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14"/>
  </p:notesMasterIdLst>
  <p:handoutMasterIdLst>
    <p:handoutMasterId r:id="rId15"/>
  </p:handoutMasterIdLst>
  <p:sldIdLst>
    <p:sldId id="282" r:id="rId2"/>
    <p:sldId id="283" r:id="rId3"/>
    <p:sldId id="284" r:id="rId4"/>
    <p:sldId id="286" r:id="rId5"/>
    <p:sldId id="287" r:id="rId6"/>
    <p:sldId id="288" r:id="rId7"/>
    <p:sldId id="289" r:id="rId8"/>
    <p:sldId id="310" r:id="rId9"/>
    <p:sldId id="290" r:id="rId10"/>
    <p:sldId id="291" r:id="rId11"/>
    <p:sldId id="292" r:id="rId12"/>
    <p:sldId id="293" r:id="rId13"/>
  </p:sldIdLst>
  <p:sldSz cx="9144000" cy="5148263"/>
  <p:notesSz cx="10234613" cy="7099300"/>
  <p:defaultTextStyle>
    <a:defPPr>
      <a:defRPr lang="zh-CN"/>
    </a:defPPr>
    <a:lvl1pPr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003366"/>
    <a:srgbClr val="C0C0C0"/>
    <a:srgbClr val="FF3300"/>
    <a:srgbClr val="0808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638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C13533C4-F442-33FA-3C7A-14C04812F7CE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FFA35063-EB8A-E73D-05E0-F28A2F944AB8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9D02D3A7-485D-1973-9742-F0B941452F3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2903A49F-CEC1-DE28-F993-A8CDAFF3591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85BEF121-E0E8-4936-BBCB-52F14A55021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D8C393F-F0F2-548E-55E2-EF163531A11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0D781AD2-11F3-303A-5D4B-A2DF6977B3F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606F4DEA-E899-4623-036D-72D829C405F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596F2052-A06F-F833-E6F6-B7347681E78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A701B30C-4247-8912-0F17-7CA311DE8B9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l" defTabSz="990600">
              <a:defRPr sz="1300" b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6A4AAC87-7A27-576B-2C3D-1A3A4BC891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045133D-A58E-447A-AC4D-88541D915EE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68C2F8F-DA84-8D6A-34C8-9B77FB85AC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1143555-CB38-C2CA-13F7-2B8444F4E0F5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l"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C08B180F-3F26-44FB-0ADD-630C4040C14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96DDB599-D217-5D15-B29E-853680FF5FBA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13357696-C008-C03F-D518-140B57D7819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5BF41F20-79CB-740D-99A4-1424782591F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7D1F9C77-4258-6278-75B2-2584DDC455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AC019FEF-9258-8638-0F22-4F50D213E6F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997B70A1-FD0E-60B8-51D7-0476C2E2FFC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FE16810C-B0F0-B213-4333-3720AD1F56E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l"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F11B1910-CBBD-CDD2-728E-5CAB0ADD87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A285888F-174D-4AE0-B252-526C833A75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8104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0ED928CD-341D-76A2-0F8E-34A010B840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B41C2B3-2EE2-4A0C-9082-62DFF42212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1724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7FBD518-E709-AB09-6707-239FF2C5181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BD91BC6-2C31-42A9-B812-9F421413F43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01132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55ABD5CA-3CDA-578F-4077-363FB882BE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FC03B9-DC59-4708-B8D0-22912C17A6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828229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60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E55C759A-E4F7-4175-ABB8-8087DA0B9B6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9CDB458-98C4-44E8-9D0A-288187F092C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2233887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9900" y="887413"/>
            <a:ext cx="4038600" cy="36639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DA1475B3-F018-7134-562D-9A5AF67A8B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1AC92E5-D7C3-45E3-9DF1-E76580AA344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77025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8613"/>
            <a:ext cx="7772400" cy="11049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7825"/>
            <a:ext cx="6400800" cy="131445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F6C1AB6-14D8-BC94-A153-09F4E6A4BA6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9EF48A1-5B19-42BF-8188-82513585C0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37348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581025" y="1352550"/>
            <a:ext cx="7800975" cy="4238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69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60900" y="887413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9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60900" y="2795588"/>
            <a:ext cx="4038600" cy="1755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9D823C5-B50D-0E1D-56A7-697AA05DCE5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CC09075-CC2B-4B3E-8E22-BF282A11CC4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13033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1152246-BA18-BE92-86CF-448F0681575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9A491B-F3CC-4953-82F7-46644F4B7B2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881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681F921-D6D8-79C7-2A54-58B364E199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148408-9235-4479-B583-6D3157AF2DD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568240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1AB54644-A0A9-7BD3-0922-E37EB38F61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186893-69AD-476A-A258-3F2A6ECDB5F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0231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283A7041-7033-2F0F-BAEE-A3E3F5B3442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4CBF466-274F-4066-8732-D90D8349430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73793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14882A0-C8A9-1529-0ED8-051FA26943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CC17D7F-DD6A-44BB-8810-E62BD1A3AC6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666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8237B1A7-861F-204B-D751-92F7706E28A0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B0D325-9CDF-44D0-8DD3-1F09A1ED041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1242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783D00F-DA8E-F6DB-9F36-CA3CE4C0DBF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9FBE1F-4FC9-49C2-AC15-AD63FC432D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735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BA6077B-2ECE-732C-F5A2-E7AD2EC1EE2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08EFA3-64E8-4F20-B8FD-F1803BE1F1B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4103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9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5">
            <a:extLst>
              <a:ext uri="{FF2B5EF4-FFF2-40B4-BE49-F238E27FC236}">
                <a16:creationId xmlns:a16="http://schemas.microsoft.com/office/drawing/2014/main" id="{8B02AC24-78DE-1688-DEBF-A590512E2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69900" y="8874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47" name="Rectangle 6">
            <a:extLst>
              <a:ext uri="{FF2B5EF4-FFF2-40B4-BE49-F238E27FC236}">
                <a16:creationId xmlns:a16="http://schemas.microsoft.com/office/drawing/2014/main" id="{438D4944-0D2F-3356-E3CC-E6733E3354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581025" y="135255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F2978F66-84E2-3F58-871F-5C5C028ADD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6CDE2B21-33AA-492C-BBE5-F7C3CC59B23F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93758AAE-9A3E-A72E-0477-769B1B7FBA8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黑体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3" r:id="rId1"/>
    <p:sldLayoutId id="2147483828" r:id="rId2"/>
    <p:sldLayoutId id="2147483829" r:id="rId3"/>
    <p:sldLayoutId id="2147483830" r:id="rId4"/>
    <p:sldLayoutId id="2147483831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  <p:sldLayoutId id="2147483841" r:id="rId15"/>
    <p:sldLayoutId id="2147483842" r:id="rId16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4.png"/><Relationship Id="rId7" Type="http://schemas.openxmlformats.org/officeDocument/2006/relationships/oleObject" Target="../embeddings/oleObject1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ext Box 2">
            <a:hlinkHover r:id="" action="ppaction://noaction" highlightClick="1"/>
            <a:extLst>
              <a:ext uri="{FF2B5EF4-FFF2-40B4-BE49-F238E27FC236}">
                <a16:creationId xmlns:a16="http://schemas.microsoft.com/office/drawing/2014/main" id="{1915D704-3754-5470-7DE5-91BE547DCE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92088"/>
            <a:ext cx="50069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400">
                <a:solidFill>
                  <a:srgbClr val="FF0000"/>
                </a:solidFill>
                <a:ea typeface="宋体" panose="02010600030101010101" pitchFamily="2" charset="-122"/>
              </a:rPr>
              <a:t>3.6  </a:t>
            </a:r>
            <a:r>
              <a:rPr kumimoji="1" lang="zh-CN" altLang="en-US" sz="2400">
                <a:solidFill>
                  <a:srgbClr val="FF0000"/>
                </a:solidFill>
                <a:ea typeface="宋体" panose="02010600030101010101" pitchFamily="2" charset="-122"/>
              </a:rPr>
              <a:t>水蒸气的定压汽化过程和临界点</a:t>
            </a:r>
          </a:p>
        </p:txBody>
      </p:sp>
      <p:pic>
        <p:nvPicPr>
          <p:cNvPr id="49155" name="Picture 3" descr="定压过程a">
            <a:extLst>
              <a:ext uri="{FF2B5EF4-FFF2-40B4-BE49-F238E27FC236}">
                <a16:creationId xmlns:a16="http://schemas.microsoft.com/office/drawing/2014/main" id="{CEBE4507-74ED-23E0-6ECC-0A9286DF98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1006475"/>
            <a:ext cx="18669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6" name="Picture 4" descr="定压过程b">
            <a:extLst>
              <a:ext uri="{FF2B5EF4-FFF2-40B4-BE49-F238E27FC236}">
                <a16:creationId xmlns:a16="http://schemas.microsoft.com/office/drawing/2014/main" id="{95D3C5BF-54DE-5F71-E63B-4D8A7EC97D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006475"/>
            <a:ext cx="16764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7" name="Picture 5" descr="定压过程e">
            <a:extLst>
              <a:ext uri="{FF2B5EF4-FFF2-40B4-BE49-F238E27FC236}">
                <a16:creationId xmlns:a16="http://schemas.microsoft.com/office/drawing/2014/main" id="{C645ACA0-9FEA-6E2E-60FA-236CD6863A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1006475"/>
            <a:ext cx="162877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8" name="Picture 6" descr="定压过程c">
            <a:extLst>
              <a:ext uri="{FF2B5EF4-FFF2-40B4-BE49-F238E27FC236}">
                <a16:creationId xmlns:a16="http://schemas.microsoft.com/office/drawing/2014/main" id="{67B1AB03-3255-E80A-A287-A4B62DB0DA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838" y="1006475"/>
            <a:ext cx="1790700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9159" name="Picture 7" descr="定压过程d">
            <a:extLst>
              <a:ext uri="{FF2B5EF4-FFF2-40B4-BE49-F238E27FC236}">
                <a16:creationId xmlns:a16="http://schemas.microsoft.com/office/drawing/2014/main" id="{C2B883BA-1B70-3014-6DE9-2FF742C49E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063" y="1006475"/>
            <a:ext cx="1704975" cy="3560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8">
            <a:extLst>
              <a:ext uri="{FF2B5EF4-FFF2-40B4-BE49-F238E27FC236}">
                <a16:creationId xmlns:a16="http://schemas.microsoft.com/office/drawing/2014/main" id="{FF43A029-CB51-8837-39EF-26454DE2D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2000" y="4573588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graphicFrame>
        <p:nvGraphicFramePr>
          <p:cNvPr id="49161" name="Object 9">
            <a:extLst>
              <a:ext uri="{FF2B5EF4-FFF2-40B4-BE49-F238E27FC236}">
                <a16:creationId xmlns:a16="http://schemas.microsoft.com/office/drawing/2014/main" id="{A96472EA-54B0-9086-CB33-5B6BF8AC9E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36738" y="4467225"/>
          <a:ext cx="5619750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286000" imgH="228600" progId="Equation.DSMT4">
                  <p:embed/>
                </p:oleObj>
              </mc:Choice>
              <mc:Fallback>
                <p:oleObj name="Equation" r:id="rId7" imgW="2286000" imgH="2286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6738" y="4467225"/>
                        <a:ext cx="5619750" cy="561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62" name="Rectangle 10">
            <a:extLst>
              <a:ext uri="{FF2B5EF4-FFF2-40B4-BE49-F238E27FC236}">
                <a16:creationId xmlns:a16="http://schemas.microsoft.com/office/drawing/2014/main" id="{82EC7820-9EE9-2AF6-FA1A-136DF884D5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8313" y="627063"/>
            <a:ext cx="8496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000FF"/>
                </a:solidFill>
                <a:ea typeface="宋体" panose="02010600030101010101" pitchFamily="2" charset="-122"/>
              </a:rPr>
              <a:t>  过冷水                饱和水            湿饱和蒸气        干饱和蒸气        过热蒸气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6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>
            <a:extLst>
              <a:ext uri="{FF2B5EF4-FFF2-40B4-BE49-F238E27FC236}">
                <a16:creationId xmlns:a16="http://schemas.microsoft.com/office/drawing/2014/main" id="{390A3B0F-725F-5636-689F-C7CDC6BD5F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676275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3.8 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水和水蒸气的热力性质表和图</a:t>
            </a:r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id="{054D9203-2603-B47A-7B4E-FD24F5C4EC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227138"/>
            <a:ext cx="33115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3.8.1 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水和水蒸气热力性质表</a:t>
            </a:r>
          </a:p>
        </p:txBody>
      </p:sp>
      <p:sp>
        <p:nvSpPr>
          <p:cNvPr id="58372" name="Text Box 4">
            <a:extLst>
              <a:ext uri="{FF2B5EF4-FFF2-40B4-BE49-F238E27FC236}">
                <a16:creationId xmlns:a16="http://schemas.microsoft.com/office/drawing/2014/main" id="{2C1C9A7D-AAC9-0AC7-D227-75CDBBF213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038" y="1619250"/>
            <a:ext cx="7993062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>
              <a:lnSpc>
                <a:spcPct val="150000"/>
              </a:lnSpc>
            </a:pP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1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、饱和水与干饱和蒸汽热力性质表</a:t>
            </a:r>
          </a:p>
          <a:p>
            <a:pPr algn="l"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      在饱和线上，只有一个独立变量，可以饱和温度或饱和压力为自变量来设计表格。这样就有两种形式的饱和水与饱和蒸汽热力性质表。</a:t>
            </a:r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id="{3835869E-7271-28BB-5D94-4A9B92A69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6263" y="3151188"/>
            <a:ext cx="67135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饱和液体的参数用 </a:t>
            </a:r>
            <a:r>
              <a:rPr kumimoji="1" lang="en-US" altLang="zh-CN" sz="2000">
                <a:solidFill>
                  <a:srgbClr val="080808"/>
                </a:solidFill>
                <a:latin typeface="黑体" panose="02010609060101010101" pitchFamily="49" charset="-122"/>
                <a:cs typeface="Times New Roman" panose="02020603050405020304" pitchFamily="18" charset="0"/>
              </a:rPr>
              <a:t>′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表示；干饱和气体的参数用 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"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表示</a:t>
            </a:r>
            <a:r>
              <a:rPr kumimoji="1" lang="zh-CN" altLang="en-US" sz="2000">
                <a:solidFill>
                  <a:schemeClr val="tx2"/>
                </a:solidFill>
                <a:ea typeface="宋体" panose="02010600030101010101" pitchFamily="2" charset="-122"/>
              </a:rPr>
              <a:t>。</a:t>
            </a:r>
          </a:p>
        </p:txBody>
      </p:sp>
      <p:graphicFrame>
        <p:nvGraphicFramePr>
          <p:cNvPr id="58374" name="Object 6">
            <a:extLst>
              <a:ext uri="{FF2B5EF4-FFF2-40B4-BE49-F238E27FC236}">
                <a16:creationId xmlns:a16="http://schemas.microsoft.com/office/drawing/2014/main" id="{80B1CC04-7B99-400C-2928-DB8DDFFFE543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068388" y="3843338"/>
          <a:ext cx="5564187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09680" imgH="228600" progId="Equation.DSMT4">
                  <p:embed/>
                </p:oleObj>
              </mc:Choice>
              <mc:Fallback>
                <p:oleObj name="Equation" r:id="rId2" imgW="2209680" imgH="228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8388" y="3843338"/>
                        <a:ext cx="5564187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5" name="Rectangle 7">
            <a:extLst>
              <a:ext uri="{FF2B5EF4-FFF2-40B4-BE49-F238E27FC236}">
                <a16:creationId xmlns:a16="http://schemas.microsoft.com/office/drawing/2014/main" id="{17A2F0A5-CD3A-CEB1-1601-28BCB7E00A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400" y="663575"/>
            <a:ext cx="7340600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将水和水蒸气的热力性质以表和图的形式给出，以便工程应用。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/>
      <p:bldP spid="58372" grpId="0"/>
      <p:bldP spid="58373" grpId="0"/>
      <p:bldP spid="583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8A5930B-DEB1-2AC0-FF9C-78EF5087A1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1800">
                <a:solidFill>
                  <a:schemeClr val="tx1"/>
                </a:solidFill>
              </a:rPr>
              <a:t>（</a:t>
            </a:r>
            <a:r>
              <a:rPr lang="en-US" altLang="zh-CN" sz="1800">
                <a:solidFill>
                  <a:schemeClr val="tx1"/>
                </a:solidFill>
              </a:rPr>
              <a:t>1</a:t>
            </a:r>
            <a:r>
              <a:rPr lang="zh-CN" altLang="en-US" sz="1800">
                <a:solidFill>
                  <a:schemeClr val="tx1"/>
                </a:solidFill>
              </a:rPr>
              <a:t>）饱和水与饱和蒸汽表（以温度排列）</a:t>
            </a:r>
          </a:p>
        </p:txBody>
      </p:sp>
      <p:pic>
        <p:nvPicPr>
          <p:cNvPr id="13315" name="Picture 3" descr="Image-02a">
            <a:extLst>
              <a:ext uri="{FF2B5EF4-FFF2-40B4-BE49-F238E27FC236}">
                <a16:creationId xmlns:a16="http://schemas.microsoft.com/office/drawing/2014/main" id="{750EA872-5AA3-423E-B68E-B8091EB8B5A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70488"/>
          </a:xfr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BFA3AD60-847D-4655-549A-D4229DDB173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000">
                <a:solidFill>
                  <a:schemeClr val="tx1"/>
                </a:solidFill>
              </a:rPr>
              <a:t>（</a:t>
            </a:r>
            <a:r>
              <a:rPr lang="en-US" altLang="zh-CN" sz="2000">
                <a:solidFill>
                  <a:schemeClr val="tx1"/>
                </a:solidFill>
              </a:rPr>
              <a:t>2</a:t>
            </a:r>
            <a:r>
              <a:rPr lang="zh-CN" altLang="en-US" sz="2000">
                <a:solidFill>
                  <a:schemeClr val="tx1"/>
                </a:solidFill>
              </a:rPr>
              <a:t>）饱和水与饱和蒸汽表（以压力排列）</a:t>
            </a:r>
          </a:p>
        </p:txBody>
      </p:sp>
      <p:pic>
        <p:nvPicPr>
          <p:cNvPr id="14339" name="Picture 3" descr="Image-04">
            <a:extLst>
              <a:ext uri="{FF2B5EF4-FFF2-40B4-BE49-F238E27FC236}">
                <a16:creationId xmlns:a16="http://schemas.microsoft.com/office/drawing/2014/main" id="{62B215EA-076F-B95C-4DC2-441EBC862D2B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0"/>
            <a:ext cx="9144000" cy="5133975"/>
          </a:xfrm>
          <a:noFill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45C79D5D-FD3F-38AC-5FCE-2A48E5E456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0"/>
            <a:ext cx="1800225" cy="519113"/>
          </a:xfrm>
        </p:spPr>
        <p:txBody>
          <a:bodyPr/>
          <a:lstStyle/>
          <a:p>
            <a:r>
              <a:rPr lang="zh-CN" altLang="en-US" sz="2000" b="0">
                <a:solidFill>
                  <a:srgbClr val="FF0000"/>
                </a:solidFill>
              </a:rPr>
              <a:t>五个状态</a:t>
            </a:r>
          </a:p>
        </p:txBody>
      </p:sp>
      <p:sp>
        <p:nvSpPr>
          <p:cNvPr id="50179" name="Rectangle 3">
            <a:extLst>
              <a:ext uri="{FF2B5EF4-FFF2-40B4-BE49-F238E27FC236}">
                <a16:creationId xmlns:a16="http://schemas.microsoft.com/office/drawing/2014/main" id="{9FC7E2C9-55D4-D427-57CF-1E866082D4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466725"/>
            <a:ext cx="35290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a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点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: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过冷水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未饱和水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0180" name="Rectangle 4">
            <a:extLst>
              <a:ext uri="{FF2B5EF4-FFF2-40B4-BE49-F238E27FC236}">
                <a16:creationId xmlns:a16="http://schemas.microsoft.com/office/drawing/2014/main" id="{9FB8C4DC-E69B-4372-43F6-B9791FDBF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839788"/>
            <a:ext cx="21605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b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点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: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饱和水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液体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0181" name="Rectangle 5">
            <a:extLst>
              <a:ext uri="{FF2B5EF4-FFF2-40B4-BE49-F238E27FC236}">
                <a16:creationId xmlns:a16="http://schemas.microsoft.com/office/drawing/2014/main" id="{28F5BDA6-4736-825D-7862-0B195AF2A0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165225"/>
            <a:ext cx="1978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c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点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: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湿饱和蒸气</a:t>
            </a:r>
          </a:p>
        </p:txBody>
      </p:sp>
      <p:sp>
        <p:nvSpPr>
          <p:cNvPr id="50182" name="Rectangle 6">
            <a:extLst>
              <a:ext uri="{FF2B5EF4-FFF2-40B4-BE49-F238E27FC236}">
                <a16:creationId xmlns:a16="http://schemas.microsoft.com/office/drawing/2014/main" id="{BE3C71B8-C13A-AFC3-47EF-3DDB36130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439863"/>
            <a:ext cx="20685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 i="1">
                <a:ea typeface="宋体" panose="02010600030101010101" pitchFamily="2" charset="-122"/>
              </a:rPr>
              <a:t>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d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点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: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干饱和蒸气</a:t>
            </a:r>
          </a:p>
        </p:txBody>
      </p:sp>
      <p:sp>
        <p:nvSpPr>
          <p:cNvPr id="50183" name="Rectangle 7">
            <a:extLst>
              <a:ext uri="{FF2B5EF4-FFF2-40B4-BE49-F238E27FC236}">
                <a16:creationId xmlns:a16="http://schemas.microsoft.com/office/drawing/2014/main" id="{6B5C3A3B-101D-188B-C2C9-6E76EA089E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1763713"/>
            <a:ext cx="3787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 i="1">
                <a:ea typeface="宋体" panose="02010600030101010101" pitchFamily="2" charset="-122"/>
              </a:rPr>
              <a:t>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e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点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: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过热蒸气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过热度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Δt 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=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t 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–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)</a:t>
            </a:r>
            <a:endParaRPr kumimoji="1" lang="en-US" altLang="zh-CN" sz="2000" baseline="-25000">
              <a:solidFill>
                <a:srgbClr val="080808"/>
              </a:solidFill>
              <a:ea typeface="宋体" panose="02010600030101010101" pitchFamily="2" charset="-122"/>
            </a:endParaRPr>
          </a:p>
        </p:txBody>
      </p:sp>
      <p:sp>
        <p:nvSpPr>
          <p:cNvPr id="50184" name="Rectangle 8">
            <a:extLst>
              <a:ext uri="{FF2B5EF4-FFF2-40B4-BE49-F238E27FC236}">
                <a16:creationId xmlns:a16="http://schemas.microsoft.com/office/drawing/2014/main" id="{4872BD00-2ECF-FFFB-BA54-8774DDF429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2139950"/>
            <a:ext cx="95091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两条线</a:t>
            </a:r>
          </a:p>
        </p:txBody>
      </p:sp>
      <p:sp>
        <p:nvSpPr>
          <p:cNvPr id="50185" name="Rectangle 9">
            <a:extLst>
              <a:ext uri="{FF2B5EF4-FFF2-40B4-BE49-F238E27FC236}">
                <a16:creationId xmlns:a16="http://schemas.microsoft.com/office/drawing/2014/main" id="{8DB4BDD9-3EF0-55EC-AE89-614FFAEFF6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466975"/>
            <a:ext cx="30972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饱和液体线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A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－Ｃ</a:t>
            </a:r>
          </a:p>
        </p:txBody>
      </p:sp>
      <p:sp>
        <p:nvSpPr>
          <p:cNvPr id="50186" name="Rectangle 10">
            <a:extLst>
              <a:ext uri="{FF2B5EF4-FFF2-40B4-BE49-F238E27FC236}">
                <a16:creationId xmlns:a16="http://schemas.microsoft.com/office/drawing/2014/main" id="{EC47BE02-01D8-E592-E9A4-49274B8D0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088" y="2841625"/>
            <a:ext cx="22288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饱和气体线Ｂ－Ｃ</a:t>
            </a:r>
          </a:p>
        </p:txBody>
      </p:sp>
      <p:sp>
        <p:nvSpPr>
          <p:cNvPr id="50187" name="Rectangle 11">
            <a:extLst>
              <a:ext uri="{FF2B5EF4-FFF2-40B4-BE49-F238E27FC236}">
                <a16:creationId xmlns:a16="http://schemas.microsoft.com/office/drawing/2014/main" id="{B0C40888-3AD5-ED03-9DD8-D064E08DAC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288" y="3341688"/>
            <a:ext cx="23320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临界点</a:t>
            </a:r>
            <a:r>
              <a:rPr kumimoji="1" lang="zh-CN" altLang="en-US" sz="2000" i="1">
                <a:solidFill>
                  <a:srgbClr val="FF0000"/>
                </a:solidFill>
                <a:ea typeface="宋体" panose="02010600030101010101" pitchFamily="2" charset="-122"/>
              </a:rPr>
              <a:t>Ｃ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  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(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一个点 </a:t>
            </a:r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)</a:t>
            </a:r>
          </a:p>
        </p:txBody>
      </p:sp>
      <p:sp>
        <p:nvSpPr>
          <p:cNvPr id="50188" name="Rectangle 12">
            <a:extLst>
              <a:ext uri="{FF2B5EF4-FFF2-40B4-BE49-F238E27FC236}">
                <a16:creationId xmlns:a16="http://schemas.microsoft.com/office/drawing/2014/main" id="{3293047B-828A-6F97-53E6-E1775D8EE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4213" y="3665538"/>
            <a:ext cx="216852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cr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=22.064MPa  </a:t>
            </a:r>
          </a:p>
          <a:p>
            <a:pPr algn="l" eaLnBrk="1" hangingPunct="1"/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cr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=647.14K </a:t>
            </a:r>
          </a:p>
          <a:p>
            <a:pPr algn="l" eaLnBrk="1" hangingPunct="1"/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cr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=0.003106m3/kg</a:t>
            </a:r>
          </a:p>
        </p:txBody>
      </p:sp>
      <p:pic>
        <p:nvPicPr>
          <p:cNvPr id="50189" name="Picture 13" descr="定压过程pv图">
            <a:extLst>
              <a:ext uri="{FF2B5EF4-FFF2-40B4-BE49-F238E27FC236}">
                <a16:creationId xmlns:a16="http://schemas.microsoft.com/office/drawing/2014/main" id="{B6D01D32-DDC5-22AA-2788-650123C15F33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148263" y="195263"/>
            <a:ext cx="3825875" cy="2363787"/>
          </a:xfrm>
          <a:noFill/>
        </p:spPr>
      </p:pic>
      <p:sp>
        <p:nvSpPr>
          <p:cNvPr id="50190" name="Rectangle 14">
            <a:extLst>
              <a:ext uri="{FF2B5EF4-FFF2-40B4-BE49-F238E27FC236}">
                <a16:creationId xmlns:a16="http://schemas.microsoft.com/office/drawing/2014/main" id="{C4122347-63A4-B91D-6AC3-DEFDB5DBC8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4681538"/>
            <a:ext cx="35067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一点、两线、三区、五个状态</a:t>
            </a:r>
          </a:p>
        </p:txBody>
      </p:sp>
      <p:grpSp>
        <p:nvGrpSpPr>
          <p:cNvPr id="2" name="Group 15">
            <a:extLst>
              <a:ext uri="{FF2B5EF4-FFF2-40B4-BE49-F238E27FC236}">
                <a16:creationId xmlns:a16="http://schemas.microsoft.com/office/drawing/2014/main" id="{603AD936-6DA7-3769-1FA5-D9DB0DF4AF77}"/>
              </a:ext>
            </a:extLst>
          </p:cNvPr>
          <p:cNvGrpSpPr>
            <a:grpSpLocks/>
          </p:cNvGrpSpPr>
          <p:nvPr/>
        </p:nvGrpSpPr>
        <p:grpSpPr bwMode="auto">
          <a:xfrm>
            <a:off x="5076825" y="2736850"/>
            <a:ext cx="3810000" cy="1849438"/>
            <a:chOff x="3198" y="2296"/>
            <a:chExt cx="2400" cy="1553"/>
          </a:xfrm>
        </p:grpSpPr>
        <p:pic>
          <p:nvPicPr>
            <p:cNvPr id="8208" name="Picture 16" descr="定压过程ts图">
              <a:extLst>
                <a:ext uri="{FF2B5EF4-FFF2-40B4-BE49-F238E27FC236}">
                  <a16:creationId xmlns:a16="http://schemas.microsoft.com/office/drawing/2014/main" id="{36854D4F-6E6E-E5DC-2F16-002C48826B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8" y="2296"/>
              <a:ext cx="2400" cy="154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209" name="Text Box 17">
              <a:extLst>
                <a:ext uri="{FF2B5EF4-FFF2-40B4-BE49-F238E27FC236}">
                  <a16:creationId xmlns:a16="http://schemas.microsoft.com/office/drawing/2014/main" id="{BEE4B092-1095-263F-69E0-25B0889459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14" y="3566"/>
              <a:ext cx="603" cy="28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/>
              <a:r>
                <a:rPr kumimoji="1" lang="zh-CN" altLang="en-US" sz="1600">
                  <a:solidFill>
                    <a:srgbClr val="FF0000"/>
                  </a:solidFill>
                  <a:ea typeface="宋体" panose="02010600030101010101" pitchFamily="2" charset="-122"/>
                </a:rPr>
                <a:t>三 相 线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 autoUpdateAnimBg="0"/>
      <p:bldP spid="50179" grpId="1" build="allAtOnce"/>
      <p:bldP spid="50180" grpId="0"/>
      <p:bldP spid="50181" grpId="0"/>
      <p:bldP spid="50182" grpId="0"/>
      <p:bldP spid="50183" grpId="0"/>
      <p:bldP spid="50184" grpId="0"/>
      <p:bldP spid="50185" grpId="0"/>
      <p:bldP spid="50186" grpId="0"/>
      <p:bldP spid="50187" grpId="0"/>
      <p:bldP spid="50188" grpId="0"/>
      <p:bldP spid="5019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5E7C55BD-0A42-98D1-36C3-5AD6D20381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8459788" cy="574675"/>
          </a:xfrm>
        </p:spPr>
        <p:txBody>
          <a:bodyPr/>
          <a:lstStyle/>
          <a:p>
            <a:r>
              <a:rPr lang="zh-CN" altLang="en-US" sz="2000" b="0">
                <a:solidFill>
                  <a:srgbClr val="FF0000"/>
                </a:solidFill>
              </a:rPr>
              <a:t>饱和压力与饱和温度及临界点</a:t>
            </a:r>
            <a:endParaRPr lang="zh-CN" altLang="en-US" sz="1600" b="0">
              <a:solidFill>
                <a:srgbClr val="FF0000"/>
              </a:solidFill>
            </a:endParaRP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7EB6250A-7131-6AF1-E21C-D5C1F01909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574675"/>
            <a:ext cx="78962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饱和压力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s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与饱和温度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s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一一对应，即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s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=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f 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( </a:t>
            </a:r>
            <a:r>
              <a:rPr kumimoji="1" lang="en-US" altLang="zh-CN" sz="200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 baseline="-25000">
                <a:solidFill>
                  <a:srgbClr val="080808"/>
                </a:solidFill>
                <a:ea typeface="宋体" panose="02010600030101010101" pitchFamily="2" charset="-122"/>
              </a:rPr>
              <a:t>s </a:t>
            </a:r>
            <a:r>
              <a:rPr kumimoji="1" lang="en-US" altLang="zh-CN" sz="2000">
                <a:solidFill>
                  <a:srgbClr val="080808"/>
                </a:solidFill>
                <a:ea typeface="宋体" panose="02010600030101010101" pitchFamily="2" charset="-122"/>
              </a:rPr>
              <a:t>)    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称为蒸气压方程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52455A3F-C700-5109-87B7-92ED45EA7C9F}"/>
              </a:ext>
            </a:extLst>
          </p:cNvPr>
          <p:cNvGrpSpPr>
            <a:grpSpLocks/>
          </p:cNvGrpSpPr>
          <p:nvPr/>
        </p:nvGrpSpPr>
        <p:grpSpPr bwMode="auto">
          <a:xfrm>
            <a:off x="212725" y="1276350"/>
            <a:ext cx="8931275" cy="3871913"/>
            <a:chOff x="134" y="804"/>
            <a:chExt cx="5626" cy="2439"/>
          </a:xfrm>
        </p:grpSpPr>
        <p:sp>
          <p:nvSpPr>
            <p:cNvPr id="9222" name="Rectangle 4">
              <a:extLst>
                <a:ext uri="{FF2B5EF4-FFF2-40B4-BE49-F238E27FC236}">
                  <a16:creationId xmlns:a16="http://schemas.microsoft.com/office/drawing/2014/main" id="{3DDA883C-E6F0-B58B-F7D2-8299FFED2D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2" y="1172"/>
              <a:ext cx="105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l" eaLnBrk="1" hangingPunct="1">
                <a:buFontTx/>
                <a:buChar char="•"/>
              </a:pPr>
              <a:r>
                <a:rPr kumimoji="1" lang="zh-CN" altLang="en-US" sz="2400">
                  <a:solidFill>
                    <a:srgbClr val="FF0000"/>
                  </a:solidFill>
                  <a:ea typeface="宋体" panose="02010600030101010101" pitchFamily="2" charset="-122"/>
                </a:rPr>
                <a:t>  临界现象</a:t>
              </a:r>
            </a:p>
          </p:txBody>
        </p:sp>
        <p:grpSp>
          <p:nvGrpSpPr>
            <p:cNvPr id="9223" name="Group 5">
              <a:extLst>
                <a:ext uri="{FF2B5EF4-FFF2-40B4-BE49-F238E27FC236}">
                  <a16:creationId xmlns:a16="http://schemas.microsoft.com/office/drawing/2014/main" id="{51D8FB66-D2B2-E414-2581-1FC3627537E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14" y="804"/>
              <a:ext cx="3946" cy="2439"/>
              <a:chOff x="1701" y="1071"/>
              <a:chExt cx="4059" cy="3044"/>
            </a:xfrm>
          </p:grpSpPr>
          <p:pic>
            <p:nvPicPr>
              <p:cNvPr id="9225" name="Picture 6" descr="101-0139_IMG">
                <a:extLst>
                  <a:ext uri="{FF2B5EF4-FFF2-40B4-BE49-F238E27FC236}">
                    <a16:creationId xmlns:a16="http://schemas.microsoft.com/office/drawing/2014/main" id="{36F5D3EA-135F-D5FD-0041-7894598D9AD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01" y="1071"/>
                <a:ext cx="4059" cy="304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226" name="Rectangle 7">
                <a:extLst>
                  <a:ext uri="{FF2B5EF4-FFF2-40B4-BE49-F238E27FC236}">
                    <a16:creationId xmlns:a16="http://schemas.microsoft.com/office/drawing/2014/main" id="{B2A3803D-F5C6-695E-229E-D7B90B6F4A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157" y="1162"/>
                <a:ext cx="1603" cy="45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1pPr>
                <a:lvl2pPr marL="742950" indent="-28575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2pPr>
                <a:lvl3pPr marL="11430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3pPr>
                <a:lvl4pPr marL="16002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4pPr>
                <a:lvl5pPr marL="2057400" indent="-228600" eaLnBrk="0" hangingPunct="0"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12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黑体" panose="02010609060101010101" pitchFamily="49" charset="-122"/>
                  </a:defRPr>
                </a:lvl9pPr>
              </a:lstStyle>
              <a:p>
                <a:pPr algn="l" eaLnBrk="1" hangingPunct="1"/>
                <a:r>
                  <a:rPr kumimoji="1" lang="zh-CN" altLang="en-US" sz="3200">
                    <a:solidFill>
                      <a:srgbClr val="FF0000"/>
                    </a:solidFill>
                    <a:ea typeface="宋体" panose="02010600030101010101" pitchFamily="2" charset="-122"/>
                  </a:rPr>
                  <a:t>实  验  装  置</a:t>
                </a:r>
              </a:p>
            </p:txBody>
          </p:sp>
        </p:grpSp>
        <p:pic>
          <p:nvPicPr>
            <p:cNvPr id="9224" name="Picture 8" descr="临界乳光现象">
              <a:extLst>
                <a:ext uri="{FF2B5EF4-FFF2-40B4-BE49-F238E27FC236}">
                  <a16:creationId xmlns:a16="http://schemas.microsoft.com/office/drawing/2014/main" id="{9262E3ED-5981-20AF-66BF-E5DD104F18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4" y="1685"/>
              <a:ext cx="1452" cy="12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1209" name="Rectangle 9">
            <a:extLst>
              <a:ext uri="{FF2B5EF4-FFF2-40B4-BE49-F238E27FC236}">
                <a16:creationId xmlns:a16="http://schemas.microsoft.com/office/drawing/2014/main" id="{342D21F7-0297-FCE4-B687-B5BD939265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" y="1008063"/>
            <a:ext cx="3025775" cy="396875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i="1">
                <a:solidFill>
                  <a:srgbClr val="080808"/>
                </a:solidFill>
              </a:rPr>
              <a:t>p</a:t>
            </a:r>
            <a:r>
              <a:rPr kumimoji="1" lang="en-US" altLang="zh-CN" sz="2000" baseline="-25000">
                <a:solidFill>
                  <a:srgbClr val="080808"/>
                </a:solidFill>
              </a:rPr>
              <a:t>s</a:t>
            </a:r>
            <a:r>
              <a:rPr kumimoji="1" lang="en-US" altLang="zh-CN" sz="2000">
                <a:solidFill>
                  <a:srgbClr val="080808"/>
                </a:solidFill>
              </a:rPr>
              <a:t>=</a:t>
            </a:r>
            <a:r>
              <a:rPr kumimoji="1" lang="en-US" altLang="zh-CN" sz="2000" i="1">
                <a:solidFill>
                  <a:srgbClr val="080808"/>
                </a:solidFill>
              </a:rPr>
              <a:t>f </a:t>
            </a:r>
            <a:r>
              <a:rPr kumimoji="1" lang="en-US" altLang="zh-CN" sz="2000">
                <a:solidFill>
                  <a:srgbClr val="080808"/>
                </a:solidFill>
              </a:rPr>
              <a:t>( </a:t>
            </a:r>
            <a:r>
              <a:rPr kumimoji="1" lang="en-US" altLang="zh-CN" sz="2000" i="1">
                <a:solidFill>
                  <a:srgbClr val="080808"/>
                </a:solidFill>
              </a:rPr>
              <a:t>t</a:t>
            </a:r>
            <a:r>
              <a:rPr kumimoji="1" lang="en-US" altLang="zh-CN" sz="2000" baseline="-25000">
                <a:solidFill>
                  <a:srgbClr val="080808"/>
                </a:solidFill>
              </a:rPr>
              <a:t>s</a:t>
            </a:r>
            <a:r>
              <a:rPr kumimoji="1" lang="en-US" altLang="zh-CN" sz="2000">
                <a:solidFill>
                  <a:srgbClr val="080808"/>
                </a:solidFill>
              </a:rPr>
              <a:t> )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单调递增的函数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3" grpId="0" build="p" autoUpdateAnimBg="0"/>
      <p:bldP spid="5120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E0D31215-8FB4-8131-E36B-39CDB1113BA0}"/>
              </a:ext>
            </a:extLst>
          </p:cNvPr>
          <p:cNvSpPr>
            <a:spLocks noChangeArrowheads="1"/>
          </p:cNvSpPr>
          <p:nvPr>
            <p:ph type="title"/>
          </p:nvPr>
        </p:nvSpPr>
        <p:spPr>
          <a:xfrm>
            <a:off x="0" y="307975"/>
            <a:ext cx="2381250" cy="646113"/>
          </a:xfrm>
          <a:noFill/>
        </p:spPr>
        <p:txBody>
          <a:bodyPr/>
          <a:lstStyle/>
          <a:p>
            <a:r>
              <a:rPr lang="zh-CN" altLang="en-US" sz="2000">
                <a:solidFill>
                  <a:srgbClr val="FF3300"/>
                </a:solidFill>
              </a:rPr>
              <a:t>物质的三维相图</a:t>
            </a:r>
            <a:br>
              <a:rPr lang="zh-CN" altLang="en-US" sz="2000">
                <a:solidFill>
                  <a:srgbClr val="FF3300"/>
                </a:solidFill>
              </a:rPr>
            </a:br>
            <a:r>
              <a:rPr lang="en-US" altLang="zh-CN" sz="2000">
                <a:solidFill>
                  <a:srgbClr val="FF3300"/>
                </a:solidFill>
              </a:rPr>
              <a:t>(</a:t>
            </a:r>
            <a:r>
              <a:rPr lang="en-US" altLang="zh-CN" sz="2000">
                <a:solidFill>
                  <a:srgbClr val="FF3300"/>
                </a:solidFill>
                <a:latin typeface="Times New Roman" panose="02020603050405020304" pitchFamily="18" charset="0"/>
              </a:rPr>
              <a:t>p229</a:t>
            </a:r>
            <a:r>
              <a:rPr lang="en-US" altLang="zh-CN" sz="2000">
                <a:solidFill>
                  <a:srgbClr val="FF3300"/>
                </a:solidFill>
              </a:rPr>
              <a:t>)</a:t>
            </a:r>
          </a:p>
        </p:txBody>
      </p:sp>
      <p:pic>
        <p:nvPicPr>
          <p:cNvPr id="10243" name="Picture 3">
            <a:extLst>
              <a:ext uri="{FF2B5EF4-FFF2-40B4-BE49-F238E27FC236}">
                <a16:creationId xmlns:a16="http://schemas.microsoft.com/office/drawing/2014/main" id="{9E5039C7-08BF-5453-905D-EDD85C6D09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5700" y="133350"/>
            <a:ext cx="6718300" cy="5014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4" name="Rectangle 4">
            <a:extLst>
              <a:ext uri="{FF2B5EF4-FFF2-40B4-BE49-F238E27FC236}">
                <a16:creationId xmlns:a16="http://schemas.microsoft.com/office/drawing/2014/main" id="{CAC4AC3F-48C4-D737-B05F-546B308A5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2425" y="1027113"/>
            <a:ext cx="1041400" cy="366712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004385">
                <a:alpha val="79999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800" b="0">
                <a:solidFill>
                  <a:srgbClr val="FF3300"/>
                </a:solidFill>
              </a:rPr>
              <a:t>压力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>
            <a:extLst>
              <a:ext uri="{FF2B5EF4-FFF2-40B4-BE49-F238E27FC236}">
                <a16:creationId xmlns:a16="http://schemas.microsoft.com/office/drawing/2014/main" id="{ECAC5C89-8BCD-52D3-70F6-F5D9723A67D1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362075" y="141288"/>
          <a:ext cx="6272213" cy="495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3914286" imgH="3095238" progId="Paint.Picture">
                  <p:embed/>
                </p:oleObj>
              </mc:Choice>
              <mc:Fallback>
                <p:oleObj name="位图图像" r:id="rId2" imgW="3914286" imgH="3095238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62075" y="141288"/>
                        <a:ext cx="6272213" cy="4959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B5EB45B9-352B-102C-E061-0639667EE898}"/>
              </a:ext>
            </a:extLst>
          </p:cNvPr>
          <p:cNvGraphicFramePr>
            <a:graphicFrameLocks noChangeAspect="1"/>
          </p:cNvGraphicFramePr>
          <p:nvPr>
            <p:ph idx="1"/>
          </p:nvPr>
        </p:nvGraphicFramePr>
        <p:xfrm>
          <a:off x="1768475" y="0"/>
          <a:ext cx="5676900" cy="514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2638095" imgH="2390476" progId="Paint.Picture">
                  <p:embed/>
                </p:oleObj>
              </mc:Choice>
              <mc:Fallback>
                <p:oleObj name="位图图像" r:id="rId2" imgW="2638095" imgH="2390476" progId="Paint.Picture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475" y="0"/>
                        <a:ext cx="5676900" cy="514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>
            <a:extLst>
              <a:ext uri="{FF2B5EF4-FFF2-40B4-BE49-F238E27FC236}">
                <a16:creationId xmlns:a16="http://schemas.microsoft.com/office/drawing/2014/main" id="{9EE6E6EE-0A52-3406-996A-51186F886D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8888" y="0"/>
            <a:ext cx="6443662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7">
            <a:extLst>
              <a:ext uri="{FF2B5EF4-FFF2-40B4-BE49-F238E27FC236}">
                <a16:creationId xmlns:a16="http://schemas.microsoft.com/office/drawing/2014/main" id="{3B835EA4-5D5B-143D-24F0-A1C10BE9721F}"/>
              </a:ext>
            </a:extLst>
          </p:cNvPr>
          <p:cNvGrpSpPr>
            <a:grpSpLocks/>
          </p:cNvGrpSpPr>
          <p:nvPr/>
        </p:nvGrpSpPr>
        <p:grpSpPr bwMode="auto">
          <a:xfrm>
            <a:off x="2990850" y="171450"/>
            <a:ext cx="4448175" cy="3343275"/>
            <a:chOff x="1884" y="108"/>
            <a:chExt cx="2802" cy="2106"/>
          </a:xfrm>
        </p:grpSpPr>
        <p:sp>
          <p:nvSpPr>
            <p:cNvPr id="11268" name="Line 5">
              <a:extLst>
                <a:ext uri="{FF2B5EF4-FFF2-40B4-BE49-F238E27FC236}">
                  <a16:creationId xmlns:a16="http://schemas.microsoft.com/office/drawing/2014/main" id="{FB718853-3242-25B5-C18D-26B2DBEE83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0" y="108"/>
              <a:ext cx="0" cy="210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269" name="Line 6">
              <a:extLst>
                <a:ext uri="{FF2B5EF4-FFF2-40B4-BE49-F238E27FC236}">
                  <a16:creationId xmlns:a16="http://schemas.microsoft.com/office/drawing/2014/main" id="{4C7FF5F8-A808-9B74-64FD-46017EEB5E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84" y="2214"/>
              <a:ext cx="2802" cy="0"/>
            </a:xfrm>
            <a:prstGeom prst="line">
              <a:avLst/>
            </a:prstGeom>
            <a:noFill/>
            <a:ln w="9525">
              <a:solidFill>
                <a:srgbClr val="FF3300"/>
              </a:solidFill>
              <a:round/>
              <a:headEnd/>
              <a:tailEnd type="triangle" w="med" len="med"/>
            </a:ln>
            <a:effectLst>
              <a:prstShdw prst="shdw17" dist="17961" dir="2700000">
                <a:srgbClr val="991F00">
                  <a:alpha val="79999"/>
                </a:srgbClr>
              </a:prst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4">
            <a:extLst>
              <a:ext uri="{FF2B5EF4-FFF2-40B4-BE49-F238E27FC236}">
                <a16:creationId xmlns:a16="http://schemas.microsoft.com/office/drawing/2014/main" id="{1A470B24-E366-0E5C-47DB-F782DBF13BCE}"/>
              </a:ext>
            </a:extLst>
          </p:cNvPr>
          <p:cNvPicPr>
            <a:picLocks noChangeAspect="1" noChangeArrowheads="1"/>
          </p:cNvPicPr>
          <p:nvPr>
            <p:ph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003425" y="0"/>
            <a:ext cx="4403725" cy="5148263"/>
          </a:xfr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2">
            <a:extLst>
              <a:ext uri="{FF2B5EF4-FFF2-40B4-BE49-F238E27FC236}">
                <a16:creationId xmlns:a16="http://schemas.microsoft.com/office/drawing/2014/main" id="{7064E30D-20C6-E870-92FE-540229331F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500" y="0"/>
            <a:ext cx="5267325" cy="649288"/>
          </a:xfrm>
        </p:spPr>
        <p:txBody>
          <a:bodyPr/>
          <a:lstStyle/>
          <a:p>
            <a:r>
              <a:rPr lang="en-US" altLang="zh-CN" sz="2400">
                <a:solidFill>
                  <a:srgbClr val="FF0000"/>
                </a:solidFill>
                <a:latin typeface="Times New Roman" panose="02020603050405020304" pitchFamily="18" charset="0"/>
              </a:rPr>
              <a:t>3.7  </a:t>
            </a:r>
            <a:r>
              <a:rPr lang="zh-CN" altLang="en-US" sz="2400">
                <a:solidFill>
                  <a:srgbClr val="FF0000"/>
                </a:solidFill>
                <a:latin typeface="Times New Roman" panose="02020603050405020304" pitchFamily="18" charset="0"/>
              </a:rPr>
              <a:t>水和水蒸气的状态参数</a:t>
            </a:r>
          </a:p>
        </p:txBody>
      </p:sp>
      <p:graphicFrame>
        <p:nvGraphicFramePr>
          <p:cNvPr id="57347" name="Object 3">
            <a:extLst>
              <a:ext uri="{FF2B5EF4-FFF2-40B4-BE49-F238E27FC236}">
                <a16:creationId xmlns:a16="http://schemas.microsoft.com/office/drawing/2014/main" id="{5869466F-4BEB-DF7A-A52C-517E4F02A200}"/>
              </a:ext>
            </a:extLst>
          </p:cNvPr>
          <p:cNvGraphicFramePr>
            <a:graphicFrameLocks noChangeAspect="1"/>
          </p:cNvGraphicFramePr>
          <p:nvPr>
            <p:ph sz="half" idx="1"/>
          </p:nvPr>
        </p:nvGraphicFramePr>
        <p:xfrm>
          <a:off x="1609725" y="3524250"/>
          <a:ext cx="3508375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241200" progId="Equation.DSMT4">
                  <p:embed/>
                </p:oleObj>
              </mc:Choice>
              <mc:Fallback>
                <p:oleObj name="Equation" r:id="rId2" imgW="2133360" imgH="2412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9725" y="3524250"/>
                        <a:ext cx="3508375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Text Box 4">
            <a:extLst>
              <a:ext uri="{FF2B5EF4-FFF2-40B4-BE49-F238E27FC236}">
                <a16:creationId xmlns:a16="http://schemas.microsoft.com/office/drawing/2014/main" id="{CE0C8420-7EED-E478-15D6-18A5F1A058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39838" y="898525"/>
            <a:ext cx="184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endParaRPr kumimoji="1" lang="zh-CN" altLang="en-US" sz="2400" b="0">
              <a:ea typeface="宋体" panose="02010600030101010101" pitchFamily="2" charset="-122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EF579C86-2208-0085-5244-C6E16256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1263" y="1090613"/>
            <a:ext cx="76342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cr 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 22.064 MPa      </a:t>
            </a:r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cr 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 647.14K      </a:t>
            </a:r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cr 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 0.003106 m</a:t>
            </a:r>
            <a:r>
              <a:rPr kumimoji="1" lang="en-US" altLang="zh-CN" sz="2000" b="0" baseline="30000">
                <a:solidFill>
                  <a:srgbClr val="080808"/>
                </a:solidFill>
                <a:ea typeface="宋体" panose="02010600030101010101" pitchFamily="2" charset="-122"/>
              </a:rPr>
              <a:t>3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/kg</a:t>
            </a:r>
          </a:p>
        </p:txBody>
      </p:sp>
      <p:sp>
        <p:nvSpPr>
          <p:cNvPr id="57350" name="Text Box 6">
            <a:extLst>
              <a:ext uri="{FF2B5EF4-FFF2-40B4-BE49-F238E27FC236}">
                <a16:creationId xmlns:a16="http://schemas.microsoft.com/office/drawing/2014/main" id="{349FE1CF-BA0C-96EB-2DCE-D59E923528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9275" y="696913"/>
            <a:ext cx="2097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3.7.1  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临界点参数</a:t>
            </a:r>
          </a:p>
        </p:txBody>
      </p:sp>
      <p:sp>
        <p:nvSpPr>
          <p:cNvPr id="57351" name="Rectangle 7">
            <a:extLst>
              <a:ext uri="{FF2B5EF4-FFF2-40B4-BE49-F238E27FC236}">
                <a16:creationId xmlns:a16="http://schemas.microsoft.com/office/drawing/2014/main" id="{7DA2E09E-DDB2-35B0-1545-0668A20F3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1724025"/>
            <a:ext cx="209708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3.7.2  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三相点参数</a:t>
            </a:r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29970A8C-875B-A2EF-B894-FD82F2F52B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3" y="2552700"/>
            <a:ext cx="29194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>
                <a:solidFill>
                  <a:srgbClr val="FF0000"/>
                </a:solidFill>
                <a:ea typeface="宋体" panose="02010600030101010101" pitchFamily="2" charset="-122"/>
              </a:rPr>
              <a:t>3.7.3  </a:t>
            </a:r>
            <a:r>
              <a:rPr kumimoji="1" lang="zh-CN" altLang="en-US" sz="2000">
                <a:solidFill>
                  <a:srgbClr val="FF0000"/>
                </a:solidFill>
                <a:ea typeface="宋体" panose="02010600030101010101" pitchFamily="2" charset="-122"/>
              </a:rPr>
              <a:t>零点的规定</a:t>
            </a:r>
          </a:p>
        </p:txBody>
      </p:sp>
      <p:sp>
        <p:nvSpPr>
          <p:cNvPr id="57353" name="Text Box 9">
            <a:extLst>
              <a:ext uri="{FF2B5EF4-FFF2-40B4-BE49-F238E27FC236}">
                <a16:creationId xmlns:a16="http://schemas.microsoft.com/office/drawing/2014/main" id="{AF5D577D-E5DC-71A6-4BC1-3D5BC32992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1913" y="2082800"/>
            <a:ext cx="52228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t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tp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 0.01 ℃   </a:t>
            </a:r>
            <a:r>
              <a:rPr kumimoji="1" lang="en-US" altLang="zh-CN" sz="2000" b="0" i="1">
                <a:solidFill>
                  <a:srgbClr val="080808"/>
                </a:solidFill>
                <a:ea typeface="宋体" panose="02010600030101010101" pitchFamily="2" charset="-122"/>
              </a:rPr>
              <a:t>p</a:t>
            </a:r>
            <a:r>
              <a:rPr kumimoji="1" lang="en-US" altLang="zh-CN" sz="2000" b="0" baseline="-25000">
                <a:solidFill>
                  <a:srgbClr val="080808"/>
                </a:solidFill>
                <a:ea typeface="宋体" panose="02010600030101010101" pitchFamily="2" charset="-122"/>
              </a:rPr>
              <a:t>tp</a:t>
            </a:r>
            <a:r>
              <a:rPr kumimoji="1" lang="en-US" altLang="zh-CN" sz="2000" b="0">
                <a:solidFill>
                  <a:srgbClr val="080808"/>
                </a:solidFill>
                <a:ea typeface="宋体" panose="02010600030101010101" pitchFamily="2" charset="-122"/>
              </a:rPr>
              <a:t>= 611.659 Pa     </a:t>
            </a:r>
            <a:r>
              <a:rPr kumimoji="1" lang="en-US" altLang="zh-CN" sz="2000" i="1">
                <a:solidFill>
                  <a:srgbClr val="FF3300"/>
                </a:solidFill>
                <a:ea typeface="宋体" panose="02010600030101010101" pitchFamily="2" charset="-122"/>
              </a:rPr>
              <a:t>v</a:t>
            </a:r>
            <a:r>
              <a:rPr kumimoji="1" lang="en-US" altLang="zh-CN" sz="2000" baseline="-25000">
                <a:solidFill>
                  <a:srgbClr val="FF3300"/>
                </a:solidFill>
                <a:ea typeface="宋体" panose="02010600030101010101" pitchFamily="2" charset="-122"/>
              </a:rPr>
              <a:t>tp</a:t>
            </a:r>
            <a:r>
              <a:rPr kumimoji="1" lang="en-US" altLang="zh-CN" sz="2000">
                <a:solidFill>
                  <a:srgbClr val="FF3300"/>
                </a:solidFill>
                <a:ea typeface="宋体" panose="02010600030101010101" pitchFamily="2" charset="-122"/>
              </a:rPr>
              <a:t>= ?</a:t>
            </a:r>
          </a:p>
        </p:txBody>
      </p:sp>
      <p:sp>
        <p:nvSpPr>
          <p:cNvPr id="57354" name="Text Box 10">
            <a:extLst>
              <a:ext uri="{FF2B5EF4-FFF2-40B4-BE49-F238E27FC236}">
                <a16:creationId xmlns:a16="http://schemas.microsoft.com/office/drawing/2014/main" id="{65BA6BEC-85FD-FEA6-F658-DC941DAE34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60463" y="2968625"/>
            <a:ext cx="63674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l" eaLnBrk="1" hangingPunct="1"/>
            <a:r>
              <a:rPr kumimoji="1" lang="zh-CN" altLang="en-US" sz="2400" b="0">
                <a:ea typeface="宋体" panose="02010600030101010101" pitchFamily="2" charset="-122"/>
              </a:rPr>
              <a:t>    </a:t>
            </a:r>
            <a:r>
              <a:rPr kumimoji="1" lang="zh-CN" altLang="en-US" sz="2000">
                <a:solidFill>
                  <a:srgbClr val="080808"/>
                </a:solidFill>
                <a:ea typeface="宋体" panose="02010600030101010101" pitchFamily="2" charset="-122"/>
              </a:rPr>
              <a:t>以水的三相点状态下的饱和液体为基准点，并规定：</a:t>
            </a:r>
          </a:p>
        </p:txBody>
      </p:sp>
      <p:graphicFrame>
        <p:nvGraphicFramePr>
          <p:cNvPr id="57355" name="Object 11">
            <a:extLst>
              <a:ext uri="{FF2B5EF4-FFF2-40B4-BE49-F238E27FC236}">
                <a16:creationId xmlns:a16="http://schemas.microsoft.com/office/drawing/2014/main" id="{9920C282-6BBD-23FF-DF8F-9B04BC7A61B1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1585913" y="4084638"/>
          <a:ext cx="6281737" cy="42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25880" imgH="241200" progId="Equation.DSMT4">
                  <p:embed/>
                </p:oleObj>
              </mc:Choice>
              <mc:Fallback>
                <p:oleObj name="Equation" r:id="rId4" imgW="4025880" imgH="241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5913" y="4084638"/>
                        <a:ext cx="6281737" cy="42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9" grpId="0"/>
      <p:bldP spid="57350" grpId="0"/>
      <p:bldP spid="57351" grpId="0"/>
      <p:bldP spid="57352" grpId="0"/>
      <p:bldP spid="57353" grpId="0"/>
      <p:bldP spid="57354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2231</TotalTime>
  <Words>356</Words>
  <Application>Microsoft Office PowerPoint</Application>
  <PresentationFormat>自定义</PresentationFormat>
  <Paragraphs>39</Paragraphs>
  <Slides>12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12</vt:i4>
      </vt:variant>
    </vt:vector>
  </HeadingPairs>
  <TitlesOfParts>
    <vt:vector size="24" baseType="lpstr">
      <vt:lpstr>Times New Roman</vt:lpstr>
      <vt:lpstr>黑体</vt:lpstr>
      <vt:lpstr>Arial</vt:lpstr>
      <vt:lpstr>Wingdings</vt:lpstr>
      <vt:lpstr>宋体</vt:lpstr>
      <vt:lpstr>Blackoak Std</vt:lpstr>
      <vt:lpstr>方正舒体</vt:lpstr>
      <vt:lpstr>华文中宋</vt:lpstr>
      <vt:lpstr>Verdana</vt:lpstr>
      <vt:lpstr>tempelate</vt:lpstr>
      <vt:lpstr>MathType 7.0 Equation</vt:lpstr>
      <vt:lpstr>位图图像</vt:lpstr>
      <vt:lpstr>PowerPoint 演示文稿</vt:lpstr>
      <vt:lpstr>五个状态</vt:lpstr>
      <vt:lpstr>饱和压力与饱和温度及临界点</vt:lpstr>
      <vt:lpstr>物质的三维相图 (p229)</vt:lpstr>
      <vt:lpstr>PowerPoint 演示文稿</vt:lpstr>
      <vt:lpstr>PowerPoint 演示文稿</vt:lpstr>
      <vt:lpstr>PowerPoint 演示文稿</vt:lpstr>
      <vt:lpstr>PowerPoint 演示文稿</vt:lpstr>
      <vt:lpstr>3.7  水和水蒸气的状态参数</vt:lpstr>
      <vt:lpstr>3.8   水和水蒸气的热力性质表和图</vt:lpstr>
      <vt:lpstr>（1）饱和水与饱和蒸汽表（以温度排列）</vt:lpstr>
      <vt:lpstr>（2）饱和水与饱和蒸汽表（以压力排列）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383</cp:revision>
  <cp:lastPrinted>1601-01-01T00:00:00Z</cp:lastPrinted>
  <dcterms:created xsi:type="dcterms:W3CDTF">2011-05-02T08:11:20Z</dcterms:created>
  <dcterms:modified xsi:type="dcterms:W3CDTF">2025-08-17T08:58:22Z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