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</p:sldIdLst>
  <p:sldSz cx="9144000" cy="5148263"/>
  <p:notesSz cx="10234613" cy="7099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003366"/>
    <a:srgbClr val="C0C0C0"/>
    <a:srgbClr val="FF33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F2F12DEA-8160-A4A4-5C71-E029A898DF1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A4B24BB6-F7E4-9234-059E-3961140F33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16D2F37F-4636-75C6-5E3B-96E01644815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DFE5B782-C039-FB6F-2AFF-E60753F366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22ABD44-DBFF-4913-9369-0DCAAFE5AA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4C96495-435D-A89D-5425-C4D8A3F17A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974A240-96CF-ACFD-097D-7F20F666A0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8D49A45F-F9E3-1CD3-0D90-19E0073F38D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5A4DB36-93A1-A0CE-7844-DD9A8096CC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C3CC8F1-23E8-D682-4F57-26B01D5312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38E9713-B122-866C-7D6F-A94A947A3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1C5C743-DD5F-4263-A6B0-22BF03551DF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E3D4C3A-F5BC-3701-84E1-BF5AD21F79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4D5D91E-2922-30A1-BC06-0AA38B2E47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6DC370C-D7F4-4F62-6A08-2D8E31867B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DECA838A-CC08-C1C8-F4D3-46B80802F6D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CA20634E-CB79-E949-262D-04CD24C4A2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25492263-A8F2-0493-5041-0E869E8DBF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E8E96105-4F6D-0119-1F4E-82501B4235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58475155-DA95-82E7-5B0C-0F5DB19A35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C3A22A3F-C0FD-4B26-0A6B-43D3AC0A82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80FA31D8-AD93-0579-3C43-00E379C343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40BC6C3-8AEC-1D74-1A90-AB7363B4C4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BE2CC67D-80C2-4A14-B12B-EE14967E72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BAA7712-B3B1-4A6A-A92F-CB0BFF53EC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2E602-38DC-4677-8327-7070D9305F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44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A18C6F8-4127-E9F4-2579-D0C6D73AFF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E397A-E851-4546-9BB4-3995EB5A12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241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10FBCC3-1592-2C7E-C535-D6BFA8B442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95BC5C-CCFE-42CD-9BBD-44E60B688F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457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9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AA1FBF8-2D36-00AA-7A3E-9E1A94C176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0D649-446C-49E6-8957-FC6696BFB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18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0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60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451AD46-C5A5-63E4-79D2-389EE49095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414076-7026-454D-A6E3-7A1546C0FF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701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E34F425-7D1B-22F1-35C9-035F2CA0B2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2E8E5-FEF3-441E-BC82-D26FC130DF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87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9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0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0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74AFDAD-069C-C554-A895-4284206E0F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EE590F-2DC8-4CD2-A99F-78F45470F6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5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15F9862-45EB-BDD5-A5E7-E9D47D9530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76377-774C-4CE7-998E-2FAC062DD8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068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7FFA589-C127-3282-13D2-042F8F027B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F67EF-DE99-43F2-84D9-BEB4C63076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08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4CAB962-0846-551C-C88B-6E3A40BF8F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F844F-3587-4C56-BF52-B3F3E451EC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11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46AAC09-08A1-E3C5-37B9-A94812A73E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6920E-0861-4373-9E18-258474CC89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12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52EC445-4BA2-F9E8-E448-667F8C34B6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6756B-3959-42C1-AE23-D10F7C42F0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64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B59D15A-052D-751F-81A4-BF3C2D8437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7E3DF-3AB5-44EF-89EE-A17E247D72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34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5C2AC82-1F51-A8A8-A523-2C5157C33D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8E1BA-1F3F-4730-9E1D-EAC332935B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90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BF0B4DE-B9CC-0C7C-6E33-722BA7EBDC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43E038-27FA-44F9-8F95-9C13E4E6C4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7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BB07A5AE-B9FB-86F5-8495-2EF78E8A4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8874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id="{FEE9D4CD-7AF3-BF31-A56B-C936CE37C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581025" y="135255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5F023FEF-5128-C8CD-EA85-E512BE0EE2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171834EA-C305-4347-8AEA-45999ACC5EB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0069A6C3-39A8-B5C5-2DEC-A877DF8857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E25F45E9-B441-7F3F-E318-F1F91D10E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19125"/>
            <a:ext cx="7772400" cy="676275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3.8 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水和水蒸气的热力性质表和图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8429E1A-0E4C-962A-ADEC-0F4B06E7F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46263"/>
            <a:ext cx="331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3.8.1 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水和水蒸气热力性质表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5A5DFCD1-7D39-B010-B3FC-5AB698C58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2171700"/>
            <a:ext cx="7993062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、饱和水与干饱和蒸汽热力性质表</a:t>
            </a: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      在饱和线上，只有一个独立变量，可以饱和温度或饱和压力为自变量来设计表格。这样就有两种形式的饱和水与饱和蒸汽热力性质表。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F90580C0-6661-9E21-B0FA-6EF2E8F99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770313"/>
            <a:ext cx="6713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饱和液体的参数用 </a:t>
            </a:r>
            <a:r>
              <a:rPr kumimoji="1" lang="en-US" altLang="zh-CN" sz="2000">
                <a:solidFill>
                  <a:srgbClr val="080808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表示；干饱和气体的参数用 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"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表示</a:t>
            </a:r>
            <a:r>
              <a:rPr kumimoji="1" lang="zh-CN" altLang="en-US" sz="200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5927C892-653D-1547-BEBD-5F48C0475B29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68388" y="4462463"/>
          <a:ext cx="55641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680" imgH="228600" progId="Equation.DSMT4">
                  <p:embed/>
                </p:oleObj>
              </mc:Choice>
              <mc:Fallback>
                <p:oleObj name="Equation" r:id="rId2" imgW="22096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462463"/>
                        <a:ext cx="55641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7">
            <a:extLst>
              <a:ext uri="{FF2B5EF4-FFF2-40B4-BE49-F238E27FC236}">
                <a16:creationId xmlns:a16="http://schemas.microsoft.com/office/drawing/2014/main" id="{770AE7B2-F3FC-F507-1D1E-4B2BE055D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1282700"/>
            <a:ext cx="73406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将水和水蒸气的热力性质以表和图的形式给出，以便工程应用。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AAE316-D119-1526-9E13-E42726290F3C}"/>
              </a:ext>
            </a:extLst>
          </p:cNvPr>
          <p:cNvSpPr/>
          <p:nvPr/>
        </p:nvSpPr>
        <p:spPr>
          <a:xfrm>
            <a:off x="1062038" y="112713"/>
            <a:ext cx="7335837" cy="5794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章   气体和蒸汽的热力性质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/>
      <p:bldP spid="583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-s图">
            <a:extLst>
              <a:ext uri="{FF2B5EF4-FFF2-40B4-BE49-F238E27FC236}">
                <a16:creationId xmlns:a16="http://schemas.microsoft.com/office/drawing/2014/main" id="{294D1886-AC61-5B19-6DF3-FF80B0B44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142875"/>
            <a:ext cx="4846638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6C66496-99F8-FE45-A737-D569409D5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>
                <a:solidFill>
                  <a:schemeClr val="tx1"/>
                </a:solidFill>
              </a:rPr>
              <a:t>（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r>
              <a:rPr lang="zh-CN" altLang="en-US" sz="1800">
                <a:solidFill>
                  <a:schemeClr val="tx1"/>
                </a:solidFill>
              </a:rPr>
              <a:t>）饱和水与饱和蒸汽表（以温度排列）</a:t>
            </a:r>
          </a:p>
        </p:txBody>
      </p:sp>
      <p:pic>
        <p:nvPicPr>
          <p:cNvPr id="5123" name="Picture 3" descr="Image-02a">
            <a:extLst>
              <a:ext uri="{FF2B5EF4-FFF2-40B4-BE49-F238E27FC236}">
                <a16:creationId xmlns:a16="http://schemas.microsoft.com/office/drawing/2014/main" id="{9969E343-09BC-AEDF-F4B6-CC8DA850DC9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70488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4456B7C-F766-A1A0-E689-FF75FB5DE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）饱和水与饱和蒸汽表（以压力排列）</a:t>
            </a:r>
          </a:p>
        </p:txBody>
      </p:sp>
      <p:pic>
        <p:nvPicPr>
          <p:cNvPr id="6147" name="Picture 3" descr="Image-04">
            <a:extLst>
              <a:ext uri="{FF2B5EF4-FFF2-40B4-BE49-F238E27FC236}">
                <a16:creationId xmlns:a16="http://schemas.microsoft.com/office/drawing/2014/main" id="{F2857259-1136-C58F-9178-ADB38B4B3E4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33975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>
            <a:extLst>
              <a:ext uri="{FF2B5EF4-FFF2-40B4-BE49-F238E27FC236}">
                <a16:creationId xmlns:a16="http://schemas.microsoft.com/office/drawing/2014/main" id="{D92F3001-7A2D-C2A7-AD05-5DDF43F07C7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539750" y="236538"/>
            <a:ext cx="7772400" cy="333375"/>
          </a:xfrm>
        </p:spPr>
        <p:txBody>
          <a:bodyPr/>
          <a:lstStyle/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湿饱和蒸气区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,  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状态参数的确定</a:t>
            </a:r>
            <a:endParaRPr lang="en-US" altLang="zh-CN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443" name="Object 3">
            <a:extLst>
              <a:ext uri="{FF2B5EF4-FFF2-40B4-BE49-F238E27FC236}">
                <a16:creationId xmlns:a16="http://schemas.microsoft.com/office/drawing/2014/main" id="{023D1BF5-691C-CEF6-3397-77B033968A3D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363663" y="2324100"/>
          <a:ext cx="189071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685800" progId="Equation.DSMT4">
                  <p:embed/>
                </p:oleObj>
              </mc:Choice>
              <mc:Fallback>
                <p:oleObj name="Equation" r:id="rId2" imgW="106668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324100"/>
                        <a:ext cx="1890712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4">
            <a:extLst>
              <a:ext uri="{FF2B5EF4-FFF2-40B4-BE49-F238E27FC236}">
                <a16:creationId xmlns:a16="http://schemas.microsoft.com/office/drawing/2014/main" id="{8021F4F3-FEB2-4CDE-8020-EB51EA33D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10048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8406E9B-F4E6-D731-4902-00EC06DE7F94}"/>
              </a:ext>
            </a:extLst>
          </p:cNvPr>
          <p:cNvGrpSpPr>
            <a:grpSpLocks/>
          </p:cNvGrpSpPr>
          <p:nvPr/>
        </p:nvGrpSpPr>
        <p:grpSpPr bwMode="auto">
          <a:xfrm>
            <a:off x="690563" y="1109663"/>
            <a:ext cx="7859712" cy="741362"/>
            <a:chOff x="657" y="572"/>
            <a:chExt cx="4951" cy="622"/>
          </a:xfrm>
        </p:grpSpPr>
        <p:graphicFrame>
          <p:nvGraphicFramePr>
            <p:cNvPr id="2053" name="Object 6">
              <a:extLst>
                <a:ext uri="{FF2B5EF4-FFF2-40B4-BE49-F238E27FC236}">
                  <a16:creationId xmlns:a16="http://schemas.microsoft.com/office/drawing/2014/main" id="{F301947A-450D-A218-C1D6-0DA5765E7E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572"/>
            <a:ext cx="1497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30040" imgH="469800" progId="Equation.DSMT4">
                    <p:embed/>
                  </p:oleObj>
                </mc:Choice>
                <mc:Fallback>
                  <p:oleObj name="Equation" r:id="rId4" imgW="1130040" imgH="469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572"/>
                          <a:ext cx="1497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1" name="Text Box 7">
              <a:extLst>
                <a:ext uri="{FF2B5EF4-FFF2-40B4-BE49-F238E27FC236}">
                  <a16:creationId xmlns:a16="http://schemas.microsoft.com/office/drawing/2014/main" id="{31CCA031-45BA-8C4F-BF4C-5F0616CBD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749"/>
              <a:ext cx="313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000" i="1">
                  <a:solidFill>
                    <a:srgbClr val="080808"/>
                  </a:solidFill>
                  <a:ea typeface="宋体" panose="02010600030101010101" pitchFamily="2" charset="-122"/>
                </a:rPr>
                <a:t>M</a:t>
              </a:r>
              <a:r>
                <a:rPr kumimoji="1" lang="en-US" altLang="zh-CN" sz="2000" baseline="-25000">
                  <a:solidFill>
                    <a:srgbClr val="080808"/>
                  </a:solidFill>
                  <a:ea typeface="宋体" panose="02010600030101010101" pitchFamily="2" charset="-122"/>
                </a:rPr>
                <a:t>g</a:t>
              </a:r>
              <a:r>
                <a:rPr kumimoji="1" lang="zh-CN" altLang="en-US" sz="2000">
                  <a:solidFill>
                    <a:srgbClr val="080808"/>
                  </a:solidFill>
                  <a:ea typeface="宋体" panose="02010600030101010101" pitchFamily="2" charset="-122"/>
                </a:rPr>
                <a:t>为干饱和蒸气的质量</a:t>
              </a:r>
              <a:r>
                <a:rPr kumimoji="1" lang="en-US" altLang="zh-CN" sz="2000">
                  <a:solidFill>
                    <a:srgbClr val="080808"/>
                  </a:solidFill>
                  <a:ea typeface="宋体" panose="02010600030101010101" pitchFamily="2" charset="-122"/>
                </a:rPr>
                <a:t>, </a:t>
              </a:r>
              <a:r>
                <a:rPr kumimoji="1" lang="en-US" altLang="zh-CN" sz="2000" i="1">
                  <a:solidFill>
                    <a:srgbClr val="080808"/>
                  </a:solidFill>
                  <a:ea typeface="宋体" panose="02010600030101010101" pitchFamily="2" charset="-122"/>
                </a:rPr>
                <a:t>m</a:t>
              </a:r>
              <a:r>
                <a:rPr kumimoji="1" lang="en-US" altLang="zh-CN" sz="2000" i="1" baseline="-25000">
                  <a:solidFill>
                    <a:srgbClr val="080808"/>
                  </a:solidFill>
                  <a:ea typeface="宋体" panose="02010600030101010101" pitchFamily="2" charset="-122"/>
                </a:rPr>
                <a:t>v</a:t>
              </a:r>
              <a:r>
                <a:rPr kumimoji="1" lang="zh-CN" altLang="en-US" sz="2000">
                  <a:solidFill>
                    <a:srgbClr val="080808"/>
                  </a:solidFill>
                  <a:ea typeface="宋体" panose="02010600030101010101" pitchFamily="2" charset="-122"/>
                </a:rPr>
                <a:t>为饱和水的质量</a:t>
              </a:r>
            </a:p>
          </p:txBody>
        </p:sp>
      </p:grpSp>
      <p:sp>
        <p:nvSpPr>
          <p:cNvPr id="61448" name="Rectangle 8">
            <a:extLst>
              <a:ext uri="{FF2B5EF4-FFF2-40B4-BE49-F238E27FC236}">
                <a16:creationId xmlns:a16="http://schemas.microsoft.com/office/drawing/2014/main" id="{3B8A03B9-4CFD-FCAA-C8F0-D3CB42DE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916113"/>
            <a:ext cx="3065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湿饱和蒸气的状态参数为</a:t>
            </a:r>
            <a:r>
              <a:rPr kumimoji="1" lang="en-US" altLang="zh-CN" sz="2000" b="0">
                <a:solidFill>
                  <a:srgbClr val="080808"/>
                </a:solidFill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CB0CCEAE-4479-84DC-6B80-9227B3C1766E}"/>
              </a:ext>
            </a:extLst>
          </p:cNvPr>
          <p:cNvGrpSpPr>
            <a:grpSpLocks/>
          </p:cNvGrpSpPr>
          <p:nvPr/>
        </p:nvGrpSpPr>
        <p:grpSpPr bwMode="auto">
          <a:xfrm>
            <a:off x="1168400" y="3803650"/>
            <a:ext cx="2663825" cy="1193800"/>
            <a:chOff x="748" y="2704"/>
            <a:chExt cx="1678" cy="1001"/>
          </a:xfrm>
        </p:grpSpPr>
        <p:graphicFrame>
          <p:nvGraphicFramePr>
            <p:cNvPr id="2052" name="Object 10">
              <a:extLst>
                <a:ext uri="{FF2B5EF4-FFF2-40B4-BE49-F238E27FC236}">
                  <a16:creationId xmlns:a16="http://schemas.microsoft.com/office/drawing/2014/main" id="{B98F1427-3509-F502-C34E-837DD7249D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750"/>
            <a:ext cx="1542" cy="9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66680" imgH="660240" progId="Equation.DSMT4">
                    <p:embed/>
                  </p:oleObj>
                </mc:Choice>
                <mc:Fallback>
                  <p:oleObj name="Equation" r:id="rId6" imgW="1066680" imgH="6602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750"/>
                          <a:ext cx="1542" cy="9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6" name="Group 11">
              <a:extLst>
                <a:ext uri="{FF2B5EF4-FFF2-40B4-BE49-F238E27FC236}">
                  <a16:creationId xmlns:a16="http://schemas.microsoft.com/office/drawing/2014/main" id="{8BCC2F07-1804-2767-33F8-D858A67E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2704"/>
              <a:ext cx="1678" cy="998"/>
              <a:chOff x="748" y="2704"/>
              <a:chExt cx="1678" cy="998"/>
            </a:xfrm>
          </p:grpSpPr>
          <p:sp>
            <p:nvSpPr>
              <p:cNvPr id="2067" name="Line 12">
                <a:extLst>
                  <a:ext uri="{FF2B5EF4-FFF2-40B4-BE49-F238E27FC236}">
                    <a16:creationId xmlns:a16="http://schemas.microsoft.com/office/drawing/2014/main" id="{E5AF2D94-6A36-5B69-294C-1EC90C0D2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704"/>
                <a:ext cx="167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Line 13">
                <a:extLst>
                  <a:ext uri="{FF2B5EF4-FFF2-40B4-BE49-F238E27FC236}">
                    <a16:creationId xmlns:a16="http://schemas.microsoft.com/office/drawing/2014/main" id="{DF801EE1-33FF-8AD8-CB6D-510985ED6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6" y="2704"/>
                <a:ext cx="0" cy="99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Line 14">
                <a:extLst>
                  <a:ext uri="{FF2B5EF4-FFF2-40B4-BE49-F238E27FC236}">
                    <a16:creationId xmlns:a16="http://schemas.microsoft.com/office/drawing/2014/main" id="{B1AB8D2D-972D-AF52-FA82-C6376DDD5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48" y="3702"/>
                <a:ext cx="167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Line 15">
                <a:extLst>
                  <a:ext uri="{FF2B5EF4-FFF2-40B4-BE49-F238E27FC236}">
                    <a16:creationId xmlns:a16="http://schemas.microsoft.com/office/drawing/2014/main" id="{00F24D4C-89AC-0944-AAC6-B3488F7DF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8" y="2704"/>
                <a:ext cx="0" cy="99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6">
            <a:extLst>
              <a:ext uri="{FF2B5EF4-FFF2-40B4-BE49-F238E27FC236}">
                <a16:creationId xmlns:a16="http://schemas.microsoft.com/office/drawing/2014/main" id="{BD9BFB22-30DC-BB35-11CD-F131F74C10CC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2519363"/>
            <a:ext cx="2305050" cy="2433637"/>
            <a:chOff x="4059" y="2160"/>
            <a:chExt cx="1452" cy="2041"/>
          </a:xfrm>
        </p:grpSpPr>
        <p:graphicFrame>
          <p:nvGraphicFramePr>
            <p:cNvPr id="2051" name="Object 17">
              <a:extLst>
                <a:ext uri="{FF2B5EF4-FFF2-40B4-BE49-F238E27FC236}">
                  <a16:creationId xmlns:a16="http://schemas.microsoft.com/office/drawing/2014/main" id="{CFA30E9C-A5E9-7983-43F8-5C84F1512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2160"/>
            <a:ext cx="1197" cy="2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0" imgH="1307880" progId="Equation.DSMT4">
                    <p:embed/>
                  </p:oleObj>
                </mc:Choice>
                <mc:Fallback>
                  <p:oleObj name="Equation" r:id="rId8" imgW="774360" imgH="13078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160"/>
                          <a:ext cx="1197" cy="2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1" name="Group 18">
              <a:extLst>
                <a:ext uri="{FF2B5EF4-FFF2-40B4-BE49-F238E27FC236}">
                  <a16:creationId xmlns:a16="http://schemas.microsoft.com/office/drawing/2014/main" id="{8537D2CE-2663-7B4D-1B71-2C42B75B9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2160"/>
              <a:ext cx="1452" cy="2041"/>
              <a:chOff x="4059" y="2160"/>
              <a:chExt cx="1452" cy="2041"/>
            </a:xfrm>
          </p:grpSpPr>
          <p:sp>
            <p:nvSpPr>
              <p:cNvPr id="2062" name="Line 19">
                <a:extLst>
                  <a:ext uri="{FF2B5EF4-FFF2-40B4-BE49-F238E27FC236}">
                    <a16:creationId xmlns:a16="http://schemas.microsoft.com/office/drawing/2014/main" id="{0F906D36-7E5D-693E-1E2E-605D8118B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2160"/>
                <a:ext cx="14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3" name="Line 20">
                <a:extLst>
                  <a:ext uri="{FF2B5EF4-FFF2-40B4-BE49-F238E27FC236}">
                    <a16:creationId xmlns:a16="http://schemas.microsoft.com/office/drawing/2014/main" id="{1C79D206-B4D7-0D40-61DE-230C997B3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11" y="2160"/>
                <a:ext cx="0" cy="204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4" name="Line 21">
                <a:extLst>
                  <a:ext uri="{FF2B5EF4-FFF2-40B4-BE49-F238E27FC236}">
                    <a16:creationId xmlns:a16="http://schemas.microsoft.com/office/drawing/2014/main" id="{223BF91E-082F-AF43-4AA6-428688357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59" y="4201"/>
                <a:ext cx="145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5" name="Line 22">
                <a:extLst>
                  <a:ext uri="{FF2B5EF4-FFF2-40B4-BE49-F238E27FC236}">
                    <a16:creationId xmlns:a16="http://schemas.microsoft.com/office/drawing/2014/main" id="{DAA9AC73-04F2-1EE0-9884-DA87F06825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9" y="2160"/>
                <a:ext cx="0" cy="204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463" name="Rectangle 23">
            <a:extLst>
              <a:ext uri="{FF2B5EF4-FFF2-40B4-BE49-F238E27FC236}">
                <a16:creationId xmlns:a16="http://schemas.microsoft.com/office/drawing/2014/main" id="{1DAD9E5A-9DB9-DC20-6FE1-9F8966B2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690563"/>
            <a:ext cx="14605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定义干度  </a:t>
            </a:r>
            <a:r>
              <a:rPr lang="en-US" altLang="zh-CN" sz="2000" i="1">
                <a:solidFill>
                  <a:srgbClr val="FF0000"/>
                </a:solidFill>
              </a:rPr>
              <a:t>x</a:t>
            </a:r>
            <a:endParaRPr lang="zh-CN" altLang="en-US" sz="2000" i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8" grpId="0"/>
      <p:bldP spid="614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6642985-0AE0-A494-7707-6B9333F28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63" y="492125"/>
            <a:ext cx="7772400" cy="495300"/>
          </a:xfrm>
        </p:spPr>
        <p:txBody>
          <a:bodyPr/>
          <a:lstStyle/>
          <a:p>
            <a:r>
              <a:rPr lang="en-US" altLang="zh-CN" sz="2000">
                <a:solidFill>
                  <a:srgbClr val="080808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>
                <a:solidFill>
                  <a:srgbClr val="080808"/>
                </a:solidFill>
                <a:latin typeface="Times New Roman" panose="02020603050405020304" pitchFamily="18" charset="0"/>
              </a:rPr>
              <a:t>、  未饱和水与过热蒸汽热力性质表表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53298BBF-D11D-2F24-F1FC-3930952A1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8" y="1422400"/>
            <a:ext cx="851217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400" b="0">
                <a:ea typeface="宋体" panose="02010600030101010101" pitchFamily="2" charset="-122"/>
              </a:rPr>
              <a:t>     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在未饱和区和过热区，有两个独立变量，以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温度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和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压力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为自变量来设计表格。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vt-1">
            <a:extLst>
              <a:ext uri="{FF2B5EF4-FFF2-40B4-BE49-F238E27FC236}">
                <a16:creationId xmlns:a16="http://schemas.microsoft.com/office/drawing/2014/main" id="{4078ED48-08B7-AF2C-0851-04948F0257E4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1438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vt-2">
            <a:extLst>
              <a:ext uri="{FF2B5EF4-FFF2-40B4-BE49-F238E27FC236}">
                <a16:creationId xmlns:a16="http://schemas.microsoft.com/office/drawing/2014/main" id="{B3E0E8F5-9745-EF9C-E434-B84AF1BF15A9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72075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504EE8F-90F5-E05F-19C6-3B447FB79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285750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3.8.2 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水蒸气的热力性质图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7F551E46-BFF6-B3F8-A603-FFF822E6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709613"/>
            <a:ext cx="446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1.   </a:t>
            </a:r>
            <a:r>
              <a:rPr kumimoji="1"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p--v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图</a:t>
            </a:r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定性分析</a:t>
            </a:r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65540" name="Picture 4" descr="定压过程pv图">
            <a:extLst>
              <a:ext uri="{FF2B5EF4-FFF2-40B4-BE49-F238E27FC236}">
                <a16:creationId xmlns:a16="http://schemas.microsoft.com/office/drawing/2014/main" id="{40A6DBFF-7CA3-EA5B-B061-C39DECD4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119063"/>
            <a:ext cx="3949700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Rectangle 5">
            <a:extLst>
              <a:ext uri="{FF2B5EF4-FFF2-40B4-BE49-F238E27FC236}">
                <a16:creationId xmlns:a16="http://schemas.microsoft.com/office/drawing/2014/main" id="{E2E9A574-576A-4DAC-44CB-AF8A660EF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271838"/>
            <a:ext cx="248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2.   </a:t>
            </a:r>
            <a:r>
              <a:rPr kumimoji="1"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T--s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图</a:t>
            </a:r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定性分析</a:t>
            </a:r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0521F5FA-3BC3-4A38-A6D0-E83DBA9AC291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2755900"/>
            <a:ext cx="3848100" cy="1930400"/>
            <a:chOff x="3198" y="2296"/>
            <a:chExt cx="2400" cy="1542"/>
          </a:xfrm>
        </p:grpSpPr>
        <p:grpSp>
          <p:nvGrpSpPr>
            <p:cNvPr id="10247" name="Group 7">
              <a:extLst>
                <a:ext uri="{FF2B5EF4-FFF2-40B4-BE49-F238E27FC236}">
                  <a16:creationId xmlns:a16="http://schemas.microsoft.com/office/drawing/2014/main" id="{0518B42C-4FB3-E265-5996-1DE29515A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2296"/>
              <a:ext cx="2400" cy="1542"/>
              <a:chOff x="3198" y="2296"/>
              <a:chExt cx="2400" cy="1542"/>
            </a:xfrm>
          </p:grpSpPr>
          <p:pic>
            <p:nvPicPr>
              <p:cNvPr id="10249" name="Picture 8" descr="定压过程ts图">
                <a:extLst>
                  <a:ext uri="{FF2B5EF4-FFF2-40B4-BE49-F238E27FC236}">
                    <a16:creationId xmlns:a16="http://schemas.microsoft.com/office/drawing/2014/main" id="{B9BA1224-A0CF-59C5-ECB7-C3AB01F22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8" y="2296"/>
                <a:ext cx="2400" cy="15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50" name="Text Box 9">
                <a:extLst>
                  <a:ext uri="{FF2B5EF4-FFF2-40B4-BE49-F238E27FC236}">
                    <a16:creationId xmlns:a16="http://schemas.microsoft.com/office/drawing/2014/main" id="{2B2F92A5-47DD-22CA-26D7-4BA6447B2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3566"/>
                <a:ext cx="60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/>
                <a:r>
                  <a:rPr kumimoji="1" lang="zh-CN" altLang="en-US" sz="1600">
                    <a:solidFill>
                      <a:srgbClr val="FF0000"/>
                    </a:solidFill>
                    <a:ea typeface="宋体" panose="02010600030101010101" pitchFamily="2" charset="-122"/>
                  </a:rPr>
                  <a:t>三 相 线</a:t>
                </a:r>
              </a:p>
            </p:txBody>
          </p:sp>
        </p:grpSp>
        <p:sp>
          <p:nvSpPr>
            <p:cNvPr id="10248" name="Text Box 10">
              <a:extLst>
                <a:ext uri="{FF2B5EF4-FFF2-40B4-BE49-F238E27FC236}">
                  <a16:creationId xmlns:a16="http://schemas.microsoft.com/office/drawing/2014/main" id="{211E8D99-BB35-4371-FE35-74B594812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" y="2569"/>
              <a:ext cx="54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1800">
                  <a:ea typeface="宋体" panose="02010600030101010101" pitchFamily="2" charset="-122"/>
                </a:rPr>
                <a:t>等压线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/>
      <p:bldP spid="655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F09B6E4-AB5F-7259-8166-028333B83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95263"/>
            <a:ext cx="7772400" cy="549275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3   </a:t>
            </a:r>
            <a:r>
              <a:rPr lang="en-US" altLang="zh-CN" sz="2000" b="0" i="1">
                <a:solidFill>
                  <a:srgbClr val="FF0000"/>
                </a:solidFill>
                <a:latin typeface="Times New Roman" panose="02020603050405020304" pitchFamily="18" charset="0"/>
              </a:rPr>
              <a:t>h -- s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图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定量分析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043C49E-6316-EE79-5186-EADE558D5520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790575"/>
            <a:ext cx="5257800" cy="3459163"/>
            <a:chOff x="1791" y="709"/>
            <a:chExt cx="3312" cy="2903"/>
          </a:xfrm>
        </p:grpSpPr>
        <p:sp>
          <p:nvSpPr>
            <p:cNvPr id="11302" name="Line 4">
              <a:extLst>
                <a:ext uri="{FF2B5EF4-FFF2-40B4-BE49-F238E27FC236}">
                  <a16:creationId xmlns:a16="http://schemas.microsoft.com/office/drawing/2014/main" id="{58B8F347-90A9-AFCC-604D-79AAADD94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1" y="709"/>
              <a:ext cx="0" cy="2903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5">
              <a:extLst>
                <a:ext uri="{FF2B5EF4-FFF2-40B4-BE49-F238E27FC236}">
                  <a16:creationId xmlns:a16="http://schemas.microsoft.com/office/drawing/2014/main" id="{3BF77847-8C35-D64F-00C0-F74AE94A0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3612"/>
              <a:ext cx="3312" cy="0"/>
            </a:xfrm>
            <a:prstGeom prst="line">
              <a:avLst/>
            </a:prstGeom>
            <a:noFill/>
            <a:ln w="952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68" name="Freeform 6">
            <a:extLst>
              <a:ext uri="{FF2B5EF4-FFF2-40B4-BE49-F238E27FC236}">
                <a16:creationId xmlns:a16="http://schemas.microsoft.com/office/drawing/2014/main" id="{9615DBFC-E00B-09EB-A8D2-C4FCA850B8EA}"/>
              </a:ext>
            </a:extLst>
          </p:cNvPr>
          <p:cNvSpPr>
            <a:spLocks/>
          </p:cNvSpPr>
          <p:nvPr/>
        </p:nvSpPr>
        <p:spPr bwMode="auto">
          <a:xfrm>
            <a:off x="2195513" y="2736850"/>
            <a:ext cx="3048000" cy="1350963"/>
          </a:xfrm>
          <a:custGeom>
            <a:avLst/>
            <a:gdLst>
              <a:gd name="T0" fmla="*/ 0 w 1920"/>
              <a:gd name="T1" fmla="*/ 341910 h 1134"/>
              <a:gd name="T2" fmla="*/ 360363 w 1920"/>
              <a:gd name="T3" fmla="*/ 126280 h 1134"/>
              <a:gd name="T4" fmla="*/ 647700 w 1920"/>
              <a:gd name="T5" fmla="*/ 17870 h 1134"/>
              <a:gd name="T6" fmla="*/ 936625 w 1920"/>
              <a:gd name="T7" fmla="*/ 17870 h 1134"/>
              <a:gd name="T8" fmla="*/ 1296988 w 1920"/>
              <a:gd name="T9" fmla="*/ 71480 h 1134"/>
              <a:gd name="T10" fmla="*/ 1655763 w 1920"/>
              <a:gd name="T11" fmla="*/ 179890 h 1134"/>
              <a:gd name="T12" fmla="*/ 2089150 w 1920"/>
              <a:gd name="T13" fmla="*/ 395520 h 1134"/>
              <a:gd name="T14" fmla="*/ 2520950 w 1920"/>
              <a:gd name="T15" fmla="*/ 720752 h 1134"/>
              <a:gd name="T16" fmla="*/ 2808288 w 1920"/>
              <a:gd name="T17" fmla="*/ 1044792 h 1134"/>
              <a:gd name="T18" fmla="*/ 3024188 w 1920"/>
              <a:gd name="T19" fmla="*/ 1315223 h 1134"/>
              <a:gd name="T20" fmla="*/ 2952750 w 1920"/>
              <a:gd name="T21" fmla="*/ 1260422 h 113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920"/>
              <a:gd name="T34" fmla="*/ 0 h 1134"/>
              <a:gd name="T35" fmla="*/ 1920 w 1920"/>
              <a:gd name="T36" fmla="*/ 1134 h 113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920" h="1134">
                <a:moveTo>
                  <a:pt x="0" y="287"/>
                </a:moveTo>
                <a:cubicBezTo>
                  <a:pt x="79" y="219"/>
                  <a:pt x="159" y="151"/>
                  <a:pt x="227" y="106"/>
                </a:cubicBezTo>
                <a:cubicBezTo>
                  <a:pt x="295" y="61"/>
                  <a:pt x="348" y="30"/>
                  <a:pt x="408" y="15"/>
                </a:cubicBezTo>
                <a:cubicBezTo>
                  <a:pt x="468" y="0"/>
                  <a:pt x="522" y="8"/>
                  <a:pt x="590" y="15"/>
                </a:cubicBezTo>
                <a:cubicBezTo>
                  <a:pt x="658" y="22"/>
                  <a:pt x="742" y="37"/>
                  <a:pt x="817" y="60"/>
                </a:cubicBezTo>
                <a:cubicBezTo>
                  <a:pt x="892" y="83"/>
                  <a:pt x="960" y="106"/>
                  <a:pt x="1043" y="151"/>
                </a:cubicBezTo>
                <a:cubicBezTo>
                  <a:pt x="1126" y="196"/>
                  <a:pt x="1225" y="256"/>
                  <a:pt x="1316" y="332"/>
                </a:cubicBezTo>
                <a:cubicBezTo>
                  <a:pt x="1407" y="408"/>
                  <a:pt x="1513" y="514"/>
                  <a:pt x="1588" y="605"/>
                </a:cubicBezTo>
                <a:cubicBezTo>
                  <a:pt x="1663" y="696"/>
                  <a:pt x="1716" y="794"/>
                  <a:pt x="1769" y="877"/>
                </a:cubicBezTo>
                <a:cubicBezTo>
                  <a:pt x="1822" y="960"/>
                  <a:pt x="1890" y="1074"/>
                  <a:pt x="1905" y="1104"/>
                </a:cubicBezTo>
                <a:cubicBezTo>
                  <a:pt x="1920" y="1134"/>
                  <a:pt x="1890" y="1096"/>
                  <a:pt x="1860" y="1058"/>
                </a:cubicBezTo>
              </a:path>
            </a:pathLst>
          </a:custGeom>
          <a:noFill/>
          <a:ln w="9525">
            <a:solidFill>
              <a:schemeClr val="accent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9" name="Oval 7">
            <a:extLst>
              <a:ext uri="{FF2B5EF4-FFF2-40B4-BE49-F238E27FC236}">
                <a16:creationId xmlns:a16="http://schemas.microsoft.com/office/drawing/2014/main" id="{5589B5AB-D611-C9C3-0F7C-1D108CE4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3103563"/>
            <a:ext cx="144462" cy="106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Freeform 8">
            <a:extLst>
              <a:ext uri="{FF2B5EF4-FFF2-40B4-BE49-F238E27FC236}">
                <a16:creationId xmlns:a16="http://schemas.microsoft.com/office/drawing/2014/main" id="{28601172-11A0-B803-C8B9-B601FAC5C30F}"/>
              </a:ext>
            </a:extLst>
          </p:cNvPr>
          <p:cNvSpPr>
            <a:spLocks/>
          </p:cNvSpPr>
          <p:nvPr/>
        </p:nvSpPr>
        <p:spPr bwMode="auto">
          <a:xfrm>
            <a:off x="2124075" y="2579688"/>
            <a:ext cx="3671888" cy="1335087"/>
          </a:xfrm>
          <a:custGeom>
            <a:avLst/>
            <a:gdLst>
              <a:gd name="T0" fmla="*/ 0 w 2313"/>
              <a:gd name="T1" fmla="*/ 577464 h 1119"/>
              <a:gd name="T2" fmla="*/ 431800 w 2313"/>
              <a:gd name="T3" fmla="*/ 199249 h 1119"/>
              <a:gd name="T4" fmla="*/ 863600 w 2313"/>
              <a:gd name="T5" fmla="*/ 35793 h 1119"/>
              <a:gd name="T6" fmla="*/ 1368425 w 2313"/>
              <a:gd name="T7" fmla="*/ 35793 h 1119"/>
              <a:gd name="T8" fmla="*/ 2016125 w 2313"/>
              <a:gd name="T9" fmla="*/ 252939 h 1119"/>
              <a:gd name="T10" fmla="*/ 2663825 w 2313"/>
              <a:gd name="T11" fmla="*/ 577464 h 1119"/>
              <a:gd name="T12" fmla="*/ 3095625 w 2313"/>
              <a:gd name="T13" fmla="*/ 901989 h 1119"/>
              <a:gd name="T14" fmla="*/ 3527426 w 2313"/>
              <a:gd name="T15" fmla="*/ 1226514 h 1119"/>
              <a:gd name="T16" fmla="*/ 3671888 w 2313"/>
              <a:gd name="T17" fmla="*/ 1335087 h 11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13"/>
              <a:gd name="T28" fmla="*/ 0 h 1119"/>
              <a:gd name="T29" fmla="*/ 2313 w 2313"/>
              <a:gd name="T30" fmla="*/ 1119 h 111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13" h="1119">
                <a:moveTo>
                  <a:pt x="0" y="484"/>
                </a:moveTo>
                <a:cubicBezTo>
                  <a:pt x="90" y="363"/>
                  <a:pt x="181" y="243"/>
                  <a:pt x="272" y="167"/>
                </a:cubicBezTo>
                <a:cubicBezTo>
                  <a:pt x="363" y="91"/>
                  <a:pt x="446" y="53"/>
                  <a:pt x="544" y="30"/>
                </a:cubicBezTo>
                <a:cubicBezTo>
                  <a:pt x="642" y="7"/>
                  <a:pt x="741" y="0"/>
                  <a:pt x="862" y="30"/>
                </a:cubicBezTo>
                <a:cubicBezTo>
                  <a:pt x="983" y="60"/>
                  <a:pt x="1134" y="136"/>
                  <a:pt x="1270" y="212"/>
                </a:cubicBezTo>
                <a:cubicBezTo>
                  <a:pt x="1406" y="288"/>
                  <a:pt x="1565" y="393"/>
                  <a:pt x="1678" y="484"/>
                </a:cubicBezTo>
                <a:cubicBezTo>
                  <a:pt x="1791" y="575"/>
                  <a:pt x="1859" y="665"/>
                  <a:pt x="1950" y="756"/>
                </a:cubicBezTo>
                <a:cubicBezTo>
                  <a:pt x="2041" y="847"/>
                  <a:pt x="2162" y="968"/>
                  <a:pt x="2222" y="1028"/>
                </a:cubicBezTo>
                <a:cubicBezTo>
                  <a:pt x="2282" y="1088"/>
                  <a:pt x="2298" y="1111"/>
                  <a:pt x="2313" y="1119"/>
                </a:cubicBezTo>
              </a:path>
            </a:pathLst>
          </a:custGeom>
          <a:noFill/>
          <a:ln w="9525">
            <a:solidFill>
              <a:schemeClr val="accent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Freeform 9">
            <a:extLst>
              <a:ext uri="{FF2B5EF4-FFF2-40B4-BE49-F238E27FC236}">
                <a16:creationId xmlns:a16="http://schemas.microsoft.com/office/drawing/2014/main" id="{48286073-25FC-0E37-7053-EF46448E0633}"/>
              </a:ext>
            </a:extLst>
          </p:cNvPr>
          <p:cNvSpPr>
            <a:spLocks/>
          </p:cNvSpPr>
          <p:nvPr/>
        </p:nvSpPr>
        <p:spPr bwMode="auto">
          <a:xfrm>
            <a:off x="2124075" y="2968625"/>
            <a:ext cx="2160588" cy="1162050"/>
          </a:xfrm>
          <a:custGeom>
            <a:avLst/>
            <a:gdLst>
              <a:gd name="T0" fmla="*/ 0 w 1361"/>
              <a:gd name="T1" fmla="*/ 242888 h 976"/>
              <a:gd name="T2" fmla="*/ 576263 w 1361"/>
              <a:gd name="T3" fmla="*/ 27384 h 976"/>
              <a:gd name="T4" fmla="*/ 1152525 w 1361"/>
              <a:gd name="T5" fmla="*/ 80963 h 976"/>
              <a:gd name="T6" fmla="*/ 1655763 w 1361"/>
              <a:gd name="T7" fmla="*/ 351234 h 976"/>
              <a:gd name="T8" fmla="*/ 2016126 w 1361"/>
              <a:gd name="T9" fmla="*/ 783431 h 976"/>
              <a:gd name="T10" fmla="*/ 2160588 w 1361"/>
              <a:gd name="T11" fmla="*/ 1162050 h 9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61"/>
              <a:gd name="T19" fmla="*/ 0 h 976"/>
              <a:gd name="T20" fmla="*/ 1361 w 1361"/>
              <a:gd name="T21" fmla="*/ 976 h 9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61" h="976">
                <a:moveTo>
                  <a:pt x="0" y="204"/>
                </a:moveTo>
                <a:cubicBezTo>
                  <a:pt x="121" y="125"/>
                  <a:pt x="242" y="46"/>
                  <a:pt x="363" y="23"/>
                </a:cubicBezTo>
                <a:cubicBezTo>
                  <a:pt x="484" y="0"/>
                  <a:pt x="613" y="23"/>
                  <a:pt x="726" y="68"/>
                </a:cubicBezTo>
                <a:cubicBezTo>
                  <a:pt x="839" y="113"/>
                  <a:pt x="952" y="197"/>
                  <a:pt x="1043" y="295"/>
                </a:cubicBezTo>
                <a:cubicBezTo>
                  <a:pt x="1134" y="393"/>
                  <a:pt x="1217" y="545"/>
                  <a:pt x="1270" y="658"/>
                </a:cubicBezTo>
                <a:cubicBezTo>
                  <a:pt x="1323" y="771"/>
                  <a:pt x="1342" y="873"/>
                  <a:pt x="1361" y="976"/>
                </a:cubicBezTo>
              </a:path>
            </a:pathLst>
          </a:custGeom>
          <a:noFill/>
          <a:ln w="9525">
            <a:solidFill>
              <a:schemeClr val="accent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Freeform 10">
            <a:extLst>
              <a:ext uri="{FF2B5EF4-FFF2-40B4-BE49-F238E27FC236}">
                <a16:creationId xmlns:a16="http://schemas.microsoft.com/office/drawing/2014/main" id="{D098D4C6-12FE-9867-84BB-1E09DA7BC830}"/>
              </a:ext>
            </a:extLst>
          </p:cNvPr>
          <p:cNvSpPr>
            <a:spLocks/>
          </p:cNvSpPr>
          <p:nvPr/>
        </p:nvSpPr>
        <p:spPr bwMode="auto">
          <a:xfrm>
            <a:off x="1547813" y="3209925"/>
            <a:ext cx="576262" cy="1406525"/>
          </a:xfrm>
          <a:custGeom>
            <a:avLst/>
            <a:gdLst>
              <a:gd name="T0" fmla="*/ 576262 w 363"/>
              <a:gd name="T1" fmla="*/ 0 h 1180"/>
              <a:gd name="T2" fmla="*/ 360362 w 363"/>
              <a:gd name="T3" fmla="*/ 649624 h 1180"/>
              <a:gd name="T4" fmla="*/ 0 w 363"/>
              <a:gd name="T5" fmla="*/ 1406525 h 1180"/>
              <a:gd name="T6" fmla="*/ 0 60000 65536"/>
              <a:gd name="T7" fmla="*/ 0 60000 65536"/>
              <a:gd name="T8" fmla="*/ 0 60000 65536"/>
              <a:gd name="T9" fmla="*/ 0 w 363"/>
              <a:gd name="T10" fmla="*/ 0 h 1180"/>
              <a:gd name="T11" fmla="*/ 363 w 363"/>
              <a:gd name="T12" fmla="*/ 1180 h 11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1180">
                <a:moveTo>
                  <a:pt x="363" y="0"/>
                </a:moveTo>
                <a:cubicBezTo>
                  <a:pt x="325" y="174"/>
                  <a:pt x="287" y="348"/>
                  <a:pt x="227" y="545"/>
                </a:cubicBezTo>
                <a:cubicBezTo>
                  <a:pt x="167" y="742"/>
                  <a:pt x="38" y="1074"/>
                  <a:pt x="0" y="1180"/>
                </a:cubicBezTo>
              </a:path>
            </a:pathLst>
          </a:custGeom>
          <a:noFill/>
          <a:ln w="9525">
            <a:solidFill>
              <a:schemeClr val="accent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3" name="Freeform 11">
            <a:extLst>
              <a:ext uri="{FF2B5EF4-FFF2-40B4-BE49-F238E27FC236}">
                <a16:creationId xmlns:a16="http://schemas.microsoft.com/office/drawing/2014/main" id="{086C43CA-E9E7-6BC7-1F1C-69550A3EAD27}"/>
              </a:ext>
            </a:extLst>
          </p:cNvPr>
          <p:cNvSpPr>
            <a:spLocks/>
          </p:cNvSpPr>
          <p:nvPr/>
        </p:nvSpPr>
        <p:spPr bwMode="auto">
          <a:xfrm>
            <a:off x="2124075" y="3209925"/>
            <a:ext cx="71438" cy="1350963"/>
          </a:xfrm>
          <a:custGeom>
            <a:avLst/>
            <a:gdLst>
              <a:gd name="T0" fmla="*/ 0 w 45"/>
              <a:gd name="T1" fmla="*/ 0 h 1134"/>
              <a:gd name="T2" fmla="*/ 71438 w 45"/>
              <a:gd name="T3" fmla="*/ 594471 h 1134"/>
              <a:gd name="T4" fmla="*/ 0 w 45"/>
              <a:gd name="T5" fmla="*/ 1350963 h 1134"/>
              <a:gd name="T6" fmla="*/ 0 60000 65536"/>
              <a:gd name="T7" fmla="*/ 0 60000 65536"/>
              <a:gd name="T8" fmla="*/ 0 60000 65536"/>
              <a:gd name="T9" fmla="*/ 0 w 45"/>
              <a:gd name="T10" fmla="*/ 0 h 1134"/>
              <a:gd name="T11" fmla="*/ 45 w 45"/>
              <a:gd name="T12" fmla="*/ 1134 h 11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" h="1134">
                <a:moveTo>
                  <a:pt x="0" y="0"/>
                </a:moveTo>
                <a:cubicBezTo>
                  <a:pt x="22" y="155"/>
                  <a:pt x="45" y="310"/>
                  <a:pt x="45" y="499"/>
                </a:cubicBezTo>
                <a:cubicBezTo>
                  <a:pt x="45" y="688"/>
                  <a:pt x="7" y="1028"/>
                  <a:pt x="0" y="1134"/>
                </a:cubicBezTo>
              </a:path>
            </a:pathLst>
          </a:custGeom>
          <a:noFill/>
          <a:ln w="9525">
            <a:solidFill>
              <a:schemeClr val="accent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4" name="Freeform 12">
            <a:extLst>
              <a:ext uri="{FF2B5EF4-FFF2-40B4-BE49-F238E27FC236}">
                <a16:creationId xmlns:a16="http://schemas.microsoft.com/office/drawing/2014/main" id="{C3F823CE-3880-040F-C64A-750BCD74436C}"/>
              </a:ext>
            </a:extLst>
          </p:cNvPr>
          <p:cNvSpPr>
            <a:spLocks/>
          </p:cNvSpPr>
          <p:nvPr/>
        </p:nvSpPr>
        <p:spPr bwMode="auto">
          <a:xfrm>
            <a:off x="2195513" y="3209925"/>
            <a:ext cx="576262" cy="1244600"/>
          </a:xfrm>
          <a:custGeom>
            <a:avLst/>
            <a:gdLst>
              <a:gd name="T0" fmla="*/ 0 w 363"/>
              <a:gd name="T1" fmla="*/ 0 h 1044"/>
              <a:gd name="T2" fmla="*/ 360362 w 363"/>
              <a:gd name="T3" fmla="*/ 432749 h 1044"/>
              <a:gd name="T4" fmla="*/ 576262 w 363"/>
              <a:gd name="T5" fmla="*/ 1244600 h 1044"/>
              <a:gd name="T6" fmla="*/ 0 60000 65536"/>
              <a:gd name="T7" fmla="*/ 0 60000 65536"/>
              <a:gd name="T8" fmla="*/ 0 60000 65536"/>
              <a:gd name="T9" fmla="*/ 0 w 363"/>
              <a:gd name="T10" fmla="*/ 0 h 1044"/>
              <a:gd name="T11" fmla="*/ 363 w 363"/>
              <a:gd name="T12" fmla="*/ 1044 h 1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1044">
                <a:moveTo>
                  <a:pt x="0" y="0"/>
                </a:moveTo>
                <a:cubicBezTo>
                  <a:pt x="83" y="94"/>
                  <a:pt x="167" y="189"/>
                  <a:pt x="227" y="363"/>
                </a:cubicBezTo>
                <a:cubicBezTo>
                  <a:pt x="287" y="537"/>
                  <a:pt x="325" y="790"/>
                  <a:pt x="363" y="1044"/>
                </a:cubicBezTo>
              </a:path>
            </a:pathLst>
          </a:custGeom>
          <a:noFill/>
          <a:ln w="9525">
            <a:solidFill>
              <a:schemeClr val="accent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5" name="Freeform 13">
            <a:extLst>
              <a:ext uri="{FF2B5EF4-FFF2-40B4-BE49-F238E27FC236}">
                <a16:creationId xmlns:a16="http://schemas.microsoft.com/office/drawing/2014/main" id="{4CE0D2F7-1426-575E-A095-F4891DAE73C5}"/>
              </a:ext>
            </a:extLst>
          </p:cNvPr>
          <p:cNvSpPr>
            <a:spLocks/>
          </p:cNvSpPr>
          <p:nvPr/>
        </p:nvSpPr>
        <p:spPr bwMode="auto">
          <a:xfrm>
            <a:off x="2195513" y="3209925"/>
            <a:ext cx="1296987" cy="1136650"/>
          </a:xfrm>
          <a:custGeom>
            <a:avLst/>
            <a:gdLst>
              <a:gd name="T0" fmla="*/ 0 w 817"/>
              <a:gd name="T1" fmla="*/ 0 h 953"/>
              <a:gd name="T2" fmla="*/ 647700 w 817"/>
              <a:gd name="T3" fmla="*/ 108536 h 953"/>
              <a:gd name="T4" fmla="*/ 1081087 w 817"/>
              <a:gd name="T5" fmla="*/ 650026 h 953"/>
              <a:gd name="T6" fmla="*/ 1296987 w 817"/>
              <a:gd name="T7" fmla="*/ 1136650 h 953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953"/>
              <a:gd name="T14" fmla="*/ 817 w 817"/>
              <a:gd name="T15" fmla="*/ 953 h 95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953">
                <a:moveTo>
                  <a:pt x="0" y="0"/>
                </a:moveTo>
                <a:cubicBezTo>
                  <a:pt x="147" y="0"/>
                  <a:pt x="295" y="0"/>
                  <a:pt x="408" y="91"/>
                </a:cubicBezTo>
                <a:cubicBezTo>
                  <a:pt x="521" y="182"/>
                  <a:pt x="613" y="401"/>
                  <a:pt x="681" y="545"/>
                </a:cubicBezTo>
                <a:cubicBezTo>
                  <a:pt x="749" y="689"/>
                  <a:pt x="783" y="821"/>
                  <a:pt x="817" y="953"/>
                </a:cubicBezTo>
              </a:path>
            </a:pathLst>
          </a:custGeom>
          <a:noFill/>
          <a:ln w="9525">
            <a:solidFill>
              <a:schemeClr val="accent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276" name="Group 14">
            <a:extLst>
              <a:ext uri="{FF2B5EF4-FFF2-40B4-BE49-F238E27FC236}">
                <a16:creationId xmlns:a16="http://schemas.microsoft.com/office/drawing/2014/main" id="{4B1EE46B-524B-DADD-6025-500A2262C40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11138"/>
            <a:ext cx="7307262" cy="4868862"/>
            <a:chOff x="431" y="178"/>
            <a:chExt cx="4603" cy="4085"/>
          </a:xfrm>
        </p:grpSpPr>
        <p:grpSp>
          <p:nvGrpSpPr>
            <p:cNvPr id="11277" name="Group 15">
              <a:extLst>
                <a:ext uri="{FF2B5EF4-FFF2-40B4-BE49-F238E27FC236}">
                  <a16:creationId xmlns:a16="http://schemas.microsoft.com/office/drawing/2014/main" id="{C45DB32C-2A8D-9F15-3A94-0447F2EA2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572"/>
              <a:ext cx="4603" cy="3691"/>
              <a:chOff x="431" y="572"/>
              <a:chExt cx="4603" cy="3691"/>
            </a:xfrm>
          </p:grpSpPr>
          <p:grpSp>
            <p:nvGrpSpPr>
              <p:cNvPr id="11279" name="Group 16">
                <a:extLst>
                  <a:ext uri="{FF2B5EF4-FFF2-40B4-BE49-F238E27FC236}">
                    <a16:creationId xmlns:a16="http://schemas.microsoft.com/office/drawing/2014/main" id="{9077CC16-5D03-33AC-82E9-7D229C8F1D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" y="663"/>
                <a:ext cx="4603" cy="3600"/>
                <a:chOff x="431" y="663"/>
                <a:chExt cx="4603" cy="3600"/>
              </a:xfrm>
            </p:grpSpPr>
            <p:sp>
              <p:nvSpPr>
                <p:cNvPr id="11283" name="Line 17">
                  <a:extLst>
                    <a:ext uri="{FF2B5EF4-FFF2-40B4-BE49-F238E27FC236}">
                      <a16:creationId xmlns:a16="http://schemas.microsoft.com/office/drawing/2014/main" id="{4FB29B29-8D71-A4BA-CB42-DADAAE12CA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1" y="1062"/>
                  <a:ext cx="0" cy="299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4" name="Line 18">
                  <a:extLst>
                    <a:ext uri="{FF2B5EF4-FFF2-40B4-BE49-F238E27FC236}">
                      <a16:creationId xmlns:a16="http://schemas.microsoft.com/office/drawing/2014/main" id="{96FA104F-327D-6BF6-5601-87CC93D76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" y="4055"/>
                  <a:ext cx="42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5" name="Freeform 19">
                  <a:extLst>
                    <a:ext uri="{FF2B5EF4-FFF2-40B4-BE49-F238E27FC236}">
                      <a16:creationId xmlns:a16="http://schemas.microsoft.com/office/drawing/2014/main" id="{85BAFA56-D0B9-DE4D-1AC2-E690105C9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" y="1983"/>
                  <a:ext cx="3674" cy="2027"/>
                </a:xfrm>
                <a:custGeom>
                  <a:avLst/>
                  <a:gdLst>
                    <a:gd name="T0" fmla="*/ 0 w 3674"/>
                    <a:gd name="T1" fmla="*/ 2027 h 2027"/>
                    <a:gd name="T2" fmla="*/ 680 w 3674"/>
                    <a:gd name="T3" fmla="*/ 984 h 2027"/>
                    <a:gd name="T4" fmla="*/ 1089 w 3674"/>
                    <a:gd name="T5" fmla="*/ 258 h 2027"/>
                    <a:gd name="T6" fmla="*/ 1452 w 3674"/>
                    <a:gd name="T7" fmla="*/ 31 h 2027"/>
                    <a:gd name="T8" fmla="*/ 1950 w 3674"/>
                    <a:gd name="T9" fmla="*/ 76 h 2027"/>
                    <a:gd name="T10" fmla="*/ 2676 w 3674"/>
                    <a:gd name="T11" fmla="*/ 485 h 2027"/>
                    <a:gd name="T12" fmla="*/ 3674 w 3674"/>
                    <a:gd name="T13" fmla="*/ 1301 h 202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3674"/>
                    <a:gd name="T22" fmla="*/ 0 h 2027"/>
                    <a:gd name="T23" fmla="*/ 3674 w 3674"/>
                    <a:gd name="T24" fmla="*/ 2027 h 202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3674" h="2027">
                      <a:moveTo>
                        <a:pt x="0" y="2027"/>
                      </a:moveTo>
                      <a:cubicBezTo>
                        <a:pt x="249" y="1653"/>
                        <a:pt x="498" y="1279"/>
                        <a:pt x="680" y="984"/>
                      </a:cubicBezTo>
                      <a:cubicBezTo>
                        <a:pt x="862" y="689"/>
                        <a:pt x="960" y="417"/>
                        <a:pt x="1089" y="258"/>
                      </a:cubicBezTo>
                      <a:cubicBezTo>
                        <a:pt x="1218" y="99"/>
                        <a:pt x="1309" y="61"/>
                        <a:pt x="1452" y="31"/>
                      </a:cubicBezTo>
                      <a:cubicBezTo>
                        <a:pt x="1595" y="1"/>
                        <a:pt x="1746" y="0"/>
                        <a:pt x="1950" y="76"/>
                      </a:cubicBezTo>
                      <a:cubicBezTo>
                        <a:pt x="2154" y="152"/>
                        <a:pt x="2389" y="281"/>
                        <a:pt x="2676" y="485"/>
                      </a:cubicBezTo>
                      <a:cubicBezTo>
                        <a:pt x="2963" y="689"/>
                        <a:pt x="3318" y="995"/>
                        <a:pt x="3674" y="130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86" name="Line 20">
                  <a:extLst>
                    <a:ext uri="{FF2B5EF4-FFF2-40B4-BE49-F238E27FC236}">
                      <a16:creationId xmlns:a16="http://schemas.microsoft.com/office/drawing/2014/main" id="{99D202F1-00ED-A56F-687F-AA67E5367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6" y="2150"/>
                  <a:ext cx="2132" cy="18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7" name="Line 21">
                  <a:extLst>
                    <a:ext uri="{FF2B5EF4-FFF2-40B4-BE49-F238E27FC236}">
                      <a16:creationId xmlns:a16="http://schemas.microsoft.com/office/drawing/2014/main" id="{4435B3FC-8E0C-4D10-7E5C-C9CA13F13E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6" y="2377"/>
                  <a:ext cx="2540" cy="16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8" name="Line 22">
                  <a:extLst>
                    <a:ext uri="{FF2B5EF4-FFF2-40B4-BE49-F238E27FC236}">
                      <a16:creationId xmlns:a16="http://schemas.microsoft.com/office/drawing/2014/main" id="{16516B95-EC70-C401-E241-301EB20E10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6" y="2694"/>
                  <a:ext cx="2948" cy="13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9" name="Freeform 23">
                  <a:extLst>
                    <a:ext uri="{FF2B5EF4-FFF2-40B4-BE49-F238E27FC236}">
                      <a16:creationId xmlns:a16="http://schemas.microsoft.com/office/drawing/2014/main" id="{41E8F028-1C6B-2C74-69EF-2A73F199D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6" y="1878"/>
                  <a:ext cx="1406" cy="499"/>
                </a:xfrm>
                <a:custGeom>
                  <a:avLst/>
                  <a:gdLst>
                    <a:gd name="T0" fmla="*/ 0 w 1225"/>
                    <a:gd name="T1" fmla="*/ 499 h 408"/>
                    <a:gd name="T2" fmla="*/ 468 w 1225"/>
                    <a:gd name="T3" fmla="*/ 276 h 408"/>
                    <a:gd name="T4" fmla="*/ 938 w 1225"/>
                    <a:gd name="T5" fmla="*/ 110 h 408"/>
                    <a:gd name="T6" fmla="*/ 1406 w 1225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25"/>
                    <a:gd name="T13" fmla="*/ 0 h 408"/>
                    <a:gd name="T14" fmla="*/ 1225 w 1225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25" h="408">
                      <a:moveTo>
                        <a:pt x="0" y="408"/>
                      </a:moveTo>
                      <a:cubicBezTo>
                        <a:pt x="136" y="343"/>
                        <a:pt x="272" y="279"/>
                        <a:pt x="408" y="226"/>
                      </a:cubicBezTo>
                      <a:cubicBezTo>
                        <a:pt x="544" y="173"/>
                        <a:pt x="681" y="128"/>
                        <a:pt x="817" y="90"/>
                      </a:cubicBezTo>
                      <a:cubicBezTo>
                        <a:pt x="953" y="52"/>
                        <a:pt x="1089" y="26"/>
                        <a:pt x="1225" y="0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90" name="Freeform 24">
                  <a:extLst>
                    <a:ext uri="{FF2B5EF4-FFF2-40B4-BE49-F238E27FC236}">
                      <a16:creationId xmlns:a16="http://schemas.microsoft.com/office/drawing/2014/main" id="{F58C45FD-70BF-3A8F-5CA5-92B793F84A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4" y="2332"/>
                  <a:ext cx="1044" cy="362"/>
                </a:xfrm>
                <a:custGeom>
                  <a:avLst/>
                  <a:gdLst>
                    <a:gd name="T0" fmla="*/ 0 w 1225"/>
                    <a:gd name="T1" fmla="*/ 362 h 408"/>
                    <a:gd name="T2" fmla="*/ 348 w 1225"/>
                    <a:gd name="T3" fmla="*/ 201 h 408"/>
                    <a:gd name="T4" fmla="*/ 696 w 1225"/>
                    <a:gd name="T5" fmla="*/ 80 h 408"/>
                    <a:gd name="T6" fmla="*/ 1044 w 1225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25"/>
                    <a:gd name="T13" fmla="*/ 0 h 408"/>
                    <a:gd name="T14" fmla="*/ 1225 w 1225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25" h="408">
                      <a:moveTo>
                        <a:pt x="0" y="408"/>
                      </a:moveTo>
                      <a:cubicBezTo>
                        <a:pt x="136" y="343"/>
                        <a:pt x="272" y="279"/>
                        <a:pt x="408" y="226"/>
                      </a:cubicBezTo>
                      <a:cubicBezTo>
                        <a:pt x="544" y="173"/>
                        <a:pt x="681" y="128"/>
                        <a:pt x="817" y="90"/>
                      </a:cubicBezTo>
                      <a:cubicBezTo>
                        <a:pt x="953" y="52"/>
                        <a:pt x="1089" y="26"/>
                        <a:pt x="1225" y="0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91" name="Freeform 25">
                  <a:extLst>
                    <a:ext uri="{FF2B5EF4-FFF2-40B4-BE49-F238E27FC236}">
                      <a16:creationId xmlns:a16="http://schemas.microsoft.com/office/drawing/2014/main" id="{8D03493A-D54C-26BA-BA0A-73E42850C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8" y="1515"/>
                  <a:ext cx="1814" cy="635"/>
                </a:xfrm>
                <a:custGeom>
                  <a:avLst/>
                  <a:gdLst>
                    <a:gd name="T0" fmla="*/ 0 w 1225"/>
                    <a:gd name="T1" fmla="*/ 635 h 408"/>
                    <a:gd name="T2" fmla="*/ 604 w 1225"/>
                    <a:gd name="T3" fmla="*/ 352 h 408"/>
                    <a:gd name="T4" fmla="*/ 1210 w 1225"/>
                    <a:gd name="T5" fmla="*/ 140 h 408"/>
                    <a:gd name="T6" fmla="*/ 1814 w 1225"/>
                    <a:gd name="T7" fmla="*/ 0 h 4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25"/>
                    <a:gd name="T13" fmla="*/ 0 h 408"/>
                    <a:gd name="T14" fmla="*/ 1225 w 1225"/>
                    <a:gd name="T15" fmla="*/ 408 h 4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25" h="408">
                      <a:moveTo>
                        <a:pt x="0" y="408"/>
                      </a:moveTo>
                      <a:cubicBezTo>
                        <a:pt x="136" y="343"/>
                        <a:pt x="272" y="279"/>
                        <a:pt x="408" y="226"/>
                      </a:cubicBezTo>
                      <a:cubicBezTo>
                        <a:pt x="544" y="173"/>
                        <a:pt x="681" y="128"/>
                        <a:pt x="817" y="90"/>
                      </a:cubicBezTo>
                      <a:cubicBezTo>
                        <a:pt x="953" y="52"/>
                        <a:pt x="1089" y="26"/>
                        <a:pt x="1225" y="0"/>
                      </a:cubicBezTo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92" name="Freeform 26">
                  <a:extLst>
                    <a:ext uri="{FF2B5EF4-FFF2-40B4-BE49-F238E27FC236}">
                      <a16:creationId xmlns:a16="http://schemas.microsoft.com/office/drawing/2014/main" id="{B0DC40F2-9ED0-BE09-0589-3E3B1D7519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08" y="890"/>
                  <a:ext cx="907" cy="1260"/>
                </a:xfrm>
                <a:custGeom>
                  <a:avLst/>
                  <a:gdLst>
                    <a:gd name="T0" fmla="*/ 0 w 726"/>
                    <a:gd name="T1" fmla="*/ 1260 h 1315"/>
                    <a:gd name="T2" fmla="*/ 396 w 726"/>
                    <a:gd name="T3" fmla="*/ 869 h 1315"/>
                    <a:gd name="T4" fmla="*/ 737 w 726"/>
                    <a:gd name="T5" fmla="*/ 348 h 1315"/>
                    <a:gd name="T6" fmla="*/ 907 w 726"/>
                    <a:gd name="T7" fmla="*/ 0 h 13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1315"/>
                    <a:gd name="T14" fmla="*/ 726 w 726"/>
                    <a:gd name="T15" fmla="*/ 1315 h 13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1315">
                      <a:moveTo>
                        <a:pt x="0" y="1315"/>
                      </a:moveTo>
                      <a:cubicBezTo>
                        <a:pt x="109" y="1190"/>
                        <a:pt x="219" y="1066"/>
                        <a:pt x="317" y="907"/>
                      </a:cubicBezTo>
                      <a:cubicBezTo>
                        <a:pt x="415" y="748"/>
                        <a:pt x="522" y="514"/>
                        <a:pt x="590" y="363"/>
                      </a:cubicBezTo>
                      <a:cubicBezTo>
                        <a:pt x="658" y="212"/>
                        <a:pt x="692" y="106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93" name="Freeform 27">
                  <a:extLst>
                    <a:ext uri="{FF2B5EF4-FFF2-40B4-BE49-F238E27FC236}">
                      <a16:creationId xmlns:a16="http://schemas.microsoft.com/office/drawing/2014/main" id="{67FCD02F-6C3D-3C0F-E314-471E73FB78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16" y="1117"/>
                  <a:ext cx="998" cy="1260"/>
                </a:xfrm>
                <a:custGeom>
                  <a:avLst/>
                  <a:gdLst>
                    <a:gd name="T0" fmla="*/ 0 w 726"/>
                    <a:gd name="T1" fmla="*/ 1260 h 1315"/>
                    <a:gd name="T2" fmla="*/ 436 w 726"/>
                    <a:gd name="T3" fmla="*/ 869 h 1315"/>
                    <a:gd name="T4" fmla="*/ 811 w 726"/>
                    <a:gd name="T5" fmla="*/ 348 h 1315"/>
                    <a:gd name="T6" fmla="*/ 998 w 726"/>
                    <a:gd name="T7" fmla="*/ 0 h 13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1315"/>
                    <a:gd name="T14" fmla="*/ 726 w 726"/>
                    <a:gd name="T15" fmla="*/ 1315 h 13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1315">
                      <a:moveTo>
                        <a:pt x="0" y="1315"/>
                      </a:moveTo>
                      <a:cubicBezTo>
                        <a:pt x="109" y="1190"/>
                        <a:pt x="219" y="1066"/>
                        <a:pt x="317" y="907"/>
                      </a:cubicBezTo>
                      <a:cubicBezTo>
                        <a:pt x="415" y="748"/>
                        <a:pt x="522" y="514"/>
                        <a:pt x="590" y="363"/>
                      </a:cubicBezTo>
                      <a:cubicBezTo>
                        <a:pt x="658" y="212"/>
                        <a:pt x="692" y="106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94" name="Freeform 28">
                  <a:extLst>
                    <a:ext uri="{FF2B5EF4-FFF2-40B4-BE49-F238E27FC236}">
                      <a16:creationId xmlns:a16="http://schemas.microsoft.com/office/drawing/2014/main" id="{52F046F2-6F51-DE7A-8B56-2F96C632BA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4" y="1480"/>
                  <a:ext cx="1089" cy="1214"/>
                </a:xfrm>
                <a:custGeom>
                  <a:avLst/>
                  <a:gdLst>
                    <a:gd name="T0" fmla="*/ 0 w 726"/>
                    <a:gd name="T1" fmla="*/ 1214 h 1315"/>
                    <a:gd name="T2" fmla="*/ 476 w 726"/>
                    <a:gd name="T3" fmla="*/ 837 h 1315"/>
                    <a:gd name="T4" fmla="*/ 885 w 726"/>
                    <a:gd name="T5" fmla="*/ 335 h 1315"/>
                    <a:gd name="T6" fmla="*/ 1089 w 726"/>
                    <a:gd name="T7" fmla="*/ 0 h 13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726"/>
                    <a:gd name="T13" fmla="*/ 0 h 1315"/>
                    <a:gd name="T14" fmla="*/ 726 w 726"/>
                    <a:gd name="T15" fmla="*/ 1315 h 13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726" h="1315">
                      <a:moveTo>
                        <a:pt x="0" y="1315"/>
                      </a:moveTo>
                      <a:cubicBezTo>
                        <a:pt x="109" y="1190"/>
                        <a:pt x="219" y="1066"/>
                        <a:pt x="317" y="907"/>
                      </a:cubicBezTo>
                      <a:cubicBezTo>
                        <a:pt x="415" y="748"/>
                        <a:pt x="522" y="514"/>
                        <a:pt x="590" y="363"/>
                      </a:cubicBezTo>
                      <a:cubicBezTo>
                        <a:pt x="658" y="212"/>
                        <a:pt x="692" y="106"/>
                        <a:pt x="726" y="0"/>
                      </a:cubicBezTo>
                    </a:path>
                  </a:pathLst>
                </a:custGeom>
                <a:noFill/>
                <a:ln w="9525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95" name="Text Box 29">
                  <a:extLst>
                    <a:ext uri="{FF2B5EF4-FFF2-40B4-BE49-F238E27FC236}">
                      <a16:creationId xmlns:a16="http://schemas.microsoft.com/office/drawing/2014/main" id="{ACD88D01-20C2-E79D-DC0D-0AB381F023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9" y="1029"/>
                  <a:ext cx="21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2400" b="0" i="1">
                      <a:ea typeface="宋体" panose="02010600030101010101" pitchFamily="2" charset="-122"/>
                    </a:rPr>
                    <a:t>h</a:t>
                  </a:r>
                </a:p>
              </p:txBody>
            </p:sp>
            <p:sp>
              <p:nvSpPr>
                <p:cNvPr id="11296" name="Text Box 30">
                  <a:extLst>
                    <a:ext uri="{FF2B5EF4-FFF2-40B4-BE49-F238E27FC236}">
                      <a16:creationId xmlns:a16="http://schemas.microsoft.com/office/drawing/2014/main" id="{0F3B9530-37C5-9510-DBBC-A05763976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31" y="3827"/>
                  <a:ext cx="203" cy="4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2800" b="0" i="1">
                      <a:ea typeface="宋体" panose="02010600030101010101" pitchFamily="2" charset="-122"/>
                    </a:rPr>
                    <a:t>s</a:t>
                  </a:r>
                </a:p>
              </p:txBody>
            </p:sp>
            <p:sp>
              <p:nvSpPr>
                <p:cNvPr id="11297" name="Text Box 31">
                  <a:extLst>
                    <a:ext uri="{FF2B5EF4-FFF2-40B4-BE49-F238E27FC236}">
                      <a16:creationId xmlns:a16="http://schemas.microsoft.com/office/drawing/2014/main" id="{9EF86574-1D8D-0934-D9CF-98C15E6CAE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6" y="3235"/>
                  <a:ext cx="590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600" b="0" i="1">
                      <a:ea typeface="宋体" panose="02010600030101010101" pitchFamily="2" charset="-122"/>
                    </a:rPr>
                    <a:t>x </a:t>
                  </a:r>
                  <a:r>
                    <a:rPr kumimoji="1" lang="en-US" altLang="zh-CN" sz="3600" b="0">
                      <a:ea typeface="宋体" panose="02010600030101010101" pitchFamily="2" charset="-122"/>
                    </a:rPr>
                    <a:t>=</a:t>
                  </a:r>
                  <a:r>
                    <a:rPr kumimoji="1" lang="en-US" altLang="zh-CN" sz="2800" b="0"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1298" name="Text Box 32">
                  <a:extLst>
                    <a:ext uri="{FF2B5EF4-FFF2-40B4-BE49-F238E27FC236}">
                      <a16:creationId xmlns:a16="http://schemas.microsoft.com/office/drawing/2014/main" id="{4EEC4B81-68BD-B031-276F-1F7464E7E5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8" y="1651"/>
                  <a:ext cx="196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600" b="0" i="1">
                      <a:solidFill>
                        <a:srgbClr val="FF0000"/>
                      </a:solidFill>
                      <a:ea typeface="宋体" panose="02010600030101010101" pitchFamily="2" charset="-122"/>
                    </a:rPr>
                    <a:t>t</a:t>
                  </a:r>
                </a:p>
              </p:txBody>
            </p:sp>
            <p:sp>
              <p:nvSpPr>
                <p:cNvPr id="11299" name="Text Box 33">
                  <a:extLst>
                    <a:ext uri="{FF2B5EF4-FFF2-40B4-BE49-F238E27FC236}">
                      <a16:creationId xmlns:a16="http://schemas.microsoft.com/office/drawing/2014/main" id="{776FC3C2-D0DE-E3A0-1A1A-E1990E3C3F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56" y="663"/>
                  <a:ext cx="260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600" b="0" i="1">
                      <a:solidFill>
                        <a:srgbClr val="0000FF"/>
                      </a:solidFill>
                      <a:ea typeface="宋体" panose="02010600030101010101" pitchFamily="2" charset="-122"/>
                    </a:rPr>
                    <a:t>p</a:t>
                  </a:r>
                </a:p>
              </p:txBody>
            </p:sp>
            <p:sp>
              <p:nvSpPr>
                <p:cNvPr id="11300" name="Text Box 34">
                  <a:extLst>
                    <a:ext uri="{FF2B5EF4-FFF2-40B4-BE49-F238E27FC236}">
                      <a16:creationId xmlns:a16="http://schemas.microsoft.com/office/drawing/2014/main" id="{28DA6E7B-9DB6-F086-E274-68AD6F3812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8" y="3510"/>
                  <a:ext cx="454" cy="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600" b="0" i="1">
                      <a:solidFill>
                        <a:schemeClr val="accent1"/>
                      </a:solidFill>
                      <a:ea typeface="宋体" panose="02010600030101010101" pitchFamily="2" charset="-122"/>
                    </a:rPr>
                    <a:t>x</a:t>
                  </a:r>
                </a:p>
              </p:txBody>
            </p:sp>
            <p:sp>
              <p:nvSpPr>
                <p:cNvPr id="11301" name="Rectangle 35">
                  <a:extLst>
                    <a:ext uri="{FF2B5EF4-FFF2-40B4-BE49-F238E27FC236}">
                      <a16:creationId xmlns:a16="http://schemas.microsoft.com/office/drawing/2014/main" id="{50C75D19-78EA-10B0-65D4-6509290813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3385"/>
                  <a:ext cx="45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1pPr>
                  <a:lvl2pPr marL="742950" indent="-28575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2pPr>
                  <a:lvl3pPr marL="11430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3pPr>
                  <a:lvl4pPr marL="16002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4pPr>
                  <a:lvl5pPr marL="2057400" indent="-228600" eaLnBrk="0" hangingPunct="0"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2400" b="0" i="1">
                      <a:ea typeface="宋体" panose="02010600030101010101" pitchFamily="2" charset="-122"/>
                    </a:rPr>
                    <a:t>x </a:t>
                  </a:r>
                  <a:r>
                    <a:rPr kumimoji="1" lang="en-US" altLang="zh-CN" sz="2400" b="0">
                      <a:ea typeface="宋体" panose="02010600030101010101" pitchFamily="2" charset="-122"/>
                    </a:rPr>
                    <a:t>=0</a:t>
                  </a:r>
                </a:p>
              </p:txBody>
            </p:sp>
          </p:grpSp>
          <p:sp>
            <p:nvSpPr>
              <p:cNvPr id="11280" name="Freeform 36">
                <a:extLst>
                  <a:ext uri="{FF2B5EF4-FFF2-40B4-BE49-F238E27FC236}">
                    <a16:creationId xmlns:a16="http://schemas.microsoft.com/office/drawing/2014/main" id="{FE5F7E1B-379C-105C-E06F-2C97397F2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" y="572"/>
                <a:ext cx="1996" cy="2767"/>
              </a:xfrm>
              <a:custGeom>
                <a:avLst/>
                <a:gdLst>
                  <a:gd name="T0" fmla="*/ 1996 w 1860"/>
                  <a:gd name="T1" fmla="*/ 0 h 2449"/>
                  <a:gd name="T2" fmla="*/ 1704 w 1860"/>
                  <a:gd name="T3" fmla="*/ 717 h 2449"/>
                  <a:gd name="T4" fmla="*/ 1265 w 1860"/>
                  <a:gd name="T5" fmla="*/ 1435 h 2449"/>
                  <a:gd name="T6" fmla="*/ 292 w 1860"/>
                  <a:gd name="T7" fmla="*/ 2460 h 2449"/>
                  <a:gd name="T8" fmla="*/ 0 w 1860"/>
                  <a:gd name="T9" fmla="*/ 2767 h 2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0"/>
                  <a:gd name="T16" fmla="*/ 0 h 2449"/>
                  <a:gd name="T17" fmla="*/ 1860 w 1860"/>
                  <a:gd name="T18" fmla="*/ 2449 h 2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0" h="2449">
                    <a:moveTo>
                      <a:pt x="1860" y="0"/>
                    </a:moveTo>
                    <a:cubicBezTo>
                      <a:pt x="1780" y="211"/>
                      <a:pt x="1701" y="423"/>
                      <a:pt x="1588" y="635"/>
                    </a:cubicBezTo>
                    <a:cubicBezTo>
                      <a:pt x="1475" y="847"/>
                      <a:pt x="1398" y="1013"/>
                      <a:pt x="1179" y="1270"/>
                    </a:cubicBezTo>
                    <a:cubicBezTo>
                      <a:pt x="960" y="1527"/>
                      <a:pt x="468" y="1981"/>
                      <a:pt x="272" y="2177"/>
                    </a:cubicBezTo>
                    <a:cubicBezTo>
                      <a:pt x="76" y="2373"/>
                      <a:pt x="38" y="2411"/>
                      <a:pt x="0" y="2449"/>
                    </a:cubicBezTo>
                  </a:path>
                </a:pathLst>
              </a:cu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1" name="Freeform 37">
                <a:extLst>
                  <a:ext uri="{FF2B5EF4-FFF2-40B4-BE49-F238E27FC236}">
                    <a16:creationId xmlns:a16="http://schemas.microsoft.com/office/drawing/2014/main" id="{26F04F88-A29F-8D53-E047-068041362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572"/>
                <a:ext cx="2358" cy="2903"/>
              </a:xfrm>
              <a:custGeom>
                <a:avLst/>
                <a:gdLst>
                  <a:gd name="T0" fmla="*/ 2358 w 1860"/>
                  <a:gd name="T1" fmla="*/ 0 h 2449"/>
                  <a:gd name="T2" fmla="*/ 2013 w 1860"/>
                  <a:gd name="T3" fmla="*/ 753 h 2449"/>
                  <a:gd name="T4" fmla="*/ 1495 w 1860"/>
                  <a:gd name="T5" fmla="*/ 1505 h 2449"/>
                  <a:gd name="T6" fmla="*/ 345 w 1860"/>
                  <a:gd name="T7" fmla="*/ 2581 h 2449"/>
                  <a:gd name="T8" fmla="*/ 0 w 1860"/>
                  <a:gd name="T9" fmla="*/ 2903 h 2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0"/>
                  <a:gd name="T16" fmla="*/ 0 h 2449"/>
                  <a:gd name="T17" fmla="*/ 1860 w 1860"/>
                  <a:gd name="T18" fmla="*/ 2449 h 2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0" h="2449">
                    <a:moveTo>
                      <a:pt x="1860" y="0"/>
                    </a:moveTo>
                    <a:cubicBezTo>
                      <a:pt x="1780" y="211"/>
                      <a:pt x="1701" y="423"/>
                      <a:pt x="1588" y="635"/>
                    </a:cubicBezTo>
                    <a:cubicBezTo>
                      <a:pt x="1475" y="847"/>
                      <a:pt x="1398" y="1013"/>
                      <a:pt x="1179" y="1270"/>
                    </a:cubicBezTo>
                    <a:cubicBezTo>
                      <a:pt x="960" y="1527"/>
                      <a:pt x="468" y="1981"/>
                      <a:pt x="272" y="2177"/>
                    </a:cubicBezTo>
                    <a:cubicBezTo>
                      <a:pt x="76" y="2373"/>
                      <a:pt x="38" y="2411"/>
                      <a:pt x="0" y="2449"/>
                    </a:cubicBezTo>
                  </a:path>
                </a:pathLst>
              </a:cu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2" name="Freeform 38">
                <a:extLst>
                  <a:ext uri="{FF2B5EF4-FFF2-40B4-BE49-F238E27FC236}">
                    <a16:creationId xmlns:a16="http://schemas.microsoft.com/office/drawing/2014/main" id="{C57B4357-8123-FB38-6548-545B2C868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2" y="618"/>
                <a:ext cx="2358" cy="2857"/>
              </a:xfrm>
              <a:custGeom>
                <a:avLst/>
                <a:gdLst>
                  <a:gd name="T0" fmla="*/ 2358 w 1860"/>
                  <a:gd name="T1" fmla="*/ 0 h 2449"/>
                  <a:gd name="T2" fmla="*/ 2013 w 1860"/>
                  <a:gd name="T3" fmla="*/ 741 h 2449"/>
                  <a:gd name="T4" fmla="*/ 1495 w 1860"/>
                  <a:gd name="T5" fmla="*/ 1482 h 2449"/>
                  <a:gd name="T6" fmla="*/ 345 w 1860"/>
                  <a:gd name="T7" fmla="*/ 2540 h 2449"/>
                  <a:gd name="T8" fmla="*/ 0 w 1860"/>
                  <a:gd name="T9" fmla="*/ 2857 h 24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0"/>
                  <a:gd name="T16" fmla="*/ 0 h 2449"/>
                  <a:gd name="T17" fmla="*/ 1860 w 1860"/>
                  <a:gd name="T18" fmla="*/ 2449 h 24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0" h="2449">
                    <a:moveTo>
                      <a:pt x="1860" y="0"/>
                    </a:moveTo>
                    <a:cubicBezTo>
                      <a:pt x="1780" y="211"/>
                      <a:pt x="1701" y="423"/>
                      <a:pt x="1588" y="635"/>
                    </a:cubicBezTo>
                    <a:cubicBezTo>
                      <a:pt x="1475" y="847"/>
                      <a:pt x="1398" y="1013"/>
                      <a:pt x="1179" y="1270"/>
                    </a:cubicBezTo>
                    <a:cubicBezTo>
                      <a:pt x="960" y="1527"/>
                      <a:pt x="468" y="1981"/>
                      <a:pt x="272" y="2177"/>
                    </a:cubicBezTo>
                    <a:cubicBezTo>
                      <a:pt x="76" y="2373"/>
                      <a:pt x="38" y="2411"/>
                      <a:pt x="0" y="2449"/>
                    </a:cubicBezTo>
                  </a:path>
                </a:pathLst>
              </a:cu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278" name="Rectangle 39">
              <a:extLst>
                <a:ext uri="{FF2B5EF4-FFF2-40B4-BE49-F238E27FC236}">
                  <a16:creationId xmlns:a16="http://schemas.microsoft.com/office/drawing/2014/main" id="{6EDD5279-1B40-CE32-0A81-0C4665634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78"/>
              <a:ext cx="215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en-US" altLang="zh-CN" sz="2800" b="0" i="1">
                  <a:solidFill>
                    <a:srgbClr val="008000"/>
                  </a:solidFill>
                  <a:ea typeface="宋体" panose="02010600030101010101" pitchFamily="2" charset="-122"/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2228</TotalTime>
  <Words>257</Words>
  <Application>Microsoft Office PowerPoint</Application>
  <PresentationFormat>自定义</PresentationFormat>
  <Paragraphs>29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Times New Roman</vt:lpstr>
      <vt:lpstr>黑体</vt:lpstr>
      <vt:lpstr>Arial</vt:lpstr>
      <vt:lpstr>Wingdings</vt:lpstr>
      <vt:lpstr>宋体</vt:lpstr>
      <vt:lpstr>Blackoak Std</vt:lpstr>
      <vt:lpstr>方正舒体</vt:lpstr>
      <vt:lpstr>华文中宋</vt:lpstr>
      <vt:lpstr>Verdana</vt:lpstr>
      <vt:lpstr>tempelate</vt:lpstr>
      <vt:lpstr>MathType 7.0 Equation</vt:lpstr>
      <vt:lpstr>3.8   水和水蒸气的热力性质表和图</vt:lpstr>
      <vt:lpstr>（1）饱和水与饱和蒸汽表（以温度排列）</vt:lpstr>
      <vt:lpstr>（2）饱和水与饱和蒸汽表（以压力排列）</vt:lpstr>
      <vt:lpstr>湿饱和蒸气区,   状态参数的确定</vt:lpstr>
      <vt:lpstr>2、  未饱和水与过热蒸汽热力性质表表</vt:lpstr>
      <vt:lpstr>PowerPoint 演示文稿</vt:lpstr>
      <vt:lpstr>PowerPoint 演示文稿</vt:lpstr>
      <vt:lpstr>3.8.2  水蒸气的热力性质图</vt:lpstr>
      <vt:lpstr>3   h -- s图 (定量分析)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383</cp:revision>
  <cp:lastPrinted>1601-01-01T00:00:00Z</cp:lastPrinted>
  <dcterms:created xsi:type="dcterms:W3CDTF">2011-05-02T08:11:20Z</dcterms:created>
  <dcterms:modified xsi:type="dcterms:W3CDTF">2025-08-17T08:59:17Z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