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83" r:id="rId2"/>
    <p:sldId id="258" r:id="rId3"/>
    <p:sldId id="259" r:id="rId4"/>
    <p:sldId id="328" r:id="rId5"/>
    <p:sldId id="330" r:id="rId6"/>
    <p:sldId id="335" r:id="rId7"/>
    <p:sldId id="287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928">
          <p15:clr>
            <a:srgbClr val="A4A3A4"/>
          </p15:clr>
        </p15:guide>
        <p15:guide id="4" orient="horz" pos="4261">
          <p15:clr>
            <a:srgbClr val="A4A3A4"/>
          </p15:clr>
        </p15:guide>
        <p15:guide id="5" orient="horz" pos="2770">
          <p15:clr>
            <a:srgbClr val="A4A3A4"/>
          </p15:clr>
        </p15:guide>
        <p15:guide id="6" orient="horz" pos="1186">
          <p15:clr>
            <a:srgbClr val="A4A3A4"/>
          </p15:clr>
        </p15:guide>
        <p15:guide id="7" orient="horz" pos="1946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E4161B"/>
    <a:srgbClr val="C83912"/>
    <a:srgbClr val="88270C"/>
    <a:srgbClr val="003300"/>
    <a:srgbClr val="FF0066"/>
    <a:srgbClr val="8E190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85" d="100"/>
          <a:sy n="85" d="100"/>
        </p:scale>
        <p:origin x="1757" y="48"/>
      </p:cViewPr>
      <p:guideLst>
        <p:guide orient="horz" pos="1714"/>
        <p:guide orient="horz" pos="757"/>
        <p:guide orient="horz" pos="3928"/>
        <p:guide orient="horz" pos="4261"/>
        <p:guide orient="horz" pos="2770"/>
        <p:guide orient="horz" pos="1186"/>
        <p:guide orient="horz" pos="1946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2501EBAA-8CBE-D54C-C5DE-C64BD08914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0B3A837B-8094-5113-FE21-8A3996A0BCA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1C331895-E6AB-623C-923B-518475EC6DB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784239BF-A32E-1154-1424-CB24330747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7D23B5E-657D-4C05-8D77-DF9789CA2B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AC9192F-937E-7BB7-712C-80CCDB9FFB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BDA24B-65BC-58A1-5765-BA7CB4C854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9645504-3E46-6894-2388-05562E193E2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5A1216-2992-2CED-FD8C-DED8332663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691070F-1FA8-007A-6A15-4D558A7B2E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D71A754B-F8BA-48EC-9C07-2C465A318B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A1E8C42-D772-4969-B772-1724F09E6BA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A49F341-8C00-C169-6F87-6E1EA39069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E45CBD-9796-48AF-A747-DF849F5139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58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F0BA52A-FE90-9EF6-D7D0-377ECCB47C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CBA44-7356-4BC8-A222-FF32754391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6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D828617-F987-11E1-D6FB-D66F741B4D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08280-3A8A-4EFA-86C2-B0719E2AC8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15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68DA054-A292-7392-A840-1D6F2FDA83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B14E1-DEC5-4C5F-A06E-0469DD0897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506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D4419CB-D8CF-8435-CFD3-9760EB7B56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1A9401-65B3-400E-A821-63A55B9046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7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1E1EBC4-AA58-7255-E562-EDBF38FA17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AD306-14B8-4CDF-A7C4-B37EA82964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001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74C9851-7750-470D-56B8-896719B2C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0CA52-F056-4FE3-91A0-4175F6BCBE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41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CA8DD27-630E-7B20-128E-F90C9B19A2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A70F4-6FB5-444D-87EC-F0DEF2ADAB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11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1A62B5A-BED2-5624-A474-35E00DBE9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F619B-E330-4685-8778-AEA903DA21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52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B4D5433-C689-7A10-818D-A824223E6E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5AACC-D201-486F-B5A9-6E17A085C0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83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7241A02-77C0-7F00-8C22-F8DAE12340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6DA8D-D512-4573-BF1D-61B3C6F009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800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1D810C5E-2B7C-BBA3-4D9F-E89F7ECDADD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 sz="12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sz="12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ED14B82-41EE-A3AC-1497-D338535D4F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79425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22CCE20-A944-5691-D28C-9258F02CE2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479425"/>
            <a:ext cx="8569325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4295FB2-4265-D1C8-42DA-4AD967CF6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8176D56-5242-D73B-1C16-7181E1754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525463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CB360CD4-DB64-6599-E2AE-8DA9801B0C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6630988"/>
            <a:ext cx="2133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8F1A9FE0-2858-4532-8E2F-BD9060D9B2B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056" name="Picture 25" descr="红色">
            <a:extLst>
              <a:ext uri="{FF2B5EF4-FFF2-40B4-BE49-F238E27FC236}">
                <a16:creationId xmlns:a16="http://schemas.microsoft.com/office/drawing/2014/main" id="{F3D40CC7-63C0-D57A-D71D-44DEDBA54D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9063"/>
            <a:ext cx="1133475" cy="322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Line 27">
            <a:extLst>
              <a:ext uri="{FF2B5EF4-FFF2-40B4-BE49-F238E27FC236}">
                <a16:creationId xmlns:a16="http://schemas.microsoft.com/office/drawing/2014/main" id="{6F994616-F2FF-CA97-608F-616730B5B4C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058" name="Group 36">
            <a:extLst>
              <a:ext uri="{FF2B5EF4-FFF2-40B4-BE49-F238E27FC236}">
                <a16:creationId xmlns:a16="http://schemas.microsoft.com/office/drawing/2014/main" id="{AD36DB01-5D10-7904-7C05-30D2695120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9975" y="79375"/>
            <a:ext cx="1660525" cy="434975"/>
            <a:chOff x="2947" y="2416"/>
            <a:chExt cx="1046" cy="274"/>
          </a:xfrm>
        </p:grpSpPr>
        <p:sp>
          <p:nvSpPr>
            <p:cNvPr id="2059" name="WordArt 33">
              <a:extLst>
                <a:ext uri="{FF2B5EF4-FFF2-40B4-BE49-F238E27FC236}">
                  <a16:creationId xmlns:a16="http://schemas.microsoft.com/office/drawing/2014/main" id="{0E8F127A-396C-3E8B-248D-3FE3EA28FFFB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2954" y="2416"/>
              <a:ext cx="1039" cy="154"/>
            </a:xfrm>
            <a:prstGeom prst="rect">
              <a:avLst/>
            </a:prstGeom>
          </p:spPr>
          <p:txBody>
            <a:bodyPr wrap="none" fromWordArt="1">
              <a:prstTxWarp prst="textDeflateBottom">
                <a:avLst>
                  <a:gd name="adj" fmla="val 73120"/>
                </a:avLst>
              </a:prstTxWarp>
            </a:bodyPr>
            <a:lstStyle/>
            <a:p>
              <a:pPr algn="ctr"/>
              <a:r>
                <a:rPr lang="zh-CN" altLang="en-US" sz="3600" kern="10" spc="720" normalizeH="1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006FDE"/>
                  </a:soli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工程热力学</a:t>
              </a: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1B2D8394-A039-42C0-B9E4-AC179848E8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47" y="2555"/>
              <a:ext cx="1037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dir="162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800" i="1">
                  <a:solidFill>
                    <a:srgbClr val="77B7E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Engineering Thermodynamics</a:t>
              </a:r>
              <a:endParaRPr kumimoji="1" lang="zh-CN" altLang="en-US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E40F10F-FFAB-9C70-0D97-93F023A59F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789B073-E84A-41C0-9F19-B191E9F9448D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3B6241CA-04F6-82F1-276C-E55617B7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第五章  热力学第二定律</a:t>
            </a:r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4C8F691-B0B9-A659-50EF-204A0D88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2782888"/>
            <a:ext cx="1770063" cy="51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3300"/>
                </a:solidFill>
                <a:latin typeface="黑体" panose="02010609060101010101" pitchFamily="49" charset="-122"/>
              </a:rPr>
              <a:t>基本要求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F12110DF-545C-D2A1-A26E-69C47FF89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87450"/>
            <a:ext cx="8640762" cy="13430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rgbClr val="FF3300"/>
                </a:solidFill>
                <a:latin typeface="黑体" pitchFamily="49" charset="-122"/>
              </a:rPr>
              <a:t>学习目的</a:t>
            </a:r>
            <a:endParaRPr kumimoji="1" lang="zh-CN" altLang="en-US" sz="2000" dirty="0">
              <a:solidFill>
                <a:srgbClr val="FF3300"/>
              </a:solidFill>
              <a:latin typeface="Arial" charset="0"/>
            </a:endParaRPr>
          </a:p>
          <a:p>
            <a:pPr>
              <a:spcBef>
                <a:spcPct val="100000"/>
              </a:spcBef>
              <a:defRPr/>
            </a:pPr>
            <a:r>
              <a:rPr kumimoji="1" lang="zh-CN" altLang="en-US" sz="2000" dirty="0">
                <a:latin typeface="Arial" charset="0"/>
              </a:rPr>
              <a:t>   掌握热力学第二定律，灵活运用其分析能量转换的方向性及过程进行深度。</a:t>
            </a:r>
            <a:endParaRPr kumimoji="1" lang="zh-CN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32102" name="Rectangle 6">
            <a:extLst>
              <a:ext uri="{FF2B5EF4-FFF2-40B4-BE49-F238E27FC236}">
                <a16:creationId xmlns:a16="http://schemas.microsoft.com/office/drawing/2014/main" id="{A7700856-440E-98B8-E09F-2D8B4A2D6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3324225"/>
            <a:ext cx="7559675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r"/>
            </a:pPr>
            <a:r>
              <a:rPr kumimoji="1" lang="zh-CN" altLang="en-US" sz="2000">
                <a:latin typeface="Arial" panose="020B0604020202020204" pitchFamily="34" charset="0"/>
              </a:rPr>
              <a:t>掌握热力学第二定律的</a:t>
            </a:r>
            <a:r>
              <a:rPr kumimoji="1" lang="zh-CN" altLang="en-US" sz="2000">
                <a:solidFill>
                  <a:srgbClr val="FF3300"/>
                </a:solidFill>
                <a:latin typeface="Arial" panose="020B0604020202020204" pitchFamily="34" charset="0"/>
              </a:rPr>
              <a:t>实质</a:t>
            </a:r>
            <a:r>
              <a:rPr kumimoji="1" lang="zh-CN" altLang="en-US" sz="2000">
                <a:latin typeface="Arial" panose="020B0604020202020204" pitchFamily="34" charset="0"/>
              </a:rPr>
              <a:t>及表述</a:t>
            </a: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r"/>
            </a:pPr>
            <a:r>
              <a:rPr kumimoji="1" lang="zh-CN" altLang="en-US" sz="2000">
                <a:latin typeface="Arial" panose="020B0604020202020204" pitchFamily="34" charset="0"/>
              </a:rPr>
              <a:t>掌握第二定律各种形式的</a:t>
            </a:r>
            <a:r>
              <a:rPr kumimoji="1" lang="zh-CN" altLang="en-US" sz="2000">
                <a:solidFill>
                  <a:srgbClr val="FF3300"/>
                </a:solidFill>
                <a:latin typeface="Arial" panose="020B0604020202020204" pitchFamily="34" charset="0"/>
              </a:rPr>
              <a:t>数学表达式</a:t>
            </a: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r"/>
            </a:pPr>
            <a:r>
              <a:rPr kumimoji="1" lang="zh-CN" altLang="en-US" sz="2000">
                <a:latin typeface="Arial" panose="020B0604020202020204" pitchFamily="34" charset="0"/>
              </a:rPr>
              <a:t>掌握并运用过程能否实现的</a:t>
            </a:r>
            <a:r>
              <a:rPr kumimoji="1" lang="zh-CN" altLang="en-US" sz="2000">
                <a:solidFill>
                  <a:srgbClr val="FF3300"/>
                </a:solidFill>
                <a:latin typeface="Arial" panose="020B0604020202020204" pitchFamily="34" charset="0"/>
              </a:rPr>
              <a:t>条件、判据</a:t>
            </a: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r"/>
            </a:pPr>
            <a:r>
              <a:rPr kumimoji="1" lang="zh-CN" altLang="en-US" sz="2000">
                <a:latin typeface="Arial" panose="020B0604020202020204" pitchFamily="34" charset="0"/>
              </a:rPr>
              <a:t>重点剖析作为过程</a:t>
            </a:r>
            <a:r>
              <a:rPr kumimoji="1" lang="zh-CN" altLang="en-US" sz="2000">
                <a:solidFill>
                  <a:srgbClr val="FF3300"/>
                </a:solidFill>
                <a:latin typeface="Arial" panose="020B0604020202020204" pitchFamily="34" charset="0"/>
              </a:rPr>
              <a:t>不可逆程度</a:t>
            </a:r>
            <a:r>
              <a:rPr kumimoji="1" lang="zh-CN" altLang="en-US" sz="2000">
                <a:latin typeface="Arial" panose="020B0604020202020204" pitchFamily="34" charset="0"/>
              </a:rPr>
              <a:t>的度量</a:t>
            </a:r>
          </a:p>
          <a:p>
            <a:pPr eaLnBrk="1" hangingPunct="1">
              <a:lnSpc>
                <a:spcPct val="150000"/>
              </a:lnSpc>
              <a:spcAft>
                <a:spcPct val="30000"/>
              </a:spcAft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chemeClr val="tx2"/>
                </a:solidFill>
                <a:latin typeface="Arial" panose="020B0604020202020204" pitchFamily="34" charset="0"/>
              </a:rPr>
              <a:t>             </a:t>
            </a:r>
            <a:r>
              <a:rPr kumimoji="1" lang="en-US" altLang="zh-CN" sz="2000">
                <a:solidFill>
                  <a:schemeClr val="tx2"/>
                </a:solidFill>
              </a:rPr>
              <a:t>1. </a:t>
            </a:r>
            <a:r>
              <a:rPr kumimoji="1" lang="zh-CN" altLang="en-US" sz="2000">
                <a:solidFill>
                  <a:schemeClr val="tx2"/>
                </a:solidFill>
              </a:rPr>
              <a:t>孤立系统的熵增；</a:t>
            </a:r>
            <a:r>
              <a:rPr kumimoji="1" lang="en-US" altLang="zh-CN" sz="2000">
                <a:solidFill>
                  <a:schemeClr val="tx2"/>
                </a:solidFill>
              </a:rPr>
              <a:t>2.</a:t>
            </a:r>
            <a:r>
              <a:rPr kumimoji="1" lang="zh-CN" altLang="en-US" sz="2000">
                <a:solidFill>
                  <a:schemeClr val="tx2"/>
                </a:solidFill>
              </a:rPr>
              <a:t>不可逆过程的熵产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3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6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60"/>
                            </p:stCondLst>
                            <p:childTnLst>
                              <p:par>
                                <p:cTn id="2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380"/>
                            </p:stCondLst>
                            <p:childTnLst>
                              <p:par>
                                <p:cTn id="3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3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780"/>
                            </p:stCondLst>
                            <p:childTnLst>
                              <p:par>
                                <p:cTn id="4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4A6CA02-02EB-0E4E-4E81-620A612E7A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A988A13-7715-42E1-86F4-BD9907E0D204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88072" name="Rectangle 8">
            <a:extLst>
              <a:ext uri="{FF2B5EF4-FFF2-40B4-BE49-F238E27FC236}">
                <a16:creationId xmlns:a16="http://schemas.microsoft.com/office/drawing/2014/main" id="{2EACF8EB-7E55-FED6-EBA2-5242D1E3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第五章  热力学第二定律</a:t>
            </a:r>
          </a:p>
        </p:txBody>
      </p:sp>
      <p:sp>
        <p:nvSpPr>
          <p:cNvPr id="88078" name="Rectangle 14">
            <a:extLst>
              <a:ext uri="{FF2B5EF4-FFF2-40B4-BE49-F238E27FC236}">
                <a16:creationId xmlns:a16="http://schemas.microsoft.com/office/drawing/2014/main" id="{6087E341-3F5E-2BB5-13A6-CE9E4DC58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1439863"/>
            <a:ext cx="8620125" cy="311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kumimoji="1" lang="zh-CN" altLang="en-US" sz="2200" dirty="0">
                <a:latin typeface="Arial" charset="0"/>
              </a:rPr>
              <a:t>人类在征服自然的过程中发现：在能量转换与传递中，当有无序能参与时，就有转换方向和不可逆性等问题。例如，自然界能源中最重要的热能利用，其不可能完全转换为机械能。这种现象并不违背热力学第一定律。经过人们对无序能参与的能量转换过程的深刻认识，形成著名的</a:t>
            </a:r>
            <a:r>
              <a:rPr kumimoji="1" lang="zh-CN" altLang="en-US" sz="2200" dirty="0">
                <a:solidFill>
                  <a:srgbClr val="FF3300"/>
                </a:solidFill>
                <a:latin typeface="Arial" charset="0"/>
              </a:rPr>
              <a:t>热力学第二定律</a:t>
            </a:r>
            <a:r>
              <a:rPr kumimoji="1" lang="zh-CN" altLang="en-US" sz="2200" dirty="0">
                <a:latin typeface="Arial" charset="0"/>
              </a:rPr>
              <a:t>。</a:t>
            </a:r>
            <a:r>
              <a:rPr kumimoji="1" lang="zh-CN" altLang="en-US" sz="2200" u="sng" dirty="0">
                <a:solidFill>
                  <a:srgbClr val="FF3300"/>
                </a:solidFill>
                <a:latin typeface="Arial" charset="0"/>
              </a:rPr>
              <a:t>热力学第二定律主要阐述了与热现象有关的各种过程实现的方向、条件以及进行的限度和深度</a:t>
            </a:r>
            <a:r>
              <a:rPr kumimoji="1" lang="zh-CN" altLang="en-US" sz="2200" dirty="0">
                <a:latin typeface="Arial" charset="0"/>
              </a:rPr>
              <a:t>。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D4614FF7-C2EB-61CF-CA90-40F61F951CD2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4905375"/>
            <a:ext cx="6975475" cy="790575"/>
            <a:chOff x="504" y="3090"/>
            <a:chExt cx="4394" cy="498"/>
          </a:xfrm>
        </p:grpSpPr>
        <p:sp>
          <p:nvSpPr>
            <p:cNvPr id="4102" name="Rectangle 15">
              <a:extLst>
                <a:ext uri="{FF2B5EF4-FFF2-40B4-BE49-F238E27FC236}">
                  <a16:creationId xmlns:a16="http://schemas.microsoft.com/office/drawing/2014/main" id="{5F6A804F-985D-77A0-C12A-3BC8D726D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154"/>
              <a:ext cx="3956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600">
                  <a:solidFill>
                    <a:srgbClr val="FF3300"/>
                  </a:solidFill>
                  <a:latin typeface="Arial" panose="020B0604020202020204" pitchFamily="34" charset="0"/>
                </a:rPr>
                <a:t>什么是能量转换过程的方向性呢？</a:t>
              </a:r>
            </a:p>
          </p:txBody>
        </p:sp>
        <p:pic>
          <p:nvPicPr>
            <p:cNvPr id="4103" name="Picture 18" descr="779917_155626062_2">
              <a:extLst>
                <a:ext uri="{FF2B5EF4-FFF2-40B4-BE49-F238E27FC236}">
                  <a16:creationId xmlns:a16="http://schemas.microsoft.com/office/drawing/2014/main" id="{79F80002-1D79-514B-E427-F028CF725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" y="3090"/>
              <a:ext cx="498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8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8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8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327BE4D2-76C8-F629-6E11-9E2223D6F5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BC8CA01-908B-4045-9EFE-110CA81E3AA9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89105" name="Rectangle 17">
            <a:extLst>
              <a:ext uri="{FF2B5EF4-FFF2-40B4-BE49-F238E27FC236}">
                <a16:creationId xmlns:a16="http://schemas.microsoft.com/office/drawing/2014/main" id="{2E7BE5A3-EAA2-6EAC-16E6-39E819C3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自发过程和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热力学第二定律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BB7BA171-4703-A6A3-75F9-5FCADE77A3A5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2740025"/>
            <a:ext cx="7008813" cy="2508250"/>
            <a:chOff x="502" y="1726"/>
            <a:chExt cx="4415" cy="1580"/>
          </a:xfrm>
        </p:grpSpPr>
        <p:sp>
          <p:nvSpPr>
            <p:cNvPr id="1042" name="Rectangle 32">
              <a:extLst>
                <a:ext uri="{FF2B5EF4-FFF2-40B4-BE49-F238E27FC236}">
                  <a16:creationId xmlns:a16="http://schemas.microsoft.com/office/drawing/2014/main" id="{60103CD6-5084-9149-B3E8-B0A0882B3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1726"/>
              <a:ext cx="441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en-US" altLang="zh-CN" sz="2000">
                  <a:solidFill>
                    <a:srgbClr val="FF3300"/>
                  </a:solidFill>
                </a:rPr>
                <a:t>(1) </a:t>
              </a:r>
              <a:r>
                <a:rPr kumimoji="1" lang="zh-CN" altLang="en-US" sz="2000">
                  <a:solidFill>
                    <a:srgbClr val="FF3300"/>
                  </a:solidFill>
                </a:rPr>
                <a:t>温差传热</a:t>
              </a:r>
              <a:r>
                <a:rPr kumimoji="1" lang="zh-CN" altLang="en-US" sz="1400">
                  <a:solidFill>
                    <a:srgbClr val="FF3300"/>
                  </a:solidFill>
                </a:rPr>
                <a:t>    </a:t>
              </a:r>
              <a:r>
                <a:rPr kumimoji="1" lang="zh-CN" altLang="en-US">
                  <a:latin typeface="Arial" panose="020B0604020202020204" pitchFamily="34" charset="0"/>
                </a:rPr>
                <a:t>热能只能自发的</a:t>
              </a:r>
              <a:r>
                <a:rPr kumimoji="1" lang="en-US" altLang="zh-CN">
                  <a:latin typeface="Arial" panose="020B0604020202020204" pitchFamily="34" charset="0"/>
                </a:rPr>
                <a:t>(</a:t>
              </a:r>
              <a:r>
                <a:rPr kumimoji="1" lang="zh-CN" altLang="en-US">
                  <a:latin typeface="Arial" panose="020B0604020202020204" pitchFamily="34" charset="0"/>
                </a:rPr>
                <a:t>不花代价</a:t>
              </a:r>
              <a:r>
                <a:rPr kumimoji="1" lang="en-US" altLang="zh-CN">
                  <a:latin typeface="Arial" panose="020B0604020202020204" pitchFamily="34" charset="0"/>
                </a:rPr>
                <a:t>)</a:t>
              </a:r>
              <a:r>
                <a:rPr kumimoji="1" lang="zh-CN" altLang="en-US">
                  <a:latin typeface="Arial" panose="020B0604020202020204" pitchFamily="34" charset="0"/>
                </a:rPr>
                <a:t>从高温物体传向低温物体</a:t>
              </a:r>
              <a:r>
                <a:rPr kumimoji="1" lang="zh-CN" altLang="en-US" sz="1400">
                  <a:solidFill>
                    <a:srgbClr val="0000CC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aphicFrame>
          <p:nvGraphicFramePr>
            <p:cNvPr id="1029" name="Object 33">
              <a:extLst>
                <a:ext uri="{FF2B5EF4-FFF2-40B4-BE49-F238E27FC236}">
                  <a16:creationId xmlns:a16="http://schemas.microsoft.com/office/drawing/2014/main" id="{34C2516B-10F8-590C-E1BE-3D6CDF4176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7" y="2272"/>
            <a:ext cx="1883" cy="10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4376183" imgH="2402846" progId="Visio.Drawing.11">
                    <p:embed/>
                  </p:oleObj>
                </mc:Choice>
                <mc:Fallback>
                  <p:oleObj name="Visio" r:id="rId2" imgW="4376183" imgH="2402846" progId="Visio.Drawing.11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2272"/>
                          <a:ext cx="1883" cy="10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 algn="ctr">
                              <a:solidFill>
                                <a:srgbClr val="000080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22" name="Object 34">
            <a:extLst>
              <a:ext uri="{FF2B5EF4-FFF2-40B4-BE49-F238E27FC236}">
                <a16:creationId xmlns:a16="http://schemas.microsoft.com/office/drawing/2014/main" id="{1B0C3CC8-A5F5-4EC1-06CD-7919C4809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0388" y="4135438"/>
          <a:ext cx="13144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64572" imgH="542977" progId="Visio.Drawing.11">
                  <p:embed/>
                </p:oleObj>
              </mc:Choice>
              <mc:Fallback>
                <p:oleObj name="Visio" r:id="rId4" imgW="1664572" imgH="542977" progId="Visio.Drawing.11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4135438"/>
                        <a:ext cx="13144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3" name="Object 35">
            <a:extLst>
              <a:ext uri="{FF2B5EF4-FFF2-40B4-BE49-F238E27FC236}">
                <a16:creationId xmlns:a16="http://schemas.microsoft.com/office/drawing/2014/main" id="{AA52EF22-5D23-D4CD-0135-59565EA18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1063" y="4635500"/>
          <a:ext cx="1355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67882" imgH="596438" progId="Visio.Drawing.11">
                  <p:embed/>
                </p:oleObj>
              </mc:Choice>
              <mc:Fallback>
                <p:oleObj name="Visio" r:id="rId6" imgW="1967882" imgH="596438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4635500"/>
                        <a:ext cx="1355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4" name="Object 36">
            <a:extLst>
              <a:ext uri="{FF2B5EF4-FFF2-40B4-BE49-F238E27FC236}">
                <a16:creationId xmlns:a16="http://schemas.microsoft.com/office/drawing/2014/main" id="{449296C5-B396-0368-B7E8-981017C830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2325" y="4440238"/>
          <a:ext cx="4238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536431" imgH="1400175" progId="Visio.Drawing.11">
                  <p:embed/>
                </p:oleObj>
              </mc:Choice>
              <mc:Fallback>
                <p:oleObj name="Visio" r:id="rId8" imgW="536431" imgH="1400175" progId="Visio.Drawing.11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440238"/>
                        <a:ext cx="42386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5" name="Rectangle 37">
            <a:extLst>
              <a:ext uri="{FF2B5EF4-FFF2-40B4-BE49-F238E27FC236}">
                <a16:creationId xmlns:a16="http://schemas.microsoft.com/office/drawing/2014/main" id="{2FD5FCE6-DB94-81C7-4BF8-BAEEC0EDE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5375275"/>
            <a:ext cx="3397250" cy="366713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kumimoji="1"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向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kumimoji="1"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传热并不违反第一定律</a:t>
            </a:r>
          </a:p>
        </p:txBody>
      </p:sp>
      <p:sp>
        <p:nvSpPr>
          <p:cNvPr id="89126" name="Text Box 17">
            <a:extLst>
              <a:ext uri="{FF2B5EF4-FFF2-40B4-BE49-F238E27FC236}">
                <a16:creationId xmlns:a16="http://schemas.microsoft.com/office/drawing/2014/main" id="{D25C0DD2-FAEA-153F-910B-95C25362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3887788"/>
            <a:ext cx="1747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Garamond" panose="02020404030301010803" pitchFamily="18" charset="0"/>
              </a:rPr>
              <a:t>可以自发进行</a:t>
            </a:r>
          </a:p>
        </p:txBody>
      </p:sp>
      <p:sp>
        <p:nvSpPr>
          <p:cNvPr id="89127" name="Text Box 18">
            <a:extLst>
              <a:ext uri="{FF2B5EF4-FFF2-40B4-BE49-F238E27FC236}">
                <a16:creationId xmlns:a16="http://schemas.microsoft.com/office/drawing/2014/main" id="{8059D87A-6B44-B513-10A5-0ACD5BC1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4889500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Garamond" panose="02020404030301010803" pitchFamily="18" charset="0"/>
              </a:rPr>
              <a:t>不能自发进行</a:t>
            </a:r>
            <a:r>
              <a:rPr lang="zh-CN" altLang="en-US">
                <a:solidFill>
                  <a:srgbClr val="0000FF"/>
                </a:solidFill>
                <a:latin typeface="Garamond" panose="02020404030301010803" pitchFamily="18" charset="0"/>
              </a:rPr>
              <a:t>      （热泵实现）</a:t>
            </a:r>
          </a:p>
        </p:txBody>
      </p:sp>
      <p:sp>
        <p:nvSpPr>
          <p:cNvPr id="89128" name="Text Box 19">
            <a:extLst>
              <a:ext uri="{FF2B5EF4-FFF2-40B4-BE49-F238E27FC236}">
                <a16:creationId xmlns:a16="http://schemas.microsoft.com/office/drawing/2014/main" id="{385B6799-1CF4-4440-1B4C-1C8BAA73D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4246563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低温</a:t>
            </a:r>
          </a:p>
        </p:txBody>
      </p:sp>
      <p:sp>
        <p:nvSpPr>
          <p:cNvPr id="89129" name="Text Box 20">
            <a:extLst>
              <a:ext uri="{FF2B5EF4-FFF2-40B4-BE49-F238E27FC236}">
                <a16:creationId xmlns:a16="http://schemas.microsoft.com/office/drawing/2014/main" id="{60A1700B-5AFA-606B-5BCC-A5552EAAF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4246563"/>
            <a:ext cx="98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高温</a:t>
            </a:r>
          </a:p>
        </p:txBody>
      </p:sp>
      <p:sp>
        <p:nvSpPr>
          <p:cNvPr id="89130" name="AutoShape 42">
            <a:extLst>
              <a:ext uri="{FF2B5EF4-FFF2-40B4-BE49-F238E27FC236}">
                <a16:creationId xmlns:a16="http://schemas.microsoft.com/office/drawing/2014/main" id="{367C64EE-B639-7F6B-3C6A-F4947B9A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4291013"/>
            <a:ext cx="1187450" cy="179387"/>
          </a:xfrm>
          <a:prstGeom prst="rightArrow">
            <a:avLst>
              <a:gd name="adj1" fmla="val 50000"/>
              <a:gd name="adj2" fmla="val 165487"/>
            </a:avLst>
          </a:prstGeom>
          <a:gradFill rotWithShape="1">
            <a:gsLst>
              <a:gs pos="0">
                <a:srgbClr val="FF6600"/>
              </a:gs>
              <a:gs pos="100000">
                <a:schemeClr val="tx1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1" name="AutoShape 43">
            <a:extLst>
              <a:ext uri="{FF2B5EF4-FFF2-40B4-BE49-F238E27FC236}">
                <a16:creationId xmlns:a16="http://schemas.microsoft.com/office/drawing/2014/main" id="{FD3732EE-31F4-5978-BCD7-BD148161DEB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02300" y="4578350"/>
            <a:ext cx="1187450" cy="179388"/>
          </a:xfrm>
          <a:prstGeom prst="rightArrow">
            <a:avLst>
              <a:gd name="adj1" fmla="val 50000"/>
              <a:gd name="adj2" fmla="val 165486"/>
            </a:avLst>
          </a:prstGeom>
          <a:gradFill rotWithShape="1">
            <a:gsLst>
              <a:gs pos="0">
                <a:schemeClr val="tx1"/>
              </a:gs>
              <a:gs pos="100000">
                <a:srgbClr val="FF660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132" name="Rectangle 44">
            <a:extLst>
              <a:ext uri="{FF2B5EF4-FFF2-40B4-BE49-F238E27FC236}">
                <a16:creationId xmlns:a16="http://schemas.microsoft.com/office/drawing/2014/main" id="{26148BAA-C11A-827B-9645-C1DB7095C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1. </a:t>
            </a:r>
            <a:r>
              <a:rPr kumimoji="1" lang="zh-CN" altLang="en-US" sz="2400">
                <a:solidFill>
                  <a:srgbClr val="FF3300"/>
                </a:solidFill>
              </a:rPr>
              <a:t>自发过程的方向性和不可逆性</a:t>
            </a:r>
          </a:p>
        </p:txBody>
      </p:sp>
      <p:sp>
        <p:nvSpPr>
          <p:cNvPr id="89133" name="Rectangle 45">
            <a:extLst>
              <a:ext uri="{FF2B5EF4-FFF2-40B4-BE49-F238E27FC236}">
                <a16:creationId xmlns:a16="http://schemas.microsoft.com/office/drawing/2014/main" id="{50CEA735-5DDE-7104-2F04-E1F36BA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1608138"/>
            <a:ext cx="8097838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000">
                <a:solidFill>
                  <a:srgbClr val="FF3300"/>
                </a:solidFill>
              </a:rPr>
              <a:t>自发过程：</a:t>
            </a:r>
            <a:r>
              <a:rPr kumimoji="1" lang="zh-CN" altLang="en-US" sz="2000"/>
              <a:t>不需外界帮助就能自发进行的过程。    非自发过程</a:t>
            </a:r>
          </a:p>
          <a:p>
            <a:pPr>
              <a:lnSpc>
                <a:spcPct val="150000"/>
              </a:lnSpc>
              <a:defRPr/>
            </a:pPr>
            <a:r>
              <a:rPr kumimoji="1" lang="zh-CN" altLang="en-US" sz="2000"/>
              <a:t>                     自发过程都有一定的方向性。例如：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6" grpId="0"/>
      <p:bldP spid="89127" grpId="0"/>
      <p:bldP spid="89128" grpId="0"/>
      <p:bldP spid="89129" grpId="0"/>
      <p:bldP spid="89130" grpId="0" animBg="1"/>
      <p:bldP spid="89131" grpId="0" animBg="1"/>
      <p:bldP spid="89132" grpId="0"/>
      <p:bldP spid="891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ABB3F41A-4E1B-BA62-1641-6D34AE7D7E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120DE0A-7269-4479-8D69-E0D13B86A580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F09AADA5-F162-11AD-7E96-ACF9ED09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自发过程和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热力学第二定律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5124" name="Rectangle 15">
            <a:extLst>
              <a:ext uri="{FF2B5EF4-FFF2-40B4-BE49-F238E27FC236}">
                <a16:creationId xmlns:a16="http://schemas.microsoft.com/office/drawing/2014/main" id="{7DF8DE28-F09F-C444-3E26-292775EB9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1. </a:t>
            </a:r>
            <a:r>
              <a:rPr kumimoji="1" lang="zh-CN" altLang="en-US" sz="2400">
                <a:solidFill>
                  <a:srgbClr val="FF3300"/>
                </a:solidFill>
              </a:rPr>
              <a:t>自发过程的方向性和不可逆性</a:t>
            </a:r>
          </a:p>
        </p:txBody>
      </p:sp>
      <p:sp>
        <p:nvSpPr>
          <p:cNvPr id="178193" name="Rectangle 17">
            <a:extLst>
              <a:ext uri="{FF2B5EF4-FFF2-40B4-BE49-F238E27FC236}">
                <a16:creationId xmlns:a16="http://schemas.microsoft.com/office/drawing/2014/main" id="{293DB0D5-9CBE-3D37-D60B-13BD670C3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1663700"/>
            <a:ext cx="5842000" cy="5492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(2) </a:t>
            </a:r>
            <a:r>
              <a:rPr kumimoji="1"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热功转换</a:t>
            </a:r>
            <a:r>
              <a:rPr kumimoji="1" lang="zh-CN" altLang="en-US" sz="1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功可以不花代价的全部转换为热</a:t>
            </a:r>
          </a:p>
        </p:txBody>
      </p:sp>
      <p:pic>
        <p:nvPicPr>
          <p:cNvPr id="178197" name="Picture 2" descr="Joule">
            <a:extLst>
              <a:ext uri="{FF2B5EF4-FFF2-40B4-BE49-F238E27FC236}">
                <a16:creationId xmlns:a16="http://schemas.microsoft.com/office/drawing/2014/main" id="{9C701960-54E6-16D0-9FA9-72863545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2532063"/>
            <a:ext cx="2303462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198" name="Picture 22">
            <a:extLst>
              <a:ext uri="{FF2B5EF4-FFF2-40B4-BE49-F238E27FC236}">
                <a16:creationId xmlns:a16="http://schemas.microsoft.com/office/drawing/2014/main" id="{DB39EC57-321C-E352-11CE-33866DD9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1106488"/>
            <a:ext cx="129222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178199" name="Rectangle 23">
            <a:extLst>
              <a:ext uri="{FF2B5EF4-FFF2-40B4-BE49-F238E27FC236}">
                <a16:creationId xmlns:a16="http://schemas.microsoft.com/office/drawing/2014/main" id="{05820E1C-763F-AE18-2CE0-931DC0C5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325" y="2263775"/>
            <a:ext cx="564673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/>
              <a:t>焦耳热功当量实验：</a:t>
            </a:r>
            <a:r>
              <a:rPr lang="zh-CN" altLang="en-US">
                <a:solidFill>
                  <a:srgbClr val="0000FF"/>
                </a:solidFill>
                <a:latin typeface="Garamond" panose="02020404030301010803" pitchFamily="18" charset="0"/>
              </a:rPr>
              <a:t>重物下降，搅动量热器中的水升温，但不能让水自动冷却而产生动力把重物举起。</a:t>
            </a:r>
          </a:p>
        </p:txBody>
      </p:sp>
      <p:sp>
        <p:nvSpPr>
          <p:cNvPr id="178201" name="Text Box 17">
            <a:extLst>
              <a:ext uri="{FF2B5EF4-FFF2-40B4-BE49-F238E27FC236}">
                <a16:creationId xmlns:a16="http://schemas.microsoft.com/office/drawing/2014/main" id="{37A7EF26-19E6-AB03-F532-3E16AC98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563" y="3722688"/>
            <a:ext cx="922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Garamond" panose="02020404030301010803" pitchFamily="18" charset="0"/>
              </a:rPr>
              <a:t>自发</a:t>
            </a:r>
          </a:p>
        </p:txBody>
      </p:sp>
      <p:sp>
        <p:nvSpPr>
          <p:cNvPr id="178202" name="Text Box 18">
            <a:extLst>
              <a:ext uri="{FF2B5EF4-FFF2-40B4-BE49-F238E27FC236}">
                <a16:creationId xmlns:a16="http://schemas.microsoft.com/office/drawing/2014/main" id="{0C4A8C0B-FACC-6B02-802E-F69E935E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4597400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Garamond" panose="02020404030301010803" pitchFamily="18" charset="0"/>
              </a:rPr>
              <a:t>代价</a:t>
            </a:r>
          </a:p>
          <a:p>
            <a:pPr algn="ctr" eaLnBrk="1" hangingPunct="1"/>
            <a:r>
              <a:rPr lang="zh-CN" altLang="en-US">
                <a:solidFill>
                  <a:srgbClr val="0000FF"/>
                </a:solidFill>
                <a:latin typeface="Garamond" panose="02020404030301010803" pitchFamily="18" charset="0"/>
              </a:rPr>
              <a:t>（热机实现）</a:t>
            </a:r>
          </a:p>
        </p:txBody>
      </p:sp>
      <p:sp>
        <p:nvSpPr>
          <p:cNvPr id="178203" name="Text Box 19">
            <a:extLst>
              <a:ext uri="{FF2B5EF4-FFF2-40B4-BE49-F238E27FC236}">
                <a16:creationId xmlns:a16="http://schemas.microsoft.com/office/drawing/2014/main" id="{99A72FE2-9C0F-C72E-EA4A-0AEEF554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4068763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热</a:t>
            </a:r>
          </a:p>
        </p:txBody>
      </p:sp>
      <p:sp>
        <p:nvSpPr>
          <p:cNvPr id="178204" name="Text Box 20">
            <a:extLst>
              <a:ext uri="{FF2B5EF4-FFF2-40B4-BE49-F238E27FC236}">
                <a16:creationId xmlns:a16="http://schemas.microsoft.com/office/drawing/2014/main" id="{F5EB3887-CBC9-3F43-BCD0-E14F16BA4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4094163"/>
            <a:ext cx="65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功</a:t>
            </a:r>
          </a:p>
        </p:txBody>
      </p:sp>
      <p:sp>
        <p:nvSpPr>
          <p:cNvPr id="178205" name="AutoShape 29">
            <a:extLst>
              <a:ext uri="{FF2B5EF4-FFF2-40B4-BE49-F238E27FC236}">
                <a16:creationId xmlns:a16="http://schemas.microsoft.com/office/drawing/2014/main" id="{C3048EAD-D277-272F-4F62-DB4D6E6DC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4113213"/>
            <a:ext cx="1187450" cy="179387"/>
          </a:xfrm>
          <a:prstGeom prst="rightArrow">
            <a:avLst>
              <a:gd name="adj1" fmla="val 50000"/>
              <a:gd name="adj2" fmla="val 165487"/>
            </a:avLst>
          </a:prstGeom>
          <a:gradFill rotWithShape="1">
            <a:gsLst>
              <a:gs pos="0">
                <a:srgbClr val="FF6600"/>
              </a:gs>
              <a:gs pos="100000">
                <a:schemeClr val="tx1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206" name="AutoShape 30">
            <a:extLst>
              <a:ext uri="{FF2B5EF4-FFF2-40B4-BE49-F238E27FC236}">
                <a16:creationId xmlns:a16="http://schemas.microsoft.com/office/drawing/2014/main" id="{9E0EF477-9577-6F93-CE61-B0D0C0C26CC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54300" y="4400550"/>
            <a:ext cx="1187450" cy="179388"/>
          </a:xfrm>
          <a:prstGeom prst="rightArrow">
            <a:avLst>
              <a:gd name="adj1" fmla="val 50000"/>
              <a:gd name="adj2" fmla="val 165486"/>
            </a:avLst>
          </a:prstGeom>
          <a:gradFill rotWithShape="1">
            <a:gsLst>
              <a:gs pos="0">
                <a:schemeClr val="tx1"/>
              </a:gs>
              <a:gs pos="100000">
                <a:srgbClr val="FF660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8208" name="Rectangle 32">
            <a:extLst>
              <a:ext uri="{FF2B5EF4-FFF2-40B4-BE49-F238E27FC236}">
                <a16:creationId xmlns:a16="http://schemas.microsoft.com/office/drawing/2014/main" id="{DAB26ADB-F32F-3D0A-9BDD-5E474AA02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3089275"/>
            <a:ext cx="50879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/>
              <a:t>摩擦生热：</a:t>
            </a:r>
            <a:r>
              <a:rPr lang="zh-CN" altLang="en-US">
                <a:solidFill>
                  <a:srgbClr val="0000FF"/>
                </a:solidFill>
                <a:latin typeface="Garamond" panose="02020404030301010803" pitchFamily="18" charset="0"/>
              </a:rPr>
              <a:t>钻木取火、车削工件、车辆制动</a:t>
            </a:r>
          </a:p>
        </p:txBody>
      </p:sp>
      <p:pic>
        <p:nvPicPr>
          <p:cNvPr id="178209" name="Picture 33">
            <a:extLst>
              <a:ext uri="{FF2B5EF4-FFF2-40B4-BE49-F238E27FC236}">
                <a16:creationId xmlns:a16="http://schemas.microsoft.com/office/drawing/2014/main" id="{0A570E69-AAB5-82C4-C2A6-C057C604E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0713"/>
            <a:ext cx="2154238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178210" name="Picture 34">
            <a:extLst>
              <a:ext uri="{FF2B5EF4-FFF2-40B4-BE49-F238E27FC236}">
                <a16:creationId xmlns:a16="http://schemas.microsoft.com/office/drawing/2014/main" id="{71F23399-C2E9-0D07-D77E-8B2A3A87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8" b="8026"/>
          <a:stretch>
            <a:fillRect/>
          </a:stretch>
        </p:blipFill>
        <p:spPr bwMode="auto">
          <a:xfrm>
            <a:off x="7556500" y="4802188"/>
            <a:ext cx="15875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178211" name="Picture 35">
            <a:extLst>
              <a:ext uri="{FF2B5EF4-FFF2-40B4-BE49-F238E27FC236}">
                <a16:creationId xmlns:a16="http://schemas.microsoft.com/office/drawing/2014/main" id="{0860F527-4615-08C7-36A4-7902CE087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4799013"/>
            <a:ext cx="2670175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17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7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7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9" grpId="0"/>
      <p:bldP spid="178201" grpId="0"/>
      <p:bldP spid="178202" grpId="0"/>
      <p:bldP spid="178203" grpId="0"/>
      <p:bldP spid="178204" grpId="0"/>
      <p:bldP spid="178205" grpId="0" animBg="1"/>
      <p:bldP spid="178206" grpId="0" animBg="1"/>
      <p:bldP spid="1782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903B3163-7F4F-FB8F-1B07-6EF929E545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A525F4F-8884-466E-97E5-BA81200F2F00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392FECBC-E82E-5D42-A68C-01404872A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自发过程和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热力学第二定律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F7C8D2E-F926-F53F-48A6-98D530E38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1. </a:t>
            </a:r>
            <a:r>
              <a:rPr kumimoji="1" lang="zh-CN" altLang="en-US" sz="2400">
                <a:solidFill>
                  <a:srgbClr val="FF3300"/>
                </a:solidFill>
              </a:rPr>
              <a:t>自发过程的方向性和不可逆性</a:t>
            </a:r>
          </a:p>
        </p:txBody>
      </p:sp>
      <p:sp>
        <p:nvSpPr>
          <p:cNvPr id="180236" name="Rectangle 12">
            <a:extLst>
              <a:ext uri="{FF2B5EF4-FFF2-40B4-BE49-F238E27FC236}">
                <a16:creationId xmlns:a16="http://schemas.microsoft.com/office/drawing/2014/main" id="{DB8EDB0A-FD1E-E2F8-2154-F3F019397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747838"/>
            <a:ext cx="72390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 </a:t>
            </a:r>
            <a:r>
              <a:rPr kumimoji="1"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自由膨胀    </a:t>
            </a:r>
            <a:r>
              <a:rPr kumimoji="1" lang="zh-CN" altLang="en-US"/>
              <a:t>物质只能自发的从高压区域流向低压区域</a:t>
            </a:r>
            <a:endParaRPr kumimoji="1" lang="zh-CN" altLang="en-US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180237" name="Picture 13">
            <a:extLst>
              <a:ext uri="{FF2B5EF4-FFF2-40B4-BE49-F238E27FC236}">
                <a16:creationId xmlns:a16="http://schemas.microsoft.com/office/drawing/2014/main" id="{54A87CF7-6319-9E9A-BAC7-F9DF4F262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2281238"/>
            <a:ext cx="2014537" cy="18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180238" name="Picture 14">
            <a:extLst>
              <a:ext uri="{FF2B5EF4-FFF2-40B4-BE49-F238E27FC236}">
                <a16:creationId xmlns:a16="http://schemas.microsoft.com/office/drawing/2014/main" id="{AC850AAA-5A03-BC2C-4657-072E7B115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b="46635"/>
          <a:stretch>
            <a:fillRect/>
          </a:stretch>
        </p:blipFill>
        <p:spPr bwMode="auto">
          <a:xfrm>
            <a:off x="1096963" y="4889500"/>
            <a:ext cx="34988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sp>
        <p:nvSpPr>
          <p:cNvPr id="180240" name="Rectangle 16">
            <a:extLst>
              <a:ext uri="{FF2B5EF4-FFF2-40B4-BE49-F238E27FC236}">
                <a16:creationId xmlns:a16="http://schemas.microsoft.com/office/drawing/2014/main" id="{6617E831-94D4-55F8-B8B8-B11FC42A0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4287838"/>
            <a:ext cx="69469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(4) </a:t>
            </a:r>
            <a:r>
              <a:rPr kumimoji="1"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扩散混合    </a:t>
            </a:r>
            <a:r>
              <a:rPr kumimoji="1" lang="zh-CN" altLang="en-US"/>
              <a:t>物质只能自发的从高浓度区域扩散到低浓度区域</a:t>
            </a:r>
            <a:endParaRPr kumimoji="1" lang="zh-CN" altLang="en-US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0247" name="Text Box 17">
            <a:extLst>
              <a:ext uri="{FF2B5EF4-FFF2-40B4-BE49-F238E27FC236}">
                <a16:creationId xmlns:a16="http://schemas.microsoft.com/office/drawing/2014/main" id="{8C828C71-9999-DB5D-63C9-AECD8287A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3" y="2414588"/>
            <a:ext cx="706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Garamond" panose="02020404030301010803" pitchFamily="18" charset="0"/>
              </a:rPr>
              <a:t>自发</a:t>
            </a:r>
          </a:p>
        </p:txBody>
      </p:sp>
      <p:sp>
        <p:nvSpPr>
          <p:cNvPr id="180248" name="Text Box 18">
            <a:extLst>
              <a:ext uri="{FF2B5EF4-FFF2-40B4-BE49-F238E27FC236}">
                <a16:creationId xmlns:a16="http://schemas.microsoft.com/office/drawing/2014/main" id="{99B75029-A0A5-379B-8CBC-341313E82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3213100"/>
            <a:ext cx="1927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Garamond" panose="02020404030301010803" pitchFamily="18" charset="0"/>
              </a:rPr>
              <a:t>代价</a:t>
            </a:r>
          </a:p>
          <a:p>
            <a:pPr algn="ctr" eaLnBrk="1" hangingPunct="1"/>
            <a:r>
              <a:rPr lang="zh-CN" altLang="en-US">
                <a:solidFill>
                  <a:srgbClr val="0000FF"/>
                </a:solidFill>
                <a:latin typeface="Garamond" panose="02020404030301010803" pitchFamily="18" charset="0"/>
              </a:rPr>
              <a:t> （压气机实现）</a:t>
            </a:r>
          </a:p>
        </p:txBody>
      </p:sp>
      <p:sp>
        <p:nvSpPr>
          <p:cNvPr id="180249" name="Text Box 19">
            <a:extLst>
              <a:ext uri="{FF2B5EF4-FFF2-40B4-BE49-F238E27FC236}">
                <a16:creationId xmlns:a16="http://schemas.microsoft.com/office/drawing/2014/main" id="{9C761BBC-492E-0204-33C1-8FFDCD14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2697163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低压</a:t>
            </a:r>
          </a:p>
        </p:txBody>
      </p:sp>
      <p:sp>
        <p:nvSpPr>
          <p:cNvPr id="180250" name="Text Box 20">
            <a:extLst>
              <a:ext uri="{FF2B5EF4-FFF2-40B4-BE49-F238E27FC236}">
                <a16:creationId xmlns:a16="http://schemas.microsoft.com/office/drawing/2014/main" id="{94E56E37-8F6C-AD67-718D-EC00A31B5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2697163"/>
            <a:ext cx="98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高压</a:t>
            </a:r>
          </a:p>
        </p:txBody>
      </p:sp>
      <p:sp>
        <p:nvSpPr>
          <p:cNvPr id="180251" name="AutoShape 27">
            <a:extLst>
              <a:ext uri="{FF2B5EF4-FFF2-40B4-BE49-F238E27FC236}">
                <a16:creationId xmlns:a16="http://schemas.microsoft.com/office/drawing/2014/main" id="{C30CE6F5-FC10-6032-B03C-06E683A04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3" y="2741613"/>
            <a:ext cx="1187450" cy="179387"/>
          </a:xfrm>
          <a:prstGeom prst="rightArrow">
            <a:avLst>
              <a:gd name="adj1" fmla="val 50000"/>
              <a:gd name="adj2" fmla="val 165487"/>
            </a:avLst>
          </a:prstGeom>
          <a:gradFill rotWithShape="1">
            <a:gsLst>
              <a:gs pos="0">
                <a:srgbClr val="FF6600"/>
              </a:gs>
              <a:gs pos="100000">
                <a:schemeClr val="tx1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52" name="AutoShape 28">
            <a:extLst>
              <a:ext uri="{FF2B5EF4-FFF2-40B4-BE49-F238E27FC236}">
                <a16:creationId xmlns:a16="http://schemas.microsoft.com/office/drawing/2014/main" id="{E19CA4D1-B81F-E910-0E40-9540E6BB3A0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51400" y="3028950"/>
            <a:ext cx="1187450" cy="179388"/>
          </a:xfrm>
          <a:prstGeom prst="rightArrow">
            <a:avLst>
              <a:gd name="adj1" fmla="val 50000"/>
              <a:gd name="adj2" fmla="val 165486"/>
            </a:avLst>
          </a:prstGeom>
          <a:gradFill rotWithShape="1">
            <a:gsLst>
              <a:gs pos="0">
                <a:schemeClr val="tx1"/>
              </a:gs>
              <a:gs pos="100000">
                <a:srgbClr val="FF660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53" name="Text Box 17">
            <a:extLst>
              <a:ext uri="{FF2B5EF4-FFF2-40B4-BE49-F238E27FC236}">
                <a16:creationId xmlns:a16="http://schemas.microsoft.com/office/drawing/2014/main" id="{47F0F98A-0BBD-D35A-0540-1431071F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663" y="4852988"/>
            <a:ext cx="7064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Garamond" panose="02020404030301010803" pitchFamily="18" charset="0"/>
              </a:rPr>
              <a:t>自发</a:t>
            </a:r>
          </a:p>
        </p:txBody>
      </p:sp>
      <p:sp>
        <p:nvSpPr>
          <p:cNvPr id="180254" name="Text Box 18">
            <a:extLst>
              <a:ext uri="{FF2B5EF4-FFF2-40B4-BE49-F238E27FC236}">
                <a16:creationId xmlns:a16="http://schemas.microsoft.com/office/drawing/2014/main" id="{85DE64AD-5F1C-FDFB-C253-6C81DF4BF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613" y="5651500"/>
            <a:ext cx="2054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latin typeface="Garamond" panose="02020404030301010803" pitchFamily="18" charset="0"/>
              </a:rPr>
              <a:t>代价</a:t>
            </a:r>
          </a:p>
          <a:p>
            <a:pPr algn="ctr" eaLnBrk="1" hangingPunct="1"/>
            <a:r>
              <a:rPr lang="zh-CN" altLang="en-US">
                <a:solidFill>
                  <a:srgbClr val="0000FF"/>
                </a:solidFill>
                <a:latin typeface="Garamond" panose="02020404030301010803" pitchFamily="18" charset="0"/>
              </a:rPr>
              <a:t> （空分设备实现）</a:t>
            </a:r>
          </a:p>
        </p:txBody>
      </p:sp>
      <p:sp>
        <p:nvSpPr>
          <p:cNvPr id="180255" name="Text Box 19">
            <a:extLst>
              <a:ext uri="{FF2B5EF4-FFF2-40B4-BE49-F238E27FC236}">
                <a16:creationId xmlns:a16="http://schemas.microsoft.com/office/drawing/2014/main" id="{1D91C205-4AA2-5D41-C0D3-752376E26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5135563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低浓度</a:t>
            </a:r>
          </a:p>
        </p:txBody>
      </p:sp>
      <p:sp>
        <p:nvSpPr>
          <p:cNvPr id="180256" name="Text Box 20">
            <a:extLst>
              <a:ext uri="{FF2B5EF4-FFF2-40B4-BE49-F238E27FC236}">
                <a16:creationId xmlns:a16="http://schemas.microsoft.com/office/drawing/2014/main" id="{32E2EAEE-2CEE-9E5F-0550-0C0EAC352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5135563"/>
            <a:ext cx="116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高浓度</a:t>
            </a:r>
          </a:p>
        </p:txBody>
      </p:sp>
      <p:sp>
        <p:nvSpPr>
          <p:cNvPr id="180257" name="AutoShape 33">
            <a:extLst>
              <a:ext uri="{FF2B5EF4-FFF2-40B4-BE49-F238E27FC236}">
                <a16:creationId xmlns:a16="http://schemas.microsoft.com/office/drawing/2014/main" id="{183591E1-04D7-8CED-AF89-8A5C82D6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5180013"/>
            <a:ext cx="1187450" cy="179387"/>
          </a:xfrm>
          <a:prstGeom prst="rightArrow">
            <a:avLst>
              <a:gd name="adj1" fmla="val 50000"/>
              <a:gd name="adj2" fmla="val 165487"/>
            </a:avLst>
          </a:prstGeom>
          <a:gradFill rotWithShape="1">
            <a:gsLst>
              <a:gs pos="0">
                <a:srgbClr val="FF6600"/>
              </a:gs>
              <a:gs pos="100000">
                <a:schemeClr val="tx1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0258" name="AutoShape 34">
            <a:extLst>
              <a:ext uri="{FF2B5EF4-FFF2-40B4-BE49-F238E27FC236}">
                <a16:creationId xmlns:a16="http://schemas.microsoft.com/office/drawing/2014/main" id="{56BC8303-B19D-BA72-25B7-5652F3788E7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994400" y="5467350"/>
            <a:ext cx="1187450" cy="179388"/>
          </a:xfrm>
          <a:prstGeom prst="rightArrow">
            <a:avLst>
              <a:gd name="adj1" fmla="val 50000"/>
              <a:gd name="adj2" fmla="val 165486"/>
            </a:avLst>
          </a:prstGeom>
          <a:gradFill rotWithShape="1">
            <a:gsLst>
              <a:gs pos="0">
                <a:schemeClr val="tx1"/>
              </a:gs>
              <a:gs pos="100000">
                <a:srgbClr val="FF6600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8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8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8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8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18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8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8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8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6" grpId="0"/>
      <p:bldP spid="180240" grpId="0"/>
      <p:bldP spid="180247" grpId="0"/>
      <p:bldP spid="180248" grpId="0"/>
      <p:bldP spid="180249" grpId="0"/>
      <p:bldP spid="180250" grpId="0"/>
      <p:bldP spid="180251" grpId="0" animBg="1"/>
      <p:bldP spid="180252" grpId="0" animBg="1"/>
      <p:bldP spid="180253" grpId="0"/>
      <p:bldP spid="180254" grpId="0"/>
      <p:bldP spid="180255" grpId="0"/>
      <p:bldP spid="180256" grpId="0"/>
      <p:bldP spid="180257" grpId="0" animBg="1"/>
      <p:bldP spid="1802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34B92130-D8CF-18B8-C77D-85A7AB5DA4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8CD685D-81E2-47D9-BB07-6109E4609CA8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32725277-A036-D613-9C5E-B8AF095A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自发过程和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热力学第二定律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752DE46-05D3-D045-3483-5C18993E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8" y="11953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1. </a:t>
            </a:r>
            <a:r>
              <a:rPr kumimoji="1" lang="zh-CN" altLang="en-US" sz="2400">
                <a:solidFill>
                  <a:srgbClr val="FF3300"/>
                </a:solidFill>
              </a:rPr>
              <a:t>自发过程的方向性和不可逆性</a:t>
            </a:r>
          </a:p>
        </p:txBody>
      </p:sp>
      <p:sp>
        <p:nvSpPr>
          <p:cNvPr id="186375" name="Text Box 2">
            <a:extLst>
              <a:ext uri="{FF2B5EF4-FFF2-40B4-BE49-F238E27FC236}">
                <a16:creationId xmlns:a16="http://schemas.microsoft.com/office/drawing/2014/main" id="{F73CE0C9-7937-9134-3322-E5343EE5A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1963738"/>
            <a:ext cx="7515225" cy="249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fontAlgn="b" hangingPunct="1"/>
            <a:endParaRPr kumimoji="1" lang="zh-CN" altLang="en-US" sz="2000">
              <a:latin typeface="黑体" panose="02010609060101010101" pitchFamily="49" charset="-122"/>
            </a:endParaRPr>
          </a:p>
          <a:p>
            <a:pPr eaLnBrk="1" fontAlgn="b" hangingPunct="1">
              <a:lnSpc>
                <a:spcPct val="120000"/>
              </a:lnSpc>
              <a:spcAft>
                <a:spcPct val="30000"/>
              </a:spcAft>
              <a:buClr>
                <a:schemeClr val="tx2"/>
              </a:buClr>
              <a:buFont typeface="Wingdings 3" panose="05040102010807070707" pitchFamily="18" charset="2"/>
              <a:buChar char="c"/>
            </a:pPr>
            <a:r>
              <a:rPr kumimoji="1" lang="zh-CN" altLang="en-US" sz="2000">
                <a:latin typeface="黑体" panose="02010609060101010101" pitchFamily="49" charset="-122"/>
              </a:rPr>
              <a:t>自发过程有</a:t>
            </a:r>
            <a:r>
              <a:rPr kumimoji="1" lang="zh-CN" altLang="en-US" sz="2000">
                <a:solidFill>
                  <a:srgbClr val="FF3300"/>
                </a:solidFill>
                <a:latin typeface="黑体" panose="02010609060101010101" pitchFamily="49" charset="-122"/>
              </a:rPr>
              <a:t>方向性</a:t>
            </a:r>
            <a:r>
              <a:rPr kumimoji="1" lang="zh-CN" altLang="en-US" sz="2000">
                <a:latin typeface="黑体" panose="02010609060101010101" pitchFamily="49" charset="-122"/>
              </a:rPr>
              <a:t>。</a:t>
            </a:r>
          </a:p>
          <a:p>
            <a:pPr eaLnBrk="1" fontAlgn="b" hangingPunct="1">
              <a:lnSpc>
                <a:spcPct val="120000"/>
              </a:lnSpc>
              <a:spcAft>
                <a:spcPct val="30000"/>
              </a:spcAft>
              <a:buClr>
                <a:schemeClr val="tx2"/>
              </a:buClr>
              <a:buFont typeface="Wingdings 3" panose="05040102010807070707" pitchFamily="18" charset="2"/>
              <a:buChar char="c"/>
            </a:pPr>
            <a:r>
              <a:rPr kumimoji="1" lang="zh-CN" altLang="en-US" sz="2000">
                <a:latin typeface="黑体" panose="02010609060101010101" pitchFamily="49" charset="-122"/>
              </a:rPr>
              <a:t>自发过程的逆过程并非不可进行，而是不能自发进行。若满足</a:t>
            </a:r>
            <a:r>
              <a:rPr kumimoji="1" lang="zh-CN" altLang="en-US" sz="2000">
                <a:solidFill>
                  <a:srgbClr val="FF3300"/>
                </a:solidFill>
                <a:latin typeface="黑体" panose="02010609060101010101" pitchFamily="49" charset="-122"/>
              </a:rPr>
              <a:t>一定附加条件，也是可以进行的</a:t>
            </a:r>
            <a:r>
              <a:rPr kumimoji="1" lang="zh-CN" altLang="en-US" sz="2000">
                <a:latin typeface="黑体" panose="02010609060101010101" pitchFamily="49" charset="-122"/>
              </a:rPr>
              <a:t>。</a:t>
            </a:r>
          </a:p>
          <a:p>
            <a:pPr eaLnBrk="1" fontAlgn="b" hangingPunct="1">
              <a:lnSpc>
                <a:spcPct val="120000"/>
              </a:lnSpc>
              <a:spcAft>
                <a:spcPct val="30000"/>
              </a:spcAft>
              <a:buClr>
                <a:schemeClr val="tx2"/>
              </a:buClr>
              <a:buFont typeface="Wingdings 3" panose="05040102010807070707" pitchFamily="18" charset="2"/>
              <a:buChar char="c"/>
            </a:pPr>
            <a:r>
              <a:rPr kumimoji="1" lang="zh-CN" altLang="en-US" sz="2000">
                <a:latin typeface="黑体" panose="02010609060101010101" pitchFamily="49" charset="-122"/>
              </a:rPr>
              <a:t>并非所有</a:t>
            </a:r>
            <a:r>
              <a:rPr kumimoji="1" lang="zh-CN" altLang="en-US" sz="2000">
                <a:solidFill>
                  <a:srgbClr val="FF3300"/>
                </a:solidFill>
                <a:latin typeface="黑体" panose="02010609060101010101" pitchFamily="49" charset="-122"/>
              </a:rPr>
              <a:t>不违反第一定律</a:t>
            </a:r>
            <a:r>
              <a:rPr kumimoji="1" lang="zh-CN" altLang="en-US" sz="2000">
                <a:latin typeface="黑体" panose="02010609060101010101" pitchFamily="49" charset="-122"/>
              </a:rPr>
              <a:t>的过程均可进行。</a:t>
            </a:r>
          </a:p>
          <a:p>
            <a:pPr eaLnBrk="1" fontAlgn="b" hangingPunct="1">
              <a:lnSpc>
                <a:spcPct val="120000"/>
              </a:lnSpc>
              <a:spcAft>
                <a:spcPct val="30000"/>
              </a:spcAft>
              <a:buClr>
                <a:schemeClr val="tx2"/>
              </a:buClr>
              <a:buFont typeface="Wingdings 3" panose="05040102010807070707" pitchFamily="18" charset="2"/>
              <a:buChar char="c"/>
            </a:pPr>
            <a:r>
              <a:rPr kumimoji="1" lang="zh-CN" altLang="en-US" sz="2000">
                <a:latin typeface="黑体" panose="02010609060101010101" pitchFamily="49" charset="-122"/>
              </a:rPr>
              <a:t>自发过程具有</a:t>
            </a:r>
            <a:r>
              <a:rPr kumimoji="1" lang="zh-CN" altLang="en-US" sz="2000">
                <a:solidFill>
                  <a:srgbClr val="FF3300"/>
                </a:solidFill>
                <a:latin typeface="黑体" panose="02010609060101010101" pitchFamily="49" charset="-122"/>
              </a:rPr>
              <a:t>不可逆性</a:t>
            </a:r>
            <a:r>
              <a:rPr kumimoji="1" lang="zh-CN" altLang="en-US" sz="2000">
                <a:latin typeface="黑体" panose="02010609060101010101" pitchFamily="49" charset="-122"/>
              </a:rPr>
              <a:t>，即自发过程都是不可逆过程。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5C8C554A-5E06-41E8-1C17-A6B9B46705B0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4932363"/>
            <a:ext cx="7661275" cy="885825"/>
            <a:chOff x="504" y="3067"/>
            <a:chExt cx="4394" cy="558"/>
          </a:xfrm>
        </p:grpSpPr>
        <p:sp>
          <p:nvSpPr>
            <p:cNvPr id="7176" name="Rectangle 10">
              <a:extLst>
                <a:ext uri="{FF2B5EF4-FFF2-40B4-BE49-F238E27FC236}">
                  <a16:creationId xmlns:a16="http://schemas.microsoft.com/office/drawing/2014/main" id="{6CF3A783-7F37-6728-EDD7-1D58DEAEA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067"/>
              <a:ext cx="3956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Aft>
                  <a:spcPct val="30000"/>
                </a:spcAft>
                <a:buClr>
                  <a:srgbClr val="FF6600"/>
                </a:buClr>
                <a:buFont typeface="Wingdings" panose="05000000000000000000" pitchFamily="2" charset="2"/>
                <a:buNone/>
              </a:pPr>
              <a:r>
                <a:rPr kumimoji="1" lang="zh-CN" altLang="en-US" sz="2000">
                  <a:solidFill>
                    <a:srgbClr val="FF3300"/>
                  </a:solidFill>
                  <a:latin typeface="Arial" panose="020B0604020202020204" pitchFamily="34" charset="0"/>
                </a:rPr>
                <a:t>按照热力学第一定律，能量是守恒的、等价的，如何解释说明上述热力过程的自发性。</a:t>
              </a:r>
              <a:r>
                <a:rPr kumimoji="1" lang="en-US" altLang="zh-CN" sz="2000">
                  <a:solidFill>
                    <a:srgbClr val="FF3300"/>
                  </a:solidFill>
                  <a:latin typeface="Arial" panose="020B0604020202020204" pitchFamily="34" charset="0"/>
                </a:rPr>
                <a:t>——</a:t>
              </a:r>
              <a:r>
                <a:rPr kumimoji="1" lang="zh-CN" altLang="en-US" sz="2000">
                  <a:solidFill>
                    <a:srgbClr val="FF3300"/>
                  </a:solidFill>
                  <a:latin typeface="Arial" panose="020B0604020202020204" pitchFamily="34" charset="0"/>
                </a:rPr>
                <a:t>能量再认识</a:t>
              </a:r>
            </a:p>
          </p:txBody>
        </p:sp>
        <p:pic>
          <p:nvPicPr>
            <p:cNvPr id="7177" name="Picture 11" descr="779917_155626062_2">
              <a:extLst>
                <a:ext uri="{FF2B5EF4-FFF2-40B4-BE49-F238E27FC236}">
                  <a16:creationId xmlns:a16="http://schemas.microsoft.com/office/drawing/2014/main" id="{53F07DDB-9100-70B2-A2B2-E6458A6D1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" y="3090"/>
              <a:ext cx="498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380" name="Rectangle 12">
            <a:extLst>
              <a:ext uri="{FF2B5EF4-FFF2-40B4-BE49-F238E27FC236}">
                <a16:creationId xmlns:a16="http://schemas.microsoft.com/office/drawing/2014/main" id="{679A8F7A-F69A-96AD-C782-23F1C3FD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174625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003300"/>
                </a:solidFill>
              </a:rPr>
              <a:t>归纳总结：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6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86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6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6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 build="allAtOnce"/>
      <p:bldP spid="1863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8D3E64B5-98F6-13F4-4670-99A5C9C939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FD62365-35D2-4824-943C-4C847DCCFBCE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44734EA4-A5D2-2564-CF71-8403A85B0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5-1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自发过程和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热力学第二定律</a:t>
            </a:r>
            <a:r>
              <a:rPr lang="zh-CN" altLang="en-US" sz="12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1496E06D-0630-C432-B2D0-E61D389A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1246188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 indent="-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3300"/>
                </a:solidFill>
              </a:rPr>
              <a:t>2. </a:t>
            </a:r>
            <a:r>
              <a:rPr kumimoji="1" lang="zh-CN" altLang="en-US" sz="2400">
                <a:solidFill>
                  <a:srgbClr val="FF3300"/>
                </a:solidFill>
              </a:rPr>
              <a:t>能量再认识</a:t>
            </a:r>
          </a:p>
        </p:txBody>
      </p:sp>
      <p:sp>
        <p:nvSpPr>
          <p:cNvPr id="136202" name="Rectangle 10">
            <a:extLst>
              <a:ext uri="{FF2B5EF4-FFF2-40B4-BE49-F238E27FC236}">
                <a16:creationId xmlns:a16="http://schemas.microsoft.com/office/drawing/2014/main" id="{CF693C91-6C42-8018-2EF8-D677AD22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666875"/>
            <a:ext cx="85852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latin typeface="Arial" panose="020B0604020202020204" pitchFamily="34" charset="0"/>
              </a:rPr>
              <a:t>按运动的形态，能量可分为：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有序能</a:t>
            </a:r>
            <a:r>
              <a:rPr kumimoji="1"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      </a:t>
            </a:r>
            <a:r>
              <a:rPr kumimoji="1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如：机械能、电能、功      </a:t>
            </a:r>
            <a:r>
              <a:rPr kumimoji="1" lang="zh-CN" altLang="en-US">
                <a:solidFill>
                  <a:srgbClr val="FF3300"/>
                </a:solidFill>
              </a:rPr>
              <a:t>有序能可以无条件的转换为无序能</a:t>
            </a:r>
            <a:endParaRPr kumimoji="1" lang="zh-CN" altLang="en-US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无序能</a:t>
            </a:r>
            <a:r>
              <a:rPr kumimoji="1" lang="zh-CN" altLang="en-US">
                <a:solidFill>
                  <a:srgbClr val="333333"/>
                </a:solidFill>
                <a:latin typeface="Arial" panose="020B0604020202020204" pitchFamily="34" charset="0"/>
              </a:rPr>
              <a:t>      </a:t>
            </a:r>
            <a:r>
              <a:rPr kumimoji="1" lang="zh-CN" altLang="en-US">
                <a:solidFill>
                  <a:srgbClr val="0000FF"/>
                </a:solidFill>
                <a:latin typeface="Arial" panose="020B0604020202020204" pitchFamily="34" charset="0"/>
              </a:rPr>
              <a:t>如：热能、热力学能          </a:t>
            </a:r>
            <a:r>
              <a:rPr kumimoji="1" lang="zh-CN" altLang="en-US">
                <a:solidFill>
                  <a:srgbClr val="FF3300"/>
                </a:solidFill>
              </a:rPr>
              <a:t>无序能则不能自发、完全转换为有序能 </a:t>
            </a:r>
          </a:p>
        </p:txBody>
      </p:sp>
      <p:sp>
        <p:nvSpPr>
          <p:cNvPr id="136204" name="Rectangle 12">
            <a:extLst>
              <a:ext uri="{FF2B5EF4-FFF2-40B4-BE49-F238E27FC236}">
                <a16:creationId xmlns:a16="http://schemas.microsoft.com/office/drawing/2014/main" id="{2CBBDC07-CA56-BB17-9B48-B7EA3BFC6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2779713"/>
            <a:ext cx="777398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latin typeface="Arial" panose="020B0604020202020204" pitchFamily="34" charset="0"/>
              </a:rPr>
              <a:t>按能量是否可转为有用功可分为：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    有效能（火用</a:t>
            </a:r>
            <a:r>
              <a:rPr kumimoji="1" lang="zh-CN" altLang="en-US">
                <a:solidFill>
                  <a:srgbClr val="FF3300"/>
                </a:solidFill>
              </a:rPr>
              <a:t>，</a:t>
            </a:r>
            <a:r>
              <a:rPr kumimoji="1" lang="en-US" altLang="zh-CN">
                <a:solidFill>
                  <a:srgbClr val="FF3300"/>
                </a:solidFill>
              </a:rPr>
              <a:t>Exergy</a:t>
            </a:r>
            <a:r>
              <a:rPr kumimoji="1" lang="zh-CN" altLang="en-US">
                <a:solidFill>
                  <a:srgbClr val="FF3300"/>
                </a:solidFill>
              </a:rPr>
              <a:t>）：</a:t>
            </a:r>
            <a:r>
              <a:rPr kumimoji="1" lang="zh-CN" altLang="en-US"/>
              <a:t>能量中可以转换为有用功的部分，</a:t>
            </a:r>
            <a:r>
              <a:rPr kumimoji="1" lang="en-US" altLang="zh-CN" i="1"/>
              <a:t>E</a:t>
            </a:r>
            <a:r>
              <a:rPr kumimoji="1" lang="en-US" altLang="zh-CN" baseline="-25000"/>
              <a:t>x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>
                <a:solidFill>
                  <a:srgbClr val="FF3300"/>
                </a:solidFill>
              </a:rPr>
              <a:t>    </a:t>
            </a:r>
            <a:r>
              <a:rPr kumimoji="1" lang="zh-CN" altLang="en-US">
                <a:solidFill>
                  <a:srgbClr val="FF3300"/>
                </a:solidFill>
              </a:rPr>
              <a:t>无效能（火无，</a:t>
            </a:r>
            <a:r>
              <a:rPr kumimoji="1" lang="en-US" altLang="zh-CN">
                <a:solidFill>
                  <a:srgbClr val="FF3300"/>
                </a:solidFill>
              </a:rPr>
              <a:t>Anergy</a:t>
            </a:r>
            <a:r>
              <a:rPr kumimoji="1" lang="zh-CN" altLang="en-US">
                <a:solidFill>
                  <a:srgbClr val="FF3300"/>
                </a:solidFill>
              </a:rPr>
              <a:t>）：</a:t>
            </a:r>
            <a:r>
              <a:rPr kumimoji="1" lang="zh-CN" altLang="en-US"/>
              <a:t>能量中不可转换为有用功的部分，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n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i="1"/>
              <a:t>             </a:t>
            </a:r>
            <a:r>
              <a:rPr kumimoji="1" lang="zh-CN" altLang="en-US"/>
              <a:t>系统总能量         </a:t>
            </a:r>
            <a:r>
              <a:rPr kumimoji="1" lang="en-US" altLang="zh-CN" i="1">
                <a:solidFill>
                  <a:srgbClr val="FF3300"/>
                </a:solidFill>
              </a:rPr>
              <a:t>E </a:t>
            </a:r>
            <a:r>
              <a:rPr kumimoji="1" lang="en-US" altLang="zh-CN">
                <a:solidFill>
                  <a:srgbClr val="FF3300"/>
                </a:solidFill>
              </a:rPr>
              <a:t>= </a:t>
            </a:r>
            <a:r>
              <a:rPr kumimoji="1" lang="en-US" altLang="zh-CN" i="1">
                <a:solidFill>
                  <a:srgbClr val="FF3300"/>
                </a:solidFill>
              </a:rPr>
              <a:t>E</a:t>
            </a:r>
            <a:r>
              <a:rPr kumimoji="1" lang="en-US" altLang="zh-CN">
                <a:solidFill>
                  <a:srgbClr val="FF3300"/>
                </a:solidFill>
              </a:rPr>
              <a:t>x+</a:t>
            </a:r>
            <a:r>
              <a:rPr kumimoji="1" lang="en-US" altLang="zh-CN" i="1">
                <a:solidFill>
                  <a:srgbClr val="FF3300"/>
                </a:solidFill>
              </a:rPr>
              <a:t>A</a:t>
            </a:r>
            <a:r>
              <a:rPr kumimoji="1" lang="en-US" altLang="zh-CN">
                <a:solidFill>
                  <a:srgbClr val="FF3300"/>
                </a:solidFill>
              </a:rPr>
              <a:t>n</a:t>
            </a:r>
            <a:endParaRPr kumimoji="1" lang="zh-CN" altLang="en-US">
              <a:solidFill>
                <a:srgbClr val="FF3300"/>
              </a:solidFill>
            </a:endParaRPr>
          </a:p>
        </p:txBody>
      </p:sp>
      <p:sp>
        <p:nvSpPr>
          <p:cNvPr id="136205" name="Rectangle 13">
            <a:extLst>
              <a:ext uri="{FF2B5EF4-FFF2-40B4-BE49-F238E27FC236}">
                <a16:creationId xmlns:a16="http://schemas.microsoft.com/office/drawing/2014/main" id="{3D80638C-0DCC-7113-1BEC-1928B188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4240213"/>
            <a:ext cx="8201025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000">
                <a:latin typeface="Arial" panose="020B0604020202020204" pitchFamily="34" charset="0"/>
              </a:rPr>
              <a:t>按能量中有效能的多少，可分三类：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    完全有用的能量         </a:t>
            </a:r>
            <a:r>
              <a:rPr kumimoji="1" lang="zh-CN" altLang="en-US">
                <a:latin typeface="Arial" panose="020B0604020202020204" pitchFamily="34" charset="0"/>
              </a:rPr>
              <a:t>例如：机械能、有用功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    部分有用的能量         </a:t>
            </a:r>
            <a:r>
              <a:rPr kumimoji="1" lang="zh-CN" altLang="en-US">
                <a:latin typeface="Arial" panose="020B0604020202020204" pitchFamily="34" charset="0"/>
              </a:rPr>
              <a:t>例如：热能、焓、热量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    完全无用的能量         </a:t>
            </a:r>
            <a:r>
              <a:rPr kumimoji="1" lang="zh-CN" altLang="en-US">
                <a:latin typeface="Arial" panose="020B0604020202020204" pitchFamily="34" charset="0"/>
              </a:rPr>
              <a:t>例如：地球环境中的热能</a:t>
            </a:r>
            <a:endParaRPr kumimoji="1" lang="en-US" altLang="zh-CN">
              <a:latin typeface="Arial" panose="020B0604020202020204" pitchFamily="34" charset="0"/>
            </a:endParaRPr>
          </a:p>
        </p:txBody>
      </p:sp>
      <p:sp>
        <p:nvSpPr>
          <p:cNvPr id="136206" name="Rectangle 14">
            <a:extLst>
              <a:ext uri="{FF2B5EF4-FFF2-40B4-BE49-F238E27FC236}">
                <a16:creationId xmlns:a16="http://schemas.microsoft.com/office/drawing/2014/main" id="{E2A08E3F-4823-7B66-3B41-A31BD140B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" y="5786438"/>
            <a:ext cx="79216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0000FF"/>
                </a:solidFill>
                <a:latin typeface="Arial" panose="020B0604020202020204" pitchFamily="34" charset="0"/>
              </a:rPr>
              <a:t>正是对能量转换方向性分析、能量的再认识，形成了热力学第二定律。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3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3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36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60"/>
                            </p:stCondLst>
                            <p:childTnLst>
                              <p:par>
                                <p:cTn id="1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36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36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36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72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36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36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36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3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3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36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40"/>
                            </p:stCondLst>
                            <p:childTnLst>
                              <p:par>
                                <p:cTn id="3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36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36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36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960"/>
                            </p:stCondLst>
                            <p:childTnLst>
                              <p:par>
                                <p:cTn id="4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36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36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36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280"/>
                            </p:stCondLst>
                            <p:childTnLst>
                              <p:par>
                                <p:cTn id="4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36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36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36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5" grpId="0"/>
      <p:bldP spid="136206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4664</TotalTime>
  <Words>668</Words>
  <Application>Microsoft Office PowerPoint</Application>
  <PresentationFormat>全屏显示(4:3)</PresentationFormat>
  <Paragraphs>76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华文琥珀</vt:lpstr>
      <vt:lpstr>Clarendon Extended</vt:lpstr>
      <vt:lpstr>Garamond</vt:lpstr>
      <vt:lpstr>Wingdings 3</vt:lpstr>
      <vt:lpstr>Verdana</vt:lpstr>
      <vt:lpstr>tempelate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热力学第二定律</dc:title>
  <dc:creator>何茂刚、张颖</dc:creator>
  <cp:lastModifiedBy>崇浩 唐</cp:lastModifiedBy>
  <cp:revision>753</cp:revision>
  <cp:lastPrinted>1601-01-01T00:00:00Z</cp:lastPrinted>
  <dcterms:created xsi:type="dcterms:W3CDTF">2011-05-02T08:11:20Z</dcterms:created>
  <dcterms:modified xsi:type="dcterms:W3CDTF">2025-08-17T09:05:10Z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