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337" r:id="rId4"/>
    <p:sldId id="290" r:id="rId5"/>
    <p:sldId id="338" r:id="rId6"/>
    <p:sldId id="293" r:id="rId7"/>
    <p:sldId id="294" r:id="rId8"/>
    <p:sldId id="333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4161B"/>
    <a:srgbClr val="C83912"/>
    <a:srgbClr val="88270C"/>
    <a:srgbClr val="003300"/>
    <a:srgbClr val="FF0066"/>
    <a:srgbClr val="8E190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6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450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0C11FDA2-E960-8C81-C07B-1F408C1568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CCDC407-82E1-9FF2-6F37-70BFC813C2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4C2C9BCA-D606-1C86-90A4-F23B15BDEB1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4AF01302-F1A4-5129-36BF-B7D3954AD0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A126690-8DC5-4E1A-9F1A-D15DB0116F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0553EF4-E27A-3235-6CCC-F3B03F5462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0C16751-217E-B064-0021-1DEEBBA13D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FB1F116-FC1B-5608-4FDD-13BE636B57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F41329-847F-ED4E-A2D3-DA06B8CDD5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891650A-F2BA-F157-DC81-ECAC313C1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16AA6C1-997B-1C1D-8E7F-672E2E0F3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B939232-B534-457F-98C8-D10BA08D42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7820554-88EF-DC26-6A09-C2EC3B36C2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B7E5F-7650-43BD-848A-06D671E8E7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5ECEA3-518A-45C9-F3D5-7BB7B02761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58475-49F6-43DD-B50F-0E036C2D9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A13C432-CDF4-DD44-CC4A-2FE41DC331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59036-3F4E-43BF-81B5-94A59A281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1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F22EE58-DA73-7FD7-9541-E70FC643B7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67AF7-A5E8-4779-A07E-4D3D41792B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4333F4-838F-CD23-09E0-30D0C6E00F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FE309-BF9F-4B9C-ADF7-4D978A415D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9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90A84C-7A4E-6987-CE1D-7C3E1DDE72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336E9-8E1D-44C7-B1E5-ECBE79E7F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00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BC0A7A2-7278-DBBC-7823-6D996B0332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EF691-959B-4E5A-A7B7-CDC5F396F7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9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CA00477-35B8-DE23-5F95-0CF91C6B49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EDA66-89C6-4EAE-ACD9-C6E28F7676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32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B35639-5061-9648-BDDD-D417FF906C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1B764-7CAB-469A-BD0F-87888C566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218C10-205E-3B7C-88AE-3D904CCF0F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82714-AE9C-4E2A-98DF-2DBD00AE2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6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BA7C5C-BC92-516C-AFD6-E158B0E5C9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AF8A7-6AFA-4DAB-BFD5-4F6A50EDD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32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4FDF9E6C-5955-456C-1BFC-9A49AF892D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8A9BD9-FE8C-F2A8-8FAB-05DC4BF94A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B74ECDB-E61F-2927-49F4-BFB09C5073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E1A55B1-3950-345F-7EDF-2A5647539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8BD84F0-09E2-C82D-1D25-DBEA76114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E869DF2-D730-1435-4D93-574BCDE645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FFC2554B-398B-49AF-A773-73398CE48EF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25" descr="红色">
            <a:extLst>
              <a:ext uri="{FF2B5EF4-FFF2-40B4-BE49-F238E27FC236}">
                <a16:creationId xmlns:a16="http://schemas.microsoft.com/office/drawing/2014/main" id="{C2AC4041-7E60-2E17-5BAF-A9491A862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72321BC2-44EC-8FB2-9D04-21FB0DA6C2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202" name="Group 36">
            <a:extLst>
              <a:ext uri="{FF2B5EF4-FFF2-40B4-BE49-F238E27FC236}">
                <a16:creationId xmlns:a16="http://schemas.microsoft.com/office/drawing/2014/main" id="{57DD646C-3DDB-8FFF-8B52-9C177D5032E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8203" name="WordArt 33">
              <a:extLst>
                <a:ext uri="{FF2B5EF4-FFF2-40B4-BE49-F238E27FC236}">
                  <a16:creationId xmlns:a16="http://schemas.microsoft.com/office/drawing/2014/main" id="{E1621A74-E4B6-02AA-AA64-3C01DFC5314B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5215048B-F26B-1833-DB4E-B1A9FA556E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dict.net/zh/gallery/%E6%99%AE%E6%9C%97%E5%85%8B%E5%8B%95%E9%87%8F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F028264D-E538-071B-25DD-4B4B44CD80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08060B3-1B7C-41FB-B8CB-4707986EDBC5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8B31E10A-7499-2F5B-E4F3-829A4A1A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7FB96A0-D1D1-B587-0D28-419EA03B8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2461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</a:rPr>
              <a:t>能量再认识</a:t>
            </a:r>
          </a:p>
        </p:txBody>
      </p:sp>
      <p:sp>
        <p:nvSpPr>
          <p:cNvPr id="136202" name="Rectangle 10">
            <a:extLst>
              <a:ext uri="{FF2B5EF4-FFF2-40B4-BE49-F238E27FC236}">
                <a16:creationId xmlns:a16="http://schemas.microsoft.com/office/drawing/2014/main" id="{864217F9-8C04-A420-AA06-31ABD4CF0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666875"/>
            <a:ext cx="8585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按运动的形态，能量可分为：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有序能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如：机械能、电能、功      </a:t>
            </a:r>
            <a:r>
              <a:rPr kumimoji="1" lang="zh-CN" altLang="en-US">
                <a:solidFill>
                  <a:srgbClr val="FF3300"/>
                </a:solidFill>
              </a:rPr>
              <a:t>有序能可以无条件的转换为无序能</a:t>
            </a:r>
            <a:endParaRPr kumimoji="1"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无序能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如：热能、热力学能          </a:t>
            </a:r>
            <a:r>
              <a:rPr kumimoji="1" lang="zh-CN" altLang="en-US">
                <a:solidFill>
                  <a:srgbClr val="FF3300"/>
                </a:solidFill>
              </a:rPr>
              <a:t>无序能则不能自发、完全转换为有序能 </a:t>
            </a:r>
          </a:p>
        </p:txBody>
      </p:sp>
      <p:sp>
        <p:nvSpPr>
          <p:cNvPr id="136204" name="Rectangle 12">
            <a:extLst>
              <a:ext uri="{FF2B5EF4-FFF2-40B4-BE49-F238E27FC236}">
                <a16:creationId xmlns:a16="http://schemas.microsoft.com/office/drawing/2014/main" id="{4E7CE86E-0484-F593-9BA4-C758BF5A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779713"/>
            <a:ext cx="77739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按能量是否可转为有用功可分为：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有效能（火用</a:t>
            </a:r>
            <a:r>
              <a:rPr kumimoji="1" lang="zh-CN" altLang="en-US">
                <a:solidFill>
                  <a:srgbClr val="FF3300"/>
                </a:solidFill>
              </a:rPr>
              <a:t>，</a:t>
            </a:r>
            <a:r>
              <a:rPr kumimoji="1" lang="en-US" altLang="zh-CN">
                <a:solidFill>
                  <a:srgbClr val="FF3300"/>
                </a:solidFill>
              </a:rPr>
              <a:t>Exergy</a:t>
            </a:r>
            <a:r>
              <a:rPr kumimoji="1" lang="zh-CN" altLang="en-US">
                <a:solidFill>
                  <a:srgbClr val="FF3300"/>
                </a:solidFill>
              </a:rPr>
              <a:t>）：</a:t>
            </a:r>
            <a:r>
              <a:rPr kumimoji="1" lang="zh-CN" altLang="en-US"/>
              <a:t>能量中可以转换为有用功的部分，</a:t>
            </a:r>
            <a:r>
              <a:rPr kumimoji="1" lang="en-US" altLang="zh-CN" i="1"/>
              <a:t>E</a:t>
            </a:r>
            <a:r>
              <a:rPr kumimoji="1" lang="en-US" altLang="zh-CN" baseline="-25000"/>
              <a:t>x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solidFill>
                  <a:srgbClr val="FF3300"/>
                </a:solidFill>
              </a:rPr>
              <a:t>    </a:t>
            </a:r>
            <a:r>
              <a:rPr kumimoji="1" lang="zh-CN" altLang="en-US">
                <a:solidFill>
                  <a:srgbClr val="FF3300"/>
                </a:solidFill>
              </a:rPr>
              <a:t>无效能（火无，</a:t>
            </a:r>
            <a:r>
              <a:rPr kumimoji="1" lang="en-US" altLang="zh-CN">
                <a:solidFill>
                  <a:srgbClr val="FF3300"/>
                </a:solidFill>
              </a:rPr>
              <a:t>Anergy</a:t>
            </a:r>
            <a:r>
              <a:rPr kumimoji="1" lang="zh-CN" altLang="en-US">
                <a:solidFill>
                  <a:srgbClr val="FF3300"/>
                </a:solidFill>
              </a:rPr>
              <a:t>）：</a:t>
            </a:r>
            <a:r>
              <a:rPr kumimoji="1" lang="zh-CN" altLang="en-US"/>
              <a:t>能量中不可转换为有用功的部分，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i="1"/>
              <a:t>             </a:t>
            </a:r>
            <a:r>
              <a:rPr kumimoji="1" lang="zh-CN" altLang="en-US"/>
              <a:t>系统总能量         </a:t>
            </a:r>
            <a:r>
              <a:rPr kumimoji="1" lang="en-US" altLang="zh-CN" i="1">
                <a:solidFill>
                  <a:srgbClr val="FF3300"/>
                </a:solidFill>
              </a:rPr>
              <a:t>E </a:t>
            </a:r>
            <a:r>
              <a:rPr kumimoji="1" lang="en-US" altLang="zh-CN">
                <a:solidFill>
                  <a:srgbClr val="FF3300"/>
                </a:solidFill>
              </a:rPr>
              <a:t>= </a:t>
            </a:r>
            <a:r>
              <a:rPr kumimoji="1" lang="en-US" altLang="zh-CN" i="1">
                <a:solidFill>
                  <a:srgbClr val="FF3300"/>
                </a:solidFill>
              </a:rPr>
              <a:t>E</a:t>
            </a:r>
            <a:r>
              <a:rPr kumimoji="1" lang="en-US" altLang="zh-CN">
                <a:solidFill>
                  <a:srgbClr val="FF3300"/>
                </a:solidFill>
              </a:rPr>
              <a:t>x+</a:t>
            </a:r>
            <a:r>
              <a:rPr kumimoji="1" lang="en-US" altLang="zh-CN" i="1">
                <a:solidFill>
                  <a:srgbClr val="FF3300"/>
                </a:solidFill>
              </a:rPr>
              <a:t>A</a:t>
            </a:r>
            <a:r>
              <a:rPr kumimoji="1" lang="en-US" altLang="zh-CN">
                <a:solidFill>
                  <a:srgbClr val="FF3300"/>
                </a:solidFill>
              </a:rPr>
              <a:t>n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36205" name="Rectangle 13">
            <a:extLst>
              <a:ext uri="{FF2B5EF4-FFF2-40B4-BE49-F238E27FC236}">
                <a16:creationId xmlns:a16="http://schemas.microsoft.com/office/drawing/2014/main" id="{BA993AA9-2169-A9A1-7B66-4A47DB71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240213"/>
            <a:ext cx="8201025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按能量中有效能的多少，可分三类：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完全有用的能量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例如：机械能、有用功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部分有用的能量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例如：热能、焓、热量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完全无用的能量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例如：地球环境中的热能</a:t>
            </a:r>
            <a:endParaRPr kumimoji="1" lang="en-US" altLang="zh-CN">
              <a:latin typeface="Arial" panose="020B0604020202020204" pitchFamily="34" charset="0"/>
            </a:endParaRPr>
          </a:p>
        </p:txBody>
      </p: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5A6768CE-28AC-D9F7-4400-DD84DB60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786438"/>
            <a:ext cx="7921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正是对能量转换方向性分析、能量的再认识，形成了热力学第二定律。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/>
      <p:bldP spid="1362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0C936D2F-0834-C58E-3C94-2C976F226C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753CC47-DEF9-4143-A40A-B9585610F0D0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FC05656-BCCD-54ED-C2C0-AC48B94B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001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概括性卡诺循环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0B26E670-0676-537E-C743-53DCC8DB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5417" name="Rectangle 9">
            <a:extLst>
              <a:ext uri="{FF2B5EF4-FFF2-40B4-BE49-F238E27FC236}">
                <a16:creationId xmlns:a16="http://schemas.microsoft.com/office/drawing/2014/main" id="{AD2FF295-8CAB-EE68-78B2-96165366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570038"/>
            <a:ext cx="6537325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在两个恒温热源中，除了卡诺循环外，还有其他可逆循环吗？</a:t>
            </a:r>
          </a:p>
        </p:txBody>
      </p:sp>
      <p:sp>
        <p:nvSpPr>
          <p:cNvPr id="145418" name="Rectangle 10">
            <a:extLst>
              <a:ext uri="{FF2B5EF4-FFF2-40B4-BE49-F238E27FC236}">
                <a16:creationId xmlns:a16="http://schemas.microsoft.com/office/drawing/2014/main" id="{CBF003A6-B23F-B03D-17F1-CA910E10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1449388"/>
            <a:ext cx="56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3000" b="0">
                <a:solidFill>
                  <a:srgbClr val="FF6600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有</a:t>
            </a:r>
          </a:p>
        </p:txBody>
      </p:sp>
      <p:sp>
        <p:nvSpPr>
          <p:cNvPr id="145419" name="Rectangle 11">
            <a:extLst>
              <a:ext uri="{FF2B5EF4-FFF2-40B4-BE49-F238E27FC236}">
                <a16:creationId xmlns:a16="http://schemas.microsoft.com/office/drawing/2014/main" id="{C8403E70-43DE-E07C-35EF-D14FD533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78025"/>
            <a:ext cx="579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/>
              <a:t>由两个</a:t>
            </a:r>
            <a:r>
              <a:rPr kumimoji="1" lang="zh-CN" altLang="en-US">
                <a:solidFill>
                  <a:srgbClr val="FF3300"/>
                </a:solidFill>
              </a:rPr>
              <a:t>可逆定温过程</a:t>
            </a:r>
            <a:r>
              <a:rPr kumimoji="1" lang="zh-CN" altLang="en-US"/>
              <a:t>和两个</a:t>
            </a:r>
            <a:r>
              <a:rPr kumimoji="1" lang="zh-CN" altLang="en-US">
                <a:solidFill>
                  <a:srgbClr val="FF3300"/>
                </a:solidFill>
              </a:rPr>
              <a:t>可逆多变过程</a:t>
            </a:r>
            <a:r>
              <a:rPr kumimoji="1" lang="en-US" altLang="zh-CN"/>
              <a:t>(</a:t>
            </a:r>
            <a:r>
              <a:rPr kumimoji="1" lang="en-US" altLang="zh-CN" i="1"/>
              <a:t>n</a:t>
            </a:r>
            <a:r>
              <a:rPr kumimoji="1" lang="zh-CN" altLang="en-US"/>
              <a:t>相同</a:t>
            </a:r>
            <a:r>
              <a:rPr kumimoji="1" lang="en-US" altLang="zh-CN"/>
              <a:t>)</a:t>
            </a:r>
            <a:r>
              <a:rPr kumimoji="1" lang="zh-CN" altLang="en-US"/>
              <a:t>组成</a:t>
            </a:r>
          </a:p>
        </p:txBody>
      </p:sp>
      <p:sp>
        <p:nvSpPr>
          <p:cNvPr id="1852444" name="Text Box 28">
            <a:extLst>
              <a:ext uri="{FF2B5EF4-FFF2-40B4-BE49-F238E27FC236}">
                <a16:creationId xmlns:a16="http://schemas.microsoft.com/office/drawing/2014/main" id="{E8162E7C-718F-27AB-2B50-877488B1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4860925"/>
            <a:ext cx="8177212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图示循环</a:t>
            </a:r>
            <a:r>
              <a:rPr lang="en-US" altLang="zh-CN">
                <a:latin typeface="Arial" panose="020B0604020202020204" pitchFamily="34" charset="0"/>
              </a:rPr>
              <a:t>: </a:t>
            </a:r>
            <a:r>
              <a:rPr kumimoji="1" lang="zh-CN" altLang="en-US">
                <a:solidFill>
                  <a:srgbClr val="FF3300"/>
                </a:solidFill>
              </a:rPr>
              <a:t>吸热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kumimoji="1" lang="zh-CN" altLang="en-US">
                <a:solidFill>
                  <a:srgbClr val="FF3300"/>
                </a:solidFill>
              </a:rPr>
              <a:t>放热</a:t>
            </a:r>
            <a:r>
              <a:rPr lang="zh-CN" altLang="en-US">
                <a:latin typeface="Arial" panose="020B0604020202020204" pitchFamily="34" charset="0"/>
              </a:rPr>
              <a:t>，定温，可逆。</a:t>
            </a:r>
          </a:p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>
                <a:latin typeface="Arial" panose="020B0604020202020204" pitchFamily="34" charset="0"/>
              </a:rPr>
              <a:t>　　          </a:t>
            </a:r>
            <a:r>
              <a:rPr kumimoji="1" lang="zh-CN" altLang="en-US">
                <a:solidFill>
                  <a:srgbClr val="FF3300"/>
                </a:solidFill>
              </a:rPr>
              <a:t>膨胀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kumimoji="1" lang="zh-CN" altLang="en-US">
                <a:solidFill>
                  <a:srgbClr val="FF3300"/>
                </a:solidFill>
              </a:rPr>
              <a:t>压缩</a:t>
            </a:r>
            <a:r>
              <a:rPr lang="zh-CN" altLang="en-US">
                <a:latin typeface="Arial" panose="020B0604020202020204" pitchFamily="34" charset="0"/>
              </a:rPr>
              <a:t>，可逆多变，必然有吸热或放热，在两热源的条件下，而此时工质与热源温度不等，存在不可逆传热。怎样才能可逆呢？</a:t>
            </a:r>
          </a:p>
        </p:txBody>
      </p:sp>
      <p:graphicFrame>
        <p:nvGraphicFramePr>
          <p:cNvPr id="145421" name="Object 13">
            <a:extLst>
              <a:ext uri="{FF2B5EF4-FFF2-40B4-BE49-F238E27FC236}">
                <a16:creationId xmlns:a16="http://schemas.microsoft.com/office/drawing/2014/main" id="{046BD915-2853-6FD9-72A6-D32687C3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2322513"/>
          <a:ext cx="55562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93926" imgH="4189615" progId="Visio.Drawing.11">
                  <p:embed/>
                </p:oleObj>
              </mc:Choice>
              <mc:Fallback>
                <p:oleObj name="Visio" r:id="rId2" imgW="9593926" imgH="4189615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2322513"/>
                        <a:ext cx="555625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5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52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52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493D176-816A-4332-6E50-BB976E2499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FDC658B-0C03-4E5B-9FB0-656741E84266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CF0950B-630A-B563-B251-E3133E317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46442" name="Object 10">
            <a:extLst>
              <a:ext uri="{FF2B5EF4-FFF2-40B4-BE49-F238E27FC236}">
                <a16:creationId xmlns:a16="http://schemas.microsoft.com/office/drawing/2014/main" id="{131F7760-7B89-3D18-8A57-D9B3164E9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452563"/>
          <a:ext cx="467836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77676" imgH="4247440" progId="Visio.Drawing.11">
                  <p:embed/>
                </p:oleObj>
              </mc:Choice>
              <mc:Fallback>
                <p:oleObj name="Visio" r:id="rId2" imgW="4677676" imgH="424744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452563"/>
                        <a:ext cx="4678363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Object 11">
            <a:extLst>
              <a:ext uri="{FF2B5EF4-FFF2-40B4-BE49-F238E27FC236}">
                <a16:creationId xmlns:a16="http://schemas.microsoft.com/office/drawing/2014/main" id="{91D2AC83-66E8-AD24-E6BF-B19F1566F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3556000"/>
          <a:ext cx="3551238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86605" imgH="1626021" progId="Visio.Drawing.11">
                  <p:embed/>
                </p:oleObj>
              </mc:Choice>
              <mc:Fallback>
                <p:oleObj name="Visio" r:id="rId4" imgW="3386605" imgH="162602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4875"/>
                      <a:stretch>
                        <a:fillRect/>
                      </a:stretch>
                    </p:blipFill>
                    <p:spPr bwMode="auto">
                      <a:xfrm>
                        <a:off x="831850" y="3556000"/>
                        <a:ext cx="3551238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>
            <a:extLst>
              <a:ext uri="{FF2B5EF4-FFF2-40B4-BE49-F238E27FC236}">
                <a16:creationId xmlns:a16="http://schemas.microsoft.com/office/drawing/2014/main" id="{20F4EAA2-AC6F-A0E8-E02C-AB431F7D8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2238375"/>
          <a:ext cx="32131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35677" imgH="1948971" progId="Visio.Drawing.11">
                  <p:embed/>
                </p:oleObj>
              </mc:Choice>
              <mc:Fallback>
                <p:oleObj name="Visio" r:id="rId6" imgW="3235677" imgH="1948971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238375"/>
                        <a:ext cx="32131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A8DC5567-2959-2F78-8406-273B633A2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2889250"/>
          <a:ext cx="221932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77062" imgH="1404903" progId="Visio.Drawing.11">
                  <p:embed/>
                </p:oleObj>
              </mc:Choice>
              <mc:Fallback>
                <p:oleObj name="Visio" r:id="rId8" imgW="2677062" imgH="140490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889250"/>
                        <a:ext cx="221932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7" name="Rectangle 15">
            <a:extLst>
              <a:ext uri="{FF2B5EF4-FFF2-40B4-BE49-F238E27FC236}">
                <a16:creationId xmlns:a16="http://schemas.microsoft.com/office/drawing/2014/main" id="{B5118503-5BAA-B3CB-9900-97944368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903413"/>
            <a:ext cx="428625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58775" indent="-3587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2000">
                <a:solidFill>
                  <a:srgbClr val="FF3300"/>
                </a:solidFill>
              </a:rPr>
              <a:t>回热：</a:t>
            </a:r>
            <a:r>
              <a:rPr kumimoji="1" lang="zh-CN" altLang="en-US">
                <a:latin typeface="Arial" panose="020B0604020202020204" pitchFamily="34" charset="0"/>
              </a:rPr>
              <a:t>循环中工质内部互相传递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latin typeface="Arial" panose="020B0604020202020204" pitchFamily="34" charset="0"/>
              </a:rPr>
              <a:t>                  热量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2000">
                <a:solidFill>
                  <a:srgbClr val="FF3300"/>
                </a:solidFill>
              </a:rPr>
              <a:t>极限回热：</a:t>
            </a:r>
            <a:r>
              <a:rPr kumimoji="1" lang="zh-CN" altLang="en-US">
                <a:latin typeface="Arial" panose="020B0604020202020204" pitchFamily="34" charset="0"/>
              </a:rPr>
              <a:t>可逆回热，</a:t>
            </a:r>
            <a:r>
              <a:rPr kumimoji="1" lang="en-US" altLang="zh-CN" i="1"/>
              <a:t>Q</a:t>
            </a:r>
            <a:r>
              <a:rPr kumimoji="1" lang="en-US" altLang="zh-CN" baseline="-25000"/>
              <a:t>bc</a:t>
            </a:r>
            <a:r>
              <a:rPr kumimoji="1" lang="en-US" altLang="zh-CN"/>
              <a:t>=</a:t>
            </a:r>
            <a:r>
              <a:rPr kumimoji="1" lang="en-US" altLang="zh-CN" i="1"/>
              <a:t>Q</a:t>
            </a:r>
            <a:r>
              <a:rPr kumimoji="1" lang="en-US" altLang="zh-CN" baseline="-25000"/>
              <a:t>da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                 在每个温度上传递热量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                 要求</a:t>
            </a:r>
            <a:r>
              <a:rPr kumimoji="1" lang="en-US" altLang="zh-CN"/>
              <a:t>bc</a:t>
            </a:r>
            <a:r>
              <a:rPr kumimoji="1" lang="zh-CN" altLang="en-US"/>
              <a:t>过程和</a:t>
            </a:r>
            <a:r>
              <a:rPr kumimoji="1" lang="en-US" altLang="zh-CN"/>
              <a:t>da</a:t>
            </a:r>
            <a:r>
              <a:rPr kumimoji="1" lang="zh-CN" altLang="en-US"/>
              <a:t>过程线“平行”。</a:t>
            </a:r>
          </a:p>
        </p:txBody>
      </p:sp>
      <p:graphicFrame>
        <p:nvGraphicFramePr>
          <p:cNvPr id="1853444" name="Object 2">
            <a:extLst>
              <a:ext uri="{FF2B5EF4-FFF2-40B4-BE49-F238E27FC236}">
                <a16:creationId xmlns:a16="http://schemas.microsoft.com/office/drawing/2014/main" id="{72337970-6490-B796-0444-D71764502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4762500"/>
          <a:ext cx="2982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431640" progId="Equation.DSMT4">
                  <p:embed/>
                </p:oleObj>
              </mc:Choice>
              <mc:Fallback>
                <p:oleObj name="Equation" r:id="rId10" imgW="201924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762500"/>
                        <a:ext cx="2982913" cy="6381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CCEC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9" name="Rectangle 17">
            <a:extLst>
              <a:ext uri="{FF2B5EF4-FFF2-40B4-BE49-F238E27FC236}">
                <a16:creationId xmlns:a16="http://schemas.microsoft.com/office/drawing/2014/main" id="{6667BB58-A726-3780-4025-E5A2601A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4243388"/>
            <a:ext cx="2995612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概括性卡诺循环热效率：</a:t>
            </a:r>
          </a:p>
        </p:txBody>
      </p:sp>
      <p:sp>
        <p:nvSpPr>
          <p:cNvPr id="7179" name="Rectangle 20">
            <a:extLst>
              <a:ext uri="{FF2B5EF4-FFF2-40B4-BE49-F238E27FC236}">
                <a16:creationId xmlns:a16="http://schemas.microsoft.com/office/drawing/2014/main" id="{D8F034CE-A852-32D2-EC59-20720A694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001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概括性卡诺循环</a:t>
            </a:r>
          </a:p>
        </p:txBody>
      </p:sp>
      <p:sp>
        <p:nvSpPr>
          <p:cNvPr id="146453" name="Rectangle 21">
            <a:extLst>
              <a:ext uri="{FF2B5EF4-FFF2-40B4-BE49-F238E27FC236}">
                <a16:creationId xmlns:a16="http://schemas.microsoft.com/office/drawing/2014/main" id="{70F20FE7-0A00-59BB-59B4-AE4D0CFD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5778500"/>
            <a:ext cx="5300662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FFFFCC"/>
              </a:buClr>
              <a:buFont typeface="Wingdings" pitchFamily="2" charset="2"/>
              <a:buChar char="%"/>
              <a:defRPr/>
            </a:pPr>
            <a:r>
              <a:rPr kumimoji="1" lang="zh-CN" altLang="en-US" sz="2000">
                <a:solidFill>
                  <a:srgbClr val="FF3300"/>
                </a:solidFill>
              </a:rPr>
              <a:t>概括性卡诺循环：</a:t>
            </a:r>
            <a:r>
              <a:rPr kumimoji="1" lang="zh-CN" altLang="en-US" sz="2000"/>
              <a:t>双热源间的极限回热循环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4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4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4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4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4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4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4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4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4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6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85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9" grpId="0"/>
      <p:bldP spid="146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74C5BD1-1706-1B3A-5588-24145FC992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DEF0D3C-E554-4358-896C-F8807A94043A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7E9683C6-019D-FEB6-02A7-56AA78CA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775B686-BDC0-0106-DBE3-41FBF640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热力学第二定律的表述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4A3524D3-6FA2-D456-30B7-D7929D87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1652588"/>
            <a:ext cx="7962900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热力学第二定律的描述有许多种，主要介绍克劳修斯说法和开尔文说法。</a:t>
            </a:r>
          </a:p>
        </p:txBody>
      </p:sp>
      <p:pic>
        <p:nvPicPr>
          <p:cNvPr id="137226" name="Picture 10">
            <a:extLst>
              <a:ext uri="{FF2B5EF4-FFF2-40B4-BE49-F238E27FC236}">
                <a16:creationId xmlns:a16="http://schemas.microsoft.com/office/drawing/2014/main" id="{2E563588-3A26-355B-9126-B704A897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07"/>
          <a:stretch>
            <a:fillRect/>
          </a:stretch>
        </p:blipFill>
        <p:spPr bwMode="auto">
          <a:xfrm>
            <a:off x="1446213" y="4268788"/>
            <a:ext cx="1554162" cy="2016125"/>
          </a:xfrm>
          <a:prstGeom prst="rect">
            <a:avLst/>
          </a:prstGeom>
          <a:noFill/>
          <a:ln w="57150" cmpd="thickThin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7" name="Rectangle 11">
            <a:extLst>
              <a:ext uri="{FF2B5EF4-FFF2-40B4-BE49-F238E27FC236}">
                <a16:creationId xmlns:a16="http://schemas.microsoft.com/office/drawing/2014/main" id="{6A4C5412-94B7-FDE5-CAED-D85AC9A8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516438"/>
            <a:ext cx="5214937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克劳修斯</a:t>
            </a:r>
            <a:r>
              <a:rPr kumimoji="1" lang="zh-CN" altLang="en-US"/>
              <a:t>（</a:t>
            </a:r>
            <a:r>
              <a:rPr kumimoji="1" lang="en-US" altLang="zh-CN"/>
              <a:t>R. J. E. Clausius</a:t>
            </a:r>
            <a:r>
              <a:rPr kumimoji="1" lang="zh-CN" altLang="en-US"/>
              <a:t>，</a:t>
            </a:r>
            <a:r>
              <a:rPr kumimoji="1" lang="en-US" altLang="zh-CN"/>
              <a:t>1822</a:t>
            </a:r>
            <a:r>
              <a:rPr kumimoji="1" lang="zh-CN" altLang="en-US"/>
              <a:t>～</a:t>
            </a:r>
            <a:r>
              <a:rPr kumimoji="1" lang="en-US" altLang="zh-CN"/>
              <a:t>1888</a:t>
            </a:r>
            <a:r>
              <a:rPr kumimoji="1" lang="zh-CN" altLang="en-US"/>
              <a:t>），</a:t>
            </a:r>
            <a:r>
              <a:rPr kumimoji="1" lang="zh-CN" altLang="en-US">
                <a:latin typeface="Arial" panose="020B0604020202020204" pitchFamily="34" charset="0"/>
              </a:rPr>
              <a:t>德国物理学家和数学家，热力学的主要奠基人之一。于</a:t>
            </a:r>
            <a:r>
              <a:rPr kumimoji="1" lang="en-US" altLang="zh-CN">
                <a:latin typeface="Arial" panose="020B0604020202020204" pitchFamily="34" charset="0"/>
              </a:rPr>
              <a:t>1850</a:t>
            </a:r>
            <a:r>
              <a:rPr kumimoji="1" lang="zh-CN" altLang="en-US">
                <a:latin typeface="Arial" panose="020B0604020202020204" pitchFamily="34" charset="0"/>
              </a:rPr>
              <a:t>年发表论文，首次明确指出热力学第二定律的基本概念。</a:t>
            </a:r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CD548A6D-3F54-0725-5208-F9FDCEE4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101850"/>
            <a:ext cx="8051800" cy="1893888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44500" indent="-265113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000" dirty="0">
                <a:solidFill>
                  <a:srgbClr val="FF3300"/>
                </a:solidFill>
                <a:cs typeface="Times New Roman" pitchFamily="18" charset="0"/>
              </a:rPr>
              <a:t>克劳修斯说法：</a:t>
            </a:r>
            <a:r>
              <a:rPr kumimoji="1" lang="zh-CN" altLang="en-US" b="0" dirty="0">
                <a:ea typeface="华文琥珀" pitchFamily="2" charset="-122"/>
                <a:cs typeface="Times New Roman" pitchFamily="18" charset="0"/>
              </a:rPr>
              <a:t>不可能把热从低温物体传到高温物体而不引起其他变化</a:t>
            </a:r>
            <a:r>
              <a:rPr kumimoji="1" lang="zh-CN" altLang="en-US" dirty="0">
                <a:cs typeface="Times New Roman" pitchFamily="18" charset="0"/>
              </a:rPr>
              <a:t>。</a:t>
            </a:r>
          </a:p>
          <a:p>
            <a:pPr marL="444500" indent="-265113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dirty="0">
                <a:cs typeface="Times New Roman" pitchFamily="18" charset="0"/>
              </a:rPr>
              <a:t>                    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或：</a:t>
            </a:r>
            <a:r>
              <a:rPr kumimoji="1" lang="zh-CN" altLang="en-US" b="0" dirty="0">
                <a:ea typeface="华文琥珀" pitchFamily="2" charset="-122"/>
                <a:cs typeface="Times New Roman" pitchFamily="18" charset="0"/>
              </a:rPr>
              <a:t>热不可能自发的、不付代价的从低温物体传至高温物体。</a:t>
            </a:r>
            <a:endParaRPr kumimoji="1" lang="en-US" altLang="zh-CN" b="0" dirty="0">
              <a:ea typeface="华文琥珀" pitchFamily="2" charset="-122"/>
              <a:cs typeface="Times New Roman" pitchFamily="18" charset="0"/>
            </a:endParaRPr>
          </a:p>
          <a:p>
            <a:pPr marL="444500" indent="-265113">
              <a:lnSpc>
                <a:spcPct val="120000"/>
              </a:lnSpc>
              <a:spcAft>
                <a:spcPct val="20000"/>
              </a:spcAft>
              <a:buClr>
                <a:srgbClr val="FF6600"/>
              </a:buClr>
              <a:buFont typeface="Wingdings" pitchFamily="2" charset="2"/>
              <a:buNone/>
              <a:defRPr/>
            </a:pPr>
            <a:r>
              <a:rPr kumimoji="1" lang="en-US" altLang="zh-CN" i="1" dirty="0">
                <a:solidFill>
                  <a:srgbClr val="FF3300"/>
                </a:solidFill>
                <a:ea typeface="华文仿宋" pitchFamily="2" charset="-122"/>
                <a:cs typeface="Times New Roman" pitchFamily="18" charset="0"/>
              </a:rPr>
              <a:t>    </a:t>
            </a:r>
            <a:r>
              <a:rPr kumimoji="1" lang="en-US" altLang="zh-CN" dirty="0">
                <a:solidFill>
                  <a:srgbClr val="FF3300"/>
                </a:solidFill>
                <a:ea typeface="华文仿宋" pitchFamily="2" charset="-122"/>
                <a:cs typeface="Times New Roman" pitchFamily="18" charset="0"/>
              </a:rPr>
              <a:t>It is impossible to construct a device that operates in a cycle and produces no effect other than the transfer of heat from a lower-temperature body to a higher-temperature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7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7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7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7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7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6FF1AA44-1DAE-C82D-7E29-DAEB038E87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CD506BE-79D3-4D2B-B7D4-82BAF154342C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394A10D-8CDF-1C49-C728-D58CE7F6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47F8952-7E3F-3C0E-F6E4-277AD8A6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热力学第二定律的表述</a:t>
            </a:r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97E78C34-B800-F07E-0C34-7BEB5245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4033838"/>
            <a:ext cx="5694362" cy="12001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zh-CN" altLang="en-US" dirty="0">
                <a:solidFill>
                  <a:srgbClr val="FF3300"/>
                </a:solidFill>
                <a:latin typeface="Arial" charset="0"/>
              </a:rPr>
              <a:t>威廉</a:t>
            </a:r>
            <a:r>
              <a:rPr kumimoji="1" lang="en-US" altLang="zh-CN" dirty="0">
                <a:solidFill>
                  <a:srgbClr val="FF3300"/>
                </a:solidFill>
                <a:latin typeface="Arial" charset="0"/>
              </a:rPr>
              <a:t>·</a:t>
            </a:r>
            <a:r>
              <a:rPr kumimoji="1" lang="zh-CN" altLang="en-US" dirty="0">
                <a:solidFill>
                  <a:srgbClr val="FF3300"/>
                </a:solidFill>
                <a:latin typeface="Arial" charset="0"/>
              </a:rPr>
              <a:t>汤姆逊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William Thomson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Lord Kelvin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1824 ~1907</a:t>
            </a:r>
            <a:r>
              <a:rPr kumimoji="1" lang="zh-CN" altLang="en-US" dirty="0"/>
              <a:t>），</a:t>
            </a:r>
            <a:r>
              <a:rPr kumimoji="1" lang="zh-CN" altLang="en-US" dirty="0">
                <a:latin typeface="Arial" charset="0"/>
              </a:rPr>
              <a:t>英国数学物理学家、发明家，热力学的主要奠基人之一。</a:t>
            </a:r>
            <a:r>
              <a:rPr kumimoji="1" lang="en-US" altLang="zh-CN" dirty="0">
                <a:latin typeface="Arial" charset="0"/>
              </a:rPr>
              <a:t>1848</a:t>
            </a:r>
            <a:r>
              <a:rPr kumimoji="1" lang="zh-CN" altLang="en-US" dirty="0">
                <a:latin typeface="Arial" charset="0"/>
              </a:rPr>
              <a:t>年创立了热力学温标；</a:t>
            </a:r>
            <a:r>
              <a:rPr kumimoji="1" lang="en-US" altLang="zh-CN" dirty="0">
                <a:latin typeface="Arial" charset="0"/>
              </a:rPr>
              <a:t>1851</a:t>
            </a:r>
            <a:r>
              <a:rPr kumimoji="1" lang="zh-CN" altLang="en-US" dirty="0">
                <a:latin typeface="Arial" charset="0"/>
              </a:rPr>
              <a:t>年提出热力学第二定律；</a:t>
            </a:r>
            <a:r>
              <a:rPr kumimoji="1" lang="en-US" altLang="zh-CN" dirty="0">
                <a:latin typeface="Arial" charset="0"/>
              </a:rPr>
              <a:t>1852</a:t>
            </a:r>
            <a:r>
              <a:rPr kumimoji="1" lang="zh-CN" altLang="en-US" dirty="0">
                <a:latin typeface="Arial" charset="0"/>
              </a:rPr>
              <a:t>年发现了焦耳－汤姆逊效应。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F0811D56-0F85-90F9-BEDE-6981F566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770063"/>
            <a:ext cx="82804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4500" indent="-265113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开尔文</a:t>
            </a:r>
            <a:r>
              <a:rPr kumimoji="1" lang="en-US" altLang="zh-CN" sz="2000">
                <a:solidFill>
                  <a:srgbClr val="FF3300"/>
                </a:solidFill>
                <a:cs typeface="Times New Roman" panose="02020603050405020304" pitchFamily="18" charset="0"/>
              </a:rPr>
              <a:t>—</a:t>
            </a: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普朗克说法：</a:t>
            </a:r>
            <a:r>
              <a:rPr kumimoji="1" lang="zh-CN" altLang="en-US" b="0">
                <a:ea typeface="华文琥珀" panose="02010800040101010101" pitchFamily="2" charset="-122"/>
                <a:cs typeface="Times New Roman" panose="02020603050405020304" pitchFamily="18" charset="0"/>
              </a:rPr>
              <a:t>不可能从单一热源取热，使之完全变为功而不引起其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0">
                <a:ea typeface="华文琥珀" panose="02010800040101010101" pitchFamily="2" charset="-122"/>
                <a:cs typeface="Times New Roman" panose="02020603050405020304" pitchFamily="18" charset="0"/>
              </a:rPr>
              <a:t>                                         他变化。</a:t>
            </a: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>
                <a:cs typeface="Times New Roman" panose="02020603050405020304" pitchFamily="18" charset="0"/>
              </a:rPr>
              <a:t>                                  或：</a:t>
            </a:r>
            <a:r>
              <a:rPr kumimoji="1" lang="zh-CN" altLang="en-US" b="0">
                <a:ea typeface="华文琥珀" panose="02010800040101010101" pitchFamily="2" charset="-122"/>
              </a:rPr>
              <a:t>第二类永动机不可能实现。</a:t>
            </a:r>
            <a:endParaRPr kumimoji="1" lang="en-US" altLang="zh-CN" b="0">
              <a:ea typeface="华文琥珀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Aft>
                <a:spcPct val="20000"/>
              </a:spcAft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ea typeface="华文仿宋" panose="02010600040101010101" pitchFamily="2" charset="-122"/>
              </a:rPr>
              <a:t>    It is impossible for any device that operates on a cycle to receive heat from a single reservoir and produce a net amount of work.</a:t>
            </a:r>
          </a:p>
        </p:txBody>
      </p:sp>
      <p:pic>
        <p:nvPicPr>
          <p:cNvPr id="188424" name="Picture 8">
            <a:extLst>
              <a:ext uri="{FF2B5EF4-FFF2-40B4-BE49-F238E27FC236}">
                <a16:creationId xmlns:a16="http://schemas.microsoft.com/office/drawing/2014/main" id="{69805484-6E19-E6B7-D059-A161C451C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>
            <a:fillRect/>
          </a:stretch>
        </p:blipFill>
        <p:spPr bwMode="auto">
          <a:xfrm>
            <a:off x="0" y="4486275"/>
            <a:ext cx="1549400" cy="2016125"/>
          </a:xfrm>
          <a:prstGeom prst="rect">
            <a:avLst/>
          </a:prstGeom>
          <a:noFill/>
          <a:ln w="57150" cmpd="thickThin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25" name="Picture 9" descr="在物理學裏， 普朗克動量 是普朗克單位制的動量單位，標記為 m_P c\,\! 。用">
            <a:hlinkClick r:id="rId3"/>
            <a:extLst>
              <a:ext uri="{FF2B5EF4-FFF2-40B4-BE49-F238E27FC236}">
                <a16:creationId xmlns:a16="http://schemas.microsoft.com/office/drawing/2014/main" id="{0782D49F-D582-111B-0A75-679A1D6C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"/>
          <a:stretch>
            <a:fillRect/>
          </a:stretch>
        </p:blipFill>
        <p:spPr bwMode="auto">
          <a:xfrm>
            <a:off x="7597775" y="4559300"/>
            <a:ext cx="1546225" cy="1973263"/>
          </a:xfrm>
          <a:prstGeom prst="rect">
            <a:avLst/>
          </a:prstGeom>
          <a:noFill/>
          <a:ln w="57150" cmpd="thickThin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26" name="Rectangle 10">
            <a:extLst>
              <a:ext uri="{FF2B5EF4-FFF2-40B4-BE49-F238E27FC236}">
                <a16:creationId xmlns:a16="http://schemas.microsoft.com/office/drawing/2014/main" id="{E4583345-BC46-0C23-B647-3A9E73F3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5599113"/>
            <a:ext cx="51323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kumimoji="1" lang="zh-CN" altLang="en-US">
                <a:solidFill>
                  <a:srgbClr val="FF3300"/>
                </a:solidFill>
              </a:rPr>
              <a:t>普朗克</a:t>
            </a:r>
            <a:r>
              <a:rPr kumimoji="1" lang="zh-CN" altLang="en-US"/>
              <a:t>（</a:t>
            </a:r>
            <a:r>
              <a:rPr kumimoji="1" lang="en-US" altLang="zh-CN"/>
              <a:t>Max Planck</a:t>
            </a:r>
            <a:r>
              <a:rPr kumimoji="1" lang="zh-CN" altLang="en-US"/>
              <a:t>，</a:t>
            </a:r>
            <a:r>
              <a:rPr kumimoji="1" lang="en-US" altLang="zh-CN"/>
              <a:t>1858~1947</a:t>
            </a:r>
            <a:r>
              <a:rPr kumimoji="1" lang="zh-CN" altLang="en-US"/>
              <a:t>），德国物理学家，量子力学的创始人，博士论文</a:t>
            </a:r>
            <a:r>
              <a:rPr kumimoji="1" lang="en-US" altLang="zh-CN"/>
              <a:t>《</a:t>
            </a:r>
            <a:r>
              <a:rPr kumimoji="1" lang="zh-CN" altLang="en-US"/>
              <a:t>论热力学的第二定律</a:t>
            </a:r>
            <a:r>
              <a:rPr kumimoji="1" lang="en-US" altLang="zh-CN"/>
              <a:t>》</a:t>
            </a:r>
            <a:r>
              <a:rPr kumimoji="1" lang="zh-CN" altLang="en-US"/>
              <a:t>，在</a:t>
            </a:r>
            <a:r>
              <a:rPr kumimoji="1" lang="en-US" altLang="zh-CN"/>
              <a:t>1918</a:t>
            </a:r>
            <a:r>
              <a:rPr kumimoji="1" lang="zh-CN" altLang="en-US"/>
              <a:t>年获得</a:t>
            </a:r>
            <a:r>
              <a:rPr kumimoji="1" lang="en-US" altLang="zh-CN"/>
              <a:t>Nobel</a:t>
            </a:r>
            <a:r>
              <a:rPr kumimoji="1" lang="zh-CN" altLang="en-US"/>
              <a:t>物理学奖。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88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/>
      <p:bldP spid="1884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9236313-E3EA-BE4A-3DA6-E3323907F8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0EDA1A0-A70E-4EA9-A2BC-985AC55C5C99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24E5FF2E-9662-D6CC-8573-F27C98D3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E42F0FA-0824-3E0A-6CB9-CF60C73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191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4. </a:t>
            </a:r>
            <a:r>
              <a:rPr kumimoji="1" lang="zh-CN" altLang="en-US" sz="2400">
                <a:solidFill>
                  <a:srgbClr val="FF3300"/>
                </a:solidFill>
              </a:rPr>
              <a:t>克劳修斯说法和开尔文说法等效性证明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7543AC0F-5D3B-5937-6748-2077BDD0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790825"/>
            <a:ext cx="5384800" cy="5492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3300"/>
                </a:solidFill>
              </a:rPr>
              <a:t>证明</a:t>
            </a:r>
            <a:r>
              <a:rPr kumimoji="1" lang="en-US" altLang="zh-CN" sz="2400">
                <a:solidFill>
                  <a:srgbClr val="FF3300"/>
                </a:solidFill>
              </a:rPr>
              <a:t>1.</a:t>
            </a:r>
            <a:r>
              <a:rPr kumimoji="1" lang="en-US" altLang="zh-CN" sz="3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违反开尔文说法就违反克劳修斯说法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1C7D9D3C-128C-220C-7127-52D19870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935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250EB7E8-522C-F93A-C387-108B3FDA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987550"/>
            <a:ext cx="82423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4500" indent="-265113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克劳修斯说法：</a:t>
            </a:r>
            <a:r>
              <a:rPr kumimoji="1" lang="zh-CN" altLang="en-US">
                <a:latin typeface="Arial" panose="020B0604020202020204" pitchFamily="34" charset="0"/>
              </a:rPr>
              <a:t>热不可能自发的、不付代价的从低温物体传至高温物体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开尔文说法：</a:t>
            </a:r>
            <a:r>
              <a:rPr kumimoji="1" lang="zh-CN" altLang="en-US">
                <a:latin typeface="Arial" panose="020B0604020202020204" pitchFamily="34" charset="0"/>
              </a:rPr>
              <a:t>不可能从单一热源取热，使之完全变为功而不引起其他变化</a:t>
            </a: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DFF8CF51-4EE7-C00F-05C2-FA3FA47E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281363"/>
            <a:ext cx="48815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反证法：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       假定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违反开尔文说法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       热机</a:t>
            </a:r>
            <a:r>
              <a:rPr kumimoji="1" lang="en-US" altLang="zh-CN">
                <a:solidFill>
                  <a:srgbClr val="0000CC"/>
                </a:solidFill>
              </a:rPr>
              <a:t>E</a:t>
            </a:r>
            <a:r>
              <a:rPr kumimoji="1" lang="zh-CN" altLang="en-US">
                <a:solidFill>
                  <a:srgbClr val="0000CC"/>
                </a:solidFill>
              </a:rPr>
              <a:t>从单热源吸热全部作功，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       用热机</a:t>
            </a:r>
            <a:r>
              <a:rPr kumimoji="1" lang="en-US" altLang="zh-CN">
                <a:solidFill>
                  <a:srgbClr val="0000CC"/>
                </a:solidFill>
              </a:rPr>
              <a:t>E</a:t>
            </a:r>
            <a:r>
              <a:rPr kumimoji="1" lang="zh-CN" altLang="en-US">
                <a:solidFill>
                  <a:srgbClr val="0000CC"/>
                </a:solidFill>
              </a:rPr>
              <a:t>带动可逆制冷机</a:t>
            </a:r>
            <a:r>
              <a:rPr kumimoji="1" lang="en-US" altLang="zh-CN">
                <a:solidFill>
                  <a:srgbClr val="0000CC"/>
                </a:solidFill>
              </a:rPr>
              <a:t>R</a:t>
            </a:r>
            <a:r>
              <a:rPr kumimoji="1" lang="zh-CN" altLang="en-US">
                <a:solidFill>
                  <a:srgbClr val="0000CC"/>
                </a:solidFill>
              </a:rPr>
              <a:t>，有：  </a:t>
            </a:r>
          </a:p>
        </p:txBody>
      </p:sp>
      <p:graphicFrame>
        <p:nvGraphicFramePr>
          <p:cNvPr id="139278" name="Object 14">
            <a:extLst>
              <a:ext uri="{FF2B5EF4-FFF2-40B4-BE49-F238E27FC236}">
                <a16:creationId xmlns:a16="http://schemas.microsoft.com/office/drawing/2014/main" id="{A692AE26-CDFF-3A0E-AA06-3D95E8AFE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4676775"/>
          <a:ext cx="13446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787320" progId="Equation.DSMT4">
                  <p:embed/>
                </p:oleObj>
              </mc:Choice>
              <mc:Fallback>
                <p:oleObj name="Equation" r:id="rId2" imgW="91440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676775"/>
                        <a:ext cx="1344613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>
            <a:extLst>
              <a:ext uri="{FF2B5EF4-FFF2-40B4-BE49-F238E27FC236}">
                <a16:creationId xmlns:a16="http://schemas.microsoft.com/office/drawing/2014/main" id="{FB6E4004-0CF3-76F4-70DB-EC7BDB06C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3938" y="2986088"/>
          <a:ext cx="2795587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18108" imgH="2840355" progId="Visio.Drawing.11">
                  <p:embed/>
                </p:oleObj>
              </mc:Choice>
              <mc:Fallback>
                <p:oleObj name="Visio" r:id="rId4" imgW="2318108" imgH="284035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2986088"/>
                        <a:ext cx="2795587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>
            <a:extLst>
              <a:ext uri="{FF2B5EF4-FFF2-40B4-BE49-F238E27FC236}">
                <a16:creationId xmlns:a16="http://schemas.microsoft.com/office/drawing/2014/main" id="{3A3B99D0-EB9C-DBE7-C1DD-22EF15506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3" y="3582988"/>
          <a:ext cx="158115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10346" imgH="1211424" progId="Visio.Drawing.11">
                  <p:embed/>
                </p:oleObj>
              </mc:Choice>
              <mc:Fallback>
                <p:oleObj name="Visio" r:id="rId6" imgW="1310346" imgH="121142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3582988"/>
                        <a:ext cx="158115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>
            <a:extLst>
              <a:ext uri="{FF2B5EF4-FFF2-40B4-BE49-F238E27FC236}">
                <a16:creationId xmlns:a16="http://schemas.microsoft.com/office/drawing/2014/main" id="{1897D20E-5506-F765-F36D-6AA6C708B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613" y="3551238"/>
          <a:ext cx="77152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638989" imgH="1875143" progId="Visio.Drawing.11">
                  <p:embed/>
                </p:oleObj>
              </mc:Choice>
              <mc:Fallback>
                <p:oleObj name="Visio" r:id="rId8" imgW="638989" imgH="1875143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3551238"/>
                        <a:ext cx="771525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Rectangle 19">
            <a:extLst>
              <a:ext uri="{FF2B5EF4-FFF2-40B4-BE49-F238E27FC236}">
                <a16:creationId xmlns:a16="http://schemas.microsoft.com/office/drawing/2014/main" id="{E373D00B-7DBA-53CD-123A-A113CA07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252913"/>
            <a:ext cx="2590800" cy="869950"/>
          </a:xfrm>
          <a:prstGeom prst="rect">
            <a:avLst/>
          </a:prstGeom>
          <a:noFill/>
          <a:ln w="28575" algn="ctr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85" name="Rectangle 21">
            <a:extLst>
              <a:ext uri="{FF2B5EF4-FFF2-40B4-BE49-F238E27FC236}">
                <a16:creationId xmlns:a16="http://schemas.microsoft.com/office/drawing/2014/main" id="{A63A3B98-4B91-A019-5CFF-785E996D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651000"/>
            <a:ext cx="824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/>
              <a:t>热力学第二定律是自然现象总结的普遍规律，无需证明，所有说法是等效的。</a:t>
            </a:r>
          </a:p>
        </p:txBody>
      </p:sp>
      <p:sp>
        <p:nvSpPr>
          <p:cNvPr id="139286" name="Rectangle 22">
            <a:extLst>
              <a:ext uri="{FF2B5EF4-FFF2-40B4-BE49-F238E27FC236}">
                <a16:creationId xmlns:a16="http://schemas.microsoft.com/office/drawing/2014/main" id="{7FB5C874-22BF-A368-79FE-6DA8D978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783263"/>
            <a:ext cx="488156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所以：热不付代价的从低温物体传至高温物体。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           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违反克劳修斯说法</a:t>
            </a:r>
            <a:endParaRPr kumimoji="1" lang="zh-CN" altLang="en-US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9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9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/>
      <p:bldP spid="139274" grpId="0"/>
      <p:bldP spid="139283" grpId="0" animBg="1"/>
      <p:bldP spid="1392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8585C5F-2EEB-0C15-A982-9C5682388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6F8B89B-1D35-4DFF-B274-B9981C9E08EB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1ADD6658-606D-8615-9C2B-E1A109E1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B952FD9-6C8A-8B3D-64F8-3371DDA6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4. </a:t>
            </a:r>
            <a:r>
              <a:rPr kumimoji="1" lang="zh-CN" altLang="en-US" sz="2400">
                <a:solidFill>
                  <a:srgbClr val="FF3300"/>
                </a:solidFill>
              </a:rPr>
              <a:t>克劳修斯说法和开尔文说法等效性证明</a:t>
            </a:r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F4FE1FEF-540D-3BBC-3DDC-D93C3D37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2473325"/>
            <a:ext cx="5327650" cy="5492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3300"/>
                </a:solidFill>
              </a:rPr>
              <a:t>证明</a:t>
            </a:r>
            <a:r>
              <a:rPr kumimoji="1" lang="en-US" altLang="zh-CN" sz="2400">
                <a:solidFill>
                  <a:srgbClr val="FF3300"/>
                </a:solidFill>
              </a:rPr>
              <a:t>2.</a:t>
            </a:r>
            <a:r>
              <a:rPr kumimoji="1" lang="en-US" altLang="zh-CN" sz="3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违反克劳修斯说法就违反开尔文说法</a:t>
            </a:r>
          </a:p>
        </p:txBody>
      </p:sp>
      <p:sp>
        <p:nvSpPr>
          <p:cNvPr id="2058" name="Rectangle 5">
            <a:extLst>
              <a:ext uri="{FF2B5EF4-FFF2-40B4-BE49-F238E27FC236}">
                <a16:creationId xmlns:a16="http://schemas.microsoft.com/office/drawing/2014/main" id="{1C982A30-F453-DC08-7180-65B22C6FE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8935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6E4438ED-DC22-799F-5857-68697EB3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733550"/>
            <a:ext cx="82423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4500" indent="-265113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克劳修斯说法：</a:t>
            </a:r>
            <a:r>
              <a:rPr kumimoji="1" lang="zh-CN" altLang="en-US">
                <a:latin typeface="Arial" panose="020B0604020202020204" pitchFamily="34" charset="0"/>
              </a:rPr>
              <a:t>热不可能自发的、不付代价的从低温物体传至高温物体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开尔文说法：</a:t>
            </a:r>
            <a:r>
              <a:rPr kumimoji="1" lang="zh-CN" altLang="en-US">
                <a:latin typeface="Arial" panose="020B0604020202020204" pitchFamily="34" charset="0"/>
              </a:rPr>
              <a:t>不可能从单一热源取热，使之完全变为功而不引起其他变化</a:t>
            </a:r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B57813BE-6C2D-B590-D950-D1AA0655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2974975"/>
            <a:ext cx="4881563" cy="17430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  <a:latin typeface="Arial" charset="0"/>
              </a:rPr>
              <a:t>反证法：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  <a:latin typeface="Arial" charset="0"/>
              </a:rPr>
              <a:t>       </a:t>
            </a:r>
            <a:r>
              <a:rPr kumimoji="1" lang="zh-CN" altLang="en-US">
                <a:solidFill>
                  <a:srgbClr val="0000CC"/>
                </a:solidFill>
              </a:rPr>
              <a:t>假定</a:t>
            </a:r>
            <a:r>
              <a:rPr kumimoji="1" lang="zh-CN" altLang="en-US">
                <a:solidFill>
                  <a:srgbClr val="FF3300"/>
                </a:solidFill>
                <a:latin typeface="Arial" charset="0"/>
              </a:rPr>
              <a:t>违反克劳修斯说法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</a:rPr>
              <a:t>        </a:t>
            </a:r>
            <a:r>
              <a:rPr kumimoji="1" lang="en-US" altLang="zh-CN" i="1">
                <a:solidFill>
                  <a:srgbClr val="0000CC"/>
                </a:solidFill>
              </a:rPr>
              <a:t>Q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zh-CN" altLang="en-US">
                <a:solidFill>
                  <a:srgbClr val="0000CC"/>
                </a:solidFill>
              </a:rPr>
              <a:t>热量无偿从冷源送到热源。</a:t>
            </a:r>
            <a:endParaRPr kumimoji="1" lang="en-US" altLang="zh-CN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</a:rPr>
              <a:t>        假定热机</a:t>
            </a:r>
            <a:r>
              <a:rPr kumimoji="1" lang="en-US" altLang="zh-CN">
                <a:solidFill>
                  <a:srgbClr val="0000CC"/>
                </a:solidFill>
              </a:rPr>
              <a:t>E</a:t>
            </a:r>
            <a:r>
              <a:rPr kumimoji="1" lang="zh-CN" altLang="en-US">
                <a:solidFill>
                  <a:srgbClr val="0000CC"/>
                </a:solidFill>
              </a:rPr>
              <a:t>从热源吸热</a:t>
            </a:r>
            <a:r>
              <a:rPr kumimoji="1" lang="en-US" altLang="zh-CN" i="1">
                <a:solidFill>
                  <a:srgbClr val="0000CC"/>
                </a:solidFill>
              </a:rPr>
              <a:t>Q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>
                <a:solidFill>
                  <a:srgbClr val="0000CC"/>
                </a:solidFill>
              </a:rPr>
              <a:t>，对外作功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  <a:r>
              <a:rPr kumimoji="1" lang="en-US" altLang="zh-CN" baseline="-25000">
                <a:solidFill>
                  <a:srgbClr val="0000CC"/>
                </a:solidFill>
              </a:rPr>
              <a:t>A</a:t>
            </a:r>
            <a:r>
              <a:rPr kumimoji="1" lang="zh-CN" altLang="en-US">
                <a:solidFill>
                  <a:srgbClr val="0000CC"/>
                </a:solidFill>
              </a:rPr>
              <a:t>，对冷源放热</a:t>
            </a:r>
            <a:r>
              <a:rPr kumimoji="1" lang="en-US" altLang="zh-CN" i="1">
                <a:solidFill>
                  <a:srgbClr val="0000CC"/>
                </a:solidFill>
              </a:rPr>
              <a:t>Q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>
                <a:solidFill>
                  <a:srgbClr val="0000CC"/>
                </a:solidFill>
              </a:rPr>
              <a:t> ,</a:t>
            </a:r>
            <a:r>
              <a:rPr kumimoji="1" lang="zh-CN" altLang="en-US">
                <a:solidFill>
                  <a:srgbClr val="0000CC"/>
                </a:solidFill>
              </a:rPr>
              <a:t>有</a:t>
            </a:r>
          </a:p>
        </p:txBody>
      </p:sp>
      <p:sp>
        <p:nvSpPr>
          <p:cNvPr id="189454" name="Rectangle 14">
            <a:extLst>
              <a:ext uri="{FF2B5EF4-FFF2-40B4-BE49-F238E27FC236}">
                <a16:creationId xmlns:a16="http://schemas.microsoft.com/office/drawing/2014/main" id="{16F05F68-74A6-B3A5-28A0-282630EBC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280025"/>
            <a:ext cx="5478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所以：冷源无变化</a:t>
            </a:r>
            <a:r>
              <a:rPr kumimoji="1" lang="zh-CN" altLang="en-US">
                <a:solidFill>
                  <a:srgbClr val="0000CC"/>
                </a:solidFill>
              </a:rPr>
              <a:t>，从热源吸收</a:t>
            </a:r>
            <a:r>
              <a:rPr kumimoji="1" lang="en-US" altLang="zh-CN" i="1">
                <a:solidFill>
                  <a:srgbClr val="0000CC"/>
                </a:solidFill>
              </a:rPr>
              <a:t>Q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-</a:t>
            </a:r>
            <a:r>
              <a:rPr kumimoji="1" lang="en-US" altLang="zh-CN" i="1">
                <a:solidFill>
                  <a:srgbClr val="0000CC"/>
                </a:solidFill>
              </a:rPr>
              <a:t>Q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zh-CN" altLang="en-US">
                <a:solidFill>
                  <a:srgbClr val="0000CC"/>
                </a:solidFill>
              </a:rPr>
              <a:t>热量全部</a:t>
            </a:r>
          </a:p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            转换为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  <a:r>
              <a:rPr kumimoji="1" lang="en-US" altLang="zh-CN" baseline="-25000">
                <a:solidFill>
                  <a:srgbClr val="0000CC"/>
                </a:solidFill>
              </a:rPr>
              <a:t>A</a:t>
            </a:r>
            <a:r>
              <a:rPr kumimoji="1" lang="zh-CN" altLang="en-US">
                <a:solidFill>
                  <a:srgbClr val="0000CC"/>
                </a:solidFill>
              </a:rPr>
              <a:t>。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违反开尔文说法</a:t>
            </a:r>
            <a:r>
              <a:rPr kumimoji="1" lang="zh-CN" altLang="en-US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89456" name="Object 16">
            <a:extLst>
              <a:ext uri="{FF2B5EF4-FFF2-40B4-BE49-F238E27FC236}">
                <a16:creationId xmlns:a16="http://schemas.microsoft.com/office/drawing/2014/main" id="{EFA09FB2-2620-FA21-5669-8B0674946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4775" y="2863850"/>
          <a:ext cx="263842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8108" imgH="2840355" progId="Visio.Drawing.11">
                  <p:embed/>
                </p:oleObj>
              </mc:Choice>
              <mc:Fallback>
                <p:oleObj name="Visio" r:id="rId2" imgW="2318108" imgH="284035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863850"/>
                        <a:ext cx="2638425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7" name="Object 17">
            <a:extLst>
              <a:ext uri="{FF2B5EF4-FFF2-40B4-BE49-F238E27FC236}">
                <a16:creationId xmlns:a16="http://schemas.microsoft.com/office/drawing/2014/main" id="{C348336F-4E66-9C73-B439-BC057C675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3" y="3502025"/>
          <a:ext cx="420687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0228" imgH="1862051" progId="Visio.Drawing.11">
                  <p:embed/>
                </p:oleObj>
              </mc:Choice>
              <mc:Fallback>
                <p:oleObj name="Visio" r:id="rId4" imgW="370228" imgH="186205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3502025"/>
                        <a:ext cx="420687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8" name="Object 18">
            <a:extLst>
              <a:ext uri="{FF2B5EF4-FFF2-40B4-BE49-F238E27FC236}">
                <a16:creationId xmlns:a16="http://schemas.microsoft.com/office/drawing/2014/main" id="{66719D9C-F72A-1BE5-42F2-93C3F5EE8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3500438"/>
          <a:ext cx="1190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45949" imgH="1875143" progId="Visio.Drawing.11">
                  <p:embed/>
                </p:oleObj>
              </mc:Choice>
              <mc:Fallback>
                <p:oleObj name="Visio" r:id="rId6" imgW="1045949" imgH="1875143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3500438"/>
                        <a:ext cx="1190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9" name="Rectangle 19">
            <a:extLst>
              <a:ext uri="{FF2B5EF4-FFF2-40B4-BE49-F238E27FC236}">
                <a16:creationId xmlns:a16="http://schemas.microsoft.com/office/drawing/2014/main" id="{3FC6C10E-31B8-DFD1-08BB-E1502025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195763"/>
            <a:ext cx="2454275" cy="860425"/>
          </a:xfrm>
          <a:prstGeom prst="rect">
            <a:avLst/>
          </a:prstGeom>
          <a:noFill/>
          <a:ln w="28575" algn="ctr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9460" name="Object 20">
            <a:extLst>
              <a:ext uri="{FF2B5EF4-FFF2-40B4-BE49-F238E27FC236}">
                <a16:creationId xmlns:a16="http://schemas.microsoft.com/office/drawing/2014/main" id="{1C4A6821-A251-A59B-1DB9-50386DA6A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4830763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DSMT4">
                  <p:embed/>
                </p:oleObj>
              </mc:Choice>
              <mc:Fallback>
                <p:oleObj name="Equation" r:id="rId8" imgW="7617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830763"/>
                        <a:ext cx="1155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61" name="Rectangle 21">
            <a:extLst>
              <a:ext uri="{FF2B5EF4-FFF2-40B4-BE49-F238E27FC236}">
                <a16:creationId xmlns:a16="http://schemas.microsoft.com/office/drawing/2014/main" id="{B239FE3E-D923-B71C-72A6-480958A3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6027738"/>
            <a:ext cx="7921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看起来“风马牛不相及”的事情，本质上的“道理”是一样的。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9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9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6" grpId="0"/>
      <p:bldP spid="189459" grpId="0" animBg="1"/>
      <p:bldP spid="1894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FD1CDA-B828-DD56-878C-505E26512C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5479998-05D9-4ECF-9F82-A76904DDC0A8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1D1E94F-7354-55C8-5602-AF47B8B6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2345" name="Rectangle 9">
            <a:extLst>
              <a:ext uri="{FF2B5EF4-FFF2-40B4-BE49-F238E27FC236}">
                <a16:creationId xmlns:a16="http://schemas.microsoft.com/office/drawing/2014/main" id="{A6869337-FB2E-2989-A931-14CCAC71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393825"/>
            <a:ext cx="7535862" cy="885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5113" indent="-265113">
              <a:lnSpc>
                <a:spcPct val="130000"/>
              </a:lnSpc>
              <a:spcAft>
                <a:spcPct val="5000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r>
              <a:rPr kumimoji="1" lang="zh-CN" altLang="en-US" sz="2000">
                <a:latin typeface="Arial" charset="0"/>
              </a:rPr>
              <a:t>根据开尔文说法：不可能从单一热源取热，使之完全变为功而不引起其他变化。</a:t>
            </a:r>
          </a:p>
        </p:txBody>
      </p:sp>
      <p:pic>
        <p:nvPicPr>
          <p:cNvPr id="142346" name="Picture 10" descr="Sadi_Carnot_01">
            <a:extLst>
              <a:ext uri="{FF2B5EF4-FFF2-40B4-BE49-F238E27FC236}">
                <a16:creationId xmlns:a16="http://schemas.microsoft.com/office/drawing/2014/main" id="{26585F86-97C1-6059-2431-A19E72FA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2"/>
          <a:stretch>
            <a:fillRect/>
          </a:stretch>
        </p:blipFill>
        <p:spPr bwMode="auto">
          <a:xfrm>
            <a:off x="7250113" y="3930650"/>
            <a:ext cx="189388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7" name="Rectangle 11">
            <a:extLst>
              <a:ext uri="{FF2B5EF4-FFF2-40B4-BE49-F238E27FC236}">
                <a16:creationId xmlns:a16="http://schemas.microsoft.com/office/drawing/2014/main" id="{6CD34BD2-7DE8-755C-0340-54FA22D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732338"/>
            <a:ext cx="5773737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萨迪</a:t>
            </a:r>
            <a:r>
              <a:rPr kumimoji="1" lang="en-US" altLang="zh-CN">
                <a:solidFill>
                  <a:srgbClr val="FF3300"/>
                </a:solidFill>
                <a:latin typeface="Arial" panose="020B0604020202020204" pitchFamily="34" charset="0"/>
              </a:rPr>
              <a:t>·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卡诺</a:t>
            </a:r>
            <a:r>
              <a:rPr kumimoji="1" lang="zh-CN" altLang="en-US"/>
              <a:t>（</a:t>
            </a:r>
            <a:r>
              <a:rPr kumimoji="1" lang="en-US" altLang="zh-CN"/>
              <a:t>N.L.S. Carnot</a:t>
            </a:r>
            <a:r>
              <a:rPr kumimoji="1" lang="zh-CN" altLang="en-US"/>
              <a:t>，</a:t>
            </a:r>
            <a:r>
              <a:rPr kumimoji="1" lang="en-US" altLang="zh-CN"/>
              <a:t>1796</a:t>
            </a:r>
            <a:r>
              <a:rPr kumimoji="1" lang="zh-CN" altLang="en-US"/>
              <a:t>～</a:t>
            </a:r>
            <a:r>
              <a:rPr kumimoji="1" lang="en-US" altLang="zh-CN"/>
              <a:t>1832</a:t>
            </a:r>
            <a:r>
              <a:rPr kumimoji="1" lang="zh-CN" altLang="en-US"/>
              <a:t>），法国科学家</a:t>
            </a:r>
            <a:r>
              <a:rPr kumimoji="1" lang="zh-CN" altLang="en-US">
                <a:latin typeface="Arial" panose="020B0604020202020204" pitchFamily="34" charset="0"/>
              </a:rPr>
              <a:t>。</a:t>
            </a:r>
            <a:r>
              <a:rPr kumimoji="1" lang="en-US" altLang="zh-CN"/>
              <a:t>1824</a:t>
            </a:r>
            <a:r>
              <a:rPr kumimoji="1" lang="zh-CN" altLang="en-US"/>
              <a:t>年发表</a:t>
            </a:r>
            <a:r>
              <a:rPr kumimoji="1" lang="en-US" altLang="zh-CN"/>
              <a:t>《</a:t>
            </a:r>
            <a:r>
              <a:rPr kumimoji="1" lang="zh-CN" altLang="en-US"/>
              <a:t>关于火的动力</a:t>
            </a:r>
            <a:r>
              <a:rPr kumimoji="1" lang="en-US" altLang="zh-CN"/>
              <a:t>》</a:t>
            </a:r>
            <a:r>
              <a:rPr kumimoji="1" lang="zh-CN" altLang="en-US"/>
              <a:t>一书，提出了“卡诺热机”和“卡诺循环”的概念及“卡诺原理”</a:t>
            </a:r>
            <a:r>
              <a:rPr kumimoji="1" lang="en-US" altLang="zh-CN"/>
              <a:t>(</a:t>
            </a:r>
            <a:r>
              <a:rPr kumimoji="1" lang="zh-CN" altLang="en-US"/>
              <a:t>现在称为“卡诺定理”</a:t>
            </a:r>
            <a:r>
              <a:rPr kumimoji="1" lang="en-US" altLang="zh-CN"/>
              <a:t>)</a:t>
            </a:r>
            <a:r>
              <a:rPr kumimoji="1" lang="zh-CN" altLang="en-US"/>
              <a:t>，是此后建立热力学第二定律的重要基础。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04CE4A7-3AD5-AEE9-2701-BE72255494D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90775"/>
            <a:ext cx="7661275" cy="790575"/>
            <a:chOff x="504" y="3090"/>
            <a:chExt cx="4394" cy="498"/>
          </a:xfrm>
        </p:grpSpPr>
        <p:sp>
          <p:nvSpPr>
            <p:cNvPr id="12297" name="Rectangle 13">
              <a:extLst>
                <a:ext uri="{FF2B5EF4-FFF2-40B4-BE49-F238E27FC236}">
                  <a16:creationId xmlns:a16="http://schemas.microsoft.com/office/drawing/2014/main" id="{DC582932-EB8F-B62A-A8EA-38EE2840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192"/>
              <a:ext cx="395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  <a:latin typeface="Arial" panose="020B0604020202020204" pitchFamily="34" charset="0"/>
                </a:rPr>
                <a:t>热变为功的新原理是什么，有多少热可以变为功？</a:t>
              </a:r>
            </a:p>
          </p:txBody>
        </p:sp>
        <p:pic>
          <p:nvPicPr>
            <p:cNvPr id="12298" name="Picture 14" descr="779917_155626062_2">
              <a:extLst>
                <a:ext uri="{FF2B5EF4-FFF2-40B4-BE49-F238E27FC236}">
                  <a16:creationId xmlns:a16="http://schemas.microsoft.com/office/drawing/2014/main" id="{60BA69EE-3474-3016-04E0-AEA4A6888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3090"/>
              <a:ext cx="4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2351" name="Rectangle 15">
            <a:extLst>
              <a:ext uri="{FF2B5EF4-FFF2-40B4-BE49-F238E27FC236}">
                <a16:creationId xmlns:a16="http://schemas.microsoft.com/office/drawing/2014/main" id="{5601F18A-3B60-928C-414C-DDA691C3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273425"/>
            <a:ext cx="6964362" cy="95726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5113" indent="-265113">
              <a:lnSpc>
                <a:spcPct val="150000"/>
              </a:lnSpc>
              <a:spcAft>
                <a:spcPct val="5000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r>
              <a:rPr kumimoji="1" lang="zh-CN" altLang="en-US" sz="2000" dirty="0"/>
              <a:t>法国科学家</a:t>
            </a:r>
            <a:r>
              <a:rPr kumimoji="1" lang="en-US" altLang="zh-CN" sz="2000" dirty="0"/>
              <a:t>Carnot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1824</a:t>
            </a:r>
            <a:r>
              <a:rPr kumimoji="1" lang="zh-CN" altLang="en-US" sz="2000" dirty="0"/>
              <a:t>年发表</a:t>
            </a:r>
            <a:r>
              <a:rPr kumimoji="1" lang="en-US" altLang="zh-CN" sz="2000" dirty="0"/>
              <a:t>《</a:t>
            </a:r>
            <a:r>
              <a:rPr kumimoji="1" lang="zh-CN" altLang="en-US" sz="2000" dirty="0"/>
              <a:t>关于火的动力</a:t>
            </a:r>
            <a:r>
              <a:rPr kumimoji="1" lang="en-US" altLang="zh-CN" sz="2000" dirty="0"/>
              <a:t>》</a:t>
            </a:r>
            <a:r>
              <a:rPr kumimoji="1" lang="zh-CN" altLang="en-US" sz="2000" dirty="0"/>
              <a:t>一书，提出了卡诺循环和卡诺定理 ，很好地回答了这一问题。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4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95582522-F59A-1DC6-EABF-9246297B4A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94B62ED-0BAE-46DB-B3B2-A2860A2A7C12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3076" name="Rectangle 20">
            <a:extLst>
              <a:ext uri="{FF2B5EF4-FFF2-40B4-BE49-F238E27FC236}">
                <a16:creationId xmlns:a16="http://schemas.microsoft.com/office/drawing/2014/main" id="{0A4066D7-77B5-6282-E495-9C2D2E6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卡诺循环</a:t>
            </a:r>
            <a:r>
              <a:rPr kumimoji="1" lang="en-US" altLang="zh-CN" sz="2400">
                <a:solidFill>
                  <a:srgbClr val="FF3300"/>
                </a:solidFill>
              </a:rPr>
              <a:t>(Carnot Cycle)</a:t>
            </a:r>
            <a:endParaRPr kumimoji="1" lang="zh-CN" altLang="en-US" sz="2400">
              <a:solidFill>
                <a:srgbClr val="FF3300"/>
              </a:solidFill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7B9202-391C-3786-24E2-A73A294B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CCA0BD08-CAA0-5183-311D-BF559302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1657350"/>
            <a:ext cx="79454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58775" indent="-3587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>
                <a:latin typeface="Arial" panose="020B0604020202020204" pitchFamily="34" charset="0"/>
              </a:rPr>
              <a:t>单热源的热机不可能实现，</a:t>
            </a:r>
            <a:r>
              <a:rPr kumimoji="1" lang="zh-CN" altLang="en-US">
                <a:solidFill>
                  <a:srgbClr val="FF3300"/>
                </a:solidFill>
              </a:rPr>
              <a:t>双热源热机</a:t>
            </a:r>
            <a:r>
              <a:rPr kumimoji="1" lang="zh-CN" altLang="en-US">
                <a:latin typeface="Arial" panose="020B0604020202020204" pitchFamily="34" charset="0"/>
              </a:rPr>
              <a:t>可由卡诺循环实现。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>
                <a:latin typeface="Arial" panose="020B0604020202020204" pitchFamily="34" charset="0"/>
              </a:rPr>
              <a:t>卡诺循环是由</a:t>
            </a:r>
            <a:r>
              <a:rPr kumimoji="1" lang="zh-CN" altLang="en-US">
                <a:solidFill>
                  <a:srgbClr val="FF3300"/>
                </a:solidFill>
              </a:rPr>
              <a:t>两个定温过程和两个定熵过程</a:t>
            </a:r>
            <a:r>
              <a:rPr kumimoji="1" lang="zh-CN" altLang="en-US">
                <a:latin typeface="Arial" panose="020B0604020202020204" pitchFamily="34" charset="0"/>
              </a:rPr>
              <a:t>组成，且假定均是可逆过程。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C5C2549-62F4-325D-E83B-EDEA0C10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883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68" name="Object 8">
            <a:extLst>
              <a:ext uri="{FF2B5EF4-FFF2-40B4-BE49-F238E27FC236}">
                <a16:creationId xmlns:a16="http://schemas.microsoft.com/office/drawing/2014/main" id="{147F1A69-205A-3B7D-88F4-1E5E7BEC9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2662238"/>
          <a:ext cx="7434262" cy="265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28636" imgH="2803253" progId="Visio.Drawing.11">
                  <p:embed/>
                </p:oleObj>
              </mc:Choice>
              <mc:Fallback>
                <p:oleObj name="Visio" r:id="rId2" imgW="7828636" imgH="280325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662238"/>
                        <a:ext cx="7434262" cy="265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Rectangle 9">
            <a:extLst>
              <a:ext uri="{FF2B5EF4-FFF2-40B4-BE49-F238E27FC236}">
                <a16:creationId xmlns:a16="http://schemas.microsoft.com/office/drawing/2014/main" id="{44A039E0-0663-E091-C8C6-CFFDB23E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5518150"/>
            <a:ext cx="6677025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四个过程：</a:t>
            </a:r>
            <a:r>
              <a:rPr kumimoji="1" lang="zh-CN" altLang="en-US">
                <a:solidFill>
                  <a:srgbClr val="FF3300"/>
                </a:solidFill>
              </a:rPr>
              <a:t>定温膨胀</a:t>
            </a:r>
            <a:r>
              <a:rPr kumimoji="1" lang="en-US" altLang="zh-CN">
                <a:solidFill>
                  <a:srgbClr val="FF3300"/>
                </a:solidFill>
              </a:rPr>
              <a:t>a-b</a:t>
            </a:r>
            <a:r>
              <a:rPr kumimoji="1" lang="zh-CN" altLang="en-US">
                <a:solidFill>
                  <a:srgbClr val="FF3300"/>
                </a:solidFill>
              </a:rPr>
              <a:t>，定熵</a:t>
            </a:r>
            <a:r>
              <a:rPr kumimoji="1" lang="en-US" altLang="zh-CN">
                <a:solidFill>
                  <a:srgbClr val="FF3300"/>
                </a:solidFill>
              </a:rPr>
              <a:t>b-c</a:t>
            </a:r>
            <a:r>
              <a:rPr kumimoji="1" lang="zh-CN" altLang="en-US">
                <a:solidFill>
                  <a:srgbClr val="FF3300"/>
                </a:solidFill>
              </a:rPr>
              <a:t>，定温压缩</a:t>
            </a:r>
            <a:r>
              <a:rPr kumimoji="1" lang="en-US" altLang="zh-CN">
                <a:solidFill>
                  <a:srgbClr val="FF3300"/>
                </a:solidFill>
              </a:rPr>
              <a:t>c-d</a:t>
            </a:r>
            <a:r>
              <a:rPr kumimoji="1" lang="zh-CN" altLang="en-US">
                <a:solidFill>
                  <a:srgbClr val="FF3300"/>
                </a:solidFill>
              </a:rPr>
              <a:t>，定熵压缩</a:t>
            </a:r>
            <a:r>
              <a:rPr kumimoji="1" lang="en-US" altLang="zh-CN">
                <a:solidFill>
                  <a:srgbClr val="FF3300"/>
                </a:solidFill>
              </a:rPr>
              <a:t>d-a </a:t>
            </a:r>
          </a:p>
        </p:txBody>
      </p:sp>
      <p:sp>
        <p:nvSpPr>
          <p:cNvPr id="3081" name="Rectangle 11">
            <a:extLst>
              <a:ext uri="{FF2B5EF4-FFF2-40B4-BE49-F238E27FC236}">
                <a16:creationId xmlns:a16="http://schemas.microsoft.com/office/drawing/2014/main" id="{794DA7F8-13A8-C2DD-7D0E-DB25B238F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370388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600" b="0">
                <a:ea typeface="华文仿宋" panose="02010600040101010101" pitchFamily="2" charset="-122"/>
              </a:rPr>
              <a:t> </a:t>
            </a:r>
            <a:endParaRPr kumimoji="1"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3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3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3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3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67D8075-31FF-22DD-42EB-A6E644929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D9082F-4915-41F6-B06C-3214C0DDE77A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BB96EE20-57BD-B271-9C63-699AFF1F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卡诺循环</a:t>
            </a:r>
            <a:r>
              <a:rPr kumimoji="1" lang="en-US" altLang="zh-CN" sz="2400">
                <a:solidFill>
                  <a:srgbClr val="FF3300"/>
                </a:solidFill>
              </a:rPr>
              <a:t>(Carnot Cycle)</a:t>
            </a:r>
            <a:endParaRPr kumimoji="1" lang="zh-CN" altLang="en-US" sz="2400">
              <a:solidFill>
                <a:srgbClr val="FF3300"/>
              </a:solidFill>
            </a:endParaRP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2C996B83-F63F-C075-D2A1-8ABD3140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104" name="Rectangle 5">
            <a:extLst>
              <a:ext uri="{FF2B5EF4-FFF2-40B4-BE49-F238E27FC236}">
                <a16:creationId xmlns:a16="http://schemas.microsoft.com/office/drawing/2014/main" id="{2D63A36E-9036-AEC5-C366-2E51272D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883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F3991F66-5AEC-57B8-9F9E-C81FBB0BA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1692275"/>
          <a:ext cx="5938838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28636" imgH="2803253" progId="Visio.Drawing.11">
                  <p:embed/>
                </p:oleObj>
              </mc:Choice>
              <mc:Fallback>
                <p:oleObj name="Visio" r:id="rId2" imgW="7828636" imgH="280325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692275"/>
                        <a:ext cx="5938838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8">
            <a:extLst>
              <a:ext uri="{FF2B5EF4-FFF2-40B4-BE49-F238E27FC236}">
                <a16:creationId xmlns:a16="http://schemas.microsoft.com/office/drawing/2014/main" id="{940CB486-0DFA-956B-10F8-F3FE3E4C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481388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600" b="0">
                <a:ea typeface="华文仿宋" panose="02010600040101010101" pitchFamily="2" charset="-122"/>
              </a:rPr>
              <a:t> </a:t>
            </a:r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B6ED53DB-554A-A322-21E9-5B4BBEF2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40513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</a:rPr>
              <a:t>热效率：</a:t>
            </a:r>
          </a:p>
        </p:txBody>
      </p:sp>
      <p:graphicFrame>
        <p:nvGraphicFramePr>
          <p:cNvPr id="183306" name="Object 10">
            <a:extLst>
              <a:ext uri="{FF2B5EF4-FFF2-40B4-BE49-F238E27FC236}">
                <a16:creationId xmlns:a16="http://schemas.microsoft.com/office/drawing/2014/main" id="{D209A915-6114-801D-A9DE-862BCE2DE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3860800"/>
          <a:ext cx="463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482400" progId="Equation.DSMT4">
                  <p:embed/>
                </p:oleObj>
              </mc:Choice>
              <mc:Fallback>
                <p:oleObj name="Equation" r:id="rId4" imgW="273024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60800"/>
                        <a:ext cx="463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7" name="Rectangle 11">
            <a:extLst>
              <a:ext uri="{FF2B5EF4-FFF2-40B4-BE49-F238E27FC236}">
                <a16:creationId xmlns:a16="http://schemas.microsoft.com/office/drawing/2014/main" id="{BF53EA5A-531B-D175-50B7-715CD6C3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3919538"/>
            <a:ext cx="1244600" cy="6413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理想气体</a:t>
            </a:r>
          </a:p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过程证明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325C2D1F-4BF6-95F6-CD4B-3C72D8D79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4679950"/>
            <a:ext cx="7300912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179388" eaLnBrk="0" hangingPunct="0"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可见：</a:t>
            </a:r>
            <a:r>
              <a:rPr kumimoji="1" lang="en-US" altLang="zh-CN" sz="2000"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en-US" altLang="zh-CN" sz="2000" i="1">
                <a:latin typeface="Arial" panose="020B0604020202020204" pitchFamily="34" charset="0"/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latin typeface="Arial" panose="020B0604020202020204" pitchFamily="34" charset="0"/>
              </a:rPr>
              <a:t>c</a:t>
            </a:r>
            <a:r>
              <a:rPr kumimoji="1" lang="zh-CN" altLang="en-US" sz="2000"/>
              <a:t>只取决于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1</a:t>
            </a:r>
            <a:r>
              <a:rPr kumimoji="1" lang="zh-CN" altLang="en-US" sz="2000"/>
              <a:t>，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2</a:t>
            </a:r>
            <a:r>
              <a:rPr kumimoji="1" lang="zh-CN" altLang="en-US" sz="2000"/>
              <a:t>；         </a:t>
            </a:r>
            <a:r>
              <a:rPr kumimoji="1" lang="en-US" altLang="zh-CN" sz="2000"/>
              <a:t>(2) 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1</a:t>
            </a:r>
            <a:r>
              <a:rPr kumimoji="1" lang="en-US" altLang="zh-CN" sz="2000"/>
              <a:t>↑</a:t>
            </a:r>
            <a:r>
              <a:rPr kumimoji="1" lang="zh-CN" altLang="en-US" sz="2000"/>
              <a:t>或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2</a:t>
            </a:r>
            <a:r>
              <a:rPr kumimoji="1" lang="en-US" altLang="zh-CN" sz="2000"/>
              <a:t>↓</a:t>
            </a:r>
            <a:r>
              <a:rPr kumimoji="1" lang="zh-CN" altLang="en-US" sz="2000"/>
              <a:t>，</a:t>
            </a:r>
            <a:r>
              <a:rPr kumimoji="1" lang="zh-CN" altLang="en-US" sz="2000" i="1"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/>
              <a:t>c</a:t>
            </a:r>
            <a:r>
              <a:rPr kumimoji="1" lang="en-US" altLang="zh-CN" sz="2000"/>
              <a:t>↑</a:t>
            </a:r>
            <a:r>
              <a:rPr kumimoji="1" lang="zh-CN" altLang="en-US" sz="2000"/>
              <a:t>；</a:t>
            </a:r>
          </a:p>
          <a:p>
            <a:pPr lvl="1"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000"/>
              <a:t>             (3) </a:t>
            </a:r>
            <a:r>
              <a:rPr kumimoji="1" lang="zh-CN" altLang="en-US" sz="2000" i="1"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/>
              <a:t>c</a:t>
            </a:r>
            <a:r>
              <a:rPr kumimoji="1" lang="en-US" altLang="zh-CN" sz="2000"/>
              <a:t>&lt;1    </a:t>
            </a:r>
            <a:r>
              <a:rPr kumimoji="1" lang="zh-CN" altLang="en-US" sz="2000"/>
              <a:t>当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1 </a:t>
            </a:r>
            <a:r>
              <a:rPr kumimoji="1" lang="en-US" altLang="zh-CN" sz="2000"/>
              <a:t>= </a:t>
            </a:r>
            <a:r>
              <a:rPr kumimoji="1" lang="en-US" altLang="zh-CN" sz="2000" i="1"/>
              <a:t>T</a:t>
            </a:r>
            <a:r>
              <a:rPr kumimoji="1" lang="en-US" altLang="zh-CN" sz="2000" baseline="-25000"/>
              <a:t>2</a:t>
            </a:r>
            <a:r>
              <a:rPr kumimoji="1" lang="zh-CN" altLang="en-US" sz="2000"/>
              <a:t>，</a:t>
            </a:r>
            <a:r>
              <a:rPr kumimoji="1" lang="zh-CN" altLang="en-US" sz="2000" i="1"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/>
              <a:t>c</a:t>
            </a:r>
            <a:r>
              <a:rPr kumimoji="1" lang="en-US" altLang="zh-CN" sz="2000"/>
              <a:t>=0</a:t>
            </a:r>
            <a:r>
              <a:rPr kumimoji="1" lang="zh-CN" altLang="en-US" sz="2000"/>
              <a:t>； </a:t>
            </a:r>
            <a:r>
              <a:rPr kumimoji="1" lang="en-US" altLang="zh-CN" sz="2000" i="1"/>
              <a:t>T</a:t>
            </a:r>
            <a:r>
              <a:rPr kumimoji="1" lang="en-US" altLang="zh-CN" sz="1200"/>
              <a:t>1</a:t>
            </a:r>
            <a:r>
              <a:rPr kumimoji="1" lang="en-US" altLang="zh-CN" sz="2000"/>
              <a:t> </a:t>
            </a:r>
            <a:r>
              <a:rPr kumimoji="1" lang="en-US" altLang="zh-CN" sz="2000">
                <a:cs typeface="Times New Roman" panose="02020603050405020304" pitchFamily="18" charset="0"/>
              </a:rPr>
              <a:t>→∞</a:t>
            </a:r>
            <a:r>
              <a:rPr kumimoji="1" lang="zh-CN" altLang="en-US" sz="2000">
                <a:cs typeface="Times New Roman" panose="02020603050405020304" pitchFamily="18" charset="0"/>
              </a:rPr>
              <a:t>，</a:t>
            </a:r>
            <a:r>
              <a:rPr kumimoji="1" lang="zh-CN" altLang="en-US" sz="2000" i="1"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/>
              <a:t>c</a:t>
            </a:r>
            <a:r>
              <a:rPr kumimoji="1" lang="en-US" altLang="zh-CN" sz="2000"/>
              <a:t>=1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EC6CCFA-E72E-1DC0-EDD7-3816257245C4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5741988"/>
            <a:ext cx="6519863" cy="735012"/>
            <a:chOff x="900" y="3617"/>
            <a:chExt cx="4107" cy="463"/>
          </a:xfrm>
        </p:grpSpPr>
        <p:sp>
          <p:nvSpPr>
            <p:cNvPr id="4110" name="Rectangle 14">
              <a:extLst>
                <a:ext uri="{FF2B5EF4-FFF2-40B4-BE49-F238E27FC236}">
                  <a16:creationId xmlns:a16="http://schemas.microsoft.com/office/drawing/2014/main" id="{57AEE086-3804-111A-7AD8-B1C183C9F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617"/>
              <a:ext cx="41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Arial" panose="020B0604020202020204" pitchFamily="34" charset="0"/>
                </a:rPr>
                <a:t>例如：</a:t>
              </a:r>
              <a:r>
                <a:rPr kumimoji="1" lang="zh-CN" altLang="en-US"/>
                <a:t>现代火电厂，水蒸气温度</a:t>
              </a:r>
              <a:r>
                <a:rPr kumimoji="1" lang="en-US" altLang="zh-CN" i="1"/>
                <a:t>T</a:t>
              </a:r>
              <a:r>
                <a:rPr kumimoji="1" lang="en-US" altLang="zh-CN" baseline="-30000"/>
                <a:t>1</a:t>
              </a:r>
              <a:r>
                <a:rPr kumimoji="1" lang="en-US" altLang="zh-CN"/>
                <a:t>=1000 K</a:t>
              </a:r>
              <a:r>
                <a:rPr kumimoji="1" lang="zh-CN" altLang="en-US"/>
                <a:t>，环境温度</a:t>
              </a:r>
              <a:r>
                <a:rPr kumimoji="1" lang="en-US" altLang="zh-CN" i="1"/>
                <a:t>T</a:t>
              </a:r>
              <a:r>
                <a:rPr kumimoji="1" lang="en-US" altLang="zh-CN" baseline="-30000"/>
                <a:t>2</a:t>
              </a:r>
              <a:r>
                <a:rPr kumimoji="1" lang="en-US" altLang="zh-CN"/>
                <a:t>=300 K</a:t>
              </a:r>
              <a:endParaRPr kumimoji="1" lang="zh-CN" altLang="en-US"/>
            </a:p>
            <a:p>
              <a:pPr eaLnBrk="1" hangingPunct="1"/>
              <a:r>
                <a:rPr kumimoji="1" lang="zh-CN" altLang="en-US"/>
                <a:t>所以：</a:t>
              </a:r>
            </a:p>
          </p:txBody>
        </p:sp>
        <p:graphicFrame>
          <p:nvGraphicFramePr>
            <p:cNvPr id="4100" name="Object 15">
              <a:extLst>
                <a:ext uri="{FF2B5EF4-FFF2-40B4-BE49-F238E27FC236}">
                  <a16:creationId xmlns:a16="http://schemas.microsoft.com/office/drawing/2014/main" id="{3915C565-605A-E235-A416-603BA24C57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2" y="3833"/>
            <a:ext cx="79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393480" progId="Equation.DSMT4">
                    <p:embed/>
                  </p:oleObj>
                </mc:Choice>
                <mc:Fallback>
                  <p:oleObj name="Equation" r:id="rId6" imgW="1257120" imgH="393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3833"/>
                          <a:ext cx="79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3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3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3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7" grpId="0"/>
      <p:bldP spid="1833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D545B84-2578-7301-F491-11D2BC32F6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771F60A-42F3-4488-AC68-0E39A7A54D3A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DA3ACE66-5D55-2B1C-A19C-A9B6FB5B0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</a:rPr>
              <a:t>逆卡诺循环</a:t>
            </a:r>
            <a:r>
              <a:rPr kumimoji="1" lang="en-US" altLang="zh-CN" sz="2400">
                <a:solidFill>
                  <a:srgbClr val="FF3300"/>
                </a:solidFill>
              </a:rPr>
              <a:t>(Reversed Carnot Cycle)</a:t>
            </a:r>
            <a:endParaRPr kumimoji="1" lang="zh-CN" altLang="en-US" sz="2400">
              <a:solidFill>
                <a:srgbClr val="FF3300"/>
              </a:solidFill>
            </a:endParaRP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99DC6680-27FA-03D5-EFC7-474E1C790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卡诺循环和多热源可逆循环分析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128" name="Rectangle 17">
            <a:extLst>
              <a:ext uri="{FF2B5EF4-FFF2-40B4-BE49-F238E27FC236}">
                <a16:creationId xmlns:a16="http://schemas.microsoft.com/office/drawing/2014/main" id="{998D544C-4F60-AC16-4D5E-C26696D6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863975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600" b="0">
                <a:ea typeface="华文仿宋" panose="02010600040101010101" pitchFamily="2" charset="-122"/>
              </a:rPr>
              <a:t> </a:t>
            </a:r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44402" name="Rectangle 18">
            <a:extLst>
              <a:ext uri="{FF2B5EF4-FFF2-40B4-BE49-F238E27FC236}">
                <a16:creationId xmlns:a16="http://schemas.microsoft.com/office/drawing/2014/main" id="{48B021C6-384F-08FB-ED10-81C37501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1735138"/>
            <a:ext cx="75041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58775" indent="-3587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1" lang="zh-CN" altLang="en-US">
                <a:latin typeface="Arial" panose="020B0604020202020204" pitchFamily="34" charset="0"/>
              </a:rPr>
              <a:t>由</a:t>
            </a:r>
            <a:r>
              <a:rPr kumimoji="1" lang="zh-CN" altLang="en-US">
                <a:solidFill>
                  <a:srgbClr val="FF3300"/>
                </a:solidFill>
              </a:rPr>
              <a:t>两个等温过程和两个定熵过程</a:t>
            </a:r>
            <a:r>
              <a:rPr kumimoji="1" lang="zh-CN" altLang="en-US">
                <a:latin typeface="Arial" panose="020B0604020202020204" pitchFamily="34" charset="0"/>
              </a:rPr>
              <a:t>组成，按</a:t>
            </a:r>
            <a:r>
              <a:rPr kumimoji="1" lang="zh-CN" altLang="en-US">
                <a:solidFill>
                  <a:srgbClr val="FF3300"/>
                </a:solidFill>
              </a:rPr>
              <a:t>逆时针</a:t>
            </a:r>
            <a:r>
              <a:rPr kumimoji="1" lang="zh-CN" altLang="en-US">
                <a:latin typeface="Arial" panose="020B0604020202020204" pitchFamily="34" charset="0"/>
              </a:rPr>
              <a:t>方向进行的循环。</a:t>
            </a:r>
            <a:r>
              <a:rPr kumimoji="1" lang="zh-CN" altLang="en-US" sz="1600">
                <a:solidFill>
                  <a:srgbClr val="0000FF"/>
                </a:solidFill>
                <a:latin typeface="Arial" panose="020B0604020202020204" pitchFamily="34" charset="0"/>
              </a:rPr>
              <a:t>       如制冷机、热泵等</a:t>
            </a:r>
            <a:endParaRPr kumimoji="1" lang="zh-CN" altLang="en-US" sz="1600">
              <a:latin typeface="Arial" panose="020B0604020202020204" pitchFamily="34" charset="0"/>
            </a:endParaRPr>
          </a:p>
        </p:txBody>
      </p:sp>
      <p:graphicFrame>
        <p:nvGraphicFramePr>
          <p:cNvPr id="144403" name="Object 19">
            <a:extLst>
              <a:ext uri="{FF2B5EF4-FFF2-40B4-BE49-F238E27FC236}">
                <a16:creationId xmlns:a16="http://schemas.microsoft.com/office/drawing/2014/main" id="{E7894E38-5454-384E-EE4F-5A83E151F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2768600"/>
          <a:ext cx="486092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08948" imgH="4429931" progId="Visio.Drawing.11">
                  <p:embed/>
                </p:oleObj>
              </mc:Choice>
              <mc:Fallback>
                <p:oleObj name="Visio" r:id="rId2" imgW="7108948" imgH="442993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700"/>
                      <a:stretch>
                        <a:fillRect/>
                      </a:stretch>
                    </p:blipFill>
                    <p:spPr bwMode="auto">
                      <a:xfrm>
                        <a:off x="230188" y="2768600"/>
                        <a:ext cx="4860925" cy="297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3A7F1A33-13B6-360B-7E71-C5CCD3C0728E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2620963"/>
            <a:ext cx="3657600" cy="1435100"/>
            <a:chOff x="3347" y="1471"/>
            <a:chExt cx="2304" cy="904"/>
          </a:xfrm>
        </p:grpSpPr>
        <p:sp>
          <p:nvSpPr>
            <p:cNvPr id="5133" name="Rectangle 20">
              <a:extLst>
                <a:ext uri="{FF2B5EF4-FFF2-40B4-BE49-F238E27FC236}">
                  <a16:creationId xmlns:a16="http://schemas.microsoft.com/office/drawing/2014/main" id="{7A8F1563-CB6A-1EE1-E6D8-3DA72E65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471"/>
              <a:ext cx="183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/>
                <a:t>卡诺热泵</a:t>
              </a:r>
              <a:r>
                <a:rPr kumimoji="1" lang="en-US" altLang="zh-CN"/>
                <a:t>(Heat Pump)  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zh-CN" altLang="en-US"/>
                <a:t>         </a:t>
              </a:r>
              <a:r>
                <a:rPr kumimoji="1" lang="zh-CN" altLang="en-US">
                  <a:solidFill>
                    <a:srgbClr val="FF3300"/>
                  </a:solidFill>
                </a:rPr>
                <a:t>性能系数</a:t>
              </a:r>
              <a:r>
                <a:rPr kumimoji="1" lang="en-US" altLang="zh-CN">
                  <a:solidFill>
                    <a:srgbClr val="FF3300"/>
                  </a:solidFill>
                </a:rPr>
                <a:t>(</a:t>
              </a:r>
              <a:r>
                <a:rPr kumimoji="1" lang="zh-CN" altLang="en-US">
                  <a:solidFill>
                    <a:srgbClr val="FF3300"/>
                  </a:solidFill>
                </a:rPr>
                <a:t>供热系数</a:t>
              </a:r>
              <a:r>
                <a:rPr kumimoji="1" lang="en-US" altLang="zh-CN">
                  <a:solidFill>
                    <a:srgbClr val="FF3300"/>
                  </a:solidFill>
                </a:rPr>
                <a:t>)</a:t>
              </a:r>
              <a:r>
                <a:rPr kumimoji="1" lang="zh-CN" altLang="en-US">
                  <a:solidFill>
                    <a:srgbClr val="FF3300"/>
                  </a:solidFill>
                </a:rPr>
                <a:t>：</a:t>
              </a:r>
            </a:p>
          </p:txBody>
        </p:sp>
        <p:graphicFrame>
          <p:nvGraphicFramePr>
            <p:cNvPr id="5124" name="Object 21">
              <a:extLst>
                <a:ext uri="{FF2B5EF4-FFF2-40B4-BE49-F238E27FC236}">
                  <a16:creationId xmlns:a16="http://schemas.microsoft.com/office/drawing/2014/main" id="{78709BF9-54F2-310E-8AC4-1F3A97620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0" y="1978"/>
            <a:ext cx="208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0000" imgH="444240" progId="Equation.DSMT4">
                    <p:embed/>
                  </p:oleObj>
                </mc:Choice>
                <mc:Fallback>
                  <p:oleObj name="Equation" r:id="rId4" imgW="2070000" imgH="4442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978"/>
                          <a:ext cx="2081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5DED007A-E2DA-A6E5-89F4-0CEA47642A9F}"/>
              </a:ext>
            </a:extLst>
          </p:cNvPr>
          <p:cNvGrpSpPr>
            <a:grpSpLocks/>
          </p:cNvGrpSpPr>
          <p:nvPr/>
        </p:nvGrpSpPr>
        <p:grpSpPr bwMode="auto">
          <a:xfrm>
            <a:off x="5229225" y="4224338"/>
            <a:ext cx="3629025" cy="1485900"/>
            <a:chOff x="3294" y="2463"/>
            <a:chExt cx="2286" cy="936"/>
          </a:xfrm>
        </p:grpSpPr>
        <p:sp>
          <p:nvSpPr>
            <p:cNvPr id="5132" name="Rectangle 22">
              <a:extLst>
                <a:ext uri="{FF2B5EF4-FFF2-40B4-BE49-F238E27FC236}">
                  <a16:creationId xmlns:a16="http://schemas.microsoft.com/office/drawing/2014/main" id="{753CB495-A4FC-4A4B-1300-4102FA7C3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463"/>
              <a:ext cx="1832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/>
                <a:t>卡诺制冷机</a:t>
              </a:r>
              <a:r>
                <a:rPr kumimoji="1" lang="en-US" altLang="zh-CN"/>
                <a:t>(Refrigerator)  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zh-CN" altLang="en-US"/>
                <a:t>         </a:t>
              </a:r>
              <a:r>
                <a:rPr kumimoji="1" lang="zh-CN" altLang="en-US">
                  <a:solidFill>
                    <a:srgbClr val="FF3300"/>
                  </a:solidFill>
                </a:rPr>
                <a:t>性能系数</a:t>
              </a:r>
              <a:r>
                <a:rPr kumimoji="1" lang="en-US" altLang="zh-CN">
                  <a:solidFill>
                    <a:srgbClr val="FF3300"/>
                  </a:solidFill>
                </a:rPr>
                <a:t>(</a:t>
              </a:r>
              <a:r>
                <a:rPr kumimoji="1" lang="zh-CN" altLang="en-US">
                  <a:solidFill>
                    <a:srgbClr val="FF3300"/>
                  </a:solidFill>
                </a:rPr>
                <a:t>制冷系数</a:t>
              </a:r>
              <a:r>
                <a:rPr kumimoji="1" lang="en-US" altLang="zh-CN">
                  <a:solidFill>
                    <a:srgbClr val="FF3300"/>
                  </a:solidFill>
                </a:rPr>
                <a:t>)</a:t>
              </a:r>
              <a:r>
                <a:rPr kumimoji="1" lang="zh-CN" altLang="en-US">
                  <a:solidFill>
                    <a:srgbClr val="FF3300"/>
                  </a:solidFill>
                </a:rPr>
                <a:t>：</a:t>
              </a:r>
            </a:p>
          </p:txBody>
        </p:sp>
        <p:graphicFrame>
          <p:nvGraphicFramePr>
            <p:cNvPr id="5123" name="Object 23">
              <a:extLst>
                <a:ext uri="{FF2B5EF4-FFF2-40B4-BE49-F238E27FC236}">
                  <a16:creationId xmlns:a16="http://schemas.microsoft.com/office/drawing/2014/main" id="{F3F4E5E9-DE6D-660E-1294-C8CD17278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" y="2986"/>
            <a:ext cx="195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08160" imgH="444240" progId="Equation.DSMT4">
                    <p:embed/>
                  </p:oleObj>
                </mc:Choice>
                <mc:Fallback>
                  <p:oleObj name="Equation" r:id="rId6" imgW="2108160" imgH="4442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2986"/>
                          <a:ext cx="1959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4666</TotalTime>
  <Words>1258</Words>
  <Application>Microsoft Office PowerPoint</Application>
  <PresentationFormat>全屏显示(4:3)</PresentationFormat>
  <Paragraphs>109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华文仿宋</vt:lpstr>
      <vt:lpstr>Symbol</vt:lpstr>
      <vt:lpstr>Verdana</vt:lpstr>
      <vt:lpstr>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热力学第二定律</dc:title>
  <dc:creator>何茂刚、张颖</dc:creator>
  <cp:lastModifiedBy>崇浩 唐</cp:lastModifiedBy>
  <cp:revision>754</cp:revision>
  <cp:lastPrinted>1601-01-01T00:00:00Z</cp:lastPrinted>
  <dcterms:created xsi:type="dcterms:W3CDTF">2011-05-02T08:11:20Z</dcterms:created>
  <dcterms:modified xsi:type="dcterms:W3CDTF">2025-08-17T09:05:35Z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