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0"/>
  </p:notesMasterIdLst>
  <p:handoutMasterIdLst>
    <p:handoutMasterId r:id="rId11"/>
  </p:handoutMasterIdLst>
  <p:sldIdLst>
    <p:sldId id="299" r:id="rId2"/>
    <p:sldId id="300" r:id="rId3"/>
    <p:sldId id="301" r:id="rId4"/>
    <p:sldId id="302" r:id="rId5"/>
    <p:sldId id="303" r:id="rId6"/>
    <p:sldId id="304" r:id="rId7"/>
    <p:sldId id="305" r:id="rId8"/>
    <p:sldId id="306" r:id="rId9"/>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1pPr>
    <a:lvl2pPr marL="4572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2pPr>
    <a:lvl3pPr marL="9144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3pPr>
    <a:lvl4pPr marL="13716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4pPr>
    <a:lvl5pPr marL="1828800" algn="l" rtl="0" fontAlgn="base">
      <a:spcBef>
        <a:spcPct val="0"/>
      </a:spcBef>
      <a:spcAft>
        <a:spcPct val="0"/>
      </a:spcAft>
      <a:defRPr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1714">
          <p15:clr>
            <a:srgbClr val="A4A3A4"/>
          </p15:clr>
        </p15:guide>
        <p15:guide id="2" orient="horz" pos="757">
          <p15:clr>
            <a:srgbClr val="A4A3A4"/>
          </p15:clr>
        </p15:guide>
        <p15:guide id="3" orient="horz" pos="3928">
          <p15:clr>
            <a:srgbClr val="A4A3A4"/>
          </p15:clr>
        </p15:guide>
        <p15:guide id="4" orient="horz" pos="4261">
          <p15:clr>
            <a:srgbClr val="A4A3A4"/>
          </p15:clr>
        </p15:guide>
        <p15:guide id="5" orient="horz" pos="2770">
          <p15:clr>
            <a:srgbClr val="A4A3A4"/>
          </p15:clr>
        </p15:guide>
        <p15:guide id="6" orient="horz" pos="1186">
          <p15:clr>
            <a:srgbClr val="A4A3A4"/>
          </p15:clr>
        </p15:guide>
        <p15:guide id="7" orient="horz" pos="1946">
          <p15:clr>
            <a:srgbClr val="A4A3A4"/>
          </p15:clr>
        </p15:guide>
        <p15:guide id="8" pos="588">
          <p15:clr>
            <a:srgbClr val="A4A3A4"/>
          </p15:clr>
        </p15:guide>
        <p15:guide id="9" pos="1125">
          <p15:clr>
            <a:srgbClr val="A4A3A4"/>
          </p15:clr>
        </p15:guide>
        <p15:guide id="10" pos="2817">
          <p15:clr>
            <a:srgbClr val="A4A3A4"/>
          </p15:clr>
        </p15:guide>
        <p15:guide id="11" pos="5512">
          <p15:clr>
            <a:srgbClr val="A4A3A4"/>
          </p15:clr>
        </p15:guide>
        <p15:guide id="12" pos="3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E4161B"/>
    <a:srgbClr val="C83912"/>
    <a:srgbClr val="88270C"/>
    <a:srgbClr val="003300"/>
    <a:srgbClr val="FF0066"/>
    <a:srgbClr val="8E190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autoAdjust="0"/>
    <p:restoredTop sz="94545" autoAdjust="0"/>
  </p:normalViewPr>
  <p:slideViewPr>
    <p:cSldViewPr snapToGrid="0">
      <p:cViewPr varScale="1">
        <p:scale>
          <a:sx n="85" d="100"/>
          <a:sy n="85" d="100"/>
        </p:scale>
        <p:origin x="1757" y="48"/>
      </p:cViewPr>
      <p:guideLst>
        <p:guide orient="horz" pos="1714"/>
        <p:guide orient="horz" pos="757"/>
        <p:guide orient="horz" pos="3928"/>
        <p:guide orient="horz" pos="4261"/>
        <p:guide orient="horz" pos="2770"/>
        <p:guide orient="horz" pos="1186"/>
        <p:guide orient="horz" pos="1946"/>
        <p:guide pos="588"/>
        <p:guide pos="1125"/>
        <p:guide pos="2817"/>
        <p:guide pos="5512"/>
        <p:guide pos="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97AC0C84-E3B1-E28F-3004-49E88F47E4C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b="0">
                <a:solidFill>
                  <a:schemeClr val="tx1"/>
                </a:solidFill>
                <a:latin typeface="Arial" charset="0"/>
                <a:ea typeface="宋体" pitchFamily="2" charset="-122"/>
              </a:defRPr>
            </a:lvl1pPr>
          </a:lstStyle>
          <a:p>
            <a:pPr>
              <a:defRPr/>
            </a:pPr>
            <a:endParaRPr lang="en-US" altLang="zh-CN"/>
          </a:p>
        </p:txBody>
      </p:sp>
      <p:sp>
        <p:nvSpPr>
          <p:cNvPr id="436227" name="Rectangle 3">
            <a:extLst>
              <a:ext uri="{FF2B5EF4-FFF2-40B4-BE49-F238E27FC236}">
                <a16:creationId xmlns:a16="http://schemas.microsoft.com/office/drawing/2014/main" id="{41D040F6-A4EC-5C31-898F-99A53E4AA048}"/>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b="0">
                <a:solidFill>
                  <a:schemeClr val="tx1"/>
                </a:solidFill>
                <a:latin typeface="Arial" charset="0"/>
                <a:ea typeface="宋体" pitchFamily="2" charset="-122"/>
              </a:defRPr>
            </a:lvl1pPr>
          </a:lstStyle>
          <a:p>
            <a:pPr>
              <a:defRPr/>
            </a:pPr>
            <a:endParaRPr lang="en-US" altLang="zh-CN"/>
          </a:p>
        </p:txBody>
      </p:sp>
      <p:sp>
        <p:nvSpPr>
          <p:cNvPr id="436228" name="Rectangle 4">
            <a:extLst>
              <a:ext uri="{FF2B5EF4-FFF2-40B4-BE49-F238E27FC236}">
                <a16:creationId xmlns:a16="http://schemas.microsoft.com/office/drawing/2014/main" id="{485235A2-CEDB-75B7-551A-865EF9828C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b="0">
                <a:solidFill>
                  <a:schemeClr val="tx1"/>
                </a:solidFill>
                <a:latin typeface="Arial" charset="0"/>
                <a:ea typeface="宋体" pitchFamily="2" charset="-122"/>
              </a:defRPr>
            </a:lvl1pPr>
          </a:lstStyle>
          <a:p>
            <a:pPr>
              <a:defRPr/>
            </a:pPr>
            <a:endParaRPr lang="en-US" altLang="zh-CN"/>
          </a:p>
        </p:txBody>
      </p:sp>
      <p:sp>
        <p:nvSpPr>
          <p:cNvPr id="436229" name="Rectangle 5">
            <a:extLst>
              <a:ext uri="{FF2B5EF4-FFF2-40B4-BE49-F238E27FC236}">
                <a16:creationId xmlns:a16="http://schemas.microsoft.com/office/drawing/2014/main" id="{96B33B3D-89DE-B45B-2BFF-073F329572D9}"/>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ea typeface="宋体" panose="02010600030101010101" pitchFamily="2" charset="-122"/>
              </a:defRPr>
            </a:lvl1pPr>
          </a:lstStyle>
          <a:p>
            <a:fld id="{7DF3D8FB-8DA2-4281-A0E1-C0F78F596D46}"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1D872D5-3666-5144-9AA3-C686F4B0D28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b="0">
                <a:solidFill>
                  <a:schemeClr val="tx1"/>
                </a:solidFill>
                <a:latin typeface="Arial" charset="0"/>
                <a:ea typeface="宋体" pitchFamily="2" charset="-122"/>
              </a:defRPr>
            </a:lvl1pPr>
          </a:lstStyle>
          <a:p>
            <a:pPr>
              <a:defRPr/>
            </a:pPr>
            <a:endParaRPr lang="en-US" altLang="zh-CN"/>
          </a:p>
        </p:txBody>
      </p:sp>
      <p:sp>
        <p:nvSpPr>
          <p:cNvPr id="6147" name="Rectangle 3">
            <a:extLst>
              <a:ext uri="{FF2B5EF4-FFF2-40B4-BE49-F238E27FC236}">
                <a16:creationId xmlns:a16="http://schemas.microsoft.com/office/drawing/2014/main" id="{752E3803-AEE0-CF91-BAF7-C278BB25690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b="0">
                <a:solidFill>
                  <a:schemeClr val="tx1"/>
                </a:solidFill>
                <a:latin typeface="Arial" charset="0"/>
                <a:ea typeface="宋体" pitchFamily="2" charset="-122"/>
              </a:defRPr>
            </a:lvl1pPr>
          </a:lstStyle>
          <a:p>
            <a:pPr>
              <a:defRPr/>
            </a:pPr>
            <a:endParaRPr lang="en-US" altLang="zh-CN"/>
          </a:p>
        </p:txBody>
      </p:sp>
      <p:sp>
        <p:nvSpPr>
          <p:cNvPr id="10244" name="Rectangle 4">
            <a:extLst>
              <a:ext uri="{FF2B5EF4-FFF2-40B4-BE49-F238E27FC236}">
                <a16:creationId xmlns:a16="http://schemas.microsoft.com/office/drawing/2014/main" id="{EF33CA92-6FB5-EE1A-3A2E-D20CC5B5BE9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53A6D47-16CF-3998-A449-CDEF8E0610D4}"/>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DD71008E-0909-846F-C8F4-9AADF6B8BA3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b="0">
                <a:solidFill>
                  <a:schemeClr val="tx1"/>
                </a:solidFill>
                <a:latin typeface="Arial"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C9DBC3A0-EF51-483D-40AF-69D94285DCA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ea typeface="宋体" panose="02010600030101010101" pitchFamily="2" charset="-122"/>
              </a:defRPr>
            </a:lvl1pPr>
          </a:lstStyle>
          <a:p>
            <a:fld id="{03BFC872-7532-4966-A367-BB3BAC79187D}"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ADE7E1E1-2350-F934-8026-F16E90F1E3C8}"/>
              </a:ext>
            </a:extLst>
          </p:cNvPr>
          <p:cNvSpPr>
            <a:spLocks noGrp="1" noChangeArrowheads="1"/>
          </p:cNvSpPr>
          <p:nvPr>
            <p:ph type="sldNum" sz="quarter" idx="10"/>
          </p:nvPr>
        </p:nvSpPr>
        <p:spPr>
          <a:ln/>
        </p:spPr>
        <p:txBody>
          <a:bodyPr/>
          <a:lstStyle>
            <a:lvl1pPr>
              <a:defRPr/>
            </a:lvl1pPr>
          </a:lstStyle>
          <a:p>
            <a:fld id="{9361B63C-8FBA-4E18-81D8-8ECEE731399E}" type="slidenum">
              <a:rPr lang="en-US" altLang="zh-CN"/>
              <a:pPr/>
              <a:t>‹#›</a:t>
            </a:fld>
            <a:endParaRPr lang="en-US" altLang="zh-CN"/>
          </a:p>
        </p:txBody>
      </p:sp>
    </p:spTree>
    <p:extLst>
      <p:ext uri="{BB962C8B-B14F-4D97-AF65-F5344CB8AC3E}">
        <p14:creationId xmlns:p14="http://schemas.microsoft.com/office/powerpoint/2010/main" val="182344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9E1868A6-E618-CBFE-A229-64305547303E}"/>
              </a:ext>
            </a:extLst>
          </p:cNvPr>
          <p:cNvSpPr>
            <a:spLocks noGrp="1" noChangeArrowheads="1"/>
          </p:cNvSpPr>
          <p:nvPr>
            <p:ph type="sldNum" sz="quarter" idx="10"/>
          </p:nvPr>
        </p:nvSpPr>
        <p:spPr>
          <a:ln/>
        </p:spPr>
        <p:txBody>
          <a:bodyPr/>
          <a:lstStyle>
            <a:lvl1pPr>
              <a:defRPr/>
            </a:lvl1pPr>
          </a:lstStyle>
          <a:p>
            <a:fld id="{FA9EF77F-E508-4342-84DD-35DE9255608E}" type="slidenum">
              <a:rPr lang="en-US" altLang="zh-CN"/>
              <a:pPr/>
              <a:t>‹#›</a:t>
            </a:fld>
            <a:endParaRPr lang="en-US" altLang="zh-CN"/>
          </a:p>
        </p:txBody>
      </p:sp>
    </p:spTree>
    <p:extLst>
      <p:ext uri="{BB962C8B-B14F-4D97-AF65-F5344CB8AC3E}">
        <p14:creationId xmlns:p14="http://schemas.microsoft.com/office/powerpoint/2010/main" val="891469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731838"/>
            <a:ext cx="8229600" cy="55673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 name="Rectangle 9">
            <a:extLst>
              <a:ext uri="{FF2B5EF4-FFF2-40B4-BE49-F238E27FC236}">
                <a16:creationId xmlns:a16="http://schemas.microsoft.com/office/drawing/2014/main" id="{E6BEC057-BDF3-E312-FA50-B2EFFA3AEAB3}"/>
              </a:ext>
            </a:extLst>
          </p:cNvPr>
          <p:cNvSpPr>
            <a:spLocks noGrp="1" noChangeArrowheads="1"/>
          </p:cNvSpPr>
          <p:nvPr>
            <p:ph type="sldNum" sz="quarter" idx="10"/>
          </p:nvPr>
        </p:nvSpPr>
        <p:spPr>
          <a:ln/>
        </p:spPr>
        <p:txBody>
          <a:bodyPr/>
          <a:lstStyle>
            <a:lvl1pPr>
              <a:defRPr/>
            </a:lvl1pPr>
          </a:lstStyle>
          <a:p>
            <a:fld id="{D5C140B8-3EA6-4FA4-8035-924203E0F0A6}" type="slidenum">
              <a:rPr lang="en-US" altLang="zh-CN"/>
              <a:pPr/>
              <a:t>‹#›</a:t>
            </a:fld>
            <a:endParaRPr lang="en-US" altLang="zh-CN"/>
          </a:p>
        </p:txBody>
      </p:sp>
    </p:spTree>
    <p:extLst>
      <p:ext uri="{BB962C8B-B14F-4D97-AF65-F5344CB8AC3E}">
        <p14:creationId xmlns:p14="http://schemas.microsoft.com/office/powerpoint/2010/main" val="195677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9">
            <a:extLst>
              <a:ext uri="{FF2B5EF4-FFF2-40B4-BE49-F238E27FC236}">
                <a16:creationId xmlns:a16="http://schemas.microsoft.com/office/drawing/2014/main" id="{41AB42BD-F4DE-13B0-830E-480DC31DAB70}"/>
              </a:ext>
            </a:extLst>
          </p:cNvPr>
          <p:cNvSpPr>
            <a:spLocks noGrp="1" noChangeArrowheads="1"/>
          </p:cNvSpPr>
          <p:nvPr>
            <p:ph type="sldNum" sz="quarter" idx="10"/>
          </p:nvPr>
        </p:nvSpPr>
        <p:spPr>
          <a:ln/>
        </p:spPr>
        <p:txBody>
          <a:bodyPr/>
          <a:lstStyle>
            <a:lvl1pPr>
              <a:defRPr/>
            </a:lvl1pPr>
          </a:lstStyle>
          <a:p>
            <a:fld id="{3300CF09-EA97-4438-BE80-E9FF12CA6689}" type="slidenum">
              <a:rPr lang="en-US" altLang="zh-CN"/>
              <a:pPr/>
              <a:t>‹#›</a:t>
            </a:fld>
            <a:endParaRPr lang="en-US" altLang="zh-CN"/>
          </a:p>
        </p:txBody>
      </p:sp>
    </p:spTree>
    <p:extLst>
      <p:ext uri="{BB962C8B-B14F-4D97-AF65-F5344CB8AC3E}">
        <p14:creationId xmlns:p14="http://schemas.microsoft.com/office/powerpoint/2010/main" val="109669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9">
            <a:extLst>
              <a:ext uri="{FF2B5EF4-FFF2-40B4-BE49-F238E27FC236}">
                <a16:creationId xmlns:a16="http://schemas.microsoft.com/office/drawing/2014/main" id="{2B1DD920-A45D-51F5-68E7-459EC265B130}"/>
              </a:ext>
            </a:extLst>
          </p:cNvPr>
          <p:cNvSpPr>
            <a:spLocks noGrp="1" noChangeArrowheads="1"/>
          </p:cNvSpPr>
          <p:nvPr>
            <p:ph type="sldNum" sz="quarter" idx="10"/>
          </p:nvPr>
        </p:nvSpPr>
        <p:spPr>
          <a:ln/>
        </p:spPr>
        <p:txBody>
          <a:bodyPr/>
          <a:lstStyle>
            <a:lvl1pPr>
              <a:defRPr/>
            </a:lvl1pPr>
          </a:lstStyle>
          <a:p>
            <a:fld id="{B293CEB7-F25A-4AE5-8858-7D608A54870B}" type="slidenum">
              <a:rPr lang="en-US" altLang="zh-CN"/>
              <a:pPr/>
              <a:t>‹#›</a:t>
            </a:fld>
            <a:endParaRPr lang="en-US" altLang="zh-CN"/>
          </a:p>
        </p:txBody>
      </p:sp>
    </p:spTree>
    <p:extLst>
      <p:ext uri="{BB962C8B-B14F-4D97-AF65-F5344CB8AC3E}">
        <p14:creationId xmlns:p14="http://schemas.microsoft.com/office/powerpoint/2010/main" val="243142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9">
            <a:extLst>
              <a:ext uri="{FF2B5EF4-FFF2-40B4-BE49-F238E27FC236}">
                <a16:creationId xmlns:a16="http://schemas.microsoft.com/office/drawing/2014/main" id="{0AC2D3F4-C6AD-AB5A-B04D-98C622246AEB}"/>
              </a:ext>
            </a:extLst>
          </p:cNvPr>
          <p:cNvSpPr>
            <a:spLocks noGrp="1" noChangeArrowheads="1"/>
          </p:cNvSpPr>
          <p:nvPr>
            <p:ph type="sldNum" sz="quarter" idx="10"/>
          </p:nvPr>
        </p:nvSpPr>
        <p:spPr>
          <a:ln/>
        </p:spPr>
        <p:txBody>
          <a:bodyPr/>
          <a:lstStyle>
            <a:lvl1pPr>
              <a:defRPr/>
            </a:lvl1pPr>
          </a:lstStyle>
          <a:p>
            <a:fld id="{DBFE1603-AD60-4E9D-B8EF-FE0236321852}" type="slidenum">
              <a:rPr lang="en-US" altLang="zh-CN"/>
              <a:pPr/>
              <a:t>‹#›</a:t>
            </a:fld>
            <a:endParaRPr lang="en-US" altLang="zh-CN"/>
          </a:p>
        </p:txBody>
      </p:sp>
    </p:spTree>
    <p:extLst>
      <p:ext uri="{BB962C8B-B14F-4D97-AF65-F5344CB8AC3E}">
        <p14:creationId xmlns:p14="http://schemas.microsoft.com/office/powerpoint/2010/main" val="265728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en-US" altLang="zh-CN"/>
              <a:t>Click to edit Master title style</a:t>
            </a:r>
            <a:endParaRPr lang="zh-CN" altLang="en-US" dirty="0"/>
          </a:p>
        </p:txBody>
      </p:sp>
      <p:sp>
        <p:nvSpPr>
          <p:cNvPr id="3" name="Rectangle 9">
            <a:extLst>
              <a:ext uri="{FF2B5EF4-FFF2-40B4-BE49-F238E27FC236}">
                <a16:creationId xmlns:a16="http://schemas.microsoft.com/office/drawing/2014/main" id="{0F141068-0EA0-B82E-E78D-30001975005F}"/>
              </a:ext>
            </a:extLst>
          </p:cNvPr>
          <p:cNvSpPr>
            <a:spLocks noGrp="1" noChangeArrowheads="1"/>
          </p:cNvSpPr>
          <p:nvPr>
            <p:ph type="sldNum" sz="quarter" idx="10"/>
          </p:nvPr>
        </p:nvSpPr>
        <p:spPr>
          <a:ln/>
        </p:spPr>
        <p:txBody>
          <a:bodyPr/>
          <a:lstStyle>
            <a:lvl1pPr>
              <a:defRPr/>
            </a:lvl1pPr>
          </a:lstStyle>
          <a:p>
            <a:fld id="{9207CE71-5E57-460A-8FB9-EF4927420421}" type="slidenum">
              <a:rPr lang="en-US" altLang="zh-CN"/>
              <a:pPr/>
              <a:t>‹#›</a:t>
            </a:fld>
            <a:endParaRPr lang="en-US" altLang="zh-CN"/>
          </a:p>
        </p:txBody>
      </p:sp>
    </p:spTree>
    <p:extLst>
      <p:ext uri="{BB962C8B-B14F-4D97-AF65-F5344CB8AC3E}">
        <p14:creationId xmlns:p14="http://schemas.microsoft.com/office/powerpoint/2010/main" val="350972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33062156-9F8A-3105-3185-820C2FD7A1B1}"/>
              </a:ext>
            </a:extLst>
          </p:cNvPr>
          <p:cNvSpPr>
            <a:spLocks noGrp="1" noChangeArrowheads="1"/>
          </p:cNvSpPr>
          <p:nvPr>
            <p:ph type="sldNum" sz="quarter" idx="10"/>
          </p:nvPr>
        </p:nvSpPr>
        <p:spPr>
          <a:ln/>
        </p:spPr>
        <p:txBody>
          <a:bodyPr/>
          <a:lstStyle>
            <a:lvl1pPr>
              <a:defRPr/>
            </a:lvl1pPr>
          </a:lstStyle>
          <a:p>
            <a:fld id="{95D18789-6C9C-48E1-A3D9-AB04B6EA09F3}" type="slidenum">
              <a:rPr lang="en-US" altLang="zh-CN"/>
              <a:pPr/>
              <a:t>‹#›</a:t>
            </a:fld>
            <a:endParaRPr lang="en-US" altLang="zh-CN"/>
          </a:p>
        </p:txBody>
      </p:sp>
    </p:spTree>
    <p:extLst>
      <p:ext uri="{BB962C8B-B14F-4D97-AF65-F5344CB8AC3E}">
        <p14:creationId xmlns:p14="http://schemas.microsoft.com/office/powerpoint/2010/main" val="294888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C4BC834F-2A27-6DCA-FDBB-41E046BABE14}"/>
              </a:ext>
            </a:extLst>
          </p:cNvPr>
          <p:cNvSpPr>
            <a:spLocks noGrp="1" noChangeArrowheads="1"/>
          </p:cNvSpPr>
          <p:nvPr>
            <p:ph type="sldNum" sz="quarter" idx="10"/>
          </p:nvPr>
        </p:nvSpPr>
        <p:spPr>
          <a:ln/>
        </p:spPr>
        <p:txBody>
          <a:bodyPr/>
          <a:lstStyle>
            <a:lvl1pPr>
              <a:defRPr/>
            </a:lvl1pPr>
          </a:lstStyle>
          <a:p>
            <a:fld id="{9C4274DA-1E2F-4D32-925E-E2EA987DF77E}" type="slidenum">
              <a:rPr lang="en-US" altLang="zh-CN"/>
              <a:pPr/>
              <a:t>‹#›</a:t>
            </a:fld>
            <a:endParaRPr lang="en-US" altLang="zh-CN"/>
          </a:p>
        </p:txBody>
      </p:sp>
    </p:spTree>
    <p:extLst>
      <p:ext uri="{BB962C8B-B14F-4D97-AF65-F5344CB8AC3E}">
        <p14:creationId xmlns:p14="http://schemas.microsoft.com/office/powerpoint/2010/main" val="259710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7D834DCF-22BB-652D-90DC-0D7E331A4BC6}"/>
              </a:ext>
            </a:extLst>
          </p:cNvPr>
          <p:cNvSpPr>
            <a:spLocks noGrp="1" noChangeArrowheads="1"/>
          </p:cNvSpPr>
          <p:nvPr>
            <p:ph type="sldNum" sz="quarter" idx="10"/>
          </p:nvPr>
        </p:nvSpPr>
        <p:spPr>
          <a:ln/>
        </p:spPr>
        <p:txBody>
          <a:bodyPr/>
          <a:lstStyle>
            <a:lvl1pPr>
              <a:defRPr/>
            </a:lvl1pPr>
          </a:lstStyle>
          <a:p>
            <a:fld id="{68D6E474-1A77-4B03-A501-7CDFAD969168}" type="slidenum">
              <a:rPr lang="en-US" altLang="zh-CN"/>
              <a:pPr/>
              <a:t>‹#›</a:t>
            </a:fld>
            <a:endParaRPr lang="en-US" altLang="zh-CN"/>
          </a:p>
        </p:txBody>
      </p:sp>
    </p:spTree>
    <p:extLst>
      <p:ext uri="{BB962C8B-B14F-4D97-AF65-F5344CB8AC3E}">
        <p14:creationId xmlns:p14="http://schemas.microsoft.com/office/powerpoint/2010/main" val="27048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772AD8A0-3ABC-B1C0-3A6B-0F3A2B259107}"/>
              </a:ext>
            </a:extLst>
          </p:cNvPr>
          <p:cNvSpPr>
            <a:spLocks noGrp="1" noChangeArrowheads="1"/>
          </p:cNvSpPr>
          <p:nvPr>
            <p:ph type="sldNum" sz="quarter" idx="10"/>
          </p:nvPr>
        </p:nvSpPr>
        <p:spPr>
          <a:ln/>
        </p:spPr>
        <p:txBody>
          <a:bodyPr/>
          <a:lstStyle>
            <a:lvl1pPr>
              <a:defRPr/>
            </a:lvl1pPr>
          </a:lstStyle>
          <a:p>
            <a:fld id="{0CE46766-E106-403A-9687-54D05449C2E0}" type="slidenum">
              <a:rPr lang="en-US" altLang="zh-CN"/>
              <a:pPr/>
              <a:t>‹#›</a:t>
            </a:fld>
            <a:endParaRPr lang="en-US" altLang="zh-CN"/>
          </a:p>
        </p:txBody>
      </p:sp>
    </p:spTree>
    <p:extLst>
      <p:ext uri="{BB962C8B-B14F-4D97-AF65-F5344CB8AC3E}">
        <p14:creationId xmlns:p14="http://schemas.microsoft.com/office/powerpoint/2010/main" val="357066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 name="Text Box 28">
            <a:extLst>
              <a:ext uri="{FF2B5EF4-FFF2-40B4-BE49-F238E27FC236}">
                <a16:creationId xmlns:a16="http://schemas.microsoft.com/office/drawing/2014/main" id="{F2A250A9-3F12-EC95-9AEA-A43A754D6B82}"/>
              </a:ext>
            </a:extLst>
          </p:cNvPr>
          <p:cNvSpPr txBox="1">
            <a:spLocks noChangeArrowheads="1"/>
          </p:cNvSpPr>
          <p:nvPr userDrawn="1"/>
        </p:nvSpPr>
        <p:spPr bwMode="auto">
          <a:xfrm>
            <a:off x="0" y="6611938"/>
            <a:ext cx="9109075" cy="274637"/>
          </a:xfrm>
          <a:prstGeom prst="rect">
            <a:avLst/>
          </a:prstGeom>
          <a:gradFill rotWithShape="1">
            <a:gsLst>
              <a:gs pos="0">
                <a:srgbClr val="003366"/>
              </a:gs>
              <a:gs pos="100000">
                <a:srgbClr val="003366">
                  <a:gamma/>
                  <a:shade val="46275"/>
                  <a:invGamma/>
                </a:srgbClr>
              </a:gs>
            </a:gsLst>
            <a:lin ang="5400000" scaled="1"/>
          </a:gradFill>
          <a:ln w="9525">
            <a:noFill/>
            <a:miter lim="800000"/>
            <a:headEnd/>
            <a:tailEnd/>
          </a:ln>
          <a:effectLst>
            <a:outerShdw dist="107763" dir="18900000" algn="ctr" rotWithShape="0">
              <a:schemeClr val="bg2">
                <a:alpha val="50000"/>
              </a:schemeClr>
            </a:outerShdw>
          </a:effectLst>
        </p:spPr>
        <p:txBody>
          <a:bodyPr lIns="91453" tIns="45727" rIns="91453" bIns="45727">
            <a:spAutoFit/>
          </a:bodyPr>
          <a:lstStyle/>
          <a:p>
            <a:pPr algn="ctr">
              <a:defRPr/>
            </a:pPr>
            <a:r>
              <a:rPr kumimoji="1" lang="zh-CN" altLang="en-US" sz="1000">
                <a:solidFill>
                  <a:srgbClr val="00458A"/>
                </a:solidFill>
                <a:effectLst>
                  <a:outerShdw blurRad="38100" dist="38100" dir="2700000" algn="tl">
                    <a:srgbClr val="000000"/>
                  </a:outerShdw>
                </a:effectLst>
                <a:latin typeface="Arial" charset="0"/>
              </a:rPr>
              <a:t>热流科学与工程教育部重点实验室</a:t>
            </a:r>
            <a:r>
              <a:rPr kumimoji="1" lang="zh-CN" altLang="en-US" sz="1200">
                <a:solidFill>
                  <a:srgbClr val="66CCFF"/>
                </a:solidFill>
                <a:effectLst>
                  <a:outerShdw blurRad="38100" dist="38100" dir="2700000" algn="tl">
                    <a:srgbClr val="000000"/>
                  </a:outerShdw>
                </a:effectLst>
                <a:latin typeface="Arial" charset="0"/>
              </a:rPr>
              <a:t>  </a:t>
            </a:r>
            <a:r>
              <a:rPr kumimoji="1" lang="en-US" altLang="zh-CN" sz="1000" i="1">
                <a:solidFill>
                  <a:srgbClr val="3399FF"/>
                </a:solidFill>
                <a:effectLst>
                  <a:outerShdw blurRad="38100" dist="38100" dir="2700000" algn="tl">
                    <a:srgbClr val="000000"/>
                  </a:outerShdw>
                </a:effectLst>
                <a:latin typeface="Arial" charset="0"/>
              </a:rPr>
              <a:t>Key Laboratory of Thermo-Fluid Science and Engineering of MOE</a:t>
            </a:r>
            <a:r>
              <a:rPr kumimoji="1" lang="en-US" altLang="zh-CN" sz="1200" i="1">
                <a:solidFill>
                  <a:srgbClr val="66CCFF"/>
                </a:solidFill>
                <a:effectLst>
                  <a:outerShdw blurRad="38100" dist="38100" dir="2700000" algn="tl">
                    <a:srgbClr val="000000"/>
                  </a:outerShdw>
                </a:effectLst>
                <a:latin typeface="Arial" charset="0"/>
              </a:rPr>
              <a:t> </a:t>
            </a:r>
          </a:p>
        </p:txBody>
      </p:sp>
      <p:sp>
        <p:nvSpPr>
          <p:cNvPr id="8195" name="Rectangle 3">
            <a:extLst>
              <a:ext uri="{FF2B5EF4-FFF2-40B4-BE49-F238E27FC236}">
                <a16:creationId xmlns:a16="http://schemas.microsoft.com/office/drawing/2014/main" id="{D597E596-7B71-F254-C37B-72F3F0C0BE96}"/>
              </a:ext>
            </a:extLst>
          </p:cNvPr>
          <p:cNvSpPr>
            <a:spLocks noChangeArrowheads="1"/>
          </p:cNvSpPr>
          <p:nvPr/>
        </p:nvSpPr>
        <p:spPr bwMode="gray">
          <a:xfrm>
            <a:off x="0" y="479425"/>
            <a:ext cx="9144000" cy="152400"/>
          </a:xfrm>
          <a:prstGeom prst="rect">
            <a:avLst/>
          </a:prstGeom>
          <a:solidFill>
            <a:schemeClr val="tx1"/>
          </a:solidFill>
          <a:ln w="9525">
            <a:noFill/>
            <a:miter lim="800000"/>
            <a:headEnd/>
            <a:tailEnd/>
          </a:ln>
          <a:effectLst/>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8196" name="Rectangle 4">
            <a:extLst>
              <a:ext uri="{FF2B5EF4-FFF2-40B4-BE49-F238E27FC236}">
                <a16:creationId xmlns:a16="http://schemas.microsoft.com/office/drawing/2014/main" id="{BC2DFA22-03C7-EEE3-E374-E42069C50B53}"/>
              </a:ext>
            </a:extLst>
          </p:cNvPr>
          <p:cNvSpPr>
            <a:spLocks noChangeArrowheads="1"/>
          </p:cNvSpPr>
          <p:nvPr/>
        </p:nvSpPr>
        <p:spPr bwMode="gray">
          <a:xfrm>
            <a:off x="574675" y="479425"/>
            <a:ext cx="8569325" cy="609600"/>
          </a:xfrm>
          <a:prstGeom prst="rect">
            <a:avLst/>
          </a:prstGeom>
          <a:gradFill rotWithShape="1">
            <a:gsLst>
              <a:gs pos="0">
                <a:schemeClr val="tx1"/>
              </a:gs>
              <a:gs pos="100000">
                <a:schemeClr val="tx1">
                  <a:gamma/>
                  <a:shade val="46275"/>
                  <a:invGamma/>
                </a:schemeClr>
              </a:gs>
            </a:gsLst>
            <a:lin ang="5400000" scaled="1"/>
          </a:gradFill>
          <a:ln w="9525">
            <a:noFill/>
            <a:miter lim="800000"/>
            <a:headEnd/>
            <a:tailEnd/>
          </a:ln>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8197" name="Rectangle 5">
            <a:extLst>
              <a:ext uri="{FF2B5EF4-FFF2-40B4-BE49-F238E27FC236}">
                <a16:creationId xmlns:a16="http://schemas.microsoft.com/office/drawing/2014/main" id="{3AC0A1F3-C9A5-C43E-1363-F8CBE3C6DEBB}"/>
              </a:ext>
            </a:extLst>
          </p:cNvPr>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8" name="Rectangle 6">
            <a:extLst>
              <a:ext uri="{FF2B5EF4-FFF2-40B4-BE49-F238E27FC236}">
                <a16:creationId xmlns:a16="http://schemas.microsoft.com/office/drawing/2014/main" id="{74C50607-20DE-AD39-5036-9ACB8D45AC49}"/>
              </a:ext>
            </a:extLst>
          </p:cNvPr>
          <p:cNvSpPr>
            <a:spLocks noGrp="1" noChangeArrowheads="1"/>
          </p:cNvSpPr>
          <p:nvPr>
            <p:ph type="title"/>
          </p:nvPr>
        </p:nvSpPr>
        <p:spPr bwMode="white">
          <a:xfrm>
            <a:off x="733425" y="525463"/>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201" name="Rectangle 9">
            <a:extLst>
              <a:ext uri="{FF2B5EF4-FFF2-40B4-BE49-F238E27FC236}">
                <a16:creationId xmlns:a16="http://schemas.microsoft.com/office/drawing/2014/main" id="{66F43031-46AF-8767-29D7-CF7ECAFFEE18}"/>
              </a:ext>
            </a:extLst>
          </p:cNvPr>
          <p:cNvSpPr>
            <a:spLocks noGrp="1" noChangeArrowheads="1"/>
          </p:cNvSpPr>
          <p:nvPr>
            <p:ph type="sldNum" sz="quarter" idx="4"/>
          </p:nvPr>
        </p:nvSpPr>
        <p:spPr bwMode="auto">
          <a:xfrm>
            <a:off x="6943725" y="6630988"/>
            <a:ext cx="2133600" cy="187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rgbClr val="DDDDDD"/>
                </a:solidFill>
                <a:effectLst>
                  <a:outerShdw blurRad="38100" dist="38100" dir="2700000" algn="tl">
                    <a:srgbClr val="C0C0C0"/>
                  </a:outerShdw>
                </a:effectLst>
                <a:latin typeface="Blackoak Std" pitchFamily="82" charset="0"/>
                <a:ea typeface="宋体" panose="02010600030101010101" pitchFamily="2" charset="-122"/>
              </a:defRPr>
            </a:lvl1pPr>
          </a:lstStyle>
          <a:p>
            <a:fld id="{2D2316C2-15BA-465F-A96A-3EA9E0924E8D}" type="slidenum">
              <a:rPr lang="en-US" altLang="zh-CN"/>
              <a:pPr/>
              <a:t>‹#›</a:t>
            </a:fld>
            <a:endParaRPr lang="en-US" altLang="zh-CN"/>
          </a:p>
        </p:txBody>
      </p:sp>
      <p:pic>
        <p:nvPicPr>
          <p:cNvPr id="8200" name="Picture 25" descr="红色">
            <a:extLst>
              <a:ext uri="{FF2B5EF4-FFF2-40B4-BE49-F238E27FC236}">
                <a16:creationId xmlns:a16="http://schemas.microsoft.com/office/drawing/2014/main" id="{383B27BF-2A2B-B899-E067-7024142C8AA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14313" y="119063"/>
            <a:ext cx="1133475" cy="322262"/>
          </a:xfrm>
          <a:prstGeom prst="rect">
            <a:avLst/>
          </a:prstGeom>
          <a:noFill/>
          <a:ln>
            <a:noFill/>
          </a:ln>
          <a:effectLst>
            <a:prstShdw prst="shdw17" dist="17961" dir="2700000">
              <a:srgbClr val="003366">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7" name="Line 27">
            <a:extLst>
              <a:ext uri="{FF2B5EF4-FFF2-40B4-BE49-F238E27FC236}">
                <a16:creationId xmlns:a16="http://schemas.microsoft.com/office/drawing/2014/main" id="{FB5EB619-4E4B-B2B5-F43C-F509C5646EAD}"/>
              </a:ext>
            </a:extLst>
          </p:cNvPr>
          <p:cNvSpPr>
            <a:spLocks noChangeShapeType="1"/>
          </p:cNvSpPr>
          <p:nvPr userDrawn="1"/>
        </p:nvSpPr>
        <p:spPr bwMode="auto">
          <a:xfrm>
            <a:off x="0" y="6597650"/>
            <a:ext cx="9145588" cy="0"/>
          </a:xfrm>
          <a:prstGeom prst="line">
            <a:avLst/>
          </a:prstGeom>
          <a:noFill/>
          <a:ln w="50800" cmpd="thickThin">
            <a:solidFill>
              <a:srgbClr val="336699"/>
            </a:solidFill>
            <a:round/>
            <a:headEnd/>
            <a:tailEnd/>
          </a:ln>
          <a:effectLst/>
        </p:spPr>
        <p:txBody>
          <a:bodyPr wrap="none" anchor="ctr"/>
          <a:lstStyle/>
          <a:p>
            <a:pPr>
              <a:defRPr/>
            </a:pPr>
            <a:endParaRPr lang="zh-CN" altLang="en-US"/>
          </a:p>
        </p:txBody>
      </p:sp>
      <p:grpSp>
        <p:nvGrpSpPr>
          <p:cNvPr id="8202" name="Group 36">
            <a:extLst>
              <a:ext uri="{FF2B5EF4-FFF2-40B4-BE49-F238E27FC236}">
                <a16:creationId xmlns:a16="http://schemas.microsoft.com/office/drawing/2014/main" id="{4EBD12E4-6945-7E93-56DF-CEF1660E9EEF}"/>
              </a:ext>
            </a:extLst>
          </p:cNvPr>
          <p:cNvGrpSpPr>
            <a:grpSpLocks/>
          </p:cNvGrpSpPr>
          <p:nvPr userDrawn="1"/>
        </p:nvGrpSpPr>
        <p:grpSpPr bwMode="auto">
          <a:xfrm>
            <a:off x="7419975" y="79375"/>
            <a:ext cx="1660525" cy="434975"/>
            <a:chOff x="2947" y="2416"/>
            <a:chExt cx="1046" cy="274"/>
          </a:xfrm>
        </p:grpSpPr>
        <p:sp>
          <p:nvSpPr>
            <p:cNvPr id="8203" name="WordArt 33">
              <a:extLst>
                <a:ext uri="{FF2B5EF4-FFF2-40B4-BE49-F238E27FC236}">
                  <a16:creationId xmlns:a16="http://schemas.microsoft.com/office/drawing/2014/main" id="{D7722E54-B460-AF4A-FCD2-F4FD8197A089}"/>
                </a:ext>
              </a:extLst>
            </p:cNvPr>
            <p:cNvSpPr>
              <a:spLocks noChangeArrowheads="1" noChangeShapeType="1" noTextEdit="1"/>
            </p:cNvSpPr>
            <p:nvPr userDrawn="1"/>
          </p:nvSpPr>
          <p:spPr bwMode="auto">
            <a:xfrm>
              <a:off x="2954" y="2416"/>
              <a:ext cx="1039" cy="154"/>
            </a:xfrm>
            <a:prstGeom prst="rect">
              <a:avLst/>
            </a:prstGeom>
          </p:spPr>
          <p:txBody>
            <a:bodyPr wrap="none" fromWordArt="1">
              <a:prstTxWarp prst="textDeflateBottom">
                <a:avLst>
                  <a:gd name="adj" fmla="val 73120"/>
                </a:avLst>
              </a:prstTxWarp>
            </a:bodyPr>
            <a:lstStyle/>
            <a:p>
              <a:pPr algn="ctr"/>
              <a:r>
                <a:rPr lang="zh-CN" altLang="en-US" sz="3600" kern="10" spc="720" normalizeH="1">
                  <a:ln w="12700">
                    <a:solidFill>
                      <a:srgbClr val="EAEAEA"/>
                    </a:solidFill>
                    <a:round/>
                    <a:headEnd/>
                    <a:tailEnd/>
                  </a:ln>
                  <a:solidFill>
                    <a:srgbClr val="006FDE"/>
                  </a:solidFill>
                  <a:effectLst>
                    <a:outerShdw dist="35921" dir="2700000" sy="50000" kx="2115830" algn="bl" rotWithShape="0">
                      <a:srgbClr val="C0C0C0">
                        <a:alpha val="79999"/>
                      </a:srgbClr>
                    </a:outerShdw>
                  </a:effectLst>
                  <a:latin typeface="华文琥珀" panose="02010800040101010101" pitchFamily="2" charset="-122"/>
                  <a:ea typeface="华文琥珀" panose="02010800040101010101" pitchFamily="2" charset="-122"/>
                </a:rPr>
                <a:t>工程热力学</a:t>
              </a:r>
            </a:p>
          </p:txBody>
        </p:sp>
        <p:sp>
          <p:nvSpPr>
            <p:cNvPr id="5154" name="Rectangle 34">
              <a:extLst>
                <a:ext uri="{FF2B5EF4-FFF2-40B4-BE49-F238E27FC236}">
                  <a16:creationId xmlns:a16="http://schemas.microsoft.com/office/drawing/2014/main" id="{D3D95432-9589-7C12-BBCE-E8CD187A8E29}"/>
                </a:ext>
              </a:extLst>
            </p:cNvPr>
            <p:cNvSpPr>
              <a:spLocks noChangeArrowheads="1"/>
            </p:cNvSpPr>
            <p:nvPr userDrawn="1"/>
          </p:nvSpPr>
          <p:spPr bwMode="auto">
            <a:xfrm>
              <a:off x="2947" y="2555"/>
              <a:ext cx="1037" cy="135"/>
            </a:xfrm>
            <a:prstGeom prst="rect">
              <a:avLst/>
            </a:prstGeom>
            <a:noFill/>
            <a:ln w="9525" algn="ctr">
              <a:noFill/>
              <a:miter lim="800000"/>
              <a:headEnd/>
              <a:tailEnd/>
            </a:ln>
            <a:effectLst>
              <a:outerShdw dist="38100" dir="16200000" algn="ctr" rotWithShape="0">
                <a:schemeClr val="bg2">
                  <a:alpha val="50000"/>
                </a:schemeClr>
              </a:outerShdw>
            </a:effectLst>
          </p:spPr>
          <p:txBody>
            <a:bodyPr wrap="none">
              <a:spAutoFit/>
            </a:bodyPr>
            <a:lstStyle/>
            <a:p>
              <a:pPr>
                <a:defRPr/>
              </a:pPr>
              <a:r>
                <a:rPr kumimoji="1" lang="en-US" altLang="zh-CN" sz="800" i="1">
                  <a:solidFill>
                    <a:srgbClr val="77B7E7"/>
                  </a:solidFill>
                  <a:effectLst>
                    <a:outerShdw blurRad="38100" dist="38100" dir="2700000" algn="tl">
                      <a:srgbClr val="C0C0C0"/>
                    </a:outerShdw>
                  </a:effectLst>
                  <a:latin typeface="Arial" charset="0"/>
                </a:rPr>
                <a:t>Engineering Thermodynamics</a:t>
              </a:r>
              <a:endParaRPr kumimoji="1" lang="zh-CN" altLang="en-US" sz="800" i="1">
                <a:solidFill>
                  <a:srgbClr val="77B7E7"/>
                </a:solidFill>
                <a:effectLst>
                  <a:outerShdw blurRad="38100" dist="38100" dir="2700000" algn="tl">
                    <a:srgbClr val="C0C0C0"/>
                  </a:outerShdw>
                </a:effectLst>
                <a:latin typeface="Arial" charset="0"/>
              </a:endParaRPr>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itchFamily="2" charset="-122"/>
          <a:ea typeface="黑体" pitchFamily="2" charset="-122"/>
        </a:defRPr>
      </a:lvl2pPr>
      <a:lvl3pPr algn="l" rtl="0" eaLnBrk="0" fontAlgn="base" hangingPunct="0">
        <a:spcBef>
          <a:spcPct val="0"/>
        </a:spcBef>
        <a:spcAft>
          <a:spcPct val="0"/>
        </a:spcAft>
        <a:defRPr sz="3200" b="1">
          <a:solidFill>
            <a:schemeClr val="bg1"/>
          </a:solidFill>
          <a:latin typeface="黑体" pitchFamily="2" charset="-122"/>
          <a:ea typeface="黑体" pitchFamily="2" charset="-122"/>
        </a:defRPr>
      </a:lvl3pPr>
      <a:lvl4pPr algn="l" rtl="0" eaLnBrk="0" fontAlgn="base" hangingPunct="0">
        <a:spcBef>
          <a:spcPct val="0"/>
        </a:spcBef>
        <a:spcAft>
          <a:spcPct val="0"/>
        </a:spcAft>
        <a:defRPr sz="3200" b="1">
          <a:solidFill>
            <a:schemeClr val="bg1"/>
          </a:solidFill>
          <a:latin typeface="黑体" pitchFamily="2" charset="-122"/>
          <a:ea typeface="黑体" pitchFamily="2" charset="-122"/>
        </a:defRPr>
      </a:lvl4pPr>
      <a:lvl5pPr algn="l" rtl="0" eaLnBrk="0" fontAlgn="base" hangingPunct="0">
        <a:spcBef>
          <a:spcPct val="0"/>
        </a:spcBef>
        <a:spcAft>
          <a:spcPct val="0"/>
        </a:spcAft>
        <a:defRPr sz="3200" b="1">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3200" b="1">
          <a:solidFill>
            <a:schemeClr val="bg1"/>
          </a:solidFill>
          <a:latin typeface="黑体" pitchFamily="2" charset="-122"/>
          <a:ea typeface="黑体" pitchFamily="2" charset="-122"/>
        </a:defRPr>
      </a:lvl6pPr>
      <a:lvl7pPr marL="914400" algn="l" rtl="0" eaLnBrk="1" fontAlgn="base" hangingPunct="1">
        <a:spcBef>
          <a:spcPct val="0"/>
        </a:spcBef>
        <a:spcAft>
          <a:spcPct val="0"/>
        </a:spcAft>
        <a:defRPr sz="3200" b="1">
          <a:solidFill>
            <a:schemeClr val="bg1"/>
          </a:solidFill>
          <a:latin typeface="黑体" pitchFamily="2" charset="-122"/>
          <a:ea typeface="黑体" pitchFamily="2" charset="-122"/>
        </a:defRPr>
      </a:lvl7pPr>
      <a:lvl8pPr marL="1371600" algn="l" rtl="0" eaLnBrk="1" fontAlgn="base" hangingPunct="1">
        <a:spcBef>
          <a:spcPct val="0"/>
        </a:spcBef>
        <a:spcAft>
          <a:spcPct val="0"/>
        </a:spcAft>
        <a:defRPr sz="3200" b="1">
          <a:solidFill>
            <a:schemeClr val="bg1"/>
          </a:solidFill>
          <a:latin typeface="黑体" pitchFamily="2" charset="-122"/>
          <a:ea typeface="黑体" pitchFamily="2" charset="-122"/>
        </a:defRPr>
      </a:lvl8pPr>
      <a:lvl9pPr marL="1828800" algn="l" rtl="0" eaLnBrk="1" fontAlgn="base" hangingPunct="1">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5.emf"/><Relationship Id="rId7"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6.x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 Id="rId9" Type="http://schemas.openxmlformats.org/officeDocument/2006/relationships/image" Target="../media/image8.wmf"/></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6.xml"/><Relationship Id="rId6" Type="http://schemas.openxmlformats.org/officeDocument/2006/relationships/oleObject" Target="../embeddings/oleObject10.bin"/><Relationship Id="rId5" Type="http://schemas.openxmlformats.org/officeDocument/2006/relationships/image" Target="../media/image10.e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1.bin"/><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18.bin"/><Relationship Id="rId2" Type="http://schemas.openxmlformats.org/officeDocument/2006/relationships/oleObject" Target="../embeddings/oleObject13.bin"/><Relationship Id="rId1" Type="http://schemas.openxmlformats.org/officeDocument/2006/relationships/slideLayout" Target="../slideLayouts/slideLayout6.xml"/><Relationship Id="rId6" Type="http://schemas.openxmlformats.org/officeDocument/2006/relationships/oleObject" Target="../embeddings/oleObject15.bin"/><Relationship Id="rId11" Type="http://schemas.openxmlformats.org/officeDocument/2006/relationships/image" Target="../media/image18.emf"/><Relationship Id="rId5" Type="http://schemas.openxmlformats.org/officeDocument/2006/relationships/image" Target="../media/image15.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7.wmf"/></Relationships>
</file>

<file path=ppt/slides/_rels/slide7.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4.bin"/><Relationship Id="rId3" Type="http://schemas.openxmlformats.org/officeDocument/2006/relationships/image" Target="../media/image20.emf"/><Relationship Id="rId7" Type="http://schemas.openxmlformats.org/officeDocument/2006/relationships/oleObject" Target="../embeddings/oleObject21.bin"/><Relationship Id="rId12" Type="http://schemas.openxmlformats.org/officeDocument/2006/relationships/image" Target="../media/image25.wmf"/><Relationship Id="rId2" Type="http://schemas.openxmlformats.org/officeDocument/2006/relationships/oleObject" Target="../embeddings/oleObject19.bin"/><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oleObject" Target="../embeddings/oleObject23.bin"/><Relationship Id="rId5" Type="http://schemas.openxmlformats.org/officeDocument/2006/relationships/image" Target="../media/image21.emf"/><Relationship Id="rId10" Type="http://schemas.openxmlformats.org/officeDocument/2006/relationships/image" Target="../media/image24.wmf"/><Relationship Id="rId4" Type="http://schemas.openxmlformats.org/officeDocument/2006/relationships/oleObject" Target="../embeddings/oleObject20.bin"/><Relationship Id="rId9" Type="http://schemas.openxmlformats.org/officeDocument/2006/relationships/oleObject" Target="../embeddings/oleObject22.bin"/><Relationship Id="rId14" Type="http://schemas.openxmlformats.org/officeDocument/2006/relationships/image" Target="../media/image26.emf"/></Relationships>
</file>

<file path=ppt/slides/_rels/slide8.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30.bin"/><Relationship Id="rId3" Type="http://schemas.openxmlformats.org/officeDocument/2006/relationships/image" Target="../media/image27.emf"/><Relationship Id="rId7" Type="http://schemas.openxmlformats.org/officeDocument/2006/relationships/oleObject" Target="../embeddings/oleObject27.bin"/><Relationship Id="rId12" Type="http://schemas.openxmlformats.org/officeDocument/2006/relationships/image" Target="../media/image31.wmf"/><Relationship Id="rId2" Type="http://schemas.openxmlformats.org/officeDocument/2006/relationships/oleObject" Target="../embeddings/oleObject25.bin"/><Relationship Id="rId1" Type="http://schemas.openxmlformats.org/officeDocument/2006/relationships/slideLayout" Target="../slideLayouts/slideLayout6.xml"/><Relationship Id="rId6" Type="http://schemas.openxmlformats.org/officeDocument/2006/relationships/image" Target="../media/image26.e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0.wmf"/><Relationship Id="rId4" Type="http://schemas.openxmlformats.org/officeDocument/2006/relationships/image" Target="../media/image28.png"/><Relationship Id="rId9" Type="http://schemas.openxmlformats.org/officeDocument/2006/relationships/oleObject" Target="../embeddings/oleObject28.bin"/><Relationship Id="rId14" Type="http://schemas.openxmlformats.org/officeDocument/2006/relationships/image" Target="../media/image3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25EA0782-96B6-4AF2-E7AE-9B4969343C1C}"/>
              </a:ext>
            </a:extLst>
          </p:cNvPr>
          <p:cNvSpPr>
            <a:spLocks noGrp="1" noChangeArrowheads="1"/>
          </p:cNvSpPr>
          <p:nvPr>
            <p:ph type="sldNum" sz="quarter" idx="10"/>
          </p:nvPr>
        </p:nvSpPr>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fld id="{554642EC-6159-4839-BC99-4A377E9E3680}" type="slidenum">
              <a:rPr lang="en-US" altLang="zh-CN" b="0">
                <a:solidFill>
                  <a:srgbClr val="DDDDDD"/>
                </a:solidFill>
                <a:latin typeface="Blackoak Std" pitchFamily="82" charset="0"/>
                <a:ea typeface="宋体" panose="02010600030101010101" pitchFamily="2" charset="-122"/>
              </a:rPr>
              <a:pPr eaLnBrk="1" hangingPunct="1"/>
              <a:t>1</a:t>
            </a:fld>
            <a:endParaRPr lang="en-US" altLang="zh-CN" b="0">
              <a:solidFill>
                <a:srgbClr val="DDDDDD"/>
              </a:solidFill>
              <a:latin typeface="Blackoak Std" pitchFamily="82" charset="0"/>
              <a:ea typeface="宋体" panose="02010600030101010101" pitchFamily="2" charset="-122"/>
            </a:endParaRPr>
          </a:p>
        </p:txBody>
      </p:sp>
      <p:sp>
        <p:nvSpPr>
          <p:cNvPr id="148482" name="Rectangle 2">
            <a:extLst>
              <a:ext uri="{FF2B5EF4-FFF2-40B4-BE49-F238E27FC236}">
                <a16:creationId xmlns:a16="http://schemas.microsoft.com/office/drawing/2014/main" id="{FFB6D77F-9086-9DE5-8715-B88F0898EB37}"/>
              </a:ext>
            </a:extLst>
          </p:cNvPr>
          <p:cNvSpPr>
            <a:spLocks noChangeArrowheads="1"/>
          </p:cNvSpPr>
          <p:nvPr/>
        </p:nvSpPr>
        <p:spPr bwMode="auto">
          <a:xfrm>
            <a:off x="452438" y="1138238"/>
            <a:ext cx="8077200" cy="457200"/>
          </a:xfrm>
          <a:prstGeom prst="rect">
            <a:avLst/>
          </a:prstGeom>
          <a:noFill/>
          <a:ln w="50800" algn="ctr">
            <a:noFill/>
            <a:prstDash val="sysDot"/>
            <a:miter lim="800000"/>
            <a:headEnd/>
            <a:tailEnd/>
          </a:ln>
          <a:effectLst/>
        </p:spPr>
        <p:txBody>
          <a:bodyPr>
            <a:spAutoFit/>
          </a:bodyPr>
          <a:lstStyle/>
          <a:p>
            <a:pPr marL="266700" indent="-266700">
              <a:buClr>
                <a:srgbClr val="FF9900"/>
              </a:buClr>
              <a:buSzPct val="80000"/>
              <a:buFont typeface="Wingdings" pitchFamily="2" charset="2"/>
              <a:buNone/>
              <a:defRPr/>
            </a:pPr>
            <a:r>
              <a:rPr kumimoji="1" lang="en-US" altLang="zh-CN" sz="2400">
                <a:solidFill>
                  <a:srgbClr val="FF3300"/>
                </a:solidFill>
              </a:rPr>
              <a:t>4. </a:t>
            </a:r>
            <a:r>
              <a:rPr kumimoji="1" lang="zh-CN" altLang="en-US" sz="2400">
                <a:solidFill>
                  <a:srgbClr val="FF3300"/>
                </a:solidFill>
              </a:rPr>
              <a:t>多热源可逆循环及其热效率</a:t>
            </a:r>
            <a:r>
              <a:rPr kumimoji="1" lang="zh-CN" altLang="en-US" sz="2400">
                <a:solidFill>
                  <a:schemeClr val="tx2"/>
                </a:solidFill>
                <a:effectLst>
                  <a:outerShdw blurRad="38100" dist="38100" dir="2700000" algn="tl">
                    <a:srgbClr val="C0C0C0"/>
                  </a:outerShdw>
                </a:effectLst>
              </a:rPr>
              <a:t> </a:t>
            </a:r>
          </a:p>
        </p:txBody>
      </p:sp>
      <p:sp>
        <p:nvSpPr>
          <p:cNvPr id="148483" name="Rectangle 3">
            <a:extLst>
              <a:ext uri="{FF2B5EF4-FFF2-40B4-BE49-F238E27FC236}">
                <a16:creationId xmlns:a16="http://schemas.microsoft.com/office/drawing/2014/main" id="{698E416E-746A-20B4-97AA-8B4C076F26CA}"/>
              </a:ext>
            </a:extLst>
          </p:cNvPr>
          <p:cNvSpPr>
            <a:spLocks noChangeArrowheads="1"/>
          </p:cNvSpPr>
          <p:nvPr/>
        </p:nvSpPr>
        <p:spPr bwMode="auto">
          <a:xfrm>
            <a:off x="571500" y="485775"/>
            <a:ext cx="8572500" cy="549275"/>
          </a:xfrm>
          <a:prstGeom prst="rect">
            <a:avLst/>
          </a:prstGeom>
          <a:noFill/>
          <a:ln w="9525" algn="ctr">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Clarendon Extended" pitchFamily="18" charset="0"/>
                <a:ea typeface="华文琥珀" pitchFamily="2" charset="-122"/>
              </a:rPr>
              <a:t>5-2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卡诺循环和多热源可逆循环分析</a:t>
            </a:r>
            <a:r>
              <a:rPr lang="zh-CN" altLang="en-US" sz="1200" b="0">
                <a:solidFill>
                  <a:schemeClr val="bg1"/>
                </a:solidFill>
                <a:effectLst>
                  <a:outerShdw blurRad="38100" dist="38100" dir="2700000" algn="tl">
                    <a:srgbClr val="C0C0C0"/>
                  </a:outerShdw>
                </a:effectLst>
              </a:rPr>
              <a:t> </a:t>
            </a:r>
          </a:p>
        </p:txBody>
      </p:sp>
      <p:sp>
        <p:nvSpPr>
          <p:cNvPr id="148489" name="Rectangle 9">
            <a:extLst>
              <a:ext uri="{FF2B5EF4-FFF2-40B4-BE49-F238E27FC236}">
                <a16:creationId xmlns:a16="http://schemas.microsoft.com/office/drawing/2014/main" id="{19FEF7FF-4D8E-1461-8B5B-739875FA94B4}"/>
              </a:ext>
            </a:extLst>
          </p:cNvPr>
          <p:cNvSpPr>
            <a:spLocks noChangeArrowheads="1"/>
          </p:cNvSpPr>
          <p:nvPr/>
        </p:nvSpPr>
        <p:spPr bwMode="auto">
          <a:xfrm>
            <a:off x="820738" y="1630363"/>
            <a:ext cx="4167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2000">
                <a:latin typeface="Arial" panose="020B0604020202020204" pitchFamily="34" charset="0"/>
              </a:rPr>
              <a:t>多热源亦称</a:t>
            </a:r>
            <a:r>
              <a:rPr kumimoji="1" lang="zh-CN" altLang="en-US" sz="2000">
                <a:solidFill>
                  <a:srgbClr val="E4161B"/>
                </a:solidFill>
                <a:latin typeface="Arial" panose="020B0604020202020204" pitchFamily="34" charset="0"/>
              </a:rPr>
              <a:t>变温热源</a:t>
            </a:r>
            <a:r>
              <a:rPr kumimoji="1" lang="zh-CN" altLang="en-US" sz="2000">
                <a:latin typeface="Arial" panose="020B0604020202020204" pitchFamily="34" charset="0"/>
              </a:rPr>
              <a:t>，如图所示 </a:t>
            </a:r>
          </a:p>
        </p:txBody>
      </p:sp>
      <p:sp>
        <p:nvSpPr>
          <p:cNvPr id="1033" name="Rectangle 10">
            <a:extLst>
              <a:ext uri="{FF2B5EF4-FFF2-40B4-BE49-F238E27FC236}">
                <a16:creationId xmlns:a16="http://schemas.microsoft.com/office/drawing/2014/main" id="{07272D4E-B4D7-9F84-CED0-C1DFB928DCED}"/>
              </a:ext>
            </a:extLst>
          </p:cNvPr>
          <p:cNvSpPr>
            <a:spLocks noChangeArrowheads="1"/>
          </p:cNvSpPr>
          <p:nvPr/>
        </p:nvSpPr>
        <p:spPr bwMode="auto">
          <a:xfrm>
            <a:off x="-19050" y="3000375"/>
            <a:ext cx="914558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148491" name="Object 11">
            <a:extLst>
              <a:ext uri="{FF2B5EF4-FFF2-40B4-BE49-F238E27FC236}">
                <a16:creationId xmlns:a16="http://schemas.microsoft.com/office/drawing/2014/main" id="{C19413EF-CEC0-FD37-E025-3931FF5F6F7B}"/>
              </a:ext>
            </a:extLst>
          </p:cNvPr>
          <p:cNvGraphicFramePr>
            <a:graphicFrameLocks noChangeAspect="1"/>
          </p:cNvGraphicFramePr>
          <p:nvPr/>
        </p:nvGraphicFramePr>
        <p:xfrm>
          <a:off x="481013" y="2009775"/>
          <a:ext cx="4184650" cy="2970213"/>
        </p:xfrm>
        <a:graphic>
          <a:graphicData uri="http://schemas.openxmlformats.org/presentationml/2006/ole">
            <mc:AlternateContent xmlns:mc="http://schemas.openxmlformats.org/markup-compatibility/2006">
              <mc:Choice xmlns:v="urn:schemas-microsoft-com:vml" Requires="v">
                <p:oleObj name="Visio" r:id="rId2" imgW="4336906" imgH="3076748" progId="Visio.Drawing.11">
                  <p:embed/>
                </p:oleObj>
              </mc:Choice>
              <mc:Fallback>
                <p:oleObj name="Visio" r:id="rId2" imgW="4336906" imgH="3076748" progId="Visio.Drawing.11">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009775"/>
                        <a:ext cx="4184650" cy="297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92" name="Rectangle 12">
            <a:extLst>
              <a:ext uri="{FF2B5EF4-FFF2-40B4-BE49-F238E27FC236}">
                <a16:creationId xmlns:a16="http://schemas.microsoft.com/office/drawing/2014/main" id="{1C2A260D-FF3D-393C-00CF-F9EA919AF1F7}"/>
              </a:ext>
            </a:extLst>
          </p:cNvPr>
          <p:cNvSpPr>
            <a:spLocks noChangeArrowheads="1"/>
          </p:cNvSpPr>
          <p:nvPr/>
        </p:nvSpPr>
        <p:spPr bwMode="auto">
          <a:xfrm>
            <a:off x="4140200" y="2073275"/>
            <a:ext cx="485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zh-CN" altLang="en-US" sz="2000"/>
              <a:t>循环</a:t>
            </a:r>
            <a:r>
              <a:rPr kumimoji="1" lang="en-US" altLang="zh-CN" sz="2000"/>
              <a:t>(</a:t>
            </a:r>
            <a:r>
              <a:rPr kumimoji="1" lang="zh-CN" altLang="en-US" sz="2000"/>
              <a:t>可逆</a:t>
            </a:r>
            <a:r>
              <a:rPr kumimoji="1" lang="en-US" altLang="zh-CN" sz="2000"/>
              <a:t>)</a:t>
            </a:r>
            <a:r>
              <a:rPr kumimoji="1" lang="zh-CN" altLang="en-US" sz="2000"/>
              <a:t>为：</a:t>
            </a:r>
            <a:r>
              <a:rPr kumimoji="1" lang="en-US" altLang="zh-CN" sz="2000"/>
              <a:t>e-h-g-l-e</a:t>
            </a:r>
            <a:endParaRPr kumimoji="1" lang="zh-CN" altLang="en-US" sz="2000"/>
          </a:p>
          <a:p>
            <a:pPr eaLnBrk="1" hangingPunct="1">
              <a:lnSpc>
                <a:spcPct val="150000"/>
              </a:lnSpc>
            </a:pPr>
            <a:r>
              <a:rPr kumimoji="1" lang="zh-CN" altLang="en-US" sz="2000"/>
              <a:t>         循环最高温度为</a:t>
            </a:r>
            <a:r>
              <a:rPr kumimoji="1" lang="en-US" altLang="zh-CN" sz="2000" i="1"/>
              <a:t>T</a:t>
            </a:r>
            <a:r>
              <a:rPr kumimoji="1" lang="en-US" altLang="zh-CN" sz="2000" baseline="-25000"/>
              <a:t>1</a:t>
            </a:r>
            <a:r>
              <a:rPr kumimoji="1" lang="zh-CN" altLang="en-US" sz="2000"/>
              <a:t>，最低温度为：</a:t>
            </a:r>
            <a:r>
              <a:rPr kumimoji="1" lang="en-US" altLang="zh-CN" sz="2000" i="1"/>
              <a:t>T</a:t>
            </a:r>
            <a:r>
              <a:rPr kumimoji="1" lang="en-US" altLang="zh-CN" sz="2000" baseline="-25000"/>
              <a:t>2</a:t>
            </a:r>
            <a:r>
              <a:rPr kumimoji="1" lang="en-US" altLang="zh-CN" sz="2000"/>
              <a:t> </a:t>
            </a:r>
          </a:p>
        </p:txBody>
      </p:sp>
      <p:graphicFrame>
        <p:nvGraphicFramePr>
          <p:cNvPr id="148493" name="Object 13">
            <a:extLst>
              <a:ext uri="{FF2B5EF4-FFF2-40B4-BE49-F238E27FC236}">
                <a16:creationId xmlns:a16="http://schemas.microsoft.com/office/drawing/2014/main" id="{714E5F6E-97CA-E4FB-1555-40FA0BC9A307}"/>
              </a:ext>
            </a:extLst>
          </p:cNvPr>
          <p:cNvGraphicFramePr>
            <a:graphicFrameLocks noChangeAspect="1"/>
          </p:cNvGraphicFramePr>
          <p:nvPr/>
        </p:nvGraphicFramePr>
        <p:xfrm>
          <a:off x="5819775" y="3444875"/>
          <a:ext cx="3282950" cy="1139825"/>
        </p:xfrm>
        <a:graphic>
          <a:graphicData uri="http://schemas.openxmlformats.org/presentationml/2006/ole">
            <mc:AlternateContent xmlns:mc="http://schemas.openxmlformats.org/markup-compatibility/2006">
              <mc:Choice xmlns:v="urn:schemas-microsoft-com:vml" Requires="v">
                <p:oleObj name="Equation" r:id="rId4" imgW="2031840" imgH="711000" progId="Equation.DSMT4">
                  <p:embed/>
                </p:oleObj>
              </mc:Choice>
              <mc:Fallback>
                <p:oleObj name="Equation" r:id="rId4" imgW="2031840" imgH="71100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775" y="3444875"/>
                        <a:ext cx="3282950" cy="1139825"/>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pic>
                </p:oleObj>
              </mc:Fallback>
            </mc:AlternateContent>
          </a:graphicData>
        </a:graphic>
      </p:graphicFrame>
      <p:sp>
        <p:nvSpPr>
          <p:cNvPr id="148494" name="Rectangle 14">
            <a:extLst>
              <a:ext uri="{FF2B5EF4-FFF2-40B4-BE49-F238E27FC236}">
                <a16:creationId xmlns:a16="http://schemas.microsoft.com/office/drawing/2014/main" id="{BDE43C90-3714-E7E5-22CF-0B221E567581}"/>
              </a:ext>
            </a:extLst>
          </p:cNvPr>
          <p:cNvSpPr>
            <a:spLocks noChangeArrowheads="1"/>
          </p:cNvSpPr>
          <p:nvPr/>
        </p:nvSpPr>
        <p:spPr bwMode="auto">
          <a:xfrm>
            <a:off x="4100513" y="2933700"/>
            <a:ext cx="3319462"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zh-CN" altLang="en-US"/>
              <a:t>显然：</a:t>
            </a:r>
          </a:p>
          <a:p>
            <a:pPr eaLnBrk="1" hangingPunct="1">
              <a:lnSpc>
                <a:spcPct val="200000"/>
              </a:lnSpc>
            </a:pPr>
            <a:r>
              <a:rPr kumimoji="1" lang="zh-CN" altLang="en-US"/>
              <a:t>     </a:t>
            </a:r>
            <a:r>
              <a:rPr kumimoji="1" lang="zh-CN" altLang="en-US">
                <a:solidFill>
                  <a:srgbClr val="FF3300"/>
                </a:solidFill>
              </a:rPr>
              <a:t>吸热：</a:t>
            </a:r>
            <a:r>
              <a:rPr kumimoji="1" lang="en-US" altLang="zh-CN"/>
              <a:t>e-h-g</a:t>
            </a:r>
            <a:endParaRPr kumimoji="1" lang="zh-CN" altLang="en-US"/>
          </a:p>
          <a:p>
            <a:pPr eaLnBrk="1" hangingPunct="1">
              <a:lnSpc>
                <a:spcPct val="200000"/>
              </a:lnSpc>
            </a:pPr>
            <a:r>
              <a:rPr kumimoji="1" lang="zh-CN" altLang="en-US"/>
              <a:t>     </a:t>
            </a:r>
            <a:r>
              <a:rPr kumimoji="1" lang="zh-CN" altLang="en-US">
                <a:solidFill>
                  <a:srgbClr val="FF3300"/>
                </a:solidFill>
              </a:rPr>
              <a:t>放热：</a:t>
            </a:r>
            <a:r>
              <a:rPr kumimoji="1" lang="en-US" altLang="zh-CN"/>
              <a:t>g-l-e</a:t>
            </a:r>
            <a:endParaRPr kumimoji="1" lang="zh-CN" altLang="en-US"/>
          </a:p>
        </p:txBody>
      </p:sp>
      <p:sp>
        <p:nvSpPr>
          <p:cNvPr id="148495" name="Rectangle 15">
            <a:extLst>
              <a:ext uri="{FF2B5EF4-FFF2-40B4-BE49-F238E27FC236}">
                <a16:creationId xmlns:a16="http://schemas.microsoft.com/office/drawing/2014/main" id="{75A63AA7-9483-86BD-82CB-B29B7AD4B5DD}"/>
              </a:ext>
            </a:extLst>
          </p:cNvPr>
          <p:cNvSpPr>
            <a:spLocks noChangeArrowheads="1"/>
          </p:cNvSpPr>
          <p:nvPr/>
        </p:nvSpPr>
        <p:spPr bwMode="auto">
          <a:xfrm>
            <a:off x="1025525" y="5386388"/>
            <a:ext cx="156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algn="ctr" eaLnBrk="1" hangingPunct="1"/>
            <a:r>
              <a:rPr kumimoji="1" lang="zh-CN" altLang="en-US">
                <a:solidFill>
                  <a:srgbClr val="FF3300"/>
                </a:solidFill>
              </a:rPr>
              <a:t>循环热效率：</a:t>
            </a:r>
          </a:p>
        </p:txBody>
      </p:sp>
      <p:graphicFrame>
        <p:nvGraphicFramePr>
          <p:cNvPr id="148496" name="Object 16">
            <a:extLst>
              <a:ext uri="{FF2B5EF4-FFF2-40B4-BE49-F238E27FC236}">
                <a16:creationId xmlns:a16="http://schemas.microsoft.com/office/drawing/2014/main" id="{9107026E-68D3-FF11-098A-8B56CF1BFAD5}"/>
              </a:ext>
            </a:extLst>
          </p:cNvPr>
          <p:cNvGraphicFramePr>
            <a:graphicFrameLocks noChangeAspect="1"/>
          </p:cNvGraphicFramePr>
          <p:nvPr/>
        </p:nvGraphicFramePr>
        <p:xfrm>
          <a:off x="2581275" y="5199063"/>
          <a:ext cx="4268788" cy="736600"/>
        </p:xfrm>
        <a:graphic>
          <a:graphicData uri="http://schemas.openxmlformats.org/presentationml/2006/ole">
            <mc:AlternateContent xmlns:mc="http://schemas.openxmlformats.org/markup-compatibility/2006">
              <mc:Choice xmlns:v="urn:schemas-microsoft-com:vml" Requires="v">
                <p:oleObj name="Equation" r:id="rId6" imgW="2209680" imgH="482400" progId="Equation.DSMT4">
                  <p:embed/>
                </p:oleObj>
              </mc:Choice>
              <mc:Fallback>
                <p:oleObj name="Equation" r:id="rId6" imgW="2209680" imgH="48240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1275" y="5199063"/>
                        <a:ext cx="4268788" cy="736600"/>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8489"/>
                                        </p:tgtEl>
                                        <p:attrNameLst>
                                          <p:attrName>style.visibility</p:attrName>
                                        </p:attrNameLst>
                                      </p:cBhvr>
                                      <p:to>
                                        <p:strVal val="visible"/>
                                      </p:to>
                                    </p:set>
                                    <p:animEffect transition="in" filter="fade">
                                      <p:cBhvr>
                                        <p:cTn id="7" dur="1000"/>
                                        <p:tgtEl>
                                          <p:spTgt spid="148489"/>
                                        </p:tgtEl>
                                      </p:cBhvr>
                                    </p:animEffect>
                                    <p:anim calcmode="lin" valueType="num">
                                      <p:cBhvr>
                                        <p:cTn id="8" dur="1000" fill="hold"/>
                                        <p:tgtEl>
                                          <p:spTgt spid="148489"/>
                                        </p:tgtEl>
                                        <p:attrNameLst>
                                          <p:attrName>ppt_x</p:attrName>
                                        </p:attrNameLst>
                                      </p:cBhvr>
                                      <p:tavLst>
                                        <p:tav tm="0">
                                          <p:val>
                                            <p:strVal val="#ppt_x"/>
                                          </p:val>
                                        </p:tav>
                                        <p:tav tm="100000">
                                          <p:val>
                                            <p:strVal val="#ppt_x"/>
                                          </p:val>
                                        </p:tav>
                                      </p:tavLst>
                                    </p:anim>
                                    <p:anim calcmode="lin" valueType="num">
                                      <p:cBhvr>
                                        <p:cTn id="9" dur="1000" fill="hold"/>
                                        <p:tgtEl>
                                          <p:spTgt spid="14848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8491"/>
                                        </p:tgtEl>
                                        <p:attrNameLst>
                                          <p:attrName>style.visibility</p:attrName>
                                        </p:attrNameLst>
                                      </p:cBhvr>
                                      <p:to>
                                        <p:strVal val="visible"/>
                                      </p:to>
                                    </p:set>
                                    <p:animEffect transition="in" filter="fade">
                                      <p:cBhvr>
                                        <p:cTn id="12" dur="1000"/>
                                        <p:tgtEl>
                                          <p:spTgt spid="148491"/>
                                        </p:tgtEl>
                                      </p:cBhvr>
                                    </p:animEffect>
                                    <p:anim calcmode="lin" valueType="num">
                                      <p:cBhvr>
                                        <p:cTn id="13" dur="1000" fill="hold"/>
                                        <p:tgtEl>
                                          <p:spTgt spid="148491"/>
                                        </p:tgtEl>
                                        <p:attrNameLst>
                                          <p:attrName>ppt_x</p:attrName>
                                        </p:attrNameLst>
                                      </p:cBhvr>
                                      <p:tavLst>
                                        <p:tav tm="0">
                                          <p:val>
                                            <p:strVal val="#ppt_x"/>
                                          </p:val>
                                        </p:tav>
                                        <p:tav tm="100000">
                                          <p:val>
                                            <p:strVal val="#ppt_x"/>
                                          </p:val>
                                        </p:tav>
                                      </p:tavLst>
                                    </p:anim>
                                    <p:anim calcmode="lin" valueType="num">
                                      <p:cBhvr>
                                        <p:cTn id="14" dur="1000" fill="hold"/>
                                        <p:tgtEl>
                                          <p:spTgt spid="148491"/>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48492">
                                            <p:txEl>
                                              <p:pRg st="0" end="0"/>
                                            </p:txEl>
                                          </p:spTgt>
                                        </p:tgtEl>
                                        <p:attrNameLst>
                                          <p:attrName>style.visibility</p:attrName>
                                        </p:attrNameLst>
                                      </p:cBhvr>
                                      <p:to>
                                        <p:strVal val="visible"/>
                                      </p:to>
                                    </p:set>
                                    <p:anim calcmode="discrete" valueType="clr">
                                      <p:cBhvr override="childStyle">
                                        <p:cTn id="19" dur="80"/>
                                        <p:tgtEl>
                                          <p:spTgt spid="14849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48492">
                                            <p:txEl>
                                              <p:pRg st="0" end="0"/>
                                            </p:txEl>
                                          </p:spTgt>
                                        </p:tgtEl>
                                        <p:attrNameLst>
                                          <p:attrName>fillcolor</p:attrName>
                                        </p:attrNameLst>
                                      </p:cBhvr>
                                      <p:tavLst>
                                        <p:tav tm="0">
                                          <p:val>
                                            <p:clrVal>
                                              <a:schemeClr val="accent2"/>
                                            </p:clrVal>
                                          </p:val>
                                        </p:tav>
                                        <p:tav tm="50000">
                                          <p:val>
                                            <p:clrVal>
                                              <a:schemeClr val="hlink"/>
                                            </p:clrVal>
                                          </p:val>
                                        </p:tav>
                                      </p:tavLst>
                                    </p:anim>
                                    <p:set>
                                      <p:cBhvr>
                                        <p:cTn id="21" dur="80"/>
                                        <p:tgtEl>
                                          <p:spTgt spid="148492">
                                            <p:txEl>
                                              <p:pRg st="0" end="0"/>
                                            </p:txEl>
                                          </p:spTgt>
                                        </p:tgtEl>
                                        <p:attrNameLst>
                                          <p:attrName>fill.type</p:attrName>
                                        </p:attrNameLst>
                                      </p:cBhvr>
                                      <p:to>
                                        <p:strVal val="solid"/>
                                      </p:to>
                                    </p:set>
                                  </p:childTnLst>
                                </p:cTn>
                              </p:par>
                              <p:par>
                                <p:cTn id="22" presetID="27" presetClass="entr" presetSubtype="0" fill="hold" nodeType="withEffect">
                                  <p:stCondLst>
                                    <p:cond delay="0"/>
                                  </p:stCondLst>
                                  <p:iterate type="lt">
                                    <p:tmPct val="50000"/>
                                  </p:iterate>
                                  <p:childTnLst>
                                    <p:set>
                                      <p:cBhvr>
                                        <p:cTn id="23" dur="1" fill="hold">
                                          <p:stCondLst>
                                            <p:cond delay="0"/>
                                          </p:stCondLst>
                                        </p:cTn>
                                        <p:tgtEl>
                                          <p:spTgt spid="148492">
                                            <p:txEl>
                                              <p:pRg st="1" end="1"/>
                                            </p:txEl>
                                          </p:spTgt>
                                        </p:tgtEl>
                                        <p:attrNameLst>
                                          <p:attrName>style.visibility</p:attrName>
                                        </p:attrNameLst>
                                      </p:cBhvr>
                                      <p:to>
                                        <p:strVal val="visible"/>
                                      </p:to>
                                    </p:set>
                                    <p:anim calcmode="discrete" valueType="clr">
                                      <p:cBhvr override="childStyle">
                                        <p:cTn id="24" dur="80"/>
                                        <p:tgtEl>
                                          <p:spTgt spid="14849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148492">
                                            <p:txEl>
                                              <p:pRg st="1" end="1"/>
                                            </p:txEl>
                                          </p:spTgt>
                                        </p:tgtEl>
                                        <p:attrNameLst>
                                          <p:attrName>fillcolor</p:attrName>
                                        </p:attrNameLst>
                                      </p:cBhvr>
                                      <p:tavLst>
                                        <p:tav tm="0">
                                          <p:val>
                                            <p:clrVal>
                                              <a:schemeClr val="accent2"/>
                                            </p:clrVal>
                                          </p:val>
                                        </p:tav>
                                        <p:tav tm="50000">
                                          <p:val>
                                            <p:clrVal>
                                              <a:schemeClr val="hlink"/>
                                            </p:clrVal>
                                          </p:val>
                                        </p:tav>
                                      </p:tavLst>
                                    </p:anim>
                                    <p:set>
                                      <p:cBhvr>
                                        <p:cTn id="26" dur="80"/>
                                        <p:tgtEl>
                                          <p:spTgt spid="148492">
                                            <p:txEl>
                                              <p:pRg st="1" end="1"/>
                                            </p:txEl>
                                          </p:spTgt>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48494"/>
                                        </p:tgtEl>
                                        <p:attrNameLst>
                                          <p:attrName>style.visibility</p:attrName>
                                        </p:attrNameLst>
                                      </p:cBhvr>
                                      <p:to>
                                        <p:strVal val="visible"/>
                                      </p:to>
                                    </p:set>
                                    <p:animEffect transition="in" filter="slide(fromLeft)">
                                      <p:cBhvr>
                                        <p:cTn id="31" dur="500"/>
                                        <p:tgtEl>
                                          <p:spTgt spid="148494"/>
                                        </p:tgtEl>
                                      </p:cBhvr>
                                    </p:animEffect>
                                  </p:childTnLst>
                                </p:cTn>
                              </p:par>
                              <p:par>
                                <p:cTn id="32" presetID="12" presetClass="entr" presetSubtype="8" fill="hold" nodeType="withEffect">
                                  <p:stCondLst>
                                    <p:cond delay="0"/>
                                  </p:stCondLst>
                                  <p:childTnLst>
                                    <p:set>
                                      <p:cBhvr>
                                        <p:cTn id="33" dur="1" fill="hold">
                                          <p:stCondLst>
                                            <p:cond delay="0"/>
                                          </p:stCondLst>
                                        </p:cTn>
                                        <p:tgtEl>
                                          <p:spTgt spid="148493"/>
                                        </p:tgtEl>
                                        <p:attrNameLst>
                                          <p:attrName>style.visibility</p:attrName>
                                        </p:attrNameLst>
                                      </p:cBhvr>
                                      <p:to>
                                        <p:strVal val="visible"/>
                                      </p:to>
                                    </p:set>
                                    <p:animEffect transition="in" filter="slide(fromLeft)">
                                      <p:cBhvr>
                                        <p:cTn id="34" dur="500"/>
                                        <p:tgtEl>
                                          <p:spTgt spid="14849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nodeType="clickEffect">
                                  <p:stCondLst>
                                    <p:cond delay="0"/>
                                  </p:stCondLst>
                                  <p:childTnLst>
                                    <p:set>
                                      <p:cBhvr>
                                        <p:cTn id="38" dur="1" fill="hold">
                                          <p:stCondLst>
                                            <p:cond delay="0"/>
                                          </p:stCondLst>
                                        </p:cTn>
                                        <p:tgtEl>
                                          <p:spTgt spid="148496"/>
                                        </p:tgtEl>
                                        <p:attrNameLst>
                                          <p:attrName>style.visibility</p:attrName>
                                        </p:attrNameLst>
                                      </p:cBhvr>
                                      <p:to>
                                        <p:strVal val="visible"/>
                                      </p:to>
                                    </p:set>
                                    <p:animEffect transition="in" filter="slide(fromLeft)">
                                      <p:cBhvr>
                                        <p:cTn id="39" dur="500"/>
                                        <p:tgtEl>
                                          <p:spTgt spid="148496"/>
                                        </p:tgtEl>
                                      </p:cBhvr>
                                    </p:animEffect>
                                  </p:childTnLst>
                                </p:cTn>
                              </p:par>
                              <p:par>
                                <p:cTn id="40" presetID="12" presetClass="entr" presetSubtype="8" fill="hold" grpId="0" nodeType="withEffect">
                                  <p:stCondLst>
                                    <p:cond delay="0"/>
                                  </p:stCondLst>
                                  <p:childTnLst>
                                    <p:set>
                                      <p:cBhvr>
                                        <p:cTn id="41" dur="1" fill="hold">
                                          <p:stCondLst>
                                            <p:cond delay="0"/>
                                          </p:stCondLst>
                                        </p:cTn>
                                        <p:tgtEl>
                                          <p:spTgt spid="148495"/>
                                        </p:tgtEl>
                                        <p:attrNameLst>
                                          <p:attrName>style.visibility</p:attrName>
                                        </p:attrNameLst>
                                      </p:cBhvr>
                                      <p:to>
                                        <p:strVal val="visible"/>
                                      </p:to>
                                    </p:set>
                                    <p:animEffect transition="in" filter="slide(fromLeft)">
                                      <p:cBhvr>
                                        <p:cTn id="42" dur="500"/>
                                        <p:tgtEl>
                                          <p:spTgt spid="148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9" grpId="0"/>
      <p:bldP spid="148494" grpId="0"/>
      <p:bldP spid="1484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27490A8-3EBD-E68B-9290-19CBAB390ACD}"/>
              </a:ext>
            </a:extLst>
          </p:cNvPr>
          <p:cNvSpPr>
            <a:spLocks noGrp="1" noChangeArrowheads="1"/>
          </p:cNvSpPr>
          <p:nvPr>
            <p:ph type="sldNum" sz="quarter" idx="10"/>
          </p:nvPr>
        </p:nvSpPr>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fld id="{AADE6BE0-98D0-4381-9C58-C92B00B6612D}" type="slidenum">
              <a:rPr lang="en-US" altLang="zh-CN" b="0">
                <a:solidFill>
                  <a:srgbClr val="DDDDDD"/>
                </a:solidFill>
                <a:latin typeface="Blackoak Std" pitchFamily="82" charset="0"/>
                <a:ea typeface="宋体" panose="02010600030101010101" pitchFamily="2" charset="-122"/>
              </a:rPr>
              <a:pPr eaLnBrk="1" hangingPunct="1"/>
              <a:t>2</a:t>
            </a:fld>
            <a:endParaRPr lang="en-US" altLang="zh-CN" b="0">
              <a:solidFill>
                <a:srgbClr val="DDDDDD"/>
              </a:solidFill>
              <a:latin typeface="Blackoak Std" pitchFamily="82" charset="0"/>
              <a:ea typeface="宋体" panose="02010600030101010101" pitchFamily="2" charset="-122"/>
            </a:endParaRPr>
          </a:p>
        </p:txBody>
      </p:sp>
      <p:sp>
        <p:nvSpPr>
          <p:cNvPr id="149506" name="Rectangle 2">
            <a:extLst>
              <a:ext uri="{FF2B5EF4-FFF2-40B4-BE49-F238E27FC236}">
                <a16:creationId xmlns:a16="http://schemas.microsoft.com/office/drawing/2014/main" id="{0D3E8C09-C45E-DA18-B5DA-B71F9E69DB03}"/>
              </a:ext>
            </a:extLst>
          </p:cNvPr>
          <p:cNvSpPr>
            <a:spLocks noChangeArrowheads="1"/>
          </p:cNvSpPr>
          <p:nvPr/>
        </p:nvSpPr>
        <p:spPr bwMode="auto">
          <a:xfrm>
            <a:off x="452438" y="1138238"/>
            <a:ext cx="8077200" cy="457200"/>
          </a:xfrm>
          <a:prstGeom prst="rect">
            <a:avLst/>
          </a:prstGeom>
          <a:noFill/>
          <a:ln w="50800" algn="ctr">
            <a:noFill/>
            <a:prstDash val="sysDot"/>
            <a:miter lim="800000"/>
            <a:headEnd/>
            <a:tailEnd/>
          </a:ln>
          <a:effectLst/>
        </p:spPr>
        <p:txBody>
          <a:bodyPr>
            <a:spAutoFit/>
          </a:bodyPr>
          <a:lstStyle/>
          <a:p>
            <a:pPr marL="266700" indent="-266700">
              <a:buClr>
                <a:srgbClr val="FF9900"/>
              </a:buClr>
              <a:buSzPct val="80000"/>
              <a:buFont typeface="Wingdings" pitchFamily="2" charset="2"/>
              <a:buNone/>
              <a:defRPr/>
            </a:pPr>
            <a:r>
              <a:rPr kumimoji="1" lang="en-US" altLang="zh-CN" sz="2400">
                <a:solidFill>
                  <a:srgbClr val="FF3300"/>
                </a:solidFill>
              </a:rPr>
              <a:t>5. </a:t>
            </a:r>
            <a:r>
              <a:rPr kumimoji="1" lang="zh-CN" altLang="en-US" sz="2400">
                <a:solidFill>
                  <a:srgbClr val="FF3300"/>
                </a:solidFill>
              </a:rPr>
              <a:t>循环的平均吸热温度和平均放热温度</a:t>
            </a:r>
            <a:r>
              <a:rPr kumimoji="1" lang="zh-CN" altLang="en-US" sz="2400">
                <a:solidFill>
                  <a:schemeClr val="tx2"/>
                </a:solidFill>
                <a:effectLst>
                  <a:outerShdw blurRad="38100" dist="38100" dir="2700000" algn="tl">
                    <a:srgbClr val="C0C0C0"/>
                  </a:outerShdw>
                </a:effectLst>
              </a:rPr>
              <a:t> </a:t>
            </a:r>
          </a:p>
        </p:txBody>
      </p:sp>
      <p:sp>
        <p:nvSpPr>
          <p:cNvPr id="149507" name="Rectangle 3">
            <a:extLst>
              <a:ext uri="{FF2B5EF4-FFF2-40B4-BE49-F238E27FC236}">
                <a16:creationId xmlns:a16="http://schemas.microsoft.com/office/drawing/2014/main" id="{95263957-C752-D31D-8937-7FAA4E2E947C}"/>
              </a:ext>
            </a:extLst>
          </p:cNvPr>
          <p:cNvSpPr>
            <a:spLocks noChangeArrowheads="1"/>
          </p:cNvSpPr>
          <p:nvPr/>
        </p:nvSpPr>
        <p:spPr bwMode="auto">
          <a:xfrm>
            <a:off x="571500" y="485775"/>
            <a:ext cx="8572500" cy="549275"/>
          </a:xfrm>
          <a:prstGeom prst="rect">
            <a:avLst/>
          </a:prstGeom>
          <a:noFill/>
          <a:ln w="9525" algn="ctr">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Clarendon Extended" pitchFamily="18" charset="0"/>
                <a:ea typeface="华文琥珀" pitchFamily="2" charset="-122"/>
              </a:rPr>
              <a:t>5-2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卡诺循环和多热源可逆循环分析</a:t>
            </a:r>
            <a:r>
              <a:rPr lang="zh-CN" altLang="en-US" sz="1200" b="0">
                <a:solidFill>
                  <a:schemeClr val="bg1"/>
                </a:solidFill>
                <a:effectLst>
                  <a:outerShdw blurRad="38100" dist="38100" dir="2700000" algn="tl">
                    <a:srgbClr val="C0C0C0"/>
                  </a:outerShdw>
                </a:effectLst>
              </a:rPr>
              <a:t> </a:t>
            </a:r>
          </a:p>
        </p:txBody>
      </p:sp>
      <p:sp>
        <p:nvSpPr>
          <p:cNvPr id="149516" name="Rectangle 12">
            <a:extLst>
              <a:ext uri="{FF2B5EF4-FFF2-40B4-BE49-F238E27FC236}">
                <a16:creationId xmlns:a16="http://schemas.microsoft.com/office/drawing/2014/main" id="{E98C18B8-FBDD-3284-17FB-2A1F98ED5AE2}"/>
              </a:ext>
            </a:extLst>
          </p:cNvPr>
          <p:cNvSpPr>
            <a:spLocks noChangeArrowheads="1"/>
          </p:cNvSpPr>
          <p:nvPr/>
        </p:nvSpPr>
        <p:spPr bwMode="auto">
          <a:xfrm>
            <a:off x="647700" y="1565275"/>
            <a:ext cx="8339138" cy="752475"/>
          </a:xfrm>
          <a:prstGeom prst="rect">
            <a:avLst/>
          </a:prstGeom>
          <a:noFill/>
          <a:ln w="50800" algn="ctr">
            <a:noFill/>
            <a:prstDash val="sysDot"/>
            <a:miter lim="800000"/>
            <a:headEnd/>
            <a:tailEnd/>
          </a:ln>
          <a:effectLst/>
        </p:spPr>
        <p:txBody>
          <a:bodyPr anchor="ctr">
            <a:spAutoFit/>
          </a:bodyPr>
          <a:lstStyle/>
          <a:p>
            <a:pPr>
              <a:lnSpc>
                <a:spcPct val="120000"/>
              </a:lnSpc>
              <a:defRPr/>
            </a:pPr>
            <a:r>
              <a:rPr kumimoji="1" lang="zh-CN" altLang="en-US" dirty="0">
                <a:effectLst>
                  <a:outerShdw blurRad="38100" dist="38100" dir="2700000" algn="tl">
                    <a:srgbClr val="C0C0C0"/>
                  </a:outerShdw>
                </a:effectLst>
                <a:latin typeface="Arial" charset="0"/>
              </a:rPr>
              <a:t>       为了分析变温热源的可逆循环，也为了能够与恒温热源做比较，引入平均吸、放热温度的概念。如图示： </a:t>
            </a:r>
          </a:p>
        </p:txBody>
      </p:sp>
      <p:graphicFrame>
        <p:nvGraphicFramePr>
          <p:cNvPr id="149517" name="Object 13">
            <a:extLst>
              <a:ext uri="{FF2B5EF4-FFF2-40B4-BE49-F238E27FC236}">
                <a16:creationId xmlns:a16="http://schemas.microsoft.com/office/drawing/2014/main" id="{64A28F62-9BB8-81F0-E867-B34CD97B3D7A}"/>
              </a:ext>
            </a:extLst>
          </p:cNvPr>
          <p:cNvGraphicFramePr>
            <a:graphicFrameLocks noChangeAspect="1"/>
          </p:cNvGraphicFramePr>
          <p:nvPr/>
        </p:nvGraphicFramePr>
        <p:xfrm>
          <a:off x="908050" y="2457450"/>
          <a:ext cx="3078163" cy="2238375"/>
        </p:xfrm>
        <a:graphic>
          <a:graphicData uri="http://schemas.openxmlformats.org/presentationml/2006/ole">
            <mc:AlternateContent xmlns:mc="http://schemas.openxmlformats.org/markup-compatibility/2006">
              <mc:Choice xmlns:v="urn:schemas-microsoft-com:vml" Requires="v">
                <p:oleObj name="Visio" r:id="rId2" imgW="3938674" imgH="2863994" progId="Visio.Drawing.11">
                  <p:embed/>
                </p:oleObj>
              </mc:Choice>
              <mc:Fallback>
                <p:oleObj name="Visio" r:id="rId2" imgW="3938674" imgH="2863994" progId="Visio.Drawing.11">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 y="2457450"/>
                        <a:ext cx="3078163"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0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9518" name="Object 14">
            <a:extLst>
              <a:ext uri="{FF2B5EF4-FFF2-40B4-BE49-F238E27FC236}">
                <a16:creationId xmlns:a16="http://schemas.microsoft.com/office/drawing/2014/main" id="{F75039DD-9384-D894-0F49-3197B44D34FD}"/>
              </a:ext>
            </a:extLst>
          </p:cNvPr>
          <p:cNvGraphicFramePr>
            <a:graphicFrameLocks noChangeAspect="1"/>
          </p:cNvGraphicFramePr>
          <p:nvPr/>
        </p:nvGraphicFramePr>
        <p:xfrm>
          <a:off x="5649913" y="2166938"/>
          <a:ext cx="3359150" cy="1809750"/>
        </p:xfrm>
        <a:graphic>
          <a:graphicData uri="http://schemas.openxmlformats.org/presentationml/2006/ole">
            <mc:AlternateContent xmlns:mc="http://schemas.openxmlformats.org/markup-compatibility/2006">
              <mc:Choice xmlns:v="urn:schemas-microsoft-com:vml" Requires="v">
                <p:oleObj name="Equation" r:id="rId4" imgW="2057400" imgH="1168200" progId="Equation.DSMT4">
                  <p:embed/>
                </p:oleObj>
              </mc:Choice>
              <mc:Fallback>
                <p:oleObj name="Equation" r:id="rId4" imgW="2057400" imgH="11682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913" y="2166938"/>
                        <a:ext cx="3359150" cy="1809750"/>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pic>
                </p:oleObj>
              </mc:Fallback>
            </mc:AlternateContent>
          </a:graphicData>
        </a:graphic>
      </p:graphicFrame>
      <p:sp>
        <p:nvSpPr>
          <p:cNvPr id="149519" name="Rectangle 15">
            <a:extLst>
              <a:ext uri="{FF2B5EF4-FFF2-40B4-BE49-F238E27FC236}">
                <a16:creationId xmlns:a16="http://schemas.microsoft.com/office/drawing/2014/main" id="{BD94969E-F52C-FB7D-78F1-77044BFAD674}"/>
              </a:ext>
            </a:extLst>
          </p:cNvPr>
          <p:cNvSpPr>
            <a:spLocks noChangeArrowheads="1"/>
          </p:cNvSpPr>
          <p:nvPr/>
        </p:nvSpPr>
        <p:spPr bwMode="auto">
          <a:xfrm>
            <a:off x="3959225" y="2386013"/>
            <a:ext cx="1633538"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zh-CN" altLang="en-US">
                <a:solidFill>
                  <a:srgbClr val="FF3300"/>
                </a:solidFill>
              </a:rPr>
              <a:t>平均吸热温度：</a:t>
            </a:r>
          </a:p>
          <a:p>
            <a:pPr eaLnBrk="1" hangingPunct="1">
              <a:lnSpc>
                <a:spcPct val="150000"/>
              </a:lnSpc>
            </a:pPr>
            <a:endParaRPr kumimoji="1" lang="zh-CN" altLang="en-US">
              <a:solidFill>
                <a:srgbClr val="FF3300"/>
              </a:solidFill>
            </a:endParaRPr>
          </a:p>
          <a:p>
            <a:pPr eaLnBrk="1" hangingPunct="1">
              <a:lnSpc>
                <a:spcPct val="150000"/>
              </a:lnSpc>
            </a:pPr>
            <a:r>
              <a:rPr kumimoji="1" lang="zh-CN" altLang="en-US">
                <a:solidFill>
                  <a:srgbClr val="FF3300"/>
                </a:solidFill>
              </a:rPr>
              <a:t>平均放热温度：</a:t>
            </a:r>
          </a:p>
        </p:txBody>
      </p:sp>
      <p:graphicFrame>
        <p:nvGraphicFramePr>
          <p:cNvPr id="149520" name="Object 16">
            <a:extLst>
              <a:ext uri="{FF2B5EF4-FFF2-40B4-BE49-F238E27FC236}">
                <a16:creationId xmlns:a16="http://schemas.microsoft.com/office/drawing/2014/main" id="{81FC9A3C-2DD6-6C07-207F-8DD3C50DF784}"/>
              </a:ext>
            </a:extLst>
          </p:cNvPr>
          <p:cNvGraphicFramePr>
            <a:graphicFrameLocks noChangeAspect="1"/>
          </p:cNvGraphicFramePr>
          <p:nvPr/>
        </p:nvGraphicFramePr>
        <p:xfrm>
          <a:off x="5659438" y="4178300"/>
          <a:ext cx="1768475" cy="685800"/>
        </p:xfrm>
        <a:graphic>
          <a:graphicData uri="http://schemas.openxmlformats.org/presentationml/2006/ole">
            <mc:AlternateContent xmlns:mc="http://schemas.openxmlformats.org/markup-compatibility/2006">
              <mc:Choice xmlns:v="urn:schemas-microsoft-com:vml" Requires="v">
                <p:oleObj name="Equation" r:id="rId6" imgW="1155600" imgH="444240" progId="Equation.DSMT4">
                  <p:embed/>
                </p:oleObj>
              </mc:Choice>
              <mc:Fallback>
                <p:oleObj name="Equation" r:id="rId6" imgW="1155600" imgH="44424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4178300"/>
                        <a:ext cx="1768475" cy="685800"/>
                      </a:xfrm>
                      <a:prstGeom prst="rect">
                        <a:avLst/>
                      </a:prstGeom>
                      <a:solidFill>
                        <a:srgbClr val="CCECFF"/>
                      </a:solidFill>
                      <a:ln>
                        <a:noFill/>
                      </a:ln>
                      <a:effectLst>
                        <a:prstShdw prst="shdw17" dist="17961" dir="2700000">
                          <a:srgbClr val="CCECFF">
                            <a:gamma/>
                            <a:shade val="60000"/>
                            <a:invGamma/>
                          </a:srgbClr>
                        </a:prstShdw>
                      </a:effectLst>
                      <a:extLst>
                        <a:ext uri="{91240B29-F687-4F45-9708-019B960494DF}">
                          <a14:hiddenLine xmlns:a14="http://schemas.microsoft.com/office/drawing/2010/main" w="9525" algn="ctr">
                            <a:solidFill>
                              <a:schemeClr val="accent1"/>
                            </a:solidFill>
                            <a:miter lim="800000"/>
                            <a:headEnd/>
                            <a:tailEnd/>
                          </a14:hiddenLine>
                        </a:ext>
                      </a:extLst>
                    </p:spPr>
                  </p:pic>
                </p:oleObj>
              </mc:Fallback>
            </mc:AlternateContent>
          </a:graphicData>
        </a:graphic>
      </p:graphicFrame>
      <p:sp>
        <p:nvSpPr>
          <p:cNvPr id="149521" name="Rectangle 17">
            <a:extLst>
              <a:ext uri="{FF2B5EF4-FFF2-40B4-BE49-F238E27FC236}">
                <a16:creationId xmlns:a16="http://schemas.microsoft.com/office/drawing/2014/main" id="{3D4B4103-A26F-BEFB-FC24-718D1C0495C5}"/>
              </a:ext>
            </a:extLst>
          </p:cNvPr>
          <p:cNvSpPr>
            <a:spLocks noChangeArrowheads="1"/>
          </p:cNvSpPr>
          <p:nvPr/>
        </p:nvSpPr>
        <p:spPr bwMode="auto">
          <a:xfrm>
            <a:off x="4765675" y="4206875"/>
            <a:ext cx="16335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zh-CN" altLang="en-US">
                <a:solidFill>
                  <a:srgbClr val="FF3300"/>
                </a:solidFill>
              </a:rPr>
              <a:t>所以：</a:t>
            </a:r>
          </a:p>
        </p:txBody>
      </p:sp>
      <p:sp>
        <p:nvSpPr>
          <p:cNvPr id="149522" name="Rectangle 18">
            <a:extLst>
              <a:ext uri="{FF2B5EF4-FFF2-40B4-BE49-F238E27FC236}">
                <a16:creationId xmlns:a16="http://schemas.microsoft.com/office/drawing/2014/main" id="{B1ACC503-8559-93F4-E22F-CD61A920D809}"/>
              </a:ext>
            </a:extLst>
          </p:cNvPr>
          <p:cNvSpPr>
            <a:spLocks noChangeArrowheads="1"/>
          </p:cNvSpPr>
          <p:nvPr/>
        </p:nvSpPr>
        <p:spPr bwMode="auto">
          <a:xfrm>
            <a:off x="695325" y="5013325"/>
            <a:ext cx="5189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a:solidFill>
                  <a:srgbClr val="FF3300"/>
                </a:solidFill>
              </a:rPr>
              <a:t>显然：</a:t>
            </a:r>
            <a:r>
              <a:rPr kumimoji="1" lang="zh-CN" altLang="en-US"/>
              <a:t>相同上、下限温度</a:t>
            </a:r>
            <a:r>
              <a:rPr kumimoji="1" lang="en-US" altLang="zh-CN"/>
              <a:t>(</a:t>
            </a:r>
            <a:r>
              <a:rPr kumimoji="1" lang="en-US" altLang="zh-CN" i="1"/>
              <a:t>T</a:t>
            </a:r>
            <a:r>
              <a:rPr kumimoji="1" lang="en-US" altLang="zh-CN" baseline="-30000"/>
              <a:t>1</a:t>
            </a:r>
            <a:r>
              <a:rPr kumimoji="1" lang="zh-CN" altLang="en-US"/>
              <a:t>，</a:t>
            </a:r>
            <a:r>
              <a:rPr kumimoji="1" lang="en-US" altLang="zh-CN" i="1"/>
              <a:t>T</a:t>
            </a:r>
            <a:r>
              <a:rPr kumimoji="1" lang="en-US" altLang="zh-CN" baseline="-30000"/>
              <a:t>2</a:t>
            </a:r>
            <a:r>
              <a:rPr kumimoji="1" lang="en-US" altLang="zh-CN"/>
              <a:t>)</a:t>
            </a:r>
            <a:r>
              <a:rPr kumimoji="1" lang="zh-CN" altLang="en-US"/>
              <a:t>之间，</a:t>
            </a:r>
            <a:r>
              <a:rPr kumimoji="1" lang="zh-CN" altLang="en-US" i="1">
                <a:sym typeface="Symbol" panose="05050102010706020507" pitchFamily="18" charset="2"/>
              </a:rPr>
              <a:t></a:t>
            </a:r>
            <a:r>
              <a:rPr kumimoji="1" lang="en-US" altLang="zh-CN" baseline="-25000">
                <a:sym typeface="Symbol" panose="05050102010706020507" pitchFamily="18" charset="2"/>
              </a:rPr>
              <a:t>c </a:t>
            </a:r>
            <a:r>
              <a:rPr kumimoji="1" lang="en-US" altLang="zh-CN">
                <a:sym typeface="Symbol" panose="05050102010706020507" pitchFamily="18" charset="2"/>
              </a:rPr>
              <a:t>&gt; </a:t>
            </a:r>
            <a:r>
              <a:rPr kumimoji="1" lang="en-US" altLang="zh-CN" i="1">
                <a:sym typeface="Symbol" panose="05050102010706020507" pitchFamily="18" charset="2"/>
              </a:rPr>
              <a:t></a:t>
            </a:r>
            <a:r>
              <a:rPr kumimoji="1" lang="en-US" altLang="zh-CN" baseline="-25000">
                <a:sym typeface="Symbol" panose="05050102010706020507" pitchFamily="18" charset="2"/>
              </a:rPr>
              <a:t>t</a:t>
            </a:r>
          </a:p>
        </p:txBody>
      </p:sp>
      <p:grpSp>
        <p:nvGrpSpPr>
          <p:cNvPr id="2" name="Group 25">
            <a:extLst>
              <a:ext uri="{FF2B5EF4-FFF2-40B4-BE49-F238E27FC236}">
                <a16:creationId xmlns:a16="http://schemas.microsoft.com/office/drawing/2014/main" id="{CF69FF7C-1403-767C-279E-44E58B57F737}"/>
              </a:ext>
            </a:extLst>
          </p:cNvPr>
          <p:cNvGrpSpPr>
            <a:grpSpLocks/>
          </p:cNvGrpSpPr>
          <p:nvPr/>
        </p:nvGrpSpPr>
        <p:grpSpPr bwMode="auto">
          <a:xfrm>
            <a:off x="725488" y="5524500"/>
            <a:ext cx="7977187" cy="912813"/>
            <a:chOff x="457" y="3480"/>
            <a:chExt cx="5025" cy="575"/>
          </a:xfrm>
        </p:grpSpPr>
        <p:sp>
          <p:nvSpPr>
            <p:cNvPr id="2062" name="Rectangle 21">
              <a:extLst>
                <a:ext uri="{FF2B5EF4-FFF2-40B4-BE49-F238E27FC236}">
                  <a16:creationId xmlns:a16="http://schemas.microsoft.com/office/drawing/2014/main" id="{ACEE3278-CECE-7657-1C58-13CAE86CE944}"/>
                </a:ext>
              </a:extLst>
            </p:cNvPr>
            <p:cNvSpPr>
              <a:spLocks noChangeArrowheads="1"/>
            </p:cNvSpPr>
            <p:nvPr/>
          </p:nvSpPr>
          <p:spPr bwMode="auto">
            <a:xfrm>
              <a:off x="457" y="3480"/>
              <a:ext cx="502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pPr>
              <a:r>
                <a:rPr kumimoji="1" lang="zh-CN" altLang="en-US">
                  <a:solidFill>
                    <a:srgbClr val="FF3300"/>
                  </a:solidFill>
                </a:rPr>
                <a:t>充满系数：</a:t>
              </a:r>
              <a:r>
                <a:rPr kumimoji="1" lang="zh-CN" altLang="en-US">
                  <a:latin typeface="Arial" panose="020B0604020202020204" pitchFamily="34" charset="0"/>
                </a:rPr>
                <a:t>任何可逆循环所包围的</a:t>
              </a:r>
              <a:r>
                <a:rPr kumimoji="1" lang="zh-CN" altLang="en-US"/>
                <a:t>面积</a:t>
              </a:r>
              <a:r>
                <a:rPr kumimoji="1" lang="en-US" altLang="zh-CN"/>
                <a:t>e-h-g-l-e</a:t>
              </a:r>
              <a:r>
                <a:rPr kumimoji="1" lang="zh-CN" altLang="en-US"/>
                <a:t>与相同温限间卡诺循环所包围</a:t>
              </a:r>
            </a:p>
            <a:p>
              <a:pPr eaLnBrk="1" hangingPunct="1">
                <a:lnSpc>
                  <a:spcPct val="120000"/>
                </a:lnSpc>
              </a:pPr>
              <a:r>
                <a:rPr kumimoji="1" lang="zh-CN" altLang="en-US"/>
                <a:t>                     的面积之比。</a:t>
              </a:r>
              <a:r>
                <a:rPr kumimoji="1" lang="zh-CN" altLang="en-US">
                  <a:solidFill>
                    <a:srgbClr val="0000CC"/>
                  </a:solidFill>
                </a:rPr>
                <a:t> </a:t>
              </a:r>
            </a:p>
          </p:txBody>
        </p:sp>
        <p:graphicFrame>
          <p:nvGraphicFramePr>
            <p:cNvPr id="2053" name="Object 22">
              <a:extLst>
                <a:ext uri="{FF2B5EF4-FFF2-40B4-BE49-F238E27FC236}">
                  <a16:creationId xmlns:a16="http://schemas.microsoft.com/office/drawing/2014/main" id="{973C5C7C-8D9A-F727-AD2C-77B8B33B5CAD}"/>
                </a:ext>
              </a:extLst>
            </p:cNvPr>
            <p:cNvGraphicFramePr>
              <a:graphicFrameLocks noChangeAspect="1"/>
            </p:cNvGraphicFramePr>
            <p:nvPr/>
          </p:nvGraphicFramePr>
          <p:xfrm>
            <a:off x="2095" y="3771"/>
            <a:ext cx="788" cy="284"/>
          </p:xfrm>
          <a:graphic>
            <a:graphicData uri="http://schemas.openxmlformats.org/presentationml/2006/ole">
              <mc:AlternateContent xmlns:mc="http://schemas.openxmlformats.org/markup-compatibility/2006">
                <mc:Choice xmlns:v="urn:schemas-microsoft-com:vml" Requires="v">
                  <p:oleObj name="Equation" r:id="rId8" imgW="672840" imgH="241200" progId="Equation.DSMT4">
                    <p:embed/>
                  </p:oleObj>
                </mc:Choice>
                <mc:Fallback>
                  <p:oleObj name="Equation" r:id="rId8" imgW="672840" imgH="241200" progId="Equation.DSMT4">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5" y="3771"/>
                          <a:ext cx="788"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9517"/>
                                        </p:tgtEl>
                                        <p:attrNameLst>
                                          <p:attrName>style.visibility</p:attrName>
                                        </p:attrNameLst>
                                      </p:cBhvr>
                                      <p:to>
                                        <p:strVal val="visible"/>
                                      </p:to>
                                    </p:set>
                                    <p:animEffect transition="in" filter="slide(fromBottom)">
                                      <p:cBhvr>
                                        <p:cTn id="7" dur="500"/>
                                        <p:tgtEl>
                                          <p:spTgt spid="1495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149518"/>
                                        </p:tgtEl>
                                        <p:attrNameLst>
                                          <p:attrName>style.visibility</p:attrName>
                                        </p:attrNameLst>
                                      </p:cBhvr>
                                      <p:to>
                                        <p:strVal val="visible"/>
                                      </p:to>
                                    </p:set>
                                    <p:animEffect transition="in" filter="fade">
                                      <p:cBhvr>
                                        <p:cTn id="12" dur="1000"/>
                                        <p:tgtEl>
                                          <p:spTgt spid="149518"/>
                                        </p:tgtEl>
                                      </p:cBhvr>
                                    </p:animEffect>
                                    <p:anim calcmode="lin" valueType="num">
                                      <p:cBhvr>
                                        <p:cTn id="13" dur="1000" fill="hold"/>
                                        <p:tgtEl>
                                          <p:spTgt spid="149518"/>
                                        </p:tgtEl>
                                        <p:attrNameLst>
                                          <p:attrName>ppt_x</p:attrName>
                                        </p:attrNameLst>
                                      </p:cBhvr>
                                      <p:tavLst>
                                        <p:tav tm="0">
                                          <p:val>
                                            <p:strVal val="#ppt_x"/>
                                          </p:val>
                                        </p:tav>
                                        <p:tav tm="100000">
                                          <p:val>
                                            <p:strVal val="#ppt_x"/>
                                          </p:val>
                                        </p:tav>
                                      </p:tavLst>
                                    </p:anim>
                                    <p:anim calcmode="lin" valueType="num">
                                      <p:cBhvr>
                                        <p:cTn id="14" dur="1000" fill="hold"/>
                                        <p:tgtEl>
                                          <p:spTgt spid="1495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9519"/>
                                        </p:tgtEl>
                                        <p:attrNameLst>
                                          <p:attrName>style.visibility</p:attrName>
                                        </p:attrNameLst>
                                      </p:cBhvr>
                                      <p:to>
                                        <p:strVal val="visible"/>
                                      </p:to>
                                    </p:set>
                                    <p:animEffect transition="in" filter="fade">
                                      <p:cBhvr>
                                        <p:cTn id="17" dur="1000"/>
                                        <p:tgtEl>
                                          <p:spTgt spid="149519"/>
                                        </p:tgtEl>
                                      </p:cBhvr>
                                    </p:animEffect>
                                    <p:anim calcmode="lin" valueType="num">
                                      <p:cBhvr>
                                        <p:cTn id="18" dur="1000" fill="hold"/>
                                        <p:tgtEl>
                                          <p:spTgt spid="149519"/>
                                        </p:tgtEl>
                                        <p:attrNameLst>
                                          <p:attrName>ppt_x</p:attrName>
                                        </p:attrNameLst>
                                      </p:cBhvr>
                                      <p:tavLst>
                                        <p:tav tm="0">
                                          <p:val>
                                            <p:strVal val="#ppt_x"/>
                                          </p:val>
                                        </p:tav>
                                        <p:tav tm="100000">
                                          <p:val>
                                            <p:strVal val="#ppt_x"/>
                                          </p:val>
                                        </p:tav>
                                      </p:tavLst>
                                    </p:anim>
                                    <p:anim calcmode="lin" valueType="num">
                                      <p:cBhvr>
                                        <p:cTn id="19" dur="1000" fill="hold"/>
                                        <p:tgtEl>
                                          <p:spTgt spid="149519"/>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9521"/>
                                        </p:tgtEl>
                                        <p:attrNameLst>
                                          <p:attrName>style.visibility</p:attrName>
                                        </p:attrNameLst>
                                      </p:cBhvr>
                                      <p:to>
                                        <p:strVal val="visible"/>
                                      </p:to>
                                    </p:set>
                                    <p:animEffect transition="in" filter="fade">
                                      <p:cBhvr>
                                        <p:cTn id="24" dur="1000"/>
                                        <p:tgtEl>
                                          <p:spTgt spid="149521"/>
                                        </p:tgtEl>
                                      </p:cBhvr>
                                    </p:animEffect>
                                    <p:anim calcmode="lin" valueType="num">
                                      <p:cBhvr>
                                        <p:cTn id="25" dur="1000" fill="hold"/>
                                        <p:tgtEl>
                                          <p:spTgt spid="149521"/>
                                        </p:tgtEl>
                                        <p:attrNameLst>
                                          <p:attrName>ppt_x</p:attrName>
                                        </p:attrNameLst>
                                      </p:cBhvr>
                                      <p:tavLst>
                                        <p:tav tm="0">
                                          <p:val>
                                            <p:strVal val="#ppt_x"/>
                                          </p:val>
                                        </p:tav>
                                        <p:tav tm="100000">
                                          <p:val>
                                            <p:strVal val="#ppt_x"/>
                                          </p:val>
                                        </p:tav>
                                      </p:tavLst>
                                    </p:anim>
                                    <p:anim calcmode="lin" valueType="num">
                                      <p:cBhvr>
                                        <p:cTn id="26" dur="1000" fill="hold"/>
                                        <p:tgtEl>
                                          <p:spTgt spid="14952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9520"/>
                                        </p:tgtEl>
                                        <p:attrNameLst>
                                          <p:attrName>style.visibility</p:attrName>
                                        </p:attrNameLst>
                                      </p:cBhvr>
                                      <p:to>
                                        <p:strVal val="visible"/>
                                      </p:to>
                                    </p:set>
                                    <p:animEffect transition="in" filter="fade">
                                      <p:cBhvr>
                                        <p:cTn id="29" dur="1000"/>
                                        <p:tgtEl>
                                          <p:spTgt spid="149520"/>
                                        </p:tgtEl>
                                      </p:cBhvr>
                                    </p:animEffect>
                                    <p:anim calcmode="lin" valueType="num">
                                      <p:cBhvr>
                                        <p:cTn id="30" dur="1000" fill="hold"/>
                                        <p:tgtEl>
                                          <p:spTgt spid="149520"/>
                                        </p:tgtEl>
                                        <p:attrNameLst>
                                          <p:attrName>ppt_x</p:attrName>
                                        </p:attrNameLst>
                                      </p:cBhvr>
                                      <p:tavLst>
                                        <p:tav tm="0">
                                          <p:val>
                                            <p:strVal val="#ppt_x"/>
                                          </p:val>
                                        </p:tav>
                                        <p:tav tm="100000">
                                          <p:val>
                                            <p:strVal val="#ppt_x"/>
                                          </p:val>
                                        </p:tav>
                                      </p:tavLst>
                                    </p:anim>
                                    <p:anim calcmode="lin" valueType="num">
                                      <p:cBhvr>
                                        <p:cTn id="31" dur="1000" fill="hold"/>
                                        <p:tgtEl>
                                          <p:spTgt spid="149520"/>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9522"/>
                                        </p:tgtEl>
                                        <p:attrNameLst>
                                          <p:attrName>style.visibility</p:attrName>
                                        </p:attrNameLst>
                                      </p:cBhvr>
                                      <p:to>
                                        <p:strVal val="visible"/>
                                      </p:to>
                                    </p:set>
                                    <p:animEffect transition="in" filter="blinds(horizontal)">
                                      <p:cBhvr>
                                        <p:cTn id="36" dur="500"/>
                                        <p:tgtEl>
                                          <p:spTgt spid="1495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9" grpId="0"/>
      <p:bldP spid="149521" grpId="0"/>
      <p:bldP spid="1495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0421A00F-C36D-720B-4689-C893D07CA569}"/>
              </a:ext>
            </a:extLst>
          </p:cNvPr>
          <p:cNvSpPr>
            <a:spLocks noGrp="1" noChangeArrowheads="1"/>
          </p:cNvSpPr>
          <p:nvPr>
            <p:ph type="sldNum" sz="quarter" idx="10"/>
          </p:nvPr>
        </p:nvSpPr>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fld id="{A833B02C-A4F7-4C84-81FF-BA8E95592B12}" type="slidenum">
              <a:rPr lang="en-US" altLang="zh-CN" b="0">
                <a:solidFill>
                  <a:srgbClr val="DDDDDD"/>
                </a:solidFill>
                <a:latin typeface="Blackoak Std" pitchFamily="82" charset="0"/>
                <a:ea typeface="宋体" panose="02010600030101010101" pitchFamily="2" charset="-122"/>
              </a:rPr>
              <a:pPr eaLnBrk="1" hangingPunct="1"/>
              <a:t>3</a:t>
            </a:fld>
            <a:endParaRPr lang="en-US" altLang="zh-CN" b="0">
              <a:solidFill>
                <a:srgbClr val="DDDDDD"/>
              </a:solidFill>
              <a:latin typeface="Blackoak Std" pitchFamily="82" charset="0"/>
              <a:ea typeface="宋体" panose="02010600030101010101" pitchFamily="2" charset="-122"/>
            </a:endParaRPr>
          </a:p>
        </p:txBody>
      </p:sp>
      <p:sp>
        <p:nvSpPr>
          <p:cNvPr id="150531" name="Rectangle 3">
            <a:extLst>
              <a:ext uri="{FF2B5EF4-FFF2-40B4-BE49-F238E27FC236}">
                <a16:creationId xmlns:a16="http://schemas.microsoft.com/office/drawing/2014/main" id="{FF18B79C-56F4-B646-F654-1D332C8D6C82}"/>
              </a:ext>
            </a:extLst>
          </p:cNvPr>
          <p:cNvSpPr>
            <a:spLocks noChangeArrowheads="1"/>
          </p:cNvSpPr>
          <p:nvPr/>
        </p:nvSpPr>
        <p:spPr bwMode="auto">
          <a:xfrm>
            <a:off x="571500" y="485775"/>
            <a:ext cx="8572500" cy="549275"/>
          </a:xfrm>
          <a:prstGeom prst="rect">
            <a:avLst/>
          </a:prstGeom>
          <a:noFill/>
          <a:ln w="9525" algn="ctr">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Clarendon Extended" pitchFamily="18" charset="0"/>
                <a:ea typeface="华文琥珀" pitchFamily="2" charset="-122"/>
              </a:rPr>
              <a:t>5-3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卡诺定理</a:t>
            </a:r>
            <a:r>
              <a:rPr lang="zh-CN" altLang="en-US" sz="1200" b="0">
                <a:solidFill>
                  <a:schemeClr val="bg1"/>
                </a:solidFill>
                <a:effectLst>
                  <a:outerShdw blurRad="38100" dist="38100" dir="2700000" algn="tl">
                    <a:srgbClr val="C0C0C0"/>
                  </a:outerShdw>
                </a:effectLst>
              </a:rPr>
              <a:t> </a:t>
            </a:r>
          </a:p>
        </p:txBody>
      </p:sp>
      <p:sp>
        <p:nvSpPr>
          <p:cNvPr id="150544" name="Rectangle 16">
            <a:extLst>
              <a:ext uri="{FF2B5EF4-FFF2-40B4-BE49-F238E27FC236}">
                <a16:creationId xmlns:a16="http://schemas.microsoft.com/office/drawing/2014/main" id="{60FA19AC-434F-B9F6-7B36-F6513F30CFC1}"/>
              </a:ext>
            </a:extLst>
          </p:cNvPr>
          <p:cNvSpPr>
            <a:spLocks noChangeArrowheads="1"/>
          </p:cNvSpPr>
          <p:nvPr/>
        </p:nvSpPr>
        <p:spPr bwMode="auto">
          <a:xfrm>
            <a:off x="688975" y="4933950"/>
            <a:ext cx="7485063" cy="366713"/>
          </a:xfrm>
          <a:prstGeom prst="rect">
            <a:avLst/>
          </a:prstGeom>
          <a:noFill/>
          <a:ln w="50800" algn="ctr">
            <a:noFill/>
            <a:prstDash val="sysDot"/>
            <a:miter lim="800000"/>
            <a:headEnd/>
            <a:tailEnd/>
          </a:ln>
          <a:effectLst/>
        </p:spPr>
        <p:txBody>
          <a:bodyPr anchor="ctr">
            <a:spAutoFit/>
          </a:bodyPr>
          <a:lstStyle/>
          <a:p>
            <a:pPr>
              <a:defRPr/>
            </a:pPr>
            <a:r>
              <a:rPr kumimoji="1" lang="zh-CN" altLang="en-US">
                <a:solidFill>
                  <a:srgbClr val="0000CC"/>
                </a:solidFill>
                <a:cs typeface="Arial" charset="0"/>
              </a:rPr>
              <a:t>三种可能：</a:t>
            </a:r>
            <a:r>
              <a:rPr kumimoji="1" lang="en-US" altLang="zh-CN">
                <a:solidFill>
                  <a:srgbClr val="FF3300"/>
                </a:solidFill>
                <a:cs typeface="Arial" charset="0"/>
              </a:rPr>
              <a:t>(1) </a:t>
            </a:r>
            <a:r>
              <a:rPr kumimoji="1" lang="en-US" altLang="zh-CN" i="1">
                <a:solidFill>
                  <a:srgbClr val="FF3300"/>
                </a:solidFill>
                <a:cs typeface="Arial" charset="0"/>
                <a:sym typeface="Symbol" pitchFamily="18" charset="2"/>
              </a:rPr>
              <a:t></a:t>
            </a:r>
            <a:r>
              <a:rPr kumimoji="1" lang="en-US" altLang="zh-CN" baseline="-25000">
                <a:solidFill>
                  <a:srgbClr val="FF3300"/>
                </a:solidFill>
                <a:cs typeface="Arial" charset="0"/>
                <a:sym typeface="Symbol" pitchFamily="18" charset="2"/>
              </a:rPr>
              <a:t>A </a:t>
            </a:r>
            <a:r>
              <a:rPr kumimoji="1" lang="en-US" altLang="zh-CN">
                <a:solidFill>
                  <a:srgbClr val="FF3300"/>
                </a:solidFill>
                <a:cs typeface="Arial" charset="0"/>
                <a:sym typeface="Symbol" pitchFamily="18" charset="2"/>
              </a:rPr>
              <a:t>&gt; </a:t>
            </a:r>
            <a:r>
              <a:rPr kumimoji="1" lang="en-US" altLang="zh-CN" i="1">
                <a:solidFill>
                  <a:srgbClr val="FF3300"/>
                </a:solidFill>
                <a:cs typeface="Arial" charset="0"/>
                <a:sym typeface="Symbol" pitchFamily="18" charset="2"/>
              </a:rPr>
              <a:t></a:t>
            </a:r>
            <a:r>
              <a:rPr kumimoji="1" lang="en-US" altLang="zh-CN" baseline="-25000">
                <a:solidFill>
                  <a:srgbClr val="FF3300"/>
                </a:solidFill>
                <a:cs typeface="Arial" charset="0"/>
                <a:sym typeface="Symbol" pitchFamily="18" charset="2"/>
              </a:rPr>
              <a:t>B</a:t>
            </a:r>
            <a:r>
              <a:rPr kumimoji="1" lang="zh-CN" altLang="en-US">
                <a:solidFill>
                  <a:srgbClr val="FF3300"/>
                </a:solidFill>
                <a:cs typeface="Arial" charset="0"/>
              </a:rPr>
              <a:t>、</a:t>
            </a:r>
            <a:r>
              <a:rPr kumimoji="1" lang="en-US" altLang="zh-CN">
                <a:solidFill>
                  <a:srgbClr val="FF3300"/>
                </a:solidFill>
                <a:cs typeface="Arial" charset="0"/>
              </a:rPr>
              <a:t>(2) </a:t>
            </a:r>
            <a:r>
              <a:rPr kumimoji="1" lang="en-US" altLang="zh-CN" i="1">
                <a:solidFill>
                  <a:srgbClr val="FF3300"/>
                </a:solidFill>
                <a:cs typeface="Arial" charset="0"/>
                <a:sym typeface="Symbol" pitchFamily="18" charset="2"/>
              </a:rPr>
              <a:t></a:t>
            </a:r>
            <a:r>
              <a:rPr kumimoji="1" lang="en-US" altLang="zh-CN" baseline="-25000">
                <a:solidFill>
                  <a:srgbClr val="FF3300"/>
                </a:solidFill>
                <a:cs typeface="Arial" charset="0"/>
                <a:sym typeface="Symbol" pitchFamily="18" charset="2"/>
              </a:rPr>
              <a:t>A </a:t>
            </a:r>
            <a:r>
              <a:rPr kumimoji="1" lang="en-US" altLang="zh-CN">
                <a:solidFill>
                  <a:srgbClr val="FF3300"/>
                </a:solidFill>
                <a:cs typeface="Arial" charset="0"/>
                <a:sym typeface="Symbol" pitchFamily="18" charset="2"/>
              </a:rPr>
              <a:t>&lt; </a:t>
            </a:r>
            <a:r>
              <a:rPr kumimoji="1" lang="en-US" altLang="zh-CN" i="1">
                <a:solidFill>
                  <a:srgbClr val="FF3300"/>
                </a:solidFill>
                <a:cs typeface="Arial" charset="0"/>
                <a:sym typeface="Symbol" pitchFamily="18" charset="2"/>
              </a:rPr>
              <a:t></a:t>
            </a:r>
            <a:r>
              <a:rPr kumimoji="1" lang="en-US" altLang="zh-CN" baseline="-25000">
                <a:solidFill>
                  <a:srgbClr val="FF3300"/>
                </a:solidFill>
                <a:cs typeface="Arial" charset="0"/>
                <a:sym typeface="Symbol" pitchFamily="18" charset="2"/>
              </a:rPr>
              <a:t>B </a:t>
            </a:r>
            <a:r>
              <a:rPr kumimoji="1" lang="zh-CN" altLang="en-US" baseline="-25000">
                <a:solidFill>
                  <a:srgbClr val="FF3300"/>
                </a:solidFill>
                <a:cs typeface="Arial" charset="0"/>
                <a:sym typeface="Symbol" pitchFamily="18" charset="2"/>
              </a:rPr>
              <a:t>、</a:t>
            </a:r>
            <a:r>
              <a:rPr kumimoji="1" lang="en-US" altLang="zh-CN">
                <a:solidFill>
                  <a:srgbClr val="FF3300"/>
                </a:solidFill>
                <a:cs typeface="Arial" charset="0"/>
              </a:rPr>
              <a:t>(3) </a:t>
            </a:r>
            <a:r>
              <a:rPr kumimoji="1" lang="en-US" altLang="zh-CN" i="1">
                <a:solidFill>
                  <a:srgbClr val="FF3300"/>
                </a:solidFill>
                <a:cs typeface="Arial" charset="0"/>
                <a:sym typeface="Symbol" pitchFamily="18" charset="2"/>
              </a:rPr>
              <a:t></a:t>
            </a:r>
            <a:r>
              <a:rPr kumimoji="1" lang="en-US" altLang="zh-CN" baseline="-25000">
                <a:solidFill>
                  <a:srgbClr val="FF3300"/>
                </a:solidFill>
                <a:cs typeface="Arial" charset="0"/>
                <a:sym typeface="Symbol" pitchFamily="18" charset="2"/>
              </a:rPr>
              <a:t>A </a:t>
            </a:r>
            <a:r>
              <a:rPr kumimoji="1" lang="en-US" altLang="zh-CN">
                <a:solidFill>
                  <a:srgbClr val="FF3300"/>
                </a:solidFill>
                <a:cs typeface="Arial" charset="0"/>
                <a:sym typeface="Symbol" pitchFamily="18" charset="2"/>
              </a:rPr>
              <a:t>= </a:t>
            </a:r>
            <a:r>
              <a:rPr kumimoji="1" lang="en-US" altLang="zh-CN" i="1">
                <a:solidFill>
                  <a:srgbClr val="FF3300"/>
                </a:solidFill>
                <a:cs typeface="Arial" charset="0"/>
                <a:sym typeface="Symbol" pitchFamily="18" charset="2"/>
              </a:rPr>
              <a:t></a:t>
            </a:r>
            <a:r>
              <a:rPr kumimoji="1" lang="en-US" altLang="zh-CN" baseline="-25000">
                <a:solidFill>
                  <a:srgbClr val="FF3300"/>
                </a:solidFill>
                <a:cs typeface="Arial" charset="0"/>
                <a:sym typeface="Symbol" pitchFamily="18" charset="2"/>
              </a:rPr>
              <a:t>B</a:t>
            </a:r>
            <a:r>
              <a:rPr kumimoji="1" lang="en-US" altLang="zh-CN" baseline="-25000">
                <a:solidFill>
                  <a:srgbClr val="FF6600"/>
                </a:solidFill>
                <a:cs typeface="Arial" charset="0"/>
                <a:sym typeface="Symbol" pitchFamily="18" charset="2"/>
              </a:rPr>
              <a:t> </a:t>
            </a:r>
            <a:r>
              <a:rPr kumimoji="1" lang="zh-CN" altLang="en-US">
                <a:solidFill>
                  <a:srgbClr val="0000CC"/>
                </a:solidFill>
                <a:cs typeface="Arial" charset="0"/>
              </a:rPr>
              <a:t>证明</a:t>
            </a:r>
            <a:r>
              <a:rPr kumimoji="1" lang="en-US" altLang="zh-CN">
                <a:solidFill>
                  <a:srgbClr val="FF3300"/>
                </a:solidFill>
                <a:cs typeface="Arial" charset="0"/>
              </a:rPr>
              <a:t>(1)</a:t>
            </a:r>
            <a:r>
              <a:rPr kumimoji="1" lang="zh-CN" altLang="en-US">
                <a:solidFill>
                  <a:srgbClr val="FF3300"/>
                </a:solidFill>
                <a:cs typeface="Arial" charset="0"/>
              </a:rPr>
              <a:t>、</a:t>
            </a:r>
            <a:r>
              <a:rPr kumimoji="1" lang="en-US" altLang="zh-CN">
                <a:solidFill>
                  <a:srgbClr val="FF3300"/>
                </a:solidFill>
                <a:cs typeface="Arial" charset="0"/>
              </a:rPr>
              <a:t>(2)</a:t>
            </a:r>
            <a:r>
              <a:rPr kumimoji="1" lang="zh-CN" altLang="en-US">
                <a:solidFill>
                  <a:srgbClr val="0000CC"/>
                </a:solidFill>
                <a:cs typeface="Arial" charset="0"/>
              </a:rPr>
              <a:t>不成立</a:t>
            </a:r>
            <a:r>
              <a:rPr kumimoji="1" lang="zh-CN" altLang="en-US">
                <a:solidFill>
                  <a:srgbClr val="0000CC"/>
                </a:solidFill>
                <a:effectLst>
                  <a:outerShdw blurRad="38100" dist="38100" dir="2700000" algn="tl">
                    <a:srgbClr val="C0C0C0"/>
                  </a:outerShdw>
                </a:effectLst>
                <a:latin typeface="Arial" charset="0"/>
                <a:cs typeface="Arial" charset="0"/>
              </a:rPr>
              <a:t>                                        </a:t>
            </a:r>
          </a:p>
        </p:txBody>
      </p:sp>
      <p:sp>
        <p:nvSpPr>
          <p:cNvPr id="3080" name="Rectangle 19">
            <a:extLst>
              <a:ext uri="{FF2B5EF4-FFF2-40B4-BE49-F238E27FC236}">
                <a16:creationId xmlns:a16="http://schemas.microsoft.com/office/drawing/2014/main" id="{C0867EAC-8157-E0C2-8135-EF29E2645E75}"/>
              </a:ext>
            </a:extLst>
          </p:cNvPr>
          <p:cNvSpPr>
            <a:spLocks noChangeArrowheads="1"/>
          </p:cNvSpPr>
          <p:nvPr/>
        </p:nvSpPr>
        <p:spPr bwMode="auto">
          <a:xfrm>
            <a:off x="363538" y="1063625"/>
            <a:ext cx="878046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Aft>
                <a:spcPct val="50000"/>
              </a:spcAft>
            </a:pPr>
            <a:r>
              <a:rPr kumimoji="1" lang="zh-CN" altLang="en-US" sz="2000">
                <a:solidFill>
                  <a:srgbClr val="FF3300"/>
                </a:solidFill>
              </a:rPr>
              <a:t>定理一</a:t>
            </a:r>
            <a:r>
              <a:rPr kumimoji="1" lang="zh-CN" altLang="en-US" sz="2400">
                <a:solidFill>
                  <a:srgbClr val="FF3300"/>
                </a:solidFill>
              </a:rPr>
              <a:t>  </a:t>
            </a:r>
            <a:r>
              <a:rPr kumimoji="1" lang="zh-CN" altLang="en-US" sz="2000">
                <a:solidFill>
                  <a:srgbClr val="FF3300"/>
                </a:solidFill>
              </a:rPr>
              <a:t>在相同温度的高温热源和相同温度的低温热源之间工作的一切可逆循环，其热效率都相等，与可逆循环的种类无关，与采用哪一种工质也无关。</a:t>
            </a:r>
          </a:p>
        </p:txBody>
      </p:sp>
      <p:graphicFrame>
        <p:nvGraphicFramePr>
          <p:cNvPr id="150549" name="Object 21">
            <a:extLst>
              <a:ext uri="{FF2B5EF4-FFF2-40B4-BE49-F238E27FC236}">
                <a16:creationId xmlns:a16="http://schemas.microsoft.com/office/drawing/2014/main" id="{B4ECE7E8-C7A3-18F5-377E-E0F5FC94A0A0}"/>
              </a:ext>
            </a:extLst>
          </p:cNvPr>
          <p:cNvGraphicFramePr>
            <a:graphicFrameLocks noChangeAspect="1"/>
          </p:cNvGraphicFramePr>
          <p:nvPr/>
        </p:nvGraphicFramePr>
        <p:xfrm>
          <a:off x="1165225" y="2097088"/>
          <a:ext cx="2659063" cy="1765300"/>
        </p:xfrm>
        <a:graphic>
          <a:graphicData uri="http://schemas.openxmlformats.org/presentationml/2006/ole">
            <mc:AlternateContent xmlns:mc="http://schemas.openxmlformats.org/markup-compatibility/2006">
              <mc:Choice xmlns:v="urn:schemas-microsoft-com:vml" Requires="v">
                <p:oleObj name="Visio" r:id="rId2" imgW="4216247" imgH="2799238" progId="Visio.Drawing.11">
                  <p:embed/>
                </p:oleObj>
              </mc:Choice>
              <mc:Fallback>
                <p:oleObj name="Visio" r:id="rId2" imgW="4216247" imgH="2799238" progId="Visio.Drawing.11">
                  <p:embed/>
                  <p:pic>
                    <p:nvPicPr>
                      <p:cNvPr id="0"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225" y="2097088"/>
                        <a:ext cx="2659063"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0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50" name="Object 22">
            <a:extLst>
              <a:ext uri="{FF2B5EF4-FFF2-40B4-BE49-F238E27FC236}">
                <a16:creationId xmlns:a16="http://schemas.microsoft.com/office/drawing/2014/main" id="{2BD442AD-CD70-CC1F-3864-6FB133C47055}"/>
              </a:ext>
            </a:extLst>
          </p:cNvPr>
          <p:cNvGraphicFramePr>
            <a:graphicFrameLocks noChangeAspect="1"/>
          </p:cNvGraphicFramePr>
          <p:nvPr/>
        </p:nvGraphicFramePr>
        <p:xfrm>
          <a:off x="4821238" y="2057400"/>
          <a:ext cx="2740025" cy="1854200"/>
        </p:xfrm>
        <a:graphic>
          <a:graphicData uri="http://schemas.openxmlformats.org/presentationml/2006/ole">
            <mc:AlternateContent xmlns:mc="http://schemas.openxmlformats.org/markup-compatibility/2006">
              <mc:Choice xmlns:v="urn:schemas-microsoft-com:vml" Requires="v">
                <p:oleObj name="Visio" r:id="rId4" imgW="4151031" imgH="2807868" progId="Visio.Drawing.11">
                  <p:embed/>
                </p:oleObj>
              </mc:Choice>
              <mc:Fallback>
                <p:oleObj name="Visio" r:id="rId4" imgW="4151031" imgH="2807868" progId="Visio.Drawing.11">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1238" y="2057400"/>
                        <a:ext cx="2740025"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0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51" name="AutoShape 23">
            <a:extLst>
              <a:ext uri="{FF2B5EF4-FFF2-40B4-BE49-F238E27FC236}">
                <a16:creationId xmlns:a16="http://schemas.microsoft.com/office/drawing/2014/main" id="{A2DDAF96-6DB2-064C-68E6-7F915D0FD150}"/>
              </a:ext>
            </a:extLst>
          </p:cNvPr>
          <p:cNvSpPr>
            <a:spLocks noChangeArrowheads="1"/>
          </p:cNvSpPr>
          <p:nvPr/>
        </p:nvSpPr>
        <p:spPr bwMode="auto">
          <a:xfrm>
            <a:off x="4148138" y="2882900"/>
            <a:ext cx="611187" cy="360363"/>
          </a:xfrm>
          <a:custGeom>
            <a:avLst/>
            <a:gdLst>
              <a:gd name="T0" fmla="*/ 12970462 w 21600"/>
              <a:gd name="T1" fmla="*/ 0 h 21600"/>
              <a:gd name="T2" fmla="*/ 0 w 21600"/>
              <a:gd name="T3" fmla="*/ 3006061 h 21600"/>
              <a:gd name="T4" fmla="*/ 12970462 w 21600"/>
              <a:gd name="T5" fmla="*/ 6012106 h 21600"/>
              <a:gd name="T6" fmla="*/ 17293961 w 21600"/>
              <a:gd name="T7" fmla="*/ 300606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FFFF"/>
              </a:gs>
              <a:gs pos="100000">
                <a:srgbClr val="FF66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50552" name="Rectangle 24">
            <a:extLst>
              <a:ext uri="{FF2B5EF4-FFF2-40B4-BE49-F238E27FC236}">
                <a16:creationId xmlns:a16="http://schemas.microsoft.com/office/drawing/2014/main" id="{504BE3A2-54F0-08EA-B2E3-D42FF92027CA}"/>
              </a:ext>
            </a:extLst>
          </p:cNvPr>
          <p:cNvSpPr>
            <a:spLocks noChangeArrowheads="1"/>
          </p:cNvSpPr>
          <p:nvPr/>
        </p:nvSpPr>
        <p:spPr bwMode="auto">
          <a:xfrm>
            <a:off x="692150" y="3944938"/>
            <a:ext cx="82438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zh-CN" altLang="en-US">
                <a:solidFill>
                  <a:srgbClr val="0000CC"/>
                </a:solidFill>
              </a:rPr>
              <a:t>设</a:t>
            </a:r>
            <a:r>
              <a:rPr kumimoji="1" lang="en-US" altLang="zh-CN">
                <a:solidFill>
                  <a:srgbClr val="0000CC"/>
                </a:solidFill>
              </a:rPr>
              <a:t>A</a:t>
            </a:r>
            <a:r>
              <a:rPr kumimoji="1" lang="zh-CN" altLang="en-US">
                <a:solidFill>
                  <a:srgbClr val="0000CC"/>
                </a:solidFill>
              </a:rPr>
              <a:t>、</a:t>
            </a:r>
            <a:r>
              <a:rPr kumimoji="1" lang="en-US" altLang="zh-CN">
                <a:solidFill>
                  <a:srgbClr val="0000CC"/>
                </a:solidFill>
              </a:rPr>
              <a:t>B</a:t>
            </a:r>
            <a:r>
              <a:rPr kumimoji="1" lang="zh-CN" altLang="en-US">
                <a:solidFill>
                  <a:srgbClr val="0000CC"/>
                </a:solidFill>
              </a:rPr>
              <a:t>两台可逆热机，</a:t>
            </a:r>
            <a:r>
              <a:rPr kumimoji="1" lang="en-US" altLang="zh-CN">
                <a:solidFill>
                  <a:srgbClr val="0000CC"/>
                </a:solidFill>
              </a:rPr>
              <a:t>A</a:t>
            </a:r>
            <a:r>
              <a:rPr kumimoji="1" lang="zh-CN" altLang="en-US">
                <a:solidFill>
                  <a:srgbClr val="0000CC"/>
                </a:solidFill>
              </a:rPr>
              <a:t>、</a:t>
            </a:r>
            <a:r>
              <a:rPr kumimoji="1" lang="en-US" altLang="zh-CN">
                <a:solidFill>
                  <a:srgbClr val="0000CC"/>
                </a:solidFill>
              </a:rPr>
              <a:t>B</a:t>
            </a:r>
            <a:r>
              <a:rPr kumimoji="1" lang="zh-CN" altLang="en-US">
                <a:solidFill>
                  <a:srgbClr val="0000CC"/>
                </a:solidFill>
              </a:rPr>
              <a:t>循环工质不同，可逆热机由热源吸热相同，均为</a:t>
            </a:r>
            <a:r>
              <a:rPr kumimoji="1" lang="en-US" altLang="zh-CN" i="1">
                <a:solidFill>
                  <a:srgbClr val="0000CC"/>
                </a:solidFill>
              </a:rPr>
              <a:t>Q</a:t>
            </a:r>
            <a:r>
              <a:rPr kumimoji="1" lang="en-US" altLang="zh-CN" baseline="-25000">
                <a:solidFill>
                  <a:srgbClr val="0000CC"/>
                </a:solidFill>
              </a:rPr>
              <a:t>1</a:t>
            </a:r>
            <a:r>
              <a:rPr kumimoji="1" lang="en-US" altLang="zh-CN">
                <a:solidFill>
                  <a:srgbClr val="0000CC"/>
                </a:solidFill>
              </a:rPr>
              <a:t> </a:t>
            </a:r>
          </a:p>
        </p:txBody>
      </p:sp>
      <p:sp>
        <p:nvSpPr>
          <p:cNvPr id="150553" name="Rectangle 25">
            <a:extLst>
              <a:ext uri="{FF2B5EF4-FFF2-40B4-BE49-F238E27FC236}">
                <a16:creationId xmlns:a16="http://schemas.microsoft.com/office/drawing/2014/main" id="{1EDE1E8F-C2B2-F3F2-A7BD-57920F27B16C}"/>
              </a:ext>
            </a:extLst>
          </p:cNvPr>
          <p:cNvSpPr>
            <a:spLocks noChangeArrowheads="1"/>
          </p:cNvSpPr>
          <p:nvPr/>
        </p:nvSpPr>
        <p:spPr bwMode="auto">
          <a:xfrm>
            <a:off x="509588" y="3649663"/>
            <a:ext cx="874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algn="ctr" eaLnBrk="1" hangingPunct="1"/>
            <a:r>
              <a:rPr kumimoji="1" lang="zh-CN" altLang="en-US">
                <a:latin typeface="Arial" panose="020B0604020202020204" pitchFamily="34" charset="0"/>
              </a:rPr>
              <a:t>证明：</a:t>
            </a:r>
          </a:p>
        </p:txBody>
      </p:sp>
      <p:graphicFrame>
        <p:nvGraphicFramePr>
          <p:cNvPr id="150554" name="Object 26">
            <a:extLst>
              <a:ext uri="{FF2B5EF4-FFF2-40B4-BE49-F238E27FC236}">
                <a16:creationId xmlns:a16="http://schemas.microsoft.com/office/drawing/2014/main" id="{75238BB8-0A34-C8ED-2A4A-949FEF65EE5A}"/>
              </a:ext>
            </a:extLst>
          </p:cNvPr>
          <p:cNvGraphicFramePr>
            <a:graphicFrameLocks noChangeAspect="1"/>
          </p:cNvGraphicFramePr>
          <p:nvPr/>
        </p:nvGraphicFramePr>
        <p:xfrm>
          <a:off x="938213" y="4440238"/>
          <a:ext cx="5173662" cy="574675"/>
        </p:xfrm>
        <a:graphic>
          <a:graphicData uri="http://schemas.openxmlformats.org/presentationml/2006/ole">
            <mc:AlternateContent xmlns:mc="http://schemas.openxmlformats.org/markup-compatibility/2006">
              <mc:Choice xmlns:v="urn:schemas-microsoft-com:vml" Requires="v">
                <p:oleObj name="Equation" r:id="rId6" imgW="3263760" imgH="431640" progId="Equation.DSMT4">
                  <p:embed/>
                </p:oleObj>
              </mc:Choice>
              <mc:Fallback>
                <p:oleObj name="Equation" r:id="rId6" imgW="3263760" imgH="431640" progId="Equation.DSMT4">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213" y="4440238"/>
                        <a:ext cx="517366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0556" name="Rectangle 28">
            <a:extLst>
              <a:ext uri="{FF2B5EF4-FFF2-40B4-BE49-F238E27FC236}">
                <a16:creationId xmlns:a16="http://schemas.microsoft.com/office/drawing/2014/main" id="{DE39C95F-0A2E-003F-EC95-D673EEB53422}"/>
              </a:ext>
            </a:extLst>
          </p:cNvPr>
          <p:cNvSpPr>
            <a:spLocks noChangeArrowheads="1"/>
          </p:cNvSpPr>
          <p:nvPr/>
        </p:nvSpPr>
        <p:spPr bwMode="auto">
          <a:xfrm>
            <a:off x="665163" y="5299075"/>
            <a:ext cx="837723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pPr>
            <a:r>
              <a:rPr kumimoji="1" lang="zh-CN" altLang="en-US">
                <a:solidFill>
                  <a:srgbClr val="FF3300"/>
                </a:solidFill>
                <a:cs typeface="Arial" panose="020B0604020202020204" pitchFamily="34" charset="0"/>
              </a:rPr>
              <a:t>反证</a:t>
            </a:r>
            <a:r>
              <a:rPr kumimoji="1" lang="zh-CN" altLang="en-US">
                <a:solidFill>
                  <a:srgbClr val="0000CC"/>
                </a:solidFill>
                <a:cs typeface="Arial" panose="020B0604020202020204" pitchFamily="34" charset="0"/>
              </a:rPr>
              <a:t>：假定 </a:t>
            </a:r>
            <a:r>
              <a:rPr kumimoji="1" lang="zh-CN" altLang="en-US" i="1">
                <a:solidFill>
                  <a:srgbClr val="FF3300"/>
                </a:solidFill>
                <a:cs typeface="Arial" panose="020B0604020202020204" pitchFamily="34" charset="0"/>
                <a:sym typeface="Symbol" panose="05050102010706020507" pitchFamily="18" charset="2"/>
              </a:rPr>
              <a:t></a:t>
            </a:r>
            <a:r>
              <a:rPr kumimoji="1" lang="en-US" altLang="zh-CN" baseline="-25000">
                <a:solidFill>
                  <a:srgbClr val="FF3300"/>
                </a:solidFill>
                <a:cs typeface="Arial" panose="020B0604020202020204" pitchFamily="34" charset="0"/>
                <a:sym typeface="Symbol" panose="05050102010706020507" pitchFamily="18" charset="2"/>
              </a:rPr>
              <a:t>A </a:t>
            </a:r>
            <a:r>
              <a:rPr kumimoji="1" lang="en-US" altLang="zh-CN">
                <a:solidFill>
                  <a:srgbClr val="FF3300"/>
                </a:solidFill>
                <a:cs typeface="Arial" panose="020B0604020202020204" pitchFamily="34" charset="0"/>
                <a:sym typeface="Symbol" panose="05050102010706020507" pitchFamily="18" charset="2"/>
              </a:rPr>
              <a:t>&gt; </a:t>
            </a:r>
            <a:r>
              <a:rPr kumimoji="1" lang="en-US" altLang="zh-CN" i="1">
                <a:solidFill>
                  <a:srgbClr val="FF3300"/>
                </a:solidFill>
                <a:cs typeface="Arial" panose="020B0604020202020204" pitchFamily="34" charset="0"/>
                <a:sym typeface="Symbol" panose="05050102010706020507" pitchFamily="18" charset="2"/>
              </a:rPr>
              <a:t></a:t>
            </a:r>
            <a:r>
              <a:rPr kumimoji="1" lang="en-US" altLang="zh-CN" baseline="-25000">
                <a:solidFill>
                  <a:srgbClr val="FF3300"/>
                </a:solidFill>
                <a:cs typeface="Arial" panose="020B0604020202020204" pitchFamily="34" charset="0"/>
                <a:sym typeface="Symbol" panose="05050102010706020507" pitchFamily="18" charset="2"/>
              </a:rPr>
              <a:t>B</a:t>
            </a:r>
            <a:r>
              <a:rPr kumimoji="1" lang="zh-CN" altLang="en-US">
                <a:solidFill>
                  <a:srgbClr val="0000CC"/>
                </a:solidFill>
                <a:cs typeface="Arial" panose="020B0604020202020204" pitchFamily="34" charset="0"/>
                <a:sym typeface="Symbol" panose="05050102010706020507" pitchFamily="18" charset="2"/>
              </a:rPr>
              <a:t>，因为</a:t>
            </a:r>
            <a:r>
              <a:rPr kumimoji="1" lang="en-US" altLang="zh-CN" i="1">
                <a:solidFill>
                  <a:srgbClr val="0000CC"/>
                </a:solidFill>
                <a:cs typeface="Arial" panose="020B0604020202020204" pitchFamily="34" charset="0"/>
                <a:sym typeface="Symbol" panose="05050102010706020507" pitchFamily="18" charset="2"/>
              </a:rPr>
              <a:t>Q</a:t>
            </a:r>
            <a:r>
              <a:rPr kumimoji="1" lang="en-US" altLang="zh-CN" baseline="-25000">
                <a:solidFill>
                  <a:srgbClr val="0000CC"/>
                </a:solidFill>
                <a:cs typeface="Arial" panose="020B0604020202020204" pitchFamily="34" charset="0"/>
                <a:sym typeface="Symbol" panose="05050102010706020507" pitchFamily="18" charset="2"/>
              </a:rPr>
              <a:t>1</a:t>
            </a:r>
            <a:r>
              <a:rPr kumimoji="1" lang="zh-CN" altLang="en-US">
                <a:solidFill>
                  <a:srgbClr val="0000CC"/>
                </a:solidFill>
                <a:cs typeface="Arial" panose="020B0604020202020204" pitchFamily="34" charset="0"/>
                <a:sym typeface="Symbol" panose="05050102010706020507" pitchFamily="18" charset="2"/>
              </a:rPr>
              <a:t>相同，可知</a:t>
            </a:r>
            <a:r>
              <a:rPr kumimoji="1" lang="en-US" altLang="zh-CN" i="1">
                <a:solidFill>
                  <a:srgbClr val="FF3300"/>
                </a:solidFill>
                <a:cs typeface="Arial" panose="020B0604020202020204" pitchFamily="34" charset="0"/>
                <a:sym typeface="Symbol" panose="05050102010706020507" pitchFamily="18" charset="2"/>
              </a:rPr>
              <a:t>W</a:t>
            </a:r>
            <a:r>
              <a:rPr kumimoji="1" lang="en-US" altLang="zh-CN" baseline="-25000">
                <a:solidFill>
                  <a:srgbClr val="FF3300"/>
                </a:solidFill>
                <a:cs typeface="Arial" panose="020B0604020202020204" pitchFamily="34" charset="0"/>
                <a:sym typeface="Symbol" panose="05050102010706020507" pitchFamily="18" charset="2"/>
              </a:rPr>
              <a:t>A </a:t>
            </a:r>
            <a:r>
              <a:rPr kumimoji="1" lang="en-US" altLang="zh-CN">
                <a:solidFill>
                  <a:srgbClr val="FF3300"/>
                </a:solidFill>
                <a:cs typeface="Arial" panose="020B0604020202020204" pitchFamily="34" charset="0"/>
                <a:sym typeface="Symbol" panose="05050102010706020507" pitchFamily="18" charset="2"/>
              </a:rPr>
              <a:t>&gt; </a:t>
            </a:r>
            <a:r>
              <a:rPr kumimoji="1" lang="en-US" altLang="zh-CN" i="1">
                <a:solidFill>
                  <a:srgbClr val="FF3300"/>
                </a:solidFill>
                <a:cs typeface="Arial" panose="020B0604020202020204" pitchFamily="34" charset="0"/>
                <a:sym typeface="Symbol" panose="05050102010706020507" pitchFamily="18" charset="2"/>
              </a:rPr>
              <a:t>W</a:t>
            </a:r>
            <a:r>
              <a:rPr kumimoji="1" lang="en-US" altLang="zh-CN" baseline="-25000">
                <a:solidFill>
                  <a:srgbClr val="FF3300"/>
                </a:solidFill>
                <a:cs typeface="Arial" panose="020B0604020202020204" pitchFamily="34" charset="0"/>
                <a:sym typeface="Symbol" panose="05050102010706020507" pitchFamily="18" charset="2"/>
              </a:rPr>
              <a:t>B</a:t>
            </a:r>
            <a:r>
              <a:rPr kumimoji="1" lang="zh-CN" altLang="en-US">
                <a:solidFill>
                  <a:srgbClr val="FF3300"/>
                </a:solidFill>
                <a:cs typeface="Arial" panose="020B0604020202020204" pitchFamily="34" charset="0"/>
                <a:sym typeface="Symbol" panose="05050102010706020507" pitchFamily="18" charset="2"/>
              </a:rPr>
              <a:t>，</a:t>
            </a:r>
            <a:r>
              <a:rPr kumimoji="1" lang="en-US" altLang="zh-CN" i="1">
                <a:solidFill>
                  <a:srgbClr val="FF3300"/>
                </a:solidFill>
                <a:cs typeface="Arial" panose="020B0604020202020204" pitchFamily="34" charset="0"/>
                <a:sym typeface="Symbol" panose="05050102010706020507" pitchFamily="18" charset="2"/>
              </a:rPr>
              <a:t>Q</a:t>
            </a:r>
            <a:r>
              <a:rPr kumimoji="1" lang="en-US" altLang="zh-CN" baseline="-25000">
                <a:solidFill>
                  <a:srgbClr val="FF3300"/>
                </a:solidFill>
                <a:cs typeface="Arial" panose="020B0604020202020204" pitchFamily="34" charset="0"/>
                <a:sym typeface="Symbol" panose="05050102010706020507" pitchFamily="18" charset="2"/>
              </a:rPr>
              <a:t>2A </a:t>
            </a:r>
            <a:r>
              <a:rPr kumimoji="1" lang="en-US" altLang="zh-CN">
                <a:solidFill>
                  <a:srgbClr val="FF3300"/>
                </a:solidFill>
                <a:cs typeface="Arial" panose="020B0604020202020204" pitchFamily="34" charset="0"/>
                <a:sym typeface="Symbol" panose="05050102010706020507" pitchFamily="18" charset="2"/>
              </a:rPr>
              <a:t>&lt; </a:t>
            </a:r>
            <a:r>
              <a:rPr kumimoji="1" lang="en-US" altLang="zh-CN" i="1">
                <a:solidFill>
                  <a:srgbClr val="FF3300"/>
                </a:solidFill>
                <a:cs typeface="Arial" panose="020B0604020202020204" pitchFamily="34" charset="0"/>
                <a:sym typeface="Symbol" panose="05050102010706020507" pitchFamily="18" charset="2"/>
              </a:rPr>
              <a:t>Q</a:t>
            </a:r>
            <a:r>
              <a:rPr kumimoji="1" lang="en-US" altLang="zh-CN" baseline="-25000">
                <a:solidFill>
                  <a:srgbClr val="FF3300"/>
                </a:solidFill>
                <a:cs typeface="Arial" panose="020B0604020202020204" pitchFamily="34" charset="0"/>
                <a:sym typeface="Symbol" panose="05050102010706020507" pitchFamily="18" charset="2"/>
              </a:rPr>
              <a:t>2B</a:t>
            </a:r>
          </a:p>
          <a:p>
            <a:pPr eaLnBrk="1" hangingPunct="1">
              <a:lnSpc>
                <a:spcPct val="120000"/>
              </a:lnSpc>
            </a:pPr>
            <a:r>
              <a:rPr kumimoji="1" lang="zh-CN" altLang="en-US">
                <a:solidFill>
                  <a:srgbClr val="0000CC"/>
                </a:solidFill>
                <a:cs typeface="Arial" panose="020B0604020202020204" pitchFamily="34" charset="0"/>
              </a:rPr>
              <a:t>            逆运行</a:t>
            </a:r>
            <a:r>
              <a:rPr kumimoji="1" lang="en-US" altLang="zh-CN">
                <a:solidFill>
                  <a:srgbClr val="0000CC"/>
                </a:solidFill>
                <a:cs typeface="Arial" panose="020B0604020202020204" pitchFamily="34" charset="0"/>
              </a:rPr>
              <a:t>B</a:t>
            </a:r>
            <a:r>
              <a:rPr kumimoji="1" lang="zh-CN" altLang="en-US">
                <a:solidFill>
                  <a:srgbClr val="0000CC"/>
                </a:solidFill>
                <a:cs typeface="Arial" panose="020B0604020202020204" pitchFamily="34" charset="0"/>
              </a:rPr>
              <a:t>成制冷机，相当于取出低温热源热量</a:t>
            </a:r>
            <a:r>
              <a:rPr kumimoji="1" lang="zh-CN" altLang="en-US" i="1">
                <a:solidFill>
                  <a:srgbClr val="0000CC"/>
                </a:solidFill>
                <a:cs typeface="Arial" panose="020B0604020202020204" pitchFamily="34" charset="0"/>
              </a:rPr>
              <a:t> </a:t>
            </a:r>
            <a:r>
              <a:rPr kumimoji="1" lang="en-US" altLang="zh-CN" i="1">
                <a:solidFill>
                  <a:srgbClr val="0000CC"/>
                </a:solidFill>
                <a:cs typeface="Arial" panose="020B0604020202020204" pitchFamily="34" charset="0"/>
                <a:sym typeface="Symbol" panose="05050102010706020507" pitchFamily="18" charset="2"/>
              </a:rPr>
              <a:t>Q</a:t>
            </a:r>
            <a:r>
              <a:rPr kumimoji="1" lang="en-US" altLang="zh-CN" baseline="-25000">
                <a:solidFill>
                  <a:srgbClr val="0000CC"/>
                </a:solidFill>
                <a:cs typeface="Arial" panose="020B0604020202020204" pitchFamily="34" charset="0"/>
                <a:sym typeface="Symbol" panose="05050102010706020507" pitchFamily="18" charset="2"/>
              </a:rPr>
              <a:t>2B</a:t>
            </a:r>
            <a:r>
              <a:rPr kumimoji="1" lang="en-US" altLang="zh-CN">
                <a:solidFill>
                  <a:srgbClr val="0000CC"/>
                </a:solidFill>
                <a:cs typeface="Arial" panose="020B0604020202020204" pitchFamily="34" charset="0"/>
                <a:sym typeface="Symbol" panose="05050102010706020507" pitchFamily="18" charset="2"/>
              </a:rPr>
              <a:t>-</a:t>
            </a:r>
            <a:r>
              <a:rPr kumimoji="1" lang="en-US" altLang="zh-CN" i="1">
                <a:solidFill>
                  <a:srgbClr val="0000CC"/>
                </a:solidFill>
                <a:cs typeface="Arial" panose="020B0604020202020204" pitchFamily="34" charset="0"/>
                <a:sym typeface="Symbol" panose="05050102010706020507" pitchFamily="18" charset="2"/>
              </a:rPr>
              <a:t>Q</a:t>
            </a:r>
            <a:r>
              <a:rPr kumimoji="1" lang="en-US" altLang="zh-CN" baseline="-25000">
                <a:solidFill>
                  <a:srgbClr val="0000CC"/>
                </a:solidFill>
                <a:cs typeface="Arial" panose="020B0604020202020204" pitchFamily="34" charset="0"/>
                <a:sym typeface="Symbol" panose="05050102010706020507" pitchFamily="18" charset="2"/>
              </a:rPr>
              <a:t>2A</a:t>
            </a:r>
            <a:r>
              <a:rPr kumimoji="1" lang="en-US" altLang="zh-CN">
                <a:solidFill>
                  <a:srgbClr val="0000CC"/>
                </a:solidFill>
                <a:cs typeface="Arial" panose="020B0604020202020204" pitchFamily="34" charset="0"/>
                <a:sym typeface="Symbol" panose="05050102010706020507" pitchFamily="18" charset="2"/>
              </a:rPr>
              <a:t> </a:t>
            </a:r>
            <a:r>
              <a:rPr kumimoji="1" lang="zh-CN" altLang="en-US">
                <a:solidFill>
                  <a:srgbClr val="0000CC"/>
                </a:solidFill>
                <a:cs typeface="Arial" panose="020B0604020202020204" pitchFamily="34" charset="0"/>
                <a:sym typeface="Symbol" panose="05050102010706020507" pitchFamily="18" charset="2"/>
              </a:rPr>
              <a:t>转化为 </a:t>
            </a:r>
            <a:r>
              <a:rPr kumimoji="1" lang="en-US" altLang="zh-CN" i="1">
                <a:solidFill>
                  <a:srgbClr val="0000CC"/>
                </a:solidFill>
                <a:cs typeface="Arial" panose="020B0604020202020204" pitchFamily="34" charset="0"/>
                <a:sym typeface="Symbol" panose="05050102010706020507" pitchFamily="18" charset="2"/>
              </a:rPr>
              <a:t>W</a:t>
            </a:r>
            <a:r>
              <a:rPr kumimoji="1" lang="en-US" altLang="zh-CN" baseline="-25000">
                <a:solidFill>
                  <a:srgbClr val="0000CC"/>
                </a:solidFill>
                <a:cs typeface="Arial" panose="020B0604020202020204" pitchFamily="34" charset="0"/>
                <a:sym typeface="Symbol" panose="05050102010706020507" pitchFamily="18" charset="2"/>
              </a:rPr>
              <a:t>A</a:t>
            </a:r>
            <a:r>
              <a:rPr kumimoji="1" lang="en-US" altLang="zh-CN">
                <a:solidFill>
                  <a:srgbClr val="0000CC"/>
                </a:solidFill>
                <a:cs typeface="Arial" panose="020B0604020202020204" pitchFamily="34" charset="0"/>
                <a:sym typeface="Symbol" panose="05050102010706020507" pitchFamily="18" charset="2"/>
              </a:rPr>
              <a:t>–</a:t>
            </a:r>
            <a:r>
              <a:rPr kumimoji="1" lang="en-US" altLang="zh-CN" i="1">
                <a:solidFill>
                  <a:srgbClr val="0000CC"/>
                </a:solidFill>
                <a:cs typeface="Arial" panose="020B0604020202020204" pitchFamily="34" charset="0"/>
                <a:sym typeface="Symbol" panose="05050102010706020507" pitchFamily="18" charset="2"/>
              </a:rPr>
              <a:t>W</a:t>
            </a:r>
            <a:r>
              <a:rPr kumimoji="1" lang="en-US" altLang="zh-CN" baseline="-25000">
                <a:solidFill>
                  <a:srgbClr val="0000CC"/>
                </a:solidFill>
                <a:cs typeface="Arial" panose="020B0604020202020204" pitchFamily="34" charset="0"/>
                <a:sym typeface="Symbol" panose="05050102010706020507" pitchFamily="18" charset="2"/>
              </a:rPr>
              <a:t>B</a:t>
            </a:r>
            <a:r>
              <a:rPr kumimoji="1" lang="zh-CN" altLang="en-US">
                <a:solidFill>
                  <a:srgbClr val="0000CC"/>
                </a:solidFill>
                <a:cs typeface="Arial" panose="020B0604020202020204" pitchFamily="34" charset="0"/>
                <a:sym typeface="Symbol" panose="05050102010706020507" pitchFamily="18" charset="2"/>
              </a:rPr>
              <a:t>。</a:t>
            </a:r>
          </a:p>
          <a:p>
            <a:pPr eaLnBrk="1" hangingPunct="1">
              <a:lnSpc>
                <a:spcPct val="120000"/>
              </a:lnSpc>
            </a:pPr>
            <a:r>
              <a:rPr kumimoji="1" lang="zh-CN" altLang="en-US">
                <a:solidFill>
                  <a:srgbClr val="0000CC"/>
                </a:solidFill>
                <a:cs typeface="Arial" panose="020B0604020202020204" pitchFamily="34" charset="0"/>
                <a:sym typeface="Symbol" panose="05050102010706020507" pitchFamily="18" charset="2"/>
              </a:rPr>
              <a:t>            </a:t>
            </a:r>
            <a:r>
              <a:rPr kumimoji="1" lang="zh-CN" altLang="en-US">
                <a:solidFill>
                  <a:srgbClr val="FF3300"/>
                </a:solidFill>
                <a:cs typeface="Arial" panose="020B0604020202020204" pitchFamily="34" charset="0"/>
                <a:sym typeface="Symbol" panose="05050102010706020507" pitchFamily="18" charset="2"/>
              </a:rPr>
              <a:t>单热源热机，违反热力学第二定律</a:t>
            </a:r>
            <a:r>
              <a:rPr kumimoji="1" lang="zh-CN" altLang="en-US">
                <a:solidFill>
                  <a:srgbClr val="0000CC"/>
                </a:solidFill>
                <a:cs typeface="Arial" panose="020B0604020202020204" pitchFamily="34" charset="0"/>
                <a:sym typeface="Symbol" panose="05050102010706020507" pitchFamily="18" charset="2"/>
              </a:rPr>
              <a:t>      同理    </a:t>
            </a:r>
            <a:r>
              <a:rPr kumimoji="1" lang="en-US" altLang="zh-CN" i="1">
                <a:solidFill>
                  <a:srgbClr val="FF0066"/>
                </a:solidFill>
                <a:cs typeface="Arial" panose="020B0604020202020204" pitchFamily="34" charset="0"/>
                <a:sym typeface="Symbol" panose="05050102010706020507" pitchFamily="18" charset="2"/>
              </a:rPr>
              <a:t></a:t>
            </a:r>
            <a:r>
              <a:rPr kumimoji="1" lang="en-US" altLang="zh-CN" baseline="-25000">
                <a:solidFill>
                  <a:srgbClr val="FF0066"/>
                </a:solidFill>
                <a:cs typeface="Arial" panose="020B0604020202020204" pitchFamily="34" charset="0"/>
                <a:sym typeface="Symbol" panose="05050102010706020507" pitchFamily="18" charset="2"/>
              </a:rPr>
              <a:t>A</a:t>
            </a:r>
            <a:r>
              <a:rPr kumimoji="1" lang="en-US" altLang="zh-CN">
                <a:solidFill>
                  <a:srgbClr val="FF0066"/>
                </a:solidFill>
                <a:cs typeface="Arial" panose="020B0604020202020204" pitchFamily="34" charset="0"/>
                <a:sym typeface="Symbol" panose="05050102010706020507" pitchFamily="18" charset="2"/>
              </a:rPr>
              <a:t> &lt; </a:t>
            </a:r>
            <a:r>
              <a:rPr kumimoji="1" lang="en-US" altLang="zh-CN" i="1">
                <a:solidFill>
                  <a:srgbClr val="FF0066"/>
                </a:solidFill>
                <a:cs typeface="Arial" panose="020B0604020202020204" pitchFamily="34" charset="0"/>
                <a:sym typeface="Symbol" panose="05050102010706020507" pitchFamily="18" charset="2"/>
              </a:rPr>
              <a:t></a:t>
            </a:r>
            <a:r>
              <a:rPr kumimoji="1" lang="en-US" altLang="zh-CN" baseline="-25000">
                <a:solidFill>
                  <a:srgbClr val="FF0066"/>
                </a:solidFill>
                <a:cs typeface="Arial" panose="020B0604020202020204" pitchFamily="34" charset="0"/>
                <a:sym typeface="Symbol" panose="05050102010706020507" pitchFamily="18" charset="2"/>
              </a:rPr>
              <a:t>B</a:t>
            </a:r>
            <a:r>
              <a:rPr kumimoji="1" lang="en-US" altLang="zh-CN">
                <a:solidFill>
                  <a:srgbClr val="0000CC"/>
                </a:solidFill>
                <a:cs typeface="Arial" panose="020B0604020202020204" pitchFamily="34" charset="0"/>
                <a:sym typeface="Symbol" panose="05050102010706020507" pitchFamily="18" charset="2"/>
              </a:rPr>
              <a:t>   </a:t>
            </a:r>
            <a:r>
              <a:rPr kumimoji="1" lang="zh-CN" altLang="en-US">
                <a:solidFill>
                  <a:srgbClr val="0000CC"/>
                </a:solidFill>
                <a:cs typeface="Arial" panose="020B0604020202020204" pitchFamily="34" charset="0"/>
                <a:sym typeface="Symbol" panose="05050102010706020507" pitchFamily="18" charset="2"/>
              </a:rPr>
              <a:t>不可能</a:t>
            </a:r>
            <a:endParaRPr kumimoji="1" lang="en-US" altLang="zh-CN">
              <a:solidFill>
                <a:srgbClr val="0000CC"/>
              </a:solidFill>
              <a:cs typeface="Arial" panose="020B060402020202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0549"/>
                                        </p:tgtEl>
                                        <p:attrNameLst>
                                          <p:attrName>style.visibility</p:attrName>
                                        </p:attrNameLst>
                                      </p:cBhvr>
                                      <p:to>
                                        <p:strVal val="visible"/>
                                      </p:to>
                                    </p:set>
                                    <p:anim calcmode="lin" valueType="num">
                                      <p:cBhvr additive="base">
                                        <p:cTn id="7" dur="500" fill="hold"/>
                                        <p:tgtEl>
                                          <p:spTgt spid="150549"/>
                                        </p:tgtEl>
                                        <p:attrNameLst>
                                          <p:attrName>ppt_x</p:attrName>
                                        </p:attrNameLst>
                                      </p:cBhvr>
                                      <p:tavLst>
                                        <p:tav tm="0">
                                          <p:val>
                                            <p:strVal val="0-#ppt_w/2"/>
                                          </p:val>
                                        </p:tav>
                                        <p:tav tm="100000">
                                          <p:val>
                                            <p:strVal val="#ppt_x"/>
                                          </p:val>
                                        </p:tav>
                                      </p:tavLst>
                                    </p:anim>
                                    <p:anim calcmode="lin" valueType="num">
                                      <p:cBhvr additive="base">
                                        <p:cTn id="8" dur="500" fill="hold"/>
                                        <p:tgtEl>
                                          <p:spTgt spid="1505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0553"/>
                                        </p:tgtEl>
                                        <p:attrNameLst>
                                          <p:attrName>style.visibility</p:attrName>
                                        </p:attrNameLst>
                                      </p:cBhvr>
                                      <p:to>
                                        <p:strVal val="visible"/>
                                      </p:to>
                                    </p:set>
                                    <p:animEffect transition="in" filter="blinds(horizontal)">
                                      <p:cBhvr>
                                        <p:cTn id="13" dur="500"/>
                                        <p:tgtEl>
                                          <p:spTgt spid="15055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0552"/>
                                        </p:tgtEl>
                                        <p:attrNameLst>
                                          <p:attrName>style.visibility</p:attrName>
                                        </p:attrNameLst>
                                      </p:cBhvr>
                                      <p:to>
                                        <p:strVal val="visible"/>
                                      </p:to>
                                    </p:set>
                                    <p:animEffect transition="in" filter="blinds(horizontal)">
                                      <p:cBhvr>
                                        <p:cTn id="16" dur="500"/>
                                        <p:tgtEl>
                                          <p:spTgt spid="150552"/>
                                        </p:tgtEl>
                                      </p:cBhvr>
                                    </p:animEffect>
                                  </p:childTnLst>
                                </p:cTn>
                              </p:par>
                              <p:par>
                                <p:cTn id="17" presetID="3" presetClass="entr" presetSubtype="10" fill="hold" nodeType="withEffect">
                                  <p:stCondLst>
                                    <p:cond delay="0"/>
                                  </p:stCondLst>
                                  <p:childTnLst>
                                    <p:set>
                                      <p:cBhvr>
                                        <p:cTn id="18" dur="1" fill="hold">
                                          <p:stCondLst>
                                            <p:cond delay="0"/>
                                          </p:stCondLst>
                                        </p:cTn>
                                        <p:tgtEl>
                                          <p:spTgt spid="150554"/>
                                        </p:tgtEl>
                                        <p:attrNameLst>
                                          <p:attrName>style.visibility</p:attrName>
                                        </p:attrNameLst>
                                      </p:cBhvr>
                                      <p:to>
                                        <p:strVal val="visible"/>
                                      </p:to>
                                    </p:set>
                                    <p:animEffect transition="in" filter="blinds(horizontal)">
                                      <p:cBhvr>
                                        <p:cTn id="19" dur="500"/>
                                        <p:tgtEl>
                                          <p:spTgt spid="1505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50544"/>
                                        </p:tgtEl>
                                        <p:attrNameLst>
                                          <p:attrName>style.visibility</p:attrName>
                                        </p:attrNameLst>
                                      </p:cBhvr>
                                      <p:to>
                                        <p:strVal val="visible"/>
                                      </p:to>
                                    </p:set>
                                    <p:animEffect transition="in" filter="blinds(horizontal)">
                                      <p:cBhvr>
                                        <p:cTn id="24" dur="500"/>
                                        <p:tgtEl>
                                          <p:spTgt spid="1505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50556"/>
                                        </p:tgtEl>
                                        <p:attrNameLst>
                                          <p:attrName>style.visibility</p:attrName>
                                        </p:attrNameLst>
                                      </p:cBhvr>
                                      <p:to>
                                        <p:strVal val="visible"/>
                                      </p:to>
                                    </p:set>
                                    <p:animEffect transition="in" filter="blinds(horizontal)">
                                      <p:cBhvr>
                                        <p:cTn id="29" dur="500"/>
                                        <p:tgtEl>
                                          <p:spTgt spid="150556"/>
                                        </p:tgtEl>
                                      </p:cBhvr>
                                    </p:animEffect>
                                  </p:childTnLst>
                                </p:cTn>
                              </p:par>
                            </p:childTnLst>
                          </p:cTn>
                        </p:par>
                        <p:par>
                          <p:cTn id="30" fill="hold" nodeType="afterGroup">
                            <p:stCondLst>
                              <p:cond delay="500"/>
                            </p:stCondLst>
                            <p:childTnLst>
                              <p:par>
                                <p:cTn id="31" presetID="12" presetClass="entr" presetSubtype="8" fill="hold" grpId="0" nodeType="afterEffect">
                                  <p:stCondLst>
                                    <p:cond delay="0"/>
                                  </p:stCondLst>
                                  <p:childTnLst>
                                    <p:set>
                                      <p:cBhvr>
                                        <p:cTn id="32" dur="1" fill="hold">
                                          <p:stCondLst>
                                            <p:cond delay="0"/>
                                          </p:stCondLst>
                                        </p:cTn>
                                        <p:tgtEl>
                                          <p:spTgt spid="150551"/>
                                        </p:tgtEl>
                                        <p:attrNameLst>
                                          <p:attrName>style.visibility</p:attrName>
                                        </p:attrNameLst>
                                      </p:cBhvr>
                                      <p:to>
                                        <p:strVal val="visible"/>
                                      </p:to>
                                    </p:set>
                                    <p:animEffect transition="in" filter="slide(fromLeft)">
                                      <p:cBhvr>
                                        <p:cTn id="33" dur="500"/>
                                        <p:tgtEl>
                                          <p:spTgt spid="150551"/>
                                        </p:tgtEl>
                                      </p:cBhvr>
                                    </p:animEffect>
                                  </p:childTnLst>
                                </p:cTn>
                              </p:par>
                            </p:childTnLst>
                          </p:cTn>
                        </p:par>
                        <p:par>
                          <p:cTn id="34" fill="hold" nodeType="afterGroup">
                            <p:stCondLst>
                              <p:cond delay="1000"/>
                            </p:stCondLst>
                            <p:childTnLst>
                              <p:par>
                                <p:cTn id="35" presetID="12" presetClass="entr" presetSubtype="8" fill="hold" nodeType="afterEffect">
                                  <p:stCondLst>
                                    <p:cond delay="0"/>
                                  </p:stCondLst>
                                  <p:childTnLst>
                                    <p:set>
                                      <p:cBhvr>
                                        <p:cTn id="36" dur="1" fill="hold">
                                          <p:stCondLst>
                                            <p:cond delay="0"/>
                                          </p:stCondLst>
                                        </p:cTn>
                                        <p:tgtEl>
                                          <p:spTgt spid="150550"/>
                                        </p:tgtEl>
                                        <p:attrNameLst>
                                          <p:attrName>style.visibility</p:attrName>
                                        </p:attrNameLst>
                                      </p:cBhvr>
                                      <p:to>
                                        <p:strVal val="visible"/>
                                      </p:to>
                                    </p:set>
                                    <p:animEffect transition="in" filter="slide(fromLeft)">
                                      <p:cBhvr>
                                        <p:cTn id="37" dur="500"/>
                                        <p:tgtEl>
                                          <p:spTgt spid="150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4" grpId="0"/>
      <p:bldP spid="150551" grpId="0" animBg="1"/>
      <p:bldP spid="150552" grpId="0"/>
      <p:bldP spid="150553" grpId="0"/>
      <p:bldP spid="1505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A3BF0D8-44E5-6B59-E3F5-3526C92C9DAA}"/>
              </a:ext>
            </a:extLst>
          </p:cNvPr>
          <p:cNvSpPr>
            <a:spLocks noGrp="1" noChangeArrowheads="1"/>
          </p:cNvSpPr>
          <p:nvPr>
            <p:ph type="sldNum" sz="quarter" idx="10"/>
          </p:nvPr>
        </p:nvSpPr>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fld id="{1A986594-7E75-4FD0-A1AA-0D8B4A3BD815}" type="slidenum">
              <a:rPr lang="en-US" altLang="zh-CN" b="0">
                <a:solidFill>
                  <a:srgbClr val="DDDDDD"/>
                </a:solidFill>
                <a:latin typeface="Blackoak Std" pitchFamily="82" charset="0"/>
                <a:ea typeface="宋体" panose="02010600030101010101" pitchFamily="2" charset="-122"/>
              </a:rPr>
              <a:pPr eaLnBrk="1" hangingPunct="1"/>
              <a:t>4</a:t>
            </a:fld>
            <a:endParaRPr lang="en-US" altLang="zh-CN" b="0">
              <a:solidFill>
                <a:srgbClr val="DDDDDD"/>
              </a:solidFill>
              <a:latin typeface="Blackoak Std" pitchFamily="82" charset="0"/>
              <a:ea typeface="宋体" panose="02010600030101010101" pitchFamily="2" charset="-122"/>
            </a:endParaRPr>
          </a:p>
        </p:txBody>
      </p:sp>
      <p:sp>
        <p:nvSpPr>
          <p:cNvPr id="4101" name="Rectangle 31">
            <a:extLst>
              <a:ext uri="{FF2B5EF4-FFF2-40B4-BE49-F238E27FC236}">
                <a16:creationId xmlns:a16="http://schemas.microsoft.com/office/drawing/2014/main" id="{8F7B99BE-6C09-3565-93E3-A66E45A0E4AD}"/>
              </a:ext>
            </a:extLst>
          </p:cNvPr>
          <p:cNvSpPr>
            <a:spLocks noChangeArrowheads="1"/>
          </p:cNvSpPr>
          <p:nvPr/>
        </p:nvSpPr>
        <p:spPr bwMode="auto">
          <a:xfrm>
            <a:off x="500063" y="1030288"/>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Aft>
                <a:spcPct val="50000"/>
              </a:spcAft>
            </a:pPr>
            <a:r>
              <a:rPr kumimoji="1" lang="zh-CN" altLang="en-US" sz="2000">
                <a:solidFill>
                  <a:srgbClr val="FF3300"/>
                </a:solidFill>
              </a:rPr>
              <a:t>定理二  在相同的高温热源和相同的低温热源间工作的不可逆循环的热效率必小于可逆循环的效率。</a:t>
            </a:r>
            <a:endParaRPr kumimoji="1" lang="en-US" altLang="zh-CN" sz="2000">
              <a:solidFill>
                <a:srgbClr val="FF3300"/>
              </a:solidFill>
            </a:endParaRPr>
          </a:p>
        </p:txBody>
      </p:sp>
      <p:sp>
        <p:nvSpPr>
          <p:cNvPr id="151554" name="Rectangle 2">
            <a:extLst>
              <a:ext uri="{FF2B5EF4-FFF2-40B4-BE49-F238E27FC236}">
                <a16:creationId xmlns:a16="http://schemas.microsoft.com/office/drawing/2014/main" id="{98A976B3-7B93-5701-223F-D115BAA85945}"/>
              </a:ext>
            </a:extLst>
          </p:cNvPr>
          <p:cNvSpPr>
            <a:spLocks noChangeArrowheads="1"/>
          </p:cNvSpPr>
          <p:nvPr/>
        </p:nvSpPr>
        <p:spPr bwMode="auto">
          <a:xfrm>
            <a:off x="571500" y="485775"/>
            <a:ext cx="8572500" cy="549275"/>
          </a:xfrm>
          <a:prstGeom prst="rect">
            <a:avLst/>
          </a:prstGeom>
          <a:noFill/>
          <a:ln w="9525" algn="ctr">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Clarendon Extended" pitchFamily="18" charset="0"/>
                <a:ea typeface="华文琥珀" pitchFamily="2" charset="-122"/>
              </a:rPr>
              <a:t>5-3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卡诺定理</a:t>
            </a:r>
            <a:r>
              <a:rPr lang="zh-CN" altLang="en-US" sz="1200" b="0">
                <a:solidFill>
                  <a:schemeClr val="bg1"/>
                </a:solidFill>
                <a:effectLst>
                  <a:outerShdw blurRad="38100" dist="38100" dir="2700000" algn="tl">
                    <a:srgbClr val="C0C0C0"/>
                  </a:outerShdw>
                </a:effectLst>
              </a:rPr>
              <a:t> </a:t>
            </a:r>
          </a:p>
        </p:txBody>
      </p:sp>
      <p:graphicFrame>
        <p:nvGraphicFramePr>
          <p:cNvPr id="151568" name="Object 16">
            <a:extLst>
              <a:ext uri="{FF2B5EF4-FFF2-40B4-BE49-F238E27FC236}">
                <a16:creationId xmlns:a16="http://schemas.microsoft.com/office/drawing/2014/main" id="{670341F5-4BBB-60C2-D80E-5CB32FD86624}"/>
              </a:ext>
            </a:extLst>
          </p:cNvPr>
          <p:cNvGraphicFramePr>
            <a:graphicFrameLocks noChangeAspect="1"/>
          </p:cNvGraphicFramePr>
          <p:nvPr/>
        </p:nvGraphicFramePr>
        <p:xfrm>
          <a:off x="1081088" y="1866900"/>
          <a:ext cx="2811462" cy="1770063"/>
        </p:xfrm>
        <a:graphic>
          <a:graphicData uri="http://schemas.openxmlformats.org/presentationml/2006/ole">
            <mc:AlternateContent xmlns:mc="http://schemas.openxmlformats.org/markup-compatibility/2006">
              <mc:Choice xmlns:v="urn:schemas-microsoft-com:vml" Requires="v">
                <p:oleObj name="Visio" r:id="rId2" imgW="4456921" imgH="2807987" progId="Visio.Drawing.11">
                  <p:embed/>
                </p:oleObj>
              </mc:Choice>
              <mc:Fallback>
                <p:oleObj name="Visio" r:id="rId2" imgW="4456921" imgH="2807987" progId="Visio.Drawing.11">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1866900"/>
                        <a:ext cx="2811462"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0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9" name="Object 17">
            <a:extLst>
              <a:ext uri="{FF2B5EF4-FFF2-40B4-BE49-F238E27FC236}">
                <a16:creationId xmlns:a16="http://schemas.microsoft.com/office/drawing/2014/main" id="{F56C60B1-28E1-846D-D638-EAE9E34A3FA4}"/>
              </a:ext>
            </a:extLst>
          </p:cNvPr>
          <p:cNvGraphicFramePr>
            <a:graphicFrameLocks noChangeAspect="1"/>
          </p:cNvGraphicFramePr>
          <p:nvPr/>
        </p:nvGraphicFramePr>
        <p:xfrm>
          <a:off x="4802188" y="1835150"/>
          <a:ext cx="2740025" cy="1854200"/>
        </p:xfrm>
        <a:graphic>
          <a:graphicData uri="http://schemas.openxmlformats.org/presentationml/2006/ole">
            <mc:AlternateContent xmlns:mc="http://schemas.openxmlformats.org/markup-compatibility/2006">
              <mc:Choice xmlns:v="urn:schemas-microsoft-com:vml" Requires="v">
                <p:oleObj name="Visio" r:id="rId4" imgW="4150701" imgH="2807987" progId="Visio.Drawing.11">
                  <p:embed/>
                </p:oleObj>
              </mc:Choice>
              <mc:Fallback>
                <p:oleObj name="Visio" r:id="rId4" imgW="4150701" imgH="2807987" progId="Visio.Drawing.11">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2188" y="1835150"/>
                        <a:ext cx="2740025"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0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70" name="AutoShape 18">
            <a:extLst>
              <a:ext uri="{FF2B5EF4-FFF2-40B4-BE49-F238E27FC236}">
                <a16:creationId xmlns:a16="http://schemas.microsoft.com/office/drawing/2014/main" id="{3C11D391-304D-6D75-A3B7-46386B53FE03}"/>
              </a:ext>
            </a:extLst>
          </p:cNvPr>
          <p:cNvSpPr>
            <a:spLocks noChangeArrowheads="1"/>
          </p:cNvSpPr>
          <p:nvPr/>
        </p:nvSpPr>
        <p:spPr bwMode="auto">
          <a:xfrm>
            <a:off x="4138613" y="2628900"/>
            <a:ext cx="611187" cy="360363"/>
          </a:xfrm>
          <a:custGeom>
            <a:avLst/>
            <a:gdLst>
              <a:gd name="T0" fmla="*/ 12970462 w 21600"/>
              <a:gd name="T1" fmla="*/ 0 h 21600"/>
              <a:gd name="T2" fmla="*/ 0 w 21600"/>
              <a:gd name="T3" fmla="*/ 3006061 h 21600"/>
              <a:gd name="T4" fmla="*/ 12970462 w 21600"/>
              <a:gd name="T5" fmla="*/ 6012106 h 21600"/>
              <a:gd name="T6" fmla="*/ 17293961 w 21600"/>
              <a:gd name="T7" fmla="*/ 300606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FFFF"/>
              </a:gs>
              <a:gs pos="100000">
                <a:srgbClr val="FF66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51571" name="Rectangle 19">
            <a:extLst>
              <a:ext uri="{FF2B5EF4-FFF2-40B4-BE49-F238E27FC236}">
                <a16:creationId xmlns:a16="http://schemas.microsoft.com/office/drawing/2014/main" id="{BAE53DC0-D45A-8AFD-8285-6D2BAEDA5A2C}"/>
              </a:ext>
            </a:extLst>
          </p:cNvPr>
          <p:cNvSpPr>
            <a:spLocks noChangeArrowheads="1"/>
          </p:cNvSpPr>
          <p:nvPr/>
        </p:nvSpPr>
        <p:spPr bwMode="auto">
          <a:xfrm>
            <a:off x="682625" y="3646488"/>
            <a:ext cx="81010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zh-CN" altLang="en-US">
                <a:solidFill>
                  <a:srgbClr val="0000CC"/>
                </a:solidFill>
                <a:latin typeface="Arial" panose="020B0604020202020204" pitchFamily="34" charset="0"/>
              </a:rPr>
              <a:t>如图所示，设</a:t>
            </a:r>
            <a:r>
              <a:rPr kumimoji="1" lang="en-US" altLang="zh-CN">
                <a:solidFill>
                  <a:srgbClr val="0000CC"/>
                </a:solidFill>
                <a:latin typeface="Arial" panose="020B0604020202020204" pitchFamily="34" charset="0"/>
              </a:rPr>
              <a:t>A</a:t>
            </a:r>
            <a:r>
              <a:rPr kumimoji="1" lang="zh-CN" altLang="en-US">
                <a:solidFill>
                  <a:srgbClr val="0000CC"/>
                </a:solidFill>
                <a:latin typeface="Arial" panose="020B0604020202020204" pitchFamily="34" charset="0"/>
              </a:rPr>
              <a:t>为不可逆热机、</a:t>
            </a:r>
            <a:r>
              <a:rPr kumimoji="1" lang="en-US" altLang="zh-CN">
                <a:solidFill>
                  <a:srgbClr val="0000CC"/>
                </a:solidFill>
                <a:latin typeface="Arial" panose="020B0604020202020204" pitchFamily="34" charset="0"/>
              </a:rPr>
              <a:t>B</a:t>
            </a:r>
            <a:r>
              <a:rPr kumimoji="1" lang="zh-CN" altLang="en-US">
                <a:solidFill>
                  <a:srgbClr val="0000CC"/>
                </a:solidFill>
                <a:latin typeface="Arial" panose="020B0604020202020204" pitchFamily="34" charset="0"/>
              </a:rPr>
              <a:t>为可逆热机</a:t>
            </a:r>
          </a:p>
        </p:txBody>
      </p:sp>
      <p:sp>
        <p:nvSpPr>
          <p:cNvPr id="151572" name="Rectangle 20">
            <a:extLst>
              <a:ext uri="{FF2B5EF4-FFF2-40B4-BE49-F238E27FC236}">
                <a16:creationId xmlns:a16="http://schemas.microsoft.com/office/drawing/2014/main" id="{47012FBA-4161-5736-6338-2FFB79E8EA74}"/>
              </a:ext>
            </a:extLst>
          </p:cNvPr>
          <p:cNvSpPr>
            <a:spLocks noChangeArrowheads="1"/>
          </p:cNvSpPr>
          <p:nvPr/>
        </p:nvSpPr>
        <p:spPr bwMode="auto">
          <a:xfrm>
            <a:off x="500063" y="3389313"/>
            <a:ext cx="874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algn="ctr" eaLnBrk="1" hangingPunct="1"/>
            <a:r>
              <a:rPr kumimoji="1" lang="zh-CN" altLang="en-US">
                <a:solidFill>
                  <a:srgbClr val="0000CC"/>
                </a:solidFill>
                <a:latin typeface="Arial" panose="020B0604020202020204" pitchFamily="34" charset="0"/>
              </a:rPr>
              <a:t>证明：</a:t>
            </a:r>
          </a:p>
        </p:txBody>
      </p:sp>
      <p:sp>
        <p:nvSpPr>
          <p:cNvPr id="151573" name="Rectangle 21">
            <a:extLst>
              <a:ext uri="{FF2B5EF4-FFF2-40B4-BE49-F238E27FC236}">
                <a16:creationId xmlns:a16="http://schemas.microsoft.com/office/drawing/2014/main" id="{BE42E851-2961-E89C-6B91-08E3EEA7AD21}"/>
              </a:ext>
            </a:extLst>
          </p:cNvPr>
          <p:cNvSpPr>
            <a:spLocks noChangeArrowheads="1"/>
          </p:cNvSpPr>
          <p:nvPr/>
        </p:nvSpPr>
        <p:spPr bwMode="auto">
          <a:xfrm>
            <a:off x="714375" y="4138613"/>
            <a:ext cx="464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buClr>
                <a:schemeClr val="hlink"/>
              </a:buClr>
              <a:buFont typeface="Wingdings" panose="05000000000000000000" pitchFamily="2" charset="2"/>
              <a:buNone/>
            </a:pPr>
            <a:r>
              <a:rPr lang="zh-CN" altLang="en-US">
                <a:solidFill>
                  <a:srgbClr val="0000CC"/>
                </a:solidFill>
                <a:sym typeface="Symbol" panose="05050102010706020507" pitchFamily="18" charset="2"/>
              </a:rPr>
              <a:t>反证法，假定：</a:t>
            </a:r>
            <a:r>
              <a:rPr lang="zh-CN" altLang="en-US" i="1">
                <a:solidFill>
                  <a:srgbClr val="0000CC"/>
                </a:solidFill>
                <a:sym typeface="Symbol" panose="05050102010706020507" pitchFamily="18" charset="2"/>
              </a:rPr>
              <a:t></a:t>
            </a:r>
            <a:r>
              <a:rPr lang="en-US" altLang="zh-CN" i="1">
                <a:solidFill>
                  <a:srgbClr val="0000CC"/>
                </a:solidFill>
                <a:cs typeface="Times New Roman" panose="02020603050405020304" pitchFamily="18" charset="0"/>
                <a:sym typeface="Symbol" panose="05050102010706020507" pitchFamily="18" charset="2"/>
              </a:rPr>
              <a:t>'</a:t>
            </a:r>
            <a:r>
              <a:rPr lang="en-US" altLang="zh-CN" baseline="-25000">
                <a:solidFill>
                  <a:srgbClr val="0000CC"/>
                </a:solidFill>
                <a:sym typeface="Symbol" panose="05050102010706020507" pitchFamily="18" charset="2"/>
              </a:rPr>
              <a:t>A</a:t>
            </a:r>
            <a:r>
              <a:rPr lang="en-US" altLang="zh-CN" baseline="-25000">
                <a:solidFill>
                  <a:srgbClr val="0000CC"/>
                </a:solidFill>
              </a:rPr>
              <a:t> </a:t>
            </a:r>
            <a:r>
              <a:rPr lang="en-US" altLang="zh-CN">
                <a:solidFill>
                  <a:srgbClr val="0000CC"/>
                </a:solidFill>
              </a:rPr>
              <a:t>= </a:t>
            </a:r>
            <a:r>
              <a:rPr lang="en-US" altLang="zh-CN" i="1">
                <a:solidFill>
                  <a:srgbClr val="0000CC"/>
                </a:solidFill>
                <a:sym typeface="Symbol" panose="05050102010706020507" pitchFamily="18" charset="2"/>
              </a:rPr>
              <a:t></a:t>
            </a:r>
            <a:r>
              <a:rPr lang="en-US" altLang="zh-CN" baseline="-25000">
                <a:solidFill>
                  <a:srgbClr val="0000CC"/>
                </a:solidFill>
              </a:rPr>
              <a:t>B </a:t>
            </a:r>
          </a:p>
        </p:txBody>
      </p:sp>
      <p:sp>
        <p:nvSpPr>
          <p:cNvPr id="151574" name="Rectangle 22">
            <a:extLst>
              <a:ext uri="{FF2B5EF4-FFF2-40B4-BE49-F238E27FC236}">
                <a16:creationId xmlns:a16="http://schemas.microsoft.com/office/drawing/2014/main" id="{091E0548-4338-92C4-8563-8D14B241A030}"/>
              </a:ext>
            </a:extLst>
          </p:cNvPr>
          <p:cNvSpPr>
            <a:spLocks noChangeArrowheads="1"/>
          </p:cNvSpPr>
          <p:nvPr/>
        </p:nvSpPr>
        <p:spPr bwMode="auto">
          <a:xfrm>
            <a:off x="663575" y="4538663"/>
            <a:ext cx="3513138" cy="366712"/>
          </a:xfrm>
          <a:prstGeom prst="rect">
            <a:avLst/>
          </a:prstGeom>
          <a:noFill/>
          <a:ln w="9525">
            <a:noFill/>
            <a:miter lim="800000"/>
            <a:headEnd/>
            <a:tailEnd/>
          </a:ln>
          <a:effectLst/>
        </p:spPr>
        <p:txBody>
          <a:bodyPr>
            <a:spAutoFit/>
          </a:bodyPr>
          <a:lstStyle/>
          <a:p>
            <a:pPr marL="342900" indent="-342900">
              <a:spcBef>
                <a:spcPct val="20000"/>
              </a:spcBef>
              <a:buClr>
                <a:schemeClr val="hlink"/>
              </a:buClr>
              <a:buFont typeface="Wingdings" pitchFamily="2" charset="2"/>
              <a:buNone/>
              <a:defRPr/>
            </a:pPr>
            <a:r>
              <a:rPr lang="zh-CN" altLang="en-US">
                <a:solidFill>
                  <a:srgbClr val="0000CC"/>
                </a:solidFill>
                <a:effectLst>
                  <a:outerShdw blurRad="38100" dist="38100" dir="2700000" algn="tl">
                    <a:srgbClr val="C0C0C0"/>
                  </a:outerShdw>
                </a:effectLst>
                <a:latin typeface="Arial" charset="0"/>
              </a:rPr>
              <a:t> </a:t>
            </a:r>
            <a:r>
              <a:rPr lang="zh-CN" altLang="en-US">
                <a:solidFill>
                  <a:srgbClr val="0000CC"/>
                </a:solidFill>
              </a:rPr>
              <a:t>令：</a:t>
            </a:r>
            <a:r>
              <a:rPr lang="en-US" altLang="zh-CN" i="1">
                <a:solidFill>
                  <a:srgbClr val="0000CC"/>
                </a:solidFill>
                <a:sym typeface="Symbol" pitchFamily="18" charset="2"/>
              </a:rPr>
              <a:t>Q</a:t>
            </a:r>
            <a:r>
              <a:rPr lang="en-US" altLang="zh-CN" baseline="-25000">
                <a:solidFill>
                  <a:srgbClr val="0000CC"/>
                </a:solidFill>
              </a:rPr>
              <a:t>1A </a:t>
            </a:r>
            <a:r>
              <a:rPr lang="en-US" altLang="zh-CN">
                <a:solidFill>
                  <a:srgbClr val="0000CC"/>
                </a:solidFill>
              </a:rPr>
              <a:t>= </a:t>
            </a:r>
            <a:r>
              <a:rPr lang="en-US" altLang="zh-CN" i="1">
                <a:solidFill>
                  <a:srgbClr val="0000CC"/>
                </a:solidFill>
                <a:sym typeface="Symbol" pitchFamily="18" charset="2"/>
              </a:rPr>
              <a:t>Q</a:t>
            </a:r>
            <a:r>
              <a:rPr lang="en-US" altLang="zh-CN" baseline="-25000">
                <a:solidFill>
                  <a:srgbClr val="0000CC"/>
                </a:solidFill>
                <a:sym typeface="Symbol" pitchFamily="18" charset="2"/>
              </a:rPr>
              <a:t>1B</a:t>
            </a:r>
            <a:r>
              <a:rPr lang="en-US" altLang="zh-CN" i="1" baseline="30000">
                <a:solidFill>
                  <a:srgbClr val="0000CC"/>
                </a:solidFill>
                <a:sym typeface="Symbol" pitchFamily="18" charset="2"/>
              </a:rPr>
              <a:t>      </a:t>
            </a:r>
            <a:r>
              <a:rPr lang="zh-CN" altLang="en-US">
                <a:solidFill>
                  <a:srgbClr val="0000CC"/>
                </a:solidFill>
              </a:rPr>
              <a:t>则</a:t>
            </a:r>
            <a:r>
              <a:rPr lang="zh-CN" altLang="en-US" baseline="-25000">
                <a:solidFill>
                  <a:srgbClr val="0000CC"/>
                </a:solidFill>
              </a:rPr>
              <a:t> </a:t>
            </a:r>
            <a:r>
              <a:rPr lang="en-US" altLang="zh-CN" i="1">
                <a:solidFill>
                  <a:srgbClr val="0000CC"/>
                </a:solidFill>
                <a:sym typeface="Symbol" pitchFamily="18" charset="2"/>
              </a:rPr>
              <a:t>W</a:t>
            </a:r>
            <a:r>
              <a:rPr lang="en-US" altLang="zh-CN" baseline="-25000">
                <a:solidFill>
                  <a:srgbClr val="0000CC"/>
                </a:solidFill>
              </a:rPr>
              <a:t>A </a:t>
            </a:r>
            <a:r>
              <a:rPr lang="en-US" altLang="zh-CN">
                <a:solidFill>
                  <a:srgbClr val="0000CC"/>
                </a:solidFill>
              </a:rPr>
              <a:t>= </a:t>
            </a:r>
            <a:r>
              <a:rPr lang="en-US" altLang="zh-CN" i="1">
                <a:solidFill>
                  <a:srgbClr val="0000CC"/>
                </a:solidFill>
                <a:sym typeface="Symbol" pitchFamily="18" charset="2"/>
              </a:rPr>
              <a:t>W</a:t>
            </a:r>
            <a:r>
              <a:rPr lang="en-US" altLang="zh-CN" baseline="-25000">
                <a:solidFill>
                  <a:srgbClr val="0000CC"/>
                </a:solidFill>
              </a:rPr>
              <a:t>B </a:t>
            </a:r>
          </a:p>
        </p:txBody>
      </p:sp>
      <p:sp>
        <p:nvSpPr>
          <p:cNvPr id="151575" name="Rectangle 23">
            <a:extLst>
              <a:ext uri="{FF2B5EF4-FFF2-40B4-BE49-F238E27FC236}">
                <a16:creationId xmlns:a16="http://schemas.microsoft.com/office/drawing/2014/main" id="{FF290274-0781-E4E2-391C-419E0F803C35}"/>
              </a:ext>
            </a:extLst>
          </p:cNvPr>
          <p:cNvSpPr>
            <a:spLocks noChangeArrowheads="1"/>
          </p:cNvSpPr>
          <p:nvPr/>
        </p:nvSpPr>
        <p:spPr bwMode="auto">
          <a:xfrm>
            <a:off x="557213" y="5697538"/>
            <a:ext cx="36988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30000"/>
              </a:lnSpc>
              <a:spcBef>
                <a:spcPct val="20000"/>
              </a:spcBef>
            </a:pPr>
            <a:r>
              <a:rPr kumimoji="1" lang="zh-CN" altLang="en-US" sz="1600">
                <a:solidFill>
                  <a:srgbClr val="FF3300"/>
                </a:solidFill>
              </a:rPr>
              <a:t>工质循环、冷热源均恢复原状，外界无痕迹，只有可逆才行，与原假定矛盾。</a:t>
            </a:r>
            <a:endParaRPr kumimoji="1" lang="zh-CN" altLang="en-US" sz="1600" baseline="-25000">
              <a:solidFill>
                <a:srgbClr val="FF3300"/>
              </a:solidFill>
            </a:endParaRPr>
          </a:p>
        </p:txBody>
      </p:sp>
      <p:sp>
        <p:nvSpPr>
          <p:cNvPr id="151576" name="Rectangle 24">
            <a:extLst>
              <a:ext uri="{FF2B5EF4-FFF2-40B4-BE49-F238E27FC236}">
                <a16:creationId xmlns:a16="http://schemas.microsoft.com/office/drawing/2014/main" id="{AA9CB65A-6825-4322-7D70-226544100160}"/>
              </a:ext>
            </a:extLst>
          </p:cNvPr>
          <p:cNvSpPr>
            <a:spLocks noChangeArrowheads="1"/>
          </p:cNvSpPr>
          <p:nvPr/>
        </p:nvSpPr>
        <p:spPr bwMode="auto">
          <a:xfrm>
            <a:off x="719138" y="4918075"/>
            <a:ext cx="2016125" cy="366713"/>
          </a:xfrm>
          <a:prstGeom prst="rect">
            <a:avLst/>
          </a:prstGeom>
          <a:noFill/>
          <a:ln w="9525">
            <a:noFill/>
            <a:miter lim="800000"/>
            <a:headEnd/>
            <a:tailEnd/>
          </a:ln>
          <a:effectLst/>
        </p:spPr>
        <p:txBody>
          <a:bodyPr>
            <a:spAutoFit/>
          </a:bodyPr>
          <a:lstStyle/>
          <a:p>
            <a:pPr marL="342900" indent="-342900">
              <a:spcBef>
                <a:spcPct val="20000"/>
              </a:spcBef>
              <a:buClr>
                <a:schemeClr val="hlink"/>
              </a:buClr>
              <a:buFont typeface="Wingdings" pitchFamily="2" charset="2"/>
              <a:buNone/>
              <a:defRPr/>
            </a:pPr>
            <a:r>
              <a:rPr lang="zh-CN" altLang="en-US">
                <a:solidFill>
                  <a:srgbClr val="0000CC"/>
                </a:solidFill>
              </a:rPr>
              <a:t>所以： </a:t>
            </a:r>
            <a:r>
              <a:rPr lang="en-US" altLang="zh-CN" i="1">
                <a:solidFill>
                  <a:srgbClr val="0000CC"/>
                </a:solidFill>
                <a:sym typeface="Symbol" pitchFamily="18" charset="2"/>
              </a:rPr>
              <a:t>Q</a:t>
            </a:r>
            <a:r>
              <a:rPr lang="en-US" altLang="zh-CN" baseline="-25000">
                <a:solidFill>
                  <a:srgbClr val="0000CC"/>
                </a:solidFill>
                <a:sym typeface="Symbol" pitchFamily="18" charset="2"/>
              </a:rPr>
              <a:t>2A </a:t>
            </a:r>
            <a:r>
              <a:rPr lang="en-US" altLang="zh-CN" i="1">
                <a:solidFill>
                  <a:srgbClr val="0000CC"/>
                </a:solidFill>
                <a:sym typeface="Symbol" pitchFamily="18" charset="2"/>
              </a:rPr>
              <a:t>= Q</a:t>
            </a:r>
            <a:r>
              <a:rPr lang="en-US" altLang="zh-CN" i="1" baseline="-25000">
                <a:solidFill>
                  <a:srgbClr val="0000CC"/>
                </a:solidFill>
                <a:sym typeface="Symbol" pitchFamily="18" charset="2"/>
              </a:rPr>
              <a:t>2B</a:t>
            </a:r>
            <a:r>
              <a:rPr lang="en-US" altLang="zh-CN" baseline="30000">
                <a:solidFill>
                  <a:srgbClr val="0000CC"/>
                </a:solidFill>
                <a:effectLst>
                  <a:outerShdw blurRad="38100" dist="38100" dir="2700000" algn="tl">
                    <a:srgbClr val="C0C0C0"/>
                  </a:outerShdw>
                </a:effectLst>
                <a:latin typeface="Arial" charset="0"/>
                <a:sym typeface="Symbol" pitchFamily="18" charset="2"/>
              </a:rPr>
              <a:t> </a:t>
            </a:r>
            <a:r>
              <a:rPr lang="en-US" altLang="zh-CN" i="1" baseline="30000">
                <a:solidFill>
                  <a:srgbClr val="0000CC"/>
                </a:solidFill>
                <a:effectLst>
                  <a:outerShdw blurRad="38100" dist="38100" dir="2700000" algn="tl">
                    <a:srgbClr val="C0C0C0"/>
                  </a:outerShdw>
                </a:effectLst>
                <a:latin typeface="Arial" charset="0"/>
                <a:sym typeface="Symbol" pitchFamily="18" charset="2"/>
              </a:rPr>
              <a:t>   </a:t>
            </a:r>
            <a:r>
              <a:rPr lang="en-US" altLang="zh-CN" baseline="-25000">
                <a:solidFill>
                  <a:srgbClr val="0000CC"/>
                </a:solidFill>
                <a:effectLst>
                  <a:outerShdw blurRad="38100" dist="38100" dir="2700000" algn="tl">
                    <a:srgbClr val="C0C0C0"/>
                  </a:outerShdw>
                </a:effectLst>
                <a:latin typeface="Arial" charset="0"/>
              </a:rPr>
              <a:t> </a:t>
            </a:r>
          </a:p>
        </p:txBody>
      </p:sp>
      <p:sp>
        <p:nvSpPr>
          <p:cNvPr id="151577" name="Rectangle 25">
            <a:extLst>
              <a:ext uri="{FF2B5EF4-FFF2-40B4-BE49-F238E27FC236}">
                <a16:creationId xmlns:a16="http://schemas.microsoft.com/office/drawing/2014/main" id="{A873D53F-454B-B99A-AA92-DD96686100B0}"/>
              </a:ext>
            </a:extLst>
          </p:cNvPr>
          <p:cNvSpPr>
            <a:spLocks noChangeArrowheads="1"/>
          </p:cNvSpPr>
          <p:nvPr/>
        </p:nvSpPr>
        <p:spPr bwMode="auto">
          <a:xfrm>
            <a:off x="4314825" y="4138613"/>
            <a:ext cx="2632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buClr>
                <a:schemeClr val="hlink"/>
              </a:buClr>
              <a:buFont typeface="Wingdings" panose="05000000000000000000" pitchFamily="2" charset="2"/>
              <a:buNone/>
            </a:pPr>
            <a:r>
              <a:rPr lang="zh-CN" altLang="en-US">
                <a:solidFill>
                  <a:srgbClr val="0000CC"/>
                </a:solidFill>
                <a:sym typeface="Symbol" panose="05050102010706020507" pitchFamily="18" charset="2"/>
              </a:rPr>
              <a:t>假定：</a:t>
            </a:r>
            <a:r>
              <a:rPr lang="zh-CN" altLang="en-US" i="1">
                <a:solidFill>
                  <a:srgbClr val="0000CC"/>
                </a:solidFill>
                <a:sym typeface="Symbol" panose="05050102010706020507" pitchFamily="18" charset="2"/>
              </a:rPr>
              <a:t></a:t>
            </a:r>
            <a:r>
              <a:rPr lang="en-US" altLang="zh-CN" i="1">
                <a:solidFill>
                  <a:srgbClr val="0000CC"/>
                </a:solidFill>
                <a:cs typeface="Times New Roman" panose="02020603050405020304" pitchFamily="18" charset="0"/>
                <a:sym typeface="Symbol" panose="05050102010706020507" pitchFamily="18" charset="2"/>
              </a:rPr>
              <a:t>'</a:t>
            </a:r>
            <a:r>
              <a:rPr lang="en-US" altLang="zh-CN" baseline="-25000">
                <a:solidFill>
                  <a:srgbClr val="0000CC"/>
                </a:solidFill>
                <a:sym typeface="Symbol" panose="05050102010706020507" pitchFamily="18" charset="2"/>
              </a:rPr>
              <a:t>A</a:t>
            </a:r>
            <a:r>
              <a:rPr lang="en-US" altLang="zh-CN" baseline="-25000">
                <a:solidFill>
                  <a:srgbClr val="0000CC"/>
                </a:solidFill>
              </a:rPr>
              <a:t> </a:t>
            </a:r>
            <a:r>
              <a:rPr lang="en-US" altLang="zh-CN">
                <a:solidFill>
                  <a:srgbClr val="0000CC"/>
                </a:solidFill>
              </a:rPr>
              <a:t>&gt; </a:t>
            </a:r>
            <a:r>
              <a:rPr lang="en-US" altLang="zh-CN" i="1">
                <a:solidFill>
                  <a:srgbClr val="0000CC"/>
                </a:solidFill>
                <a:sym typeface="Symbol" panose="05050102010706020507" pitchFamily="18" charset="2"/>
              </a:rPr>
              <a:t></a:t>
            </a:r>
            <a:r>
              <a:rPr lang="en-US" altLang="zh-CN" baseline="-25000">
                <a:solidFill>
                  <a:srgbClr val="0000CC"/>
                </a:solidFill>
              </a:rPr>
              <a:t>B </a:t>
            </a:r>
          </a:p>
        </p:txBody>
      </p:sp>
      <p:sp>
        <p:nvSpPr>
          <p:cNvPr id="151578" name="Rectangle 26">
            <a:extLst>
              <a:ext uri="{FF2B5EF4-FFF2-40B4-BE49-F238E27FC236}">
                <a16:creationId xmlns:a16="http://schemas.microsoft.com/office/drawing/2014/main" id="{49939363-985C-E613-6764-33655F351282}"/>
              </a:ext>
            </a:extLst>
          </p:cNvPr>
          <p:cNvSpPr>
            <a:spLocks noChangeArrowheads="1"/>
          </p:cNvSpPr>
          <p:nvPr/>
        </p:nvSpPr>
        <p:spPr bwMode="auto">
          <a:xfrm>
            <a:off x="4335463" y="5665788"/>
            <a:ext cx="4516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buClr>
                <a:schemeClr val="hlink"/>
              </a:buClr>
              <a:buFont typeface="Wingdings" panose="05000000000000000000" pitchFamily="2" charset="2"/>
              <a:buNone/>
            </a:pPr>
            <a:r>
              <a:rPr lang="zh-CN" altLang="en-US">
                <a:solidFill>
                  <a:srgbClr val="0000CC"/>
                </a:solidFill>
                <a:latin typeface="Arial" panose="020B0604020202020204" pitchFamily="34" charset="0"/>
              </a:rPr>
              <a:t>逆转可逆热机可得： </a:t>
            </a:r>
            <a:r>
              <a:rPr kumimoji="1" lang="en-US" altLang="zh-CN" sz="1600" i="1">
                <a:solidFill>
                  <a:srgbClr val="0000CC"/>
                </a:solidFill>
                <a:ea typeface="宋体" panose="02010600030101010101" pitchFamily="2" charset="-122"/>
                <a:sym typeface="Symbol" panose="05050102010706020507" pitchFamily="18" charset="2"/>
              </a:rPr>
              <a:t>Q</a:t>
            </a:r>
            <a:r>
              <a:rPr kumimoji="1" lang="en-US" altLang="zh-CN" sz="1600" baseline="-25000">
                <a:solidFill>
                  <a:srgbClr val="0000CC"/>
                </a:solidFill>
                <a:ea typeface="宋体" panose="02010600030101010101" pitchFamily="2" charset="-122"/>
                <a:sym typeface="Symbol" panose="05050102010706020507" pitchFamily="18" charset="2"/>
              </a:rPr>
              <a:t>2B</a:t>
            </a:r>
            <a:r>
              <a:rPr kumimoji="1" lang="en-US" altLang="zh-CN" sz="1600">
                <a:solidFill>
                  <a:srgbClr val="0000CC"/>
                </a:solidFill>
                <a:ea typeface="宋体" panose="02010600030101010101" pitchFamily="2" charset="-122"/>
                <a:sym typeface="Symbol" panose="05050102010706020507" pitchFamily="18" charset="2"/>
              </a:rPr>
              <a:t>-</a:t>
            </a:r>
            <a:r>
              <a:rPr kumimoji="1" lang="en-US" altLang="zh-CN" sz="1600" i="1">
                <a:solidFill>
                  <a:srgbClr val="0000CC"/>
                </a:solidFill>
                <a:ea typeface="宋体" panose="02010600030101010101" pitchFamily="2" charset="-122"/>
                <a:sym typeface="Symbol" panose="05050102010706020507" pitchFamily="18" charset="2"/>
              </a:rPr>
              <a:t>Q</a:t>
            </a:r>
            <a:r>
              <a:rPr kumimoji="1" lang="en-US" altLang="zh-CN" sz="1600" baseline="-25000">
                <a:solidFill>
                  <a:srgbClr val="0000CC"/>
                </a:solidFill>
                <a:ea typeface="宋体" panose="02010600030101010101" pitchFamily="2" charset="-122"/>
                <a:sym typeface="Symbol" panose="05050102010706020507" pitchFamily="18" charset="2"/>
              </a:rPr>
              <a:t>2A</a:t>
            </a:r>
            <a:r>
              <a:rPr kumimoji="1" lang="en-US" altLang="zh-CN" sz="1600">
                <a:solidFill>
                  <a:srgbClr val="0000CC"/>
                </a:solidFill>
                <a:ea typeface="宋体" panose="02010600030101010101" pitchFamily="2" charset="-122"/>
                <a:sym typeface="Symbol" panose="05050102010706020507" pitchFamily="18" charset="2"/>
              </a:rPr>
              <a:t> </a:t>
            </a:r>
            <a:r>
              <a:rPr kumimoji="1" lang="zh-CN" altLang="en-US" sz="1600">
                <a:solidFill>
                  <a:srgbClr val="0000CC"/>
                </a:solidFill>
                <a:ea typeface="宋体" panose="02010600030101010101" pitchFamily="2" charset="-122"/>
                <a:sym typeface="Symbol" panose="05050102010706020507" pitchFamily="18" charset="2"/>
              </a:rPr>
              <a:t>转化为 </a:t>
            </a:r>
            <a:r>
              <a:rPr kumimoji="1" lang="en-US" altLang="zh-CN" sz="1600" i="1">
                <a:solidFill>
                  <a:srgbClr val="0000CC"/>
                </a:solidFill>
                <a:ea typeface="宋体" panose="02010600030101010101" pitchFamily="2" charset="-122"/>
                <a:sym typeface="Symbol" panose="05050102010706020507" pitchFamily="18" charset="2"/>
              </a:rPr>
              <a:t>W</a:t>
            </a:r>
            <a:r>
              <a:rPr kumimoji="1" lang="en-US" altLang="zh-CN" sz="1600" baseline="-25000">
                <a:solidFill>
                  <a:srgbClr val="0000CC"/>
                </a:solidFill>
                <a:ea typeface="宋体" panose="02010600030101010101" pitchFamily="2" charset="-122"/>
                <a:sym typeface="Symbol" panose="05050102010706020507" pitchFamily="18" charset="2"/>
              </a:rPr>
              <a:t>A</a:t>
            </a:r>
            <a:r>
              <a:rPr kumimoji="1" lang="en-US" altLang="zh-CN" sz="1600">
                <a:solidFill>
                  <a:srgbClr val="0000CC"/>
                </a:solidFill>
                <a:ea typeface="宋体" panose="02010600030101010101" pitchFamily="2" charset="-122"/>
                <a:sym typeface="Symbol" panose="05050102010706020507" pitchFamily="18" charset="2"/>
              </a:rPr>
              <a:t>–</a:t>
            </a:r>
            <a:r>
              <a:rPr kumimoji="1" lang="en-US" altLang="zh-CN" sz="1600" i="1">
                <a:solidFill>
                  <a:srgbClr val="0000CC"/>
                </a:solidFill>
                <a:ea typeface="宋体" panose="02010600030101010101" pitchFamily="2" charset="-122"/>
                <a:sym typeface="Symbol" panose="05050102010706020507" pitchFamily="18" charset="2"/>
              </a:rPr>
              <a:t>W</a:t>
            </a:r>
            <a:r>
              <a:rPr kumimoji="1" lang="en-US" altLang="zh-CN" sz="1600" baseline="-25000">
                <a:solidFill>
                  <a:srgbClr val="0000CC"/>
                </a:solidFill>
                <a:ea typeface="宋体" panose="02010600030101010101" pitchFamily="2" charset="-122"/>
                <a:sym typeface="Symbol" panose="05050102010706020507" pitchFamily="18" charset="2"/>
              </a:rPr>
              <a:t>B</a:t>
            </a:r>
            <a:endParaRPr kumimoji="1" lang="zh-CN" altLang="en-US" sz="1600" baseline="-25000">
              <a:solidFill>
                <a:srgbClr val="0000CC"/>
              </a:solidFill>
              <a:ea typeface="宋体" panose="02010600030101010101" pitchFamily="2" charset="-122"/>
              <a:sym typeface="Symbol" panose="05050102010706020507" pitchFamily="18" charset="2"/>
            </a:endParaRPr>
          </a:p>
        </p:txBody>
      </p:sp>
      <p:sp>
        <p:nvSpPr>
          <p:cNvPr id="151579" name="Rectangle 27">
            <a:extLst>
              <a:ext uri="{FF2B5EF4-FFF2-40B4-BE49-F238E27FC236}">
                <a16:creationId xmlns:a16="http://schemas.microsoft.com/office/drawing/2014/main" id="{289F92A9-8B03-AEF7-123E-7643C93DD00C}"/>
              </a:ext>
            </a:extLst>
          </p:cNvPr>
          <p:cNvSpPr>
            <a:spLocks noChangeArrowheads="1"/>
          </p:cNvSpPr>
          <p:nvPr/>
        </p:nvSpPr>
        <p:spPr bwMode="auto">
          <a:xfrm>
            <a:off x="4494213" y="4543425"/>
            <a:ext cx="2271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buSzPct val="85000"/>
            </a:pPr>
            <a:r>
              <a:rPr lang="zh-CN" altLang="en-US">
                <a:solidFill>
                  <a:srgbClr val="0000CC"/>
                </a:solidFill>
              </a:rPr>
              <a:t>令：</a:t>
            </a:r>
            <a:r>
              <a:rPr lang="en-US" altLang="zh-CN" i="1">
                <a:solidFill>
                  <a:srgbClr val="0000CC"/>
                </a:solidFill>
              </a:rPr>
              <a:t>Q</a:t>
            </a:r>
            <a:r>
              <a:rPr lang="en-US" altLang="zh-CN" baseline="-25000">
                <a:solidFill>
                  <a:srgbClr val="0000CC"/>
                </a:solidFill>
              </a:rPr>
              <a:t>1A</a:t>
            </a:r>
            <a:r>
              <a:rPr lang="en-US" altLang="zh-CN">
                <a:solidFill>
                  <a:srgbClr val="0000CC"/>
                </a:solidFill>
              </a:rPr>
              <a:t>= </a:t>
            </a:r>
            <a:r>
              <a:rPr lang="en-US" altLang="zh-CN" i="1">
                <a:solidFill>
                  <a:srgbClr val="0000CC"/>
                </a:solidFill>
              </a:rPr>
              <a:t>Q</a:t>
            </a:r>
            <a:r>
              <a:rPr lang="en-US" altLang="zh-CN" baseline="-25000">
                <a:solidFill>
                  <a:srgbClr val="0000CC"/>
                </a:solidFill>
              </a:rPr>
              <a:t>1B</a:t>
            </a:r>
            <a:endParaRPr lang="en-US" altLang="zh-CN">
              <a:solidFill>
                <a:srgbClr val="0000CC"/>
              </a:solidFill>
            </a:endParaRPr>
          </a:p>
        </p:txBody>
      </p:sp>
      <p:sp>
        <p:nvSpPr>
          <p:cNvPr id="151580" name="Rectangle 28">
            <a:extLst>
              <a:ext uri="{FF2B5EF4-FFF2-40B4-BE49-F238E27FC236}">
                <a16:creationId xmlns:a16="http://schemas.microsoft.com/office/drawing/2014/main" id="{B9198F4C-BCA9-DB69-C157-B1B720C9DBAD}"/>
              </a:ext>
            </a:extLst>
          </p:cNvPr>
          <p:cNvSpPr>
            <a:spLocks noChangeArrowheads="1"/>
          </p:cNvSpPr>
          <p:nvPr/>
        </p:nvSpPr>
        <p:spPr bwMode="auto">
          <a:xfrm>
            <a:off x="5016500" y="4846638"/>
            <a:ext cx="3636963"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30000"/>
              </a:lnSpc>
              <a:spcBef>
                <a:spcPct val="20000"/>
              </a:spcBef>
            </a:pPr>
            <a:r>
              <a:rPr lang="en-US" altLang="zh-CN" i="1">
                <a:solidFill>
                  <a:srgbClr val="0000CC"/>
                </a:solidFill>
              </a:rPr>
              <a:t>W</a:t>
            </a:r>
            <a:r>
              <a:rPr lang="en-US" altLang="zh-CN" baseline="-25000">
                <a:solidFill>
                  <a:srgbClr val="0000CC"/>
                </a:solidFill>
              </a:rPr>
              <a:t>A</a:t>
            </a:r>
            <a:r>
              <a:rPr lang="en-US" altLang="zh-CN">
                <a:solidFill>
                  <a:srgbClr val="0000CC"/>
                </a:solidFill>
              </a:rPr>
              <a:t>=</a:t>
            </a:r>
            <a:r>
              <a:rPr lang="en-US" altLang="zh-CN" i="1">
                <a:solidFill>
                  <a:srgbClr val="0000CC"/>
                </a:solidFill>
              </a:rPr>
              <a:t>Q</a:t>
            </a:r>
            <a:r>
              <a:rPr lang="en-US" altLang="zh-CN" baseline="-25000">
                <a:solidFill>
                  <a:srgbClr val="0000CC"/>
                </a:solidFill>
              </a:rPr>
              <a:t>1</a:t>
            </a:r>
            <a:r>
              <a:rPr lang="en-US" altLang="zh-CN">
                <a:solidFill>
                  <a:srgbClr val="0000CC"/>
                </a:solidFill>
              </a:rPr>
              <a:t>-</a:t>
            </a:r>
            <a:r>
              <a:rPr lang="en-US" altLang="zh-CN" i="1">
                <a:solidFill>
                  <a:srgbClr val="0000CC"/>
                </a:solidFill>
              </a:rPr>
              <a:t>Q</a:t>
            </a:r>
            <a:r>
              <a:rPr lang="en-US" altLang="zh-CN" baseline="-25000">
                <a:solidFill>
                  <a:srgbClr val="0000CC"/>
                </a:solidFill>
              </a:rPr>
              <a:t>2A</a:t>
            </a:r>
            <a:r>
              <a:rPr lang="zh-CN" altLang="en-US">
                <a:solidFill>
                  <a:srgbClr val="0000CC"/>
                </a:solidFill>
              </a:rPr>
              <a:t>，</a:t>
            </a:r>
            <a:r>
              <a:rPr lang="en-US" altLang="zh-CN" i="1">
                <a:solidFill>
                  <a:srgbClr val="0000CC"/>
                </a:solidFill>
              </a:rPr>
              <a:t>W</a:t>
            </a:r>
            <a:r>
              <a:rPr lang="en-US" altLang="zh-CN" baseline="-25000">
                <a:solidFill>
                  <a:srgbClr val="0000CC"/>
                </a:solidFill>
              </a:rPr>
              <a:t>B</a:t>
            </a:r>
            <a:r>
              <a:rPr lang="en-US" altLang="zh-CN">
                <a:solidFill>
                  <a:srgbClr val="0000CC"/>
                </a:solidFill>
              </a:rPr>
              <a:t>=</a:t>
            </a:r>
            <a:r>
              <a:rPr lang="en-US" altLang="zh-CN" i="1">
                <a:solidFill>
                  <a:srgbClr val="0000CC"/>
                </a:solidFill>
              </a:rPr>
              <a:t>Q</a:t>
            </a:r>
            <a:r>
              <a:rPr lang="en-US" altLang="zh-CN" baseline="-25000">
                <a:solidFill>
                  <a:srgbClr val="0000CC"/>
                </a:solidFill>
              </a:rPr>
              <a:t>1</a:t>
            </a:r>
            <a:r>
              <a:rPr lang="en-US" altLang="zh-CN">
                <a:solidFill>
                  <a:srgbClr val="0000CC"/>
                </a:solidFill>
              </a:rPr>
              <a:t>-</a:t>
            </a:r>
            <a:r>
              <a:rPr lang="en-US" altLang="zh-CN" i="1">
                <a:solidFill>
                  <a:srgbClr val="0000CC"/>
                </a:solidFill>
              </a:rPr>
              <a:t>Q</a:t>
            </a:r>
            <a:r>
              <a:rPr lang="en-US" altLang="zh-CN" baseline="-25000">
                <a:solidFill>
                  <a:srgbClr val="0000CC"/>
                </a:solidFill>
              </a:rPr>
              <a:t>2B   </a:t>
            </a:r>
          </a:p>
          <a:p>
            <a:pPr eaLnBrk="1" hangingPunct="1">
              <a:lnSpc>
                <a:spcPct val="130000"/>
              </a:lnSpc>
              <a:spcBef>
                <a:spcPct val="20000"/>
              </a:spcBef>
            </a:pPr>
            <a:r>
              <a:rPr lang="en-US" altLang="zh-CN">
                <a:solidFill>
                  <a:srgbClr val="0000CC"/>
                </a:solidFill>
              </a:rPr>
              <a:t>     → </a:t>
            </a:r>
            <a:r>
              <a:rPr lang="en-US" altLang="zh-CN" i="1">
                <a:solidFill>
                  <a:srgbClr val="0000CC"/>
                </a:solidFill>
              </a:rPr>
              <a:t>W</a:t>
            </a:r>
            <a:r>
              <a:rPr lang="en-US" altLang="zh-CN" baseline="-25000">
                <a:solidFill>
                  <a:srgbClr val="0000CC"/>
                </a:solidFill>
              </a:rPr>
              <a:t>A </a:t>
            </a:r>
            <a:r>
              <a:rPr lang="en-US" altLang="zh-CN">
                <a:solidFill>
                  <a:srgbClr val="0000CC"/>
                </a:solidFill>
              </a:rPr>
              <a:t>&gt; </a:t>
            </a:r>
            <a:r>
              <a:rPr lang="en-US" altLang="zh-CN" i="1">
                <a:solidFill>
                  <a:srgbClr val="0000CC"/>
                </a:solidFill>
              </a:rPr>
              <a:t>W</a:t>
            </a:r>
            <a:r>
              <a:rPr lang="en-US" altLang="zh-CN" baseline="-25000">
                <a:solidFill>
                  <a:srgbClr val="0000CC"/>
                </a:solidFill>
              </a:rPr>
              <a:t>B</a:t>
            </a:r>
            <a:r>
              <a:rPr lang="zh-CN" altLang="en-US">
                <a:solidFill>
                  <a:srgbClr val="0000CC"/>
                </a:solidFill>
              </a:rPr>
              <a:t>， </a:t>
            </a:r>
            <a:r>
              <a:rPr lang="en-US" altLang="zh-CN" i="1">
                <a:solidFill>
                  <a:srgbClr val="0000CC"/>
                </a:solidFill>
              </a:rPr>
              <a:t>Q</a:t>
            </a:r>
            <a:r>
              <a:rPr lang="en-US" altLang="zh-CN" baseline="-25000">
                <a:solidFill>
                  <a:srgbClr val="0000CC"/>
                </a:solidFill>
              </a:rPr>
              <a:t>2B</a:t>
            </a:r>
            <a:r>
              <a:rPr lang="en-US" altLang="zh-CN">
                <a:solidFill>
                  <a:srgbClr val="0000CC"/>
                </a:solidFill>
              </a:rPr>
              <a:t>&gt;</a:t>
            </a:r>
            <a:r>
              <a:rPr lang="en-US" altLang="zh-CN" i="1">
                <a:solidFill>
                  <a:srgbClr val="0000CC"/>
                </a:solidFill>
              </a:rPr>
              <a:t>Q</a:t>
            </a:r>
            <a:r>
              <a:rPr lang="en-US" altLang="zh-CN" baseline="-25000">
                <a:solidFill>
                  <a:srgbClr val="0000CC"/>
                </a:solidFill>
              </a:rPr>
              <a:t>2A </a:t>
            </a:r>
          </a:p>
        </p:txBody>
      </p:sp>
      <p:sp>
        <p:nvSpPr>
          <p:cNvPr id="151581" name="Rectangle 29">
            <a:extLst>
              <a:ext uri="{FF2B5EF4-FFF2-40B4-BE49-F238E27FC236}">
                <a16:creationId xmlns:a16="http://schemas.microsoft.com/office/drawing/2014/main" id="{E4D55C00-79CB-13B1-370D-629682EA19D4}"/>
              </a:ext>
            </a:extLst>
          </p:cNvPr>
          <p:cNvSpPr>
            <a:spLocks noChangeArrowheads="1"/>
          </p:cNvSpPr>
          <p:nvPr/>
        </p:nvSpPr>
        <p:spPr bwMode="auto">
          <a:xfrm>
            <a:off x="4349750" y="6021388"/>
            <a:ext cx="41544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30000"/>
              </a:lnSpc>
              <a:spcBef>
                <a:spcPct val="20000"/>
              </a:spcBef>
            </a:pPr>
            <a:r>
              <a:rPr kumimoji="1" lang="zh-CN" altLang="en-US" sz="1600">
                <a:solidFill>
                  <a:srgbClr val="FF3300"/>
                </a:solidFill>
                <a:latin typeface="黑体" panose="02010609060101010101" pitchFamily="49" charset="-122"/>
                <a:sym typeface="Symbol" panose="05050102010706020507" pitchFamily="18" charset="2"/>
              </a:rPr>
              <a:t>单热源热机，违反热力学第二定律</a:t>
            </a:r>
          </a:p>
        </p:txBody>
      </p:sp>
      <p:sp>
        <p:nvSpPr>
          <p:cNvPr id="151582" name="Rectangle 30">
            <a:extLst>
              <a:ext uri="{FF2B5EF4-FFF2-40B4-BE49-F238E27FC236}">
                <a16:creationId xmlns:a16="http://schemas.microsoft.com/office/drawing/2014/main" id="{636C84B5-CB46-0DC1-BF8C-C2F308874CE1}"/>
              </a:ext>
            </a:extLst>
          </p:cNvPr>
          <p:cNvSpPr>
            <a:spLocks noChangeArrowheads="1"/>
          </p:cNvSpPr>
          <p:nvPr/>
        </p:nvSpPr>
        <p:spPr bwMode="auto">
          <a:xfrm>
            <a:off x="744538" y="5322888"/>
            <a:ext cx="2174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a:spAutoFit/>
          </a:bodyPr>
          <a:lstStyle>
            <a:lvl1pPr marL="342900" indent="-342900"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buClr>
                <a:schemeClr val="hlink"/>
              </a:buClr>
              <a:buFont typeface="Wingdings" panose="05000000000000000000" pitchFamily="2" charset="2"/>
              <a:buNone/>
            </a:pPr>
            <a:r>
              <a:rPr lang="zh-CN" altLang="en-US">
                <a:solidFill>
                  <a:srgbClr val="0000CC"/>
                </a:solidFill>
              </a:rPr>
              <a:t>逆转可逆热机可得：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68"/>
                                        </p:tgtEl>
                                        <p:attrNameLst>
                                          <p:attrName>style.visibility</p:attrName>
                                        </p:attrNameLst>
                                      </p:cBhvr>
                                      <p:to>
                                        <p:strVal val="visible"/>
                                      </p:to>
                                    </p:set>
                                    <p:animEffect transition="in" filter="blinds(horizontal)">
                                      <p:cBhvr>
                                        <p:cTn id="7" dur="500"/>
                                        <p:tgtEl>
                                          <p:spTgt spid="1515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72"/>
                                        </p:tgtEl>
                                        <p:attrNameLst>
                                          <p:attrName>style.visibility</p:attrName>
                                        </p:attrNameLst>
                                      </p:cBhvr>
                                      <p:to>
                                        <p:strVal val="visible"/>
                                      </p:to>
                                    </p:set>
                                    <p:animEffect transition="in" filter="blinds(horizontal)">
                                      <p:cBhvr>
                                        <p:cTn id="12" dur="500"/>
                                        <p:tgtEl>
                                          <p:spTgt spid="15157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1571"/>
                                        </p:tgtEl>
                                        <p:attrNameLst>
                                          <p:attrName>style.visibility</p:attrName>
                                        </p:attrNameLst>
                                      </p:cBhvr>
                                      <p:to>
                                        <p:strVal val="visible"/>
                                      </p:to>
                                    </p:set>
                                    <p:animEffect transition="in" filter="blinds(horizontal)">
                                      <p:cBhvr>
                                        <p:cTn id="15" dur="500"/>
                                        <p:tgtEl>
                                          <p:spTgt spid="1515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1573"/>
                                        </p:tgtEl>
                                        <p:attrNameLst>
                                          <p:attrName>style.visibility</p:attrName>
                                        </p:attrNameLst>
                                      </p:cBhvr>
                                      <p:to>
                                        <p:strVal val="visible"/>
                                      </p:to>
                                    </p:set>
                                    <p:animEffect transition="in" filter="blinds(horizontal)">
                                      <p:cBhvr>
                                        <p:cTn id="20" dur="500"/>
                                        <p:tgtEl>
                                          <p:spTgt spid="1515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1574"/>
                                        </p:tgtEl>
                                        <p:attrNameLst>
                                          <p:attrName>style.visibility</p:attrName>
                                        </p:attrNameLst>
                                      </p:cBhvr>
                                      <p:to>
                                        <p:strVal val="visible"/>
                                      </p:to>
                                    </p:set>
                                    <p:animEffect transition="in" filter="blinds(horizontal)">
                                      <p:cBhvr>
                                        <p:cTn id="23" dur="500"/>
                                        <p:tgtEl>
                                          <p:spTgt spid="15157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1576"/>
                                        </p:tgtEl>
                                        <p:attrNameLst>
                                          <p:attrName>style.visibility</p:attrName>
                                        </p:attrNameLst>
                                      </p:cBhvr>
                                      <p:to>
                                        <p:strVal val="visible"/>
                                      </p:to>
                                    </p:set>
                                    <p:animEffect transition="in" filter="blinds(horizontal)">
                                      <p:cBhvr>
                                        <p:cTn id="26" dur="500"/>
                                        <p:tgtEl>
                                          <p:spTgt spid="15157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1582"/>
                                        </p:tgtEl>
                                        <p:attrNameLst>
                                          <p:attrName>style.visibility</p:attrName>
                                        </p:attrNameLst>
                                      </p:cBhvr>
                                      <p:to>
                                        <p:strVal val="visible"/>
                                      </p:to>
                                    </p:set>
                                    <p:animEffect transition="in" filter="blinds(horizontal)">
                                      <p:cBhvr>
                                        <p:cTn id="31" dur="500"/>
                                        <p:tgtEl>
                                          <p:spTgt spid="15158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1575"/>
                                        </p:tgtEl>
                                        <p:attrNameLst>
                                          <p:attrName>style.visibility</p:attrName>
                                        </p:attrNameLst>
                                      </p:cBhvr>
                                      <p:to>
                                        <p:strVal val="visible"/>
                                      </p:to>
                                    </p:set>
                                    <p:animEffect transition="in" filter="blinds(horizontal)">
                                      <p:cBhvr>
                                        <p:cTn id="34" dur="500"/>
                                        <p:tgtEl>
                                          <p:spTgt spid="15157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1577"/>
                                        </p:tgtEl>
                                        <p:attrNameLst>
                                          <p:attrName>style.visibility</p:attrName>
                                        </p:attrNameLst>
                                      </p:cBhvr>
                                      <p:to>
                                        <p:strVal val="visible"/>
                                      </p:to>
                                    </p:set>
                                    <p:animEffect transition="in" filter="blinds(horizontal)">
                                      <p:cBhvr>
                                        <p:cTn id="39" dur="500"/>
                                        <p:tgtEl>
                                          <p:spTgt spid="151577"/>
                                        </p:tgtEl>
                                      </p:cBhvr>
                                    </p:animEffect>
                                  </p:childTnLst>
                                </p:cTn>
                              </p:par>
                            </p:childTnLst>
                          </p:cTn>
                        </p:par>
                        <p:par>
                          <p:cTn id="40" fill="hold" nodeType="afterGroup">
                            <p:stCondLst>
                              <p:cond delay="500"/>
                            </p:stCondLst>
                            <p:childTnLst>
                              <p:par>
                                <p:cTn id="41" presetID="12" presetClass="entr" presetSubtype="8" fill="hold" grpId="0" nodeType="afterEffect">
                                  <p:stCondLst>
                                    <p:cond delay="0"/>
                                  </p:stCondLst>
                                  <p:childTnLst>
                                    <p:set>
                                      <p:cBhvr>
                                        <p:cTn id="42" dur="1" fill="hold">
                                          <p:stCondLst>
                                            <p:cond delay="0"/>
                                          </p:stCondLst>
                                        </p:cTn>
                                        <p:tgtEl>
                                          <p:spTgt spid="151570"/>
                                        </p:tgtEl>
                                        <p:attrNameLst>
                                          <p:attrName>style.visibility</p:attrName>
                                        </p:attrNameLst>
                                      </p:cBhvr>
                                      <p:to>
                                        <p:strVal val="visible"/>
                                      </p:to>
                                    </p:set>
                                    <p:animEffect transition="in" filter="slide(fromLeft)">
                                      <p:cBhvr>
                                        <p:cTn id="43" dur="500"/>
                                        <p:tgtEl>
                                          <p:spTgt spid="151570"/>
                                        </p:tgtEl>
                                      </p:cBhvr>
                                    </p:animEffect>
                                  </p:childTnLst>
                                </p:cTn>
                              </p:par>
                            </p:childTnLst>
                          </p:cTn>
                        </p:par>
                        <p:par>
                          <p:cTn id="44" fill="hold" nodeType="afterGroup">
                            <p:stCondLst>
                              <p:cond delay="1000"/>
                            </p:stCondLst>
                            <p:childTnLst>
                              <p:par>
                                <p:cTn id="45" presetID="12" presetClass="entr" presetSubtype="8" fill="hold" nodeType="afterEffect">
                                  <p:stCondLst>
                                    <p:cond delay="0"/>
                                  </p:stCondLst>
                                  <p:childTnLst>
                                    <p:set>
                                      <p:cBhvr>
                                        <p:cTn id="46" dur="1" fill="hold">
                                          <p:stCondLst>
                                            <p:cond delay="0"/>
                                          </p:stCondLst>
                                        </p:cTn>
                                        <p:tgtEl>
                                          <p:spTgt spid="151569"/>
                                        </p:tgtEl>
                                        <p:attrNameLst>
                                          <p:attrName>style.visibility</p:attrName>
                                        </p:attrNameLst>
                                      </p:cBhvr>
                                      <p:to>
                                        <p:strVal val="visible"/>
                                      </p:to>
                                    </p:set>
                                    <p:animEffect transition="in" filter="slide(fromLeft)">
                                      <p:cBhvr>
                                        <p:cTn id="47" dur="500"/>
                                        <p:tgtEl>
                                          <p:spTgt spid="15156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51579"/>
                                        </p:tgtEl>
                                        <p:attrNameLst>
                                          <p:attrName>style.visibility</p:attrName>
                                        </p:attrNameLst>
                                      </p:cBhvr>
                                      <p:to>
                                        <p:strVal val="visible"/>
                                      </p:to>
                                    </p:set>
                                    <p:animEffect transition="in" filter="blinds(horizontal)">
                                      <p:cBhvr>
                                        <p:cTn id="50" dur="500"/>
                                        <p:tgtEl>
                                          <p:spTgt spid="151579"/>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51580"/>
                                        </p:tgtEl>
                                        <p:attrNameLst>
                                          <p:attrName>style.visibility</p:attrName>
                                        </p:attrNameLst>
                                      </p:cBhvr>
                                      <p:to>
                                        <p:strVal val="visible"/>
                                      </p:to>
                                    </p:set>
                                    <p:animEffect transition="in" filter="blinds(horizontal)">
                                      <p:cBhvr>
                                        <p:cTn id="53" dur="500"/>
                                        <p:tgtEl>
                                          <p:spTgt spid="151580"/>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51578"/>
                                        </p:tgtEl>
                                        <p:attrNameLst>
                                          <p:attrName>style.visibility</p:attrName>
                                        </p:attrNameLst>
                                      </p:cBhvr>
                                      <p:to>
                                        <p:strVal val="visible"/>
                                      </p:to>
                                    </p:set>
                                    <p:animEffect transition="in" filter="blinds(horizontal)">
                                      <p:cBhvr>
                                        <p:cTn id="56" dur="500"/>
                                        <p:tgtEl>
                                          <p:spTgt spid="15157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51581"/>
                                        </p:tgtEl>
                                        <p:attrNameLst>
                                          <p:attrName>style.visibility</p:attrName>
                                        </p:attrNameLst>
                                      </p:cBhvr>
                                      <p:to>
                                        <p:strVal val="visible"/>
                                      </p:to>
                                    </p:set>
                                    <p:animEffect transition="in" filter="blinds(horizontal)">
                                      <p:cBhvr>
                                        <p:cTn id="59" dur="500"/>
                                        <p:tgtEl>
                                          <p:spTgt spid="151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70" grpId="0" animBg="1"/>
      <p:bldP spid="151571" grpId="0"/>
      <p:bldP spid="151572" grpId="0"/>
      <p:bldP spid="151573" grpId="0"/>
      <p:bldP spid="151574" grpId="0"/>
      <p:bldP spid="151575" grpId="0"/>
      <p:bldP spid="151576" grpId="0"/>
      <p:bldP spid="151577" grpId="0"/>
      <p:bldP spid="151578" grpId="0"/>
      <p:bldP spid="151579" grpId="0"/>
      <p:bldP spid="151580" grpId="0"/>
      <p:bldP spid="151581" grpId="0"/>
      <p:bldP spid="1515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674083-4A21-F7CA-8F05-2942AD123FD2}"/>
              </a:ext>
            </a:extLst>
          </p:cNvPr>
          <p:cNvSpPr>
            <a:spLocks noGrp="1" noChangeArrowheads="1"/>
          </p:cNvSpPr>
          <p:nvPr>
            <p:ph type="sldNum" sz="quarter" idx="10"/>
          </p:nvPr>
        </p:nvSpPr>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fld id="{7BFEE247-FE66-4A67-89D3-8BE847F17D03}" type="slidenum">
              <a:rPr lang="en-US" altLang="zh-CN" b="0">
                <a:solidFill>
                  <a:srgbClr val="DDDDDD"/>
                </a:solidFill>
                <a:latin typeface="Blackoak Std" pitchFamily="82" charset="0"/>
                <a:ea typeface="宋体" panose="02010600030101010101" pitchFamily="2" charset="-122"/>
              </a:rPr>
              <a:pPr eaLnBrk="1" hangingPunct="1"/>
              <a:t>5</a:t>
            </a:fld>
            <a:endParaRPr lang="en-US" altLang="zh-CN" b="0">
              <a:solidFill>
                <a:srgbClr val="DDDDDD"/>
              </a:solidFill>
              <a:latin typeface="Blackoak Std" pitchFamily="82" charset="0"/>
              <a:ea typeface="宋体" panose="02010600030101010101" pitchFamily="2" charset="-122"/>
            </a:endParaRPr>
          </a:p>
        </p:txBody>
      </p:sp>
      <p:sp>
        <p:nvSpPr>
          <p:cNvPr id="152601" name="Rectangle 25">
            <a:extLst>
              <a:ext uri="{FF2B5EF4-FFF2-40B4-BE49-F238E27FC236}">
                <a16:creationId xmlns:a16="http://schemas.microsoft.com/office/drawing/2014/main" id="{17FE81C7-5FA8-0443-EE2F-4FE82DF57B47}"/>
              </a:ext>
            </a:extLst>
          </p:cNvPr>
          <p:cNvSpPr>
            <a:spLocks noChangeArrowheads="1"/>
          </p:cNvSpPr>
          <p:nvPr/>
        </p:nvSpPr>
        <p:spPr bwMode="auto">
          <a:xfrm>
            <a:off x="452438" y="1217613"/>
            <a:ext cx="8077200" cy="457200"/>
          </a:xfrm>
          <a:prstGeom prst="rect">
            <a:avLst/>
          </a:prstGeom>
          <a:noFill/>
          <a:ln w="50800" algn="ctr">
            <a:noFill/>
            <a:prstDash val="sysDot"/>
            <a:miter lim="800000"/>
            <a:headEnd/>
            <a:tailEnd/>
          </a:ln>
          <a:effectLst/>
        </p:spPr>
        <p:txBody>
          <a:bodyPr>
            <a:spAutoFit/>
          </a:bodyPr>
          <a:lstStyle/>
          <a:p>
            <a:pPr marL="266700" indent="-266700">
              <a:buClr>
                <a:srgbClr val="FF9900"/>
              </a:buClr>
              <a:buSzPct val="80000"/>
              <a:buFont typeface="Wingdings" pitchFamily="2" charset="2"/>
              <a:buNone/>
              <a:defRPr/>
            </a:pPr>
            <a:r>
              <a:rPr kumimoji="1" lang="en-US" altLang="zh-CN" sz="2400">
                <a:solidFill>
                  <a:srgbClr val="FF3300"/>
                </a:solidFill>
              </a:rPr>
              <a:t>1. </a:t>
            </a:r>
            <a:r>
              <a:rPr kumimoji="1" lang="zh-CN" altLang="en-US" sz="2400">
                <a:solidFill>
                  <a:srgbClr val="FF3300"/>
                </a:solidFill>
              </a:rPr>
              <a:t>卡诺定理小结</a:t>
            </a:r>
            <a:r>
              <a:rPr kumimoji="1" lang="zh-CN" altLang="en-US" sz="2400">
                <a:solidFill>
                  <a:schemeClr val="tx2"/>
                </a:solidFill>
                <a:effectLst>
                  <a:outerShdw blurRad="38100" dist="38100" dir="2700000" algn="tl">
                    <a:srgbClr val="C0C0C0"/>
                  </a:outerShdw>
                </a:effectLst>
              </a:rPr>
              <a:t> </a:t>
            </a:r>
          </a:p>
        </p:txBody>
      </p:sp>
      <p:sp>
        <p:nvSpPr>
          <p:cNvPr id="152579" name="Rectangle 3">
            <a:extLst>
              <a:ext uri="{FF2B5EF4-FFF2-40B4-BE49-F238E27FC236}">
                <a16:creationId xmlns:a16="http://schemas.microsoft.com/office/drawing/2014/main" id="{9B859D65-C8B0-9057-DE4E-D15232A7B5BA}"/>
              </a:ext>
            </a:extLst>
          </p:cNvPr>
          <p:cNvSpPr>
            <a:spLocks noChangeArrowheads="1"/>
          </p:cNvSpPr>
          <p:nvPr/>
        </p:nvSpPr>
        <p:spPr bwMode="auto">
          <a:xfrm>
            <a:off x="571500" y="485775"/>
            <a:ext cx="8572500" cy="549275"/>
          </a:xfrm>
          <a:prstGeom prst="rect">
            <a:avLst/>
          </a:prstGeom>
          <a:noFill/>
          <a:ln w="9525" algn="ctr">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Clarendon Extended" pitchFamily="18" charset="0"/>
                <a:ea typeface="华文琥珀" pitchFamily="2" charset="-122"/>
              </a:rPr>
              <a:t>5-3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卡诺定理</a:t>
            </a:r>
            <a:r>
              <a:rPr lang="zh-CN" altLang="en-US" sz="1200" b="0">
                <a:solidFill>
                  <a:schemeClr val="bg1"/>
                </a:solidFill>
                <a:effectLst>
                  <a:outerShdw blurRad="38100" dist="38100" dir="2700000" algn="tl">
                    <a:srgbClr val="C0C0C0"/>
                  </a:outerShdw>
                </a:effectLst>
              </a:rPr>
              <a:t> </a:t>
            </a:r>
          </a:p>
        </p:txBody>
      </p:sp>
      <p:sp>
        <p:nvSpPr>
          <p:cNvPr id="152597" name="Rectangle 21">
            <a:extLst>
              <a:ext uri="{FF2B5EF4-FFF2-40B4-BE49-F238E27FC236}">
                <a16:creationId xmlns:a16="http://schemas.microsoft.com/office/drawing/2014/main" id="{9C904EA2-6C02-4037-D045-803AB1204241}"/>
              </a:ext>
            </a:extLst>
          </p:cNvPr>
          <p:cNvSpPr>
            <a:spLocks noChangeArrowheads="1"/>
          </p:cNvSpPr>
          <p:nvPr/>
        </p:nvSpPr>
        <p:spPr bwMode="auto">
          <a:xfrm>
            <a:off x="817563" y="1590675"/>
            <a:ext cx="81200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buClr>
                <a:schemeClr val="tx2"/>
              </a:buClr>
              <a:buFont typeface="Wingdings" panose="05000000000000000000" pitchFamily="2" charset="2"/>
              <a:buChar char="r"/>
            </a:pPr>
            <a:r>
              <a:rPr lang="zh-CN" altLang="en-US" sz="2000"/>
              <a:t>在两个不同温度 </a:t>
            </a:r>
            <a:r>
              <a:rPr lang="en-US" altLang="zh-CN" sz="2000" i="1"/>
              <a:t>T </a:t>
            </a:r>
            <a:r>
              <a:rPr lang="zh-CN" altLang="en-US" sz="2000"/>
              <a:t>的恒温热源间工作的一切可逆热机     </a:t>
            </a:r>
            <a:r>
              <a:rPr lang="zh-CN" altLang="en-US" sz="2000" i="1">
                <a:sym typeface="Symbol" panose="05050102010706020507" pitchFamily="18" charset="2"/>
              </a:rPr>
              <a:t></a:t>
            </a:r>
            <a:r>
              <a:rPr lang="en-US" altLang="zh-CN" sz="2000" baseline="-25000">
                <a:sym typeface="Symbol" panose="05050102010706020507" pitchFamily="18" charset="2"/>
              </a:rPr>
              <a:t>t</a:t>
            </a:r>
            <a:r>
              <a:rPr lang="en-US" altLang="zh-CN" sz="2000" baseline="-25000"/>
              <a:t> </a:t>
            </a:r>
            <a:r>
              <a:rPr lang="en-US" altLang="zh-CN" sz="2000"/>
              <a:t>= </a:t>
            </a:r>
            <a:r>
              <a:rPr lang="en-US" altLang="zh-CN" sz="2000" i="1">
                <a:sym typeface="Symbol" panose="05050102010706020507" pitchFamily="18" charset="2"/>
              </a:rPr>
              <a:t></a:t>
            </a:r>
            <a:r>
              <a:rPr lang="en-US" altLang="zh-CN" sz="2000" baseline="-25000"/>
              <a:t>c </a:t>
            </a:r>
          </a:p>
          <a:p>
            <a:pPr eaLnBrk="1" hangingPunct="1">
              <a:lnSpc>
                <a:spcPct val="120000"/>
              </a:lnSpc>
              <a:buClr>
                <a:schemeClr val="tx2"/>
              </a:buClr>
              <a:buFont typeface="Wingdings" panose="05000000000000000000" pitchFamily="2" charset="2"/>
              <a:buChar char="r"/>
            </a:pPr>
            <a:r>
              <a:rPr lang="zh-CN" altLang="en-US" sz="2000"/>
              <a:t>多热源间工作的一切可逆热机</a:t>
            </a:r>
            <a:r>
              <a:rPr lang="zh-CN" altLang="en-US" sz="2000" i="1">
                <a:sym typeface="Symbol" panose="05050102010706020507" pitchFamily="18" charset="2"/>
              </a:rPr>
              <a:t></a:t>
            </a:r>
            <a:r>
              <a:rPr lang="en-US" altLang="zh-CN" sz="2000" baseline="-25000">
                <a:sym typeface="Symbol" panose="05050102010706020507" pitchFamily="18" charset="2"/>
              </a:rPr>
              <a:t>t</a:t>
            </a:r>
            <a:r>
              <a:rPr lang="zh-CN" altLang="zh-CN" sz="2000" baseline="-25000">
                <a:sym typeface="Symbol" panose="05050102010706020507" pitchFamily="18" charset="2"/>
              </a:rPr>
              <a:t>多</a:t>
            </a:r>
            <a:r>
              <a:rPr lang="zh-CN" altLang="en-US" sz="2000" baseline="-25000"/>
              <a:t> </a:t>
            </a:r>
            <a:r>
              <a:rPr lang="en-US" altLang="zh-CN" sz="2000"/>
              <a:t>&lt; </a:t>
            </a:r>
            <a:r>
              <a:rPr lang="zh-CN" altLang="en-US" sz="2000"/>
              <a:t>同温限间工作卡诺机 </a:t>
            </a:r>
            <a:r>
              <a:rPr lang="zh-CN" altLang="en-US" sz="2000" i="1">
                <a:sym typeface="Symbol" panose="05050102010706020507" pitchFamily="18" charset="2"/>
              </a:rPr>
              <a:t></a:t>
            </a:r>
            <a:r>
              <a:rPr lang="en-US" altLang="zh-CN" sz="2000" baseline="-25000"/>
              <a:t>c </a:t>
            </a:r>
          </a:p>
          <a:p>
            <a:pPr eaLnBrk="1" hangingPunct="1">
              <a:lnSpc>
                <a:spcPct val="120000"/>
              </a:lnSpc>
              <a:buClr>
                <a:schemeClr val="tx2"/>
              </a:buClr>
              <a:buFont typeface="Wingdings" panose="05000000000000000000" pitchFamily="2" charset="2"/>
              <a:buChar char="r"/>
            </a:pPr>
            <a:r>
              <a:rPr lang="zh-CN" altLang="en-US" sz="2000"/>
              <a:t>不可逆热机</a:t>
            </a:r>
            <a:r>
              <a:rPr lang="zh-CN" altLang="en-US" sz="2000" i="1">
                <a:sym typeface="Symbol" panose="05050102010706020507" pitchFamily="18" charset="2"/>
              </a:rPr>
              <a:t></a:t>
            </a:r>
            <a:r>
              <a:rPr lang="en-US" altLang="zh-CN" sz="2000" baseline="-25000">
                <a:sym typeface="Symbol" panose="05050102010706020507" pitchFamily="18" charset="2"/>
              </a:rPr>
              <a:t>t</a:t>
            </a:r>
            <a:r>
              <a:rPr lang="en-US" altLang="zh-CN" sz="2000">
                <a:sym typeface="Symbol" panose="05050102010706020507" pitchFamily="18" charset="2"/>
              </a:rPr>
              <a:t>’</a:t>
            </a:r>
            <a:r>
              <a:rPr lang="en-US" altLang="zh-CN" sz="2000" baseline="-25000">
                <a:sym typeface="Symbol" panose="05050102010706020507" pitchFamily="18" charset="2"/>
              </a:rPr>
              <a:t> </a:t>
            </a:r>
            <a:r>
              <a:rPr lang="en-US" altLang="zh-CN" sz="2000"/>
              <a:t>&lt; </a:t>
            </a:r>
            <a:r>
              <a:rPr lang="zh-CN" altLang="en-US" sz="2000"/>
              <a:t>同热源间工作可逆热机</a:t>
            </a:r>
            <a:r>
              <a:rPr lang="zh-CN" altLang="en-US" sz="2000" i="1">
                <a:sym typeface="Symbol" panose="05050102010706020507" pitchFamily="18" charset="2"/>
              </a:rPr>
              <a:t></a:t>
            </a:r>
            <a:r>
              <a:rPr lang="en-US" altLang="zh-CN" sz="2000" baseline="-25000">
                <a:sym typeface="Symbol" panose="05050102010706020507" pitchFamily="18" charset="2"/>
              </a:rPr>
              <a:t>t</a:t>
            </a:r>
            <a:r>
              <a:rPr lang="zh-CN" altLang="en-US" sz="2000"/>
              <a:t>，即：</a:t>
            </a:r>
            <a:r>
              <a:rPr lang="zh-CN" altLang="en-US" sz="2000" i="1">
                <a:sym typeface="Symbol" panose="05050102010706020507" pitchFamily="18" charset="2"/>
              </a:rPr>
              <a:t></a:t>
            </a:r>
            <a:r>
              <a:rPr lang="en-US" altLang="zh-CN" sz="2000" baseline="-25000">
                <a:sym typeface="Symbol" panose="05050102010706020507" pitchFamily="18" charset="2"/>
              </a:rPr>
              <a:t>t</a:t>
            </a:r>
            <a:r>
              <a:rPr lang="en-US" altLang="zh-CN" sz="2000">
                <a:sym typeface="Symbol" panose="05050102010706020507" pitchFamily="18" charset="2"/>
              </a:rPr>
              <a:t>’</a:t>
            </a:r>
            <a:r>
              <a:rPr lang="en-US" altLang="zh-CN" sz="2000" baseline="-25000">
                <a:sym typeface="Symbol" panose="05050102010706020507" pitchFamily="18" charset="2"/>
              </a:rPr>
              <a:t> </a:t>
            </a:r>
            <a:r>
              <a:rPr lang="en-US" altLang="zh-CN" sz="2000"/>
              <a:t>&lt; </a:t>
            </a:r>
            <a:r>
              <a:rPr lang="en-US" altLang="zh-CN" sz="2000" i="1">
                <a:sym typeface="Symbol" panose="05050102010706020507" pitchFamily="18" charset="2"/>
              </a:rPr>
              <a:t></a:t>
            </a:r>
            <a:r>
              <a:rPr lang="en-US" altLang="zh-CN" sz="2000" baseline="-25000">
                <a:sym typeface="Symbol" panose="05050102010706020507" pitchFamily="18" charset="2"/>
              </a:rPr>
              <a:t>t</a:t>
            </a:r>
            <a:r>
              <a:rPr lang="en-US" altLang="zh-CN" sz="2000">
                <a:sym typeface="Symbol" panose="05050102010706020507" pitchFamily="18" charset="2"/>
              </a:rPr>
              <a:t>=</a:t>
            </a:r>
            <a:r>
              <a:rPr lang="en-US" altLang="zh-CN" sz="2000" baseline="-25000">
                <a:sym typeface="Symbol" panose="05050102010706020507" pitchFamily="18" charset="2"/>
              </a:rPr>
              <a:t> </a:t>
            </a:r>
            <a:r>
              <a:rPr lang="en-US" altLang="zh-CN" sz="2000" i="1">
                <a:sym typeface="Symbol" panose="05050102010706020507" pitchFamily="18" charset="2"/>
              </a:rPr>
              <a:t></a:t>
            </a:r>
            <a:r>
              <a:rPr lang="en-US" altLang="zh-CN" sz="2000" baseline="-25000"/>
              <a:t>c </a:t>
            </a:r>
          </a:p>
        </p:txBody>
      </p:sp>
      <p:sp>
        <p:nvSpPr>
          <p:cNvPr id="152598" name="Rectangle 22">
            <a:extLst>
              <a:ext uri="{FF2B5EF4-FFF2-40B4-BE49-F238E27FC236}">
                <a16:creationId xmlns:a16="http://schemas.microsoft.com/office/drawing/2014/main" id="{FC230F03-2ACA-4B0F-83E4-F4535F0CB8E7}"/>
              </a:ext>
            </a:extLst>
          </p:cNvPr>
          <p:cNvSpPr>
            <a:spLocks noChangeArrowheads="1"/>
          </p:cNvSpPr>
          <p:nvPr/>
        </p:nvSpPr>
        <p:spPr bwMode="auto">
          <a:xfrm>
            <a:off x="1171575" y="2847975"/>
            <a:ext cx="7583488" cy="396875"/>
          </a:xfrm>
          <a:prstGeom prst="rect">
            <a:avLst/>
          </a:prstGeom>
          <a:noFill/>
          <a:ln w="50800" algn="ctr">
            <a:noFill/>
            <a:prstDash val="sysDot"/>
            <a:miter lim="800000"/>
            <a:headEnd/>
            <a:tailEnd/>
          </a:ln>
          <a:effectLst/>
        </p:spPr>
        <p:txBody>
          <a:bodyPr>
            <a:spAutoFit/>
          </a:bodyPr>
          <a:lstStyle/>
          <a:p>
            <a:pPr>
              <a:defRPr/>
            </a:pPr>
            <a:r>
              <a:rPr kumimoji="1" lang="zh-CN" altLang="en-US" sz="2000" dirty="0">
                <a:latin typeface="Arial" charset="0"/>
              </a:rPr>
              <a:t>在给定的温度界限间工作的一切热机， </a:t>
            </a:r>
            <a:r>
              <a:rPr kumimoji="1" lang="zh-CN" altLang="en-US" sz="2000" i="1" dirty="0">
                <a:latin typeface="Arial" charset="0"/>
                <a:sym typeface="Symbol" pitchFamily="18" charset="2"/>
              </a:rPr>
              <a:t></a:t>
            </a:r>
            <a:r>
              <a:rPr kumimoji="1" lang="en-US" altLang="zh-CN" sz="2000" baseline="-25000" dirty="0">
                <a:latin typeface="Arial" charset="0"/>
              </a:rPr>
              <a:t>c</a:t>
            </a:r>
            <a:r>
              <a:rPr kumimoji="1" lang="zh-CN" altLang="en-US" sz="2000" dirty="0">
                <a:latin typeface="Arial" charset="0"/>
              </a:rPr>
              <a:t>最高的代表</a:t>
            </a:r>
            <a:r>
              <a:rPr kumimoji="1" lang="en-US" altLang="zh-CN" sz="2000" dirty="0">
                <a:solidFill>
                  <a:schemeClr val="hlink"/>
                </a:solidFill>
                <a:latin typeface="Arial" charset="0"/>
              </a:rPr>
              <a:t>     </a:t>
            </a:r>
            <a:r>
              <a:rPr kumimoji="1" lang="zh-CN" altLang="en-US" sz="2000" dirty="0">
                <a:solidFill>
                  <a:srgbClr val="FF3300"/>
                </a:solidFill>
              </a:rPr>
              <a:t>热机极限</a:t>
            </a:r>
            <a:r>
              <a:rPr kumimoji="1" lang="zh-CN" altLang="en-US" sz="2000" u="sng" dirty="0">
                <a:solidFill>
                  <a:schemeClr val="hlink"/>
                </a:solidFill>
                <a:effectLst>
                  <a:outerShdw blurRad="38100" dist="38100" dir="2700000" algn="tl">
                    <a:srgbClr val="C0C0C0"/>
                  </a:outerShdw>
                </a:effectLst>
                <a:latin typeface="Arial" charset="0"/>
              </a:rPr>
              <a:t> </a:t>
            </a:r>
          </a:p>
        </p:txBody>
      </p:sp>
      <p:sp>
        <p:nvSpPr>
          <p:cNvPr id="152600" name="Rectangle 24">
            <a:extLst>
              <a:ext uri="{FF2B5EF4-FFF2-40B4-BE49-F238E27FC236}">
                <a16:creationId xmlns:a16="http://schemas.microsoft.com/office/drawing/2014/main" id="{61FAC80F-F3B7-3463-6624-0AEB17F5C393}"/>
              </a:ext>
            </a:extLst>
          </p:cNvPr>
          <p:cNvSpPr>
            <a:spLocks noChangeArrowheads="1"/>
          </p:cNvSpPr>
          <p:nvPr/>
        </p:nvSpPr>
        <p:spPr bwMode="auto">
          <a:xfrm>
            <a:off x="798513" y="3722688"/>
            <a:ext cx="7967662"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58775" indent="-358775"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Bef>
                <a:spcPct val="20000"/>
              </a:spcBef>
              <a:buClr>
                <a:schemeClr val="tx2"/>
              </a:buClr>
              <a:buFont typeface="Wingdings" panose="05000000000000000000" pitchFamily="2" charset="2"/>
              <a:buChar char="r"/>
            </a:pPr>
            <a:r>
              <a:rPr lang="zh-CN" altLang="en-US" sz="2000">
                <a:latin typeface="Arial" panose="020B0604020202020204" pitchFamily="34" charset="0"/>
              </a:rPr>
              <a:t>从理论上确定了通过热机循环实现热能转变为机械能的规律，指出了提高热机热效率的方向，是研究热机性能不可缺少的准绳。</a:t>
            </a:r>
          </a:p>
          <a:p>
            <a:pPr eaLnBrk="1" hangingPunct="1">
              <a:lnSpc>
                <a:spcPct val="120000"/>
              </a:lnSpc>
              <a:spcBef>
                <a:spcPct val="20000"/>
              </a:spcBef>
              <a:buClr>
                <a:schemeClr val="tx2"/>
              </a:buClr>
              <a:buFont typeface="Wingdings" panose="05000000000000000000" pitchFamily="2" charset="2"/>
              <a:buChar char="r"/>
            </a:pPr>
            <a:r>
              <a:rPr lang="zh-CN" altLang="en-US" sz="2000">
                <a:latin typeface="Arial" panose="020B0604020202020204" pitchFamily="34" charset="0"/>
              </a:rPr>
              <a:t>对热力学第二定律的建立具有重大意义。</a:t>
            </a:r>
          </a:p>
        </p:txBody>
      </p:sp>
      <p:sp>
        <p:nvSpPr>
          <p:cNvPr id="152602" name="Rectangle 26">
            <a:extLst>
              <a:ext uri="{FF2B5EF4-FFF2-40B4-BE49-F238E27FC236}">
                <a16:creationId xmlns:a16="http://schemas.microsoft.com/office/drawing/2014/main" id="{95DC9D86-1B9C-66F2-4C5C-38345141299B}"/>
              </a:ext>
            </a:extLst>
          </p:cNvPr>
          <p:cNvSpPr>
            <a:spLocks noChangeArrowheads="1"/>
          </p:cNvSpPr>
          <p:nvPr/>
        </p:nvSpPr>
        <p:spPr bwMode="auto">
          <a:xfrm>
            <a:off x="452438" y="3351213"/>
            <a:ext cx="8077200" cy="457200"/>
          </a:xfrm>
          <a:prstGeom prst="rect">
            <a:avLst/>
          </a:prstGeom>
          <a:noFill/>
          <a:ln w="50800" algn="ctr">
            <a:noFill/>
            <a:prstDash val="sysDot"/>
            <a:miter lim="800000"/>
            <a:headEnd/>
            <a:tailEnd/>
          </a:ln>
          <a:effectLst/>
        </p:spPr>
        <p:txBody>
          <a:bodyPr>
            <a:spAutoFit/>
          </a:bodyPr>
          <a:lstStyle/>
          <a:p>
            <a:pPr marL="266700" indent="-266700">
              <a:buClr>
                <a:srgbClr val="FF9900"/>
              </a:buClr>
              <a:buSzPct val="80000"/>
              <a:buFont typeface="Wingdings" pitchFamily="2" charset="2"/>
              <a:buNone/>
              <a:defRPr/>
            </a:pPr>
            <a:r>
              <a:rPr kumimoji="1" lang="en-US" altLang="zh-CN" sz="2400" dirty="0">
                <a:solidFill>
                  <a:srgbClr val="FF3300"/>
                </a:solidFill>
              </a:rPr>
              <a:t>2. </a:t>
            </a:r>
            <a:r>
              <a:rPr kumimoji="1" lang="zh-CN" altLang="en-US" sz="2400" dirty="0">
                <a:solidFill>
                  <a:srgbClr val="FF3300"/>
                </a:solidFill>
              </a:rPr>
              <a:t>卡诺定理的意义</a:t>
            </a:r>
            <a:r>
              <a:rPr kumimoji="1" lang="zh-CN" altLang="en-US" sz="2400" dirty="0">
                <a:solidFill>
                  <a:schemeClr val="tx2"/>
                </a:solidFill>
                <a:effectLst>
                  <a:outerShdw blurRad="38100" dist="38100" dir="2700000" algn="tl">
                    <a:srgbClr val="C0C0C0"/>
                  </a:outerShdw>
                </a:effectLst>
              </a:rPr>
              <a:t> </a:t>
            </a:r>
          </a:p>
        </p:txBody>
      </p:sp>
      <p:sp>
        <p:nvSpPr>
          <p:cNvPr id="152603" name="Rectangle 27">
            <a:extLst>
              <a:ext uri="{FF2B5EF4-FFF2-40B4-BE49-F238E27FC236}">
                <a16:creationId xmlns:a16="http://schemas.microsoft.com/office/drawing/2014/main" id="{C194413A-2BAA-1ECB-B5F5-647CAF66558C}"/>
              </a:ext>
            </a:extLst>
          </p:cNvPr>
          <p:cNvSpPr>
            <a:spLocks noChangeArrowheads="1"/>
          </p:cNvSpPr>
          <p:nvPr/>
        </p:nvSpPr>
        <p:spPr bwMode="auto">
          <a:xfrm>
            <a:off x="1112838" y="5045075"/>
            <a:ext cx="786606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buClr>
                <a:schemeClr val="tx2"/>
              </a:buClr>
              <a:buFont typeface="Wingdings" panose="05000000000000000000" pitchFamily="2" charset="2"/>
              <a:buNone/>
            </a:pPr>
            <a:r>
              <a:rPr kumimoji="1" lang="zh-CN" altLang="en-US" sz="2400">
                <a:solidFill>
                  <a:srgbClr val="FF3300"/>
                </a:solidFill>
                <a:latin typeface="Arial" panose="020B0604020202020204" pitchFamily="34" charset="0"/>
              </a:rPr>
              <a:t>热二定律卡诺数学表达：</a:t>
            </a:r>
            <a:r>
              <a:rPr lang="zh-CN" altLang="en-US" sz="2400"/>
              <a:t>双热源热机   </a:t>
            </a:r>
            <a:r>
              <a:rPr lang="en-US" altLang="zh-CN" sz="2400"/>
              <a:t> </a:t>
            </a:r>
            <a:r>
              <a:rPr lang="en-US" altLang="zh-CN" sz="2400" i="1">
                <a:sym typeface="Symbol" panose="05050102010706020507" pitchFamily="18" charset="2"/>
              </a:rPr>
              <a:t></a:t>
            </a:r>
            <a:r>
              <a:rPr lang="en-US" altLang="zh-CN" sz="2400" baseline="-25000">
                <a:sym typeface="Symbol" panose="05050102010706020507" pitchFamily="18" charset="2"/>
              </a:rPr>
              <a:t>t</a:t>
            </a:r>
            <a:r>
              <a:rPr lang="en-US" altLang="zh-CN" sz="2400"/>
              <a:t>≤</a:t>
            </a:r>
            <a:r>
              <a:rPr lang="zh-CN" altLang="en-US" sz="2400" i="1">
                <a:sym typeface="Symbol" panose="05050102010706020507" pitchFamily="18" charset="2"/>
              </a:rPr>
              <a:t></a:t>
            </a:r>
            <a:r>
              <a:rPr lang="en-US" altLang="zh-CN" sz="2400" baseline="-25000"/>
              <a:t>c </a:t>
            </a:r>
            <a:r>
              <a:rPr lang="en-US" altLang="zh-CN" sz="2400">
                <a:sym typeface="Symbol" panose="05050102010706020507" pitchFamily="18" charset="2"/>
              </a:rPr>
              <a:t>=1-</a:t>
            </a:r>
            <a:r>
              <a:rPr lang="en-US" altLang="zh-CN" sz="2400" i="1">
                <a:sym typeface="Symbol" panose="05050102010706020507" pitchFamily="18" charset="2"/>
              </a:rPr>
              <a:t>T</a:t>
            </a:r>
            <a:r>
              <a:rPr lang="en-US" altLang="zh-CN" sz="2400" baseline="-25000">
                <a:sym typeface="Symbol" panose="05050102010706020507" pitchFamily="18" charset="2"/>
              </a:rPr>
              <a:t>2</a:t>
            </a:r>
            <a:r>
              <a:rPr lang="en-US" altLang="zh-CN" sz="2400">
                <a:sym typeface="Symbol" panose="05050102010706020507" pitchFamily="18" charset="2"/>
              </a:rPr>
              <a:t>/</a:t>
            </a:r>
            <a:r>
              <a:rPr lang="en-US" altLang="zh-CN" sz="2400" i="1">
                <a:sym typeface="Symbol" panose="05050102010706020507" pitchFamily="18" charset="2"/>
              </a:rPr>
              <a:t>T</a:t>
            </a:r>
            <a:r>
              <a:rPr lang="en-US" altLang="zh-CN" sz="2400" baseline="-25000">
                <a:sym typeface="Symbol" panose="05050102010706020507" pitchFamily="18" charset="2"/>
              </a:rPr>
              <a:t>1</a:t>
            </a:r>
          </a:p>
        </p:txBody>
      </p:sp>
      <p:sp>
        <p:nvSpPr>
          <p:cNvPr id="152604" name="Rectangle 28">
            <a:extLst>
              <a:ext uri="{FF2B5EF4-FFF2-40B4-BE49-F238E27FC236}">
                <a16:creationId xmlns:a16="http://schemas.microsoft.com/office/drawing/2014/main" id="{409248F2-DDE7-4CFD-252E-9ABCA755B144}"/>
              </a:ext>
            </a:extLst>
          </p:cNvPr>
          <p:cNvSpPr>
            <a:spLocks noChangeArrowheads="1"/>
          </p:cNvSpPr>
          <p:nvPr/>
        </p:nvSpPr>
        <p:spPr bwMode="auto">
          <a:xfrm>
            <a:off x="857250" y="5772150"/>
            <a:ext cx="7507288" cy="822325"/>
          </a:xfrm>
          <a:prstGeom prst="rect">
            <a:avLst/>
          </a:prstGeom>
          <a:noFill/>
          <a:ln w="50800" algn="ctr">
            <a:noFill/>
            <a:prstDash val="sysDot"/>
            <a:miter lim="800000"/>
            <a:headEnd/>
            <a:tailEnd/>
          </a:ln>
          <a:effectLst/>
        </p:spPr>
        <p:txBody>
          <a:bodyPr anchor="ctr">
            <a:spAutoFit/>
          </a:bodyPr>
          <a:lstStyle/>
          <a:p>
            <a:pPr>
              <a:lnSpc>
                <a:spcPct val="120000"/>
              </a:lnSpc>
              <a:buClr>
                <a:schemeClr val="tx1"/>
              </a:buClr>
              <a:buFont typeface="Wingdings 2" pitchFamily="18" charset="2"/>
              <a:buChar char="ª"/>
              <a:defRPr/>
            </a:pPr>
            <a:r>
              <a:rPr kumimoji="1" lang="zh-CN" altLang="en-US" sz="2000" dirty="0">
                <a:effectLst>
                  <a:outerShdw blurRad="38100" dist="38100" dir="2700000" algn="tl">
                    <a:srgbClr val="C0C0C0"/>
                  </a:outerShdw>
                </a:effectLst>
              </a:rPr>
              <a:t> </a:t>
            </a:r>
            <a:r>
              <a:rPr kumimoji="1" lang="zh-CN" altLang="en-US" sz="2000" b="0" dirty="0">
                <a:ea typeface="华文琥珀" pitchFamily="2" charset="-122"/>
              </a:rPr>
              <a:t>热一律否定第一类永动机  →  </a:t>
            </a:r>
            <a:r>
              <a:rPr kumimoji="1" lang="zh-CN" altLang="en-US" sz="2000" b="0" i="1" dirty="0">
                <a:ea typeface="华文琥珀" pitchFamily="2" charset="-122"/>
                <a:sym typeface="Symbol" pitchFamily="18" charset="2"/>
              </a:rPr>
              <a:t></a:t>
            </a:r>
            <a:r>
              <a:rPr kumimoji="1" lang="en-US" altLang="zh-CN" sz="2000" b="0" baseline="-25000" dirty="0">
                <a:ea typeface="华文琥珀" pitchFamily="2" charset="-122"/>
              </a:rPr>
              <a:t>t</a:t>
            </a:r>
            <a:r>
              <a:rPr kumimoji="1" lang="en-US" altLang="zh-CN" sz="2000" b="0" dirty="0">
                <a:ea typeface="华文琥珀" pitchFamily="2" charset="-122"/>
                <a:sym typeface="Symbol" pitchFamily="18" charset="2"/>
              </a:rPr>
              <a:t> &gt; 100</a:t>
            </a:r>
            <a:r>
              <a:rPr kumimoji="1" lang="zh-CN" altLang="en-US" sz="2000" b="0" dirty="0">
                <a:ea typeface="华文琥珀" pitchFamily="2" charset="-122"/>
                <a:sym typeface="Symbol" pitchFamily="18" charset="2"/>
              </a:rPr>
              <a:t>％，不可能</a:t>
            </a:r>
          </a:p>
          <a:p>
            <a:pPr>
              <a:lnSpc>
                <a:spcPct val="120000"/>
              </a:lnSpc>
              <a:buClr>
                <a:schemeClr val="tx1"/>
              </a:buClr>
              <a:buFont typeface="Wingdings 2" pitchFamily="18" charset="2"/>
              <a:buChar char="ª"/>
              <a:defRPr/>
            </a:pPr>
            <a:r>
              <a:rPr kumimoji="1" lang="zh-CN" altLang="en-US" sz="2000" b="0" dirty="0">
                <a:ea typeface="华文琥珀" pitchFamily="2" charset="-122"/>
                <a:sym typeface="Symbol" pitchFamily="18" charset="2"/>
              </a:rPr>
              <a:t> 热二律否定第二类永动机  →  </a:t>
            </a:r>
            <a:r>
              <a:rPr kumimoji="1" lang="zh-CN" altLang="en-US" sz="2000" b="0" i="1" dirty="0">
                <a:ea typeface="华文琥珀" pitchFamily="2" charset="-122"/>
                <a:sym typeface="Symbol" pitchFamily="18" charset="2"/>
              </a:rPr>
              <a:t></a:t>
            </a:r>
            <a:r>
              <a:rPr kumimoji="1" lang="en-US" altLang="zh-CN" sz="2000" b="0" baseline="-25000" dirty="0">
                <a:ea typeface="华文琥珀" pitchFamily="2" charset="-122"/>
              </a:rPr>
              <a:t>t</a:t>
            </a:r>
            <a:r>
              <a:rPr kumimoji="1" lang="en-US" altLang="zh-CN" sz="2000" b="0" dirty="0">
                <a:ea typeface="华文琥珀" pitchFamily="2" charset="-122"/>
                <a:sym typeface="Symbol" pitchFamily="18" charset="2"/>
              </a:rPr>
              <a:t> = 100</a:t>
            </a:r>
            <a:r>
              <a:rPr kumimoji="1" lang="zh-CN" altLang="en-US" sz="2000" b="0" dirty="0">
                <a:ea typeface="华文琥珀" pitchFamily="2" charset="-122"/>
                <a:sym typeface="Symbol" pitchFamily="18" charset="2"/>
              </a:rPr>
              <a:t>％，不可能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52597">
                                            <p:txEl>
                                              <p:pRg st="0" end="0"/>
                                            </p:txEl>
                                          </p:spTgt>
                                        </p:tgtEl>
                                        <p:attrNameLst>
                                          <p:attrName>style.visibility</p:attrName>
                                        </p:attrNameLst>
                                      </p:cBhvr>
                                      <p:to>
                                        <p:strVal val="visible"/>
                                      </p:to>
                                    </p:set>
                                    <p:anim calcmode="discrete" valueType="clr">
                                      <p:cBhvr override="childStyle">
                                        <p:cTn id="7" dur="80"/>
                                        <p:tgtEl>
                                          <p:spTgt spid="15259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259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2597">
                                            <p:txEl>
                                              <p:pRg st="0" end="0"/>
                                            </p:txEl>
                                          </p:spTgt>
                                        </p:tgtEl>
                                        <p:attrNameLst>
                                          <p:attrName>fill.type</p:attrName>
                                        </p:attrNameLst>
                                      </p:cBhvr>
                                      <p:to>
                                        <p:strVal val="solid"/>
                                      </p:to>
                                    </p:set>
                                  </p:childTnLst>
                                </p:cTn>
                              </p:par>
                            </p:childTnLst>
                          </p:cTn>
                        </p:par>
                        <p:par>
                          <p:cTn id="10" fill="hold" nodeType="afterGroup">
                            <p:stCondLst>
                              <p:cond delay="116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152597">
                                            <p:txEl>
                                              <p:pRg st="1" end="1"/>
                                            </p:txEl>
                                          </p:spTgt>
                                        </p:tgtEl>
                                        <p:attrNameLst>
                                          <p:attrName>style.visibility</p:attrName>
                                        </p:attrNameLst>
                                      </p:cBhvr>
                                      <p:to>
                                        <p:strVal val="visible"/>
                                      </p:to>
                                    </p:set>
                                    <p:anim calcmode="discrete" valueType="clr">
                                      <p:cBhvr override="childStyle">
                                        <p:cTn id="13" dur="80"/>
                                        <p:tgtEl>
                                          <p:spTgt spid="15259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152597">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152597">
                                            <p:txEl>
                                              <p:pRg st="1" end="1"/>
                                            </p:txEl>
                                          </p:spTgt>
                                        </p:tgtEl>
                                        <p:attrNameLst>
                                          <p:attrName>fill.type</p:attrName>
                                        </p:attrNameLst>
                                      </p:cBhvr>
                                      <p:to>
                                        <p:strVal val="solid"/>
                                      </p:to>
                                    </p:set>
                                  </p:childTnLst>
                                </p:cTn>
                              </p:par>
                            </p:childTnLst>
                          </p:cTn>
                        </p:par>
                        <p:par>
                          <p:cTn id="16" fill="hold" nodeType="afterGroup">
                            <p:stCondLst>
                              <p:cond delay="232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152597">
                                            <p:txEl>
                                              <p:pRg st="2" end="2"/>
                                            </p:txEl>
                                          </p:spTgt>
                                        </p:tgtEl>
                                        <p:attrNameLst>
                                          <p:attrName>style.visibility</p:attrName>
                                        </p:attrNameLst>
                                      </p:cBhvr>
                                      <p:to>
                                        <p:strVal val="visible"/>
                                      </p:to>
                                    </p:set>
                                    <p:anim calcmode="discrete" valueType="clr">
                                      <p:cBhvr override="childStyle">
                                        <p:cTn id="19" dur="80"/>
                                        <p:tgtEl>
                                          <p:spTgt spid="15259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52597">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152597">
                                            <p:txEl>
                                              <p:pRg st="2" end="2"/>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152598">
                                            <p:txEl>
                                              <p:pRg st="0" end="0"/>
                                            </p:txEl>
                                          </p:spTgt>
                                        </p:tgtEl>
                                        <p:attrNameLst>
                                          <p:attrName>style.visibility</p:attrName>
                                        </p:attrNameLst>
                                      </p:cBhvr>
                                      <p:to>
                                        <p:strVal val="visible"/>
                                      </p:to>
                                    </p:set>
                                    <p:anim calcmode="discrete" valueType="clr">
                                      <p:cBhvr override="childStyle">
                                        <p:cTn id="26" dur="80"/>
                                        <p:tgtEl>
                                          <p:spTgt spid="15259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52598">
                                            <p:txEl>
                                              <p:pRg st="0" end="0"/>
                                            </p:txEl>
                                          </p:spTgt>
                                        </p:tgtEl>
                                        <p:attrNameLst>
                                          <p:attrName>fillcolor</p:attrName>
                                        </p:attrNameLst>
                                      </p:cBhvr>
                                      <p:tavLst>
                                        <p:tav tm="0">
                                          <p:val>
                                            <p:clrVal>
                                              <a:schemeClr val="accent2"/>
                                            </p:clrVal>
                                          </p:val>
                                        </p:tav>
                                        <p:tav tm="50000">
                                          <p:val>
                                            <p:clrVal>
                                              <a:schemeClr val="hlink"/>
                                            </p:clrVal>
                                          </p:val>
                                        </p:tav>
                                      </p:tavLst>
                                    </p:anim>
                                    <p:set>
                                      <p:cBhvr>
                                        <p:cTn id="28" dur="80"/>
                                        <p:tgtEl>
                                          <p:spTgt spid="152598">
                                            <p:txEl>
                                              <p:pRg st="0" end="0"/>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52602"/>
                                        </p:tgtEl>
                                        <p:attrNameLst>
                                          <p:attrName>style.visibility</p:attrName>
                                        </p:attrNameLst>
                                      </p:cBhvr>
                                      <p:to>
                                        <p:strVal val="visible"/>
                                      </p:to>
                                    </p:set>
                                    <p:animEffect transition="in" filter="fade">
                                      <p:cBhvr>
                                        <p:cTn id="33" dur="1000"/>
                                        <p:tgtEl>
                                          <p:spTgt spid="152602"/>
                                        </p:tgtEl>
                                      </p:cBhvr>
                                    </p:animEffect>
                                    <p:anim calcmode="lin" valueType="num">
                                      <p:cBhvr>
                                        <p:cTn id="34" dur="1000" fill="hold"/>
                                        <p:tgtEl>
                                          <p:spTgt spid="152602"/>
                                        </p:tgtEl>
                                        <p:attrNameLst>
                                          <p:attrName>ppt_x</p:attrName>
                                        </p:attrNameLst>
                                      </p:cBhvr>
                                      <p:tavLst>
                                        <p:tav tm="0">
                                          <p:val>
                                            <p:strVal val="#ppt_x"/>
                                          </p:val>
                                        </p:tav>
                                        <p:tav tm="100000">
                                          <p:val>
                                            <p:strVal val="#ppt_x"/>
                                          </p:val>
                                        </p:tav>
                                      </p:tavLst>
                                    </p:anim>
                                    <p:anim calcmode="lin" valueType="num">
                                      <p:cBhvr>
                                        <p:cTn id="35" dur="1000" fill="hold"/>
                                        <p:tgtEl>
                                          <p:spTgt spid="152602"/>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1000"/>
                            </p:stCondLst>
                            <p:childTnLst>
                              <p:par>
                                <p:cTn id="37" presetID="27" presetClass="entr" presetSubtype="0" fill="hold" nodeType="afterEffect">
                                  <p:stCondLst>
                                    <p:cond delay="0"/>
                                  </p:stCondLst>
                                  <p:iterate type="lt">
                                    <p:tmPct val="50000"/>
                                  </p:iterate>
                                  <p:childTnLst>
                                    <p:set>
                                      <p:cBhvr>
                                        <p:cTn id="38" dur="1" fill="hold">
                                          <p:stCondLst>
                                            <p:cond delay="0"/>
                                          </p:stCondLst>
                                        </p:cTn>
                                        <p:tgtEl>
                                          <p:spTgt spid="152600">
                                            <p:txEl>
                                              <p:pRg st="0" end="0"/>
                                            </p:txEl>
                                          </p:spTgt>
                                        </p:tgtEl>
                                        <p:attrNameLst>
                                          <p:attrName>style.visibility</p:attrName>
                                        </p:attrNameLst>
                                      </p:cBhvr>
                                      <p:to>
                                        <p:strVal val="visible"/>
                                      </p:to>
                                    </p:set>
                                    <p:anim calcmode="discrete" valueType="clr">
                                      <p:cBhvr override="childStyle">
                                        <p:cTn id="39" dur="80"/>
                                        <p:tgtEl>
                                          <p:spTgt spid="15260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152600">
                                            <p:txEl>
                                              <p:pRg st="0" end="0"/>
                                            </p:txEl>
                                          </p:spTgt>
                                        </p:tgtEl>
                                        <p:attrNameLst>
                                          <p:attrName>fillcolor</p:attrName>
                                        </p:attrNameLst>
                                      </p:cBhvr>
                                      <p:tavLst>
                                        <p:tav tm="0">
                                          <p:val>
                                            <p:clrVal>
                                              <a:schemeClr val="accent2"/>
                                            </p:clrVal>
                                          </p:val>
                                        </p:tav>
                                        <p:tav tm="50000">
                                          <p:val>
                                            <p:clrVal>
                                              <a:schemeClr val="hlink"/>
                                            </p:clrVal>
                                          </p:val>
                                        </p:tav>
                                      </p:tavLst>
                                    </p:anim>
                                    <p:set>
                                      <p:cBhvr>
                                        <p:cTn id="41" dur="80"/>
                                        <p:tgtEl>
                                          <p:spTgt spid="152600">
                                            <p:txEl>
                                              <p:pRg st="0" end="0"/>
                                            </p:txEl>
                                          </p:spTgt>
                                        </p:tgtEl>
                                        <p:attrNameLst>
                                          <p:attrName>fill.type</p:attrName>
                                        </p:attrNameLst>
                                      </p:cBhvr>
                                      <p:to>
                                        <p:strVal val="solid"/>
                                      </p:to>
                                    </p:set>
                                  </p:childTnLst>
                                </p:cTn>
                              </p:par>
                            </p:childTnLst>
                          </p:cTn>
                        </p:par>
                        <p:par>
                          <p:cTn id="42" fill="hold" nodeType="afterGroup">
                            <p:stCondLst>
                              <p:cond delay="3280"/>
                            </p:stCondLst>
                            <p:childTnLst>
                              <p:par>
                                <p:cTn id="43" presetID="27" presetClass="entr" presetSubtype="0" fill="hold" nodeType="afterEffect">
                                  <p:stCondLst>
                                    <p:cond delay="0"/>
                                  </p:stCondLst>
                                  <p:iterate type="lt">
                                    <p:tmPct val="50000"/>
                                  </p:iterate>
                                  <p:childTnLst>
                                    <p:set>
                                      <p:cBhvr>
                                        <p:cTn id="44" dur="1" fill="hold">
                                          <p:stCondLst>
                                            <p:cond delay="0"/>
                                          </p:stCondLst>
                                        </p:cTn>
                                        <p:tgtEl>
                                          <p:spTgt spid="152600">
                                            <p:txEl>
                                              <p:pRg st="1" end="1"/>
                                            </p:txEl>
                                          </p:spTgt>
                                        </p:tgtEl>
                                        <p:attrNameLst>
                                          <p:attrName>style.visibility</p:attrName>
                                        </p:attrNameLst>
                                      </p:cBhvr>
                                      <p:to>
                                        <p:strVal val="visible"/>
                                      </p:to>
                                    </p:set>
                                    <p:anim calcmode="discrete" valueType="clr">
                                      <p:cBhvr override="childStyle">
                                        <p:cTn id="45" dur="80"/>
                                        <p:tgtEl>
                                          <p:spTgt spid="15260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152600">
                                            <p:txEl>
                                              <p:pRg st="1" end="1"/>
                                            </p:txEl>
                                          </p:spTgt>
                                        </p:tgtEl>
                                        <p:attrNameLst>
                                          <p:attrName>fillcolor</p:attrName>
                                        </p:attrNameLst>
                                      </p:cBhvr>
                                      <p:tavLst>
                                        <p:tav tm="0">
                                          <p:val>
                                            <p:clrVal>
                                              <a:schemeClr val="accent2"/>
                                            </p:clrVal>
                                          </p:val>
                                        </p:tav>
                                        <p:tav tm="50000">
                                          <p:val>
                                            <p:clrVal>
                                              <a:schemeClr val="hlink"/>
                                            </p:clrVal>
                                          </p:val>
                                        </p:tav>
                                      </p:tavLst>
                                    </p:anim>
                                    <p:set>
                                      <p:cBhvr>
                                        <p:cTn id="47" dur="80"/>
                                        <p:tgtEl>
                                          <p:spTgt spid="152600">
                                            <p:txEl>
                                              <p:pRg st="1" end="1"/>
                                            </p:txEl>
                                          </p:spTgt>
                                        </p:tgtEl>
                                        <p:attrNameLst>
                                          <p:attrName>fill.type</p:attrName>
                                        </p:attrNameLst>
                                      </p:cBhvr>
                                      <p:to>
                                        <p:strVal val="solid"/>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iterate type="lt">
                                    <p:tmPct val="0"/>
                                  </p:iterate>
                                  <p:childTnLst>
                                    <p:set>
                                      <p:cBhvr>
                                        <p:cTn id="51" dur="1" fill="hold">
                                          <p:stCondLst>
                                            <p:cond delay="0"/>
                                          </p:stCondLst>
                                        </p:cTn>
                                        <p:tgtEl>
                                          <p:spTgt spid="152603">
                                            <p:txEl>
                                              <p:pRg st="0" end="0"/>
                                            </p:txEl>
                                          </p:spTgt>
                                        </p:tgtEl>
                                        <p:attrNameLst>
                                          <p:attrName>style.visibility</p:attrName>
                                        </p:attrNameLst>
                                      </p:cBhvr>
                                      <p:to>
                                        <p:strVal val="visible"/>
                                      </p:to>
                                    </p:set>
                                    <p:anim calcmode="lin" valueType="num">
                                      <p:cBhvr additive="base">
                                        <p:cTn id="52" dur="500" fill="hold"/>
                                        <p:tgtEl>
                                          <p:spTgt spid="15260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52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52604"/>
                                        </p:tgtEl>
                                        <p:attrNameLst>
                                          <p:attrName>style.visibility</p:attrName>
                                        </p:attrNameLst>
                                      </p:cBhvr>
                                      <p:to>
                                        <p:strVal val="visible"/>
                                      </p:to>
                                    </p:set>
                                    <p:anim calcmode="lin" valueType="num">
                                      <p:cBhvr additive="base">
                                        <p:cTn id="58" dur="500" fill="hold"/>
                                        <p:tgtEl>
                                          <p:spTgt spid="152604"/>
                                        </p:tgtEl>
                                        <p:attrNameLst>
                                          <p:attrName>ppt_x</p:attrName>
                                        </p:attrNameLst>
                                      </p:cBhvr>
                                      <p:tavLst>
                                        <p:tav tm="0">
                                          <p:val>
                                            <p:strVal val="#ppt_x"/>
                                          </p:val>
                                        </p:tav>
                                        <p:tav tm="100000">
                                          <p:val>
                                            <p:strVal val="#ppt_x"/>
                                          </p:val>
                                        </p:tav>
                                      </p:tavLst>
                                    </p:anim>
                                    <p:anim calcmode="lin" valueType="num">
                                      <p:cBhvr additive="base">
                                        <p:cTn id="59" dur="500" fill="hold"/>
                                        <p:tgtEl>
                                          <p:spTgt spid="152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02" grpId="0"/>
      <p:bldP spid="152603" grpId="0" build="allAtOnce"/>
      <p:bldP spid="15260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FFF726BA-0583-4137-5B7F-3FB2B8071F52}"/>
              </a:ext>
            </a:extLst>
          </p:cNvPr>
          <p:cNvSpPr>
            <a:spLocks noGrp="1" noChangeArrowheads="1"/>
          </p:cNvSpPr>
          <p:nvPr>
            <p:ph type="sldNum" sz="quarter" idx="10"/>
          </p:nvPr>
        </p:nvSpPr>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fld id="{B8386DF2-8DAB-4AC4-8080-2D39748231CB}" type="slidenum">
              <a:rPr lang="en-US" altLang="zh-CN" b="0">
                <a:solidFill>
                  <a:srgbClr val="DDDDDD"/>
                </a:solidFill>
                <a:latin typeface="Blackoak Std" pitchFamily="82" charset="0"/>
                <a:ea typeface="宋体" panose="02010600030101010101" pitchFamily="2" charset="-122"/>
              </a:rPr>
              <a:pPr eaLnBrk="1" hangingPunct="1"/>
              <a:t>6</a:t>
            </a:fld>
            <a:endParaRPr lang="en-US" altLang="zh-CN" b="0">
              <a:solidFill>
                <a:srgbClr val="DDDDDD"/>
              </a:solidFill>
              <a:latin typeface="Blackoak Std" pitchFamily="82" charset="0"/>
              <a:ea typeface="宋体" panose="02010600030101010101" pitchFamily="2" charset="-122"/>
            </a:endParaRPr>
          </a:p>
        </p:txBody>
      </p:sp>
      <p:sp>
        <p:nvSpPr>
          <p:cNvPr id="153614" name="Rectangle 14">
            <a:extLst>
              <a:ext uri="{FF2B5EF4-FFF2-40B4-BE49-F238E27FC236}">
                <a16:creationId xmlns:a16="http://schemas.microsoft.com/office/drawing/2014/main" id="{CAB43FCC-BDB7-8689-E836-8BC6A23DEB16}"/>
              </a:ext>
            </a:extLst>
          </p:cNvPr>
          <p:cNvSpPr>
            <a:spLocks noChangeArrowheads="1"/>
          </p:cNvSpPr>
          <p:nvPr/>
        </p:nvSpPr>
        <p:spPr bwMode="auto">
          <a:xfrm>
            <a:off x="1160463" y="5159375"/>
            <a:ext cx="3922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a:latin typeface="Arial" panose="020B0604020202020204" pitchFamily="34" charset="0"/>
              </a:rPr>
              <a:t>所以：                  绝对值改为代数值 </a:t>
            </a:r>
          </a:p>
        </p:txBody>
      </p:sp>
      <p:sp>
        <p:nvSpPr>
          <p:cNvPr id="153603" name="Rectangle 3">
            <a:extLst>
              <a:ext uri="{FF2B5EF4-FFF2-40B4-BE49-F238E27FC236}">
                <a16:creationId xmlns:a16="http://schemas.microsoft.com/office/drawing/2014/main" id="{0CE2A987-754A-5BD9-33D4-8EED5900F7CC}"/>
              </a:ext>
            </a:extLst>
          </p:cNvPr>
          <p:cNvSpPr>
            <a:spLocks noChangeArrowheads="1"/>
          </p:cNvSpPr>
          <p:nvPr/>
        </p:nvSpPr>
        <p:spPr bwMode="auto">
          <a:xfrm>
            <a:off x="571500" y="485775"/>
            <a:ext cx="8572500" cy="549275"/>
          </a:xfrm>
          <a:prstGeom prst="rect">
            <a:avLst/>
          </a:prstGeom>
          <a:noFill/>
          <a:ln w="9525" algn="ctr">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Clarendon Extended" pitchFamily="18" charset="0"/>
                <a:ea typeface="华文琥珀" pitchFamily="2" charset="-122"/>
              </a:rPr>
              <a:t>5-4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熵、热力学第二定律的数学表达式 </a:t>
            </a:r>
          </a:p>
        </p:txBody>
      </p:sp>
      <p:sp>
        <p:nvSpPr>
          <p:cNvPr id="153609" name="Rectangle 9">
            <a:extLst>
              <a:ext uri="{FF2B5EF4-FFF2-40B4-BE49-F238E27FC236}">
                <a16:creationId xmlns:a16="http://schemas.microsoft.com/office/drawing/2014/main" id="{A8AFFAED-7ACB-3805-F3F5-20DC8F75E71C}"/>
              </a:ext>
            </a:extLst>
          </p:cNvPr>
          <p:cNvSpPr>
            <a:spLocks noChangeArrowheads="1"/>
          </p:cNvSpPr>
          <p:nvPr/>
        </p:nvSpPr>
        <p:spPr bwMode="auto">
          <a:xfrm>
            <a:off x="836613" y="1651000"/>
            <a:ext cx="1692275" cy="396875"/>
          </a:xfrm>
          <a:prstGeom prst="rect">
            <a:avLst/>
          </a:prstGeom>
          <a:noFill/>
          <a:ln w="50800" algn="ctr">
            <a:noFill/>
            <a:prstDash val="sysDot"/>
            <a:miter lim="800000"/>
            <a:headEnd/>
            <a:tailEnd/>
          </a:ln>
          <a:effectLst/>
        </p:spPr>
        <p:txBody>
          <a:bodyPr wrap="none" anchor="ctr">
            <a:spAutoFit/>
          </a:bodyPr>
          <a:lstStyle/>
          <a:p>
            <a:pPr>
              <a:defRPr/>
            </a:pPr>
            <a:r>
              <a:rPr kumimoji="1" lang="en-US" altLang="zh-CN" sz="2000" dirty="0">
                <a:solidFill>
                  <a:srgbClr val="FF3300"/>
                </a:solidFill>
              </a:rPr>
              <a:t>(1)  </a:t>
            </a:r>
            <a:r>
              <a:rPr kumimoji="1" lang="zh-CN" altLang="en-US" sz="2000" dirty="0">
                <a:solidFill>
                  <a:srgbClr val="FF3300"/>
                </a:solidFill>
              </a:rPr>
              <a:t>卡诺循环</a:t>
            </a:r>
            <a:r>
              <a:rPr kumimoji="1" lang="zh-CN" altLang="en-US" dirty="0">
                <a:effectLst>
                  <a:outerShdw blurRad="38100" dist="38100" dir="2700000" algn="tl">
                    <a:srgbClr val="C0C0C0"/>
                  </a:outerShdw>
                </a:effectLst>
                <a:latin typeface="Arial" charset="0"/>
              </a:rPr>
              <a:t> </a:t>
            </a:r>
          </a:p>
        </p:txBody>
      </p:sp>
      <p:sp>
        <p:nvSpPr>
          <p:cNvPr id="5132" name="Rectangle 10">
            <a:extLst>
              <a:ext uri="{FF2B5EF4-FFF2-40B4-BE49-F238E27FC236}">
                <a16:creationId xmlns:a16="http://schemas.microsoft.com/office/drawing/2014/main" id="{B7D1DBC2-D751-12DA-5E83-07889C0DBF07}"/>
              </a:ext>
            </a:extLst>
          </p:cNvPr>
          <p:cNvSpPr>
            <a:spLocks noChangeArrowheads="1"/>
          </p:cNvSpPr>
          <p:nvPr/>
        </p:nvSpPr>
        <p:spPr bwMode="auto">
          <a:xfrm>
            <a:off x="0" y="3386138"/>
            <a:ext cx="914558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5133" name="Rectangle 12">
            <a:extLst>
              <a:ext uri="{FF2B5EF4-FFF2-40B4-BE49-F238E27FC236}">
                <a16:creationId xmlns:a16="http://schemas.microsoft.com/office/drawing/2014/main" id="{00B0476C-310E-8CF8-3FF3-C363261F3EA1}"/>
              </a:ext>
            </a:extLst>
          </p:cNvPr>
          <p:cNvSpPr>
            <a:spLocks noChangeArrowheads="1"/>
          </p:cNvSpPr>
          <p:nvPr/>
        </p:nvSpPr>
        <p:spPr bwMode="auto">
          <a:xfrm>
            <a:off x="0" y="3386138"/>
            <a:ext cx="914558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153613" name="Object 13">
            <a:extLst>
              <a:ext uri="{FF2B5EF4-FFF2-40B4-BE49-F238E27FC236}">
                <a16:creationId xmlns:a16="http://schemas.microsoft.com/office/drawing/2014/main" id="{2618BD68-D7C6-8B82-C5EC-BE902C626475}"/>
              </a:ext>
            </a:extLst>
          </p:cNvPr>
          <p:cNvGraphicFramePr>
            <a:graphicFrameLocks noChangeAspect="1"/>
          </p:cNvGraphicFramePr>
          <p:nvPr/>
        </p:nvGraphicFramePr>
        <p:xfrm>
          <a:off x="1978025" y="4976813"/>
          <a:ext cx="858838" cy="728662"/>
        </p:xfrm>
        <a:graphic>
          <a:graphicData uri="http://schemas.openxmlformats.org/presentationml/2006/ole">
            <mc:AlternateContent xmlns:mc="http://schemas.openxmlformats.org/markup-compatibility/2006">
              <mc:Choice xmlns:v="urn:schemas-microsoft-com:vml" Requires="v">
                <p:oleObj name="Equation" r:id="rId2" imgW="507960" imgH="431640" progId="Equation.DSMT4">
                  <p:embed/>
                </p:oleObj>
              </mc:Choice>
              <mc:Fallback>
                <p:oleObj name="Equation" r:id="rId2" imgW="507960" imgH="431640" progId="Equation.DSMT4">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4976813"/>
                        <a:ext cx="858838"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15" name="Object 15">
            <a:extLst>
              <a:ext uri="{FF2B5EF4-FFF2-40B4-BE49-F238E27FC236}">
                <a16:creationId xmlns:a16="http://schemas.microsoft.com/office/drawing/2014/main" id="{CE379372-C027-0704-D0C3-2A933497BB2F}"/>
              </a:ext>
            </a:extLst>
          </p:cNvPr>
          <p:cNvGraphicFramePr>
            <a:graphicFrameLocks noChangeAspect="1"/>
          </p:cNvGraphicFramePr>
          <p:nvPr/>
        </p:nvGraphicFramePr>
        <p:xfrm>
          <a:off x="5092700" y="4967288"/>
          <a:ext cx="1030288" cy="728662"/>
        </p:xfrm>
        <a:graphic>
          <a:graphicData uri="http://schemas.openxmlformats.org/presentationml/2006/ole">
            <mc:AlternateContent xmlns:mc="http://schemas.openxmlformats.org/markup-compatibility/2006">
              <mc:Choice xmlns:v="urn:schemas-microsoft-com:vml" Requires="v">
                <p:oleObj name="Equation" r:id="rId4" imgW="609480" imgH="431640" progId="Equation.DSMT4">
                  <p:embed/>
                </p:oleObj>
              </mc:Choice>
              <mc:Fallback>
                <p:oleObj name="Equation" r:id="rId4" imgW="609480" imgH="43164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2700" y="4967288"/>
                        <a:ext cx="1030288"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16" name="Rectangle 16">
            <a:extLst>
              <a:ext uri="{FF2B5EF4-FFF2-40B4-BE49-F238E27FC236}">
                <a16:creationId xmlns:a16="http://schemas.microsoft.com/office/drawing/2014/main" id="{EDBD9F36-D31A-CA7C-24F1-A244E9EECFB6}"/>
              </a:ext>
            </a:extLst>
          </p:cNvPr>
          <p:cNvSpPr>
            <a:spLocks noChangeArrowheads="1"/>
          </p:cNvSpPr>
          <p:nvPr/>
        </p:nvSpPr>
        <p:spPr bwMode="auto">
          <a:xfrm>
            <a:off x="1152525" y="5788025"/>
            <a:ext cx="269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a:latin typeface="Arial" panose="020B0604020202020204" pitchFamily="34" charset="0"/>
              </a:rPr>
              <a:t>所以：                        或 </a:t>
            </a:r>
          </a:p>
        </p:txBody>
      </p:sp>
      <p:graphicFrame>
        <p:nvGraphicFramePr>
          <p:cNvPr id="153617" name="Object 17">
            <a:extLst>
              <a:ext uri="{FF2B5EF4-FFF2-40B4-BE49-F238E27FC236}">
                <a16:creationId xmlns:a16="http://schemas.microsoft.com/office/drawing/2014/main" id="{51B9ED37-F5DF-4F39-7DE0-B397FD86B9A8}"/>
              </a:ext>
            </a:extLst>
          </p:cNvPr>
          <p:cNvGraphicFramePr>
            <a:graphicFrameLocks noChangeAspect="1"/>
          </p:cNvGraphicFramePr>
          <p:nvPr/>
        </p:nvGraphicFramePr>
        <p:xfrm>
          <a:off x="1990725" y="5653088"/>
          <a:ext cx="1174750" cy="628650"/>
        </p:xfrm>
        <a:graphic>
          <a:graphicData uri="http://schemas.openxmlformats.org/presentationml/2006/ole">
            <mc:AlternateContent xmlns:mc="http://schemas.openxmlformats.org/markup-compatibility/2006">
              <mc:Choice xmlns:v="urn:schemas-microsoft-com:vml" Requires="v">
                <p:oleObj name="Equation" r:id="rId6" imgW="723600" imgH="431640" progId="Equation.DSMT4">
                  <p:embed/>
                </p:oleObj>
              </mc:Choice>
              <mc:Fallback>
                <p:oleObj name="Equation" r:id="rId6" imgW="723600" imgH="43164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90725" y="5653088"/>
                        <a:ext cx="11747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18" name="Object 18">
            <a:extLst>
              <a:ext uri="{FF2B5EF4-FFF2-40B4-BE49-F238E27FC236}">
                <a16:creationId xmlns:a16="http://schemas.microsoft.com/office/drawing/2014/main" id="{E57A9774-2DBD-DE1E-00EE-472DC18975EE}"/>
              </a:ext>
            </a:extLst>
          </p:cNvPr>
          <p:cNvGraphicFramePr>
            <a:graphicFrameLocks noChangeAspect="1"/>
          </p:cNvGraphicFramePr>
          <p:nvPr/>
        </p:nvGraphicFramePr>
        <p:xfrm>
          <a:off x="3871913" y="5681663"/>
          <a:ext cx="925512" cy="573087"/>
        </p:xfrm>
        <a:graphic>
          <a:graphicData uri="http://schemas.openxmlformats.org/presentationml/2006/ole">
            <mc:AlternateContent xmlns:mc="http://schemas.openxmlformats.org/markup-compatibility/2006">
              <mc:Choice xmlns:v="urn:schemas-microsoft-com:vml" Requires="v">
                <p:oleObj name="Equation" r:id="rId8" imgW="571320" imgH="393480" progId="Equation.DSMT4">
                  <p:embed/>
                </p:oleObj>
              </mc:Choice>
              <mc:Fallback>
                <p:oleObj name="Equation" r:id="rId8" imgW="571320" imgH="393480"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1913" y="5681663"/>
                        <a:ext cx="925512"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19" name="Rectangle 19">
            <a:extLst>
              <a:ext uri="{FF2B5EF4-FFF2-40B4-BE49-F238E27FC236}">
                <a16:creationId xmlns:a16="http://schemas.microsoft.com/office/drawing/2014/main" id="{9CEB31B9-271A-3283-B69B-61543AA1872B}"/>
              </a:ext>
            </a:extLst>
          </p:cNvPr>
          <p:cNvSpPr>
            <a:spLocks noChangeArrowheads="1"/>
          </p:cNvSpPr>
          <p:nvPr/>
        </p:nvSpPr>
        <p:spPr bwMode="auto">
          <a:xfrm>
            <a:off x="5010150" y="5770563"/>
            <a:ext cx="2924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a:latin typeface="Arial" panose="020B0604020202020204" pitchFamily="34" charset="0"/>
              </a:rPr>
              <a:t>即卡诺循环 </a:t>
            </a:r>
            <a:r>
              <a:rPr kumimoji="1" lang="en-US" altLang="zh-CN" i="1"/>
              <a:t>q</a:t>
            </a:r>
            <a:r>
              <a:rPr kumimoji="1" lang="en-US" altLang="zh-CN"/>
              <a:t>/</a:t>
            </a:r>
            <a:r>
              <a:rPr kumimoji="1" lang="en-US" altLang="zh-CN" i="1"/>
              <a:t>T</a:t>
            </a:r>
            <a:r>
              <a:rPr kumimoji="1" lang="en-US" altLang="zh-CN"/>
              <a:t> </a:t>
            </a:r>
            <a:r>
              <a:rPr kumimoji="1" lang="zh-CN" altLang="en-US"/>
              <a:t>代数和</a:t>
            </a:r>
            <a:r>
              <a:rPr kumimoji="1" lang="zh-CN" altLang="en-US">
                <a:latin typeface="Arial" panose="020B0604020202020204" pitchFamily="34" charset="0"/>
              </a:rPr>
              <a:t>为零</a:t>
            </a:r>
          </a:p>
        </p:txBody>
      </p:sp>
      <p:sp>
        <p:nvSpPr>
          <p:cNvPr id="5136" name="Rectangle 20">
            <a:extLst>
              <a:ext uri="{FF2B5EF4-FFF2-40B4-BE49-F238E27FC236}">
                <a16:creationId xmlns:a16="http://schemas.microsoft.com/office/drawing/2014/main" id="{80B4FE48-0B92-AA98-4140-83B71F050393}"/>
              </a:ext>
            </a:extLst>
          </p:cNvPr>
          <p:cNvSpPr>
            <a:spLocks noChangeArrowheads="1"/>
          </p:cNvSpPr>
          <p:nvPr/>
        </p:nvSpPr>
        <p:spPr bwMode="auto">
          <a:xfrm>
            <a:off x="0" y="2847975"/>
            <a:ext cx="914558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53622" name="Rectangle 22">
            <a:extLst>
              <a:ext uri="{FF2B5EF4-FFF2-40B4-BE49-F238E27FC236}">
                <a16:creationId xmlns:a16="http://schemas.microsoft.com/office/drawing/2014/main" id="{B0E0DD9A-7435-CCEE-9F54-191A2DB7FF11}"/>
              </a:ext>
            </a:extLst>
          </p:cNvPr>
          <p:cNvSpPr>
            <a:spLocks noChangeArrowheads="1"/>
          </p:cNvSpPr>
          <p:nvPr/>
        </p:nvSpPr>
        <p:spPr bwMode="auto">
          <a:xfrm>
            <a:off x="452438" y="1144588"/>
            <a:ext cx="8077200" cy="457200"/>
          </a:xfrm>
          <a:prstGeom prst="rect">
            <a:avLst/>
          </a:prstGeom>
          <a:noFill/>
          <a:ln w="50800" algn="ctr">
            <a:noFill/>
            <a:prstDash val="sysDot"/>
            <a:miter lim="800000"/>
            <a:headEnd/>
            <a:tailEnd/>
          </a:ln>
          <a:effectLst/>
        </p:spPr>
        <p:txBody>
          <a:bodyPr>
            <a:spAutoFit/>
          </a:bodyPr>
          <a:lstStyle/>
          <a:p>
            <a:pPr marL="266700" indent="-266700">
              <a:buClr>
                <a:srgbClr val="FF9900"/>
              </a:buClr>
              <a:buSzPct val="80000"/>
              <a:buFont typeface="Wingdings" pitchFamily="2" charset="2"/>
              <a:buNone/>
              <a:defRPr/>
            </a:pPr>
            <a:r>
              <a:rPr kumimoji="1" lang="en-US" altLang="zh-CN" sz="2400" dirty="0">
                <a:solidFill>
                  <a:srgbClr val="FF3300"/>
                </a:solidFill>
              </a:rPr>
              <a:t>1. </a:t>
            </a:r>
            <a:r>
              <a:rPr kumimoji="1" lang="zh-CN" altLang="en-US" sz="2400" dirty="0">
                <a:solidFill>
                  <a:srgbClr val="FF3300"/>
                </a:solidFill>
              </a:rPr>
              <a:t>可逆循环的克劳修斯积分等式</a:t>
            </a:r>
            <a:endParaRPr kumimoji="1" lang="zh-CN" altLang="en-US" sz="2000" dirty="0">
              <a:solidFill>
                <a:schemeClr val="tx2"/>
              </a:solidFill>
              <a:effectLst>
                <a:outerShdw blurRad="38100" dist="38100" dir="2700000" algn="tl">
                  <a:srgbClr val="C0C0C0"/>
                </a:outerShdw>
              </a:effectLst>
            </a:endParaRPr>
          </a:p>
        </p:txBody>
      </p:sp>
      <p:graphicFrame>
        <p:nvGraphicFramePr>
          <p:cNvPr id="153623" name="Object 23">
            <a:extLst>
              <a:ext uri="{FF2B5EF4-FFF2-40B4-BE49-F238E27FC236}">
                <a16:creationId xmlns:a16="http://schemas.microsoft.com/office/drawing/2014/main" id="{572E0FCA-9489-FE90-C17D-E345BE282C7D}"/>
              </a:ext>
            </a:extLst>
          </p:cNvPr>
          <p:cNvGraphicFramePr>
            <a:graphicFrameLocks noChangeAspect="1"/>
          </p:cNvGraphicFramePr>
          <p:nvPr/>
        </p:nvGraphicFramePr>
        <p:xfrm>
          <a:off x="1482725" y="1944688"/>
          <a:ext cx="6248400" cy="2235200"/>
        </p:xfrm>
        <a:graphic>
          <a:graphicData uri="http://schemas.openxmlformats.org/presentationml/2006/ole">
            <mc:AlternateContent xmlns:mc="http://schemas.openxmlformats.org/markup-compatibility/2006">
              <mc:Choice xmlns:v="urn:schemas-microsoft-com:vml" Requires="v">
                <p:oleObj name="Visio" r:id="rId10" imgW="7828615" imgH="2803259" progId="Visio.Drawing.11">
                  <p:embed/>
                </p:oleObj>
              </mc:Choice>
              <mc:Fallback>
                <p:oleObj name="Visio" r:id="rId10" imgW="7828615" imgH="2803259" progId="Visio.Drawing.11">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82725" y="1944688"/>
                        <a:ext cx="624840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24" name="Object 24">
            <a:extLst>
              <a:ext uri="{FF2B5EF4-FFF2-40B4-BE49-F238E27FC236}">
                <a16:creationId xmlns:a16="http://schemas.microsoft.com/office/drawing/2014/main" id="{C1B49D49-AAE4-EFC1-08AD-8C0AE5440B55}"/>
              </a:ext>
            </a:extLst>
          </p:cNvPr>
          <p:cNvGraphicFramePr>
            <a:graphicFrameLocks noChangeAspect="1"/>
          </p:cNvGraphicFramePr>
          <p:nvPr/>
        </p:nvGraphicFramePr>
        <p:xfrm>
          <a:off x="1628775" y="4241800"/>
          <a:ext cx="1719263" cy="647700"/>
        </p:xfrm>
        <a:graphic>
          <a:graphicData uri="http://schemas.openxmlformats.org/presentationml/2006/ole">
            <mc:AlternateContent xmlns:mc="http://schemas.openxmlformats.org/markup-compatibility/2006">
              <mc:Choice xmlns:v="urn:schemas-microsoft-com:vml" Requires="v">
                <p:oleObj name="Equation" r:id="rId12" imgW="1155600" imgH="431640" progId="Equation.DSMT4">
                  <p:embed/>
                </p:oleObj>
              </mc:Choice>
              <mc:Fallback>
                <p:oleObj name="Equation" r:id="rId12" imgW="1155600" imgH="431640" progId="Equation.DSMT4">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28775" y="4241800"/>
                        <a:ext cx="171926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09"/>
                                        </p:tgtEl>
                                        <p:attrNameLst>
                                          <p:attrName>style.visibility</p:attrName>
                                        </p:attrNameLst>
                                      </p:cBhvr>
                                      <p:to>
                                        <p:strVal val="visible"/>
                                      </p:to>
                                    </p:set>
                                    <p:animEffect transition="in" filter="wipe(down)">
                                      <p:cBhvr>
                                        <p:cTn id="7" dur="500"/>
                                        <p:tgtEl>
                                          <p:spTgt spid="153609"/>
                                        </p:tgtEl>
                                      </p:cBhvr>
                                    </p:animEffect>
                                  </p:childTnLst>
                                </p:cTn>
                              </p:par>
                            </p:childTnLst>
                          </p:cTn>
                        </p:par>
                        <p:par>
                          <p:cTn id="8" fill="hold" nodeType="afterGroup">
                            <p:stCondLst>
                              <p:cond delay="500"/>
                            </p:stCondLst>
                            <p:childTnLst>
                              <p:par>
                                <p:cTn id="9" presetID="16" presetClass="entr" presetSubtype="42" fill="hold" nodeType="afterEffect">
                                  <p:stCondLst>
                                    <p:cond delay="0"/>
                                  </p:stCondLst>
                                  <p:childTnLst>
                                    <p:set>
                                      <p:cBhvr>
                                        <p:cTn id="10" dur="1" fill="hold">
                                          <p:stCondLst>
                                            <p:cond delay="0"/>
                                          </p:stCondLst>
                                        </p:cTn>
                                        <p:tgtEl>
                                          <p:spTgt spid="153623"/>
                                        </p:tgtEl>
                                        <p:attrNameLst>
                                          <p:attrName>style.visibility</p:attrName>
                                        </p:attrNameLst>
                                      </p:cBhvr>
                                      <p:to>
                                        <p:strVal val="visible"/>
                                      </p:to>
                                    </p:set>
                                    <p:animEffect transition="in" filter="barn(outHorizontal)">
                                      <p:cBhvr>
                                        <p:cTn id="11" dur="500"/>
                                        <p:tgtEl>
                                          <p:spTgt spid="153623"/>
                                        </p:tgtEl>
                                      </p:cBhvr>
                                    </p:animEffect>
                                  </p:childTnLst>
                                </p:cTn>
                              </p:par>
                              <p:par>
                                <p:cTn id="12" presetID="3" presetClass="entr" presetSubtype="10" fill="hold" nodeType="withEffect">
                                  <p:stCondLst>
                                    <p:cond delay="0"/>
                                  </p:stCondLst>
                                  <p:childTnLst>
                                    <p:set>
                                      <p:cBhvr>
                                        <p:cTn id="13" dur="1" fill="hold">
                                          <p:stCondLst>
                                            <p:cond delay="0"/>
                                          </p:stCondLst>
                                        </p:cTn>
                                        <p:tgtEl>
                                          <p:spTgt spid="153613"/>
                                        </p:tgtEl>
                                        <p:attrNameLst>
                                          <p:attrName>style.visibility</p:attrName>
                                        </p:attrNameLst>
                                      </p:cBhvr>
                                      <p:to>
                                        <p:strVal val="visible"/>
                                      </p:to>
                                    </p:set>
                                    <p:animEffect transition="in" filter="blinds(horizontal)">
                                      <p:cBhvr>
                                        <p:cTn id="14" dur="500"/>
                                        <p:tgtEl>
                                          <p:spTgt spid="153613"/>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53614"/>
                                        </p:tgtEl>
                                        <p:attrNameLst>
                                          <p:attrName>style.visibility</p:attrName>
                                        </p:attrNameLst>
                                      </p:cBhvr>
                                      <p:to>
                                        <p:strVal val="visible"/>
                                      </p:to>
                                    </p:set>
                                    <p:animEffect transition="in" filter="blinds(horizontal)">
                                      <p:cBhvr>
                                        <p:cTn id="17" dur="500"/>
                                        <p:tgtEl>
                                          <p:spTgt spid="153614"/>
                                        </p:tgtEl>
                                      </p:cBhvr>
                                    </p:animEffect>
                                  </p:childTnLst>
                                </p:cTn>
                              </p:par>
                              <p:par>
                                <p:cTn id="18" presetID="3" presetClass="entr" presetSubtype="10" fill="hold" nodeType="withEffect">
                                  <p:stCondLst>
                                    <p:cond delay="0"/>
                                  </p:stCondLst>
                                  <p:childTnLst>
                                    <p:set>
                                      <p:cBhvr>
                                        <p:cTn id="19" dur="1" fill="hold">
                                          <p:stCondLst>
                                            <p:cond delay="0"/>
                                          </p:stCondLst>
                                        </p:cTn>
                                        <p:tgtEl>
                                          <p:spTgt spid="153615"/>
                                        </p:tgtEl>
                                        <p:attrNameLst>
                                          <p:attrName>style.visibility</p:attrName>
                                        </p:attrNameLst>
                                      </p:cBhvr>
                                      <p:to>
                                        <p:strVal val="visible"/>
                                      </p:to>
                                    </p:set>
                                    <p:animEffect transition="in" filter="blinds(horizontal)">
                                      <p:cBhvr>
                                        <p:cTn id="20" dur="500"/>
                                        <p:tgtEl>
                                          <p:spTgt spid="1536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3616"/>
                                        </p:tgtEl>
                                        <p:attrNameLst>
                                          <p:attrName>style.visibility</p:attrName>
                                        </p:attrNameLst>
                                      </p:cBhvr>
                                      <p:to>
                                        <p:strVal val="visible"/>
                                      </p:to>
                                    </p:set>
                                    <p:animEffect transition="in" filter="blinds(horizontal)">
                                      <p:cBhvr>
                                        <p:cTn id="23" dur="500"/>
                                        <p:tgtEl>
                                          <p:spTgt spid="153616"/>
                                        </p:tgtEl>
                                      </p:cBhvr>
                                    </p:animEffect>
                                  </p:childTnLst>
                                </p:cTn>
                              </p:par>
                              <p:par>
                                <p:cTn id="24" presetID="3" presetClass="entr" presetSubtype="10" fill="hold" nodeType="withEffect">
                                  <p:stCondLst>
                                    <p:cond delay="0"/>
                                  </p:stCondLst>
                                  <p:childTnLst>
                                    <p:set>
                                      <p:cBhvr>
                                        <p:cTn id="25" dur="1" fill="hold">
                                          <p:stCondLst>
                                            <p:cond delay="0"/>
                                          </p:stCondLst>
                                        </p:cTn>
                                        <p:tgtEl>
                                          <p:spTgt spid="153617"/>
                                        </p:tgtEl>
                                        <p:attrNameLst>
                                          <p:attrName>style.visibility</p:attrName>
                                        </p:attrNameLst>
                                      </p:cBhvr>
                                      <p:to>
                                        <p:strVal val="visible"/>
                                      </p:to>
                                    </p:set>
                                    <p:animEffect transition="in" filter="blinds(horizontal)">
                                      <p:cBhvr>
                                        <p:cTn id="26" dur="500"/>
                                        <p:tgtEl>
                                          <p:spTgt spid="153617"/>
                                        </p:tgtEl>
                                      </p:cBhvr>
                                    </p:animEffect>
                                  </p:childTnLst>
                                </p:cTn>
                              </p:par>
                              <p:par>
                                <p:cTn id="27" presetID="3" presetClass="entr" presetSubtype="10" fill="hold" nodeType="withEffect">
                                  <p:stCondLst>
                                    <p:cond delay="0"/>
                                  </p:stCondLst>
                                  <p:childTnLst>
                                    <p:set>
                                      <p:cBhvr>
                                        <p:cTn id="28" dur="1" fill="hold">
                                          <p:stCondLst>
                                            <p:cond delay="0"/>
                                          </p:stCondLst>
                                        </p:cTn>
                                        <p:tgtEl>
                                          <p:spTgt spid="153618"/>
                                        </p:tgtEl>
                                        <p:attrNameLst>
                                          <p:attrName>style.visibility</p:attrName>
                                        </p:attrNameLst>
                                      </p:cBhvr>
                                      <p:to>
                                        <p:strVal val="visible"/>
                                      </p:to>
                                    </p:set>
                                    <p:animEffect transition="in" filter="blinds(horizontal)">
                                      <p:cBhvr>
                                        <p:cTn id="29" dur="500"/>
                                        <p:tgtEl>
                                          <p:spTgt spid="15361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3619"/>
                                        </p:tgtEl>
                                        <p:attrNameLst>
                                          <p:attrName>style.visibility</p:attrName>
                                        </p:attrNameLst>
                                      </p:cBhvr>
                                      <p:to>
                                        <p:strVal val="visible"/>
                                      </p:to>
                                    </p:set>
                                    <p:animEffect transition="in" filter="blinds(horizontal)">
                                      <p:cBhvr>
                                        <p:cTn id="32" dur="500"/>
                                        <p:tgtEl>
                                          <p:spTgt spid="153619"/>
                                        </p:tgtEl>
                                      </p:cBhvr>
                                    </p:animEffect>
                                  </p:childTnLst>
                                </p:cTn>
                              </p:par>
                            </p:childTnLst>
                          </p:cTn>
                        </p:par>
                        <p:par>
                          <p:cTn id="33" fill="hold" nodeType="afterGroup">
                            <p:stCondLst>
                              <p:cond delay="1000"/>
                            </p:stCondLst>
                            <p:childTnLst>
                              <p:par>
                                <p:cTn id="34" presetID="12" presetClass="entr" presetSubtype="8" fill="hold" nodeType="afterEffect">
                                  <p:stCondLst>
                                    <p:cond delay="0"/>
                                  </p:stCondLst>
                                  <p:childTnLst>
                                    <p:set>
                                      <p:cBhvr>
                                        <p:cTn id="35" dur="1" fill="hold">
                                          <p:stCondLst>
                                            <p:cond delay="0"/>
                                          </p:stCondLst>
                                        </p:cTn>
                                        <p:tgtEl>
                                          <p:spTgt spid="153624"/>
                                        </p:tgtEl>
                                        <p:attrNameLst>
                                          <p:attrName>style.visibility</p:attrName>
                                        </p:attrNameLst>
                                      </p:cBhvr>
                                      <p:to>
                                        <p:strVal val="visible"/>
                                      </p:to>
                                    </p:set>
                                    <p:animEffect transition="in" filter="slide(fromLeft)">
                                      <p:cBhvr>
                                        <p:cTn id="36" dur="500"/>
                                        <p:tgtEl>
                                          <p:spTgt spid="153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4" grpId="0"/>
      <p:bldP spid="153609" grpId="0"/>
      <p:bldP spid="153616" grpId="0"/>
      <p:bldP spid="1536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A5879D99-2C21-4406-EB4E-54DBF938049E}"/>
              </a:ext>
            </a:extLst>
          </p:cNvPr>
          <p:cNvSpPr>
            <a:spLocks noGrp="1" noChangeArrowheads="1"/>
          </p:cNvSpPr>
          <p:nvPr>
            <p:ph type="sldNum" sz="quarter" idx="10"/>
          </p:nvPr>
        </p:nvSpPr>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fld id="{A124E856-4C70-4214-9CC4-8E01835AAEC6}" type="slidenum">
              <a:rPr lang="en-US" altLang="zh-CN" b="0">
                <a:solidFill>
                  <a:srgbClr val="DDDDDD"/>
                </a:solidFill>
                <a:latin typeface="Blackoak Std" pitchFamily="82" charset="0"/>
                <a:ea typeface="宋体" panose="02010600030101010101" pitchFamily="2" charset="-122"/>
              </a:rPr>
              <a:pPr eaLnBrk="1" hangingPunct="1"/>
              <a:t>7</a:t>
            </a:fld>
            <a:endParaRPr lang="en-US" altLang="zh-CN" b="0">
              <a:solidFill>
                <a:srgbClr val="DDDDDD"/>
              </a:solidFill>
              <a:latin typeface="Blackoak Std" pitchFamily="82" charset="0"/>
              <a:ea typeface="宋体" panose="02010600030101010101" pitchFamily="2" charset="-122"/>
            </a:endParaRPr>
          </a:p>
        </p:txBody>
      </p:sp>
      <p:sp>
        <p:nvSpPr>
          <p:cNvPr id="154626" name="Rectangle 2">
            <a:extLst>
              <a:ext uri="{FF2B5EF4-FFF2-40B4-BE49-F238E27FC236}">
                <a16:creationId xmlns:a16="http://schemas.microsoft.com/office/drawing/2014/main" id="{F9F8E29B-AB77-AD66-06E7-3A2B02DDAFD2}"/>
              </a:ext>
            </a:extLst>
          </p:cNvPr>
          <p:cNvSpPr>
            <a:spLocks noChangeArrowheads="1"/>
          </p:cNvSpPr>
          <p:nvPr/>
        </p:nvSpPr>
        <p:spPr bwMode="auto">
          <a:xfrm>
            <a:off x="571500" y="485775"/>
            <a:ext cx="8572500" cy="549275"/>
          </a:xfrm>
          <a:prstGeom prst="rect">
            <a:avLst/>
          </a:prstGeom>
          <a:noFill/>
          <a:ln w="9525" algn="ctr">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Clarendon Extended" pitchFamily="18" charset="0"/>
                <a:ea typeface="华文琥珀" pitchFamily="2" charset="-122"/>
              </a:rPr>
              <a:t>5-4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熵、热力学第二定律的数学表达式 </a:t>
            </a:r>
          </a:p>
        </p:txBody>
      </p:sp>
      <p:sp>
        <p:nvSpPr>
          <p:cNvPr id="154627" name="Rectangle 3">
            <a:extLst>
              <a:ext uri="{FF2B5EF4-FFF2-40B4-BE49-F238E27FC236}">
                <a16:creationId xmlns:a16="http://schemas.microsoft.com/office/drawing/2014/main" id="{979D5515-5322-26F1-7EC7-7F8C1A71064A}"/>
              </a:ext>
            </a:extLst>
          </p:cNvPr>
          <p:cNvSpPr>
            <a:spLocks noChangeArrowheads="1"/>
          </p:cNvSpPr>
          <p:nvPr/>
        </p:nvSpPr>
        <p:spPr bwMode="auto">
          <a:xfrm>
            <a:off x="836613" y="1590675"/>
            <a:ext cx="3074987" cy="396875"/>
          </a:xfrm>
          <a:prstGeom prst="rect">
            <a:avLst/>
          </a:prstGeom>
          <a:noFill/>
          <a:ln w="50800" algn="ctr">
            <a:noFill/>
            <a:prstDash val="sysDot"/>
            <a:miter lim="800000"/>
            <a:headEnd/>
            <a:tailEnd/>
          </a:ln>
          <a:effectLst/>
        </p:spPr>
        <p:txBody>
          <a:bodyPr wrap="none" anchor="ctr">
            <a:spAutoFit/>
          </a:bodyPr>
          <a:lstStyle/>
          <a:p>
            <a:pPr>
              <a:defRPr/>
            </a:pPr>
            <a:r>
              <a:rPr kumimoji="1" lang="en-US" altLang="zh-CN" sz="2000">
                <a:solidFill>
                  <a:srgbClr val="FF3300"/>
                </a:solidFill>
              </a:rPr>
              <a:t>(2) </a:t>
            </a:r>
            <a:r>
              <a:rPr kumimoji="1" lang="zh-CN" altLang="en-US" sz="2000">
                <a:solidFill>
                  <a:srgbClr val="FF3300"/>
                </a:solidFill>
              </a:rPr>
              <a:t>多热源</a:t>
            </a:r>
            <a:r>
              <a:rPr kumimoji="1" lang="en-US" altLang="zh-CN" sz="2000">
                <a:solidFill>
                  <a:srgbClr val="FF3300"/>
                </a:solidFill>
              </a:rPr>
              <a:t>(</a:t>
            </a:r>
            <a:r>
              <a:rPr kumimoji="1" lang="zh-CN" altLang="en-US" sz="2000">
                <a:solidFill>
                  <a:srgbClr val="FF3300"/>
                </a:solidFill>
              </a:rPr>
              <a:t>任意</a:t>
            </a:r>
            <a:r>
              <a:rPr kumimoji="1" lang="en-US" altLang="zh-CN" sz="2000">
                <a:solidFill>
                  <a:srgbClr val="FF3300"/>
                </a:solidFill>
              </a:rPr>
              <a:t>)</a:t>
            </a:r>
            <a:r>
              <a:rPr kumimoji="1" lang="zh-CN" altLang="en-US" sz="2000">
                <a:solidFill>
                  <a:srgbClr val="FF3300"/>
                </a:solidFill>
              </a:rPr>
              <a:t>可逆循环</a:t>
            </a:r>
            <a:r>
              <a:rPr kumimoji="1" lang="zh-CN" altLang="en-US">
                <a:effectLst>
                  <a:outerShdw blurRad="38100" dist="38100" dir="2700000" algn="tl">
                    <a:srgbClr val="C0C0C0"/>
                  </a:outerShdw>
                </a:effectLst>
                <a:latin typeface="Arial" charset="0"/>
              </a:rPr>
              <a:t> </a:t>
            </a:r>
          </a:p>
        </p:txBody>
      </p:sp>
      <p:graphicFrame>
        <p:nvGraphicFramePr>
          <p:cNvPr id="154641" name="Object 17">
            <a:extLst>
              <a:ext uri="{FF2B5EF4-FFF2-40B4-BE49-F238E27FC236}">
                <a16:creationId xmlns:a16="http://schemas.microsoft.com/office/drawing/2014/main" id="{5DE4FC23-9C94-9AA0-CE46-52DE1D33707E}"/>
              </a:ext>
            </a:extLst>
          </p:cNvPr>
          <p:cNvGraphicFramePr>
            <a:graphicFrameLocks noChangeAspect="1"/>
          </p:cNvGraphicFramePr>
          <p:nvPr/>
        </p:nvGraphicFramePr>
        <p:xfrm>
          <a:off x="847725" y="1976438"/>
          <a:ext cx="3600450" cy="2495550"/>
        </p:xfrm>
        <a:graphic>
          <a:graphicData uri="http://schemas.openxmlformats.org/presentationml/2006/ole">
            <mc:AlternateContent xmlns:mc="http://schemas.openxmlformats.org/markup-compatibility/2006">
              <mc:Choice xmlns:v="urn:schemas-microsoft-com:vml" Requires="v">
                <p:oleObj name="Visio" r:id="rId2" imgW="4723863" imgH="3265863" progId="Visio.Drawing.11">
                  <p:embed/>
                </p:oleObj>
              </mc:Choice>
              <mc:Fallback>
                <p:oleObj name="Visio" r:id="rId2" imgW="4723863" imgH="3265863" progId="Visio.Drawing.11">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1976438"/>
                        <a:ext cx="3600450" cy="249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642" name="Object 18">
            <a:extLst>
              <a:ext uri="{FF2B5EF4-FFF2-40B4-BE49-F238E27FC236}">
                <a16:creationId xmlns:a16="http://schemas.microsoft.com/office/drawing/2014/main" id="{B231A36D-21CF-1929-C92E-DCB162E89C59}"/>
              </a:ext>
            </a:extLst>
          </p:cNvPr>
          <p:cNvGraphicFramePr>
            <a:graphicFrameLocks noChangeAspect="1"/>
          </p:cNvGraphicFramePr>
          <p:nvPr/>
        </p:nvGraphicFramePr>
        <p:xfrm>
          <a:off x="4772025" y="2008188"/>
          <a:ext cx="3671888" cy="2609850"/>
        </p:xfrm>
        <a:graphic>
          <a:graphicData uri="http://schemas.openxmlformats.org/presentationml/2006/ole">
            <mc:AlternateContent xmlns:mc="http://schemas.openxmlformats.org/markup-compatibility/2006">
              <mc:Choice xmlns:v="urn:schemas-microsoft-com:vml" Requires="v">
                <p:oleObj name="Visio" r:id="rId4" imgW="4336906" imgH="3076748" progId="Visio.Drawing.11">
                  <p:embed/>
                </p:oleObj>
              </mc:Choice>
              <mc:Fallback>
                <p:oleObj name="Visio" r:id="rId4" imgW="4336906" imgH="3076748" progId="Visio.Drawing.11">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2025" y="2008188"/>
                        <a:ext cx="3671888" cy="260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43" name="Text Box 19">
            <a:extLst>
              <a:ext uri="{FF2B5EF4-FFF2-40B4-BE49-F238E27FC236}">
                <a16:creationId xmlns:a16="http://schemas.microsoft.com/office/drawing/2014/main" id="{2F6008F2-651F-0818-2730-97B21BEF3178}"/>
              </a:ext>
            </a:extLst>
          </p:cNvPr>
          <p:cNvSpPr txBox="1">
            <a:spLocks noChangeArrowheads="1"/>
          </p:cNvSpPr>
          <p:nvPr/>
        </p:nvSpPr>
        <p:spPr bwMode="auto">
          <a:xfrm>
            <a:off x="273050" y="4556125"/>
            <a:ext cx="8680450" cy="752475"/>
          </a:xfrm>
          <a:prstGeom prst="rect">
            <a:avLst/>
          </a:prstGeom>
          <a:noFill/>
          <a:ln w="9525">
            <a:noFill/>
            <a:miter lim="800000"/>
            <a:headEnd/>
            <a:tailEnd/>
          </a:ln>
          <a:effectLst/>
        </p:spPr>
        <p:txBody>
          <a:bodyPr>
            <a:spAutoFit/>
          </a:bodyPr>
          <a:lstStyle/>
          <a:p>
            <a:pPr>
              <a:lnSpc>
                <a:spcPct val="120000"/>
              </a:lnSpc>
              <a:defRPr/>
            </a:pPr>
            <a:r>
              <a:rPr lang="zh-CN" altLang="en-US" sz="1600">
                <a:effectLst>
                  <a:outerShdw blurRad="38100" dist="38100" dir="2700000" algn="tl">
                    <a:srgbClr val="C0C0C0"/>
                  </a:outerShdw>
                </a:effectLst>
                <a:latin typeface="Arial" charset="0"/>
              </a:rPr>
              <a:t>　　</a:t>
            </a:r>
            <a:r>
              <a:rPr lang="zh-CN" altLang="en-US"/>
              <a:t>用一组可逆绝热线，把它分割成无限多个微元循环，每个微元循环都是可逆的。</a:t>
            </a:r>
          </a:p>
          <a:p>
            <a:pPr>
              <a:lnSpc>
                <a:spcPct val="120000"/>
              </a:lnSpc>
              <a:defRPr/>
            </a:pPr>
            <a:r>
              <a:rPr lang="zh-CN" altLang="en-US"/>
              <a:t>       对任意微元循环</a:t>
            </a:r>
            <a:r>
              <a:rPr lang="en-US" altLang="zh-CN"/>
              <a:t>(</a:t>
            </a:r>
            <a:r>
              <a:rPr lang="zh-CN" altLang="en-US"/>
              <a:t>微元卡诺循环</a:t>
            </a:r>
            <a:r>
              <a:rPr lang="en-US" altLang="zh-CN"/>
              <a:t>)a’b’f’g’a’</a:t>
            </a:r>
            <a:r>
              <a:rPr lang="zh-CN" altLang="en-US"/>
              <a:t>有：</a:t>
            </a:r>
          </a:p>
        </p:txBody>
      </p:sp>
      <p:pic>
        <p:nvPicPr>
          <p:cNvPr id="154644" name="Picture 20">
            <a:extLst>
              <a:ext uri="{FF2B5EF4-FFF2-40B4-BE49-F238E27FC236}">
                <a16:creationId xmlns:a16="http://schemas.microsoft.com/office/drawing/2014/main" id="{062AFF7C-3DB7-F961-E532-A00F0AF327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1478" t="13318" r="35645" b="10365"/>
          <a:stretch>
            <a:fillRect/>
          </a:stretch>
        </p:blipFill>
        <p:spPr bwMode="auto">
          <a:xfrm>
            <a:off x="3395663" y="1897063"/>
            <a:ext cx="11874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pic>
      <p:grpSp>
        <p:nvGrpSpPr>
          <p:cNvPr id="2" name="Group 35">
            <a:extLst>
              <a:ext uri="{FF2B5EF4-FFF2-40B4-BE49-F238E27FC236}">
                <a16:creationId xmlns:a16="http://schemas.microsoft.com/office/drawing/2014/main" id="{2F59AAA1-1A04-E879-61D7-EFB91D42117E}"/>
              </a:ext>
            </a:extLst>
          </p:cNvPr>
          <p:cNvGrpSpPr>
            <a:grpSpLocks/>
          </p:cNvGrpSpPr>
          <p:nvPr/>
        </p:nvGrpSpPr>
        <p:grpSpPr bwMode="auto">
          <a:xfrm>
            <a:off x="865188" y="5256213"/>
            <a:ext cx="3765550" cy="673100"/>
            <a:chOff x="545" y="3311"/>
            <a:chExt cx="2372" cy="424"/>
          </a:xfrm>
        </p:grpSpPr>
        <p:graphicFrame>
          <p:nvGraphicFramePr>
            <p:cNvPr id="6150" name="Object 24">
              <a:extLst>
                <a:ext uri="{FF2B5EF4-FFF2-40B4-BE49-F238E27FC236}">
                  <a16:creationId xmlns:a16="http://schemas.microsoft.com/office/drawing/2014/main" id="{2AB83DC4-A6D1-DC9F-4ACA-74FF07E25639}"/>
                </a:ext>
              </a:extLst>
            </p:cNvPr>
            <p:cNvGraphicFramePr>
              <a:graphicFrameLocks noChangeAspect="1"/>
            </p:cNvGraphicFramePr>
            <p:nvPr/>
          </p:nvGraphicFramePr>
          <p:xfrm>
            <a:off x="545" y="3312"/>
            <a:ext cx="1234" cy="423"/>
          </p:xfrm>
          <a:graphic>
            <a:graphicData uri="http://schemas.openxmlformats.org/presentationml/2006/ole">
              <mc:AlternateContent xmlns:mc="http://schemas.openxmlformats.org/markup-compatibility/2006">
                <mc:Choice xmlns:v="urn:schemas-microsoft-com:vml" Requires="v">
                  <p:oleObj name="Equation" r:id="rId7" imgW="1295280" imgH="431640" progId="Equation.DSMT4">
                    <p:embed/>
                  </p:oleObj>
                </mc:Choice>
                <mc:Fallback>
                  <p:oleObj name="Equation" r:id="rId7" imgW="1295280" imgH="431640"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b="-3186"/>
                        <a:stretch>
                          <a:fillRect/>
                        </a:stretch>
                      </p:blipFill>
                      <p:spPr bwMode="auto">
                        <a:xfrm>
                          <a:off x="545" y="3312"/>
                          <a:ext cx="1234"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25">
              <a:extLst>
                <a:ext uri="{FF2B5EF4-FFF2-40B4-BE49-F238E27FC236}">
                  <a16:creationId xmlns:a16="http://schemas.microsoft.com/office/drawing/2014/main" id="{57AC85FB-5F4B-29AA-1A1C-5870694C503F}"/>
                </a:ext>
              </a:extLst>
            </p:cNvPr>
            <p:cNvGraphicFramePr>
              <a:graphicFrameLocks noChangeAspect="1"/>
            </p:cNvGraphicFramePr>
            <p:nvPr/>
          </p:nvGraphicFramePr>
          <p:xfrm>
            <a:off x="2029" y="3311"/>
            <a:ext cx="888" cy="402"/>
          </p:xfrm>
          <a:graphic>
            <a:graphicData uri="http://schemas.openxmlformats.org/presentationml/2006/ole">
              <mc:AlternateContent xmlns:mc="http://schemas.openxmlformats.org/markup-compatibility/2006">
                <mc:Choice xmlns:v="urn:schemas-microsoft-com:vml" Requires="v">
                  <p:oleObj name="Equation" r:id="rId9" imgW="952200" imgH="431640" progId="Equation.DSMT4">
                    <p:embed/>
                  </p:oleObj>
                </mc:Choice>
                <mc:Fallback>
                  <p:oleObj name="Equation" r:id="rId9" imgW="952200" imgH="43164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9" y="3311"/>
                          <a:ext cx="888"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4650" name="Rectangle 26">
            <a:extLst>
              <a:ext uri="{FF2B5EF4-FFF2-40B4-BE49-F238E27FC236}">
                <a16:creationId xmlns:a16="http://schemas.microsoft.com/office/drawing/2014/main" id="{EBBE9133-0893-1FAC-A195-8769724AC29E}"/>
              </a:ext>
            </a:extLst>
          </p:cNvPr>
          <p:cNvSpPr>
            <a:spLocks noChangeArrowheads="1"/>
          </p:cNvSpPr>
          <p:nvPr/>
        </p:nvSpPr>
        <p:spPr bwMode="auto">
          <a:xfrm>
            <a:off x="452438" y="1119188"/>
            <a:ext cx="8077200" cy="457200"/>
          </a:xfrm>
          <a:prstGeom prst="rect">
            <a:avLst/>
          </a:prstGeom>
          <a:noFill/>
          <a:ln w="50800" algn="ctr">
            <a:noFill/>
            <a:prstDash val="sysDot"/>
            <a:miter lim="800000"/>
            <a:headEnd/>
            <a:tailEnd/>
          </a:ln>
          <a:effectLst/>
        </p:spPr>
        <p:txBody>
          <a:bodyPr>
            <a:spAutoFit/>
          </a:bodyPr>
          <a:lstStyle/>
          <a:p>
            <a:pPr marL="266700" indent="-266700">
              <a:buClr>
                <a:srgbClr val="FF9900"/>
              </a:buClr>
              <a:buSzPct val="80000"/>
              <a:buFont typeface="Wingdings" pitchFamily="2" charset="2"/>
              <a:buNone/>
              <a:defRPr/>
            </a:pPr>
            <a:r>
              <a:rPr kumimoji="1" lang="en-US" altLang="zh-CN" sz="2400">
                <a:solidFill>
                  <a:srgbClr val="FF3300"/>
                </a:solidFill>
              </a:rPr>
              <a:t>1. </a:t>
            </a:r>
            <a:r>
              <a:rPr kumimoji="1" lang="zh-CN" altLang="en-US" sz="2400">
                <a:solidFill>
                  <a:srgbClr val="FF3300"/>
                </a:solidFill>
              </a:rPr>
              <a:t>可逆循环的克劳修斯积分等式</a:t>
            </a:r>
            <a:endParaRPr kumimoji="1" lang="zh-CN" altLang="en-US" sz="2400">
              <a:solidFill>
                <a:schemeClr val="tx2"/>
              </a:solidFill>
              <a:effectLst>
                <a:outerShdw blurRad="38100" dist="38100" dir="2700000" algn="tl">
                  <a:srgbClr val="C0C0C0"/>
                </a:outerShdw>
              </a:effectLst>
            </a:endParaRPr>
          </a:p>
        </p:txBody>
      </p:sp>
      <p:graphicFrame>
        <p:nvGraphicFramePr>
          <p:cNvPr id="154652" name="Object 28">
            <a:extLst>
              <a:ext uri="{FF2B5EF4-FFF2-40B4-BE49-F238E27FC236}">
                <a16:creationId xmlns:a16="http://schemas.microsoft.com/office/drawing/2014/main" id="{C6C8AFD9-6BF7-E779-AAD2-44ADFC3368D9}"/>
              </a:ext>
            </a:extLst>
          </p:cNvPr>
          <p:cNvGraphicFramePr>
            <a:graphicFrameLocks noChangeAspect="1"/>
          </p:cNvGraphicFramePr>
          <p:nvPr/>
        </p:nvGraphicFramePr>
        <p:xfrm>
          <a:off x="5561013" y="5257800"/>
          <a:ext cx="2305050" cy="536575"/>
        </p:xfrm>
        <a:graphic>
          <a:graphicData uri="http://schemas.openxmlformats.org/presentationml/2006/ole">
            <mc:AlternateContent xmlns:mc="http://schemas.openxmlformats.org/markup-compatibility/2006">
              <mc:Choice xmlns:v="urn:schemas-microsoft-com:vml" Requires="v">
                <p:oleObj name="Equation" r:id="rId11" imgW="1688760" imgH="393480" progId="Equation.DSMT4">
                  <p:embed/>
                </p:oleObj>
              </mc:Choice>
              <mc:Fallback>
                <p:oleObj name="Equation" r:id="rId11" imgW="1688760" imgH="393480" progId="Equation.DSMT4">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1013" y="5257800"/>
                        <a:ext cx="230505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53" name="AutoShape 29">
            <a:extLst>
              <a:ext uri="{FF2B5EF4-FFF2-40B4-BE49-F238E27FC236}">
                <a16:creationId xmlns:a16="http://schemas.microsoft.com/office/drawing/2014/main" id="{B2DA359E-BCD3-36ED-DA57-126F27866F68}"/>
              </a:ext>
            </a:extLst>
          </p:cNvPr>
          <p:cNvSpPr>
            <a:spLocks noChangeArrowheads="1"/>
          </p:cNvSpPr>
          <p:nvPr/>
        </p:nvSpPr>
        <p:spPr bwMode="auto">
          <a:xfrm>
            <a:off x="4845050" y="5421313"/>
            <a:ext cx="433388" cy="215900"/>
          </a:xfrm>
          <a:custGeom>
            <a:avLst/>
            <a:gdLst>
              <a:gd name="T0" fmla="*/ 6521707 w 21600"/>
              <a:gd name="T1" fmla="*/ 0 h 21600"/>
              <a:gd name="T2" fmla="*/ 0 w 21600"/>
              <a:gd name="T3" fmla="*/ 1079000 h 21600"/>
              <a:gd name="T4" fmla="*/ 6521707 w 21600"/>
              <a:gd name="T5" fmla="*/ 2158000 h 21600"/>
              <a:gd name="T6" fmla="*/ 8695609 w 21600"/>
              <a:gd name="T7" fmla="*/ 10790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6600"/>
          </a:solidFill>
          <a:ln w="9525">
            <a:solidFill>
              <a:schemeClr val="tx1"/>
            </a:solidFill>
            <a:miter lim="800000"/>
            <a:headEnd/>
            <a:tailEnd/>
          </a:ln>
        </p:spPr>
        <p:txBody>
          <a:bodyPr wrap="none" anchor="ct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54656" name="Text Box 32">
            <a:extLst>
              <a:ext uri="{FF2B5EF4-FFF2-40B4-BE49-F238E27FC236}">
                <a16:creationId xmlns:a16="http://schemas.microsoft.com/office/drawing/2014/main" id="{AFCF5FD5-43A0-EE65-9105-C6C82A6472A5}"/>
              </a:ext>
            </a:extLst>
          </p:cNvPr>
          <p:cNvSpPr txBox="1">
            <a:spLocks noChangeArrowheads="1"/>
          </p:cNvSpPr>
          <p:nvPr/>
        </p:nvSpPr>
        <p:spPr bwMode="auto">
          <a:xfrm>
            <a:off x="1477963" y="6064250"/>
            <a:ext cx="4878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z="2000">
                <a:solidFill>
                  <a:srgbClr val="0000CC"/>
                </a:solidFill>
                <a:latin typeface="Arial" panose="020B0604020202020204" pitchFamily="34" charset="0"/>
              </a:rPr>
              <a:t>所以：                         </a:t>
            </a:r>
            <a:r>
              <a:rPr kumimoji="1" lang="zh-CN" altLang="en-US" sz="2000">
                <a:solidFill>
                  <a:srgbClr val="FF3300"/>
                </a:solidFill>
              </a:rPr>
              <a:t>克劳修斯积分等式</a:t>
            </a:r>
            <a:endParaRPr kumimoji="1" lang="zh-CN" altLang="en-US" sz="2000">
              <a:solidFill>
                <a:srgbClr val="FF3300"/>
              </a:solidFill>
              <a:sym typeface="Symbol" panose="05050102010706020507" pitchFamily="18" charset="2"/>
            </a:endParaRPr>
          </a:p>
        </p:txBody>
      </p:sp>
      <p:graphicFrame>
        <p:nvGraphicFramePr>
          <p:cNvPr id="154657" name="Object 33">
            <a:extLst>
              <a:ext uri="{FF2B5EF4-FFF2-40B4-BE49-F238E27FC236}">
                <a16:creationId xmlns:a16="http://schemas.microsoft.com/office/drawing/2014/main" id="{0103CE91-E737-9EF6-5B16-E7A3D07A24CC}"/>
              </a:ext>
            </a:extLst>
          </p:cNvPr>
          <p:cNvGraphicFramePr>
            <a:graphicFrameLocks noChangeAspect="1"/>
          </p:cNvGraphicFramePr>
          <p:nvPr/>
        </p:nvGraphicFramePr>
        <p:xfrm>
          <a:off x="2489200" y="5954713"/>
          <a:ext cx="1176338" cy="606425"/>
        </p:xfrm>
        <a:graphic>
          <a:graphicData uri="http://schemas.openxmlformats.org/presentationml/2006/ole">
            <mc:AlternateContent xmlns:mc="http://schemas.openxmlformats.org/markup-compatibility/2006">
              <mc:Choice xmlns:v="urn:schemas-microsoft-com:vml" Requires="v">
                <p:oleObj name="Equation" r:id="rId13" imgW="736560" imgH="393480" progId="Equation.DSMT4">
                  <p:embed/>
                </p:oleObj>
              </mc:Choice>
              <mc:Fallback>
                <p:oleObj name="Equation" r:id="rId13" imgW="736560" imgH="393480" progId="Equation.DSMT4">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9200" y="5954713"/>
                        <a:ext cx="1176338"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fade">
                                      <p:cBhvr>
                                        <p:cTn id="7" dur="1000"/>
                                        <p:tgtEl>
                                          <p:spTgt spid="154627"/>
                                        </p:tgtEl>
                                      </p:cBhvr>
                                    </p:animEffect>
                                    <p:anim calcmode="lin" valueType="num">
                                      <p:cBhvr>
                                        <p:cTn id="8" dur="1000" fill="hold"/>
                                        <p:tgtEl>
                                          <p:spTgt spid="154627"/>
                                        </p:tgtEl>
                                        <p:attrNameLst>
                                          <p:attrName>ppt_x</p:attrName>
                                        </p:attrNameLst>
                                      </p:cBhvr>
                                      <p:tavLst>
                                        <p:tav tm="0">
                                          <p:val>
                                            <p:strVal val="#ppt_x"/>
                                          </p:val>
                                        </p:tav>
                                        <p:tav tm="100000">
                                          <p:val>
                                            <p:strVal val="#ppt_x"/>
                                          </p:val>
                                        </p:tav>
                                      </p:tavLst>
                                    </p:anim>
                                    <p:anim calcmode="lin" valueType="num">
                                      <p:cBhvr>
                                        <p:cTn id="9" dur="1000" fill="hold"/>
                                        <p:tgtEl>
                                          <p:spTgt spid="154627"/>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6" presetClass="entr" presetSubtype="42" fill="hold" nodeType="afterEffect">
                                  <p:stCondLst>
                                    <p:cond delay="0"/>
                                  </p:stCondLst>
                                  <p:childTnLst>
                                    <p:set>
                                      <p:cBhvr>
                                        <p:cTn id="12" dur="1" fill="hold">
                                          <p:stCondLst>
                                            <p:cond delay="0"/>
                                          </p:stCondLst>
                                        </p:cTn>
                                        <p:tgtEl>
                                          <p:spTgt spid="154641"/>
                                        </p:tgtEl>
                                        <p:attrNameLst>
                                          <p:attrName>style.visibility</p:attrName>
                                        </p:attrNameLst>
                                      </p:cBhvr>
                                      <p:to>
                                        <p:strVal val="visible"/>
                                      </p:to>
                                    </p:set>
                                    <p:animEffect transition="in" filter="barn(outHorizontal)">
                                      <p:cBhvr>
                                        <p:cTn id="13" dur="500"/>
                                        <p:tgtEl>
                                          <p:spTgt spid="154641"/>
                                        </p:tgtEl>
                                      </p:cBhvr>
                                    </p:animEffect>
                                  </p:childTnLst>
                                </p:cTn>
                              </p:par>
                              <p:par>
                                <p:cTn id="14" presetID="16" presetClass="entr" presetSubtype="42" fill="hold" nodeType="withEffect">
                                  <p:stCondLst>
                                    <p:cond delay="0"/>
                                  </p:stCondLst>
                                  <p:childTnLst>
                                    <p:set>
                                      <p:cBhvr>
                                        <p:cTn id="15" dur="1" fill="hold">
                                          <p:stCondLst>
                                            <p:cond delay="0"/>
                                          </p:stCondLst>
                                        </p:cTn>
                                        <p:tgtEl>
                                          <p:spTgt spid="154644"/>
                                        </p:tgtEl>
                                        <p:attrNameLst>
                                          <p:attrName>style.visibility</p:attrName>
                                        </p:attrNameLst>
                                      </p:cBhvr>
                                      <p:to>
                                        <p:strVal val="visible"/>
                                      </p:to>
                                    </p:set>
                                    <p:animEffect transition="in" filter="barn(outHorizontal)">
                                      <p:cBhvr>
                                        <p:cTn id="16" dur="500"/>
                                        <p:tgtEl>
                                          <p:spTgt spid="154644"/>
                                        </p:tgtEl>
                                      </p:cBhvr>
                                    </p:animEffect>
                                  </p:childTnLst>
                                </p:cTn>
                              </p:par>
                              <p:par>
                                <p:cTn id="17" presetID="16" presetClass="entr" presetSubtype="42" fill="hold" nodeType="withEffect">
                                  <p:stCondLst>
                                    <p:cond delay="0"/>
                                  </p:stCondLst>
                                  <p:childTnLst>
                                    <p:set>
                                      <p:cBhvr>
                                        <p:cTn id="18" dur="1" fill="hold">
                                          <p:stCondLst>
                                            <p:cond delay="0"/>
                                          </p:stCondLst>
                                        </p:cTn>
                                        <p:tgtEl>
                                          <p:spTgt spid="154642"/>
                                        </p:tgtEl>
                                        <p:attrNameLst>
                                          <p:attrName>style.visibility</p:attrName>
                                        </p:attrNameLst>
                                      </p:cBhvr>
                                      <p:to>
                                        <p:strVal val="visible"/>
                                      </p:to>
                                    </p:set>
                                    <p:animEffect transition="in" filter="barn(outHorizontal)">
                                      <p:cBhvr>
                                        <p:cTn id="19" dur="500"/>
                                        <p:tgtEl>
                                          <p:spTgt spid="1546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154643"/>
                                        </p:tgtEl>
                                        <p:attrNameLst>
                                          <p:attrName>style.visibility</p:attrName>
                                        </p:attrNameLst>
                                      </p:cBhvr>
                                      <p:to>
                                        <p:strVal val="visible"/>
                                      </p:to>
                                    </p:set>
                                    <p:anim calcmode="discrete" valueType="clr">
                                      <p:cBhvr override="childStyle">
                                        <p:cTn id="24" dur="80"/>
                                        <p:tgtEl>
                                          <p:spTgt spid="154643"/>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154643"/>
                                        </p:tgtEl>
                                        <p:attrNameLst>
                                          <p:attrName>fillcolor</p:attrName>
                                        </p:attrNameLst>
                                      </p:cBhvr>
                                      <p:tavLst>
                                        <p:tav tm="0">
                                          <p:val>
                                            <p:clrVal>
                                              <a:schemeClr val="accent2"/>
                                            </p:clrVal>
                                          </p:val>
                                        </p:tav>
                                        <p:tav tm="50000">
                                          <p:val>
                                            <p:clrVal>
                                              <a:schemeClr val="hlink"/>
                                            </p:clrVal>
                                          </p:val>
                                        </p:tav>
                                      </p:tavLst>
                                    </p:anim>
                                    <p:set>
                                      <p:cBhvr>
                                        <p:cTn id="26" dur="80"/>
                                        <p:tgtEl>
                                          <p:spTgt spid="154643"/>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54653"/>
                                        </p:tgtEl>
                                        <p:attrNameLst>
                                          <p:attrName>style.visibility</p:attrName>
                                        </p:attrNameLst>
                                      </p:cBhvr>
                                      <p:to>
                                        <p:strVal val="visible"/>
                                      </p:to>
                                    </p:set>
                                    <p:animEffect transition="in" filter="blinds(vertical)">
                                      <p:cBhvr>
                                        <p:cTn id="37" dur="500"/>
                                        <p:tgtEl>
                                          <p:spTgt spid="154653"/>
                                        </p:tgtEl>
                                      </p:cBhvr>
                                    </p:animEffect>
                                  </p:childTnLst>
                                </p:cTn>
                              </p:par>
                              <p:par>
                                <p:cTn id="38" presetID="3" presetClass="entr" presetSubtype="5" fill="hold" nodeType="withEffect">
                                  <p:stCondLst>
                                    <p:cond delay="0"/>
                                  </p:stCondLst>
                                  <p:childTnLst>
                                    <p:set>
                                      <p:cBhvr>
                                        <p:cTn id="39" dur="1" fill="hold">
                                          <p:stCondLst>
                                            <p:cond delay="0"/>
                                          </p:stCondLst>
                                        </p:cTn>
                                        <p:tgtEl>
                                          <p:spTgt spid="154652"/>
                                        </p:tgtEl>
                                        <p:attrNameLst>
                                          <p:attrName>style.visibility</p:attrName>
                                        </p:attrNameLst>
                                      </p:cBhvr>
                                      <p:to>
                                        <p:strVal val="visible"/>
                                      </p:to>
                                    </p:set>
                                    <p:animEffect transition="in" filter="blinds(vertical)">
                                      <p:cBhvr>
                                        <p:cTn id="40" dur="500"/>
                                        <p:tgtEl>
                                          <p:spTgt spid="15465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54657"/>
                                        </p:tgtEl>
                                        <p:attrNameLst>
                                          <p:attrName>style.visibility</p:attrName>
                                        </p:attrNameLst>
                                      </p:cBhvr>
                                      <p:to>
                                        <p:strVal val="visible"/>
                                      </p:to>
                                    </p:set>
                                    <p:animEffect transition="in" filter="blinds(horizontal)">
                                      <p:cBhvr>
                                        <p:cTn id="45" dur="500"/>
                                        <p:tgtEl>
                                          <p:spTgt spid="15465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4656"/>
                                        </p:tgtEl>
                                        <p:attrNameLst>
                                          <p:attrName>style.visibility</p:attrName>
                                        </p:attrNameLst>
                                      </p:cBhvr>
                                      <p:to>
                                        <p:strVal val="visible"/>
                                      </p:to>
                                    </p:set>
                                    <p:animEffect transition="in" filter="blinds(horizontal)">
                                      <p:cBhvr>
                                        <p:cTn id="48" dur="500"/>
                                        <p:tgtEl>
                                          <p:spTgt spid="154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p:bldP spid="154643" grpId="0"/>
      <p:bldP spid="154653" grpId="0" animBg="1"/>
      <p:bldP spid="1546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id="{9E1A3659-21F9-E373-0BBA-A47431DA4B85}"/>
              </a:ext>
            </a:extLst>
          </p:cNvPr>
          <p:cNvSpPr>
            <a:spLocks noGrp="1" noChangeArrowheads="1"/>
          </p:cNvSpPr>
          <p:nvPr>
            <p:ph type="sldNum" sz="quarter" idx="10"/>
          </p:nvPr>
        </p:nvSpPr>
        <p:spPr/>
        <p:txBody>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fld id="{8F8D33F6-90CC-41DD-A808-F9D8A7C1C062}" type="slidenum">
              <a:rPr lang="en-US" altLang="zh-CN" b="0">
                <a:solidFill>
                  <a:srgbClr val="DDDDDD"/>
                </a:solidFill>
                <a:latin typeface="Blackoak Std" pitchFamily="82" charset="0"/>
                <a:ea typeface="宋体" panose="02010600030101010101" pitchFamily="2" charset="-122"/>
              </a:rPr>
              <a:pPr eaLnBrk="1" hangingPunct="1"/>
              <a:t>8</a:t>
            </a:fld>
            <a:endParaRPr lang="en-US" altLang="zh-CN" b="0">
              <a:solidFill>
                <a:srgbClr val="DDDDDD"/>
              </a:solidFill>
              <a:latin typeface="Blackoak Std" pitchFamily="82" charset="0"/>
              <a:ea typeface="宋体" panose="02010600030101010101" pitchFamily="2" charset="-122"/>
            </a:endParaRPr>
          </a:p>
        </p:txBody>
      </p:sp>
      <p:sp>
        <p:nvSpPr>
          <p:cNvPr id="155650" name="Rectangle 2">
            <a:extLst>
              <a:ext uri="{FF2B5EF4-FFF2-40B4-BE49-F238E27FC236}">
                <a16:creationId xmlns:a16="http://schemas.microsoft.com/office/drawing/2014/main" id="{30B85BE9-100A-5569-C829-3F64902DF8CE}"/>
              </a:ext>
            </a:extLst>
          </p:cNvPr>
          <p:cNvSpPr>
            <a:spLocks noChangeArrowheads="1"/>
          </p:cNvSpPr>
          <p:nvPr/>
        </p:nvSpPr>
        <p:spPr bwMode="auto">
          <a:xfrm>
            <a:off x="571500" y="485775"/>
            <a:ext cx="8572500" cy="549275"/>
          </a:xfrm>
          <a:prstGeom prst="rect">
            <a:avLst/>
          </a:prstGeom>
          <a:noFill/>
          <a:ln w="9525" algn="ctr">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Clarendon Extended" pitchFamily="18" charset="0"/>
                <a:ea typeface="华文琥珀" pitchFamily="2" charset="-122"/>
              </a:rPr>
              <a:t>5-4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熵、热力学第二定律的数学表达式 </a:t>
            </a:r>
          </a:p>
        </p:txBody>
      </p:sp>
      <p:sp>
        <p:nvSpPr>
          <p:cNvPr id="155662" name="Text Box 14">
            <a:extLst>
              <a:ext uri="{FF2B5EF4-FFF2-40B4-BE49-F238E27FC236}">
                <a16:creationId xmlns:a16="http://schemas.microsoft.com/office/drawing/2014/main" id="{C1882FA7-4723-1866-7963-E41795BB0981}"/>
              </a:ext>
            </a:extLst>
          </p:cNvPr>
          <p:cNvSpPr txBox="1">
            <a:spLocks noChangeArrowheads="1"/>
          </p:cNvSpPr>
          <p:nvPr/>
        </p:nvSpPr>
        <p:spPr bwMode="auto">
          <a:xfrm>
            <a:off x="1020763" y="1784350"/>
            <a:ext cx="4878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kumimoji="1" lang="zh-CN" altLang="en-US">
                <a:solidFill>
                  <a:srgbClr val="FF3300"/>
                </a:solidFill>
              </a:rPr>
              <a:t>                                              克劳修斯积分等式</a:t>
            </a:r>
            <a:endParaRPr kumimoji="1" lang="zh-CN" altLang="en-US">
              <a:solidFill>
                <a:srgbClr val="FF3300"/>
              </a:solidFill>
              <a:sym typeface="Symbol" panose="05050102010706020507" pitchFamily="18" charset="2"/>
            </a:endParaRPr>
          </a:p>
        </p:txBody>
      </p:sp>
      <p:grpSp>
        <p:nvGrpSpPr>
          <p:cNvPr id="7179" name="Group 15">
            <a:extLst>
              <a:ext uri="{FF2B5EF4-FFF2-40B4-BE49-F238E27FC236}">
                <a16:creationId xmlns:a16="http://schemas.microsoft.com/office/drawing/2014/main" id="{2F7646D8-DF68-9A34-32DE-0EFE800BF4ED}"/>
              </a:ext>
            </a:extLst>
          </p:cNvPr>
          <p:cNvGrpSpPr>
            <a:grpSpLocks/>
          </p:cNvGrpSpPr>
          <p:nvPr/>
        </p:nvGrpSpPr>
        <p:grpSpPr bwMode="auto">
          <a:xfrm>
            <a:off x="6348413" y="1581150"/>
            <a:ext cx="2667000" cy="2039938"/>
            <a:chOff x="522" y="1117"/>
            <a:chExt cx="2313" cy="1572"/>
          </a:xfrm>
        </p:grpSpPr>
        <p:graphicFrame>
          <p:nvGraphicFramePr>
            <p:cNvPr id="7175" name="Object 16">
              <a:extLst>
                <a:ext uri="{FF2B5EF4-FFF2-40B4-BE49-F238E27FC236}">
                  <a16:creationId xmlns:a16="http://schemas.microsoft.com/office/drawing/2014/main" id="{40618876-E952-C09B-6019-6F85583055CE}"/>
                </a:ext>
              </a:extLst>
            </p:cNvPr>
            <p:cNvGraphicFramePr>
              <a:graphicFrameLocks noChangeAspect="1"/>
            </p:cNvGraphicFramePr>
            <p:nvPr/>
          </p:nvGraphicFramePr>
          <p:xfrm>
            <a:off x="522" y="1117"/>
            <a:ext cx="2268" cy="1572"/>
          </p:xfrm>
          <a:graphic>
            <a:graphicData uri="http://schemas.openxmlformats.org/presentationml/2006/ole">
              <mc:AlternateContent xmlns:mc="http://schemas.openxmlformats.org/markup-compatibility/2006">
                <mc:Choice xmlns:v="urn:schemas-microsoft-com:vml" Requires="v">
                  <p:oleObj name="Visio" r:id="rId2" imgW="4723863" imgH="3265863" progId="Visio.Drawing.11">
                    <p:embed/>
                  </p:oleObj>
                </mc:Choice>
                <mc:Fallback>
                  <p:oleObj name="Visio" r:id="rId2" imgW="4723863" imgH="3265863" progId="Visio.Drawing.11">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 y="1117"/>
                          <a:ext cx="2268" cy="15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197" name="Picture 17">
              <a:extLst>
                <a:ext uri="{FF2B5EF4-FFF2-40B4-BE49-F238E27FC236}">
                  <a16:creationId xmlns:a16="http://schemas.microsoft.com/office/drawing/2014/main" id="{3026EB01-5B6D-F01C-47AC-8EF891F7A5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478" t="13318" r="35645" b="10365"/>
            <a:stretch>
              <a:fillRect/>
            </a:stretch>
          </p:blipFill>
          <p:spPr bwMode="auto">
            <a:xfrm>
              <a:off x="2087" y="1123"/>
              <a:ext cx="748"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pic>
      </p:grpSp>
      <p:graphicFrame>
        <p:nvGraphicFramePr>
          <p:cNvPr id="155669" name="Object 21">
            <a:extLst>
              <a:ext uri="{FF2B5EF4-FFF2-40B4-BE49-F238E27FC236}">
                <a16:creationId xmlns:a16="http://schemas.microsoft.com/office/drawing/2014/main" id="{28ABA529-F421-6DF5-2565-EA5CEC42B03B}"/>
              </a:ext>
            </a:extLst>
          </p:cNvPr>
          <p:cNvGraphicFramePr>
            <a:graphicFrameLocks noChangeAspect="1"/>
          </p:cNvGraphicFramePr>
          <p:nvPr/>
        </p:nvGraphicFramePr>
        <p:xfrm>
          <a:off x="1384300" y="1725613"/>
          <a:ext cx="1176338" cy="606425"/>
        </p:xfrm>
        <a:graphic>
          <a:graphicData uri="http://schemas.openxmlformats.org/presentationml/2006/ole">
            <mc:AlternateContent xmlns:mc="http://schemas.openxmlformats.org/markup-compatibility/2006">
              <mc:Choice xmlns:v="urn:schemas-microsoft-com:vml" Requires="v">
                <p:oleObj name="Equation" r:id="rId5" imgW="736560" imgH="393480" progId="Equation.DSMT4">
                  <p:embed/>
                </p:oleObj>
              </mc:Choice>
              <mc:Fallback>
                <p:oleObj name="Equation" r:id="rId5" imgW="736560" imgH="39348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4300" y="1725613"/>
                        <a:ext cx="1176338"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5670" name="Object 22">
            <a:extLst>
              <a:ext uri="{FF2B5EF4-FFF2-40B4-BE49-F238E27FC236}">
                <a16:creationId xmlns:a16="http://schemas.microsoft.com/office/drawing/2014/main" id="{286948DE-C1E0-C802-B12F-81CD8CF1A16E}"/>
              </a:ext>
            </a:extLst>
          </p:cNvPr>
          <p:cNvGraphicFramePr>
            <a:graphicFrameLocks noChangeAspect="1"/>
          </p:cNvGraphicFramePr>
          <p:nvPr/>
        </p:nvGraphicFramePr>
        <p:xfrm>
          <a:off x="1312863" y="2428875"/>
          <a:ext cx="2271712" cy="606425"/>
        </p:xfrm>
        <a:graphic>
          <a:graphicData uri="http://schemas.openxmlformats.org/presentationml/2006/ole">
            <mc:AlternateContent xmlns:mc="http://schemas.openxmlformats.org/markup-compatibility/2006">
              <mc:Choice xmlns:v="urn:schemas-microsoft-com:vml" Requires="v">
                <p:oleObj name="Equation" r:id="rId7" imgW="1422360" imgH="393480" progId="Equation.DSMT4">
                  <p:embed/>
                </p:oleObj>
              </mc:Choice>
              <mc:Fallback>
                <p:oleObj name="Equation" r:id="rId7" imgW="1422360" imgH="39348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2863" y="2428875"/>
                        <a:ext cx="2271712"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71" name="Rectangle 23">
            <a:extLst>
              <a:ext uri="{FF2B5EF4-FFF2-40B4-BE49-F238E27FC236}">
                <a16:creationId xmlns:a16="http://schemas.microsoft.com/office/drawing/2014/main" id="{CB584526-8F37-7445-27C3-7280620CF80E}"/>
              </a:ext>
            </a:extLst>
          </p:cNvPr>
          <p:cNvSpPr>
            <a:spLocks noChangeArrowheads="1"/>
          </p:cNvSpPr>
          <p:nvPr/>
        </p:nvSpPr>
        <p:spPr bwMode="auto">
          <a:xfrm>
            <a:off x="2997200" y="2419350"/>
            <a:ext cx="547688" cy="612775"/>
          </a:xfrm>
          <a:prstGeom prst="rect">
            <a:avLst/>
          </a:prstGeom>
          <a:noFill/>
          <a:ln w="28575"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55672" name="Rectangle 24">
            <a:extLst>
              <a:ext uri="{FF2B5EF4-FFF2-40B4-BE49-F238E27FC236}">
                <a16:creationId xmlns:a16="http://schemas.microsoft.com/office/drawing/2014/main" id="{C964397E-B6CD-9FE7-4282-228A384BD126}"/>
              </a:ext>
            </a:extLst>
          </p:cNvPr>
          <p:cNvSpPr>
            <a:spLocks noChangeArrowheads="1"/>
          </p:cNvSpPr>
          <p:nvPr/>
        </p:nvSpPr>
        <p:spPr bwMode="auto">
          <a:xfrm>
            <a:off x="1595438" y="1719263"/>
            <a:ext cx="539750" cy="612775"/>
          </a:xfrm>
          <a:prstGeom prst="rect">
            <a:avLst/>
          </a:prstGeom>
          <a:noFill/>
          <a:ln w="28575"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55673" name="Line 25">
            <a:extLst>
              <a:ext uri="{FF2B5EF4-FFF2-40B4-BE49-F238E27FC236}">
                <a16:creationId xmlns:a16="http://schemas.microsoft.com/office/drawing/2014/main" id="{F6341E97-3F5B-939B-38AB-B3B17239E25E}"/>
              </a:ext>
            </a:extLst>
          </p:cNvPr>
          <p:cNvSpPr>
            <a:spLocks noChangeShapeType="1"/>
          </p:cNvSpPr>
          <p:nvPr/>
        </p:nvSpPr>
        <p:spPr bwMode="auto">
          <a:xfrm>
            <a:off x="2147888" y="2116138"/>
            <a:ext cx="2405062" cy="309562"/>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74" name="Line 26">
            <a:extLst>
              <a:ext uri="{FF2B5EF4-FFF2-40B4-BE49-F238E27FC236}">
                <a16:creationId xmlns:a16="http://schemas.microsoft.com/office/drawing/2014/main" id="{D00B1C39-EE82-0DFC-C64C-C99BD3E6FAC9}"/>
              </a:ext>
            </a:extLst>
          </p:cNvPr>
          <p:cNvSpPr>
            <a:spLocks noChangeShapeType="1"/>
          </p:cNvSpPr>
          <p:nvPr/>
        </p:nvSpPr>
        <p:spPr bwMode="auto">
          <a:xfrm flipV="1">
            <a:off x="3544888" y="2425700"/>
            <a:ext cx="1008062" cy="323850"/>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75" name="Text Box 27">
            <a:extLst>
              <a:ext uri="{FF2B5EF4-FFF2-40B4-BE49-F238E27FC236}">
                <a16:creationId xmlns:a16="http://schemas.microsoft.com/office/drawing/2014/main" id="{DFFC4EC5-8D5B-75A1-1AB1-FD5ACB5CEAF1}"/>
              </a:ext>
            </a:extLst>
          </p:cNvPr>
          <p:cNvSpPr txBox="1">
            <a:spLocks noChangeArrowheads="1"/>
          </p:cNvSpPr>
          <p:nvPr/>
        </p:nvSpPr>
        <p:spPr bwMode="auto">
          <a:xfrm>
            <a:off x="4518025" y="2225675"/>
            <a:ext cx="1376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a:solidFill>
                  <a:srgbClr val="FF3300"/>
                </a:solidFill>
                <a:latin typeface="Arial" panose="020B0604020202020204" pitchFamily="34" charset="0"/>
              </a:rPr>
              <a:t>状态参数</a:t>
            </a:r>
            <a:endParaRPr lang="zh-CN" altLang="en-US">
              <a:solidFill>
                <a:srgbClr val="FF3300"/>
              </a:solidFill>
              <a:latin typeface="Arial" panose="020B0604020202020204" pitchFamily="34" charset="0"/>
              <a:sym typeface="Symbol" panose="05050102010706020507" pitchFamily="18" charset="2"/>
            </a:endParaRPr>
          </a:p>
        </p:txBody>
      </p:sp>
      <p:graphicFrame>
        <p:nvGraphicFramePr>
          <p:cNvPr id="155676" name="Object 28">
            <a:extLst>
              <a:ext uri="{FF2B5EF4-FFF2-40B4-BE49-F238E27FC236}">
                <a16:creationId xmlns:a16="http://schemas.microsoft.com/office/drawing/2014/main" id="{2FA834EA-8378-4DEE-22F0-17CAF473AC9D}"/>
              </a:ext>
            </a:extLst>
          </p:cNvPr>
          <p:cNvGraphicFramePr>
            <a:graphicFrameLocks noChangeAspect="1"/>
          </p:cNvGraphicFramePr>
          <p:nvPr/>
        </p:nvGraphicFramePr>
        <p:xfrm>
          <a:off x="2600325" y="3086100"/>
          <a:ext cx="1085850" cy="1241425"/>
        </p:xfrm>
        <a:graphic>
          <a:graphicData uri="http://schemas.openxmlformats.org/presentationml/2006/ole">
            <mc:AlternateContent xmlns:mc="http://schemas.openxmlformats.org/markup-compatibility/2006">
              <mc:Choice xmlns:v="urn:schemas-microsoft-com:vml" Requires="v">
                <p:oleObj name="Equation" r:id="rId9" imgW="545760" imgH="622080" progId="Equation.DSMT4">
                  <p:embed/>
                </p:oleObj>
              </mc:Choice>
              <mc:Fallback>
                <p:oleObj name="Equation" r:id="rId9" imgW="545760" imgH="622080" progId="Equation.DSMT4">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0325" y="3086100"/>
                        <a:ext cx="1085850"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77" name="Rectangle 29">
            <a:extLst>
              <a:ext uri="{FF2B5EF4-FFF2-40B4-BE49-F238E27FC236}">
                <a16:creationId xmlns:a16="http://schemas.microsoft.com/office/drawing/2014/main" id="{411D78BE-6F1F-475E-F4EA-F33438EF7100}"/>
              </a:ext>
            </a:extLst>
          </p:cNvPr>
          <p:cNvSpPr>
            <a:spLocks noChangeArrowheads="1"/>
          </p:cNvSpPr>
          <p:nvPr/>
        </p:nvSpPr>
        <p:spPr bwMode="auto">
          <a:xfrm>
            <a:off x="712788" y="3235325"/>
            <a:ext cx="236378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sz="1600">
                <a:solidFill>
                  <a:srgbClr val="0000CC"/>
                </a:solidFill>
              </a:rPr>
              <a:t>定义：熵</a:t>
            </a:r>
            <a:r>
              <a:rPr lang="en-US" altLang="zh-CN" sz="1600">
                <a:solidFill>
                  <a:srgbClr val="0000CC"/>
                </a:solidFill>
              </a:rPr>
              <a:t>(Entropy)</a:t>
            </a:r>
          </a:p>
          <a:p>
            <a:pPr eaLnBrk="1" hangingPunct="1">
              <a:spcBef>
                <a:spcPct val="50000"/>
              </a:spcBef>
            </a:pPr>
            <a:endParaRPr lang="en-US" altLang="zh-CN" sz="1000">
              <a:solidFill>
                <a:srgbClr val="0000CC"/>
              </a:solidFill>
            </a:endParaRPr>
          </a:p>
          <a:p>
            <a:pPr eaLnBrk="1" hangingPunct="1">
              <a:spcBef>
                <a:spcPct val="50000"/>
              </a:spcBef>
            </a:pPr>
            <a:r>
              <a:rPr lang="en-US" altLang="zh-CN" sz="1600">
                <a:solidFill>
                  <a:srgbClr val="0000CC"/>
                </a:solidFill>
              </a:rPr>
              <a:t>            </a:t>
            </a:r>
            <a:r>
              <a:rPr lang="zh-CN" altLang="en-US" sz="1600">
                <a:solidFill>
                  <a:srgbClr val="0000CC"/>
                </a:solidFill>
              </a:rPr>
              <a:t>比熵</a:t>
            </a:r>
          </a:p>
        </p:txBody>
      </p:sp>
      <p:sp>
        <p:nvSpPr>
          <p:cNvPr id="155678" name="Rectangle 30">
            <a:extLst>
              <a:ext uri="{FF2B5EF4-FFF2-40B4-BE49-F238E27FC236}">
                <a16:creationId xmlns:a16="http://schemas.microsoft.com/office/drawing/2014/main" id="{5B5CCDD3-8FEE-7872-29CB-F89BD3977232}"/>
              </a:ext>
            </a:extLst>
          </p:cNvPr>
          <p:cNvSpPr>
            <a:spLocks noChangeArrowheads="1"/>
          </p:cNvSpPr>
          <p:nvPr/>
        </p:nvSpPr>
        <p:spPr bwMode="auto">
          <a:xfrm>
            <a:off x="3702050" y="3240088"/>
            <a:ext cx="2460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a:solidFill>
                  <a:srgbClr val="FF3300"/>
                </a:solidFill>
              </a:rPr>
              <a:t>1865</a:t>
            </a:r>
            <a:r>
              <a:rPr lang="zh-CN" altLang="en-US">
                <a:solidFill>
                  <a:srgbClr val="FF3300"/>
                </a:solidFill>
              </a:rPr>
              <a:t>年克劳修斯定义</a:t>
            </a:r>
          </a:p>
        </p:txBody>
      </p:sp>
      <p:sp>
        <p:nvSpPr>
          <p:cNvPr id="155679" name="Rectangle 31">
            <a:extLst>
              <a:ext uri="{FF2B5EF4-FFF2-40B4-BE49-F238E27FC236}">
                <a16:creationId xmlns:a16="http://schemas.microsoft.com/office/drawing/2014/main" id="{3950114B-6872-274B-4B78-AD8F9DEC8508}"/>
              </a:ext>
            </a:extLst>
          </p:cNvPr>
          <p:cNvSpPr>
            <a:spLocks noChangeArrowheads="1"/>
          </p:cNvSpPr>
          <p:nvPr/>
        </p:nvSpPr>
        <p:spPr bwMode="auto">
          <a:xfrm>
            <a:off x="3765550" y="3865563"/>
            <a:ext cx="2767013" cy="366712"/>
          </a:xfrm>
          <a:prstGeom prst="rect">
            <a:avLst/>
          </a:prstGeom>
          <a:solidFill>
            <a:srgbClr val="0033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20000"/>
              </a:spcBef>
            </a:pPr>
            <a:r>
              <a:rPr kumimoji="1" lang="en-US" altLang="zh-CN" i="1">
                <a:solidFill>
                  <a:srgbClr val="FF3300"/>
                </a:solidFill>
              </a:rPr>
              <a:t>T</a:t>
            </a:r>
            <a:r>
              <a:rPr kumimoji="1" lang="zh-CN" altLang="en-US">
                <a:solidFill>
                  <a:srgbClr val="FFFF99"/>
                </a:solidFill>
              </a:rPr>
              <a:t>：热源温度 </a:t>
            </a:r>
            <a:r>
              <a:rPr kumimoji="1" lang="en-US" altLang="zh-CN">
                <a:solidFill>
                  <a:srgbClr val="FFFF99"/>
                </a:solidFill>
              </a:rPr>
              <a:t>= </a:t>
            </a:r>
            <a:r>
              <a:rPr kumimoji="1" lang="zh-CN" altLang="en-US">
                <a:solidFill>
                  <a:srgbClr val="FFFF99"/>
                </a:solidFill>
              </a:rPr>
              <a:t>工质温度</a:t>
            </a:r>
          </a:p>
        </p:txBody>
      </p:sp>
      <p:sp>
        <p:nvSpPr>
          <p:cNvPr id="155681" name="Rectangle 33">
            <a:extLst>
              <a:ext uri="{FF2B5EF4-FFF2-40B4-BE49-F238E27FC236}">
                <a16:creationId xmlns:a16="http://schemas.microsoft.com/office/drawing/2014/main" id="{C68898C3-3AFA-DDF7-0451-9D3E990ACA3C}"/>
              </a:ext>
            </a:extLst>
          </p:cNvPr>
          <p:cNvSpPr>
            <a:spLocks noChangeArrowheads="1"/>
          </p:cNvSpPr>
          <p:nvPr/>
        </p:nvSpPr>
        <p:spPr bwMode="auto">
          <a:xfrm>
            <a:off x="676275" y="4337050"/>
            <a:ext cx="69373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lnSpc>
                <a:spcPct val="130000"/>
              </a:lnSpc>
              <a:spcBef>
                <a:spcPct val="20000"/>
              </a:spcBef>
            </a:pPr>
            <a:r>
              <a:rPr lang="zh-CN" altLang="en-US">
                <a:solidFill>
                  <a:srgbClr val="FF3300"/>
                </a:solidFill>
              </a:rPr>
              <a:t>熵的物理意义：</a:t>
            </a:r>
            <a:r>
              <a:rPr lang="zh-CN" altLang="en-US">
                <a:latin typeface="Arial" panose="020B0604020202020204" pitchFamily="34" charset="0"/>
              </a:rPr>
              <a:t>熵变表示可逆过程中热交换的方向和大小</a:t>
            </a:r>
          </a:p>
          <a:p>
            <a:pPr eaLnBrk="1" hangingPunct="1">
              <a:lnSpc>
                <a:spcPct val="130000"/>
              </a:lnSpc>
              <a:spcBef>
                <a:spcPct val="20000"/>
              </a:spcBef>
            </a:pPr>
            <a:r>
              <a:rPr lang="zh-CN" altLang="en-US">
                <a:latin typeface="Arial" panose="020B0604020202020204" pitchFamily="34" charset="0"/>
              </a:rPr>
              <a:t>                          熵变与路径无关，只与初终态有关</a:t>
            </a:r>
          </a:p>
        </p:txBody>
      </p:sp>
      <p:grpSp>
        <p:nvGrpSpPr>
          <p:cNvPr id="3" name="Group 47">
            <a:extLst>
              <a:ext uri="{FF2B5EF4-FFF2-40B4-BE49-F238E27FC236}">
                <a16:creationId xmlns:a16="http://schemas.microsoft.com/office/drawing/2014/main" id="{8916F3FA-7F77-5BFC-F313-EC07BB37E97F}"/>
              </a:ext>
            </a:extLst>
          </p:cNvPr>
          <p:cNvGrpSpPr>
            <a:grpSpLocks/>
          </p:cNvGrpSpPr>
          <p:nvPr/>
        </p:nvGrpSpPr>
        <p:grpSpPr bwMode="auto">
          <a:xfrm>
            <a:off x="638175" y="5276850"/>
            <a:ext cx="4365625" cy="717550"/>
            <a:chOff x="402" y="3324"/>
            <a:chExt cx="2750" cy="452"/>
          </a:xfrm>
        </p:grpSpPr>
        <p:graphicFrame>
          <p:nvGraphicFramePr>
            <p:cNvPr id="7174" name="Object 37">
              <a:extLst>
                <a:ext uri="{FF2B5EF4-FFF2-40B4-BE49-F238E27FC236}">
                  <a16:creationId xmlns:a16="http://schemas.microsoft.com/office/drawing/2014/main" id="{0F2FBF40-3B88-3A24-E529-0651985F7CF2}"/>
                </a:ext>
              </a:extLst>
            </p:cNvPr>
            <p:cNvGraphicFramePr>
              <a:graphicFrameLocks noChangeAspect="1"/>
            </p:cNvGraphicFramePr>
            <p:nvPr/>
          </p:nvGraphicFramePr>
          <p:xfrm>
            <a:off x="1837" y="3360"/>
            <a:ext cx="1259" cy="374"/>
          </p:xfrm>
          <a:graphic>
            <a:graphicData uri="http://schemas.openxmlformats.org/presentationml/2006/ole">
              <mc:AlternateContent xmlns:mc="http://schemas.openxmlformats.org/markup-compatibility/2006">
                <mc:Choice xmlns:v="urn:schemas-microsoft-com:vml" Requires="v">
                  <p:oleObj name="Equation" r:id="rId11" imgW="1282680" imgH="393480" progId="Equation.DSMT4">
                    <p:embed/>
                  </p:oleObj>
                </mc:Choice>
                <mc:Fallback>
                  <p:oleObj name="Equation" r:id="rId11" imgW="1282680" imgH="393480" progId="Equation.DSMT4">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7" y="3360"/>
                          <a:ext cx="1259"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86" name="Rectangle 38">
              <a:extLst>
                <a:ext uri="{FF2B5EF4-FFF2-40B4-BE49-F238E27FC236}">
                  <a16:creationId xmlns:a16="http://schemas.microsoft.com/office/drawing/2014/main" id="{752651F5-8C84-70E1-ADFC-8177690159F2}"/>
                </a:ext>
              </a:extLst>
            </p:cNvPr>
            <p:cNvSpPr>
              <a:spLocks noChangeArrowheads="1"/>
            </p:cNvSpPr>
            <p:nvPr/>
          </p:nvSpPr>
          <p:spPr bwMode="auto">
            <a:xfrm>
              <a:off x="402" y="3386"/>
              <a:ext cx="1350" cy="231"/>
            </a:xfrm>
            <a:prstGeom prst="rect">
              <a:avLst/>
            </a:prstGeom>
            <a:noFill/>
            <a:ln w="9525" algn="ctr">
              <a:noFill/>
              <a:miter lim="800000"/>
              <a:headEnd type="none" w="sm" len="sm"/>
              <a:tailEnd type="none" w="sm" len="sm"/>
            </a:ln>
            <a:effectLst/>
          </p:spPr>
          <p:txBody>
            <a:bodyPr>
              <a:spAutoFit/>
            </a:bodyPr>
            <a:lstStyle/>
            <a:p>
              <a:pPr>
                <a:spcBef>
                  <a:spcPct val="50000"/>
                </a:spcBef>
                <a:defRPr/>
              </a:pPr>
              <a:r>
                <a:rPr lang="zh-CN" altLang="en-US">
                  <a:solidFill>
                    <a:srgbClr val="FF3300"/>
                  </a:solidFill>
                  <a:effectLst>
                    <a:outerShdw blurRad="38100" dist="38100" dir="2700000" algn="tl">
                      <a:srgbClr val="C0C0C0"/>
                    </a:outerShdw>
                  </a:effectLst>
                  <a:latin typeface="Arial" charset="0"/>
                </a:rPr>
                <a:t>可逆过程熵变计算</a:t>
              </a:r>
              <a:r>
                <a:rPr lang="en-US" altLang="zh-CN">
                  <a:solidFill>
                    <a:srgbClr val="FF3300"/>
                  </a:solidFill>
                  <a:effectLst>
                    <a:outerShdw blurRad="38100" dist="38100" dir="2700000" algn="tl">
                      <a:srgbClr val="C0C0C0"/>
                    </a:outerShdw>
                  </a:effectLst>
                  <a:latin typeface="Arial" charset="0"/>
                </a:rPr>
                <a:t>:</a:t>
              </a:r>
            </a:p>
          </p:txBody>
        </p:sp>
        <p:sp>
          <p:nvSpPr>
            <p:cNvPr id="7196" name="Rectangle 39">
              <a:extLst>
                <a:ext uri="{FF2B5EF4-FFF2-40B4-BE49-F238E27FC236}">
                  <a16:creationId xmlns:a16="http://schemas.microsoft.com/office/drawing/2014/main" id="{70037F43-FC6F-2A64-A959-4EF1837287F2}"/>
                </a:ext>
              </a:extLst>
            </p:cNvPr>
            <p:cNvSpPr>
              <a:spLocks noChangeArrowheads="1"/>
            </p:cNvSpPr>
            <p:nvPr/>
          </p:nvSpPr>
          <p:spPr bwMode="auto">
            <a:xfrm>
              <a:off x="1801" y="3324"/>
              <a:ext cx="1351" cy="452"/>
            </a:xfrm>
            <a:prstGeom prst="rect">
              <a:avLst/>
            </a:prstGeom>
            <a:noFill/>
            <a:ln w="57150" cmpd="thickThin" algn="ctr">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4" name="Group 40">
            <a:extLst>
              <a:ext uri="{FF2B5EF4-FFF2-40B4-BE49-F238E27FC236}">
                <a16:creationId xmlns:a16="http://schemas.microsoft.com/office/drawing/2014/main" id="{4B7C9AE7-360E-FBB7-73EE-BA75A58BF4FA}"/>
              </a:ext>
            </a:extLst>
          </p:cNvPr>
          <p:cNvGrpSpPr>
            <a:grpSpLocks/>
          </p:cNvGrpSpPr>
          <p:nvPr/>
        </p:nvGrpSpPr>
        <p:grpSpPr bwMode="auto">
          <a:xfrm>
            <a:off x="5757863" y="5303838"/>
            <a:ext cx="3327400" cy="1223962"/>
            <a:chOff x="3742" y="3227"/>
            <a:chExt cx="1778" cy="771"/>
          </a:xfrm>
        </p:grpSpPr>
        <p:sp>
          <p:nvSpPr>
            <p:cNvPr id="7192" name="Rectangle 41">
              <a:extLst>
                <a:ext uri="{FF2B5EF4-FFF2-40B4-BE49-F238E27FC236}">
                  <a16:creationId xmlns:a16="http://schemas.microsoft.com/office/drawing/2014/main" id="{A108C183-BB28-967B-5271-8F6C3256EC67}"/>
                </a:ext>
              </a:extLst>
            </p:cNvPr>
            <p:cNvSpPr>
              <a:spLocks noChangeArrowheads="1"/>
            </p:cNvSpPr>
            <p:nvPr/>
          </p:nvSpPr>
          <p:spPr bwMode="auto">
            <a:xfrm>
              <a:off x="3742" y="3227"/>
              <a:ext cx="1769" cy="771"/>
            </a:xfrm>
            <a:prstGeom prst="rect">
              <a:avLst/>
            </a:prstGeom>
            <a:solidFill>
              <a:srgbClr val="336699"/>
            </a:solidFill>
            <a:ln w="57150" cmpd="thickThin" algn="ctr">
              <a:solidFill>
                <a:srgbClr val="000080"/>
              </a:solidFill>
              <a:miter lim="800000"/>
              <a:headEnd/>
              <a:tailEnd/>
            </a:ln>
          </p:spPr>
          <p:txBody>
            <a:bodyPr wrap="none" anchor="ct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7173" name="Object 42">
              <a:extLst>
                <a:ext uri="{FF2B5EF4-FFF2-40B4-BE49-F238E27FC236}">
                  <a16:creationId xmlns:a16="http://schemas.microsoft.com/office/drawing/2014/main" id="{950C3D58-A47A-575E-8FE1-0013B499ADF7}"/>
                </a:ext>
              </a:extLst>
            </p:cNvPr>
            <p:cNvGraphicFramePr>
              <a:graphicFrameLocks noChangeAspect="1"/>
            </p:cNvGraphicFramePr>
            <p:nvPr/>
          </p:nvGraphicFramePr>
          <p:xfrm>
            <a:off x="4131" y="3294"/>
            <a:ext cx="1389" cy="651"/>
          </p:xfrm>
          <a:graphic>
            <a:graphicData uri="http://schemas.openxmlformats.org/presentationml/2006/ole">
              <mc:AlternateContent xmlns:mc="http://schemas.openxmlformats.org/markup-compatibility/2006">
                <mc:Choice xmlns:v="urn:schemas-microsoft-com:vml" Requires="v">
                  <p:oleObj name="Equation" r:id="rId13" imgW="1676160" imgH="812520" progId="Equation.DSMT4">
                    <p:embed/>
                  </p:oleObj>
                </mc:Choice>
                <mc:Fallback>
                  <p:oleObj name="Equation" r:id="rId13" imgW="1676160" imgH="812520" progId="Equation.DSMT4">
                    <p:embed/>
                    <p:pic>
                      <p:nvPicPr>
                        <p:cNvPr id="0" name="Object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1" y="3294"/>
                          <a:ext cx="1389"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3" name="Rectangle 43">
              <a:extLst>
                <a:ext uri="{FF2B5EF4-FFF2-40B4-BE49-F238E27FC236}">
                  <a16:creationId xmlns:a16="http://schemas.microsoft.com/office/drawing/2014/main" id="{F5D6FCB0-281C-B388-2001-B1584E9DE570}"/>
                </a:ext>
              </a:extLst>
            </p:cNvPr>
            <p:cNvSpPr>
              <a:spLocks noChangeArrowheads="1"/>
            </p:cNvSpPr>
            <p:nvPr/>
          </p:nvSpPr>
          <p:spPr bwMode="auto">
            <a:xfrm>
              <a:off x="3742" y="3337"/>
              <a:ext cx="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a:solidFill>
                    <a:srgbClr val="FFFF99"/>
                  </a:solidFill>
                </a:rPr>
                <a:t>循环</a:t>
              </a:r>
            </a:p>
          </p:txBody>
        </p:sp>
        <p:sp>
          <p:nvSpPr>
            <p:cNvPr id="7194" name="Rectangle 44">
              <a:extLst>
                <a:ext uri="{FF2B5EF4-FFF2-40B4-BE49-F238E27FC236}">
                  <a16:creationId xmlns:a16="http://schemas.microsoft.com/office/drawing/2014/main" id="{376FF3EE-8B45-F70E-AC35-17BF94CB7C0A}"/>
                </a:ext>
              </a:extLst>
            </p:cNvPr>
            <p:cNvSpPr>
              <a:spLocks noChangeArrowheads="1"/>
            </p:cNvSpPr>
            <p:nvPr/>
          </p:nvSpPr>
          <p:spPr bwMode="auto">
            <a:xfrm>
              <a:off x="3753" y="3655"/>
              <a:ext cx="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a:solidFill>
                    <a:srgbClr val="FFFF99"/>
                  </a:solidFill>
                </a:rPr>
                <a:t>过程</a:t>
              </a:r>
            </a:p>
          </p:txBody>
        </p:sp>
      </p:grpSp>
      <p:sp>
        <p:nvSpPr>
          <p:cNvPr id="7191" name="Rectangle 45">
            <a:extLst>
              <a:ext uri="{FF2B5EF4-FFF2-40B4-BE49-F238E27FC236}">
                <a16:creationId xmlns:a16="http://schemas.microsoft.com/office/drawing/2014/main" id="{F541E6E1-8BF8-7005-9FFE-6E956F569489}"/>
              </a:ext>
            </a:extLst>
          </p:cNvPr>
          <p:cNvSpPr>
            <a:spLocks noChangeArrowheads="1"/>
          </p:cNvSpPr>
          <p:nvPr/>
        </p:nvSpPr>
        <p:spPr bwMode="auto">
          <a:xfrm>
            <a:off x="452438" y="1131888"/>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a:spAutoFit/>
          </a:bodyPr>
          <a:lstStyle>
            <a:lvl1pPr marL="266700" indent="-266700" eaLnBrk="0" hangingPunct="0">
              <a:defRPr b="1">
                <a:solidFill>
                  <a:schemeClr val="tx1"/>
                </a:solidFill>
                <a:latin typeface="Times New Roman" panose="02020603050405020304" pitchFamily="18" charset="0"/>
                <a:ea typeface="黑体" panose="02010609060101010101" pitchFamily="49" charset="-122"/>
              </a:defRPr>
            </a:lvl1pPr>
            <a:lvl2pPr marL="742950" indent="-285750" eaLnBrk="0" hangingPunct="0">
              <a:defRPr b="1">
                <a:solidFill>
                  <a:schemeClr val="tx1"/>
                </a:solidFill>
                <a:latin typeface="Times New Roman" panose="02020603050405020304" pitchFamily="18" charset="0"/>
                <a:ea typeface="黑体" panose="02010609060101010101" pitchFamily="49" charset="-122"/>
              </a:defRPr>
            </a:lvl2pPr>
            <a:lvl3pPr marL="1143000" indent="-228600" eaLnBrk="0" hangingPunct="0">
              <a:defRPr b="1">
                <a:solidFill>
                  <a:schemeClr val="tx1"/>
                </a:solidFill>
                <a:latin typeface="Times New Roman" panose="02020603050405020304" pitchFamily="18" charset="0"/>
                <a:ea typeface="黑体" panose="02010609060101010101" pitchFamily="49" charset="-122"/>
              </a:defRPr>
            </a:lvl3pPr>
            <a:lvl4pPr marL="1600200" indent="-228600" eaLnBrk="0" hangingPunct="0">
              <a:defRPr b="1">
                <a:solidFill>
                  <a:schemeClr val="tx1"/>
                </a:solidFill>
                <a:latin typeface="Times New Roman" panose="02020603050405020304" pitchFamily="18" charset="0"/>
                <a:ea typeface="黑体" panose="02010609060101010101" pitchFamily="49" charset="-122"/>
              </a:defRPr>
            </a:lvl4pPr>
            <a:lvl5pPr marL="2057400" indent="-228600" eaLnBrk="0" hangingPunct="0">
              <a:defRPr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黑体" panose="02010609060101010101" pitchFamily="49" charset="-122"/>
              </a:defRPr>
            </a:lvl9pPr>
          </a:lstStyle>
          <a:p>
            <a:pPr eaLnBrk="1" hangingPunct="1">
              <a:buClr>
                <a:srgbClr val="FF9900"/>
              </a:buClr>
              <a:buSzPct val="80000"/>
              <a:buFont typeface="Wingdings" panose="05000000000000000000" pitchFamily="2" charset="2"/>
              <a:buNone/>
            </a:pPr>
            <a:r>
              <a:rPr kumimoji="1" lang="en-US" altLang="zh-CN" sz="2400">
                <a:solidFill>
                  <a:srgbClr val="FF3300"/>
                </a:solidFill>
              </a:rPr>
              <a:t>2. </a:t>
            </a:r>
            <a:r>
              <a:rPr kumimoji="1" lang="zh-CN" altLang="en-US" sz="2400">
                <a:solidFill>
                  <a:srgbClr val="FF3300"/>
                </a:solidFill>
              </a:rPr>
              <a:t>状态参数熵的导出和定义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5669"/>
                                        </p:tgtEl>
                                        <p:attrNameLst>
                                          <p:attrName>style.visibility</p:attrName>
                                        </p:attrNameLst>
                                      </p:cBhvr>
                                      <p:to>
                                        <p:strVal val="visible"/>
                                      </p:to>
                                    </p:set>
                                    <p:animEffect transition="in" filter="blinds(horizontal)">
                                      <p:cBhvr>
                                        <p:cTn id="7" dur="500"/>
                                        <p:tgtEl>
                                          <p:spTgt spid="15566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5662"/>
                                        </p:tgtEl>
                                        <p:attrNameLst>
                                          <p:attrName>style.visibility</p:attrName>
                                        </p:attrNameLst>
                                      </p:cBhvr>
                                      <p:to>
                                        <p:strVal val="visible"/>
                                      </p:to>
                                    </p:set>
                                    <p:animEffect transition="in" filter="blinds(horizontal)">
                                      <p:cBhvr>
                                        <p:cTn id="10" dur="500"/>
                                        <p:tgtEl>
                                          <p:spTgt spid="155662"/>
                                        </p:tgtEl>
                                      </p:cBhvr>
                                    </p:animEffect>
                                  </p:childTnLst>
                                </p:cTn>
                              </p:par>
                              <p:par>
                                <p:cTn id="11" presetID="3" presetClass="entr" presetSubtype="10" fill="hold" nodeType="withEffect">
                                  <p:stCondLst>
                                    <p:cond delay="0"/>
                                  </p:stCondLst>
                                  <p:childTnLst>
                                    <p:set>
                                      <p:cBhvr>
                                        <p:cTn id="12" dur="1" fill="hold">
                                          <p:stCondLst>
                                            <p:cond delay="0"/>
                                          </p:stCondLst>
                                        </p:cTn>
                                        <p:tgtEl>
                                          <p:spTgt spid="155670"/>
                                        </p:tgtEl>
                                        <p:attrNameLst>
                                          <p:attrName>style.visibility</p:attrName>
                                        </p:attrNameLst>
                                      </p:cBhvr>
                                      <p:to>
                                        <p:strVal val="visible"/>
                                      </p:to>
                                    </p:set>
                                    <p:animEffect transition="in" filter="blinds(horizontal)">
                                      <p:cBhvr>
                                        <p:cTn id="13" dur="500"/>
                                        <p:tgtEl>
                                          <p:spTgt spid="1556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155672"/>
                                        </p:tgtEl>
                                        <p:attrNameLst>
                                          <p:attrName>style.visibility</p:attrName>
                                        </p:attrNameLst>
                                      </p:cBhvr>
                                      <p:to>
                                        <p:strVal val="visible"/>
                                      </p:to>
                                    </p:set>
                                    <p:animEffect transition="in" filter="blinds(vertical)">
                                      <p:cBhvr>
                                        <p:cTn id="18" dur="500"/>
                                        <p:tgtEl>
                                          <p:spTgt spid="155672"/>
                                        </p:tgtEl>
                                      </p:cBhvr>
                                    </p:animEffect>
                                  </p:childTnLst>
                                </p:cTn>
                              </p:par>
                              <p:par>
                                <p:cTn id="19" presetID="3" presetClass="entr" presetSubtype="5" fill="hold" grpId="0" nodeType="withEffect">
                                  <p:stCondLst>
                                    <p:cond delay="0"/>
                                  </p:stCondLst>
                                  <p:childTnLst>
                                    <p:set>
                                      <p:cBhvr>
                                        <p:cTn id="20" dur="1" fill="hold">
                                          <p:stCondLst>
                                            <p:cond delay="0"/>
                                          </p:stCondLst>
                                        </p:cTn>
                                        <p:tgtEl>
                                          <p:spTgt spid="155671"/>
                                        </p:tgtEl>
                                        <p:attrNameLst>
                                          <p:attrName>style.visibility</p:attrName>
                                        </p:attrNameLst>
                                      </p:cBhvr>
                                      <p:to>
                                        <p:strVal val="visible"/>
                                      </p:to>
                                    </p:set>
                                    <p:animEffect transition="in" filter="blinds(vertical)">
                                      <p:cBhvr>
                                        <p:cTn id="21" dur="500"/>
                                        <p:tgtEl>
                                          <p:spTgt spid="155671"/>
                                        </p:tgtEl>
                                      </p:cBhvr>
                                    </p:animEffect>
                                  </p:childTnLst>
                                </p:cTn>
                              </p:par>
                              <p:par>
                                <p:cTn id="22" presetID="3" presetClass="entr" presetSubtype="5" fill="hold" nodeType="withEffect">
                                  <p:stCondLst>
                                    <p:cond delay="0"/>
                                  </p:stCondLst>
                                  <p:childTnLst>
                                    <p:set>
                                      <p:cBhvr>
                                        <p:cTn id="23" dur="1" fill="hold">
                                          <p:stCondLst>
                                            <p:cond delay="0"/>
                                          </p:stCondLst>
                                        </p:cTn>
                                        <p:tgtEl>
                                          <p:spTgt spid="155673"/>
                                        </p:tgtEl>
                                        <p:attrNameLst>
                                          <p:attrName>style.visibility</p:attrName>
                                        </p:attrNameLst>
                                      </p:cBhvr>
                                      <p:to>
                                        <p:strVal val="visible"/>
                                      </p:to>
                                    </p:set>
                                    <p:animEffect transition="in" filter="blinds(vertical)">
                                      <p:cBhvr>
                                        <p:cTn id="24" dur="500"/>
                                        <p:tgtEl>
                                          <p:spTgt spid="155673"/>
                                        </p:tgtEl>
                                      </p:cBhvr>
                                    </p:animEffect>
                                  </p:childTnLst>
                                </p:cTn>
                              </p:par>
                              <p:par>
                                <p:cTn id="25" presetID="3" presetClass="entr" presetSubtype="5" fill="hold" nodeType="withEffect">
                                  <p:stCondLst>
                                    <p:cond delay="0"/>
                                  </p:stCondLst>
                                  <p:childTnLst>
                                    <p:set>
                                      <p:cBhvr>
                                        <p:cTn id="26" dur="1" fill="hold">
                                          <p:stCondLst>
                                            <p:cond delay="0"/>
                                          </p:stCondLst>
                                        </p:cTn>
                                        <p:tgtEl>
                                          <p:spTgt spid="155674"/>
                                        </p:tgtEl>
                                        <p:attrNameLst>
                                          <p:attrName>style.visibility</p:attrName>
                                        </p:attrNameLst>
                                      </p:cBhvr>
                                      <p:to>
                                        <p:strVal val="visible"/>
                                      </p:to>
                                    </p:set>
                                    <p:animEffect transition="in" filter="blinds(vertical)">
                                      <p:cBhvr>
                                        <p:cTn id="27" dur="500"/>
                                        <p:tgtEl>
                                          <p:spTgt spid="155674"/>
                                        </p:tgtEl>
                                      </p:cBhvr>
                                    </p:animEffect>
                                  </p:childTnLst>
                                </p:cTn>
                              </p:par>
                              <p:par>
                                <p:cTn id="28" presetID="3" presetClass="entr" presetSubtype="5" fill="hold" grpId="0" nodeType="withEffect">
                                  <p:stCondLst>
                                    <p:cond delay="0"/>
                                  </p:stCondLst>
                                  <p:childTnLst>
                                    <p:set>
                                      <p:cBhvr>
                                        <p:cTn id="29" dur="1" fill="hold">
                                          <p:stCondLst>
                                            <p:cond delay="0"/>
                                          </p:stCondLst>
                                        </p:cTn>
                                        <p:tgtEl>
                                          <p:spTgt spid="155675"/>
                                        </p:tgtEl>
                                        <p:attrNameLst>
                                          <p:attrName>style.visibility</p:attrName>
                                        </p:attrNameLst>
                                      </p:cBhvr>
                                      <p:to>
                                        <p:strVal val="visible"/>
                                      </p:to>
                                    </p:set>
                                    <p:animEffect transition="in" filter="blinds(vertical)">
                                      <p:cBhvr>
                                        <p:cTn id="30" dur="500"/>
                                        <p:tgtEl>
                                          <p:spTgt spid="15567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5677"/>
                                        </p:tgtEl>
                                        <p:attrNameLst>
                                          <p:attrName>style.visibility</p:attrName>
                                        </p:attrNameLst>
                                      </p:cBhvr>
                                      <p:to>
                                        <p:strVal val="visible"/>
                                      </p:to>
                                    </p:set>
                                    <p:animEffect transition="in" filter="blinds(horizontal)">
                                      <p:cBhvr>
                                        <p:cTn id="35" dur="500"/>
                                        <p:tgtEl>
                                          <p:spTgt spid="155677"/>
                                        </p:tgtEl>
                                      </p:cBhvr>
                                    </p:animEffect>
                                  </p:childTnLst>
                                </p:cTn>
                              </p:par>
                              <p:par>
                                <p:cTn id="36" presetID="3" presetClass="entr" presetSubtype="10" fill="hold" nodeType="withEffect">
                                  <p:stCondLst>
                                    <p:cond delay="0"/>
                                  </p:stCondLst>
                                  <p:childTnLst>
                                    <p:set>
                                      <p:cBhvr>
                                        <p:cTn id="37" dur="1" fill="hold">
                                          <p:stCondLst>
                                            <p:cond delay="0"/>
                                          </p:stCondLst>
                                        </p:cTn>
                                        <p:tgtEl>
                                          <p:spTgt spid="155676"/>
                                        </p:tgtEl>
                                        <p:attrNameLst>
                                          <p:attrName>style.visibility</p:attrName>
                                        </p:attrNameLst>
                                      </p:cBhvr>
                                      <p:to>
                                        <p:strVal val="visible"/>
                                      </p:to>
                                    </p:set>
                                    <p:animEffect transition="in" filter="blinds(horizontal)">
                                      <p:cBhvr>
                                        <p:cTn id="38" dur="500"/>
                                        <p:tgtEl>
                                          <p:spTgt spid="15567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5678"/>
                                        </p:tgtEl>
                                        <p:attrNameLst>
                                          <p:attrName>style.visibility</p:attrName>
                                        </p:attrNameLst>
                                      </p:cBhvr>
                                      <p:to>
                                        <p:strVal val="visible"/>
                                      </p:to>
                                    </p:set>
                                    <p:animEffect transition="in" filter="blinds(horizontal)">
                                      <p:cBhvr>
                                        <p:cTn id="41" dur="500"/>
                                        <p:tgtEl>
                                          <p:spTgt spid="15567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5679"/>
                                        </p:tgtEl>
                                        <p:attrNameLst>
                                          <p:attrName>style.visibility</p:attrName>
                                        </p:attrNameLst>
                                      </p:cBhvr>
                                      <p:to>
                                        <p:strVal val="visible"/>
                                      </p:to>
                                    </p:set>
                                    <p:animEffect transition="in" filter="blinds(horizontal)">
                                      <p:cBhvr>
                                        <p:cTn id="44" dur="500"/>
                                        <p:tgtEl>
                                          <p:spTgt spid="15567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5681"/>
                                        </p:tgtEl>
                                        <p:attrNameLst>
                                          <p:attrName>style.visibility</p:attrName>
                                        </p:attrNameLst>
                                      </p:cBhvr>
                                      <p:to>
                                        <p:strVal val="visible"/>
                                      </p:to>
                                    </p:set>
                                    <p:anim calcmode="lin" valueType="num">
                                      <p:cBhvr additive="base">
                                        <p:cTn id="49" dur="500" fill="hold"/>
                                        <p:tgtEl>
                                          <p:spTgt spid="155681"/>
                                        </p:tgtEl>
                                        <p:attrNameLst>
                                          <p:attrName>ppt_x</p:attrName>
                                        </p:attrNameLst>
                                      </p:cBhvr>
                                      <p:tavLst>
                                        <p:tav tm="0">
                                          <p:val>
                                            <p:strVal val="#ppt_x"/>
                                          </p:val>
                                        </p:tav>
                                        <p:tav tm="100000">
                                          <p:val>
                                            <p:strVal val="#ppt_x"/>
                                          </p:val>
                                        </p:tav>
                                      </p:tavLst>
                                    </p:anim>
                                    <p:anim calcmode="lin" valueType="num">
                                      <p:cBhvr additive="base">
                                        <p:cTn id="50" dur="500" fill="hold"/>
                                        <p:tgtEl>
                                          <p:spTgt spid="15568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blinds(horizontal)">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62" grpId="0"/>
      <p:bldP spid="155671" grpId="0" animBg="1"/>
      <p:bldP spid="155672" grpId="0" animBg="1"/>
      <p:bldP spid="155675" grpId="0"/>
      <p:bldP spid="155677" grpId="0"/>
      <p:bldP spid="155678" grpId="0"/>
      <p:bldP spid="155679" grpId="0" animBg="1"/>
      <p:bldP spid="155681" grpId="0"/>
    </p:bldLst>
  </p:timing>
</p:sld>
</file>

<file path=ppt/theme/theme1.xml><?xml version="1.0" encoding="utf-8"?>
<a:theme xmlns:a="http://schemas.openxmlformats.org/drawingml/2006/main" name="tempelate">
  <a:themeElements>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核能系介绍">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B0D13"/>
          </a:buClr>
          <a:buSzPct val="145000"/>
          <a:buFont typeface="Wingdings" pitchFamily="2" charset="2"/>
          <a:buNone/>
          <a:tabLst/>
          <a:defRPr kumimoji="0" sz="2400" b="0" i="0" u="none" strike="noStrike" cap="none" normalizeH="0" baseline="0" smtClean="0">
            <a:ln>
              <a:noFill/>
            </a:ln>
            <a:solidFill>
              <a:srgbClr val="FD450B"/>
            </a:solidFill>
            <a:effectLst/>
            <a:latin typeface="方正舒体" pitchFamily="2" charset="-122"/>
            <a:ea typeface="方正舒体" pitchFamily="2" charset="-122"/>
          </a:defRPr>
        </a:defPPr>
      </a:lstStyle>
    </a:spDef>
    <a:lnDef>
      <a:spPr bwMode="auto">
        <a:noFill/>
        <a:ln w="38100" cap="flat" cmpd="sng" algn="ctr">
          <a:solidFill>
            <a:srgbClr val="FF0000"/>
          </a:solidFill>
          <a:prstDash val="solid"/>
          <a:round/>
          <a:headEnd type="none" w="med" len="med"/>
          <a:tailEnd type="arrow"/>
        </a:ln>
        <a:effectLst/>
      </a:spPr>
      <a:bodyPr/>
      <a:lstStyle/>
    </a:lnDef>
  </a:objectDefaults>
  <a:extraClrSchemeLst>
    <a:extraClrScheme>
      <a:clrScheme name="核能系介绍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核能系介绍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tempelate</Template>
  <TotalTime>4671</TotalTime>
  <Words>845</Words>
  <Application>Microsoft Office PowerPoint</Application>
  <PresentationFormat>全屏显示(4:3)</PresentationFormat>
  <Paragraphs>88</Paragraphs>
  <Slides>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23" baseType="lpstr">
      <vt:lpstr>Times New Roman</vt:lpstr>
      <vt:lpstr>黑体</vt:lpstr>
      <vt:lpstr>Arial</vt:lpstr>
      <vt:lpstr>Wingdings</vt:lpstr>
      <vt:lpstr>宋体</vt:lpstr>
      <vt:lpstr>方正舒体</vt:lpstr>
      <vt:lpstr>Blackoak Std</vt:lpstr>
      <vt:lpstr>Clarendon Extended</vt:lpstr>
      <vt:lpstr>华文琥珀</vt:lpstr>
      <vt:lpstr>Symbol</vt:lpstr>
      <vt:lpstr>Wingdings 2</vt:lpstr>
      <vt:lpstr>Verdana</vt:lpstr>
      <vt:lpstr>tempelate</vt:lpstr>
      <vt:lpstr>Microsoft Visio 绘图</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西安交通大学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热力学第二定律</dc:title>
  <dc:creator>何茂刚、张颖</dc:creator>
  <cp:lastModifiedBy>崇浩 唐</cp:lastModifiedBy>
  <cp:revision>753</cp:revision>
  <cp:lastPrinted>1601-01-01T00:00:00Z</cp:lastPrinted>
  <dcterms:created xsi:type="dcterms:W3CDTF">2011-05-02T08:11:20Z</dcterms:created>
  <dcterms:modified xsi:type="dcterms:W3CDTF">2025-08-17T09:03:11Z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