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1171778-6F14-DC65-3438-84DA934A9B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DC3D1CD-2789-8F36-781E-7D4492E84E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9D34624-1DFB-106A-1729-3304F8CF523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285EF6C-2002-0D2B-0FF6-D3E97ECD6A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2148A3CF-CFB2-1820-763C-D2EBBF6CBB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1F7BA3D-1213-8247-9DAE-59878CA6E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3CE5D22-A7C8-4EA8-86E7-A5EF9C999B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ABBF2DA-1395-CED0-7842-F347E897C061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B877CA23-E79D-9F8F-C010-B91063B8989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2A310616-43AD-22B3-3BE3-37F2381BEE3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DD404AF-12D5-32C6-0B84-7FF20AEEE97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B3B8E84C-3659-C966-0395-C44092C56FA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68222A9-9753-EC2D-D991-3DECAFB4BBF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30773D00-B816-7DBB-2BF1-2092B0C5A45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D64A50D-0A2A-5A86-85DA-524EFA318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F8E20EA-ED2C-FD5D-57DF-BFA2D0B6A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6C0E376-84B3-7153-5E69-DC9DE7554E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4FFF-719D-46AB-B56B-B2D90B05B3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18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E95AC05-D2F5-EA94-159F-4B733B5FC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91B28A0-378D-21C5-DDD9-810DF2191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1660A60-07DC-54FD-D884-DA4DA13604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FD721-A2C6-4552-8BA5-7D9CA737B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2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958A05F-D902-9D0F-8096-C9C41261C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09A9152-32AE-6A17-031B-B88E34164A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7698496-AF83-6BC3-B87D-45CD8A0837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EDF8C-C25C-4A76-9B3E-707C42EC4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53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75DEE94-A3A8-B584-0286-793E61335D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7E7CCC1-DE83-E2CA-B4D2-A4113006B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16E2295-539C-7BD5-FDF0-602074D4B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6A12D-4428-4A4A-A738-5237F7D767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4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C399F1-7BD3-B2DC-E011-78D305E2EC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A1FCD43-6BD4-91EA-6F9B-929FEB7541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BC5BA55-F163-C753-2AD2-9CEC27F76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8DF53-035A-4783-9562-6AB210B1F1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82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24E8327-5CF4-42C5-9E6A-CB330B2D7B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D299000-9BD6-3346-EF2C-9F2C36526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F01D426-3803-86E5-479F-B09791999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E9DB3-280C-4072-970E-9CE5227756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46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674D7A5-EBD1-252F-A721-B8D8B8DD97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30E8F3D-3CFA-F8BC-7F8E-5B215AEE31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FE6206E-3693-A58A-BB80-26A2387D0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32362-929B-4D50-8A74-A9CC9E041F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50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CE8A008-EB52-BA7B-9AF2-0958FC4CBA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ED7EA44-A59D-3C49-6676-A21402A33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1494856-F373-859A-DA8E-8B7D4BEBE4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66692-AEB7-4E46-9893-03789A190E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1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10E0C42-8077-A304-E13E-4756678907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9ADD80A-00D2-F68A-EDE7-B1D6C3D5AC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00495FE-E77F-D5E0-05BF-8B3201E8E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1CBD1-E902-48A9-BA0A-35D792E377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1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F400F40-7819-86D6-F2E2-6CFEF4932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D841809-FF2C-A2B6-FABA-B8A9A53AB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6AEB4F4-D387-8791-DF23-95898EF37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B54A2-DEBB-4CB4-92BF-4655E42DE7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98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49EFDE8-B000-9490-CA25-0484273D35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7EE4154-7B3E-6383-D98A-A06746D2C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CB2A0B6-8AEC-44D0-F81B-83FC32774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29E71-A0CD-49C6-A7B8-5A0C6B7F16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34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8074BB5-4E78-F96E-28E4-0FAD914E69B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76ADD446-FF10-547E-F274-CF4B7D3A3D8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9DDBCF94-699D-0282-E8FA-614FD23788A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3747757E-C790-F619-7431-2C6DEE829F4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605ABBBE-6EBA-0474-048D-C157EC5E98A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8290545-455F-9B17-EDDB-2C00B23ECD6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F5C34434-E4E9-F9DD-1519-936A35B3B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9F2B1150-0717-6491-606C-6C8C10B144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C1D2B954-1130-0ABC-4A76-A9727CD83E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540773AE-40AB-EDD4-EF0D-EE23D2E265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807EFD7-3A99-4F0F-BD37-E5DB4125E33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83A497D3-8AE9-7850-6042-8D2FAB214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&#31532;4&#31456;.ppt#26. PowerPoint &#28436;&#31034;&#25991;&#31295;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7AA4FCDA-3A43-7085-BAFB-BB64C9AD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417B8DB-648B-4D6D-B646-A9423AC5DCFB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EA3F234B-1F11-8D55-D364-3BB24B79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23875"/>
            <a:ext cx="5783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试证明刚性绝热容器的放气过程中容器内理想气体的状态参数服从：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1BFD2FFB-5922-72D2-957F-87BCD1374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916113"/>
          <a:ext cx="22367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330200" progId="Equation.DSMT4">
                  <p:embed/>
                </p:oleObj>
              </mc:Choice>
              <mc:Fallback>
                <p:oleObj name="Equation" r:id="rId2" imgW="9144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16113"/>
                        <a:ext cx="22367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>
            <a:extLst>
              <a:ext uri="{FF2B5EF4-FFF2-40B4-BE49-F238E27FC236}">
                <a16:creationId xmlns:a16="http://schemas.microsoft.com/office/drawing/2014/main" id="{C18E8F53-ACF7-E8D1-21BE-C771A59E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813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D8B93247-5F0B-170D-695D-E2D3A2EF1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3933825"/>
          <a:ext cx="31353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933825"/>
                        <a:ext cx="31353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>
            <a:extLst>
              <a:ext uri="{FF2B5EF4-FFF2-40B4-BE49-F238E27FC236}">
                <a16:creationId xmlns:a16="http://schemas.microsoft.com/office/drawing/2014/main" id="{75D1482B-7D9E-CA36-6055-EE23C0E8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4512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考虑到</a:t>
            </a:r>
          </a:p>
        </p:txBody>
      </p:sp>
      <p:graphicFrame>
        <p:nvGraphicFramePr>
          <p:cNvPr id="2056" name="Object 8">
            <a:extLst>
              <a:ext uri="{FF2B5EF4-FFF2-40B4-BE49-F238E27FC236}">
                <a16:creationId xmlns:a16="http://schemas.microsoft.com/office/drawing/2014/main" id="{E689D880-D8CF-4BEB-4017-12E117028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516563"/>
          <a:ext cx="3016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400" imgH="228600" progId="Equation.DSMT4">
                  <p:embed/>
                </p:oleObj>
              </mc:Choice>
              <mc:Fallback>
                <p:oleObj name="Equation" r:id="rId6" imgW="1295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16563"/>
                        <a:ext cx="30162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>
            <a:extLst>
              <a:ext uri="{FF2B5EF4-FFF2-40B4-BE49-F238E27FC236}">
                <a16:creationId xmlns:a16="http://schemas.microsoft.com/office/drawing/2014/main" id="{8FAEEC1F-8043-544A-65A9-464DFA7B0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4633913"/>
          <a:ext cx="49911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" imgH="228600" progId="Equation.DSMT4">
                  <p:embed/>
                </p:oleObj>
              </mc:Choice>
              <mc:Fallback>
                <p:oleObj name="Equation" r:id="rId8" imgW="198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633913"/>
                        <a:ext cx="49911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>
            <a:extLst>
              <a:ext uri="{FF2B5EF4-FFF2-40B4-BE49-F238E27FC236}">
                <a16:creationId xmlns:a16="http://schemas.microsoft.com/office/drawing/2014/main" id="{84B2F48C-AA5B-83C2-1F1F-2068826B0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6124575"/>
          <a:ext cx="38719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033" imgH="215806" progId="Equation.DSMT4">
                  <p:embed/>
                </p:oleObj>
              </mc:Choice>
              <mc:Fallback>
                <p:oleObj name="Equation" r:id="rId10" imgW="1536033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6124575"/>
                        <a:ext cx="38719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" name="Picture 0">
            <a:extLst>
              <a:ext uri="{FF2B5EF4-FFF2-40B4-BE49-F238E27FC236}">
                <a16:creationId xmlns:a16="http://schemas.microsoft.com/office/drawing/2014/main" id="{73DD51CF-BE51-586C-70B5-DCD2D85D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404813"/>
            <a:ext cx="298926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Text Box 1">
            <a:extLst>
              <a:ext uri="{FF2B5EF4-FFF2-40B4-BE49-F238E27FC236}">
                <a16:creationId xmlns:a16="http://schemas.microsoft.com/office/drawing/2014/main" id="{8F65416E-0FA9-0DDA-C544-DD9744DB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38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A313277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546FE03-77BA-25F0-7115-6A3F28EC5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284538"/>
            <a:ext cx="338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取容器为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CV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列能量方程</a:t>
            </a:r>
          </a:p>
        </p:txBody>
      </p:sp>
      <p:sp>
        <p:nvSpPr>
          <p:cNvPr id="3086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FF40E3-C836-4C82-7E0E-ED8B800D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3" grpId="0" build="p" autoUpdateAnimBg="0"/>
      <p:bldP spid="2055" grpId="0" build="p" autoUpdateAnimBg="0"/>
      <p:bldP spid="40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CDBE0719-AE5E-19F4-2EB1-9F7ACE9C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8CF55A8-F172-40FA-840D-606D1E36D6EF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2687736B-AA33-DCD9-1930-1407795DB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833438"/>
          <a:ext cx="42132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41300" progId="Equation.DSMT4">
                  <p:embed/>
                </p:oleObj>
              </mc:Choice>
              <mc:Fallback>
                <p:oleObj name="Equation" r:id="rId2" imgW="17526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833438"/>
                        <a:ext cx="42132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48613BC4-68F9-5204-7977-8283975AA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843588"/>
          <a:ext cx="19050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342751" progId="Equation.DSMT4">
                  <p:embed/>
                </p:oleObj>
              </mc:Choice>
              <mc:Fallback>
                <p:oleObj name="Equation" r:id="rId4" imgW="672808" imgH="34275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843588"/>
                        <a:ext cx="19050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36A8EB47-F4FA-537B-7642-8C47CE2F3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1371600"/>
          <a:ext cx="63214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900" imgH="393700" progId="Equation.DSMT4">
                  <p:embed/>
                </p:oleObj>
              </mc:Choice>
              <mc:Fallback>
                <p:oleObj name="Equation" r:id="rId6" imgW="26289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371600"/>
                        <a:ext cx="632142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7A0EDDDD-15AB-75DB-A003-07D7ACBAD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2801938"/>
          <a:ext cx="17510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669" imgH="241195" progId="Equation.DSMT4">
                  <p:embed/>
                </p:oleObj>
              </mc:Choice>
              <mc:Fallback>
                <p:oleObj name="Equation" r:id="rId8" imgW="761669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801938"/>
                        <a:ext cx="17510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FF9772F9-4713-8A0E-70B6-222457DBC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228600"/>
          <a:ext cx="38719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033" imgH="215806" progId="Equation.DSMT4">
                  <p:embed/>
                </p:oleObj>
              </mc:Choice>
              <mc:Fallback>
                <p:oleObj name="Equation" r:id="rId10" imgW="1536033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28600"/>
                        <a:ext cx="38719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2611FC53-F67C-C857-3A41-A26599D94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5313" y="4899025"/>
          <a:ext cx="35702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1000" imgH="419100" progId="Equation.DSMT4">
                  <p:embed/>
                </p:oleObj>
              </mc:Choice>
              <mc:Fallback>
                <p:oleObj name="Equation" r:id="rId12" imgW="16510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899025"/>
                        <a:ext cx="35702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>
            <a:extLst>
              <a:ext uri="{FF2B5EF4-FFF2-40B4-BE49-F238E27FC236}">
                <a16:creationId xmlns:a16="http://schemas.microsoft.com/office/drawing/2014/main" id="{E4008960-CD00-ABFE-FD1C-B53CF760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9499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整理，积分得</a:t>
            </a:r>
          </a:p>
        </p:txBody>
      </p:sp>
      <p:sp>
        <p:nvSpPr>
          <p:cNvPr id="5120" name="Text Box 1024">
            <a:extLst>
              <a:ext uri="{FF2B5EF4-FFF2-40B4-BE49-F238E27FC236}">
                <a16:creationId xmlns:a16="http://schemas.microsoft.com/office/drawing/2014/main" id="{9457AE93-871C-BED5-4136-9DFC98145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019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又据</a:t>
            </a:r>
          </a:p>
        </p:txBody>
      </p:sp>
      <p:graphicFrame>
        <p:nvGraphicFramePr>
          <p:cNvPr id="5121" name="Object 1025">
            <a:extLst>
              <a:ext uri="{FF2B5EF4-FFF2-40B4-BE49-F238E27FC236}">
                <a16:creationId xmlns:a16="http://schemas.microsoft.com/office/drawing/2014/main" id="{9B438B71-9836-C34D-5099-DECC850E0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2708275"/>
          <a:ext cx="1511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2516" imgH="177646" progId="Equation.DSMT4">
                  <p:embed/>
                </p:oleObj>
              </mc:Choice>
              <mc:Fallback>
                <p:oleObj name="Equation" r:id="rId14" imgW="672516" imgH="177646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708275"/>
                        <a:ext cx="15113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Object 1026">
            <a:extLst>
              <a:ext uri="{FF2B5EF4-FFF2-40B4-BE49-F238E27FC236}">
                <a16:creationId xmlns:a16="http://schemas.microsoft.com/office/drawing/2014/main" id="{3779A2F3-EED8-A7AA-4A80-940B927F8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860800"/>
          <a:ext cx="20875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27100" imgH="419100" progId="Equation.DSMT4">
                  <p:embed/>
                </p:oleObj>
              </mc:Choice>
              <mc:Fallback>
                <p:oleObj name="Equation" r:id="rId16" imgW="927100" imgH="4191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208756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7">
            <a:extLst>
              <a:ext uri="{FF2B5EF4-FFF2-40B4-BE49-F238E27FC236}">
                <a16:creationId xmlns:a16="http://schemas.microsoft.com/office/drawing/2014/main" id="{6E87E581-871E-8EAF-C418-F7745F227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565400"/>
          <a:ext cx="29400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70000" imgH="419100" progId="Equation.DSMT4">
                  <p:embed/>
                </p:oleObj>
              </mc:Choice>
              <mc:Fallback>
                <p:oleObj name="Equation" r:id="rId18" imgW="1270000" imgH="4191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565400"/>
                        <a:ext cx="29400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Freeform 1028">
            <a:extLst>
              <a:ext uri="{FF2B5EF4-FFF2-40B4-BE49-F238E27FC236}">
                <a16:creationId xmlns:a16="http://schemas.microsoft.com/office/drawing/2014/main" id="{E33925A7-E650-38C6-AAD5-5959E24164CC}"/>
              </a:ext>
            </a:extLst>
          </p:cNvPr>
          <p:cNvSpPr>
            <a:spLocks/>
          </p:cNvSpPr>
          <p:nvPr/>
        </p:nvSpPr>
        <p:spPr bwMode="auto">
          <a:xfrm>
            <a:off x="6840538" y="2525713"/>
            <a:ext cx="2395537" cy="755650"/>
          </a:xfrm>
          <a:custGeom>
            <a:avLst/>
            <a:gdLst>
              <a:gd name="T0" fmla="*/ 2147483647 w 1509"/>
              <a:gd name="T1" fmla="*/ 2147483647 h 476"/>
              <a:gd name="T2" fmla="*/ 2147483647 w 1509"/>
              <a:gd name="T3" fmla="*/ 2147483647 h 476"/>
              <a:gd name="T4" fmla="*/ 2147483647 w 1509"/>
              <a:gd name="T5" fmla="*/ 2147483647 h 476"/>
              <a:gd name="T6" fmla="*/ 2147483647 w 1509"/>
              <a:gd name="T7" fmla="*/ 2147483647 h 476"/>
              <a:gd name="T8" fmla="*/ 2147483647 w 1509"/>
              <a:gd name="T9" fmla="*/ 2147483647 h 476"/>
              <a:gd name="T10" fmla="*/ 2147483647 w 1509"/>
              <a:gd name="T11" fmla="*/ 2147483647 h 476"/>
              <a:gd name="T12" fmla="*/ 2147483647 w 1509"/>
              <a:gd name="T13" fmla="*/ 2147483647 h 476"/>
              <a:gd name="T14" fmla="*/ 2147483647 w 1509"/>
              <a:gd name="T15" fmla="*/ 2147483647 h 476"/>
              <a:gd name="T16" fmla="*/ 2147483647 w 1509"/>
              <a:gd name="T17" fmla="*/ 2147483647 h 476"/>
              <a:gd name="T18" fmla="*/ 2147483647 w 1509"/>
              <a:gd name="T19" fmla="*/ 2147483647 h 476"/>
              <a:gd name="T20" fmla="*/ 2147483647 w 1509"/>
              <a:gd name="T21" fmla="*/ 2147483647 h 476"/>
              <a:gd name="T22" fmla="*/ 2147483647 w 1509"/>
              <a:gd name="T23" fmla="*/ 2147483647 h 476"/>
              <a:gd name="T24" fmla="*/ 2147483647 w 1509"/>
              <a:gd name="T25" fmla="*/ 2147483647 h 476"/>
              <a:gd name="T26" fmla="*/ 2147483647 w 1509"/>
              <a:gd name="T27" fmla="*/ 2147483647 h 476"/>
              <a:gd name="T28" fmla="*/ 2147483647 w 1509"/>
              <a:gd name="T29" fmla="*/ 2147483647 h 476"/>
              <a:gd name="T30" fmla="*/ 2147483647 w 1509"/>
              <a:gd name="T31" fmla="*/ 2147483647 h 476"/>
              <a:gd name="T32" fmla="*/ 2147483647 w 1509"/>
              <a:gd name="T33" fmla="*/ 2147483647 h 476"/>
              <a:gd name="T34" fmla="*/ 2147483647 w 1509"/>
              <a:gd name="T35" fmla="*/ 2147483647 h 476"/>
              <a:gd name="T36" fmla="*/ 2147483647 w 1509"/>
              <a:gd name="T37" fmla="*/ 2147483647 h 476"/>
              <a:gd name="T38" fmla="*/ 2147483647 w 1509"/>
              <a:gd name="T39" fmla="*/ 2147483647 h 476"/>
              <a:gd name="T40" fmla="*/ 2147483647 w 1509"/>
              <a:gd name="T41" fmla="*/ 2147483647 h 476"/>
              <a:gd name="T42" fmla="*/ 2147483647 w 1509"/>
              <a:gd name="T43" fmla="*/ 2147483647 h 47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09"/>
              <a:gd name="T67" fmla="*/ 0 h 476"/>
              <a:gd name="T68" fmla="*/ 1509 w 1509"/>
              <a:gd name="T69" fmla="*/ 476 h 47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09" h="476">
                <a:moveTo>
                  <a:pt x="272" y="192"/>
                </a:moveTo>
                <a:cubicBezTo>
                  <a:pt x="278" y="246"/>
                  <a:pt x="265" y="294"/>
                  <a:pt x="317" y="311"/>
                </a:cubicBezTo>
                <a:cubicBezTo>
                  <a:pt x="383" y="373"/>
                  <a:pt x="553" y="372"/>
                  <a:pt x="637" y="384"/>
                </a:cubicBezTo>
                <a:cubicBezTo>
                  <a:pt x="1509" y="357"/>
                  <a:pt x="1038" y="476"/>
                  <a:pt x="1259" y="329"/>
                </a:cubicBezTo>
                <a:cubicBezTo>
                  <a:pt x="1265" y="317"/>
                  <a:pt x="1269" y="303"/>
                  <a:pt x="1277" y="292"/>
                </a:cubicBezTo>
                <a:cubicBezTo>
                  <a:pt x="1282" y="285"/>
                  <a:pt x="1293" y="282"/>
                  <a:pt x="1296" y="274"/>
                </a:cubicBezTo>
                <a:cubicBezTo>
                  <a:pt x="1305" y="251"/>
                  <a:pt x="1314" y="201"/>
                  <a:pt x="1314" y="201"/>
                </a:cubicBezTo>
                <a:cubicBezTo>
                  <a:pt x="1308" y="183"/>
                  <a:pt x="1306" y="162"/>
                  <a:pt x="1296" y="146"/>
                </a:cubicBezTo>
                <a:cubicBezTo>
                  <a:pt x="1288" y="133"/>
                  <a:pt x="1229" y="112"/>
                  <a:pt x="1222" y="110"/>
                </a:cubicBezTo>
                <a:cubicBezTo>
                  <a:pt x="1141" y="85"/>
                  <a:pt x="1115" y="86"/>
                  <a:pt x="1021" y="73"/>
                </a:cubicBezTo>
                <a:cubicBezTo>
                  <a:pt x="911" y="0"/>
                  <a:pt x="995" y="48"/>
                  <a:pt x="692" y="64"/>
                </a:cubicBezTo>
                <a:cubicBezTo>
                  <a:pt x="655" y="66"/>
                  <a:pt x="619" y="77"/>
                  <a:pt x="582" y="82"/>
                </a:cubicBezTo>
                <a:cubicBezTo>
                  <a:pt x="512" y="91"/>
                  <a:pt x="441" y="96"/>
                  <a:pt x="372" y="110"/>
                </a:cubicBezTo>
                <a:cubicBezTo>
                  <a:pt x="338" y="117"/>
                  <a:pt x="301" y="127"/>
                  <a:pt x="272" y="146"/>
                </a:cubicBezTo>
                <a:cubicBezTo>
                  <a:pt x="149" y="226"/>
                  <a:pt x="356" y="101"/>
                  <a:pt x="235" y="183"/>
                </a:cubicBezTo>
                <a:cubicBezTo>
                  <a:pt x="208" y="201"/>
                  <a:pt x="144" y="219"/>
                  <a:pt x="144" y="219"/>
                </a:cubicBezTo>
                <a:cubicBezTo>
                  <a:pt x="101" y="262"/>
                  <a:pt x="155" y="215"/>
                  <a:pt x="89" y="247"/>
                </a:cubicBezTo>
                <a:cubicBezTo>
                  <a:pt x="81" y="251"/>
                  <a:pt x="78" y="261"/>
                  <a:pt x="70" y="265"/>
                </a:cubicBezTo>
                <a:cubicBezTo>
                  <a:pt x="53" y="273"/>
                  <a:pt x="0" y="294"/>
                  <a:pt x="16" y="283"/>
                </a:cubicBezTo>
                <a:cubicBezTo>
                  <a:pt x="77" y="242"/>
                  <a:pt x="55" y="262"/>
                  <a:pt x="89" y="228"/>
                </a:cubicBezTo>
                <a:cubicBezTo>
                  <a:pt x="92" y="236"/>
                  <a:pt x="128" y="294"/>
                  <a:pt x="89" y="302"/>
                </a:cubicBezTo>
                <a:cubicBezTo>
                  <a:pt x="65" y="307"/>
                  <a:pt x="40" y="302"/>
                  <a:pt x="16" y="302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1029">
            <a:extLst>
              <a:ext uri="{FF2B5EF4-FFF2-40B4-BE49-F238E27FC236}">
                <a16:creationId xmlns:a16="http://schemas.microsoft.com/office/drawing/2014/main" id="{049C8DDF-B043-99E9-1FF6-964F6FDCD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357563"/>
            <a:ext cx="792163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Freeform 1030">
            <a:extLst>
              <a:ext uri="{FF2B5EF4-FFF2-40B4-BE49-F238E27FC236}">
                <a16:creationId xmlns:a16="http://schemas.microsoft.com/office/drawing/2014/main" id="{8A367762-EF5D-5C8D-3671-A71023184219}"/>
              </a:ext>
            </a:extLst>
          </p:cNvPr>
          <p:cNvSpPr>
            <a:spLocks/>
          </p:cNvSpPr>
          <p:nvPr/>
        </p:nvSpPr>
        <p:spPr bwMode="auto">
          <a:xfrm>
            <a:off x="2238375" y="1960563"/>
            <a:ext cx="2914650" cy="2828925"/>
          </a:xfrm>
          <a:custGeom>
            <a:avLst/>
            <a:gdLst>
              <a:gd name="T0" fmla="*/ 2147483647 w 1836"/>
              <a:gd name="T1" fmla="*/ 2147483647 h 1782"/>
              <a:gd name="T2" fmla="*/ 2147483647 w 1836"/>
              <a:gd name="T3" fmla="*/ 2147483647 h 1782"/>
              <a:gd name="T4" fmla="*/ 2147483647 w 1836"/>
              <a:gd name="T5" fmla="*/ 2147483647 h 1782"/>
              <a:gd name="T6" fmla="*/ 2147483647 w 1836"/>
              <a:gd name="T7" fmla="*/ 2147483647 h 1782"/>
              <a:gd name="T8" fmla="*/ 2147483647 w 1836"/>
              <a:gd name="T9" fmla="*/ 2147483647 h 1782"/>
              <a:gd name="T10" fmla="*/ 2147483647 w 1836"/>
              <a:gd name="T11" fmla="*/ 2147483647 h 1782"/>
              <a:gd name="T12" fmla="*/ 2147483647 w 1836"/>
              <a:gd name="T13" fmla="*/ 2147483647 h 1782"/>
              <a:gd name="T14" fmla="*/ 2147483647 w 1836"/>
              <a:gd name="T15" fmla="*/ 2147483647 h 1782"/>
              <a:gd name="T16" fmla="*/ 2147483647 w 1836"/>
              <a:gd name="T17" fmla="*/ 2147483647 h 1782"/>
              <a:gd name="T18" fmla="*/ 2147483647 w 1836"/>
              <a:gd name="T19" fmla="*/ 2147483647 h 1782"/>
              <a:gd name="T20" fmla="*/ 2147483647 w 1836"/>
              <a:gd name="T21" fmla="*/ 2147483647 h 1782"/>
              <a:gd name="T22" fmla="*/ 2147483647 w 1836"/>
              <a:gd name="T23" fmla="*/ 2147483647 h 1782"/>
              <a:gd name="T24" fmla="*/ 2147483647 w 1836"/>
              <a:gd name="T25" fmla="*/ 2147483647 h 1782"/>
              <a:gd name="T26" fmla="*/ 2147483647 w 1836"/>
              <a:gd name="T27" fmla="*/ 2147483647 h 1782"/>
              <a:gd name="T28" fmla="*/ 2147483647 w 1836"/>
              <a:gd name="T29" fmla="*/ 2147483647 h 1782"/>
              <a:gd name="T30" fmla="*/ 2147483647 w 1836"/>
              <a:gd name="T31" fmla="*/ 2147483647 h 1782"/>
              <a:gd name="T32" fmla="*/ 2147483647 w 1836"/>
              <a:gd name="T33" fmla="*/ 2147483647 h 1782"/>
              <a:gd name="T34" fmla="*/ 2147483647 w 1836"/>
              <a:gd name="T35" fmla="*/ 2147483647 h 1782"/>
              <a:gd name="T36" fmla="*/ 2147483647 w 1836"/>
              <a:gd name="T37" fmla="*/ 2147483647 h 1782"/>
              <a:gd name="T38" fmla="*/ 2147483647 w 1836"/>
              <a:gd name="T39" fmla="*/ 2147483647 h 1782"/>
              <a:gd name="T40" fmla="*/ 2147483647 w 1836"/>
              <a:gd name="T41" fmla="*/ 2147483647 h 1782"/>
              <a:gd name="T42" fmla="*/ 2147483647 w 1836"/>
              <a:gd name="T43" fmla="*/ 2147483647 h 1782"/>
              <a:gd name="T44" fmla="*/ 2147483647 w 1836"/>
              <a:gd name="T45" fmla="*/ 2147483647 h 1782"/>
              <a:gd name="T46" fmla="*/ 2147483647 w 1836"/>
              <a:gd name="T47" fmla="*/ 2147483647 h 1782"/>
              <a:gd name="T48" fmla="*/ 2147483647 w 1836"/>
              <a:gd name="T49" fmla="*/ 2147483647 h 1782"/>
              <a:gd name="T50" fmla="*/ 2147483647 w 1836"/>
              <a:gd name="T51" fmla="*/ 2147483647 h 1782"/>
              <a:gd name="T52" fmla="*/ 2147483647 w 1836"/>
              <a:gd name="T53" fmla="*/ 2147483647 h 1782"/>
              <a:gd name="T54" fmla="*/ 2147483647 w 1836"/>
              <a:gd name="T55" fmla="*/ 2147483647 h 1782"/>
              <a:gd name="T56" fmla="*/ 2147483647 w 1836"/>
              <a:gd name="T57" fmla="*/ 2147483647 h 1782"/>
              <a:gd name="T58" fmla="*/ 2147483647 w 1836"/>
              <a:gd name="T59" fmla="*/ 2147483647 h 1782"/>
              <a:gd name="T60" fmla="*/ 2147483647 w 1836"/>
              <a:gd name="T61" fmla="*/ 2147483647 h 1782"/>
              <a:gd name="T62" fmla="*/ 2147483647 w 1836"/>
              <a:gd name="T63" fmla="*/ 2147483647 h 1782"/>
              <a:gd name="T64" fmla="*/ 2147483647 w 1836"/>
              <a:gd name="T65" fmla="*/ 2147483647 h 1782"/>
              <a:gd name="T66" fmla="*/ 2147483647 w 1836"/>
              <a:gd name="T67" fmla="*/ 2147483647 h 1782"/>
              <a:gd name="T68" fmla="*/ 2147483647 w 1836"/>
              <a:gd name="T69" fmla="*/ 2147483647 h 17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36"/>
              <a:gd name="T106" fmla="*/ 0 h 1782"/>
              <a:gd name="T107" fmla="*/ 1836 w 1836"/>
              <a:gd name="T108" fmla="*/ 1782 h 178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36" h="1782">
                <a:moveTo>
                  <a:pt x="382" y="1188"/>
                </a:moveTo>
                <a:cubicBezTo>
                  <a:pt x="761" y="1196"/>
                  <a:pt x="1127" y="1218"/>
                  <a:pt x="1507" y="1224"/>
                </a:cubicBezTo>
                <a:cubicBezTo>
                  <a:pt x="1531" y="1297"/>
                  <a:pt x="1522" y="1260"/>
                  <a:pt x="1534" y="1334"/>
                </a:cubicBezTo>
                <a:cubicBezTo>
                  <a:pt x="1518" y="1439"/>
                  <a:pt x="1516" y="1495"/>
                  <a:pt x="1415" y="1535"/>
                </a:cubicBezTo>
                <a:cubicBezTo>
                  <a:pt x="1380" y="1570"/>
                  <a:pt x="1351" y="1597"/>
                  <a:pt x="1305" y="1618"/>
                </a:cubicBezTo>
                <a:cubicBezTo>
                  <a:pt x="1288" y="1626"/>
                  <a:pt x="1251" y="1636"/>
                  <a:pt x="1251" y="1636"/>
                </a:cubicBezTo>
                <a:cubicBezTo>
                  <a:pt x="1226" y="1660"/>
                  <a:pt x="1200" y="1662"/>
                  <a:pt x="1168" y="1672"/>
                </a:cubicBezTo>
                <a:cubicBezTo>
                  <a:pt x="1127" y="1715"/>
                  <a:pt x="1179" y="1668"/>
                  <a:pt x="1113" y="1700"/>
                </a:cubicBezTo>
                <a:cubicBezTo>
                  <a:pt x="1100" y="1707"/>
                  <a:pt x="1090" y="1720"/>
                  <a:pt x="1077" y="1727"/>
                </a:cubicBezTo>
                <a:cubicBezTo>
                  <a:pt x="990" y="1776"/>
                  <a:pt x="872" y="1771"/>
                  <a:pt x="775" y="1782"/>
                </a:cubicBezTo>
                <a:cubicBezTo>
                  <a:pt x="484" y="1770"/>
                  <a:pt x="344" y="1755"/>
                  <a:pt x="89" y="1727"/>
                </a:cubicBezTo>
                <a:cubicBezTo>
                  <a:pt x="72" y="1677"/>
                  <a:pt x="92" y="1720"/>
                  <a:pt x="44" y="1672"/>
                </a:cubicBezTo>
                <a:cubicBezTo>
                  <a:pt x="28" y="1656"/>
                  <a:pt x="16" y="1627"/>
                  <a:pt x="7" y="1608"/>
                </a:cubicBezTo>
                <a:cubicBezTo>
                  <a:pt x="11" y="1553"/>
                  <a:pt x="0" y="1493"/>
                  <a:pt x="25" y="1444"/>
                </a:cubicBezTo>
                <a:cubicBezTo>
                  <a:pt x="36" y="1423"/>
                  <a:pt x="66" y="1401"/>
                  <a:pt x="80" y="1380"/>
                </a:cubicBezTo>
                <a:cubicBezTo>
                  <a:pt x="95" y="1334"/>
                  <a:pt x="136" y="1295"/>
                  <a:pt x="172" y="1261"/>
                </a:cubicBezTo>
                <a:cubicBezTo>
                  <a:pt x="192" y="1219"/>
                  <a:pt x="215" y="1196"/>
                  <a:pt x="254" y="1170"/>
                </a:cubicBezTo>
                <a:cubicBezTo>
                  <a:pt x="258" y="1164"/>
                  <a:pt x="279" y="1126"/>
                  <a:pt x="291" y="1124"/>
                </a:cubicBezTo>
                <a:cubicBezTo>
                  <a:pt x="300" y="1122"/>
                  <a:pt x="309" y="1131"/>
                  <a:pt x="318" y="1133"/>
                </a:cubicBezTo>
                <a:cubicBezTo>
                  <a:pt x="336" y="1137"/>
                  <a:pt x="355" y="1139"/>
                  <a:pt x="373" y="1142"/>
                </a:cubicBezTo>
                <a:cubicBezTo>
                  <a:pt x="451" y="1120"/>
                  <a:pt x="481" y="1090"/>
                  <a:pt x="537" y="1032"/>
                </a:cubicBezTo>
                <a:cubicBezTo>
                  <a:pt x="554" y="987"/>
                  <a:pt x="575" y="920"/>
                  <a:pt x="611" y="886"/>
                </a:cubicBezTo>
                <a:cubicBezTo>
                  <a:pt x="623" y="837"/>
                  <a:pt x="638" y="775"/>
                  <a:pt x="675" y="740"/>
                </a:cubicBezTo>
                <a:cubicBezTo>
                  <a:pt x="693" y="685"/>
                  <a:pt x="706" y="660"/>
                  <a:pt x="748" y="621"/>
                </a:cubicBezTo>
                <a:cubicBezTo>
                  <a:pt x="754" y="610"/>
                  <a:pt x="772" y="568"/>
                  <a:pt x="784" y="557"/>
                </a:cubicBezTo>
                <a:cubicBezTo>
                  <a:pt x="801" y="542"/>
                  <a:pt x="825" y="537"/>
                  <a:pt x="839" y="520"/>
                </a:cubicBezTo>
                <a:cubicBezTo>
                  <a:pt x="889" y="455"/>
                  <a:pt x="954" y="419"/>
                  <a:pt x="1022" y="374"/>
                </a:cubicBezTo>
                <a:cubicBezTo>
                  <a:pt x="1059" y="349"/>
                  <a:pt x="1093" y="320"/>
                  <a:pt x="1132" y="301"/>
                </a:cubicBezTo>
                <a:cubicBezTo>
                  <a:pt x="1178" y="254"/>
                  <a:pt x="1213" y="232"/>
                  <a:pt x="1278" y="219"/>
                </a:cubicBezTo>
                <a:cubicBezTo>
                  <a:pt x="1347" y="167"/>
                  <a:pt x="1286" y="204"/>
                  <a:pt x="1406" y="173"/>
                </a:cubicBezTo>
                <a:cubicBezTo>
                  <a:pt x="1535" y="139"/>
                  <a:pt x="1661" y="96"/>
                  <a:pt x="1790" y="63"/>
                </a:cubicBezTo>
                <a:cubicBezTo>
                  <a:pt x="1760" y="43"/>
                  <a:pt x="1708" y="0"/>
                  <a:pt x="1671" y="54"/>
                </a:cubicBezTo>
                <a:cubicBezTo>
                  <a:pt x="1605" y="149"/>
                  <a:pt x="1665" y="159"/>
                  <a:pt x="1708" y="173"/>
                </a:cubicBezTo>
                <a:cubicBezTo>
                  <a:pt x="1740" y="157"/>
                  <a:pt x="1760" y="138"/>
                  <a:pt x="1790" y="118"/>
                </a:cubicBezTo>
                <a:cubicBezTo>
                  <a:pt x="1799" y="100"/>
                  <a:pt x="1810" y="63"/>
                  <a:pt x="1836" y="63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AutoShape 10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E10A65-9088-477F-CD5F-59400A23F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4" name="AutoShape 103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6B48D8-1866-E20C-C9A5-678E90F5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5" name="AutoShape 103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CBBA626-44F9-50D1-63EB-55771A6D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6" name="AutoShape 103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56CCCF7-70C2-568B-92C4-1C0D8B2B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 autoUpdateAnimBg="0"/>
      <p:bldP spid="51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53C08EF6-E0AD-0289-8AFA-4D0BE2EE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83AEA75-0402-478E-B585-73744CD3612B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F8FBB83-F7DB-E148-881B-B2A22AD8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2213"/>
            <a:ext cx="47529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放 气 过 程 是 否 可 逆 ？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F9B5EC0-457A-8436-ED15-D1C3CEF1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7B2CAC97-BCC2-80D6-F9B6-E134745BC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53006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2" action="ppaction://hlinkpres?slideindex=26&amp;slidetitle=PowerPoint 演示文稿"/>
              </a:rPr>
              <a:t>返回</a:t>
            </a:r>
            <a:endParaRPr lang="zh-CN" altLang="en-US" sz="1800"/>
          </a:p>
        </p:txBody>
      </p:sp>
      <p:sp>
        <p:nvSpPr>
          <p:cNvPr id="5126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D12E201-3E32-7C01-069F-B87B985E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7" name="AutoShap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5EA2356-A75B-A015-B802-B2BF82CC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B8AAB14-585B-E515-1DF5-0D69B0BC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1936750"/>
            <a:ext cx="75739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如何留理解在容器内气体的状态参数满足可逆规律？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  <p:bldP spid="6149" grpId="0"/>
      <p:bldP spid="6150" grpId="0"/>
      <p:bldP spid="8" grpId="0" build="p" autoUpdateAnimBg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73</TotalTime>
  <Words>63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20</cp:revision>
  <dcterms:created xsi:type="dcterms:W3CDTF">2000-07-25T06:11:09Z</dcterms:created>
  <dcterms:modified xsi:type="dcterms:W3CDTF">2025-08-22T07:47:01Z</dcterms:modified>
</cp:coreProperties>
</file>