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55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669B806-53E0-0FCA-1B89-1337518FAC2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74AC3A0-EC75-93A2-92D9-399D321B708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455D2D9-F5EB-6027-210D-6A5882F1FED2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43F38A89-33F3-E800-C5E6-5319846DC5E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2A5DF1CD-64B1-8855-62D0-ED9CB119D20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7C41B79A-076C-B516-D609-B0D1186606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93A73233-7527-4D2B-A854-AC50005A74F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FD15EFE6-5DAB-468A-D044-7848CB399A5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CED76951-0B26-408B-8349-D3405F27B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49B53916-BCD8-18B1-32CC-99A4E028F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10D86D9-6C2D-4B0D-BEED-F4BED479ACF6}" type="slidenum">
              <a:rPr lang="en-US" altLang="zh-CN"/>
              <a:pPr eaLnBrk="1" hangingPunct="1">
                <a:spcBef>
                  <a:spcPct val="0"/>
                </a:spcBef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F3E9F6C-F2A7-86CC-8621-BF6420D1F62D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BB9C8828-8EF4-EB23-25F9-B4F3CB60D15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ED2490E7-427D-AF5E-4271-82225FE11F8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49CB498B-8138-2C0B-081B-80590C81502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8F61A371-79C4-E9CE-3E9C-BB29FE9F5BB5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BE0873C4-C868-AD8F-589A-F7CF91637105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686F94B1-C329-6B31-E1FA-E56803E9ED4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12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7F0AFB25-E3C8-D0C2-FE41-36E686E776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C0DB7BA4-E01C-82E7-C343-39B22D4EFA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4B56069B-7758-CF8E-BBD8-3ACAF9D8BE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334855-38C9-427F-B722-11B4678484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348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8000AFC-7EBE-6562-C5E9-8768FFBBB1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31D3D84-FAFB-2E47-0136-80DA20C332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0939CF6-27E9-A8AA-175A-8B6B4B0AAD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F5A5AC-D1FE-49E2-BCAE-43742D48AF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493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B3C4989-46CF-33F7-B599-A2F1386922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6D6643E7-F9E4-7BE5-D013-D78C25D51A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EBA83B00-6E59-9315-4B02-92D8CEC43A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9C351C-B213-4AA7-BB1C-12622D7DBD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089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4DA06B5-224B-31D1-34C9-F2AF26663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93A1CB7-34AA-2D27-389F-9945AE5845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DA4232EC-4464-0618-EDD2-4CE474D047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17CD1-334D-4346-BF45-61CCBEBB87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016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B2FD5FF-565A-481C-635C-30783E73E1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B9A08EA-2E8C-129B-0D71-740FC7DF77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6E0F7758-92C1-833C-0D21-AC098EE3ED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7848E-8822-4F4D-A518-17EEFFF047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377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352F401-F4C8-4D58-431F-977335EE6D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F873186-EA03-7195-61AF-33DF9A7B4F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5B36B9B-3D81-AE53-808C-F3125644A1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C08B51-EECB-4EA4-80ED-2DFF0CFE8D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14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F67D8E35-5F46-78B8-7227-F2C8F4A2C9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8482CB6B-AEAC-1F4C-A184-71B2F50E9D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DD0E984-4AF2-33BD-3DCF-2436BA3653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402891-A58C-4C37-8AE9-E2CC2220E0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74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8D607818-AC18-26D8-908C-57DBFB89B6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DAC7B32C-3CD4-62CD-4698-3CA8CC1DD8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46566C6-ECEE-966A-C023-94DAA4DE34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4B92DD-A610-47AC-AA53-511C662FA2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067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FEDD3DAC-15B7-9340-5510-A487CFE11D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44ADABA0-DE66-7179-3CE2-C47F7B3337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2D0957D-8E97-235C-1FCF-84E5A281AF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8CBAE-D0D5-4864-9709-D194F913F1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946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C964FD8-4A31-97F4-8B6C-B22AE57F2D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1415D87-0E61-6416-C8E6-33B69D452F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75F16A31-1E53-8C35-2AB4-3B3681DB52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358D8-56C1-465B-B13F-08B843BA3E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296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9C5F6E0-B973-2CE9-EA99-BD43B28E1A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1B100C7-9AD9-7099-52CB-827B8D0529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DA46C74A-171B-9555-ECDB-8FEB35D2AD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B4483-14D8-43B6-BDBA-6467D4E183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24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D791DDAC-D418-B141-A8E6-BEC3CB7A7301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671364D3-4218-3F9E-8FD5-EE8DEA029C4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D6C60FFC-F0EE-EA06-0CC2-8E691109DC9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7AF7408C-399C-AEEE-2130-7787900178A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7B4C927E-87A5-55E6-0C31-F48929E4FCC0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32F0B512-F7A6-39FB-4054-0107533C8B04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411A83A4-0CB6-D5A3-028B-9B06948400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49" name="Rectangle 9">
            <a:extLst>
              <a:ext uri="{FF2B5EF4-FFF2-40B4-BE49-F238E27FC236}">
                <a16:creationId xmlns:a16="http://schemas.microsoft.com/office/drawing/2014/main" id="{9DD1F5DD-57EF-7A2C-E551-1940C4F6DED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50" name="Rectangle 10">
            <a:extLst>
              <a:ext uri="{FF2B5EF4-FFF2-40B4-BE49-F238E27FC236}">
                <a16:creationId xmlns:a16="http://schemas.microsoft.com/office/drawing/2014/main" id="{31BD95F3-187B-0581-4C4D-E4A3E0D70C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51" name="Rectangle 11">
            <a:extLst>
              <a:ext uri="{FF2B5EF4-FFF2-40B4-BE49-F238E27FC236}">
                <a16:creationId xmlns:a16="http://schemas.microsoft.com/office/drawing/2014/main" id="{8363FE57-CFD4-B2EA-A131-6B0CE5146A4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7722417B-95E4-44FB-A096-294259ED6ED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7CF144FC-D14A-A555-C94C-A8E070CFF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oleObject" Target="../embeddings/oleObject3.bin"/><Relationship Id="rId18" Type="http://schemas.openxmlformats.org/officeDocument/2006/relationships/image" Target="../media/image11.w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5.bin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1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19" Type="http://schemas.openxmlformats.org/officeDocument/2006/relationships/hyperlink" Target="../&#31532;11&#31456;.ppt#8. PowerPoint &#28436;&#31034;&#25991;&#31295;" TargetMode="External"/><Relationship Id="rId4" Type="http://schemas.openxmlformats.org/officeDocument/2006/relationships/image" Target="../media/image2.png"/><Relationship Id="rId9" Type="http://schemas.openxmlformats.org/officeDocument/2006/relationships/oleObject" Target="../embeddings/oleObject1.bin"/><Relationship Id="rId1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>
            <a:extLst>
              <a:ext uri="{FF2B5EF4-FFF2-40B4-BE49-F238E27FC236}">
                <a16:creationId xmlns:a16="http://schemas.microsoft.com/office/drawing/2014/main" id="{105F01C5-8DD5-6D3F-C45E-C1C8338A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7B7442D-B4E1-4CDB-A288-62DD02B1B29C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000"/>
          </a:p>
        </p:txBody>
      </p:sp>
      <p:pic>
        <p:nvPicPr>
          <p:cNvPr id="14352" name="Picture 16">
            <a:extLst>
              <a:ext uri="{FF2B5EF4-FFF2-40B4-BE49-F238E27FC236}">
                <a16:creationId xmlns:a16="http://schemas.microsoft.com/office/drawing/2014/main" id="{A8746573-F0C0-C3E4-C2D3-AB38C112C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738" y="4362450"/>
            <a:ext cx="2001837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98" name="Picture 62">
            <a:extLst>
              <a:ext uri="{FF2B5EF4-FFF2-40B4-BE49-F238E27FC236}">
                <a16:creationId xmlns:a16="http://schemas.microsoft.com/office/drawing/2014/main" id="{4FC25ED1-96AF-B56B-8691-70DF5F8E8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3" y="4867275"/>
            <a:ext cx="50482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63" name="Picture 27">
            <a:extLst>
              <a:ext uri="{FF2B5EF4-FFF2-40B4-BE49-F238E27FC236}">
                <a16:creationId xmlns:a16="http://schemas.microsoft.com/office/drawing/2014/main" id="{59B259AF-87C1-4A09-2634-41705CD26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5803900"/>
            <a:ext cx="9842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98AA7B8B-A0F7-3CBA-719E-6B349750E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4356100"/>
            <a:ext cx="206692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97" name="Picture 61">
            <a:extLst>
              <a:ext uri="{FF2B5EF4-FFF2-40B4-BE49-F238E27FC236}">
                <a16:creationId xmlns:a16="http://schemas.microsoft.com/office/drawing/2014/main" id="{C0718F56-4870-2408-55AD-C521BE513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BCBCFF"/>
              </a:clrFrom>
              <a:clrTo>
                <a:srgbClr val="BCBCFF">
                  <a:alpha val="0"/>
                </a:srgbClr>
              </a:clrTo>
            </a:clrChange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438" y="4867275"/>
            <a:ext cx="608012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1" name="Picture 15">
            <a:extLst>
              <a:ext uri="{FF2B5EF4-FFF2-40B4-BE49-F238E27FC236}">
                <a16:creationId xmlns:a16="http://schemas.microsoft.com/office/drawing/2014/main" id="{C305E94D-3FC7-1A07-EB65-BE9F54BDD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4860925"/>
            <a:ext cx="11620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Line 6">
            <a:extLst>
              <a:ext uri="{FF2B5EF4-FFF2-40B4-BE49-F238E27FC236}">
                <a16:creationId xmlns:a16="http://schemas.microsoft.com/office/drawing/2014/main" id="{9A357334-04B8-281F-4907-27E37C8021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89413" y="5370513"/>
            <a:ext cx="0" cy="504825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3" name="Arc 7">
            <a:extLst>
              <a:ext uri="{FF2B5EF4-FFF2-40B4-BE49-F238E27FC236}">
                <a16:creationId xmlns:a16="http://schemas.microsoft.com/office/drawing/2014/main" id="{4DD6E65F-F48C-9A75-F59D-A48EFCA109AC}"/>
              </a:ext>
            </a:extLst>
          </p:cNvPr>
          <p:cNvSpPr>
            <a:spLocks/>
          </p:cNvSpPr>
          <p:nvPr/>
        </p:nvSpPr>
        <p:spPr bwMode="auto">
          <a:xfrm rot="5867595" flipV="1">
            <a:off x="2127250" y="2171701"/>
            <a:ext cx="4333875" cy="2095500"/>
          </a:xfrm>
          <a:custGeom>
            <a:avLst/>
            <a:gdLst>
              <a:gd name="T0" fmla="*/ 2147483647 w 21252"/>
              <a:gd name="T1" fmla="*/ 0 h 9602"/>
              <a:gd name="T2" fmla="*/ 2147483647 w 21252"/>
              <a:gd name="T3" fmla="*/ 2147483647 h 9602"/>
              <a:gd name="T4" fmla="*/ 0 w 21252"/>
              <a:gd name="T5" fmla="*/ 2147483647 h 9602"/>
              <a:gd name="T6" fmla="*/ 0 60000 65536"/>
              <a:gd name="T7" fmla="*/ 0 60000 65536"/>
              <a:gd name="T8" fmla="*/ 0 60000 65536"/>
              <a:gd name="T9" fmla="*/ 0 w 21252"/>
              <a:gd name="T10" fmla="*/ 0 h 9602"/>
              <a:gd name="T11" fmla="*/ 21252 w 21252"/>
              <a:gd name="T12" fmla="*/ 9602 h 96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252" h="9602" fill="none" extrusionOk="0">
                <a:moveTo>
                  <a:pt x="19348" y="-1"/>
                </a:moveTo>
                <a:cubicBezTo>
                  <a:pt x="20248" y="1814"/>
                  <a:pt x="20889" y="3746"/>
                  <a:pt x="21251" y="5740"/>
                </a:cubicBezTo>
              </a:path>
              <a:path w="21252" h="9602" stroke="0" extrusionOk="0">
                <a:moveTo>
                  <a:pt x="19348" y="-1"/>
                </a:moveTo>
                <a:cubicBezTo>
                  <a:pt x="20248" y="1814"/>
                  <a:pt x="20889" y="3746"/>
                  <a:pt x="21251" y="5740"/>
                </a:cubicBezTo>
                <a:lnTo>
                  <a:pt x="0" y="9602"/>
                </a:lnTo>
                <a:lnTo>
                  <a:pt x="19348" y="-1"/>
                </a:lnTo>
                <a:close/>
              </a:path>
            </a:pathLst>
          </a:custGeom>
          <a:noFill/>
          <a:ln w="19050">
            <a:solidFill>
              <a:schemeClr val="hlink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4" name="Text Box 8">
            <a:extLst>
              <a:ext uri="{FF2B5EF4-FFF2-40B4-BE49-F238E27FC236}">
                <a16:creationId xmlns:a16="http://schemas.microsoft.com/office/drawing/2014/main" id="{58E0EE18-7F55-8013-9F2A-F5D938352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4950" y="4964113"/>
            <a:ext cx="285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4345" name="Text Box 9">
            <a:extLst>
              <a:ext uri="{FF2B5EF4-FFF2-40B4-BE49-F238E27FC236}">
                <a16:creationId xmlns:a16="http://schemas.microsoft.com/office/drawing/2014/main" id="{3F3C05B6-63A1-5E38-F901-A199A0A8C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25" y="4435475"/>
            <a:ext cx="285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4346" name="Line 10">
            <a:extLst>
              <a:ext uri="{FF2B5EF4-FFF2-40B4-BE49-F238E27FC236}">
                <a16:creationId xmlns:a16="http://schemas.microsoft.com/office/drawing/2014/main" id="{9E3E1F81-FAC3-C454-F077-5282329510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36888" y="4867275"/>
            <a:ext cx="0" cy="576263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8" name="Arc 12">
            <a:extLst>
              <a:ext uri="{FF2B5EF4-FFF2-40B4-BE49-F238E27FC236}">
                <a16:creationId xmlns:a16="http://schemas.microsoft.com/office/drawing/2014/main" id="{ADB2AAD4-0AA0-E9B6-5845-482C561C92B0}"/>
              </a:ext>
            </a:extLst>
          </p:cNvPr>
          <p:cNvSpPr>
            <a:spLocks/>
          </p:cNvSpPr>
          <p:nvPr/>
        </p:nvSpPr>
        <p:spPr bwMode="auto">
          <a:xfrm rot="5867595" flipV="1">
            <a:off x="2133600" y="2732088"/>
            <a:ext cx="4333875" cy="2095500"/>
          </a:xfrm>
          <a:custGeom>
            <a:avLst/>
            <a:gdLst>
              <a:gd name="T0" fmla="*/ 2147483647 w 21252"/>
              <a:gd name="T1" fmla="*/ 0 h 9602"/>
              <a:gd name="T2" fmla="*/ 2147483647 w 21252"/>
              <a:gd name="T3" fmla="*/ 2147483647 h 9602"/>
              <a:gd name="T4" fmla="*/ 0 w 21252"/>
              <a:gd name="T5" fmla="*/ 2147483647 h 9602"/>
              <a:gd name="T6" fmla="*/ 0 60000 65536"/>
              <a:gd name="T7" fmla="*/ 0 60000 65536"/>
              <a:gd name="T8" fmla="*/ 0 60000 65536"/>
              <a:gd name="T9" fmla="*/ 0 w 21252"/>
              <a:gd name="T10" fmla="*/ 0 h 9602"/>
              <a:gd name="T11" fmla="*/ 21252 w 21252"/>
              <a:gd name="T12" fmla="*/ 9602 h 96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252" h="9602" fill="none" extrusionOk="0">
                <a:moveTo>
                  <a:pt x="19348" y="-1"/>
                </a:moveTo>
                <a:cubicBezTo>
                  <a:pt x="20248" y="1814"/>
                  <a:pt x="20889" y="3746"/>
                  <a:pt x="21251" y="5740"/>
                </a:cubicBezTo>
              </a:path>
              <a:path w="21252" h="9602" stroke="0" extrusionOk="0">
                <a:moveTo>
                  <a:pt x="19348" y="-1"/>
                </a:moveTo>
                <a:cubicBezTo>
                  <a:pt x="20248" y="1814"/>
                  <a:pt x="20889" y="3746"/>
                  <a:pt x="21251" y="5740"/>
                </a:cubicBezTo>
                <a:lnTo>
                  <a:pt x="0" y="9602"/>
                </a:lnTo>
                <a:lnTo>
                  <a:pt x="19348" y="-1"/>
                </a:lnTo>
                <a:close/>
              </a:path>
            </a:pathLst>
          </a:custGeom>
          <a:noFill/>
          <a:ln w="19050">
            <a:solidFill>
              <a:schemeClr val="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6094AEE9-562C-7B9E-9E09-266E39D24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4950" y="5514975"/>
            <a:ext cx="285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4347" name="Text Box 11">
            <a:extLst>
              <a:ext uri="{FF2B5EF4-FFF2-40B4-BE49-F238E27FC236}">
                <a16:creationId xmlns:a16="http://schemas.microsoft.com/office/drawing/2014/main" id="{836938BF-EEE4-01DF-A3F0-637398CFA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25" y="5006975"/>
            <a:ext cx="285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4349" name="Line 13">
            <a:extLst>
              <a:ext uri="{FF2B5EF4-FFF2-40B4-BE49-F238E27FC236}">
                <a16:creationId xmlns:a16="http://schemas.microsoft.com/office/drawing/2014/main" id="{82B93C33-1311-8761-46E8-20A7FAD1CE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6888" y="5443538"/>
            <a:ext cx="0" cy="792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0" name="Line 14">
            <a:extLst>
              <a:ext uri="{FF2B5EF4-FFF2-40B4-BE49-F238E27FC236}">
                <a16:creationId xmlns:a16="http://schemas.microsoft.com/office/drawing/2014/main" id="{ACBEAA64-ABB7-495F-64B8-B8E6509F8A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3" y="5946775"/>
            <a:ext cx="0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3" name="Arc 17">
            <a:extLst>
              <a:ext uri="{FF2B5EF4-FFF2-40B4-BE49-F238E27FC236}">
                <a16:creationId xmlns:a16="http://schemas.microsoft.com/office/drawing/2014/main" id="{6A1C50C5-A64E-B0B9-FECA-F2A3F8F94F27}"/>
              </a:ext>
            </a:extLst>
          </p:cNvPr>
          <p:cNvSpPr>
            <a:spLocks/>
          </p:cNvSpPr>
          <p:nvPr/>
        </p:nvSpPr>
        <p:spPr bwMode="auto">
          <a:xfrm rot="769051" flipV="1">
            <a:off x="2587625" y="3427413"/>
            <a:ext cx="4441825" cy="1954212"/>
          </a:xfrm>
          <a:custGeom>
            <a:avLst/>
            <a:gdLst>
              <a:gd name="T0" fmla="*/ 2147483647 w 21160"/>
              <a:gd name="T1" fmla="*/ 0 h 8892"/>
              <a:gd name="T2" fmla="*/ 2147483647 w 21160"/>
              <a:gd name="T3" fmla="*/ 2147483647 h 8892"/>
              <a:gd name="T4" fmla="*/ 0 w 21160"/>
              <a:gd name="T5" fmla="*/ 2147483647 h 8892"/>
              <a:gd name="T6" fmla="*/ 0 60000 65536"/>
              <a:gd name="T7" fmla="*/ 0 60000 65536"/>
              <a:gd name="T8" fmla="*/ 0 60000 65536"/>
              <a:gd name="T9" fmla="*/ 0 w 21160"/>
              <a:gd name="T10" fmla="*/ 0 h 8892"/>
              <a:gd name="T11" fmla="*/ 21160 w 21160"/>
              <a:gd name="T12" fmla="*/ 8892 h 88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60" h="8892" fill="none" extrusionOk="0">
                <a:moveTo>
                  <a:pt x="19684" y="0"/>
                </a:moveTo>
                <a:cubicBezTo>
                  <a:pt x="20343" y="1459"/>
                  <a:pt x="20838" y="2986"/>
                  <a:pt x="21160" y="4554"/>
                </a:cubicBezTo>
              </a:path>
              <a:path w="21160" h="8892" stroke="0" extrusionOk="0">
                <a:moveTo>
                  <a:pt x="19684" y="0"/>
                </a:moveTo>
                <a:cubicBezTo>
                  <a:pt x="20343" y="1459"/>
                  <a:pt x="20838" y="2986"/>
                  <a:pt x="21160" y="4554"/>
                </a:cubicBezTo>
                <a:lnTo>
                  <a:pt x="0" y="8892"/>
                </a:lnTo>
                <a:lnTo>
                  <a:pt x="19684" y="0"/>
                </a:lnTo>
                <a:close/>
              </a:path>
            </a:pathLst>
          </a:custGeom>
          <a:noFill/>
          <a:ln w="19050">
            <a:solidFill>
              <a:schemeClr val="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4" name="Text Box 18">
            <a:extLst>
              <a:ext uri="{FF2B5EF4-FFF2-40B4-BE49-F238E27FC236}">
                <a16:creationId xmlns:a16="http://schemas.microsoft.com/office/drawing/2014/main" id="{49702D1F-A86B-1D4E-3C43-27F658289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5075" y="5427663"/>
            <a:ext cx="273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4355" name="Line 19">
            <a:extLst>
              <a:ext uri="{FF2B5EF4-FFF2-40B4-BE49-F238E27FC236}">
                <a16:creationId xmlns:a16="http://schemas.microsoft.com/office/drawing/2014/main" id="{AC8B1C88-1559-3341-8E56-EA51E309EE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03925" y="4875213"/>
            <a:ext cx="1008063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8" name="Arc 22">
            <a:extLst>
              <a:ext uri="{FF2B5EF4-FFF2-40B4-BE49-F238E27FC236}">
                <a16:creationId xmlns:a16="http://schemas.microsoft.com/office/drawing/2014/main" id="{A8B2275D-C8B2-4EA6-B9D6-8AF9A94D054B}"/>
              </a:ext>
            </a:extLst>
          </p:cNvPr>
          <p:cNvSpPr>
            <a:spLocks/>
          </p:cNvSpPr>
          <p:nvPr/>
        </p:nvSpPr>
        <p:spPr bwMode="auto">
          <a:xfrm rot="595678" flipV="1">
            <a:off x="1547813" y="3560763"/>
            <a:ext cx="4441825" cy="1954212"/>
          </a:xfrm>
          <a:custGeom>
            <a:avLst/>
            <a:gdLst>
              <a:gd name="T0" fmla="*/ 2147483647 w 21160"/>
              <a:gd name="T1" fmla="*/ 0 h 8892"/>
              <a:gd name="T2" fmla="*/ 2147483647 w 21160"/>
              <a:gd name="T3" fmla="*/ 2147483647 h 8892"/>
              <a:gd name="T4" fmla="*/ 0 w 21160"/>
              <a:gd name="T5" fmla="*/ 2147483647 h 8892"/>
              <a:gd name="T6" fmla="*/ 0 60000 65536"/>
              <a:gd name="T7" fmla="*/ 0 60000 65536"/>
              <a:gd name="T8" fmla="*/ 0 60000 65536"/>
              <a:gd name="T9" fmla="*/ 0 w 21160"/>
              <a:gd name="T10" fmla="*/ 0 h 8892"/>
              <a:gd name="T11" fmla="*/ 21160 w 21160"/>
              <a:gd name="T12" fmla="*/ 8892 h 88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60" h="8892" fill="none" extrusionOk="0">
                <a:moveTo>
                  <a:pt x="19684" y="0"/>
                </a:moveTo>
                <a:cubicBezTo>
                  <a:pt x="20343" y="1459"/>
                  <a:pt x="20838" y="2986"/>
                  <a:pt x="21160" y="4554"/>
                </a:cubicBezTo>
              </a:path>
              <a:path w="21160" h="8892" stroke="0" extrusionOk="0">
                <a:moveTo>
                  <a:pt x="19684" y="0"/>
                </a:moveTo>
                <a:cubicBezTo>
                  <a:pt x="20343" y="1459"/>
                  <a:pt x="20838" y="2986"/>
                  <a:pt x="21160" y="4554"/>
                </a:cubicBezTo>
                <a:lnTo>
                  <a:pt x="0" y="8892"/>
                </a:lnTo>
                <a:lnTo>
                  <a:pt x="19684" y="0"/>
                </a:lnTo>
                <a:close/>
              </a:path>
            </a:pathLst>
          </a:custGeom>
          <a:noFill/>
          <a:ln w="19050">
            <a:solidFill>
              <a:schemeClr val="hlink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9" name="Text Box 23">
            <a:extLst>
              <a:ext uri="{FF2B5EF4-FFF2-40B4-BE49-F238E27FC236}">
                <a16:creationId xmlns:a16="http://schemas.microsoft.com/office/drawing/2014/main" id="{8A56750E-C0D1-C475-879B-562DD4C87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638" y="5435600"/>
            <a:ext cx="273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4360" name="Line 24">
            <a:extLst>
              <a:ext uri="{FF2B5EF4-FFF2-40B4-BE49-F238E27FC236}">
                <a16:creationId xmlns:a16="http://schemas.microsoft.com/office/drawing/2014/main" id="{C787C611-F9FE-A667-1927-759DFE476D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99100" y="5810250"/>
            <a:ext cx="935038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1" name="Line 25">
            <a:extLst>
              <a:ext uri="{FF2B5EF4-FFF2-40B4-BE49-F238E27FC236}">
                <a16:creationId xmlns:a16="http://schemas.microsoft.com/office/drawing/2014/main" id="{A94DF92C-ADAD-4EE6-4747-060BE742C4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4813" y="5803900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2" name="Line 26">
            <a:extLst>
              <a:ext uri="{FF2B5EF4-FFF2-40B4-BE49-F238E27FC236}">
                <a16:creationId xmlns:a16="http://schemas.microsoft.com/office/drawing/2014/main" id="{D6216620-0461-4239-7170-ABA5F73FDB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5805488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4" name="Line 28">
            <a:extLst>
              <a:ext uri="{FF2B5EF4-FFF2-40B4-BE49-F238E27FC236}">
                <a16:creationId xmlns:a16="http://schemas.microsoft.com/office/drawing/2014/main" id="{2C798730-AADB-CC33-A315-5181CA0815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9638" y="4867275"/>
            <a:ext cx="0" cy="1368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7" name="Text Box 21">
            <a:extLst>
              <a:ext uri="{FF2B5EF4-FFF2-40B4-BE49-F238E27FC236}">
                <a16:creationId xmlns:a16="http://schemas.microsoft.com/office/drawing/2014/main" id="{5F22D280-0FFF-55C4-A39F-FC266FAEE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9463" y="4506913"/>
            <a:ext cx="273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4365" name="Line 29">
            <a:extLst>
              <a:ext uri="{FF2B5EF4-FFF2-40B4-BE49-F238E27FC236}">
                <a16:creationId xmlns:a16="http://schemas.microsoft.com/office/drawing/2014/main" id="{C40CF86C-67A4-150C-08F4-3A035A1F20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7700" y="4867275"/>
            <a:ext cx="0" cy="1368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6" name="Text Box 20">
            <a:extLst>
              <a:ext uri="{FF2B5EF4-FFF2-40B4-BE49-F238E27FC236}">
                <a16:creationId xmlns:a16="http://schemas.microsoft.com/office/drawing/2014/main" id="{237F25F8-D944-0A5B-CD51-BA67DC085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525" y="4514850"/>
            <a:ext cx="273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4366" name="Line 30">
            <a:extLst>
              <a:ext uri="{FF2B5EF4-FFF2-40B4-BE49-F238E27FC236}">
                <a16:creationId xmlns:a16="http://schemas.microsoft.com/office/drawing/2014/main" id="{B005BA7E-3D53-B75D-4B67-7E0350A36E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9638" y="4867275"/>
            <a:ext cx="0" cy="9366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7" name="Line 31">
            <a:extLst>
              <a:ext uri="{FF2B5EF4-FFF2-40B4-BE49-F238E27FC236}">
                <a16:creationId xmlns:a16="http://schemas.microsoft.com/office/drawing/2014/main" id="{B4790C0A-9251-9C33-9D2D-0AF00F2410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9638" y="5803900"/>
            <a:ext cx="1008062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8" name="Line 32">
            <a:extLst>
              <a:ext uri="{FF2B5EF4-FFF2-40B4-BE49-F238E27FC236}">
                <a16:creationId xmlns:a16="http://schemas.microsoft.com/office/drawing/2014/main" id="{294D4C41-8F09-EA98-4F85-2723DD9775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7700" y="4867275"/>
            <a:ext cx="0" cy="9366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9" name="Line 33">
            <a:extLst>
              <a:ext uri="{FF2B5EF4-FFF2-40B4-BE49-F238E27FC236}">
                <a16:creationId xmlns:a16="http://schemas.microsoft.com/office/drawing/2014/main" id="{AC6CBF22-B44A-3C60-062D-343DF8F288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9638" y="4867275"/>
            <a:ext cx="1008062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0" name="Text Box 34">
            <a:extLst>
              <a:ext uri="{FF2B5EF4-FFF2-40B4-BE49-F238E27FC236}">
                <a16:creationId xmlns:a16="http://schemas.microsoft.com/office/drawing/2014/main" id="{414F8B8C-9712-15E4-8DDA-63C06609A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23875"/>
            <a:ext cx="661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导出以空气为工质的斯特林制冷机的工作系数。</a:t>
            </a:r>
          </a:p>
        </p:txBody>
      </p:sp>
      <p:sp>
        <p:nvSpPr>
          <p:cNvPr id="14371" name="Text Box 35">
            <a:extLst>
              <a:ext uri="{FF2B5EF4-FFF2-40B4-BE49-F238E27FC236}">
                <a16:creationId xmlns:a16="http://schemas.microsoft.com/office/drawing/2014/main" id="{2335E860-100C-79EB-E38F-FF1B2A4C5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66813"/>
            <a:ext cx="3898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  </a:t>
            </a:r>
            <a:r>
              <a:rPr kumimoji="1" lang="zh-CN" altLang="en-US" sz="2400" b="1">
                <a:ea typeface="楷体_GB2312" pitchFamily="49" charset="-122"/>
              </a:rPr>
              <a:t>斯特林制冷循环简介：</a:t>
            </a:r>
          </a:p>
        </p:txBody>
      </p:sp>
      <p:graphicFrame>
        <p:nvGraphicFramePr>
          <p:cNvPr id="14372" name="Object 36">
            <a:extLst>
              <a:ext uri="{FF2B5EF4-FFF2-40B4-BE49-F238E27FC236}">
                <a16:creationId xmlns:a16="http://schemas.microsoft.com/office/drawing/2014/main" id="{6BE73CB8-6EDE-1012-69B6-ED8C02A065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1992313"/>
          <a:ext cx="25923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40948" imgH="228501" progId="Equation.DSMT4">
                  <p:embed/>
                </p:oleObj>
              </mc:Choice>
              <mc:Fallback>
                <p:oleObj name="Equation" r:id="rId9" imgW="1040948" imgH="228501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92313"/>
                        <a:ext cx="2592387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3" name="Object 37">
            <a:extLst>
              <a:ext uri="{FF2B5EF4-FFF2-40B4-BE49-F238E27FC236}">
                <a16:creationId xmlns:a16="http://schemas.microsoft.com/office/drawing/2014/main" id="{B884E2E3-FBB3-06EE-7895-7114D45C2F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1846263"/>
          <a:ext cx="31686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473200" imgH="431800" progId="Equation.DSMT4">
                  <p:embed/>
                </p:oleObj>
              </mc:Choice>
              <mc:Fallback>
                <p:oleObj name="Equation" r:id="rId11" imgW="1473200" imgH="4318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846263"/>
                        <a:ext cx="316865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1" name="Text Box 38">
            <a:extLst>
              <a:ext uri="{FF2B5EF4-FFF2-40B4-BE49-F238E27FC236}">
                <a16:creationId xmlns:a16="http://schemas.microsoft.com/office/drawing/2014/main" id="{B13E30F2-8A4D-1D8D-B5F0-948CF9413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5888"/>
            <a:ext cx="103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A361255</a:t>
            </a:r>
          </a:p>
        </p:txBody>
      </p:sp>
      <p:sp>
        <p:nvSpPr>
          <p:cNvPr id="14377" name="Text Box 41">
            <a:extLst>
              <a:ext uri="{FF2B5EF4-FFF2-40B4-BE49-F238E27FC236}">
                <a16:creationId xmlns:a16="http://schemas.microsoft.com/office/drawing/2014/main" id="{9EECB018-6877-E3FC-2327-844BAEE19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9413" y="5011738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378" name="Text Box 42">
            <a:extLst>
              <a:ext uri="{FF2B5EF4-FFF2-40B4-BE49-F238E27FC236}">
                <a16:creationId xmlns:a16="http://schemas.microsoft.com/office/drawing/2014/main" id="{F2B35EDF-B1C4-2EC9-FA7F-D7A537ADA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457835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379" name="Text Box 43">
            <a:extLst>
              <a:ext uri="{FF2B5EF4-FFF2-40B4-BE49-F238E27FC236}">
                <a16:creationId xmlns:a16="http://schemas.microsoft.com/office/drawing/2014/main" id="{DA5AD660-B002-482A-FC0E-C4B231CB4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7013" y="54991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380" name="Text Box 44">
            <a:extLst>
              <a:ext uri="{FF2B5EF4-FFF2-40B4-BE49-F238E27FC236}">
                <a16:creationId xmlns:a16="http://schemas.microsoft.com/office/drawing/2014/main" id="{86B6BF52-87BF-D2CC-BE0F-E069A3F56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6975" y="5514975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4387" name="Text Box 51">
            <a:extLst>
              <a:ext uri="{FF2B5EF4-FFF2-40B4-BE49-F238E27FC236}">
                <a16:creationId xmlns:a16="http://schemas.microsoft.com/office/drawing/2014/main" id="{5DE48479-786F-134E-E5F2-5B341C9ED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7700" y="4651375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388" name="Text Box 52">
            <a:extLst>
              <a:ext uri="{FF2B5EF4-FFF2-40B4-BE49-F238E27FC236}">
                <a16:creationId xmlns:a16="http://schemas.microsoft.com/office/drawing/2014/main" id="{0E2ACF82-F772-49B5-36C2-874C93E26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713" y="457835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389" name="Text Box 53">
            <a:extLst>
              <a:ext uri="{FF2B5EF4-FFF2-40B4-BE49-F238E27FC236}">
                <a16:creationId xmlns:a16="http://schemas.microsoft.com/office/drawing/2014/main" id="{7AB38C40-EA3E-0155-16A3-30574D03C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7963" y="5299075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390" name="Text Box 54">
            <a:extLst>
              <a:ext uri="{FF2B5EF4-FFF2-40B4-BE49-F238E27FC236}">
                <a16:creationId xmlns:a16="http://schemas.microsoft.com/office/drawing/2014/main" id="{A7D51257-90C9-E048-D58C-530331759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9413" y="5730875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b="1">
                <a:latin typeface="Times New Roman" panose="02020603050405020304" pitchFamily="18" charset="0"/>
              </a:rPr>
              <a:t>4</a:t>
            </a:r>
          </a:p>
        </p:txBody>
      </p:sp>
      <p:graphicFrame>
        <p:nvGraphicFramePr>
          <p:cNvPr id="14399" name="Object 63">
            <a:extLst>
              <a:ext uri="{FF2B5EF4-FFF2-40B4-BE49-F238E27FC236}">
                <a16:creationId xmlns:a16="http://schemas.microsoft.com/office/drawing/2014/main" id="{FB69FAF9-A593-2DD9-60B5-F2B2ECA03C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0800" y="3430588"/>
          <a:ext cx="3322638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36700" imgH="431800" progId="Equation.DSMT4">
                  <p:embed/>
                </p:oleObj>
              </mc:Choice>
              <mc:Fallback>
                <p:oleObj name="Equation" r:id="rId13" imgW="1536700" imgH="43180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3430588"/>
                        <a:ext cx="3322638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00" name="Object 64">
            <a:extLst>
              <a:ext uri="{FF2B5EF4-FFF2-40B4-BE49-F238E27FC236}">
                <a16:creationId xmlns:a16="http://schemas.microsoft.com/office/drawing/2014/main" id="{15F38FB6-88FA-BDAB-C26E-D3189FF170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1025" y="2576513"/>
          <a:ext cx="25050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167893" imgH="431613" progId="Equation.DSMT4">
                  <p:embed/>
                </p:oleObj>
              </mc:Choice>
              <mc:Fallback>
                <p:oleObj name="Equation" r:id="rId15" imgW="1167893" imgH="431613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2576513"/>
                        <a:ext cx="250507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01" name="Object 65">
            <a:extLst>
              <a:ext uri="{FF2B5EF4-FFF2-40B4-BE49-F238E27FC236}">
                <a16:creationId xmlns:a16="http://schemas.microsoft.com/office/drawing/2014/main" id="{325F9399-6AB2-B082-6955-2AB158AD33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3359150"/>
          <a:ext cx="29527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371600" imgH="431800" progId="Equation.DSMT4">
                  <p:embed/>
                </p:oleObj>
              </mc:Choice>
              <mc:Fallback>
                <p:oleObj name="Equation" r:id="rId17" imgW="1371600" imgH="43180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359150"/>
                        <a:ext cx="295275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02" name="Text Box 66">
            <a:extLst>
              <a:ext uri="{FF2B5EF4-FFF2-40B4-BE49-F238E27FC236}">
                <a16:creationId xmlns:a16="http://schemas.microsoft.com/office/drawing/2014/main" id="{0D21FA53-2AE4-4E28-1582-C9709820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6308725"/>
            <a:ext cx="6953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ea typeface="楷体_GB2312" pitchFamily="49" charset="-122"/>
                <a:hlinkClick r:id="rId19" action="ppaction://hlinkpres?slideindex=8&amp;slidetitle=PowerPoint 演示文稿"/>
              </a:rPr>
              <a:t>返回</a:t>
            </a:r>
            <a:endParaRPr lang="zh-CN" altLang="en-US" sz="2000" b="1">
              <a:ea typeface="楷体_GB2312" pitchFamily="49" charset="-122"/>
            </a:endParaRPr>
          </a:p>
        </p:txBody>
      </p:sp>
      <p:sp>
        <p:nvSpPr>
          <p:cNvPr id="14403" name="Text Box 67">
            <a:extLst>
              <a:ext uri="{FF2B5EF4-FFF2-40B4-BE49-F238E27FC236}">
                <a16:creationId xmlns:a16="http://schemas.microsoft.com/office/drawing/2014/main" id="{98AADC82-B892-6537-9FE9-6E2BF931B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488" y="1141413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一种逆向的概括性卡诺循环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ABAD2A-B88B-C990-97D5-5D6A22DC5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5661025"/>
            <a:ext cx="3460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4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6182E12-E443-362C-4858-217019B5E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2163" y="5514975"/>
            <a:ext cx="3460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4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9B626CC-3571-A434-1228-3D9F3DE88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6975" y="4511675"/>
            <a:ext cx="352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4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347DAFB-7E6B-D8B3-560D-0406982DE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450" y="4891088"/>
            <a:ext cx="352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4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AF7D9A0-843A-7230-1740-78354587A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4288" y="5116513"/>
            <a:ext cx="323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D175946-620B-0876-8272-D04384E2F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338" y="6297613"/>
            <a:ext cx="323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C2FD2B1-232C-B1C4-C2D9-FF8F828DF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775" y="5010150"/>
            <a:ext cx="323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29AEC6F-2CC0-61D6-57CC-A5AD79043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25" y="6319838"/>
            <a:ext cx="323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51DE2B5-601D-E7C8-2D24-162323204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7688" y="5849938"/>
            <a:ext cx="327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4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120E7AF-AF3F-6A2E-8AAD-0373B8E73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7888" y="5257800"/>
            <a:ext cx="4651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1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net</a:t>
            </a:r>
            <a:endParaRPr lang="zh-CN" altLang="en-US" sz="14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4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1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6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1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5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4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4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2000"/>
                                        <p:tgtEl>
                                          <p:spTgt spid="1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0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4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4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3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3" dur="500"/>
                                        <p:tgtEl>
                                          <p:spTgt spid="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8" dur="500"/>
                                        <p:tgtEl>
                                          <p:spTgt spid="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3" dur="500"/>
                                        <p:tgtEl>
                                          <p:spTgt spid="1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 nodeType="clickPar">
                      <p:stCondLst>
                        <p:cond delay="indefinite"/>
                      </p:stCondLst>
                      <p:childTnLst>
                        <p:par>
                          <p:cTn id="2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8" dur="500"/>
                                        <p:tgtEl>
                                          <p:spTgt spid="1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3" dur="500"/>
                                        <p:tgtEl>
                                          <p:spTgt spid="1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 nodeType="clickPar">
                      <p:stCondLst>
                        <p:cond delay="indefinite"/>
                      </p:stCondLst>
                      <p:childTnLst>
                        <p:par>
                          <p:cTn id="2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14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4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 autoUpdateAnimBg="0"/>
      <p:bldP spid="14345" grpId="0" autoUpdateAnimBg="0"/>
      <p:bldP spid="14341" grpId="0"/>
      <p:bldP spid="14347" grpId="0" autoUpdateAnimBg="0"/>
      <p:bldP spid="14354" grpId="0" autoUpdateAnimBg="0"/>
      <p:bldP spid="14359" grpId="0" autoUpdateAnimBg="0"/>
      <p:bldP spid="14357" grpId="0" autoUpdateAnimBg="0"/>
      <p:bldP spid="14356" grpId="0" autoUpdateAnimBg="0"/>
      <p:bldP spid="14370" grpId="0" build="p" autoUpdateAnimBg="0"/>
      <p:bldP spid="14371" grpId="0" build="p" autoUpdateAnimBg="0"/>
      <p:bldP spid="14377" grpId="0"/>
      <p:bldP spid="14378" grpId="0"/>
      <p:bldP spid="14379" grpId="0"/>
      <p:bldP spid="14380" grpId="0"/>
      <p:bldP spid="14387" grpId="0"/>
      <p:bldP spid="14388" grpId="0"/>
      <p:bldP spid="14389" grpId="0"/>
      <p:bldP spid="14390" grpId="0"/>
      <p:bldP spid="14402" grpId="0" animBg="1"/>
      <p:bldP spid="14403" grpId="0"/>
      <p:bldP spid="2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207</TotalTime>
  <Words>57</Words>
  <Application>Microsoft Office PowerPoint</Application>
  <PresentationFormat>全屏显示(4:3)</PresentationFormat>
  <Paragraphs>33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Times New Roman</vt:lpstr>
      <vt:lpstr>楷体_GB2312</vt:lpstr>
      <vt:lpstr>黑体</vt:lpstr>
      <vt:lpstr>Watermark</vt:lpstr>
      <vt:lpstr>MathType 7.0 Equation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tongli</dc:creator>
  <cp:lastModifiedBy>崇浩 唐</cp:lastModifiedBy>
  <cp:revision>25</cp:revision>
  <dcterms:created xsi:type="dcterms:W3CDTF">2000-08-17T13:27:53Z</dcterms:created>
  <dcterms:modified xsi:type="dcterms:W3CDTF">2025-08-22T07:47:37Z</dcterms:modified>
</cp:coreProperties>
</file>