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DED30B2-E55E-1E2B-7806-7C1F000BE6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00725B4-7C95-737C-4381-3B15951DD5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B36556A-B014-8B2C-7EC0-0AAF0F6523A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6EDC79A-FC41-8549-BEE6-3FBF565C4F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C3492505-D727-E5F6-18DB-1853B9B25E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BB793F8-35FE-5C71-94F9-BB5EB723D9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9BC4CE6-573C-4A44-B895-582CCE55615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C85DCD79-4152-0DA1-178D-D0F02943F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24E7A1A-54E2-4503-8C55-ABD7B1FB6C57}" type="slidenum">
              <a:rPr lang="en-US" altLang="zh-CN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A185EDD-13A0-EDED-CB6E-7440055245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F4AB47D-972B-3761-01D6-597D9DCC8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FBCD93C-CD9D-D5B6-241F-2C19525816C3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F006BAFD-30EB-F1E3-8227-07AD0971C9F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8BE7BDA8-846E-DA34-F355-E9A634C114D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33861AE-3A6F-91F5-D225-F2CC3204242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D96B575-C25F-5882-E4EF-F64D357228C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30426789-0F94-509C-FB5A-B12243F902C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4549D4AA-A4D5-8318-E295-CF6C54A567E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5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26674F3-1122-2A16-37D5-946F80C42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991D08B-0CCB-AFDC-4A88-62D7FEC52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E6C25FF-AF17-1C24-A53D-7FF9D7064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0975E-25D1-4669-BA84-4CB762342B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589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3C51B4A-1965-3E30-D083-4EAFB4323C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9FC7EF-1363-ADE1-8A3B-BAEF7E4C8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21E8D66-5A8E-7A86-ABA6-9FE52DE7F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68A9E-FBA3-4126-89E0-819472FC17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0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A8085A1-6358-CD65-5000-70B7376D38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59D8B9C-C420-B5C6-1CCA-4DC54101E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9D56F36-E1C0-49B3-AAB8-E45651616C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3044-F81C-44D9-BA60-A871D4D9B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2B25C81-2B00-FC45-27F5-F53C99A12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FAB3BAD-B6E7-ABF1-9234-D6FE8100BD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457EA6B-8660-AA3A-B3B2-BBCFABE877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752E0-6031-4F4D-BACC-7DA0AA36AA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5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2CCF39C-48DF-2389-723E-BB25936CC5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F66224D-821A-2577-D07C-12E33A74A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6E5E418-E569-7006-E571-C0BDDBD4B2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0D9A1-4BE7-49F8-9B55-CE6BE94BA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23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2E7483-9074-C79C-20AB-EFCE6CB0ED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8AE63B5-D47D-DD15-89E6-DAFAF5D071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5945F5F-FCD3-D648-8527-9863D3BD5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B1D63-A49F-46EC-A3A4-94767BC0F0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36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524F468-3DC5-782B-6C73-FD0C53A5BC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7CC785B-C0E3-7068-83B4-A3FEFCED2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1586F04-5B66-3D64-31AF-21385CBED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DFF45-5CD3-46D9-9880-3FDF3C7AFC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32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E6774FC-9BB1-F6A6-7E81-1288D4691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E3409D4-C62A-E00C-496C-6A0921382A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075F485-1FC7-6B2F-7D9F-104B126D4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1EEF-213A-4D5C-ADD0-78FB596A53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6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9B3A032-5A36-1328-544A-4CECCEC7E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B738382-1A11-6B2C-C574-2EB9AD076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60A9401-0562-FD3A-8607-B35D321E4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284ED-64ED-47EA-A492-36D67679F4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00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943A0A-8BA0-BE98-8D46-B5D6D4035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47EBF82-622B-D35F-F73F-08A1789F3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00B3FA6-5BD0-FD79-AB5B-8D02E02A5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FF82E-7F08-4A48-916F-58E6072DC2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05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2D05A43-8556-A389-A6AD-4C1D358B8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B875AF0-84DD-EBDB-3465-3B59F0A3F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01E5709-99F4-A653-21F2-C232F879F5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F5BEC-95CA-4179-9CA1-1A0D4BE457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9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4563BF7-1736-286E-D30F-15B5955B659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A3CB400E-89E8-DFEF-D616-404BF6C5E50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1E7C606-9384-B0C3-9320-A5B89B9B71A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3F5BEAC9-2E52-1EBA-C7BE-312F1F166CA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EA031FA4-DB5C-755C-1322-9B116D24473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CBA9DF4C-45A5-3403-361C-9EF61B9229A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D04AF5F7-C25E-2807-A36C-4603669AD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08EADECA-757A-8517-40BF-D17EE4F3C3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D2A2FAE5-625F-5C0A-CBCC-406BF4CDB1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53ACDBA2-EFA8-B853-27A2-3BBB2CDAB4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497A542-53DC-45FE-AC59-3D9AEAEE7A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FB9AD62F-0A7A-26B5-2E83-780710DC3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2.wmf"/><Relationship Id="rId18" Type="http://schemas.openxmlformats.org/officeDocument/2006/relationships/hyperlink" Target="../&#31532;12&#31456;.ppt#47. PowerPoint &#28436;&#31034;&#25991;&#31295;" TargetMode="External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5E18B017-32E4-EACF-CA1B-73E7A0FB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1FD12F6-CBA6-474D-B754-B2A1FF8C7832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E0A59FF7-A203-B804-254C-941ECF2A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452438"/>
            <a:ext cx="8531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直径为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1m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，高为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2m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的桶内充满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=102.4 kPa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32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75%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的湿空气，经复杂过程后达终态，若终态时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18℃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90%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，求：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）终态压力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）凝结水量；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）过程中空气放热量。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31C360E7-EA6E-01EA-82A3-82E93204F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00500"/>
            <a:ext cx="1268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</a:t>
            </a: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6D273E23-C242-8F3D-FE56-4A1988ADA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000500"/>
          <a:ext cx="46386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393700" progId="Equation.DSMT4">
                  <p:embed/>
                </p:oleObj>
              </mc:Choice>
              <mc:Fallback>
                <p:oleObj name="Equation" r:id="rId2" imgW="23876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00500"/>
                        <a:ext cx="46386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>
            <a:extLst>
              <a:ext uri="{FF2B5EF4-FFF2-40B4-BE49-F238E27FC236}">
                <a16:creationId xmlns:a16="http://schemas.microsoft.com/office/drawing/2014/main" id="{9C7B9681-97F3-AB18-F7CA-574F87784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0006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查表</a:t>
            </a:r>
          </a:p>
        </p:txBody>
      </p:sp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C56B1D82-FA9F-A3A6-4D72-DBC01901C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5030788"/>
          <a:ext cx="3214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41300" progId="Equation.DSMT4">
                  <p:embed/>
                </p:oleObj>
              </mc:Choice>
              <mc:Fallback>
                <p:oleObj name="Equation" r:id="rId4" imgW="16002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5030788"/>
                        <a:ext cx="3214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8CCB87FA-52D5-677A-7C6E-DD881D0BF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6000750"/>
          <a:ext cx="58023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241300" progId="Equation.DSMT4">
                  <p:embed/>
                </p:oleObj>
              </mc:Choice>
              <mc:Fallback>
                <p:oleObj name="Equation" r:id="rId6" imgW="2857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6000750"/>
                        <a:ext cx="58023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" name="Object 0">
            <a:extLst>
              <a:ext uri="{FF2B5EF4-FFF2-40B4-BE49-F238E27FC236}">
                <a16:creationId xmlns:a16="http://schemas.microsoft.com/office/drawing/2014/main" id="{AC2BBF73-64BF-7BDE-8753-D11626AB4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038" y="1212850"/>
          <a:ext cx="3032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579" imgH="164957" progId="Equation.DSMT4">
                  <p:embed/>
                </p:oleObj>
              </mc:Choice>
              <mc:Fallback>
                <p:oleObj name="Equation" r:id="rId8" imgW="139579" imgH="164957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212850"/>
                        <a:ext cx="3032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" name="Object 1">
            <a:extLst>
              <a:ext uri="{FF2B5EF4-FFF2-40B4-BE49-F238E27FC236}">
                <a16:creationId xmlns:a16="http://schemas.microsoft.com/office/drawing/2014/main" id="{A9DDD0E1-3128-7EEA-A842-A447725A5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1784350"/>
          <a:ext cx="3032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579" imgH="164957" progId="Equation.DSMT4">
                  <p:embed/>
                </p:oleObj>
              </mc:Choice>
              <mc:Fallback>
                <p:oleObj name="Equation" r:id="rId10" imgW="139579" imgH="164957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784350"/>
                        <a:ext cx="3032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2">
            <a:extLst>
              <a:ext uri="{FF2B5EF4-FFF2-40B4-BE49-F238E27FC236}">
                <a16:creationId xmlns:a16="http://schemas.microsoft.com/office/drawing/2014/main" id="{9DC83FC6-D9FE-5301-F087-0AADA9C3E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095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A423288</a:t>
            </a:r>
          </a:p>
        </p:txBody>
      </p:sp>
      <p:sp>
        <p:nvSpPr>
          <p:cNvPr id="3084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C99F32-C702-7562-E32A-66E5CE8B7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5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0CFB13C-49A1-85F1-8E63-90C4A9C9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 autoUpdateAnimBg="0"/>
      <p:bldP spid="205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6A3A3A95-4C12-EAB7-DB89-644B7CCF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561C4DA-9002-436C-B565-C2FA3AF79EF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711D3059-A35B-D50C-46D4-637DD7D74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413000"/>
          <a:ext cx="7124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79800" imgH="495300" progId="Equation.DSMT4">
                  <p:embed/>
                </p:oleObj>
              </mc:Choice>
              <mc:Fallback>
                <p:oleObj name="Equation" r:id="rId3" imgW="34798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413000"/>
                        <a:ext cx="7124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1192F8F4-4ED1-ECB9-2B78-B36EF5F9E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1622425"/>
          <a:ext cx="78771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70300" imgH="241300" progId="Equation.DSMT4">
                  <p:embed/>
                </p:oleObj>
              </mc:Choice>
              <mc:Fallback>
                <p:oleObj name="Equation" r:id="rId5" imgW="36703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622425"/>
                        <a:ext cx="78771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BAB7B873-6B00-2007-1201-5C936CA1D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" y="4189413"/>
          <a:ext cx="811688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51300" imgH="939800" progId="Equation.DSMT4">
                  <p:embed/>
                </p:oleObj>
              </mc:Choice>
              <mc:Fallback>
                <p:oleObj name="Equation" r:id="rId7" imgW="4051300" imgH="93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189413"/>
                        <a:ext cx="8116888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E2B0FDD2-55A6-0BE6-0626-FAE830F8A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6118225"/>
          <a:ext cx="79597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44900" imgH="241300" progId="Equation.DSMT4">
                  <p:embed/>
                </p:oleObj>
              </mc:Choice>
              <mc:Fallback>
                <p:oleObj name="Equation" r:id="rId9" imgW="36449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6118225"/>
                        <a:ext cx="795972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" name="Text Box 0">
            <a:extLst>
              <a:ext uri="{FF2B5EF4-FFF2-40B4-BE49-F238E27FC236}">
                <a16:creationId xmlns:a16="http://schemas.microsoft.com/office/drawing/2014/main" id="{7A1F2362-7D48-E678-B8C7-22B0414B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35433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忽略凝水体积</a:t>
            </a:r>
          </a:p>
        </p:txBody>
      </p:sp>
      <p:sp>
        <p:nvSpPr>
          <p:cNvPr id="4104" name="AutoShape 10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B8BD7B3-3DDB-D5A6-73E2-82ED0B429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5" name="AutoShape 10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631047-3DD9-2258-28AF-4C58954B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102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31907EC-74AD-0D1F-04BF-C2628FE9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AutoShape 102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15DA5DC-035F-73B4-31A3-70A89FDF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7412" name="Object 1028">
            <a:extLst>
              <a:ext uri="{FF2B5EF4-FFF2-40B4-BE49-F238E27FC236}">
                <a16:creationId xmlns:a16="http://schemas.microsoft.com/office/drawing/2014/main" id="{9F84EEBE-6928-9892-0898-EA18BD65F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57188"/>
          <a:ext cx="35893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01800" imgH="241300" progId="Equation.DSMT4">
                  <p:embed/>
                </p:oleObj>
              </mc:Choice>
              <mc:Fallback>
                <p:oleObj name="Equation" r:id="rId11" imgW="1701800" imgH="2413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57188"/>
                        <a:ext cx="35893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029">
            <a:extLst>
              <a:ext uri="{FF2B5EF4-FFF2-40B4-BE49-F238E27FC236}">
                <a16:creationId xmlns:a16="http://schemas.microsoft.com/office/drawing/2014/main" id="{A63364CB-EEAD-C380-0078-0B480D1CB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1000125"/>
          <a:ext cx="63833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46400" imgH="241300" progId="Equation.DSMT4">
                  <p:embed/>
                </p:oleObj>
              </mc:Choice>
              <mc:Fallback>
                <p:oleObj name="Equation" r:id="rId13" imgW="2946400" imgH="2413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000125"/>
                        <a:ext cx="63833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227D88D2-B323-3AF1-98E0-1655D3B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D98B8A6-B27F-4729-9CE7-014DA3706F3D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212466F8-44E8-7C8A-82AF-AA3A412D0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8" y="2139950"/>
          <a:ext cx="8099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500" imgH="241300" progId="Equation.DSMT4">
                  <p:embed/>
                </p:oleObj>
              </mc:Choice>
              <mc:Fallback>
                <p:oleObj name="Equation" r:id="rId2" imgW="3873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139950"/>
                        <a:ext cx="8099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>
            <a:extLst>
              <a:ext uri="{FF2B5EF4-FFF2-40B4-BE49-F238E27FC236}">
                <a16:creationId xmlns:a16="http://schemas.microsoft.com/office/drawing/2014/main" id="{488634A4-4C4E-4BBE-9952-26EA83C42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863850"/>
            <a:ext cx="195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析水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0.0181kg</a:t>
            </a:r>
          </a:p>
        </p:txBody>
      </p:sp>
      <p:graphicFrame>
        <p:nvGraphicFramePr>
          <p:cNvPr id="5125" name="Object 4">
            <a:extLst>
              <a:ext uri="{FF2B5EF4-FFF2-40B4-BE49-F238E27FC236}">
                <a16:creationId xmlns:a16="http://schemas.microsoft.com/office/drawing/2014/main" id="{756FEAE5-A10F-A045-CF71-940DEE970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48037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8037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5FA82D4E-C6A2-86C4-FD0D-E265360A5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3444875"/>
          <a:ext cx="87391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75100" imgH="457200" progId="Equation.DSMT4">
                  <p:embed/>
                </p:oleObj>
              </mc:Choice>
              <mc:Fallback>
                <p:oleObj name="Equation" r:id="rId6" imgW="3975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44875"/>
                        <a:ext cx="87391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88E275BB-9695-0369-7ED7-DE8E7688C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568950"/>
          <a:ext cx="86741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19600" imgH="584200" progId="Equation.DSMT4">
                  <p:embed/>
                </p:oleObj>
              </mc:Choice>
              <mc:Fallback>
                <p:oleObj name="Equation" r:id="rId8" imgW="4419600" imgH="5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568950"/>
                        <a:ext cx="86741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" name="Object 1025">
            <a:extLst>
              <a:ext uri="{FF2B5EF4-FFF2-40B4-BE49-F238E27FC236}">
                <a16:creationId xmlns:a16="http://schemas.microsoft.com/office/drawing/2014/main" id="{B35A643C-F8E5-10E9-CBC3-55EBA169A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551363"/>
          <a:ext cx="87487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98900" imgH="457200" progId="Equation.DSMT4">
                  <p:embed/>
                </p:oleObj>
              </mc:Choice>
              <mc:Fallback>
                <p:oleObj name="Equation" r:id="rId10" imgW="389890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51363"/>
                        <a:ext cx="87487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1026">
            <a:extLst>
              <a:ext uri="{FF2B5EF4-FFF2-40B4-BE49-F238E27FC236}">
                <a16:creationId xmlns:a16="http://schemas.microsoft.com/office/drawing/2014/main" id="{2D9224DD-C81A-3AF5-2A41-E5D8567A5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29003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或者</a:t>
            </a:r>
          </a:p>
        </p:txBody>
      </p:sp>
      <p:sp>
        <p:nvSpPr>
          <p:cNvPr id="5130" name="AutoShape 10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E3A4BC0-6906-1537-02BF-066A8646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10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A80B1C7-7121-8AD7-1D44-7AA023858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102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DCDD008-F7D8-3601-2890-5135A9F91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03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192E980-C9F4-0C4E-DE4C-8EDB62197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60492869-1D7E-5DBF-DF33-EDEDE724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74650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0" name="Object 1031">
            <a:extLst>
              <a:ext uri="{FF2B5EF4-FFF2-40B4-BE49-F238E27FC236}">
                <a16:creationId xmlns:a16="http://schemas.microsoft.com/office/drawing/2014/main" id="{034FE31E-F57C-248E-66DB-0EC79080D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142875"/>
          <a:ext cx="6543675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76600" imgH="965200" progId="Equation.DSMT4">
                  <p:embed/>
                </p:oleObj>
              </mc:Choice>
              <mc:Fallback>
                <p:oleObj name="Equation" r:id="rId12" imgW="3276600" imgH="9652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142875"/>
                        <a:ext cx="6543675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9218" grpId="0"/>
      <p:bldP spid="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52D8FA87-23D6-47A0-AE37-3AFC4E28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9491265-94AA-4D85-8FDE-C95C98E3425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4F660438-E026-9431-C630-0DF3ABD8C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1589088"/>
          <a:ext cx="61849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300" imgH="228600" progId="Equation.DSMT4">
                  <p:embed/>
                </p:oleObj>
              </mc:Choice>
              <mc:Fallback>
                <p:oleObj name="Equation" r:id="rId2" imgW="25273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589088"/>
                        <a:ext cx="61849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926780C2-C71B-D6D5-8108-F508872C3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1725" y="3063875"/>
          <a:ext cx="1649413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748975" progId="Equation.DSMT4">
                  <p:embed/>
                </p:oleObj>
              </mc:Choice>
              <mc:Fallback>
                <p:oleObj name="Equation" r:id="rId4" imgW="710891" imgH="74897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063875"/>
                        <a:ext cx="1649413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AutoShape 4">
            <a:extLst>
              <a:ext uri="{FF2B5EF4-FFF2-40B4-BE49-F238E27FC236}">
                <a16:creationId xmlns:a16="http://schemas.microsoft.com/office/drawing/2014/main" id="{00CBCFD1-DF0B-9A5F-8189-ABE1B969CAE8}"/>
              </a:ext>
            </a:extLst>
          </p:cNvPr>
          <p:cNvSpPr>
            <a:spLocks/>
          </p:cNvSpPr>
          <p:nvPr/>
        </p:nvSpPr>
        <p:spPr bwMode="auto">
          <a:xfrm>
            <a:off x="2881313" y="3219450"/>
            <a:ext cx="76200" cy="1439863"/>
          </a:xfrm>
          <a:prstGeom prst="rightBrace">
            <a:avLst>
              <a:gd name="adj1" fmla="val 1574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62682D14-B3E4-C362-4927-6B4D04262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3438" y="3825875"/>
          <a:ext cx="8382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666" imgH="152532" progId="Equation.DSMT4">
                  <p:embed/>
                </p:oleObj>
              </mc:Choice>
              <mc:Fallback>
                <p:oleObj name="Equation" r:id="rId6" imgW="190666" imgH="15253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3825875"/>
                        <a:ext cx="8382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5B3CFE7C-5D9E-F1CC-8F83-A2324DAFB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019675"/>
          <a:ext cx="7900987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71900" imgH="774700" progId="Equation.DSMT4">
                  <p:embed/>
                </p:oleObj>
              </mc:Choice>
              <mc:Fallback>
                <p:oleObj name="Equation" r:id="rId8" imgW="3771900" imgH="774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19675"/>
                        <a:ext cx="7900987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085E44C9-158D-6C2E-9457-FDDCE86F6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3889375"/>
          <a:ext cx="1595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08" imgH="203112" progId="Equation.DSMT4">
                  <p:embed/>
                </p:oleObj>
              </mc:Choice>
              <mc:Fallback>
                <p:oleObj name="Equation" r:id="rId10" imgW="67280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889375"/>
                        <a:ext cx="1595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2413352C-13B7-D8E8-CF77-A04F9943D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2235200"/>
          <a:ext cx="63103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78100" imgH="254000" progId="Equation.DSMT4">
                  <p:embed/>
                </p:oleObj>
              </mc:Choice>
              <mc:Fallback>
                <p:oleObj name="Equation" r:id="rId12" imgW="25781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235200"/>
                        <a:ext cx="63103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AutoShape 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A102731-D82F-D6D5-163A-03FC830D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5" name="AutoShape 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4E4B1EB-ACFB-FB10-887F-E85EA64B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93585F91-0B05-8D82-6FD3-3205DBE3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9063"/>
            <a:ext cx="187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楷体_GB2312" charset="-122"/>
                <a:ea typeface="楷体_GB2312" charset="-122"/>
              </a:rPr>
              <a:t>3</a:t>
            </a:r>
            <a:r>
              <a:rPr kumimoji="1" lang="zh-CN" altLang="en-US" sz="2400" b="1">
                <a:latin typeface="楷体_GB2312" charset="-122"/>
                <a:ea typeface="楷体_GB2312" charset="-122"/>
              </a:rPr>
              <a:t>）取闭口系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68C2686D-EB24-8C47-DB4D-C35DBB0F0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01613"/>
          <a:ext cx="30432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85255" imgH="215806" progId="Equation.DSMT4">
                  <p:embed/>
                </p:oleObj>
              </mc:Choice>
              <mc:Fallback>
                <p:oleObj name="Equation" r:id="rId14" imgW="1485255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01613"/>
                        <a:ext cx="30432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9A7558A3-59B3-67E7-72A3-FF75DF0A5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801688"/>
          <a:ext cx="30257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6394" imgH="355446" progId="Equation.DSMT4">
                  <p:embed/>
                </p:oleObj>
              </mc:Choice>
              <mc:Fallback>
                <p:oleObj name="Equation" r:id="rId16" imgW="1396394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801688"/>
                        <a:ext cx="30257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026">
            <a:extLst>
              <a:ext uri="{FF2B5EF4-FFF2-40B4-BE49-F238E27FC236}">
                <a16:creationId xmlns:a16="http://schemas.microsoft.com/office/drawing/2014/main" id="{5C554567-47A4-6B7C-86E9-B6C473C4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12775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charset="-122"/>
                <a:hlinkClick r:id="rId18" action="ppaction://hlinkpres?slideindex=47&amp;slidetitle=PowerPoint 演示文稿"/>
              </a:rPr>
              <a:t>返回</a:t>
            </a:r>
            <a:endParaRPr lang="zh-CN" altLang="en-US" sz="2000" b="1"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15" grpId="0" build="p" autoUpdateAnimBg="0"/>
      <p:bldP spid="18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383</TotalTime>
  <Words>97</Words>
  <Application>Microsoft Office PowerPoint</Application>
  <PresentationFormat>全屏显示(4:3)</PresentationFormat>
  <Paragraphs>19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30</cp:revision>
  <dcterms:created xsi:type="dcterms:W3CDTF">2000-08-30T15:06:54Z</dcterms:created>
  <dcterms:modified xsi:type="dcterms:W3CDTF">2025-08-22T07:48:34Z</dcterms:modified>
</cp:coreProperties>
</file>