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BE0F92-9427-63F2-AF2F-4903E67AFE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94316DE-B49E-2ED0-4609-BF1C84EB11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45BF500-274C-0489-7AFD-D7C15705637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C1DB3193-42BC-2870-E301-51C3198912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276E572-4760-07A2-4CE2-208DDC7D6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3E1A0DA-3D2D-CC33-AF7E-5E032F0D2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818F238-9320-4249-810B-7177FF708C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B5B99D18-91A6-E21E-4506-ADA4EAB1DC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4EBF2617-AF8C-CE4A-A0FD-CB361178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有人提出水温高于环境，求出</a:t>
            </a:r>
            <a:r>
              <a:rPr lang="en-US" altLang="zh-CN">
                <a:cs typeface="Times New Roman" panose="02020603050405020304" pitchFamily="18" charset="0"/>
              </a:rPr>
              <a:t>q&gt;o,</a:t>
            </a:r>
            <a:r>
              <a:rPr lang="zh-CN" altLang="en-US">
                <a:cs typeface="Times New Roman" panose="02020603050405020304" pitchFamily="18" charset="0"/>
              </a:rPr>
              <a:t>违反第二定律。一种途径是用水为热源，环境为冷源，热机输出功驱动热泵，实现环境介质向水输热，即利用水热力学能㶲的减少使热量自低温向高温传送。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B14A834-F5F9-329C-ADB4-FED43216F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7F5072E-B58B-4065-BC70-339D3F045219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41BEAC-392F-D79F-1C30-26663127971E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8391BFC5-C7F4-E371-631B-DFD8295FD5C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43631EBA-E28D-18A5-FEFE-AEEE54EB08E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03A107F-C4EE-F032-5BCB-14064983B0A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E11DE62-A8AB-CDA5-DE8C-7104F1A783C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3B7E18E-B8CF-7604-46A1-E055BA883F9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D47A1F1-82FA-D601-C68B-08070891BFC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DAFAF90-6772-AB6B-466D-AFF7CED15D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0301BAF-1F7D-72D1-3AA6-282CA22BBD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4D00232-D52A-C4B0-0B81-47B997408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C1678-4D95-4F0C-807C-845C04FC49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3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54EADC0-1C7D-F5E7-2A42-F078B542E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3CA58D4-67CE-AF46-7C2F-FC9BF4810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02BBCDF-3651-48D2-25F4-CA761B66A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B5D04-3EA6-4B1E-A983-E2F7A5E502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18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5F7F59-763D-08BF-D7A8-66E293E8D1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347C4AB-3204-36FE-EFA0-665D7594F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D203D80-A126-A392-EF41-3ACB775AC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23DC0-C734-4B60-BCCD-4A4E13F86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2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4188794-5923-AC05-43AE-58D3CE80F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0577490-DB77-DC74-DEBA-4D11A49665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7B2E087-AF2E-4649-2D72-4472F2DF9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E18F3-5B55-4959-8EDA-89FF4DF379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3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ACD2D8-6337-06CC-9598-1B72D836EF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FB40ADC-4B27-7482-C6F6-10C4780DD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74BC7DE-862D-34C5-4C35-6EB2897DA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91FB1-E443-4F3A-8805-D614BF8B0E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76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4800526-44A3-75A1-5A1B-F773A6631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C4B9347-8C1D-C32A-8076-07571DE24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2CCF378-8717-AEA6-089B-8946E3ACB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5AC8B-3BD4-4F71-AABC-00E552D7F9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6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F9E5F4A-319B-01A3-FD08-30C21C306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029DDF1-CFA7-F9D8-A6CD-1E982F6CDC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F110009-48F6-9725-88CB-54157DE7BF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DB850-744C-47BD-BF63-BC53DCE809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86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B43CB94-C8DC-2ED3-4095-093DFA1CC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0B3766B-D25D-3758-A3E0-A50DCC7C6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F030980-195D-C1F0-26BD-9380271B1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5876A-4688-4A01-9AB5-458D2D4415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05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B3CDBD4-0254-C956-761B-3920340211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9FE8DF9D-FFAF-791B-47FB-40963C5821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F2B174D-B96E-5012-4E16-F9D1531977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85B91-5C5F-4EC3-B638-4597BBE41C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0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EC243F8-E20E-6138-47B2-EEE63F17C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E0D1099-C07E-F845-5D67-ED97665BC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663375-C6E2-25C3-6B61-9ADE8C956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55BB4-C435-4338-93C4-F3F00EA00D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3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05755C9-2293-9972-2E3A-E05DC9318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C1987B0-2BC0-3261-B37A-891B94745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8C3A2B-034D-DFF0-6373-2988F4463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A21AD-07DD-4394-9C42-0799B7DE62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93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04CDB70-B03C-8DD1-1CF2-0B406B35B238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61F3B21C-E9F4-EFF7-00DC-0BCBE14EF19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CD327651-C529-EDC2-B9EA-9A92A188456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7F78FA4B-FC13-AA15-5907-30295379A8D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8BFC5A8A-0B7F-776F-AFF4-FFF0C3F082E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80420D4-0BB7-9BFD-CF2F-7D0DE487C30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42D78796-F29D-DAAF-CDA6-D9EE02C32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96750400-70CE-B13E-E9E0-5C1F58AC76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7AF15112-C6A0-3EC9-FEA9-6DBED3754E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5E7ACC98-641D-9F6D-000B-96AD5BFD81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1BF1CAC-740F-4638-A82C-4BE18808B20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67930656-5CCE-DE54-8E7A-353C6E759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hyperlink" Target="../&#31532;5&#31456;.ppt#62. PowerPoint &#28436;&#31034;&#25991;&#31295;" TargetMode="External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C3C2F020-E403-6E7A-2EB9-F1F88056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3C206F1-6D01-4009-9884-EA65419EC87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3FE98D02-1C76-7EC7-21A5-DB3B8D82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33375"/>
            <a:ext cx="87852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kg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水自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，自然降温到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90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，其热力学能不变。求：最大有用功和作功能力损失。已知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9B886749-94B1-0A76-779F-2D2F5F2CE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977900"/>
          <a:ext cx="3024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7950" imgH="241195" progId="Equation.DSMT4">
                  <p:embed/>
                </p:oleObj>
              </mc:Choice>
              <mc:Fallback>
                <p:oleObj name="Equation" r:id="rId3" imgW="149795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977900"/>
                        <a:ext cx="30241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EF4385A5-15C2-481B-F196-75E8B297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6DFC86AD-45EC-D2D8-6BC7-8942E5A6E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5" y="1557338"/>
          <a:ext cx="3236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7950" imgH="241195" progId="Equation.DSMT4">
                  <p:embed/>
                </p:oleObj>
              </mc:Choice>
              <mc:Fallback>
                <p:oleObj name="Equation" r:id="rId5" imgW="149795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1557338"/>
                        <a:ext cx="3236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>
            <a:extLst>
              <a:ext uri="{FF2B5EF4-FFF2-40B4-BE49-F238E27FC236}">
                <a16:creationId xmlns:a16="http://schemas.microsoft.com/office/drawing/2014/main" id="{50B79FBF-5B01-192D-A044-A0648B15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查过热蒸汽和未饱和水表得</a:t>
            </a:r>
          </a:p>
        </p:txBody>
      </p:sp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572B3CA6-7998-36D9-400C-E1A198840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24175"/>
          <a:ext cx="8467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81500" imgH="241300" progId="Equation.DSMT4">
                  <p:embed/>
                </p:oleObj>
              </mc:Choice>
              <mc:Fallback>
                <p:oleObj name="Equation" r:id="rId7" imgW="4381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8467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">
            <a:extLst>
              <a:ext uri="{FF2B5EF4-FFF2-40B4-BE49-F238E27FC236}">
                <a16:creationId xmlns:a16="http://schemas.microsoft.com/office/drawing/2014/main" id="{73F46051-6C5D-0781-C504-B9340D275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95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A424265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A9BF6A1-3D46-8261-0302-5BC2C76F6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628775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首先确定初终态参数，由</a:t>
            </a:r>
          </a:p>
        </p:txBody>
      </p:sp>
      <p:graphicFrame>
        <p:nvGraphicFramePr>
          <p:cNvPr id="5123" name="Object 11">
            <a:extLst>
              <a:ext uri="{FF2B5EF4-FFF2-40B4-BE49-F238E27FC236}">
                <a16:creationId xmlns:a16="http://schemas.microsoft.com/office/drawing/2014/main" id="{6C3CFB3B-52BA-9A69-8C70-F1039EE8C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573463"/>
          <a:ext cx="83534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05300" imgH="457200" progId="Equation.DSMT4">
                  <p:embed/>
                </p:oleObj>
              </mc:Choice>
              <mc:Fallback>
                <p:oleObj name="Equation" r:id="rId9" imgW="43053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73463"/>
                        <a:ext cx="83534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>
            <a:extLst>
              <a:ext uri="{FF2B5EF4-FFF2-40B4-BE49-F238E27FC236}">
                <a16:creationId xmlns:a16="http://schemas.microsoft.com/office/drawing/2014/main" id="{6F1DD4F2-6F1A-209B-A94A-91C1D188A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485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由饱和水和饱和水蒸气表，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90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8E295682-DAD1-DCFB-A486-156B98075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233988"/>
          <a:ext cx="86407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70400" imgH="241300" progId="Equation.DSMT4">
                  <p:embed/>
                </p:oleObj>
              </mc:Choice>
              <mc:Fallback>
                <p:oleObj name="Equation" r:id="rId11" imgW="4470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33988"/>
                        <a:ext cx="86407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4">
            <a:extLst>
              <a:ext uri="{FF2B5EF4-FFF2-40B4-BE49-F238E27FC236}">
                <a16:creationId xmlns:a16="http://schemas.microsoft.com/office/drawing/2014/main" id="{30B7747F-748F-E94C-F534-46EC5D0F8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781675"/>
          <a:ext cx="8564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43400" imgH="241300" progId="Equation.DSMT4">
                  <p:embed/>
                </p:oleObj>
              </mc:Choice>
              <mc:Fallback>
                <p:oleObj name="Equation" r:id="rId13" imgW="43434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781675"/>
                        <a:ext cx="85645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AutoShape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F514376-EAB4-A757-3352-31014A9F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675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2" grpId="0" build="p" autoUpdateAnimBg="0"/>
      <p:bldP spid="2054" grpId="0" build="p" autoUpdateAnimBg="0"/>
      <p:bldP spid="5122" grpId="0"/>
      <p:bldP spid="5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906B7AB9-4208-25D1-4E2D-3A6B5A67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3126C90-DA74-4C66-987A-CF03E87E5CA2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B39E55E4-B95E-C68A-FB47-F118019E3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4675"/>
          <a:ext cx="776128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500" imgH="685800" progId="Equation.DSMT4">
                  <p:embed/>
                </p:oleObj>
              </mc:Choice>
              <mc:Fallback>
                <p:oleObj name="Equation" r:id="rId2" imgW="37465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7761288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AFCBBD47-9160-F29B-AC30-2149DA70E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3429000"/>
          <a:ext cx="39973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0" imgH="241300" progId="Equation.DSMT4">
                  <p:embed/>
                </p:oleObj>
              </mc:Choice>
              <mc:Fallback>
                <p:oleObj name="Equation" r:id="rId4" imgW="17780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429000"/>
                        <a:ext cx="39973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5D1D9951-8E47-3195-2036-3EE175834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90988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故终态为湿饱和蒸汽。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857AF837-2780-9DA6-6CEF-7BEE77042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0350"/>
          <a:ext cx="79930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685800" progId="Equation.DSMT4">
                  <p:embed/>
                </p:oleObj>
              </mc:Choice>
              <mc:Fallback>
                <p:oleObj name="Equation" r:id="rId6" imgW="39624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350"/>
                        <a:ext cx="799306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>
            <a:extLst>
              <a:ext uri="{FF2B5EF4-FFF2-40B4-BE49-F238E27FC236}">
                <a16:creationId xmlns:a16="http://schemas.microsoft.com/office/drawing/2014/main" id="{4EBF27B7-E4B9-91D7-56B5-0321BB701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432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终态：据题意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E761AE49-AB04-F6BD-9FD5-2D015271B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502025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307" imgH="228501" progId="Equation.DSMT4">
                  <p:embed/>
                </p:oleObj>
              </mc:Choice>
              <mc:Fallback>
                <p:oleObj name="Equation" r:id="rId8" imgW="444307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02025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6D2319F8-2383-62F4-D8EB-10850A1CA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97425"/>
          <a:ext cx="28717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8100" imgH="279400" progId="Equation.DSMT4">
                  <p:embed/>
                </p:oleObj>
              </mc:Choice>
              <mc:Fallback>
                <p:oleObj name="Equation" r:id="rId10" imgW="13081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28717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A169847C-50D9-778F-6C31-0C2840274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589588"/>
          <a:ext cx="60483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35300" imgH="457200" progId="Equation.DSMT4">
                  <p:embed/>
                </p:oleObj>
              </mc:Choice>
              <mc:Fallback>
                <p:oleObj name="Equation" r:id="rId12" imgW="30353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60483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D6AD66-577C-AE7C-4812-91ECFF8A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A7AE6C-4C22-5CC1-E2C4-793D8B369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AutoShape 1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DCFE15B-2B5B-879B-85CB-A5089D5E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1CA8282-2FD7-9B5C-DB6C-FC9FA673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92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A641DAA4-2320-3254-D765-C486D8C9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15750E9-38B9-483C-A699-1D21ACC06EB0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29BBD98B-5952-B82E-6EAD-0DAF0219C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188913"/>
          <a:ext cx="8239125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774700" progId="Equation.DSMT4">
                  <p:embed/>
                </p:oleObj>
              </mc:Choice>
              <mc:Fallback>
                <p:oleObj name="Equation" r:id="rId2" imgW="4152900" imgH="774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88913"/>
                        <a:ext cx="8239125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D2CB04AB-3858-BADA-F08E-F67361B07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3644900"/>
          <a:ext cx="70596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600" imgH="508000" progId="Equation.DSMT4">
                  <p:embed/>
                </p:oleObj>
              </mc:Choice>
              <mc:Fallback>
                <p:oleObj name="Equation" r:id="rId4" imgW="31496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644900"/>
                        <a:ext cx="70596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" name="Object 0">
            <a:extLst>
              <a:ext uri="{FF2B5EF4-FFF2-40B4-BE49-F238E27FC236}">
                <a16:creationId xmlns:a16="http://schemas.microsoft.com/office/drawing/2014/main" id="{ECDA45E2-1E6B-3146-21AF-61208B283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1917700"/>
          <a:ext cx="8415338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30700" imgH="800100" progId="Equation.DSMT4">
                  <p:embed/>
                </p:oleObj>
              </mc:Choice>
              <mc:Fallback>
                <p:oleObj name="Equation" r:id="rId6" imgW="4330700" imgH="8001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917700"/>
                        <a:ext cx="8415338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" name="Object 1">
            <a:extLst>
              <a:ext uri="{FF2B5EF4-FFF2-40B4-BE49-F238E27FC236}">
                <a16:creationId xmlns:a16="http://schemas.microsoft.com/office/drawing/2014/main" id="{D65309C7-6A80-A9EA-8E2B-0A70BAA8F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803775"/>
          <a:ext cx="63436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200" imgH="736600" progId="Equation.DSMT4">
                  <p:embed/>
                </p:oleObj>
              </mc:Choice>
              <mc:Fallback>
                <p:oleObj name="Equation" r:id="rId8" imgW="3251200" imgH="736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03775"/>
                        <a:ext cx="634365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Text Box 2">
            <a:extLst>
              <a:ext uri="{FF2B5EF4-FFF2-40B4-BE49-F238E27FC236}">
                <a16:creationId xmlns:a16="http://schemas.microsoft.com/office/drawing/2014/main" id="{092DB305-6A9B-50FD-728B-2B60151B8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6284913"/>
            <a:ext cx="7300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因自然降温过程中向环境介质放热，所以全部损失。</a:t>
            </a:r>
          </a:p>
        </p:txBody>
      </p:sp>
      <p:sp>
        <p:nvSpPr>
          <p:cNvPr id="5128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8E7185-245A-D25D-C1A1-17F2DECDF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7584FA3-6E45-B72C-4565-01B623B2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A42FCFF-E924-0D13-31BE-E022C0A8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235DA4A-E149-7BF7-5EA8-5489056F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3603119-A0B2-0689-0CCC-1FB7CA52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714375"/>
            <a:ext cx="496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?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F66B401B-7745-F37F-994A-20DABC1F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8E33EF1-B056-4785-A245-D2ECBEB789F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8D8BFB6B-D629-67DF-9263-B611EC504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484313"/>
          <a:ext cx="8558212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02100" imgH="584200" progId="Equation.DSMT4">
                  <p:embed/>
                </p:oleObj>
              </mc:Choice>
              <mc:Fallback>
                <p:oleObj name="Equation" r:id="rId2" imgW="4102100" imgH="5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8558212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" name="Object 1024">
            <a:extLst>
              <a:ext uri="{FF2B5EF4-FFF2-40B4-BE49-F238E27FC236}">
                <a16:creationId xmlns:a16="http://schemas.microsoft.com/office/drawing/2014/main" id="{4C60E154-FE2C-CD2D-0046-522F75ADB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85750"/>
          <a:ext cx="22336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241195" progId="Equation.DSMT4">
                  <p:embed/>
                </p:oleObj>
              </mc:Choice>
              <mc:Fallback>
                <p:oleObj name="Equation" r:id="rId4" imgW="1040948" imgH="241195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85750"/>
                        <a:ext cx="22336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Object 1026">
            <a:extLst>
              <a:ext uri="{FF2B5EF4-FFF2-40B4-BE49-F238E27FC236}">
                <a16:creationId xmlns:a16="http://schemas.microsoft.com/office/drawing/2014/main" id="{BC76A33F-BE68-0428-F902-95307583F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3284538"/>
          <a:ext cx="84724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19600" imgH="838200" progId="Equation.DSMT4">
                  <p:embed/>
                </p:oleObj>
              </mc:Choice>
              <mc:Fallback>
                <p:oleObj name="Equation" r:id="rId6" imgW="4419600" imgH="838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284538"/>
                        <a:ext cx="847248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7">
            <a:extLst>
              <a:ext uri="{FF2B5EF4-FFF2-40B4-BE49-F238E27FC236}">
                <a16:creationId xmlns:a16="http://schemas.microsoft.com/office/drawing/2014/main" id="{BA2D6CAD-081B-628B-3316-311CA2F97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5143500"/>
          <a:ext cx="6562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76600" imgH="241300" progId="Equation.DSMT4">
                  <p:embed/>
                </p:oleObj>
              </mc:Choice>
              <mc:Fallback>
                <p:oleObj name="Equation" r:id="rId8" imgW="3276600" imgH="2413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5143500"/>
                        <a:ext cx="65627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1028">
            <a:extLst>
              <a:ext uri="{FF2B5EF4-FFF2-40B4-BE49-F238E27FC236}">
                <a16:creationId xmlns:a16="http://schemas.microsoft.com/office/drawing/2014/main" id="{B2BBB885-010C-09E1-6E7A-5C4F3B38B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05488"/>
            <a:ext cx="761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因自然降温过程中向环境介质放热，所以全部为损失。</a:t>
            </a:r>
          </a:p>
        </p:txBody>
      </p:sp>
      <p:graphicFrame>
        <p:nvGraphicFramePr>
          <p:cNvPr id="8197" name="Object 1029">
            <a:extLst>
              <a:ext uri="{FF2B5EF4-FFF2-40B4-BE49-F238E27FC236}">
                <a16:creationId xmlns:a16="http://schemas.microsoft.com/office/drawing/2014/main" id="{0170B08A-73E5-971E-D953-352E9548C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2708275"/>
          <a:ext cx="3775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41300" progId="Equation.DSMT4">
                  <p:embed/>
                </p:oleObj>
              </mc:Choice>
              <mc:Fallback>
                <p:oleObj name="Equation" r:id="rId10" imgW="1752600" imgH="2413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708275"/>
                        <a:ext cx="3775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1030">
            <a:extLst>
              <a:ext uri="{FF2B5EF4-FFF2-40B4-BE49-F238E27FC236}">
                <a16:creationId xmlns:a16="http://schemas.microsoft.com/office/drawing/2014/main" id="{70A95DDC-DD17-7E82-BF69-7341E80F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6035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或据</a:t>
            </a:r>
          </a:p>
        </p:txBody>
      </p:sp>
      <p:sp>
        <p:nvSpPr>
          <p:cNvPr id="6155" name="AutoShape 103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C4F7CB2-82A4-5F08-D010-8CE7A602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6524625"/>
            <a:ext cx="538163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6" name="AutoShape 103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3D75F0F-B7F9-4692-CF53-1C0A6F2D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6524625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3" name="Text Box 1035">
            <a:extLst>
              <a:ext uri="{FF2B5EF4-FFF2-40B4-BE49-F238E27FC236}">
                <a16:creationId xmlns:a16="http://schemas.microsoft.com/office/drawing/2014/main" id="{6DE54BB2-8461-23D4-E6E9-0211510BC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67450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2" action="ppaction://hlinkpres?slideindex=62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44EFB677-F852-7DEE-BE04-3BB130F01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785813"/>
          <a:ext cx="41370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59000" imgH="431800" progId="Equation.DSMT4">
                  <p:embed/>
                </p:oleObj>
              </mc:Choice>
              <mc:Fallback>
                <p:oleObj name="Equation" r:id="rId13" imgW="2159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785813"/>
                        <a:ext cx="41370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D90A3EB2-EED9-0A3F-C597-20DFFDF95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827088"/>
          <a:ext cx="1504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98197" imgH="203112" progId="Equation.DSMT4">
                  <p:embed/>
                </p:oleObj>
              </mc:Choice>
              <mc:Fallback>
                <p:oleObj name="Equation" r:id="rId15" imgW="698197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827088"/>
                        <a:ext cx="15049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D7B0717-AA1E-3FBA-5F37-451D93BEFDEC}"/>
              </a:ext>
            </a:extLst>
          </p:cNvPr>
          <p:cNvCxnSpPr/>
          <p:nvPr/>
        </p:nvCxnSpPr>
        <p:spPr>
          <a:xfrm rot="5400000" flipH="1" flipV="1">
            <a:off x="6036469" y="892969"/>
            <a:ext cx="714375" cy="357187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128F7-F911-3748-CB64-A4E390ED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42862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/>
              <a:t>0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196" grpId="0"/>
      <p:bldP spid="8198" grpId="0"/>
      <p:bldP spid="8203" grpId="0"/>
      <p:bldP spid="17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338</TotalTime>
  <Words>164</Words>
  <Application>Microsoft Office PowerPoint</Application>
  <PresentationFormat>全屏显示(4:3)</PresentationFormat>
  <Paragraphs>20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25</cp:revision>
  <dcterms:created xsi:type="dcterms:W3CDTF">2000-08-06T08:07:51Z</dcterms:created>
  <dcterms:modified xsi:type="dcterms:W3CDTF">2025-08-22T07:48:44Z</dcterms:modified>
</cp:coreProperties>
</file>