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EBFC35-B742-3816-728B-BE345E0640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213FCC-2903-9C6C-B563-0E06D476E7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89E256D-A24C-66B9-EFDC-79E4D9FFAB5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C1ABC36-231A-C651-05EE-25790A2002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FAFC3F2-45F0-D326-EBF8-1BAE789B45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27AB3DC-8B20-D0E6-18C5-4EFBE43CC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0A10C-C88F-43FA-B468-2449786109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8CA4F7-0F68-E198-356A-4B403D158BE5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FA90F5CF-D30A-3F5F-61B8-775B2B54A10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942FAB4-11A0-2BF7-BBF4-BA829DF5A20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EC4FC96-267D-BD14-7C88-DCC3CDDE009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8B200A0-016F-5A0F-58DA-3F3559EF75A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AADC71E-8A29-AD69-966B-546D45145F4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5DE20A6-E280-7F1C-2D4B-C3A41FF8EFC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8492A9D-3934-13F9-8193-36B625E0B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AC46A5C-7877-0686-00E9-12069CEBA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FB10757-FDA1-561A-CD69-8238C9503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2E70C-2B83-4587-8C69-B12A52C58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4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EDB3DEC-4674-B8C4-C2CA-2ADDE2DAF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38F310-5F5A-297B-95F7-553FCA1B0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7CBC81F-3E8B-9C0A-B889-7A300DEBE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32389-3677-4386-B794-BCCA9A39F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2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7C08D35-3ACB-F9CA-05CD-688E5F2E5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3505673-6916-5498-A2E3-A09AC6D64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82C0D6E-6EB7-10F6-DC6B-37C137D23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A02E6-1E84-4D95-A637-F673687813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2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2B5516-5CC4-2833-831A-BA56990C0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BA5D5EA-160D-1D8D-7443-F97524A0B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8EFBD65-6712-03A1-8109-A69488643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FCACC-6B58-4828-A56C-051DC02D8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366342-0C33-79CF-1779-2A51786B0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D706C4E-724B-EFFC-5335-8198BD9F8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51FB8F9-ABEF-E714-6424-EBC854F59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06390-6117-40AE-9766-59A0603857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55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121A903-372B-A6BB-AF03-74522A445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BF0A9E1-EAAD-0248-4277-23A3AE94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4252B76-F279-CADC-6D74-1A86B1855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F41C7-03C1-4F4B-96F9-F4C35827B8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277B27-01E1-1394-558C-27E4AC0C7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2D587B9-C2CB-AEF0-AB1D-C24861BBB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5DD0AAF-8314-825B-D319-E16659092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43616-E541-4003-9EFE-B094D0C30F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2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8B63B69-BE0C-C58E-8516-EA1710E88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A073FF5-7AF2-132F-301F-9C6D2D765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63788FB-EB3F-DB6C-13C5-46D362DB8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7EBAA-B970-4CD6-86B3-0422BF1C3C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B818099-681D-5FDF-BF12-B132928E32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E55E66E-8A47-3492-9142-24311D1C7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0A39DB4-3060-AC70-8F18-0C5B95CD6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9D3F9-5A02-4EE2-A081-85AFAC8EDC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02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F5B5969-CF62-E9C5-934E-42B23169E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C395574-CCF3-752D-6D1D-B13A41ABE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5DCF20-87CB-E23F-052E-28A41AF57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829E7-E8CE-4150-9E06-009299A2E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25DE81-DF78-2878-AAAD-60990550F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D2DAA66-808A-684D-423B-0319F7D24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38B1332-29D5-4E44-CEC3-32C65579F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4AF6F-1077-475E-A134-7704E95E1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32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304BE96-A3CC-E298-618D-2F74C27FF58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8CB52CB2-8AAA-9148-5CC7-0E754C42B2C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3CD52EF-1EBD-5E18-0E60-DF91D27B6AE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E91AAB2B-2B88-56AF-E26D-4C25DC7D087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FF7A0EC8-F570-5CCD-DC03-52B6757AD2D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A6E8FB21-5A0E-BA7B-CF90-0C160074432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3D12E512-1225-B61C-B660-384FABA3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B1596261-6BD2-AA0A-288B-87865270D9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4E794132-7FE4-3567-796B-F22A57FE8C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2AF6D8FB-FA58-EB04-B5F9-FC4818179E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A289666-E8FB-4225-A1C3-461D280D821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C2FDB8C9-7EA2-08EF-C774-55E3004B2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hyperlink" Target="../&#31532;2&#31456;.ppt#11. PowerPoint &#28436;&#31034;&#25991;&#31295;" TargetMode="External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A91BC99-9066-6893-9354-2F06C83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B6D6FB-9348-4940-A408-60C1C1C88D1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C7F7366B-1E2B-DD81-1804-4085B618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6725"/>
            <a:ext cx="82819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如图，气缸内充以空气，活塞及负载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195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，缸壁充分导热，取走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负载，待平衡后，求：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4068E740-02B1-5EF7-846B-C3B3C6002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1660525"/>
          <a:ext cx="5572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01" imgH="165028" progId="Equation.DSMT4">
                  <p:embed/>
                </p:oleObj>
              </mc:Choice>
              <mc:Fallback>
                <p:oleObj name="Equation" r:id="rId2" imgW="228501" imgH="16502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660525"/>
                        <a:ext cx="5572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7506C48A-4DB5-0FF7-6990-8EEBA19E5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057400"/>
          <a:ext cx="27432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79400" progId="Equation.DSMT4">
                  <p:embed/>
                </p:oleObj>
              </mc:Choice>
              <mc:Fallback>
                <p:oleObj name="Equation" r:id="rId4" imgW="1193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27432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3D0005DA-3508-3E61-4A83-502E3AFC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620838"/>
            <a:ext cx="3122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）活塞上升的高度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55B99B7-3198-C448-930B-B1FC3518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195513"/>
            <a:ext cx="4670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）气体在过程中作的功，已知</a:t>
            </a:r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4BA22AEB-3D03-0447-5020-3065344D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A4302661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87EF5C0E-4826-DC26-A825-D4CBBCC9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781300"/>
            <a:ext cx="54737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1B57FA4-C9C6-7B5F-D79E-ADF99E78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5" grpId="0"/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F0EC2C57-72D1-124A-1DAF-394207D1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48E6E00-9FED-4DA4-81A2-E5896770432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978614B-57C9-3842-D5BE-0F76E40E1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66688"/>
            <a:ext cx="615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取缸内气体为热力系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闭口系。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2BE57E0-D0A7-7375-CB3E-2ED4A14C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24200"/>
            <a:ext cx="385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首先计算状态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的参数：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D3135311-6AD6-BBF4-513C-D7AC1F08D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05200"/>
          <a:ext cx="81137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300" imgH="482600" progId="Equation.DSMT4">
                  <p:embed/>
                </p:oleObj>
              </mc:Choice>
              <mc:Fallback>
                <p:oleObj name="Equation" r:id="rId2" imgW="43053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81137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B3AC10F4-4BAD-E0C9-E27E-3EA33DA9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685800"/>
            <a:ext cx="5162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分析：突然取走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负载，气体失去平衡，振荡后最终建立新的平衡态。虽不计摩擦，因非准静态，故过程不可逆，可应用第一定律解析式。</a:t>
            </a:r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ADE144D4-C9CE-8A40-975D-1F74D58D8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22800"/>
          <a:ext cx="4833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41300" progId="Equation.DSMT4">
                  <p:embed/>
                </p:oleObj>
              </mc:Choice>
              <mc:Fallback>
                <p:oleObj name="Equation" r:id="rId4" imgW="2578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22800"/>
                        <a:ext cx="4833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A7A5B5E0-7C69-4E78-0321-5BED83480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99063"/>
          <a:ext cx="33385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393700" progId="Equation.DSMT4">
                  <p:embed/>
                </p:oleObj>
              </mc:Choice>
              <mc:Fallback>
                <p:oleObj name="Equation" r:id="rId6" imgW="18288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99063"/>
                        <a:ext cx="3338513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5FE209E0-A733-F7A2-F8CF-2A185E3BD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172200"/>
          <a:ext cx="790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215806" progId="Equation.DSMT4">
                  <p:embed/>
                </p:oleObj>
              </mc:Choice>
              <mc:Fallback>
                <p:oleObj name="Equation" r:id="rId8" imgW="431613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172200"/>
                        <a:ext cx="790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60CDA66F-0347-07D7-97C8-F51CD8DD0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6172200"/>
          <a:ext cx="36988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200" imgH="228600" progId="Equation.DSMT4">
                  <p:embed/>
                </p:oleObj>
              </mc:Choice>
              <mc:Fallback>
                <p:oleObj name="Equation" r:id="rId10" imgW="2108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172200"/>
                        <a:ext cx="36988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" name="Picture 10">
            <a:extLst>
              <a:ext uri="{FF2B5EF4-FFF2-40B4-BE49-F238E27FC236}">
                <a16:creationId xmlns:a16="http://schemas.microsoft.com/office/drawing/2014/main" id="{5A6706E1-DC1D-668A-6A5F-98114181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20713"/>
            <a:ext cx="360045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A77DC7F-09B2-5A93-CF9C-5285B58E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8095F5E-0362-10E4-B753-C29A1EA2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862AADE-CD0C-8DBA-533D-3E182E8B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8EA2B75-2EE0-CCA5-EA99-9264EBEE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build="p" autoUpdateAnimBg="0"/>
      <p:bldP spid="6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B191EFBC-4A16-0071-9BFF-646BF5C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C8AE98-DCAA-4E81-BD1D-9E79D270878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3B7F7E62-50E5-F1A7-6940-FBF03A45C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11213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过程中质量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77FE43FD-E5CE-40CD-CE0C-15BAE198B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49275"/>
          <a:ext cx="28082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444307" progId="Equation.DSMT4">
                  <p:embed/>
                </p:oleObj>
              </mc:Choice>
              <mc:Fallback>
                <p:oleObj name="Equation" r:id="rId2" imgW="1409088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9275"/>
                        <a:ext cx="28082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30653E67-ADE0-D77E-1D3C-0A069FEB5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3" y="1557338"/>
          <a:ext cx="72278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457200" progId="Equation.DSMT4">
                  <p:embed/>
                </p:oleObj>
              </mc:Choice>
              <mc:Fallback>
                <p:oleObj name="Equation" r:id="rId4" imgW="3429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557338"/>
                        <a:ext cx="722788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EB568DD3-07A5-2B82-1C0D-707C17A96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2717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241300" progId="Equation.DSMT4">
                  <p:embed/>
                </p:oleObj>
              </mc:Choice>
              <mc:Fallback>
                <p:oleObj name="Equation" r:id="rId6" imgW="1282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2717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3F08BA62-0D36-5F84-BA11-6CF14895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活塞上升的高度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B761124D-1D7E-D2B0-8CFF-282428C1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370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）气体在过程中作的功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B2895E31-0978-E00A-7166-A4BD7778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3719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</a:t>
            </a: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6FCEF142-E5E5-8EFD-103F-F18BB7F48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343400"/>
          <a:ext cx="18526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203200" progId="Equation.DSMT4">
                  <p:embed/>
                </p:oleObj>
              </mc:Choice>
              <mc:Fallback>
                <p:oleObj name="Equation" r:id="rId8" imgW="825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18526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0F39BBAF-4846-60EB-ACCE-886ACDF7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084763"/>
            <a:ext cx="1169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CCC7EE01-5B17-32CD-8EE9-5DCEEA8F0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589588"/>
          <a:ext cx="12493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4870" imgH="177646" progId="Equation.DSMT4">
                  <p:embed/>
                </p:oleObj>
              </mc:Choice>
              <mc:Fallback>
                <p:oleObj name="Equation" r:id="rId10" imgW="494870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12493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D670880C-1581-0860-4484-C4164430F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589588"/>
          <a:ext cx="2592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800" imgH="279400" progId="Equation.DSMT4">
                  <p:embed/>
                </p:oleObj>
              </mc:Choice>
              <mc:Fallback>
                <p:oleObj name="Equation" r:id="rId12" imgW="11938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89588"/>
                        <a:ext cx="25923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>
            <a:extLst>
              <a:ext uri="{FF2B5EF4-FFF2-40B4-BE49-F238E27FC236}">
                <a16:creationId xmlns:a16="http://schemas.microsoft.com/office/drawing/2014/main" id="{0636A79D-54A6-944F-2B36-1535AF00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237288"/>
            <a:ext cx="1163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04D07715-77D0-DB24-5B72-2B022CF3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133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</a:p>
        </p:txBody>
      </p:sp>
      <p:sp>
        <p:nvSpPr>
          <p:cNvPr id="7184" name="Freeform 16">
            <a:extLst>
              <a:ext uri="{FF2B5EF4-FFF2-40B4-BE49-F238E27FC236}">
                <a16:creationId xmlns:a16="http://schemas.microsoft.com/office/drawing/2014/main" id="{DB923500-5C2C-BFBA-5C5B-039959B0CF04}"/>
              </a:ext>
            </a:extLst>
          </p:cNvPr>
          <p:cNvSpPr>
            <a:spLocks/>
          </p:cNvSpPr>
          <p:nvPr/>
        </p:nvSpPr>
        <p:spPr bwMode="auto">
          <a:xfrm>
            <a:off x="1452563" y="4733925"/>
            <a:ext cx="3505200" cy="2070100"/>
          </a:xfrm>
          <a:custGeom>
            <a:avLst/>
            <a:gdLst>
              <a:gd name="T0" fmla="*/ 2147483647 w 2208"/>
              <a:gd name="T1" fmla="*/ 2147483647 h 1304"/>
              <a:gd name="T2" fmla="*/ 2147483647 w 2208"/>
              <a:gd name="T3" fmla="*/ 2147483647 h 1304"/>
              <a:gd name="T4" fmla="*/ 2147483647 w 2208"/>
              <a:gd name="T5" fmla="*/ 2147483647 h 1304"/>
              <a:gd name="T6" fmla="*/ 2147483647 w 2208"/>
              <a:gd name="T7" fmla="*/ 2147483647 h 1304"/>
              <a:gd name="T8" fmla="*/ 2147483647 w 2208"/>
              <a:gd name="T9" fmla="*/ 2147483647 h 1304"/>
              <a:gd name="T10" fmla="*/ 2147483647 w 2208"/>
              <a:gd name="T11" fmla="*/ 2147483647 h 1304"/>
              <a:gd name="T12" fmla="*/ 2147483647 w 2208"/>
              <a:gd name="T13" fmla="*/ 2147483647 h 1304"/>
              <a:gd name="T14" fmla="*/ 2147483647 w 2208"/>
              <a:gd name="T15" fmla="*/ 2147483647 h 1304"/>
              <a:gd name="T16" fmla="*/ 2147483647 w 2208"/>
              <a:gd name="T17" fmla="*/ 2147483647 h 1304"/>
              <a:gd name="T18" fmla="*/ 2147483647 w 2208"/>
              <a:gd name="T19" fmla="*/ 2147483647 h 1304"/>
              <a:gd name="T20" fmla="*/ 2147483647 w 2208"/>
              <a:gd name="T21" fmla="*/ 2147483647 h 1304"/>
              <a:gd name="T22" fmla="*/ 2147483647 w 2208"/>
              <a:gd name="T23" fmla="*/ 2147483647 h 1304"/>
              <a:gd name="T24" fmla="*/ 2147483647 w 2208"/>
              <a:gd name="T25" fmla="*/ 2147483647 h 1304"/>
              <a:gd name="T26" fmla="*/ 2147483647 w 2208"/>
              <a:gd name="T27" fmla="*/ 2147483647 h 1304"/>
              <a:gd name="T28" fmla="*/ 0 w 2208"/>
              <a:gd name="T29" fmla="*/ 2147483647 h 1304"/>
              <a:gd name="T30" fmla="*/ 2147483647 w 2208"/>
              <a:gd name="T31" fmla="*/ 2147483647 h 1304"/>
              <a:gd name="T32" fmla="*/ 2147483647 w 2208"/>
              <a:gd name="T33" fmla="*/ 2147483647 h 1304"/>
              <a:gd name="T34" fmla="*/ 2147483647 w 2208"/>
              <a:gd name="T35" fmla="*/ 2147483647 h 1304"/>
              <a:gd name="T36" fmla="*/ 2147483647 w 2208"/>
              <a:gd name="T37" fmla="*/ 2147483647 h 1304"/>
              <a:gd name="T38" fmla="*/ 2147483647 w 2208"/>
              <a:gd name="T39" fmla="*/ 2147483647 h 1304"/>
              <a:gd name="T40" fmla="*/ 2147483647 w 2208"/>
              <a:gd name="T41" fmla="*/ 2147483647 h 1304"/>
              <a:gd name="T42" fmla="*/ 2147483647 w 2208"/>
              <a:gd name="T43" fmla="*/ 2147483647 h 1304"/>
              <a:gd name="T44" fmla="*/ 2147483647 w 2208"/>
              <a:gd name="T45" fmla="*/ 2147483647 h 1304"/>
              <a:gd name="T46" fmla="*/ 2147483647 w 2208"/>
              <a:gd name="T47" fmla="*/ 2147483647 h 1304"/>
              <a:gd name="T48" fmla="*/ 2147483647 w 2208"/>
              <a:gd name="T49" fmla="*/ 2147483647 h 1304"/>
              <a:gd name="T50" fmla="*/ 2147483647 w 2208"/>
              <a:gd name="T51" fmla="*/ 2147483647 h 1304"/>
              <a:gd name="T52" fmla="*/ 2147483647 w 2208"/>
              <a:gd name="T53" fmla="*/ 2147483647 h 1304"/>
              <a:gd name="T54" fmla="*/ 2147483647 w 2208"/>
              <a:gd name="T55" fmla="*/ 2147483647 h 1304"/>
              <a:gd name="T56" fmla="*/ 2147483647 w 2208"/>
              <a:gd name="T57" fmla="*/ 2147483647 h 1304"/>
              <a:gd name="T58" fmla="*/ 2147483647 w 2208"/>
              <a:gd name="T59" fmla="*/ 2147483647 h 1304"/>
              <a:gd name="T60" fmla="*/ 2147483647 w 2208"/>
              <a:gd name="T61" fmla="*/ 2147483647 h 1304"/>
              <a:gd name="T62" fmla="*/ 2147483647 w 2208"/>
              <a:gd name="T63" fmla="*/ 2147483647 h 1304"/>
              <a:gd name="T64" fmla="*/ 2147483647 w 2208"/>
              <a:gd name="T65" fmla="*/ 2147483647 h 1304"/>
              <a:gd name="T66" fmla="*/ 2147483647 w 2208"/>
              <a:gd name="T67" fmla="*/ 2147483647 h 1304"/>
              <a:gd name="T68" fmla="*/ 2147483647 w 2208"/>
              <a:gd name="T69" fmla="*/ 2147483647 h 1304"/>
              <a:gd name="T70" fmla="*/ 2147483647 w 2208"/>
              <a:gd name="T71" fmla="*/ 0 h 1304"/>
              <a:gd name="T72" fmla="*/ 2147483647 w 2208"/>
              <a:gd name="T73" fmla="*/ 2147483647 h 1304"/>
              <a:gd name="T74" fmla="*/ 2147483647 w 2208"/>
              <a:gd name="T75" fmla="*/ 2147483647 h 1304"/>
              <a:gd name="T76" fmla="*/ 2147483647 w 2208"/>
              <a:gd name="T77" fmla="*/ 2147483647 h 1304"/>
              <a:gd name="T78" fmla="*/ 2147483647 w 2208"/>
              <a:gd name="T79" fmla="*/ 2147483647 h 1304"/>
              <a:gd name="T80" fmla="*/ 2147483647 w 2208"/>
              <a:gd name="T81" fmla="*/ 2147483647 h 130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08"/>
              <a:gd name="T124" fmla="*/ 0 h 1304"/>
              <a:gd name="T125" fmla="*/ 2208 w 2208"/>
              <a:gd name="T126" fmla="*/ 1304 h 130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08" h="1304">
                <a:moveTo>
                  <a:pt x="1846" y="542"/>
                </a:moveTo>
                <a:cubicBezTo>
                  <a:pt x="1841" y="607"/>
                  <a:pt x="1839" y="646"/>
                  <a:pt x="1821" y="703"/>
                </a:cubicBezTo>
                <a:cubicBezTo>
                  <a:pt x="1818" y="723"/>
                  <a:pt x="1819" y="743"/>
                  <a:pt x="1813" y="762"/>
                </a:cubicBezTo>
                <a:cubicBezTo>
                  <a:pt x="1810" y="772"/>
                  <a:pt x="1799" y="777"/>
                  <a:pt x="1796" y="787"/>
                </a:cubicBezTo>
                <a:cubicBezTo>
                  <a:pt x="1777" y="842"/>
                  <a:pt x="1789" y="852"/>
                  <a:pt x="1753" y="898"/>
                </a:cubicBezTo>
                <a:cubicBezTo>
                  <a:pt x="1736" y="952"/>
                  <a:pt x="1692" y="985"/>
                  <a:pt x="1652" y="1025"/>
                </a:cubicBezTo>
                <a:cubicBezTo>
                  <a:pt x="1629" y="1048"/>
                  <a:pt x="1601" y="1080"/>
                  <a:pt x="1567" y="1084"/>
                </a:cubicBezTo>
                <a:cubicBezTo>
                  <a:pt x="1528" y="1089"/>
                  <a:pt x="1488" y="1089"/>
                  <a:pt x="1448" y="1092"/>
                </a:cubicBezTo>
                <a:cubicBezTo>
                  <a:pt x="1270" y="1139"/>
                  <a:pt x="1079" y="1122"/>
                  <a:pt x="898" y="1126"/>
                </a:cubicBezTo>
                <a:cubicBezTo>
                  <a:pt x="878" y="1133"/>
                  <a:pt x="856" y="1133"/>
                  <a:pt x="838" y="1143"/>
                </a:cubicBezTo>
                <a:cubicBezTo>
                  <a:pt x="801" y="1164"/>
                  <a:pt x="777" y="1209"/>
                  <a:pt x="737" y="1228"/>
                </a:cubicBezTo>
                <a:cubicBezTo>
                  <a:pt x="675" y="1258"/>
                  <a:pt x="614" y="1279"/>
                  <a:pt x="550" y="1304"/>
                </a:cubicBezTo>
                <a:cubicBezTo>
                  <a:pt x="430" y="1292"/>
                  <a:pt x="318" y="1280"/>
                  <a:pt x="203" y="1245"/>
                </a:cubicBezTo>
                <a:cubicBezTo>
                  <a:pt x="120" y="1162"/>
                  <a:pt x="102" y="1085"/>
                  <a:pt x="51" y="982"/>
                </a:cubicBezTo>
                <a:cubicBezTo>
                  <a:pt x="40" y="899"/>
                  <a:pt x="16" y="819"/>
                  <a:pt x="0" y="737"/>
                </a:cubicBezTo>
                <a:cubicBezTo>
                  <a:pt x="3" y="638"/>
                  <a:pt x="3" y="539"/>
                  <a:pt x="8" y="440"/>
                </a:cubicBezTo>
                <a:cubicBezTo>
                  <a:pt x="10" y="403"/>
                  <a:pt x="26" y="369"/>
                  <a:pt x="42" y="338"/>
                </a:cubicBezTo>
                <a:cubicBezTo>
                  <a:pt x="86" y="251"/>
                  <a:pt x="90" y="114"/>
                  <a:pt x="203" y="84"/>
                </a:cubicBezTo>
                <a:cubicBezTo>
                  <a:pt x="452" y="87"/>
                  <a:pt x="700" y="88"/>
                  <a:pt x="949" y="93"/>
                </a:cubicBezTo>
                <a:cubicBezTo>
                  <a:pt x="1081" y="96"/>
                  <a:pt x="986" y="89"/>
                  <a:pt x="1050" y="118"/>
                </a:cubicBezTo>
                <a:cubicBezTo>
                  <a:pt x="1066" y="125"/>
                  <a:pt x="1101" y="135"/>
                  <a:pt x="1101" y="135"/>
                </a:cubicBezTo>
                <a:cubicBezTo>
                  <a:pt x="1143" y="167"/>
                  <a:pt x="1172" y="174"/>
                  <a:pt x="1220" y="194"/>
                </a:cubicBezTo>
                <a:cubicBezTo>
                  <a:pt x="1268" y="214"/>
                  <a:pt x="1314" y="239"/>
                  <a:pt x="1364" y="254"/>
                </a:cubicBezTo>
                <a:cubicBezTo>
                  <a:pt x="1450" y="279"/>
                  <a:pt x="1360" y="240"/>
                  <a:pt x="1457" y="279"/>
                </a:cubicBezTo>
                <a:cubicBezTo>
                  <a:pt x="1492" y="293"/>
                  <a:pt x="1515" y="319"/>
                  <a:pt x="1550" y="330"/>
                </a:cubicBezTo>
                <a:cubicBezTo>
                  <a:pt x="1619" y="377"/>
                  <a:pt x="1513" y="308"/>
                  <a:pt x="1626" y="364"/>
                </a:cubicBezTo>
                <a:cubicBezTo>
                  <a:pt x="1655" y="378"/>
                  <a:pt x="1681" y="402"/>
                  <a:pt x="1711" y="415"/>
                </a:cubicBezTo>
                <a:cubicBezTo>
                  <a:pt x="1739" y="427"/>
                  <a:pt x="1774" y="430"/>
                  <a:pt x="1804" y="440"/>
                </a:cubicBezTo>
                <a:cubicBezTo>
                  <a:pt x="1833" y="460"/>
                  <a:pt x="1843" y="475"/>
                  <a:pt x="1855" y="508"/>
                </a:cubicBezTo>
                <a:cubicBezTo>
                  <a:pt x="1876" y="455"/>
                  <a:pt x="1904" y="434"/>
                  <a:pt x="1948" y="398"/>
                </a:cubicBezTo>
                <a:cubicBezTo>
                  <a:pt x="1968" y="357"/>
                  <a:pt x="1983" y="310"/>
                  <a:pt x="2007" y="271"/>
                </a:cubicBezTo>
                <a:cubicBezTo>
                  <a:pt x="2018" y="253"/>
                  <a:pt x="2032" y="238"/>
                  <a:pt x="2041" y="220"/>
                </a:cubicBezTo>
                <a:cubicBezTo>
                  <a:pt x="2047" y="209"/>
                  <a:pt x="2049" y="195"/>
                  <a:pt x="2058" y="186"/>
                </a:cubicBezTo>
                <a:cubicBezTo>
                  <a:pt x="2076" y="168"/>
                  <a:pt x="2112" y="165"/>
                  <a:pt x="2134" y="161"/>
                </a:cubicBezTo>
                <a:cubicBezTo>
                  <a:pt x="2147" y="113"/>
                  <a:pt x="2179" y="78"/>
                  <a:pt x="2202" y="34"/>
                </a:cubicBezTo>
                <a:cubicBezTo>
                  <a:pt x="2199" y="23"/>
                  <a:pt x="2206" y="0"/>
                  <a:pt x="2194" y="0"/>
                </a:cubicBezTo>
                <a:cubicBezTo>
                  <a:pt x="2168" y="0"/>
                  <a:pt x="2157" y="41"/>
                  <a:pt x="2151" y="59"/>
                </a:cubicBezTo>
                <a:cubicBezTo>
                  <a:pt x="2160" y="70"/>
                  <a:pt x="2166" y="84"/>
                  <a:pt x="2177" y="93"/>
                </a:cubicBezTo>
                <a:cubicBezTo>
                  <a:pt x="2184" y="99"/>
                  <a:pt x="2196" y="107"/>
                  <a:pt x="2202" y="101"/>
                </a:cubicBezTo>
                <a:cubicBezTo>
                  <a:pt x="2208" y="95"/>
                  <a:pt x="2198" y="84"/>
                  <a:pt x="2194" y="76"/>
                </a:cubicBezTo>
                <a:cubicBezTo>
                  <a:pt x="2181" y="50"/>
                  <a:pt x="2168" y="38"/>
                  <a:pt x="2168" y="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CA78ECBC-2CC0-1009-A127-2C2A5D83C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4724400"/>
            <a:ext cx="71437" cy="792163"/>
          </a:xfrm>
          <a:prstGeom prst="line">
            <a:avLst/>
          </a:prstGeom>
          <a:noFill/>
          <a:ln w="38100">
            <a:solidFill>
              <a:srgbClr val="1F25A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B2EBCD2F-7E41-ADE6-21A2-961349BA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23399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6B7E78-CCA4-26F3-B02F-1E1E4D8A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0" name="AutoShape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2A8CA2D-7D06-A5F6-D663-5619E237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1" name="AutoShape 2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2F1C4AF-FBE6-0A79-7D89-6778BBF3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2" name="AutoShape 2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587E7C-5371-1482-64BE-D263CDA4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" name="Object 24">
            <a:extLst>
              <a:ext uri="{FF2B5EF4-FFF2-40B4-BE49-F238E27FC236}">
                <a16:creationId xmlns:a16="http://schemas.microsoft.com/office/drawing/2014/main" id="{0F35AC4C-4666-B028-8BE4-E446C868F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4279900"/>
          <a:ext cx="439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400" imgH="228600" progId="Equation.DSMT4">
                  <p:embed/>
                </p:oleObj>
              </mc:Choice>
              <mc:Fallback>
                <p:oleObj name="Equation" r:id="rId15" imgW="19304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279900"/>
                        <a:ext cx="439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875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4" grpId="0"/>
      <p:bldP spid="7175" grpId="0"/>
      <p:bldP spid="7176" grpId="0"/>
      <p:bldP spid="7179" grpId="0" build="p" autoUpdateAnimBg="0"/>
      <p:bldP spid="7182" grpId="0"/>
      <p:bldP spid="7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CE30BDBE-501A-F14E-1070-9D7B99AE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33F1C72-6062-497D-810B-5B9FC34100A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651D3866-C4C9-63CF-6943-E1F71F61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4963"/>
            <a:ext cx="104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49E7898E-22CA-94A7-B912-865DACB3E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"/>
          <a:ext cx="1758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330057" progId="Equation.DSMT4">
                  <p:embed/>
                </p:oleObj>
              </mc:Choice>
              <mc:Fallback>
                <p:oleObj name="Equation" r:id="rId2" imgW="774364" imgH="3300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7589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D4A829EC-D4E9-75D9-C525-3C60AC31E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78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不可逆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C39690C2-1362-496E-FA38-6598C60B3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81013"/>
          <a:ext cx="27606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330200" progId="Equation.DSMT4">
                  <p:embed/>
                </p:oleObj>
              </mc:Choice>
              <mc:Fallback>
                <p:oleObj name="Equation" r:id="rId4" imgW="13335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1013"/>
                        <a:ext cx="27606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5EEF3D41-4219-0A48-D58A-0284A21F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7764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外力</a:t>
            </a:r>
          </a:p>
        </p:txBody>
      </p: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E06ECD3C-367D-E949-D06B-6FAE152BE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1746250"/>
          <a:ext cx="1377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47" imgH="228501" progId="Equation.DSMT4">
                  <p:embed/>
                </p:oleObj>
              </mc:Choice>
              <mc:Fallback>
                <p:oleObj name="Equation" r:id="rId6" imgW="583947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746250"/>
                        <a:ext cx="1377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CFEB4415-7685-4085-CFFC-AC8809C40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92375"/>
          <a:ext cx="61864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482600" progId="Equation.DSMT4">
                  <p:embed/>
                </p:oleObj>
              </mc:Choice>
              <mc:Fallback>
                <p:oleObj name="Equation" r:id="rId8" imgW="29083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61864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>
            <a:extLst>
              <a:ext uri="{FF2B5EF4-FFF2-40B4-BE49-F238E27FC236}">
                <a16:creationId xmlns:a16="http://schemas.microsoft.com/office/drawing/2014/main" id="{4EF4CDE8-CAA1-3DB6-95E6-8C3910F5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讨论：活塞及其上重物位能增加</a:t>
            </a:r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B8FD103A-DA17-18FE-C9C9-80383FA41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24400"/>
          <a:ext cx="6492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3400" imgH="254000" progId="Equation.DSMT4">
                  <p:embed/>
                </p:oleObj>
              </mc:Choice>
              <mc:Fallback>
                <p:oleObj name="Equation" r:id="rId10" imgW="30734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6492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0855CC41-E1B8-492E-AEC2-81F1A83DE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410200"/>
          <a:ext cx="1225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241195" progId="Equation.DSMT4">
                  <p:embed/>
                </p:oleObj>
              </mc:Choice>
              <mc:Fallback>
                <p:oleObj name="Equation" r:id="rId12" imgW="583947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1225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>
            <a:extLst>
              <a:ext uri="{FF2B5EF4-FFF2-40B4-BE49-F238E27FC236}">
                <a16:creationId xmlns:a16="http://schemas.microsoft.com/office/drawing/2014/main" id="{AB31BED8-BA32-84A2-15E0-F1385F27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752600"/>
            <a:ext cx="537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向上移动了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 cm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，因此体系对外力作功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2080890B-B2A9-2FC0-9CEA-1488B82A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5181600"/>
            <a:ext cx="8493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pic>
        <p:nvPicPr>
          <p:cNvPr id="8206" name="Picture 14">
            <a:extLst>
              <a:ext uri="{FF2B5EF4-FFF2-40B4-BE49-F238E27FC236}">
                <a16:creationId xmlns:a16="http://schemas.microsoft.com/office/drawing/2014/main" id="{1680517E-CDA7-55B0-CADF-14A07954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76200"/>
            <a:ext cx="23399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4BB62B-7E32-8A63-C925-FBE332B8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1" name="AutoShape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92E852-7174-FF41-4D5C-BA5AE6CA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2" name="AutoShape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EBD443F-4925-B20E-ED6E-B2EA0C04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3" name="AutoShape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22A13C7-5B58-B2AF-23CC-42249249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32DC35AE-9B3F-722B-6034-7F738AC0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58674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5" action="ppaction://hlinkpres?slideindex=11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 build="p" autoUpdateAnimBg="0"/>
      <p:bldP spid="8198" grpId="0"/>
      <p:bldP spid="8201" grpId="0" build="p" autoUpdateAnimBg="0"/>
      <p:bldP spid="8204" grpId="0"/>
      <p:bldP spid="8205" grpId="0"/>
      <p:bldP spid="8211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40</TotalTime>
  <Words>176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Tahoma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14</cp:revision>
  <cp:lastPrinted>1601-01-01T00:00:00Z</cp:lastPrinted>
  <dcterms:created xsi:type="dcterms:W3CDTF">1601-01-01T00:00:00Z</dcterms:created>
  <dcterms:modified xsi:type="dcterms:W3CDTF">2025-08-22T07:46:26Z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