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8AC89F2-610F-BC6C-EBEA-FA334D0D17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C834764-61DB-68BC-3824-E29EDF4868C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D6162D7-C7C8-C28C-93FE-26B1DDEC7EF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E47C3A1-2F60-3602-464E-05E55FC205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D1509871-3CFA-525B-1115-ED7A49D7F6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2AD60EC-B1AD-B553-2A25-07960C3F51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0EEEB3-4DC3-4667-8B74-DAAD8FD3E2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638D9CB-86A3-1086-BA0A-FC9CB34FECFA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2E68C2B7-652A-B0B8-0B21-1A26E5D4F5C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82BB0B16-076F-C875-AB5F-9C0ADA9CDB5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97C26FFD-263C-453C-89BD-3A1E94C1569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0733F4C8-9A52-3D4D-F4A6-9CD5482A52D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2C8D47F-4663-4530-9CC3-EB9734631C1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0766D37A-81D6-0D36-9CA6-F9102929100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1822AC6-C1DC-9EA5-47EA-39F0545465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77EA77B-56FD-33CA-2AFD-364DE512E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1B149C8-963D-C8A5-18BD-A50C8A381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F86CD-F4E4-40E9-A178-20D4D1C3B7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2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2555BC0-7D3D-0BD5-36C9-E6C61BFD85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74002EF-55A9-2CF1-75A2-06BD27C23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16DE56-8820-1B4B-5FEF-02EB7EB472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CC356-91C2-4298-A438-1916C94C8F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74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3C92147-3323-9E02-ED37-826F5579C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7B9DA4-96E5-83B5-A1CF-39C73362D0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9FA417A-2073-07E0-A0F0-B760274C6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942D1-D514-4187-8000-00F12BC669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72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AEAE8F9-6EA6-27B2-D57E-9134763F7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429DC0E-2B43-32CE-720F-208E0FC3A3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32A9A84-3BDD-8011-72DC-11F163A6D8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A8A0-5A69-436F-A7CB-A8E3B4B608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14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2894979-8F3A-5CAD-63A6-4CDB47DDF0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26AD1AE-41E9-F944-B149-81DABC3B48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7BAE648-51D1-0A64-6415-D560FCCA9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A5527-F068-4294-B5D5-191FFFAED3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0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5EC0FFB-F2B2-7888-3953-724C54510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8C85DBB-EC72-A554-75E2-A4E2044CA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B574123-4391-A374-46F6-D6B2DAE06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CB883-8BFE-4236-A0D7-E4E3469034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30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15FC8A2-AECE-6FCB-8280-7961A56214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62ACD09-7B8D-4853-3654-AEA1A1B3E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0471143-0CEE-55CD-F05D-F4AEB0AB8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C46D7-F8A3-40BC-AA55-0CB941C2C8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42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EAE0B22-AC51-1759-CDF5-2E7CA10170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0DEA5F7-1C4C-BE4D-C537-20526B6957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8323DDC-997A-16BA-9E41-CC7CED879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BCEDE-1792-462F-9253-A4839EBEB1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53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6301E9B-8182-67B8-739F-D3FBEF3FDD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A8DF35A8-08DC-8E1E-52E4-3E5B4C96B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0A2B23D-8580-0509-9712-20460DCA81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478AF-AEDA-465D-8CFE-E5130D2A58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98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00EB2A5-6278-4C62-E380-4B4F5CE2A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D6BD757-61DA-F790-30C7-F52EB8D5AE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CD32B95-BF55-B38A-163E-4212CFE264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01D44-7F69-4998-9594-00618E59B8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7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A9A2EEC-628D-D43E-CBA9-171C90F2AD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47E854B-D865-C06B-8A17-93534995E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561205B-AC8D-0B5F-92BD-5C9E1682CF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CF437-461D-4542-A8ED-CB89F6BD13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9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E0EEAA4-749B-6F6B-FC8B-71FD27292DE5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3A3AC2C6-DE09-F8DF-2660-122BD87E4B1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2513ED6C-7E6E-2E60-80F1-DBCFDC7A635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46379FF9-6DA4-0BCA-1572-0FDC3384B97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1BC0BE3A-B80E-257C-4AEE-7B5BD1ACEA9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D72528A9-AEE9-B7ED-6E14-ACA4BAB52E5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F1389A93-8503-0BFA-24FF-39946F8E4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50AE149C-8889-C31A-5228-E2668E9FD6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172905A8-85BA-083F-65F2-82C81F8088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1B73FC58-2B18-7A05-A84B-68A46FBC71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3F57F1C-5967-48DB-8094-DCE496C3CD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45F353CB-826B-C14A-227E-24D713475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&#31532;2&#31456;.ppt#27. PowerPoint &#28436;&#31034;&#25991;&#31295;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CE5A589E-534F-2B12-54AC-E12CB42E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F65DE8D-7FAC-45EA-917E-E55FDFB3972F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5BE9FACC-4FF4-4FC2-B728-C78ED02CE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A4322661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0558347-763F-48AF-C63B-D8551698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85800"/>
            <a:ext cx="896461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有一台稳定工况下运行的水冷式压缩机，运行参数如图所示。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设空气比热容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400" b="1" i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1.003 kJ/(kg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·K)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水比热容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zh-CN" altLang="en-US" sz="2400" b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4.187 kJ/(kg·K)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。若不计压气机向环境的散热损失以及动能差及位能差，试确定驱动该压气机所需的功率。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已知空气的焓差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400" b="1" i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)]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E42E4E8-5B25-223D-C91B-111611782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56007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60CCD8F-2E29-E52E-C991-383516CF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19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BCCB4CCE-F184-2283-88DD-929985E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E9A20B1-22BF-4D26-9562-9149F18CBACF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0E45B8D8-8C85-3F36-40C8-6F10E56F0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152400"/>
            <a:ext cx="4275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取控制体为压气机（但不包括水冷部分）考察能量平衡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62015335-3428-E11D-7D5D-823871C81BC2}"/>
              </a:ext>
            </a:extLst>
          </p:cNvPr>
          <p:cNvSpPr txBox="1">
            <a:spLocks noChangeArrowheads="1"/>
          </p:cNvSpPr>
          <p:nvPr/>
        </p:nvSpPr>
        <p:spPr bwMode="auto">
          <a:xfrm rot="10848792" flipV="1">
            <a:off x="377825" y="255588"/>
            <a:ext cx="1068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A6568907-A7A8-79AD-A1E7-BE1AF7181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流入：</a:t>
            </a: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838D7961-0668-2B46-1435-015AEF643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057400"/>
          <a:ext cx="30495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241300" progId="Equation.DSMT4">
                  <p:embed/>
                </p:oleObj>
              </mc:Choice>
              <mc:Fallback>
                <p:oleObj name="Equation" r:id="rId2" imgW="14224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30495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>
            <a:extLst>
              <a:ext uri="{FF2B5EF4-FFF2-40B4-BE49-F238E27FC236}">
                <a16:creationId xmlns:a16="http://schemas.microsoft.com/office/drawing/2014/main" id="{0E34F942-C1E7-3484-768B-DBBB8517D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2743200"/>
            <a:ext cx="1192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流出：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260BF466-0789-0E30-C555-D0948E309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1138" y="3286125"/>
          <a:ext cx="58769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200" imgH="254000" progId="Equation.DSMT4">
                  <p:embed/>
                </p:oleObj>
              </mc:Choice>
              <mc:Fallback>
                <p:oleObj name="Equation" r:id="rId4" imgW="26162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286125"/>
                        <a:ext cx="58769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>
            <a:extLst>
              <a:ext uri="{FF2B5EF4-FFF2-40B4-BE49-F238E27FC236}">
                <a16:creationId xmlns:a16="http://schemas.microsoft.com/office/drawing/2014/main" id="{D96C9B2D-2E7D-39A2-1992-2DE449D67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038600"/>
            <a:ext cx="133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内增：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0E0B3B64-735E-EEB0-C1F1-BB8E46F4B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618038"/>
          <a:ext cx="71739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500" imgH="254000" progId="Equation.DSMT4">
                  <p:embed/>
                </p:oleObj>
              </mc:Choice>
              <mc:Fallback>
                <p:oleObj name="Equation" r:id="rId6" imgW="32385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18038"/>
                        <a:ext cx="71739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>
            <a:extLst>
              <a:ext uri="{FF2B5EF4-FFF2-40B4-BE49-F238E27FC236}">
                <a16:creationId xmlns:a16="http://schemas.microsoft.com/office/drawing/2014/main" id="{7C04434F-2F7F-97AC-2BC7-C0EF8A1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600200"/>
            <a:ext cx="12049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</a:t>
            </a:r>
          </a:p>
        </p:txBody>
      </p:sp>
      <p:pic>
        <p:nvPicPr>
          <p:cNvPr id="9227" name="Picture 11">
            <a:extLst>
              <a:ext uri="{FF2B5EF4-FFF2-40B4-BE49-F238E27FC236}">
                <a16:creationId xmlns:a16="http://schemas.microsoft.com/office/drawing/2014/main" id="{B644F5F6-89A4-E2BC-D22C-F9DC90CD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8913"/>
            <a:ext cx="40386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9" name="AutoShap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450C871-0795-726F-FC26-CD7EAB429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CBD3667-4D37-5CE4-47DA-55A0D9BD0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1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4776E64-A03A-8CCB-B684-FA17209D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2" name="AutoShape 1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24C8CA8-BE2B-7C33-0E67-5F814C012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32" name="Object 16">
            <a:extLst>
              <a:ext uri="{FF2B5EF4-FFF2-40B4-BE49-F238E27FC236}">
                <a16:creationId xmlns:a16="http://schemas.microsoft.com/office/drawing/2014/main" id="{A7631D5A-8C6A-7201-79E7-55AB0DA74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057400"/>
          <a:ext cx="26225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82700" imgH="254000" progId="Equation.DSMT4">
                  <p:embed/>
                </p:oleObj>
              </mc:Choice>
              <mc:Fallback>
                <p:oleObj name="Equation" r:id="rId9" imgW="12827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26225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>
            <a:extLst>
              <a:ext uri="{FF2B5EF4-FFF2-40B4-BE49-F238E27FC236}">
                <a16:creationId xmlns:a16="http://schemas.microsoft.com/office/drawing/2014/main" id="{18D81631-1F7C-03D0-103A-3945610F8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" y="5311775"/>
          <a:ext cx="84328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62400" imgH="584200" progId="Equation.DSMT4">
                  <p:embed/>
                </p:oleObj>
              </mc:Choice>
              <mc:Fallback>
                <p:oleObj name="Equation" r:id="rId11" imgW="3962400" imgH="584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5311775"/>
                        <a:ext cx="84328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19" grpId="0" build="p" autoUpdateAnimBg="0"/>
      <p:bldP spid="9220" grpId="0" build="p" autoUpdateAnimBg="0"/>
      <p:bldP spid="9222" grpId="0" build="p" autoUpdateAnimBg="0"/>
      <p:bldP spid="9224" grpId="0" build="p" autoUpdateAnimBg="0"/>
      <p:bldP spid="922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487FDB5C-4A92-64E6-E8AA-EE5CB108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D6EBA27-5F19-4642-B042-CBF26CE267F9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33D1867F-93FF-6A78-61F6-D6EE0460E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200"/>
            <a:ext cx="844391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取整个压气机（包括水冷部分）为系统，忽略动能差及位能差则：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D16EC333-2971-CE0E-D03F-94DF17F5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6525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流入：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7462B2DF-9305-15FC-ABDD-A34B2E2B1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868488"/>
          <a:ext cx="40513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241300" progId="Equation.DSMT4">
                  <p:embed/>
                </p:oleObj>
              </mc:Choice>
              <mc:Fallback>
                <p:oleObj name="Equation" r:id="rId2" imgW="18161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68488"/>
                        <a:ext cx="40513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>
            <a:extLst>
              <a:ext uri="{FF2B5EF4-FFF2-40B4-BE49-F238E27FC236}">
                <a16:creationId xmlns:a16="http://schemas.microsoft.com/office/drawing/2014/main" id="{2C5953C3-3A05-1D92-9363-E1B5CB426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958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流出：</a:t>
            </a:r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338C0CC3-FDCC-8BF1-5AB8-5F1F6D588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3497263"/>
          <a:ext cx="47529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500" imgH="241300" progId="Equation.DSMT4">
                  <p:embed/>
                </p:oleObj>
              </mc:Choice>
              <mc:Fallback>
                <p:oleObj name="Equation" r:id="rId4" imgW="22225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497263"/>
                        <a:ext cx="47529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>
            <a:extLst>
              <a:ext uri="{FF2B5EF4-FFF2-40B4-BE49-F238E27FC236}">
                <a16:creationId xmlns:a16="http://schemas.microsoft.com/office/drawing/2014/main" id="{7DE5F0A2-49CA-90EE-7BFA-28FAD2042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130675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内增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C84777B2-9E9A-7A6A-FB7A-5607635B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366838"/>
            <a:ext cx="12049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</a:t>
            </a:r>
          </a:p>
        </p:txBody>
      </p:sp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C285A57D-8BF1-3FA7-11F3-0DF1B0DE3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2549525"/>
          <a:ext cx="26574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588" imgH="241195" progId="Equation.DSMT4">
                  <p:embed/>
                </p:oleObj>
              </mc:Choice>
              <mc:Fallback>
                <p:oleObj name="Equation" r:id="rId6" imgW="1180588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549525"/>
                        <a:ext cx="26574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0" name="Picture 10">
            <a:extLst>
              <a:ext uri="{FF2B5EF4-FFF2-40B4-BE49-F238E27FC236}">
                <a16:creationId xmlns:a16="http://schemas.microsoft.com/office/drawing/2014/main" id="{EDB0EEAE-5D70-61A5-E288-2D5B6F6A9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62000"/>
            <a:ext cx="3429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6EC069D7-F8CF-D20B-8305-EB3FFD20E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4706938"/>
          <a:ext cx="41036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54200" imgH="254000" progId="Equation.DSMT4">
                  <p:embed/>
                </p:oleObj>
              </mc:Choice>
              <mc:Fallback>
                <p:oleObj name="Equation" r:id="rId9" imgW="18542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706938"/>
                        <a:ext cx="41036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>
            <a:extLst>
              <a:ext uri="{FF2B5EF4-FFF2-40B4-BE49-F238E27FC236}">
                <a16:creationId xmlns:a16="http://schemas.microsoft.com/office/drawing/2014/main" id="{46B37F89-BF17-6285-1BC5-393D7087C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54864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查水蒸气表得</a:t>
            </a:r>
          </a:p>
        </p:txBody>
      </p:sp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E66C1BAC-848A-CF82-FA85-9BB1E8D36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413" y="6102350"/>
          <a:ext cx="68595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79800" imgH="228600" progId="Equation.DSMT4">
                  <p:embed/>
                </p:oleObj>
              </mc:Choice>
              <mc:Fallback>
                <p:oleObj name="Equation" r:id="rId11" imgW="34798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6102350"/>
                        <a:ext cx="68595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AutoShape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966FDF6-7FB5-E345-10AD-BE01EC85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6" name="AutoShap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C29DB19-379C-4E87-AEF5-34925AA0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7" name="AutoShape 1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F2FA983-1369-5FA2-8B76-76871C923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8" name="AutoShape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F6365A5-5F8C-771D-EEE0-2D019D423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3" grpId="0" build="p" autoUpdateAnimBg="0"/>
      <p:bldP spid="10245" grpId="0" build="p" autoUpdateAnimBg="0"/>
      <p:bldP spid="10247" grpId="0" build="p" autoUpdateAnimBg="0"/>
      <p:bldP spid="10248" grpId="0"/>
      <p:bldP spid="1025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2BE364E3-6233-4CEF-EC86-7CD7F3FE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DB69EB3-D72E-46D5-807C-D98F0C56E57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4EE7FE28-B18F-371D-A5D9-86E90437A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76250"/>
            <a:ext cx="8783638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本题说明：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）同一问题，取不同热力系，能量方程形式不同。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）热量是通过边界传递的能量，若发生传热两物体同在一体系内，则能量方程中不出现此项换热量。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）黑箱技术不必考虑内部细节，只考虑边界上交换及状况。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）不一定死记能量方程，可从第一定律的基本表达出发。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29A33B03-04AC-EA2D-CCB6-660F78E78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912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2" action="ppaction://hlinkpres?slideindex=27&amp;slidetitle=PowerPoint 演示文稿"/>
              </a:rPr>
              <a:t>返回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6149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05E9E70-82A8-8998-EBE2-135BC4458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0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DCA02DD-484F-7742-CE19-B6CF3A090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1" name="AutoShape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E96CF41-396B-23F4-B5E1-E3194EF0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2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D34018D-F185-813A-3DFD-F493AE32B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7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22</TotalTime>
  <Words>230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9</cp:revision>
  <cp:lastPrinted>1601-01-01T00:00:00Z</cp:lastPrinted>
  <dcterms:created xsi:type="dcterms:W3CDTF">1601-01-01T00:00:00Z</dcterms:created>
  <dcterms:modified xsi:type="dcterms:W3CDTF">2025-08-22T07:47:58Z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