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9BFA331-6D77-090E-1CC4-F0699D3728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3B7C7AD-07F4-183B-2101-89057057C8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CC7E36C-DF2B-1876-CEB3-7565E829316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DDA9BE8-A997-AD3B-439C-C3F5AA26E07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F66EA2F7-CAD8-06C3-2EE9-560293BB79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E68565D0-531C-2A51-8AFA-0DCAF49B9A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6B30A66E-DFFE-49E4-A26B-ADA7F81F14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90E9876-C1BD-A287-8BDF-1A15C1311F71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B62D37EB-B11A-5929-9AA3-4CAE8816DAF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2B35210A-C880-44D8-C986-D2EB8A89ADF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99F746D3-C52B-1F32-2F7B-F535E659839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E0EAFBFD-1DC7-C7B4-3563-FA3A29B7DB1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39905726-944E-B706-6D21-D1201FFDDD0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3E964B6E-E3DE-73A4-4918-944E9F93AE6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33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94B3DAC-E9DC-04C5-21D8-8760B1EDB6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3936DFDF-58AF-A0D3-94EA-2F25EB9A03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EB84D49-75B8-8857-C047-1BF3C9FE12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521CEB-105B-4C2C-91BB-D68BFCFBA4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70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E09DA8A-FA0C-CA15-8BF2-BC58C0BDF6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F4FECB5-401A-3305-9EDB-048CF182F0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36507F7-3F88-7FA1-32C7-0D2D7C4A4E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EA56A1-9963-4D8F-A193-E52695A19B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54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643B096-E0AB-ED9A-28A0-ADA2EC830E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4F91CF3-9C34-EFE2-3C45-EA91CB0367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A7F5A66-A6FF-953E-E815-52F291DC10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44688E-528D-4D5C-A0C8-0EB0A32462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35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47C85DC-90BC-D20D-7EA2-2F2211C72A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40B5788-3A74-B424-1131-D29B6ABDD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D931A94-95E0-B903-D25A-8E048D79F7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312F3-6FB9-4929-9348-BCDC884148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33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3B35359-F154-3EF4-C533-FB93818B64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D9980D4-0056-4B05-79AE-72C5ECD402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0439BD0-7B88-5E18-46E3-D9D8A0C732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71573-161A-471C-A696-0E57C2830E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53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E281EA5-6DC1-72F1-F122-9CF82DA748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6F88CF9-C335-D538-DDFA-499B459AB6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6122509-E8DD-79F1-C672-338364FAD3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E772D5-AD95-45E6-BB8C-BE63AA98F1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46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304E8DE-3CC1-4C13-5849-F0F79C2CBB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93FE7CA-7B01-2A02-E074-47831068F0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A4B7D36E-A157-F917-0EAD-B3F7305E5E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690C35-DC56-4949-A2AD-C4941F78B0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21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5E057E0-E22B-F141-6E10-FB7E38E150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C5EC215-835E-9EF3-0439-05F91182C1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E988826-3C08-0CDD-455A-F70FA673CB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E6395-D90C-46B8-AFFC-79FB037637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89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9FCF600-FCBC-F417-C6CD-F0CF62E05F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0C31ADFA-EA49-F16E-8C64-D7C92CBBA0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1E00D32-82AD-D520-5213-F3AB69F91D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3BA16E-50E8-41B3-B2EC-2307917B08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48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80B4A7E-6114-649C-0808-AC8D301283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A843A37-6062-A46F-BE06-4790480185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438D436-917E-F2D9-A9EA-FABC5ADC05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31FAC8-E520-4A8C-A785-0DD27A82BD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53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A369CF9-08F1-9E88-60BB-D602C0C563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08FB36E-F7EF-5175-CE2B-0BF15618CC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9B5DEF7-9091-D49E-3CF8-8D83708B78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E4BD6E-8B5D-443F-90A8-0C96CC6086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62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E97A525C-DFA5-1FDC-93DF-2D8BE4C3FA23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33ECB81E-B68E-1782-BB24-C8D29539675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56FEE28B-907E-4770-80C2-8A858F2170D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E6659F21-F0E6-A33A-059F-883713B7D9B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DCF71D1F-21EE-14D4-E43B-F40D7ED8A9C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08BF8E21-6631-50AD-6DE5-939B506126F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A19767DB-7F79-039C-5454-EE4B47F53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91E8E486-182B-966A-0634-8EF1A21D25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79356405-AD01-30A1-39A3-15AEC43E52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D993AABE-5A5F-43AB-143E-4B41CF2C4C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A443D74-2035-4290-9BC9-D1344ECC3BA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E7E338F4-62AD-1BC5-6E29-0481BAC6B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png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0.wmf"/><Relationship Id="rId3" Type="http://schemas.openxmlformats.org/officeDocument/2006/relationships/image" Target="../media/image6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9.wmf"/><Relationship Id="rId5" Type="http://schemas.openxmlformats.org/officeDocument/2006/relationships/image" Target="../media/image2.png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5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4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.png"/><Relationship Id="rId14" Type="http://schemas.openxmlformats.org/officeDocument/2006/relationships/hyperlink" Target="../&#31532;5&#31456;.ppt#25. PowerPoint &#28436;&#31034;&#25991;&#31295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940CCCE0-F59B-DCAC-7CFB-3620B93D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7C53D25-9652-4374-97EC-D999F5341FD3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E1DEFBE1-1419-4E33-3359-508DE2082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404813"/>
            <a:ext cx="8712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某循环在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700 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的热源及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400 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的冷源之间工作，如图所示，试判别循环是热机循环还是制冷循环，可逆还是不可逆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?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7485661E-CD7F-61B4-28C7-C41AB918B2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6363" y="2133600"/>
          <a:ext cx="18716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254" imgH="253890" progId="Equation.DSMT4">
                  <p:embed/>
                </p:oleObj>
              </mc:Choice>
              <mc:Fallback>
                <p:oleObj name="Equation" r:id="rId2" imgW="1028254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2133600"/>
                        <a:ext cx="18716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>
            <a:extLst>
              <a:ext uri="{FF2B5EF4-FFF2-40B4-BE49-F238E27FC236}">
                <a16:creationId xmlns:a16="http://schemas.microsoft.com/office/drawing/2014/main" id="{188EAB5F-E865-77C5-3C7A-1DFB2B7A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5" y="1557338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8" name="Text Box 7">
            <a:extLst>
              <a:ext uri="{FF2B5EF4-FFF2-40B4-BE49-F238E27FC236}">
                <a16:creationId xmlns:a16="http://schemas.microsoft.com/office/drawing/2014/main" id="{5FDAD5F9-3670-CA9F-140E-E39471D5C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5656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7168" name="Object 0">
            <a:extLst>
              <a:ext uri="{FF2B5EF4-FFF2-40B4-BE49-F238E27FC236}">
                <a16:creationId xmlns:a16="http://schemas.microsoft.com/office/drawing/2014/main" id="{31EDA811-0C6E-790A-C8FD-A0F2DB336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844675"/>
          <a:ext cx="3744912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2019048" imgH="1924319" progId="Paint.Picture">
                  <p:embed/>
                </p:oleObj>
              </mc:Choice>
              <mc:Fallback>
                <p:oleObj name="位图图像" r:id="rId4" imgW="2019048" imgH="1924319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44675"/>
                        <a:ext cx="3744912" cy="356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1">
            <a:extLst>
              <a:ext uri="{FF2B5EF4-FFF2-40B4-BE49-F238E27FC236}">
                <a16:creationId xmlns:a16="http://schemas.microsoft.com/office/drawing/2014/main" id="{24DADEDF-58C2-12B1-77D6-0C4EB5B83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138113"/>
            <a:ext cx="103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A443233</a:t>
            </a:r>
          </a:p>
        </p:txBody>
      </p:sp>
      <p:sp>
        <p:nvSpPr>
          <p:cNvPr id="7170" name="Text Box 2">
            <a:extLst>
              <a:ext uri="{FF2B5EF4-FFF2-40B4-BE49-F238E27FC236}">
                <a16:creationId xmlns:a16="http://schemas.microsoft.com/office/drawing/2014/main" id="{4FDF2DB0-373E-49F5-FBB2-D27D7B7FB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8" y="1576388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据第一定律</a:t>
            </a:r>
          </a:p>
        </p:txBody>
      </p:sp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24746CC1-B150-63B7-A011-10EF646917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2852738"/>
          <a:ext cx="43576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35200" imgH="482600" progId="Equation.DSMT4">
                  <p:embed/>
                </p:oleObj>
              </mc:Choice>
              <mc:Fallback>
                <p:oleObj name="Equation" r:id="rId6" imgW="22352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852738"/>
                        <a:ext cx="43576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BA52326-E8F0-A90E-6BCE-725776347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4" name="AutoShape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5153C9B6-A566-0FD6-F9A8-71E5E3512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7175" name="Object 7">
            <a:extLst>
              <a:ext uri="{FF2B5EF4-FFF2-40B4-BE49-F238E27FC236}">
                <a16:creationId xmlns:a16="http://schemas.microsoft.com/office/drawing/2014/main" id="{89157802-B874-0778-4D69-9D97AE16A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4508500"/>
          <a:ext cx="19431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254" imgH="431613" progId="Equation.DSMT4">
                  <p:embed/>
                </p:oleObj>
              </mc:Choice>
              <mc:Fallback>
                <p:oleObj name="Equation" r:id="rId8" imgW="1028254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508500"/>
                        <a:ext cx="19431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>
            <a:extLst>
              <a:ext uri="{FF2B5EF4-FFF2-40B4-BE49-F238E27FC236}">
                <a16:creationId xmlns:a16="http://schemas.microsoft.com/office/drawing/2014/main" id="{99333972-5233-CC8A-FEC2-29F7B1D99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6284913"/>
            <a:ext cx="477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违反克劳修斯积分不等式，不可能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3258B926-0844-F24C-EE8C-6056B0DCF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1775" y="3860800"/>
            <a:ext cx="332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1: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(a)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设为热机循环</a:t>
            </a:r>
          </a:p>
        </p:txBody>
      </p:sp>
      <p:graphicFrame>
        <p:nvGraphicFramePr>
          <p:cNvPr id="7178" name="Object 10">
            <a:extLst>
              <a:ext uri="{FF2B5EF4-FFF2-40B4-BE49-F238E27FC236}">
                <a16:creationId xmlns:a16="http://schemas.microsoft.com/office/drawing/2014/main" id="{89B9C0ED-8888-FBB4-19F6-13E19B92F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5445125"/>
          <a:ext cx="460851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24100" imgH="431800" progId="Equation.DSMT4">
                  <p:embed/>
                </p:oleObj>
              </mc:Choice>
              <mc:Fallback>
                <p:oleObj name="Equation" r:id="rId10" imgW="23241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445125"/>
                        <a:ext cx="4608512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7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"/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  <p:bldP spid="2053" grpId="0" build="p" autoUpdateAnimBg="0"/>
      <p:bldP spid="7170" grpId="0"/>
      <p:bldP spid="7176" grpId="0" build="p" autoUpdateAnimBg="0"/>
      <p:bldP spid="717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9A5D48CE-581C-E532-DC29-F1F29F63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FA39C98-E5B7-4D1A-8A2A-E5324BDB31E4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7C39BD85-2E35-06CF-B2C6-73D45B300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88913"/>
            <a:ext cx="4564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1: (b)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改设为逆向的制冷循环</a:t>
            </a:r>
          </a:p>
        </p:txBody>
      </p:sp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5DB48DF2-1199-19E6-35D4-A050E9958C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765175"/>
          <a:ext cx="23431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29810" imgH="431613" progId="Equation.DSMT4">
                  <p:embed/>
                </p:oleObj>
              </mc:Choice>
              <mc:Fallback>
                <p:oleObj name="Equation" r:id="rId2" imgW="1129810" imgH="43161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765175"/>
                        <a:ext cx="234315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7">
            <a:extLst>
              <a:ext uri="{FF2B5EF4-FFF2-40B4-BE49-F238E27FC236}">
                <a16:creationId xmlns:a16="http://schemas.microsoft.com/office/drawing/2014/main" id="{4367F13C-6450-DC2A-9362-77F73CD50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00363"/>
            <a:ext cx="4779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符合克氏不等式，不可逆制冷循环</a:t>
            </a:r>
          </a:p>
        </p:txBody>
      </p:sp>
      <p:graphicFrame>
        <p:nvGraphicFramePr>
          <p:cNvPr id="9216" name="Object 0">
            <a:extLst>
              <a:ext uri="{FF2B5EF4-FFF2-40B4-BE49-F238E27FC236}">
                <a16:creationId xmlns:a16="http://schemas.microsoft.com/office/drawing/2014/main" id="{A0954FE0-A9CD-3BA2-328B-F8BD13E207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404813"/>
          <a:ext cx="2736850" cy="260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2019048" imgH="1924319" progId="Paint.Picture">
                  <p:embed/>
                </p:oleObj>
              </mc:Choice>
              <mc:Fallback>
                <p:oleObj name="位图图像" r:id="rId4" imgW="2019048" imgH="1924319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04813"/>
                        <a:ext cx="2736850" cy="260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" name="Object 1">
            <a:extLst>
              <a:ext uri="{FF2B5EF4-FFF2-40B4-BE49-F238E27FC236}">
                <a16:creationId xmlns:a16="http://schemas.microsoft.com/office/drawing/2014/main" id="{16BAE15E-D90C-97A6-1735-FA49D36A7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844675"/>
          <a:ext cx="48244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74900" imgH="419100" progId="Equation.DSMT4">
                  <p:embed/>
                </p:oleObj>
              </mc:Choice>
              <mc:Fallback>
                <p:oleObj name="Equation" r:id="rId6" imgW="23749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44675"/>
                        <a:ext cx="48244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AutoShap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689C8DA-2C57-71EB-9630-B32AD2A2D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5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2A6AAB1-AF8D-42A7-2787-D8BFC3FCE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6" name="AutoShape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6E4865B-19C9-4327-A480-6FE40C795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7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41DB9C3-2E3C-C189-4FC7-7932AB5A9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5C4FF1C3-DA4C-5686-E1A9-7942BB456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89363"/>
            <a:ext cx="3525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(a)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设为热机循环</a:t>
            </a:r>
          </a:p>
        </p:txBody>
      </p:sp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45B5594B-9C1B-53CB-3E80-9D94FD555D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508500"/>
          <a:ext cx="417988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70100" imgH="431800" progId="Equation.DSMT4">
                  <p:embed/>
                </p:oleObj>
              </mc:Choice>
              <mc:Fallback>
                <p:oleObj name="Equation" r:id="rId8" imgW="20701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08500"/>
                        <a:ext cx="4179887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AutoShape 8">
            <a:extLst>
              <a:ext uri="{FF2B5EF4-FFF2-40B4-BE49-F238E27FC236}">
                <a16:creationId xmlns:a16="http://schemas.microsoft.com/office/drawing/2014/main" id="{98507C20-ACEC-5593-02E9-E49EC4A51866}"/>
              </a:ext>
            </a:extLst>
          </p:cNvPr>
          <p:cNvSpPr>
            <a:spLocks/>
          </p:cNvSpPr>
          <p:nvPr/>
        </p:nvSpPr>
        <p:spPr bwMode="auto">
          <a:xfrm>
            <a:off x="5219700" y="4778375"/>
            <a:ext cx="73025" cy="1289050"/>
          </a:xfrm>
          <a:prstGeom prst="rightBrace">
            <a:avLst>
              <a:gd name="adj1" fmla="val 147101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14245A07-8893-752A-7E92-95D0A003F2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5157788"/>
          <a:ext cx="1054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307" imgH="228501" progId="Equation.DSMT4">
                  <p:embed/>
                </p:oleObj>
              </mc:Choice>
              <mc:Fallback>
                <p:oleObj name="Equation" r:id="rId10" imgW="444307" imgH="2285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157788"/>
                        <a:ext cx="10541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>
            <a:extLst>
              <a:ext uri="{FF2B5EF4-FFF2-40B4-BE49-F238E27FC236}">
                <a16:creationId xmlns:a16="http://schemas.microsoft.com/office/drawing/2014/main" id="{5E3426F5-494D-525C-9275-F0C2E5DDB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570538"/>
          <a:ext cx="40782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93900" imgH="431800" progId="Equation.DSMT4">
                  <p:embed/>
                </p:oleObj>
              </mc:Choice>
              <mc:Fallback>
                <p:oleObj name="Equation" r:id="rId12" imgW="19939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70538"/>
                        <a:ext cx="407828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11">
            <a:extLst>
              <a:ext uri="{FF2B5EF4-FFF2-40B4-BE49-F238E27FC236}">
                <a16:creationId xmlns:a16="http://schemas.microsoft.com/office/drawing/2014/main" id="{3525E897-B124-83EE-F302-03A38C5B0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300663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不可能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p" autoUpdateAnimBg="0"/>
      <p:bldP spid="3079" grpId="0" build="p" autoUpdateAnimBg="0"/>
      <p:bldP spid="9222" grpId="0" build="p" autoUpdateAnimBg="0"/>
      <p:bldP spid="9224" grpId="0" animBg="1"/>
      <p:bldP spid="92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F141DDF2-5D48-254D-4BD0-C357FBBE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B9BFDD9-87D6-4CE8-9286-B7AA755E50DB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DB31EAAA-F20C-64CC-1B43-3ED94B415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3467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(b)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设为制冷循环</a:t>
            </a:r>
          </a:p>
        </p:txBody>
      </p:sp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CF2C4FEB-58A3-7540-7A2F-B1B23907E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550" y="693738"/>
          <a:ext cx="43799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431800" progId="Equation.DSMT4">
                  <p:embed/>
                </p:oleObj>
              </mc:Choice>
              <mc:Fallback>
                <p:oleObj name="Equation" r:id="rId2" imgW="22479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693738"/>
                        <a:ext cx="43799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>
            <a:extLst>
              <a:ext uri="{FF2B5EF4-FFF2-40B4-BE49-F238E27FC236}">
                <a16:creationId xmlns:a16="http://schemas.microsoft.com/office/drawing/2014/main" id="{20BC785E-3EA7-B2E2-811D-CA23A5B95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1339850"/>
          <a:ext cx="9890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529" imgH="228501" progId="Equation.DSMT4">
                  <p:embed/>
                </p:oleObj>
              </mc:Choice>
              <mc:Fallback>
                <p:oleObj name="Equation" r:id="rId4" imgW="393529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339850"/>
                        <a:ext cx="98901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AutoShape 9">
            <a:extLst>
              <a:ext uri="{FF2B5EF4-FFF2-40B4-BE49-F238E27FC236}">
                <a16:creationId xmlns:a16="http://schemas.microsoft.com/office/drawing/2014/main" id="{785B9636-D7F0-9118-7090-0D892BDB4C20}"/>
              </a:ext>
            </a:extLst>
          </p:cNvPr>
          <p:cNvSpPr>
            <a:spLocks/>
          </p:cNvSpPr>
          <p:nvPr/>
        </p:nvSpPr>
        <p:spPr bwMode="auto">
          <a:xfrm>
            <a:off x="5003800" y="1052513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5132" name="Object 12">
            <a:extLst>
              <a:ext uri="{FF2B5EF4-FFF2-40B4-BE49-F238E27FC236}">
                <a16:creationId xmlns:a16="http://schemas.microsoft.com/office/drawing/2014/main" id="{C820AB5C-BE46-1AB3-8339-7EC052CA2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700213"/>
          <a:ext cx="338455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700" imgH="431800" progId="Equation.DSMT4">
                  <p:embed/>
                </p:oleObj>
              </mc:Choice>
              <mc:Fallback>
                <p:oleObj name="Equation" r:id="rId6" imgW="16637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00213"/>
                        <a:ext cx="338455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" name="Object 1024">
            <a:extLst>
              <a:ext uri="{FF2B5EF4-FFF2-40B4-BE49-F238E27FC236}">
                <a16:creationId xmlns:a16="http://schemas.microsoft.com/office/drawing/2014/main" id="{3922218B-5FB3-DE00-1FFD-92C8101FFB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333375"/>
          <a:ext cx="2592387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8" imgW="2019048" imgH="1924319" progId="Paint.Picture">
                  <p:embed/>
                </p:oleObj>
              </mc:Choice>
              <mc:Fallback>
                <p:oleObj name="位图图像" r:id="rId8" imgW="2019048" imgH="1924319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33375"/>
                        <a:ext cx="2592387" cy="247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" name="Text Box 1026">
            <a:extLst>
              <a:ext uri="{FF2B5EF4-FFF2-40B4-BE49-F238E27FC236}">
                <a16:creationId xmlns:a16="http://schemas.microsoft.com/office/drawing/2014/main" id="{464D63E7-FB9C-E8D5-1F09-F1E1CAB8E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708275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可能，但不可逆</a:t>
            </a:r>
          </a:p>
        </p:txBody>
      </p:sp>
      <p:sp>
        <p:nvSpPr>
          <p:cNvPr id="5130" name="AutoShape 10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F7428EE-FC3A-3CE0-8E45-105397FCF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1" name="AutoShape 10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824E277-3345-C7F5-31EC-549D3494A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" name="AutoShape 102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6B22B5D1-16D7-A9F2-169F-C35B29ACF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3" name="AutoShape 103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CDFA8FB-E96C-BEDA-E0A5-110DC7701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8199" name="Text Box 1031">
            <a:extLst>
              <a:ext uri="{FF2B5EF4-FFF2-40B4-BE49-F238E27FC236}">
                <a16:creationId xmlns:a16="http://schemas.microsoft.com/office/drawing/2014/main" id="{6FEF93DB-3161-C856-A5F7-411FFF47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3173413"/>
            <a:ext cx="8497888" cy="324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）任何循环（可逆，不可逆；正向，反向）第一定律都适用。故判断过程方向时仅有第一定律是不够的；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）热量、功的“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、“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均基于系统，故取系统不同可有正负差别；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）克氏积分</a:t>
            </a:r>
          </a:p>
        </p:txBody>
      </p:sp>
      <p:graphicFrame>
        <p:nvGraphicFramePr>
          <p:cNvPr id="8200" name="Object 1032">
            <a:extLst>
              <a:ext uri="{FF2B5EF4-FFF2-40B4-BE49-F238E27FC236}">
                <a16:creationId xmlns:a16="http://schemas.microsoft.com/office/drawing/2014/main" id="{EDCB62D6-F520-0359-2F02-DDB88036CF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4638" y="5768975"/>
          <a:ext cx="12747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96900" imgH="431800" progId="Equation.DSMT4">
                  <p:embed/>
                </p:oleObj>
              </mc:Choice>
              <mc:Fallback>
                <p:oleObj name="Equation" r:id="rId10" imgW="596900" imgH="43180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5768975"/>
                        <a:ext cx="127476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1033">
            <a:extLst>
              <a:ext uri="{FF2B5EF4-FFF2-40B4-BE49-F238E27FC236}">
                <a16:creationId xmlns:a16="http://schemas.microsoft.com/office/drawing/2014/main" id="{3C230299-FE4C-0FAC-B9E6-92B0F191A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91185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中，</a:t>
            </a:r>
          </a:p>
        </p:txBody>
      </p:sp>
      <p:graphicFrame>
        <p:nvGraphicFramePr>
          <p:cNvPr id="8202" name="Object 1034">
            <a:extLst>
              <a:ext uri="{FF2B5EF4-FFF2-40B4-BE49-F238E27FC236}">
                <a16:creationId xmlns:a16="http://schemas.microsoft.com/office/drawing/2014/main" id="{C3917267-465F-D976-8495-6F03764EF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5695950"/>
          <a:ext cx="5524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90" imgH="431613" progId="Equation.DSMT4">
                  <p:embed/>
                </p:oleObj>
              </mc:Choice>
              <mc:Fallback>
                <p:oleObj name="Equation" r:id="rId12" imgW="253890" imgH="431613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695950"/>
                        <a:ext cx="5524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035">
            <a:extLst>
              <a:ext uri="{FF2B5EF4-FFF2-40B4-BE49-F238E27FC236}">
                <a16:creationId xmlns:a16="http://schemas.microsoft.com/office/drawing/2014/main" id="{1BEAF913-1145-F4CD-C52E-D2EF4FB48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5984875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不是工质微元熵变</a:t>
            </a:r>
          </a:p>
        </p:txBody>
      </p:sp>
      <p:sp>
        <p:nvSpPr>
          <p:cNvPr id="8204" name="Text Box 1036">
            <a:extLst>
              <a:ext uri="{FF2B5EF4-FFF2-40B4-BE49-F238E27FC236}">
                <a16:creationId xmlns:a16="http://schemas.microsoft.com/office/drawing/2014/main" id="{77FBA909-43FE-0F48-7124-A46915B71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3888" y="6040438"/>
            <a:ext cx="7969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  <a:hlinkClick r:id="rId14" action="ppaction://hlinkpres?slideindex=25&amp;slidetitle=PowerPoint 演示文稿"/>
              </a:rPr>
              <a:t>返回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"/>
                                        <p:tgtEl>
                                          <p:spTgt spid="8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6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75"/>
                                        <p:tgtEl>
                                          <p:spTgt spid="8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 autoUpdateAnimBg="0"/>
      <p:bldP spid="5129" grpId="0" animBg="1"/>
      <p:bldP spid="8194" grpId="0"/>
      <p:bldP spid="8199" grpId="0" build="p" autoUpdateAnimBg="0"/>
      <p:bldP spid="8201" grpId="0" build="p" autoUpdateAnimBg="0"/>
      <p:bldP spid="8203" grpId="0" build="p" autoUpdateAnimBg="0"/>
      <p:bldP spid="8204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152</TotalTime>
  <Words>176</Words>
  <Application>Microsoft Office PowerPoint</Application>
  <PresentationFormat>全屏显示(4:3)</PresentationFormat>
  <Paragraphs>22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位图图像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24</cp:revision>
  <dcterms:created xsi:type="dcterms:W3CDTF">2000-07-28T02:41:09Z</dcterms:created>
  <dcterms:modified xsi:type="dcterms:W3CDTF">2025-08-22T07:48:54Z</dcterms:modified>
</cp:coreProperties>
</file>