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7589C55-2066-37DF-0B2F-C5EF9E82FA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F50674-4E31-CFA9-7858-6CFD1B5C8C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3C190A2-737D-1BE3-E552-C55C49A69D2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D93D0E8-E2EE-3C59-0EC9-20329BB5A7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419C86AB-6821-1268-294A-785195EFE6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C8C21D4-66DE-8E75-B415-96D537722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6492C43-ECF0-4D0C-A7A4-89A00084DA9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DC15C3-9A94-225B-F22D-2B5AADA0F58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CCB2EC3-6CB2-E9E5-1840-5E4F8FF002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D132A01-113D-201E-DAE0-325EEEF3ECD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C002E5C-1EE6-6D62-08EC-6CEB246E157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BE683D2-DFB0-EE4A-3BC5-C22026797EC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26085C8-9F3A-AC1C-852D-F3D1D157574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1E17F02-F2BB-AA5A-D768-D5A9B23E985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4073B5F-434F-1755-329D-B7D07C5E8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E302AC2-2FF8-88B3-F331-35B07A06B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3D07194-49AA-2E9A-9E76-5A9728D0B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4376A-C493-4298-B06E-E4AF815BBE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6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09A896-5EEB-318F-A2A2-D08213A73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09A0034-9637-5D30-AC94-2DDED8B2B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6F51904-F54C-98A3-4E60-819FC624A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C36E9-9904-4373-8835-B33FD730DE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0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68B1BA-564A-3C99-B2FE-E17FD09A5A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C1148-E27A-A416-36C3-6E64DDCEB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07BDD7B-37A6-67F6-592C-B6E1A0ECDC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AE548-E5A9-4599-9493-63029B9CEF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4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BB8291-8E76-11B8-67FE-358BD33A73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3DAE906-ED6B-C234-9137-B8423154B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DD8BC39-00B9-0935-D667-4BDBF3ED5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8D620-4E2D-4304-87ED-2EC627E1AC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7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02113A0-5946-E59A-1B7A-B363CA98E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4740016-DF19-D437-0AFD-DEB2487F5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665A8D-BAEB-164E-834F-5A47016BDF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AAF6B-FF15-4C46-A43E-8797CD1CC1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4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F1749C2-1E3D-D936-40C3-DEE873B2A5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FF21236-DFB1-1F00-5FC0-6DE45E6C9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CD89698-D39F-A922-7F9C-E9DD2F06A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455FE-6EC3-4E46-A938-221DDFBCCC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00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EA33F2B-16D6-5561-6D48-68F88AA7F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5437F67B-34EB-C197-C6E8-877C5ABBA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A80657D-BB0C-E6BC-973D-5E3905959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A3EEF-E87D-4E00-9961-DBA25731C9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7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8A5F7A9-B42A-E831-9AD3-324154EA8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3910EE9-69E4-9868-B71F-56CFF404F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7BAC37-634D-95F4-7700-E3AD04A58C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A4D92-1392-4461-9157-318BBDBB80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821A51C-3DD3-D6F5-BD90-2E8E6818E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6D38DF80-4022-30E4-54A4-C91A3A39A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2F3659-4188-7DAF-B347-2715488A3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10C58-2AA9-4361-B6D9-770313F904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9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F553D3-F9BA-7BA9-05E3-BA67592E3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ED9459D-052C-1260-6901-1382E2D92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46E01DD-9DE6-01C6-CCD1-A132ED59BE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9E14CD-7BB3-4956-82CB-267905815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63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3F73D67-9848-7381-664A-25B899C8C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0734646-8505-F3E1-B57F-61167026F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F1350B4-3B64-95B4-39CF-A36753CBD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476D9-9E46-49BD-8CBC-D3F6524C08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74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57A1ED8-F4C5-F3D7-2701-595C67A9C6BE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EA648B22-0E2B-4737-5C37-A1F51D1490E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9DC8E505-A91B-AC46-64D9-9034EA8158A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B0591FBA-9B6E-94B7-8289-B456633672C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5AB31575-72F5-C5FC-1477-E4F8E06691C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13003F1-A3AE-937C-0787-6C63268BF3E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BD56E5B1-9428-E148-A4BD-894B6C43D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51CE9CE3-1973-3A7E-A47E-BCA8C93D94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3AE8B424-62FB-90B9-8191-8B2539D8D0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70A82E57-87EA-44AE-3D74-A2101AAA2B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9187EEC-A142-4875-A1CD-4049A530D3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18AA46B-E7DA-BAD7-010E-796A4B51F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hyperlink" Target="../&#31532;9&#31456;.ppt#24. PowerPoint &#28436;&#31034;&#25991;&#31295;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BD69DE86-FF12-5AF8-C075-98C8C1AD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4638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D718321-F187-458A-AF4F-2757FAF0F82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20F0E739-9F2F-5CD1-BCFF-12B95A145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3" y="476250"/>
            <a:ext cx="86455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若使活塞式内燃机按卡诺循环运行，并设其温度界限与下图所示混合循环相同，试从工程实践角度比较两个循环，已知：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333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10.3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=1 985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0.038 7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/kg</a:t>
            </a:r>
          </a:p>
        </p:txBody>
      </p:sp>
      <p:sp>
        <p:nvSpPr>
          <p:cNvPr id="3076" name="Text Box 1">
            <a:extLst>
              <a:ext uri="{FF2B5EF4-FFF2-40B4-BE49-F238E27FC236}">
                <a16:creationId xmlns:a16="http://schemas.microsoft.com/office/drawing/2014/main" id="{4452BBF4-5399-9F30-A3D2-DBAFC69C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182563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A447277</a:t>
            </a:r>
          </a:p>
        </p:txBody>
      </p:sp>
      <p:sp>
        <p:nvSpPr>
          <p:cNvPr id="3077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019FD2F-A662-68B3-148A-F8D2E384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78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0081353-3FDD-D9F0-7C38-439674F8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6596063"/>
            <a:ext cx="468312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C7A8D91D-1189-7BF2-ACEF-F64B8C0D4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64150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</a:rPr>
              <a:t>O </a:t>
            </a:r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D1E9B922-E78D-454E-1E28-BD9278528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" y="6415088"/>
            <a:ext cx="28797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4C17E8DF-0910-0BC7-7B2D-D84088DC79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625" y="3249613"/>
            <a:ext cx="0" cy="316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862B6FF5-CD0A-2501-6AC2-1FF2284991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4425" y="5191125"/>
            <a:ext cx="0" cy="792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1EE6ABE4-8E5E-1F76-2D9E-8E29B7D7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9102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A7977DC8-D778-AAA0-D506-F9CF98F2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4902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3B7EE021-C0DE-E99E-0EE4-3F3BBC7A5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367823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49BFE8E6-E121-4C27-32F4-043A081F3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49815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9230" name="Arc 14">
            <a:extLst>
              <a:ext uri="{FF2B5EF4-FFF2-40B4-BE49-F238E27FC236}">
                <a16:creationId xmlns:a16="http://schemas.microsoft.com/office/drawing/2014/main" id="{BBCAC59B-39F2-1233-2586-B76108D248DB}"/>
              </a:ext>
            </a:extLst>
          </p:cNvPr>
          <p:cNvSpPr>
            <a:spLocks/>
          </p:cNvSpPr>
          <p:nvPr/>
        </p:nvSpPr>
        <p:spPr bwMode="auto">
          <a:xfrm flipV="1">
            <a:off x="471488" y="3248025"/>
            <a:ext cx="1409700" cy="1941513"/>
          </a:xfrm>
          <a:custGeom>
            <a:avLst/>
            <a:gdLst>
              <a:gd name="T0" fmla="*/ 2147483647 w 17623"/>
              <a:gd name="T1" fmla="*/ 0 h 20085"/>
              <a:gd name="T2" fmla="*/ 2147483647 w 17623"/>
              <a:gd name="T3" fmla="*/ 2147483647 h 20085"/>
              <a:gd name="T4" fmla="*/ 0 w 17623"/>
              <a:gd name="T5" fmla="*/ 2147483647 h 20085"/>
              <a:gd name="T6" fmla="*/ 0 60000 65536"/>
              <a:gd name="T7" fmla="*/ 0 60000 65536"/>
              <a:gd name="T8" fmla="*/ 0 60000 65536"/>
              <a:gd name="T9" fmla="*/ 0 w 17623"/>
              <a:gd name="T10" fmla="*/ 0 h 20085"/>
              <a:gd name="T11" fmla="*/ 17623 w 17623"/>
              <a:gd name="T12" fmla="*/ 20085 h 200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23" h="20085" fill="none" extrusionOk="0">
                <a:moveTo>
                  <a:pt x="7946" y="0"/>
                </a:moveTo>
                <a:cubicBezTo>
                  <a:pt x="11840" y="1540"/>
                  <a:pt x="15202" y="4179"/>
                  <a:pt x="17623" y="7595"/>
                </a:cubicBezTo>
              </a:path>
              <a:path w="17623" h="20085" stroke="0" extrusionOk="0">
                <a:moveTo>
                  <a:pt x="7946" y="0"/>
                </a:moveTo>
                <a:cubicBezTo>
                  <a:pt x="11840" y="1540"/>
                  <a:pt x="15202" y="4179"/>
                  <a:pt x="17623" y="7595"/>
                </a:cubicBezTo>
                <a:lnTo>
                  <a:pt x="0" y="20085"/>
                </a:lnTo>
                <a:lnTo>
                  <a:pt x="7946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Text Box 15">
            <a:extLst>
              <a:ext uri="{FF2B5EF4-FFF2-40B4-BE49-F238E27FC236}">
                <a16:creationId xmlns:a16="http://schemas.microsoft.com/office/drawing/2014/main" id="{AC8752E8-32A7-7E0D-538C-51A1EF0A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3902075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33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32" name="Arc 16">
            <a:extLst>
              <a:ext uri="{FF2B5EF4-FFF2-40B4-BE49-F238E27FC236}">
                <a16:creationId xmlns:a16="http://schemas.microsoft.com/office/drawing/2014/main" id="{57DEB7B9-E621-7666-EDCD-CFD9C3F07A41}"/>
              </a:ext>
            </a:extLst>
          </p:cNvPr>
          <p:cNvSpPr>
            <a:spLocks/>
          </p:cNvSpPr>
          <p:nvPr/>
        </p:nvSpPr>
        <p:spPr bwMode="auto">
          <a:xfrm flipV="1">
            <a:off x="1069975" y="1160463"/>
            <a:ext cx="1925638" cy="3340100"/>
          </a:xfrm>
          <a:custGeom>
            <a:avLst/>
            <a:gdLst>
              <a:gd name="T0" fmla="*/ 2147483647 w 13428"/>
              <a:gd name="T1" fmla="*/ 0 h 20863"/>
              <a:gd name="T2" fmla="*/ 2147483647 w 13428"/>
              <a:gd name="T3" fmla="*/ 2147483647 h 20863"/>
              <a:gd name="T4" fmla="*/ 0 w 13428"/>
              <a:gd name="T5" fmla="*/ 2147483647 h 20863"/>
              <a:gd name="T6" fmla="*/ 0 60000 65536"/>
              <a:gd name="T7" fmla="*/ 0 60000 65536"/>
              <a:gd name="T8" fmla="*/ 0 60000 65536"/>
              <a:gd name="T9" fmla="*/ 0 w 13428"/>
              <a:gd name="T10" fmla="*/ 0 h 20863"/>
              <a:gd name="T11" fmla="*/ 13428 w 13428"/>
              <a:gd name="T12" fmla="*/ 20863 h 208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28" h="20863" fill="none" extrusionOk="0">
                <a:moveTo>
                  <a:pt x="5594" y="0"/>
                </a:moveTo>
                <a:cubicBezTo>
                  <a:pt x="8448" y="765"/>
                  <a:pt x="11114" y="2107"/>
                  <a:pt x="13427" y="3944"/>
                </a:cubicBezTo>
              </a:path>
              <a:path w="13428" h="20863" stroke="0" extrusionOk="0">
                <a:moveTo>
                  <a:pt x="5594" y="0"/>
                </a:moveTo>
                <a:cubicBezTo>
                  <a:pt x="8448" y="765"/>
                  <a:pt x="11114" y="2107"/>
                  <a:pt x="13427" y="3944"/>
                </a:cubicBezTo>
                <a:lnTo>
                  <a:pt x="0" y="20863"/>
                </a:lnTo>
                <a:lnTo>
                  <a:pt x="5594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91FE2ECA-114D-AAD2-2939-06763487E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088" y="3894138"/>
            <a:ext cx="0" cy="1296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890978C-4ADF-134D-F8D1-2327554DD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614863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33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35" name="Arc 19">
            <a:extLst>
              <a:ext uri="{FF2B5EF4-FFF2-40B4-BE49-F238E27FC236}">
                <a16:creationId xmlns:a16="http://schemas.microsoft.com/office/drawing/2014/main" id="{66E0F232-5E98-31FA-D9BF-D75E79F1B07C}"/>
              </a:ext>
            </a:extLst>
          </p:cNvPr>
          <p:cNvSpPr>
            <a:spLocks/>
          </p:cNvSpPr>
          <p:nvPr/>
        </p:nvSpPr>
        <p:spPr bwMode="auto">
          <a:xfrm flipV="1">
            <a:off x="-973138" y="3033713"/>
            <a:ext cx="3884613" cy="2930525"/>
          </a:xfrm>
          <a:custGeom>
            <a:avLst/>
            <a:gdLst>
              <a:gd name="T0" fmla="*/ 2147483647 w 15747"/>
              <a:gd name="T1" fmla="*/ 0 h 19989"/>
              <a:gd name="T2" fmla="*/ 2147483647 w 15747"/>
              <a:gd name="T3" fmla="*/ 2147483647 h 19989"/>
              <a:gd name="T4" fmla="*/ 0 w 15747"/>
              <a:gd name="T5" fmla="*/ 2147483647 h 19989"/>
              <a:gd name="T6" fmla="*/ 0 60000 65536"/>
              <a:gd name="T7" fmla="*/ 0 60000 65536"/>
              <a:gd name="T8" fmla="*/ 0 60000 65536"/>
              <a:gd name="T9" fmla="*/ 0 w 15747"/>
              <a:gd name="T10" fmla="*/ 0 h 19989"/>
              <a:gd name="T11" fmla="*/ 15747 w 15747"/>
              <a:gd name="T12" fmla="*/ 19989 h 199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747" h="19989" fill="none" extrusionOk="0">
                <a:moveTo>
                  <a:pt x="8185" y="-1"/>
                </a:moveTo>
                <a:cubicBezTo>
                  <a:pt x="11049" y="1172"/>
                  <a:pt x="13628" y="2947"/>
                  <a:pt x="15746" y="5204"/>
                </a:cubicBezTo>
              </a:path>
              <a:path w="15747" h="19989" stroke="0" extrusionOk="0">
                <a:moveTo>
                  <a:pt x="8185" y="-1"/>
                </a:moveTo>
                <a:cubicBezTo>
                  <a:pt x="11049" y="1172"/>
                  <a:pt x="13628" y="2947"/>
                  <a:pt x="15746" y="5204"/>
                </a:cubicBezTo>
                <a:lnTo>
                  <a:pt x="0" y="19989"/>
                </a:lnTo>
                <a:lnTo>
                  <a:pt x="8185" y="-1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8F9F95B5-E96C-1C9D-3553-D15BD8FC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583113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33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C7527B0-0362-51B1-464D-D3B7DC67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496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CF42A653-5453-FD57-DA97-580ACD6E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6416675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B67358B6-99D1-D412-2576-3C28DB28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367338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33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493B13AC-1162-6D8E-C175-116CAFE5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862388"/>
            <a:ext cx="0" cy="208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DEC4D0DA-62F1-407A-C91B-8F5DD5CD7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289300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3399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52" name="Text Box 36">
            <a:extLst>
              <a:ext uri="{FF2B5EF4-FFF2-40B4-BE49-F238E27FC236}">
                <a16:creationId xmlns:a16="http://schemas.microsoft.com/office/drawing/2014/main" id="{18CB18FE-0911-449D-306C-1DE30E99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42449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1A3C6BF7-1085-D44E-85D2-57BE4CE06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9663" y="3862388"/>
            <a:ext cx="0" cy="2087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60084416-91C9-6D12-9444-4A1AF3161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3862388"/>
            <a:ext cx="18716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87C5B8A9-BF45-2925-B6F4-E66720979C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9663" y="5949950"/>
            <a:ext cx="18716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07C0895A-1A68-97ED-A51B-7C43B8AB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5341938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996633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0DFD2807-364A-E355-6C69-B4D7EDF7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286125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996633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56" name="Text Box 40">
            <a:extLst>
              <a:ext uri="{FF2B5EF4-FFF2-40B4-BE49-F238E27FC236}">
                <a16:creationId xmlns:a16="http://schemas.microsoft.com/office/drawing/2014/main" id="{30650074-4012-EDA8-642E-D413B734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7115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57" name="Text Box 41">
            <a:extLst>
              <a:ext uri="{FF2B5EF4-FFF2-40B4-BE49-F238E27FC236}">
                <a16:creationId xmlns:a16="http://schemas.microsoft.com/office/drawing/2014/main" id="{331F3E23-8053-A7C9-41D8-C8659D53A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734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9258" name="Text Box 42">
            <a:extLst>
              <a:ext uri="{FF2B5EF4-FFF2-40B4-BE49-F238E27FC236}">
                <a16:creationId xmlns:a16="http://schemas.microsoft.com/office/drawing/2014/main" id="{1C471282-E94A-8B8B-BE05-25811F474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59" name="Object 43">
            <a:extLst>
              <a:ext uri="{FF2B5EF4-FFF2-40B4-BE49-F238E27FC236}">
                <a16:creationId xmlns:a16="http://schemas.microsoft.com/office/drawing/2014/main" id="{76DDAFFC-09E7-DC14-77A3-3CCF1FF56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060575"/>
          <a:ext cx="52657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914400" progId="Equation.DSMT4">
                  <p:embed/>
                </p:oleObj>
              </mc:Choice>
              <mc:Fallback>
                <p:oleObj name="Equation" r:id="rId2" imgW="2578100" imgH="914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60575"/>
                        <a:ext cx="5265738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>
            <a:extLst>
              <a:ext uri="{FF2B5EF4-FFF2-40B4-BE49-F238E27FC236}">
                <a16:creationId xmlns:a16="http://schemas.microsoft.com/office/drawing/2014/main" id="{BE910270-1EDF-4B54-44E2-87BFCBACC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4149725"/>
          <a:ext cx="56515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1143000" progId="Equation.DSMT4">
                  <p:embed/>
                </p:oleObj>
              </mc:Choice>
              <mc:Fallback>
                <p:oleObj name="Equation" r:id="rId4" imgW="2882900" imgH="11430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149725"/>
                        <a:ext cx="56515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10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9222" grpId="0"/>
      <p:bldP spid="9226" grpId="0"/>
      <p:bldP spid="9227" grpId="0"/>
      <p:bldP spid="9228" grpId="0"/>
      <p:bldP spid="9229" grpId="0"/>
      <p:bldP spid="9231" grpId="0"/>
      <p:bldP spid="9234" grpId="0"/>
      <p:bldP spid="9236" grpId="0"/>
      <p:bldP spid="9237" grpId="0"/>
      <p:bldP spid="9238" grpId="0"/>
      <p:bldP spid="9239" grpId="0"/>
      <p:bldP spid="9246" grpId="0"/>
      <p:bldP spid="9252" grpId="0"/>
      <p:bldP spid="9241" grpId="0"/>
      <p:bldP spid="9243" grpId="0"/>
      <p:bldP spid="9256" grpId="0"/>
      <p:bldP spid="9257" grpId="0"/>
      <p:bldP spid="925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E7AA3CAB-2C02-BE48-5B13-7956B52C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5552EF-A1F3-41A1-90E0-1CF9D1715C8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F3F0B541-E481-8BFC-059D-DE8F25FC0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88913"/>
          <a:ext cx="2232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241300" progId="Equation.DSMT4">
                  <p:embed/>
                </p:oleObj>
              </mc:Choice>
              <mc:Fallback>
                <p:oleObj name="Equation" r:id="rId2" imgW="11049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88913"/>
                        <a:ext cx="2232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FEC6B521-0B5F-9992-7564-FCB3F1B2B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774950"/>
          <a:ext cx="20875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241195" progId="Equation.DSMT4">
                  <p:embed/>
                </p:oleObj>
              </mc:Choice>
              <mc:Fallback>
                <p:oleObj name="Equation" r:id="rId4" imgW="990170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74950"/>
                        <a:ext cx="20875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" name="Object 0">
            <a:extLst>
              <a:ext uri="{FF2B5EF4-FFF2-40B4-BE49-F238E27FC236}">
                <a16:creationId xmlns:a16="http://schemas.microsoft.com/office/drawing/2014/main" id="{2DD2FF3B-C400-75C2-C79F-42F08F46D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733425"/>
          <a:ext cx="5976937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914400" progId="Equation.DSMT4">
                  <p:embed/>
                </p:oleObj>
              </mc:Choice>
              <mc:Fallback>
                <p:oleObj name="Equation" r:id="rId6" imgW="2870200" imgH="914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33425"/>
                        <a:ext cx="5976937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" name="Object 1">
            <a:extLst>
              <a:ext uri="{FF2B5EF4-FFF2-40B4-BE49-F238E27FC236}">
                <a16:creationId xmlns:a16="http://schemas.microsoft.com/office/drawing/2014/main" id="{35BCBFE1-1C8B-9863-0EE9-903BB3C81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61928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900" imgH="457200" progId="Equation.DSMT4">
                  <p:embed/>
                </p:oleObj>
              </mc:Choice>
              <mc:Fallback>
                <p:oleObj name="Equation" r:id="rId8" imgW="3009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97425"/>
                        <a:ext cx="61928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635B4FE5-F09C-90A4-B87B-2D49B3743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65500"/>
          <a:ext cx="7488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46500" imgH="571500" progId="Equation.DSMT4">
                  <p:embed/>
                </p:oleObj>
              </mc:Choice>
              <mc:Fallback>
                <p:oleObj name="Equation" r:id="rId10" imgW="37465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65500"/>
                        <a:ext cx="7488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A8F345C0-248E-3F75-D243-A6FD66A1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21224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A303866-8AB5-7FE8-BC93-D66BC9CB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908B4E-CA06-3CF6-E063-786DD0933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E8AA021-6126-58B2-A81F-8F847950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9CFE1E1-F0F1-3B45-AACE-88CA3D2F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1333A176-7A3F-CE1A-DB6D-8FA7082D2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5864225"/>
          <a:ext cx="46180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97100" imgH="431800" progId="Equation.DSMT4">
                  <p:embed/>
                </p:oleObj>
              </mc:Choice>
              <mc:Fallback>
                <p:oleObj name="Equation" r:id="rId13" imgW="2197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5864225"/>
                        <a:ext cx="46180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1EE4908-9C1B-1702-3648-33899C86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D138488-A3AA-4FC3-B8D7-8502676F307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B7655F82-E567-9A64-F5E8-E4A572A5F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57338"/>
            <a:ext cx="49625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0.019 9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，压力太低，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真空状态难以维持；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D18A8BE6-EACB-80A9-1BB6-9413172946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309938"/>
          <a:ext cx="5976938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" imgH="889000" progId="Equation.DSMT4">
                  <p:embed/>
                </p:oleObj>
              </mc:Choice>
              <mc:Fallback>
                <p:oleObj name="Equation" r:id="rId2" imgW="2895600" imgH="889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09938"/>
                        <a:ext cx="5976938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>
            <a:extLst>
              <a:ext uri="{FF2B5EF4-FFF2-40B4-BE49-F238E27FC236}">
                <a16:creationId xmlns:a16="http://schemas.microsoft.com/office/drawing/2014/main" id="{3CD9DBD1-DFB2-773D-3329-20A88643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11475"/>
            <a:ext cx="2813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）循环气体体积比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1680FA3-322E-B61E-5429-4C5F67F2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5156200"/>
            <a:ext cx="79009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）活塞从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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移动距离太长，摩擦损耗太大，虽然每循环理论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net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增大，但实际收效甚少。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" name="Rectangle 1025">
            <a:extLst>
              <a:ext uri="{FF2B5EF4-FFF2-40B4-BE49-F238E27FC236}">
                <a16:creationId xmlns:a16="http://schemas.microsoft.com/office/drawing/2014/main" id="{2A538F65-040F-56DD-95B6-4C0118B6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从工程实用角度出发：</a:t>
            </a:r>
          </a:p>
        </p:txBody>
      </p:sp>
      <p:sp>
        <p:nvSpPr>
          <p:cNvPr id="7170" name="Rectangle 1026">
            <a:extLst>
              <a:ext uri="{FF2B5EF4-FFF2-40B4-BE49-F238E27FC236}">
                <a16:creationId xmlns:a16="http://schemas.microsoft.com/office/drawing/2014/main" id="{4EB9EE31-AB19-0626-CBEC-2DDB7132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421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87.9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，压力太高；</a:t>
            </a:r>
          </a:p>
        </p:txBody>
      </p:sp>
      <p:sp>
        <p:nvSpPr>
          <p:cNvPr id="7171" name="AutoShape 1027">
            <a:extLst>
              <a:ext uri="{FF2B5EF4-FFF2-40B4-BE49-F238E27FC236}">
                <a16:creationId xmlns:a16="http://schemas.microsoft.com/office/drawing/2014/main" id="{AB544BD4-B1BF-4C2B-FA19-11BCFA276EA0}"/>
              </a:ext>
            </a:extLst>
          </p:cNvPr>
          <p:cNvSpPr>
            <a:spLocks/>
          </p:cNvSpPr>
          <p:nvPr/>
        </p:nvSpPr>
        <p:spPr bwMode="auto">
          <a:xfrm>
            <a:off x="6877050" y="3668713"/>
            <a:ext cx="215900" cy="936625"/>
          </a:xfrm>
          <a:prstGeom prst="rightBrace">
            <a:avLst>
              <a:gd name="adj1" fmla="val 36152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1028">
            <a:extLst>
              <a:ext uri="{FF2B5EF4-FFF2-40B4-BE49-F238E27FC236}">
                <a16:creationId xmlns:a16="http://schemas.microsoft.com/office/drawing/2014/main" id="{4898925F-9106-036F-F4DD-6083E4B75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8846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体积变化太大</a:t>
            </a:r>
          </a:p>
        </p:txBody>
      </p:sp>
      <p:pic>
        <p:nvPicPr>
          <p:cNvPr id="7173" name="Picture 1029">
            <a:extLst>
              <a:ext uri="{FF2B5EF4-FFF2-40B4-BE49-F238E27FC236}">
                <a16:creationId xmlns:a16="http://schemas.microsoft.com/office/drawing/2014/main" id="{C359AB18-86CD-B25A-05BF-A7D34732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60350"/>
            <a:ext cx="21224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AutoShape 10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AF8604E-00C4-D851-9693-5BE47A9BA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3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A07F46-A549-B030-53E2-89F1C74D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6" name="Text Box 1032">
            <a:extLst>
              <a:ext uri="{FF2B5EF4-FFF2-40B4-BE49-F238E27FC236}">
                <a16:creationId xmlns:a16="http://schemas.microsoft.com/office/drawing/2014/main" id="{5B963D69-2940-4B24-B2F4-7334EC868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61436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5" action="ppaction://hlinkpres?slideindex=24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0" grpId="0" build="p" autoUpdateAnimBg="0"/>
      <p:bldP spid="4101" grpId="0" build="p" autoUpdateAnimBg="0"/>
      <p:bldP spid="7169" grpId="0"/>
      <p:bldP spid="7170" grpId="0"/>
      <p:bldP spid="7171" grpId="0" animBg="1"/>
      <p:bldP spid="7172" grpId="0"/>
      <p:bldP spid="7176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181</TotalTime>
  <Words>162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Wingdings 3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23</cp:revision>
  <dcterms:created xsi:type="dcterms:W3CDTF">2000-08-14T08:40:56Z</dcterms:created>
  <dcterms:modified xsi:type="dcterms:W3CDTF">2025-08-22T07:47:12Z</dcterms:modified>
</cp:coreProperties>
</file>