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B94F8BA-CAEF-364B-5799-D5401A04E40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F98ACF31-CB46-E1DA-FDCD-41F2FC22608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CC8813E6-310F-7129-38BD-5ADA545064DA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5" name="Rectangle 5">
            <a:extLst>
              <a:ext uri="{FF2B5EF4-FFF2-40B4-BE49-F238E27FC236}">
                <a16:creationId xmlns:a16="http://schemas.microsoft.com/office/drawing/2014/main" id="{089AF20A-E7AE-232F-1966-F722F448F1B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0246" name="Rectangle 6">
            <a:extLst>
              <a:ext uri="{FF2B5EF4-FFF2-40B4-BE49-F238E27FC236}">
                <a16:creationId xmlns:a16="http://schemas.microsoft.com/office/drawing/2014/main" id="{7A0BE020-9BB4-C8CE-6DB3-8661B4710B0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>
            <a:extLst>
              <a:ext uri="{FF2B5EF4-FFF2-40B4-BE49-F238E27FC236}">
                <a16:creationId xmlns:a16="http://schemas.microsoft.com/office/drawing/2014/main" id="{3EA71943-5184-0448-910B-BA9EF9D537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296E783-A36E-4337-B3AA-B7FCF3B7AD11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5BC6DDA0-4894-0565-F38B-A9772714DB3B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7FBDB9E3-C06A-B9F5-702A-277C90115EC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8E74E5F5-E8C4-8641-8956-908EA5A083A1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B6A5940F-358C-8585-0888-35F515F25EBC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D5E35FBC-CA4D-C142-FECC-86AC68E7E997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F711ABF3-8CAA-4B94-DBE0-541EBF50E236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8B2968C2-DCED-DBAE-600D-1F9FE466B3D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7180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7181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6DF0E56E-0674-F219-99A7-8F3381D38F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F9DB117D-1892-CC89-7985-C61E40132F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D73F9D63-29D0-A8E1-F8E8-54A866DEEDA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00B6A-D13B-48A3-B54A-3647C9EF48D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26699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1164B7B7-A203-6882-D2A0-0461262FE36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2C42253-B129-968F-93B7-900830011F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E9EE8F70-90AD-7984-DEEB-6FFBBD25897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543BC46-5D8B-43B6-83F8-F7F0EE0BB1C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781987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DA55CAD-56DD-1EB9-D898-2CDC456F600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CDE3835-545C-8BEF-B44A-D1BC2C886F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14DC5EF1-3449-2FBC-E648-EEE2A5EBDF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5F1612A-F0EE-4701-A1F8-46B93DAB818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0998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BD3F67A-84B8-18DA-7615-0CFAB8A91C7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A0F6EFCC-87CF-5257-E21E-8EC056CC830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7AF26E6B-7F87-23F9-25CC-48C0DD9DB69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B16A7D-EB63-402B-A31B-BA86D0E4618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25988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AC164C6D-9849-E140-EA07-E4625F75E3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ECC4EDF8-183B-1699-3D34-546F4C4777E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035BBB9-6E97-FB23-6B2A-3B315C30E8C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B77877C-2DA1-4A20-998E-D5E3825597F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60967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A4BAF43B-4949-04E3-F2A9-C2080A9DA3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FEDB3D1-B52B-40B7-223B-06BFC203560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0F472EF9-6133-6C21-C7DF-F7713A5475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F7BBE9-0369-4F8C-B7F2-F8E709FAA60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66599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3854B7D-DD4D-239A-0151-400C93F621D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37C539EC-5177-6749-C5B9-19EFB4AB2A7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6DED4235-7C49-D001-50AA-C956D11000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22FDBAC-73DE-48CA-B39F-170DE8049D4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2307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83A7E470-FE57-3932-F197-99DA6028902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7D87E828-9B3A-FEFD-AEC0-4057CA4DCE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77E0E5B7-EC0A-2FC4-6802-C49D92A77CB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DEFE210-33FE-4700-8E62-743B1FCB28E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70474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2D8DD28A-B15A-D841-EAEB-F0B08687AC9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F43CDC74-B3D5-BC07-576F-3959EA841ED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6A0DB58A-4ECD-8B12-792A-5AEE9AB6F4C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D7BD7DE-F67A-4AEB-96C0-3ADBF55A410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499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62D358B-8DD6-7EED-6246-6D3DF5FBD41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C2C81430-E4C2-4F92-F6C4-673F47BAD2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39B31E41-E873-E7AD-8DB8-BF0F558E957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63F589B-031D-4782-BB2F-8F51F7F1E74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3379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0AF6BE56-69D1-3023-9312-EAED5F57418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56828A8A-1189-AFF3-32A7-C2CB2486F1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DB60A6A4-2F98-1114-7E19-A726E216E7E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2EF07C5-6CF5-4D4B-B8C1-264D2D3CB2D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4163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62643B12-F4C5-6EB8-911C-BED2DA3710FF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4BFE93C2-9E94-5AD9-F3C8-085D501F353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BB4942C6-1CBD-FB87-A3C8-47D4D0283EE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3659CA85-EF94-4003-0DB3-8E0767DB69A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86967E5D-7EBE-704B-A4CB-0181A2F3BEA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FE4E3D1C-8276-9D4B-B420-799678B162DD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54C6776F-CD1A-D6B6-D404-1824D06EB2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153" name="Rectangle 9">
            <a:extLst>
              <a:ext uri="{FF2B5EF4-FFF2-40B4-BE49-F238E27FC236}">
                <a16:creationId xmlns:a16="http://schemas.microsoft.com/office/drawing/2014/main" id="{AD29C8D9-0058-C0B4-A306-B60D4AA078BE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4" name="Rectangle 10">
            <a:extLst>
              <a:ext uri="{FF2B5EF4-FFF2-40B4-BE49-F238E27FC236}">
                <a16:creationId xmlns:a16="http://schemas.microsoft.com/office/drawing/2014/main" id="{BC04B00A-F667-6B62-D66B-C4EF803282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5" name="Rectangle 11">
            <a:extLst>
              <a:ext uri="{FF2B5EF4-FFF2-40B4-BE49-F238E27FC236}">
                <a16:creationId xmlns:a16="http://schemas.microsoft.com/office/drawing/2014/main" id="{78453CDA-EDAC-0E8D-D939-FCF3203805ED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898FE8AA-E03D-4DF1-8E8D-F45983B30B4C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E5EF2983-B44C-111B-CBDC-BCE9F9D8C9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wmf"/><Relationship Id="rId7" Type="http://schemas.openxmlformats.org/officeDocument/2006/relationships/image" Target="../media/image7.wmf"/><Relationship Id="rId12" Type="http://schemas.openxmlformats.org/officeDocument/2006/relationships/image" Target="../media/image9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8.bin"/><Relationship Id="rId5" Type="http://schemas.openxmlformats.org/officeDocument/2006/relationships/image" Target="../media/image6.wmf"/><Relationship Id="rId10" Type="http://schemas.openxmlformats.org/officeDocument/2006/relationships/image" Target="../media/image8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0.wmf"/><Relationship Id="rId7" Type="http://schemas.openxmlformats.org/officeDocument/2006/relationships/image" Target="../media/image12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1.bin"/><Relationship Id="rId5" Type="http://schemas.openxmlformats.org/officeDocument/2006/relationships/image" Target="../media/image11.wmf"/><Relationship Id="rId10" Type="http://schemas.openxmlformats.org/officeDocument/2006/relationships/image" Target="../media/image4.png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wmf"/><Relationship Id="rId13" Type="http://schemas.openxmlformats.org/officeDocument/2006/relationships/hyperlink" Target="../&#31532;11&#31456;.ppt#10. PowerPoint &#28436;&#31034;&#25991;&#31295;" TargetMode="External"/><Relationship Id="rId3" Type="http://schemas.openxmlformats.org/officeDocument/2006/relationships/oleObject" Target="../embeddings/oleObject13.bin"/><Relationship Id="rId7" Type="http://schemas.openxmlformats.org/officeDocument/2006/relationships/oleObject" Target="../embeddings/oleObject15.bin"/><Relationship Id="rId12" Type="http://schemas.openxmlformats.org/officeDocument/2006/relationships/image" Target="../media/image19.w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wmf"/><Relationship Id="rId11" Type="http://schemas.openxmlformats.org/officeDocument/2006/relationships/oleObject" Target="../embeddings/oleObject17.bin"/><Relationship Id="rId5" Type="http://schemas.openxmlformats.org/officeDocument/2006/relationships/oleObject" Target="../embeddings/oleObject14.bin"/><Relationship Id="rId10" Type="http://schemas.openxmlformats.org/officeDocument/2006/relationships/image" Target="../media/image18.wmf"/><Relationship Id="rId4" Type="http://schemas.openxmlformats.org/officeDocument/2006/relationships/image" Target="../media/image15.wmf"/><Relationship Id="rId9" Type="http://schemas.openxmlformats.org/officeDocument/2006/relationships/oleObject" Target="../embeddings/oleObject1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>
            <a:extLst>
              <a:ext uri="{FF2B5EF4-FFF2-40B4-BE49-F238E27FC236}">
                <a16:creationId xmlns:a16="http://schemas.microsoft.com/office/drawing/2014/main" id="{99E69935-3939-EBA7-ACBD-C4D72AC6DF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90488"/>
            <a:ext cx="10350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A461277</a:t>
            </a:r>
          </a:p>
        </p:txBody>
      </p:sp>
      <p:sp>
        <p:nvSpPr>
          <p:cNvPr id="9221" name="Text Box 5">
            <a:extLst>
              <a:ext uri="{FF2B5EF4-FFF2-40B4-BE49-F238E27FC236}">
                <a16:creationId xmlns:a16="http://schemas.microsoft.com/office/drawing/2014/main" id="{19B30E1B-17CF-E0A5-4E68-8A86A2086E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39738"/>
            <a:ext cx="8580438" cy="334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压缩空气制冷循环空气进入压气机时的状态为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=0.1MPa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20 ℃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，在压气机内定熵压缩到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= 0.5MPa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，进入冷却器。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离开冷却器时空气的温度为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=20℃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。若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= </a:t>
            </a:r>
            <a:r>
              <a:rPr lang="en-US" altLang="zh-CN" sz="2400" b="1">
                <a:latin typeface="楷体_GB2312" pitchFamily="49" charset="-122"/>
                <a:ea typeface="楷体_GB2312" pitchFamily="49" charset="-122"/>
              </a:rPr>
              <a:t>-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20℃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ea typeface="楷体_GB2312" pitchFamily="49" charset="-122"/>
              </a:rPr>
              <a:t>0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= 20℃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空气视为定比热容的理想气体，</a:t>
            </a:r>
            <a:r>
              <a:rPr lang="en-US" altLang="zh-CN" sz="2400" b="1" i="1">
                <a:latin typeface="Times New Roman" panose="02020603050405020304" pitchFamily="18" charset="0"/>
                <a:ea typeface="楷体_GB2312" pitchFamily="49" charset="-122"/>
              </a:rPr>
              <a:t>κ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=1.4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。试求：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无回热时的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制冷系数及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1kg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空气的制冷量；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(2)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若     保持不变而采用回热，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理想情况下压缩比是多少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? </a:t>
            </a:r>
          </a:p>
        </p:txBody>
      </p:sp>
      <p:sp>
        <p:nvSpPr>
          <p:cNvPr id="9223" name="Text Box 7">
            <a:extLst>
              <a:ext uri="{FF2B5EF4-FFF2-40B4-BE49-F238E27FC236}">
                <a16:creationId xmlns:a16="http://schemas.microsoft.com/office/drawing/2014/main" id="{305E3A1F-4967-6FD0-FF4F-EE48572497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62400"/>
            <a:ext cx="2168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  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(1)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 无回热</a:t>
            </a:r>
          </a:p>
        </p:txBody>
      </p:sp>
      <p:sp>
        <p:nvSpPr>
          <p:cNvPr id="3077" name="Rectangle 9">
            <a:extLst>
              <a:ext uri="{FF2B5EF4-FFF2-40B4-BE49-F238E27FC236}">
                <a16:creationId xmlns:a16="http://schemas.microsoft.com/office/drawing/2014/main" id="{80384286-2F62-E409-A686-82E839D35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9224" name="Object 8">
            <a:extLst>
              <a:ext uri="{FF2B5EF4-FFF2-40B4-BE49-F238E27FC236}">
                <a16:creationId xmlns:a16="http://schemas.microsoft.com/office/drawing/2014/main" id="{E0B5E5E5-716D-DD6E-A3CB-40F8BCE071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4800" y="4800600"/>
          <a:ext cx="5486400" cy="490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552700" imgH="228600" progId="Equation.DSMT4">
                  <p:embed/>
                </p:oleObj>
              </mc:Choice>
              <mc:Fallback>
                <p:oleObj name="Equation" r:id="rId2" imgW="25527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4800600"/>
                        <a:ext cx="5486400" cy="490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9" name="Rectangle 11">
            <a:extLst>
              <a:ext uri="{FF2B5EF4-FFF2-40B4-BE49-F238E27FC236}">
                <a16:creationId xmlns:a16="http://schemas.microsoft.com/office/drawing/2014/main" id="{527B7FFD-A468-718B-5993-CC3BF1C5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9226" name="Object 10">
            <a:extLst>
              <a:ext uri="{FF2B5EF4-FFF2-40B4-BE49-F238E27FC236}">
                <a16:creationId xmlns:a16="http://schemas.microsoft.com/office/drawing/2014/main" id="{EC3CDBD2-B01D-061F-59CB-966036190B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638800"/>
          <a:ext cx="3048000" cy="958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58310" imgH="431613" progId="Equation.DSMT4">
                  <p:embed/>
                </p:oleObj>
              </mc:Choice>
              <mc:Fallback>
                <p:oleObj name="Equation" r:id="rId4" imgW="1358310" imgH="431613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638800"/>
                        <a:ext cx="3048000" cy="958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1" name="Rectangle 13">
            <a:extLst>
              <a:ext uri="{FF2B5EF4-FFF2-40B4-BE49-F238E27FC236}">
                <a16:creationId xmlns:a16="http://schemas.microsoft.com/office/drawing/2014/main" id="{4FB43B22-AF6A-817D-EDC7-F7240B660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82" name="Rectangle 15">
            <a:extLst>
              <a:ext uri="{FF2B5EF4-FFF2-40B4-BE49-F238E27FC236}">
                <a16:creationId xmlns:a16="http://schemas.microsoft.com/office/drawing/2014/main" id="{6AFE6898-5AB1-F102-D33C-8D10BB1C52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83" name="Rectangle 17">
            <a:extLst>
              <a:ext uri="{FF2B5EF4-FFF2-40B4-BE49-F238E27FC236}">
                <a16:creationId xmlns:a16="http://schemas.microsoft.com/office/drawing/2014/main" id="{9744F411-9B45-9763-0A77-8C7D19371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5755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84" name="AutoShape 1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F4D0B40-60D0-5123-9D4F-54194CE3E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85" name="AutoShape 19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11050FA7-1E09-7361-FD40-E7D31EA558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86" name="Rectangle 21">
            <a:extLst>
              <a:ext uri="{FF2B5EF4-FFF2-40B4-BE49-F238E27FC236}">
                <a16:creationId xmlns:a16="http://schemas.microsoft.com/office/drawing/2014/main" id="{40420384-B124-7193-C060-5817A47FC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57563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9236" name="Object 20">
            <a:extLst>
              <a:ext uri="{FF2B5EF4-FFF2-40B4-BE49-F238E27FC236}">
                <a16:creationId xmlns:a16="http://schemas.microsoft.com/office/drawing/2014/main" id="{E14E1918-E3B2-8212-1A79-8B6580C6FF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257800" y="2819400"/>
          <a:ext cx="263525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835" imgH="139518" progId="Equation.DSMT4">
                  <p:embed/>
                </p:oleObj>
              </mc:Choice>
              <mc:Fallback>
                <p:oleObj name="Equation" r:id="rId6" imgW="126835" imgH="139518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7800" y="2819400"/>
                        <a:ext cx="263525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38" name="Picture 22">
            <a:extLst>
              <a:ext uri="{FF2B5EF4-FFF2-40B4-BE49-F238E27FC236}">
                <a16:creationId xmlns:a16="http://schemas.microsoft.com/office/drawing/2014/main" id="{A753B8B3-C1A1-76F0-6782-264769FC6E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505200"/>
            <a:ext cx="2362200" cy="2135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1" grpId="0"/>
      <p:bldP spid="92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AutoShape 16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F24304BA-9C75-432B-0145-D7A4304D0D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099" name="AutoShape 17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0A77AF1-CA7E-34B8-8C99-75FBF97C85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0" name="AutoShape 1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AC998842-EA37-D22F-0AE1-FD3F35407D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1" name="AutoShape 19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538D0F28-2714-B1B1-57FD-147C1BCCCA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4102" name="灯片编号占位符 1">
            <a:extLst>
              <a:ext uri="{FF2B5EF4-FFF2-40B4-BE49-F238E27FC236}">
                <a16:creationId xmlns:a16="http://schemas.microsoft.com/office/drawing/2014/main" id="{4BDD0FCC-8C65-A77D-AFB8-D59D0C439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781800" y="6324600"/>
            <a:ext cx="2133600" cy="4572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C0C354EA-FA44-4B27-BFA2-184A121C4171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sp>
        <p:nvSpPr>
          <p:cNvPr id="4103" name="灯片编号占位符 3">
            <a:extLst>
              <a:ext uri="{FF2B5EF4-FFF2-40B4-BE49-F238E27FC236}">
                <a16:creationId xmlns:a16="http://schemas.microsoft.com/office/drawing/2014/main" id="{B2C60DD2-5676-58CF-7D91-E656013CFD04}"/>
              </a:ext>
            </a:extLst>
          </p:cNvPr>
          <p:cNvSpPr txBox="1">
            <a:spLocks/>
          </p:cNvSpPr>
          <p:nvPr/>
        </p:nvSpPr>
        <p:spPr bwMode="auto">
          <a:xfrm>
            <a:off x="6781800" y="6324600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E3B1ED9F-1F97-4127-BB52-47185F5522AA}" type="slidenum">
              <a:rPr lang="en-US" altLang="zh-CN" sz="1000"/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graphicFrame>
        <p:nvGraphicFramePr>
          <p:cNvPr id="4" name="Object 2">
            <a:extLst>
              <a:ext uri="{FF2B5EF4-FFF2-40B4-BE49-F238E27FC236}">
                <a16:creationId xmlns:a16="http://schemas.microsoft.com/office/drawing/2014/main" id="{9E7DD83C-F0DB-10EB-5D52-DA21D0DCB77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9600" y="228600"/>
          <a:ext cx="2590800" cy="1049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44600" imgH="508000" progId="Equation.DSMT4">
                  <p:embed/>
                </p:oleObj>
              </mc:Choice>
              <mc:Fallback>
                <p:oleObj name="Equation" r:id="rId2" imgW="1244600" imgH="508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228600"/>
                        <a:ext cx="2590800" cy="1049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3">
            <a:extLst>
              <a:ext uri="{FF2B5EF4-FFF2-40B4-BE49-F238E27FC236}">
                <a16:creationId xmlns:a16="http://schemas.microsoft.com/office/drawing/2014/main" id="{4B7A69B5-AF18-C69E-3155-8FFE063F52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1435100"/>
          <a:ext cx="5334000" cy="738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76500" imgH="342900" progId="Equation.DSMT4">
                  <p:embed/>
                </p:oleObj>
              </mc:Choice>
              <mc:Fallback>
                <p:oleObj name="Equation" r:id="rId4" imgW="2476500" imgH="342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1435100"/>
                        <a:ext cx="5334000" cy="7381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>
            <a:extLst>
              <a:ext uri="{FF2B5EF4-FFF2-40B4-BE49-F238E27FC236}">
                <a16:creationId xmlns:a16="http://schemas.microsoft.com/office/drawing/2014/main" id="{86010DF6-46F0-4797-91BF-0007BC28127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2438400"/>
          <a:ext cx="5257800" cy="69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78100" imgH="342900" progId="Equation.DSMT4">
                  <p:embed/>
                </p:oleObj>
              </mc:Choice>
              <mc:Fallback>
                <p:oleObj name="Equation" r:id="rId6" imgW="2578100" imgH="3429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2438400"/>
                        <a:ext cx="5257800" cy="698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" name="Picture 27">
            <a:extLst>
              <a:ext uri="{FF2B5EF4-FFF2-40B4-BE49-F238E27FC236}">
                <a16:creationId xmlns:a16="http://schemas.microsoft.com/office/drawing/2014/main" id="{1B58C645-65E7-619A-BD4C-26F99AF58E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81000"/>
            <a:ext cx="251460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7302B0AF-5F5D-F85D-2F5C-26A464C179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1313" y="3429000"/>
            <a:ext cx="17160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压缩机耗功</a:t>
            </a:r>
            <a:endParaRPr lang="zh-CN" altLang="en-US" sz="240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9" name="Object 5">
            <a:extLst>
              <a:ext uri="{FF2B5EF4-FFF2-40B4-BE49-F238E27FC236}">
                <a16:creationId xmlns:a16="http://schemas.microsoft.com/office/drawing/2014/main" id="{39E7D0E5-7652-5F48-CECC-437D0BDD2C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92163" y="4090988"/>
          <a:ext cx="7361237" cy="938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289300" imgH="419100" progId="Equation.DSMT4">
                  <p:embed/>
                </p:oleObj>
              </mc:Choice>
              <mc:Fallback>
                <p:oleObj name="Equation" r:id="rId9" imgW="3289300" imgH="419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2163" y="4090988"/>
                        <a:ext cx="7361237" cy="938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9">
            <a:extLst>
              <a:ext uri="{FF2B5EF4-FFF2-40B4-BE49-F238E27FC236}">
                <a16:creationId xmlns:a16="http://schemas.microsoft.com/office/drawing/2014/main" id="{F306D09F-1426-6945-AF62-172545DC09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8138" y="5181600"/>
            <a:ext cx="2481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膨胀机作出的功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11" name="Object 6">
            <a:extLst>
              <a:ext uri="{FF2B5EF4-FFF2-40B4-BE49-F238E27FC236}">
                <a16:creationId xmlns:a16="http://schemas.microsoft.com/office/drawing/2014/main" id="{06A3122F-AA4C-CB59-91DE-3194F0F1635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5737225"/>
          <a:ext cx="7010400" cy="892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3594100" imgH="457200" progId="Equation.DSMT4">
                  <p:embed/>
                </p:oleObj>
              </mc:Choice>
              <mc:Fallback>
                <p:oleObj name="Equation" r:id="rId11" imgW="3594100" imgH="457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5737225"/>
                        <a:ext cx="7010400" cy="892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561FB63F-3901-6545-9FCB-360383B7B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E46CD1C-AC71-4675-A1F9-61C49E936B1F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sp>
        <p:nvSpPr>
          <p:cNvPr id="5123" name="Rectangle 6">
            <a:extLst>
              <a:ext uri="{FF2B5EF4-FFF2-40B4-BE49-F238E27FC236}">
                <a16:creationId xmlns:a16="http://schemas.microsoft.com/office/drawing/2014/main" id="{975EE857-EB0C-D399-9D3D-30353082B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1278" name="Text Box 14">
            <a:extLst>
              <a:ext uri="{FF2B5EF4-FFF2-40B4-BE49-F238E27FC236}">
                <a16:creationId xmlns:a16="http://schemas.microsoft.com/office/drawing/2014/main" id="{965DB8D7-EDFE-D605-5DB0-A9729D6DE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228600"/>
            <a:ext cx="34004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空气在冷却器中放热量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125" name="Rectangle 16">
            <a:extLst>
              <a:ext uri="{FF2B5EF4-FFF2-40B4-BE49-F238E27FC236}">
                <a16:creationId xmlns:a16="http://schemas.microsoft.com/office/drawing/2014/main" id="{EAB20E8B-1F61-6174-8E53-E67C967D4C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1279" name="Object 15">
            <a:extLst>
              <a:ext uri="{FF2B5EF4-FFF2-40B4-BE49-F238E27FC236}">
                <a16:creationId xmlns:a16="http://schemas.microsoft.com/office/drawing/2014/main" id="{97A77B4F-A705-647D-E83F-9A823F39043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838200"/>
          <a:ext cx="5556250" cy="1398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730500" imgH="685800" progId="Equation.DSMT4">
                  <p:embed/>
                </p:oleObj>
              </mc:Choice>
              <mc:Fallback>
                <p:oleObj name="Equation" r:id="rId2" imgW="2730500" imgH="685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838200"/>
                        <a:ext cx="5556250" cy="1398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1" name="Text Box 17">
            <a:extLst>
              <a:ext uri="{FF2B5EF4-FFF2-40B4-BE49-F238E27FC236}">
                <a16:creationId xmlns:a16="http://schemas.microsoft.com/office/drawing/2014/main" id="{4EAA0C4E-3848-BEA3-763A-B2291B956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125" y="2382838"/>
            <a:ext cx="67246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1kg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空气在冷库中的吸热量即为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1kg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空气的制冷量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5128" name="Rectangle 19">
            <a:extLst>
              <a:ext uri="{FF2B5EF4-FFF2-40B4-BE49-F238E27FC236}">
                <a16:creationId xmlns:a16="http://schemas.microsoft.com/office/drawing/2014/main" id="{4FA2DE6A-DB21-E4C4-32EC-B356A872C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620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1282" name="Object 18">
            <a:extLst>
              <a:ext uri="{FF2B5EF4-FFF2-40B4-BE49-F238E27FC236}">
                <a16:creationId xmlns:a16="http://schemas.microsoft.com/office/drawing/2014/main" id="{E5EBB5D4-FF8D-51E2-C03F-C060843BDB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66800" y="3068638"/>
          <a:ext cx="73914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43300" imgH="457200" progId="Equation.DSMT4">
                  <p:embed/>
                </p:oleObj>
              </mc:Choice>
              <mc:Fallback>
                <p:oleObj name="Equation" r:id="rId4" imgW="3543300" imgH="4572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068638"/>
                        <a:ext cx="73914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4" name="Text Box 20">
            <a:extLst>
              <a:ext uri="{FF2B5EF4-FFF2-40B4-BE49-F238E27FC236}">
                <a16:creationId xmlns:a16="http://schemas.microsoft.com/office/drawing/2014/main" id="{9ABFB263-1063-E922-4A04-33F658B58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4232275"/>
            <a:ext cx="18684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循环的净功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5131" name="Rectangle 22">
            <a:extLst>
              <a:ext uri="{FF2B5EF4-FFF2-40B4-BE49-F238E27FC236}">
                <a16:creationId xmlns:a16="http://schemas.microsoft.com/office/drawing/2014/main" id="{F323ECCD-3CF2-E37F-0E63-90618A14A7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763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1285" name="Object 21">
            <a:extLst>
              <a:ext uri="{FF2B5EF4-FFF2-40B4-BE49-F238E27FC236}">
                <a16:creationId xmlns:a16="http://schemas.microsoft.com/office/drawing/2014/main" id="{51F90907-E3D0-7748-5DFA-F54FBAAE37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0600" y="4843463"/>
          <a:ext cx="7467600" cy="4905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79800" imgH="228600" progId="Equation.DSMT4">
                  <p:embed/>
                </p:oleObj>
              </mc:Choice>
              <mc:Fallback>
                <p:oleObj name="Equation" r:id="rId6" imgW="3479800" imgH="2286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4843463"/>
                        <a:ext cx="7467600" cy="4905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3" name="AutoShape 23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66C244DC-22EE-2CDF-1E2F-3D645C400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4" name="AutoShape 2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1521D99F-6B70-08F4-DBA7-56DC352557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5" name="AutoShape 25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49695EE1-F4ED-7D1A-3165-17CE72F864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6" name="AutoShape 26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FBCBD1E4-5437-01C0-6B44-5905E5A32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24" name="Text Box 4">
            <a:extLst>
              <a:ext uri="{FF2B5EF4-FFF2-40B4-BE49-F238E27FC236}">
                <a16:creationId xmlns:a16="http://schemas.microsoft.com/office/drawing/2014/main" id="{8A6CDD71-9A24-B65D-1A45-0526578B00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325" y="5586413"/>
            <a:ext cx="217487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循环的净热量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graphicFrame>
        <p:nvGraphicFramePr>
          <p:cNvPr id="25" name="Object 28">
            <a:extLst>
              <a:ext uri="{FF2B5EF4-FFF2-40B4-BE49-F238E27FC236}">
                <a16:creationId xmlns:a16="http://schemas.microsoft.com/office/drawing/2014/main" id="{9EB0880A-C9FE-3976-7B05-5DEB5EFA98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" y="6270625"/>
          <a:ext cx="6400800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365500" imgH="228600" progId="Equation.DSMT4">
                  <p:embed/>
                </p:oleObj>
              </mc:Choice>
              <mc:Fallback>
                <p:oleObj name="Equation" r:id="rId8" imgW="3365500" imgH="228600" progId="Equation.DSMT4">
                  <p:embed/>
                  <p:pic>
                    <p:nvPicPr>
                      <p:cNvPr id="0" name="Object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6270625"/>
                        <a:ext cx="6400800" cy="434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" name="Picture 27">
            <a:extLst>
              <a:ext uri="{FF2B5EF4-FFF2-40B4-BE49-F238E27FC236}">
                <a16:creationId xmlns:a16="http://schemas.microsoft.com/office/drawing/2014/main" id="{17E3AABB-4F4E-C09A-009E-7D85EBE16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76200"/>
            <a:ext cx="2514600" cy="2271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78" grpId="0"/>
      <p:bldP spid="11281" grpId="0"/>
      <p:bldP spid="11284" grpId="0"/>
      <p:bldP spid="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1C27B73E-E695-74BE-B185-AA2542B6B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0AF24A60-B87F-4912-A4B6-53E5F19752C4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pic>
        <p:nvPicPr>
          <p:cNvPr id="12302" name="Picture 14">
            <a:extLst>
              <a:ext uri="{FF2B5EF4-FFF2-40B4-BE49-F238E27FC236}">
                <a16:creationId xmlns:a16="http://schemas.microsoft.com/office/drawing/2014/main" id="{2B0406E1-6123-7BE8-FBE7-70687EACC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200" y="228600"/>
            <a:ext cx="2833688" cy="2484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8" name="Rectangle 6">
            <a:extLst>
              <a:ext uri="{FF2B5EF4-FFF2-40B4-BE49-F238E27FC236}">
                <a16:creationId xmlns:a16="http://schemas.microsoft.com/office/drawing/2014/main" id="{7AC75C96-C730-577E-478A-DAA3970E5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1470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12295" name="Text Box 7">
            <a:extLst>
              <a:ext uri="{FF2B5EF4-FFF2-40B4-BE49-F238E27FC236}">
                <a16:creationId xmlns:a16="http://schemas.microsoft.com/office/drawing/2014/main" id="{37BCC617-DE6C-C70D-D028-D46914503B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6738" y="152400"/>
            <a:ext cx="248126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楷体_GB2312" pitchFamily="49" charset="-122"/>
                <a:ea typeface="楷体_GB2312" pitchFamily="49" charset="-122"/>
              </a:rPr>
              <a:t>循环的制冷系数</a:t>
            </a:r>
            <a:r>
              <a:rPr lang="zh-CN" altLang="en-US" sz="2400">
                <a:latin typeface="楷体_GB2312" pitchFamily="49" charset="-122"/>
                <a:ea typeface="楷体_GB2312" pitchFamily="49" charset="-122"/>
              </a:rPr>
              <a:t> </a:t>
            </a:r>
          </a:p>
        </p:txBody>
      </p:sp>
      <p:sp>
        <p:nvSpPr>
          <p:cNvPr id="6150" name="Rectangle 9">
            <a:extLst>
              <a:ext uri="{FF2B5EF4-FFF2-40B4-BE49-F238E27FC236}">
                <a16:creationId xmlns:a16="http://schemas.microsoft.com/office/drawing/2014/main" id="{496941F1-95F1-EC8E-919F-5F4F24ABB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2146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2296" name="Object 8">
            <a:extLst>
              <a:ext uri="{FF2B5EF4-FFF2-40B4-BE49-F238E27FC236}">
                <a16:creationId xmlns:a16="http://schemas.microsoft.com/office/drawing/2014/main" id="{327245A7-B3B8-B114-EEE2-DB9431D795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57400" y="762000"/>
          <a:ext cx="3581400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77229" imgH="431613" progId="Equation.DSMT4">
                  <p:embed/>
                </p:oleObj>
              </mc:Choice>
              <mc:Fallback>
                <p:oleObj name="Equation" r:id="rId3" imgW="1777229" imgH="431613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7400" y="762000"/>
                        <a:ext cx="3581400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0">
            <a:extLst>
              <a:ext uri="{FF2B5EF4-FFF2-40B4-BE49-F238E27FC236}">
                <a16:creationId xmlns:a16="http://schemas.microsoft.com/office/drawing/2014/main" id="{F045D4DD-BACD-A326-FD9A-71DDC76498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1752600"/>
            <a:ext cx="31432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(2)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有回热时的压力比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6153" name="Rectangle 12">
            <a:extLst>
              <a:ext uri="{FF2B5EF4-FFF2-40B4-BE49-F238E27FC236}">
                <a16:creationId xmlns:a16="http://schemas.microsoft.com/office/drawing/2014/main" id="{B2CED9F5-2D10-21AF-731B-14D55E6D5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8175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2299" name="Object 11">
            <a:extLst>
              <a:ext uri="{FF2B5EF4-FFF2-40B4-BE49-F238E27FC236}">
                <a16:creationId xmlns:a16="http://schemas.microsoft.com/office/drawing/2014/main" id="{E488230A-F309-49D1-82CC-251C70F7DF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0" y="2438400"/>
          <a:ext cx="3492500" cy="441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803400" imgH="228600" progId="Equation.DSMT4">
                  <p:embed/>
                </p:oleObj>
              </mc:Choice>
              <mc:Fallback>
                <p:oleObj name="Equation" r:id="rId5" imgW="1803400" imgH="228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0" y="2438400"/>
                        <a:ext cx="3492500" cy="441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5" name="Rectangle 16">
            <a:extLst>
              <a:ext uri="{FF2B5EF4-FFF2-40B4-BE49-F238E27FC236}">
                <a16:creationId xmlns:a16="http://schemas.microsoft.com/office/drawing/2014/main" id="{EA2D385C-CE2B-FEC0-47D7-A9F5971401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2303" name="Object 15">
            <a:extLst>
              <a:ext uri="{FF2B5EF4-FFF2-40B4-BE49-F238E27FC236}">
                <a16:creationId xmlns:a16="http://schemas.microsoft.com/office/drawing/2014/main" id="{533F21A5-8E28-DBA9-968E-C3C40D47AE6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2400" y="2895600"/>
          <a:ext cx="2765425" cy="1189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320227" imgH="571252" progId="Equation.DSMT4">
                  <p:embed/>
                </p:oleObj>
              </mc:Choice>
              <mc:Fallback>
                <p:oleObj name="Equation" r:id="rId7" imgW="1320227" imgH="571252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895600"/>
                        <a:ext cx="2765425" cy="1189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Rectangle 18">
            <a:extLst>
              <a:ext uri="{FF2B5EF4-FFF2-40B4-BE49-F238E27FC236}">
                <a16:creationId xmlns:a16="http://schemas.microsoft.com/office/drawing/2014/main" id="{E300923D-2250-B413-869C-C9C554EA55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76588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2305" name="Object 17">
            <a:extLst>
              <a:ext uri="{FF2B5EF4-FFF2-40B4-BE49-F238E27FC236}">
                <a16:creationId xmlns:a16="http://schemas.microsoft.com/office/drawing/2014/main" id="{C4605EBB-97D3-A2F4-A8FC-E7989B377D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71800" y="2971800"/>
          <a:ext cx="6172200" cy="96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213100" imgH="508000" progId="Equation.DSMT4">
                  <p:embed/>
                </p:oleObj>
              </mc:Choice>
              <mc:Fallback>
                <p:oleObj name="Equation" r:id="rId9" imgW="3213100" imgH="508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2971800"/>
                        <a:ext cx="6172200" cy="96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18" name="Text Box 30">
            <a:extLst>
              <a:ext uri="{FF2B5EF4-FFF2-40B4-BE49-F238E27FC236}">
                <a16:creationId xmlns:a16="http://schemas.microsoft.com/office/drawing/2014/main" id="{83184FCE-B02C-D99E-4210-04D6FAE82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" y="4848225"/>
            <a:ext cx="8534400" cy="1130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同样冷库温度和环境温度条件下逆向卡诺循环的制冷系数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是</a:t>
            </a: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6.33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，远大于本例计算值。</a:t>
            </a:r>
            <a:endParaRPr lang="zh-CN" altLang="en-US" sz="240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160" name="AutoShape 31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E442FBED-1BC2-440A-2EB0-4F29241E1E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61" name="AutoShape 32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8DED9101-EF39-0F50-3304-A00F38C846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24625"/>
            <a:ext cx="468312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12321" name="Object 33">
            <a:extLst>
              <a:ext uri="{FF2B5EF4-FFF2-40B4-BE49-F238E27FC236}">
                <a16:creationId xmlns:a16="http://schemas.microsoft.com/office/drawing/2014/main" id="{EE543CF8-30A8-7331-9F05-ED752A9C62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4100" y="4267200"/>
          <a:ext cx="9398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469900" imgH="228600" progId="Equation.DSMT4">
                  <p:embed/>
                </p:oleObj>
              </mc:Choice>
              <mc:Fallback>
                <p:oleObj name="Equation" r:id="rId11" imgW="469900" imgH="228600" progId="Equation.DSMT4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4100" y="4267200"/>
                        <a:ext cx="939800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22" name="Text Box 34">
            <a:extLst>
              <a:ext uri="{FF2B5EF4-FFF2-40B4-BE49-F238E27FC236}">
                <a16:creationId xmlns:a16="http://schemas.microsoft.com/office/drawing/2014/main" id="{22C9E3E7-7683-6BBB-5DDD-50B9355F0A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3600" y="4267200"/>
            <a:ext cx="554672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楷体_GB2312" pitchFamily="49" charset="-122"/>
                <a:ea typeface="楷体_GB2312" pitchFamily="49" charset="-122"/>
              </a:rPr>
              <a:t>压力比减小，对使用叶轮式机械有利。 </a:t>
            </a:r>
          </a:p>
        </p:txBody>
      </p:sp>
      <p:sp>
        <p:nvSpPr>
          <p:cNvPr id="12323" name="Text Box 35">
            <a:extLst>
              <a:ext uri="{FF2B5EF4-FFF2-40B4-BE49-F238E27FC236}">
                <a16:creationId xmlns:a16="http://schemas.microsoft.com/office/drawing/2014/main" id="{DEB7021C-83D4-04E9-24DE-9F726DBC8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6525" y="6308725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pitchFamily="49" charset="-122"/>
                <a:hlinkClick r:id="rId13" action="ppaction://hlinkpres?slideindex=10&amp;slidetitle=PowerPoint 演示文稿"/>
              </a:rPr>
              <a:t>返回</a:t>
            </a:r>
            <a:endParaRPr lang="zh-CN" altLang="en-US" sz="2000" b="1">
              <a:ea typeface="楷体_GB2312" pitchFamily="49" charset="-122"/>
            </a:endParaRPr>
          </a:p>
        </p:txBody>
      </p:sp>
      <p:sp>
        <p:nvSpPr>
          <p:cNvPr id="12324" name="Text Box 36">
            <a:extLst>
              <a:ext uri="{FF2B5EF4-FFF2-40B4-BE49-F238E27FC236}">
                <a16:creationId xmlns:a16="http://schemas.microsoft.com/office/drawing/2014/main" id="{5FD5FA8D-C6AD-5E64-A152-06CFCD4B9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" y="6096000"/>
            <a:ext cx="8458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zh-CN" altLang="en-US" sz="2400" b="1">
                <a:latin typeface="Times New Roman" panose="02020603050405020304" pitchFamily="18" charset="0"/>
                <a:ea typeface="楷体_GB2312" pitchFamily="49" charset="-122"/>
              </a:rPr>
              <a:t>压缩空气制冷循环中定压吸、排热偏离定温吸、排热甚远。</a:t>
            </a:r>
            <a:r>
              <a:rPr lang="zh-CN" altLang="en-US" sz="2400">
                <a:latin typeface="Times New Roman" panose="02020603050405020304" pitchFamily="18" charset="0"/>
                <a:ea typeface="楷体_GB2312" pitchFamily="49" charset="-122"/>
              </a:rPr>
              <a:t> 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91DC3E-9A16-BEFD-59EC-B1264E3BD843}"/>
              </a:ext>
            </a:extLst>
          </p:cNvPr>
          <p:cNvSpPr txBox="1"/>
          <p:nvPr/>
        </p:nvSpPr>
        <p:spPr>
          <a:xfrm>
            <a:off x="4114800" y="5249863"/>
            <a:ext cx="750888" cy="76993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4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  <a:ea typeface="+mn-ea"/>
              </a:rPr>
              <a:t>？</a:t>
            </a:r>
            <a:endParaRPr lang="zh-CN" altLang="en-US" sz="4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23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8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1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1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3" dur="500"/>
                                        <p:tgtEl>
                                          <p:spTgt spid="1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5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23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23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6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123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5" grpId="0"/>
      <p:bldP spid="12298" grpId="0"/>
      <p:bldP spid="12318" grpId="0"/>
      <p:bldP spid="12322" grpId="0"/>
      <p:bldP spid="12323" grpId="0" animBg="1"/>
      <p:bldP spid="12324" grpId="0"/>
      <p:bldP spid="22" grpId="0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74</TotalTime>
  <Words>215</Words>
  <Application>Microsoft Office PowerPoint</Application>
  <PresentationFormat>全屏显示(4:3)</PresentationFormat>
  <Paragraphs>26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2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MathType 7.0 Equation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唐崇浩</dc:creator>
  <cp:lastModifiedBy>崇浩 唐</cp:lastModifiedBy>
  <cp:revision>16</cp:revision>
  <cp:lastPrinted>1601-01-01T00:00:00Z</cp:lastPrinted>
  <dcterms:created xsi:type="dcterms:W3CDTF">1601-01-01T00:00:00Z</dcterms:created>
  <dcterms:modified xsi:type="dcterms:W3CDTF">2025-08-22T07:48:12Z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