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261" r:id="rId2"/>
    <p:sldId id="263" r:id="rId3"/>
    <p:sldId id="262" r:id="rId4"/>
    <p:sldId id="26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62E81DC-D0CC-1920-8E0D-A81512717B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F8AB638-0B56-40B1-A4A2-E55049A57B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2137CC1-E5BC-4E17-F2D9-6111523DDE9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8E6EB5B-ACA1-F37A-1071-2E6863B188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C6634B6C-D1E1-1B5D-27D8-D1F56F0FFB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EC93BF77-BC27-8A5B-E7D5-C95852246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1668ADE-315E-4E8C-85B5-F35E7FD6939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37A55B4F-9A9C-5831-8A86-9FD230B9D9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CEF60BB2-8DCD-5DD6-9EB0-1BDD3230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5CF293EB-E6F3-C8AE-25A5-CB12AC495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466B202-6FD6-46A9-9477-AC7C051B9198}" type="slidenum">
              <a:rPr lang="zh-CN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0F93DAB-5F79-27FB-E8FC-AED39767AAD7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D006AA7B-1995-6D28-C1DD-9C8FF57F558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68F1A429-538F-67B9-4EF2-3F81D259CCD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FE0A397-013B-13F9-EFF4-16DF9C1376D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A3D5A946-7DD0-64A9-F26F-F34A133A996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AF25B16A-8863-F7BD-1112-1BE39338364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84F41AC-7EB8-DD3D-2D68-8B5EA2914CE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24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B42097-F8DA-D38A-DDC7-55186455D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5E57269-0B17-93FB-7D1A-42A2AC00F3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235B9D5-94E9-B55B-3E6E-F67BFA116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CD117-5C78-438D-B2B0-5F94E99E1D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5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6F6E60-ED83-01C6-261C-2FA33FE9E6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1915FE5-37A9-A010-572C-F1030D72CA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EE2A0FF-5E59-C95B-5AAB-29359BB48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307B5-ABD5-4C8C-8B66-AE2C433B1C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1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1DB3695-B630-BF1B-C249-69A54CE04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2F1BAF6-2892-6D1C-47F8-2AF80AB28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E4A572-815F-561C-C01C-B8AC71F28F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384F4-3A4B-4E66-AB11-8A9D1CE23D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3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214288-840C-02A5-E6AF-B6A4CA5A3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8C1BA22-57EB-446F-A7EC-ADCFBCE6C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B246051-6972-BF00-03E2-057E2DDB6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52781-C37D-4E46-8DA8-B9C4F0A385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26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FCD27E-A3F7-629B-7807-B10D5928C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609722-1A90-96EB-1DA2-606793E7F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045CD0B-E952-59F9-F55D-6D41C87C3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5380D3-DF3A-426A-B957-1A6B2F656D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1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AE49E70-1482-6700-094B-AFCF0B1182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6D7272-44A0-ECAD-997D-A2A640488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2702576-467D-6797-A665-DEE5341423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7DA123-7182-4AFE-8E3E-482D79FE50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25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855BE4-2FC8-ACF4-03BE-283EAFC0A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CD207F8-C247-9CAA-8325-B0873D738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ECE5F66-FBDE-6702-ED39-B65CC6A47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A055F-D455-4E5D-A0F0-8E7965CD99A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47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AA4F58C-38A9-E8AE-744C-363B31C836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16A9130-28CD-0316-6744-50D4D14FE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66BFFA5-479A-1D48-BC4A-55B7849E9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939E25-CF24-4DF4-8D9E-AC5C3B06BB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58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06751C-53F3-DC67-A7A9-CA9BCE3A8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F7C43E-F5F8-593E-984B-56458276DA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350365-D0B9-1E50-8B1E-546A4A870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E4826-2101-4FFD-BDE2-FD7EC0F8E5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44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B7BEF8-548C-E2C1-7D08-8ECF4FB4CD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534267E-8CFC-900F-7DB7-A5AB4DEFB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90EF61E-022D-6B8B-FD13-04FED27D4A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2B187-66E2-4926-B963-1F920F8719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4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0749833-1A0A-60FD-3E7F-60ED08E96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ADFC663-1488-6CB1-966E-E6DAECA445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6920200-8273-F6E0-D4A5-65FB2B5216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A6FBE8-2D75-44D7-BFEA-36F777183A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46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79E8D1A-9D19-C26D-2BA7-EB75612C5B6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952939AE-6E29-0E32-783A-ABD5678895A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B0DD4FFF-5AA3-2B78-9BE0-2E52CED22A6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C025A29D-247F-523A-7E3D-C6F3AC0EEBE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534140AB-0EC0-3C02-B3D8-6488C2CCA2E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DC101574-7796-67F8-C57F-8F1F8131343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22CB2F-BEFA-E786-557E-6DA90AC5B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D16C2F6-4F5C-D459-788E-E3E46C7511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4DCA0CA6-473E-1388-40EC-B3CA2801C7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3D9CDFC-CFE1-6639-32B7-8E740C92E8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F919E29-1E41-4255-99E7-B481BB709D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99F9AEAB-4CC5-34DB-1DBD-FA5C83D04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.png"/><Relationship Id="rId5" Type="http://schemas.openxmlformats.org/officeDocument/2006/relationships/image" Target="../media/image7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hyperlink" Target="../&#31532;10&#31456;.ppt#12. PowerPoint &#28436;&#31034;&#25991;&#31295;" TargetMode="External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7F0A3FAF-D5E8-F5D7-3ED5-503DB03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3563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A244E35-2657-4484-AC42-BB1FEC1BA3EF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90DECD64-5421-797F-ED0A-F7F63A861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152400"/>
            <a:ext cx="1319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A466167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672CC165-38B2-F2F5-99D8-7401F58E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476250"/>
            <a:ext cx="87407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朗肯循环中离开锅炉进入蒸汽轮机的蒸气是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 MPa 、400 ℃，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冷凝器内压力为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10 kPa。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试确定循环热效率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A6AC87CD-13FB-8293-F0B7-E7EDA2D52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57325"/>
            <a:ext cx="84470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分析：为确定热效率，需计算水泵耗功、汽轮机作功和锅炉内蒸汽吸热量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分别依次取这些设备为控制体积，蒸汽作稳态流动，且可忽略动能和位能变化。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EB3C6E03-93DB-C14B-A99C-76049CD5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829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E22CDF20-4974-1019-007D-12F35D8D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3643313"/>
            <a:ext cx="34496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控制体积: 水泵。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进入状态: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，饱和液；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出口状态: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CED3C9BF-8D3C-72E3-173E-DF2497DFC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1877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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水泵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26FA61D2-9FC6-DC43-4392-4DBC5A46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514508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据第一定律</a:t>
            </a:r>
          </a:p>
        </p:txBody>
      </p:sp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B55B8B71-30E2-21C4-AECA-65C30C089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5975" y="5092700"/>
          <a:ext cx="2990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449" imgH="203112" progId="Equation.DSMT4">
                  <p:embed/>
                </p:oleObj>
              </mc:Choice>
              <mc:Fallback>
                <p:oleObj name="Equation" r:id="rId3" imgW="1269449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5092700"/>
                        <a:ext cx="29908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8CC04B64-E46F-87CB-7455-CA7EC5907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516563"/>
          <a:ext cx="36036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255" imgH="317362" progId="Equation.DSMT4">
                  <p:embed/>
                </p:oleObj>
              </mc:Choice>
              <mc:Fallback>
                <p:oleObj name="Equation" r:id="rId5" imgW="1485255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16563"/>
                        <a:ext cx="36036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7BF35BCB-43F7-46CD-1B9F-18A38B685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6308725"/>
          <a:ext cx="5705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79700" imgH="228600" progId="Equation.DSMT4">
                  <p:embed/>
                </p:oleObj>
              </mc:Choice>
              <mc:Fallback>
                <p:oleObj name="Equation" r:id="rId7" imgW="26797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308725"/>
                        <a:ext cx="5705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89783B81-F47F-3459-988E-6E1117722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249613"/>
          <a:ext cx="1944688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9" imgW="1609524" imgH="1476190" progId="Paint.Picture">
                  <p:embed/>
                </p:oleObj>
              </mc:Choice>
              <mc:Fallback>
                <p:oleObj name="位图图像" r:id="rId9" imgW="1609524" imgH="147619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49613"/>
                        <a:ext cx="1944688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5">
            <a:extLst>
              <a:ext uri="{FF2B5EF4-FFF2-40B4-BE49-F238E27FC236}">
                <a16:creationId xmlns:a16="http://schemas.microsoft.com/office/drawing/2014/main" id="{76B8AB7F-A99F-BEDB-99A3-E1082CE2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249613"/>
            <a:ext cx="211931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7" name="AutoShape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3215AB8-2313-359E-268E-E57953A9D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3088" name="AutoShape 1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831A8B0-597D-6012-9627-1CE102D60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763" y="6596063"/>
            <a:ext cx="468312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build="p" autoUpdateAnimBg="0"/>
      <p:bldP spid="9222" grpId="0" build="p" autoUpdateAnimBg="0"/>
      <p:bldP spid="9223" grpId="0" build="p" autoUpdateAnimBg="0"/>
      <p:bldP spid="9224" grpId="0" build="p" autoUpdateAnimBg="0"/>
      <p:bldP spid="922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2363B32-5CB8-4D9D-50D9-4E58C90F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5E5DC0-850F-4950-98BC-1E2FC444382C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F889C520-1C38-A21B-3F3C-602AB480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6841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锅炉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39C4C973-EBC3-474C-E9FB-36D47D0E8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35138"/>
            <a:ext cx="654208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控制体积: 锅炉。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进入状态: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已知；状态确定。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出口状态: 状态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确定。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BC634912-23A5-53FB-183E-EC0EFEE25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131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由第一定律</a:t>
            </a:r>
          </a:p>
        </p:txBody>
      </p:sp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F14795E7-5F18-B8A1-187C-725F1235B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357563"/>
          <a:ext cx="1174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203112" progId="Equation.DSMT4">
                  <p:embed/>
                </p:oleObj>
              </mc:Choice>
              <mc:Fallback>
                <p:oleObj name="Equation" r:id="rId2" imgW="66011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357563"/>
                        <a:ext cx="1174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>
            <a:extLst>
              <a:ext uri="{FF2B5EF4-FFF2-40B4-BE49-F238E27FC236}">
                <a16:creationId xmlns:a16="http://schemas.microsoft.com/office/drawing/2014/main" id="{C6755C47-B5E4-9F28-DD77-C667849B7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290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代入已得数据</a:t>
            </a:r>
          </a:p>
        </p:txBody>
      </p:sp>
      <p:graphicFrame>
        <p:nvGraphicFramePr>
          <p:cNvPr id="11278" name="Object 14">
            <a:extLst>
              <a:ext uri="{FF2B5EF4-FFF2-40B4-BE49-F238E27FC236}">
                <a16:creationId xmlns:a16="http://schemas.microsoft.com/office/drawing/2014/main" id="{2244AFF4-C9B8-D1E8-175A-6724F7B8A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4870450"/>
          <a:ext cx="6956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300" imgH="228600" progId="Equation.DSMT4">
                  <p:embed/>
                </p:oleObj>
              </mc:Choice>
              <mc:Fallback>
                <p:oleObj name="Equation" r:id="rId4" imgW="34163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870450"/>
                        <a:ext cx="69564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9D3B4367-3B98-996C-9A8C-B43F6EC27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71438"/>
          <a:ext cx="1044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203112" progId="Equation.DSMT4">
                  <p:embed/>
                </p:oleObj>
              </mc:Choice>
              <mc:Fallback>
                <p:oleObj name="Equation" r:id="rId6" imgW="444307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1438"/>
                        <a:ext cx="10445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D4C72C8-E3B4-CDBF-C531-BDCA2EB66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635000"/>
          <a:ext cx="6459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900" imgH="228600" progId="Equation.DSMT4">
                  <p:embed/>
                </p:oleObj>
              </mc:Choice>
              <mc:Fallback>
                <p:oleObj name="Equation" r:id="rId8" imgW="3009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35000"/>
                        <a:ext cx="64595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468157E4-D5D0-D63A-9F1C-E80306272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1341438"/>
          <a:ext cx="2376487" cy="217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0" imgW="1609524" imgH="1476190" progId="Paint.Picture">
                  <p:embed/>
                </p:oleObj>
              </mc:Choice>
              <mc:Fallback>
                <p:oleObj name="位图图像" r:id="rId10" imgW="1609524" imgH="14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341438"/>
                        <a:ext cx="2376487" cy="217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002D38F-7116-652D-8D29-CBE00B877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8D27EED-2312-E055-2878-A646ABA44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7290093-52E8-C693-F864-65C118F6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5DE2811-84F2-212E-02AE-6904BDD4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build="p" autoUpdateAnimBg="0"/>
      <p:bldP spid="11274" grpId="0" build="p" autoUpdateAnimBg="0"/>
      <p:bldP spid="11275" grpId="0" build="p" autoUpdateAnimBg="0"/>
      <p:bldP spid="1127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439464B9-EC75-A0B1-1D33-1A2235EE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EE0FF6-5BF8-4263-97EA-FB7811FC6C5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31DB068C-AC3B-4887-B134-21864244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82638"/>
            <a:ext cx="4656138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控制体积: 蒸汽轮机。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进入状态: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已知；状态确定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出口状态: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已知。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A27B3CDF-6162-795D-78FC-2FD2A18F4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0350"/>
            <a:ext cx="183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sym typeface="Wingdings 2" panose="05020102010507070707" pitchFamily="18" charset="2"/>
              </a:rPr>
              <a:t>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蒸汽轮机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90CCBCD3-1CB2-6F21-0080-715C0F5B0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2145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据第一定律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2" name="Object 12">
            <a:extLst>
              <a:ext uri="{FF2B5EF4-FFF2-40B4-BE49-F238E27FC236}">
                <a16:creationId xmlns:a16="http://schemas.microsoft.com/office/drawing/2014/main" id="{CA98A6CB-7B5D-7522-06F3-A983F3552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193925"/>
          <a:ext cx="1460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215806" progId="Equation.DSMT4">
                  <p:embed/>
                </p:oleObj>
              </mc:Choice>
              <mc:Fallback>
                <p:oleObj name="Equation" r:id="rId2" imgW="685502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193925"/>
                        <a:ext cx="1460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>
            <a:extLst>
              <a:ext uri="{FF2B5EF4-FFF2-40B4-BE49-F238E27FC236}">
                <a16:creationId xmlns:a16="http://schemas.microsoft.com/office/drawing/2014/main" id="{EC31551C-8F88-ABF8-0B1A-293744E0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79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据第二定律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40EB52B5-805B-D2E2-92FF-0C2BF306F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713038"/>
          <a:ext cx="1003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48" imgH="203024" progId="Equation.DSMT4">
                  <p:embed/>
                </p:oleObj>
              </mc:Choice>
              <mc:Fallback>
                <p:oleObj name="Equation" r:id="rId4" imgW="406048" imgH="203024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13038"/>
                        <a:ext cx="10033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>
            <a:extLst>
              <a:ext uri="{FF2B5EF4-FFF2-40B4-BE49-F238E27FC236}">
                <a16:creationId xmlns:a16="http://schemas.microsoft.com/office/drawing/2014/main" id="{3918ED71-69FC-57FA-2E14-45FA71D4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0516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代入由蒸汽表查取的数据：</a:t>
            </a:r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7C353A50-563B-7114-DAE6-80DA1E135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706813"/>
          <a:ext cx="6276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4000" imgH="228600" progId="Equation.DSMT4">
                  <p:embed/>
                </p:oleObj>
              </mc:Choice>
              <mc:Fallback>
                <p:oleObj name="Equation" r:id="rId6" imgW="27940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06813"/>
                        <a:ext cx="6276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2F20E287-6B8E-F134-3C08-5D461074D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327525"/>
          <a:ext cx="3959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03200" progId="Equation.DSMT4">
                  <p:embed/>
                </p:oleObj>
              </mc:Choice>
              <mc:Fallback>
                <p:oleObj name="Equation" r:id="rId8" imgW="14859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27525"/>
                        <a:ext cx="39592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BF75ECF2-22C8-16C6-46DE-720B9E8E4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4941888"/>
          <a:ext cx="76612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600" imgH="431800" progId="Equation.DSMT4">
                  <p:embed/>
                </p:oleObj>
              </mc:Choice>
              <mc:Fallback>
                <p:oleObj name="Equation" r:id="rId10" imgW="3276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941888"/>
                        <a:ext cx="766127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5D2D17EA-0D59-98AD-EEEA-75E989087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692150"/>
          <a:ext cx="2592387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2" imgW="1609524" imgH="1476190" progId="Paint.Picture">
                  <p:embed/>
                </p:oleObj>
              </mc:Choice>
              <mc:Fallback>
                <p:oleObj name="位图图像" r:id="rId12" imgW="1609524" imgH="147619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692150"/>
                        <a:ext cx="2592387" cy="237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AutoShape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AF92DC8-FEA5-B160-8102-FD57E248A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8668B9-52E2-2310-689E-C96F1DFD8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AutoShape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BABAC40-6447-CA0E-5E58-58A7FE9A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AutoShape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46B9A8D-1A18-04B8-98C9-9DD93B63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0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build="p" autoUpdateAnimBg="0"/>
      <p:bldP spid="10250" grpId="0" build="p" autoUpdateAnimBg="0"/>
      <p:bldP spid="10251" grpId="0" build="p" autoUpdateAnimBg="0"/>
      <p:bldP spid="10253" grpId="0" build="p" autoUpdateAnimBg="0"/>
      <p:bldP spid="102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25216337-68D4-8090-C358-A9BB173D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D81DF5B-496B-4D60-BE78-7DEB7F55F254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1E3D0BB7-E035-E49C-FA28-D25BB74A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2565400"/>
            <a:ext cx="655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循环净功也可从冷凝器中乏汽放热量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确定。</a:t>
            </a:r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3677461D-9562-9EF9-D278-4AEACE4F4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3311525"/>
          <a:ext cx="77597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228600" progId="Equation.DSMT4">
                  <p:embed/>
                </p:oleObj>
              </mc:Choice>
              <mc:Fallback>
                <p:oleObj name="Equation" r:id="rId2" imgW="34290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311525"/>
                        <a:ext cx="77597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4C2C9EB9-72EB-3C69-4D1D-8FA9D7A67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022725"/>
          <a:ext cx="8342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800" imgH="241300" progId="Equation.DSMT4">
                  <p:embed/>
                </p:oleObj>
              </mc:Choice>
              <mc:Fallback>
                <p:oleObj name="Equation" r:id="rId4" imgW="36068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22725"/>
                        <a:ext cx="83423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" name="Object 1024">
            <a:extLst>
              <a:ext uri="{FF2B5EF4-FFF2-40B4-BE49-F238E27FC236}">
                <a16:creationId xmlns:a16="http://schemas.microsoft.com/office/drawing/2014/main" id="{7E20A12B-63A3-F9D5-DE44-4AD14FFA9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61925"/>
          <a:ext cx="84661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600" imgH="457200" progId="Equation.DSMT4">
                  <p:embed/>
                </p:oleObj>
              </mc:Choice>
              <mc:Fallback>
                <p:oleObj name="Equation" r:id="rId6" imgW="4165600" imgH="4572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1925"/>
                        <a:ext cx="84661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" name="Object 1025">
            <a:extLst>
              <a:ext uri="{FF2B5EF4-FFF2-40B4-BE49-F238E27FC236}">
                <a16:creationId xmlns:a16="http://schemas.microsoft.com/office/drawing/2014/main" id="{C23A75EA-8175-53BC-00EC-5EA1CD08A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1222375"/>
          <a:ext cx="83010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6000" imgH="228600" progId="Equation.DSMT4">
                  <p:embed/>
                </p:oleObj>
              </mc:Choice>
              <mc:Fallback>
                <p:oleObj name="Equation" r:id="rId8" imgW="3556000" imgH="2286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222375"/>
                        <a:ext cx="83010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" name="Object 1026">
            <a:extLst>
              <a:ext uri="{FF2B5EF4-FFF2-40B4-BE49-F238E27FC236}">
                <a16:creationId xmlns:a16="http://schemas.microsoft.com/office/drawing/2014/main" id="{7977440C-5435-B2C4-5992-AC0201639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1876425"/>
          <a:ext cx="77390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9000" imgH="241300" progId="Equation.DSMT4">
                  <p:embed/>
                </p:oleObj>
              </mc:Choice>
              <mc:Fallback>
                <p:oleObj name="Equation" r:id="rId10" imgW="3429000" imgH="2413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876425"/>
                        <a:ext cx="77390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A7A724C-B341-A6CF-3686-1F498762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4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0D02603-7EDC-0BC3-8018-DFCEF3AF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389" name="Text Box 1029">
            <a:extLst>
              <a:ext uri="{FF2B5EF4-FFF2-40B4-BE49-F238E27FC236}">
                <a16:creationId xmlns:a16="http://schemas.microsoft.com/office/drawing/2014/main" id="{03785F88-545D-7D25-DB6F-74099F1E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1665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2" action="ppaction://hlinkpres?slideindex=12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ABFE46F4-CA6B-5E09-0D75-E5E589698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5000625"/>
          <a:ext cx="498316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57400" imgH="431800" progId="Equation.DSMT4">
                  <p:embed/>
                </p:oleObj>
              </mc:Choice>
              <mc:Fallback>
                <p:oleObj name="Equation" r:id="rId13" imgW="20574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5000625"/>
                        <a:ext cx="498316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 autoUpdateAnimBg="0"/>
      <p:bldP spid="16389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122</TotalTime>
  <Words>190</Words>
  <Application>Microsoft Office PowerPoint</Application>
  <PresentationFormat>全屏显示(4:3)</PresentationFormat>
  <Paragraphs>29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楷体_GB2312</vt:lpstr>
      <vt:lpstr>黑体</vt:lpstr>
      <vt:lpstr>Wingdings 2</vt:lpstr>
      <vt:lpstr>Watermark</vt:lpstr>
      <vt:lpstr>MathType 7.0 Equation</vt:lpstr>
      <vt:lpstr>位图图像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12</cp:revision>
  <dcterms:created xsi:type="dcterms:W3CDTF">1601-01-01T00:00:00Z</dcterms:created>
  <dcterms:modified xsi:type="dcterms:W3CDTF">2025-08-22T07:46:16Z</dcterms:modified>
</cp:coreProperties>
</file>