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46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7193C7-13FE-DC1F-DD24-F85CC13110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271B93-5A4E-C92F-E28A-5123EE9D3C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A6AD410-DE40-4F5D-C0A5-E4EB8791855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432E5462-8B90-0F2F-7787-63B0FD5897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5D2A1732-85C5-AB3C-AFE3-2862011A28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8F55E10C-77AB-64E5-01A1-8295842E2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D9FEFAE-4E13-42C0-B165-B3C3602A70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6763FC-9A7F-D68B-6A0B-A135798EF0F9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F18969ED-F975-0C28-98B9-F3B92DA0A73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6E60ECB-9499-34EC-500C-06913B25077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09F37C9-F3C1-66B8-0417-D67E001D429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6AE141D-6599-06DB-3237-858D6A8600C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900D189-025C-C835-1A25-3DADE881431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C0AAC28-1A31-A5BD-D118-790079B2842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4C90E85-2218-4FD5-12F3-B5982457B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AD15D1F-98AD-7D53-79CF-1DBA683B9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F62F696-797B-E5DB-F3FC-3D0821C3B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6306A-639C-4045-9AE0-4F169E3840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80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F4985ED-841A-FAF2-603E-A0006252F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E8CCDD5-4EBE-DE85-5A73-7C7456B279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1ABCF22-9A1E-8DEF-BAF3-3B32A5809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444F0-6C8A-49BE-873F-0982C4A8E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0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EDAB0AE-075D-5CF5-C1FE-F7C62561F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31650F5-AF46-6AB6-DF77-C0A4B313E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66031D2-00D6-F22A-2D33-A78940713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AD81A-8A58-474F-8002-A90F15DA40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4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146CE7-0B93-2D1E-82BB-EEE5D3B8F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C04527C-CA36-E4F9-56EA-8A2FB414D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96D77BB-2D27-727B-7CCB-C645B9C36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AE14A-1AED-4FAE-951C-7BBCCEDF8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12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929AF3-7982-DA0A-4F8A-16188121F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6745E87-A9C1-C6B6-2272-1DC12A25E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B36E58D-8F69-9F5B-0365-7E6D4FB9A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211B5-0B81-4495-83A9-30BD642F5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0F9FA8-1C60-979B-14B8-08698B0A8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16C7B3-6959-8A7E-AD6A-017F0EA37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7564BBA-4F48-4661-EC4B-41405F30B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CD110-2AB9-4365-9CD0-F241F01703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5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E56FBF3-8020-B2D4-C9AC-1E6ED0B556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0220930-ACEA-84F5-228F-BC441C546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758D83A-47DA-A237-5494-FE2D2DFC0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9BEB9-FB4C-4E4C-888E-95B5F0B53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24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CAD84C3-0EFC-4C72-FB24-C61B998FE1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9A58606-2A21-349A-E38E-73A9A3B67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1505B5-5BFE-E0DD-8DA6-C3AB137A9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9FA0C-EABE-447D-B80C-BE39B64F42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4A01ABA-8C89-B555-1E39-B8CC837BC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5B2871E-28BD-F9EC-0BD7-9AA9B2273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98E4D7-3E9F-833F-83CF-A81278040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577B9-FC98-46B7-8163-B4D0294BC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5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C0073D-E5D4-2219-59CB-5FC5B7E34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358AC1-695D-59BF-D3CC-6C951F77F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4CFCD33-8975-44FC-D952-31CA0CB86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89B09-5770-4029-A544-DC273597EC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01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FAE0A2-88D2-7E21-086C-12302A86A3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5607D69-1E88-F2EC-50DE-46720B2039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17A771A-041A-9BB0-42E8-EB3124E82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0EB1E-0F49-422D-A1D2-6EFF7AD484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1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9FA7395-3CFA-80C2-7F5D-378818F82EA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89680000-6CE1-D36A-7483-3F60742C26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1FC780E-4E0D-D1DF-B954-FBB1BA6B394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DAE984AB-D3A5-AC5B-79BF-81B14C8A2CE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A16E5C15-79A1-584E-AFF2-A6A5558D5B8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95D5D34-75A0-83EC-0236-9E93EDC22D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ACB19385-5685-20C4-F451-4F5AB60FC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A0D108A6-8651-18AE-6FB2-0BCD9EEDA4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12DC5DA-F691-D857-CCCB-8343350649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6ED4253F-FA8C-70A7-E88F-238B5DA7C9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FDF97F6-2345-4E7E-9BE8-76E896419A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2D96336-58A1-DC4D-EF5E-E59335CA2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image" Target="../media/image4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hyperlink" Target="../&#31532;9&#31456;.ppt#52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7764019-18F1-AA14-FF64-C1A91723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44C2D9-B5F1-4379-9D96-F98CB37A239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CF282EF2-5E46-3E09-4A7D-D4ADEB43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496888"/>
            <a:ext cx="893603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某燃气轮机装置定压加热循环，循环增压比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π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7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，增温比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τ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，压气机吸入空气压力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0.8MPa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17℃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。压气机绝热效率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Cs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，燃机轮机相对内效率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，若空气取定比热，其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1.03 kJ/(kg·K)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0.287 kJ/(kg·K)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κ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1.3863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。试求：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）装置内部热效率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，循环吸热量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和放热量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）压气机及燃气轮机中的不可逆损失；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）装置每一循环的可用能损失。</a:t>
            </a:r>
          </a:p>
        </p:txBody>
      </p:sp>
      <p:sp>
        <p:nvSpPr>
          <p:cNvPr id="3076" name="Text Box 1">
            <a:extLst>
              <a:ext uri="{FF2B5EF4-FFF2-40B4-BE49-F238E27FC236}">
                <a16:creationId xmlns:a16="http://schemas.microsoft.com/office/drawing/2014/main" id="{2C8217C6-D07B-48C6-35B4-CE64BF86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A474299</a:t>
            </a:r>
          </a:p>
        </p:txBody>
      </p:sp>
      <p:sp>
        <p:nvSpPr>
          <p:cNvPr id="3077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C1D0D1E-FE32-2156-BD54-BFC714F34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78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BF03807-5E93-460E-A892-794BDD29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E743830E-0C24-9054-7C52-72E6EE8D9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789363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B8033CE7-86D6-CF1F-F858-7129EE12E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4298950"/>
          <a:ext cx="44465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241300" progId="Equation.DSMT4">
                  <p:embed/>
                </p:oleObj>
              </mc:Choice>
              <mc:Fallback>
                <p:oleObj name="Equation" r:id="rId2" imgW="2184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4298950"/>
                        <a:ext cx="44465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9831482B-6423-4A10-C51A-F0F0AC71B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783138"/>
          <a:ext cx="29749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571500" progId="Equation.DSMT4">
                  <p:embed/>
                </p:oleObj>
              </mc:Choice>
              <mc:Fallback>
                <p:oleObj name="Equation" r:id="rId4" imgW="14732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83138"/>
                        <a:ext cx="29749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608F3B11-694A-A832-6984-A3979B3B1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5899150"/>
          <a:ext cx="38115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090" imgH="342751" progId="Equation.DSMT4">
                  <p:embed/>
                </p:oleObj>
              </mc:Choice>
              <mc:Fallback>
                <p:oleObj name="Equation" r:id="rId6" imgW="1866090" imgH="34275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5899150"/>
                        <a:ext cx="38115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9">
            <a:extLst>
              <a:ext uri="{FF2B5EF4-FFF2-40B4-BE49-F238E27FC236}">
                <a16:creationId xmlns:a16="http://schemas.microsoft.com/office/drawing/2014/main" id="{A3689696-7884-8148-2E5E-FF71A9F7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46538"/>
            <a:ext cx="24892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717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3B25A8E-29D1-1690-789D-31619DEF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701BC5-6F6A-4832-8610-9E08F4D4D2E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667F1B15-1BF4-C09C-AEE4-EBA24AFDC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76250"/>
          <a:ext cx="67675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900" imgH="431800" progId="Equation.DSMT4">
                  <p:embed/>
                </p:oleObj>
              </mc:Choice>
              <mc:Fallback>
                <p:oleObj name="Equation" r:id="rId2" imgW="3517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6250"/>
                        <a:ext cx="67675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4D1FDE3B-F4CD-97D7-2292-07D5B67B5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484313"/>
          <a:ext cx="3816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241300" progId="Equation.DSMT4">
                  <p:embed/>
                </p:oleObj>
              </mc:Choice>
              <mc:Fallback>
                <p:oleObj name="Equation" r:id="rId4" imgW="19050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84313"/>
                        <a:ext cx="3816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2FEEAD72-1E11-DF79-AD28-50CE82A58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133600"/>
          <a:ext cx="78406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0" imgH="571500" progId="Equation.DSMT4">
                  <p:embed/>
                </p:oleObj>
              </mc:Choice>
              <mc:Fallback>
                <p:oleObj name="Equation" r:id="rId6" imgW="3810000" imgH="571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78406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3AA5D439-A14C-FEB9-839D-2C0E59524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29000"/>
          <a:ext cx="8785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317500" progId="Equation.DSMT4">
                  <p:embed/>
                </p:oleObj>
              </mc:Choice>
              <mc:Fallback>
                <p:oleObj name="Equation" r:id="rId8" imgW="4343400" imgH="317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87852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E25DA38-BE74-4B61-DB86-CDAA4C23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4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E0BFA1F-2371-E254-34F7-54369369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7222663-FB48-6D43-CE21-9D83FD9E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428AEAA-2DCF-EFE4-26C5-F942D283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0824E989-7961-AB6C-4516-A57007054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4221163"/>
          <a:ext cx="7766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67200" imgH="279400" progId="Equation.DSMT4">
                  <p:embed/>
                </p:oleObj>
              </mc:Choice>
              <mc:Fallback>
                <p:oleObj name="Equation" r:id="rId10" imgW="42672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221163"/>
                        <a:ext cx="7766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AD28FFFD-169B-010B-A1C9-E749ABF8A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4797425"/>
          <a:ext cx="765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41800" imgH="279400" progId="Equation.DSMT4">
                  <p:embed/>
                </p:oleObj>
              </mc:Choice>
              <mc:Fallback>
                <p:oleObj name="Equation" r:id="rId12" imgW="42418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797425"/>
                        <a:ext cx="765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E3396A77-F3D0-AB07-8E7E-359861E6C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373688"/>
          <a:ext cx="49688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7000" imgH="457200" progId="Equation.DSMT4">
                  <p:embed/>
                </p:oleObj>
              </mc:Choice>
              <mc:Fallback>
                <p:oleObj name="Equation" r:id="rId14" imgW="2667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49688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3AC9AA72-0948-9EA2-0EE4-8748E293D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6350000"/>
          <a:ext cx="6059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75000" imgH="241300" progId="Equation.DSMT4">
                  <p:embed/>
                </p:oleObj>
              </mc:Choice>
              <mc:Fallback>
                <p:oleObj name="Equation" r:id="rId16" imgW="31750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6350000"/>
                        <a:ext cx="6059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2" name="Picture 10">
            <a:extLst>
              <a:ext uri="{FF2B5EF4-FFF2-40B4-BE49-F238E27FC236}">
                <a16:creationId xmlns:a16="http://schemas.microsoft.com/office/drawing/2014/main" id="{FE6CC892-41A7-BAA8-38C4-F237B9A6B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957388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0736E30-BE59-55D7-64EF-6261A530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083E7B1-7A5C-4372-B8E2-646FFEC6A3C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6639B89C-65FF-4F6D-F473-4622A2D8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）压气机内空气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E4D79C82-AFCB-8F75-3888-0E04F2F5F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52450"/>
          <a:ext cx="2273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241195" progId="Equation.DSMT4">
                  <p:embed/>
                </p:oleObj>
              </mc:Choice>
              <mc:Fallback>
                <p:oleObj name="Equation" r:id="rId2" imgW="952087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2450"/>
                        <a:ext cx="22733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>
            <a:extLst>
              <a:ext uri="{FF2B5EF4-FFF2-40B4-BE49-F238E27FC236}">
                <a16:creationId xmlns:a16="http://schemas.microsoft.com/office/drawing/2014/main" id="{D7B3FEB0-6328-ADF2-5C94-2FC6D4B77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549275"/>
            <a:ext cx="101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f </a:t>
            </a:r>
            <a:r>
              <a:rPr kumimoji="1" lang="en-US" altLang="zh-CN" sz="2800">
                <a:latin typeface="Times New Roman" panose="02020603050405020304" pitchFamily="18" charset="0"/>
              </a:rPr>
              <a:t>= 0</a:t>
            </a: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8853966F-6F62-BF9C-FC6E-39920C77A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268413"/>
          <a:ext cx="89281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400" imgH="838200" progId="Equation.DSMT4">
                  <p:embed/>
                </p:oleObj>
              </mc:Choice>
              <mc:Fallback>
                <p:oleObj name="Equation" r:id="rId4" imgW="48514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268413"/>
                        <a:ext cx="89281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ADF0989-F845-2A7E-625B-2C48F76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E581437-196F-B59F-D72E-384FAB60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2C09BC2-0E8F-8BD5-B3F9-7808A6A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0DC280A-F7AC-51D5-3A53-C946EACA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757F85DF-3257-EC5A-E18B-E440C9F1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7098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燃气轮机内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6355BE50-B4A2-BB06-9059-BF0F6371E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3213100"/>
          <a:ext cx="23145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41300" progId="Equation.DSMT4">
                  <p:embed/>
                </p:oleObj>
              </mc:Choice>
              <mc:Fallback>
                <p:oleObj name="Equation" r:id="rId6" imgW="965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213100"/>
                        <a:ext cx="23145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64060835-37AB-9541-1004-68C122DB1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284538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529" imgH="228501" progId="Equation.DSMT4">
                  <p:embed/>
                </p:oleObj>
              </mc:Choice>
              <mc:Fallback>
                <p:oleObj name="Equation" r:id="rId8" imgW="39352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865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8C8F3EBD-2E41-0CEC-EEF0-BE3433361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746500"/>
          <a:ext cx="66960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3000" imgH="889000" progId="Equation.DSMT4">
                  <p:embed/>
                </p:oleObj>
              </mc:Choice>
              <mc:Fallback>
                <p:oleObj name="Equation" r:id="rId10" imgW="3683000" imgH="88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46500"/>
                        <a:ext cx="66960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ED3518DA-8DA0-0CC3-8638-9390DB809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5453063"/>
          <a:ext cx="70389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19500" imgH="533400" progId="Equation.DSMT4">
                  <p:embed/>
                </p:oleObj>
              </mc:Choice>
              <mc:Fallback>
                <p:oleObj name="Equation" r:id="rId12" imgW="36195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453063"/>
                        <a:ext cx="70389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11">
            <a:extLst>
              <a:ext uri="{FF2B5EF4-FFF2-40B4-BE49-F238E27FC236}">
                <a16:creationId xmlns:a16="http://schemas.microsoft.com/office/drawing/2014/main" id="{BE7B2E44-8776-8A5D-683B-CCEB0880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781300"/>
            <a:ext cx="2090737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/>
      <p:bldP spid="4103" grpId="0" build="p" autoUpdateAnimBg="0"/>
      <p:bldP spid="92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9ED791FD-98E9-686E-1C2F-8E805E91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779EEA-51CC-4E08-88BB-457A82BAFB9D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A29EF6D9-B793-EBAF-DB80-E698FD15A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2781300"/>
          <a:ext cx="72739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3200" imgH="482600" progId="Equation.DSMT4">
                  <p:embed/>
                </p:oleObj>
              </mc:Choice>
              <mc:Fallback>
                <p:oleObj name="Equation" r:id="rId2" imgW="4013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781300"/>
                        <a:ext cx="72739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A7418855-CB24-A033-E424-8CBEF69D3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6938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622300" progId="Equation.DSMT4">
                  <p:embed/>
                </p:oleObj>
              </mc:Choice>
              <mc:Fallback>
                <p:oleObj name="Equation" r:id="rId4" imgW="38989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6938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8CD29DE6-6B85-5129-52EB-33CFD71F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38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3)</a:t>
            </a:r>
          </a:p>
        </p:txBody>
      </p:sp>
      <p:graphicFrame>
        <p:nvGraphicFramePr>
          <p:cNvPr id="11265" name="Object 1025">
            <a:extLst>
              <a:ext uri="{FF2B5EF4-FFF2-40B4-BE49-F238E27FC236}">
                <a16:creationId xmlns:a16="http://schemas.microsoft.com/office/drawing/2014/main" id="{2D35D9FA-96EC-7A14-249B-12AF26AF6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57338"/>
          <a:ext cx="37957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100" imgH="622300" progId="Equation.DSMT4">
                  <p:embed/>
                </p:oleObj>
              </mc:Choice>
              <mc:Fallback>
                <p:oleObj name="Equation" r:id="rId6" imgW="2070100" imgH="6223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37957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1026">
            <a:extLst>
              <a:ext uri="{FF2B5EF4-FFF2-40B4-BE49-F238E27FC236}">
                <a16:creationId xmlns:a16="http://schemas.microsoft.com/office/drawing/2014/main" id="{408C418A-759A-E9A7-D512-0ABC61948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7272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38600" imgH="482600" progId="Equation.DSMT4">
                  <p:embed/>
                </p:oleObj>
              </mc:Choice>
              <mc:Fallback>
                <p:oleObj name="Equation" r:id="rId8" imgW="4038600" imgH="482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727233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32">
            <a:extLst>
              <a:ext uri="{FF2B5EF4-FFF2-40B4-BE49-F238E27FC236}">
                <a16:creationId xmlns:a16="http://schemas.microsoft.com/office/drawing/2014/main" id="{855A4063-F6F9-5208-AFE8-389DAE04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4856163"/>
          <a:ext cx="6099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8800" imgH="482600" progId="Equation.DSMT4">
                  <p:embed/>
                </p:oleObj>
              </mc:Choice>
              <mc:Fallback>
                <p:oleObj name="Equation" r:id="rId10" imgW="3098800" imgH="4826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856163"/>
                        <a:ext cx="6099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33">
            <a:extLst>
              <a:ext uri="{FF2B5EF4-FFF2-40B4-BE49-F238E27FC236}">
                <a16:creationId xmlns:a16="http://schemas.microsoft.com/office/drawing/2014/main" id="{A498EBF5-D92F-1583-ECF7-0546DAC76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6021388"/>
          <a:ext cx="6519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65500" imgH="241300" progId="Equation.DSMT4">
                  <p:embed/>
                </p:oleObj>
              </mc:Choice>
              <mc:Fallback>
                <p:oleObj name="Equation" r:id="rId12" imgW="3365500" imgH="2413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021388"/>
                        <a:ext cx="65198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34">
            <a:extLst>
              <a:ext uri="{FF2B5EF4-FFF2-40B4-BE49-F238E27FC236}">
                <a16:creationId xmlns:a16="http://schemas.microsoft.com/office/drawing/2014/main" id="{394ECFE3-BF31-3FF1-D859-991072878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05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6155" name="AutoShape 10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A8F7BB-6DD3-FC79-DEAB-868DB41B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6" name="AutoShape 103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E4D59C-A6F2-D060-73C7-CCBFBFEF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7" name="Text Box 1037">
            <a:extLst>
              <a:ext uri="{FF2B5EF4-FFF2-40B4-BE49-F238E27FC236}">
                <a16:creationId xmlns:a16="http://schemas.microsoft.com/office/drawing/2014/main" id="{B16DA22B-47F6-E143-BEA1-0C7E8711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634523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4" action="ppaction://hlinkpres?slideindex=52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pic>
        <p:nvPicPr>
          <p:cNvPr id="11278" name="Picture 1038">
            <a:extLst>
              <a:ext uri="{FF2B5EF4-FFF2-40B4-BE49-F238E27FC236}">
                <a16:creationId xmlns:a16="http://schemas.microsoft.com/office/drawing/2014/main" id="{CAFD641B-CCC3-5827-CDC0-F07F259C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765175"/>
            <a:ext cx="209073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autoUpdateAnimBg="0"/>
      <p:bldP spid="11274" grpId="0"/>
      <p:bldP spid="11277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155</TotalTime>
  <Words>149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22</cp:revision>
  <dcterms:created xsi:type="dcterms:W3CDTF">2000-08-15T01:51:58Z</dcterms:created>
  <dcterms:modified xsi:type="dcterms:W3CDTF">2025-08-22T07:47:48Z</dcterms:modified>
</cp:coreProperties>
</file>