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4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9C06A52-1C0F-379F-CF5F-5C818284DDC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6AD4B522-C71C-E0CD-5F47-13ED40D7B4B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F7DA5BAC-AFC0-5344-2897-33A343EB0E0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4A0E3C-8DEA-AB3C-D55E-418B8AABF7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5DA26099-DD72-2EB7-0D48-16595143637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9B0FA92-65F3-E4D1-002A-CD8789DEDD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5347D71-BC3B-5811-184B-521EA92041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04AA3A8-4583-22B6-0259-43C384759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C0181AF-002E-181E-9A7A-64A6664A51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0C584B0-A45C-DB60-759E-6FD04E3A4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FD33A-474B-428B-8AD3-B7E4AD19D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53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D9F5F3C-52BB-3D26-8817-D0F30763E5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B80F584-DEE5-12C1-D455-C87644DB1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C73934F-9ABC-BA5B-A934-9104CED2D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DE64F-7069-4C53-9642-8742A9917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15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F5B236-A52E-DC70-5716-501B51E8CC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818F175-389B-F8C1-E674-861964A50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A465615-EFBA-449A-21A6-B881093CB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AA193-5F2F-4168-A1F4-C77EDB9A39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2E58FA2-8F14-5582-61C9-1896C48445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0C86C2-82F1-76EC-ED32-9216F2546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3204F3A-048E-F19F-84E5-9A6EAE9C1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427CA-4493-48BF-8137-486302A2F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0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0F4A80-284A-DDBC-5DE3-ED25EEB61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768D226-15CC-0868-F75F-E3E36F561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02BF8C9-55A4-59B1-3A20-67197F609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19F26-E2CA-4C57-80FC-47B70F8218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3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1B4641F-8A7F-1EAD-AA94-8E28C6AD1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F43830C-13BF-5D64-3A53-9503F08B4C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BD65A9-3BC2-3F94-6082-3C41175D7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F49D8-659C-4214-939D-F4AC247EA9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8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964F640-1141-C58B-74E3-75F9272BB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0B6CB8E-766E-AAC3-22CB-8F10580BA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8F50055-097A-FAE9-183B-0A955A447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FE685-A521-435A-A208-8544CCB46A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7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F524A29-4B9A-2F7F-295A-19F8F6888A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44483F2-A6C1-D90C-0163-1A914E0C1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519FA8A-32CA-6B42-FC1B-6F33EFFFD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A3F621-5B7C-4F04-8B0A-BAAEE3234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63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50F03F3-06C0-22F2-29C0-3F78443C8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5AE4583-1B0F-5249-57E6-383129049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B41BBC-47B8-7898-265F-9AD55AB62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8901F-7AB5-485B-82C9-98AD2C3ED5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4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0B3DA8-BAB7-3AC3-EFE3-14DC46E2CF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73173B4-D9A4-A1D8-E677-03C9B02E8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1A719E-1631-DDA2-BE54-C14FE44FA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CD8C08-2F44-414F-B6B8-13C968EF69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7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91AA85E-FEC3-A055-E32C-FF92D6D17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F148599-E487-99FA-96E2-9E671FD5EF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9D74425-321B-EA33-5E64-D73CDC24C5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1CE3C-1F96-4B3F-A76F-4AEF0D7267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2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FEFA0C9-5941-00C1-61DA-A13B38D420C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815CDBE-4DAE-CBE4-7A66-1614D000049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ED9739F2-694B-DF4C-2B52-86CBEC63C44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6B92C20-DA40-04EC-8286-91D8DFEC952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DA68E0C-04BF-BC7A-597C-CAE25A0E144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8CE0573-9CA2-C64C-D5AA-DCDAF2D0497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D130C97-A98A-A7D0-51E5-5B44FB300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0FA0643-6268-2165-6807-0714508040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6C39D06A-F708-C706-8F7C-60A649E641D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E1AFF884-1CD4-570C-D03A-5D022C4C27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F239AB9-E5BA-4277-B314-9925F39A1C5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6B22F81-8647-E4CD-8A7C-8F7105C80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3" Type="http://schemas.openxmlformats.org/officeDocument/2006/relationships/image" Target="../media/image10.wmf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oleObject" Target="../embeddings/oleObject17.bin"/><Relationship Id="rId23" Type="http://schemas.openxmlformats.org/officeDocument/2006/relationships/hyperlink" Target="../&#31532;3&#31456;.ppt#54. PowerPoint &#28436;&#31034;&#25991;&#31295;" TargetMode="External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19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51A9A01D-6F3C-D14A-6F7B-D0F37882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90488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Aeadbkka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6046909-D3EC-A69D-26AF-6790B7314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81000"/>
            <a:ext cx="884713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刚性绝热容器由隔板等分成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两室，容积均为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0.03 m</a:t>
            </a:r>
            <a:r>
              <a:rPr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始时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侧内有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0.7MPa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的饱和蒸汽，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侧有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，温度与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的蒸汽。抽去隔板使容器内蒸汽达到新的平衡。试求由容器组成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的系统的熵变。已知 </a:t>
            </a:r>
          </a:p>
        </p:txBody>
      </p:sp>
      <p:graphicFrame>
        <p:nvGraphicFramePr>
          <p:cNvPr id="4207" name="Group 111">
            <a:extLst>
              <a:ext uri="{FF2B5EF4-FFF2-40B4-BE49-F238E27FC236}">
                <a16:creationId xmlns:a16="http://schemas.microsoft.com/office/drawing/2014/main" id="{AB7C5782-1465-3B4E-AD18-2DBE4886CE5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697163"/>
          <a:ext cx="8610600" cy="1006475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4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MPa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℃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kJ/kg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kJ/kg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kJ/(kg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kJ/(kg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164.983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0.0011079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0.27281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697.32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2763.29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1.9925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6.7079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9" marB="4574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59" name="Group 163">
            <a:extLst>
              <a:ext uri="{FF2B5EF4-FFF2-40B4-BE49-F238E27FC236}">
                <a16:creationId xmlns:a16="http://schemas.microsoft.com/office/drawing/2014/main" id="{E7202DCD-432A-CACB-57F1-A0C4F166E07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16363"/>
          <a:ext cx="8153400" cy="731838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/kg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）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/( kJ/kg)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[kJ/ (kg.K)]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164.98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℃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0.1MPa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2.00745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2805.7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7.68155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60" name="Text Box 164">
            <a:extLst>
              <a:ext uri="{FF2B5EF4-FFF2-40B4-BE49-F238E27FC236}">
                <a16:creationId xmlns:a16="http://schemas.microsoft.com/office/drawing/2014/main" id="{88DCC266-38C8-2CAB-59B8-4086BC243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876800"/>
            <a:ext cx="3898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查饱和蒸汽表并计算得</a:t>
            </a:r>
          </a:p>
        </p:txBody>
      </p:sp>
      <p:graphicFrame>
        <p:nvGraphicFramePr>
          <p:cNvPr id="4261" name="Object 165">
            <a:extLst>
              <a:ext uri="{FF2B5EF4-FFF2-40B4-BE49-F238E27FC236}">
                <a16:creationId xmlns:a16="http://schemas.microsoft.com/office/drawing/2014/main" id="{05544C5F-0977-74D1-95A1-0A9CBB15F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" y="5427663"/>
          <a:ext cx="87915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500" imgH="215900" progId="Equation.DSMT4">
                  <p:embed/>
                </p:oleObj>
              </mc:Choice>
              <mc:Fallback>
                <p:oleObj name="Equation" r:id="rId2" imgW="4127500" imgH="215900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" y="5427663"/>
                        <a:ext cx="87915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3" name="Rectangle 167">
            <a:extLst>
              <a:ext uri="{FF2B5EF4-FFF2-40B4-BE49-F238E27FC236}">
                <a16:creationId xmlns:a16="http://schemas.microsoft.com/office/drawing/2014/main" id="{6C867146-C31B-D899-FE97-59799E1A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265" name="Object 169">
            <a:extLst>
              <a:ext uri="{FF2B5EF4-FFF2-40B4-BE49-F238E27FC236}">
                <a16:creationId xmlns:a16="http://schemas.microsoft.com/office/drawing/2014/main" id="{13C5E15C-9716-6E9D-EBD3-A5358F5F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8" y="6172200"/>
          <a:ext cx="89646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400" imgH="215900" progId="Equation.DSMT4">
                  <p:embed/>
                </p:oleObj>
              </mc:Choice>
              <mc:Fallback>
                <p:oleObj name="Equation" r:id="rId4" imgW="4216400" imgH="215900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6172200"/>
                        <a:ext cx="89646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260" grpId="0"/>
      <p:bldP spid="42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>
            <a:extLst>
              <a:ext uri="{FF2B5EF4-FFF2-40B4-BE49-F238E27FC236}">
                <a16:creationId xmlns:a16="http://schemas.microsoft.com/office/drawing/2014/main" id="{6C7FC0E2-DC98-D8E7-F4FF-2D7342070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2EA7F42-F21C-420D-07D0-2CD90A92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361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取容器为系统，能量方程 </a:t>
            </a:r>
          </a:p>
        </p:txBody>
      </p:sp>
      <p:sp>
        <p:nvSpPr>
          <p:cNvPr id="4100" name="Rectangle 9">
            <a:extLst>
              <a:ext uri="{FF2B5EF4-FFF2-40B4-BE49-F238E27FC236}">
                <a16:creationId xmlns:a16="http://schemas.microsoft.com/office/drawing/2014/main" id="{96497FC3-7B0E-8D93-CD31-5C60DF97E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F3BE51E1-F2CE-E03D-B43A-70A8698B7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473575"/>
          <a:ext cx="1676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0891" imgH="190417" progId="Equation.DSMT4">
                  <p:embed/>
                </p:oleObj>
              </mc:Choice>
              <mc:Fallback>
                <p:oleObj name="Equation" r:id="rId2" imgW="710891" imgH="19041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73575"/>
                        <a:ext cx="1676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0">
            <a:extLst>
              <a:ext uri="{FF2B5EF4-FFF2-40B4-BE49-F238E27FC236}">
                <a16:creationId xmlns:a16="http://schemas.microsoft.com/office/drawing/2014/main" id="{2BD714C8-DF95-0DDF-660D-CAFBB28C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lang="zh-CN" altLang="pl-PL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</a:t>
            </a:r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5A0750D7-A781-9094-768F-9DE9B5D65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029200"/>
          <a:ext cx="1120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4870" imgH="203024" progId="Equation.DSMT4">
                  <p:embed/>
                </p:oleObj>
              </mc:Choice>
              <mc:Fallback>
                <p:oleObj name="Equation" r:id="rId4" imgW="494870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11207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4ABED4C8-4811-8AD8-3E12-150D13A3E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029200"/>
          <a:ext cx="2052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309" imgH="203112" progId="Equation.DSMT4">
                  <p:embed/>
                </p:oleObj>
              </mc:Choice>
              <mc:Fallback>
                <p:oleObj name="Equation" r:id="rId6" imgW="901309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029200"/>
                        <a:ext cx="2052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>
            <a:extLst>
              <a:ext uri="{FF2B5EF4-FFF2-40B4-BE49-F238E27FC236}">
                <a16:creationId xmlns:a16="http://schemas.microsoft.com/office/drawing/2014/main" id="{CAF7FFB7-F509-EE79-721F-5A5A8276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故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1236E5D8-5EC0-1217-CF79-F8337E50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</a:p>
        </p:txBody>
      </p:sp>
      <p:sp>
        <p:nvSpPr>
          <p:cNvPr id="4107" name="Rectangle 17">
            <a:extLst>
              <a:ext uri="{FF2B5EF4-FFF2-40B4-BE49-F238E27FC236}">
                <a16:creationId xmlns:a16="http://schemas.microsoft.com/office/drawing/2014/main" id="{AF1D59F3-24A8-5A0C-9B20-D7467DB73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9F1C3DED-AB31-F3F3-FAC5-2D81B1B0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737225"/>
          <a:ext cx="4191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381000" progId="Equation.DSMT4">
                  <p:embed/>
                </p:oleObj>
              </mc:Choice>
              <mc:Fallback>
                <p:oleObj name="Equation" r:id="rId8" imgW="1790700" imgH="381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737225"/>
                        <a:ext cx="4191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Rectangle 19">
            <a:extLst>
              <a:ext uri="{FF2B5EF4-FFF2-40B4-BE49-F238E27FC236}">
                <a16:creationId xmlns:a16="http://schemas.microsoft.com/office/drawing/2014/main" id="{AEF7EAC1-3537-8062-A3FA-BB02140F7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Rectangle 21">
            <a:extLst>
              <a:ext uri="{FF2B5EF4-FFF2-40B4-BE49-F238E27FC236}">
                <a16:creationId xmlns:a16="http://schemas.microsoft.com/office/drawing/2014/main" id="{6168EAC7-E05A-B4E2-88F2-83122893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Rectangle 24">
            <a:extLst>
              <a:ext uri="{FF2B5EF4-FFF2-40B4-BE49-F238E27FC236}">
                <a16:creationId xmlns:a16="http://schemas.microsoft.com/office/drawing/2014/main" id="{281C0746-61D5-D01C-E057-4D0AD4AA1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Rectangle 26">
            <a:extLst>
              <a:ext uri="{FF2B5EF4-FFF2-40B4-BE49-F238E27FC236}">
                <a16:creationId xmlns:a16="http://schemas.microsoft.com/office/drawing/2014/main" id="{2C4BD48E-A1AB-B325-E98C-53DFF1A3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19" name="Object 27">
            <a:extLst>
              <a:ext uri="{FF2B5EF4-FFF2-40B4-BE49-F238E27FC236}">
                <a16:creationId xmlns:a16="http://schemas.microsoft.com/office/drawing/2014/main" id="{396CF277-508D-B05A-03CC-8749D48052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24000"/>
          <a:ext cx="48006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600" imgH="393700" progId="Equation.DSMT4">
                  <p:embed/>
                </p:oleObj>
              </mc:Choice>
              <mc:Fallback>
                <p:oleObj name="Equation" r:id="rId10" imgW="2133600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24000"/>
                        <a:ext cx="48006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0" name="Object 28">
            <a:extLst>
              <a:ext uri="{FF2B5EF4-FFF2-40B4-BE49-F238E27FC236}">
                <a16:creationId xmlns:a16="http://schemas.microsoft.com/office/drawing/2014/main" id="{F20C6219-3711-C3FC-C11C-615E29612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590800"/>
          <a:ext cx="61150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17800" imgH="393700" progId="Equation.DSMT4">
                  <p:embed/>
                </p:oleObj>
              </mc:Choice>
              <mc:Fallback>
                <p:oleObj name="Equation" r:id="rId12" imgW="2717800" imgH="3937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61150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1" name="Object 29">
            <a:extLst>
              <a:ext uri="{FF2B5EF4-FFF2-40B4-BE49-F238E27FC236}">
                <a16:creationId xmlns:a16="http://schemas.microsoft.com/office/drawing/2014/main" id="{25E3A7DE-2D96-B7E4-5F86-C32B367B5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57200"/>
          <a:ext cx="4343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400" imgH="393700" progId="Equation.DSMT4">
                  <p:embed/>
                </p:oleObj>
              </mc:Choice>
              <mc:Fallback>
                <p:oleObj name="Equation" r:id="rId14" imgW="1930400" imgH="3937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"/>
                        <a:ext cx="43434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202" grpId="0"/>
      <p:bldP spid="8205" grpId="0"/>
      <p:bldP spid="82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>
            <a:extLst>
              <a:ext uri="{FF2B5EF4-FFF2-40B4-BE49-F238E27FC236}">
                <a16:creationId xmlns:a16="http://schemas.microsoft.com/office/drawing/2014/main" id="{6E5D2EA1-1B02-1106-B813-7FD2E19EA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90800"/>
            <a:ext cx="2451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按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h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图，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6A4DDF6-618A-B492-3C3D-76977A68DB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1113" y="2590800"/>
          <a:ext cx="24018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03112" progId="Equation.DSMT4">
                  <p:embed/>
                </p:oleObj>
              </mc:Choice>
              <mc:Fallback>
                <p:oleObj name="Equation" r:id="rId2" imgW="901309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2590800"/>
                        <a:ext cx="24018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EE488A29-300D-00B2-2EC1-AB8454B4C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1905000"/>
          <a:ext cx="3048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203112" progId="Equation.DSMT4">
                  <p:embed/>
                </p:oleObj>
              </mc:Choice>
              <mc:Fallback>
                <p:oleObj name="Equation" r:id="rId4" imgW="1269449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3048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>
            <a:extLst>
              <a:ext uri="{FF2B5EF4-FFF2-40B4-BE49-F238E27FC236}">
                <a16:creationId xmlns:a16="http://schemas.microsoft.com/office/drawing/2014/main" id="{14E4CA00-CCE0-008D-87C8-761E99304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5747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试算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8EB80E2F-2E54-ED0A-F7CF-8E490BB04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657475"/>
          <a:ext cx="175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8975" imgH="203112" progId="Equation.DSMT4">
                  <p:embed/>
                </p:oleObj>
              </mc:Choice>
              <mc:Fallback>
                <p:oleObj name="Equation" r:id="rId6" imgW="748975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57475"/>
                        <a:ext cx="1752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5FA19165-B830-2F0E-E181-8CC6ABD40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76600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336" imgH="215806" progId="Equation.DSMT4">
                  <p:embed/>
                </p:oleObj>
              </mc:Choice>
              <mc:Fallback>
                <p:oleObj name="Equation" r:id="rId8" imgW="609336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137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D4C4D8A3-21E5-846D-CEFF-F12CBF748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1981200"/>
          <a:ext cx="2362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170" imgH="203112" progId="Equation.DSMT4">
                  <p:embed/>
                </p:oleObj>
              </mc:Choice>
              <mc:Fallback>
                <p:oleObj name="Equation" r:id="rId10" imgW="990170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981200"/>
                        <a:ext cx="2362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13">
            <a:extLst>
              <a:ext uri="{FF2B5EF4-FFF2-40B4-BE49-F238E27FC236}">
                <a16:creationId xmlns:a16="http://schemas.microsoft.com/office/drawing/2014/main" id="{37ED1ABA-E60C-0F70-E3D0-D9EABD48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81375"/>
            <a:ext cx="57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 </a:t>
            </a:r>
          </a:p>
        </p:txBody>
      </p:sp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FB563808-183E-ED29-9446-903A87ABA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352800"/>
          <a:ext cx="1752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8975" imgH="203112" progId="Equation.DSMT4">
                  <p:embed/>
                </p:oleObj>
              </mc:Choice>
              <mc:Fallback>
                <p:oleObj name="Equation" r:id="rId12" imgW="748975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52800"/>
                        <a:ext cx="17526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1C984315-38BB-0147-C73D-EDFB40D3A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352800"/>
          <a:ext cx="243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700" imgH="190500" progId="Equation.DSMT4">
                  <p:embed/>
                </p:oleObj>
              </mc:Choice>
              <mc:Fallback>
                <p:oleObj name="Equation" r:id="rId13" imgW="10287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2438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Rectangle 17">
            <a:extLst>
              <a:ext uri="{FF2B5EF4-FFF2-40B4-BE49-F238E27FC236}">
                <a16:creationId xmlns:a16="http://schemas.microsoft.com/office/drawing/2014/main" id="{F58B161E-4467-B6CB-656F-DE296FF1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Rectangle 22">
            <a:extLst>
              <a:ext uri="{FF2B5EF4-FFF2-40B4-BE49-F238E27FC236}">
                <a16:creationId xmlns:a16="http://schemas.microsoft.com/office/drawing/2014/main" id="{652C0CA3-EA59-4FF2-92F1-9F2034A3A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46EA52C9-712E-02BA-A3FD-CBF78D24B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3962400"/>
          <a:ext cx="6797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86100" imgH="393700" progId="Equation.DSMT4">
                  <p:embed/>
                </p:oleObj>
              </mc:Choice>
              <mc:Fallback>
                <p:oleObj name="Equation" r:id="rId15" imgW="30861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962400"/>
                        <a:ext cx="67976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4">
            <a:extLst>
              <a:ext uri="{FF2B5EF4-FFF2-40B4-BE49-F238E27FC236}">
                <a16:creationId xmlns:a16="http://schemas.microsoft.com/office/drawing/2014/main" id="{9E064402-F9B7-F730-2C43-80F8484E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D8F31830-1281-14FF-6DAA-635512F76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876800"/>
          <a:ext cx="7767638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52800" imgH="609600" progId="Equation.DSMT4">
                  <p:embed/>
                </p:oleObj>
              </mc:Choice>
              <mc:Fallback>
                <p:oleObj name="Equation" r:id="rId17" imgW="3352800" imgH="609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76800"/>
                        <a:ext cx="7767638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26">
            <a:extLst>
              <a:ext uri="{FF2B5EF4-FFF2-40B4-BE49-F238E27FC236}">
                <a16:creationId xmlns:a16="http://schemas.microsoft.com/office/drawing/2014/main" id="{348233E2-4234-BFD0-DCA1-B7F8CDBB5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41" name="Object 25">
            <a:extLst>
              <a:ext uri="{FF2B5EF4-FFF2-40B4-BE49-F238E27FC236}">
                <a16:creationId xmlns:a16="http://schemas.microsoft.com/office/drawing/2014/main" id="{BCA876FB-3706-75FC-0577-0F831002B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6315075"/>
          <a:ext cx="6934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971800" imgH="203200" progId="Equation.DSMT4">
                  <p:embed/>
                </p:oleObj>
              </mc:Choice>
              <mc:Fallback>
                <p:oleObj name="Equation" r:id="rId19" imgW="2971800" imgH="203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315075"/>
                        <a:ext cx="6934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3" name="Object 27">
            <a:extLst>
              <a:ext uri="{FF2B5EF4-FFF2-40B4-BE49-F238E27FC236}">
                <a16:creationId xmlns:a16="http://schemas.microsoft.com/office/drawing/2014/main" id="{1BF83783-4191-E025-6928-71C03838D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76200"/>
          <a:ext cx="86868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62400" imgH="774700" progId="Equation.DSMT4">
                  <p:embed/>
                </p:oleObj>
              </mc:Choice>
              <mc:Fallback>
                <p:oleObj name="Equation" r:id="rId21" imgW="3962400" imgH="774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"/>
                        <a:ext cx="86868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19C51B2-1C3C-B546-94BC-6B31B3831A7A}"/>
              </a:ext>
            </a:extLst>
          </p:cNvPr>
          <p:cNvCxnSpPr/>
          <p:nvPr/>
        </p:nvCxnSpPr>
        <p:spPr>
          <a:xfrm flipV="1">
            <a:off x="3200400" y="2286000"/>
            <a:ext cx="12192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EB686F2-7FBB-2FAC-3E14-72A87DE84654}"/>
              </a:ext>
            </a:extLst>
          </p:cNvPr>
          <p:cNvCxnSpPr/>
          <p:nvPr/>
        </p:nvCxnSpPr>
        <p:spPr>
          <a:xfrm rot="5400000">
            <a:off x="7125494" y="2475706"/>
            <a:ext cx="5334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extLst>
              <a:ext uri="{FF2B5EF4-FFF2-40B4-BE49-F238E27FC236}">
                <a16:creationId xmlns:a16="http://schemas.microsoft.com/office/drawing/2014/main" id="{DCAD1852-B3F9-C2AC-528D-7AE2462FB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61674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hlinkClick r:id="rId23" action="ppaction://hlinkpres?slideindex=54&amp;slidetitle=PowerPoint 演示文稿"/>
              </a:rPr>
              <a:t>返回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4" grpId="0"/>
      <p:bldP spid="9229" grpId="0"/>
      <p:bldP spid="23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93</TotalTime>
  <Words>190</Words>
  <Application>Microsoft Office PowerPoint</Application>
  <PresentationFormat>全屏显示(4:3)</PresentationFormat>
  <Paragraphs>46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Times New Roman</vt:lpstr>
      <vt:lpstr>楷体_GB2312</vt:lpstr>
      <vt:lpstr>Symbol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8</cp:revision>
  <cp:lastPrinted>1601-01-01T00:00:00Z</cp:lastPrinted>
  <dcterms:created xsi:type="dcterms:W3CDTF">1601-01-01T00:00:00Z</dcterms:created>
  <dcterms:modified xsi:type="dcterms:W3CDTF">2025-08-22T07:46:06Z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