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AC74AF4-CBDE-308A-893A-0AF0E22C2817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05779A53-F6FE-C4F1-F204-04A45FE4804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69C77FCC-DFF8-3F41-93AB-99B9CEC1E84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30B8F149-B155-A2D4-7EA0-ED74A221F73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84076436-5DC0-0DF0-6E87-A646F3D4CC6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21B0D926-AD77-0549-642D-899400AA9C1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12B9941A-7467-6771-0429-B58E23A132D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5CA878C-8F0A-EBEF-F75A-51F02212CB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94FBD673-90DF-74A9-899D-8AA8F90ED0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9D3AED5-259D-66F9-4FB7-124C4D4A29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7718E-521A-4232-9AD7-92C53D5B1A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36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8E765B1-7BDC-4298-37F1-6018B33DE7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2D58CA3-CB1A-7779-161A-EC40639D9D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03999E1-944E-90C2-849B-6EF7F15753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9AD19F-612F-4403-8800-A235476154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64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84BDFBB-7836-818E-74C1-FBE64BB47B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D2C2097-DA2F-642F-A86C-C1C7CE22CB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7892E78-136E-B150-EAAA-4F23EE870E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EC6FC-6CF1-46D2-9FDB-1E95A3E6B2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262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18B8A19-2350-DFD3-8F37-1144D9910B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4D8F160-A8A6-C17D-828E-095DBD8C97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63FC45C-09C6-6B2B-808B-B7E374E1A4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B70D7-DAD1-4B71-B36C-9C53A9874C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85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52174ED-B839-95BB-4768-7B955591B1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38A8188-AE4A-C28D-0646-51DFE41F1F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6027560-20D9-FB8C-A96C-94D16D9366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DB7481-726D-4FD6-96DE-B0B2172D41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57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C5AE3CB-6859-D4C1-FC27-6FC542191F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F45A101-F143-3775-FD5B-831F692BB1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F787CED-9F40-A56C-88CF-8CA5F3D28C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F22366-599C-430D-9784-2A0B03B856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137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AD68508-D2E1-C2CF-0474-56E8427E3E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ECF9F914-786F-892E-6E14-6EB4F0E1CD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1F08A49-6906-DE4A-C212-84333CC2EB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2C500-5188-48EB-AB07-B73F1A73EE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84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B48D88D-BA86-E3FC-EAEF-E22A8108B9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F7EF03A-139B-69E8-682B-AB0E49C98A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901AEA7-C407-FAEB-2F5B-D3EAD9A6D1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47886-9D40-4DF8-9838-6C9D1889B2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16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EBF47765-7CED-449C-7860-94192372CE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7BCCF50-F5E4-F2C5-D4CD-AEC68506E4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060C62C-CE91-5A82-04EB-86DF5DAE7D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158B4-6562-41F9-B37E-425DD1698B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974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3F0C1F4-7F65-5DD1-35F7-B6804412ED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FD9ED10-2E93-1751-2ADE-C2B0FF595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A23DC19-83C5-4FD2-15A8-26B92F50FB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2CC7B2-8F00-4C0A-89BB-9265751726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02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0221810-27B5-1771-96ED-AAE9CE37A9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D95DF92-12EC-2CD4-5024-355FB7E2CB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6912E08-3660-75F1-5FC9-05CFF7E7B5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37282E-98B4-447D-8380-1DB9C9CA17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197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F0BBC61D-A74D-9ABE-989E-6114E5EFDDD7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F1C1ED09-315C-33CD-0FF1-8B2C2E0681A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D63522EE-88FA-C198-7213-1B2CE61D67A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FA7A6793-C7A2-3485-C4B9-04E8AB0F635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3F078254-4A4E-3623-BB0A-109D0BD20A8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9E7BF76B-58EE-86C8-9FA3-A206F20AE62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85507B55-8AD7-E00E-AA21-F4DDB5765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048272AD-5164-6731-9B9C-4D9372126E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E14C1FF7-24F8-AC8E-FB1A-D124881CE3B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05FD3498-4313-2505-F82C-4CBF61BFA83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24FFDA6-AD6D-4A8D-BD77-799868BEAED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E4F057C3-9F76-6CF3-EA56-87F1838EA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7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4" Type="http://schemas.openxmlformats.org/officeDocument/2006/relationships/hyperlink" Target="../&#31532;5&#31456;.ppt#40. PowerPoint &#28436;&#31034;&#25991;&#31295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E834B7BA-87BA-E2B4-27BF-265D24C72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Aefgbjja</a:t>
            </a:r>
            <a:r>
              <a:rPr lang="en-US" altLang="zh-CN" sz="180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A1AA4DA4-5176-9461-1C5B-9B1B5042A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62400"/>
            <a:ext cx="52578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Rectangle 9">
            <a:extLst>
              <a:ext uri="{FF2B5EF4-FFF2-40B4-BE49-F238E27FC236}">
                <a16:creationId xmlns:a16="http://schemas.microsoft.com/office/drawing/2014/main" id="{CA0923C6-6E6D-3078-1F3E-E619AFD94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0343DCCE-71E8-B475-EBFD-BED70A96A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78" name="Rectangle 14">
            <a:extLst>
              <a:ext uri="{FF2B5EF4-FFF2-40B4-BE49-F238E27FC236}">
                <a16:creationId xmlns:a16="http://schemas.microsoft.com/office/drawing/2014/main" id="{B0F8CEBB-BA0A-B001-1CE0-B9FF712E4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B836F960-2E4F-397C-884D-EE4C409AE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4" name="Rectangle 18">
            <a:extLst>
              <a:ext uri="{FF2B5EF4-FFF2-40B4-BE49-F238E27FC236}">
                <a16:creationId xmlns:a16="http://schemas.microsoft.com/office/drawing/2014/main" id="{A40CFFD3-287C-40B3-493B-87C8DFB7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5" name="Rectangle 19">
            <a:extLst>
              <a:ext uri="{FF2B5EF4-FFF2-40B4-BE49-F238E27FC236}">
                <a16:creationId xmlns:a16="http://schemas.microsoft.com/office/drawing/2014/main" id="{69DB47F2-2FC8-A5F2-840C-02FECD6F9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79400"/>
            <a:ext cx="8607425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一台换热器，用初始温度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180℃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的空气将另一股空气由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20℃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加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热到尽可能高的温度，两股空气流的质量流量相同，若换热温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差不少于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10℃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，换热器的散热损失可忽略不计。（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）求换热器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分别作顺流、逆流运行时冷、热两股流体各自的熵变、过程熵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产及换热器熵变（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）若逆流状况也将冷空气加热到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95 </a:t>
            </a:r>
            <a:r>
              <a:rPr lang="en-US" altLang="zh-CN" sz="1800" b="1"/>
              <a:t>℃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，求熵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产。空气流压降忽略不计，比热容取定值 </a:t>
            </a:r>
          </a:p>
        </p:txBody>
      </p:sp>
      <p:sp>
        <p:nvSpPr>
          <p:cNvPr id="4117" name="Rectangle 21">
            <a:extLst>
              <a:ext uri="{FF2B5EF4-FFF2-40B4-BE49-F238E27FC236}">
                <a16:creationId xmlns:a16="http://schemas.microsoft.com/office/drawing/2014/main" id="{BD1F41B7-CFA2-757F-FD84-008D7FCFC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4116" name="Object 20">
            <a:extLst>
              <a:ext uri="{FF2B5EF4-FFF2-40B4-BE49-F238E27FC236}">
                <a16:creationId xmlns:a16="http://schemas.microsoft.com/office/drawing/2014/main" id="{769D05EB-D842-3A0C-D66C-395C655320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3124200"/>
          <a:ext cx="2590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29810" imgH="241195" progId="Equation.DSMT4">
                  <p:embed/>
                </p:oleObj>
              </mc:Choice>
              <mc:Fallback>
                <p:oleObj name="Equation" r:id="rId3" imgW="1129810" imgH="241195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124200"/>
                        <a:ext cx="25908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4" presetClass="entr" presetSubtype="0" ac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 animBg="1"/>
      <p:bldP spid="4107" grpId="0" animBg="1"/>
      <p:bldP spid="4112" grpId="0" animBg="1"/>
      <p:bldP spid="4114" grpId="0" animBg="1"/>
      <p:bldP spid="4115" grpId="0"/>
      <p:bldP spid="41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EE8663ED-A2FA-D7EA-591A-CEC59B888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14313"/>
            <a:ext cx="28956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 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）顺流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能量方程</a:t>
            </a:r>
          </a:p>
        </p:txBody>
      </p:sp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A0E0A494-7E50-6950-708F-A21EAAA93C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284288"/>
          <a:ext cx="48006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100" imgH="266700" progId="Equation.DSMT4">
                  <p:embed/>
                </p:oleObj>
              </mc:Choice>
              <mc:Fallback>
                <p:oleObj name="Equation" r:id="rId2" imgW="2070100" imgH="266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84288"/>
                        <a:ext cx="48006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B65BBE0C-8C2F-0ED4-99FB-62AF37AF76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624138"/>
          <a:ext cx="32766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368300" progId="Equation.DSMT4">
                  <p:embed/>
                </p:oleObj>
              </mc:Choice>
              <mc:Fallback>
                <p:oleObj name="Equation" r:id="rId4" imgW="1473200" imgH="368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24138"/>
                        <a:ext cx="32766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>
            <a:extLst>
              <a:ext uri="{FF2B5EF4-FFF2-40B4-BE49-F238E27FC236}">
                <a16:creationId xmlns:a16="http://schemas.microsoft.com/office/drawing/2014/main" id="{EF9984CB-4BCE-296C-60B0-A0F54D676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657600"/>
            <a:ext cx="2176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考虑换热温差 </a:t>
            </a:r>
          </a:p>
        </p:txBody>
      </p:sp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F9E6C761-A8D5-C704-93AF-3F9C8994AD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581400"/>
          <a:ext cx="16049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502" imgH="215806" progId="Equation.DSMT4">
                  <p:embed/>
                </p:oleObj>
              </mc:Choice>
              <mc:Fallback>
                <p:oleObj name="Equation" r:id="rId6" imgW="685502" imgH="21580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81400"/>
                        <a:ext cx="160496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EEF2A41B-C8F6-C4CB-B8AD-20428064E1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581400"/>
          <a:ext cx="14478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2030" imgH="215806" progId="Equation.DSMT4">
                  <p:embed/>
                </p:oleObj>
              </mc:Choice>
              <mc:Fallback>
                <p:oleObj name="Equation" r:id="rId8" imgW="622030" imgH="21580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81400"/>
                        <a:ext cx="14478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>
            <a:extLst>
              <a:ext uri="{FF2B5EF4-FFF2-40B4-BE49-F238E27FC236}">
                <a16:creationId xmlns:a16="http://schemas.microsoft.com/office/drawing/2014/main" id="{4AF9BA28-A920-A0AE-BC69-FDB9F96B8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692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质量相同，比热容相同所以两股流体温差相同，即</a:t>
            </a:r>
          </a:p>
        </p:txBody>
      </p:sp>
      <p:graphicFrame>
        <p:nvGraphicFramePr>
          <p:cNvPr id="10251" name="Object 11">
            <a:extLst>
              <a:ext uri="{FF2B5EF4-FFF2-40B4-BE49-F238E27FC236}">
                <a16:creationId xmlns:a16="http://schemas.microsoft.com/office/drawing/2014/main" id="{C132ECF4-79DF-BEFB-2DC1-E7AE6ECB3D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413375"/>
          <a:ext cx="91440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95800" imgH="444500" progId="Equation.DSMT4">
                  <p:embed/>
                </p:oleObj>
              </mc:Choice>
              <mc:Fallback>
                <p:oleObj name="Equation" r:id="rId10" imgW="4495800" imgH="444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13375"/>
                        <a:ext cx="91440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>
            <a:extLst>
              <a:ext uri="{FF2B5EF4-FFF2-40B4-BE49-F238E27FC236}">
                <a16:creationId xmlns:a16="http://schemas.microsoft.com/office/drawing/2014/main" id="{557C9894-E488-471D-8337-FFB00769E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270375"/>
          <a:ext cx="29718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36033" imgH="444307" progId="Equation.DSMT4">
                  <p:embed/>
                </p:oleObj>
              </mc:Choice>
              <mc:Fallback>
                <p:oleObj name="Equation" r:id="rId12" imgW="1536033" imgH="44430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70375"/>
                        <a:ext cx="29718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>
            <a:extLst>
              <a:ext uri="{FF2B5EF4-FFF2-40B4-BE49-F238E27FC236}">
                <a16:creationId xmlns:a16="http://schemas.microsoft.com/office/drawing/2014/main" id="{AFDA9C82-3DE0-32B6-A78C-CFC18A0390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318000"/>
          <a:ext cx="64008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111500" imgH="381000" progId="Equation.DSMT4">
                  <p:embed/>
                </p:oleObj>
              </mc:Choice>
              <mc:Fallback>
                <p:oleObj name="Equation" r:id="rId14" imgW="3111500" imgH="381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18000"/>
                        <a:ext cx="64008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102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CDAA281B-B39D-98D4-D58D-E447434A7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3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C1575F39-6286-9D77-B5A8-EBAEDF7D9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774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取换热器为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CV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lang="el-GR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CV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0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据稳定流动开口系熵方程有</a:t>
            </a:r>
          </a:p>
        </p:txBody>
      </p:sp>
      <p:sp>
        <p:nvSpPr>
          <p:cNvPr id="5124" name="Rectangle 8">
            <a:extLst>
              <a:ext uri="{FF2B5EF4-FFF2-40B4-BE49-F238E27FC236}">
                <a16:creationId xmlns:a16="http://schemas.microsoft.com/office/drawing/2014/main" id="{7540E70D-8FA7-026B-B82D-E4AD22D5A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199" name="Object 7">
            <a:extLst>
              <a:ext uri="{FF2B5EF4-FFF2-40B4-BE49-F238E27FC236}">
                <a16:creationId xmlns:a16="http://schemas.microsoft.com/office/drawing/2014/main" id="{5FDDD9A9-9720-FA68-8786-CFE5D8541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4363" y="882650"/>
          <a:ext cx="26828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100" imgH="228600" progId="Equation.DSMT4">
                  <p:embed/>
                </p:oleObj>
              </mc:Choice>
              <mc:Fallback>
                <p:oleObj name="Equation" r:id="rId2" imgW="10541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882650"/>
                        <a:ext cx="26828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9">
            <a:extLst>
              <a:ext uri="{FF2B5EF4-FFF2-40B4-BE49-F238E27FC236}">
                <a16:creationId xmlns:a16="http://schemas.microsoft.com/office/drawing/2014/main" id="{A72B4F61-9508-88DB-6AEF-3291C9F20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9225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忽略散热</a:t>
            </a:r>
          </a:p>
        </p:txBody>
      </p:sp>
      <p:sp>
        <p:nvSpPr>
          <p:cNvPr id="5127" name="Rectangle 11">
            <a:extLst>
              <a:ext uri="{FF2B5EF4-FFF2-40B4-BE49-F238E27FC236}">
                <a16:creationId xmlns:a16="http://schemas.microsoft.com/office/drawing/2014/main" id="{8E46D771-FD9A-AD3A-2043-FE6DBCD45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1705ED4E-15B0-46CC-E000-BF3AF322E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492250"/>
          <a:ext cx="7556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203024" progId="Equation.DSMT4">
                  <p:embed/>
                </p:oleObj>
              </mc:Choice>
              <mc:Fallback>
                <p:oleObj name="Equation" r:id="rId4" imgW="355292" imgH="20302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92250"/>
                        <a:ext cx="7556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13">
            <a:extLst>
              <a:ext uri="{FF2B5EF4-FFF2-40B4-BE49-F238E27FC236}">
                <a16:creationId xmlns:a16="http://schemas.microsoft.com/office/drawing/2014/main" id="{6B49AF6C-E402-4AB1-CA77-2505F994D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04" name="Object 12">
            <a:extLst>
              <a:ext uri="{FF2B5EF4-FFF2-40B4-BE49-F238E27FC236}">
                <a16:creationId xmlns:a16="http://schemas.microsoft.com/office/drawing/2014/main" id="{27BDAFF9-DE36-E740-8993-A009F07E9E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101850"/>
          <a:ext cx="8534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87800" imgH="228600" progId="Equation.DSMT4">
                  <p:embed/>
                </p:oleObj>
              </mc:Choice>
              <mc:Fallback>
                <p:oleObj name="Equation" r:id="rId6" imgW="39878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101850"/>
                        <a:ext cx="8534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Rectangle 15">
            <a:extLst>
              <a:ext uri="{FF2B5EF4-FFF2-40B4-BE49-F238E27FC236}">
                <a16:creationId xmlns:a16="http://schemas.microsoft.com/office/drawing/2014/main" id="{3643E235-51DD-C395-F364-3BE387A69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698750"/>
            <a:ext cx="8999537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逆流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质量相同，比热容相同，故两股流体温差相同，考虑换热温差</a:t>
            </a:r>
          </a:p>
        </p:txBody>
      </p:sp>
      <p:graphicFrame>
        <p:nvGraphicFramePr>
          <p:cNvPr id="8209" name="Object 17">
            <a:extLst>
              <a:ext uri="{FF2B5EF4-FFF2-40B4-BE49-F238E27FC236}">
                <a16:creationId xmlns:a16="http://schemas.microsoft.com/office/drawing/2014/main" id="{426DDDF1-C43A-34CE-D1ED-F444595E66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854450"/>
          <a:ext cx="134778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34449" imgH="215713" progId="Equation.DSMT4">
                  <p:embed/>
                </p:oleObj>
              </mc:Choice>
              <mc:Fallback>
                <p:oleObj name="Equation" r:id="rId8" imgW="634449" imgH="215713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54450"/>
                        <a:ext cx="134778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6">
            <a:extLst>
              <a:ext uri="{FF2B5EF4-FFF2-40B4-BE49-F238E27FC236}">
                <a16:creationId xmlns:a16="http://schemas.microsoft.com/office/drawing/2014/main" id="{D7145D16-7488-E22C-8EF2-A3D271E22D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840163"/>
          <a:ext cx="14478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85502" imgH="215806" progId="Equation.DSMT4">
                  <p:embed/>
                </p:oleObj>
              </mc:Choice>
              <mc:Fallback>
                <p:oleObj name="Equation" r:id="rId10" imgW="685502" imgH="215806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840163"/>
                        <a:ext cx="14478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Rectangle 18">
            <a:extLst>
              <a:ext uri="{FF2B5EF4-FFF2-40B4-BE49-F238E27FC236}">
                <a16:creationId xmlns:a16="http://schemas.microsoft.com/office/drawing/2014/main" id="{21A997AE-0428-563C-6BC7-0010E8F7D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6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5" name="Rectangle 20">
            <a:extLst>
              <a:ext uri="{FF2B5EF4-FFF2-40B4-BE49-F238E27FC236}">
                <a16:creationId xmlns:a16="http://schemas.microsoft.com/office/drawing/2014/main" id="{76181C11-4537-CD59-227A-6EA427DC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62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  <p:graphicFrame>
        <p:nvGraphicFramePr>
          <p:cNvPr id="8214" name="Object 22">
            <a:extLst>
              <a:ext uri="{FF2B5EF4-FFF2-40B4-BE49-F238E27FC236}">
                <a16:creationId xmlns:a16="http://schemas.microsoft.com/office/drawing/2014/main" id="{FDDD0CED-339F-0618-0943-D2AB1E105A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376738"/>
          <a:ext cx="91440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648200" imgH="444500" progId="Equation.DSMT4">
                  <p:embed/>
                </p:oleObj>
              </mc:Choice>
              <mc:Fallback>
                <p:oleObj name="Equation" r:id="rId12" imgW="4648200" imgH="4445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76738"/>
                        <a:ext cx="914400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5" name="Object 23">
            <a:extLst>
              <a:ext uri="{FF2B5EF4-FFF2-40B4-BE49-F238E27FC236}">
                <a16:creationId xmlns:a16="http://schemas.microsoft.com/office/drawing/2014/main" id="{91921588-CD45-F16D-F201-29FBB661F5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748338"/>
          <a:ext cx="89789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559300" imgH="444500" progId="Equation.DSMT4">
                  <p:embed/>
                </p:oleObj>
              </mc:Choice>
              <mc:Fallback>
                <p:oleObj name="Equation" r:id="rId14" imgW="4559300" imgH="4445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748338"/>
                        <a:ext cx="897890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2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721E2058-1F31-76AF-D84A-2047F05C2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1089025"/>
            <a:ext cx="140811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9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？</a:t>
            </a:r>
          </a:p>
        </p:txBody>
      </p:sp>
      <p:sp>
        <p:nvSpPr>
          <p:cNvPr id="6147" name="Rectangle 6">
            <a:extLst>
              <a:ext uri="{FF2B5EF4-FFF2-40B4-BE49-F238E27FC236}">
                <a16:creationId xmlns:a16="http://schemas.microsoft.com/office/drawing/2014/main" id="{B73C2BE1-465E-1253-3C7C-9A90429B4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48" name="Rectangle 8">
            <a:extLst>
              <a:ext uri="{FF2B5EF4-FFF2-40B4-BE49-F238E27FC236}">
                <a16:creationId xmlns:a16="http://schemas.microsoft.com/office/drawing/2014/main" id="{6218939A-5F64-7076-8438-96423B54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67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A37695B1-22E6-CDF5-10A2-780E2654F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" y="327025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取换热器为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CV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lang="el-GR" altLang="zh-CN" sz="2400" b="1">
                <a:latin typeface="Times New Roman" panose="02020603050405020304" pitchFamily="18" charset="0"/>
              </a:rPr>
              <a:t>Δ</a:t>
            </a:r>
            <a:r>
              <a:rPr lang="en-US" altLang="zh-CN" sz="2400" b="1" i="1"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CV</a:t>
            </a:r>
            <a:r>
              <a:rPr lang="en-US" altLang="zh-CN" sz="2400" b="1">
                <a:latin typeface="Times New Roman" panose="02020603050405020304" pitchFamily="18" charset="0"/>
              </a:rPr>
              <a:t> = 0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稳流开口系熵方程并忽略散热有</a:t>
            </a:r>
          </a:p>
        </p:txBody>
      </p:sp>
      <p:sp>
        <p:nvSpPr>
          <p:cNvPr id="6150" name="Rectangle 11">
            <a:extLst>
              <a:ext uri="{FF2B5EF4-FFF2-40B4-BE49-F238E27FC236}">
                <a16:creationId xmlns:a16="http://schemas.microsoft.com/office/drawing/2014/main" id="{5B81A7F0-B59D-91B8-DF7D-3B0874A50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98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26" name="Object 10">
            <a:extLst>
              <a:ext uri="{FF2B5EF4-FFF2-40B4-BE49-F238E27FC236}">
                <a16:creationId xmlns:a16="http://schemas.microsoft.com/office/drawing/2014/main" id="{78B81E8B-CAAC-6B86-2EC3-42236EE647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012825"/>
          <a:ext cx="89154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87800" imgH="228600" progId="Equation.DSMT4">
                  <p:embed/>
                </p:oleObj>
              </mc:Choice>
              <mc:Fallback>
                <p:oleObj name="Equation" r:id="rId2" imgW="39878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12825"/>
                        <a:ext cx="89154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2">
            <a:extLst>
              <a:ext uri="{FF2B5EF4-FFF2-40B4-BE49-F238E27FC236}">
                <a16:creationId xmlns:a16="http://schemas.microsoft.com/office/drawing/2014/main" id="{97556C47-7EA3-9950-B066-BFE7406A8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663700"/>
            <a:ext cx="86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）若逆流状况也将冷空气加热到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95 ℃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，则熵产与顺流相同。</a:t>
            </a: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650DC746-D235-2F52-9A52-98BCFFFDC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8194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  <a:hlinkClick r:id="rId4" action="ppaction://hlinkpres?slideindex=40&amp;slidetitle=PowerPoint 演示文稿"/>
              </a:rPr>
              <a:t>返回</a:t>
            </a:r>
            <a:endParaRPr lang="zh-CN" altLang="en-US" sz="24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9" grpId="0"/>
      <p:bldP spid="9225" grpId="0"/>
      <p:bldP spid="9228" grpId="0"/>
      <p:bldP spid="10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60</TotalTime>
  <Words>217</Words>
  <Application>Microsoft Office PowerPoint</Application>
  <PresentationFormat>全屏显示(4:3)</PresentationFormat>
  <Paragraphs>19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唐崇浩</dc:creator>
  <cp:lastModifiedBy>崇浩 唐</cp:lastModifiedBy>
  <cp:revision>5</cp:revision>
  <cp:lastPrinted>1601-01-01T00:00:00Z</cp:lastPrinted>
  <dcterms:created xsi:type="dcterms:W3CDTF">1601-01-01T00:00:00Z</dcterms:created>
  <dcterms:modified xsi:type="dcterms:W3CDTF">2025-08-22T07:49:03Z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