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095D424-5B7C-43E1-11A1-B0D984AD75DB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366C94EE-627F-E512-CC57-6096FEAFF3B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7A7BB80D-CA61-932E-454F-FBBB38435F1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0B3D5D78-67EC-0516-F3EC-275AE85794C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C161FC1A-A704-939C-A294-CC54B6220F1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746290C6-0414-5C4E-CD6F-4D25DFFFF22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00C78F60-3FA4-EDB1-FCEB-F441646E812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AAD7D41-680F-AA7A-30FE-B4E41E73DA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10704A6-6BAD-74A6-F421-C9B9B1C091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64AECF04-D232-A150-049E-252BAF6D8E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1D6154-1AF1-4943-8F80-D9D9A16A4A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07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6056591-7B6C-1F91-8AC9-0BD2B3207D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7727723-42FF-EBA3-99D0-862A581918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A44F48B-C2D4-6EB2-1193-F23FC761A9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C00A5-0F06-4183-95BB-D6F91D33B7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215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3D14CF9-CEAF-E1E0-7D17-651A1729DF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8B42A85-A1A9-1F36-793B-233EC0C251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B7CA2E0-DA1C-3D5A-E65F-0FEFF5FCEF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AE5A51-58E3-4BB8-82AC-763AF54342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873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7DDCD84-A008-A4BC-3B41-EFCC74CFEF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3E72791-658C-6976-1A18-62B7683DF6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B22C06E-3155-D9DD-8220-D1646F9DCA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CA8A64-BB87-4CA0-9A57-886AC4DDA9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1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F2E9B8F-91FF-0CD6-34C6-913C7D3EFC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E06A1C6-A281-DC40-451B-274F8D22CB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D76A6F1-D7B2-1892-94BF-348DF46797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FB4BD-1481-4FB8-93A3-46D7CED416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154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F6BEDBB-45C8-17EE-B245-29E33200CF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E05E06B-3922-EA3F-537F-971D9D8B84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082BE87-3EA5-1672-302F-5502A6706A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F94D24-2796-41FE-AEF7-E87A6DF3F57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17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944F74A-B5E8-C265-CB6B-22B49BFF4A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8ECF72D6-179A-9566-82DA-4F32675E3D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91CE4E9D-D9D4-9FFE-B21F-D5A1FE6114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ABA34-31F7-4EC3-8DEE-C3F576168A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96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74ED71A-52B1-092F-485B-DC377B484F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2C52600-A15E-8D81-8F48-1835AE231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4042BBE-B7C2-D4AC-002C-BDBF243681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D1650-454F-41AE-B19E-AFC7EF83B8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69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4C98EE37-DD3A-DD07-03A1-44AC1380D1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C2AAC54E-295D-07F4-B9B6-21813D6055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F2A7219-7A2C-6ED6-A2A9-05176491EA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A75AF1-4E7C-4312-8082-D3F2C011DF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625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D749399-B745-E429-F0AF-54D147A6D2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5A3655B-0B09-C61F-5251-2301366B26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AB5340A-2E08-36A0-2B37-377762036A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973CE2-C02B-42A7-9D8A-B714AF7050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22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0294FCD-8CEE-5A5D-7A38-E0D3B5E06F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4B3F35F-55A1-CADA-7B02-795159156D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50D4D3F-9547-ACFE-A26A-ED7D541DD0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3E64F-EE21-4C84-AB45-7B091453CD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55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D4D35B4B-1B08-EF97-6CE0-A148E66E58B2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4D85AE88-C466-ED6A-2757-2EADE6C9A70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8704A9C5-AF55-D9E4-4569-37C64773DB5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A302B6B5-7B6C-EA30-DDA7-D3978D97012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C5537FCF-CC4F-DCD1-1634-CE61C6AA451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8F2D6BF6-8659-B1E7-061B-CF35B5BADB0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07A964DF-5615-E977-E98A-C3111C9F8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9C9B3EE2-C9CD-18B2-7EE0-8591C0880C8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DA78519F-060B-59D6-BF23-E74CFEAC8D5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103830CA-D81D-8F84-0A73-E5E38024F4E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8A0E9ED2-B0AD-4F62-89FF-8C6950C44436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CC303306-CC35-EE1A-65B3-8FF5D6AC3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Relationship Id="rId14" Type="http://schemas.openxmlformats.org/officeDocument/2006/relationships/hyperlink" Target="../&#31532;8&#31456;.ppt#21. PowerPoint &#28436;&#31034;&#25991;&#31295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>
            <a:extLst>
              <a:ext uri="{FF2B5EF4-FFF2-40B4-BE49-F238E27FC236}">
                <a16:creationId xmlns:a16="http://schemas.microsoft.com/office/drawing/2014/main" id="{3C5457C4-4C7B-D2FD-DE96-B10B45C7A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90488"/>
            <a:ext cx="1181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Aeiabhha</a:t>
            </a:r>
            <a:r>
              <a:rPr lang="en-US" altLang="zh-CN" sz="1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33317823-94DC-A42B-FCE6-8AA123FD6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81025"/>
            <a:ext cx="653097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0.17MPa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的饱和蒸汽在压缩机中绝热压缩到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0.5MPa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，若蒸汽流量为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10kg/min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，压缩机绝热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效率为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0.714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，试求压缩机应配置原动机功率及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压缩过程作功能力损失（</a:t>
            </a:r>
            <a:r>
              <a:rPr lang="pl-PL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pl-PL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pl-PL" altLang="zh-CN" sz="2400" b="1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293K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）。已知： </a:t>
            </a:r>
          </a:p>
        </p:txBody>
      </p:sp>
      <p:graphicFrame>
        <p:nvGraphicFramePr>
          <p:cNvPr id="4153" name="Group 57">
            <a:extLst>
              <a:ext uri="{FF2B5EF4-FFF2-40B4-BE49-F238E27FC236}">
                <a16:creationId xmlns:a16="http://schemas.microsoft.com/office/drawing/2014/main" id="{282EEB35-37EA-DCCA-0380-837DCAD19FA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200400"/>
          <a:ext cx="6553200" cy="854076"/>
        </p:xfrm>
        <a:graphic>
          <a:graphicData uri="http://schemas.openxmlformats.org/drawingml/2006/table">
            <a:tbl>
              <a:tblPr/>
              <a:tblGrid>
                <a:gridCol w="141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/ MPa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"/( m</a:t>
                      </a:r>
                      <a:r>
                        <a:rPr kumimoji="0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/kg)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"/(kJ/kg)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"/[kJ/(kg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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K)]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0.17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1.03139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2699.07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7.1814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49" name="Group 153">
            <a:extLst>
              <a:ext uri="{FF2B5EF4-FFF2-40B4-BE49-F238E27FC236}">
                <a16:creationId xmlns:a16="http://schemas.microsoft.com/office/drawing/2014/main" id="{AD686B69-5F26-F0EA-CA6F-FCFF62E24C47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4267200"/>
          <a:ext cx="8077200" cy="1981200"/>
        </p:xfrm>
        <a:graphic>
          <a:graphicData uri="http://schemas.openxmlformats.org/drawingml/2006/table">
            <a:tbl>
              <a:tblPr/>
              <a:tblGrid>
                <a:gridCol w="3557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h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/( kJ/kg)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/ [kJ/ (kg.K)]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220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℃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 5MPa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2897.3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7.1462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230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℃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 5MPa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2918.3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7.1884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260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℃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 5MPa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2980.8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7.3091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270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℃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0. 5MPa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3001.5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7.3476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251" name="Picture 155">
            <a:extLst>
              <a:ext uri="{FF2B5EF4-FFF2-40B4-BE49-F238E27FC236}">
                <a16:creationId xmlns:a16="http://schemas.microsoft.com/office/drawing/2014/main" id="{EAD8A820-C3A3-3075-2293-1831E6EC2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63" y="381000"/>
            <a:ext cx="1978025" cy="234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E6ECE861-725C-FD93-30FC-AAF65F9A3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927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099" name="Rectangle 9">
            <a:extLst>
              <a:ext uri="{FF2B5EF4-FFF2-40B4-BE49-F238E27FC236}">
                <a16:creationId xmlns:a16="http://schemas.microsoft.com/office/drawing/2014/main" id="{47BE7059-725C-CF2C-FA62-C8E68501D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32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  <p:sp>
        <p:nvSpPr>
          <p:cNvPr id="4100" name="Rectangle 11">
            <a:extLst>
              <a:ext uri="{FF2B5EF4-FFF2-40B4-BE49-F238E27FC236}">
                <a16:creationId xmlns:a16="http://schemas.microsoft.com/office/drawing/2014/main" id="{98B4882B-0F1D-45EF-1DB7-54DB1C830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8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C3B63C5E-E2A8-4669-C81D-D923F286D4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163" y="2006600"/>
          <a:ext cx="60960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70200" imgH="444500" progId="Equation.DSMT4">
                  <p:embed/>
                </p:oleObj>
              </mc:Choice>
              <mc:Fallback>
                <p:oleObj name="Equation" r:id="rId2" imgW="2870200" imgH="444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2006600"/>
                        <a:ext cx="60960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>
            <a:extLst>
              <a:ext uri="{FF2B5EF4-FFF2-40B4-BE49-F238E27FC236}">
                <a16:creationId xmlns:a16="http://schemas.microsoft.com/office/drawing/2014/main" id="{EED9B40E-AEC3-F7DC-01C2-5D88F496AD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124200"/>
          <a:ext cx="19875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7100" imgH="241300" progId="Equation.DSMT4">
                  <p:embed/>
                </p:oleObj>
              </mc:Choice>
              <mc:Fallback>
                <p:oleObj name="Equation" r:id="rId4" imgW="9271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124200"/>
                        <a:ext cx="19875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3">
            <a:extLst>
              <a:ext uri="{FF2B5EF4-FFF2-40B4-BE49-F238E27FC236}">
                <a16:creationId xmlns:a16="http://schemas.microsoft.com/office/drawing/2014/main" id="{F68E8ED1-84DE-5CBC-BCD9-FCA846A2B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0"/>
            <a:ext cx="26400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由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2s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和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插值得 </a:t>
            </a:r>
          </a:p>
        </p:txBody>
      </p:sp>
      <p:graphicFrame>
        <p:nvGraphicFramePr>
          <p:cNvPr id="8207" name="Object 15">
            <a:extLst>
              <a:ext uri="{FF2B5EF4-FFF2-40B4-BE49-F238E27FC236}">
                <a16:creationId xmlns:a16="http://schemas.microsoft.com/office/drawing/2014/main" id="{CB995CA3-AADB-E0D0-AA87-203FC4435C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819525"/>
          <a:ext cx="21590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600" imgH="228600" progId="Equation.DSMT4">
                  <p:embed/>
                </p:oleObj>
              </mc:Choice>
              <mc:Fallback>
                <p:oleObj name="Equation" r:id="rId6" imgW="11176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9525"/>
                        <a:ext cx="21590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Text Box 17">
            <a:extLst>
              <a:ext uri="{FF2B5EF4-FFF2-40B4-BE49-F238E27FC236}">
                <a16:creationId xmlns:a16="http://schemas.microsoft.com/office/drawing/2014/main" id="{A350DFBE-1F99-F8CC-A1DD-DD0B8F1B4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4495800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据绝热内效率的概念</a:t>
            </a:r>
          </a:p>
        </p:txBody>
      </p:sp>
      <p:graphicFrame>
        <p:nvGraphicFramePr>
          <p:cNvPr id="8210" name="Object 18">
            <a:extLst>
              <a:ext uri="{FF2B5EF4-FFF2-40B4-BE49-F238E27FC236}">
                <a16:creationId xmlns:a16="http://schemas.microsoft.com/office/drawing/2014/main" id="{BA428618-C919-0513-9EA5-50481C707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8863" y="5045075"/>
          <a:ext cx="19621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6000" imgH="431800" progId="Equation.DSMT4">
                  <p:embed/>
                </p:oleObj>
              </mc:Choice>
              <mc:Fallback>
                <p:oleObj name="Equation" r:id="rId8" imgW="1016000" imgH="431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863" y="5045075"/>
                        <a:ext cx="196215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Rectangle 21">
            <a:extLst>
              <a:ext uri="{FF2B5EF4-FFF2-40B4-BE49-F238E27FC236}">
                <a16:creationId xmlns:a16="http://schemas.microsoft.com/office/drawing/2014/main" id="{8CE617B1-3473-F21D-7DC9-EDA84069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76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26" name="Object 34">
            <a:extLst>
              <a:ext uri="{FF2B5EF4-FFF2-40B4-BE49-F238E27FC236}">
                <a16:creationId xmlns:a16="http://schemas.microsoft.com/office/drawing/2014/main" id="{A225AABC-CFC8-2CF3-9133-7E181467D0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932488"/>
          <a:ext cx="70104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56000" imgH="393700" progId="Equation.DSMT4">
                  <p:embed/>
                </p:oleObj>
              </mc:Choice>
              <mc:Fallback>
                <p:oleObj name="Equation" r:id="rId10" imgW="3556000" imgH="3937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932488"/>
                        <a:ext cx="70104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Picture 155">
            <a:extLst>
              <a:ext uri="{FF2B5EF4-FFF2-40B4-BE49-F238E27FC236}">
                <a16:creationId xmlns:a16="http://schemas.microsoft.com/office/drawing/2014/main" id="{9EF1B4B9-336F-810A-D0CC-416E8BABF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11138"/>
            <a:ext cx="2019300" cy="239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 Box 154">
            <a:extLst>
              <a:ext uri="{FF2B5EF4-FFF2-40B4-BE49-F238E27FC236}">
                <a16:creationId xmlns:a16="http://schemas.microsoft.com/office/drawing/2014/main" id="{CC364D51-A91D-6B32-28A2-732DD9C9F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152400"/>
            <a:ext cx="6057900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 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若等熵压缩，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2s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，由题目提供的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数据，终态温度在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220℃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230℃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之间，利用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0.5MPa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及 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插值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820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CAC675D7-5559-3131-88D6-FD8D756CB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605213"/>
            <a:ext cx="22225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因绝热，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= 0</a:t>
            </a:r>
          </a:p>
        </p:txBody>
      </p:sp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828E7636-4E91-FA2A-E792-038B17D5D4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152900"/>
          <a:ext cx="815340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48100" imgH="660400" progId="Equation.DSMT4">
                  <p:embed/>
                </p:oleObj>
              </mc:Choice>
              <mc:Fallback>
                <p:oleObj name="Equation" r:id="rId2" imgW="3848100" imgH="660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52900"/>
                        <a:ext cx="8153400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7D826778-3D32-EC7F-7382-B22B87E68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791200"/>
          <a:ext cx="58118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43200" imgH="254000" progId="Equation.DSMT4">
                  <p:embed/>
                </p:oleObj>
              </mc:Choice>
              <mc:Fallback>
                <p:oleObj name="Equation" r:id="rId4" imgW="27432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791200"/>
                        <a:ext cx="58118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10">
            <a:extLst>
              <a:ext uri="{FF2B5EF4-FFF2-40B4-BE49-F238E27FC236}">
                <a16:creationId xmlns:a16="http://schemas.microsoft.com/office/drawing/2014/main" id="{D54CDE60-0CA8-85E3-3245-D1C0D2A0B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6" name="Rectangle 23">
            <a:extLst>
              <a:ext uri="{FF2B5EF4-FFF2-40B4-BE49-F238E27FC236}">
                <a16:creationId xmlns:a16="http://schemas.microsoft.com/office/drawing/2014/main" id="{5F206F36-D791-EBD8-3247-C81FAE020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" y="2025650"/>
            <a:ext cx="2222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100"/>
              <a:t> </a:t>
            </a:r>
            <a:endParaRPr lang="en-US" altLang="zh-CN" sz="1800"/>
          </a:p>
        </p:txBody>
      </p:sp>
      <p:sp>
        <p:nvSpPr>
          <p:cNvPr id="7" name="Text Box 28">
            <a:extLst>
              <a:ext uri="{FF2B5EF4-FFF2-40B4-BE49-F238E27FC236}">
                <a16:creationId xmlns:a16="http://schemas.microsoft.com/office/drawing/2014/main" id="{DF460FB7-3BE5-79D2-91BB-0BC9DC83E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09800"/>
            <a:ext cx="3017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由稳定流动系熵方程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8" name="Object 31">
            <a:extLst>
              <a:ext uri="{FF2B5EF4-FFF2-40B4-BE49-F238E27FC236}">
                <a16:creationId xmlns:a16="http://schemas.microsoft.com/office/drawing/2014/main" id="{4C84D5A2-D7FF-13F8-D369-CCE8CF7A7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50" y="152400"/>
          <a:ext cx="7554913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11600" imgH="393700" progId="Equation.DSMT4">
                  <p:embed/>
                </p:oleObj>
              </mc:Choice>
              <mc:Fallback>
                <p:oleObj name="Equation" r:id="rId6" imgW="3911600" imgH="3937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52400"/>
                        <a:ext cx="7554913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3">
            <a:extLst>
              <a:ext uri="{FF2B5EF4-FFF2-40B4-BE49-F238E27FC236}">
                <a16:creationId xmlns:a16="http://schemas.microsoft.com/office/drawing/2014/main" id="{670FDD3C-8850-4352-AE02-D00AA1E90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1325" y="2819400"/>
          <a:ext cx="42862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30400" imgH="254000" progId="Equation.DSMT4">
                  <p:embed/>
                </p:oleObj>
              </mc:Choice>
              <mc:Fallback>
                <p:oleObj name="Equation" r:id="rId8" imgW="1930400" imgH="2540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2819400"/>
                        <a:ext cx="42862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6">
            <a:extLst>
              <a:ext uri="{FF2B5EF4-FFF2-40B4-BE49-F238E27FC236}">
                <a16:creationId xmlns:a16="http://schemas.microsoft.com/office/drawing/2014/main" id="{16899E1A-840E-A8A9-BB4B-D6AB37DE9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由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插值得 </a:t>
            </a:r>
          </a:p>
        </p:txBody>
      </p:sp>
      <p:graphicFrame>
        <p:nvGraphicFramePr>
          <p:cNvPr id="11" name="Object 27">
            <a:extLst>
              <a:ext uri="{FF2B5EF4-FFF2-40B4-BE49-F238E27FC236}">
                <a16:creationId xmlns:a16="http://schemas.microsoft.com/office/drawing/2014/main" id="{2BC4D108-FD53-3ECB-9476-57B05CD21C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590675"/>
          <a:ext cx="13477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500" imgH="241300" progId="Equation.DSMT4">
                  <p:embed/>
                </p:oleObj>
              </mc:Choice>
              <mc:Fallback>
                <p:oleObj name="Equation" r:id="rId10" imgW="698500" imgH="2413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90675"/>
                        <a:ext cx="13477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9">
            <a:extLst>
              <a:ext uri="{FF2B5EF4-FFF2-40B4-BE49-F238E27FC236}">
                <a16:creationId xmlns:a16="http://schemas.microsoft.com/office/drawing/2014/main" id="{00B939AC-F84C-C01D-BB18-C1913A04CC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5125" y="1603375"/>
          <a:ext cx="26495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71600" imgH="228600" progId="Equation.DSMT4">
                  <p:embed/>
                </p:oleObj>
              </mc:Choice>
              <mc:Fallback>
                <p:oleObj name="Equation" r:id="rId12" imgW="137160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5" y="1603375"/>
                        <a:ext cx="26495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031">
            <a:extLst>
              <a:ext uri="{FF2B5EF4-FFF2-40B4-BE49-F238E27FC236}">
                <a16:creationId xmlns:a16="http://schemas.microsoft.com/office/drawing/2014/main" id="{6B19B1E9-5038-918C-7B45-6BCC6D05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075" y="6289675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14" action="ppaction://hlinkpres?slideindex=21&amp;slidetitle=PowerPoint 演示文稿"/>
              </a:rPr>
              <a:t>返回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7" grpId="0"/>
      <p:bldP spid="10" grpId="0"/>
      <p:bldP spid="14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70</TotalTime>
  <Words>191</Words>
  <Application>Microsoft Office PowerPoint</Application>
  <PresentationFormat>全屏显示(4:3)</PresentationFormat>
  <Paragraphs>38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Times New Roman</vt:lpstr>
      <vt:lpstr>楷体_GB2312</vt:lpstr>
      <vt:lpstr>Symbol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唐崇浩</dc:creator>
  <cp:lastModifiedBy>崇浩 唐</cp:lastModifiedBy>
  <cp:revision>7</cp:revision>
  <cp:lastPrinted>1601-01-01T00:00:00Z</cp:lastPrinted>
  <dcterms:created xsi:type="dcterms:W3CDTF">1601-01-01T00:00:00Z</dcterms:created>
  <dcterms:modified xsi:type="dcterms:W3CDTF">2025-08-22T07:48:22Z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