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00FE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2A9A6971-DC28-9211-DBE2-796E6481E0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D020BED-837B-A6C5-DBF1-46FF5C420B7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A6077C7D-EFAB-7D66-F6C6-41D09457088B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198C65CF-A5EA-3365-84D7-3475D032411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A50CD402-BD96-7E5E-3F89-CE7396CE140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D47E94F7-A601-D73F-BB3C-CA388D63394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A2AE3A14-747D-4BC6-A481-42CF72934EB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A5C8256-16D3-5D49-BBB8-815C528214E4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E60014E3-188F-2BE7-226C-863270E3C41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B3B498A6-2B7E-5831-7141-5672DAA1CAE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CA463815-065E-A93C-7B40-23FF9494E3F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480537F1-5FD9-89B9-F1FF-DBA8D685B14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DD851B96-71A3-72F1-261D-68C41571927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63BF45EF-3D04-C437-4EE5-4A0DE95E0BDB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43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43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C3186506-1323-5506-30A2-AB3EE78FE0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3115DCB-B5BB-2416-7EA5-10AB1767DC6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F931BA14-E926-6095-A7E9-B9F1427E82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1C7B3C-EA41-498E-8D77-2FC97772D2F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90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739A923-E8C1-C83A-4C7F-6729F2E837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3C61FB98-4BE4-BBC5-A111-53772EF11D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4A3724A-2C10-9374-C677-A048E5BF7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E60E56-A9B2-4AD0-BE74-627E479660C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9223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A9D4362-55F1-B691-689D-3C801078CF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1AF7458-444F-189C-8C6F-D30A204BB5B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A66E7951-1764-763B-04EC-6F175C6DF2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36CE1F4-B0C4-434F-AB83-30F5A83D1B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012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31648C6-0991-C3F1-6F01-26BCB23D79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B13ECB8-BF44-7294-5F7D-0F873F935D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CBC728A1-19E5-F38F-9E0F-8F8CBAC75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DB9BBBA-189C-49F4-AA36-B55FA6071A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455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2E23A28-1200-3360-4CF3-74B8BE4417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4F1FB64-A205-3968-D9BC-DACF5DBC7E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F0EA8BF-8E3C-3F02-D1C9-8DFD002D0F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52C581-A51D-4FB1-809B-8229CDA1108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533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BBDAA38-F93B-7295-7A45-584A030B07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9499CF02-7012-CB09-992D-242C7A7C1AE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14B7FA2-07BB-1007-F166-74D368CBD4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6D45F2-3111-4F42-A03D-422A0560A1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243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EBA2DAA-F5E5-4755-4D9B-6DDFEDC16C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C09D3FD-A141-1EE2-6B51-E7AE5DE53AF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A465F5C1-5D9F-27F6-91D6-9B1C5E11E6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A6F1B-FF26-40C2-867A-5F0B3134DA0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906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78775CF-ECF6-BFD4-3A8B-D7DE199600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027AF6D4-C31C-74F7-5808-DC31E63106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24E8AE25-D33B-3D3B-C381-4B17BA4304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4DB2EA-D869-4A91-88F1-C90D7158D1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29679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A06B81C4-5883-D5BA-33FA-4C8A3B3EA9E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A83A64B-F518-277E-C388-E4AE3270C5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C7C48B1-CB65-DFA0-6339-E5F8D0ADBD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6A991A-068C-407F-9A9C-12F9E51CA9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7208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71282A0-697A-CEDE-6311-49DDC19F6A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A312489F-3596-0330-23F4-9FC04EFDCD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7915E694-C605-0A06-B86F-FF1ACA08E6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BCF1388-7A03-445E-BC24-5259048993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1681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575BE56-73FB-5DB0-0EDF-B5EC38BDF9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3FDB42D-BBDA-0D59-01B5-E9BE726C26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672E740-1EFE-1405-4989-64C37FC727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107A25-E8F4-461B-91AB-8FF8FAB31A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1295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4081BFF-3516-6CE5-6870-9AB72BD589BE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6D6AB19B-BE5D-6506-E075-261D7772D54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22952624-4DBB-EECD-3A1F-5FF538C1BBA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23F4AC95-8461-CEF7-6898-D67B7E94991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chemeClr val="accent2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49522DCB-519E-DB20-3521-99E910714FA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0E0F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565F47FA-4AC4-9407-3670-1E698F2EB6B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8E40E6F3-2548-9026-F73F-710F6560AB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3321" name="Rectangle 9">
            <a:extLst>
              <a:ext uri="{FF2B5EF4-FFF2-40B4-BE49-F238E27FC236}">
                <a16:creationId xmlns:a16="http://schemas.microsoft.com/office/drawing/2014/main" id="{6F5E0457-25BC-9F6D-DC2B-4D92E3B539D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2" name="Rectangle 10">
            <a:extLst>
              <a:ext uri="{FF2B5EF4-FFF2-40B4-BE49-F238E27FC236}">
                <a16:creationId xmlns:a16="http://schemas.microsoft.com/office/drawing/2014/main" id="{22F3E67D-1523-3AC0-2E04-0A5005C4792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23" name="Rectangle 11">
            <a:extLst>
              <a:ext uri="{FF2B5EF4-FFF2-40B4-BE49-F238E27FC236}">
                <a16:creationId xmlns:a16="http://schemas.microsoft.com/office/drawing/2014/main" id="{F0169164-B17B-9C32-631B-66BAB273404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E6CB3CE-6D84-428D-93C3-8BC6174A2D34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57D504C1-D62D-465C-D604-5513DB3E2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../&#38468;&#34920;/&#38468;&#34920;6.ppt" TargetMode="External"/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0.wmf"/><Relationship Id="rId10" Type="http://schemas.openxmlformats.org/officeDocument/2006/relationships/hyperlink" Target="../&#38468;&#34920;/&#38468;&#34920;5.ppt" TargetMode="External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8.bin"/><Relationship Id="rId18" Type="http://schemas.openxmlformats.org/officeDocument/2006/relationships/image" Target="../media/image20.w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7.wmf"/><Relationship Id="rId17" Type="http://schemas.openxmlformats.org/officeDocument/2006/relationships/oleObject" Target="../embeddings/oleObject20.bin"/><Relationship Id="rId2" Type="http://schemas.openxmlformats.org/officeDocument/2006/relationships/hyperlink" Target="../&#38468;&#34920;/&#38468;&#34920;7.ppt" TargetMode="External"/><Relationship Id="rId16" Type="http://schemas.openxmlformats.org/officeDocument/2006/relationships/image" Target="../media/image19.wmf"/><Relationship Id="rId20" Type="http://schemas.openxmlformats.org/officeDocument/2006/relationships/image" Target="../media/image21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5" Type="http://schemas.openxmlformats.org/officeDocument/2006/relationships/oleObject" Target="../embeddings/oleObject19.bin"/><Relationship Id="rId10" Type="http://schemas.openxmlformats.org/officeDocument/2006/relationships/image" Target="../media/image16.wmf"/><Relationship Id="rId19" Type="http://schemas.openxmlformats.org/officeDocument/2006/relationships/oleObject" Target="../embeddings/oleObject21.bin"/><Relationship Id="rId4" Type="http://schemas.openxmlformats.org/officeDocument/2006/relationships/image" Target="../media/image13.wmf"/><Relationship Id="rId9" Type="http://schemas.openxmlformats.org/officeDocument/2006/relationships/oleObject" Target="../embeddings/oleObject16.bin"/><Relationship Id="rId1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.bin"/><Relationship Id="rId3" Type="http://schemas.openxmlformats.org/officeDocument/2006/relationships/image" Target="../media/image22.wmf"/><Relationship Id="rId7" Type="http://schemas.openxmlformats.org/officeDocument/2006/relationships/image" Target="../media/image24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.bin"/><Relationship Id="rId5" Type="http://schemas.openxmlformats.org/officeDocument/2006/relationships/image" Target="../media/image23.wmf"/><Relationship Id="rId10" Type="http://schemas.openxmlformats.org/officeDocument/2006/relationships/hyperlink" Target="../&#31532;3&#31456;.ppt#25. PowerPoint &#28436;&#31034;&#25991;&#31295;" TargetMode="External"/><Relationship Id="rId4" Type="http://schemas.openxmlformats.org/officeDocument/2006/relationships/oleObject" Target="../embeddings/oleObject23.bin"/><Relationship Id="rId9" Type="http://schemas.openxmlformats.org/officeDocument/2006/relationships/image" Target="../media/image2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86F9443B-CC8A-27C7-97A3-C96510B3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22271D8-72F1-48F4-B616-94C615388949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1" name="Text Box 3">
            <a:extLst>
              <a:ext uri="{FF2B5EF4-FFF2-40B4-BE49-F238E27FC236}">
                <a16:creationId xmlns:a16="http://schemas.microsoft.com/office/drawing/2014/main" id="{B6B115B8-A1B0-0121-4099-A04E6CA4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527050"/>
            <a:ext cx="7335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 kg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0.1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100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变化到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0.5 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1000  ℃</a:t>
            </a:r>
          </a:p>
        </p:txBody>
      </p:sp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E687C894-9407-37D1-6447-C81BDE701D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27188" y="1049338"/>
          <a:ext cx="1514475" cy="57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900" imgH="228600" progId="Equation.DSMT4">
                  <p:embed/>
                </p:oleObj>
              </mc:Choice>
              <mc:Fallback>
                <p:oleObj name="Equation" r:id="rId2" imgW="5969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7188" y="1049338"/>
                        <a:ext cx="1514475" cy="57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5">
            <a:extLst>
              <a:ext uri="{FF2B5EF4-FFF2-40B4-BE49-F238E27FC236}">
                <a16:creationId xmlns:a16="http://schemas.microsoft.com/office/drawing/2014/main" id="{F547FD69-31A6-6A33-6149-5ECE3E3CF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06913" y="989013"/>
          <a:ext cx="12461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696" imgH="241195" progId="Equation.DSMT4">
                  <p:embed/>
                </p:oleObj>
              </mc:Choice>
              <mc:Fallback>
                <p:oleObj name="Equation" r:id="rId4" imgW="469696" imgH="241195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6913" y="989013"/>
                        <a:ext cx="1246187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6">
            <a:extLst>
              <a:ext uri="{FF2B5EF4-FFF2-40B4-BE49-F238E27FC236}">
                <a16:creationId xmlns:a16="http://schemas.microsoft.com/office/drawing/2014/main" id="{BC683CE4-B305-2799-4AAA-E68FA4B1D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7413" y="105251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；</a:t>
            </a: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2055" name="Text Box 7">
            <a:extLst>
              <a:ext uri="{FF2B5EF4-FFF2-40B4-BE49-F238E27FC236}">
                <a16:creationId xmlns:a16="http://schemas.microsoft.com/office/drawing/2014/main" id="{7DBF1684-7E85-337E-4E37-A1388C847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3" y="1700213"/>
            <a:ext cx="5086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空气且压力不太高，作理想气体处理</a:t>
            </a:r>
          </a:p>
        </p:txBody>
      </p:sp>
      <p:graphicFrame>
        <p:nvGraphicFramePr>
          <p:cNvPr id="2056" name="Object 8">
            <a:extLst>
              <a:ext uri="{FF2B5EF4-FFF2-40B4-BE49-F238E27FC236}">
                <a16:creationId xmlns:a16="http://schemas.microsoft.com/office/drawing/2014/main" id="{39EC9A77-4C9D-D225-54F8-7080E5CF42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2205038"/>
          <a:ext cx="4722813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08200" imgH="355600" progId="Equation.DSMT4">
                  <p:embed/>
                </p:oleObj>
              </mc:Choice>
              <mc:Fallback>
                <p:oleObj name="Equation" r:id="rId6" imgW="2108200" imgH="355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205038"/>
                        <a:ext cx="4722813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9">
            <a:extLst>
              <a:ext uri="{FF2B5EF4-FFF2-40B4-BE49-F238E27FC236}">
                <a16:creationId xmlns:a16="http://schemas.microsoft.com/office/drawing/2014/main" id="{B752AFB4-753E-3B5A-5E59-CF2520A96C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38" y="2997200"/>
            <a:ext cx="2352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a)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取定值比热容</a:t>
            </a:r>
          </a:p>
        </p:txBody>
      </p:sp>
      <p:graphicFrame>
        <p:nvGraphicFramePr>
          <p:cNvPr id="7168" name="Object 0">
            <a:extLst>
              <a:ext uri="{FF2B5EF4-FFF2-40B4-BE49-F238E27FC236}">
                <a16:creationId xmlns:a16="http://schemas.microsoft.com/office/drawing/2014/main" id="{F798F666-C7F6-73DE-8ECD-8647B5091E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3394075"/>
          <a:ext cx="6842125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16300" imgH="863600" progId="Equation.DSMT4">
                  <p:embed/>
                </p:oleObj>
              </mc:Choice>
              <mc:Fallback>
                <p:oleObj name="Equation" r:id="rId8" imgW="3416300" imgH="8636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394075"/>
                        <a:ext cx="6842125" cy="1728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" name="Object 1">
            <a:extLst>
              <a:ext uri="{FF2B5EF4-FFF2-40B4-BE49-F238E27FC236}">
                <a16:creationId xmlns:a16="http://schemas.microsoft.com/office/drawing/2014/main" id="{8696F47C-86DD-9E35-84CA-A9AEC5BCFA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7663" y="5103813"/>
          <a:ext cx="6699250" cy="169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416300" imgH="863600" progId="Equation.DSMT4">
                  <p:embed/>
                </p:oleObj>
              </mc:Choice>
              <mc:Fallback>
                <p:oleObj name="Equation" r:id="rId10" imgW="3416300" imgH="863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5103813"/>
                        <a:ext cx="6699250" cy="169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4" name="Text Box 2">
            <a:extLst>
              <a:ext uri="{FF2B5EF4-FFF2-40B4-BE49-F238E27FC236}">
                <a16:creationId xmlns:a16="http://schemas.microsoft.com/office/drawing/2014/main" id="{C83E1CF8-119F-B9A6-84AE-4E11CCDD2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09538"/>
            <a:ext cx="1035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A411197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AB65B00-0489-637B-6B9B-66DEED769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225" y="1103313"/>
            <a:ext cx="12557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求：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72461248-EAB6-8A78-423C-968F5A91BA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75" y="1681163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3087" name="AutoShape 5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8DB41056-EAF5-39BD-D32A-44B5E18A13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2813" y="6524625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/>
      <p:bldP spid="2054" grpId="0"/>
      <p:bldP spid="2055" grpId="0"/>
      <p:bldP spid="2057" grpId="0"/>
      <p:bldP spid="7171" grpId="0"/>
      <p:bldP spid="717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7A3D81D0-9D5F-3858-2E1D-554E4FF69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66AE0A6E-C072-402A-BB11-232B6A86CEB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006DB030-40F1-9C32-B355-1FE13D288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225" y="180975"/>
          <a:ext cx="84201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13200" imgH="584200" progId="Equation.DSMT4">
                  <p:embed/>
                </p:oleObj>
              </mc:Choice>
              <mc:Fallback>
                <p:oleObj name="Equation" r:id="rId2" imgW="4013200" imgH="584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180975"/>
                        <a:ext cx="842010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3">
            <a:extLst>
              <a:ext uri="{FF2B5EF4-FFF2-40B4-BE49-F238E27FC236}">
                <a16:creationId xmlns:a16="http://schemas.microsoft.com/office/drawing/2014/main" id="{942091FC-2F23-15CF-7F8D-31EF80E08B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700213"/>
            <a:ext cx="26368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b)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取平均比热直线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3040F53A-5E52-DE32-A7C0-76BC277892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5963" y="2636838"/>
          <a:ext cx="8126412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08400" imgH="584200" progId="Equation.DSMT4">
                  <p:embed/>
                </p:oleObj>
              </mc:Choice>
              <mc:Fallback>
                <p:oleObj name="Equation" r:id="rId4" imgW="3708400" imgH="584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5963" y="2636838"/>
                        <a:ext cx="8126412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5D1ED615-6A9B-D3B1-D33E-845723E525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813" y="4365625"/>
          <a:ext cx="8321675" cy="1266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35400" imgH="584200" progId="Equation.DSMT4">
                  <p:embed/>
                </p:oleObj>
              </mc:Choice>
              <mc:Fallback>
                <p:oleObj name="Equation" r:id="rId6" imgW="3835400" imgH="58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813" y="4365625"/>
                        <a:ext cx="8321675" cy="1266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Text Box 7">
            <a:extLst>
              <a:ext uri="{FF2B5EF4-FFF2-40B4-BE49-F238E27FC236}">
                <a16:creationId xmlns:a16="http://schemas.microsoft.com/office/drawing/2014/main" id="{5D419518-F65E-1243-37B0-7743A4B49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822450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hlinkClick r:id="rId8" action="ppaction://hlinkpres?slideindex=1&amp;slidetitle="/>
              </a:rPr>
              <a:t>附表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hlinkClick r:id="rId8" action="ppaction://hlinkpres?slideindex=1&amp;slidetitle="/>
              </a:rPr>
              <a:t>6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4104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065FABF3-7CBC-0766-5C3B-8218DF3DF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5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5B6095A-4835-42BA-4EE3-F0C0B7E2B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6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8070766D-D77B-B7D5-BBC2-78FA1BB5F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7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BCC657C-3529-DB35-38FE-A5407300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  <p:bldP spid="307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41617C49-F1A8-606F-87CF-93EEEB2E5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426B7794-08CC-4B87-BDAB-D97EAA42B10D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57D634EA-5DF6-9320-32D0-CB5F36D7C7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50850"/>
            <a:ext cx="2335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c)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取平均比热表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13C73AD6-5EC5-0265-A869-134BFA2867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125538"/>
          <a:ext cx="3573462" cy="1281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85900" imgH="533400" progId="Equation.DSMT4">
                  <p:embed/>
                </p:oleObj>
              </mc:Choice>
              <mc:Fallback>
                <p:oleObj name="Equation" r:id="rId2" imgW="14859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125538"/>
                        <a:ext cx="3573462" cy="1281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3DA6971E-5037-E216-5F3E-211C6F3D3C7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4292600"/>
          <a:ext cx="5405437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349500" imgH="279400" progId="Equation.DSMT4">
                  <p:embed/>
                </p:oleObj>
              </mc:Choice>
              <mc:Fallback>
                <p:oleObj name="Equation" r:id="rId4" imgW="2349500" imgH="27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4292600"/>
                        <a:ext cx="5405437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Object 5">
            <a:extLst>
              <a:ext uri="{FF2B5EF4-FFF2-40B4-BE49-F238E27FC236}">
                <a16:creationId xmlns:a16="http://schemas.microsoft.com/office/drawing/2014/main" id="{188BE9B1-91D2-C065-AA04-6965865487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5229225"/>
          <a:ext cx="4076700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93900" imgH="584200" progId="Equation.DSMT4">
                  <p:embed/>
                </p:oleObj>
              </mc:Choice>
              <mc:Fallback>
                <p:oleObj name="Equation" r:id="rId6" imgW="1993900" imgH="5842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5229225"/>
                        <a:ext cx="4076700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Object 8">
            <a:extLst>
              <a:ext uri="{FF2B5EF4-FFF2-40B4-BE49-F238E27FC236}">
                <a16:creationId xmlns:a16="http://schemas.microsoft.com/office/drawing/2014/main" id="{7304C421-DE7B-B86F-DE59-5836AE637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2852738"/>
          <a:ext cx="8237537" cy="1125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10000" imgH="520700" progId="Equation.DSMT4">
                  <p:embed/>
                </p:oleObj>
              </mc:Choice>
              <mc:Fallback>
                <p:oleObj name="Equation" r:id="rId8" imgW="3810000" imgH="5207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2852738"/>
                        <a:ext cx="8237537" cy="1125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Text Box 10">
            <a:extLst>
              <a:ext uri="{FF2B5EF4-FFF2-40B4-BE49-F238E27FC236}">
                <a16:creationId xmlns:a16="http://schemas.microsoft.com/office/drawing/2014/main" id="{3BB10134-EC92-E1C9-5020-9FDBB2ED2C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2725" y="1512888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hlinkClick r:id="rId10" action="ppaction://hlinkpres?slideindex=1&amp;slidetitle="/>
              </a:rPr>
              <a:t>附表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hlinkClick r:id="rId10" action="ppaction://hlinkpres?slideindex=1&amp;slidetitle="/>
              </a:rPr>
              <a:t>5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9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1E93AFBD-B97A-8EA6-1BC2-A12D99CAD3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3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3F2645E5-B9C5-A915-38AE-972ADD1A5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4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FE2573E4-C680-E6DC-B577-EB582BF83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AF928A5B-AB1D-8D78-C602-6A842C335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6" dur="20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10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86F3BFA9-5CFE-C626-618A-D07DDC9A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BE369FC-4BCB-49CC-B11A-5BDD352D0B0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5122" name="Text Box 2">
            <a:extLst>
              <a:ext uri="{FF2B5EF4-FFF2-40B4-BE49-F238E27FC236}">
                <a16:creationId xmlns:a16="http://schemas.microsoft.com/office/drawing/2014/main" id="{F0C69218-D3BE-C0F9-9645-859CD4174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2676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d)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气体热力性质表</a:t>
            </a:r>
          </a:p>
        </p:txBody>
      </p:sp>
      <p:sp>
        <p:nvSpPr>
          <p:cNvPr id="5126" name="Text Box 6">
            <a:extLst>
              <a:ext uri="{FF2B5EF4-FFF2-40B4-BE49-F238E27FC236}">
                <a16:creationId xmlns:a16="http://schemas.microsoft.com/office/drawing/2014/main" id="{4586D507-1D6E-A737-7A9E-D7B621109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063" y="433388"/>
            <a:ext cx="822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000" b="1">
                <a:latin typeface="Times New Roman" panose="02020603050405020304" pitchFamily="18" charset="0"/>
                <a:ea typeface="楷体_GB2312" pitchFamily="49" charset="-122"/>
                <a:hlinkClick r:id="rId2" action="ppaction://hlinkpres?slideindex=1&amp;slidetitle="/>
              </a:rPr>
              <a:t>附表</a:t>
            </a:r>
            <a:r>
              <a:rPr kumimoji="1" lang="en-US" altLang="zh-CN" sz="2000" b="1">
                <a:latin typeface="Times New Roman" panose="02020603050405020304" pitchFamily="18" charset="0"/>
                <a:ea typeface="楷体_GB2312" pitchFamily="49" charset="-122"/>
                <a:hlinkClick r:id="rId2" action="ppaction://hlinkpres?slideindex=1&amp;slidetitle="/>
              </a:rPr>
              <a:t>7</a:t>
            </a:r>
            <a:endParaRPr kumimoji="1" lang="en-US" altLang="zh-CN" sz="20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8192" name="Object 0">
            <a:extLst>
              <a:ext uri="{FF2B5EF4-FFF2-40B4-BE49-F238E27FC236}">
                <a16:creationId xmlns:a16="http://schemas.microsoft.com/office/drawing/2014/main" id="{A5739276-6133-EC48-B630-23FF7EB2A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981075"/>
          <a:ext cx="7142162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505200" imgH="711200" progId="Equation.DSMT4">
                  <p:embed/>
                </p:oleObj>
              </mc:Choice>
              <mc:Fallback>
                <p:oleObj name="Equation" r:id="rId3" imgW="3505200" imgH="711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81075"/>
                        <a:ext cx="7142162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3" name="Object 1">
            <a:extLst>
              <a:ext uri="{FF2B5EF4-FFF2-40B4-BE49-F238E27FC236}">
                <a16:creationId xmlns:a16="http://schemas.microsoft.com/office/drawing/2014/main" id="{0C47C3E6-7D03-E9F2-6A6E-E0F44E447B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9475" y="333375"/>
          <a:ext cx="1439863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736600" imgH="228600" progId="Equation.DSMT4">
                  <p:embed/>
                </p:oleObj>
              </mc:Choice>
              <mc:Fallback>
                <p:oleObj name="Equation" r:id="rId5" imgW="736600" imgH="2286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475" y="333375"/>
                        <a:ext cx="1439863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4" name="Object 2">
            <a:extLst>
              <a:ext uri="{FF2B5EF4-FFF2-40B4-BE49-F238E27FC236}">
                <a16:creationId xmlns:a16="http://schemas.microsoft.com/office/drawing/2014/main" id="{AAF7275D-535F-D0C6-0B71-3A06E302D5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565400"/>
          <a:ext cx="244792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129810" imgH="241195" progId="Equation.DSMT4">
                  <p:embed/>
                </p:oleObj>
              </mc:Choice>
              <mc:Fallback>
                <p:oleObj name="Equation" r:id="rId7" imgW="1129810" imgH="241195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565400"/>
                        <a:ext cx="244792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3">
            <a:extLst>
              <a:ext uri="{FF2B5EF4-FFF2-40B4-BE49-F238E27FC236}">
                <a16:creationId xmlns:a16="http://schemas.microsoft.com/office/drawing/2014/main" id="{8E3DDBAD-57F0-BCBC-053C-B8E8A9127D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3284538"/>
          <a:ext cx="2420937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80588" imgH="241195" progId="Equation.DSMT4">
                  <p:embed/>
                </p:oleObj>
              </mc:Choice>
              <mc:Fallback>
                <p:oleObj name="Equation" r:id="rId9" imgW="1180588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284538"/>
                        <a:ext cx="2420937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18998981-D038-0C65-DDAF-F05EDA54D5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5513" y="3860800"/>
          <a:ext cx="14652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749300" imgH="228600" progId="Equation.DSMT4">
                  <p:embed/>
                </p:oleObj>
              </mc:Choice>
              <mc:Fallback>
                <p:oleObj name="Equation" r:id="rId11" imgW="7493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3860800"/>
                        <a:ext cx="14652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>
            <a:extLst>
              <a:ext uri="{FF2B5EF4-FFF2-40B4-BE49-F238E27FC236}">
                <a16:creationId xmlns:a16="http://schemas.microsoft.com/office/drawing/2014/main" id="{FC948C37-5BC8-4BC5-36CD-05E2EB5DE1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860800"/>
          <a:ext cx="2592388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57300" imgH="241300" progId="Equation.DSMT4">
                  <p:embed/>
                </p:oleObj>
              </mc:Choice>
              <mc:Fallback>
                <p:oleObj name="Equation" r:id="rId13" imgW="12573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860800"/>
                        <a:ext cx="2592388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6">
            <a:extLst>
              <a:ext uri="{FF2B5EF4-FFF2-40B4-BE49-F238E27FC236}">
                <a16:creationId xmlns:a16="http://schemas.microsoft.com/office/drawing/2014/main" id="{724BE4FF-1FB1-0080-E597-F0996AB8E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4384675"/>
          <a:ext cx="800735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114800" imgH="482600" progId="Equation.DSMT4">
                  <p:embed/>
                </p:oleObj>
              </mc:Choice>
              <mc:Fallback>
                <p:oleObj name="Equation" r:id="rId15" imgW="4114800" imgH="482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4384675"/>
                        <a:ext cx="800735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Object 7">
            <a:extLst>
              <a:ext uri="{FF2B5EF4-FFF2-40B4-BE49-F238E27FC236}">
                <a16:creationId xmlns:a16="http://schemas.microsoft.com/office/drawing/2014/main" id="{4970D3D9-B52B-368A-C5EB-EDE53EFF9F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5516563"/>
          <a:ext cx="2519362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218671" imgH="241195" progId="Equation.DSMT4">
                  <p:embed/>
                </p:oleObj>
              </mc:Choice>
              <mc:Fallback>
                <p:oleObj name="Equation" r:id="rId17" imgW="1218671" imgH="241195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5516563"/>
                        <a:ext cx="2519362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8">
            <a:extLst>
              <a:ext uri="{FF2B5EF4-FFF2-40B4-BE49-F238E27FC236}">
                <a16:creationId xmlns:a16="http://schemas.microsoft.com/office/drawing/2014/main" id="{713D7262-500E-7823-DFE5-A579D1C56E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6165850"/>
          <a:ext cx="25336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193800" imgH="241300" progId="Equation.DSMT4">
                  <p:embed/>
                </p:oleObj>
              </mc:Choice>
              <mc:Fallback>
                <p:oleObj name="Equation" r:id="rId19" imgW="1193800" imgH="2413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6165850"/>
                        <a:ext cx="253365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AutoShape 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BF416EF-04CE-C66D-5367-D46E5696B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9" name="AutoShape 10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D826FC5F-C1B8-8425-4396-8CCD8B7D7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0" name="AutoShape 11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3A24CE7B-16C4-72C8-ED01-63D11BB4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1" name="AutoShape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90C48D12-D2AF-4D6B-74AE-64751776A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BDDEA5A0-B88D-F52A-AAE8-BBC157749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C577FF0-7578-488A-B259-1321460D24EB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9237" name="Rectangle 1045">
            <a:extLst>
              <a:ext uri="{FF2B5EF4-FFF2-40B4-BE49-F238E27FC236}">
                <a16:creationId xmlns:a16="http://schemas.microsoft.com/office/drawing/2014/main" id="{C187CCC0-AE24-1685-45A6-DFFCC3C09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25" y="2636838"/>
            <a:ext cx="1204913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8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sp>
        <p:nvSpPr>
          <p:cNvPr id="6146" name="Text Box 2">
            <a:extLst>
              <a:ext uri="{FF2B5EF4-FFF2-40B4-BE49-F238E27FC236}">
                <a16:creationId xmlns:a16="http://schemas.microsoft.com/office/drawing/2014/main" id="{4FAFE4BB-D10F-CEA2-A537-D88845244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333375"/>
            <a:ext cx="6727825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定比热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:</a:t>
            </a:r>
            <a:r>
              <a:rPr kumimoji="1" lang="en-US" altLang="zh-CN" sz="2800">
                <a:latin typeface="Times New Roman" panose="02020603050405020304" pitchFamily="18" charset="0"/>
              </a:rPr>
              <a:t>    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646.2 kJkg; 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904.5 kJ/kg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CEC2A6DD-6905-4FDF-E71B-FE938748D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836613"/>
            <a:ext cx="7440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平均比热直线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729.9 kJkg; 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988.1 kJ/kg</a:t>
            </a:r>
          </a:p>
        </p:txBody>
      </p:sp>
      <p:sp>
        <p:nvSpPr>
          <p:cNvPr id="6148" name="Text Box 4">
            <a:extLst>
              <a:ext uri="{FF2B5EF4-FFF2-40B4-BE49-F238E27FC236}">
                <a16:creationId xmlns:a16="http://schemas.microsoft.com/office/drawing/2014/main" id="{0C84E4F9-6BEB-3C95-884B-C5EEAE5C7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1341438"/>
            <a:ext cx="7024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平均比热表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 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732.1 kJ/kg; 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990.4kJkg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807F3DB9-BD52-7269-E81A-0EE73784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1844675"/>
            <a:ext cx="736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气体热力性质表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: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 731.6 kJ/kg;Δ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h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=989.9 kJ/kg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86582CBD-3AF5-BF06-1C88-0B9F85AE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2900" y="3043238"/>
            <a:ext cx="5551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kumimoji="1" lang="en-US" altLang="zh-CN" sz="2400" b="1" dirty="0">
                <a:latin typeface="Times New Roman" pitchFamily="18" charset="0"/>
                <a:ea typeface="楷体_GB2312" pitchFamily="49" charset="-122"/>
              </a:rPr>
              <a:t>2</a:t>
            </a:r>
            <a:r>
              <a:rPr kumimoji="1" lang="zh-CN" altLang="en-US" sz="2400" b="1" dirty="0">
                <a:latin typeface="Times New Roman" pitchFamily="18" charset="0"/>
                <a:ea typeface="楷体_GB2312" pitchFamily="49" charset="-122"/>
              </a:rPr>
              <a:t>）上述计算与压力变化无关</a:t>
            </a:r>
            <a:endParaRPr kumimoji="1" lang="zh-CN" altLang="en-US" sz="60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</a:endParaRPr>
          </a:p>
        </p:txBody>
      </p:sp>
      <p:sp>
        <p:nvSpPr>
          <p:cNvPr id="6152" name="Text Box 8">
            <a:extLst>
              <a:ext uri="{FF2B5EF4-FFF2-40B4-BE49-F238E27FC236}">
                <a16:creationId xmlns:a16="http://schemas.microsoft.com/office/drawing/2014/main" id="{FC3AEF5D-577E-56DE-AF98-42E807DE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492375"/>
            <a:ext cx="18303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讨论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6153" name="Text Box 9">
            <a:extLst>
              <a:ext uri="{FF2B5EF4-FFF2-40B4-BE49-F238E27FC236}">
                <a16:creationId xmlns:a16="http://schemas.microsoft.com/office/drawing/2014/main" id="{7CA10223-A335-463F-0017-743C3BCCA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2492375"/>
            <a:ext cx="42275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）定比热误差较大。</a:t>
            </a:r>
          </a:p>
        </p:txBody>
      </p:sp>
      <p:sp>
        <p:nvSpPr>
          <p:cNvPr id="9216" name="Text Box 1024">
            <a:extLst>
              <a:ext uri="{FF2B5EF4-FFF2-40B4-BE49-F238E27FC236}">
                <a16:creationId xmlns:a16="http://schemas.microsoft.com/office/drawing/2014/main" id="{1E22D784-1052-DCE0-43AC-44A4A29F7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5888"/>
            <a:ext cx="1112838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汇总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9217" name="Text Box 1025">
            <a:extLst>
              <a:ext uri="{FF2B5EF4-FFF2-40B4-BE49-F238E27FC236}">
                <a16:creationId xmlns:a16="http://schemas.microsoft.com/office/drawing/2014/main" id="{A6E21806-E77D-D61A-7A5D-B1087AD56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725863"/>
            <a:ext cx="8540750" cy="279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本例中虽然给出了初态和终态的压力，但在解题过程没有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涉及压力，因为理想气体的焓和热力学能只与温度有关，不论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什么过程，只要初、终态温度相等，它们的焓变及热力学能变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分别相等。但是对于实际气体而言，只有定容过程的  才等于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定容过程的热量，只有定压过程的  才等于定压过程的热量，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solidFill>
                  <a:srgbClr val="0000CC"/>
                </a:solidFill>
                <a:latin typeface="楷体_GB2312" pitchFamily="49" charset="-122"/>
                <a:ea typeface="楷体_GB2312" pitchFamily="49" charset="-122"/>
              </a:rPr>
              <a:t>其它过程的  不等于  ，其它过程的  也不等  。 </a:t>
            </a:r>
          </a:p>
        </p:txBody>
      </p:sp>
      <p:sp>
        <p:nvSpPr>
          <p:cNvPr id="7181" name="Rectangle 1027">
            <a:extLst>
              <a:ext uri="{FF2B5EF4-FFF2-40B4-BE49-F238E27FC236}">
                <a16:creationId xmlns:a16="http://schemas.microsoft.com/office/drawing/2014/main" id="{BDA05B7C-166A-5C97-2255-4479AE95F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18" name="Object 1026">
            <a:extLst>
              <a:ext uri="{FF2B5EF4-FFF2-40B4-BE49-F238E27FC236}">
                <a16:creationId xmlns:a16="http://schemas.microsoft.com/office/drawing/2014/main" id="{F4F9069A-A39F-35AF-CB48-7E9AE5EAC8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5825" y="5229225"/>
          <a:ext cx="4318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402" imgH="177646" progId="Equation.DSMT4">
                  <p:embed/>
                </p:oleObj>
              </mc:Choice>
              <mc:Fallback>
                <p:oleObj name="Equation" r:id="rId2" imgW="228402" imgH="177646" progId="Equation.DSMT4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5825" y="5229225"/>
                        <a:ext cx="4318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3" name="Rectangle 1029">
            <a:extLst>
              <a:ext uri="{FF2B5EF4-FFF2-40B4-BE49-F238E27FC236}">
                <a16:creationId xmlns:a16="http://schemas.microsoft.com/office/drawing/2014/main" id="{D16DD3AD-8D1F-09EC-F6A8-E094C01CB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0" name="Object 1028">
            <a:extLst>
              <a:ext uri="{FF2B5EF4-FFF2-40B4-BE49-F238E27FC236}">
                <a16:creationId xmlns:a16="http://schemas.microsoft.com/office/drawing/2014/main" id="{70260A3E-97D7-7891-7350-D5C9F6F131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664200"/>
          <a:ext cx="431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19" imgH="177569" progId="Equation.DSMT4">
                  <p:embed/>
                </p:oleObj>
              </mc:Choice>
              <mc:Fallback>
                <p:oleObj name="Equation" r:id="rId4" imgW="215619" imgH="177569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664200"/>
                        <a:ext cx="431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5" name="Rectangle 1031">
            <a:extLst>
              <a:ext uri="{FF2B5EF4-FFF2-40B4-BE49-F238E27FC236}">
                <a16:creationId xmlns:a16="http://schemas.microsoft.com/office/drawing/2014/main" id="{19CC9159-A9BD-11A7-77CB-69A679BEBA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2" name="Object 1030">
            <a:extLst>
              <a:ext uri="{FF2B5EF4-FFF2-40B4-BE49-F238E27FC236}">
                <a16:creationId xmlns:a16="http://schemas.microsoft.com/office/drawing/2014/main" id="{EE613FEA-254E-F444-2818-F469E135D3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3713" y="6111875"/>
          <a:ext cx="431800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402" imgH="177646" progId="Equation.DSMT4">
                  <p:embed/>
                </p:oleObj>
              </mc:Choice>
              <mc:Fallback>
                <p:oleObj name="Equation" r:id="rId2" imgW="228402" imgH="177646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6111875"/>
                        <a:ext cx="431800" cy="341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7" name="Rectangle 1033">
            <a:extLst>
              <a:ext uri="{FF2B5EF4-FFF2-40B4-BE49-F238E27FC236}">
                <a16:creationId xmlns:a16="http://schemas.microsoft.com/office/drawing/2014/main" id="{6FDCAA8D-3C83-CC6C-E314-96C8B7113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88" name="Rectangle 1035">
            <a:extLst>
              <a:ext uri="{FF2B5EF4-FFF2-40B4-BE49-F238E27FC236}">
                <a16:creationId xmlns:a16="http://schemas.microsoft.com/office/drawing/2014/main" id="{1BECBBF5-27FC-E53B-63EC-E310907478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3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6" name="Object 1034">
            <a:extLst>
              <a:ext uri="{FF2B5EF4-FFF2-40B4-BE49-F238E27FC236}">
                <a16:creationId xmlns:a16="http://schemas.microsoft.com/office/drawing/2014/main" id="{995ACBCF-F789-ABDC-E841-A3F3A046F9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9113" y="6021388"/>
          <a:ext cx="30638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5028" imgH="228501" progId="Equation.DSMT4">
                  <p:embed/>
                </p:oleObj>
              </mc:Choice>
              <mc:Fallback>
                <p:oleObj name="Equation" r:id="rId6" imgW="165028" imgH="228501" progId="Equation.DSMT4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6021388"/>
                        <a:ext cx="30638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0" name="Rectangle 1037">
            <a:extLst>
              <a:ext uri="{FF2B5EF4-FFF2-40B4-BE49-F238E27FC236}">
                <a16:creationId xmlns:a16="http://schemas.microsoft.com/office/drawing/2014/main" id="{68122151-E9C4-E8A0-991C-213E934CC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72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8" name="Object 1036">
            <a:extLst>
              <a:ext uri="{FF2B5EF4-FFF2-40B4-BE49-F238E27FC236}">
                <a16:creationId xmlns:a16="http://schemas.microsoft.com/office/drawing/2014/main" id="{4C723548-2943-3674-B7E7-3AC1F8588C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76825" y="6096000"/>
          <a:ext cx="431800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5619" imgH="177569" progId="Equation.DSMT4">
                  <p:embed/>
                </p:oleObj>
              </mc:Choice>
              <mc:Fallback>
                <p:oleObj name="Equation" r:id="rId4" imgW="215619" imgH="177569" progId="Equation.DSMT4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6096000"/>
                        <a:ext cx="431800" cy="357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2" name="Rectangle 1039">
            <a:extLst>
              <a:ext uri="{FF2B5EF4-FFF2-40B4-BE49-F238E27FC236}">
                <a16:creationId xmlns:a16="http://schemas.microsoft.com/office/drawing/2014/main" id="{5AD693BC-E187-C026-12BB-AE2FD7134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8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30" name="Object 1038">
            <a:extLst>
              <a:ext uri="{FF2B5EF4-FFF2-40B4-BE49-F238E27FC236}">
                <a16:creationId xmlns:a16="http://schemas.microsoft.com/office/drawing/2014/main" id="{D1C5C28E-0D41-E425-DB2A-CC81C5F8F2F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72225" y="6019800"/>
          <a:ext cx="3841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7646" imgH="241091" progId="Equation.DSMT4">
                  <p:embed/>
                </p:oleObj>
              </mc:Choice>
              <mc:Fallback>
                <p:oleObj name="Equation" r:id="rId8" imgW="177646" imgH="241091" progId="Equation.DSMT4">
                  <p:embed/>
                  <p:pic>
                    <p:nvPicPr>
                      <p:cNvPr id="0" name="Object 10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6019800"/>
                        <a:ext cx="3841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4" name="AutoShape 104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401B869-82C6-2280-207B-78F39F30C0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5" name="AutoShape 104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A2ED7A63-D28D-22C7-AECB-C45A567FB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6" name="AutoShape 1042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C6E637DB-9759-F804-A9F9-C30EE7AF1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97" name="AutoShape 1043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662A890E-3BCD-7C7B-0551-3AA73E15A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9236" name="Text Box 1044">
            <a:extLst>
              <a:ext uri="{FF2B5EF4-FFF2-40B4-BE49-F238E27FC236}">
                <a16:creationId xmlns:a16="http://schemas.microsoft.com/office/drawing/2014/main" id="{3313D937-A21A-40D0-C311-07C18CAFC1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7263" y="6019800"/>
            <a:ext cx="7969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ea typeface="楷体_GB2312" pitchFamily="49" charset="-122"/>
                <a:hlinkClick r:id="rId10" action="ppaction://hlinkpres?slideindex=25&amp;slidetitle=PowerPoint 演示文稿"/>
              </a:rPr>
              <a:t>返回</a:t>
            </a:r>
            <a:endParaRPr lang="zh-CN" altLang="en-US" sz="2400" b="1">
              <a:solidFill>
                <a:srgbClr val="FF00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3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5" dur="1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8" dur="1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9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1" dur="1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9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7" grpId="0"/>
      <p:bldP spid="6146" grpId="0"/>
      <p:bldP spid="6147" grpId="0"/>
      <p:bldP spid="6148" grpId="0"/>
      <p:bldP spid="6149" grpId="0"/>
      <p:bldP spid="6151" grpId="0"/>
      <p:bldP spid="6152" grpId="0"/>
      <p:bldP spid="6153" grpId="0"/>
      <p:bldP spid="9216" grpId="0"/>
      <p:bldP spid="9217" grpId="0"/>
      <p:bldP spid="9236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251</TotalTime>
  <Words>250</Words>
  <Application>Microsoft Office PowerPoint</Application>
  <PresentationFormat>全屏显示(4:3)</PresentationFormat>
  <Paragraphs>34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24</cp:revision>
  <dcterms:created xsi:type="dcterms:W3CDTF">2000-07-23T12:32:11Z</dcterms:created>
  <dcterms:modified xsi:type="dcterms:W3CDTF">2025-08-22T07:13:28Z</dcterms:modified>
</cp:coreProperties>
</file>