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E95DC7F-BDF3-476E-C9B8-A88D68AE4A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6FCB013-2B34-9E7E-43DE-C190BA50B2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489100E-EE81-5B7F-9583-A72A41282A2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58D28703-2BDF-7270-1283-557387F7C2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DE33537A-8287-D9B4-63B8-14B7A34361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955C3401-F288-9464-D22E-B1748DE69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1657A3-D1B4-4DFF-AB9B-778450E366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6FE7B34-0ABF-B222-6E80-62307795D38A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B55F8B7F-A2BD-AC36-0193-3DC3A1B4D3F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58D0904F-D48D-006C-EAC2-6BF99C31387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1927663-0FDA-CE17-032E-3A736346E91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7E0838BE-419F-F390-5314-2A2224DB760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276CEF99-37A1-6D15-E2C4-4B9A4E101EB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F9AA8FC9-0143-D06A-756E-F296F04A22B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5CF1001-F83C-FB8C-E098-09F5FF0B40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63FE555-30F2-804E-CAFF-B9E8A32BD0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8B7B7E8-FD21-ADE9-383E-3E39BF9F0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6DE20-3224-48CC-B985-0EE3233048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26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0841E8B-A93C-B9F0-ECAE-0FA769F8CA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BED8A22-4E6F-87CA-31B0-65C511031E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773D739-0932-BCD3-3F41-9677DC3A8D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2067-D1DA-42A4-A6CE-77A55D0460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98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93BB824-FB4D-08F3-AF12-CA57B2DBDB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57108BA-7DA5-8EF1-7413-7DA93BA56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143B16F-9159-3D9D-67D6-0C9B696870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37C43-11F5-4B50-B873-A6A434EE64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91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04D5521-4A08-8E29-5F30-F36EB23D14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E53740A-170A-D2CA-7FF4-CCF028225F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AD28A63-7E8A-1602-9A0E-D6704C0C41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1FEF1-0D8A-4482-97C0-83D18908C0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84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1E3D0DD-38A3-E14D-AF47-29B884C399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E70543C-C13E-BE56-677B-1BE80B7C0A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DDB4CCE-4F5C-F81B-AC8E-1129839C0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C09612-0D11-427A-B06F-212BF5414F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5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3F8AA95-75BE-55CD-8D37-124031EFD7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B6BB4E1-8E3A-976B-68EA-BE8CABDBD2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A102951-6D86-983C-ECF7-4222692F9F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A8ABF-DA84-47DE-9655-6E4B5319B1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1294F8A-5AE6-213E-4935-52F444902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EC28121-AE81-E11F-BA9D-25815A7F57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FEF8662-9174-65CB-5F2E-4D5BBAE351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40BAA-5085-4243-8046-0B31EAA156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42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353A9FF-9EC0-BAC6-21AB-58B598721D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329D435-C094-2BDA-A972-7B0B3D9784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8ECFA92-8D81-A3EE-F63A-02413C6846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77482-B8DA-4DA4-854A-E91358BE97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64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3EE8755-8455-8E96-5ACF-32815F65BF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B494068-ABBA-F402-E928-3D55203FF7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18FFAB2-44A5-8243-358F-4CED88E05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7B364-FAC1-4866-A13A-CE370253E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58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797D75D-F3BA-F35B-8D89-819D9CE762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AF0AE3D-41E4-598F-98BA-11E789140C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7BA9206-5B79-CF96-BBD4-200CFE39B5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9DBC3-29BE-4D4C-8DB1-5063B5CEBC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51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BC68B84-307B-05A2-C76B-92D6C45ADB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AECFE38-9AC1-6637-A34C-A74086D0ED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08C8A09-3C03-554E-4BDD-58EEE3A727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F24EA-58D7-40B4-BB7F-68D5F3EC9F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34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F28FA8B4-BD27-FF84-CC38-8426F7428E7C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18023DC5-5A1A-DFA6-B9B0-830A1EE812D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896BF35E-04FD-7B61-CBC3-196122AE471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0F5AD0E0-B1CD-F99E-BF15-C6545DCD21D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0B568C91-B059-6E9F-A383-9F8844178FC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20D81865-BF29-101E-2853-99712E5E271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5123" name="Rectangle 8">
            <a:extLst>
              <a:ext uri="{FF2B5EF4-FFF2-40B4-BE49-F238E27FC236}">
                <a16:creationId xmlns:a16="http://schemas.microsoft.com/office/drawing/2014/main" id="{DBA814A3-E1E7-335D-57B2-A41F947AF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107C8758-6857-E57A-4CD6-6DE6F0D5FB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4A030BC4-1D91-9D3F-D38D-85DE7C70F9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8F88E2BA-63A0-08CD-5328-A85CCAE4C8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23454E7-D819-493A-9F27-3B8809250E6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27" name="Rectangle 12">
            <a:extLst>
              <a:ext uri="{FF2B5EF4-FFF2-40B4-BE49-F238E27FC236}">
                <a16:creationId xmlns:a16="http://schemas.microsoft.com/office/drawing/2014/main" id="{B7179874-0E45-C361-4EAD-79A351814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2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12" Type="http://schemas.openxmlformats.org/officeDocument/2006/relationships/hyperlink" Target="../&#31532;3&#31456;.PPT#23. PowerPoint &#28436;&#31034;&#25991;&#31295;" TargetMode="External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灯片编号占位符 3">
            <a:extLst>
              <a:ext uri="{FF2B5EF4-FFF2-40B4-BE49-F238E27FC236}">
                <a16:creationId xmlns:a16="http://schemas.microsoft.com/office/drawing/2014/main" id="{2EF56432-DCFA-31E7-4C94-70B39F11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BC0286-109A-4BDE-A785-C6078F78FC79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graphicFrame>
        <p:nvGraphicFramePr>
          <p:cNvPr id="4108" name="Object 12">
            <a:extLst>
              <a:ext uri="{FF2B5EF4-FFF2-40B4-BE49-F238E27FC236}">
                <a16:creationId xmlns:a16="http://schemas.microsoft.com/office/drawing/2014/main" id="{FC483349-B15A-9DC7-97C4-16AB42929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396875"/>
          <a:ext cx="1524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058" imgH="203112" progId="Equation.DSMT4">
                  <p:embed/>
                </p:oleObj>
              </mc:Choice>
              <mc:Fallback>
                <p:oleObj name="Equation" r:id="rId2" imgW="787058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96875"/>
                        <a:ext cx="1524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>
            <a:extLst>
              <a:ext uri="{FF2B5EF4-FFF2-40B4-BE49-F238E27FC236}">
                <a16:creationId xmlns:a16="http://schemas.microsoft.com/office/drawing/2014/main" id="{2ED29DA8-2186-4B21-FAB7-E92986E5B4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892175"/>
          <a:ext cx="914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5872" imgH="177569" progId="Equation.DSMT4">
                  <p:embed/>
                </p:oleObj>
              </mc:Choice>
              <mc:Fallback>
                <p:oleObj name="Equation" r:id="rId4" imgW="405872" imgH="17756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92175"/>
                        <a:ext cx="914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>
            <a:extLst>
              <a:ext uri="{FF2B5EF4-FFF2-40B4-BE49-F238E27FC236}">
                <a16:creationId xmlns:a16="http://schemas.microsoft.com/office/drawing/2014/main" id="{43A1EAB1-141A-CBAB-1205-2045B993D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914400"/>
          <a:ext cx="9906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626" imgH="203024" progId="Equation.DSMT4">
                  <p:embed/>
                </p:oleObj>
              </mc:Choice>
              <mc:Fallback>
                <p:oleObj name="Equation" r:id="rId6" imgW="545626" imgH="2030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0"/>
                        <a:ext cx="9906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id="{A939CBD8-FC12-16C1-2ED5-A36835768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914400"/>
          <a:ext cx="1143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336" imgH="177723" progId="Equation.DSMT4">
                  <p:embed/>
                </p:oleObj>
              </mc:Choice>
              <mc:Fallback>
                <p:oleObj name="Equation" r:id="rId8" imgW="609336" imgH="17772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914400"/>
                        <a:ext cx="1143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BA1FE09F-E64B-0202-8447-E165A69977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447800"/>
          <a:ext cx="685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751" imgH="203112" progId="Equation.DSMT4">
                  <p:embed/>
                </p:oleObj>
              </mc:Choice>
              <mc:Fallback>
                <p:oleObj name="Equation" r:id="rId10" imgW="342751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47800"/>
                        <a:ext cx="685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E6DD2499-EFB6-A2EB-4AEA-A641D149E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981200"/>
          <a:ext cx="16764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38200" imgH="228600" progId="Equation.DSMT4">
                  <p:embed/>
                </p:oleObj>
              </mc:Choice>
              <mc:Fallback>
                <p:oleObj name="Equation" r:id="rId12" imgW="8382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16764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396D55D8-F8A7-BEF4-D267-2C4559CF4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9050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200" imgH="228600" progId="Equation.DSMT4">
                  <p:embed/>
                </p:oleObj>
              </mc:Choice>
              <mc:Fallback>
                <p:oleObj name="Equation" r:id="rId14" imgW="457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05000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13">
            <a:extLst>
              <a:ext uri="{FF2B5EF4-FFF2-40B4-BE49-F238E27FC236}">
                <a16:creationId xmlns:a16="http://schemas.microsoft.com/office/drawing/2014/main" id="{51EE4EC5-2EF8-B544-45EC-E7E5BBA9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"/>
            <a:ext cx="567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  <a:cs typeface="Times New Roman" panose="02020603050405020304" pitchFamily="18" charset="0"/>
              </a:rPr>
              <a:t>有一可自由伸缩不计张力的容器内有压力</a:t>
            </a:r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F3993175-07B0-1A08-F5F2-DC7A2F67F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488" y="3810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  <a:cs typeface="Times New Roman" panose="02020603050405020304" pitchFamily="18" charset="0"/>
              </a:rPr>
              <a:t>，温度</a:t>
            </a:r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958137F2-79B4-36E4-74B5-457CFBFC6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lang="zh-CN" altLang="en-US" sz="2400" b="1">
                <a:ea typeface="楷体_GB2312" pitchFamily="49" charset="-122"/>
                <a:cs typeface="Times New Roman" panose="02020603050405020304" pitchFamily="18" charset="0"/>
              </a:rPr>
              <a:t>的空气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CC849918-AC99-F5B2-1628-C7F91C8FA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8382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  <a:cs typeface="Times New Roman" panose="02020603050405020304" pitchFamily="18" charset="0"/>
              </a:rPr>
              <a:t>。由于泄漏，压力降至</a:t>
            </a:r>
          </a:p>
        </p:txBody>
      </p:sp>
      <p:sp>
        <p:nvSpPr>
          <p:cNvPr id="4113" name="Rectangle 17">
            <a:extLst>
              <a:ext uri="{FF2B5EF4-FFF2-40B4-BE49-F238E27FC236}">
                <a16:creationId xmlns:a16="http://schemas.microsoft.com/office/drawing/2014/main" id="{E9819FFB-01DB-4508-D087-58E6713B6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71600"/>
            <a:ext cx="367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  <a:cs typeface="Times New Roman" panose="02020603050405020304" pitchFamily="18" charset="0"/>
              </a:rPr>
              <a:t>变。秤重后发现少了</a:t>
            </a:r>
          </a:p>
        </p:txBody>
      </p:sp>
      <p:sp>
        <p:nvSpPr>
          <p:cNvPr id="4114" name="Rectangle 18">
            <a:extLst>
              <a:ext uri="{FF2B5EF4-FFF2-40B4-BE49-F238E27FC236}">
                <a16:creationId xmlns:a16="http://schemas.microsoft.com/office/drawing/2014/main" id="{A658A386-EB3A-1872-CADC-9AFF951D7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506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  <a:cs typeface="Times New Roman" panose="02020603050405020304" pitchFamily="18" charset="0"/>
              </a:rPr>
              <a:t>。不计容器热阻，求过程中通过容器</a:t>
            </a:r>
          </a:p>
        </p:txBody>
      </p:sp>
      <p:sp>
        <p:nvSpPr>
          <p:cNvPr id="4115" name="Rectangle 19">
            <a:extLst>
              <a:ext uri="{FF2B5EF4-FFF2-40B4-BE49-F238E27FC236}">
                <a16:creationId xmlns:a16="http://schemas.microsoft.com/office/drawing/2014/main" id="{0B953A19-4195-E06E-CD7A-36D8608A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189071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  <a:cs typeface="Times New Roman" panose="02020603050405020304" pitchFamily="18" charset="0"/>
              </a:rPr>
              <a:t>，温度</a:t>
            </a:r>
          </a:p>
        </p:txBody>
      </p:sp>
      <p:sp>
        <p:nvSpPr>
          <p:cNvPr id="4116" name="Rectangle 20">
            <a:extLst>
              <a:ext uri="{FF2B5EF4-FFF2-40B4-BE49-F238E27FC236}">
                <a16:creationId xmlns:a16="http://schemas.microsoft.com/office/drawing/2014/main" id="{FC819D40-4A37-B897-4B40-5C5F96DFC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19050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lang="zh-CN" altLang="en-US" sz="2400" b="1"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6" name="Text Box 23">
            <a:extLst>
              <a:ext uri="{FF2B5EF4-FFF2-40B4-BE49-F238E27FC236}">
                <a16:creationId xmlns:a16="http://schemas.microsoft.com/office/drawing/2014/main" id="{3FFABE3B-B20D-165E-3338-807EA626D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81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A413277</a:t>
            </a:r>
          </a:p>
        </p:txBody>
      </p:sp>
      <p:sp>
        <p:nvSpPr>
          <p:cNvPr id="4120" name="Rectangle 24">
            <a:extLst>
              <a:ext uri="{FF2B5EF4-FFF2-40B4-BE49-F238E27FC236}">
                <a16:creationId xmlns:a16="http://schemas.microsoft.com/office/drawing/2014/main" id="{82E1E694-0280-BEB3-94AB-3A8B8BF2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8382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，温度不</a:t>
            </a:r>
          </a:p>
        </p:txBody>
      </p:sp>
      <p:sp>
        <p:nvSpPr>
          <p:cNvPr id="4121" name="Rectangle 25">
            <a:extLst>
              <a:ext uri="{FF2B5EF4-FFF2-40B4-BE49-F238E27FC236}">
                <a16:creationId xmlns:a16="http://schemas.microsoft.com/office/drawing/2014/main" id="{082E4426-432E-A891-FB03-F6460490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3413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的换热量。已知大气压力</a:t>
            </a:r>
          </a:p>
        </p:txBody>
      </p:sp>
      <p:sp>
        <p:nvSpPr>
          <p:cNvPr id="4123" name="Text Box 27">
            <a:extLst>
              <a:ext uri="{FF2B5EF4-FFF2-40B4-BE49-F238E27FC236}">
                <a16:creationId xmlns:a16="http://schemas.microsoft.com/office/drawing/2014/main" id="{479B924C-D7EF-89DE-CEA0-8CCB7CF13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514600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方法一</a:t>
            </a:r>
          </a:p>
        </p:txBody>
      </p:sp>
      <p:sp>
        <p:nvSpPr>
          <p:cNvPr id="1050" name="Rectangle 29">
            <a:extLst>
              <a:ext uri="{FF2B5EF4-FFF2-40B4-BE49-F238E27FC236}">
                <a16:creationId xmlns:a16="http://schemas.microsoft.com/office/drawing/2014/main" id="{4F6E509B-21FF-0F95-55E6-00FC98D69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71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24" name="Object 28">
            <a:extLst>
              <a:ext uri="{FF2B5EF4-FFF2-40B4-BE49-F238E27FC236}">
                <a16:creationId xmlns:a16="http://schemas.microsoft.com/office/drawing/2014/main" id="{25491322-FA46-F7BE-E9EA-45EBB4D05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810000"/>
          <a:ext cx="1524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36600" imgH="457200" progId="Equation.DSMT4">
                  <p:embed/>
                </p:oleObj>
              </mc:Choice>
              <mc:Fallback>
                <p:oleObj name="Equation" r:id="rId16" imgW="736600" imgH="457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15240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" name="Rectangle 30">
            <a:extLst>
              <a:ext uri="{FF2B5EF4-FFF2-40B4-BE49-F238E27FC236}">
                <a16:creationId xmlns:a16="http://schemas.microsoft.com/office/drawing/2014/main" id="{CDD1B04D-0750-E84D-1F03-8EAF458B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6482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终态</a:t>
            </a:r>
          </a:p>
        </p:txBody>
      </p:sp>
      <p:sp>
        <p:nvSpPr>
          <p:cNvPr id="1052" name="Rectangle 32">
            <a:extLst>
              <a:ext uri="{FF2B5EF4-FFF2-40B4-BE49-F238E27FC236}">
                <a16:creationId xmlns:a16="http://schemas.microsoft.com/office/drawing/2014/main" id="{B1D3DBE3-53F9-70DC-8A8F-1168B5F1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9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27" name="Object 31">
            <a:extLst>
              <a:ext uri="{FF2B5EF4-FFF2-40B4-BE49-F238E27FC236}">
                <a16:creationId xmlns:a16="http://schemas.microsoft.com/office/drawing/2014/main" id="{9AA669C9-8355-9DC7-25B9-1DCD82BDF5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022850"/>
          <a:ext cx="5181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78100" imgH="228600" progId="Equation.DSMT4">
                  <p:embed/>
                </p:oleObj>
              </mc:Choice>
              <mc:Fallback>
                <p:oleObj name="Equation" r:id="rId18" imgW="25781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2850"/>
                        <a:ext cx="51816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" name="Rectangle 33">
            <a:extLst>
              <a:ext uri="{FF2B5EF4-FFF2-40B4-BE49-F238E27FC236}">
                <a16:creationId xmlns:a16="http://schemas.microsoft.com/office/drawing/2014/main" id="{E0A50E77-1E5F-700F-97F7-1DFF1D0F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38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" name="Rectangle 35">
            <a:extLst>
              <a:ext uri="{FF2B5EF4-FFF2-40B4-BE49-F238E27FC236}">
                <a16:creationId xmlns:a16="http://schemas.microsoft.com/office/drawing/2014/main" id="{14A96F50-541B-C9C7-D712-231112C27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71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30" name="Object 34">
            <a:extLst>
              <a:ext uri="{FF2B5EF4-FFF2-40B4-BE49-F238E27FC236}">
                <a16:creationId xmlns:a16="http://schemas.microsoft.com/office/drawing/2014/main" id="{E21FD938-02AD-ECF7-4CE3-63835B423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794375"/>
          <a:ext cx="6858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454400" imgH="457200" progId="Equation.DSMT4">
                  <p:embed/>
                </p:oleObj>
              </mc:Choice>
              <mc:Fallback>
                <p:oleObj name="Equation" r:id="rId20" imgW="3454400" imgH="457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4375"/>
                        <a:ext cx="68580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" name="Rectangle 36">
            <a:extLst>
              <a:ext uri="{FF2B5EF4-FFF2-40B4-BE49-F238E27FC236}">
                <a16:creationId xmlns:a16="http://schemas.microsoft.com/office/drawing/2014/main" id="{8EC92F04-FAFF-DCF0-54CA-81D2EA0F0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57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6" name="AutoShape 3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990AA4B-DF17-A745-EB7E-3BC92B2A7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35" name="Object 39">
            <a:extLst>
              <a:ext uri="{FF2B5EF4-FFF2-40B4-BE49-F238E27FC236}">
                <a16:creationId xmlns:a16="http://schemas.microsoft.com/office/drawing/2014/main" id="{7EF146A0-99B3-73EB-1173-41F167BE4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825875"/>
          <a:ext cx="59309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022600" imgH="419100" progId="Equation.DSMT4">
                  <p:embed/>
                </p:oleObj>
              </mc:Choice>
              <mc:Fallback>
                <p:oleObj name="Equation" r:id="rId22" imgW="3022600" imgH="4191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25875"/>
                        <a:ext cx="59309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6" name="Text Box 40">
            <a:extLst>
              <a:ext uri="{FF2B5EF4-FFF2-40B4-BE49-F238E27FC236}">
                <a16:creationId xmlns:a16="http://schemas.microsoft.com/office/drawing/2014/main" id="{0FAF83CA-A713-CC70-2948-105EE6A2C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24200"/>
            <a:ext cx="600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取容器为控制容积，先求初终态容积。初态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9" grpId="0"/>
      <p:bldP spid="4110" grpId="0"/>
      <p:bldP spid="4111" grpId="0"/>
      <p:bldP spid="4112" grpId="0"/>
      <p:bldP spid="4113" grpId="0"/>
      <p:bldP spid="4114" grpId="0"/>
      <p:bldP spid="4115" grpId="0"/>
      <p:bldP spid="4116" grpId="0"/>
      <p:bldP spid="4120" grpId="0"/>
      <p:bldP spid="4121" grpId="0"/>
      <p:bldP spid="4123" grpId="0"/>
      <p:bldP spid="4126" grpId="0"/>
      <p:bldP spid="41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灯片编号占位符 3">
            <a:extLst>
              <a:ext uri="{FF2B5EF4-FFF2-40B4-BE49-F238E27FC236}">
                <a16:creationId xmlns:a16="http://schemas.microsoft.com/office/drawing/2014/main" id="{EA991D09-4BFF-2DBA-79DC-20DF78DC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D0629A-1AB0-4CCA-BA77-4F51B71E767D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320A3389-12FD-2D1E-B8F4-66767F0A8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292225"/>
          <a:ext cx="1143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47" imgH="203112" progId="Equation.DSMT4">
                  <p:embed/>
                </p:oleObj>
              </mc:Choice>
              <mc:Fallback>
                <p:oleObj name="Equation" r:id="rId2" imgW="583947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92225"/>
                        <a:ext cx="1143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90B428F8-5595-16F8-8639-D2D44E617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978025"/>
          <a:ext cx="609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404" imgH="177569" progId="Equation.DSMT4">
                  <p:embed/>
                </p:oleObj>
              </mc:Choice>
              <mc:Fallback>
                <p:oleObj name="Equation" r:id="rId4" imgW="304404" imgH="17756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78025"/>
                        <a:ext cx="6096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AE033652-41A8-2BEE-D809-A721523FF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663825"/>
          <a:ext cx="533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670" imgH="177569" progId="Equation.DSMT4">
                  <p:embed/>
                </p:oleObj>
              </mc:Choice>
              <mc:Fallback>
                <p:oleObj name="Equation" r:id="rId6" imgW="253670" imgH="17756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63825"/>
                        <a:ext cx="5334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>
            <a:extLst>
              <a:ext uri="{FF2B5EF4-FFF2-40B4-BE49-F238E27FC236}">
                <a16:creationId xmlns:a16="http://schemas.microsoft.com/office/drawing/2014/main" id="{5211C2EC-9EA8-A485-81DF-D39C46D1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77925"/>
            <a:ext cx="294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加入系统的能量    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089E2DD7-8203-019A-221C-E9E774CD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1825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离开系统的能量    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414D241C-ED38-CC4E-D413-5BD86E2A1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8762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系统储能的增量    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FB6A84E4-ACF9-2959-862E-8B6767C7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60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8FA3ABC7-1AF8-9ED0-07C4-266156A5E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054225"/>
          <a:ext cx="3048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200" imgH="203200" progId="Equation.DSMT4">
                  <p:embed/>
                </p:oleObj>
              </mc:Choice>
              <mc:Fallback>
                <p:oleObj name="Equation" r:id="rId8" imgW="13462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54225"/>
                        <a:ext cx="3048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15">
            <a:extLst>
              <a:ext uri="{FF2B5EF4-FFF2-40B4-BE49-F238E27FC236}">
                <a16:creationId xmlns:a16="http://schemas.microsoft.com/office/drawing/2014/main" id="{B1980736-0423-EA38-F479-46F97B91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76600"/>
            <a:ext cx="84518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容器无热阻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容器内空气温度维持不变，比焓及比热力学能是常数；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不计张力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空气与外界仅交换容积变化功，即环境大气对之作功。</a:t>
            </a:r>
          </a:p>
        </p:txBody>
      </p:sp>
      <p:sp>
        <p:nvSpPr>
          <p:cNvPr id="2061" name="Rectangle 21">
            <a:extLst>
              <a:ext uri="{FF2B5EF4-FFF2-40B4-BE49-F238E27FC236}">
                <a16:creationId xmlns:a16="http://schemas.microsoft.com/office/drawing/2014/main" id="{D7547ADB-108F-859C-E49F-72E462E67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46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12" name="Object 20">
            <a:extLst>
              <a:ext uri="{FF2B5EF4-FFF2-40B4-BE49-F238E27FC236}">
                <a16:creationId xmlns:a16="http://schemas.microsoft.com/office/drawing/2014/main" id="{284C863A-6A6C-103C-B5D6-ACAB4D2C1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940425"/>
          <a:ext cx="3895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369" imgH="253890" progId="Equation.DSMT4">
                  <p:embed/>
                </p:oleObj>
              </mc:Choice>
              <mc:Fallback>
                <p:oleObj name="Equation" r:id="rId10" imgW="2145369" imgH="25389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940425"/>
                        <a:ext cx="38957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23">
            <a:extLst>
              <a:ext uri="{FF2B5EF4-FFF2-40B4-BE49-F238E27FC236}">
                <a16:creationId xmlns:a16="http://schemas.microsoft.com/office/drawing/2014/main" id="{04D0DBF7-9AE9-D68D-B93D-98DE56BF5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3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63" name="AutoShape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912B286-C6EC-0390-CD62-235E1727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64" name="AutoShape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8606A77-8D36-2E0A-1EA5-D8A3268D3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65" name="AutoShape 2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BFCB5B8-57C5-70F7-5DD8-977ADA1C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66" name="AutoShape 2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B8992F1-F2BC-D700-8337-969C21714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4" name="AutoShape 32">
            <a:extLst>
              <a:ext uri="{FF2B5EF4-FFF2-40B4-BE49-F238E27FC236}">
                <a16:creationId xmlns:a16="http://schemas.microsoft.com/office/drawing/2014/main" id="{0CDFB6FA-38D0-2742-3681-B8FB1C0D1175}"/>
              </a:ext>
            </a:extLst>
          </p:cNvPr>
          <p:cNvSpPr>
            <a:spLocks/>
          </p:cNvSpPr>
          <p:nvPr/>
        </p:nvSpPr>
        <p:spPr bwMode="auto">
          <a:xfrm>
            <a:off x="8610600" y="4187825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5" name="Freeform 33">
            <a:extLst>
              <a:ext uri="{FF2B5EF4-FFF2-40B4-BE49-F238E27FC236}">
                <a16:creationId xmlns:a16="http://schemas.microsoft.com/office/drawing/2014/main" id="{04039415-3C0F-D1FC-6491-21B72506E734}"/>
              </a:ext>
            </a:extLst>
          </p:cNvPr>
          <p:cNvSpPr>
            <a:spLocks/>
          </p:cNvSpPr>
          <p:nvPr/>
        </p:nvSpPr>
        <p:spPr bwMode="auto">
          <a:xfrm>
            <a:off x="8356600" y="2411413"/>
            <a:ext cx="688975" cy="2241550"/>
          </a:xfrm>
          <a:custGeom>
            <a:avLst/>
            <a:gdLst>
              <a:gd name="T0" fmla="*/ 2147483647 w 434"/>
              <a:gd name="T1" fmla="*/ 2147483647 h 1412"/>
              <a:gd name="T2" fmla="*/ 2147483647 w 434"/>
              <a:gd name="T3" fmla="*/ 2147483647 h 1412"/>
              <a:gd name="T4" fmla="*/ 2147483647 w 434"/>
              <a:gd name="T5" fmla="*/ 2147483647 h 1412"/>
              <a:gd name="T6" fmla="*/ 2147483647 w 434"/>
              <a:gd name="T7" fmla="*/ 2147483647 h 1412"/>
              <a:gd name="T8" fmla="*/ 2147483647 w 434"/>
              <a:gd name="T9" fmla="*/ 2147483647 h 1412"/>
              <a:gd name="T10" fmla="*/ 2147483647 w 434"/>
              <a:gd name="T11" fmla="*/ 2147483647 h 1412"/>
              <a:gd name="T12" fmla="*/ 2147483647 w 434"/>
              <a:gd name="T13" fmla="*/ 2147483647 h 1412"/>
              <a:gd name="T14" fmla="*/ 2147483647 w 434"/>
              <a:gd name="T15" fmla="*/ 2147483647 h 1412"/>
              <a:gd name="T16" fmla="*/ 2147483647 w 434"/>
              <a:gd name="T17" fmla="*/ 2147483647 h 1412"/>
              <a:gd name="T18" fmla="*/ 2147483647 w 434"/>
              <a:gd name="T19" fmla="*/ 2147483647 h 1412"/>
              <a:gd name="T20" fmla="*/ 2147483647 w 434"/>
              <a:gd name="T21" fmla="*/ 2147483647 h 1412"/>
              <a:gd name="T22" fmla="*/ 2147483647 w 434"/>
              <a:gd name="T23" fmla="*/ 2147483647 h 1412"/>
              <a:gd name="T24" fmla="*/ 2147483647 w 434"/>
              <a:gd name="T25" fmla="*/ 2147483647 h 1412"/>
              <a:gd name="T26" fmla="*/ 2147483647 w 434"/>
              <a:gd name="T27" fmla="*/ 2147483647 h 1412"/>
              <a:gd name="T28" fmla="*/ 0 w 434"/>
              <a:gd name="T29" fmla="*/ 2147483647 h 14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34"/>
              <a:gd name="T46" fmla="*/ 0 h 1412"/>
              <a:gd name="T47" fmla="*/ 434 w 434"/>
              <a:gd name="T48" fmla="*/ 1412 h 14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34" h="1412">
                <a:moveTo>
                  <a:pt x="310" y="1412"/>
                </a:moveTo>
                <a:cubicBezTo>
                  <a:pt x="320" y="1383"/>
                  <a:pt x="344" y="1361"/>
                  <a:pt x="354" y="1332"/>
                </a:cubicBezTo>
                <a:cubicBezTo>
                  <a:pt x="368" y="1291"/>
                  <a:pt x="376" y="1261"/>
                  <a:pt x="399" y="1226"/>
                </a:cubicBezTo>
                <a:cubicBezTo>
                  <a:pt x="409" y="1194"/>
                  <a:pt x="425" y="1129"/>
                  <a:pt x="425" y="1129"/>
                </a:cubicBezTo>
                <a:cubicBezTo>
                  <a:pt x="428" y="1096"/>
                  <a:pt x="434" y="1064"/>
                  <a:pt x="434" y="1031"/>
                </a:cubicBezTo>
                <a:cubicBezTo>
                  <a:pt x="434" y="933"/>
                  <a:pt x="387" y="781"/>
                  <a:pt x="354" y="686"/>
                </a:cubicBezTo>
                <a:cubicBezTo>
                  <a:pt x="341" y="574"/>
                  <a:pt x="299" y="474"/>
                  <a:pt x="266" y="367"/>
                </a:cubicBezTo>
                <a:cubicBezTo>
                  <a:pt x="249" y="312"/>
                  <a:pt x="246" y="253"/>
                  <a:pt x="230" y="198"/>
                </a:cubicBezTo>
                <a:cubicBezTo>
                  <a:pt x="217" y="153"/>
                  <a:pt x="225" y="84"/>
                  <a:pt x="195" y="47"/>
                </a:cubicBezTo>
                <a:cubicBezTo>
                  <a:pt x="171" y="18"/>
                  <a:pt x="109" y="16"/>
                  <a:pt x="80" y="12"/>
                </a:cubicBezTo>
                <a:cubicBezTo>
                  <a:pt x="74" y="30"/>
                  <a:pt x="58" y="65"/>
                  <a:pt x="80" y="65"/>
                </a:cubicBezTo>
                <a:cubicBezTo>
                  <a:pt x="90" y="65"/>
                  <a:pt x="91" y="48"/>
                  <a:pt x="97" y="39"/>
                </a:cubicBezTo>
                <a:cubicBezTo>
                  <a:pt x="94" y="27"/>
                  <a:pt x="100" y="7"/>
                  <a:pt x="88" y="3"/>
                </a:cubicBezTo>
                <a:cubicBezTo>
                  <a:pt x="78" y="0"/>
                  <a:pt x="81" y="26"/>
                  <a:pt x="71" y="30"/>
                </a:cubicBezTo>
                <a:cubicBezTo>
                  <a:pt x="49" y="39"/>
                  <a:pt x="0" y="39"/>
                  <a:pt x="0" y="39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6" name="Rectangle 34">
            <a:extLst>
              <a:ext uri="{FF2B5EF4-FFF2-40B4-BE49-F238E27FC236}">
                <a16:creationId xmlns:a16="http://schemas.microsoft.com/office/drawing/2014/main" id="{2CDA2336-E33D-052B-C5BE-0D9B37411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8304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泄漏过程是不稳定流动放气过程，微元过程的能量守恒程式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200" grpId="0"/>
      <p:bldP spid="8201" grpId="0"/>
      <p:bldP spid="8207" grpId="0"/>
      <p:bldP spid="8224" grpId="0" animBg="1"/>
      <p:bldP spid="8225" grpId="0" animBg="1"/>
      <p:bldP spid="82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灯片编号占位符 3">
            <a:extLst>
              <a:ext uri="{FF2B5EF4-FFF2-40B4-BE49-F238E27FC236}">
                <a16:creationId xmlns:a16="http://schemas.microsoft.com/office/drawing/2014/main" id="{C85ACDE0-5A64-A2C7-08C5-964702B7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BDF01C-4171-4E5C-A534-A5CE7E022D6C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111CBFDA-43E3-3DA8-AFC4-72A12CC61F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52400"/>
          <a:ext cx="5029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200" imgH="254000" progId="Equation.DSMT4">
                  <p:embed/>
                </p:oleObj>
              </mc:Choice>
              <mc:Fallback>
                <p:oleObj name="Equation" r:id="rId2" imgW="24892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"/>
                        <a:ext cx="50292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3D5346BB-15F9-45CE-D85A-78A280B81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746125"/>
          <a:ext cx="5562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8100" imgH="254000" progId="Equation.DSMT4">
                  <p:embed/>
                </p:oleObj>
              </mc:Choice>
              <mc:Fallback>
                <p:oleObj name="Equation" r:id="rId4" imgW="25781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46125"/>
                        <a:ext cx="5562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9236D819-E44D-431C-6BB9-EE91A07F74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390650"/>
          <a:ext cx="4959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1100" imgH="254000" progId="Equation.DSMT4">
                  <p:embed/>
                </p:oleObj>
              </mc:Choice>
              <mc:Fallback>
                <p:oleObj name="Equation" r:id="rId6" imgW="24511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90650"/>
                        <a:ext cx="49593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C7473588-5CB2-586D-7F39-8E13D2804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981200"/>
          <a:ext cx="39131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8500" imgH="254000" progId="Equation.DSMT4">
                  <p:embed/>
                </p:oleObj>
              </mc:Choice>
              <mc:Fallback>
                <p:oleObj name="Equation" r:id="rId8" imgW="19685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39131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05964E65-D0A4-D234-3F27-6CFA3E716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613025"/>
          <a:ext cx="74676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22700" imgH="457200" progId="Equation.DSMT4">
                  <p:embed/>
                </p:oleObj>
              </mc:Choice>
              <mc:Fallback>
                <p:oleObj name="Equation" r:id="rId10" imgW="38227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13025"/>
                        <a:ext cx="74676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4">
            <a:extLst>
              <a:ext uri="{FF2B5EF4-FFF2-40B4-BE49-F238E27FC236}">
                <a16:creationId xmlns:a16="http://schemas.microsoft.com/office/drawing/2014/main" id="{3BFB92FF-F265-D036-47A0-DC881C47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9600"/>
            <a:ext cx="784225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取初始时容器内全部空气为热力系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闭口系。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终态空气分两部分，一部分留在容器内；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另一部分在大气中（虚构边界使之与大气分开），压力</a:t>
            </a:r>
            <a:endParaRPr lang="zh-CN" altLang="en-US" sz="2400" b="1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E72E8FA6-3E52-556E-5A38-C56616829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8100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方法二</a:t>
            </a:r>
          </a:p>
        </p:txBody>
      </p:sp>
      <p:graphicFrame>
        <p:nvGraphicFramePr>
          <p:cNvPr id="11280" name="Object 16">
            <a:extLst>
              <a:ext uri="{FF2B5EF4-FFF2-40B4-BE49-F238E27FC236}">
                <a16:creationId xmlns:a16="http://schemas.microsoft.com/office/drawing/2014/main" id="{A1EBB035-53E1-FA33-7163-BA49D5D2D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6248400"/>
          <a:ext cx="434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646" imgH="190335" progId="Equation.DSMT4">
                  <p:embed/>
                </p:oleObj>
              </mc:Choice>
              <mc:Fallback>
                <p:oleObj name="Equation" r:id="rId12" imgW="177646" imgH="19033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248400"/>
                        <a:ext cx="434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>
            <a:extLst>
              <a:ext uri="{FF2B5EF4-FFF2-40B4-BE49-F238E27FC236}">
                <a16:creationId xmlns:a16="http://schemas.microsoft.com/office/drawing/2014/main" id="{BD7FCB42-E347-F17D-A840-F80F3177F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0300" y="6248400"/>
          <a:ext cx="3429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334" imgH="190417" progId="Equation.DSMT4">
                  <p:embed/>
                </p:oleObj>
              </mc:Choice>
              <mc:Fallback>
                <p:oleObj name="Equation" r:id="rId14" imgW="152334" imgH="19041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6248400"/>
                        <a:ext cx="3429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Rectangle 18">
            <a:extLst>
              <a:ext uri="{FF2B5EF4-FFF2-40B4-BE49-F238E27FC236}">
                <a16:creationId xmlns:a16="http://schemas.microsoft.com/office/drawing/2014/main" id="{D6A153D0-D0BF-5CD2-F14D-CB4775E1B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62166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，温度为</a:t>
            </a:r>
            <a:endParaRPr lang="zh-CN" altLang="en-US" sz="2400" b="1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1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/>
      <p:bldP spid="112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灯片编号占位符 3">
            <a:extLst>
              <a:ext uri="{FF2B5EF4-FFF2-40B4-BE49-F238E27FC236}">
                <a16:creationId xmlns:a16="http://schemas.microsoft.com/office/drawing/2014/main" id="{75512F0A-0761-A6C9-DD99-3016E217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4429FD-2FDF-4021-BD14-9F4903CE4AF9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4104" name="AutoShape 3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CD0FA4F-D617-0C40-6233-F038DC698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5" name="AutoShape 3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372152A-4F74-ED21-760F-88A95D7E5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6" name="AutoShape 3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F29A21D-0A8C-CD00-B55A-A0692540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7" name="AutoShape 3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AE49AA3-7EA3-36EE-EB5F-8E0A19FB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356DFEF-5627-5267-8B6A-03597C7A0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156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能量方程 </a:t>
            </a:r>
          </a:p>
        </p:txBody>
      </p:sp>
      <p:sp>
        <p:nvSpPr>
          <p:cNvPr id="4109" name="Rectangle 10">
            <a:extLst>
              <a:ext uri="{FF2B5EF4-FFF2-40B4-BE49-F238E27FC236}">
                <a16:creationId xmlns:a16="http://schemas.microsoft.com/office/drawing/2014/main" id="{5F0FE914-AD48-EBAB-6D49-5731EBA80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FC2ADA0B-C800-9FE1-2EFD-0AC1AA39C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04800"/>
          <a:ext cx="16764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753" imgH="203112" progId="Equation.DSMT4">
                  <p:embed/>
                </p:oleObj>
              </mc:Choice>
              <mc:Fallback>
                <p:oleObj name="Equation" r:id="rId2" imgW="799753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"/>
                        <a:ext cx="16764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5">
            <a:extLst>
              <a:ext uri="{FF2B5EF4-FFF2-40B4-BE49-F238E27FC236}">
                <a16:creationId xmlns:a16="http://schemas.microsoft.com/office/drawing/2014/main" id="{7F2502A8-71CB-1C4A-0DE8-BB0C3A40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731838"/>
            <a:ext cx="6858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分别表示漏入大气中空气的比热力学能和体积</a:t>
            </a:r>
          </a:p>
        </p:txBody>
      </p:sp>
      <p:sp>
        <p:nvSpPr>
          <p:cNvPr id="4111" name="Rectangle 17">
            <a:extLst>
              <a:ext uri="{FF2B5EF4-FFF2-40B4-BE49-F238E27FC236}">
                <a16:creationId xmlns:a16="http://schemas.microsoft.com/office/drawing/2014/main" id="{18412628-16F5-2A99-83DF-F964ED6A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32" name="Object 16">
            <a:extLst>
              <a:ext uri="{FF2B5EF4-FFF2-40B4-BE49-F238E27FC236}">
                <a16:creationId xmlns:a16="http://schemas.microsoft.com/office/drawing/2014/main" id="{DBF6F02B-5A0E-3002-6239-4D92F8AC7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541463"/>
          <a:ext cx="64770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13100" imgH="304800" progId="Equation.DSMT4">
                  <p:embed/>
                </p:oleObj>
              </mc:Choice>
              <mc:Fallback>
                <p:oleObj name="Equation" r:id="rId4" imgW="3213100" imgH="304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41463"/>
                        <a:ext cx="64770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18">
            <a:extLst>
              <a:ext uri="{FF2B5EF4-FFF2-40B4-BE49-F238E27FC236}">
                <a16:creationId xmlns:a16="http://schemas.microsoft.com/office/drawing/2014/main" id="{9CF1B55C-7308-2F7F-A03F-AAD1253A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5" name="Line 19">
            <a:extLst>
              <a:ext uri="{FF2B5EF4-FFF2-40B4-BE49-F238E27FC236}">
                <a16:creationId xmlns:a16="http://schemas.microsoft.com/office/drawing/2014/main" id="{2B422F7F-C141-8F56-C066-8891D5E2A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1219200"/>
            <a:ext cx="533400" cy="3365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29DA4B88-D38D-B181-4838-0E8BBD9F95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1250950"/>
            <a:ext cx="990600" cy="4127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" name="Rectangle 22">
            <a:extLst>
              <a:ext uri="{FF2B5EF4-FFF2-40B4-BE49-F238E27FC236}">
                <a16:creationId xmlns:a16="http://schemas.microsoft.com/office/drawing/2014/main" id="{90279D6A-5078-3F03-EA2E-D435B6008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8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37" name="Object 21">
            <a:extLst>
              <a:ext uri="{FF2B5EF4-FFF2-40B4-BE49-F238E27FC236}">
                <a16:creationId xmlns:a16="http://schemas.microsoft.com/office/drawing/2014/main" id="{1A2C056C-ED6B-0479-C3C4-0488821C4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125663"/>
          <a:ext cx="74676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57600" imgH="508000" progId="Equation.DSMT4">
                  <p:embed/>
                </p:oleObj>
              </mc:Choice>
              <mc:Fallback>
                <p:oleObj name="Equation" r:id="rId6" imgW="3657600" imgH="508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25663"/>
                        <a:ext cx="74676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Rectangle 24">
            <a:extLst>
              <a:ext uri="{FF2B5EF4-FFF2-40B4-BE49-F238E27FC236}">
                <a16:creationId xmlns:a16="http://schemas.microsoft.com/office/drawing/2014/main" id="{BE786A1A-0EBA-B23F-7BD4-343437AAA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815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过程中空气温度不变且等于环境大气温度，空气比热力学能</a:t>
            </a:r>
            <a:endParaRPr lang="zh-CN" altLang="en-US" sz="2400" b="1"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39" name="Object 23">
            <a:extLst>
              <a:ext uri="{FF2B5EF4-FFF2-40B4-BE49-F238E27FC236}">
                <a16:creationId xmlns:a16="http://schemas.microsoft.com/office/drawing/2014/main" id="{73D914BA-15BA-B7E1-1254-2B9055853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586" imgH="241195" progId="Equation.DSMT4">
                  <p:embed/>
                </p:oleObj>
              </mc:Choice>
              <mc:Fallback>
                <p:oleObj name="Equation" r:id="rId8" imgW="723586" imgH="24119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2" name="Rectangle 26">
            <a:extLst>
              <a:ext uri="{FF2B5EF4-FFF2-40B4-BE49-F238E27FC236}">
                <a16:creationId xmlns:a16="http://schemas.microsoft.com/office/drawing/2014/main" id="{7B0AE893-F219-16FB-86E6-5E4EC555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63888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空气的热力学能差</a:t>
            </a:r>
          </a:p>
        </p:txBody>
      </p:sp>
      <p:sp>
        <p:nvSpPr>
          <p:cNvPr id="9243" name="Rectangle 27">
            <a:extLst>
              <a:ext uri="{FF2B5EF4-FFF2-40B4-BE49-F238E27FC236}">
                <a16:creationId xmlns:a16="http://schemas.microsoft.com/office/drawing/2014/main" id="{88F71B78-F9D1-7EC6-3413-A14990A34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热力系体积变化而与外界交换的功</a:t>
            </a:r>
          </a:p>
        </p:txBody>
      </p:sp>
      <p:sp>
        <p:nvSpPr>
          <p:cNvPr id="9244" name="AutoShape 28">
            <a:extLst>
              <a:ext uri="{FF2B5EF4-FFF2-40B4-BE49-F238E27FC236}">
                <a16:creationId xmlns:a16="http://schemas.microsoft.com/office/drawing/2014/main" id="{546655A0-7D2A-7A12-54F5-5AE871D5FF10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146425" y="1882775"/>
            <a:ext cx="184150" cy="2209800"/>
          </a:xfrm>
          <a:prstGeom prst="leftBrace">
            <a:avLst>
              <a:gd name="adj1" fmla="val 268167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0066"/>
              </a:solidFill>
            </a:endParaRPr>
          </a:p>
        </p:txBody>
      </p:sp>
      <p:sp>
        <p:nvSpPr>
          <p:cNvPr id="4120" name="Rectangle 31">
            <a:extLst>
              <a:ext uri="{FF2B5EF4-FFF2-40B4-BE49-F238E27FC236}">
                <a16:creationId xmlns:a16="http://schemas.microsoft.com/office/drawing/2014/main" id="{133ABDC0-B66B-1A4D-C48B-1F3C7FFC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63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46" name="Object 30">
            <a:extLst>
              <a:ext uri="{FF2B5EF4-FFF2-40B4-BE49-F238E27FC236}">
                <a16:creationId xmlns:a16="http://schemas.microsoft.com/office/drawing/2014/main" id="{56D27413-62F8-6FF0-4E32-547FFA9AF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5181600"/>
          <a:ext cx="89154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46600" imgH="533400" progId="Equation.DSMT4">
                  <p:embed/>
                </p:oleObj>
              </mc:Choice>
              <mc:Fallback>
                <p:oleObj name="Equation" r:id="rId10" imgW="4546600" imgH="5334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181600"/>
                        <a:ext cx="89154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Text Box 32">
            <a:extLst>
              <a:ext uri="{FF2B5EF4-FFF2-40B4-BE49-F238E27FC236}">
                <a16:creationId xmlns:a16="http://schemas.microsoft.com/office/drawing/2014/main" id="{06F2290E-9359-A6B4-73BC-65CE5D73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248400"/>
            <a:ext cx="524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选取热力系不同，能量方程随之改变 </a:t>
            </a:r>
          </a:p>
        </p:txBody>
      </p:sp>
      <p:sp>
        <p:nvSpPr>
          <p:cNvPr id="9253" name="Text Box 37">
            <a:extLst>
              <a:ext uri="{FF2B5EF4-FFF2-40B4-BE49-F238E27FC236}">
                <a16:creationId xmlns:a16="http://schemas.microsoft.com/office/drawing/2014/main" id="{54026598-1D5A-91FD-D81E-1F3056A3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8" y="615315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  <a:hlinkClick r:id="rId12" action="ppaction://hlinkpres?slideindex=23&amp;slidetitle=PowerPoint 演示文稿"/>
              </a:rPr>
              <a:t>返回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9254" name="AutoShape 38">
            <a:extLst>
              <a:ext uri="{FF2B5EF4-FFF2-40B4-BE49-F238E27FC236}">
                <a16:creationId xmlns:a16="http://schemas.microsoft.com/office/drawing/2014/main" id="{1F75C4C5-4567-CAAE-1DE9-EFA993019F91}"/>
              </a:ext>
            </a:extLst>
          </p:cNvPr>
          <p:cNvSpPr>
            <a:spLocks/>
          </p:cNvSpPr>
          <p:nvPr/>
        </p:nvSpPr>
        <p:spPr bwMode="auto">
          <a:xfrm rot="5400000" flipH="1">
            <a:off x="6896100" y="1562100"/>
            <a:ext cx="76200" cy="3048000"/>
          </a:xfrm>
          <a:prstGeom prst="leftBrace">
            <a:avLst>
              <a:gd name="adj1" fmla="val 893889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0066"/>
              </a:solidFill>
            </a:endParaRPr>
          </a:p>
        </p:txBody>
      </p:sp>
      <p:sp>
        <p:nvSpPr>
          <p:cNvPr id="9255" name="Line 39">
            <a:extLst>
              <a:ext uri="{FF2B5EF4-FFF2-40B4-BE49-F238E27FC236}">
                <a16:creationId xmlns:a16="http://schemas.microsoft.com/office/drawing/2014/main" id="{9790D80C-B44A-B1C7-5426-755503E21E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959100"/>
            <a:ext cx="533400" cy="17653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6" name="Text Box 40">
            <a:extLst>
              <a:ext uri="{FF2B5EF4-FFF2-40B4-BE49-F238E27FC236}">
                <a16:creationId xmlns:a16="http://schemas.microsoft.com/office/drawing/2014/main" id="{BC858C64-02D1-98D3-73D4-8B600C780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4537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92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  <p:bldP spid="9231" grpId="0"/>
      <p:bldP spid="9240" grpId="0"/>
      <p:bldP spid="9242" grpId="0"/>
      <p:bldP spid="9243" grpId="0"/>
      <p:bldP spid="9244" grpId="0" animBg="1"/>
      <p:bldP spid="9248" grpId="0"/>
      <p:bldP spid="9248" grpId="1"/>
      <p:bldP spid="9253" grpId="0"/>
      <p:bldP spid="9254" grpId="0" animBg="1"/>
      <p:bldP spid="9256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179</TotalTime>
  <Words>242</Words>
  <Application>Microsoft Office PowerPoint</Application>
  <PresentationFormat>全屏显示(4:3)</PresentationFormat>
  <Paragraphs>39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9</cp:revision>
  <cp:lastPrinted>1601-01-01T00:00:00Z</cp:lastPrinted>
  <dcterms:created xsi:type="dcterms:W3CDTF">1601-01-01T00:00:00Z</dcterms:created>
  <dcterms:modified xsi:type="dcterms:W3CDTF">2025-08-22T07:12:13Z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