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FF00"/>
    <a:srgbClr val="0066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7B55F08-86BF-949D-984A-6EA03A6CBE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A3D4F64-A471-E816-308A-79E9B3F87AA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13E8BE7-BC07-6E4B-BDD7-861EDEB7DD1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01C2FFA9-4D7F-D536-792C-E82436C7A8B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4E9ED20-7434-B7D8-F381-E7A3EF02E7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98A9F531-6E37-1CD1-8391-166D7DA59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CAD818E9-0F47-476A-B888-FB7237161A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9E71FC7-028C-A2A5-6470-432253BB1E42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BFA1A28-C190-FCEC-8A8B-F81FE856B82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BB7164B9-849F-D38D-41D6-6E2A3037F8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7B8417C7-8C38-6F2C-3A6E-8B7A2E30F30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1B00F02-F171-E97C-394A-0803073013E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E58C05A-C5A4-0497-BD29-836D61A06F0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1FA1EBDB-1FA9-F7CD-C98E-63CEA581B2B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C2D9F34-6AB7-160F-3E05-3A0AC24032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F25CCCB-8CB9-0BB5-0758-8A6763DF3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C4C9309-6E05-5BE7-79A0-7062237A78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96F65-B079-439B-8C10-4E5E519825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263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730D13C-20FE-1ACB-D49D-CCED8045B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38BA601-09D3-8A22-1598-7B739F3C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8FF3097-7DF2-3157-E19F-519FA1D21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1CBEB-E467-4D50-92EB-BD6D060CE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66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EBDBED-505C-A464-B2F1-BBB0B31BE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7ABE3E4-1E1B-DBF4-DA6A-44C8835E4D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25AB2FB-288F-3D65-DA22-B25D3782D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CCCAB-5112-4382-85E3-6CB1556CD8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0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0127BEE-9EA2-67CC-7756-CF1E511010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E3A8FFF-C878-EE3C-1910-42F596FBCE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11C5A66-9BC2-2E31-F09E-B0C31218D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ECD9F-7C7A-496E-A557-1E5B5BF440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453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B507F10-F104-8FEB-CDC2-A4030028FD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46B1BE9-44C4-6425-3BDC-002D574DE9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28BEFCF-8DCE-A261-1DD4-3BCC1B648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21874-5B54-4FB7-950B-416B8D389F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ED8673F-7AF3-421D-8004-C8650EE84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8636BD-CA66-B3EA-D3DC-F604C8E8AE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C565816-AE76-596E-D458-8C93F4B2E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8807E7-55C6-4590-B7FA-C83451C58A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6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F5300A5-9691-00D6-0B88-DA68C4B79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0AF1E52-87C2-A0E2-9FB6-81D8C72C64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D45E16F2-F5E4-8C84-2BDB-16F4F9C2E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EF9D22-9D38-401E-87B6-136FEB5469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5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703F7D6-346F-B147-A715-A7D669CE8E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F60ED71-213D-DB2F-5F8B-C1A68F8D72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4B65A83-EAE2-BD61-D32A-8994B5619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F0E58-AFEF-476F-AC6F-F7E4CB4D27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19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BB7E33D-204D-5811-5002-61E23B5597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2BF35FB-9933-BDBC-3F88-7F7F46C81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33DA599-C97C-5E44-907F-CEA51F56F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6DF50-D90B-46EA-AD26-C1789E6247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7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FF75A3B-633C-5A72-FC31-B8B8454D06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EAF1D58-6D5F-6FFC-6CCC-E4ED52AB1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79C9115-CE0A-05F5-DA35-460ED399E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C9828B-CA46-481B-876F-9BB683DF57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9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84AE599-2B7A-BAF0-4F67-F62A69387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20448B-ADA8-7524-7DF6-08F006699E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0B2631C-009D-97D7-127B-18879336A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9B6E9-0D71-41AC-B03B-1B76EA4B78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85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EA1DB49-032F-2DDA-AE55-BD7F81950011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C1DA2B90-35CB-86AB-D045-B58431577EC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78EE3A84-3A05-A45F-18D0-A650E1B2925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50E72FD-D02C-B587-6F02-13D0C1CC5F2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9761482B-5D65-3CC7-220D-C3E171B319B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8643C8B-9E89-E386-ECF5-1A15FD64B6F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7AEE9A3C-E86D-AC5B-3B31-25E225AE3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8102576E-0F54-A748-46D9-82598165A4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23745521-DF92-C4E3-2F2E-9DA7F6AFAF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1B5C2A30-FF6C-44A5-327C-96976905119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4577930-E8F9-4BBE-9D1C-5BAFFDA2005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954884F2-010E-D0C6-EFDC-BB7746580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1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hyperlink" Target="../&#31532;12&#31456;.ppt#47. PowerPoint &#28436;&#31034;&#25991;&#31295;" TargetMode="External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79FA2A24-A7F2-4223-7D91-6E479C07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AD82F01-EF24-4D59-A374-7ABE98B82FD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6CE42F93-9679-DBD9-B3F9-306F35A8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603250"/>
            <a:ext cx="896461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=20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charset="-122"/>
              </a:rPr>
              <a:t>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60%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的空气在加热器中加热到温度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50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然后进入干燥器，流出干燥器时温度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=37.7 ℃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，若空气压力近似不变，为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0.1MPa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，试求：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）加热终了时空气相对湿度；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）是物料蒸发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水分，需要的干空气量；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）设干空气的质量流量为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5000kg/h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，加热器每小时向空气加入多少热量。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charset="-122"/>
              </a:rPr>
              <a:t>   </a:t>
            </a:r>
            <a:endParaRPr kumimoji="1" lang="zh-CN" altLang="en-US" sz="2400" b="1">
              <a:solidFill>
                <a:schemeClr val="hlink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pic>
        <p:nvPicPr>
          <p:cNvPr id="9217" name="Picture 1">
            <a:extLst>
              <a:ext uri="{FF2B5EF4-FFF2-40B4-BE49-F238E27FC236}">
                <a16:creationId xmlns:a16="http://schemas.microsoft.com/office/drawing/2014/main" id="{4F26B5FE-4491-CE51-9376-357DB1E4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4221163"/>
            <a:ext cx="58324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Rectangle 2">
            <a:extLst>
              <a:ext uri="{FF2B5EF4-FFF2-40B4-BE49-F238E27FC236}">
                <a16:creationId xmlns:a16="http://schemas.microsoft.com/office/drawing/2014/main" id="{34B07A6D-303D-489C-1D49-31DB69336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3213100"/>
            <a:ext cx="89646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 t/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℃           20            25            30           35          40         45          50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solidFill>
                  <a:schemeClr val="hlink"/>
                </a:solidFill>
                <a:latin typeface="Times New Roman" panose="02020603050405020304" pitchFamily="18" charset="0"/>
              </a:rPr>
              <a:t> p</a:t>
            </a:r>
            <a:r>
              <a:rPr kumimoji="1" lang="en-US" altLang="zh-CN" sz="2400" b="1" baseline="-25000">
                <a:solidFill>
                  <a:schemeClr val="hlin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 /kPa   2.3368    3.1712      4.2417   5.6217    7.3749   9.5817  12.355</a:t>
            </a:r>
          </a:p>
        </p:txBody>
      </p:sp>
      <p:graphicFrame>
        <p:nvGraphicFramePr>
          <p:cNvPr id="9219" name="Object 3">
            <a:extLst>
              <a:ext uri="{FF2B5EF4-FFF2-40B4-BE49-F238E27FC236}">
                <a16:creationId xmlns:a16="http://schemas.microsoft.com/office/drawing/2014/main" id="{B08EA0C1-9884-3A45-335B-577C895E0A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692150"/>
          <a:ext cx="314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28" imgH="228501" progId="Equation.DSMT4">
                  <p:embed/>
                </p:oleObj>
              </mc:Choice>
              <mc:Fallback>
                <p:oleObj name="Equation" r:id="rId3" imgW="165028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3143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>
            <a:extLst>
              <a:ext uri="{FF2B5EF4-FFF2-40B4-BE49-F238E27FC236}">
                <a16:creationId xmlns:a16="http://schemas.microsoft.com/office/drawing/2014/main" id="{7D7AA30C-3C9E-2A58-BA58-56E64951F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A4221663</a:t>
            </a:r>
          </a:p>
        </p:txBody>
      </p:sp>
      <p:sp>
        <p:nvSpPr>
          <p:cNvPr id="3080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8184011-9AAD-A0AD-70E6-571691B0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1" name="AutoShape 7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4C4516E-F397-D91B-EB8C-594F4CB4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CB3D1049-434B-6274-738B-F3A3EC696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4198938"/>
          <a:ext cx="2665413" cy="254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5" imgW="2924583" imgH="2790476" progId="Paint.Picture">
                  <p:embed/>
                </p:oleObj>
              </mc:Choice>
              <mc:Fallback>
                <p:oleObj name="位图图像" r:id="rId5" imgW="2924583" imgH="279047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198938"/>
                        <a:ext cx="2665413" cy="254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10">
            <a:extLst>
              <a:ext uri="{FF2B5EF4-FFF2-40B4-BE49-F238E27FC236}">
                <a16:creationId xmlns:a16="http://schemas.microsoft.com/office/drawing/2014/main" id="{94C3058B-7F9A-A0A2-02B5-492820BA7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235575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charset="-122"/>
              </a:rPr>
              <a:t>.</a:t>
            </a:r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9C7983F9-8A07-3177-2C64-4C8A2E1BE8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7088" y="4941888"/>
            <a:ext cx="0" cy="719137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31D80D9A-1B76-578F-9F69-4E02008E7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4941888"/>
            <a:ext cx="574675" cy="3587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Arc 15">
            <a:extLst>
              <a:ext uri="{FF2B5EF4-FFF2-40B4-BE49-F238E27FC236}">
                <a16:creationId xmlns:a16="http://schemas.microsoft.com/office/drawing/2014/main" id="{9D3BC4A5-8C7D-25CF-AA22-4016EE6B5D96}"/>
              </a:ext>
            </a:extLst>
          </p:cNvPr>
          <p:cNvSpPr>
            <a:spLocks/>
          </p:cNvSpPr>
          <p:nvPr/>
        </p:nvSpPr>
        <p:spPr bwMode="auto">
          <a:xfrm rot="9861793" flipV="1">
            <a:off x="685800" y="5232400"/>
            <a:ext cx="2008188" cy="1358900"/>
          </a:xfrm>
          <a:custGeom>
            <a:avLst/>
            <a:gdLst>
              <a:gd name="T0" fmla="*/ 2147483647 w 20071"/>
              <a:gd name="T1" fmla="*/ 0 h 21450"/>
              <a:gd name="T2" fmla="*/ 2147483647 w 20071"/>
              <a:gd name="T3" fmla="*/ 2147483647 h 21450"/>
              <a:gd name="T4" fmla="*/ 0 w 20071"/>
              <a:gd name="T5" fmla="*/ 2147483647 h 21450"/>
              <a:gd name="T6" fmla="*/ 0 60000 65536"/>
              <a:gd name="T7" fmla="*/ 0 60000 65536"/>
              <a:gd name="T8" fmla="*/ 0 60000 65536"/>
              <a:gd name="T9" fmla="*/ 0 w 20071"/>
              <a:gd name="T10" fmla="*/ 0 h 21450"/>
              <a:gd name="T11" fmla="*/ 20071 w 20071"/>
              <a:gd name="T12" fmla="*/ 21450 h 21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71" h="21450" fill="none" extrusionOk="0">
                <a:moveTo>
                  <a:pt x="2537" y="-1"/>
                </a:moveTo>
                <a:cubicBezTo>
                  <a:pt x="10410" y="930"/>
                  <a:pt x="17141" y="6101"/>
                  <a:pt x="20071" y="13468"/>
                </a:cubicBezTo>
              </a:path>
              <a:path w="20071" h="21450" stroke="0" extrusionOk="0">
                <a:moveTo>
                  <a:pt x="2537" y="-1"/>
                </a:moveTo>
                <a:cubicBezTo>
                  <a:pt x="10410" y="930"/>
                  <a:pt x="17141" y="6101"/>
                  <a:pt x="20071" y="13468"/>
                </a:cubicBezTo>
                <a:lnTo>
                  <a:pt x="0" y="21450"/>
                </a:lnTo>
                <a:lnTo>
                  <a:pt x="2537" y="-1"/>
                </a:lnTo>
                <a:close/>
              </a:path>
            </a:pathLst>
          </a:custGeom>
          <a:noFill/>
          <a:ln w="28575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Arc 16">
            <a:extLst>
              <a:ext uri="{FF2B5EF4-FFF2-40B4-BE49-F238E27FC236}">
                <a16:creationId xmlns:a16="http://schemas.microsoft.com/office/drawing/2014/main" id="{8309510E-3019-ABF1-90DB-A66E42777626}"/>
              </a:ext>
            </a:extLst>
          </p:cNvPr>
          <p:cNvSpPr>
            <a:spLocks/>
          </p:cNvSpPr>
          <p:nvPr/>
        </p:nvSpPr>
        <p:spPr bwMode="auto">
          <a:xfrm rot="9298132" flipV="1">
            <a:off x="442913" y="4365625"/>
            <a:ext cx="1897062" cy="1358900"/>
          </a:xfrm>
          <a:custGeom>
            <a:avLst/>
            <a:gdLst>
              <a:gd name="T0" fmla="*/ 2147483647 w 18961"/>
              <a:gd name="T1" fmla="*/ 0 h 21450"/>
              <a:gd name="T2" fmla="*/ 2147483647 w 18961"/>
              <a:gd name="T3" fmla="*/ 2147483647 h 21450"/>
              <a:gd name="T4" fmla="*/ 0 w 18961"/>
              <a:gd name="T5" fmla="*/ 2147483647 h 21450"/>
              <a:gd name="T6" fmla="*/ 0 60000 65536"/>
              <a:gd name="T7" fmla="*/ 0 60000 65536"/>
              <a:gd name="T8" fmla="*/ 0 60000 65536"/>
              <a:gd name="T9" fmla="*/ 0 w 18961"/>
              <a:gd name="T10" fmla="*/ 0 h 21450"/>
              <a:gd name="T11" fmla="*/ 18961 w 18961"/>
              <a:gd name="T12" fmla="*/ 21450 h 21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61" h="21450" fill="none" extrusionOk="0">
                <a:moveTo>
                  <a:pt x="2537" y="-1"/>
                </a:moveTo>
                <a:cubicBezTo>
                  <a:pt x="9487" y="821"/>
                  <a:pt x="15608" y="4960"/>
                  <a:pt x="18961" y="11103"/>
                </a:cubicBezTo>
              </a:path>
              <a:path w="18961" h="21450" stroke="0" extrusionOk="0">
                <a:moveTo>
                  <a:pt x="2537" y="-1"/>
                </a:moveTo>
                <a:cubicBezTo>
                  <a:pt x="9487" y="821"/>
                  <a:pt x="15608" y="4960"/>
                  <a:pt x="18961" y="11103"/>
                </a:cubicBezTo>
                <a:lnTo>
                  <a:pt x="0" y="21450"/>
                </a:lnTo>
                <a:lnTo>
                  <a:pt x="2537" y="-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Arc 17">
            <a:extLst>
              <a:ext uri="{FF2B5EF4-FFF2-40B4-BE49-F238E27FC236}">
                <a16:creationId xmlns:a16="http://schemas.microsoft.com/office/drawing/2014/main" id="{8221F542-A9F4-B05F-D530-D4EA290AC721}"/>
              </a:ext>
            </a:extLst>
          </p:cNvPr>
          <p:cNvSpPr>
            <a:spLocks/>
          </p:cNvSpPr>
          <p:nvPr/>
        </p:nvSpPr>
        <p:spPr bwMode="auto">
          <a:xfrm rot="9492440" flipV="1">
            <a:off x="611188" y="5165725"/>
            <a:ext cx="1892300" cy="1358900"/>
          </a:xfrm>
          <a:custGeom>
            <a:avLst/>
            <a:gdLst>
              <a:gd name="T0" fmla="*/ 2147483647 w 18917"/>
              <a:gd name="T1" fmla="*/ 0 h 21450"/>
              <a:gd name="T2" fmla="*/ 2147483647 w 18917"/>
              <a:gd name="T3" fmla="*/ 2147483647 h 21450"/>
              <a:gd name="T4" fmla="*/ 0 w 18917"/>
              <a:gd name="T5" fmla="*/ 2147483647 h 21450"/>
              <a:gd name="T6" fmla="*/ 0 60000 65536"/>
              <a:gd name="T7" fmla="*/ 0 60000 65536"/>
              <a:gd name="T8" fmla="*/ 0 60000 65536"/>
              <a:gd name="T9" fmla="*/ 0 w 18917"/>
              <a:gd name="T10" fmla="*/ 0 h 21450"/>
              <a:gd name="T11" fmla="*/ 18917 w 18917"/>
              <a:gd name="T12" fmla="*/ 21450 h 21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17" h="21450" fill="none" extrusionOk="0">
                <a:moveTo>
                  <a:pt x="2537" y="-1"/>
                </a:moveTo>
                <a:cubicBezTo>
                  <a:pt x="9455" y="817"/>
                  <a:pt x="15554" y="4923"/>
                  <a:pt x="18917" y="11024"/>
                </a:cubicBezTo>
              </a:path>
              <a:path w="18917" h="21450" stroke="0" extrusionOk="0">
                <a:moveTo>
                  <a:pt x="2537" y="-1"/>
                </a:moveTo>
                <a:cubicBezTo>
                  <a:pt x="9455" y="817"/>
                  <a:pt x="15554" y="4923"/>
                  <a:pt x="18917" y="11024"/>
                </a:cubicBezTo>
                <a:lnTo>
                  <a:pt x="0" y="21450"/>
                </a:lnTo>
                <a:lnTo>
                  <a:pt x="2537" y="-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Arc 18">
            <a:extLst>
              <a:ext uri="{FF2B5EF4-FFF2-40B4-BE49-F238E27FC236}">
                <a16:creationId xmlns:a16="http://schemas.microsoft.com/office/drawing/2014/main" id="{F947C898-8229-FFEF-F7B6-91F0B7CAC2C9}"/>
              </a:ext>
            </a:extLst>
          </p:cNvPr>
          <p:cNvSpPr>
            <a:spLocks/>
          </p:cNvSpPr>
          <p:nvPr/>
        </p:nvSpPr>
        <p:spPr bwMode="auto">
          <a:xfrm rot="9386561" flipV="1">
            <a:off x="539750" y="5022850"/>
            <a:ext cx="1879600" cy="1358900"/>
          </a:xfrm>
          <a:custGeom>
            <a:avLst/>
            <a:gdLst>
              <a:gd name="T0" fmla="*/ 2147483647 w 18791"/>
              <a:gd name="T1" fmla="*/ 0 h 21450"/>
              <a:gd name="T2" fmla="*/ 2147483647 w 18791"/>
              <a:gd name="T3" fmla="*/ 2147483647 h 21450"/>
              <a:gd name="T4" fmla="*/ 0 w 18791"/>
              <a:gd name="T5" fmla="*/ 2147483647 h 21450"/>
              <a:gd name="T6" fmla="*/ 0 60000 65536"/>
              <a:gd name="T7" fmla="*/ 0 60000 65536"/>
              <a:gd name="T8" fmla="*/ 0 60000 65536"/>
              <a:gd name="T9" fmla="*/ 0 w 18791"/>
              <a:gd name="T10" fmla="*/ 0 h 21450"/>
              <a:gd name="T11" fmla="*/ 18791 w 18791"/>
              <a:gd name="T12" fmla="*/ 21450 h 214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91" h="21450" fill="none" extrusionOk="0">
                <a:moveTo>
                  <a:pt x="2537" y="-1"/>
                </a:moveTo>
                <a:cubicBezTo>
                  <a:pt x="9365" y="807"/>
                  <a:pt x="15400" y="4817"/>
                  <a:pt x="18791" y="10798"/>
                </a:cubicBezTo>
              </a:path>
              <a:path w="18791" h="21450" stroke="0" extrusionOk="0">
                <a:moveTo>
                  <a:pt x="2537" y="-1"/>
                </a:moveTo>
                <a:cubicBezTo>
                  <a:pt x="9365" y="807"/>
                  <a:pt x="15400" y="4817"/>
                  <a:pt x="18791" y="10798"/>
                </a:cubicBezTo>
                <a:lnTo>
                  <a:pt x="0" y="21450"/>
                </a:lnTo>
                <a:lnTo>
                  <a:pt x="2537" y="-1"/>
                </a:lnTo>
                <a:close/>
              </a:path>
            </a:pathLst>
          </a:custGeom>
          <a:noFill/>
          <a:ln w="19050">
            <a:solidFill>
              <a:srgbClr val="00CC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CA0AB17C-753F-EBB1-D808-B7214A934A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4868863"/>
          <a:ext cx="5746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68863"/>
                        <a:ext cx="5746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>
            <a:extLst>
              <a:ext uri="{FF2B5EF4-FFF2-40B4-BE49-F238E27FC236}">
                <a16:creationId xmlns:a16="http://schemas.microsoft.com/office/drawing/2014/main" id="{9BB3E421-6AF4-AA72-89FE-2769BC9C6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4508500"/>
          <a:ext cx="2619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028" imgH="228501" progId="Equation.DSMT4">
                  <p:embed/>
                </p:oleObj>
              </mc:Choice>
              <mc:Fallback>
                <p:oleObj name="Equation" r:id="rId9" imgW="165028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508500"/>
                        <a:ext cx="261938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22">
            <a:extLst>
              <a:ext uri="{FF2B5EF4-FFF2-40B4-BE49-F238E27FC236}">
                <a16:creationId xmlns:a16="http://schemas.microsoft.com/office/drawing/2014/main" id="{114B40D4-7797-142A-D954-9449EBB48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8775" y="4005263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646" imgH="228402" progId="Equation.DSMT4">
                  <p:embed/>
                </p:oleObj>
              </mc:Choice>
              <mc:Fallback>
                <p:oleObj name="Equation" r:id="rId11" imgW="177646" imgH="228402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4005263"/>
                        <a:ext cx="2794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>
            <a:extLst>
              <a:ext uri="{FF2B5EF4-FFF2-40B4-BE49-F238E27FC236}">
                <a16:creationId xmlns:a16="http://schemas.microsoft.com/office/drawing/2014/main" id="{C212A8DE-2E1F-5370-86C3-7EC3D9329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4652963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646" imgH="228402" progId="Equation.DSMT4">
                  <p:embed/>
                </p:oleObj>
              </mc:Choice>
              <mc:Fallback>
                <p:oleObj name="Equation" r:id="rId13" imgW="177646" imgH="228402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4652963"/>
                        <a:ext cx="2794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>
            <a:extLst>
              <a:ext uri="{FF2B5EF4-FFF2-40B4-BE49-F238E27FC236}">
                <a16:creationId xmlns:a16="http://schemas.microsoft.com/office/drawing/2014/main" id="{59421868-7567-2963-8F79-1C22BFE9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97500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楷体_GB2312" charset="-122"/>
              </a:rPr>
              <a:t>1</a:t>
            </a:r>
          </a:p>
        </p:txBody>
      </p:sp>
      <p:sp>
        <p:nvSpPr>
          <p:cNvPr id="9241" name="Text Box 25">
            <a:extLst>
              <a:ext uri="{FF2B5EF4-FFF2-40B4-BE49-F238E27FC236}">
                <a16:creationId xmlns:a16="http://schemas.microsoft.com/office/drawing/2014/main" id="{58B55F48-97E8-D4C7-644D-B0946457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8152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楷体_GB2312" charset="-122"/>
              </a:rPr>
              <a:t>2</a:t>
            </a:r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845AA653-0107-9909-A891-1DF1A1281C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850" y="5589588"/>
            <a:ext cx="1008063" cy="21590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4" name="Object 28">
            <a:extLst>
              <a:ext uri="{FF2B5EF4-FFF2-40B4-BE49-F238E27FC236}">
                <a16:creationId xmlns:a16="http://schemas.microsoft.com/office/drawing/2014/main" id="{5E3FA0A6-8AC6-9C41-89E8-B603C1E089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373688"/>
          <a:ext cx="1825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250" imgH="228501" progId="Equation.DSMT4">
                  <p:embed/>
                </p:oleObj>
              </mc:Choice>
              <mc:Fallback>
                <p:oleObj name="Equation" r:id="rId15" imgW="114250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73688"/>
                        <a:ext cx="18256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Line 29">
            <a:extLst>
              <a:ext uri="{FF2B5EF4-FFF2-40B4-BE49-F238E27FC236}">
                <a16:creationId xmlns:a16="http://schemas.microsoft.com/office/drawing/2014/main" id="{E5A16A1E-9A42-E22F-8400-C596012E9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9750" y="4724400"/>
            <a:ext cx="1008063" cy="288925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6" name="Object 30">
            <a:extLst>
              <a:ext uri="{FF2B5EF4-FFF2-40B4-BE49-F238E27FC236}">
                <a16:creationId xmlns:a16="http://schemas.microsoft.com/office/drawing/2014/main" id="{5000BCDE-5323-20C2-9590-1DEF1394F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365625"/>
          <a:ext cx="220663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700" imgH="228600" progId="Equation.DSMT4">
                  <p:embed/>
                </p:oleObj>
              </mc:Choice>
              <mc:Fallback>
                <p:oleObj name="Equation" r:id="rId17" imgW="1397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220663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7" name="Line 31">
            <a:extLst>
              <a:ext uri="{FF2B5EF4-FFF2-40B4-BE49-F238E27FC236}">
                <a16:creationId xmlns:a16="http://schemas.microsoft.com/office/drawing/2014/main" id="{C48A0EC3-6F89-EF93-E260-DC60ADA36E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5229225"/>
            <a:ext cx="1008062" cy="287338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8" name="Object 32">
            <a:extLst>
              <a:ext uri="{FF2B5EF4-FFF2-40B4-BE49-F238E27FC236}">
                <a16:creationId xmlns:a16="http://schemas.microsoft.com/office/drawing/2014/main" id="{235FB08A-65E3-89C3-4CAC-3E41397C0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941888"/>
          <a:ext cx="2032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6890" imgH="228402" progId="Equation.DSMT4">
                  <p:embed/>
                </p:oleObj>
              </mc:Choice>
              <mc:Fallback>
                <p:oleObj name="Equation" r:id="rId19" imgW="126890" imgH="228402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941888"/>
                        <a:ext cx="20320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>
            <a:extLst>
              <a:ext uri="{FF2B5EF4-FFF2-40B4-BE49-F238E27FC236}">
                <a16:creationId xmlns:a16="http://schemas.microsoft.com/office/drawing/2014/main" id="{ED8F5D37-B8C3-431D-E2F8-14A35A074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821238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楷体_GB2312" charset="-122"/>
              </a:rPr>
              <a:t>干燥器</a:t>
            </a:r>
          </a:p>
        </p:txBody>
      </p:sp>
      <p:sp>
        <p:nvSpPr>
          <p:cNvPr id="9250" name="Text Box 34">
            <a:extLst>
              <a:ext uri="{FF2B5EF4-FFF2-40B4-BE49-F238E27FC236}">
                <a16:creationId xmlns:a16="http://schemas.microsoft.com/office/drawing/2014/main" id="{C99F0F9C-EAB5-AAB3-6936-5623EDFC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5084763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00" b="1">
                <a:latin typeface="Times New Roman" panose="02020603050405020304" pitchFamily="18" charset="0"/>
                <a:ea typeface="楷体_GB2312" charset="-122"/>
              </a:rPr>
              <a:t>加热器</a:t>
            </a:r>
          </a:p>
        </p:txBody>
      </p:sp>
      <p:sp>
        <p:nvSpPr>
          <p:cNvPr id="9228" name="Text Box 12">
            <a:extLst>
              <a:ext uri="{FF2B5EF4-FFF2-40B4-BE49-F238E27FC236}">
                <a16:creationId xmlns:a16="http://schemas.microsoft.com/office/drawing/2014/main" id="{FB6190C2-1EC5-5264-603D-58B97FA15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462463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charset="-122"/>
              </a:rPr>
              <a:t>.</a:t>
            </a: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F416A312-AC16-8DD2-D37F-01AAE68A0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157788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1">
                <a:latin typeface="Times New Roman" panose="02020603050405020304" pitchFamily="18" charset="0"/>
                <a:ea typeface="楷体_GB2312" charset="-122"/>
              </a:rPr>
              <a:t>3</a:t>
            </a:r>
          </a:p>
        </p:txBody>
      </p:sp>
      <p:sp>
        <p:nvSpPr>
          <p:cNvPr id="9230" name="Text Box 14">
            <a:extLst>
              <a:ext uri="{FF2B5EF4-FFF2-40B4-BE49-F238E27FC236}">
                <a16:creationId xmlns:a16="http://schemas.microsoft.com/office/drawing/2014/main" id="{6832DDAF-1DB3-F9A2-72D6-2FA7115A6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4868863"/>
            <a:ext cx="29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9218" grpId="0"/>
      <p:bldP spid="9226" grpId="0"/>
      <p:bldP spid="9240" grpId="0"/>
      <p:bldP spid="9241" grpId="0"/>
      <p:bldP spid="9249" grpId="0"/>
      <p:bldP spid="9250" grpId="0"/>
      <p:bldP spid="9228" grpId="0"/>
      <p:bldP spid="9242" grpId="0"/>
      <p:bldP spid="9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81491165-577A-3351-0292-F6BFB8CA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689203D-8ED7-4912-8208-214FF013769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6CE904D0-C612-18B9-E7DB-BE8ADF84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13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charset="-122"/>
            </a:endParaRP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D88CF151-BBBA-B413-C017-1C3270B27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4813"/>
          <a:ext cx="291147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266584" progId="Equation.DSMT4">
                  <p:embed/>
                </p:oleObj>
              </mc:Choice>
              <mc:Fallback>
                <p:oleObj name="Equation" r:id="rId2" imgW="1320227" imgH="266584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4813"/>
                        <a:ext cx="2911475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>
            <a:extLst>
              <a:ext uri="{FF2B5EF4-FFF2-40B4-BE49-F238E27FC236}">
                <a16:creationId xmlns:a16="http://schemas.microsoft.com/office/drawing/2014/main" id="{2F1C90D2-F641-EA37-FE79-0E3203DF1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500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因为加热器内过程含湿量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d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不变，而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E43A0423-B7C9-6648-5FA4-63691B8E2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1738" y="2781300"/>
          <a:ext cx="225425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9810" imgH="431613" progId="Equation.DSMT4">
                  <p:embed/>
                </p:oleObj>
              </mc:Choice>
              <mc:Fallback>
                <p:oleObj name="Equation" r:id="rId4" imgW="1129810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2781300"/>
                        <a:ext cx="225425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>
            <a:extLst>
              <a:ext uri="{FF2B5EF4-FFF2-40B4-BE49-F238E27FC236}">
                <a16:creationId xmlns:a16="http://schemas.microsoft.com/office/drawing/2014/main" id="{D678B420-72D6-9C6B-19A2-1B75D42D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863975"/>
            <a:ext cx="3652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过程中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b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保持不变，所以</a:t>
            </a:r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0A8FFD73-D692-BE35-74AC-5AF65C38D0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9575" y="3860800"/>
          <a:ext cx="34305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41300" progId="Equation.DSMT4">
                  <p:embed/>
                </p:oleObj>
              </mc:Choice>
              <mc:Fallback>
                <p:oleObj name="Equation" r:id="rId6" imgW="1574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3860800"/>
                        <a:ext cx="343058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3B9F2020-C52F-1179-F483-092533A417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25538"/>
          <a:ext cx="39338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41500" imgH="482600" progId="Equation.DSMT4">
                  <p:embed/>
                </p:oleObj>
              </mc:Choice>
              <mc:Fallback>
                <p:oleObj name="Equation" r:id="rId8" imgW="18415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25538"/>
                        <a:ext cx="393382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1" name="Picture 1025">
            <a:extLst>
              <a:ext uri="{FF2B5EF4-FFF2-40B4-BE49-F238E27FC236}">
                <a16:creationId xmlns:a16="http://schemas.microsoft.com/office/drawing/2014/main" id="{A1B662F3-0C53-3040-BD00-52655481D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288" y="260350"/>
            <a:ext cx="2524125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7" name="AutoShape 102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FACD962-CA6A-B2D1-24AE-B448C48E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C34B451-E1C4-9AE0-7F6C-ECE10B97D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AutoShape 102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4E439A3-3A7D-B6E0-2638-1EE92DD04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102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3A4F317-D669-97A0-6575-040119B8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0246" name="Object 1030">
            <a:extLst>
              <a:ext uri="{FF2B5EF4-FFF2-40B4-BE49-F238E27FC236}">
                <a16:creationId xmlns:a16="http://schemas.microsoft.com/office/drawing/2014/main" id="{78D85ADD-C5AA-C6C4-ED9A-97CC647CE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457700"/>
          <a:ext cx="80660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708400" imgH="457200" progId="Equation.DSMT4">
                  <p:embed/>
                </p:oleObj>
              </mc:Choice>
              <mc:Fallback>
                <p:oleObj name="Equation" r:id="rId11" imgW="3708400" imgH="4572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457700"/>
                        <a:ext cx="8066087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1031">
            <a:extLst>
              <a:ext uri="{FF2B5EF4-FFF2-40B4-BE49-F238E27FC236}">
                <a16:creationId xmlns:a16="http://schemas.microsoft.com/office/drawing/2014/main" id="{2B1B27A7-C44B-A3F3-BB3D-CB23C7BF2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5527675"/>
          <a:ext cx="73675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48100" imgH="457200" progId="Equation.DSMT4">
                  <p:embed/>
                </p:oleObj>
              </mc:Choice>
              <mc:Fallback>
                <p:oleObj name="Equation" r:id="rId13" imgW="3848100" imgH="4572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5527675"/>
                        <a:ext cx="73675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  <p:bldP spid="5126" grpId="0" build="p" autoUpdateAnimBg="0"/>
      <p:bldP spid="512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8D2BC9A4-4310-11FE-D087-0077AB8E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BE1A0F-B935-4AB2-A63A-82177084810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B5971A8C-FB7D-35F8-DD0F-B6D4F5DC9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9325" y="2408238"/>
          <a:ext cx="3251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241195" progId="Equation.DSMT4">
                  <p:embed/>
                </p:oleObj>
              </mc:Choice>
              <mc:Fallback>
                <p:oleObj name="Equation" r:id="rId2" imgW="1548728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408238"/>
                        <a:ext cx="3251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144D91C9-2719-2576-2943-4DCD9AA75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3044825"/>
          <a:ext cx="40814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254000" progId="Equation.DSMT4">
                  <p:embed/>
                </p:oleObj>
              </mc:Choice>
              <mc:Fallback>
                <p:oleObj name="Equation" r:id="rId4" imgW="19304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044825"/>
                        <a:ext cx="4081462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FAE59A45-DD41-A17A-0B9F-830A7378D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219075"/>
          <a:ext cx="4025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254000" progId="Equation.DSMT4">
                  <p:embed/>
                </p:oleObj>
              </mc:Choice>
              <mc:Fallback>
                <p:oleObj name="Equation" r:id="rId6" imgW="18923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219075"/>
                        <a:ext cx="4025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4CECEFBE-8732-91A4-E02B-F8B9D6223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692150"/>
          <a:ext cx="72009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49700" imgH="762000" progId="Equation.DSMT4">
                  <p:embed/>
                </p:oleObj>
              </mc:Choice>
              <mc:Fallback>
                <p:oleObj name="Equation" r:id="rId8" imgW="3949700" imgH="762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692150"/>
                        <a:ext cx="72009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" name="Text Box 0">
            <a:extLst>
              <a:ext uri="{FF2B5EF4-FFF2-40B4-BE49-F238E27FC236}">
                <a16:creationId xmlns:a16="http://schemas.microsoft.com/office/drawing/2014/main" id="{1FFBD945-8B49-1E13-B72C-168C3990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764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同样</a:t>
            </a:r>
          </a:p>
        </p:txBody>
      </p:sp>
      <p:pic>
        <p:nvPicPr>
          <p:cNvPr id="6145" name="Picture 1">
            <a:extLst>
              <a:ext uri="{FF2B5EF4-FFF2-40B4-BE49-F238E27FC236}">
                <a16:creationId xmlns:a16="http://schemas.microsoft.com/office/drawing/2014/main" id="{19F17BE2-51C0-F375-F61E-9E02E36C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773238"/>
            <a:ext cx="21732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9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0BEEDCB-11CA-75B1-F3B1-79B43BF7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F843D79-2DFF-BFA7-0E5B-392B53256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984F243-3ED4-4C93-2912-E557CA9EF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C997C8E-A414-A9A8-F782-CE83D5559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4DB5804C-2858-5E16-D1B8-49CE493428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4013200"/>
          <a:ext cx="7589837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810000" imgH="711200" progId="Equation.DSMT4">
                  <p:embed/>
                </p:oleObj>
              </mc:Choice>
              <mc:Fallback>
                <p:oleObj name="Equation" r:id="rId11" imgW="38100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013200"/>
                        <a:ext cx="7589837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6CAC58BC-F695-79E3-6204-4D49148EE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5414963"/>
          <a:ext cx="77787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86200" imgH="482600" progId="Equation.DSMT4">
                  <p:embed/>
                </p:oleObj>
              </mc:Choice>
              <mc:Fallback>
                <p:oleObj name="Equation" r:id="rId13" imgW="38862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5414963"/>
                        <a:ext cx="77787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0C826809-66DC-7906-382C-AF0ED7E7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EBD710-1920-4B81-9C1D-A0265102875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153A87E4-D1C6-4C64-80D3-C21C55FE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263525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charset="-122"/>
                <a:ea typeface="楷体_GB2312" charset="-122"/>
              </a:rPr>
              <a:t>使物料蒸发</a:t>
            </a:r>
            <a:r>
              <a:rPr kumimoji="1" lang="en-US" altLang="zh-CN" sz="2400" b="1">
                <a:latin typeface="楷体_GB2312" charset="-122"/>
                <a:ea typeface="楷体_GB2312" charset="-122"/>
              </a:rPr>
              <a:t>1kg</a:t>
            </a:r>
            <a:r>
              <a:rPr kumimoji="1" lang="zh-CN" altLang="en-US" sz="2400" b="1">
                <a:latin typeface="楷体_GB2312" charset="-122"/>
                <a:ea typeface="楷体_GB2312" charset="-122"/>
              </a:rPr>
              <a:t>需：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5D0706CB-71B1-3E8A-BDA7-319EBBE29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836613"/>
          <a:ext cx="33909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393700" progId="Equation.DSMT4">
                  <p:embed/>
                </p:oleObj>
              </mc:Choice>
              <mc:Fallback>
                <p:oleObj name="Equation" r:id="rId2" imgW="17018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836613"/>
                        <a:ext cx="33909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6FAD6BB8-2B9D-9C44-3A75-CC12CB0EBD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" y="2492375"/>
          <a:ext cx="738822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0" imgH="508000" progId="Equation.DSMT4">
                  <p:embed/>
                </p:oleObj>
              </mc:Choice>
              <mc:Fallback>
                <p:oleObj name="Equation" r:id="rId4" imgW="35560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492375"/>
                        <a:ext cx="738822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" name="Text Box 1025">
            <a:extLst>
              <a:ext uri="{FF2B5EF4-FFF2-40B4-BE49-F238E27FC236}">
                <a16:creationId xmlns:a16="http://schemas.microsoft.com/office/drawing/2014/main" id="{109B623B-BD70-050D-B32D-47B8A0A5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73238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加热器加入空气的热量</a:t>
            </a:r>
          </a:p>
        </p:txBody>
      </p:sp>
      <p:pic>
        <p:nvPicPr>
          <p:cNvPr id="7170" name="Picture 1026">
            <a:extLst>
              <a:ext uri="{FF2B5EF4-FFF2-40B4-BE49-F238E27FC236}">
                <a16:creationId xmlns:a16="http://schemas.microsoft.com/office/drawing/2014/main" id="{C5A8895B-FF78-4115-E0F8-EEA4403F7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60350"/>
            <a:ext cx="231457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D296F3-9399-D698-2FB6-00E44AF0E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13" y="6597650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3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16A966-9057-05EF-53BE-C62148CE5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88" y="6597650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" name="Text Box 1026">
            <a:extLst>
              <a:ext uri="{FF2B5EF4-FFF2-40B4-BE49-F238E27FC236}">
                <a16:creationId xmlns:a16="http://schemas.microsoft.com/office/drawing/2014/main" id="{FE11CB58-956D-38A1-20EF-81E9A6B0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14350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charset="-122"/>
                <a:hlinkClick r:id="rId7" action="ppaction://hlinkpres?slideindex=47&amp;slidetitle=PowerPoint 演示文稿"/>
              </a:rPr>
              <a:t>返回</a:t>
            </a:r>
            <a:endParaRPr lang="zh-CN" altLang="en-US" sz="2000" b="1"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autoUpdateAnimBg="0"/>
      <p:bldP spid="7169" grpId="0"/>
      <p:bldP spid="11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285</TotalTime>
  <Words>154</Words>
  <Application>Microsoft Office PowerPoint</Application>
  <PresentationFormat>全屏显示(4:3)</PresentationFormat>
  <Paragraphs>23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位图图像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28</cp:revision>
  <dcterms:created xsi:type="dcterms:W3CDTF">2000-08-30T11:53:11Z</dcterms:created>
  <dcterms:modified xsi:type="dcterms:W3CDTF">2025-08-22T07:22:47Z</dcterms:modified>
</cp:coreProperties>
</file>