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6"/>
  </p:notesMasterIdLst>
  <p:sldIdLst>
    <p:sldId id="256" r:id="rId2"/>
    <p:sldId id="259" r:id="rId3"/>
    <p:sldId id="257" r:id="rId4"/>
    <p:sldId id="258" r:id="rId5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0" autoAdjust="0"/>
    <p:restoredTop sz="94655" autoAdjust="0"/>
  </p:normalViewPr>
  <p:slideViewPr>
    <p:cSldViewPr>
      <p:cViewPr varScale="1">
        <p:scale>
          <a:sx n="80" d="100"/>
          <a:sy n="80" d="100"/>
        </p:scale>
        <p:origin x="1522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414845F0-A998-D074-611A-FBC6B61FF30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E37F86A4-7B62-3AE3-BD0A-2D6135E5DB3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172" name="Rectangle 4">
            <a:extLst>
              <a:ext uri="{FF2B5EF4-FFF2-40B4-BE49-F238E27FC236}">
                <a16:creationId xmlns:a16="http://schemas.microsoft.com/office/drawing/2014/main" id="{B22AD818-F39E-25F4-8308-09FAB46206B7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7" name="Rectangle 5">
            <a:extLst>
              <a:ext uri="{FF2B5EF4-FFF2-40B4-BE49-F238E27FC236}">
                <a16:creationId xmlns:a16="http://schemas.microsoft.com/office/drawing/2014/main" id="{B2BEA929-5BF5-7976-0C36-014722818BB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13318" name="Rectangle 6">
            <a:extLst>
              <a:ext uri="{FF2B5EF4-FFF2-40B4-BE49-F238E27FC236}">
                <a16:creationId xmlns:a16="http://schemas.microsoft.com/office/drawing/2014/main" id="{4235CF73-12B5-E27F-BB0F-82123A264DB7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kumimoji="1"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319" name="Rectangle 7">
            <a:extLst>
              <a:ext uri="{FF2B5EF4-FFF2-40B4-BE49-F238E27FC236}">
                <a16:creationId xmlns:a16="http://schemas.microsoft.com/office/drawing/2014/main" id="{5936934B-41C5-F685-1ED5-A839DA0EAB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kumimoji="1" sz="1200">
                <a:latin typeface="Times New Roman" panose="02020603050405020304" pitchFamily="18" charset="0"/>
              </a:defRPr>
            </a:lvl1pPr>
          </a:lstStyle>
          <a:p>
            <a:fld id="{BDA36F0E-4A13-4F7F-8B9B-29FE11DAD602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8579AC7D-7EE3-D672-C494-D869B712E391}"/>
              </a:ext>
            </a:extLst>
          </p:cNvPr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3" name="Oval 3">
              <a:extLst>
                <a:ext uri="{FF2B5EF4-FFF2-40B4-BE49-F238E27FC236}">
                  <a16:creationId xmlns:a16="http://schemas.microsoft.com/office/drawing/2014/main" id="{3E8B2AF8-3456-447F-9420-BD79654255CF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4" name="Oval 4">
              <a:extLst>
                <a:ext uri="{FF2B5EF4-FFF2-40B4-BE49-F238E27FC236}">
                  <a16:creationId xmlns:a16="http://schemas.microsoft.com/office/drawing/2014/main" id="{A43E6DBA-B339-7AAF-8788-21FBA0463718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5" name="Oval 5">
              <a:extLst>
                <a:ext uri="{FF2B5EF4-FFF2-40B4-BE49-F238E27FC236}">
                  <a16:creationId xmlns:a16="http://schemas.microsoft.com/office/drawing/2014/main" id="{55519FD6-8558-68D9-8FB4-EE9484410913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6" name="Oval 6">
              <a:extLst>
                <a:ext uri="{FF2B5EF4-FFF2-40B4-BE49-F238E27FC236}">
                  <a16:creationId xmlns:a16="http://schemas.microsoft.com/office/drawing/2014/main" id="{9C325AB2-0A8B-4E61-95BE-EE17EDACCA9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7" name="Oval 7">
              <a:extLst>
                <a:ext uri="{FF2B5EF4-FFF2-40B4-BE49-F238E27FC236}">
                  <a16:creationId xmlns:a16="http://schemas.microsoft.com/office/drawing/2014/main" id="{277386D6-DBCF-E100-6F01-6E9A9FCEB9C9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8" name="Oval 8">
              <a:extLst>
                <a:ext uri="{FF2B5EF4-FFF2-40B4-BE49-F238E27FC236}">
                  <a16:creationId xmlns:a16="http://schemas.microsoft.com/office/drawing/2014/main" id="{0ED1B8B5-773C-D114-988C-D4BDCE47CB80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127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127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1F921293-D56B-351A-D5A8-4A4F5B019B6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" name="Rectangle 10">
            <a:extLst>
              <a:ext uri="{FF2B5EF4-FFF2-40B4-BE49-F238E27FC236}">
                <a16:creationId xmlns:a16="http://schemas.microsoft.com/office/drawing/2014/main" id="{C9A94F29-E8B5-400E-07B5-24679A5197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11">
            <a:extLst>
              <a:ext uri="{FF2B5EF4-FFF2-40B4-BE49-F238E27FC236}">
                <a16:creationId xmlns:a16="http://schemas.microsoft.com/office/drawing/2014/main" id="{BBB727BF-C9B9-208A-1AFF-20AB8C8BE8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80A5A-A1EB-4B2B-B22B-75BFACACFF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71281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D31FE7C7-CC08-D627-E263-79C39A010B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7BF9115F-6FB4-4A0E-1782-FA778DF4056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249920B8-C962-55FE-8100-5373F476F3B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868D38D-1F3F-48D2-96C1-560CD802A03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1874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4F77DBD8-5DEC-F764-C26B-E376B833CF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B187D3D6-C368-2AC3-ECC1-2942B774137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D8CE40D9-0A3A-7B8F-59C1-5B945560D96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AE23B-F8B7-4001-93BC-00A98FF752A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27526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F7CB9661-C02B-1903-AB2C-19C084CEB88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9C98412B-E448-724F-F7C4-60F7666BBD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0D59F7E-EF51-3464-954A-4A79A97158E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7B8FCF1-6D93-4D28-A639-95ADDCA6FB6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7107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>
            <a:extLst>
              <a:ext uri="{FF2B5EF4-FFF2-40B4-BE49-F238E27FC236}">
                <a16:creationId xmlns:a16="http://schemas.microsoft.com/office/drawing/2014/main" id="{EB2E4CB3-DD9F-CC44-C8BF-5F55F31333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49BD47F4-3289-4FEA-3EDD-A1B8559B8B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>
            <a:extLst>
              <a:ext uri="{FF2B5EF4-FFF2-40B4-BE49-F238E27FC236}">
                <a16:creationId xmlns:a16="http://schemas.microsoft.com/office/drawing/2014/main" id="{0594EA76-7BA7-8B34-705C-F2EE2C199D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41DC01A-4520-4F0B-9CD8-195D2A0DC7B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840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BEBD730F-0D50-C4AD-15BC-1BE4829F00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EB7CE6AD-AFC3-B241-3FD8-0149C5C987F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8F36D6B4-E77E-63B3-D642-095773119B1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FB61089-CC3D-4542-9F04-2D92BBDA1F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6265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31385482-DB8C-7B1B-74AC-55988557474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64F66B8A-7AD5-2EF9-F428-8EC666F1CF8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>
            <a:extLst>
              <a:ext uri="{FF2B5EF4-FFF2-40B4-BE49-F238E27FC236}">
                <a16:creationId xmlns:a16="http://schemas.microsoft.com/office/drawing/2014/main" id="{4C7A7602-8AB5-3DCC-EECE-F250208350E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C46BD55-8749-472D-A4D0-1B70AC3E8EC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895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>
            <a:extLst>
              <a:ext uri="{FF2B5EF4-FFF2-40B4-BE49-F238E27FC236}">
                <a16:creationId xmlns:a16="http://schemas.microsoft.com/office/drawing/2014/main" id="{E4889E3C-F166-1882-0B0D-44A386628A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>
            <a:extLst>
              <a:ext uri="{FF2B5EF4-FFF2-40B4-BE49-F238E27FC236}">
                <a16:creationId xmlns:a16="http://schemas.microsoft.com/office/drawing/2014/main" id="{ACF19A91-B633-2C94-7ADE-6DA63C00F7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A7E32376-56D8-DE80-5B76-3AAD6F6A7F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D6093D-842B-4D28-879D-65F0B41F40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12303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>
            <a:extLst>
              <a:ext uri="{FF2B5EF4-FFF2-40B4-BE49-F238E27FC236}">
                <a16:creationId xmlns:a16="http://schemas.microsoft.com/office/drawing/2014/main" id="{1164C946-63F2-7B5D-9D42-D2E09F95EE4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>
            <a:extLst>
              <a:ext uri="{FF2B5EF4-FFF2-40B4-BE49-F238E27FC236}">
                <a16:creationId xmlns:a16="http://schemas.microsoft.com/office/drawing/2014/main" id="{02F2AFEB-CADE-079F-2BA0-F8EB24FA344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87676DD-6E04-B34B-2A2F-198E84560EA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0EF4A40-F444-4A0F-A3DA-1E7581E9DDE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8867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4D453562-8D23-2944-E724-AA1EF2093E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4F9F87ED-8991-DD05-B39A-1413134AE9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AF78EA52-1B90-EF73-3DFA-77726388C38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31506A3-AC00-42B1-B7CF-B5067BAEE0C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605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>
            <a:extLst>
              <a:ext uri="{FF2B5EF4-FFF2-40B4-BE49-F238E27FC236}">
                <a16:creationId xmlns:a16="http://schemas.microsoft.com/office/drawing/2014/main" id="{C62A0446-1118-0C9D-582B-C87D67641C3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>
            <a:extLst>
              <a:ext uri="{FF2B5EF4-FFF2-40B4-BE49-F238E27FC236}">
                <a16:creationId xmlns:a16="http://schemas.microsoft.com/office/drawing/2014/main" id="{B869E0C8-ABC4-29EC-A802-20CBC996305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6DCF12C3-DF55-13AD-241B-F18D5E80C0A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21A07D-C2CB-4C3D-A99D-36A32961601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74314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1A68D8-E155-64D2-2D91-5E7D58646F4A}"/>
              </a:ext>
            </a:extLst>
          </p:cNvPr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>
              <a:extLst>
                <a:ext uri="{FF2B5EF4-FFF2-40B4-BE49-F238E27FC236}">
                  <a16:creationId xmlns:a16="http://schemas.microsoft.com/office/drawing/2014/main" id="{947303EE-7224-6448-D31A-9892B87E3EF4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3" name="Oval 4">
              <a:extLst>
                <a:ext uri="{FF2B5EF4-FFF2-40B4-BE49-F238E27FC236}">
                  <a16:creationId xmlns:a16="http://schemas.microsoft.com/office/drawing/2014/main" id="{8DA58961-8431-5D29-02BF-21F82BA9AEA2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4" name="Oval 5">
              <a:extLst>
                <a:ext uri="{FF2B5EF4-FFF2-40B4-BE49-F238E27FC236}">
                  <a16:creationId xmlns:a16="http://schemas.microsoft.com/office/drawing/2014/main" id="{12443A4E-1774-0E6A-FF3F-CE8849EED91E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5" name="Oval 6">
              <a:extLst>
                <a:ext uri="{FF2B5EF4-FFF2-40B4-BE49-F238E27FC236}">
                  <a16:creationId xmlns:a16="http://schemas.microsoft.com/office/drawing/2014/main" id="{A1438348-C8EC-C179-980E-75C96C306395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  <p:sp>
          <p:nvSpPr>
            <p:cNvPr id="1036" name="Oval 7">
              <a:extLst>
                <a:ext uri="{FF2B5EF4-FFF2-40B4-BE49-F238E27FC236}">
                  <a16:creationId xmlns:a16="http://schemas.microsoft.com/office/drawing/2014/main" id="{04726561-E4C9-2BE5-98B1-4A345C91A6AA}"/>
                </a:ext>
              </a:extLst>
            </p:cNvPr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latin typeface="Times New Roman" pitchFamily="18" charset="0"/>
              </a:endParaRPr>
            </a:p>
          </p:txBody>
        </p:sp>
      </p:grpSp>
      <p:sp>
        <p:nvSpPr>
          <p:cNvPr id="1027" name="Rectangle 8">
            <a:extLst>
              <a:ext uri="{FF2B5EF4-FFF2-40B4-BE49-F238E27FC236}">
                <a16:creationId xmlns:a16="http://schemas.microsoft.com/office/drawing/2014/main" id="{21B0E157-E25D-7F4B-AAE2-ADC4739230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49" name="Rectangle 9">
            <a:extLst>
              <a:ext uri="{FF2B5EF4-FFF2-40B4-BE49-F238E27FC236}">
                <a16:creationId xmlns:a16="http://schemas.microsoft.com/office/drawing/2014/main" id="{896497BD-089E-E342-011A-02AC2CE138A7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0" name="Rectangle 10">
            <a:extLst>
              <a:ext uri="{FF2B5EF4-FFF2-40B4-BE49-F238E27FC236}">
                <a16:creationId xmlns:a16="http://schemas.microsoft.com/office/drawing/2014/main" id="{63282697-7521-2E47-16DF-756154B945D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51" name="Rectangle 11">
            <a:extLst>
              <a:ext uri="{FF2B5EF4-FFF2-40B4-BE49-F238E27FC236}">
                <a16:creationId xmlns:a16="http://schemas.microsoft.com/office/drawing/2014/main" id="{257DE75A-7145-C012-6E24-F52B081C4E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fld id="{15270E42-D9AA-439D-AC9F-00DC37A2A272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1031" name="Rectangle 12">
            <a:extLst>
              <a:ext uri="{FF2B5EF4-FFF2-40B4-BE49-F238E27FC236}">
                <a16:creationId xmlns:a16="http://schemas.microsoft.com/office/drawing/2014/main" id="{D808774C-C192-AF74-1036-10498C7D6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6.wmf"/><Relationship Id="rId3" Type="http://schemas.openxmlformats.org/officeDocument/2006/relationships/image" Target="../media/image1.png"/><Relationship Id="rId7" Type="http://schemas.openxmlformats.org/officeDocument/2006/relationships/image" Target="../media/image3.wmf"/><Relationship Id="rId12" Type="http://schemas.openxmlformats.org/officeDocument/2006/relationships/oleObject" Target="../embeddings/oleObject6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5.wmf"/><Relationship Id="rId5" Type="http://schemas.openxmlformats.org/officeDocument/2006/relationships/image" Target="../media/image2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4.wmf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7.wmf"/><Relationship Id="rId7" Type="http://schemas.openxmlformats.org/officeDocument/2006/relationships/image" Target="../media/image9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1.wmf"/><Relationship Id="rId5" Type="http://schemas.openxmlformats.org/officeDocument/2006/relationships/image" Target="../media/image8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0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13" Type="http://schemas.openxmlformats.org/officeDocument/2006/relationships/image" Target="../media/image17.wmf"/><Relationship Id="rId3" Type="http://schemas.openxmlformats.org/officeDocument/2006/relationships/image" Target="../media/image12.wmf"/><Relationship Id="rId7" Type="http://schemas.openxmlformats.org/officeDocument/2006/relationships/image" Target="../media/image14.wmf"/><Relationship Id="rId12" Type="http://schemas.openxmlformats.org/officeDocument/2006/relationships/oleObject" Target="../embeddings/oleObject17.bin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6.wmf"/><Relationship Id="rId5" Type="http://schemas.openxmlformats.org/officeDocument/2006/relationships/image" Target="../media/image13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../&#31532;12&#31456;.ppt#28. PowerPoint &#28436;&#31034;&#25991;&#31295;" TargetMode="External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1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20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9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灯片编号占位符 3">
            <a:extLst>
              <a:ext uri="{FF2B5EF4-FFF2-40B4-BE49-F238E27FC236}">
                <a16:creationId xmlns:a16="http://schemas.microsoft.com/office/drawing/2014/main" id="{F0EB3923-923C-1B44-71A0-BB172EFB4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9EE02F79-3003-4048-B804-924A325966EE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1</a:t>
            </a:fld>
            <a:endParaRPr lang="en-US" altLang="zh-CN" sz="1000"/>
          </a:p>
        </p:txBody>
      </p:sp>
      <p:graphicFrame>
        <p:nvGraphicFramePr>
          <p:cNvPr id="5129" name="Object 9">
            <a:extLst>
              <a:ext uri="{FF2B5EF4-FFF2-40B4-BE49-F238E27FC236}">
                <a16:creationId xmlns:a16="http://schemas.microsoft.com/office/drawing/2014/main" id="{0DA73694-7E10-BB15-F137-433FAF0A0E2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284913" y="3000375"/>
          <a:ext cx="2667000" cy="2657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位图图像" r:id="rId2" imgW="2666667" imgH="2657846" progId="Paint.Picture">
                  <p:embed/>
                </p:oleObj>
              </mc:Choice>
              <mc:Fallback>
                <p:oleObj name="位图图像" r:id="rId2" imgW="2666667" imgH="2657846" progId="Paint.Picture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84913" y="3000375"/>
                        <a:ext cx="2667000" cy="2657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35" name="Arc 15">
            <a:extLst>
              <a:ext uri="{FF2B5EF4-FFF2-40B4-BE49-F238E27FC236}">
                <a16:creationId xmlns:a16="http://schemas.microsoft.com/office/drawing/2014/main" id="{702332D1-79C5-D607-30AE-686E4667DFFF}"/>
              </a:ext>
            </a:extLst>
          </p:cNvPr>
          <p:cNvSpPr>
            <a:spLocks/>
          </p:cNvSpPr>
          <p:nvPr/>
        </p:nvSpPr>
        <p:spPr bwMode="auto">
          <a:xfrm rot="3813229" flipV="1">
            <a:off x="7937500" y="3308350"/>
            <a:ext cx="677863" cy="1376363"/>
          </a:xfrm>
          <a:custGeom>
            <a:avLst/>
            <a:gdLst>
              <a:gd name="T0" fmla="*/ 0 w 7445"/>
              <a:gd name="T1" fmla="*/ 0 h 21600"/>
              <a:gd name="T2" fmla="*/ 2147483647 w 7445"/>
              <a:gd name="T3" fmla="*/ 2147483647 h 21600"/>
              <a:gd name="T4" fmla="*/ 0 w 7445"/>
              <a:gd name="T5" fmla="*/ 2147483647 h 21600"/>
              <a:gd name="T6" fmla="*/ 0 60000 65536"/>
              <a:gd name="T7" fmla="*/ 0 60000 65536"/>
              <a:gd name="T8" fmla="*/ 0 60000 65536"/>
              <a:gd name="T9" fmla="*/ 0 w 7445"/>
              <a:gd name="T10" fmla="*/ 0 h 21600"/>
              <a:gd name="T11" fmla="*/ 7445 w 7445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7445" h="21600" fill="none" extrusionOk="0">
                <a:moveTo>
                  <a:pt x="-1" y="0"/>
                </a:moveTo>
                <a:cubicBezTo>
                  <a:pt x="2540" y="0"/>
                  <a:pt x="5060" y="448"/>
                  <a:pt x="7445" y="1323"/>
                </a:cubicBezTo>
              </a:path>
              <a:path w="7445" h="21600" stroke="0" extrusionOk="0">
                <a:moveTo>
                  <a:pt x="-1" y="0"/>
                </a:moveTo>
                <a:cubicBezTo>
                  <a:pt x="2540" y="0"/>
                  <a:pt x="5060" y="448"/>
                  <a:pt x="7445" y="1323"/>
                </a:cubicBezTo>
                <a:lnTo>
                  <a:pt x="0" y="21600"/>
                </a:lnTo>
                <a:lnTo>
                  <a:pt x="-1" y="0"/>
                </a:lnTo>
                <a:close/>
              </a:path>
            </a:pathLst>
          </a:cu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50" name="Text Box 2">
            <a:extLst>
              <a:ext uri="{FF2B5EF4-FFF2-40B4-BE49-F238E27FC236}">
                <a16:creationId xmlns:a16="http://schemas.microsoft.com/office/drawing/2014/main" id="{261E9D88-B285-C3EE-CF2E-9786EE631B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403225"/>
            <a:ext cx="8991600" cy="1684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>
                <a:latin typeface="Times New Roman" panose="02020603050405020304" pitchFamily="18" charset="0"/>
              </a:rPr>
              <a:t>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50m</a:t>
            </a:r>
            <a:r>
              <a:rPr kumimoji="1" lang="en-US" altLang="zh-CN" sz="2400" b="1" baseline="30000">
                <a:latin typeface="Times New Roman" panose="02020603050405020304" pitchFamily="18" charset="0"/>
                <a:ea typeface="楷体_GB2312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的房间内空气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1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=30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  <a:cs typeface="Times New Roman" panose="02020603050405020304" pitchFamily="18" charset="0"/>
              </a:rPr>
              <a:t>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    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60%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，被等压冷却到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2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10℃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。已知  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b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= 0.1013MPa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。求：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）初态时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t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d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，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d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及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H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；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）凝结水量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Δ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m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v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；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）放热量</a:t>
            </a: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Q</a:t>
            </a: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  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。</a:t>
            </a:r>
          </a:p>
        </p:txBody>
      </p:sp>
      <p:graphicFrame>
        <p:nvGraphicFramePr>
          <p:cNvPr id="2051" name="Object 3">
            <a:extLst>
              <a:ext uri="{FF2B5EF4-FFF2-40B4-BE49-F238E27FC236}">
                <a16:creationId xmlns:a16="http://schemas.microsoft.com/office/drawing/2014/main" id="{E354FFA9-B32A-4CEC-9710-A3F50AB61E4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01763" y="4891088"/>
          <a:ext cx="3363912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38300" imgH="241300" progId="Equation.DSMT4">
                  <p:embed/>
                </p:oleObj>
              </mc:Choice>
              <mc:Fallback>
                <p:oleObj name="Equation" r:id="rId4" imgW="1638300" imgH="2413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01763" y="4891088"/>
                        <a:ext cx="3363912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4">
            <a:extLst>
              <a:ext uri="{FF2B5EF4-FFF2-40B4-BE49-F238E27FC236}">
                <a16:creationId xmlns:a16="http://schemas.microsoft.com/office/drawing/2014/main" id="{DCE5B13D-B1D2-5C6C-AD37-698C3BF42A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2273300"/>
            <a:ext cx="12684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黑体" panose="02010609060101010101" pitchFamily="49" charset="-122"/>
                <a:ea typeface="黑体" panose="02010609060101010101" pitchFamily="49" charset="-122"/>
              </a:rPr>
              <a:t>解  </a:t>
            </a:r>
            <a:r>
              <a:rPr kumimoji="1" lang="en-US" altLang="zh-CN" sz="2400" b="1">
                <a:latin typeface="Times New Roman" panose="02020603050405020304" pitchFamily="18" charset="0"/>
              </a:rPr>
              <a:t>1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2055" name="Object 7">
            <a:extLst>
              <a:ext uri="{FF2B5EF4-FFF2-40B4-BE49-F238E27FC236}">
                <a16:creationId xmlns:a16="http://schemas.microsoft.com/office/drawing/2014/main" id="{5275CB03-9E8C-DE14-C5E8-D77EC2305CA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9750" y="5394325"/>
          <a:ext cx="529907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476500" imgH="241300" progId="Equation.DSMT4">
                  <p:embed/>
                </p:oleObj>
              </mc:Choice>
              <mc:Fallback>
                <p:oleObj name="Equation" r:id="rId6" imgW="2476500" imgH="2413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750" y="5394325"/>
                        <a:ext cx="5299075" cy="517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0" name="Object 0">
            <a:extLst>
              <a:ext uri="{FF2B5EF4-FFF2-40B4-BE49-F238E27FC236}">
                <a16:creationId xmlns:a16="http://schemas.microsoft.com/office/drawing/2014/main" id="{56334B2F-A3BD-CED5-DD38-11458C29BDF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84663" y="482600"/>
          <a:ext cx="3111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5028" imgH="228501" progId="Equation.DSMT4">
                  <p:embed/>
                </p:oleObj>
              </mc:Choice>
              <mc:Fallback>
                <p:oleObj name="Equation" r:id="rId8" imgW="165028" imgH="228501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84663" y="482600"/>
                        <a:ext cx="3111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2" name="Text Box 0">
            <a:extLst>
              <a:ext uri="{FF2B5EF4-FFF2-40B4-BE49-F238E27FC236}">
                <a16:creationId xmlns:a16="http://schemas.microsoft.com/office/drawing/2014/main" id="{28276DE9-BF85-6DE1-EAB6-0A39C96BBB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8750" y="44450"/>
            <a:ext cx="10350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1800" b="1">
                <a:latin typeface="Times New Roman" panose="02020603050405020304" pitchFamily="18" charset="0"/>
              </a:rPr>
              <a:t>A422177</a:t>
            </a:r>
          </a:p>
        </p:txBody>
      </p:sp>
      <p:sp>
        <p:nvSpPr>
          <p:cNvPr id="5121" name="Text Box 1">
            <a:extLst>
              <a:ext uri="{FF2B5EF4-FFF2-40B4-BE49-F238E27FC236}">
                <a16:creationId xmlns:a16="http://schemas.microsoft.com/office/drawing/2014/main" id="{B97C5DDC-0711-1A07-ACFA-3C552D1CE2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891088"/>
            <a:ext cx="7969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查表</a:t>
            </a:r>
          </a:p>
        </p:txBody>
      </p:sp>
      <p:graphicFrame>
        <p:nvGraphicFramePr>
          <p:cNvPr id="5122" name="Object 2">
            <a:extLst>
              <a:ext uri="{FF2B5EF4-FFF2-40B4-BE49-F238E27FC236}">
                <a16:creationId xmlns:a16="http://schemas.microsoft.com/office/drawing/2014/main" id="{CA6A2DA4-93C0-9C0D-9B98-780F55690CD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5" y="6043613"/>
          <a:ext cx="17732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838200" imgH="241300" progId="Equation.DSMT4">
                  <p:embed/>
                </p:oleObj>
              </mc:Choice>
              <mc:Fallback>
                <p:oleObj name="Equation" r:id="rId10" imgW="838200" imgH="241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5" y="6043613"/>
                        <a:ext cx="1773238" cy="509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3" name="Text Box 3">
            <a:extLst>
              <a:ext uri="{FF2B5EF4-FFF2-40B4-BE49-F238E27FC236}">
                <a16:creationId xmlns:a16="http://schemas.microsoft.com/office/drawing/2014/main" id="{C79D64BA-E981-C1D8-762C-1DDFB26A6F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238" y="6115050"/>
            <a:ext cx="488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由</a:t>
            </a:r>
          </a:p>
        </p:txBody>
      </p:sp>
      <p:graphicFrame>
        <p:nvGraphicFramePr>
          <p:cNvPr id="5124" name="Object 4">
            <a:extLst>
              <a:ext uri="{FF2B5EF4-FFF2-40B4-BE49-F238E27FC236}">
                <a16:creationId xmlns:a16="http://schemas.microsoft.com/office/drawing/2014/main" id="{558DA98E-F583-5525-4DC1-F661D599333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6043613"/>
          <a:ext cx="504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28600" imgH="228600" progId="Equation.DSMT4">
                  <p:embed/>
                </p:oleObj>
              </mc:Choice>
              <mc:Fallback>
                <p:oleObj name="Equation" r:id="rId12" imgW="2286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6043613"/>
                        <a:ext cx="504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5" name="Line 5">
            <a:extLst>
              <a:ext uri="{FF2B5EF4-FFF2-40B4-BE49-F238E27FC236}">
                <a16:creationId xmlns:a16="http://schemas.microsoft.com/office/drawing/2014/main" id="{B9FF4603-9156-5CED-6D05-5E560982B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692275" y="6330950"/>
            <a:ext cx="1079500" cy="0"/>
          </a:xfrm>
          <a:prstGeom prst="line">
            <a:avLst/>
          </a:prstGeom>
          <a:noFill/>
          <a:ln w="57150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88" name="AutoShape 7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A85130EF-E0C1-0B96-0B4A-9E54C136D5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3089" name="AutoShape 8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EAD8D389-80EB-DBEA-060D-546BF5D0D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1" name="Line 11">
            <a:extLst>
              <a:ext uri="{FF2B5EF4-FFF2-40B4-BE49-F238E27FC236}">
                <a16:creationId xmlns:a16="http://schemas.microsoft.com/office/drawing/2014/main" id="{0F57B9FB-C3F6-6BDC-6B13-2FFC44D6659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08875" y="4002088"/>
            <a:ext cx="576263" cy="0"/>
          </a:xfrm>
          <a:prstGeom prst="line">
            <a:avLst/>
          </a:prstGeom>
          <a:noFill/>
          <a:ln w="28575">
            <a:solidFill>
              <a:srgbClr val="FF33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139" name="Text Box 19">
            <a:extLst>
              <a:ext uri="{FF2B5EF4-FFF2-40B4-BE49-F238E27FC236}">
                <a16:creationId xmlns:a16="http://schemas.microsoft.com/office/drawing/2014/main" id="{F64679C6-184E-C41C-CD16-91F881FFDF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0" y="3421063"/>
            <a:ext cx="463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>
                <a:solidFill>
                  <a:srgbClr val="0000FF"/>
                </a:solidFill>
                <a:latin typeface="楷体_GB2312" charset="-122"/>
                <a:ea typeface="楷体_GB2312" charset="-122"/>
              </a:rPr>
              <a:t>.</a:t>
            </a:r>
          </a:p>
        </p:txBody>
      </p:sp>
      <p:sp>
        <p:nvSpPr>
          <p:cNvPr id="5140" name="Text Box 20">
            <a:extLst>
              <a:ext uri="{FF2B5EF4-FFF2-40B4-BE49-F238E27FC236}">
                <a16:creationId xmlns:a16="http://schemas.microsoft.com/office/drawing/2014/main" id="{A2BAD18F-70B6-81F4-56AB-32DD69088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6000" y="3425825"/>
            <a:ext cx="463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>
                <a:solidFill>
                  <a:srgbClr val="0000FF"/>
                </a:solidFill>
                <a:latin typeface="楷体_GB2312" charset="-122"/>
                <a:ea typeface="楷体_GB2312" charset="-122"/>
              </a:rPr>
              <a:t>.</a:t>
            </a:r>
          </a:p>
        </p:txBody>
      </p:sp>
      <p:sp>
        <p:nvSpPr>
          <p:cNvPr id="5141" name="Text Box 21">
            <a:extLst>
              <a:ext uri="{FF2B5EF4-FFF2-40B4-BE49-F238E27FC236}">
                <a16:creationId xmlns:a16="http://schemas.microsoft.com/office/drawing/2014/main" id="{5D43B35B-797E-6295-80C4-CFC0EEB973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24775" y="4002088"/>
            <a:ext cx="46355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4400">
                <a:solidFill>
                  <a:srgbClr val="0000FF"/>
                </a:solidFill>
                <a:latin typeface="楷体_GB2312" charset="-122"/>
                <a:ea typeface="楷体_GB2312" charset="-122"/>
              </a:rPr>
              <a:t>.</a:t>
            </a:r>
          </a:p>
        </p:txBody>
      </p:sp>
      <p:sp>
        <p:nvSpPr>
          <p:cNvPr id="5142" name="Text Box 22">
            <a:extLst>
              <a:ext uri="{FF2B5EF4-FFF2-40B4-BE49-F238E27FC236}">
                <a16:creationId xmlns:a16="http://schemas.microsoft.com/office/drawing/2014/main" id="{2A2A28A1-4F34-F717-B7CE-70ACF9D09D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6100" y="2273300"/>
            <a:ext cx="6681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楷体_GB2312" charset="-122"/>
              </a:rPr>
              <a:t>分析：空气等压冷却过程中水蒸气参数变化过程</a:t>
            </a:r>
          </a:p>
        </p:txBody>
      </p:sp>
      <p:sp>
        <p:nvSpPr>
          <p:cNvPr id="5143" name="Text Box 23">
            <a:extLst>
              <a:ext uri="{FF2B5EF4-FFF2-40B4-BE49-F238E27FC236}">
                <a16:creationId xmlns:a16="http://schemas.microsoft.com/office/drawing/2014/main" id="{83878A57-720B-4253-63AF-3083EB0CB8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80375" y="37782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144" name="Text Box 24">
            <a:extLst>
              <a:ext uri="{FF2B5EF4-FFF2-40B4-BE49-F238E27FC236}">
                <a16:creationId xmlns:a16="http://schemas.microsoft.com/office/drawing/2014/main" id="{E6D088E9-6ACA-D80F-B707-8F4EA73C72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35913" y="4311650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145" name="Text Box 25">
            <a:extLst>
              <a:ext uri="{FF2B5EF4-FFF2-40B4-BE49-F238E27FC236}">
                <a16:creationId xmlns:a16="http://schemas.microsoft.com/office/drawing/2014/main" id="{791E1F62-07A1-9F0A-20D9-4415C199D78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24750" y="3635375"/>
            <a:ext cx="2984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800" b="1" i="1">
                <a:latin typeface="Times New Roman" panose="02020603050405020304" pitchFamily="18" charset="0"/>
              </a:rPr>
              <a:t>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690BAD-15A8-7525-26AB-2C56D8F2FA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3643313"/>
            <a:ext cx="2659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charset="-122"/>
              </a:rPr>
              <a:t>达到露点温度前：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F3F5B56-4BF3-699C-1FDB-E3DFAFD78E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7250" y="4252913"/>
            <a:ext cx="26590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ea typeface="楷体_GB2312" charset="-122"/>
              </a:rPr>
              <a:t>达到露点温度后：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982F629-691A-580E-9F64-ECD506BB8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33863" y="2857500"/>
            <a:ext cx="3635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l-GR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φ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9549AD7-FD53-3EDF-2823-1FEA54C0B7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5363" y="2857500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27A650A-49B8-42A8-1BFF-31AE1838B5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51313" y="357187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l-GR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↑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7808C2-F5B2-7A79-03E8-62DE9A032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3313" y="2857500"/>
            <a:ext cx="4413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 i="1">
                <a:latin typeface="Times New Roman" panose="02020603050405020304" pitchFamily="18" charset="0"/>
                <a:ea typeface="楷体_GB2312" charset="-122"/>
              </a:rPr>
              <a:t>p</a:t>
            </a:r>
            <a:r>
              <a:rPr kumimoji="1" lang="en-US" altLang="zh-CN" sz="2400" b="1" baseline="-25000">
                <a:latin typeface="Times New Roman" panose="02020603050405020304" pitchFamily="18" charset="0"/>
                <a:ea typeface="楷体_GB2312" charset="-122"/>
              </a:rPr>
              <a:t>v</a:t>
            </a:r>
            <a:endParaRPr lang="zh-CN" altLang="en-US" sz="240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806B3C3-F7D0-D02E-3D5D-78666B424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65525" y="360997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D46364E-0FAA-3A49-A758-B7A5DA18C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2363" y="4181475"/>
            <a:ext cx="338137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l-GR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4C5155-FC19-C0FC-6FA1-731CB81352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86313" y="360997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E07416B-9528-1C38-42E5-CB0116D1F8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79875" y="4181475"/>
            <a:ext cx="4921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—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2BA64B-2FCB-165F-E6BD-EF73F50C4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4143375"/>
            <a:ext cx="3381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l-GR" altLang="zh-CN" sz="2400" b="1" i="1">
                <a:latin typeface="Times New Roman" panose="02020603050405020304" pitchFamily="18" charset="0"/>
                <a:cs typeface="Times New Roman" panose="02020603050405020304" pitchFamily="18" charset="0"/>
              </a:rPr>
              <a:t>↓</a:t>
            </a:r>
            <a:endParaRPr lang="zh-CN" altLang="en-US" sz="2400" b="1" i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"/>
                                        <p:tgtEl>
                                          <p:spTgt spid="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5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5" dur="1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26" presetID="24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28" dur="1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5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5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2000"/>
                                        <p:tgtEl>
                                          <p:spTgt spid="5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5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3" presetID="5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770" decel="100000"/>
                                        <p:tgtEl>
                                          <p:spTgt spid="51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6" dur="770" decel="100000"/>
                                        <p:tgtEl>
                                          <p:spTgt spid="5145"/>
                                        </p:tgtEl>
                                      </p:cBhvr>
                                      <p:from x="10000" y="10000"/>
                                      <p:to x="200000" y="450000"/>
                                    </p:animScale>
                                    <p:animScale>
                                      <p:cBhvr>
                                        <p:cTn id="67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</p:cBhvr>
                                      <p:from x="200000" y="450000"/>
                                      <p:to x="100000" y="100000"/>
                                    </p:animScale>
                                    <p:set>
                                      <p:cBhvr>
                                        <p:cTn id="68" dur="77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o>
                                        <p:strVal val="(0.5)"/>
                                      </p:to>
                                    </p:set>
                                    <p:anim from="(0.5)" to="(#ppt_x)" calcmode="lin" valueType="num">
                                      <p:cBhvr>
                                        <p:cTn id="69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set>
                                      <p:cBhvr>
                                        <p:cTn id="70" dur="770" fill="hold"/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o>
                                        <p:strVal val="(#ppt_y+0.4)"/>
                                      </p:to>
                                    </p:set>
                                    <p:anim from="(#ppt_y+0.4)" to="(#ppt_y)" calcmode="lin" valueType="num">
                                      <p:cBhvr>
                                        <p:cTn id="71" dur="1230" accel="100000" fill="hold">
                                          <p:stCondLst>
                                            <p:cond delay="770"/>
                                          </p:stCondLst>
                                        </p:cTn>
                                        <p:tgtEl>
                                          <p:spTgt spid="51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 nodeType="clickPar">
                      <p:stCondLst>
                        <p:cond delay="indefinite"/>
                      </p:stCondLst>
                      <p:childTnLst>
                        <p:par>
                          <p:cTn id="7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 nodeType="clickPar">
                      <p:stCondLst>
                        <p:cond delay="indefinite"/>
                      </p:stCondLst>
                      <p:childTnLst>
                        <p:par>
                          <p:cTn id="7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3" dur="500"/>
                                        <p:tgtEl>
                                          <p:spTgt spid="5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1000"/>
                                        <p:tgtEl>
                                          <p:spTgt spid="51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51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 nodeType="clickPar">
                      <p:stCondLst>
                        <p:cond delay="indefinite"/>
                      </p:stCondLst>
                      <p:childTnLst>
                        <p:par>
                          <p:cTn id="10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7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 nodeType="clickPar">
                      <p:stCondLst>
                        <p:cond delay="indefinite"/>
                      </p:stCondLst>
                      <p:childTnLst>
                        <p:par>
                          <p:cTn id="11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4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4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 nodeType="clickPar">
                      <p:stCondLst>
                        <p:cond delay="indefinite"/>
                      </p:stCondLst>
                      <p:childTnLst>
                        <p:par>
                          <p:cTn id="12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0" dur="500"/>
                                        <p:tgtEl>
                                          <p:spTgt spid="5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 nodeType="clickPar">
                      <p:stCondLst>
                        <p:cond delay="indefinite"/>
                      </p:stCondLst>
                      <p:childTnLst>
                        <p:par>
                          <p:cTn id="1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5" dur="500"/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 nodeType="clickPar">
                      <p:stCondLst>
                        <p:cond delay="indefinite"/>
                      </p:stCondLst>
                      <p:childTnLst>
                        <p:par>
                          <p:cTn id="1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0" dur="500"/>
                                        <p:tgtEl>
                                          <p:spTgt spid="2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 nodeType="clickPar">
                      <p:stCondLst>
                        <p:cond delay="indefinite"/>
                      </p:stCondLst>
                      <p:childTnLst>
                        <p:par>
                          <p:cTn id="1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5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 nodeType="clickPar">
                      <p:stCondLst>
                        <p:cond delay="indefinite"/>
                      </p:stCondLst>
                      <p:childTnLst>
                        <p:par>
                          <p:cTn id="1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6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0" grpId="0"/>
      <p:bldP spid="2052" grpId="0" build="p" autoUpdateAnimBg="0"/>
      <p:bldP spid="5121" grpId="0"/>
      <p:bldP spid="5123" grpId="0"/>
      <p:bldP spid="5139" grpId="0"/>
      <p:bldP spid="5140" grpId="0"/>
      <p:bldP spid="5141" grpId="0"/>
      <p:bldP spid="5142" grpId="0"/>
      <p:bldP spid="5143" grpId="0"/>
      <p:bldP spid="5144" grpId="0"/>
      <p:bldP spid="5145" grpId="0"/>
      <p:bldP spid="28" grpId="0"/>
      <p:bldP spid="29" grpId="0"/>
      <p:bldP spid="30" grpId="0"/>
      <p:bldP spid="31" grpId="0"/>
      <p:bldP spid="32" grpId="0"/>
      <p:bldP spid="35" grpId="0"/>
      <p:bldP spid="36" grpId="0"/>
      <p:bldP spid="37" grpId="0"/>
      <p:bldP spid="38" grpId="0"/>
      <p:bldP spid="39" grpId="0"/>
      <p:bldP spid="4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灯片编号占位符 1">
            <a:extLst>
              <a:ext uri="{FF2B5EF4-FFF2-40B4-BE49-F238E27FC236}">
                <a16:creationId xmlns:a16="http://schemas.microsoft.com/office/drawing/2014/main" id="{5840AA35-45DB-4800-6F20-1B2376ED0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DB1BACCF-EF52-492B-8C31-02FDEE3458B6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en-US" altLang="zh-CN" sz="1000"/>
          </a:p>
        </p:txBody>
      </p:sp>
      <p:graphicFrame>
        <p:nvGraphicFramePr>
          <p:cNvPr id="2056" name="Object 8">
            <a:extLst>
              <a:ext uri="{FF2B5EF4-FFF2-40B4-BE49-F238E27FC236}">
                <a16:creationId xmlns:a16="http://schemas.microsoft.com/office/drawing/2014/main" id="{BFBDA8BC-31A7-16F8-93E2-BF26782EEA3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428625"/>
          <a:ext cx="7802563" cy="178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00500" imgH="914400" progId="Equation.DSMT4">
                  <p:embed/>
                </p:oleObj>
              </mc:Choice>
              <mc:Fallback>
                <p:oleObj name="Equation" r:id="rId2" imgW="4000500" imgH="9144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428625"/>
                        <a:ext cx="7802563" cy="1784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57" name="Object 9">
            <a:extLst>
              <a:ext uri="{FF2B5EF4-FFF2-40B4-BE49-F238E27FC236}">
                <a16:creationId xmlns:a16="http://schemas.microsoft.com/office/drawing/2014/main" id="{710AEAC9-3C18-B6F0-3194-F26D3AEA89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2643188"/>
          <a:ext cx="7354888" cy="476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733800" imgH="241300" progId="Equation.DSMT4">
                  <p:embed/>
                </p:oleObj>
              </mc:Choice>
              <mc:Fallback>
                <p:oleObj name="Equation" r:id="rId4" imgW="3733800" imgH="2413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2643188"/>
                        <a:ext cx="7354888" cy="4762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4" name="Object 2">
            <a:extLst>
              <a:ext uri="{FF2B5EF4-FFF2-40B4-BE49-F238E27FC236}">
                <a16:creationId xmlns:a16="http://schemas.microsoft.com/office/drawing/2014/main" id="{38E17A17-44B7-AEE9-F537-A8B0213D828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03313" y="3381375"/>
          <a:ext cx="6434137" cy="942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78200" imgH="495300" progId="Equation.DSMT4">
                  <p:embed/>
                </p:oleObj>
              </mc:Choice>
              <mc:Fallback>
                <p:oleObj name="Equation" r:id="rId6" imgW="3378200" imgH="495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3313" y="3381375"/>
                        <a:ext cx="6434137" cy="942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7" name="Object 5">
            <a:extLst>
              <a:ext uri="{FF2B5EF4-FFF2-40B4-BE49-F238E27FC236}">
                <a16:creationId xmlns:a16="http://schemas.microsoft.com/office/drawing/2014/main" id="{314DB2C2-C97F-36D6-2231-C2A5247454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4714875"/>
          <a:ext cx="6321425" cy="466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263900" imgH="241300" progId="Equation.DSMT4">
                  <p:embed/>
                </p:oleObj>
              </mc:Choice>
              <mc:Fallback>
                <p:oleObj name="Equation" r:id="rId8" imgW="3263900" imgH="2413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4714875"/>
                        <a:ext cx="6321425" cy="466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6">
            <a:extLst>
              <a:ext uri="{FF2B5EF4-FFF2-40B4-BE49-F238E27FC236}">
                <a16:creationId xmlns:a16="http://schemas.microsoft.com/office/drawing/2014/main" id="{762E4ECC-74D6-ADFB-8448-1F3E772076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14438" y="5643563"/>
          <a:ext cx="64960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52800" imgH="292100" progId="Equation.DSMT4">
                  <p:embed/>
                </p:oleObj>
              </mc:Choice>
              <mc:Fallback>
                <p:oleObj name="Equation" r:id="rId10" imgW="3352800" imgH="2921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4438" y="5643563"/>
                        <a:ext cx="6496050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灯片编号占位符 3">
            <a:extLst>
              <a:ext uri="{FF2B5EF4-FFF2-40B4-BE49-F238E27FC236}">
                <a16:creationId xmlns:a16="http://schemas.microsoft.com/office/drawing/2014/main" id="{0CD046C7-0FFB-1C62-D53B-ADF2C8F72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69C6F29-C2BF-4086-B899-46981E82F10A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zh-CN" sz="1000"/>
          </a:p>
        </p:txBody>
      </p:sp>
      <p:sp>
        <p:nvSpPr>
          <p:cNvPr id="3075" name="Text Box 3">
            <a:extLst>
              <a:ext uri="{FF2B5EF4-FFF2-40B4-BE49-F238E27FC236}">
                <a16:creationId xmlns:a16="http://schemas.microsoft.com/office/drawing/2014/main" id="{B7809119-2B54-544A-D3D6-31D6A74C6D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9075" y="2960688"/>
            <a:ext cx="641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2</a:t>
            </a:r>
            <a:r>
              <a:rPr kumimoji="1" lang="zh-CN" altLang="en-US" sz="2400" b="1">
                <a:latin typeface="Times New Roman" panose="02020603050405020304" pitchFamily="18" charset="0"/>
              </a:rPr>
              <a:t>）</a:t>
            </a:r>
          </a:p>
        </p:txBody>
      </p:sp>
      <p:graphicFrame>
        <p:nvGraphicFramePr>
          <p:cNvPr id="3076" name="Object 4">
            <a:extLst>
              <a:ext uri="{FF2B5EF4-FFF2-40B4-BE49-F238E27FC236}">
                <a16:creationId xmlns:a16="http://schemas.microsoft.com/office/drawing/2014/main" id="{2AE6F828-AE7B-665B-D943-FCE584258BF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990850"/>
          <a:ext cx="938212" cy="509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19100" imgH="228600" progId="Equation.DSMT4">
                  <p:embed/>
                </p:oleObj>
              </mc:Choice>
              <mc:Fallback>
                <p:oleObj name="Equation" r:id="rId2" imgW="419100" imgH="228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90850"/>
                        <a:ext cx="938212" cy="509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9" name="Object 7">
            <a:extLst>
              <a:ext uri="{FF2B5EF4-FFF2-40B4-BE49-F238E27FC236}">
                <a16:creationId xmlns:a16="http://schemas.microsoft.com/office/drawing/2014/main" id="{4CE092B3-137B-C8BD-BB95-ADABE3A07F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57313" y="2143125"/>
          <a:ext cx="5926137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162300" imgH="228600" progId="Equation.DSMT4">
                  <p:embed/>
                </p:oleObj>
              </mc:Choice>
              <mc:Fallback>
                <p:oleObj name="Equation" r:id="rId4" imgW="3162300" imgH="228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57313" y="2143125"/>
                        <a:ext cx="5926137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8">
            <a:extLst>
              <a:ext uri="{FF2B5EF4-FFF2-40B4-BE49-F238E27FC236}">
                <a16:creationId xmlns:a16="http://schemas.microsoft.com/office/drawing/2014/main" id="{500A6CBC-E2E2-E980-36A3-CF8D6C8B8B6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1938" y="2928938"/>
          <a:ext cx="4699000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09800" imgH="228600" progId="Equation.DSMT4">
                  <p:embed/>
                </p:oleObj>
              </mc:Choice>
              <mc:Fallback>
                <p:oleObj name="Equation" r:id="rId6" imgW="2209800" imgH="228600" progId="Equation.DSMT4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01938" y="2928938"/>
                        <a:ext cx="4699000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81" name="Object 9">
            <a:extLst>
              <a:ext uri="{FF2B5EF4-FFF2-40B4-BE49-F238E27FC236}">
                <a16:creationId xmlns:a16="http://schemas.microsoft.com/office/drawing/2014/main" id="{F78F436A-5907-FD53-3CF2-A175FDA6C2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3643313"/>
          <a:ext cx="7878763" cy="178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4038600" imgH="914400" progId="Equation.DSMT4">
                  <p:embed/>
                </p:oleObj>
              </mc:Choice>
              <mc:Fallback>
                <p:oleObj name="Equation" r:id="rId8" imgW="4038600" imgH="914400" progId="Equation.DSMT4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643313"/>
                        <a:ext cx="7878763" cy="1785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" name="Object 1024">
            <a:extLst>
              <a:ext uri="{FF2B5EF4-FFF2-40B4-BE49-F238E27FC236}">
                <a16:creationId xmlns:a16="http://schemas.microsoft.com/office/drawing/2014/main" id="{3320AD05-6C6C-8308-029E-2CA7BE1692F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357188"/>
          <a:ext cx="7364413" cy="14589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975100" imgH="787400" progId="Equation.DSMT4">
                  <p:embed/>
                </p:oleObj>
              </mc:Choice>
              <mc:Fallback>
                <p:oleObj name="Equation" r:id="rId10" imgW="3975100" imgH="787400" progId="Equation.DSMT4">
                  <p:embed/>
                  <p:pic>
                    <p:nvPicPr>
                      <p:cNvPr id="0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357188"/>
                        <a:ext cx="7364413" cy="14589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9" name="AutoShape 2048">
            <a:hlinkClick r:id="" action="ppaction://hlinkshowjump?jump=nextslide" highlightClick="1"/>
            <a:extLst>
              <a:ext uri="{FF2B5EF4-FFF2-40B4-BE49-F238E27FC236}">
                <a16:creationId xmlns:a16="http://schemas.microsoft.com/office/drawing/2014/main" id="{EDAB2C1C-D0F9-2FE4-BCB0-A01873C202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01013" y="6596063"/>
            <a:ext cx="466725" cy="215900"/>
          </a:xfrm>
          <a:prstGeom prst="actionButtonForwardNex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0" name="AutoShape 2049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06663783-AEEC-629B-B056-C321E2618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24750" y="6596063"/>
            <a:ext cx="538163" cy="217487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1" name="AutoShape 2050">
            <a:hlinkClick r:id="" action="ppaction://hlinkshowjump?jump=lastslide" highlightClick="1"/>
            <a:extLst>
              <a:ext uri="{FF2B5EF4-FFF2-40B4-BE49-F238E27FC236}">
                <a16:creationId xmlns:a16="http://schemas.microsoft.com/office/drawing/2014/main" id="{67A305B8-4A44-27D6-6B6D-55BACFF134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04250" y="6596063"/>
            <a:ext cx="468313" cy="215900"/>
          </a:xfrm>
          <a:prstGeom prst="actionButtonEnd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5132" name="AutoShape 2051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294BB18C-55FE-4799-E399-DFC1620B8D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9925" y="6596063"/>
            <a:ext cx="468313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graphicFrame>
        <p:nvGraphicFramePr>
          <p:cNvPr id="7168" name="Object 0">
            <a:extLst>
              <a:ext uri="{FF2B5EF4-FFF2-40B4-BE49-F238E27FC236}">
                <a16:creationId xmlns:a16="http://schemas.microsoft.com/office/drawing/2014/main" id="{422340AD-6B6B-C04C-BE7A-9760B46A430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28688" y="5561013"/>
          <a:ext cx="7685087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886200" imgH="584200" progId="Equation.DSMT4">
                  <p:embed/>
                </p:oleObj>
              </mc:Choice>
              <mc:Fallback>
                <p:oleObj name="Equation" r:id="rId12" imgW="3886200" imgH="584200" progId="Equation.DSMT4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8688" y="5561013"/>
                        <a:ext cx="7685087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5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灯片编号占位符 3">
            <a:extLst>
              <a:ext uri="{FF2B5EF4-FFF2-40B4-BE49-F238E27FC236}">
                <a16:creationId xmlns:a16="http://schemas.microsoft.com/office/drawing/2014/main" id="{9F2B0A27-0425-BFE3-76E0-445DB90C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fld id="{815B6FFC-5A21-4D43-9380-24834AA80DDC}" type="slidenum">
              <a:rPr lang="en-US" altLang="zh-CN" sz="1000"/>
              <a:pPr eaLnBrk="1" hangingPunct="1"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zh-CN" sz="1000"/>
          </a:p>
        </p:txBody>
      </p:sp>
      <p:sp>
        <p:nvSpPr>
          <p:cNvPr id="4098" name="Text Box 2">
            <a:extLst>
              <a:ext uri="{FF2B5EF4-FFF2-40B4-BE49-F238E27FC236}">
                <a16:creationId xmlns:a16="http://schemas.microsoft.com/office/drawing/2014/main" id="{93FFDC4F-F8A7-5A97-F452-1134823B1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0063" y="3357563"/>
            <a:ext cx="5238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  <a:ea typeface="楷体_GB2312" charset="-122"/>
              </a:rPr>
              <a:t>3</a:t>
            </a:r>
            <a:r>
              <a:rPr kumimoji="1" lang="zh-CN" altLang="en-US" sz="2400" b="1">
                <a:latin typeface="Times New Roman" panose="02020603050405020304" pitchFamily="18" charset="0"/>
                <a:ea typeface="楷体_GB2312" charset="-122"/>
              </a:rPr>
              <a:t>）因空气总压力不变，热量等于焓差</a:t>
            </a:r>
          </a:p>
        </p:txBody>
      </p:sp>
      <p:graphicFrame>
        <p:nvGraphicFramePr>
          <p:cNvPr id="4099" name="Object 3">
            <a:extLst>
              <a:ext uri="{FF2B5EF4-FFF2-40B4-BE49-F238E27FC236}">
                <a16:creationId xmlns:a16="http://schemas.microsoft.com/office/drawing/2014/main" id="{DBEB618C-6AF5-FC22-CE2C-FE3BA26B9EE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57250" y="4286250"/>
          <a:ext cx="7820025" cy="1073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886200" imgH="533400" progId="Equation.DSMT4">
                  <p:embed/>
                </p:oleObj>
              </mc:Choice>
              <mc:Fallback>
                <p:oleObj name="Equation" r:id="rId2" imgW="3886200" imgH="5334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7250" y="4286250"/>
                        <a:ext cx="7820025" cy="1073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0" name="Object 2">
            <a:extLst>
              <a:ext uri="{FF2B5EF4-FFF2-40B4-BE49-F238E27FC236}">
                <a16:creationId xmlns:a16="http://schemas.microsoft.com/office/drawing/2014/main" id="{0ED2624D-E062-76F8-2270-A87E56B1E7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14375" y="1571625"/>
          <a:ext cx="7526338" cy="14589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064000" imgH="787400" progId="Equation.DSMT4">
                  <p:embed/>
                </p:oleObj>
              </mc:Choice>
              <mc:Fallback>
                <p:oleObj name="Equation" r:id="rId4" imgW="4064000" imgH="7874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4375" y="1571625"/>
                        <a:ext cx="7526338" cy="14589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71" name="Object 5">
            <a:extLst>
              <a:ext uri="{FF2B5EF4-FFF2-40B4-BE49-F238E27FC236}">
                <a16:creationId xmlns:a16="http://schemas.microsoft.com/office/drawing/2014/main" id="{DC172839-D3D8-6EAE-F964-CC8A79BE2F7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285875" y="500063"/>
          <a:ext cx="66182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416300" imgH="292100" progId="Equation.DSMT4">
                  <p:embed/>
                </p:oleObj>
              </mc:Choice>
              <mc:Fallback>
                <p:oleObj name="Equation" r:id="rId6" imgW="3416300" imgH="2921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85875" y="500063"/>
                        <a:ext cx="6618288" cy="563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51" name="AutoShape 4">
            <a:hlinkClick r:id="" action="ppaction://hlinkshowjump?jump=previousslide" highlightClick="1"/>
            <a:extLst>
              <a:ext uri="{FF2B5EF4-FFF2-40B4-BE49-F238E27FC236}">
                <a16:creationId xmlns:a16="http://schemas.microsoft.com/office/drawing/2014/main" id="{81A8515C-6C08-3575-E4FF-177BC57CD2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97888" y="6524625"/>
            <a:ext cx="538162" cy="217488"/>
          </a:xfrm>
          <a:prstGeom prst="actionButtonBackPrevious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6152" name="AutoShape 5">
            <a:hlinkClick r:id="" action="ppaction://hlinkshowjump?jump=firstslide" highlightClick="1"/>
            <a:extLst>
              <a:ext uri="{FF2B5EF4-FFF2-40B4-BE49-F238E27FC236}">
                <a16:creationId xmlns:a16="http://schemas.microsoft.com/office/drawing/2014/main" id="{E9F4B1EE-12D4-BBB8-4960-5A9D94C93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3063" y="6524625"/>
            <a:ext cx="468312" cy="215900"/>
          </a:xfrm>
          <a:prstGeom prst="actionButtonBeginning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zh-CN" altLang="en-US" sz="1800"/>
          </a:p>
        </p:txBody>
      </p:sp>
      <p:sp>
        <p:nvSpPr>
          <p:cNvPr id="7174" name="Text Box 6">
            <a:extLst>
              <a:ext uri="{FF2B5EF4-FFF2-40B4-BE49-F238E27FC236}">
                <a16:creationId xmlns:a16="http://schemas.microsoft.com/office/drawing/2014/main" id="{925C838D-8F13-EE74-3BD3-E809835B7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13" y="5715000"/>
            <a:ext cx="695325" cy="396875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000" b="1">
                <a:ea typeface="楷体_GB2312" charset="-122"/>
                <a:hlinkClick r:id="rId8" action="ppaction://hlinkpres?slideindex=28&amp;slidetitle=PowerPoint 演示文稿"/>
              </a:rPr>
              <a:t>返回</a:t>
            </a:r>
            <a:endParaRPr lang="zh-CN" altLang="en-US" sz="2000" b="1">
              <a:ea typeface="楷体_GB231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75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4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8" grpId="0" build="p" autoUpdateAnimBg="0"/>
      <p:bldP spid="7174" grpId="0" animBg="1"/>
    </p:bld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279</TotalTime>
  <Words>108</Words>
  <Application>Microsoft Office PowerPoint</Application>
  <PresentationFormat>全屏显示(4:3)</PresentationFormat>
  <Paragraphs>30</Paragraphs>
  <Slides>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</vt:i4>
      </vt:variant>
    </vt:vector>
  </HeadingPairs>
  <TitlesOfParts>
    <vt:vector size="13" baseType="lpstr">
      <vt:lpstr>Arial</vt:lpstr>
      <vt:lpstr>宋体</vt:lpstr>
      <vt:lpstr>Wingdings</vt:lpstr>
      <vt:lpstr>Times New Roman</vt:lpstr>
      <vt:lpstr>楷体_GB2312</vt:lpstr>
      <vt:lpstr>黑体</vt:lpstr>
      <vt:lpstr>Watermark</vt:lpstr>
      <vt:lpstr>位图图像</vt:lpstr>
      <vt:lpstr>MathType 7.0 Equation</vt:lpstr>
      <vt:lpstr>PowerPoint 演示文稿</vt:lpstr>
      <vt:lpstr>PowerPoint 演示文稿</vt:lpstr>
      <vt:lpstr>PowerPoint 演示文稿</vt:lpstr>
      <vt:lpstr>PowerPoint 演示文稿</vt:lpstr>
    </vt:vector>
  </TitlesOfParts>
  <Company>sjtu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tongli</dc:creator>
  <cp:lastModifiedBy>崇浩 唐</cp:lastModifiedBy>
  <cp:revision>32</cp:revision>
  <dcterms:created xsi:type="dcterms:W3CDTF">2000-08-30T07:09:31Z</dcterms:created>
  <dcterms:modified xsi:type="dcterms:W3CDTF">2025-08-22T07:23:58Z</dcterms:modified>
</cp:coreProperties>
</file>