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1" autoAdjust="0"/>
    <p:restoredTop sz="94655" autoAdjust="0"/>
  </p:normalViewPr>
  <p:slideViewPr>
    <p:cSldViewPr>
      <p:cViewPr varScale="1">
        <p:scale>
          <a:sx n="80" d="100"/>
          <a:sy n="80" d="100"/>
        </p:scale>
        <p:origin x="142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511513E-587B-B804-5ABB-58E0E5A5DD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5E7247E-7949-E2BB-1207-ADFEF2E2B2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CC577B6-5C30-5128-CBDE-751F8478CC2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FFD47DA-0466-59EB-B2A9-3900898BB9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F04E7C9-1DC4-32EF-4874-6096E14465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2E2F4EAE-EE42-18FC-4704-A00EABF95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C45C8B9-1674-4A10-AAA4-172FFF9DCD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A4554D8-FE67-9C6D-9F41-7F8A7D8716A3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31B6C7C4-DCA6-186C-3161-9BA16351D4A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CB6D10D6-4F3F-03E9-0BB1-E886ED0D03D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A713671-DF5B-8778-A096-40B7C5C6B21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D4A5C6A-C823-88D1-E1B2-82D2B437182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1BD3922-A06D-65A1-FACC-4603D6BE540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B3BCA80-A5D8-925E-1AA5-4AC1123A329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346BE61-4766-A748-4ECE-298EC166C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689A8D1-A116-7832-87A3-2FB8CDC0E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8D29224-74FA-0557-22A0-029A93B6F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158F4-9BCB-4488-997A-53B70512B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67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454C417-8769-29D4-AB17-AFA351CC2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5F814F4-43A5-8B0C-B0AF-8A59058CD3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B4B9A47-EA9F-A731-7ACA-2526C4BA88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8F461-0856-452A-8CEB-A1C71C5FCF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12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FE5B39-D5FA-5EC0-7668-01BDAAFBB3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B5AB983-87D8-CFDA-543D-88AAF8B77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1A8E4FD-2D39-112F-C04F-BDC4D6FBA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95DFB-D59E-44BE-946E-8F64813ED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3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797CECF-0320-7BF3-328B-D925C7C1F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5DAA067-320C-40C5-093F-3C64892993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FC376B1-56E7-5669-C09C-EAE0E3AFB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148F8-A067-417D-948D-D45B1A1F32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50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E90662D-2495-0052-1D2C-E00BE2786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BB670C8-0B0D-AB76-23D9-6213F17218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A18B2AE-2D3E-4329-EE6C-962CCC3CB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A9858-869A-4D92-8798-B82018338F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5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B8E8D58-7776-90DA-FF15-268C618158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6DF205D-4482-3AC3-7264-F9903F69F2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52FB256-0262-0947-81FC-32DFD9FE4B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D8E4D-E4FD-42BA-B34B-4BB8890574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8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6415FCC-6388-392D-D564-6B099A32C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0EB95DA-1A1C-839A-3B1A-AC1BCA2D7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8D41D76-4E0D-B936-9863-1BF6B2D67C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403-3E24-441C-A11F-422A0F6109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60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34AE2A-C893-F5E7-10E2-F2355D539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A8BAD60-4B39-9470-FFA1-02A3181A9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BB4E869-A0F4-8E9C-0F65-43E7606D45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82868-BADF-4F25-990F-359C143A5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4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F414565-2526-6FF6-4D93-BB96ADFE4F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E7F2478-F236-A826-11A7-898CD1702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F8DB893-8847-0BD5-2B4A-83E1EE6599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9D07-21A2-4A7E-ACEA-44FAD338BF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7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59AF8F0-FEEC-37E7-F4DD-841826BC1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F8A333-93E7-8B7E-7764-FBB09E8115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97BB571-6BF8-A4CC-F0B2-66E5A2333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E0699-0EBF-445D-905C-79FDFD49E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93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379D76A-556A-67DF-4DBE-3ECDE657B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6D48DBE-59A6-1761-A6CF-992DDD332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86D8B36-D7E2-93BA-6138-1A0EC43D7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47AE6-BCAE-4681-9C56-E3DE9D0F51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8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C57E1D5-133D-B4D7-FFF0-D57FB2F90E97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5B5B4AA-540F-8B90-67DD-B549187DCA0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18ED7CBA-C5C4-8ED8-3741-EA9AA67B7EC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0D2DF6FE-4829-33D5-3A78-FC9F074BE65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CE13DC12-0D0B-E9E4-7FEC-7A3447AAF52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3434B16-F727-06AD-B925-EA25DF9DCA0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774C648C-8B48-B788-F2F6-8B578F7DC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3C8EAE77-337F-0EC2-8172-B8BE988DAD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8883E6E4-E2DD-9A45-E835-11ACE13D30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2EE61D25-0F65-009A-081F-BDE8CA4DD8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98DAFD6-FCCD-4F1E-BA87-44649A15FD9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56EC107E-C9BC-7FAC-EC78-6B7CB6B0E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slide" Target="slide4.xml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../&#31532;7&#31456;.ppt#51. PowerPoint &#28436;&#31034;&#25991;&#31295;" TargetMode="External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BB6686A2-88C6-9F0C-528F-645EFC20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6ACC97F-E3D8-4A6E-B2E5-C1682750C06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97ABEE76-390D-A2DE-D40E-9A4B83C8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0050"/>
            <a:ext cx="86407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压力为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0.2MPa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，温度为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 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，相对湿度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的湿空气经绝热节流，压力降至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，求：此时湿空气的相对湿度    ，含湿量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878A1B7C-3F4E-7E96-AB45-9BAB56316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5013325"/>
          <a:ext cx="255746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431800" progId="Equation.DSMT4">
                  <p:embed/>
                </p:oleObj>
              </mc:Choice>
              <mc:Fallback>
                <p:oleObj name="Equation" r:id="rId2" imgW="12065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13325"/>
                        <a:ext cx="255746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19093469-4797-BCC8-2482-8685FA075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6092825"/>
          <a:ext cx="23336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41195" progId="Equation.DSMT4">
                  <p:embed/>
                </p:oleObj>
              </mc:Choice>
              <mc:Fallback>
                <p:oleObj name="Equation" r:id="rId4" imgW="1079032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092825"/>
                        <a:ext cx="23336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>
            <a:extLst>
              <a:ext uri="{FF2B5EF4-FFF2-40B4-BE49-F238E27FC236}">
                <a16:creationId xmlns:a16="http://schemas.microsoft.com/office/drawing/2014/main" id="{81A9929A-5E0B-6783-461D-095438AE7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349500"/>
            <a:ext cx="87852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分析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理想气体节流后有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&gt;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&gt;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，均适用于湿空气。同时由于节流前后干空气及水蒸气量均不变，故进而有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查表：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sv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4 241 Pa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v1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>
                <a:latin typeface="Tahoma" panose="020B0604030504040204" pitchFamily="34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sv1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0.6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4 241 Pa = 2554.6 Pa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节流过程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10240" name="Object 0">
            <a:extLst>
              <a:ext uri="{FF2B5EF4-FFF2-40B4-BE49-F238E27FC236}">
                <a16:creationId xmlns:a16="http://schemas.microsoft.com/office/drawing/2014/main" id="{7A67432C-D97F-4651-B880-BE528937A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55625"/>
          <a:ext cx="306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55625"/>
                        <a:ext cx="3063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" name="Object 1">
            <a:extLst>
              <a:ext uri="{FF2B5EF4-FFF2-40B4-BE49-F238E27FC236}">
                <a16:creationId xmlns:a16="http://schemas.microsoft.com/office/drawing/2014/main" id="{4A21999A-BA46-4980-2C8B-CE2F0D55F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1700213"/>
          <a:ext cx="304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579" imgH="164957" progId="Equation.DSMT4">
                  <p:embed/>
                </p:oleObj>
              </mc:Choice>
              <mc:Fallback>
                <p:oleObj name="Equation" r:id="rId8" imgW="139579" imgH="1649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700213"/>
                        <a:ext cx="304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2">
            <a:extLst>
              <a:ext uri="{FF2B5EF4-FFF2-40B4-BE49-F238E27FC236}">
                <a16:creationId xmlns:a16="http://schemas.microsoft.com/office/drawing/2014/main" id="{4F087236-D943-4213-EDAF-9DA2CD73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39077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399B2411-6086-D282-CB26-1E3FDE5F6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308725"/>
            <a:ext cx="10795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Text Box 5">
            <a:extLst>
              <a:ext uri="{FF2B5EF4-FFF2-40B4-BE49-F238E27FC236}">
                <a16:creationId xmlns:a16="http://schemas.microsoft.com/office/drawing/2014/main" id="{83DE621A-2A8E-C8D4-47DE-0E0130A6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38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A422244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0BB983E0-5158-9521-1AA3-A48E2136A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3860800"/>
          <a:ext cx="3111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860800"/>
                        <a:ext cx="3111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AutoShape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30DD11-5874-FA53-D4BE-D8174D38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6" name="AutoShape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12B48DF-4221-9849-8D14-54DB42BA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102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4CEA591E-45D0-6609-DC3C-173EC651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02AD56D-3DD6-439B-B887-5FCB80618951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03520F03-DDCA-B7E9-5494-86B9F7E23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2225" y="127000"/>
          <a:ext cx="44624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457200" progId="Equation.DSMT4">
                  <p:embed/>
                </p:oleObj>
              </mc:Choice>
              <mc:Fallback>
                <p:oleObj name="Equation" r:id="rId2" imgW="22098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27000"/>
                        <a:ext cx="44624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>
            <a:extLst>
              <a:ext uri="{FF2B5EF4-FFF2-40B4-BE49-F238E27FC236}">
                <a16:creationId xmlns:a16="http://schemas.microsoft.com/office/drawing/2014/main" id="{A8B321F2-81C3-0857-E449-A6AD1915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843213"/>
            <a:ext cx="135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讨论：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A49E147C-2ECA-765A-DC59-7A09A5600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500438"/>
          <a:ext cx="7332663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900" imgH="711200" progId="Equation.DSMT4">
                  <p:embed/>
                </p:oleObj>
              </mc:Choice>
              <mc:Fallback>
                <p:oleObj name="Equation" r:id="rId4" imgW="36449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00438"/>
                        <a:ext cx="7332663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86FF8933-F28A-3D3C-83BB-E015F1387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1101725"/>
          <a:ext cx="8070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4000" imgH="457200" progId="Equation.DSMT4">
                  <p:embed/>
                </p:oleObj>
              </mc:Choice>
              <mc:Fallback>
                <p:oleObj name="Equation" r:id="rId6" imgW="4064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101725"/>
                        <a:ext cx="80708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" name="Object 1024">
            <a:extLst>
              <a:ext uri="{FF2B5EF4-FFF2-40B4-BE49-F238E27FC236}">
                <a16:creationId xmlns:a16="http://schemas.microsoft.com/office/drawing/2014/main" id="{04BBC5F8-D28D-B9F1-153E-0E7CDE077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084763"/>
          <a:ext cx="24495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29810" imgH="482391" progId="Equation.DSMT4">
                  <p:embed/>
                </p:oleObj>
              </mc:Choice>
              <mc:Fallback>
                <p:oleObj name="Equation" r:id="rId8" imgW="1129810" imgH="482391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244951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10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C5EE1C6-E8B3-A817-BA4E-66FB33F9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5" name="AutoShape 10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B838BB0-4CB2-9B3F-43FD-A0DB1FE5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102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A551573-79A7-282C-B191-EE8B8CDE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AutoShape 10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82EEAAF-44BC-2858-DD65-5EF571F25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69" name="Object 1029">
            <a:extLst>
              <a:ext uri="{FF2B5EF4-FFF2-40B4-BE49-F238E27FC236}">
                <a16:creationId xmlns:a16="http://schemas.microsoft.com/office/drawing/2014/main" id="{B27521F1-43A1-D1E0-5F1E-A4FADAA6B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349500"/>
          <a:ext cx="3381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646" imgH="228402" progId="Equation.DSMT4">
                  <p:embed/>
                </p:oleObj>
              </mc:Choice>
              <mc:Fallback>
                <p:oleObj name="Equation" r:id="rId10" imgW="177646" imgH="228402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3381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1030">
            <a:extLst>
              <a:ext uri="{FF2B5EF4-FFF2-40B4-BE49-F238E27FC236}">
                <a16:creationId xmlns:a16="http://schemas.microsoft.com/office/drawing/2014/main" id="{CBAA67F6-C73A-6D51-8B5C-17058A202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324100"/>
            <a:ext cx="313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也可通过查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hlinkClick r:id="rId12" action="ppaction://hlinksldjump"/>
              </a:rPr>
              <a:t>h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hlinkClick r:id="rId12" action="ppaction://hlinksldjump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hlinkClick r:id="rId12" action="ppaction://hlinksldjump"/>
              </a:rPr>
              <a:t>d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图得到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  <p:bldP spid="112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DE78ED38-0D9D-9933-7B6D-E09B6972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F3184A-2398-455F-82C9-82EE8C0281F9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12288" name="Text Box 1024">
            <a:extLst>
              <a:ext uri="{FF2B5EF4-FFF2-40B4-BE49-F238E27FC236}">
                <a16:creationId xmlns:a16="http://schemas.microsoft.com/office/drawing/2014/main" id="{9CC3B327-A3F8-7160-616C-2FA4E2AD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74688"/>
            <a:ext cx="7993063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因为取节流温度不变，所以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s2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s1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。同时，因水蒸气摩尔分数不变，所以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，成比例下降，但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/p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也成比例下降。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0.5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s2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s1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89" name="Object 1025">
            <a:extLst>
              <a:ext uri="{FF2B5EF4-FFF2-40B4-BE49-F238E27FC236}">
                <a16:creationId xmlns:a16="http://schemas.microsoft.com/office/drawing/2014/main" id="{B6B60F0B-04E0-7E64-ADD9-B30266C0E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2641600"/>
          <a:ext cx="3016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579" imgH="164957" progId="Equation.DSMT4">
                  <p:embed/>
                </p:oleObj>
              </mc:Choice>
              <mc:Fallback>
                <p:oleObj name="Equation" r:id="rId2" imgW="139579" imgH="164957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641600"/>
                        <a:ext cx="3016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1026">
            <a:extLst>
              <a:ext uri="{FF2B5EF4-FFF2-40B4-BE49-F238E27FC236}">
                <a16:creationId xmlns:a16="http://schemas.microsoft.com/office/drawing/2014/main" id="{7FCAFFDD-541A-96A7-696D-A493CAFD8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446213"/>
          <a:ext cx="8175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446213"/>
                        <a:ext cx="8175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027">
            <a:extLst>
              <a:ext uri="{FF2B5EF4-FFF2-40B4-BE49-F238E27FC236}">
                <a16:creationId xmlns:a16="http://schemas.microsoft.com/office/drawing/2014/main" id="{855A5A77-6764-1904-2090-2156DAE8B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3074988"/>
          <a:ext cx="14001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" imgH="228600" progId="Equation.DSMT4">
                  <p:embed/>
                </p:oleObj>
              </mc:Choice>
              <mc:Fallback>
                <p:oleObj name="Equation" r:id="rId6" imgW="647700" imgH="2286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074988"/>
                        <a:ext cx="14001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10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BD341F-1A25-C4E3-6BF6-1335BC73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8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F15E268-3C14-B486-8FBF-DF26D0AAD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294" name="Text Box 1030">
            <a:extLst>
              <a:ext uri="{FF2B5EF4-FFF2-40B4-BE49-F238E27FC236}">
                <a16:creationId xmlns:a16="http://schemas.microsoft.com/office/drawing/2014/main" id="{3FB04571-E3F6-6522-4A47-39909C141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5373688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8" action="ppaction://hlinkpres?slideindex=51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sp>
        <p:nvSpPr>
          <p:cNvPr id="10" name="Text Box 1031">
            <a:extLst>
              <a:ext uri="{FF2B5EF4-FFF2-40B4-BE49-F238E27FC236}">
                <a16:creationId xmlns:a16="http://schemas.microsoft.com/office/drawing/2014/main" id="{812519E5-9386-AD1A-A8FC-F0125397C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785813"/>
            <a:ext cx="179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hlinkClick r:id="rId9" action="ppaction://hlinksldjump"/>
              </a:rPr>
              <a:t>h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hlinkClick r:id="rId9" action="ppaction://hlinksldjump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hlinkClick r:id="rId9" action="ppaction://hlinksldjump"/>
              </a:rPr>
              <a:t>d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9" action="ppaction://hlinksldjump"/>
              </a:rPr>
              <a:t>图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39D5DDC2-1F3A-F87D-AAB7-D8064DE88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57188"/>
            <a:ext cx="14081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96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2D839C3A-DE66-1A0E-B63E-41BB2514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471988"/>
            <a:ext cx="244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h-d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图使用条件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！</a:t>
            </a:r>
          </a:p>
        </p:txBody>
      </p:sp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AB30105C-A70B-F6D2-BCB1-046F12554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4725" y="769938"/>
          <a:ext cx="10175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769938"/>
                        <a:ext cx="10175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>
            <a:extLst>
              <a:ext uri="{FF2B5EF4-FFF2-40B4-BE49-F238E27FC236}">
                <a16:creationId xmlns:a16="http://schemas.microsoft.com/office/drawing/2014/main" id="{421BEABE-D18E-5269-1B1B-51D5F996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785813"/>
            <a:ext cx="219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=16.1g/kgDA</a:t>
            </a:r>
          </a:p>
        </p:txBody>
      </p:sp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FA4F24C4-1E25-C8CD-4781-08A0DB3B1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8063" y="785813"/>
          <a:ext cx="9937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785813"/>
                        <a:ext cx="9937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5">
            <a:extLst>
              <a:ext uri="{FF2B5EF4-FFF2-40B4-BE49-F238E27FC236}">
                <a16:creationId xmlns:a16="http://schemas.microsoft.com/office/drawing/2014/main" id="{F89B6786-056D-A3D1-50FE-2EE378C7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57625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0.2MPa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92B817EB-CD2E-DB8D-7198-FE3A49B1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3786188"/>
            <a:ext cx="21780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0.1MPa</a:t>
            </a:r>
            <a:endParaRPr kumimoji="1" lang="zh-CN" altLang="en-US" sz="2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C3356F9A-1FF6-57BA-6F19-014F358C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3857625"/>
            <a:ext cx="2468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使用同一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h-d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图？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2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" grpId="0" build="p" autoUpdateAnimBg="0"/>
      <p:bldP spid="12294" grpId="0" animBg="1"/>
      <p:bldP spid="10" grpId="0" build="p" autoUpdateAnimBg="0"/>
      <p:bldP spid="11" grpId="0" autoUpdateAnimBg="0"/>
      <p:bldP spid="12" grpId="0" build="p" autoUpdateAnimBg="0"/>
      <p:bldP spid="12" grpId="1" build="allAtOnce"/>
      <p:bldP spid="15" grpId="0" build="p" autoUpdateAnimBg="0"/>
      <p:bldP spid="17" grpId="0"/>
      <p:bldP spid="18" grpId="0"/>
      <p:bldP spid="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3E9D472D-028E-AB6B-9994-B6A98A3B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D75750-248C-456E-A178-A53A89432470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975DE1C4-012B-D068-C0B8-657F03FB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16375"/>
            <a:ext cx="14081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96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E3DE45A3-6892-E8F4-B180-1DF9FF0B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1300"/>
            <a:ext cx="7272337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7">
            <a:extLst>
              <a:ext uri="{FF2B5EF4-FFF2-40B4-BE49-F238E27FC236}">
                <a16:creationId xmlns:a16="http://schemas.microsoft.com/office/drawing/2014/main" id="{BB839093-E372-716F-27DE-D3ADF6EF9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1989138"/>
            <a:ext cx="2952750" cy="714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C961CB06-0FD4-6174-FCE9-1162766D6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060575"/>
            <a:ext cx="0" cy="37449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EDC57A71-3C67-EFA5-D4B5-5F9799455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060575"/>
            <a:ext cx="0" cy="38163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252020B6-4651-1120-7118-2F6250A9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41588"/>
            <a:ext cx="28082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0.6</a:t>
            </a:r>
            <a:endParaRPr kumimoji="1" lang="en-US" altLang="zh-CN" sz="2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5AA084AE-EBD9-A64C-0D33-A351D6CED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592388"/>
          <a:ext cx="306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92388"/>
                        <a:ext cx="3063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>
            <a:extLst>
              <a:ext uri="{FF2B5EF4-FFF2-40B4-BE49-F238E27FC236}">
                <a16:creationId xmlns:a16="http://schemas.microsoft.com/office/drawing/2014/main" id="{86F1803E-CA15-86A6-6486-07288033E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28688"/>
            <a:ext cx="28082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0.3</a:t>
            </a:r>
            <a:endParaRPr kumimoji="1" lang="en-US" altLang="zh-CN" sz="2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58B34A04-838D-C710-9F96-B4BDD8FE5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963613"/>
          <a:ext cx="3286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963613"/>
                        <a:ext cx="3286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>
            <a:extLst>
              <a:ext uri="{FF2B5EF4-FFF2-40B4-BE49-F238E27FC236}">
                <a16:creationId xmlns:a16="http://schemas.microsoft.com/office/drawing/2014/main" id="{CD44574A-F773-F4A7-D65D-97CC2CC19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97213"/>
            <a:ext cx="219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=16.1g/kgDA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1EF83B09-0560-0565-14CA-FC6AEBF6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4941888"/>
            <a:ext cx="244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h-d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图使用条件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！</a:t>
            </a:r>
          </a:p>
        </p:txBody>
      </p:sp>
      <p:graphicFrame>
        <p:nvGraphicFramePr>
          <p:cNvPr id="14355" name="Object 19">
            <a:extLst>
              <a:ext uri="{FF2B5EF4-FFF2-40B4-BE49-F238E27FC236}">
                <a16:creationId xmlns:a16="http://schemas.microsoft.com/office/drawing/2014/main" id="{D0A0A096-B370-3131-434E-10E7C1B9F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4429125"/>
          <a:ext cx="10795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429125"/>
                        <a:ext cx="10795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>
            <a:extLst>
              <a:ext uri="{FF2B5EF4-FFF2-40B4-BE49-F238E27FC236}">
                <a16:creationId xmlns:a16="http://schemas.microsoft.com/office/drawing/2014/main" id="{A973F64D-06BC-FED6-30F6-A963EFEA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357188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0.1MPa</a:t>
            </a:r>
          </a:p>
        </p:txBody>
      </p:sp>
      <p:sp>
        <p:nvSpPr>
          <p:cNvPr id="14357" name="Arc 21">
            <a:extLst>
              <a:ext uri="{FF2B5EF4-FFF2-40B4-BE49-F238E27FC236}">
                <a16:creationId xmlns:a16="http://schemas.microsoft.com/office/drawing/2014/main" id="{1A3663B6-DC22-7A5D-F5FB-B41030B1B1E5}"/>
              </a:ext>
            </a:extLst>
          </p:cNvPr>
          <p:cNvSpPr>
            <a:spLocks/>
          </p:cNvSpPr>
          <p:nvPr/>
        </p:nvSpPr>
        <p:spPr bwMode="auto">
          <a:xfrm rot="8542993" flipV="1">
            <a:off x="3411538" y="1878013"/>
            <a:ext cx="1039812" cy="661987"/>
          </a:xfrm>
          <a:custGeom>
            <a:avLst/>
            <a:gdLst>
              <a:gd name="T0" fmla="*/ 0 w 14883"/>
              <a:gd name="T1" fmla="*/ 0 h 21600"/>
              <a:gd name="T2" fmla="*/ 2147483647 w 14883"/>
              <a:gd name="T3" fmla="*/ 2147483647 h 21600"/>
              <a:gd name="T4" fmla="*/ 0 w 14883"/>
              <a:gd name="T5" fmla="*/ 2147483647 h 21600"/>
              <a:gd name="T6" fmla="*/ 0 60000 65536"/>
              <a:gd name="T7" fmla="*/ 0 60000 65536"/>
              <a:gd name="T8" fmla="*/ 0 60000 65536"/>
              <a:gd name="T9" fmla="*/ 0 w 14883"/>
              <a:gd name="T10" fmla="*/ 0 h 21600"/>
              <a:gd name="T11" fmla="*/ 14883 w 148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3" h="21600" fill="none" extrusionOk="0">
                <a:moveTo>
                  <a:pt x="-1" y="0"/>
                </a:moveTo>
                <a:cubicBezTo>
                  <a:pt x="5539" y="0"/>
                  <a:pt x="10868" y="2128"/>
                  <a:pt x="14883" y="5945"/>
                </a:cubicBezTo>
              </a:path>
              <a:path w="14883" h="21600" stroke="0" extrusionOk="0">
                <a:moveTo>
                  <a:pt x="-1" y="0"/>
                </a:moveTo>
                <a:cubicBezTo>
                  <a:pt x="5539" y="0"/>
                  <a:pt x="10868" y="2128"/>
                  <a:pt x="14883" y="594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4597F609-2EAC-EF00-4C11-F2A8C1B4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4938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58" name="Arc 22">
            <a:extLst>
              <a:ext uri="{FF2B5EF4-FFF2-40B4-BE49-F238E27FC236}">
                <a16:creationId xmlns:a16="http://schemas.microsoft.com/office/drawing/2014/main" id="{4ED5CC99-0A33-9E33-CAE8-2C431D00D3B5}"/>
              </a:ext>
            </a:extLst>
          </p:cNvPr>
          <p:cNvSpPr>
            <a:spLocks/>
          </p:cNvSpPr>
          <p:nvPr/>
        </p:nvSpPr>
        <p:spPr bwMode="auto">
          <a:xfrm rot="9217830" flipV="1">
            <a:off x="4464050" y="1989138"/>
            <a:ext cx="971550" cy="373062"/>
          </a:xfrm>
          <a:custGeom>
            <a:avLst/>
            <a:gdLst>
              <a:gd name="T0" fmla="*/ 0 w 14883"/>
              <a:gd name="T1" fmla="*/ 0 h 21600"/>
              <a:gd name="T2" fmla="*/ 2147483647 w 14883"/>
              <a:gd name="T3" fmla="*/ 2147483647 h 21600"/>
              <a:gd name="T4" fmla="*/ 0 w 14883"/>
              <a:gd name="T5" fmla="*/ 2147483647 h 21600"/>
              <a:gd name="T6" fmla="*/ 0 60000 65536"/>
              <a:gd name="T7" fmla="*/ 0 60000 65536"/>
              <a:gd name="T8" fmla="*/ 0 60000 65536"/>
              <a:gd name="T9" fmla="*/ 0 w 14883"/>
              <a:gd name="T10" fmla="*/ 0 h 21600"/>
              <a:gd name="T11" fmla="*/ 14883 w 148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3" h="21600" fill="none" extrusionOk="0">
                <a:moveTo>
                  <a:pt x="-1" y="0"/>
                </a:moveTo>
                <a:cubicBezTo>
                  <a:pt x="5539" y="0"/>
                  <a:pt x="10868" y="2128"/>
                  <a:pt x="14883" y="5945"/>
                </a:cubicBezTo>
              </a:path>
              <a:path w="14883" h="21600" stroke="0" extrusionOk="0">
                <a:moveTo>
                  <a:pt x="-1" y="0"/>
                </a:moveTo>
                <a:cubicBezTo>
                  <a:pt x="5539" y="0"/>
                  <a:pt x="10868" y="2128"/>
                  <a:pt x="14883" y="594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EAF8A1B3-EC52-D10E-B6C6-8F3E343D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1463675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116" name="AutoShape 2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053633F-F7B9-F437-E013-14125BEF2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928813"/>
            <a:ext cx="215900" cy="5048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4360" name="Text Box 24">
            <a:extLst>
              <a:ext uri="{FF2B5EF4-FFF2-40B4-BE49-F238E27FC236}">
                <a16:creationId xmlns:a16="http://schemas.microsoft.com/office/drawing/2014/main" id="{8DAF0190-E7FB-5D8E-1197-46704EC97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36688"/>
            <a:ext cx="214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=8.02g/kgDA</a:t>
            </a: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2C4914BB-0866-5EBB-ADC6-3877DC90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43550"/>
            <a:ext cx="174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0.2MPa</a:t>
            </a:r>
          </a:p>
        </p:txBody>
      </p:sp>
      <p:sp>
        <p:nvSpPr>
          <p:cNvPr id="23" name="AutoShape 2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654A069-C655-1CE3-A6B8-E174BB57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643313"/>
            <a:ext cx="215900" cy="5048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 autoUpdateAnimBg="0"/>
      <p:bldP spid="14348" grpId="0"/>
      <p:bldP spid="14350" grpId="0"/>
      <p:bldP spid="14352" grpId="0" build="p" autoUpdateAnimBg="0"/>
      <p:bldP spid="14354" grpId="0" build="p" autoUpdateAnimBg="0"/>
      <p:bldP spid="14356" grpId="0"/>
      <p:bldP spid="14344" grpId="0"/>
      <p:bldP spid="14346" grpId="0"/>
      <p:bldP spid="4116" grpId="0" animBg="1"/>
      <p:bldP spid="14360" grpId="0" build="p" autoUpdateAnimBg="0"/>
      <p:bldP spid="14361" grpId="0"/>
      <p:bldP spid="23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240</TotalTime>
  <Words>249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楷体_GB2312</vt:lpstr>
      <vt:lpstr>Tahoma</vt:lpstr>
      <vt:lpstr>Symbol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25</cp:revision>
  <dcterms:created xsi:type="dcterms:W3CDTF">2000-08-30T07:52:25Z</dcterms:created>
  <dcterms:modified xsi:type="dcterms:W3CDTF">2025-08-22T07:11:51Z</dcterms:modified>
</cp:coreProperties>
</file>