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48986AB-E1A2-1832-2528-D21CD17CD3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F5327DE-F68C-3203-9512-194EB7C3104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4B8A8FE3-230A-7425-826D-C5CCF005112B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E3D538F1-0E14-A41F-3367-0C7F96F3DDE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984E6219-F7A1-666C-2726-9B00589D9A6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A8B02E8B-B434-7192-144C-5EC31F2C3D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923A1D29-AD9D-45BF-8C73-C7866B93CC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F4AEC25-3A56-A61A-2E5E-66A460643695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48FFAA94-3ADB-739F-E10F-2462593055A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661CA17E-4524-E75C-A424-74E5FF92FBE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92F1DEB0-534A-2F4A-504A-EA6F55FE9AB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03D857EA-ACBC-16F0-3D65-17A34764C8D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599CD261-6F17-B0F5-1AC2-C979EC4B92C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F5E0B105-3EEB-BB8C-0354-59E25D3A8D8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10CCF67-15CF-1463-A2A9-ADE9DDC1EC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472AB59-7A54-63D5-3FA1-D6FD631DB7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598FEA8F-F97F-542C-2CB7-4AF0DC7639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9740D-2297-4C93-BD39-05CF4B3046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236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CFF2AC3-9F1E-C270-D808-6068D7FFF9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2744B96-73BC-06DD-0395-00EF13AE07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56B33ED-7F0B-A497-8ACD-DF5D7C779A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428928-023D-43D8-96F3-B54A1166C6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356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918D108-EF39-E8EA-AF65-37C32DDD73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9707A65-93D5-01F1-3AD2-32F488375E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8E0E0F4-76AC-EE68-3316-3180FC1C0A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35487F-689D-4353-884C-979964A75B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664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F03A4E1-EB11-8DE8-817B-549178952E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5CC049C-9DB1-19E4-5230-514537C584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CB74469-702A-FABC-7652-A2FDC4CCE3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9E8E47-18A7-402F-B601-805F6A5D57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90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4828B9B-38A7-8B84-61C3-98F404ECF0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70E85F1-09E2-ACA1-3CE3-2719444B14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BEC7456-52AC-B33D-02D0-FAE15C9368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41BC6E-4997-443D-A24A-3B03BE015D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387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B78F5A2-B28F-EB01-F2E3-60C1B9A0B5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2F13FAA-B31C-29B6-52A4-B17AE25216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6CB0684-BEDC-381B-51AB-5918B6CD92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41342F-48F4-4306-B9BB-469ED71030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77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C9FC58C-6454-82F5-9C27-16F5ED969B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BB8ADF89-2239-6F49-6AE3-CBFDD811F3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CE01BAB1-8A51-6B79-AAA7-D9C9A19A61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63EC9-0D9E-44D9-BABF-D79C7764F8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72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E40915C3-5D81-04BA-2C04-117CEE2910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4592881-AD67-C1F0-1C55-8FEA1A80CD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04506CA-DC54-83C0-769A-DD0E1362BC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88BCF3-3703-4186-A257-C8CD6898FD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949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3F5BD4CE-8CCF-B0B2-10FE-497D09DAD3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C1E09477-8C4B-2F2E-A3D6-3FD1270067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1D27118-493A-642A-FE1D-1310700A41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9DF93E-3215-4CE7-9FD9-CBE58C2249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25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9BA1A81-20DA-4670-DAC7-4372CF1E0F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72C368F-444A-90B8-CD51-E223198FFC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186F12D-3552-002D-E810-36F588B4CC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8605A7-6854-4063-B226-20FEC8DAC8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69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E309263-2B58-D4C7-3E7E-5D5CAC5F75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30C0C65-156F-223C-9E7F-1E7DF1625D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412C6D1-6924-8F54-F71C-10601CEB5E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E3EE3C-A57C-45F1-B3DC-5241458019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79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01AB5C46-AED3-9CBF-F184-EE5846B1B763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B6D0D6C4-6256-E2C6-2FA8-0BF8BD9A15E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5B29D0D5-6A0A-4974-FE75-F459466203E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69085925-0E62-5A6E-A028-84CDD600804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3E141CEC-D2EB-6364-BBB4-4ABBA20EE30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0E57B6F1-14E9-FD11-E787-65C6A22B535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F6FB5D2C-BCA4-0863-6D3A-3F22F6BBA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51194176-6C23-88F6-EC3B-8DC8CE82101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50" name="Rectangle 10">
            <a:extLst>
              <a:ext uri="{FF2B5EF4-FFF2-40B4-BE49-F238E27FC236}">
                <a16:creationId xmlns:a16="http://schemas.microsoft.com/office/drawing/2014/main" id="{01C9D811-9B1C-36FF-7AFB-6C7FA5EF8F4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51" name="Rectangle 11">
            <a:extLst>
              <a:ext uri="{FF2B5EF4-FFF2-40B4-BE49-F238E27FC236}">
                <a16:creationId xmlns:a16="http://schemas.microsoft.com/office/drawing/2014/main" id="{77FF93D2-DD1C-8737-00FF-A4E351CB62B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3983D3F9-537A-4E0C-BE15-67DB207D88E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CE523B46-0283-A190-F245-10F615C5C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hyperlink" Target="../&#31532;5&#31456;.ppt#62. PowerPoint &#28436;&#31034;&#25991;&#31295;" TargetMode="External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58277CF3-26ED-BE81-5A90-88B8A3B3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D77873E-8EB0-4CEA-9B6D-8C3615EDEC92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A53E668E-BF8A-4F5B-79E9-0E30527BA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04813"/>
            <a:ext cx="888365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某人提出了一个利用温度为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600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，压力为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0.1 MPa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的废气资源发电方案，称若废气流量为每小时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200 kg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，可发电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14.59 kW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，问方案是否可行？已知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0.1 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20 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，废气定压比热容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1.01 kJ/(kg·K)]</a:t>
            </a: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597871D6-9D14-F7C2-3758-E2CF299E0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714625"/>
            <a:ext cx="52070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分析：为充分利用废气的热能，设废气定压放热到环境温度。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在废气和环境大气之间放置可逆热机，其可能的最佳循环为：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热机可逆等压吸热（废气放热为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），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工质可逆绝热膨胀，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到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热机等温放热。            </a:t>
            </a:r>
          </a:p>
        </p:txBody>
      </p:sp>
      <p:sp>
        <p:nvSpPr>
          <p:cNvPr id="3077" name="Text Box 4">
            <a:extLst>
              <a:ext uri="{FF2B5EF4-FFF2-40B4-BE49-F238E27FC236}">
                <a16:creationId xmlns:a16="http://schemas.microsoft.com/office/drawing/2014/main" id="{C732104F-0C35-98B0-1CB9-3D37C2D8E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601186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zh-CN" sz="2800">
              <a:latin typeface="Times New Roman" panose="02020603050405020304" pitchFamily="18" charset="0"/>
            </a:endParaRPr>
          </a:p>
        </p:txBody>
      </p:sp>
      <p:sp>
        <p:nvSpPr>
          <p:cNvPr id="3078" name="Text Box 1">
            <a:extLst>
              <a:ext uri="{FF2B5EF4-FFF2-40B4-BE49-F238E27FC236}">
                <a16:creationId xmlns:a16="http://schemas.microsoft.com/office/drawing/2014/main" id="{9403324A-2CDB-54C4-2CA7-102D7C514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66675"/>
            <a:ext cx="114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A4402552</a:t>
            </a:r>
          </a:p>
        </p:txBody>
      </p:sp>
      <p:sp>
        <p:nvSpPr>
          <p:cNvPr id="3079" name="AutoShape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4D8AE47-6725-3D56-E9CC-B31D849AF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0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80" name="AutoShape 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A633CD0-9A53-0570-1740-E6C8F9D46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738" y="6596063"/>
            <a:ext cx="468312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" name="Line 5">
            <a:extLst>
              <a:ext uri="{FF2B5EF4-FFF2-40B4-BE49-F238E27FC236}">
                <a16:creationId xmlns:a16="http://schemas.microsoft.com/office/drawing/2014/main" id="{D0CA55FE-31FA-4A2B-548A-23BE220B0E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3663" y="2816225"/>
            <a:ext cx="0" cy="2303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" name="Line 6">
            <a:extLst>
              <a:ext uri="{FF2B5EF4-FFF2-40B4-BE49-F238E27FC236}">
                <a16:creationId xmlns:a16="http://schemas.microsoft.com/office/drawing/2014/main" id="{AFE464AF-F90D-835D-1600-EB18886F3E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650" y="3248025"/>
            <a:ext cx="0" cy="1871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" name="Line 7">
            <a:extLst>
              <a:ext uri="{FF2B5EF4-FFF2-40B4-BE49-F238E27FC236}">
                <a16:creationId xmlns:a16="http://schemas.microsoft.com/office/drawing/2014/main" id="{25FECF95-1DA1-8A2C-DD50-D3D37C1544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3248025"/>
            <a:ext cx="12969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82A78223-0BEC-CDC2-2079-F3D9D2937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429260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3" name="Line 9">
            <a:extLst>
              <a:ext uri="{FF2B5EF4-FFF2-40B4-BE49-F238E27FC236}">
                <a16:creationId xmlns:a16="http://schemas.microsoft.com/office/drawing/2014/main" id="{EDE65259-A76A-2E5D-53D1-C8E341433F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3895725"/>
            <a:ext cx="165735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5" name="Line 11">
            <a:extLst>
              <a:ext uri="{FF2B5EF4-FFF2-40B4-BE49-F238E27FC236}">
                <a16:creationId xmlns:a16="http://schemas.microsoft.com/office/drawing/2014/main" id="{CDAD0FF2-0E88-6883-05FF-FBA8E4CFD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3663" y="5119688"/>
            <a:ext cx="1873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6" name="Line 12">
            <a:extLst>
              <a:ext uri="{FF2B5EF4-FFF2-40B4-BE49-F238E27FC236}">
                <a16:creationId xmlns:a16="http://schemas.microsoft.com/office/drawing/2014/main" id="{D1D8D0EF-5465-5BF7-378A-9DE110CEC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4256088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73" name="Text Box 29">
            <a:extLst>
              <a:ext uri="{FF2B5EF4-FFF2-40B4-BE49-F238E27FC236}">
                <a16:creationId xmlns:a16="http://schemas.microsoft.com/office/drawing/2014/main" id="{3033DB10-0964-F7F0-4082-3CA6CAB9D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975225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</a:rPr>
              <a:t>o</a:t>
            </a:r>
          </a:p>
        </p:txBody>
      </p:sp>
      <p:sp>
        <p:nvSpPr>
          <p:cNvPr id="6174" name="Text Box 30">
            <a:extLst>
              <a:ext uri="{FF2B5EF4-FFF2-40B4-BE49-F238E27FC236}">
                <a16:creationId xmlns:a16="http://schemas.microsoft.com/office/drawing/2014/main" id="{F9A0851E-C71F-BFC8-244D-3FDAF426D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97033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6175" name="Text Box 31">
            <a:extLst>
              <a:ext uri="{FF2B5EF4-FFF2-40B4-BE49-F238E27FC236}">
                <a16:creationId xmlns:a16="http://schemas.microsoft.com/office/drawing/2014/main" id="{2903E523-5BAD-6FD6-C812-D152FD53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285273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6176" name="Text Box 32">
            <a:extLst>
              <a:ext uri="{FF2B5EF4-FFF2-40B4-BE49-F238E27FC236}">
                <a16:creationId xmlns:a16="http://schemas.microsoft.com/office/drawing/2014/main" id="{4B6E978A-DC4A-BB1B-2BB8-E53F4A5F6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501332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8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6177" name="Text Box 33">
            <a:extLst>
              <a:ext uri="{FF2B5EF4-FFF2-40B4-BE49-F238E27FC236}">
                <a16:creationId xmlns:a16="http://schemas.microsoft.com/office/drawing/2014/main" id="{84DC9249-2C0E-9F38-9C39-F970DE06A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501332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18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6178" name="Text Box 34">
            <a:extLst>
              <a:ext uri="{FF2B5EF4-FFF2-40B4-BE49-F238E27FC236}">
                <a16:creationId xmlns:a16="http://schemas.microsoft.com/office/drawing/2014/main" id="{37AA090A-FF26-DA0F-0E88-69A584FA8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076700"/>
            <a:ext cx="746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18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1800" b="1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18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1800" b="1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6179" name="Text Box 35">
            <a:extLst>
              <a:ext uri="{FF2B5EF4-FFF2-40B4-BE49-F238E27FC236}">
                <a16:creationId xmlns:a16="http://schemas.microsoft.com/office/drawing/2014/main" id="{9234AECC-DF45-CFD6-A492-EA77F665A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103563"/>
            <a:ext cx="400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18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6180" name="Text Box 36">
            <a:extLst>
              <a:ext uri="{FF2B5EF4-FFF2-40B4-BE49-F238E27FC236}">
                <a16:creationId xmlns:a16="http://schemas.microsoft.com/office/drawing/2014/main" id="{B3086062-DE59-42F1-8307-ED0D2EAEB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3494088"/>
            <a:ext cx="52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1800" b="1" baseline="-25000">
                <a:latin typeface="Times New Roman" panose="02020603050405020304" pitchFamily="18" charset="0"/>
                <a:ea typeface="楷体_GB2312" pitchFamily="49" charset="-122"/>
              </a:rPr>
              <a:t>m1</a:t>
            </a:r>
          </a:p>
        </p:txBody>
      </p:sp>
      <p:sp>
        <p:nvSpPr>
          <p:cNvPr id="6181" name="Text Box 37">
            <a:extLst>
              <a:ext uri="{FF2B5EF4-FFF2-40B4-BE49-F238E27FC236}">
                <a16:creationId xmlns:a16="http://schemas.microsoft.com/office/drawing/2014/main" id="{E3BC117D-3511-04A6-99AF-B8BF0314D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5048250"/>
            <a:ext cx="282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</a:p>
        </p:txBody>
      </p:sp>
      <p:sp>
        <p:nvSpPr>
          <p:cNvPr id="6182" name="Text Box 38">
            <a:extLst>
              <a:ext uri="{FF2B5EF4-FFF2-40B4-BE49-F238E27FC236}">
                <a16:creationId xmlns:a16="http://schemas.microsoft.com/office/drawing/2014/main" id="{467DB555-4E3F-6FBD-A215-0F295D52E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27432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latin typeface="Times New Roman" panose="02020603050405020304" pitchFamily="18" charset="0"/>
              </a:rPr>
              <a:t>T</a:t>
            </a:r>
          </a:p>
        </p:txBody>
      </p:sp>
      <p:pic>
        <p:nvPicPr>
          <p:cNvPr id="6184" name="Picture 40">
            <a:extLst>
              <a:ext uri="{FF2B5EF4-FFF2-40B4-BE49-F238E27FC236}">
                <a16:creationId xmlns:a16="http://schemas.microsoft.com/office/drawing/2014/main" id="{8299CF83-DE1B-9D96-BAEF-EFFB60FE5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3903663"/>
            <a:ext cx="5619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85" name="Picture 41">
            <a:extLst>
              <a:ext uri="{FF2B5EF4-FFF2-40B4-BE49-F238E27FC236}">
                <a16:creationId xmlns:a16="http://schemas.microsoft.com/office/drawing/2014/main" id="{9157FAD6-C14C-3017-46AF-5498559C0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0" y="3314700"/>
            <a:ext cx="476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6" name="Arc 42">
            <a:extLst>
              <a:ext uri="{FF2B5EF4-FFF2-40B4-BE49-F238E27FC236}">
                <a16:creationId xmlns:a16="http://schemas.microsoft.com/office/drawing/2014/main" id="{49CBC452-1B4C-3E5F-CFCC-3639449F20A2}"/>
              </a:ext>
            </a:extLst>
          </p:cNvPr>
          <p:cNvSpPr>
            <a:spLocks/>
          </p:cNvSpPr>
          <p:nvPr/>
        </p:nvSpPr>
        <p:spPr bwMode="auto">
          <a:xfrm rot="1546263" flipV="1">
            <a:off x="6084888" y="2887663"/>
            <a:ext cx="1439862" cy="1320800"/>
          </a:xfrm>
          <a:custGeom>
            <a:avLst/>
            <a:gdLst>
              <a:gd name="T0" fmla="*/ 2147483647 w 21600"/>
              <a:gd name="T1" fmla="*/ 0 h 15850"/>
              <a:gd name="T2" fmla="*/ 2147483647 w 21600"/>
              <a:gd name="T3" fmla="*/ 2147483647 h 15850"/>
              <a:gd name="T4" fmla="*/ 0 w 21600"/>
              <a:gd name="T5" fmla="*/ 2147483647 h 15850"/>
              <a:gd name="T6" fmla="*/ 0 60000 65536"/>
              <a:gd name="T7" fmla="*/ 0 60000 65536"/>
              <a:gd name="T8" fmla="*/ 0 60000 65536"/>
              <a:gd name="T9" fmla="*/ 0 w 21600"/>
              <a:gd name="T10" fmla="*/ 0 h 15850"/>
              <a:gd name="T11" fmla="*/ 21600 w 21600"/>
              <a:gd name="T12" fmla="*/ 15850 h 158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850" fill="none" extrusionOk="0">
                <a:moveTo>
                  <a:pt x="14674" y="-1"/>
                </a:moveTo>
                <a:cubicBezTo>
                  <a:pt x="19089" y="4087"/>
                  <a:pt x="21600" y="9832"/>
                  <a:pt x="21600" y="15850"/>
                </a:cubicBezTo>
              </a:path>
              <a:path w="21600" h="15850" stroke="0" extrusionOk="0">
                <a:moveTo>
                  <a:pt x="14674" y="-1"/>
                </a:moveTo>
                <a:cubicBezTo>
                  <a:pt x="19089" y="4087"/>
                  <a:pt x="21600" y="9832"/>
                  <a:pt x="21600" y="15850"/>
                </a:cubicBezTo>
                <a:lnTo>
                  <a:pt x="0" y="15850"/>
                </a:lnTo>
                <a:lnTo>
                  <a:pt x="14674" y="-1"/>
                </a:lnTo>
                <a:close/>
              </a:path>
            </a:pathLst>
          </a:custGeom>
          <a:noFill/>
          <a:ln w="28575">
            <a:solidFill>
              <a:srgbClr val="0000CC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7" name="Arc 43">
            <a:extLst>
              <a:ext uri="{FF2B5EF4-FFF2-40B4-BE49-F238E27FC236}">
                <a16:creationId xmlns:a16="http://schemas.microsoft.com/office/drawing/2014/main" id="{CA18B480-D1D8-C273-74B2-3D216BB265C0}"/>
              </a:ext>
            </a:extLst>
          </p:cNvPr>
          <p:cNvSpPr>
            <a:spLocks/>
          </p:cNvSpPr>
          <p:nvPr/>
        </p:nvSpPr>
        <p:spPr bwMode="auto">
          <a:xfrm rot="1546263" flipV="1">
            <a:off x="6084888" y="2900363"/>
            <a:ext cx="1439862" cy="1320800"/>
          </a:xfrm>
          <a:custGeom>
            <a:avLst/>
            <a:gdLst>
              <a:gd name="T0" fmla="*/ 2147483647 w 21600"/>
              <a:gd name="T1" fmla="*/ 0 h 15850"/>
              <a:gd name="T2" fmla="*/ 2147483647 w 21600"/>
              <a:gd name="T3" fmla="*/ 2147483647 h 15850"/>
              <a:gd name="T4" fmla="*/ 0 w 21600"/>
              <a:gd name="T5" fmla="*/ 2147483647 h 15850"/>
              <a:gd name="T6" fmla="*/ 0 60000 65536"/>
              <a:gd name="T7" fmla="*/ 0 60000 65536"/>
              <a:gd name="T8" fmla="*/ 0 60000 65536"/>
              <a:gd name="T9" fmla="*/ 0 w 21600"/>
              <a:gd name="T10" fmla="*/ 0 h 15850"/>
              <a:gd name="T11" fmla="*/ 21600 w 21600"/>
              <a:gd name="T12" fmla="*/ 15850 h 1585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850" fill="none" extrusionOk="0">
                <a:moveTo>
                  <a:pt x="14674" y="-1"/>
                </a:moveTo>
                <a:cubicBezTo>
                  <a:pt x="19089" y="4087"/>
                  <a:pt x="21600" y="9832"/>
                  <a:pt x="21600" y="15850"/>
                </a:cubicBezTo>
              </a:path>
              <a:path w="21600" h="15850" stroke="0" extrusionOk="0">
                <a:moveTo>
                  <a:pt x="14674" y="-1"/>
                </a:moveTo>
                <a:cubicBezTo>
                  <a:pt x="19089" y="4087"/>
                  <a:pt x="21600" y="9832"/>
                  <a:pt x="21600" y="15850"/>
                </a:cubicBezTo>
                <a:lnTo>
                  <a:pt x="0" y="15850"/>
                </a:lnTo>
                <a:lnTo>
                  <a:pt x="14674" y="-1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8" name="Text Box 44">
            <a:extLst>
              <a:ext uri="{FF2B5EF4-FFF2-40B4-BE49-F238E27FC236}">
                <a16:creationId xmlns:a16="http://schemas.microsoft.com/office/drawing/2014/main" id="{F8159F0E-D242-DAAB-5186-2E5666825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4292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6189" name="Text Box 45">
            <a:extLst>
              <a:ext uri="{FF2B5EF4-FFF2-40B4-BE49-F238E27FC236}">
                <a16:creationId xmlns:a16="http://schemas.microsoft.com/office/drawing/2014/main" id="{940FD161-32FD-907F-AE31-5167D976F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313372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6190" name="Line 46">
            <a:extLst>
              <a:ext uri="{FF2B5EF4-FFF2-40B4-BE49-F238E27FC236}">
                <a16:creationId xmlns:a16="http://schemas.microsoft.com/office/drawing/2014/main" id="{C4B0A83D-082B-AD68-DBB6-8C5C05D238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650" y="3213100"/>
            <a:ext cx="0" cy="1079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91" name="Line 47">
            <a:extLst>
              <a:ext uri="{FF2B5EF4-FFF2-40B4-BE49-F238E27FC236}">
                <a16:creationId xmlns:a16="http://schemas.microsoft.com/office/drawing/2014/main" id="{403FFC89-AE31-EA21-2505-743254FD2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588" y="4292600"/>
            <a:ext cx="10080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92" name="Text Box 48">
            <a:extLst>
              <a:ext uri="{FF2B5EF4-FFF2-40B4-BE49-F238E27FC236}">
                <a16:creationId xmlns:a16="http://schemas.microsoft.com/office/drawing/2014/main" id="{05B73DB2-68DC-8F63-04A6-1CA6BD8C7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8400" y="3573463"/>
            <a:ext cx="8699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5400">
                <a:solidFill>
                  <a:schemeClr val="tx2"/>
                </a:solidFill>
              </a:rPr>
              <a:t>．</a:t>
            </a:r>
          </a:p>
        </p:txBody>
      </p:sp>
      <p:sp>
        <p:nvSpPr>
          <p:cNvPr id="6193" name="Text Box 49">
            <a:extLst>
              <a:ext uri="{FF2B5EF4-FFF2-40B4-BE49-F238E27FC236}">
                <a16:creationId xmlns:a16="http://schemas.microsoft.com/office/drawing/2014/main" id="{CDE10AD5-17AA-34E0-4E2B-74F61262D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41417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6157" name="Line 13">
            <a:extLst>
              <a:ext uri="{FF2B5EF4-FFF2-40B4-BE49-F238E27FC236}">
                <a16:creationId xmlns:a16="http://schemas.microsoft.com/office/drawing/2014/main" id="{BCE8B869-5305-FD61-8691-1422DF9FB9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2588" y="3930650"/>
            <a:ext cx="1587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54" name="Text Box 10">
            <a:extLst>
              <a:ext uri="{FF2B5EF4-FFF2-40B4-BE49-F238E27FC236}">
                <a16:creationId xmlns:a16="http://schemas.microsoft.com/office/drawing/2014/main" id="{F7D4F4DC-E418-3D27-B650-5BED8DCC1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8400" y="2586038"/>
            <a:ext cx="8699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5400">
                <a:solidFill>
                  <a:schemeClr val="tx2"/>
                </a:solidFill>
              </a:rPr>
              <a:t>．</a:t>
            </a:r>
          </a:p>
        </p:txBody>
      </p:sp>
      <p:sp>
        <p:nvSpPr>
          <p:cNvPr id="6183" name="Text Box 39">
            <a:extLst>
              <a:ext uri="{FF2B5EF4-FFF2-40B4-BE49-F238E27FC236}">
                <a16:creationId xmlns:a16="http://schemas.microsoft.com/office/drawing/2014/main" id="{277E5E39-663F-E5B9-2493-5C8986562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338" y="3594100"/>
            <a:ext cx="8699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5400">
                <a:solidFill>
                  <a:schemeClr val="tx2"/>
                </a:solidFill>
              </a:rPr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75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1000"/>
                                        <p:tgtEl>
                                          <p:spTgt spid="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1000"/>
                                        <p:tgtEl>
                                          <p:spTgt spid="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1000"/>
                                        <p:tgtEl>
                                          <p:spTgt spid="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 autoUpdateAnimBg="0"/>
      <p:bldP spid="2051" grpId="0" build="p" autoUpdateAnimBg="0"/>
      <p:bldP spid="6173" grpId="0"/>
      <p:bldP spid="6174" grpId="0"/>
      <p:bldP spid="6175" grpId="0"/>
      <p:bldP spid="6176" grpId="0"/>
      <p:bldP spid="6177" grpId="0"/>
      <p:bldP spid="6178" grpId="0"/>
      <p:bldP spid="6179" grpId="0"/>
      <p:bldP spid="6180" grpId="0"/>
      <p:bldP spid="6181" grpId="0"/>
      <p:bldP spid="6182" grpId="0"/>
      <p:bldP spid="6188" grpId="0"/>
      <p:bldP spid="6189" grpId="0"/>
      <p:bldP spid="6192" grpId="0"/>
      <p:bldP spid="6193" grpId="0"/>
      <p:bldP spid="6154" grpId="0"/>
      <p:bldP spid="61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0CB73BCC-EA88-B4EA-165C-EB0066C1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A686CBD-2441-4B4D-976A-595519CA9844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graphicFrame>
        <p:nvGraphicFramePr>
          <p:cNvPr id="3075" name="Object 3">
            <a:extLst>
              <a:ext uri="{FF2B5EF4-FFF2-40B4-BE49-F238E27FC236}">
                <a16:creationId xmlns:a16="http://schemas.microsoft.com/office/drawing/2014/main" id="{E735B87E-6BC2-2341-6E79-00FDF3E10A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263" y="1519238"/>
          <a:ext cx="4178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900" imgH="266700" progId="Equation.DSMT4">
                  <p:embed/>
                </p:oleObj>
              </mc:Choice>
              <mc:Fallback>
                <p:oleObj name="Equation" r:id="rId2" imgW="2120900" imgH="266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1519238"/>
                        <a:ext cx="41783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>
            <a:extLst>
              <a:ext uri="{FF2B5EF4-FFF2-40B4-BE49-F238E27FC236}">
                <a16:creationId xmlns:a16="http://schemas.microsoft.com/office/drawing/2014/main" id="{E53EF46F-913B-5B7A-7120-819B2D1F3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8" y="4292600"/>
            <a:ext cx="171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废气热量：</a:t>
            </a:r>
          </a:p>
        </p:txBody>
      </p:sp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id="{6D249E30-D908-E73E-81D2-DDFF3D1195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675" y="4716463"/>
          <a:ext cx="819308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25900" imgH="482600" progId="Equation.DSMT4">
                  <p:embed/>
                </p:oleObj>
              </mc:Choice>
              <mc:Fallback>
                <p:oleObj name="Equation" r:id="rId4" imgW="40259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4716463"/>
                        <a:ext cx="8193088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7">
            <a:extLst>
              <a:ext uri="{FF2B5EF4-FFF2-40B4-BE49-F238E27FC236}">
                <a16:creationId xmlns:a16="http://schemas.microsoft.com/office/drawing/2014/main" id="{29816ED6-60B3-E7FA-0E04-6674C5339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781675"/>
            <a:ext cx="273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080" name="Object 8">
            <a:extLst>
              <a:ext uri="{FF2B5EF4-FFF2-40B4-BE49-F238E27FC236}">
                <a16:creationId xmlns:a16="http://schemas.microsoft.com/office/drawing/2014/main" id="{A22F7EF7-A1EB-FCC6-C331-47C4A1A939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615950"/>
          <a:ext cx="4249737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33600" imgH="431800" progId="Equation.DSMT4">
                  <p:embed/>
                </p:oleObj>
              </mc:Choice>
              <mc:Fallback>
                <p:oleObj name="Equation" r:id="rId6" imgW="21336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15950"/>
                        <a:ext cx="4249737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9">
            <a:extLst>
              <a:ext uri="{FF2B5EF4-FFF2-40B4-BE49-F238E27FC236}">
                <a16:creationId xmlns:a16="http://schemas.microsoft.com/office/drawing/2014/main" id="{DC7131A0-4056-3EC6-2039-AC552B53A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15888"/>
            <a:ext cx="5235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方法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：循环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1231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是多热源循环，先求</a:t>
            </a:r>
          </a:p>
        </p:txBody>
      </p:sp>
      <p:graphicFrame>
        <p:nvGraphicFramePr>
          <p:cNvPr id="3082" name="Object 10">
            <a:extLst>
              <a:ext uri="{FF2B5EF4-FFF2-40B4-BE49-F238E27FC236}">
                <a16:creationId xmlns:a16="http://schemas.microsoft.com/office/drawing/2014/main" id="{A69EFB77-4A79-9E0A-7225-CF43FCC181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5925" y="136525"/>
          <a:ext cx="533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195" imgH="253890" progId="Equation.DSMT4">
                  <p:embed/>
                </p:oleObj>
              </mc:Choice>
              <mc:Fallback>
                <p:oleObj name="Equation" r:id="rId8" imgW="241195" imgH="25389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136525"/>
                        <a:ext cx="533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Object 12">
            <a:extLst>
              <a:ext uri="{FF2B5EF4-FFF2-40B4-BE49-F238E27FC236}">
                <a16:creationId xmlns:a16="http://schemas.microsoft.com/office/drawing/2014/main" id="{208E48A5-7719-DF60-DE5C-9A51A4BE17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025" y="2116138"/>
          <a:ext cx="520065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41600" imgH="673100" progId="Equation.DSMT4">
                  <p:embed/>
                </p:oleObj>
              </mc:Choice>
              <mc:Fallback>
                <p:oleObj name="Equation" r:id="rId10" imgW="2641600" imgH="673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2116138"/>
                        <a:ext cx="5200650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13">
            <a:extLst>
              <a:ext uri="{FF2B5EF4-FFF2-40B4-BE49-F238E27FC236}">
                <a16:creationId xmlns:a16="http://schemas.microsoft.com/office/drawing/2014/main" id="{78056C0C-4308-708D-1D69-CFDDBB84CE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963" y="3489325"/>
          <a:ext cx="46767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74900" imgH="444500" progId="Equation.DSMT4">
                  <p:embed/>
                </p:oleObj>
              </mc:Choice>
              <mc:Fallback>
                <p:oleObj name="Equation" r:id="rId12" imgW="2374900" imgH="4445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3489325"/>
                        <a:ext cx="46767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7" name="Object 15">
            <a:extLst>
              <a:ext uri="{FF2B5EF4-FFF2-40B4-BE49-F238E27FC236}">
                <a16:creationId xmlns:a16="http://schemas.microsoft.com/office/drawing/2014/main" id="{07DC43B9-8682-57FB-3909-CF08A2F3FA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788" y="5746750"/>
          <a:ext cx="77311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492500" imgH="254000" progId="Equation.DSMT4">
                  <p:embed/>
                </p:oleObj>
              </mc:Choice>
              <mc:Fallback>
                <p:oleObj name="Equation" r:id="rId14" imgW="3492500" imgH="254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5746750"/>
                        <a:ext cx="77311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9" name="AutoShape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E0E13CC-71A5-51FE-F795-666056DC5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0" name="AutoShap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6773615-70E4-3D09-56D2-9339B0A97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1" name="AutoShape 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4D7768A6-84F4-EA64-DF20-9462A5928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2" name="AutoShap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2878306-824F-090C-7F65-FA8D929C6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28C3CFDB-7BCB-59E9-5520-BCB9D8500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692150"/>
            <a:ext cx="27432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6">
            <a:extLst>
              <a:ext uri="{FF2B5EF4-FFF2-40B4-BE49-F238E27FC236}">
                <a16:creationId xmlns:a16="http://schemas.microsoft.com/office/drawing/2014/main" id="{F547638A-4B96-41F6-D110-77D0CB547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6356350"/>
            <a:ext cx="723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因实际过程必存在不可逆性，所以此方案不可能实现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75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 autoUpdateAnimBg="0"/>
      <p:bldP spid="3081" grpId="0"/>
      <p:bldP spid="307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0CE0776B-0BA3-79A4-A59E-BECE4695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8638D92-D229-4079-AE45-FEBED4B71C61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FD161788-4F31-37E6-A351-CE1DC989A9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5363" y="692150"/>
          <a:ext cx="24844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41300" progId="Equation.DSMT4">
                  <p:embed/>
                </p:oleObj>
              </mc:Choice>
              <mc:Fallback>
                <p:oleObj name="Equation" r:id="rId2" imgW="10160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692150"/>
                        <a:ext cx="248443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>
            <a:extLst>
              <a:ext uri="{FF2B5EF4-FFF2-40B4-BE49-F238E27FC236}">
                <a16:creationId xmlns:a16="http://schemas.microsoft.com/office/drawing/2014/main" id="{0575D638-890D-9560-7C94-40FC50D56E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913" y="1295400"/>
          <a:ext cx="77089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48100" imgH="850900" progId="Equation.DSMT4">
                  <p:embed/>
                </p:oleObj>
              </mc:Choice>
              <mc:Fallback>
                <p:oleObj name="Equation" r:id="rId4" imgW="3848100" imgH="850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1295400"/>
                        <a:ext cx="7708900" cy="170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6">
            <a:extLst>
              <a:ext uri="{FF2B5EF4-FFF2-40B4-BE49-F238E27FC236}">
                <a16:creationId xmlns:a16="http://schemas.microsoft.com/office/drawing/2014/main" id="{169D06FC-93AC-F6C4-175D-73A107DE6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5589588"/>
            <a:ext cx="85328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表明废气最充分利用仅有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14.59 kW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，若机器全部可逆方案可实现，但由于必存在不可逆性，因此方案不可实现</a:t>
            </a:r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A120288A-A08D-A225-DFA4-B7E352295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115888"/>
            <a:ext cx="401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方法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：取废气和大气为系统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4104" name="Object 8">
            <a:extLst>
              <a:ext uri="{FF2B5EF4-FFF2-40B4-BE49-F238E27FC236}">
                <a16:creationId xmlns:a16="http://schemas.microsoft.com/office/drawing/2014/main" id="{645EE476-0926-A943-E1C2-65652DB0BB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994025"/>
          <a:ext cx="7704137" cy="165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35400" imgH="825500" progId="Equation.DSMT4">
                  <p:embed/>
                </p:oleObj>
              </mc:Choice>
              <mc:Fallback>
                <p:oleObj name="Equation" r:id="rId6" imgW="3835400" imgH="825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94025"/>
                        <a:ext cx="7704137" cy="165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>
            <a:extLst>
              <a:ext uri="{FF2B5EF4-FFF2-40B4-BE49-F238E27FC236}">
                <a16:creationId xmlns:a16="http://schemas.microsoft.com/office/drawing/2014/main" id="{1A58A1CC-95DB-7F5A-D61A-66E9B67091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4584700"/>
          <a:ext cx="860901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72000" imgH="508000" progId="Equation.DSMT4">
                  <p:embed/>
                </p:oleObj>
              </mc:Choice>
              <mc:Fallback>
                <p:oleObj name="Equation" r:id="rId8" imgW="4572000" imgH="508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584700"/>
                        <a:ext cx="8609012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AutoShape 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96011E3-7FA8-DA50-FF4D-277ACF96B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0" name="AutoShape 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DC26475-1A9F-D466-E778-573013C87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1" name="AutoShape 2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2F0E27A1-17F4-7ECA-0674-7DBFA01E5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2" name="AutoShape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21D0A11-0DF1-E79B-A24D-54A722451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 autoUpdateAnimBg="0"/>
      <p:bldP spid="410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B7328735-B12C-A15E-CE9D-D6A4E8F3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F910091-1DC9-432F-AAFF-2CDB4A80DEC3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/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418FDD8E-54C0-A11C-64B5-427F1A459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5888"/>
            <a:ext cx="80724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方法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：根据焓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㶲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的概念废气的焓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㶲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即为可以从废气得到的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       最大有用功。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EB4E71FD-92FF-CD86-6DA1-CEC337C39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313" y="5876925"/>
            <a:ext cx="7767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由于存在不可逆性实际机器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W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&lt;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u,max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，故方案不现实。</a:t>
            </a:r>
          </a:p>
        </p:txBody>
      </p:sp>
      <p:sp>
        <p:nvSpPr>
          <p:cNvPr id="6149" name="Text Box 7">
            <a:extLst>
              <a:ext uri="{FF2B5EF4-FFF2-40B4-BE49-F238E27FC236}">
                <a16:creationId xmlns:a16="http://schemas.microsoft.com/office/drawing/2014/main" id="{F4D44034-7B72-5206-8D2D-FECFBC2FD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206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5128" name="Object 8">
            <a:extLst>
              <a:ext uri="{FF2B5EF4-FFF2-40B4-BE49-F238E27FC236}">
                <a16:creationId xmlns:a16="http://schemas.microsoft.com/office/drawing/2014/main" id="{17FA97E4-CC0A-B714-75B9-8FA1D08352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2488" y="1268413"/>
          <a:ext cx="45116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900" imgH="254000" progId="Equation.DSMT4">
                  <p:embed/>
                </p:oleObj>
              </mc:Choice>
              <mc:Fallback>
                <p:oleObj name="Equation" r:id="rId2" imgW="1993900" imgH="25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1268413"/>
                        <a:ext cx="45116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>
            <a:extLst>
              <a:ext uri="{FF2B5EF4-FFF2-40B4-BE49-F238E27FC236}">
                <a16:creationId xmlns:a16="http://schemas.microsoft.com/office/drawing/2014/main" id="{5C85925A-973F-D9DB-A19B-DA9FB37A60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1916113"/>
          <a:ext cx="5357813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01900" imgH="482600" progId="Equation.DSMT4">
                  <p:embed/>
                </p:oleObj>
              </mc:Choice>
              <mc:Fallback>
                <p:oleObj name="Equation" r:id="rId4" imgW="25019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916113"/>
                        <a:ext cx="5357813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>
            <a:extLst>
              <a:ext uri="{FF2B5EF4-FFF2-40B4-BE49-F238E27FC236}">
                <a16:creationId xmlns:a16="http://schemas.microsoft.com/office/drawing/2014/main" id="{B566F959-FC65-DA51-E94B-0BDE6A9F07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3894138"/>
          <a:ext cx="676910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16300" imgH="711200" progId="Equation.DSMT4">
                  <p:embed/>
                </p:oleObj>
              </mc:Choice>
              <mc:Fallback>
                <p:oleObj name="Equation" r:id="rId6" imgW="3416300" imgH="71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894138"/>
                        <a:ext cx="6769100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>
            <a:extLst>
              <a:ext uri="{FF2B5EF4-FFF2-40B4-BE49-F238E27FC236}">
                <a16:creationId xmlns:a16="http://schemas.microsoft.com/office/drawing/2014/main" id="{C980105C-20E7-0A1F-F41D-AE7FE24466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0388" y="5373688"/>
          <a:ext cx="33178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24895" imgH="177723" progId="Equation.DSMT4">
                  <p:embed/>
                </p:oleObj>
              </mc:Choice>
              <mc:Fallback>
                <p:oleObj name="Equation" r:id="rId8" imgW="1624895" imgH="17772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5373688"/>
                        <a:ext cx="331787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" name="Object 1024">
            <a:extLst>
              <a:ext uri="{FF2B5EF4-FFF2-40B4-BE49-F238E27FC236}">
                <a16:creationId xmlns:a16="http://schemas.microsoft.com/office/drawing/2014/main" id="{E128BFD2-5A27-79C3-D2CE-DEDD946B7A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924175"/>
          <a:ext cx="3960812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26451" imgH="406224" progId="Equation.DSMT4">
                  <p:embed/>
                </p:oleObj>
              </mc:Choice>
              <mc:Fallback>
                <p:oleObj name="Equation" r:id="rId10" imgW="1726451" imgH="406224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24175"/>
                        <a:ext cx="3960812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" name="Text Box 1025">
            <a:extLst>
              <a:ext uri="{FF2B5EF4-FFF2-40B4-BE49-F238E27FC236}">
                <a16:creationId xmlns:a16="http://schemas.microsoft.com/office/drawing/2014/main" id="{52FE2A88-8544-ACA9-A3F5-0ACAA1710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850" y="1217613"/>
            <a:ext cx="101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8194" name="Freeform 1026">
            <a:extLst>
              <a:ext uri="{FF2B5EF4-FFF2-40B4-BE49-F238E27FC236}">
                <a16:creationId xmlns:a16="http://schemas.microsoft.com/office/drawing/2014/main" id="{5F98954B-3CD2-B498-62AB-4B67A59CD5E9}"/>
              </a:ext>
            </a:extLst>
          </p:cNvPr>
          <p:cNvSpPr>
            <a:spLocks/>
          </p:cNvSpPr>
          <p:nvPr/>
        </p:nvSpPr>
        <p:spPr bwMode="auto">
          <a:xfrm>
            <a:off x="6386513" y="1089025"/>
            <a:ext cx="1727200" cy="1006475"/>
          </a:xfrm>
          <a:custGeom>
            <a:avLst/>
            <a:gdLst>
              <a:gd name="T0" fmla="*/ 2147483647 w 1088"/>
              <a:gd name="T1" fmla="*/ 2147483647 h 634"/>
              <a:gd name="T2" fmla="*/ 2147483647 w 1088"/>
              <a:gd name="T3" fmla="*/ 2147483647 h 634"/>
              <a:gd name="T4" fmla="*/ 2147483647 w 1088"/>
              <a:gd name="T5" fmla="*/ 2147483647 h 634"/>
              <a:gd name="T6" fmla="*/ 2147483647 w 1088"/>
              <a:gd name="T7" fmla="*/ 0 h 634"/>
              <a:gd name="T8" fmla="*/ 2147483647 w 1088"/>
              <a:gd name="T9" fmla="*/ 2147483647 h 634"/>
              <a:gd name="T10" fmla="*/ 2147483647 w 1088"/>
              <a:gd name="T11" fmla="*/ 2147483647 h 634"/>
              <a:gd name="T12" fmla="*/ 2147483647 w 1088"/>
              <a:gd name="T13" fmla="*/ 2147483647 h 634"/>
              <a:gd name="T14" fmla="*/ 2147483647 w 1088"/>
              <a:gd name="T15" fmla="*/ 2147483647 h 634"/>
              <a:gd name="T16" fmla="*/ 2147483647 w 1088"/>
              <a:gd name="T17" fmla="*/ 2147483647 h 634"/>
              <a:gd name="T18" fmla="*/ 2147483647 w 1088"/>
              <a:gd name="T19" fmla="*/ 2147483647 h 634"/>
              <a:gd name="T20" fmla="*/ 2147483647 w 1088"/>
              <a:gd name="T21" fmla="*/ 2147483647 h 634"/>
              <a:gd name="T22" fmla="*/ 2147483647 w 1088"/>
              <a:gd name="T23" fmla="*/ 2147483647 h 634"/>
              <a:gd name="T24" fmla="*/ 2147483647 w 1088"/>
              <a:gd name="T25" fmla="*/ 2147483647 h 634"/>
              <a:gd name="T26" fmla="*/ 2147483647 w 1088"/>
              <a:gd name="T27" fmla="*/ 2147483647 h 634"/>
              <a:gd name="T28" fmla="*/ 2147483647 w 1088"/>
              <a:gd name="T29" fmla="*/ 2147483647 h 634"/>
              <a:gd name="T30" fmla="*/ 2147483647 w 1088"/>
              <a:gd name="T31" fmla="*/ 2147483647 h 634"/>
              <a:gd name="T32" fmla="*/ 2147483647 w 1088"/>
              <a:gd name="T33" fmla="*/ 2147483647 h 634"/>
              <a:gd name="T34" fmla="*/ 2147483647 w 1088"/>
              <a:gd name="T35" fmla="*/ 2147483647 h 634"/>
              <a:gd name="T36" fmla="*/ 2147483647 w 1088"/>
              <a:gd name="T37" fmla="*/ 2147483647 h 634"/>
              <a:gd name="T38" fmla="*/ 2147483647 w 1088"/>
              <a:gd name="T39" fmla="*/ 2147483647 h 63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088"/>
              <a:gd name="T61" fmla="*/ 0 h 634"/>
              <a:gd name="T62" fmla="*/ 1088 w 1088"/>
              <a:gd name="T63" fmla="*/ 634 h 634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088" h="634">
                <a:moveTo>
                  <a:pt x="338" y="283"/>
                </a:moveTo>
                <a:cubicBezTo>
                  <a:pt x="345" y="223"/>
                  <a:pt x="350" y="155"/>
                  <a:pt x="393" y="109"/>
                </a:cubicBezTo>
                <a:cubicBezTo>
                  <a:pt x="397" y="93"/>
                  <a:pt x="406" y="47"/>
                  <a:pt x="420" y="36"/>
                </a:cubicBezTo>
                <a:cubicBezTo>
                  <a:pt x="441" y="19"/>
                  <a:pt x="494" y="0"/>
                  <a:pt x="494" y="0"/>
                </a:cubicBezTo>
                <a:cubicBezTo>
                  <a:pt x="643" y="6"/>
                  <a:pt x="770" y="16"/>
                  <a:pt x="914" y="36"/>
                </a:cubicBezTo>
                <a:cubicBezTo>
                  <a:pt x="970" y="54"/>
                  <a:pt x="954" y="59"/>
                  <a:pt x="987" y="100"/>
                </a:cubicBezTo>
                <a:cubicBezTo>
                  <a:pt x="1003" y="120"/>
                  <a:pt x="1042" y="155"/>
                  <a:pt x="1042" y="155"/>
                </a:cubicBezTo>
                <a:cubicBezTo>
                  <a:pt x="1045" y="167"/>
                  <a:pt x="1045" y="181"/>
                  <a:pt x="1051" y="192"/>
                </a:cubicBezTo>
                <a:cubicBezTo>
                  <a:pt x="1055" y="200"/>
                  <a:pt x="1066" y="202"/>
                  <a:pt x="1070" y="210"/>
                </a:cubicBezTo>
                <a:cubicBezTo>
                  <a:pt x="1079" y="227"/>
                  <a:pt x="1088" y="265"/>
                  <a:pt x="1088" y="265"/>
                </a:cubicBezTo>
                <a:cubicBezTo>
                  <a:pt x="1082" y="298"/>
                  <a:pt x="1086" y="335"/>
                  <a:pt x="1070" y="365"/>
                </a:cubicBezTo>
                <a:cubicBezTo>
                  <a:pt x="1033" y="435"/>
                  <a:pt x="854" y="435"/>
                  <a:pt x="804" y="439"/>
                </a:cubicBezTo>
                <a:cubicBezTo>
                  <a:pt x="608" y="425"/>
                  <a:pt x="465" y="435"/>
                  <a:pt x="329" y="292"/>
                </a:cubicBezTo>
                <a:cubicBezTo>
                  <a:pt x="295" y="327"/>
                  <a:pt x="269" y="366"/>
                  <a:pt x="228" y="393"/>
                </a:cubicBezTo>
                <a:cubicBezTo>
                  <a:pt x="203" y="431"/>
                  <a:pt x="168" y="455"/>
                  <a:pt x="128" y="475"/>
                </a:cubicBezTo>
                <a:cubicBezTo>
                  <a:pt x="108" y="505"/>
                  <a:pt x="94" y="519"/>
                  <a:pt x="64" y="539"/>
                </a:cubicBezTo>
                <a:cubicBezTo>
                  <a:pt x="0" y="634"/>
                  <a:pt x="31" y="585"/>
                  <a:pt x="46" y="530"/>
                </a:cubicBezTo>
                <a:cubicBezTo>
                  <a:pt x="52" y="539"/>
                  <a:pt x="57" y="548"/>
                  <a:pt x="64" y="557"/>
                </a:cubicBezTo>
                <a:cubicBezTo>
                  <a:pt x="69" y="564"/>
                  <a:pt x="82" y="567"/>
                  <a:pt x="82" y="576"/>
                </a:cubicBezTo>
                <a:cubicBezTo>
                  <a:pt x="82" y="617"/>
                  <a:pt x="27" y="597"/>
                  <a:pt x="27" y="631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7" name="AutoShape 10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9DEE43F-2494-1EE4-4C5E-04AE5AE9F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8" name="AutoShape 102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3D0D536E-BDC8-1DBB-FDBB-BA76323BB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6524625"/>
            <a:ext cx="468312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6" name="Text Box 1035">
            <a:extLst>
              <a:ext uri="{FF2B5EF4-FFF2-40B4-BE49-F238E27FC236}">
                <a16:creationId xmlns:a16="http://schemas.microsoft.com/office/drawing/2014/main" id="{A3BC8924-9CCE-7A10-6C93-E20CB0414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6356350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  <a:hlinkClick r:id="rId12" action="ppaction://hlinkpres?slideindex=62&amp;slidetitle=PowerPoint 演示文稿"/>
              </a:rPr>
              <a:t>返回</a:t>
            </a:r>
            <a:endParaRPr lang="zh-CN" altLang="en-US" sz="2400" b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75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utoUpdateAnimBg="0"/>
      <p:bldP spid="5124" grpId="0" build="p" autoUpdateAnimBg="0"/>
      <p:bldP spid="8193" grpId="0"/>
      <p:bldP spid="16" grpId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454</TotalTime>
  <Words>263</Words>
  <Application>Microsoft Office PowerPoint</Application>
  <PresentationFormat>全屏显示(4:3)</PresentationFormat>
  <Paragraphs>35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28</cp:revision>
  <dcterms:created xsi:type="dcterms:W3CDTF">2000-08-01T03:17:42Z</dcterms:created>
  <dcterms:modified xsi:type="dcterms:W3CDTF">2025-08-22T07:23:13Z</dcterms:modified>
</cp:coreProperties>
</file>