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</p:sldMasterIdLst>
  <p:notesMasterIdLst>
    <p:notesMasterId r:id="rId7"/>
  </p:notes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AA7C404E-5C55-5BFB-4BAE-DADDED1ADB2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D9D6069C-564F-5888-5F84-005700525C2B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BFAD7520-2730-73CA-BB6F-9E7C9F844304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557" name="Rectangle 5">
            <a:extLst>
              <a:ext uri="{FF2B5EF4-FFF2-40B4-BE49-F238E27FC236}">
                <a16:creationId xmlns:a16="http://schemas.microsoft.com/office/drawing/2014/main" id="{54748490-C718-DDE2-B215-D8B7FE35B5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3558" name="Rectangle 6">
            <a:extLst>
              <a:ext uri="{FF2B5EF4-FFF2-40B4-BE49-F238E27FC236}">
                <a16:creationId xmlns:a16="http://schemas.microsoft.com/office/drawing/2014/main" id="{074A9F04-F894-DC5E-F655-85A679680F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3559" name="Rectangle 7">
            <a:extLst>
              <a:ext uri="{FF2B5EF4-FFF2-40B4-BE49-F238E27FC236}">
                <a16:creationId xmlns:a16="http://schemas.microsoft.com/office/drawing/2014/main" id="{1AFE6650-1ED4-4192-7525-27D9A9261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0AFC363C-1F32-4850-AAB1-E2B0842574F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3DC51F9-EA7D-0B93-B897-DFB66DA35E0D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94EB884E-B9B7-BA00-DB26-A51E6D1B2AF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0329D4E0-14FA-B28E-019B-E7CB27883B5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4054AD3C-8BCD-D842-8474-D499845FB0F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8EAB9DCC-329D-A0F5-38BD-8756459DF3C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D6DEA784-121F-ADD1-45F2-AE877984121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3920DE2-330A-A34C-7907-4F50F12956C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2151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51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0B71BC0-6898-19B2-BD87-776E3C85086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61D781E3-8143-7A44-BBD2-CEA5B383165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C0C324FE-2081-146C-07D6-76E134CCB92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FC9D47-F458-434F-94B3-1C8F381E9A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2944333"/>
      </p:ext>
    </p:extLst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034072C-B596-58DB-50D3-F1D0B71281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B74A4AD-4D9A-B460-4063-BD65239A0E7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50A2EA75-9338-57E6-05E0-E0BF736229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A1BD396-49EB-49A3-A021-FE78E350BFA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6269089"/>
      </p:ext>
    </p:extLst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FFABF47-8765-D073-B108-7B6597F31A3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4875EA7-1D51-63F3-8284-DCBB817BED6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39E24D2-F485-F006-FE73-94501A55190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A222CC-1235-475B-ACB9-16BB41DAB9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5904740"/>
      </p:ext>
    </p:extLst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E669469-6135-C1F8-170A-653413313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C7B73E7-F9EF-A432-41E7-23DEF6F060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38F2D6E3-345F-B9E7-6347-46CDC35724E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0C6766-CE1C-4232-B8F7-2A284A82241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36740524"/>
      </p:ext>
    </p:extLst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C1ED9AB0-4B0D-ACCB-D032-4350B974F98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81305CE8-E4A0-E261-2412-29AD5161571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3E7ED88-32F3-23E6-A112-15959C7707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4D04AA1-7936-4683-9CFD-5D453ACB71E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87918773"/>
      </p:ext>
    </p:extLst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FEA20BD3-E9B4-5B48-D3CB-7D226E252D1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CFA08DC-0BE2-DA09-61F6-7AE99825636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D972E6A-3B2B-5849-DD0C-D0C9F4BE3F2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4DCAB2-14B2-43CD-92B1-74436DD2F01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8645006"/>
      </p:ext>
    </p:extLst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5814C3B-0C3B-90B7-7CCF-D5560E83BAE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21EFF047-E7A8-111B-D141-0A4BA8F8EC7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72281FDE-DCF1-5D53-5A3B-D5D731CB929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B9D8F6-3334-4876-98B0-33CCAA48AE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9235480"/>
      </p:ext>
    </p:extLst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BAB70E5-F4B7-6F43-529D-7135EA9EA98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6BA5B1EE-2FD6-02F6-ED29-89756E7802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64D3DE9-8A93-CDB9-1111-B0F81EBC97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98D7CCB-C886-4934-8C84-8DE37367F3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6230633"/>
      </p:ext>
    </p:extLst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4F7768B8-FE65-CAD6-9A6E-082E823D610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DF2EAE8C-8C8A-E916-1924-524B03712F8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E9C9D02-822F-DBB8-3CEC-A7CF4733E30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A6179F9-3C14-41EE-A742-90617E5A37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8112789"/>
      </p:ext>
    </p:extLst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2A6052A-DFAD-AE05-1D1C-8A2E2880A92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8A01EC22-BA31-3B97-7C58-10ADE60F88F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8410AA6-387B-7E3A-46D1-33DCE08719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52607FB-8D45-471A-B779-B9D0F91AE5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6432488"/>
      </p:ext>
    </p:extLst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30D46C4-77BF-DBA2-7C87-064C3DA1836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FFFAC97C-9138-234D-2246-71B15579BD0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582CE715-4D3B-B7F0-5724-FD14613A810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317908A-9E50-44DF-A754-61A43C585D6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9556762"/>
      </p:ext>
    </p:extLst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84A4CD05-6330-D2C3-8E93-43039B32DDE5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FA676D48-D251-A705-A0E6-8DB7404F772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F652123E-1D71-FE29-A45E-645DB5C803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502E853E-38FE-8DD5-3FB1-9D647D5E885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5E7B156A-2861-9607-488E-D136D0B015D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F8AF7C2E-1433-D24B-F66E-20B2E755E56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CE79222B-57DE-27EA-1512-8BFC109832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489" name="Rectangle 9">
            <a:extLst>
              <a:ext uri="{FF2B5EF4-FFF2-40B4-BE49-F238E27FC236}">
                <a16:creationId xmlns:a16="http://schemas.microsoft.com/office/drawing/2014/main" id="{C33F1A39-2461-42AD-6EA0-4BE168BD257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0" name="Rectangle 10">
            <a:extLst>
              <a:ext uri="{FF2B5EF4-FFF2-40B4-BE49-F238E27FC236}">
                <a16:creationId xmlns:a16="http://schemas.microsoft.com/office/drawing/2014/main" id="{1C45C6C0-4128-5C29-57C4-87711BCA68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491" name="Rectangle 11">
            <a:extLst>
              <a:ext uri="{FF2B5EF4-FFF2-40B4-BE49-F238E27FC236}">
                <a16:creationId xmlns:a16="http://schemas.microsoft.com/office/drawing/2014/main" id="{4B3DE440-AD6A-F966-E45B-F6334DFEC99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2C6539B5-1F74-4A47-865F-5AA9465F16A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6F3BF8EC-376B-0638-675F-4AE8A50725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transition spd="slow">
    <p:pull dir="ru"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4.wmf"/><Relationship Id="rId7" Type="http://schemas.openxmlformats.org/officeDocument/2006/relationships/image" Target="../media/image6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13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0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12.bin"/><Relationship Id="rId4" Type="http://schemas.openxmlformats.org/officeDocument/2006/relationships/oleObject" Target="../embeddings/oleObject9.bin"/><Relationship Id="rId9" Type="http://schemas.openxmlformats.org/officeDocument/2006/relationships/image" Target="../media/image11.wmf"/><Relationship Id="rId14" Type="http://schemas.openxmlformats.org/officeDocument/2006/relationships/oleObject" Target="../embeddings/oleObject14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../&#31532;5&#31456;.ppt#68. PowerPoint &#28436;&#31034;&#25991;&#31295;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1914D12C-A502-6B48-CFE4-495FB6A3F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81775" y="6321425"/>
            <a:ext cx="21336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E98999D-243D-4708-955B-0B52976B56B8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F06A3E56-D796-446C-E95A-F552168B3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115888"/>
            <a:ext cx="8626475" cy="1684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110 kg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水被一电加热器从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15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加热到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50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后又自然冷却到环境温度（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15 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）。设加热器维持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370 K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不变，求：各个过程的作功能力（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）损失。</a:t>
            </a:r>
          </a:p>
        </p:txBody>
      </p:sp>
      <p:sp>
        <p:nvSpPr>
          <p:cNvPr id="2052" name="Text Box 4">
            <a:extLst>
              <a:ext uri="{FF2B5EF4-FFF2-40B4-BE49-F238E27FC236}">
                <a16:creationId xmlns:a16="http://schemas.microsoft.com/office/drawing/2014/main" id="{36C2F27C-0E47-38EC-888F-460FFFA969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488" y="1849438"/>
            <a:ext cx="4905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黑体" panose="02010609060101010101" pitchFamily="49" charset="-122"/>
              </a:rPr>
              <a:t>解</a:t>
            </a:r>
            <a:endParaRPr kumimoji="1" lang="zh-CN" altLang="en-US" sz="2400" b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053" name="Text Box 5">
            <a:extLst>
              <a:ext uri="{FF2B5EF4-FFF2-40B4-BE49-F238E27FC236}">
                <a16:creationId xmlns:a16="http://schemas.microsoft.com/office/drawing/2014/main" id="{A2AC8A3F-314D-FCBF-5B0A-6EC1961E8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" y="4229100"/>
            <a:ext cx="2049463" cy="133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800">
                <a:latin typeface="Times New Roman" panose="02020603050405020304" pitchFamily="18" charset="0"/>
              </a:rPr>
              <a:t>   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电力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   可用能：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16119.95kJ</a:t>
            </a:r>
          </a:p>
        </p:txBody>
      </p:sp>
      <p:sp>
        <p:nvSpPr>
          <p:cNvPr id="2055" name="Line 7">
            <a:extLst>
              <a:ext uri="{FF2B5EF4-FFF2-40B4-BE49-F238E27FC236}">
                <a16:creationId xmlns:a16="http://schemas.microsoft.com/office/drawing/2014/main" id="{77D31B48-6FD0-5E32-60C2-C69468F93655}"/>
              </a:ext>
            </a:extLst>
          </p:cNvPr>
          <p:cNvSpPr>
            <a:spLocks noChangeShapeType="1"/>
          </p:cNvSpPr>
          <p:nvPr/>
        </p:nvSpPr>
        <p:spPr bwMode="auto">
          <a:xfrm>
            <a:off x="1933575" y="4533900"/>
            <a:ext cx="1143000" cy="15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6" name="Text Box 8">
            <a:extLst>
              <a:ext uri="{FF2B5EF4-FFF2-40B4-BE49-F238E27FC236}">
                <a16:creationId xmlns:a16="http://schemas.microsoft.com/office/drawing/2014/main" id="{CAB5BCFC-406B-57AB-EF6F-9434C6EC46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4500" y="4283075"/>
            <a:ext cx="20224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加热器热能②</a:t>
            </a:r>
            <a:endParaRPr kumimoji="1" lang="zh-CN" altLang="en-US" sz="2400" b="1">
              <a:latin typeface="宋体" panose="02010600030101010101" pitchFamily="2" charset="-122"/>
            </a:endParaRPr>
          </a:p>
        </p:txBody>
      </p:sp>
      <p:sp>
        <p:nvSpPr>
          <p:cNvPr id="2058" name="Text Box 10">
            <a:extLst>
              <a:ext uri="{FF2B5EF4-FFF2-40B4-BE49-F238E27FC236}">
                <a16:creationId xmlns:a16="http://schemas.microsoft.com/office/drawing/2014/main" id="{DCDFCD07-0D8C-EB57-D445-28F1A2111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284538"/>
            <a:ext cx="87947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Q = mc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)=110 kg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×4</a:t>
            </a:r>
            <a:r>
              <a:rPr kumimoji="1" lang="en-US" altLang="zh-CN" sz="2400" b="1">
                <a:latin typeface="Times New Roman" panose="02020603050405020304" pitchFamily="18" charset="0"/>
              </a:rPr>
              <a:t>.187 kJ/(kg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·K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 </a:t>
            </a:r>
            <a:r>
              <a:rPr kumimoji="1" lang="en-US" altLang="zh-CN" sz="2400" b="1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(50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15) ℃=16 119.95 kJ</a:t>
            </a:r>
          </a:p>
        </p:txBody>
      </p:sp>
      <p:sp>
        <p:nvSpPr>
          <p:cNvPr id="2060" name="Text Box 12">
            <a:extLst>
              <a:ext uri="{FF2B5EF4-FFF2-40B4-BE49-F238E27FC236}">
                <a16:creationId xmlns:a16="http://schemas.microsoft.com/office/drawing/2014/main" id="{14A8019F-7966-D346-50A0-A86DC1404C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3814763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16119.95kJ</a:t>
            </a:r>
          </a:p>
        </p:txBody>
      </p:sp>
      <p:sp>
        <p:nvSpPr>
          <p:cNvPr id="2061" name="Text Box 13">
            <a:extLst>
              <a:ext uri="{FF2B5EF4-FFF2-40B4-BE49-F238E27FC236}">
                <a16:creationId xmlns:a16="http://schemas.microsoft.com/office/drawing/2014/main" id="{6CB3005C-D3B3-62B5-6EBC-22E63C1968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700" y="4694238"/>
            <a:ext cx="2203450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= 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= 3 572.53 kJ</a:t>
            </a:r>
          </a:p>
        </p:txBody>
      </p:sp>
      <p:sp>
        <p:nvSpPr>
          <p:cNvPr id="2062" name="Text Box 14">
            <a:extLst>
              <a:ext uri="{FF2B5EF4-FFF2-40B4-BE49-F238E27FC236}">
                <a16:creationId xmlns:a16="http://schemas.microsoft.com/office/drawing/2014/main" id="{5996D085-560D-83F0-992B-D8AE4D95E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1813" y="3803650"/>
            <a:ext cx="16494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16119.95kJ</a:t>
            </a:r>
          </a:p>
        </p:txBody>
      </p:sp>
      <p:sp>
        <p:nvSpPr>
          <p:cNvPr id="2063" name="Line 15">
            <a:extLst>
              <a:ext uri="{FF2B5EF4-FFF2-40B4-BE49-F238E27FC236}">
                <a16:creationId xmlns:a16="http://schemas.microsoft.com/office/drawing/2014/main" id="{15F0A74C-3A93-F6D2-395B-671024151BD2}"/>
              </a:ext>
            </a:extLst>
          </p:cNvPr>
          <p:cNvSpPr>
            <a:spLocks noChangeShapeType="1"/>
          </p:cNvSpPr>
          <p:nvPr/>
        </p:nvSpPr>
        <p:spPr bwMode="auto">
          <a:xfrm>
            <a:off x="4981575" y="4459288"/>
            <a:ext cx="1447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4" name="Text Box 16">
            <a:extLst>
              <a:ext uri="{FF2B5EF4-FFF2-40B4-BE49-F238E27FC236}">
                <a16:creationId xmlns:a16="http://schemas.microsoft.com/office/drawing/2014/main" id="{162F8062-BD08-A0D1-E80E-91EEC28E76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0" y="4221163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水热力学能增加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③</a:t>
            </a:r>
          </a:p>
        </p:txBody>
      </p:sp>
      <p:sp>
        <p:nvSpPr>
          <p:cNvPr id="2066" name="Text Box 18">
            <a:extLst>
              <a:ext uri="{FF2B5EF4-FFF2-40B4-BE49-F238E27FC236}">
                <a16:creationId xmlns:a16="http://schemas.microsoft.com/office/drawing/2014/main" id="{FD644681-C906-4A34-3207-048EB8460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3789363"/>
            <a:ext cx="1649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16119.95kJ</a:t>
            </a:r>
          </a:p>
        </p:txBody>
      </p:sp>
      <p:sp>
        <p:nvSpPr>
          <p:cNvPr id="2067" name="Text Box 19">
            <a:extLst>
              <a:ext uri="{FF2B5EF4-FFF2-40B4-BE49-F238E27FC236}">
                <a16:creationId xmlns:a16="http://schemas.microsoft.com/office/drawing/2014/main" id="{54F6EDC7-F45B-0A2D-2F25-B7D1DED126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2713" y="4694238"/>
            <a:ext cx="22129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= 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= 913.45 kJ</a:t>
            </a:r>
          </a:p>
        </p:txBody>
      </p:sp>
      <p:sp>
        <p:nvSpPr>
          <p:cNvPr id="2069" name="Text Box 21">
            <a:extLst>
              <a:ext uri="{FF2B5EF4-FFF2-40B4-BE49-F238E27FC236}">
                <a16:creationId xmlns:a16="http://schemas.microsoft.com/office/drawing/2014/main" id="{2B03398D-1DDA-7EE2-F229-3AC3BD740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8275" y="5589588"/>
            <a:ext cx="3543300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②→</a:t>
            </a:r>
            <a:r>
              <a:rPr kumimoji="1" lang="en-US" altLang="zh-CN" sz="2400" b="1">
                <a:latin typeface="宋体" panose="02010600030101010101" pitchFamily="2" charset="-122"/>
                <a:ea typeface="楷体_GB2312" pitchFamily="49" charset="-122"/>
              </a:rPr>
              <a:t>③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可用</a:t>
            </a:r>
            <a:r>
              <a:rPr kumimoji="1" lang="zh-CN" altLang="en-US" sz="2400" b="1">
                <a:latin typeface="Times New Roman" panose="02020603050405020304" pitchFamily="18" charset="0"/>
              </a:rPr>
              <a:t>能损失：</a:t>
            </a:r>
            <a:endParaRPr kumimoji="1" lang="zh-CN" altLang="en-US" sz="2400" b="1" i="1">
              <a:latin typeface="Times New Roman" panose="02020603050405020304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3 572.53 kJ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</a:rPr>
              <a:t>913.45 kJ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=2 659.08 kJ</a:t>
            </a:r>
          </a:p>
        </p:txBody>
      </p:sp>
      <p:sp>
        <p:nvSpPr>
          <p:cNvPr id="2070" name="Text Box 22">
            <a:extLst>
              <a:ext uri="{FF2B5EF4-FFF2-40B4-BE49-F238E27FC236}">
                <a16:creationId xmlns:a16="http://schemas.microsoft.com/office/drawing/2014/main" id="{32527C8A-F9DF-3DF7-71A4-AFA448D8DC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2300" y="5580063"/>
            <a:ext cx="4525963" cy="127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①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可用能损失：</a:t>
            </a: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</a:rPr>
              <a:t>        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16 119.95 kJ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</a:rPr>
              <a:t>3 572.53 kJ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        =12 547.42 kJ </a:t>
            </a:r>
          </a:p>
        </p:txBody>
      </p:sp>
      <p:sp>
        <p:nvSpPr>
          <p:cNvPr id="3090" name="Text Box 1">
            <a:extLst>
              <a:ext uri="{FF2B5EF4-FFF2-40B4-BE49-F238E27FC236}">
                <a16:creationId xmlns:a16="http://schemas.microsoft.com/office/drawing/2014/main" id="{99CB0B2B-2CD2-0B80-FA38-56B48ECD6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A440299</a:t>
            </a:r>
          </a:p>
        </p:txBody>
      </p:sp>
      <p:sp>
        <p:nvSpPr>
          <p:cNvPr id="3091" name="AutoShape 2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5A44B615-0704-CE10-038A-609F46F205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1388" y="6597650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AED49230-53C9-4F3C-DBDD-55DDE86EA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0488" y="1824038"/>
            <a:ext cx="460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0.1MPa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时水从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15 ℃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→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50 ℃</a:t>
            </a:r>
            <a:r>
              <a:rPr kumimoji="1" lang="zh-CN" altLang="en-US" sz="2400" b="1">
                <a:solidFill>
                  <a:srgbClr val="000000"/>
                </a:solidFill>
                <a:latin typeface="Times New Roman" panose="02020603050405020304" pitchFamily="18" charset="0"/>
                <a:ea typeface="楷体_GB2312" pitchFamily="49" charset="-122"/>
                <a:cs typeface="宋体" panose="02010600030101010101" pitchFamily="2" charset="-122"/>
              </a:rPr>
              <a:t>熵变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87B60B49-5E29-519D-800C-525E8F826E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95975" y="1822450"/>
          <a:ext cx="3116263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08100" imgH="190500" progId="Equation.DSMT4">
                  <p:embed/>
                </p:oleObj>
              </mc:Choice>
              <mc:Fallback>
                <p:oleObj name="Equation" r:id="rId2" imgW="1308100" imgH="190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5975" y="1822450"/>
                        <a:ext cx="3116263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94" name="Rectangle 5">
            <a:extLst>
              <a:ext uri="{FF2B5EF4-FFF2-40B4-BE49-F238E27FC236}">
                <a16:creationId xmlns:a16="http://schemas.microsoft.com/office/drawing/2014/main" id="{01A25809-0884-C30C-1034-D00F846867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0863" y="3589338"/>
            <a:ext cx="219075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100">
                <a:latin typeface="Times New Roman" panose="02020603050405020304" pitchFamily="18" charset="0"/>
              </a:rPr>
              <a:t> </a:t>
            </a:r>
            <a:endParaRPr kumimoji="1" lang="en-US" altLang="zh-CN" sz="2400">
              <a:latin typeface="Times New Roman" panose="02020603050405020304" pitchFamily="18" charset="0"/>
            </a:endParaRPr>
          </a:p>
        </p:txBody>
      </p:sp>
      <p:sp>
        <p:nvSpPr>
          <p:cNvPr id="3095" name="Rectangle 7">
            <a:extLst>
              <a:ext uri="{FF2B5EF4-FFF2-40B4-BE49-F238E27FC236}">
                <a16:creationId xmlns:a16="http://schemas.microsoft.com/office/drawing/2014/main" id="{F774DFF1-51EB-8318-88BF-747948B02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4102" name="Object 6">
            <a:extLst>
              <a:ext uri="{FF2B5EF4-FFF2-40B4-BE49-F238E27FC236}">
                <a16:creationId xmlns:a16="http://schemas.microsoft.com/office/drawing/2014/main" id="{E07BE771-1C7A-82DF-6CEB-C11BF717E0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36750" y="2281238"/>
          <a:ext cx="6119813" cy="93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900" imgH="419100" progId="Equation.DSMT4">
                  <p:embed/>
                </p:oleObj>
              </mc:Choice>
              <mc:Fallback>
                <p:oleObj name="Equation" r:id="rId4" imgW="2755900" imgH="419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2281238"/>
                        <a:ext cx="6119813" cy="93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0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0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0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0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0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0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500"/>
                                        <p:tgtEl>
                                          <p:spTgt spid="20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0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20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20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2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20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2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20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0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500"/>
                                        <p:tgtEl>
                                          <p:spTgt spid="20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2052" grpId="0" build="p" autoUpdateAnimBg="0"/>
      <p:bldP spid="2053" grpId="0" build="p" autoUpdateAnimBg="0"/>
      <p:bldP spid="2056" grpId="0" build="p" autoUpdateAnimBg="0"/>
      <p:bldP spid="2058" grpId="0" build="p" autoUpdateAnimBg="0"/>
      <p:bldP spid="2060" grpId="0" build="p" autoUpdateAnimBg="0"/>
      <p:bldP spid="2061" grpId="0" build="p" autoUpdateAnimBg="0"/>
      <p:bldP spid="2062" grpId="0" build="p" autoUpdateAnimBg="0"/>
      <p:bldP spid="2064" grpId="0" build="p" autoUpdateAnimBg="0"/>
      <p:bldP spid="2066" grpId="0" build="p" autoUpdateAnimBg="0"/>
      <p:bldP spid="2067" grpId="0" build="p" autoUpdateAnimBg="0"/>
      <p:bldP spid="2069" grpId="0" build="p" autoUpdateAnimBg="0"/>
      <p:bldP spid="2070" grpId="0" build="p" autoUpdateAnimBg="0"/>
      <p:bldP spid="410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556045AA-9A2D-C6AE-7BDB-C01F7B272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0E24E85-A4FB-492F-826A-135B8CC4BC8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3074" name="Text Box 2">
            <a:extLst>
              <a:ext uri="{FF2B5EF4-FFF2-40B4-BE49-F238E27FC236}">
                <a16:creationId xmlns:a16="http://schemas.microsoft.com/office/drawing/2014/main" id="{D1649B80-DE3B-E883-954B-70BF3DA99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5513" y="684213"/>
            <a:ext cx="2622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水热力学能增加</a:t>
            </a:r>
            <a:r>
              <a:rPr kumimoji="1" lang="zh-CN" altLang="en-US" sz="2400" b="1">
                <a:latin typeface="宋体" panose="02010600030101010101" pitchFamily="2" charset="-122"/>
                <a:ea typeface="楷体_GB2312" pitchFamily="49" charset="-122"/>
              </a:rPr>
              <a:t>③</a:t>
            </a:r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EA2FA7FD-4CB1-D97A-C515-FD75D59617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22575" y="1165225"/>
            <a:ext cx="21367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Q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a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=Q</a:t>
            </a:r>
            <a:r>
              <a:rPr kumimoji="1" lang="en-US" altLang="zh-CN" sz="2400" b="1">
                <a:latin typeface="Times New Roman" panose="02020603050405020304" pitchFamily="18" charset="0"/>
              </a:rPr>
              <a:t>(1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0</a:t>
            </a:r>
            <a:r>
              <a:rPr kumimoji="1" lang="en-US" altLang="zh-CN" sz="2400" b="1">
                <a:latin typeface="Times New Roman" panose="02020603050405020304" pitchFamily="18" charset="0"/>
              </a:rPr>
              <a:t>/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m</a:t>
            </a:r>
            <a:r>
              <a:rPr kumimoji="1" lang="en-US" altLang="zh-CN" sz="2400" b="1">
                <a:latin typeface="Times New Roman" panose="02020603050405020304" pitchFamily="18" charset="0"/>
              </a:rPr>
              <a:t>)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= 913.45 kJ</a:t>
            </a:r>
          </a:p>
        </p:txBody>
      </p:sp>
      <p:sp>
        <p:nvSpPr>
          <p:cNvPr id="3076" name="Text Box 4">
            <a:extLst>
              <a:ext uri="{FF2B5EF4-FFF2-40B4-BE49-F238E27FC236}">
                <a16:creationId xmlns:a16="http://schemas.microsoft.com/office/drawing/2014/main" id="{731F5D01-EF8F-07BE-95BE-377D30A67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2708275"/>
            <a:ext cx="3508375" cy="822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3 572.53 kJ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>
                <a:latin typeface="Times New Roman" panose="02020603050405020304" pitchFamily="18" charset="0"/>
              </a:rPr>
              <a:t>913.45 kJ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    =2 659.08 kJ</a:t>
            </a:r>
          </a:p>
        </p:txBody>
      </p:sp>
      <p:sp>
        <p:nvSpPr>
          <p:cNvPr id="3077" name="Text Box 5">
            <a:extLst>
              <a:ext uri="{FF2B5EF4-FFF2-40B4-BE49-F238E27FC236}">
                <a16:creationId xmlns:a16="http://schemas.microsoft.com/office/drawing/2014/main" id="{B780759F-A5BD-1415-870E-CDFA9D5E94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275" y="260350"/>
            <a:ext cx="1801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16 119.95 kJ</a:t>
            </a:r>
          </a:p>
        </p:txBody>
      </p:sp>
      <p:sp>
        <p:nvSpPr>
          <p:cNvPr id="3078" name="Line 6">
            <a:extLst>
              <a:ext uri="{FF2B5EF4-FFF2-40B4-BE49-F238E27FC236}">
                <a16:creationId xmlns:a16="http://schemas.microsoft.com/office/drawing/2014/main" id="{1D833E7C-3E62-0DFD-ED6E-D64B1600AF7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3800" y="908050"/>
            <a:ext cx="1439863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9" name="Text Box 7">
            <a:extLst>
              <a:ext uri="{FF2B5EF4-FFF2-40B4-BE49-F238E27FC236}">
                <a16:creationId xmlns:a16="http://schemas.microsoft.com/office/drawing/2014/main" id="{5120ADA5-0547-64AF-A764-C2DCD2429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2888" y="669925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环境大气</a:t>
            </a:r>
            <a:r>
              <a:rPr kumimoji="1" lang="zh-CN" altLang="en-US" sz="2400" b="1">
                <a:latin typeface="宋体" panose="02010600030101010101" pitchFamily="2" charset="-122"/>
                <a:ea typeface="楷体_GB2312" pitchFamily="49" charset="-122"/>
              </a:rPr>
              <a:t>④</a:t>
            </a:r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CED71727-422E-CAE6-64F4-4A4D0CD1DB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8" y="260350"/>
            <a:ext cx="1801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16 119.95 kJ</a:t>
            </a:r>
          </a:p>
        </p:txBody>
      </p:sp>
      <p:sp>
        <p:nvSpPr>
          <p:cNvPr id="3082" name="Text Box 10">
            <a:extLst>
              <a:ext uri="{FF2B5EF4-FFF2-40B4-BE49-F238E27FC236}">
                <a16:creationId xmlns:a16="http://schemas.microsoft.com/office/drawing/2014/main" id="{973FEEEA-C957-9F8E-CCC8-E78ABC01C8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0100" y="11160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0</a:t>
            </a:r>
          </a:p>
        </p:txBody>
      </p:sp>
      <p:sp>
        <p:nvSpPr>
          <p:cNvPr id="3083" name="Text Box 11">
            <a:extLst>
              <a:ext uri="{FF2B5EF4-FFF2-40B4-BE49-F238E27FC236}">
                <a16:creationId xmlns:a16="http://schemas.microsoft.com/office/drawing/2014/main" id="{58E41C94-E91A-E6BF-5914-E61392C6B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088" y="1243013"/>
            <a:ext cx="11033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可用能</a:t>
            </a:r>
          </a:p>
        </p:txBody>
      </p:sp>
      <p:sp>
        <p:nvSpPr>
          <p:cNvPr id="3084" name="Text Box 12">
            <a:extLst>
              <a:ext uri="{FF2B5EF4-FFF2-40B4-BE49-F238E27FC236}">
                <a16:creationId xmlns:a16="http://schemas.microsoft.com/office/drawing/2014/main" id="{E4C0C60B-FF2F-A54C-F769-DAFD68E5CA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350" y="2081213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②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可用能损失</a:t>
            </a:r>
          </a:p>
        </p:txBody>
      </p:sp>
      <p:sp>
        <p:nvSpPr>
          <p:cNvPr id="3085" name="Text Box 13">
            <a:extLst>
              <a:ext uri="{FF2B5EF4-FFF2-40B4-BE49-F238E27FC236}">
                <a16:creationId xmlns:a16="http://schemas.microsoft.com/office/drawing/2014/main" id="{8F9F1D3E-34AC-8CA4-AC3A-A49327A146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76888" y="2720975"/>
            <a:ext cx="18907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 913.45 kJ</a:t>
            </a:r>
          </a:p>
        </p:txBody>
      </p:sp>
      <p:sp>
        <p:nvSpPr>
          <p:cNvPr id="3086" name="Text Box 14">
            <a:extLst>
              <a:ext uri="{FF2B5EF4-FFF2-40B4-BE49-F238E27FC236}">
                <a16:creationId xmlns:a16="http://schemas.microsoft.com/office/drawing/2014/main" id="{B598EBBC-FC76-A392-8D77-EFA6EB756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3644900"/>
            <a:ext cx="8455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</a:rPr>
              <a:t>+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3</a:t>
            </a:r>
            <a:r>
              <a:rPr kumimoji="1" lang="en-US" altLang="zh-CN" sz="2400" b="1">
                <a:latin typeface="Times New Roman" panose="02020603050405020304" pitchFamily="18" charset="0"/>
              </a:rPr>
              <a:t>=12 547.42 kJ+2 659.08 kJ+913.45 kJ=16 119.72 kJ</a:t>
            </a:r>
            <a:r>
              <a:rPr kumimoji="1" lang="en-US" altLang="zh-CN" sz="2800">
                <a:latin typeface="Times New Roman" panose="02020603050405020304" pitchFamily="18" charset="0"/>
              </a:rPr>
              <a:t>                                   </a:t>
            </a:r>
            <a:endParaRPr kumimoji="1" lang="en-US" altLang="zh-CN" sz="2800" baseline="-25000">
              <a:latin typeface="Times New Roman" panose="02020603050405020304" pitchFamily="18" charset="0"/>
            </a:endParaRPr>
          </a:p>
        </p:txBody>
      </p:sp>
      <p:sp>
        <p:nvSpPr>
          <p:cNvPr id="5120" name="Text Box 1024">
            <a:extLst>
              <a:ext uri="{FF2B5EF4-FFF2-40B4-BE49-F238E27FC236}">
                <a16:creationId xmlns:a16="http://schemas.microsoft.com/office/drawing/2014/main" id="{1CC37761-E044-7C27-41C5-DACE9BD55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5038" y="2060575"/>
            <a:ext cx="2635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③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  <a:cs typeface="Times New Roman" panose="02020603050405020304" pitchFamily="18" charset="0"/>
              </a:rPr>
              <a:t>④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可用能损失</a:t>
            </a:r>
          </a:p>
        </p:txBody>
      </p:sp>
      <p:sp>
        <p:nvSpPr>
          <p:cNvPr id="5121" name="Rectangle 1025">
            <a:extLst>
              <a:ext uri="{FF2B5EF4-FFF2-40B4-BE49-F238E27FC236}">
                <a16:creationId xmlns:a16="http://schemas.microsoft.com/office/drawing/2014/main" id="{7C24DF72-770B-F678-9478-C9C48D8FC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4437063"/>
            <a:ext cx="2846387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或用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I = 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S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g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求解：</a:t>
            </a:r>
            <a:endParaRPr kumimoji="1" lang="zh-CN" altLang="en-US" sz="2400" b="1" baseline="-250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5" name="Text Box 1029">
            <a:extLst>
              <a:ext uri="{FF2B5EF4-FFF2-40B4-BE49-F238E27FC236}">
                <a16:creationId xmlns:a16="http://schemas.microsoft.com/office/drawing/2014/main" id="{6CC88815-9E73-4F2A-FD3A-6676F9FABA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9113" y="5033963"/>
            <a:ext cx="8142287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取电加热器为系统，系统接受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16119.95 kJ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电能，向水输出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16119.95 kJ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的热能，系统处于稳定状态，所以熵变为零， </a:t>
            </a:r>
          </a:p>
        </p:txBody>
      </p:sp>
      <p:sp>
        <p:nvSpPr>
          <p:cNvPr id="4114" name="Rectangle 1031">
            <a:extLst>
              <a:ext uri="{FF2B5EF4-FFF2-40B4-BE49-F238E27FC236}">
                <a16:creationId xmlns:a16="http://schemas.microsoft.com/office/drawing/2014/main" id="{BCC2B5F4-CE23-4FE7-137C-56B9F4D2C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5126" name="Object 1030">
            <a:extLst>
              <a:ext uri="{FF2B5EF4-FFF2-40B4-BE49-F238E27FC236}">
                <a16:creationId xmlns:a16="http://schemas.microsoft.com/office/drawing/2014/main" id="{7174DE92-A83F-B8E3-0647-665FB17E1E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76600" y="6164263"/>
          <a:ext cx="21590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900" imgH="241300" progId="Equation.DSMT4">
                  <p:embed/>
                </p:oleObj>
              </mc:Choice>
              <mc:Fallback>
                <p:oleObj name="Equation" r:id="rId2" imgW="977900" imgH="241300" progId="Equation.DSMT4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6164263"/>
                        <a:ext cx="21590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6" name="Rectangle 1033">
            <a:extLst>
              <a:ext uri="{FF2B5EF4-FFF2-40B4-BE49-F238E27FC236}">
                <a16:creationId xmlns:a16="http://schemas.microsoft.com/office/drawing/2014/main" id="{6B100C72-F3D8-AD0E-C74B-AD7C1D43C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0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30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51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30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30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/>
      <p:bldP spid="3075" grpId="0"/>
      <p:bldP spid="3076" grpId="0"/>
      <p:bldP spid="3077" grpId="0"/>
      <p:bldP spid="3079" grpId="0" build="p" autoUpdateAnimBg="0"/>
      <p:bldP spid="3081" grpId="0" build="p" autoUpdateAnimBg="0"/>
      <p:bldP spid="3082" grpId="0" build="p" autoUpdateAnimBg="0"/>
      <p:bldP spid="3083" grpId="0"/>
      <p:bldP spid="3084" grpId="0"/>
      <p:bldP spid="3085" grpId="0" build="p" autoUpdateAnimBg="0"/>
      <p:bldP spid="3086" grpId="0" build="p" autoUpdateAnimBg="0"/>
      <p:bldP spid="5120" grpId="0" build="p" autoUpdateAnimBg="0"/>
      <p:bldP spid="5121" grpId="0" animBg="1"/>
      <p:bldP spid="51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D697534F-04A4-90A7-7AE9-05047E2C3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7566BB91-E918-4222-BCE0-E8670D6D5EC5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25608" name="Text Box 8">
            <a:extLst>
              <a:ext uri="{FF2B5EF4-FFF2-40B4-BE49-F238E27FC236}">
                <a16:creationId xmlns:a16="http://schemas.microsoft.com/office/drawing/2014/main" id="{35D267E0-ED86-4471-0ABA-F8437BAD0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5350" y="803275"/>
            <a:ext cx="1790700" cy="2012950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126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？</a:t>
            </a:r>
          </a:p>
        </p:txBody>
      </p:sp>
      <p:graphicFrame>
        <p:nvGraphicFramePr>
          <p:cNvPr id="25604" name="Object 4">
            <a:extLst>
              <a:ext uri="{FF2B5EF4-FFF2-40B4-BE49-F238E27FC236}">
                <a16:creationId xmlns:a16="http://schemas.microsoft.com/office/drawing/2014/main" id="{89986F74-1444-DCA5-9C5D-6B4FEF787D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88913"/>
          <a:ext cx="7091362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8000" imgH="431800" progId="Equation.DSMT4">
                  <p:embed/>
                </p:oleObj>
              </mc:Choice>
              <mc:Fallback>
                <p:oleObj name="Equation" r:id="rId2" imgW="3048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88913"/>
                        <a:ext cx="7091362" cy="996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33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Rectangle 6">
            <a:extLst>
              <a:ext uri="{FF2B5EF4-FFF2-40B4-BE49-F238E27FC236}">
                <a16:creationId xmlns:a16="http://schemas.microsoft.com/office/drawing/2014/main" id="{3A263988-C8CA-D785-D9B7-F41B17C9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5605" name="Object 5">
            <a:extLst>
              <a:ext uri="{FF2B5EF4-FFF2-40B4-BE49-F238E27FC236}">
                <a16:creationId xmlns:a16="http://schemas.microsoft.com/office/drawing/2014/main" id="{00E78463-EB70-DE25-F9BE-38C817D43DC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49388"/>
          <a:ext cx="6816725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68600" imgH="241300" progId="Equation.DSMT4">
                  <p:embed/>
                </p:oleObj>
              </mc:Choice>
              <mc:Fallback>
                <p:oleObj name="Equation" r:id="rId4" imgW="27686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49388"/>
                        <a:ext cx="6816725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Text Box 7">
            <a:extLst>
              <a:ext uri="{FF2B5EF4-FFF2-40B4-BE49-F238E27FC236}">
                <a16:creationId xmlns:a16="http://schemas.microsoft.com/office/drawing/2014/main" id="{431C7275-368D-A40E-A4D4-55EC4FB42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838" y="2060575"/>
            <a:ext cx="6026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由前面计算①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→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②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损失：</a:t>
            </a:r>
            <a:r>
              <a:rPr kumimoji="1" lang="en-US" altLang="zh-CN" sz="2400" b="1" i="1">
                <a:latin typeface="Times New Roman" panose="02020603050405020304" pitchFamily="18" charset="0"/>
              </a:rPr>
              <a:t>I</a:t>
            </a:r>
            <a:r>
              <a:rPr kumimoji="1" lang="en-US" altLang="zh-CN" sz="2400" b="1" baseline="-25000">
                <a:latin typeface="Times New Roman" panose="02020603050405020304" pitchFamily="18" charset="0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</a:rPr>
              <a:t> =12 547.42 kJ </a:t>
            </a:r>
          </a:p>
        </p:txBody>
      </p:sp>
      <p:sp>
        <p:nvSpPr>
          <p:cNvPr id="25609" name="Text Box 9">
            <a:extLst>
              <a:ext uri="{FF2B5EF4-FFF2-40B4-BE49-F238E27FC236}">
                <a16:creationId xmlns:a16="http://schemas.microsoft.com/office/drawing/2014/main" id="{A469C2EE-5CEE-48C8-DB41-7E2E4725B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2728913"/>
            <a:ext cx="8912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电加热器内进行两个不可逆过程：电能</a:t>
            </a:r>
            <a:r>
              <a:rPr lang="zh-CN" altLang="en-US" sz="2400" b="1">
                <a:solidFill>
                  <a:srgbClr val="0033CC"/>
                </a:solidFill>
                <a:latin typeface="楷体_GB2312" pitchFamily="49" charset="-122"/>
                <a:ea typeface="楷体_GB2312" pitchFamily="49" charset="-122"/>
              </a:rPr>
              <a:t>→</a:t>
            </a:r>
            <a:r>
              <a:rPr lang="zh-CN" altLang="en-US" sz="2400" b="1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热能和不等温传热量。</a:t>
            </a:r>
          </a:p>
        </p:txBody>
      </p:sp>
      <p:sp>
        <p:nvSpPr>
          <p:cNvPr id="25610" name="Rectangle 10">
            <a:extLst>
              <a:ext uri="{FF2B5EF4-FFF2-40B4-BE49-F238E27FC236}">
                <a16:creationId xmlns:a16="http://schemas.microsoft.com/office/drawing/2014/main" id="{222D31A3-BD79-0B56-2033-8AABB32B58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3357563"/>
            <a:ext cx="2328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不等温传热熵产</a:t>
            </a:r>
          </a:p>
        </p:txBody>
      </p:sp>
      <p:sp>
        <p:nvSpPr>
          <p:cNvPr id="5130" name="Rectangle 12">
            <a:extLst>
              <a:ext uri="{FF2B5EF4-FFF2-40B4-BE49-F238E27FC236}">
                <a16:creationId xmlns:a16="http://schemas.microsoft.com/office/drawing/2014/main" id="{4ACB174E-4BA4-D102-7416-A6DF6F80BC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5611" name="Object 11">
            <a:extLst>
              <a:ext uri="{FF2B5EF4-FFF2-40B4-BE49-F238E27FC236}">
                <a16:creationId xmlns:a16="http://schemas.microsoft.com/office/drawing/2014/main" id="{EA203305-3137-84BE-B030-C9AFEFE8E1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8" y="3860800"/>
          <a:ext cx="80645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695700" imgH="482600" progId="Equation.DSMT4">
                  <p:embed/>
                </p:oleObj>
              </mc:Choice>
              <mc:Fallback>
                <p:oleObj name="Equation" r:id="rId6" imgW="3695700" imgH="482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8" y="3860800"/>
                        <a:ext cx="8064500" cy="1062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Rectangle 13">
            <a:extLst>
              <a:ext uri="{FF2B5EF4-FFF2-40B4-BE49-F238E27FC236}">
                <a16:creationId xmlns:a16="http://schemas.microsoft.com/office/drawing/2014/main" id="{827E5A66-19BE-4548-463B-B3358812A2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5013325"/>
            <a:ext cx="30178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电能转化为热能熵产 </a:t>
            </a:r>
          </a:p>
        </p:txBody>
      </p:sp>
      <p:sp>
        <p:nvSpPr>
          <p:cNvPr id="5133" name="Rectangle 15">
            <a:extLst>
              <a:ext uri="{FF2B5EF4-FFF2-40B4-BE49-F238E27FC236}">
                <a16:creationId xmlns:a16="http://schemas.microsoft.com/office/drawing/2014/main" id="{F2455FEF-30E3-7851-822F-27DAA4775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5614" name="Object 14">
            <a:extLst>
              <a:ext uri="{FF2B5EF4-FFF2-40B4-BE49-F238E27FC236}">
                <a16:creationId xmlns:a16="http://schemas.microsoft.com/office/drawing/2014/main" id="{75EF1348-88B4-1EDA-312B-3872C80F1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7813" y="5713413"/>
          <a:ext cx="5976937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717800" imgH="241300" progId="Equation.DSMT4">
                  <p:embed/>
                </p:oleObj>
              </mc:Choice>
              <mc:Fallback>
                <p:oleObj name="Equation" r:id="rId8" imgW="2717800" imgH="241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813" y="5713413"/>
                        <a:ext cx="5976937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56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56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8" grpId="0"/>
      <p:bldP spid="25607" grpId="0" build="allAtOnce"/>
      <p:bldP spid="25609" grpId="0"/>
      <p:bldP spid="25610" grpId="0"/>
      <p:bldP spid="256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33E13D03-725F-92B7-326E-4CC023C97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B52401F-260A-44BA-8644-CA771DD6B49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24584" name="Rectangle 8">
            <a:extLst>
              <a:ext uri="{FF2B5EF4-FFF2-40B4-BE49-F238E27FC236}">
                <a16:creationId xmlns:a16="http://schemas.microsoft.com/office/drawing/2014/main" id="{15C3D997-F072-2B4B-3AB3-EE748F761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288925"/>
            <a:ext cx="2943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电能转化为热能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损</a:t>
            </a:r>
          </a:p>
        </p:txBody>
      </p:sp>
      <p:sp>
        <p:nvSpPr>
          <p:cNvPr id="24585" name="Rectangle 9">
            <a:extLst>
              <a:ext uri="{FF2B5EF4-FFF2-40B4-BE49-F238E27FC236}">
                <a16:creationId xmlns:a16="http://schemas.microsoft.com/office/drawing/2014/main" id="{7B4AB504-2F50-4DE8-08D1-90A478841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188" y="1412875"/>
            <a:ext cx="23304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不等温传热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损</a:t>
            </a:r>
          </a:p>
        </p:txBody>
      </p:sp>
      <p:sp>
        <p:nvSpPr>
          <p:cNvPr id="6149" name="Rectangle 11">
            <a:extLst>
              <a:ext uri="{FF2B5EF4-FFF2-40B4-BE49-F238E27FC236}">
                <a16:creationId xmlns:a16="http://schemas.microsoft.com/office/drawing/2014/main" id="{E35E6B16-75A5-F551-782E-95E29756CA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86" name="Object 10">
            <a:extLst>
              <a:ext uri="{FF2B5EF4-FFF2-40B4-BE49-F238E27FC236}">
                <a16:creationId xmlns:a16="http://schemas.microsoft.com/office/drawing/2014/main" id="{710FD5FB-DE01-E20B-269F-35AE82EB3B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836613"/>
          <a:ext cx="6481762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844800" imgH="241300" progId="Equation.DSMT4">
                  <p:embed/>
                </p:oleObj>
              </mc:Choice>
              <mc:Fallback>
                <p:oleObj name="Equation" r:id="rId2" imgW="2844800" imgH="2413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836613"/>
                        <a:ext cx="6481762" cy="542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Rectangle 13">
            <a:extLst>
              <a:ext uri="{FF2B5EF4-FFF2-40B4-BE49-F238E27FC236}">
                <a16:creationId xmlns:a16="http://schemas.microsoft.com/office/drawing/2014/main" id="{AD15B3D8-A81E-EA84-6660-F8A586B336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88" name="Object 12">
            <a:extLst>
              <a:ext uri="{FF2B5EF4-FFF2-40B4-BE49-F238E27FC236}">
                <a16:creationId xmlns:a16="http://schemas.microsoft.com/office/drawing/2014/main" id="{DCFBF31C-7F7B-E0E0-6BD5-02CC5C1798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2060575"/>
          <a:ext cx="6084888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755900" imgH="241300" progId="Equation.DSMT4">
                  <p:embed/>
                </p:oleObj>
              </mc:Choice>
              <mc:Fallback>
                <p:oleObj name="Equation" r:id="rId4" imgW="2755900" imgH="2413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060575"/>
                        <a:ext cx="6084888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Rectangle 14">
            <a:extLst>
              <a:ext uri="{FF2B5EF4-FFF2-40B4-BE49-F238E27FC236}">
                <a16:creationId xmlns:a16="http://schemas.microsoft.com/office/drawing/2014/main" id="{D8C24452-C425-4521-4FBD-FCDA1E7FE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25" y="2708275"/>
            <a:ext cx="85518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取水为系统，水吸热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16119.95 kJ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，放热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16119.95 kJ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，放热过程 </a:t>
            </a:r>
          </a:p>
        </p:txBody>
      </p:sp>
      <p:sp>
        <p:nvSpPr>
          <p:cNvPr id="24591" name="Rectangle 15">
            <a:extLst>
              <a:ext uri="{FF2B5EF4-FFF2-40B4-BE49-F238E27FC236}">
                <a16:creationId xmlns:a16="http://schemas.microsoft.com/office/drawing/2014/main" id="{83FE6F1B-396E-CB06-8617-4598A0D466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5734050"/>
            <a:ext cx="3632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水向环境大气放热</a:t>
            </a: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㶲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损为 </a:t>
            </a:r>
          </a:p>
        </p:txBody>
      </p:sp>
      <p:sp>
        <p:nvSpPr>
          <p:cNvPr id="6155" name="Rectangle 17">
            <a:extLst>
              <a:ext uri="{FF2B5EF4-FFF2-40B4-BE49-F238E27FC236}">
                <a16:creationId xmlns:a16="http://schemas.microsoft.com/office/drawing/2014/main" id="{959E02B9-68F2-423C-7804-781C8E25DD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92" name="Object 16">
            <a:extLst>
              <a:ext uri="{FF2B5EF4-FFF2-40B4-BE49-F238E27FC236}">
                <a16:creationId xmlns:a16="http://schemas.microsoft.com/office/drawing/2014/main" id="{39E2FD85-7197-BE3B-21EE-C964DC61BE3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5150" y="3284538"/>
          <a:ext cx="4500563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43100" imgH="241300" progId="Equation.DSMT4">
                  <p:embed/>
                </p:oleObj>
              </mc:Choice>
              <mc:Fallback>
                <p:oleObj name="Equation" r:id="rId6" imgW="1943100" imgH="2413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3284538"/>
                        <a:ext cx="4500563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9">
            <a:extLst>
              <a:ext uri="{FF2B5EF4-FFF2-40B4-BE49-F238E27FC236}">
                <a16:creationId xmlns:a16="http://schemas.microsoft.com/office/drawing/2014/main" id="{D8A29C6B-1672-4BE5-F105-05A486562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94" name="Object 18">
            <a:extLst>
              <a:ext uri="{FF2B5EF4-FFF2-40B4-BE49-F238E27FC236}">
                <a16:creationId xmlns:a16="http://schemas.microsoft.com/office/drawing/2014/main" id="{832600D3-1C25-57A2-58F5-85E6BAB75F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3795713"/>
          <a:ext cx="7993063" cy="193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530600" imgH="863600" progId="Equation.DSMT4">
                  <p:embed/>
                </p:oleObj>
              </mc:Choice>
              <mc:Fallback>
                <p:oleObj name="Equation" r:id="rId8" imgW="3530600" imgH="8636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3795713"/>
                        <a:ext cx="7993063" cy="1938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9" name="Rectangle 21">
            <a:extLst>
              <a:ext uri="{FF2B5EF4-FFF2-40B4-BE49-F238E27FC236}">
                <a16:creationId xmlns:a16="http://schemas.microsoft.com/office/drawing/2014/main" id="{BF76B94E-42E1-7547-7E93-4028DD590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96" name="Object 20">
            <a:extLst>
              <a:ext uri="{FF2B5EF4-FFF2-40B4-BE49-F238E27FC236}">
                <a16:creationId xmlns:a16="http://schemas.microsoft.com/office/drawing/2014/main" id="{110213D3-EFA1-171B-93FA-40DAC1A38B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253163"/>
          <a:ext cx="7561263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78200" imgH="241300" progId="Equation.DSMT4">
                  <p:embed/>
                </p:oleObj>
              </mc:Choice>
              <mc:Fallback>
                <p:oleObj name="Equation" r:id="rId10" imgW="3378200" imgH="2413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253163"/>
                        <a:ext cx="7561263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8" name="AutoShape 22">
            <a:extLst>
              <a:ext uri="{FF2B5EF4-FFF2-40B4-BE49-F238E27FC236}">
                <a16:creationId xmlns:a16="http://schemas.microsoft.com/office/drawing/2014/main" id="{03B6CF3E-7A97-8CE6-7914-788B5EA85FA9}"/>
              </a:ext>
            </a:extLst>
          </p:cNvPr>
          <p:cNvSpPr>
            <a:spLocks/>
          </p:cNvSpPr>
          <p:nvPr/>
        </p:nvSpPr>
        <p:spPr bwMode="auto">
          <a:xfrm>
            <a:off x="7451725" y="1196975"/>
            <a:ext cx="144463" cy="1079500"/>
          </a:xfrm>
          <a:prstGeom prst="rightBrace">
            <a:avLst>
              <a:gd name="adj1" fmla="val 62271"/>
              <a:gd name="adj2" fmla="val 50000"/>
            </a:avLst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599" name="Object 23">
            <a:extLst>
              <a:ext uri="{FF2B5EF4-FFF2-40B4-BE49-F238E27FC236}">
                <a16:creationId xmlns:a16="http://schemas.microsoft.com/office/drawing/2014/main" id="{D62E198A-599F-BED6-F629-D4ACD7C4949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9675" y="1557338"/>
          <a:ext cx="1584325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22030" imgH="165028" progId="Equation.DSMT4">
                  <p:embed/>
                </p:oleObj>
              </mc:Choice>
              <mc:Fallback>
                <p:oleObj name="Equation" r:id="rId12" imgW="622030" imgH="165028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9675" y="1557338"/>
                        <a:ext cx="1584325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0" name="AutoShape 24">
            <a:extLst>
              <a:ext uri="{FF2B5EF4-FFF2-40B4-BE49-F238E27FC236}">
                <a16:creationId xmlns:a16="http://schemas.microsoft.com/office/drawing/2014/main" id="{7E8F1279-C23E-720F-07AB-2D61295B8C3B}"/>
              </a:ext>
            </a:extLst>
          </p:cNvPr>
          <p:cNvSpPr>
            <a:spLocks/>
          </p:cNvSpPr>
          <p:nvPr/>
        </p:nvSpPr>
        <p:spPr bwMode="auto">
          <a:xfrm>
            <a:off x="8640763" y="1773238"/>
            <a:ext cx="252412" cy="4824412"/>
          </a:xfrm>
          <a:prstGeom prst="rightBrace">
            <a:avLst>
              <a:gd name="adj1" fmla="val 159277"/>
              <a:gd name="adj2" fmla="val 50870"/>
            </a:avLst>
          </a:prstGeom>
          <a:noFill/>
          <a:ln w="28575">
            <a:solidFill>
              <a:srgbClr val="0033CC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24601" name="Object 25">
            <a:extLst>
              <a:ext uri="{FF2B5EF4-FFF2-40B4-BE49-F238E27FC236}">
                <a16:creationId xmlns:a16="http://schemas.microsoft.com/office/drawing/2014/main" id="{9AE763CB-C788-0995-4944-4DBC3D753DC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5013" y="4005263"/>
          <a:ext cx="17446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85502" imgH="165028" progId="Equation.DSMT4">
                  <p:embed/>
                </p:oleObj>
              </mc:Choice>
              <mc:Fallback>
                <p:oleObj name="Equation" r:id="rId14" imgW="685502" imgH="165028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5013" y="4005263"/>
                        <a:ext cx="1744662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45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45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4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4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45" dur="1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4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4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24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45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245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24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2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4" grpId="0"/>
      <p:bldP spid="24585" grpId="0"/>
      <p:bldP spid="24590" grpId="0"/>
      <p:bldP spid="24591" grpId="0"/>
      <p:bldP spid="24598" grpId="0" animBg="1"/>
      <p:bldP spid="2460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灯片编号占位符 3">
            <a:extLst>
              <a:ext uri="{FF2B5EF4-FFF2-40B4-BE49-F238E27FC236}">
                <a16:creationId xmlns:a16="http://schemas.microsoft.com/office/drawing/2014/main" id="{2C670C20-D534-1191-491F-5229016F0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39EF0ACE-D656-4ABF-BBCD-C4A665385227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zh-CN" sz="1000"/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84CE9AD9-217B-28D0-0330-E174F3628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088" y="1341438"/>
            <a:ext cx="8351837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第二定律的指导意义：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800" b="1">
                <a:latin typeface="Times New Roman" panose="02020603050405020304" pitchFamily="18" charset="0"/>
                <a:ea typeface="楷体_GB2312" pitchFamily="49" charset="-122"/>
              </a:rPr>
              <a:t>          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1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）对热机理论的指导意义；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  <a:cs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）预测过程进行的方向；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  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kumimoji="1" lang="zh-CN" altLang="en-US" sz="2400" b="1">
                <a:latin typeface="楷体_GB2312" pitchFamily="49" charset="-122"/>
                <a:ea typeface="楷体_GB2312" pitchFamily="49" charset="-122"/>
              </a:rPr>
              <a:t>）指导节约能源。</a:t>
            </a:r>
          </a:p>
        </p:txBody>
      </p:sp>
      <p:sp>
        <p:nvSpPr>
          <p:cNvPr id="26629" name="Text Box 5">
            <a:extLst>
              <a:ext uri="{FF2B5EF4-FFF2-40B4-BE49-F238E27FC236}">
                <a16:creationId xmlns:a16="http://schemas.microsoft.com/office/drawing/2014/main" id="{9CF5F9F2-B7BA-7879-AEDE-4340628E4E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423863"/>
            <a:ext cx="5184775" cy="519112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过程中能量守恒，能质逐步蜕化</a:t>
            </a:r>
          </a:p>
        </p:txBody>
      </p:sp>
      <p:sp>
        <p:nvSpPr>
          <p:cNvPr id="7173" name="AutoShape 6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539E8806-53BD-8938-3ECA-4A85E36AD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6631" name="Text Box 7">
            <a:extLst>
              <a:ext uri="{FF2B5EF4-FFF2-40B4-BE49-F238E27FC236}">
                <a16:creationId xmlns:a16="http://schemas.microsoft.com/office/drawing/2014/main" id="{7E258899-99BD-5AAE-7E01-BB0EE485D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789363"/>
            <a:ext cx="796925" cy="4572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  <a:hlinkClick r:id="rId2" action="ppaction://hlinkpres?slideindex=68&amp;slidetitle=PowerPoint 演示文稿"/>
              </a:rPr>
              <a:t>返回</a:t>
            </a:r>
            <a:endParaRPr lang="zh-CN" altLang="en-US" sz="2400"/>
          </a:p>
        </p:txBody>
      </p:sp>
    </p:spTree>
  </p:cSld>
  <p:clrMapOvr>
    <a:masterClrMapping/>
  </p:clrMapOvr>
  <p:transition spd="slow">
    <p:pull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0" dur="2000" fill="hold"/>
                                        <p:tgtEl>
                                          <p:spTgt spid="266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66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75"/>
                                        <p:tgtEl>
                                          <p:spTgt spid="266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75"/>
                                        <p:tgtEl>
                                          <p:spTgt spid="266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"/>
                                        <p:tgtEl>
                                          <p:spTgt spid="266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675"/>
                            </p:stCondLst>
                            <p:childTnLst>
                              <p:par>
                                <p:cTn id="32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6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build="p" autoUpdateAnimBg="0"/>
      <p:bldP spid="26629" grpId="0"/>
      <p:bldP spid="26629" grpId="1"/>
      <p:bldP spid="26631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193</TotalTime>
  <Words>389</Words>
  <Application>Microsoft Office PowerPoint</Application>
  <PresentationFormat>全屏显示(4:3)</PresentationFormat>
  <Paragraphs>61</Paragraphs>
  <Slides>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23</cp:revision>
  <dcterms:created xsi:type="dcterms:W3CDTF">2000-08-01T07:16:55Z</dcterms:created>
  <dcterms:modified xsi:type="dcterms:W3CDTF">2025-08-22T07:22:57Z</dcterms:modified>
</cp:coreProperties>
</file>