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A99AFA5-5142-6D0C-A9A4-AFA17A6523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FABE0BA-0359-FA3B-6B52-A4366708BD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3D2E8AF-6A4E-E7F7-6A67-FD495661567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E6B91D49-7AC3-2C24-7A73-617CA1DC56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6FEA92B7-13A8-5FF0-87FE-E91C5AE382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D53FFE79-144D-7309-1CB7-D970A039D6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5BE0E7C-A46A-471A-A447-3ACB7FB36A2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7A19E6E-A3F4-807B-41FE-A46956C5F1E4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158A98AB-1BEF-674B-894D-6573C16A738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DA2FC1D8-45B0-C51D-40F7-6F474C178B4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05D3465-6ACE-C619-F996-E405F8E8F9E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75E78C76-A9F9-B651-D925-3E267B3CD92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2FDB13F-F912-3584-F06E-B2C0A094397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B9E3C0C9-CDAC-684A-8919-345C9A023CC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922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44A9E7A-6C1F-21FF-8F5A-D4DD9EB759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635E63C-E9A0-EB8D-3F02-4148B3CD1A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195BDF61-189A-BC01-A6C3-0170946187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5C764-9594-4E08-8624-B3B33E5F1B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97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69E6F10-FB98-03E0-24C0-461F11B73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FF6F92C-D192-C45E-F280-AF0A34B789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0C36892-C80D-90FC-B189-867CE964AC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BF792-825B-4015-BADA-F66A59C907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44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57A2740-1DE3-9665-CA41-7DF1EA4D61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1B45C0E-13CE-37ED-1C43-29E7839941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5AA8C7B-E9A3-70FA-FAD6-8C6923CCD0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D5425F-FF09-4EDE-A716-8FD439C794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993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3AF018B-0AD9-5FE8-212B-7964854CAB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94C8562-C331-73E1-FF1C-E6F95BBAC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E13FC59-3E6E-F1F4-BECC-1D2EE97A5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540C35-2EC8-4491-9DA2-55FB89DCC5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874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7C7830-E54B-7349-B125-259571119B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FC2B084-3706-04D1-C3ED-67D71656FC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DB643C7-100A-B15E-1CC3-9415638BE0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684F3A-1386-42B8-A5D9-81FD2E6EC7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8839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10AE4EC-AF8C-00EB-2860-4241F62BB9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06EF925-13BB-CCC3-090F-33378449A6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806E643-6B65-C61E-A4A8-1E615AAAD1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2F408-34E1-4B39-8CE4-F26F09D81E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1016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8CDA472-26D4-CC5A-7554-1AA3EF702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FDB3BF60-1C0E-A0FC-EA61-C85B1EB52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E2BFBE3-ACDD-57BE-F55A-1E96808B6B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41EC0D-6DF8-4A21-BC1E-CE2F3820E2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31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8A99EA9-BA70-FEB4-3839-70B0C98E3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26FD253-7A1D-9AC3-7600-496CE801D7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1A8D8F-A97C-A976-4E1E-30FF923B7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303648-5AA6-4588-A252-146F5AAD6D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397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6DEFA69-BA29-3C64-61EB-8E708D174B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311BB29-A577-CCD2-D07B-39868657E7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2E79EAC-DE81-39B2-80BB-824BDF495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08BFE6-83A1-4415-8712-0E0FC7C63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1776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CF3F17-DDDF-F243-B2C2-C6A129FB93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C693830-8E30-72ED-4CAE-BE935EA816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6D5FD36-A674-77F7-8B2E-07A550CE0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1931D0-89B9-47C5-BE35-606F4470A8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40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5C54543-895B-91DC-BFF6-4AEF94CE5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4C2E72-E45A-3903-38BF-E04955278E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0A86C4E-3938-8F41-CFF8-8B53DF48B4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484172-5F1A-4D65-83A8-231B0C61F9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93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FD1368C2-10AF-1BEF-4DDA-E435D8067AE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DC9060B6-440F-C7BE-D4D0-30C8CFB1800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C2547BAD-6D21-3E5F-27FE-06E18452EB4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89C8F64C-60FC-005D-B6D0-3AD74ED636A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5AD5627-33C4-D1EA-8463-99DF59A417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3818155-101C-7B50-163E-69CF86E7C2F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FBF50611-F12C-881E-DAE6-2B3E6B7B08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D134F4F9-00E0-0B2D-2549-3ACD21C843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2" name="Rectangle 10">
            <a:extLst>
              <a:ext uri="{FF2B5EF4-FFF2-40B4-BE49-F238E27FC236}">
                <a16:creationId xmlns:a16="http://schemas.microsoft.com/office/drawing/2014/main" id="{5471D139-DD04-9180-A63B-2667C0BCFA6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3" name="Rectangle 11">
            <a:extLst>
              <a:ext uri="{FF2B5EF4-FFF2-40B4-BE49-F238E27FC236}">
                <a16:creationId xmlns:a16="http://schemas.microsoft.com/office/drawing/2014/main" id="{28E6D337-3358-7D01-6EF5-E8ABDC385BB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BFFBB2CB-5FD8-45A1-8918-141DD67FFAE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3D49776A-F7E2-053B-C960-51A727C6DF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6.bin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image" Target="../media/image18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5.bin"/><Relationship Id="rId5" Type="http://schemas.openxmlformats.org/officeDocument/2006/relationships/image" Target="../media/image14.wmf"/><Relationship Id="rId10" Type="http://schemas.openxmlformats.org/officeDocument/2006/relationships/image" Target="../media/image17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6.wmf"/><Relationship Id="rId1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hyperlink" Target="../&#31532;12&#31456;.ppt#15. PowerPoint &#28436;&#31034;&#25991;&#31295;" TargetMode="External"/><Relationship Id="rId4" Type="http://schemas.openxmlformats.org/officeDocument/2006/relationships/image" Target="../media/image20.wmf"/><Relationship Id="rId9" Type="http://schemas.openxmlformats.org/officeDocument/2006/relationships/hyperlink" Target="../PPT/&#31532;12&#31456;.ppt#15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DB5C537-A2E2-9754-4D6D-E056CBBD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6156F35-C747-4648-B6BF-1EB2ED7E2F22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EF82C1AC-5F00-F695-E804-99175D504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15938"/>
            <a:ext cx="837565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  <a:ea typeface="楷体_GB2312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刚性绝热容器隔板两侧各储有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 kmol O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N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charset="-122"/>
              </a:rPr>
              <a:t>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且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A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V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zh-CN" altLang="en-US" sz="2400" b="1" baseline="-25000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A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charset="-122"/>
              </a:rPr>
              <a:t>B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(1)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抽去隔板，系统平衡后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;(2)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将它们混合装于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V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C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，求熵变。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E165FE37-F56A-9349-C122-85B102E23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38" y="2185988"/>
            <a:ext cx="4937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9E5C4A76-2EAD-FA93-C909-6BE4CAFEE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6672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4113" name="Object 17">
            <a:extLst>
              <a:ext uri="{FF2B5EF4-FFF2-40B4-BE49-F238E27FC236}">
                <a16:creationId xmlns:a16="http://schemas.microsoft.com/office/drawing/2014/main" id="{0271DBA5-B075-542A-A9E2-B46F49820E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2850" y="2689225"/>
          <a:ext cx="2644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228600" progId="Equation.DSMT4">
                  <p:embed/>
                </p:oleObj>
              </mc:Choice>
              <mc:Fallback>
                <p:oleObj name="Equation" r:id="rId2" imgW="1155700" imgH="2286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2689225"/>
                        <a:ext cx="2644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>
            <a:extLst>
              <a:ext uri="{FF2B5EF4-FFF2-40B4-BE49-F238E27FC236}">
                <a16:creationId xmlns:a16="http://schemas.microsoft.com/office/drawing/2014/main" id="{F1B96428-D8B9-9844-8626-BA0A8FED3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3348038"/>
            <a:ext cx="1992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且均为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 kmol</a:t>
            </a:r>
          </a:p>
        </p:txBody>
      </p:sp>
      <p:graphicFrame>
        <p:nvGraphicFramePr>
          <p:cNvPr id="4115" name="Object 19">
            <a:extLst>
              <a:ext uri="{FF2B5EF4-FFF2-40B4-BE49-F238E27FC236}">
                <a16:creationId xmlns:a16="http://schemas.microsoft.com/office/drawing/2014/main" id="{E1ABAE34-3F17-68F1-BF43-46AEE5EE9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75" y="3267075"/>
          <a:ext cx="14573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900" imgH="228600" progId="Equation.DSMT4">
                  <p:embed/>
                </p:oleObj>
              </mc:Choice>
              <mc:Fallback>
                <p:oleObj name="Equation" r:id="rId4" imgW="596900" imgH="228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267075"/>
                        <a:ext cx="14573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6" name="Object 20">
            <a:extLst>
              <a:ext uri="{FF2B5EF4-FFF2-40B4-BE49-F238E27FC236}">
                <a16:creationId xmlns:a16="http://schemas.microsoft.com/office/drawing/2014/main" id="{DD70EDFF-DB10-7633-9257-DFD6A540F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4497388"/>
          <a:ext cx="17859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9753" imgH="203112" progId="Equation.DSMT4">
                  <p:embed/>
                </p:oleObj>
              </mc:Choice>
              <mc:Fallback>
                <p:oleObj name="Equation" r:id="rId6" imgW="799753" imgH="203112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497388"/>
                        <a:ext cx="17859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7" name="Text Box 21">
            <a:extLst>
              <a:ext uri="{FF2B5EF4-FFF2-40B4-BE49-F238E27FC236}">
                <a16:creationId xmlns:a16="http://schemas.microsoft.com/office/drawing/2014/main" id="{D8597AFD-A77C-241F-8A73-7E3C1C3AF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963" y="6102350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即</a:t>
            </a:r>
          </a:p>
        </p:txBody>
      </p:sp>
      <p:graphicFrame>
        <p:nvGraphicFramePr>
          <p:cNvPr id="4118" name="Object 22">
            <a:extLst>
              <a:ext uri="{FF2B5EF4-FFF2-40B4-BE49-F238E27FC236}">
                <a16:creationId xmlns:a16="http://schemas.microsoft.com/office/drawing/2014/main" id="{D1EA7B2F-BF67-614E-13F8-37B86BA4D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0413" y="6075363"/>
          <a:ext cx="19367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753" imgH="215806" progId="Equation.DSMT4">
                  <p:embed/>
                </p:oleObj>
              </mc:Choice>
              <mc:Fallback>
                <p:oleObj name="Equation" r:id="rId8" imgW="799753" imgH="215806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6075363"/>
                        <a:ext cx="19367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9" name="Line 23">
            <a:extLst>
              <a:ext uri="{FF2B5EF4-FFF2-40B4-BE49-F238E27FC236}">
                <a16:creationId xmlns:a16="http://schemas.microsoft.com/office/drawing/2014/main" id="{E6A9E68C-FED6-E2A0-62CF-3904E71236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4418013"/>
            <a:ext cx="381000" cy="609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0" name="Line 24">
            <a:extLst>
              <a:ext uri="{FF2B5EF4-FFF2-40B4-BE49-F238E27FC236}">
                <a16:creationId xmlns:a16="http://schemas.microsoft.com/office/drawing/2014/main" id="{8F471520-F536-9DB2-B56F-67B9B85BC1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3525" y="4494213"/>
            <a:ext cx="228600" cy="457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21" name="Text Box 25">
            <a:extLst>
              <a:ext uri="{FF2B5EF4-FFF2-40B4-BE49-F238E27FC236}">
                <a16:creationId xmlns:a16="http://schemas.microsoft.com/office/drawing/2014/main" id="{C7031765-FD77-5A3B-4F5C-4C9DEBEB0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4951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4122" name="Text Box 26">
            <a:extLst>
              <a:ext uri="{FF2B5EF4-FFF2-40B4-BE49-F238E27FC236}">
                <a16:creationId xmlns:a16="http://schemas.microsoft.com/office/drawing/2014/main" id="{2C2C1305-5F70-5A74-9C1C-7DD760A54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8263" y="4875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4123" name="Object 27">
            <a:extLst>
              <a:ext uri="{FF2B5EF4-FFF2-40B4-BE49-F238E27FC236}">
                <a16:creationId xmlns:a16="http://schemas.microsoft.com/office/drawing/2014/main" id="{87DF46E4-0554-8083-531C-9EE4259AA9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0950" y="5281613"/>
          <a:ext cx="56975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700" imgH="254000" progId="Equation.DSMT4">
                  <p:embed/>
                </p:oleObj>
              </mc:Choice>
              <mc:Fallback>
                <p:oleObj name="Equation" r:id="rId10" imgW="2552700" imgH="2540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5281613"/>
                        <a:ext cx="56975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24" name="Picture 28">
            <a:extLst>
              <a:ext uri="{FF2B5EF4-FFF2-40B4-BE49-F238E27FC236}">
                <a16:creationId xmlns:a16="http://schemas.microsoft.com/office/drawing/2014/main" id="{5AB320DF-BEA5-7EA8-C0F4-7B0A0611F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13" y="1628775"/>
            <a:ext cx="2630487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0" name="Text Box 29">
            <a:extLst>
              <a:ext uri="{FF2B5EF4-FFF2-40B4-BE49-F238E27FC236}">
                <a16:creationId xmlns:a16="http://schemas.microsoft.com/office/drawing/2014/main" id="{18FD2F08-B564-5BE0-C4A2-FE820F9E4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20955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A4412551</a:t>
            </a:r>
          </a:p>
        </p:txBody>
      </p:sp>
      <p:sp>
        <p:nvSpPr>
          <p:cNvPr id="4126" name="Rectangle 30">
            <a:extLst>
              <a:ext uri="{FF2B5EF4-FFF2-40B4-BE49-F238E27FC236}">
                <a16:creationId xmlns:a16="http://schemas.microsoft.com/office/drawing/2014/main" id="{2B6A442A-EA79-B227-9E78-053117FE0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3986213"/>
            <a:ext cx="4319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）取容器内全部气体为系统</a:t>
            </a:r>
          </a:p>
        </p:txBody>
      </p:sp>
      <p:sp>
        <p:nvSpPr>
          <p:cNvPr id="3092" name="AutoShape 31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C4E9DD0-03CA-3702-6D0D-1FA0868B7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29" name="Text Box 33">
            <a:extLst>
              <a:ext uri="{FF2B5EF4-FFF2-40B4-BE49-F238E27FC236}">
                <a16:creationId xmlns:a16="http://schemas.microsoft.com/office/drawing/2014/main" id="{D364D533-8C10-7420-3935-F3A8C5752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2689225"/>
            <a:ext cx="868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分析</a:t>
            </a:r>
          </a:p>
        </p:txBody>
      </p:sp>
      <p:sp>
        <p:nvSpPr>
          <p:cNvPr id="4130" name="Line 34">
            <a:extLst>
              <a:ext uri="{FF2B5EF4-FFF2-40B4-BE49-F238E27FC236}">
                <a16:creationId xmlns:a16="http://schemas.microsoft.com/office/drawing/2014/main" id="{75E753BB-4CE0-8F8D-69BC-C7F7BCD14E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0550" y="3570288"/>
            <a:ext cx="431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4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6375"/>
                            </p:stCondLst>
                            <p:childTnLst>
                              <p:par>
                                <p:cTn id="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"/>
                                        <p:tgtEl>
                                          <p:spTgt spid="4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"/>
                                        <p:tgtEl>
                                          <p:spTgt spid="4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4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6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3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4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4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4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75"/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8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4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9" grpId="0" build="p" autoUpdateAnimBg="0"/>
      <p:bldP spid="4111" grpId="0" build="p" autoUpdateAnimBg="0"/>
      <p:bldP spid="4112" grpId="0" build="p" autoUpdateAnimBg="0"/>
      <p:bldP spid="4114" grpId="0" build="p" autoUpdateAnimBg="0"/>
      <p:bldP spid="4117" grpId="0" build="p" autoUpdateAnimBg="0"/>
      <p:bldP spid="4121" grpId="0" build="p" autoUpdateAnimBg="0"/>
      <p:bldP spid="4122" grpId="0" build="p" autoUpdateAnimBg="0"/>
      <p:bldP spid="4126" grpId="0"/>
      <p:bldP spid="4129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0127F3CA-0E25-17D6-7999-42318AB5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B84D87D-FD22-4C69-8071-68D8A236278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FAE729BC-945D-8F8B-B6E0-7E3A0D091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160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F8A66FD-3D9E-466B-A281-6BE47C2C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A9E5FCC5-BF83-D8DE-D52A-8CABFFB82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47783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混合前：</a:t>
            </a:r>
          </a:p>
        </p:txBody>
      </p:sp>
      <p:graphicFrame>
        <p:nvGraphicFramePr>
          <p:cNvPr id="6149" name="Object 5">
            <a:extLst>
              <a:ext uri="{FF2B5EF4-FFF2-40B4-BE49-F238E27FC236}">
                <a16:creationId xmlns:a16="http://schemas.microsoft.com/office/drawing/2014/main" id="{7A65426B-6247-0724-16B1-A2C133BDA5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28600"/>
          <a:ext cx="3670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48728" imgH="444307" progId="Equation.DSMT4">
                  <p:embed/>
                </p:oleObj>
              </mc:Choice>
              <mc:Fallback>
                <p:oleObj name="Equation" r:id="rId2" imgW="1548728" imgH="444307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28600"/>
                        <a:ext cx="36703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>
            <a:extLst>
              <a:ext uri="{FF2B5EF4-FFF2-40B4-BE49-F238E27FC236}">
                <a16:creationId xmlns:a16="http://schemas.microsoft.com/office/drawing/2014/main" id="{710A858E-5310-C56A-64AD-7138C38F1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76388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混合后：</a:t>
            </a:r>
          </a:p>
        </p:txBody>
      </p:sp>
      <p:sp>
        <p:nvSpPr>
          <p:cNvPr id="4104" name="Text Box 7">
            <a:extLst>
              <a:ext uri="{FF2B5EF4-FFF2-40B4-BE49-F238E27FC236}">
                <a16:creationId xmlns:a16="http://schemas.microsoft.com/office/drawing/2014/main" id="{082739E5-C688-7124-6A19-3DB622B5D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06863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2" name="Object 8">
            <a:extLst>
              <a:ext uri="{FF2B5EF4-FFF2-40B4-BE49-F238E27FC236}">
                <a16:creationId xmlns:a16="http://schemas.microsoft.com/office/drawing/2014/main" id="{976247FA-B22A-EA86-04D2-22F8174443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1557338"/>
          <a:ext cx="26955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41300" progId="Equation.DSMT4">
                  <p:embed/>
                </p:oleObj>
              </mc:Choice>
              <mc:Fallback>
                <p:oleObj name="Equation" r:id="rId4" imgW="11938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26955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9A10B6FE-D674-F98A-630A-A22F9DBF3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0675" y="3371850"/>
          <a:ext cx="55911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1100" imgH="431800" progId="Equation.DSMT4">
                  <p:embed/>
                </p:oleObj>
              </mc:Choice>
              <mc:Fallback>
                <p:oleObj name="Equation" r:id="rId6" imgW="2451100" imgH="431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371850"/>
                        <a:ext cx="55911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>
            <a:extLst>
              <a:ext uri="{FF2B5EF4-FFF2-40B4-BE49-F238E27FC236}">
                <a16:creationId xmlns:a16="http://schemas.microsoft.com/office/drawing/2014/main" id="{1706D106-F86B-010C-1444-7FA39D660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5251450"/>
            <a:ext cx="845502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取混合前气体状态（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A1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）为参考状态，则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O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及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N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终态的熵值即为从参考状态到终态的熵变，所以</a:t>
            </a:r>
          </a:p>
        </p:txBody>
      </p:sp>
      <p:graphicFrame>
        <p:nvGraphicFramePr>
          <p:cNvPr id="6155" name="Object 11">
            <a:extLst>
              <a:ext uri="{FF2B5EF4-FFF2-40B4-BE49-F238E27FC236}">
                <a16:creationId xmlns:a16="http://schemas.microsoft.com/office/drawing/2014/main" id="{9511F583-A202-AA6E-0C52-DED5867F4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4365625"/>
          <a:ext cx="6769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09900" imgH="393700" progId="Equation.DSMT4">
                  <p:embed/>
                </p:oleObj>
              </mc:Choice>
              <mc:Fallback>
                <p:oleObj name="Equation" r:id="rId8" imgW="3009900" imgH="3937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365625"/>
                        <a:ext cx="67691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287D5F5C-A0D8-8B7E-59BB-41F3A7825C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8863" y="2276475"/>
          <a:ext cx="24701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588" imgH="393529" progId="Equation.DSMT4">
                  <p:embed/>
                </p:oleObj>
              </mc:Choice>
              <mc:Fallback>
                <p:oleObj name="Equation" r:id="rId10" imgW="1180588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2276475"/>
                        <a:ext cx="247015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7" name="Picture 13">
            <a:extLst>
              <a:ext uri="{FF2B5EF4-FFF2-40B4-BE49-F238E27FC236}">
                <a16:creationId xmlns:a16="http://schemas.microsoft.com/office/drawing/2014/main" id="{19C7F0B3-25F3-2637-C837-B71550150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15888"/>
            <a:ext cx="2636838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11" name="AutoShap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D669107-E80F-1024-A5E0-22BB97501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2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557000A-FD61-D314-5B5B-F420F033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75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"/>
                                        <p:tgtEl>
                                          <p:spTgt spid="6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75"/>
                                        <p:tgtEl>
                                          <p:spTgt spid="6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 autoUpdateAnimBg="0"/>
      <p:bldP spid="6150" grpId="0" build="p" autoUpdateAnimBg="0"/>
      <p:bldP spid="615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E2137300-CB4F-2527-0285-D6FC2597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21F734-D0BF-448A-8101-E70B8F39E216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36D2D896-D7A3-04CA-86F5-E4FBCC9D8B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" y="146050"/>
          <a:ext cx="555942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431800" progId="Equation.DSMT4">
                  <p:embed/>
                </p:oleObj>
              </mc:Choice>
              <mc:Fallback>
                <p:oleObj name="Equation" r:id="rId2" imgW="27178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146050"/>
                        <a:ext cx="5559425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Line 3">
            <a:extLst>
              <a:ext uri="{FF2B5EF4-FFF2-40B4-BE49-F238E27FC236}">
                <a16:creationId xmlns:a16="http://schemas.microsoft.com/office/drawing/2014/main" id="{30A331FA-2880-E858-66CC-CF0C4F7DD6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115888"/>
            <a:ext cx="812800" cy="723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51884BC4-18F7-FE48-F042-14796840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7429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graphicFrame>
        <p:nvGraphicFramePr>
          <p:cNvPr id="5127" name="Object 7">
            <a:extLst>
              <a:ext uri="{FF2B5EF4-FFF2-40B4-BE49-F238E27FC236}">
                <a16:creationId xmlns:a16="http://schemas.microsoft.com/office/drawing/2014/main" id="{60B35973-7AD5-A18C-5F23-A8E82E72FB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196975"/>
          <a:ext cx="506412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482600" progId="Equation.DSMT4">
                  <p:embed/>
                </p:oleObj>
              </mc:Choice>
              <mc:Fallback>
                <p:oleObj name="Equation" r:id="rId4" imgW="24003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196975"/>
                        <a:ext cx="506412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>
            <a:extLst>
              <a:ext uri="{FF2B5EF4-FFF2-40B4-BE49-F238E27FC236}">
                <a16:creationId xmlns:a16="http://schemas.microsoft.com/office/drawing/2014/main" id="{C8E5219E-4C58-6D57-B91F-CCD2E3A24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03488"/>
          <a:ext cx="377190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600" imgH="482600" progId="Equation.DSMT4">
                  <p:embed/>
                </p:oleObj>
              </mc:Choice>
              <mc:Fallback>
                <p:oleObj name="Equation" r:id="rId6" imgW="1879600" imgH="482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03488"/>
                        <a:ext cx="377190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>
            <a:extLst>
              <a:ext uri="{FF2B5EF4-FFF2-40B4-BE49-F238E27FC236}">
                <a16:creationId xmlns:a16="http://schemas.microsoft.com/office/drawing/2014/main" id="{0B99366A-DFE4-29DB-37AE-39235F896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10263" y="2574925"/>
          <a:ext cx="25495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6755" imgH="393529" progId="Equation.DSMT4">
                  <p:embed/>
                </p:oleObj>
              </mc:Choice>
              <mc:Fallback>
                <p:oleObj name="Equation" r:id="rId8" imgW="1256755" imgH="393529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0263" y="2574925"/>
                        <a:ext cx="2549525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33" name="Picture 13" descr="529">
            <a:extLst>
              <a:ext uri="{FF2B5EF4-FFF2-40B4-BE49-F238E27FC236}">
                <a16:creationId xmlns:a16="http://schemas.microsoft.com/office/drawing/2014/main" id="{B822F2F7-5717-E2FD-C169-5DFEBF94D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3429000"/>
            <a:ext cx="2851150" cy="331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4" name="Text Box 14">
            <a:extLst>
              <a:ext uri="{FF2B5EF4-FFF2-40B4-BE49-F238E27FC236}">
                <a16:creationId xmlns:a16="http://schemas.microsoft.com/office/drawing/2014/main" id="{3613DCCE-1F49-B89A-7C9D-92BF2C8BC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" y="381000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）</a:t>
            </a:r>
          </a:p>
        </p:txBody>
      </p:sp>
      <p:graphicFrame>
        <p:nvGraphicFramePr>
          <p:cNvPr id="5135" name="Object 15">
            <a:extLst>
              <a:ext uri="{FF2B5EF4-FFF2-40B4-BE49-F238E27FC236}">
                <a16:creationId xmlns:a16="http://schemas.microsoft.com/office/drawing/2014/main" id="{9C8EEF3F-8FFC-6FAE-593C-E9E023EE87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3350" y="4627563"/>
          <a:ext cx="3052763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200" imgH="431800" progId="Equation.DSMT4">
                  <p:embed/>
                </p:oleObj>
              </mc:Choice>
              <mc:Fallback>
                <p:oleObj name="Equation" r:id="rId11" imgW="1473200" imgH="431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4627563"/>
                        <a:ext cx="3052763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6" name="Text Box 16">
            <a:extLst>
              <a:ext uri="{FF2B5EF4-FFF2-40B4-BE49-F238E27FC236}">
                <a16:creationId xmlns:a16="http://schemas.microsoft.com/office/drawing/2014/main" id="{78EB4BC2-20DA-48E5-482E-68B5F1FB3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558958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混合后</a:t>
            </a:r>
          </a:p>
        </p:txBody>
      </p:sp>
      <p:graphicFrame>
        <p:nvGraphicFramePr>
          <p:cNvPr id="5137" name="Object 17">
            <a:extLst>
              <a:ext uri="{FF2B5EF4-FFF2-40B4-BE49-F238E27FC236}">
                <a16:creationId xmlns:a16="http://schemas.microsoft.com/office/drawing/2014/main" id="{25FD9FFA-BFB4-2B15-36EB-AE29E014BB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5781675"/>
          <a:ext cx="35290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51000" imgH="431800" progId="Equation.DSMT4">
                  <p:embed/>
                </p:oleObj>
              </mc:Choice>
              <mc:Fallback>
                <p:oleObj name="Equation" r:id="rId13" imgW="1651000" imgH="4318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781675"/>
                        <a:ext cx="3529012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8" name="Rectangle 18">
            <a:extLst>
              <a:ext uri="{FF2B5EF4-FFF2-40B4-BE49-F238E27FC236}">
                <a16:creationId xmlns:a16="http://schemas.microsoft.com/office/drawing/2014/main" id="{DD3BD3B7-D877-39EB-E53B-66F97BBD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437063"/>
            <a:ext cx="124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混合前</a:t>
            </a:r>
          </a:p>
        </p:txBody>
      </p:sp>
      <p:sp>
        <p:nvSpPr>
          <p:cNvPr id="3" name="AutoShape 1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319BAD53-087B-55D2-76D5-6AD2113D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9325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" name="AutoShape 1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91F1942-B7B7-D575-A0CD-65863B05A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96063"/>
            <a:ext cx="538162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75"/>
                                        <p:tgtEl>
                                          <p:spTgt spid="5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build="p" autoUpdateAnimBg="0"/>
      <p:bldP spid="5134" grpId="0"/>
      <p:bldP spid="5136" grpId="0" build="p" autoUpdateAnimBg="0"/>
      <p:bldP spid="51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7E742EEB-35F7-5430-A2BB-765ECF32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501F39F8-9910-4C1E-89B7-0FD9034508D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pic>
        <p:nvPicPr>
          <p:cNvPr id="12307" name="Picture 19" descr="529">
            <a:extLst>
              <a:ext uri="{FF2B5EF4-FFF2-40B4-BE49-F238E27FC236}">
                <a16:creationId xmlns:a16="http://schemas.microsoft.com/office/drawing/2014/main" id="{0753D69F-952A-F29C-EA3F-204C0B9AE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3211513"/>
            <a:ext cx="2851150" cy="331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53489204-EE68-DCA7-89FE-F0AD18932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15888"/>
          <a:ext cx="40290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393700" progId="Equation.DSMT4">
                  <p:embed/>
                </p:oleObj>
              </mc:Choice>
              <mc:Fallback>
                <p:oleObj name="Equation" r:id="rId3" imgW="1790700" imgH="393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15888"/>
                        <a:ext cx="40290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13">
            <a:extLst>
              <a:ext uri="{FF2B5EF4-FFF2-40B4-BE49-F238E27FC236}">
                <a16:creationId xmlns:a16="http://schemas.microsoft.com/office/drawing/2014/main" id="{403C0FB1-2D50-BDE0-F500-E83A42707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1725" y="1182688"/>
          <a:ext cx="2543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29810" imgH="241195" progId="Equation.DSMT4">
                  <p:embed/>
                </p:oleObj>
              </mc:Choice>
              <mc:Fallback>
                <p:oleObj name="Equation" r:id="rId5" imgW="1129810" imgH="241195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1182688"/>
                        <a:ext cx="254317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5CE5A974-386A-A6B8-6F8E-F205861A7C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1920875"/>
          <a:ext cx="51847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98700" imgH="482600" progId="Equation.DSMT4">
                  <p:embed/>
                </p:oleObj>
              </mc:Choice>
              <mc:Fallback>
                <p:oleObj name="Equation" r:id="rId7" imgW="2298700" imgH="482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20875"/>
                        <a:ext cx="5184775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Text Box 16">
            <a:extLst>
              <a:ext uri="{FF2B5EF4-FFF2-40B4-BE49-F238E27FC236}">
                <a16:creationId xmlns:a16="http://schemas.microsoft.com/office/drawing/2014/main" id="{D4872C0D-EF53-8DE3-0993-696C20EF4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0" y="1585913"/>
            <a:ext cx="719138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6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6152" name="AutoShape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463C80-ACA3-F9F2-3C35-3CD4E6573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308" name="Text Box 20">
            <a:extLst>
              <a:ext uri="{FF2B5EF4-FFF2-40B4-BE49-F238E27FC236}">
                <a16:creationId xmlns:a16="http://schemas.microsoft.com/office/drawing/2014/main" id="{6AD72892-3C7C-8F70-0472-A0BCECAD2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8" y="4186238"/>
            <a:ext cx="51339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根据理想气体的性质</a:t>
            </a:r>
            <a:r>
              <a:rPr lang="en-US" altLang="zh-CN" sz="2400" b="1">
                <a:latin typeface="Times New Roman" panose="02020603050405020304" pitchFamily="18" charset="0"/>
                <a:ea typeface="楷体_GB2312" charset="-122"/>
              </a:rPr>
              <a:t>——</a:t>
            </a: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气体分子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不占体积，分子之间没有作用力，故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混合后氧和氮与混合前没有差异！</a:t>
            </a:r>
          </a:p>
        </p:txBody>
      </p:sp>
      <p:sp>
        <p:nvSpPr>
          <p:cNvPr id="2" name="TextBox 1">
            <a:hlinkClick r:id="rId9" action="ppaction://hlinkpres?slideindex=15&amp;slidetitle=PowerPoint 演示文稿"/>
            <a:extLst>
              <a:ext uri="{FF2B5EF4-FFF2-40B4-BE49-F238E27FC236}">
                <a16:creationId xmlns:a16="http://schemas.microsoft.com/office/drawing/2014/main" id="{6181D7ED-3E51-7804-8D33-53822535D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38" y="616585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  <a:hlinkClick r:id="rId10" action="ppaction://hlinkpres?slideindex=15&amp;slidetitle=PowerPoint 演示文稿"/>
              </a:rPr>
              <a:t>返回</a:t>
            </a:r>
            <a:endParaRPr lang="zh-CN" altLang="en-US" sz="20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4" grpId="0"/>
      <p:bldP spid="12308" grpId="0"/>
      <p:bldP spid="2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215</TotalTime>
  <Words>165</Words>
  <Application>Microsoft Office PowerPoint</Application>
  <PresentationFormat>全屏显示(4:3)</PresentationFormat>
  <Paragraphs>25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21</cp:revision>
  <dcterms:created xsi:type="dcterms:W3CDTF">2000-07-24T01:23:58Z</dcterms:created>
  <dcterms:modified xsi:type="dcterms:W3CDTF">2025-08-22T07:23:38Z</dcterms:modified>
</cp:coreProperties>
</file>