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002"/>
    <a:srgbClr val="C30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68A626-CA3A-0516-7111-D1B89872B6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369FC17-7950-2F51-EC91-6D4E17D8A2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2CCD613-5AC1-B121-904D-8B936587014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4600ED2-1DB9-24E3-8D82-ED3482C1312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3279D64F-0D2B-0228-E62A-BA7E2E633B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0D7C2A6-3DF6-B2EA-3292-F059AA33D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ahoma" panose="020B0604030504040204" pitchFamily="34" charset="0"/>
              </a:defRPr>
            </a:lvl1pPr>
          </a:lstStyle>
          <a:p>
            <a:fld id="{3C208B6E-66E1-4C11-BA4C-ACC7F8F300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E0728A-8055-2569-E1D3-71429C69897B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6240B2EE-EE82-B4BF-C0E2-6C0954D0148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6C3A80D-9F84-F221-7BC9-660D9ABEE5A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207B01A-4BD2-86EC-C3C5-8902B477DBF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8FB92BF-8394-00C4-A826-69E31ACE72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C3F05C7B-89BA-B9E6-B729-132DE6DCCD6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7DFE1B04-BAF7-07B8-B4A4-68C1C5C16D7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379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79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6DA13E6-B4DA-0E11-4A2A-6F8E706D9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97D93DF-D2BA-3F8B-ECDD-2DEE23D88D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3EDA86A9-F2CC-EE26-7E4D-F56710A3E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35B54-F9DB-4D31-ABC7-6CDE4BEA7C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4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A073D8-64D2-F600-BE04-28DEFD9410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8A82277-AFDA-DAD9-7E29-F507D2033A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68EBE03-B130-9C58-35E3-4401F2342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D8E8D-4D2B-4101-A417-DA8B20779C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15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1ECFFD7-4FF8-8267-0BBA-858DD27832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C9B8A12-56A1-D566-D7CE-1316884999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FEC2ADA-DCA5-F1EE-5957-3220B0C71B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D691-ADE1-43C6-95EB-625683160D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64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AB54AD6-5E18-68D1-FD7E-8B40F21BA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840ACF2-B78B-D69B-5120-71C4AB94C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6EC9973-9C71-7E13-48EE-1CEFB249C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A10CFC-B9AE-4BE6-A96B-D0B4C8B0B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54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AF236E-0CD6-3272-ADB4-BC470BCFAC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0474BF9-A5E1-66DE-6FDA-E261C3277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8254B73-0CCB-B007-FB71-6A767720A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970A1-3517-4B0E-B3C3-970B3FA4F4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72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ED5DE96-1FA8-5342-2D94-1688E404BF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78D487B-2642-B753-42CC-9747BD75C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4FBC595-6FB9-8720-4A95-236EA00BF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14FA0C-FFE8-4405-AEAD-76A7287502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10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196FA07-6A1A-6B5E-102C-A1E4FCE4CC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B863F15-991F-818F-9127-D960F1181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F3B6E80-8A54-D508-A84C-4A5AD766A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EAB7D-348F-4C7E-819A-F0425BC585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01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9277D83-8516-6AEB-B506-3863F39A3F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452E0F6-5C91-BF7F-D020-6634395757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5680C96-C7EA-565E-AD75-E98649B51E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04663-1E3A-4C3D-899B-FBC99BD410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39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A70462D-EB67-77E3-1B1C-16947F6B8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D37C333-F2F4-6A2C-2CD5-AFE24C43E6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A5E27B6-95B2-4733-1F13-77162E81B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1431A2-B409-48D0-ABB5-BEDDE2A5AE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1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881AA5A-2770-A602-447D-578B57ACFE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19E5F2F-340B-F3D5-DFF6-687107746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59B8CEA-1755-725F-787A-E22487A06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DFD98-D7D0-4CD1-AA85-6ABFB5B4A2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189EA6-1DD5-3C1E-2F3D-F466A7B0A1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5F01D53-D05D-44B1-573A-7BCC437A17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8E5411E-7D2A-68E7-C54B-8EDCCCBAD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206BF-9D82-4B29-B20D-B1CB3C827C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86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B1CDC50-338D-C09B-398D-2CCDC90AD915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151E8B3-436D-7110-561A-A1292D42CA3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F71104DE-F435-9FA3-3752-B184F8CE46E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7A539C49-C823-CD04-8ADF-99BC94BD96B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6CD978AC-E9FF-2F16-AB3F-6586749E878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174F725-93F7-A6CB-9B46-FB68EB160C6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FF6F40B2-B62E-4EC6-A067-10874984AE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B38A399D-EDE4-CE84-CF5E-F8CE56BE2B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9F0A0208-47AB-288F-D3E5-664B88BA05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41659D1C-F212-95DB-33EE-F5207F6A65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9628142-4EEB-46C1-9C2F-ABD3B84C2D0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96DABF06-A02D-FA59-78B9-26B10E056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4" Type="http://schemas.openxmlformats.org/officeDocument/2006/relationships/hyperlink" Target="../&#31532;10&#31456;.ppt#25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181BCECD-8E43-1093-130D-D604B054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0E1971C-EA26-42EC-B705-1FB8B030D98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DAD227E0-3287-726A-A368-3351EE96B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A460299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24F03017-F3F9-7DED-76AD-D8B08D5F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96875"/>
            <a:ext cx="7623175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按照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466155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参数，假设锅炉中传热过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程是从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831.45K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的热源向水传热，冷凝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器中乏汽向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298K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的环境介质放热，且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汽轮机相对内效率为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0.90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。求：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）水泵功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、汽轮机产生的功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T,act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和循环净功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net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）循环内部热效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η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和实际耗汽率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(3)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各过程及循环的不可逆损失。 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17AB8BA1-2CE5-1DA5-8B3D-EA247890B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3656013"/>
            <a:ext cx="5394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蒸气在汽轮机膨胀过程为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1-2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act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CD8DE32D-BD56-649C-12E9-B4EC4B4A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0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6CCA159F-0954-C78E-5BE7-7D00E16F1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4162425"/>
          <a:ext cx="8312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3400" imgH="482600" progId="Equation.DSMT4">
                  <p:embed/>
                </p:oleObj>
              </mc:Choice>
              <mc:Fallback>
                <p:oleObj name="Equation" r:id="rId2" imgW="4343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4162425"/>
                        <a:ext cx="83121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Rectangle 8">
            <a:extLst>
              <a:ext uri="{FF2B5EF4-FFF2-40B4-BE49-F238E27FC236}">
                <a16:creationId xmlns:a16="http://schemas.microsoft.com/office/drawing/2014/main" id="{29C9F3B1-27E8-15F1-F171-82ECF7CE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52E4CC7D-1990-B75E-CD6D-7936EE087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" y="5164138"/>
          <a:ext cx="77898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60800" imgH="254000" progId="Equation.DSMT4">
                  <p:embed/>
                </p:oleObj>
              </mc:Choice>
              <mc:Fallback>
                <p:oleObj name="Equation" r:id="rId4" imgW="38608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164138"/>
                        <a:ext cx="77898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7FC13F31-E60F-F9C7-DB74-75AE0FA4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751513"/>
            <a:ext cx="390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同上题，仍为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17.06 kJ/kg 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C4D4DED6-9845-DFDB-5B1B-3195841CA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8F84E2C3-27B5-5DF3-54D3-C951497947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6257925"/>
          <a:ext cx="8140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0" imgH="254000" progId="Equation.DSMT4">
                  <p:embed/>
                </p:oleObj>
              </mc:Choice>
              <mc:Fallback>
                <p:oleObj name="Equation" r:id="rId6" imgW="40640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6257925"/>
                        <a:ext cx="8140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7709C29-4DAA-B9AB-399B-FC650735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6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A8DC0D2-33F4-1902-3A09-D84101B17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8FF89970-7682-3E47-9600-7804A053A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260350"/>
            <a:ext cx="235426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4" grpId="0" build="p" autoUpdateAnimBg="0"/>
      <p:bldP spid="5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98D04301-81EC-7AE7-7B32-45184C2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6566335-221B-41D4-B618-9A73E718A4B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FB35881A-5EC2-55C5-9641-1975D008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2259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内部热效率</a:t>
            </a:r>
            <a:r>
              <a:rPr kumimoji="1" lang="zh-CN" altLang="en-US" sz="2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6802E40-A9E3-8BC9-0F36-B7DC7436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F7E2CFD6-DB53-691B-8282-FE7CA322B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814388"/>
          <a:ext cx="910907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2500" imgH="914400" progId="Equation.DSMT4">
                  <p:embed/>
                </p:oleObj>
              </mc:Choice>
              <mc:Fallback>
                <p:oleObj name="Equation" r:id="rId2" imgW="47625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814388"/>
                        <a:ext cx="9109075" cy="175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F7BE7798-7AEC-3176-1100-89F49989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565400"/>
            <a:ext cx="494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若锅炉效率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η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0.9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，则循环热效率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8A56AED-A604-A14D-DE99-676217977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AC011740-7A8D-F960-3E6B-9DDDE5EF7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141663"/>
          <a:ext cx="554513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444500" progId="Equation.DSMT4">
                  <p:embed/>
                </p:oleObj>
              </mc:Choice>
              <mc:Fallback>
                <p:oleObj name="Equation" r:id="rId4" imgW="26670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554513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>
            <a:extLst>
              <a:ext uri="{FF2B5EF4-FFF2-40B4-BE49-F238E27FC236}">
                <a16:creationId xmlns:a16="http://schemas.microsoft.com/office/drawing/2014/main" id="{E0A5E461-7540-0E65-2F34-2782C9677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149725"/>
            <a:ext cx="370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忽略水泵功，实际耗汽率 </a:t>
            </a:r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EF1D5560-28D4-8100-560E-F91F59A1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7" name="Object 9">
            <a:extLst>
              <a:ext uri="{FF2B5EF4-FFF2-40B4-BE49-F238E27FC236}">
                <a16:creationId xmlns:a16="http://schemas.microsoft.com/office/drawing/2014/main" id="{F798BC22-D2EB-20D8-F920-FA9C50D8B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724400"/>
          <a:ext cx="5891212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300" imgH="444500" progId="Equation.DSMT4">
                  <p:embed/>
                </p:oleObj>
              </mc:Choice>
              <mc:Fallback>
                <p:oleObj name="Equation" r:id="rId6" imgW="30353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5891212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>
            <a:extLst>
              <a:ext uri="{FF2B5EF4-FFF2-40B4-BE49-F238E27FC236}">
                <a16:creationId xmlns:a16="http://schemas.microsoft.com/office/drawing/2014/main" id="{7580279C-D4A7-5111-7477-EC60049F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716588"/>
            <a:ext cx="52387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）过程作功能力损失可据熵产计算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查水和水蒸气图表，得： </a:t>
            </a:r>
          </a:p>
        </p:txBody>
      </p:sp>
      <p:sp>
        <p:nvSpPr>
          <p:cNvPr id="4109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0EF4DA-A144-F6CE-642D-42640F8D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2F05A07-AA5C-6365-FA2B-329FBC5AF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8EC289F-1656-0E2D-A9DA-F1E79059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0C729A7-BACC-E29E-8210-5E117EB7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C893F53E-B8F2-765E-5963-ED3BA146E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3" y="2781300"/>
            <a:ext cx="2008187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3" grpId="0"/>
      <p:bldP spid="7176" grpId="0"/>
      <p:bldP spid="7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7BD23986-AA66-3B5C-AFF6-46294469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696708F-EB84-41D9-847C-F8B8BBFC5E6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32150E2D-CB8F-7A64-3CF2-AE5D26C8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57163"/>
            <a:ext cx="88931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=137.72  kJ/kg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ahoma" panose="020B0604030504040204" pitchFamily="34" charset="0"/>
              </a:rPr>
              <a:t>'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=0.476 1 kJ/(kg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sz="2400" b="1">
                <a:latin typeface="Times New Roman" panose="02020603050405020304" pitchFamily="18" charset="0"/>
              </a:rPr>
              <a:t>K)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ahoma" panose="020B0604030504040204" pitchFamily="34" charset="0"/>
              </a:rPr>
              <a:t>'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32.88 ℃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ahoma" panose="020B0604030504040204" pitchFamily="34" charset="0"/>
              </a:rPr>
              <a:t>'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2,act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2 109.8 kJ/kg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2,act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6.920 kJ/(kg·K)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2,act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=23 m</a:t>
            </a:r>
            <a:r>
              <a:rPr kumimoji="1" lang="en-US" altLang="zh-CN" sz="2400" b="1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/kg 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604CEAC0-EB2B-671C-0987-CB56B5D93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1458913"/>
            <a:ext cx="7691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蒸气轮机中，工质绝热膨胀，工质熵增即为熵产，所以 </a:t>
            </a:r>
          </a:p>
        </p:txBody>
      </p:sp>
      <p:sp>
        <p:nvSpPr>
          <p:cNvPr id="5125" name="Rectangle 10">
            <a:extLst>
              <a:ext uri="{FF2B5EF4-FFF2-40B4-BE49-F238E27FC236}">
                <a16:creationId xmlns:a16="http://schemas.microsoft.com/office/drawing/2014/main" id="{A64EBB3F-44BB-5763-EB9B-ACAB3A3A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1" name="Object 9">
            <a:extLst>
              <a:ext uri="{FF2B5EF4-FFF2-40B4-BE49-F238E27FC236}">
                <a16:creationId xmlns:a16="http://schemas.microsoft.com/office/drawing/2014/main" id="{73983A91-B63E-CA62-938D-BA9B8B176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2133600"/>
          <a:ext cx="72755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700" imgH="482600" progId="Equation.DSMT4">
                  <p:embed/>
                </p:oleObj>
              </mc:Choice>
              <mc:Fallback>
                <p:oleObj name="Equation" r:id="rId2" imgW="35687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133600"/>
                        <a:ext cx="72755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>
            <a:extLst>
              <a:ext uri="{FF2B5EF4-FFF2-40B4-BE49-F238E27FC236}">
                <a16:creationId xmlns:a16="http://schemas.microsoft.com/office/drawing/2014/main" id="{E4FE468B-4EEB-629F-418A-7BB36C97C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305175"/>
            <a:ext cx="853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冷凝器中，工质维持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32.88℃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，向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298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的环境介质放热，所以 </a:t>
            </a:r>
          </a:p>
        </p:txBody>
      </p:sp>
      <p:sp>
        <p:nvSpPr>
          <p:cNvPr id="5128" name="Rectangle 13">
            <a:extLst>
              <a:ext uri="{FF2B5EF4-FFF2-40B4-BE49-F238E27FC236}">
                <a16:creationId xmlns:a16="http://schemas.microsoft.com/office/drawing/2014/main" id="{B905E0E6-8699-1747-2113-B7F91769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3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A1909EED-359B-21DF-4242-3C5D612F6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038" y="3933825"/>
          <a:ext cx="7778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500" imgH="254000" progId="Equation.DSMT4">
                  <p:embed/>
                </p:oleObj>
              </mc:Choice>
              <mc:Fallback>
                <p:oleObj name="Equation" r:id="rId4" imgW="3873500" imgH="25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933825"/>
                        <a:ext cx="77787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15">
            <a:extLst>
              <a:ext uri="{FF2B5EF4-FFF2-40B4-BE49-F238E27FC236}">
                <a16:creationId xmlns:a16="http://schemas.microsoft.com/office/drawing/2014/main" id="{315B2ADD-504D-AD69-235B-03CA6477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238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6" name="Object 14">
            <a:extLst>
              <a:ext uri="{FF2B5EF4-FFF2-40B4-BE49-F238E27FC236}">
                <a16:creationId xmlns:a16="http://schemas.microsoft.com/office/drawing/2014/main" id="{7577ABE1-AB9B-CD51-1EE8-549A6FDC5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8" y="4465638"/>
          <a:ext cx="8964612" cy="223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19600" imgH="1104900" progId="Equation.DSMT4">
                  <p:embed/>
                </p:oleObj>
              </mc:Choice>
              <mc:Fallback>
                <p:oleObj name="Equation" r:id="rId6" imgW="4419600" imgH="1104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8" y="4465638"/>
                        <a:ext cx="8964612" cy="223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AutoShape 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B124952-001C-A72C-A58E-CA4972FE1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AF368A-B18D-D106-7F79-D47471C5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335D9B4-B47D-6E73-DDBE-DC07DBB8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AutoShap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4AD9341-82EF-0D13-53D8-29016051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200" grpId="0"/>
      <p:bldP spid="82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AA57A83D-A8C4-8B2B-53DA-9DC6E830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14C18B8-1ECE-41EB-8690-3D20BC3F732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18619F3F-70CB-6FCE-6B3C-A55DDDFD9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76250"/>
            <a:ext cx="81422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由于水泵内进行的过程是可逆绝热过程（                ），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所以作功能力的不可逆损失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为零。 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257F8DF4-D252-293E-CF2D-F1382EF211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509588"/>
          <a:ext cx="106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529" imgH="190417" progId="Equation.DSMT4">
                  <p:embed/>
                </p:oleObj>
              </mc:Choice>
              <mc:Fallback>
                <p:oleObj name="Equation" r:id="rId2" imgW="393529" imgH="19041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09588"/>
                        <a:ext cx="106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>
            <a:extLst>
              <a:ext uri="{FF2B5EF4-FFF2-40B4-BE49-F238E27FC236}">
                <a16:creationId xmlns:a16="http://schemas.microsoft.com/office/drawing/2014/main" id="{77DD5305-4272-7753-1F64-5A89747BA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22438"/>
            <a:ext cx="7532688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在锅炉中，若取热源平均温度为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831.45K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，工质吸热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=3271.22 kJ/kg 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23EF797B-E4A0-A3D6-9D90-541CB7FF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2E61AEAB-BDBD-ED1D-62E8-2E0C2044C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3068638"/>
          <a:ext cx="894715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500" imgH="1231900" progId="Equation.DSMT4">
                  <p:embed/>
                </p:oleObj>
              </mc:Choice>
              <mc:Fallback>
                <p:oleObj name="Equation" r:id="rId4" imgW="4508500" imgH="1231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3068638"/>
                        <a:ext cx="8947150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10">
            <a:extLst>
              <a:ext uri="{FF2B5EF4-FFF2-40B4-BE49-F238E27FC236}">
                <a16:creationId xmlns:a16="http://schemas.microsoft.com/office/drawing/2014/main" id="{200D9944-3100-6563-0973-49E4AD09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3" name="AutoShape 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DA3D56-C3AE-2E2C-1AA7-A88A0D4E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4" name="AutoShape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FB90399-74BE-19FD-57A2-6BA10FBD3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5" name="AutoShape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8F2D8FE-E899-6B91-70BB-03411EF9A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6" name="AutoShap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855E5A4-D534-42B9-78C4-F19A431A6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2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64E373D1-7578-9082-B9AA-E9B1F256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B2299DA-4794-4E78-A31F-2159C0888CB1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75D6B590-C313-F4AC-07AE-896EF9EF8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166938"/>
            <a:ext cx="6116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或者，考虑到循环后，工质熵变为零，所以</a:t>
            </a:r>
            <a:r>
              <a:rPr kumimoji="1" lang="zh-CN" altLang="en-US" sz="280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EE645292-CCE6-8E7C-A2B3-E549FFBCE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F58A2453-96AF-ED59-A997-61BBF2182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894013"/>
          <a:ext cx="54371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482600" progId="Equation.DSMT4">
                  <p:embed/>
                </p:oleObj>
              </mc:Choice>
              <mc:Fallback>
                <p:oleObj name="Equation" r:id="rId2" imgW="25400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94013"/>
                        <a:ext cx="543718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7">
            <a:extLst>
              <a:ext uri="{FF2B5EF4-FFF2-40B4-BE49-F238E27FC236}">
                <a16:creationId xmlns:a16="http://schemas.microsoft.com/office/drawing/2014/main" id="{8C7072E0-7BCF-4709-30E4-02A6EAFD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9578B2AC-637A-6943-7961-33A285BFB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2675" y="4148138"/>
          <a:ext cx="77327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700" imgH="431800" progId="Equation.DSMT4">
                  <p:embed/>
                </p:oleObj>
              </mc:Choice>
              <mc:Fallback>
                <p:oleObj name="Equation" r:id="rId4" imgW="38227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4148138"/>
                        <a:ext cx="773271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>
            <a:extLst>
              <a:ext uri="{FF2B5EF4-FFF2-40B4-BE49-F238E27FC236}">
                <a16:creationId xmlns:a16="http://schemas.microsoft.com/office/drawing/2014/main" id="{A9E9EC6A-F5DC-928F-9606-7E5ACDC5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9AD2ED97-17C0-1ED6-79FB-0D7351190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60350"/>
            <a:ext cx="278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循环的不可逆损失 </a:t>
            </a:r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42F9B126-648D-CD77-421D-1205A9241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998538"/>
          <a:ext cx="806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4000" imgH="508000" progId="Equation.DSMT4">
                  <p:embed/>
                </p:oleObj>
              </mc:Choice>
              <mc:Fallback>
                <p:oleObj name="Equation" r:id="rId6" imgW="40640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998538"/>
                        <a:ext cx="8064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6C36DFA-9FDD-A1CE-8370-ECE693FE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0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10DACF9-0857-C661-F515-B77EEF3D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1" name="AutoShape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23E8AD1-5F82-6DC2-66F7-3FAB3842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2" name="AutoShape 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9AE55CF-3A03-77DB-EA58-FD866ACE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74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>
            <a:extLst>
              <a:ext uri="{FF2B5EF4-FFF2-40B4-BE49-F238E27FC236}">
                <a16:creationId xmlns:a16="http://schemas.microsoft.com/office/drawing/2014/main" id="{75FF3C19-5A32-5B4B-0466-BA53DB53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ACC621BC-B5D5-468D-9556-494F074B2A8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1C4B3F72-E563-649D-BA5F-B98A9CD2B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2133600"/>
            <a:ext cx="8888412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本例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=1 972.08 kJ/kg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799.68 kJ/kg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51.80 kJ/kg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605.40 kJ/kg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=142.44 kJ/kg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。循环中虽</a:t>
            </a:r>
            <a:r>
              <a:rPr kumimoji="1" lang="en-US" altLang="zh-CN" sz="2400" b="1" i="1">
                <a:solidFill>
                  <a:srgbClr val="C30935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25000">
                <a:solidFill>
                  <a:srgbClr val="C30935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solidFill>
                  <a:srgbClr val="C30935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b="1" i="1">
                <a:solidFill>
                  <a:srgbClr val="C30935"/>
                </a:solidFill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kumimoji="1" lang="en-US" altLang="zh-CN" sz="2400" b="1" baseline="-25000">
                <a:solidFill>
                  <a:srgbClr val="C30935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高达</a:t>
            </a:r>
            <a:r>
              <a:rPr kumimoji="1" lang="en-US" altLang="zh-CN" sz="2400" b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54.26 %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即约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55%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左右热量在冷凝器中被冷却水带走，但因进入冷凝器的乏汽温度很接近环境介质温度，故作功能力损失仅占循环全部作功能力损失的很小一部分，本例中</a:t>
            </a:r>
            <a:r>
              <a:rPr kumimoji="1" lang="en-US" altLang="zh-CN" sz="2400" b="1" i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b="1" i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=6.84%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。相反，锅炉内烟气平均温度远高于工质吸热平均温度，故不可逆传热引起的作功能力损失极大，本例中</a:t>
            </a:r>
            <a:r>
              <a:rPr kumimoji="1" lang="en-US" altLang="zh-CN" sz="2400" b="1" i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b="1" i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=75.71%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。此外，汽轮机中不可逆绝热膨胀过程，虽然没有造成能量数量上的损失，但是也造成相当大的作功能力损失，本例占</a:t>
            </a:r>
            <a:r>
              <a:rPr kumimoji="1" lang="en-US" altLang="zh-CN" sz="2400" b="1">
                <a:solidFill>
                  <a:srgbClr val="CA1002"/>
                </a:solidFill>
                <a:latin typeface="Times New Roman" panose="02020603050405020304" pitchFamily="18" charset="0"/>
                <a:ea typeface="楷体_GB2312" pitchFamily="49" charset="-122"/>
              </a:rPr>
              <a:t>17.81%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sp>
        <p:nvSpPr>
          <p:cNvPr id="18432" name="Text Box 1024">
            <a:extLst>
              <a:ext uri="{FF2B5EF4-FFF2-40B4-BE49-F238E27FC236}">
                <a16:creationId xmlns:a16="http://schemas.microsoft.com/office/drawing/2014/main" id="{2AE80963-EBDE-0C78-9D75-F6B9028F0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711200"/>
            <a:ext cx="838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由于锅炉效率为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0.90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，所以每产生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蒸气燃料提供的热能 </a:t>
            </a:r>
          </a:p>
        </p:txBody>
      </p:sp>
      <p:graphicFrame>
        <p:nvGraphicFramePr>
          <p:cNvPr id="18433" name="Object 1025">
            <a:extLst>
              <a:ext uri="{FF2B5EF4-FFF2-40B4-BE49-F238E27FC236}">
                <a16:creationId xmlns:a16="http://schemas.microsoft.com/office/drawing/2014/main" id="{5C54B1E2-A3E2-212E-B723-C64DB6D21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287463"/>
          <a:ext cx="56880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57200" progId="Equation.DSMT4">
                  <p:embed/>
                </p:oleObj>
              </mc:Choice>
              <mc:Fallback>
                <p:oleObj name="Equation" r:id="rId2" imgW="271780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87463"/>
                        <a:ext cx="56880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Text Box 1026">
            <a:extLst>
              <a:ext uri="{FF2B5EF4-FFF2-40B4-BE49-F238E27FC236}">
                <a16:creationId xmlns:a16="http://schemas.microsoft.com/office/drawing/2014/main" id="{1B7593E4-1EA0-F705-3937-51CC807DA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158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9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EFB8FB8-328A-7078-9566-B1E0F78D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200" name="AutoShape 10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E9C811C-30B9-E2F6-FF73-50DE2301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8437" name="Text Box 1029">
            <a:extLst>
              <a:ext uri="{FF2B5EF4-FFF2-40B4-BE49-F238E27FC236}">
                <a16:creationId xmlns:a16="http://schemas.microsoft.com/office/drawing/2014/main" id="{34F1FF5E-14EB-4EBA-2264-3D8FFB7C3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6361113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4" action="ppaction://hlinkpres?slideindex=25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8432" grpId="0"/>
      <p:bldP spid="18437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159</TotalTime>
  <Words>497</Words>
  <Application>Microsoft Office PowerPoint</Application>
  <PresentationFormat>全屏显示(4:3)</PresentationFormat>
  <Paragraphs>34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Tahoma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tjg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tjg</dc:creator>
  <cp:lastModifiedBy>崇浩 唐</cp:lastModifiedBy>
  <cp:revision>19</cp:revision>
  <dcterms:created xsi:type="dcterms:W3CDTF">2000-10-01T00:23:36Z</dcterms:created>
  <dcterms:modified xsi:type="dcterms:W3CDTF">2025-08-22T07:23:48Z</dcterms:modified>
</cp:coreProperties>
</file>