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5650072-8DF4-79C8-D45A-2D1E804C82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60B8400-7C8E-515A-4994-24BAF51B08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281A2A3-76E9-18AE-EF9B-8920CEB86FB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6239116-03A6-FC11-14E2-39E7AD6774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C5BBBC87-9F5B-C275-E7B8-5623CCFB23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8862914A-A5DB-5411-4DD4-498EAC3C7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C7D3A06-3CD1-4CD6-9804-C68B32C12D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053BA4-8AE2-7912-C84E-60C84218DDE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87396563-2BF5-16F7-4320-016C46EA820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E7797FE8-F856-A5C2-7AD6-78DA58B8978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934CFE7-E6A6-8C05-1324-C2E439E30C4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BF5C1C2-D9BD-36DA-145A-1CBB70A8D0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273039A-547D-74C7-E89C-FBBC1CC2F90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4B36BE0-80CA-CE3E-5E8E-FE5138FFA03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69720F4-CBE9-EC04-12B1-F73AB4C43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006DFCF-EB7F-EED0-7CEC-B2A9B7067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C9CCDB3-7978-30F3-6588-C125F9F5E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838E4-81DC-410E-BF89-3AEAA9BEE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74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8EAD517-08C3-0AE9-5162-B431275B1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9126F9-1492-66F7-1A28-1485CDD08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CF302B0-FCE0-2820-1A81-2AB8EDE77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CF28B-0524-4BC3-BFC7-DAFA6F671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3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043EED-7F23-E984-C95C-DF816894FB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7B194FE-69D7-8011-DF99-DC6C0B61A3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D99E7DE-B102-D015-4083-5BC4E5C57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166AB-EA90-4051-A037-89079CF3D7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19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CF24725-C510-77E3-C9F6-3C8BA23A0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2C15467-0D8C-2ADA-F9FA-18C1D1ACC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30C9F8E-08F8-4C9A-CE3C-A46C6FD6A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6C0CA-759B-4B37-B9F0-A0FC62A66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28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FBC29E4-49B5-E2D0-E7F1-B694215AD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DA9B22D-AEC3-F9DB-5D9A-3E834A9A1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34E010D-7D35-47AB-31A1-33C449665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11FF7-9D7F-4B9D-B895-042E298CB2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12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9BB276E-BEFC-3106-4E45-8074F3588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ECD217F-F2C6-CA93-70CA-666F0F890A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857D962-FC47-EE47-3DDE-07AA45AB8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FD5E1-0D13-4E98-9B28-74041B215A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1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5108EAF-745C-CB6B-6290-F320E2552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D0C34EA-6B9D-20E9-3217-16D5D167A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C670B36-FCCF-2B99-FB19-5583C5B5D3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DAB98B-CEE9-4272-8439-30F98D071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8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99259E5-1D4F-50E5-0C79-2F853A12A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C07BB9A-F049-530A-DFFD-D4CACA3B0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6DAE7FB-1148-E20B-057A-3D587AFC8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14208-98C5-4A37-80BB-2B0FACE90E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03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6503C70-D8CD-8115-A151-5D8EA6A53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DD75BD0-E17E-D9F7-6DCC-579B3294D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1804A3-0449-7810-8384-24CC6B7F8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642BB-44F3-46D1-BD31-AB07C7AD7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0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F68DA5B-B039-5958-F660-DDC0F159C5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548758C-7FB1-14FD-DA38-4328280974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7EEC98C-1782-AE7D-6FEB-741E94007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8A545-E66C-46BB-A682-C14A293CC6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82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148386-FC35-B61E-A0BA-20333DE6AB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A5AB5BD-2AA2-7266-93EA-6FF9B00E59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90F0AF-D7C8-8029-624D-90616E30D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0FB65-9B65-4617-B39E-1466F8CB8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9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3B143AB-EF02-4A80-B3A1-F22AA9E1461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3729E4C7-0FAF-2B5B-D0E0-044C5F09C7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7564DE2D-1637-8EC8-113E-E89BCCD8FA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F36CD662-53B7-47EC-D3AB-AA3620A4ECF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4A7FD938-D252-2B15-9ABF-89A316CEFBB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479F174-8397-03B5-74AF-7AD05CB7B8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A04BF6-79DD-6408-F5E9-11E92E692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E2C6490A-025B-884A-AD00-68F69B830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15222F2D-CA75-E917-1092-D17D37DAE6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FA546835-118A-E88C-29EE-2178557020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4635D3B-9397-4F5B-9E6E-978269E434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DC7CB60-7C2B-8E87-7672-F87D400AE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image" Target="../media/image1.png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3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6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1532;10&#31456;.ppt#25. PowerPoint &#28436;&#31034;&#25991;&#31295;" TargetMode="Externa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ED484126-EF28-23D1-9067-3618A130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1FB0E6-3F1A-4131-B394-A5CCEB9305B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9754367D-5945-6B89-4673-C3A86670A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11463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D677AAF9-EBC0-57F3-B89B-A72BAA97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32013"/>
            <a:ext cx="4465637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Line 6">
            <a:extLst>
              <a:ext uri="{FF2B5EF4-FFF2-40B4-BE49-F238E27FC236}">
                <a16:creationId xmlns:a16="http://schemas.microsoft.com/office/drawing/2014/main" id="{E65AD80E-6D14-653B-167F-084311BEF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2636838"/>
            <a:ext cx="2089150" cy="0"/>
          </a:xfrm>
          <a:prstGeom prst="line">
            <a:avLst/>
          </a:prstGeom>
          <a:noFill/>
          <a:ln w="28575">
            <a:solidFill>
              <a:srgbClr val="00CC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" name="Arc 7">
            <a:extLst>
              <a:ext uri="{FF2B5EF4-FFF2-40B4-BE49-F238E27FC236}">
                <a16:creationId xmlns:a16="http://schemas.microsoft.com/office/drawing/2014/main" id="{D5318172-C001-3070-B00B-3B17A2CAD410}"/>
              </a:ext>
            </a:extLst>
          </p:cNvPr>
          <p:cNvSpPr>
            <a:spLocks/>
          </p:cNvSpPr>
          <p:nvPr/>
        </p:nvSpPr>
        <p:spPr bwMode="auto">
          <a:xfrm rot="1052917" flipV="1">
            <a:off x="5716588" y="2020888"/>
            <a:ext cx="2093912" cy="1392237"/>
          </a:xfrm>
          <a:custGeom>
            <a:avLst/>
            <a:gdLst>
              <a:gd name="T0" fmla="*/ 2147483647 w 21600"/>
              <a:gd name="T1" fmla="*/ 0 h 11570"/>
              <a:gd name="T2" fmla="*/ 2147483647 w 21600"/>
              <a:gd name="T3" fmla="*/ 2147483647 h 11570"/>
              <a:gd name="T4" fmla="*/ 0 w 21600"/>
              <a:gd name="T5" fmla="*/ 2147483647 h 11570"/>
              <a:gd name="T6" fmla="*/ 0 60000 65536"/>
              <a:gd name="T7" fmla="*/ 0 60000 65536"/>
              <a:gd name="T8" fmla="*/ 0 60000 65536"/>
              <a:gd name="T9" fmla="*/ 0 w 21600"/>
              <a:gd name="T10" fmla="*/ 0 h 11570"/>
              <a:gd name="T11" fmla="*/ 21600 w 21600"/>
              <a:gd name="T12" fmla="*/ 11570 h 11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570" fill="none" extrusionOk="0">
                <a:moveTo>
                  <a:pt x="19424" y="-1"/>
                </a:moveTo>
                <a:cubicBezTo>
                  <a:pt x="20856" y="2943"/>
                  <a:pt x="21600" y="6173"/>
                  <a:pt x="21600" y="9447"/>
                </a:cubicBezTo>
                <a:cubicBezTo>
                  <a:pt x="21600" y="10155"/>
                  <a:pt x="21565" y="10864"/>
                  <a:pt x="21495" y="11570"/>
                </a:cubicBezTo>
              </a:path>
              <a:path w="21600" h="11570" stroke="0" extrusionOk="0">
                <a:moveTo>
                  <a:pt x="19424" y="-1"/>
                </a:moveTo>
                <a:cubicBezTo>
                  <a:pt x="20856" y="2943"/>
                  <a:pt x="21600" y="6173"/>
                  <a:pt x="21600" y="9447"/>
                </a:cubicBezTo>
                <a:cubicBezTo>
                  <a:pt x="21600" y="10155"/>
                  <a:pt x="21565" y="10864"/>
                  <a:pt x="21495" y="11570"/>
                </a:cubicBezTo>
                <a:lnTo>
                  <a:pt x="0" y="9447"/>
                </a:lnTo>
                <a:lnTo>
                  <a:pt x="19424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66705C76-FD51-D3B1-6754-18AEF743C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2636838"/>
            <a:ext cx="0" cy="2592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AC519357-7B25-95AB-A7C5-96AB975FF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437063"/>
            <a:ext cx="25193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BBBF474B-9BAE-0891-B466-95D63CA1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890963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2EEA9ECF-85CE-94E3-1825-142DFD3E1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300" y="33575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4" name="Arc 12">
            <a:extLst>
              <a:ext uri="{FF2B5EF4-FFF2-40B4-BE49-F238E27FC236}">
                <a16:creationId xmlns:a16="http://schemas.microsoft.com/office/drawing/2014/main" id="{78761687-CAB3-9014-45FC-C3520DB6EFFA}"/>
              </a:ext>
            </a:extLst>
          </p:cNvPr>
          <p:cNvSpPr>
            <a:spLocks/>
          </p:cNvSpPr>
          <p:nvPr/>
        </p:nvSpPr>
        <p:spPr bwMode="auto">
          <a:xfrm rot="607896" flipV="1">
            <a:off x="2036763" y="1620838"/>
            <a:ext cx="3900487" cy="2508250"/>
          </a:xfrm>
          <a:custGeom>
            <a:avLst/>
            <a:gdLst>
              <a:gd name="T0" fmla="*/ 2147483647 w 19591"/>
              <a:gd name="T1" fmla="*/ 0 h 11696"/>
              <a:gd name="T2" fmla="*/ 2147483647 w 19591"/>
              <a:gd name="T3" fmla="*/ 2147483647 h 11696"/>
              <a:gd name="T4" fmla="*/ 0 w 19591"/>
              <a:gd name="T5" fmla="*/ 2147483647 h 11696"/>
              <a:gd name="T6" fmla="*/ 0 60000 65536"/>
              <a:gd name="T7" fmla="*/ 0 60000 65536"/>
              <a:gd name="T8" fmla="*/ 0 60000 65536"/>
              <a:gd name="T9" fmla="*/ 0 w 19591"/>
              <a:gd name="T10" fmla="*/ 0 h 11696"/>
              <a:gd name="T11" fmla="*/ 19591 w 19591"/>
              <a:gd name="T12" fmla="*/ 11696 h 116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91" h="11696" fill="none" extrusionOk="0">
                <a:moveTo>
                  <a:pt x="18159" y="0"/>
                </a:moveTo>
                <a:cubicBezTo>
                  <a:pt x="18695" y="832"/>
                  <a:pt x="19174" y="1701"/>
                  <a:pt x="19591" y="2599"/>
                </a:cubicBezTo>
              </a:path>
              <a:path w="19591" h="11696" stroke="0" extrusionOk="0">
                <a:moveTo>
                  <a:pt x="18159" y="0"/>
                </a:moveTo>
                <a:cubicBezTo>
                  <a:pt x="18695" y="832"/>
                  <a:pt x="19174" y="1701"/>
                  <a:pt x="19591" y="2599"/>
                </a:cubicBezTo>
                <a:lnTo>
                  <a:pt x="0" y="11696"/>
                </a:lnTo>
                <a:lnTo>
                  <a:pt x="18159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5" name="Arc 13">
            <a:extLst>
              <a:ext uri="{FF2B5EF4-FFF2-40B4-BE49-F238E27FC236}">
                <a16:creationId xmlns:a16="http://schemas.microsoft.com/office/drawing/2014/main" id="{1E2BBDC0-6BA2-D8B2-4A4F-F715EA369FCA}"/>
              </a:ext>
            </a:extLst>
          </p:cNvPr>
          <p:cNvSpPr>
            <a:spLocks/>
          </p:cNvSpPr>
          <p:nvPr/>
        </p:nvSpPr>
        <p:spPr bwMode="auto">
          <a:xfrm rot="378087" flipV="1">
            <a:off x="3495675" y="855663"/>
            <a:ext cx="4046538" cy="2357437"/>
          </a:xfrm>
          <a:custGeom>
            <a:avLst/>
            <a:gdLst>
              <a:gd name="T0" fmla="*/ 2147483647 w 20322"/>
              <a:gd name="T1" fmla="*/ 0 h 10997"/>
              <a:gd name="T2" fmla="*/ 2147483647 w 20322"/>
              <a:gd name="T3" fmla="*/ 2147483647 h 10997"/>
              <a:gd name="T4" fmla="*/ 0 w 20322"/>
              <a:gd name="T5" fmla="*/ 2147483647 h 10997"/>
              <a:gd name="T6" fmla="*/ 0 60000 65536"/>
              <a:gd name="T7" fmla="*/ 0 60000 65536"/>
              <a:gd name="T8" fmla="*/ 0 60000 65536"/>
              <a:gd name="T9" fmla="*/ 0 w 20322"/>
              <a:gd name="T10" fmla="*/ 0 h 10997"/>
              <a:gd name="T11" fmla="*/ 20322 w 20322"/>
              <a:gd name="T12" fmla="*/ 10997 h 109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322" h="10997" fill="none" extrusionOk="0">
                <a:moveTo>
                  <a:pt x="18591" y="-1"/>
                </a:moveTo>
                <a:cubicBezTo>
                  <a:pt x="19282" y="1168"/>
                  <a:pt x="19862" y="2400"/>
                  <a:pt x="20322" y="3677"/>
                </a:cubicBezTo>
              </a:path>
              <a:path w="20322" h="10997" stroke="0" extrusionOk="0">
                <a:moveTo>
                  <a:pt x="18591" y="-1"/>
                </a:moveTo>
                <a:cubicBezTo>
                  <a:pt x="19282" y="1168"/>
                  <a:pt x="19862" y="2400"/>
                  <a:pt x="20322" y="3677"/>
                </a:cubicBezTo>
                <a:lnTo>
                  <a:pt x="0" y="10997"/>
                </a:lnTo>
                <a:lnTo>
                  <a:pt x="18591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1D76FDD7-4EA2-4E48-0C61-B3F913659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26368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7496318C-B1E2-7E3F-729E-AA4A7A95C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3573463"/>
          <a:ext cx="138112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428798" imgH="676369" progId="Paint.Picture">
                  <p:embed/>
                </p:oleObj>
              </mc:Choice>
              <mc:Fallback>
                <p:oleObj name="位图图像" r:id="rId3" imgW="428798" imgH="67636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573463"/>
                        <a:ext cx="138112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>
            <a:extLst>
              <a:ext uri="{FF2B5EF4-FFF2-40B4-BE49-F238E27FC236}">
                <a16:creationId xmlns:a16="http://schemas.microsoft.com/office/drawing/2014/main" id="{A56C5DA2-8BA7-DDD2-B7D2-A01CE611F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829050"/>
            <a:ext cx="5762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64184F68-3AA7-2D18-758A-2B96FF49F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852738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1D64BE7F-742A-E839-7160-E4E1E4237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0" y="2636838"/>
            <a:ext cx="419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2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59B2A091-21F6-9586-D49D-61D34F974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1916113"/>
            <a:ext cx="419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E5E48E4A-7627-5158-B362-A69B6F4B4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090738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0FD834A6-A7C2-91A0-9A12-64CAD90DA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852738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pic>
        <p:nvPicPr>
          <p:cNvPr id="18455" name="Picture 23">
            <a:extLst>
              <a:ext uri="{FF2B5EF4-FFF2-40B4-BE49-F238E27FC236}">
                <a16:creationId xmlns:a16="http://schemas.microsoft.com/office/drawing/2014/main" id="{8CD0ED74-884E-7A4C-A269-8B21D7C7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357563"/>
            <a:ext cx="1397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24">
            <a:extLst>
              <a:ext uri="{FF2B5EF4-FFF2-40B4-BE49-F238E27FC236}">
                <a16:creationId xmlns:a16="http://schemas.microsoft.com/office/drawing/2014/main" id="{4D0F0EDE-7CC7-FC2F-346D-6A282D37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588" y="4508500"/>
            <a:ext cx="1476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7" name="Text Box 25">
            <a:extLst>
              <a:ext uri="{FF2B5EF4-FFF2-40B4-BE49-F238E27FC236}">
                <a16:creationId xmlns:a16="http://schemas.microsoft.com/office/drawing/2014/main" id="{E8FCE78D-EB33-AD00-8AF5-A6FB56F7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5654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1’</a:t>
            </a:r>
          </a:p>
        </p:txBody>
      </p:sp>
      <p:sp>
        <p:nvSpPr>
          <p:cNvPr id="18458" name="Line 26">
            <a:extLst>
              <a:ext uri="{FF2B5EF4-FFF2-40B4-BE49-F238E27FC236}">
                <a16:creationId xmlns:a16="http://schemas.microsoft.com/office/drawing/2014/main" id="{9E8CD8D2-C0F7-9BC6-1209-12481DEAC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644900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7BD0F4D5-A109-9026-A842-F5C185A8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098800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0" name="Arc 28">
            <a:extLst>
              <a:ext uri="{FF2B5EF4-FFF2-40B4-BE49-F238E27FC236}">
                <a16:creationId xmlns:a16="http://schemas.microsoft.com/office/drawing/2014/main" id="{9A9FCAA1-FFDC-C368-A700-049CB6280FC4}"/>
              </a:ext>
            </a:extLst>
          </p:cNvPr>
          <p:cNvSpPr>
            <a:spLocks/>
          </p:cNvSpPr>
          <p:nvPr/>
        </p:nvSpPr>
        <p:spPr bwMode="auto">
          <a:xfrm rot="1052917" flipV="1">
            <a:off x="6040438" y="2568575"/>
            <a:ext cx="2055812" cy="1136650"/>
          </a:xfrm>
          <a:custGeom>
            <a:avLst/>
            <a:gdLst>
              <a:gd name="T0" fmla="*/ 2147483647 w 21205"/>
              <a:gd name="T1" fmla="*/ 0 h 9447"/>
              <a:gd name="T2" fmla="*/ 2147483647 w 21205"/>
              <a:gd name="T3" fmla="*/ 2147483647 h 9447"/>
              <a:gd name="T4" fmla="*/ 0 w 21205"/>
              <a:gd name="T5" fmla="*/ 2147483647 h 9447"/>
              <a:gd name="T6" fmla="*/ 0 60000 65536"/>
              <a:gd name="T7" fmla="*/ 0 60000 65536"/>
              <a:gd name="T8" fmla="*/ 0 60000 65536"/>
              <a:gd name="T9" fmla="*/ 0 w 21205"/>
              <a:gd name="T10" fmla="*/ 0 h 9447"/>
              <a:gd name="T11" fmla="*/ 21205 w 21205"/>
              <a:gd name="T12" fmla="*/ 9447 h 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05" h="9447" fill="none" extrusionOk="0">
                <a:moveTo>
                  <a:pt x="19424" y="-1"/>
                </a:moveTo>
                <a:cubicBezTo>
                  <a:pt x="20247" y="1692"/>
                  <a:pt x="20846" y="3486"/>
                  <a:pt x="21204" y="5335"/>
                </a:cubicBezTo>
              </a:path>
              <a:path w="21205" h="9447" stroke="0" extrusionOk="0">
                <a:moveTo>
                  <a:pt x="19424" y="-1"/>
                </a:moveTo>
                <a:cubicBezTo>
                  <a:pt x="20247" y="1692"/>
                  <a:pt x="20846" y="3486"/>
                  <a:pt x="21204" y="5335"/>
                </a:cubicBezTo>
                <a:lnTo>
                  <a:pt x="0" y="9447"/>
                </a:lnTo>
                <a:lnTo>
                  <a:pt x="19424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2033F08E-E76F-99E8-676B-3BFBBDFE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387725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2" name="Line 30">
            <a:extLst>
              <a:ext uri="{FF2B5EF4-FFF2-40B4-BE49-F238E27FC236}">
                <a16:creationId xmlns:a16="http://schemas.microsoft.com/office/drawing/2014/main" id="{2105938A-F048-B5AB-535B-78DA44D89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3933825"/>
            <a:ext cx="18700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3" name="Text Box 31">
            <a:extLst>
              <a:ext uri="{FF2B5EF4-FFF2-40B4-BE49-F238E27FC236}">
                <a16:creationId xmlns:a16="http://schemas.microsoft.com/office/drawing/2014/main" id="{6E03E0E3-C67F-99D4-04F0-FE25B06C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387725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BF14DEE6-DBF4-108D-0002-BF28F77A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141663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E9F9446C-FC43-EF5E-C841-87EF5D3DA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3351213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55188879-9070-FDDE-E186-5B975716B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371633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B96E2501-B6B4-8BE0-9D2B-F3279231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97200"/>
            <a:ext cx="419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8468" name="Arc 36">
            <a:extLst>
              <a:ext uri="{FF2B5EF4-FFF2-40B4-BE49-F238E27FC236}">
                <a16:creationId xmlns:a16="http://schemas.microsoft.com/office/drawing/2014/main" id="{A770B175-195D-3B47-481C-29245385F775}"/>
              </a:ext>
            </a:extLst>
          </p:cNvPr>
          <p:cNvSpPr>
            <a:spLocks/>
          </p:cNvSpPr>
          <p:nvPr/>
        </p:nvSpPr>
        <p:spPr bwMode="auto">
          <a:xfrm rot="607896" flipV="1">
            <a:off x="2085975" y="1636713"/>
            <a:ext cx="4019550" cy="1946275"/>
          </a:xfrm>
          <a:custGeom>
            <a:avLst/>
            <a:gdLst>
              <a:gd name="T0" fmla="*/ 2147483647 w 20191"/>
              <a:gd name="T1" fmla="*/ 0 h 9074"/>
              <a:gd name="T2" fmla="*/ 2147483647 w 20191"/>
              <a:gd name="T3" fmla="*/ 2147483647 h 9074"/>
              <a:gd name="T4" fmla="*/ 0 w 20191"/>
              <a:gd name="T5" fmla="*/ 2147483647 h 9074"/>
              <a:gd name="T6" fmla="*/ 0 60000 65536"/>
              <a:gd name="T7" fmla="*/ 0 60000 65536"/>
              <a:gd name="T8" fmla="*/ 0 60000 65536"/>
              <a:gd name="T9" fmla="*/ 0 w 20191"/>
              <a:gd name="T10" fmla="*/ 0 h 9074"/>
              <a:gd name="T11" fmla="*/ 20191 w 20191"/>
              <a:gd name="T12" fmla="*/ 9074 h 90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91" h="9074" fill="none" extrusionOk="0">
                <a:moveTo>
                  <a:pt x="19601" y="-1"/>
                </a:moveTo>
                <a:cubicBezTo>
                  <a:pt x="19814" y="459"/>
                  <a:pt x="20010" y="926"/>
                  <a:pt x="20190" y="1400"/>
                </a:cubicBezTo>
              </a:path>
              <a:path w="20191" h="9074" stroke="0" extrusionOk="0">
                <a:moveTo>
                  <a:pt x="19601" y="-1"/>
                </a:moveTo>
                <a:cubicBezTo>
                  <a:pt x="19814" y="459"/>
                  <a:pt x="20010" y="926"/>
                  <a:pt x="20190" y="1400"/>
                </a:cubicBezTo>
                <a:lnTo>
                  <a:pt x="0" y="9074"/>
                </a:lnTo>
                <a:lnTo>
                  <a:pt x="19601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Arc 37">
            <a:extLst>
              <a:ext uri="{FF2B5EF4-FFF2-40B4-BE49-F238E27FC236}">
                <a16:creationId xmlns:a16="http://schemas.microsoft.com/office/drawing/2014/main" id="{076BA21A-9B91-E864-7A79-9C4121E6642B}"/>
              </a:ext>
            </a:extLst>
          </p:cNvPr>
          <p:cNvSpPr>
            <a:spLocks/>
          </p:cNvSpPr>
          <p:nvPr/>
        </p:nvSpPr>
        <p:spPr bwMode="auto">
          <a:xfrm rot="607896" flipV="1">
            <a:off x="2127250" y="1644650"/>
            <a:ext cx="4102100" cy="1643063"/>
          </a:xfrm>
          <a:custGeom>
            <a:avLst/>
            <a:gdLst>
              <a:gd name="T0" fmla="*/ 2147483647 w 20611"/>
              <a:gd name="T1" fmla="*/ 0 h 7660"/>
              <a:gd name="T2" fmla="*/ 2147483647 w 20611"/>
              <a:gd name="T3" fmla="*/ 2147483647 h 7660"/>
              <a:gd name="T4" fmla="*/ 0 w 20611"/>
              <a:gd name="T5" fmla="*/ 2147483647 h 7660"/>
              <a:gd name="T6" fmla="*/ 0 60000 65536"/>
              <a:gd name="T7" fmla="*/ 0 60000 65536"/>
              <a:gd name="T8" fmla="*/ 0 60000 65536"/>
              <a:gd name="T9" fmla="*/ 0 w 20611"/>
              <a:gd name="T10" fmla="*/ 0 h 7660"/>
              <a:gd name="T11" fmla="*/ 20611 w 20611"/>
              <a:gd name="T12" fmla="*/ 7660 h 76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11" h="7660" fill="none" extrusionOk="0">
                <a:moveTo>
                  <a:pt x="20196" y="-1"/>
                </a:moveTo>
                <a:cubicBezTo>
                  <a:pt x="20346" y="395"/>
                  <a:pt x="20484" y="794"/>
                  <a:pt x="20610" y="1198"/>
                </a:cubicBezTo>
              </a:path>
              <a:path w="20611" h="7660" stroke="0" extrusionOk="0">
                <a:moveTo>
                  <a:pt x="20196" y="-1"/>
                </a:moveTo>
                <a:cubicBezTo>
                  <a:pt x="20346" y="395"/>
                  <a:pt x="20484" y="794"/>
                  <a:pt x="20610" y="1198"/>
                </a:cubicBezTo>
                <a:lnTo>
                  <a:pt x="0" y="7660"/>
                </a:lnTo>
                <a:lnTo>
                  <a:pt x="20196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Text Box 38">
            <a:extLst>
              <a:ext uri="{FF2B5EF4-FFF2-40B4-BE49-F238E27FC236}">
                <a16:creationId xmlns:a16="http://schemas.microsoft.com/office/drawing/2014/main" id="{02C75143-3F9E-C263-75A9-56E7037C8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068638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8471" name="Text Box 39">
            <a:extLst>
              <a:ext uri="{FF2B5EF4-FFF2-40B4-BE49-F238E27FC236}">
                <a16:creationId xmlns:a16="http://schemas.microsoft.com/office/drawing/2014/main" id="{54A36A50-CCE9-D73A-2EA1-E5A07A67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52738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72" name="Object 40">
            <a:extLst>
              <a:ext uri="{FF2B5EF4-FFF2-40B4-BE49-F238E27FC236}">
                <a16:creationId xmlns:a16="http://schemas.microsoft.com/office/drawing/2014/main" id="{E74CC2BF-9C22-FF31-BC01-C16DFEED3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3314700"/>
          <a:ext cx="3127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646" imgH="228402" progId="Equation.DSMT4">
                  <p:embed/>
                </p:oleObj>
              </mc:Choice>
              <mc:Fallback>
                <p:oleObj name="Equation" r:id="rId7" imgW="177646" imgH="22840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3314700"/>
                        <a:ext cx="3127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>
            <a:extLst>
              <a:ext uri="{FF2B5EF4-FFF2-40B4-BE49-F238E27FC236}">
                <a16:creationId xmlns:a16="http://schemas.microsoft.com/office/drawing/2014/main" id="{707F2E4F-005F-5896-CDDE-27215EB10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860800"/>
          <a:ext cx="36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860800"/>
                        <a:ext cx="361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Arc 42">
            <a:extLst>
              <a:ext uri="{FF2B5EF4-FFF2-40B4-BE49-F238E27FC236}">
                <a16:creationId xmlns:a16="http://schemas.microsoft.com/office/drawing/2014/main" id="{2B7D5DD3-8368-88AB-846C-F9494F2BA030}"/>
              </a:ext>
            </a:extLst>
          </p:cNvPr>
          <p:cNvSpPr>
            <a:spLocks/>
          </p:cNvSpPr>
          <p:nvPr/>
        </p:nvSpPr>
        <p:spPr bwMode="auto">
          <a:xfrm rot="1052917" flipV="1">
            <a:off x="5791200" y="1997075"/>
            <a:ext cx="2093913" cy="1082675"/>
          </a:xfrm>
          <a:custGeom>
            <a:avLst/>
            <a:gdLst>
              <a:gd name="T0" fmla="*/ 2147483647 w 21600"/>
              <a:gd name="T1" fmla="*/ 0 h 8993"/>
              <a:gd name="T2" fmla="*/ 2147483647 w 21600"/>
              <a:gd name="T3" fmla="*/ 2147483647 h 8993"/>
              <a:gd name="T4" fmla="*/ 0 w 21600"/>
              <a:gd name="T5" fmla="*/ 2147483647 h 8993"/>
              <a:gd name="T6" fmla="*/ 0 60000 65536"/>
              <a:gd name="T7" fmla="*/ 0 60000 65536"/>
              <a:gd name="T8" fmla="*/ 0 60000 65536"/>
              <a:gd name="T9" fmla="*/ 0 w 21600"/>
              <a:gd name="T10" fmla="*/ 0 h 8993"/>
              <a:gd name="T11" fmla="*/ 21600 w 21600"/>
              <a:gd name="T12" fmla="*/ 8993 h 89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8993" fill="none" extrusionOk="0">
                <a:moveTo>
                  <a:pt x="20478" y="-1"/>
                </a:moveTo>
                <a:cubicBezTo>
                  <a:pt x="21221" y="2214"/>
                  <a:pt x="21600" y="4534"/>
                  <a:pt x="21600" y="6870"/>
                </a:cubicBezTo>
                <a:cubicBezTo>
                  <a:pt x="21600" y="7578"/>
                  <a:pt x="21565" y="8287"/>
                  <a:pt x="21495" y="8993"/>
                </a:cubicBezTo>
              </a:path>
              <a:path w="21600" h="8993" stroke="0" extrusionOk="0">
                <a:moveTo>
                  <a:pt x="20478" y="-1"/>
                </a:moveTo>
                <a:cubicBezTo>
                  <a:pt x="21221" y="2214"/>
                  <a:pt x="21600" y="4534"/>
                  <a:pt x="21600" y="6870"/>
                </a:cubicBezTo>
                <a:cubicBezTo>
                  <a:pt x="21600" y="7578"/>
                  <a:pt x="21565" y="8287"/>
                  <a:pt x="21495" y="8993"/>
                </a:cubicBezTo>
                <a:lnTo>
                  <a:pt x="0" y="6870"/>
                </a:lnTo>
                <a:lnTo>
                  <a:pt x="20478" y="-1"/>
                </a:lnTo>
                <a:close/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Arc 43">
            <a:extLst>
              <a:ext uri="{FF2B5EF4-FFF2-40B4-BE49-F238E27FC236}">
                <a16:creationId xmlns:a16="http://schemas.microsoft.com/office/drawing/2014/main" id="{736E269B-A429-6355-1AE2-68D5203E3F02}"/>
              </a:ext>
            </a:extLst>
          </p:cNvPr>
          <p:cNvSpPr>
            <a:spLocks/>
          </p:cNvSpPr>
          <p:nvPr/>
        </p:nvSpPr>
        <p:spPr bwMode="auto">
          <a:xfrm rot="1052917" flipV="1">
            <a:off x="5651500" y="2292350"/>
            <a:ext cx="1992313" cy="1136650"/>
          </a:xfrm>
          <a:custGeom>
            <a:avLst/>
            <a:gdLst>
              <a:gd name="T0" fmla="*/ 2147483647 w 20547"/>
              <a:gd name="T1" fmla="*/ 0 h 9447"/>
              <a:gd name="T2" fmla="*/ 2147483647 w 20547"/>
              <a:gd name="T3" fmla="*/ 2147483647 h 9447"/>
              <a:gd name="T4" fmla="*/ 0 w 20547"/>
              <a:gd name="T5" fmla="*/ 2147483647 h 9447"/>
              <a:gd name="T6" fmla="*/ 0 60000 65536"/>
              <a:gd name="T7" fmla="*/ 0 60000 65536"/>
              <a:gd name="T8" fmla="*/ 0 60000 65536"/>
              <a:gd name="T9" fmla="*/ 0 w 20547"/>
              <a:gd name="T10" fmla="*/ 0 h 9447"/>
              <a:gd name="T11" fmla="*/ 20547 w 20547"/>
              <a:gd name="T12" fmla="*/ 9447 h 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47" h="9447" fill="none" extrusionOk="0">
                <a:moveTo>
                  <a:pt x="19424" y="-1"/>
                </a:moveTo>
                <a:cubicBezTo>
                  <a:pt x="19862" y="901"/>
                  <a:pt x="20238" y="1832"/>
                  <a:pt x="20547" y="2785"/>
                </a:cubicBezTo>
              </a:path>
              <a:path w="20547" h="9447" stroke="0" extrusionOk="0">
                <a:moveTo>
                  <a:pt x="19424" y="-1"/>
                </a:moveTo>
                <a:cubicBezTo>
                  <a:pt x="19862" y="901"/>
                  <a:pt x="20238" y="1832"/>
                  <a:pt x="20547" y="2785"/>
                </a:cubicBezTo>
                <a:lnTo>
                  <a:pt x="0" y="9447"/>
                </a:lnTo>
                <a:lnTo>
                  <a:pt x="19424" y="-1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Arc 44">
            <a:extLst>
              <a:ext uri="{FF2B5EF4-FFF2-40B4-BE49-F238E27FC236}">
                <a16:creationId xmlns:a16="http://schemas.microsoft.com/office/drawing/2014/main" id="{E6CF1F0F-779F-6CB7-AC45-CC74BC934FEE}"/>
              </a:ext>
            </a:extLst>
          </p:cNvPr>
          <p:cNvSpPr>
            <a:spLocks/>
          </p:cNvSpPr>
          <p:nvPr/>
        </p:nvSpPr>
        <p:spPr bwMode="auto">
          <a:xfrm rot="1052917" flipV="1">
            <a:off x="6011863" y="2565400"/>
            <a:ext cx="2001837" cy="1136650"/>
          </a:xfrm>
          <a:custGeom>
            <a:avLst/>
            <a:gdLst>
              <a:gd name="T0" fmla="*/ 2147483647 w 20644"/>
              <a:gd name="T1" fmla="*/ 0 h 9447"/>
              <a:gd name="T2" fmla="*/ 2147483647 w 20644"/>
              <a:gd name="T3" fmla="*/ 2147483647 h 9447"/>
              <a:gd name="T4" fmla="*/ 0 w 20644"/>
              <a:gd name="T5" fmla="*/ 2147483647 h 9447"/>
              <a:gd name="T6" fmla="*/ 0 60000 65536"/>
              <a:gd name="T7" fmla="*/ 0 60000 65536"/>
              <a:gd name="T8" fmla="*/ 0 60000 65536"/>
              <a:gd name="T9" fmla="*/ 0 w 20644"/>
              <a:gd name="T10" fmla="*/ 0 h 9447"/>
              <a:gd name="T11" fmla="*/ 20644 w 20644"/>
              <a:gd name="T12" fmla="*/ 9447 h 94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4" h="9447" fill="none" extrusionOk="0">
                <a:moveTo>
                  <a:pt x="19424" y="-1"/>
                </a:moveTo>
                <a:cubicBezTo>
                  <a:pt x="19909" y="997"/>
                  <a:pt x="20317" y="2031"/>
                  <a:pt x="20643" y="3092"/>
                </a:cubicBezTo>
              </a:path>
              <a:path w="20644" h="9447" stroke="0" extrusionOk="0">
                <a:moveTo>
                  <a:pt x="19424" y="-1"/>
                </a:moveTo>
                <a:cubicBezTo>
                  <a:pt x="19909" y="997"/>
                  <a:pt x="20317" y="2031"/>
                  <a:pt x="20643" y="3092"/>
                </a:cubicBezTo>
                <a:lnTo>
                  <a:pt x="0" y="9447"/>
                </a:lnTo>
                <a:lnTo>
                  <a:pt x="19424" y="-1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EC83BBCA-1DFE-28D2-8A16-CB6FED9A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090738"/>
            <a:ext cx="576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8478" name="Object 46">
            <a:extLst>
              <a:ext uri="{FF2B5EF4-FFF2-40B4-BE49-F238E27FC236}">
                <a16:creationId xmlns:a16="http://schemas.microsoft.com/office/drawing/2014/main" id="{29A43F67-5819-78C2-0CD6-48FC1C1FB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4963" y="2868613"/>
          <a:ext cx="649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446" imgH="228501" progId="Equation.DSMT4">
                  <p:embed/>
                </p:oleObj>
              </mc:Choice>
              <mc:Fallback>
                <p:oleObj name="Equation" r:id="rId11" imgW="355446" imgH="228501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2868613"/>
                        <a:ext cx="6492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9" name="Object 47">
            <a:extLst>
              <a:ext uri="{FF2B5EF4-FFF2-40B4-BE49-F238E27FC236}">
                <a16:creationId xmlns:a16="http://schemas.microsoft.com/office/drawing/2014/main" id="{CA853244-A910-E232-AA55-CBBEC6FC96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3933825"/>
          <a:ext cx="12239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700" imgH="228600" progId="Equation.DSMT4">
                  <p:embed/>
                </p:oleObj>
              </mc:Choice>
              <mc:Fallback>
                <p:oleObj name="Equation" r:id="rId13" imgW="64770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3933825"/>
                        <a:ext cx="12239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8" name="Text Box 48">
            <a:extLst>
              <a:ext uri="{FF2B5EF4-FFF2-40B4-BE49-F238E27FC236}">
                <a16:creationId xmlns:a16="http://schemas.microsoft.com/office/drawing/2014/main" id="{EFF1A6D9-6A3E-2228-8DEB-DB55BA1B0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A466266</a:t>
            </a:r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60DD8725-4B03-9663-2FBA-23A0120A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49275"/>
            <a:ext cx="8969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某再热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回热循环，初压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=10MPa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，初温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=500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。第一次抽汽压力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=1.5MPa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，抽汽量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，余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，再热到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500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。第二次抽汽压力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0.13MPa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，若最终压力为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0.005MPa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，试求循环理论热效率。</a:t>
            </a:r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62039DF5-62CC-3934-5BEA-9C01C0A3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92363"/>
            <a:ext cx="3397250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解 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dirty="0">
                <a:latin typeface="+mn-ea"/>
                <a:ea typeface="+mn-ea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图及水和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水蒸气热力性质表</a:t>
            </a:r>
          </a:p>
        </p:txBody>
      </p:sp>
      <p:graphicFrame>
        <p:nvGraphicFramePr>
          <p:cNvPr id="18483" name="Object 51">
            <a:extLst>
              <a:ext uri="{FF2B5EF4-FFF2-40B4-BE49-F238E27FC236}">
                <a16:creationId xmlns:a16="http://schemas.microsoft.com/office/drawing/2014/main" id="{00BF24B8-C08E-1F57-5DBA-68365E33C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879850"/>
          <a:ext cx="464502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22500" imgH="990600" progId="Equation.DSMT4">
                  <p:embed/>
                </p:oleObj>
              </mc:Choice>
              <mc:Fallback>
                <p:oleObj name="Equation" r:id="rId15" imgW="2222500" imgH="990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79850"/>
                        <a:ext cx="4645025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2" name="AutoShape 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909FF3-5C99-5A6E-9F1F-6F905733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123" name="AutoShape 5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CEEF3E5-E589-1403-C1C3-F4C912937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7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75"/>
                                        <p:tgtEl>
                                          <p:spTgt spid="1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"/>
                                        <p:tgtEl>
                                          <p:spTgt spid="18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3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2" grpId="0"/>
      <p:bldP spid="18448" grpId="0"/>
      <p:bldP spid="18449" grpId="0"/>
      <p:bldP spid="18450" grpId="0"/>
      <p:bldP spid="18451" grpId="0"/>
      <p:bldP spid="18452" grpId="0"/>
      <p:bldP spid="18454" grpId="0"/>
      <p:bldP spid="18457" grpId="0"/>
      <p:bldP spid="18459" grpId="0"/>
      <p:bldP spid="18461" grpId="0"/>
      <p:bldP spid="18463" grpId="0"/>
      <p:bldP spid="18464" grpId="0"/>
      <p:bldP spid="18465" grpId="0"/>
      <p:bldP spid="18466" grpId="0"/>
      <p:bldP spid="18467" grpId="0"/>
      <p:bldP spid="18470" grpId="0"/>
      <p:bldP spid="18471" grpId="0"/>
      <p:bldP spid="18453" grpId="0"/>
      <p:bldP spid="18481" grpId="0" build="p" autoUpdateAnimBg="0"/>
      <p:bldP spid="1848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42FE3EF2-BBAF-032D-82A2-13EB2CE9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0C7ECD-D56B-4835-8B1A-D2A42576076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49F5C21B-2489-4D45-0F30-B88CFA2D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忽略水泵功：</a:t>
            </a: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64400D4A-51CF-B924-1732-01771391A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4038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228600" progId="Equation.DSMT4">
                  <p:embed/>
                </p:oleObj>
              </mc:Choice>
              <mc:Fallback>
                <p:oleObj name="Equation" r:id="rId2" imgW="187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4038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F164342-EA7D-7FE2-3878-CF5DAAA2F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557338"/>
          <a:ext cx="58467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300" imgH="457200" progId="Equation.DSMT4">
                  <p:embed/>
                </p:oleObj>
              </mc:Choice>
              <mc:Fallback>
                <p:oleObj name="Equation" r:id="rId4" imgW="2908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557338"/>
                        <a:ext cx="584676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68418D7-7648-6BB7-C3CE-7614CEED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3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9550154-5CC8-4F3C-FC4F-22401005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4" name="AutoShape 10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30FE88-152F-A83E-DFD3-A2FC67704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7E35C27-C0E7-7E85-B095-A876A420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6150" name="Picture 1030">
            <a:extLst>
              <a:ext uri="{FF2B5EF4-FFF2-40B4-BE49-F238E27FC236}">
                <a16:creationId xmlns:a16="http://schemas.microsoft.com/office/drawing/2014/main" id="{6B9E104F-ED03-D75C-E34A-9C64FFB6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88913"/>
            <a:ext cx="30257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1031">
            <a:extLst>
              <a:ext uri="{FF2B5EF4-FFF2-40B4-BE49-F238E27FC236}">
                <a16:creationId xmlns:a16="http://schemas.microsoft.com/office/drawing/2014/main" id="{41FD7324-8E47-E2DD-AA18-0BCAF4AB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844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类似：</a:t>
            </a:r>
          </a:p>
        </p:txBody>
      </p:sp>
      <p:graphicFrame>
        <p:nvGraphicFramePr>
          <p:cNvPr id="6152" name="Object 1032">
            <a:extLst>
              <a:ext uri="{FF2B5EF4-FFF2-40B4-BE49-F238E27FC236}">
                <a16:creationId xmlns:a16="http://schemas.microsoft.com/office/drawing/2014/main" id="{C7D10C82-F77A-0915-BC5C-BE29BBAD8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52763"/>
          <a:ext cx="388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228600" progId="Equation.DSMT4">
                  <p:embed/>
                </p:oleObj>
              </mc:Choice>
              <mc:Fallback>
                <p:oleObj name="Equation" r:id="rId7" imgW="2057400" imgH="2286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52763"/>
                        <a:ext cx="3889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033">
            <a:extLst>
              <a:ext uri="{FF2B5EF4-FFF2-40B4-BE49-F238E27FC236}">
                <a16:creationId xmlns:a16="http://schemas.microsoft.com/office/drawing/2014/main" id="{E8D481F9-609C-7434-DD2A-E8307685A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788" y="3556000"/>
          <a:ext cx="8128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400" imgH="457200" progId="Equation.DSMT4">
                  <p:embed/>
                </p:oleObj>
              </mc:Choice>
              <mc:Fallback>
                <p:oleObj name="Equation" r:id="rId9" imgW="4216400" imgH="4572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3556000"/>
                        <a:ext cx="81280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34">
            <a:extLst>
              <a:ext uri="{FF2B5EF4-FFF2-40B4-BE49-F238E27FC236}">
                <a16:creationId xmlns:a16="http://schemas.microsoft.com/office/drawing/2014/main" id="{9EAA5351-A74F-B6E7-0CF5-B7BF6C628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4551363"/>
          <a:ext cx="8256587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78300" imgH="812800" progId="Equation.DSMT4">
                  <p:embed/>
                </p:oleObj>
              </mc:Choice>
              <mc:Fallback>
                <p:oleObj name="Equation" r:id="rId11" imgW="4178300" imgH="8128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4551363"/>
                        <a:ext cx="8256587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035">
            <a:extLst>
              <a:ext uri="{FF2B5EF4-FFF2-40B4-BE49-F238E27FC236}">
                <a16:creationId xmlns:a16="http://schemas.microsoft.com/office/drawing/2014/main" id="{2D6D8B55-0840-01C6-8364-32EAFA5E0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25" y="1052513"/>
          <a:ext cx="2301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646" imgH="228402" progId="Equation.DSMT4">
                  <p:embed/>
                </p:oleObj>
              </mc:Choice>
              <mc:Fallback>
                <p:oleObj name="Equation" r:id="rId13" imgW="177646" imgH="228402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1052513"/>
                        <a:ext cx="2301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036">
            <a:extLst>
              <a:ext uri="{FF2B5EF4-FFF2-40B4-BE49-F238E27FC236}">
                <a16:creationId xmlns:a16="http://schemas.microsoft.com/office/drawing/2014/main" id="{775C2676-2EAF-AB4D-615B-C3C0E6868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1311275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500" imgH="228600" progId="Equation.DSMT4">
                  <p:embed/>
                </p:oleObj>
              </mc:Choice>
              <mc:Fallback>
                <p:oleObj name="Equation" r:id="rId15" imgW="190500" imgH="22860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1311275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  <p:bldP spid="61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4E4BD0A-9C7B-E859-6646-0FB61F50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F979AB7-68D5-45BA-8D55-E2436E67E07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F71C034D-DB8A-3DB9-00A7-76F6A99EE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1855788"/>
          <a:ext cx="49672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457200" progId="Equation.DSMT4">
                  <p:embed/>
                </p:oleObj>
              </mc:Choice>
              <mc:Fallback>
                <p:oleObj name="Equation" r:id="rId2" imgW="2501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855788"/>
                        <a:ext cx="496728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F046B18B-96D9-61A8-ADDB-2AB52687C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88913"/>
          <a:ext cx="6316662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825500" progId="Equation.DSMT4">
                  <p:embed/>
                </p:oleObj>
              </mc:Choice>
              <mc:Fallback>
                <p:oleObj name="Equation" r:id="rId4" imgW="3187700" imgH="82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6316662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AutoShape 10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B37ACF3-013F-E77C-5C19-69A3625BF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AutoShape 10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B45AAAE-B0BF-8FD3-CE52-F364E4EA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842255B7-631D-DB31-8AD7-05ADB91C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2900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6" action="ppaction://hlinkpres?slideindex=25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213</TotalTime>
  <Words>108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27</cp:revision>
  <dcterms:created xsi:type="dcterms:W3CDTF">2000-08-17T13:18:49Z</dcterms:created>
  <dcterms:modified xsi:type="dcterms:W3CDTF">2025-08-22T07:13:40Z</dcterms:modified>
</cp:coreProperties>
</file>