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"/>
  </p:notesMasterIdLst>
  <p:sldIdLst>
    <p:sldId id="260" r:id="rId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5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1E82010-8AE6-2972-622B-2F6DA9A5BBE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C3FE65C-90F7-50D9-8068-C0C529671A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80AF7A0B-FAC8-6714-3AA2-E4B2BFBB5FFC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40B7AA08-0C9B-D26B-834E-9BA92107E0F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10F7148A-C0C2-874D-FFED-591CB02AB1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BDDC1495-C0B7-A8C7-1CB2-D4424FA57B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4F663D06-BF64-4678-89A1-0654F27FFE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93F78C-B23F-BB2C-B6A3-EAA774FE1B9C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BF817002-16C7-25C9-E357-7268923DDA2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951D62AA-1779-919D-48EC-85E22860029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262C6116-786C-1174-90AE-202BD0D2BB1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67636902-D627-041C-02A3-C352CBF5B5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3AEBE871-EE1E-8EE5-19BD-BE7CA6DE19A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C192C2CB-0EED-568A-D7A7-7002D3601A2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0087737-188F-7E91-AD3F-3940965A4E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81294A7-6EBB-15B4-A93B-DF5C2F6408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7CA5EC4-CC00-75B8-0D98-13735FB31B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54CDD1-C385-43C6-997F-378180FE09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5E97D5D-C8F4-348D-13AA-F91268A2C67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E407C53-0B47-BBF9-8608-617E98DEC6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7F50CDA-E7E6-511C-67D3-F2D74106C2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D55F43-AC3B-482B-84A1-ABD5FF6DCB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6323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2CBC80-5018-73BE-5D69-F1FE67D99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8D2DF2A-EF39-DAC2-64A3-E51782F31B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78D33C0-18DE-5645-9C60-4213D31E2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56C8A1-097F-4981-9C59-23B25D322F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901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C84FAE7-58D2-0C67-8C82-EE900D5963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68968BA-32C4-FED1-D2D7-817E44AF67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D675B35-4D05-A256-EC57-3FCC7A33E5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77D33B-1211-4201-910F-CE1AE72E62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4399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E181354-2F5A-582C-63C6-CD3F6D358C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B293E05-6626-C1D9-AD02-C9A87197F5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4A88AD5C-3FEA-5CA6-F1B6-91B02B7017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BEDE6D-8635-41EA-A5A9-22A45A08808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7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32D3BC8-A748-43B3-B06B-AAA4A294B9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10B8DAA9-B41B-3D0F-651C-7FFB2728A7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16F9E40-AD66-2448-2A61-04C2F76DB6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61D006-35BC-4A84-97B9-B4A0CAB9A0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54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49E86CF-F652-45C6-70C2-D3E55A512D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A1343C0A-5007-7444-CC3F-E9FB0315A37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FBC4C470-7FA9-A5ED-5D91-883CF2EFEB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B5541-0109-4B43-8E9E-41C9D090992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189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D18D1E1-95B2-5485-634A-49F4078425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0E98B0A-A5FA-E39F-CD52-39E677AEA8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9DDC2F3-307E-D8EB-8F8F-BB7548E09B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7B3720-DD12-4E7B-9AF9-DC4952C2BD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856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10022E7-BEA8-2490-7EB2-73C46D80C9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5D24080F-502B-4A95-22EE-BDB774ED84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41B6D0F8-58D7-4891-A069-E746F9D52D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3F6C59-6C99-46EA-BF83-43ACDC53856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070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1B4B77-D497-B508-967B-F76EB3B07B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5F026B3-D943-09DB-DE0E-BF2C91F959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77F5715-42D2-9EF1-D06F-978A25E199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358E5C-9492-4F1D-A7EC-89F0B06272D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D0950E1-6B14-25D1-F13E-36A2BD83C6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20A54F5-550B-E5B9-437E-217C434EC6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7DF2724-9CC0-4396-BB01-224E073486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C593D7-7862-48BC-8312-D99F1E34E8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357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404AC281-E23E-F6E1-80A5-14D889C9CD0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01440881-A201-6673-02AB-340987E4351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BF589E47-7A3D-4D0C-4D0F-205D01C8EDC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22B56A2C-78F0-A3F0-AA89-2C8A6FA038D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3BB6417E-3FE5-609C-14F7-23566F93332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1E013AD0-B282-284E-5FE0-58518C18D9D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D9F726AA-AEC9-5582-9639-0E455355C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B0B2EC96-D4B8-3DF8-0E49-A6E5266EF3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6FC64C63-AC79-EB6F-5083-CD443F1CD9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379249BC-F28D-7752-E204-C78F24452CE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EFF7CC6-A9F9-4253-AC4D-8130E7351CC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06E301BC-18D2-AE75-3F7B-34D5F8175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image" Target="../media/image7.wmf"/><Relationship Id="rId18" Type="http://schemas.openxmlformats.org/officeDocument/2006/relationships/oleObject" Target="../embeddings/oleObject8.bin"/><Relationship Id="rId26" Type="http://schemas.openxmlformats.org/officeDocument/2006/relationships/image" Target="../media/image14.wmf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1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9.wmf"/><Relationship Id="rId25" Type="http://schemas.openxmlformats.org/officeDocument/2006/relationships/oleObject" Target="../embeddings/oleObject11.bin"/><Relationship Id="rId2" Type="http://schemas.openxmlformats.org/officeDocument/2006/relationships/image" Target="../media/image1.png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wmf"/><Relationship Id="rId11" Type="http://schemas.openxmlformats.org/officeDocument/2006/relationships/image" Target="../media/image6.png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8.wmf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5.wmf"/><Relationship Id="rId10" Type="http://schemas.openxmlformats.org/officeDocument/2006/relationships/image" Target="../media/image5.wmf"/><Relationship Id="rId19" Type="http://schemas.openxmlformats.org/officeDocument/2006/relationships/image" Target="../media/image10.wmf"/><Relationship Id="rId31" Type="http://schemas.openxmlformats.org/officeDocument/2006/relationships/hyperlink" Target="../&#31532;4&#31456;.ppt#26. PowerPoint &#28436;&#31034;&#25991;&#31295;" TargetMode="External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Relationship Id="rId22" Type="http://schemas.openxmlformats.org/officeDocument/2006/relationships/image" Target="../media/image12.png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D39E30C-A148-ACF8-D67D-AFDE4A8EF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130B0A5B-C173-4013-87B1-253AF4F89A06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13320" name="Text Box 8">
            <a:extLst>
              <a:ext uri="{FF2B5EF4-FFF2-40B4-BE49-F238E27FC236}">
                <a16:creationId xmlns:a16="http://schemas.microsoft.com/office/drawing/2014/main" id="{28C8D024-80D9-F848-765B-4C001C1C3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3" y="5027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EF7069F-B2FA-9E7D-7F03-74EA71FB3A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56350" y="6446838"/>
            <a:ext cx="23209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88AF1BD2-D2AD-F73D-53A8-C02BDAE580B2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319713" y="5410200"/>
            <a:ext cx="2071688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D85B079C-1A13-B2EB-07F2-C0D8FE7AC04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27788" y="5375275"/>
            <a:ext cx="1857375" cy="1588"/>
          </a:xfrm>
          <a:prstGeom prst="line">
            <a:avLst/>
          </a:pr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1FBAA7A-F5AA-E6F0-5AF5-61103A325095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462713" y="5267325"/>
            <a:ext cx="1643062" cy="1588"/>
          </a:xfrm>
          <a:prstGeom prst="line">
            <a:avLst/>
          </a:pr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107F02F-A930-E69E-0BF4-E200DADC6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875" y="42322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7BBB8B7-3D04-654D-8E39-1817DA380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8038" y="6446838"/>
            <a:ext cx="285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CBCEEB0-A0F8-ED95-D0CA-AE9EDE04E6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637540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914A21-0371-1EF2-7D9B-7EBFA917E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5163" y="5160963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FD67FB-3E11-CF1A-C46B-6D163B8A66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13725" y="5648325"/>
            <a:ext cx="5556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3E5E67D-9D2F-ECC3-CBA4-1BA3B843D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9413" y="5946775"/>
            <a:ext cx="671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91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0091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1800" b="1" i="1">
                <a:solidFill>
                  <a:srgbClr val="0091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endParaRPr lang="el-GR" altLang="en-US" sz="1800" b="1" i="1">
              <a:solidFill>
                <a:srgbClr val="0091F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36D46EE-57D5-36A7-80DD-AEB91738B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6018213"/>
            <a:ext cx="90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=±∞</a:t>
            </a:r>
          </a:p>
        </p:txBody>
      </p:sp>
      <p:sp>
        <p:nvSpPr>
          <p:cNvPr id="84" name="弧形 83">
            <a:extLst>
              <a:ext uri="{FF2B5EF4-FFF2-40B4-BE49-F238E27FC236}">
                <a16:creationId xmlns:a16="http://schemas.microsoft.com/office/drawing/2014/main" id="{454176E9-9C21-8332-873D-C0E92633F118}"/>
              </a:ext>
            </a:extLst>
          </p:cNvPr>
          <p:cNvSpPr>
            <a:spLocks noChangeArrowheads="1"/>
          </p:cNvSpPr>
          <p:nvPr/>
        </p:nvSpPr>
        <p:spPr bwMode="auto">
          <a:xfrm rot="10487769">
            <a:off x="6604000" y="2225675"/>
            <a:ext cx="3929063" cy="3571875"/>
          </a:xfrm>
          <a:custGeom>
            <a:avLst/>
            <a:gdLst>
              <a:gd name="T0" fmla="*/ 2391486 w 3929062"/>
              <a:gd name="T1" fmla="*/ 42687 h 3571875"/>
              <a:gd name="T2" fmla="*/ 1964537 w 3929062"/>
              <a:gd name="T3" fmla="*/ 1785938 h 3571875"/>
              <a:gd name="T4" fmla="*/ 3887756 w 3929062"/>
              <a:gd name="T5" fmla="*/ 1421610 h 3571875"/>
              <a:gd name="T6" fmla="*/ 11796480 60000 65536"/>
              <a:gd name="T7" fmla="*/ 0 60000 65536"/>
              <a:gd name="T8" fmla="*/ 5898240 60000 65536"/>
              <a:gd name="T9" fmla="*/ 2391480 w 3929062"/>
              <a:gd name="T10" fmla="*/ 42687 h 3571875"/>
              <a:gd name="T11" fmla="*/ 3887750 w 3929062"/>
              <a:gd name="T12" fmla="*/ 1421610 h 357187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29062" h="3571875" stroke="0">
                <a:moveTo>
                  <a:pt x="2391480" y="42687"/>
                </a:moveTo>
                <a:lnTo>
                  <a:pt x="2391480" y="42686"/>
                </a:lnTo>
                <a:cubicBezTo>
                  <a:pt x="3144910" y="195188"/>
                  <a:pt x="3730288" y="734656"/>
                  <a:pt x="3887750" y="1421609"/>
                </a:cubicBezTo>
                <a:lnTo>
                  <a:pt x="1964531" y="1785938"/>
                </a:lnTo>
                <a:lnTo>
                  <a:pt x="2391480" y="42687"/>
                </a:lnTo>
                <a:close/>
              </a:path>
              <a:path w="3929062" h="3571875" fill="none">
                <a:moveTo>
                  <a:pt x="2391480" y="42687"/>
                </a:moveTo>
                <a:lnTo>
                  <a:pt x="2391480" y="42686"/>
                </a:lnTo>
                <a:cubicBezTo>
                  <a:pt x="3144910" y="195188"/>
                  <a:pt x="3730288" y="734656"/>
                  <a:pt x="3887750" y="1421609"/>
                </a:cubicBezTo>
              </a:path>
            </a:pathLst>
          </a:custGeom>
          <a:noFill/>
          <a:ln w="28575" algn="ctr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/>
          <a:lstStyle/>
          <a:p>
            <a:endParaRPr lang="zh-CN" altLang="en-US"/>
          </a:p>
        </p:txBody>
      </p:sp>
      <p:sp>
        <p:nvSpPr>
          <p:cNvPr id="85" name="弧形 84">
            <a:extLst>
              <a:ext uri="{FF2B5EF4-FFF2-40B4-BE49-F238E27FC236}">
                <a16:creationId xmlns:a16="http://schemas.microsoft.com/office/drawing/2014/main" id="{19586506-CC87-79A1-7650-EA5F308FF993}"/>
              </a:ext>
            </a:extLst>
          </p:cNvPr>
          <p:cNvSpPr>
            <a:spLocks noChangeArrowheads="1"/>
          </p:cNvSpPr>
          <p:nvPr/>
        </p:nvSpPr>
        <p:spPr bwMode="auto">
          <a:xfrm rot="-10460988">
            <a:off x="6908800" y="2401888"/>
            <a:ext cx="4071938" cy="3786187"/>
          </a:xfrm>
          <a:custGeom>
            <a:avLst/>
            <a:gdLst>
              <a:gd name="T0" fmla="*/ 2521379 w 4071938"/>
              <a:gd name="T1" fmla="*/ 54591 h 3786188"/>
              <a:gd name="T2" fmla="*/ 2035969 w 4071938"/>
              <a:gd name="T3" fmla="*/ 1893094 h 3786188"/>
              <a:gd name="T4" fmla="*/ 4012554 w 4071938"/>
              <a:gd name="T5" fmla="*/ 1439209 h 3786188"/>
              <a:gd name="T6" fmla="*/ 11796480 60000 65536"/>
              <a:gd name="T7" fmla="*/ 0 60000 65536"/>
              <a:gd name="T8" fmla="*/ 5898240 60000 65536"/>
              <a:gd name="T9" fmla="*/ 2521379 w 4071938"/>
              <a:gd name="T10" fmla="*/ 54591 h 3786188"/>
              <a:gd name="T11" fmla="*/ 4012554 w 4071938"/>
              <a:gd name="T12" fmla="*/ 1439209 h 37861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71938" h="3786188" stroke="0">
                <a:moveTo>
                  <a:pt x="2521379" y="54591"/>
                </a:moveTo>
                <a:lnTo>
                  <a:pt x="2521378" y="54591"/>
                </a:lnTo>
                <a:cubicBezTo>
                  <a:pt x="3256648" y="222430"/>
                  <a:pt x="3831032" y="755770"/>
                  <a:pt x="4012554" y="1439208"/>
                </a:cubicBezTo>
                <a:lnTo>
                  <a:pt x="2035969" y="1893094"/>
                </a:lnTo>
                <a:lnTo>
                  <a:pt x="2521379" y="54591"/>
                </a:lnTo>
                <a:close/>
              </a:path>
              <a:path w="4071938" h="3786188" fill="none">
                <a:moveTo>
                  <a:pt x="2521379" y="54591"/>
                </a:moveTo>
                <a:lnTo>
                  <a:pt x="2521378" y="54591"/>
                </a:lnTo>
                <a:cubicBezTo>
                  <a:pt x="3256648" y="222430"/>
                  <a:pt x="3831032" y="755770"/>
                  <a:pt x="4012554" y="1439208"/>
                </a:cubicBezTo>
              </a:path>
            </a:pathLst>
          </a:custGeom>
          <a:noFill/>
          <a:ln w="28575" algn="ctr">
            <a:solidFill>
              <a:srgbClr val="0091F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wrap="none"/>
          <a:lstStyle/>
          <a:p>
            <a:endParaRPr lang="zh-CN" alt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89CB65D-86A3-07DF-A106-23702E0CD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2475" y="4565650"/>
            <a:ext cx="3937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3340" name="Picture 28">
            <a:extLst>
              <a:ext uri="{FF2B5EF4-FFF2-40B4-BE49-F238E27FC236}">
                <a16:creationId xmlns:a16="http://schemas.microsoft.com/office/drawing/2014/main" id="{E14F4C5B-B1D6-568B-03A6-82587017D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6675" y="4314825"/>
            <a:ext cx="2314575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91" name="Text Box 31">
            <a:extLst>
              <a:ext uri="{FF2B5EF4-FFF2-40B4-BE49-F238E27FC236}">
                <a16:creationId xmlns:a16="http://schemas.microsoft.com/office/drawing/2014/main" id="{2A395FE0-4434-640A-9F8F-872D765535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44450"/>
            <a:ext cx="1035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>
                <a:latin typeface="Times New Roman" panose="02020603050405020304" pitchFamily="18" charset="0"/>
              </a:rPr>
              <a:t>A510144</a:t>
            </a: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9EDA3CA4-077A-9445-42ED-05098BC32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57188"/>
            <a:ext cx="8680450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kumimoji="1" lang="en-US" altLang="zh-CN" sz="2400" dirty="0">
                <a:latin typeface="Times New Roman" pitchFamily="18" charset="0"/>
              </a:rPr>
              <a:t>     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某理想气体经历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个过程，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1-2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1-3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1-4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、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1-5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，如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T</a:t>
            </a:r>
            <a:r>
              <a:rPr kumimoji="1" lang="en-US" altLang="zh-CN" sz="2400" b="1" i="1" dirty="0">
                <a:latin typeface="+mn-ea"/>
                <a:ea typeface="+mn-ea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s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图。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1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）求各过程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p</a:t>
            </a:r>
            <a:r>
              <a:rPr kumimoji="1" lang="en-US" altLang="zh-CN" sz="2400" b="1" i="1" dirty="0">
                <a:latin typeface="+mn-ea"/>
                <a:ea typeface="+mn-ea"/>
              </a:rPr>
              <a:t>-</a:t>
            </a:r>
            <a:r>
              <a:rPr kumimoji="1" lang="en-US" altLang="zh-CN" sz="2400" b="1" i="1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图；（</a:t>
            </a: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）指出过程加热或放热，膨胀或压缩。</a:t>
            </a:r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0F43EE9-EF67-3DBF-4BF0-1D31CF1D61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3975" y="3781425"/>
            <a:ext cx="2143125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6D6675B4-44FE-8729-3BED-01FA3E9C31C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 flipV="1">
            <a:off x="5297488" y="2673350"/>
            <a:ext cx="2214562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57AD36C7-2122-6118-39AF-57A4F52337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75413" y="2638425"/>
            <a:ext cx="2000250" cy="1588"/>
          </a:xfrm>
          <a:prstGeom prst="line">
            <a:avLst/>
          </a:prstGeom>
          <a:noFill/>
          <a:ln w="28575" algn="ctr">
            <a:solidFill>
              <a:srgbClr val="FF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14763D8B-BF19-632C-C3C4-D0AEEB6EAD04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6726237" y="2601913"/>
            <a:ext cx="1643063" cy="1588"/>
          </a:xfrm>
          <a:prstGeom prst="line">
            <a:avLst/>
          </a:prstGeom>
          <a:noFill/>
          <a:ln w="28575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09356A93-01CF-2638-D182-8B6D7133A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482725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554A8C-E604-624A-2E34-72477D4E1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1350" y="3709988"/>
            <a:ext cx="273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A4F7DE-7855-D270-E8CD-534D72F84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5375" y="36385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B648D0-B22A-232A-75D4-23A837182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8475" y="1709738"/>
            <a:ext cx="5857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99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B8965F7-A668-D72D-FE94-07DED85E9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9913" y="2566988"/>
            <a:ext cx="555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15090D-93EA-114A-EB99-19EB56082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3352800"/>
            <a:ext cx="6715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0091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0091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l-GR" altLang="zh-CN" sz="1800" b="1" i="1">
                <a:solidFill>
                  <a:srgbClr val="0091F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κ</a:t>
            </a:r>
            <a:endParaRPr lang="el-GR" altLang="en-US" sz="1800" b="1" i="1">
              <a:solidFill>
                <a:srgbClr val="0091F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8692F0A-2902-F470-BFEE-D7CB16BFFA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3138488"/>
            <a:ext cx="9017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18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=±∞</a:t>
            </a:r>
          </a:p>
        </p:txBody>
      </p:sp>
      <p:sp>
        <p:nvSpPr>
          <p:cNvPr id="86" name="弧形 85">
            <a:extLst>
              <a:ext uri="{FF2B5EF4-FFF2-40B4-BE49-F238E27FC236}">
                <a16:creationId xmlns:a16="http://schemas.microsoft.com/office/drawing/2014/main" id="{7164E60B-8B18-2388-43F0-C449B3EA5B1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45012" y="-207962"/>
            <a:ext cx="3306763" cy="3554412"/>
          </a:xfrm>
          <a:custGeom>
            <a:avLst/>
            <a:gdLst>
              <a:gd name="T0" fmla="*/ 1841891 w 3306763"/>
              <a:gd name="T1" fmla="*/ 11589 h 3554413"/>
              <a:gd name="T2" fmla="*/ 1653382 w 3306763"/>
              <a:gd name="T3" fmla="*/ 1777206 h 3554413"/>
              <a:gd name="T4" fmla="*/ 3261236 w 3306763"/>
              <a:gd name="T5" fmla="*/ 1363027 h 3554413"/>
              <a:gd name="T6" fmla="*/ 11796480 60000 65536"/>
              <a:gd name="T7" fmla="*/ 17694720 60000 65536"/>
              <a:gd name="T8" fmla="*/ 5898240 60000 65536"/>
              <a:gd name="T9" fmla="*/ 1841891 w 3306763"/>
              <a:gd name="T10" fmla="*/ 11589 h 3554413"/>
              <a:gd name="T11" fmla="*/ 3261236 w 3306763"/>
              <a:gd name="T12" fmla="*/ 1363027 h 35544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06763" h="3554413" stroke="0">
                <a:moveTo>
                  <a:pt x="1841891" y="11589"/>
                </a:moveTo>
                <a:lnTo>
                  <a:pt x="1841891" y="11588"/>
                </a:lnTo>
                <a:cubicBezTo>
                  <a:pt x="2532190" y="96742"/>
                  <a:pt x="3099306" y="636725"/>
                  <a:pt x="3261237" y="1363027"/>
                </a:cubicBezTo>
                <a:lnTo>
                  <a:pt x="1653382" y="1777207"/>
                </a:lnTo>
                <a:lnTo>
                  <a:pt x="1841891" y="11589"/>
                </a:lnTo>
                <a:close/>
              </a:path>
              <a:path w="3306763" h="3554413" fill="none">
                <a:moveTo>
                  <a:pt x="1841891" y="11589"/>
                </a:moveTo>
                <a:lnTo>
                  <a:pt x="1841891" y="11588"/>
                </a:lnTo>
                <a:cubicBezTo>
                  <a:pt x="2532190" y="96742"/>
                  <a:pt x="3099306" y="636725"/>
                  <a:pt x="3261237" y="1363027"/>
                </a:cubicBezTo>
              </a:path>
            </a:pathLst>
          </a:custGeom>
          <a:noFill/>
          <a:ln w="28575" algn="ctr">
            <a:solidFill>
              <a:srgbClr val="C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/>
          <a:lstStyle/>
          <a:p>
            <a:endParaRPr lang="zh-CN" altLang="en-US"/>
          </a:p>
        </p:txBody>
      </p:sp>
      <p:sp>
        <p:nvSpPr>
          <p:cNvPr id="87" name="弧形 86">
            <a:extLst>
              <a:ext uri="{FF2B5EF4-FFF2-40B4-BE49-F238E27FC236}">
                <a16:creationId xmlns:a16="http://schemas.microsoft.com/office/drawing/2014/main" id="{A0B92558-69D9-3953-E3B2-8FE9DF9971CE}"/>
              </a:ext>
            </a:extLst>
          </p:cNvPr>
          <p:cNvSpPr>
            <a:spLocks noChangeArrowheads="1"/>
          </p:cNvSpPr>
          <p:nvPr/>
        </p:nvSpPr>
        <p:spPr bwMode="auto">
          <a:xfrm rot="6270145">
            <a:off x="4735512" y="-614362"/>
            <a:ext cx="3770313" cy="3446462"/>
          </a:xfrm>
          <a:custGeom>
            <a:avLst/>
            <a:gdLst>
              <a:gd name="T0" fmla="*/ 2223122 w 3770313"/>
              <a:gd name="T1" fmla="*/ 27919 h 3446463"/>
              <a:gd name="T2" fmla="*/ 1885157 w 3770313"/>
              <a:gd name="T3" fmla="*/ 1723231 h 3446463"/>
              <a:gd name="T4" fmla="*/ 3708509 w 3770313"/>
              <a:gd name="T5" fmla="*/ 1285604 h 3446463"/>
              <a:gd name="T6" fmla="*/ 11796480 60000 65536"/>
              <a:gd name="T7" fmla="*/ 17694720 60000 65536"/>
              <a:gd name="T8" fmla="*/ 5898240 60000 65536"/>
              <a:gd name="T9" fmla="*/ 2223122 w 3770313"/>
              <a:gd name="T10" fmla="*/ 27919 h 3446463"/>
              <a:gd name="T11" fmla="*/ 3708509 w 3770313"/>
              <a:gd name="T12" fmla="*/ 1285604 h 344646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770313" h="3446463" stroke="0">
                <a:moveTo>
                  <a:pt x="2223122" y="27919"/>
                </a:moveTo>
                <a:lnTo>
                  <a:pt x="2223122" y="27918"/>
                </a:lnTo>
                <a:cubicBezTo>
                  <a:pt x="2943421" y="147903"/>
                  <a:pt x="3522572" y="638273"/>
                  <a:pt x="3708510" y="1285604"/>
                </a:cubicBezTo>
                <a:lnTo>
                  <a:pt x="1885157" y="1723232"/>
                </a:lnTo>
                <a:lnTo>
                  <a:pt x="2223122" y="27919"/>
                </a:lnTo>
                <a:close/>
              </a:path>
              <a:path w="3770313" h="3446463" fill="none">
                <a:moveTo>
                  <a:pt x="2223122" y="27919"/>
                </a:moveTo>
                <a:lnTo>
                  <a:pt x="2223122" y="27918"/>
                </a:lnTo>
                <a:cubicBezTo>
                  <a:pt x="2943421" y="147903"/>
                  <a:pt x="3522572" y="638273"/>
                  <a:pt x="3708510" y="1285604"/>
                </a:cubicBezTo>
              </a:path>
            </a:pathLst>
          </a:custGeom>
          <a:noFill/>
          <a:ln w="28575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 vert="eaVert" wrap="none"/>
          <a:lstStyle/>
          <a:p>
            <a:endParaRPr lang="zh-CN" altLang="en-US"/>
          </a:p>
        </p:txBody>
      </p:sp>
      <p:sp>
        <p:nvSpPr>
          <p:cNvPr id="13358" name="Arc 46">
            <a:extLst>
              <a:ext uri="{FF2B5EF4-FFF2-40B4-BE49-F238E27FC236}">
                <a16:creationId xmlns:a16="http://schemas.microsoft.com/office/drawing/2014/main" id="{DF338ECC-C2A5-5A5E-E9FE-2422A792B3EC}"/>
              </a:ext>
            </a:extLst>
          </p:cNvPr>
          <p:cNvSpPr>
            <a:spLocks/>
          </p:cNvSpPr>
          <p:nvPr/>
        </p:nvSpPr>
        <p:spPr bwMode="auto">
          <a:xfrm flipV="1">
            <a:off x="6170613" y="1852613"/>
            <a:ext cx="1401762" cy="1584325"/>
          </a:xfrm>
          <a:custGeom>
            <a:avLst/>
            <a:gdLst>
              <a:gd name="T0" fmla="*/ 2147483647 w 19871"/>
              <a:gd name="T1" fmla="*/ 0 h 17258"/>
              <a:gd name="T2" fmla="*/ 2147483647 w 19871"/>
              <a:gd name="T3" fmla="*/ 2147483647 h 17258"/>
              <a:gd name="T4" fmla="*/ 0 w 19871"/>
              <a:gd name="T5" fmla="*/ 2147483647 h 172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871" h="17258" fill="none" extrusionOk="0">
                <a:moveTo>
                  <a:pt x="12989" y="0"/>
                </a:moveTo>
                <a:cubicBezTo>
                  <a:pt x="16013" y="2276"/>
                  <a:pt x="18386" y="5307"/>
                  <a:pt x="19870" y="8789"/>
                </a:cubicBezTo>
              </a:path>
              <a:path w="19871" h="17258" stroke="0" extrusionOk="0">
                <a:moveTo>
                  <a:pt x="12989" y="0"/>
                </a:moveTo>
                <a:cubicBezTo>
                  <a:pt x="16013" y="2276"/>
                  <a:pt x="18386" y="5307"/>
                  <a:pt x="19870" y="8789"/>
                </a:cubicBezTo>
                <a:lnTo>
                  <a:pt x="0" y="17258"/>
                </a:lnTo>
                <a:lnTo>
                  <a:pt x="12989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59" name="Text Box 47">
            <a:extLst>
              <a:ext uri="{FF2B5EF4-FFF2-40B4-BE49-F238E27FC236}">
                <a16:creationId xmlns:a16="http://schemas.microsoft.com/office/drawing/2014/main" id="{E9992C74-8617-B9D5-7824-F55C08ABC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2308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13360" name="Text Box 48">
            <a:extLst>
              <a:ext uri="{FF2B5EF4-FFF2-40B4-BE49-F238E27FC236}">
                <a16:creationId xmlns:a16="http://schemas.microsoft.com/office/drawing/2014/main" id="{A450F039-EA6A-C598-C268-D2301A588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013" y="3298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61" name="Text Box 49">
            <a:extLst>
              <a:ext uri="{FF2B5EF4-FFF2-40B4-BE49-F238E27FC236}">
                <a16:creationId xmlns:a16="http://schemas.microsoft.com/office/drawing/2014/main" id="{24458F1C-935B-C36E-69D8-B42A15564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7813" y="1546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62" name="Text Box 50">
            <a:extLst>
              <a:ext uri="{FF2B5EF4-FFF2-40B4-BE49-F238E27FC236}">
                <a16:creationId xmlns:a16="http://schemas.microsoft.com/office/drawing/2014/main" id="{1C7EB1BB-5CA6-2723-569A-C57B16D20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4700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63" name="Text Box 51">
            <a:extLst>
              <a:ext uri="{FF2B5EF4-FFF2-40B4-BE49-F238E27FC236}">
                <a16:creationId xmlns:a16="http://schemas.microsoft.com/office/drawing/2014/main" id="{619F8A6E-DC71-B7A8-85B4-DB8756C9C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6613" y="30702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13364" name="Arc 52">
            <a:extLst>
              <a:ext uri="{FF2B5EF4-FFF2-40B4-BE49-F238E27FC236}">
                <a16:creationId xmlns:a16="http://schemas.microsoft.com/office/drawing/2014/main" id="{857E8B53-89B2-D23D-1C73-227411A4946C}"/>
              </a:ext>
            </a:extLst>
          </p:cNvPr>
          <p:cNvSpPr>
            <a:spLocks/>
          </p:cNvSpPr>
          <p:nvPr/>
        </p:nvSpPr>
        <p:spPr bwMode="auto">
          <a:xfrm flipH="1" flipV="1">
            <a:off x="6602413" y="1166813"/>
            <a:ext cx="939800" cy="1447800"/>
          </a:xfrm>
          <a:custGeom>
            <a:avLst/>
            <a:gdLst>
              <a:gd name="T0" fmla="*/ 0 w 19041"/>
              <a:gd name="T1" fmla="*/ 0 h 21600"/>
              <a:gd name="T2" fmla="*/ 2147483647 w 19041"/>
              <a:gd name="T3" fmla="*/ 2147483647 h 21600"/>
              <a:gd name="T4" fmla="*/ 0 w 19041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9041" h="21600" fill="none" extrusionOk="0">
                <a:moveTo>
                  <a:pt x="-1" y="0"/>
                </a:moveTo>
                <a:cubicBezTo>
                  <a:pt x="7963" y="0"/>
                  <a:pt x="15281" y="4381"/>
                  <a:pt x="19041" y="11401"/>
                </a:cubicBezTo>
              </a:path>
              <a:path w="19041" h="21600" stroke="0" extrusionOk="0">
                <a:moveTo>
                  <a:pt x="-1" y="0"/>
                </a:moveTo>
                <a:cubicBezTo>
                  <a:pt x="7963" y="0"/>
                  <a:pt x="15281" y="4381"/>
                  <a:pt x="19041" y="11401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5" name="Arc 53">
            <a:extLst>
              <a:ext uri="{FF2B5EF4-FFF2-40B4-BE49-F238E27FC236}">
                <a16:creationId xmlns:a16="http://schemas.microsoft.com/office/drawing/2014/main" id="{D2AAA024-7636-1094-C57A-7658C31FAB13}"/>
              </a:ext>
            </a:extLst>
          </p:cNvPr>
          <p:cNvSpPr>
            <a:spLocks/>
          </p:cNvSpPr>
          <p:nvPr/>
        </p:nvSpPr>
        <p:spPr bwMode="auto">
          <a:xfrm rot="21230005" flipV="1">
            <a:off x="7004050" y="642938"/>
            <a:ext cx="1068388" cy="2011362"/>
          </a:xfrm>
          <a:custGeom>
            <a:avLst/>
            <a:gdLst>
              <a:gd name="T0" fmla="*/ 2147483647 w 17826"/>
              <a:gd name="T1" fmla="*/ 0 h 20364"/>
              <a:gd name="T2" fmla="*/ 2147483647 w 17826"/>
              <a:gd name="T3" fmla="*/ 2147483647 h 20364"/>
              <a:gd name="T4" fmla="*/ 0 w 17826"/>
              <a:gd name="T5" fmla="*/ 2147483647 h 203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7826" h="20364" fill="none" extrusionOk="0">
                <a:moveTo>
                  <a:pt x="7201" y="0"/>
                </a:moveTo>
                <a:cubicBezTo>
                  <a:pt x="11519" y="1526"/>
                  <a:pt x="15239" y="4386"/>
                  <a:pt x="17826" y="8165"/>
                </a:cubicBezTo>
              </a:path>
              <a:path w="17826" h="20364" stroke="0" extrusionOk="0">
                <a:moveTo>
                  <a:pt x="7201" y="0"/>
                </a:moveTo>
                <a:cubicBezTo>
                  <a:pt x="11519" y="1526"/>
                  <a:pt x="15239" y="4386"/>
                  <a:pt x="17826" y="8165"/>
                </a:cubicBezTo>
                <a:lnTo>
                  <a:pt x="0" y="20364"/>
                </a:lnTo>
                <a:lnTo>
                  <a:pt x="7201" y="0"/>
                </a:lnTo>
                <a:close/>
              </a:path>
            </a:pathLst>
          </a:cu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66" name="Arc 54">
            <a:extLst>
              <a:ext uri="{FF2B5EF4-FFF2-40B4-BE49-F238E27FC236}">
                <a16:creationId xmlns:a16="http://schemas.microsoft.com/office/drawing/2014/main" id="{7F04B5A3-98EE-E43B-61DC-EA6E82F2E0EA}"/>
              </a:ext>
            </a:extLst>
          </p:cNvPr>
          <p:cNvSpPr>
            <a:spLocks/>
          </p:cNvSpPr>
          <p:nvPr/>
        </p:nvSpPr>
        <p:spPr bwMode="auto">
          <a:xfrm rot="-9844915">
            <a:off x="7561263" y="2232025"/>
            <a:ext cx="1354137" cy="904875"/>
          </a:xfrm>
          <a:custGeom>
            <a:avLst/>
            <a:gdLst>
              <a:gd name="T0" fmla="*/ 2147483647 w 16695"/>
              <a:gd name="T1" fmla="*/ 0 h 21386"/>
              <a:gd name="T2" fmla="*/ 2147483647 w 16695"/>
              <a:gd name="T3" fmla="*/ 2147483647 h 21386"/>
              <a:gd name="T4" fmla="*/ 0 w 16695"/>
              <a:gd name="T5" fmla="*/ 2147483647 h 2138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95" h="21386" fill="none" extrusionOk="0">
                <a:moveTo>
                  <a:pt x="3033" y="0"/>
                </a:moveTo>
                <a:cubicBezTo>
                  <a:pt x="8388" y="759"/>
                  <a:pt x="13263" y="3500"/>
                  <a:pt x="16695" y="7680"/>
                </a:cubicBezTo>
              </a:path>
              <a:path w="16695" h="21386" stroke="0" extrusionOk="0">
                <a:moveTo>
                  <a:pt x="3033" y="0"/>
                </a:moveTo>
                <a:cubicBezTo>
                  <a:pt x="8388" y="759"/>
                  <a:pt x="13263" y="3500"/>
                  <a:pt x="16695" y="7680"/>
                </a:cubicBezTo>
                <a:lnTo>
                  <a:pt x="0" y="21386"/>
                </a:lnTo>
                <a:lnTo>
                  <a:pt x="3033" y="0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D8A034-6E71-6A1C-424A-55F76A11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413" y="1816100"/>
            <a:ext cx="393700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66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368" name="Text Box 56">
            <a:extLst>
              <a:ext uri="{FF2B5EF4-FFF2-40B4-BE49-F238E27FC236}">
                <a16:creationId xmlns:a16="http://schemas.microsoft.com/office/drawing/2014/main" id="{8DDF5F0B-2321-D2E4-0917-1436886B1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0" y="1628775"/>
            <a:ext cx="749300" cy="113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1-2</a:t>
            </a:r>
          </a:p>
        </p:txBody>
      </p:sp>
      <p:graphicFrame>
        <p:nvGraphicFramePr>
          <p:cNvPr id="13369" name="Object 57">
            <a:extLst>
              <a:ext uri="{FF2B5EF4-FFF2-40B4-BE49-F238E27FC236}">
                <a16:creationId xmlns:a16="http://schemas.microsoft.com/office/drawing/2014/main" id="{AF2D6C73-08DE-5C59-0C1E-9456DAE1AF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2271713"/>
          <a:ext cx="180657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4" imgH="228501" progId="Equation.DSMT4">
                  <p:embed/>
                </p:oleObj>
              </mc:Choice>
              <mc:Fallback>
                <p:oleObj name="Equation" r:id="rId3" imgW="774364" imgH="228501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271713"/>
                        <a:ext cx="180657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70" name="Text Box 58">
            <a:extLst>
              <a:ext uri="{FF2B5EF4-FFF2-40B4-BE49-F238E27FC236}">
                <a16:creationId xmlns:a16="http://schemas.microsoft.com/office/drawing/2014/main" id="{1DBA46D8-43AB-DB2D-6039-E84F8B0F6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450" y="2881313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边膨胀、边放热</a:t>
            </a:r>
          </a:p>
        </p:txBody>
      </p:sp>
      <p:graphicFrame>
        <p:nvGraphicFramePr>
          <p:cNvPr id="13371" name="Object 59">
            <a:extLst>
              <a:ext uri="{FF2B5EF4-FFF2-40B4-BE49-F238E27FC236}">
                <a16:creationId xmlns:a16="http://schemas.microsoft.com/office/drawing/2014/main" id="{3D9C232C-2868-6138-8B27-A094D72CE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2138" y="2344738"/>
          <a:ext cx="877887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100" imgH="228600" progId="Equation.DSMT4">
                  <p:embed/>
                </p:oleObj>
              </mc:Choice>
              <mc:Fallback>
                <p:oleObj name="Equation" r:id="rId5" imgW="419100" imgH="2286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344738"/>
                        <a:ext cx="877887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2" name="Object 60">
            <a:extLst>
              <a:ext uri="{FF2B5EF4-FFF2-40B4-BE49-F238E27FC236}">
                <a16:creationId xmlns:a16="http://schemas.microsoft.com/office/drawing/2014/main" id="{2467EEE0-C6F5-AB2F-1D21-17BBE7CB28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11638" y="2271713"/>
          <a:ext cx="923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06224" imgH="228501" progId="Equation.DSMT4">
                  <p:embed/>
                </p:oleObj>
              </mc:Choice>
              <mc:Fallback>
                <p:oleObj name="Equation" r:id="rId7" imgW="406224" imgH="228501" progId="Equation.DSMT4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1638" y="2271713"/>
                        <a:ext cx="923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73" name="Object 61">
            <a:extLst>
              <a:ext uri="{FF2B5EF4-FFF2-40B4-BE49-F238E27FC236}">
                <a16:creationId xmlns:a16="http://schemas.microsoft.com/office/drawing/2014/main" id="{5E3D7C5F-B085-FDC5-3A55-50C6021C81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9700" y="2273300"/>
          <a:ext cx="9302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19100" imgH="228600" progId="Equation.DSMT4">
                  <p:embed/>
                </p:oleObj>
              </mc:Choice>
              <mc:Fallback>
                <p:oleObj name="Equation" r:id="rId9" imgW="419100" imgH="228600" progId="Equation.DSMT4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273300"/>
                        <a:ext cx="9302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74" name="Picture 62">
            <a:extLst>
              <a:ext uri="{FF2B5EF4-FFF2-40B4-BE49-F238E27FC236}">
                <a16:creationId xmlns:a16="http://schemas.microsoft.com/office/drawing/2014/main" id="{4CE6BBC6-E560-CF57-1B50-73166496D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365625"/>
            <a:ext cx="2305050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41" name="Arc 29">
            <a:extLst>
              <a:ext uri="{FF2B5EF4-FFF2-40B4-BE49-F238E27FC236}">
                <a16:creationId xmlns:a16="http://schemas.microsoft.com/office/drawing/2014/main" id="{030762D8-99F0-686D-562B-288DC6C4527D}"/>
              </a:ext>
            </a:extLst>
          </p:cNvPr>
          <p:cNvSpPr>
            <a:spLocks/>
          </p:cNvSpPr>
          <p:nvPr/>
        </p:nvSpPr>
        <p:spPr bwMode="auto">
          <a:xfrm rot="3820302" flipV="1">
            <a:off x="7281069" y="5276057"/>
            <a:ext cx="865187" cy="685800"/>
          </a:xfrm>
          <a:custGeom>
            <a:avLst/>
            <a:gdLst>
              <a:gd name="T0" fmla="*/ 0 w 13627"/>
              <a:gd name="T1" fmla="*/ 0 h 21600"/>
              <a:gd name="T2" fmla="*/ 2147483647 w 13627"/>
              <a:gd name="T3" fmla="*/ 2147483647 h 21600"/>
              <a:gd name="T4" fmla="*/ 0 w 13627"/>
              <a:gd name="T5" fmla="*/ 2147483647 h 216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27" h="21600" fill="none" extrusionOk="0">
                <a:moveTo>
                  <a:pt x="-1" y="0"/>
                </a:moveTo>
                <a:cubicBezTo>
                  <a:pt x="4963" y="0"/>
                  <a:pt x="9775" y="1709"/>
                  <a:pt x="13627" y="4840"/>
                </a:cubicBezTo>
              </a:path>
              <a:path w="13627" h="21600" stroke="0" extrusionOk="0">
                <a:moveTo>
                  <a:pt x="-1" y="0"/>
                </a:moveTo>
                <a:cubicBezTo>
                  <a:pt x="4963" y="0"/>
                  <a:pt x="9775" y="1709"/>
                  <a:pt x="13627" y="4840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42" name="Text Box 30">
            <a:extLst>
              <a:ext uri="{FF2B5EF4-FFF2-40B4-BE49-F238E27FC236}">
                <a16:creationId xmlns:a16="http://schemas.microsoft.com/office/drawing/2014/main" id="{7D15104F-A40A-071B-BF65-15731E5A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25" y="59499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13375" name="Arc 63">
            <a:extLst>
              <a:ext uri="{FF2B5EF4-FFF2-40B4-BE49-F238E27FC236}">
                <a16:creationId xmlns:a16="http://schemas.microsoft.com/office/drawing/2014/main" id="{D558BB6D-870C-1CA0-38F7-CB821BD0AC99}"/>
              </a:ext>
            </a:extLst>
          </p:cNvPr>
          <p:cNvSpPr>
            <a:spLocks/>
          </p:cNvSpPr>
          <p:nvPr/>
        </p:nvSpPr>
        <p:spPr bwMode="auto">
          <a:xfrm rot="-695361" flipH="1" flipV="1">
            <a:off x="6753225" y="4011613"/>
            <a:ext cx="1268413" cy="1296987"/>
          </a:xfrm>
          <a:custGeom>
            <a:avLst/>
            <a:gdLst>
              <a:gd name="T0" fmla="*/ 2147483647 w 21145"/>
              <a:gd name="T1" fmla="*/ 0 h 14133"/>
              <a:gd name="T2" fmla="*/ 2147483647 w 21145"/>
              <a:gd name="T3" fmla="*/ 2147483647 h 14133"/>
              <a:gd name="T4" fmla="*/ 0 w 21145"/>
              <a:gd name="T5" fmla="*/ 2147483647 h 1413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1145" h="14133" fill="none" extrusionOk="0">
                <a:moveTo>
                  <a:pt x="16334" y="-1"/>
                </a:moveTo>
                <a:cubicBezTo>
                  <a:pt x="18739" y="2779"/>
                  <a:pt x="20395" y="6126"/>
                  <a:pt x="21145" y="9724"/>
                </a:cubicBezTo>
              </a:path>
              <a:path w="21145" h="14133" stroke="0" extrusionOk="0">
                <a:moveTo>
                  <a:pt x="16334" y="-1"/>
                </a:moveTo>
                <a:cubicBezTo>
                  <a:pt x="18739" y="2779"/>
                  <a:pt x="20395" y="6126"/>
                  <a:pt x="21145" y="9724"/>
                </a:cubicBezTo>
                <a:lnTo>
                  <a:pt x="0" y="14133"/>
                </a:lnTo>
                <a:lnTo>
                  <a:pt x="16334" y="-1"/>
                </a:lnTo>
                <a:close/>
              </a:path>
            </a:pathLst>
          </a:custGeom>
          <a:noFill/>
          <a:ln w="28575">
            <a:solidFill>
              <a:srgbClr val="33CC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76" name="Text Box 64">
            <a:extLst>
              <a:ext uri="{FF2B5EF4-FFF2-40B4-BE49-F238E27FC236}">
                <a16:creationId xmlns:a16="http://schemas.microsoft.com/office/drawing/2014/main" id="{79A7D799-0ECD-0450-4D9F-2F94A5EE6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8125" y="4292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3378" name="Text Box 66">
            <a:extLst>
              <a:ext uri="{FF2B5EF4-FFF2-40B4-BE49-F238E27FC236}">
                <a16:creationId xmlns:a16="http://schemas.microsoft.com/office/drawing/2014/main" id="{917275CF-5534-17D0-5924-5BD539C0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347662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1-3</a:t>
            </a:r>
          </a:p>
        </p:txBody>
      </p:sp>
      <p:graphicFrame>
        <p:nvGraphicFramePr>
          <p:cNvPr id="13379" name="Object 67">
            <a:extLst>
              <a:ext uri="{FF2B5EF4-FFF2-40B4-BE49-F238E27FC236}">
                <a16:creationId xmlns:a16="http://schemas.microsoft.com/office/drawing/2014/main" id="{FB767676-E668-234F-CB21-2410D31884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0788" y="3482975"/>
          <a:ext cx="17176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98500" imgH="228600" progId="Equation.DSMT4">
                  <p:embed/>
                </p:oleObj>
              </mc:Choice>
              <mc:Fallback>
                <p:oleObj name="Equation" r:id="rId12" imgW="698500" imgH="22860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3482975"/>
                        <a:ext cx="1717675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0" name="Text Box 68">
            <a:extLst>
              <a:ext uri="{FF2B5EF4-FFF2-40B4-BE49-F238E27FC236}">
                <a16:creationId xmlns:a16="http://schemas.microsoft.com/office/drawing/2014/main" id="{46D407B9-FDED-6737-5546-531D604CAE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7050" y="40513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边压缩、边放热</a:t>
            </a:r>
          </a:p>
        </p:txBody>
      </p:sp>
      <p:graphicFrame>
        <p:nvGraphicFramePr>
          <p:cNvPr id="13381" name="Object 69">
            <a:extLst>
              <a:ext uri="{FF2B5EF4-FFF2-40B4-BE49-F238E27FC236}">
                <a16:creationId xmlns:a16="http://schemas.microsoft.com/office/drawing/2014/main" id="{8949A719-6F9C-5C21-4A09-24DCF3913D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5475" y="3482975"/>
          <a:ext cx="936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19100" imgH="228600" progId="Equation.DSMT4">
                  <p:embed/>
                </p:oleObj>
              </mc:Choice>
              <mc:Fallback>
                <p:oleObj name="Equation" r:id="rId14" imgW="419100" imgH="22860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3482975"/>
                        <a:ext cx="936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2" name="Object 70">
            <a:extLst>
              <a:ext uri="{FF2B5EF4-FFF2-40B4-BE49-F238E27FC236}">
                <a16:creationId xmlns:a16="http://schemas.microsoft.com/office/drawing/2014/main" id="{2EE25833-F1A4-E2DE-1D9D-7D55D8CCC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0163" y="3411538"/>
          <a:ext cx="901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06224" imgH="228501" progId="Equation.DSMT4">
                  <p:embed/>
                </p:oleObj>
              </mc:Choice>
              <mc:Fallback>
                <p:oleObj name="Equation" r:id="rId16" imgW="406224" imgH="228501" progId="Equation.DSMT4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411538"/>
                        <a:ext cx="901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83" name="Object 71">
            <a:extLst>
              <a:ext uri="{FF2B5EF4-FFF2-40B4-BE49-F238E27FC236}">
                <a16:creationId xmlns:a16="http://schemas.microsoft.com/office/drawing/2014/main" id="{2FF903FF-916D-ACDC-B42C-DA85FEB44A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73538" y="3411538"/>
          <a:ext cx="9239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6224" imgH="228501" progId="Equation.DSMT4">
                  <p:embed/>
                </p:oleObj>
              </mc:Choice>
              <mc:Fallback>
                <p:oleObj name="Equation" r:id="rId18" imgW="406224" imgH="228501" progId="Equation.DSMT4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3538" y="3411538"/>
                        <a:ext cx="9239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4" name="Text Box 72">
            <a:extLst>
              <a:ext uri="{FF2B5EF4-FFF2-40B4-BE49-F238E27FC236}">
                <a16:creationId xmlns:a16="http://schemas.microsoft.com/office/drawing/2014/main" id="{E6CD4B29-EC8F-DF36-6BCA-B9B0B9E1B7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18038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1-4</a:t>
            </a:r>
          </a:p>
        </p:txBody>
      </p:sp>
      <p:graphicFrame>
        <p:nvGraphicFramePr>
          <p:cNvPr id="13385" name="Object 73">
            <a:extLst>
              <a:ext uri="{FF2B5EF4-FFF2-40B4-BE49-F238E27FC236}">
                <a16:creationId xmlns:a16="http://schemas.microsoft.com/office/drawing/2014/main" id="{4802AB91-1034-8A0E-1E9D-753C78F10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58888" y="4602163"/>
          <a:ext cx="197643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38200" imgH="228600" progId="Equation.DSMT4">
                  <p:embed/>
                </p:oleObj>
              </mc:Choice>
              <mc:Fallback>
                <p:oleObj name="Equation" r:id="rId20" imgW="838200" imgH="228600" progId="Equation.DSMT4">
                  <p:embed/>
                  <p:pic>
                    <p:nvPicPr>
                      <p:cNvPr id="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4602163"/>
                        <a:ext cx="197643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86" name="Text Box 74">
            <a:extLst>
              <a:ext uri="{FF2B5EF4-FFF2-40B4-BE49-F238E27FC236}">
                <a16:creationId xmlns:a16="http://schemas.microsoft.com/office/drawing/2014/main" id="{3A66563E-174B-E991-F54A-FFC9345A0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5150" y="5203825"/>
            <a:ext cx="2317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边膨胀、边吸热</a:t>
            </a:r>
          </a:p>
        </p:txBody>
      </p:sp>
      <p:pic>
        <p:nvPicPr>
          <p:cNvPr id="13387" name="Picture 75">
            <a:extLst>
              <a:ext uri="{FF2B5EF4-FFF2-40B4-BE49-F238E27FC236}">
                <a16:creationId xmlns:a16="http://schemas.microsoft.com/office/drawing/2014/main" id="{B2F967A2-CF66-1CF2-C6A0-47839B3A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025" y="5445125"/>
            <a:ext cx="8858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88" name="Picture 76">
            <a:extLst>
              <a:ext uri="{FF2B5EF4-FFF2-40B4-BE49-F238E27FC236}">
                <a16:creationId xmlns:a16="http://schemas.microsoft.com/office/drawing/2014/main" id="{1970725F-BD21-A584-0478-C9DF633BF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88" y="4581525"/>
            <a:ext cx="8858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89" name="Object 77">
            <a:extLst>
              <a:ext uri="{FF2B5EF4-FFF2-40B4-BE49-F238E27FC236}">
                <a16:creationId xmlns:a16="http://schemas.microsoft.com/office/drawing/2014/main" id="{AF8FF48E-6A5F-B8A4-3BE6-A0541363FC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4652963"/>
          <a:ext cx="8636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19100" imgH="228600" progId="Equation.DSMT4">
                  <p:embed/>
                </p:oleObj>
              </mc:Choice>
              <mc:Fallback>
                <p:oleObj name="Equation" r:id="rId23" imgW="419100" imgH="228600" progId="Equation.DSMT4">
                  <p:embed/>
                  <p:pic>
                    <p:nvPicPr>
                      <p:cNvPr id="0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652963"/>
                        <a:ext cx="863600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90" name="Object 78">
            <a:extLst>
              <a:ext uri="{FF2B5EF4-FFF2-40B4-BE49-F238E27FC236}">
                <a16:creationId xmlns:a16="http://schemas.microsoft.com/office/drawing/2014/main" id="{62ED1FDC-7B09-67DB-9211-66430C287D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4652963"/>
          <a:ext cx="1728788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01309" imgH="228501" progId="Equation.DSMT4">
                  <p:embed/>
                </p:oleObj>
              </mc:Choice>
              <mc:Fallback>
                <p:oleObj name="Equation" r:id="rId25" imgW="901309" imgH="228501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4652963"/>
                        <a:ext cx="1728788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1" name="Arc 79">
            <a:extLst>
              <a:ext uri="{FF2B5EF4-FFF2-40B4-BE49-F238E27FC236}">
                <a16:creationId xmlns:a16="http://schemas.microsoft.com/office/drawing/2014/main" id="{E0C7B144-0B58-4329-875F-B0D1D00D60F4}"/>
              </a:ext>
            </a:extLst>
          </p:cNvPr>
          <p:cNvSpPr>
            <a:spLocks/>
          </p:cNvSpPr>
          <p:nvPr/>
        </p:nvSpPr>
        <p:spPr bwMode="auto">
          <a:xfrm flipV="1">
            <a:off x="6596063" y="3889375"/>
            <a:ext cx="1216025" cy="1463675"/>
          </a:xfrm>
          <a:custGeom>
            <a:avLst/>
            <a:gdLst>
              <a:gd name="T0" fmla="*/ 2147483647 w 20279"/>
              <a:gd name="T1" fmla="*/ 0 h 18040"/>
              <a:gd name="T2" fmla="*/ 2147483647 w 20279"/>
              <a:gd name="T3" fmla="*/ 2147483647 h 18040"/>
              <a:gd name="T4" fmla="*/ 0 w 20279"/>
              <a:gd name="T5" fmla="*/ 2147483647 h 180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279" h="18040" fill="none" extrusionOk="0">
                <a:moveTo>
                  <a:pt x="11879" y="-1"/>
                </a:moveTo>
                <a:cubicBezTo>
                  <a:pt x="15741" y="2543"/>
                  <a:pt x="18686" y="6259"/>
                  <a:pt x="20278" y="10602"/>
                </a:cubicBezTo>
              </a:path>
              <a:path w="20279" h="18040" stroke="0" extrusionOk="0">
                <a:moveTo>
                  <a:pt x="11879" y="-1"/>
                </a:moveTo>
                <a:cubicBezTo>
                  <a:pt x="15741" y="2543"/>
                  <a:pt x="18686" y="6259"/>
                  <a:pt x="20278" y="10602"/>
                </a:cubicBezTo>
                <a:lnTo>
                  <a:pt x="0" y="18040"/>
                </a:lnTo>
                <a:lnTo>
                  <a:pt x="11879" y="-1"/>
                </a:lnTo>
                <a:close/>
              </a:path>
            </a:pathLst>
          </a:custGeom>
          <a:noFill/>
          <a:ln w="28575">
            <a:solidFill>
              <a:srgbClr val="66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2" name="Text Box 80">
            <a:extLst>
              <a:ext uri="{FF2B5EF4-FFF2-40B4-BE49-F238E27FC236}">
                <a16:creationId xmlns:a16="http://schemas.microsoft.com/office/drawing/2014/main" id="{05033ACA-DF19-87F1-4BEA-A15B00B156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40650" y="42148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393" name="Text Box 81">
            <a:extLst>
              <a:ext uri="{FF2B5EF4-FFF2-40B4-BE49-F238E27FC236}">
                <a16:creationId xmlns:a16="http://schemas.microsoft.com/office/drawing/2014/main" id="{328ACECF-6A11-C124-B497-A41A9A6F9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5708650"/>
            <a:ext cx="590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1-5</a:t>
            </a:r>
          </a:p>
        </p:txBody>
      </p:sp>
      <p:graphicFrame>
        <p:nvGraphicFramePr>
          <p:cNvPr id="13394" name="Object 82">
            <a:extLst>
              <a:ext uri="{FF2B5EF4-FFF2-40B4-BE49-F238E27FC236}">
                <a16:creationId xmlns:a16="http://schemas.microsoft.com/office/drawing/2014/main" id="{154A4080-8208-146E-CFC4-B9EFB39082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5661025"/>
          <a:ext cx="166370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698500" imgH="228600" progId="Equation.DSMT4">
                  <p:embed/>
                </p:oleObj>
              </mc:Choice>
              <mc:Fallback>
                <p:oleObj name="Equation" r:id="rId27" imgW="698500" imgH="22860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5661025"/>
                        <a:ext cx="166370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5" name="Text Box 83">
            <a:extLst>
              <a:ext uri="{FF2B5EF4-FFF2-40B4-BE49-F238E27FC236}">
                <a16:creationId xmlns:a16="http://schemas.microsoft.com/office/drawing/2014/main" id="{78CA6355-3A00-E019-E17E-6A341C514A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628491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边膨胀、边吸热、边降温</a:t>
            </a:r>
          </a:p>
        </p:txBody>
      </p:sp>
      <p:graphicFrame>
        <p:nvGraphicFramePr>
          <p:cNvPr id="13396" name="Object 84">
            <a:extLst>
              <a:ext uri="{FF2B5EF4-FFF2-40B4-BE49-F238E27FC236}">
                <a16:creationId xmlns:a16="http://schemas.microsoft.com/office/drawing/2014/main" id="{36C04416-207F-D3E1-CF9F-12E68402C9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7675" y="5734050"/>
          <a:ext cx="2808288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384300" imgH="228600" progId="Equation.DSMT4">
                  <p:embed/>
                </p:oleObj>
              </mc:Choice>
              <mc:Fallback>
                <p:oleObj name="Equation" r:id="rId29" imgW="1384300" imgH="228600" progId="Equation.DSMT4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5734050"/>
                        <a:ext cx="2808288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97" name="Arc 85">
            <a:extLst>
              <a:ext uri="{FF2B5EF4-FFF2-40B4-BE49-F238E27FC236}">
                <a16:creationId xmlns:a16="http://schemas.microsoft.com/office/drawing/2014/main" id="{C08B43E3-930A-8488-06A4-8EFB94483A43}"/>
              </a:ext>
            </a:extLst>
          </p:cNvPr>
          <p:cNvSpPr>
            <a:spLocks/>
          </p:cNvSpPr>
          <p:nvPr/>
        </p:nvSpPr>
        <p:spPr bwMode="auto">
          <a:xfrm rot="-10136288">
            <a:off x="7251700" y="4970463"/>
            <a:ext cx="1354138" cy="884237"/>
          </a:xfrm>
          <a:custGeom>
            <a:avLst/>
            <a:gdLst>
              <a:gd name="T0" fmla="*/ 2147483647 w 16695"/>
              <a:gd name="T1" fmla="*/ 0 h 20912"/>
              <a:gd name="T2" fmla="*/ 2147483647 w 16695"/>
              <a:gd name="T3" fmla="*/ 2147483647 h 20912"/>
              <a:gd name="T4" fmla="*/ 0 w 16695"/>
              <a:gd name="T5" fmla="*/ 2147483647 h 209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695" h="20912" fill="none" extrusionOk="0">
                <a:moveTo>
                  <a:pt x="5407" y="-1"/>
                </a:moveTo>
                <a:cubicBezTo>
                  <a:pt x="9838" y="1145"/>
                  <a:pt x="13791" y="3669"/>
                  <a:pt x="16695" y="7206"/>
                </a:cubicBezTo>
              </a:path>
              <a:path w="16695" h="20912" stroke="0" extrusionOk="0">
                <a:moveTo>
                  <a:pt x="5407" y="-1"/>
                </a:moveTo>
                <a:cubicBezTo>
                  <a:pt x="9838" y="1145"/>
                  <a:pt x="13791" y="3669"/>
                  <a:pt x="16695" y="7206"/>
                </a:cubicBezTo>
                <a:lnTo>
                  <a:pt x="0" y="20912"/>
                </a:lnTo>
                <a:lnTo>
                  <a:pt x="5407" y="-1"/>
                </a:lnTo>
                <a:close/>
              </a:path>
            </a:pathLst>
          </a:custGeom>
          <a:noFill/>
          <a:ln w="28575">
            <a:solidFill>
              <a:srgbClr val="FFCC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98" name="Text Box 86">
            <a:extLst>
              <a:ext uri="{FF2B5EF4-FFF2-40B4-BE49-F238E27FC236}">
                <a16:creationId xmlns:a16="http://schemas.microsoft.com/office/drawing/2014/main" id="{A2700594-F8CD-E337-A4F3-F1138E7E7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6550" y="5726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34EB2-87C2-0E82-8DB4-CD642B8B3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6237288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  <a:hlinkClick r:id="rId31" action="ppaction://hlinkpres?slideindex=26&amp;slidetitle=PowerPoint 演示文稿"/>
              </a:rPr>
              <a:t>返回</a:t>
            </a:r>
            <a:endParaRPr lang="zh-CN" altLang="en-US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13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55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305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3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1000"/>
                                        <p:tgtEl>
                                          <p:spTgt spid="1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1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3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75"/>
                                        <p:tgtEl>
                                          <p:spTgt spid="13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75"/>
                                        <p:tgtEl>
                                          <p:spTgt spid="13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 nodeType="clickPar">
                      <p:stCondLst>
                        <p:cond delay="indefinite"/>
                      </p:stCondLst>
                      <p:childTnLst>
                        <p:par>
                          <p:cTn id="1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3" dur="75"/>
                                        <p:tgtEl>
                                          <p:spTgt spid="13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8" dur="500"/>
                                        <p:tgtEl>
                                          <p:spTgt spid="13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 nodeType="clickPar">
                      <p:stCondLst>
                        <p:cond delay="indefinite"/>
                      </p:stCondLst>
                      <p:childTnLst>
                        <p:par>
                          <p:cTn id="1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2000"/>
                                        <p:tgtEl>
                                          <p:spTgt spid="13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 nodeType="clickPar">
                      <p:stCondLst>
                        <p:cond delay="indefinite"/>
                      </p:stCondLst>
                      <p:childTnLst>
                        <p:par>
                          <p:cTn id="1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3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 nodeType="clickPar">
                      <p:stCondLst>
                        <p:cond delay="indefinite"/>
                      </p:stCondLst>
                      <p:childTnLst>
                        <p:par>
                          <p:cTn id="1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13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13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1000"/>
                                        <p:tgtEl>
                                          <p:spTgt spid="133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8" dur="10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9" dur="1000" fill="hold"/>
                                        <p:tgtEl>
                                          <p:spTgt spid="133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 nodeType="clickPar">
                      <p:stCondLst>
                        <p:cond delay="indefinite"/>
                      </p:stCondLst>
                      <p:childTnLst>
                        <p:par>
                          <p:cTn id="1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13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 nodeType="clickPar">
                      <p:stCondLst>
                        <p:cond delay="indefinite"/>
                      </p:stCondLst>
                      <p:childTnLst>
                        <p:par>
                          <p:cTn id="1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75"/>
                                        <p:tgtEl>
                                          <p:spTgt spid="13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 nodeType="clickPar">
                      <p:stCondLst>
                        <p:cond delay="indefinite"/>
                      </p:stCondLst>
                      <p:childTnLst>
                        <p:par>
                          <p:cTn id="2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4" dur="500"/>
                                        <p:tgtEl>
                                          <p:spTgt spid="13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 nodeType="clickPar">
                      <p:stCondLst>
                        <p:cond delay="indefinite"/>
                      </p:stCondLst>
                      <p:childTnLst>
                        <p:par>
                          <p:cTn id="2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9" dur="500"/>
                                        <p:tgtEl>
                                          <p:spTgt spid="13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4" dur="500"/>
                                        <p:tgtEl>
                                          <p:spTgt spid="13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 nodeType="clickPar">
                      <p:stCondLst>
                        <p:cond delay="indefinite"/>
                      </p:stCondLst>
                      <p:childTnLst>
                        <p:par>
                          <p:cTn id="2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9" dur="500"/>
                                        <p:tgtEl>
                                          <p:spTgt spid="13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3" dur="500"/>
                                        <p:tgtEl>
                                          <p:spTgt spid="13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 nodeType="clickPar">
                      <p:stCondLst>
                        <p:cond delay="indefinite"/>
                      </p:stCondLst>
                      <p:childTnLst>
                        <p:par>
                          <p:cTn id="2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8" dur="500"/>
                                        <p:tgtEl>
                                          <p:spTgt spid="1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 nodeType="clickPar">
                      <p:stCondLst>
                        <p:cond delay="indefinite"/>
                      </p:stCondLst>
                      <p:childTnLst>
                        <p:par>
                          <p:cTn id="2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133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13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 nodeType="clickPar">
                      <p:stCondLst>
                        <p:cond delay="indefinite"/>
                      </p:stCondLst>
                      <p:childTnLst>
                        <p:par>
                          <p:cTn id="2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3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 nodeType="clickPar">
                      <p:stCondLst>
                        <p:cond delay="indefinite"/>
                      </p:stCondLst>
                      <p:childTnLst>
                        <p:par>
                          <p:cTn id="2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5" dur="75"/>
                                        <p:tgtEl>
                                          <p:spTgt spid="133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 nodeType="clickPar">
                      <p:stCondLst>
                        <p:cond delay="indefinite"/>
                      </p:stCondLst>
                      <p:childTnLst>
                        <p:par>
                          <p:cTn id="2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0" dur="500"/>
                                        <p:tgtEl>
                                          <p:spTgt spid="1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 nodeType="clickPar">
                      <p:stCondLst>
                        <p:cond delay="indefinite"/>
                      </p:stCondLst>
                      <p:childTnLst>
                        <p:par>
                          <p:cTn id="2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2000"/>
                                        <p:tgtEl>
                                          <p:spTgt spid="13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000"/>
                                        <p:tgtEl>
                                          <p:spTgt spid="1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 nodeType="clickPar">
                      <p:stCondLst>
                        <p:cond delay="indefinite"/>
                      </p:stCondLst>
                      <p:childTnLst>
                        <p:par>
                          <p:cTn id="2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3" dur="500"/>
                                        <p:tgtEl>
                                          <p:spTgt spid="1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7" dur="500"/>
                                        <p:tgtEl>
                                          <p:spTgt spid="13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 nodeType="clickPar">
                      <p:stCondLst>
                        <p:cond delay="indefinite"/>
                      </p:stCondLst>
                      <p:childTnLst>
                        <p:par>
                          <p:cTn id="2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13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6" dur="500"/>
                                        <p:tgtEl>
                                          <p:spTgt spid="13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 nodeType="clickPar">
                      <p:stCondLst>
                        <p:cond delay="indefinite"/>
                      </p:stCondLst>
                      <p:childTnLst>
                        <p:par>
                          <p:cTn id="2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1" dur="500"/>
                                        <p:tgtEl>
                                          <p:spTgt spid="13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 nodeType="clickPar">
                      <p:stCondLst>
                        <p:cond delay="indefinite"/>
                      </p:stCondLst>
                      <p:childTnLst>
                        <p:par>
                          <p:cTn id="2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75"/>
                                        <p:tgtEl>
                                          <p:spTgt spid="133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 nodeType="clickPar">
                      <p:stCondLst>
                        <p:cond delay="indefinite"/>
                      </p:stCondLst>
                      <p:childTnLst>
                        <p:par>
                          <p:cTn id="2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1" dur="500"/>
                                        <p:tgtEl>
                                          <p:spTgt spid="13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fill="hold" nodeType="clickPar">
                      <p:stCondLst>
                        <p:cond delay="indefinite"/>
                      </p:stCondLst>
                      <p:childTnLst>
                        <p:par>
                          <p:cTn id="2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6" dur="500"/>
                                        <p:tgtEl>
                                          <p:spTgt spid="13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 nodeType="clickPar">
                      <p:stCondLst>
                        <p:cond delay="indefinite"/>
                      </p:stCondLst>
                      <p:childTnLst>
                        <p:par>
                          <p:cTn id="2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1" dur="500"/>
                                        <p:tgtEl>
                                          <p:spTgt spid="13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5" dur="500"/>
                                        <p:tgtEl>
                                          <p:spTgt spid="13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6" fill="hold" nodeType="clickPar">
                      <p:stCondLst>
                        <p:cond delay="indefinite"/>
                      </p:stCondLst>
                      <p:childTnLst>
                        <p:par>
                          <p:cTn id="3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0" dur="500"/>
                                        <p:tgtEl>
                                          <p:spTgt spid="13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0" grpId="0"/>
      <p:bldP spid="13344" grpId="0" build="p" autoUpdateAnimBg="0"/>
      <p:bldP spid="13359" grpId="0"/>
      <p:bldP spid="13360" grpId="0"/>
      <p:bldP spid="13361" grpId="0"/>
      <p:bldP spid="13362" grpId="0"/>
      <p:bldP spid="13363" grpId="0"/>
      <p:bldP spid="13368" grpId="0" build="p" autoUpdateAnimBg="0"/>
      <p:bldP spid="13370" grpId="0"/>
      <p:bldP spid="13342" grpId="0"/>
      <p:bldP spid="13376" grpId="0"/>
      <p:bldP spid="13378" grpId="0" build="p" autoUpdateAnimBg="0"/>
      <p:bldP spid="13380" grpId="0"/>
      <p:bldP spid="13384" grpId="0" build="p" autoUpdateAnimBg="0"/>
      <p:bldP spid="13386" grpId="0"/>
      <p:bldP spid="13392" grpId="0"/>
      <p:bldP spid="13393" grpId="0" build="p" autoUpdateAnimBg="0"/>
      <p:bldP spid="13395" grpId="0"/>
      <p:bldP spid="13398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193</TotalTime>
  <Words>116</Words>
  <Application>Microsoft Office PowerPoint</Application>
  <PresentationFormat>全屏显示(4:3)</PresentationFormat>
  <Paragraphs>40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22</cp:revision>
  <dcterms:created xsi:type="dcterms:W3CDTF">2000-07-25T05:34:16Z</dcterms:created>
  <dcterms:modified xsi:type="dcterms:W3CDTF">2025-08-22T07:13:50Z</dcterms:modified>
</cp:coreProperties>
</file>