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55" autoAdjust="0"/>
  </p:normalViewPr>
  <p:slideViewPr>
    <p:cSldViewPr>
      <p:cViewPr varScale="1">
        <p:scale>
          <a:sx n="80" d="100"/>
          <a:sy n="80" d="100"/>
        </p:scale>
        <p:origin x="152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C45AD05-37DD-4C25-23BA-AAF12C0D6AA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E552600F-D3DA-2ED6-5DD7-06FAE061BAE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0F13135C-3567-6B0C-19A7-CC1ED32B1D2F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C68E3865-AB0D-A92B-11EB-0EB98CB75B6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503907D7-5502-5776-2A92-22489AFA893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D1BCEDC8-A0AE-C937-3A8D-B40BA4FC03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3B605C56-0964-4C21-806A-21DAB2F150B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47900403-F1E7-8799-3B13-98D8EC15A0C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8F78AB72-9D55-5963-435A-60488AB4C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D20FBFBA-0CC2-067E-CFA6-5D00F385FB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451245E2-27E8-4087-9315-60A3C02BBB5C}" type="slidenum">
              <a:rPr lang="en-US" altLang="zh-CN"/>
              <a:pPr eaLnBrk="1" hangingPunct="1">
                <a:spcBef>
                  <a:spcPct val="0"/>
                </a:spcBef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5CE1FB56-6D71-FF1A-F0D1-0FA5B269114E}"/>
              </a:ext>
            </a:extLst>
          </p:cNvPr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3" name="Oval 3">
              <a:extLst>
                <a:ext uri="{FF2B5EF4-FFF2-40B4-BE49-F238E27FC236}">
                  <a16:creationId xmlns:a16="http://schemas.microsoft.com/office/drawing/2014/main" id="{296E8396-9BAE-4CEC-B0A2-450B54EB8AA8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4" name="Oval 4">
              <a:extLst>
                <a:ext uri="{FF2B5EF4-FFF2-40B4-BE49-F238E27FC236}">
                  <a16:creationId xmlns:a16="http://schemas.microsoft.com/office/drawing/2014/main" id="{A009279C-1701-C1E6-4C61-5049E936634F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1B9F36BF-2D01-5818-F698-3C05AB5CE96C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DEDE7411-EDF0-6A8F-C3AC-9DA192230C65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FB372309-978A-9DD1-DDFF-0BCBC3B1A7A3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A542367A-D5E3-3FEB-C3D2-91EEDF0E95E0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82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2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3D98AE9B-27ED-CBB5-C054-93192D0321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C3580043-7EC0-6037-9189-57F218E197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D42ABA42-0D9C-EBEB-6D92-89E69CAFC9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F4B936-AAA5-4502-8C37-F5FA79042E4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8634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8B193C4-D0D5-7E19-5C19-DE6D506046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D0E45996-DB2A-21FA-5A32-625D61A81F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1A30007D-EE8C-215C-ADBE-4F066162F6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8E2336-C44F-4A3F-A519-762AA834D8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334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F9E07BA-7CBD-6E80-BA49-76E6E9814D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FEC57BB9-EA8B-07CB-418B-4BD6338C3B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44297B9D-3D96-6FDA-693D-1157586E3A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C2F9FA-2733-443F-9EA3-212447642F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238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A73E1CB-16DD-C485-A95B-C4110A8753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7B1BFB83-997F-1D0A-B40B-5BD1F6169A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F95A5AF0-2B69-D94E-5D01-23D278EDE1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D554C0-352D-44DB-94CF-067B0AB8999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6631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0761B05-0157-E968-F382-E126635519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ED213509-7B10-FEF1-ACD4-1701529D6E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DECA59D4-B4F9-97E8-B65D-D793B4B37F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5F3F82-B12C-4ACA-AB0E-4E3960F71E7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320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D663712-CADC-74CD-F26F-CAA95EAE21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BF546FE2-CC22-F091-D5F5-C7FEF602BB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450BD6B6-FDC5-A00C-FCEF-5480597E01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665D5C-A7ED-4AA9-B94D-0C972217AA4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0378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2D680924-0A8B-3EEB-1394-A7CE5DD42D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38D10D9C-FE7E-9463-1470-F6880FE4FC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6AD54582-181E-2DDE-141E-D2CBD44417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D50264-D8E5-41F0-BC9D-744529C5539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0660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8304BFDD-FFC5-9420-3BC5-42065F7386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A8E27B1-A641-74DA-CD87-E29A400863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091A514D-469B-0DE3-62FE-45B98DE68F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C9DED7-9C72-4B68-A672-5BF82B46844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778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B158FD83-2802-4671-2254-DD20B97625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20F432EA-0409-8100-6C50-7DEDEC96C6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E8829BBD-4A56-E0DA-8D2A-01010CA291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995696-5FB5-451F-A514-5DA5D835FB4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355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B01D27A9-E49A-5770-7E8A-C18AAFE7D4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EEEB549-B9F1-7A9C-7873-D89BD9F414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FDA4F316-AA57-E14D-51F5-3D3F37AD0A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6EA4CF-2D0A-4EE0-AD93-BB3F29CBA77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4366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18937A86-1384-B54B-C20E-2DF7FD984D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52A6DC9B-9010-1BBE-43E4-956F3D624B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C7E84BE-7ED6-A882-9BB7-D6C129027B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38DC77-70C3-4174-8FDD-DEFF3B9A4EF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4000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AE7C1B62-2D0C-3E05-38E8-001130422D5C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>
              <a:extLst>
                <a:ext uri="{FF2B5EF4-FFF2-40B4-BE49-F238E27FC236}">
                  <a16:creationId xmlns:a16="http://schemas.microsoft.com/office/drawing/2014/main" id="{6D71B221-8703-E974-2D1A-6756A35A9512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3" name="Oval 4">
              <a:extLst>
                <a:ext uri="{FF2B5EF4-FFF2-40B4-BE49-F238E27FC236}">
                  <a16:creationId xmlns:a16="http://schemas.microsoft.com/office/drawing/2014/main" id="{1B4B6305-74D3-12D7-9E85-EFEF1275DAD6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4" name="Oval 5">
              <a:extLst>
                <a:ext uri="{FF2B5EF4-FFF2-40B4-BE49-F238E27FC236}">
                  <a16:creationId xmlns:a16="http://schemas.microsoft.com/office/drawing/2014/main" id="{7067E046-CC9C-41E1-60A7-6D267A6FC5ED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5" name="Oval 6">
              <a:extLst>
                <a:ext uri="{FF2B5EF4-FFF2-40B4-BE49-F238E27FC236}">
                  <a16:creationId xmlns:a16="http://schemas.microsoft.com/office/drawing/2014/main" id="{84B1360C-67C7-03FE-DE7E-08297063EEAF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6" name="Oval 7">
              <a:extLst>
                <a:ext uri="{FF2B5EF4-FFF2-40B4-BE49-F238E27FC236}">
                  <a16:creationId xmlns:a16="http://schemas.microsoft.com/office/drawing/2014/main" id="{08014ED8-B66D-38CE-917F-A62DFE24D7BE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027" name="Rectangle 8">
            <a:extLst>
              <a:ext uri="{FF2B5EF4-FFF2-40B4-BE49-F238E27FC236}">
                <a16:creationId xmlns:a16="http://schemas.microsoft.com/office/drawing/2014/main" id="{CD1ACAD9-B596-9980-1A59-143B6F13CC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177" name="Rectangle 9">
            <a:extLst>
              <a:ext uri="{FF2B5EF4-FFF2-40B4-BE49-F238E27FC236}">
                <a16:creationId xmlns:a16="http://schemas.microsoft.com/office/drawing/2014/main" id="{C7919C0D-BD5F-4BA2-DA32-FF2F82375BD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8" name="Rectangle 10">
            <a:extLst>
              <a:ext uri="{FF2B5EF4-FFF2-40B4-BE49-F238E27FC236}">
                <a16:creationId xmlns:a16="http://schemas.microsoft.com/office/drawing/2014/main" id="{01352D73-7DB9-8F52-9948-04AE640ACF9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9" name="Rectangle 11">
            <a:extLst>
              <a:ext uri="{FF2B5EF4-FFF2-40B4-BE49-F238E27FC236}">
                <a16:creationId xmlns:a16="http://schemas.microsoft.com/office/drawing/2014/main" id="{B07B9AD1-9331-1DA7-FDF5-6098E008CAA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18F7F711-FEEF-4EA7-B428-C2AAC7B25F4D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1" name="Rectangle 12">
            <a:extLst>
              <a:ext uri="{FF2B5EF4-FFF2-40B4-BE49-F238E27FC236}">
                <a16:creationId xmlns:a16="http://schemas.microsoft.com/office/drawing/2014/main" id="{F86B9AE1-5349-D51B-E22A-F9A7E96BC4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Relationship Id="rId9" Type="http://schemas.openxmlformats.org/officeDocument/2006/relationships/hyperlink" Target="../&#31532;6&#31456;.ppt#27. PowerPoint &#28436;&#31034;&#25991;&#31295;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>
            <a:extLst>
              <a:ext uri="{FF2B5EF4-FFF2-40B4-BE49-F238E27FC236}">
                <a16:creationId xmlns:a16="http://schemas.microsoft.com/office/drawing/2014/main" id="{586D9D28-D51C-F9D5-8F27-BC2EBC20B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0176250-A9BD-4D17-82AF-8A067C81CFF7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zh-CN" sz="1000"/>
          </a:p>
        </p:txBody>
      </p:sp>
      <p:sp>
        <p:nvSpPr>
          <p:cNvPr id="2050" name="Text Box 2">
            <a:extLst>
              <a:ext uri="{FF2B5EF4-FFF2-40B4-BE49-F238E27FC236}">
                <a16:creationId xmlns:a16="http://schemas.microsoft.com/office/drawing/2014/main" id="{30A85DA3-0822-4DBD-A51A-7E2792BB4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3" y="496888"/>
            <a:ext cx="8662987" cy="168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    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生产液氧时，要求将气体压缩到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100 atm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–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90℃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，若氧初态是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0.1 MPa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22 ℃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，初始体积是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2.83 m</a:t>
            </a:r>
            <a:r>
              <a:rPr kumimoji="1" lang="en-US" altLang="zh-CN" sz="2400" b="1" baseline="3000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，被压缩并冷却到上述条件。问压缩后的体积应是多少？</a:t>
            </a:r>
          </a:p>
        </p:txBody>
      </p:sp>
      <p:graphicFrame>
        <p:nvGraphicFramePr>
          <p:cNvPr id="2051" name="Object 3">
            <a:extLst>
              <a:ext uri="{FF2B5EF4-FFF2-40B4-BE49-F238E27FC236}">
                <a16:creationId xmlns:a16="http://schemas.microsoft.com/office/drawing/2014/main" id="{C6FB32D9-A675-B40F-2257-844BBBFBDB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5938" y="6223000"/>
          <a:ext cx="609758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32100" imgH="228600" progId="Equation.DSMT4">
                  <p:embed/>
                </p:oleObj>
              </mc:Choice>
              <mc:Fallback>
                <p:oleObj name="Equation" r:id="rId2" imgW="28321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6223000"/>
                        <a:ext cx="6097587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Text Box 4">
            <a:extLst>
              <a:ext uri="{FF2B5EF4-FFF2-40B4-BE49-F238E27FC236}">
                <a16:creationId xmlns:a16="http://schemas.microsoft.com/office/drawing/2014/main" id="{D2D10FAE-6429-E7BC-16C9-13435C7FD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114675"/>
            <a:ext cx="54435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初态时压力较低，可作理想气体处理：</a:t>
            </a:r>
          </a:p>
        </p:txBody>
      </p:sp>
      <p:graphicFrame>
        <p:nvGraphicFramePr>
          <p:cNvPr id="2053" name="Object 5">
            <a:extLst>
              <a:ext uri="{FF2B5EF4-FFF2-40B4-BE49-F238E27FC236}">
                <a16:creationId xmlns:a16="http://schemas.microsoft.com/office/drawing/2014/main" id="{CAA0CF28-F129-C124-0F67-B1EFD8185C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5100" y="3857625"/>
          <a:ext cx="669607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25800" imgH="469900" progId="Equation.DSMT4">
                  <p:embed/>
                </p:oleObj>
              </mc:Choice>
              <mc:Fallback>
                <p:oleObj name="Equation" r:id="rId4" imgW="3225800" imgH="469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3857625"/>
                        <a:ext cx="6696075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" name="Text Box 10">
            <a:extLst>
              <a:ext uri="{FF2B5EF4-FFF2-40B4-BE49-F238E27FC236}">
                <a16:creationId xmlns:a16="http://schemas.microsoft.com/office/drawing/2014/main" id="{CC500EA0-80A1-9BBC-4CE7-3AFF3FC30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025" y="2319338"/>
            <a:ext cx="4937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kumimoji="1" lang="zh-CN" altLang="en-US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080" name="Text Box 1024">
            <a:extLst>
              <a:ext uri="{FF2B5EF4-FFF2-40B4-BE49-F238E27FC236}">
                <a16:creationId xmlns:a16="http://schemas.microsoft.com/office/drawing/2014/main" id="{C74F5399-D137-2145-2D7E-D282F78AA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09538"/>
            <a:ext cx="1035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 b="1">
                <a:latin typeface="Times New Roman" panose="02020603050405020304" pitchFamily="18" charset="0"/>
              </a:rPr>
              <a:t>A422143</a:t>
            </a:r>
          </a:p>
        </p:txBody>
      </p:sp>
      <p:sp>
        <p:nvSpPr>
          <p:cNvPr id="3081" name="AutoShape 102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1D152B7-B79A-FB99-FC5D-AF5F1D65A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75" y="6553200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4FA5D346-4ABC-7BE1-9D13-7CB3F0012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38" y="5610225"/>
            <a:ext cx="1422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查得氧气</a:t>
            </a:r>
          </a:p>
        </p:txBody>
      </p:sp>
      <p:graphicFrame>
        <p:nvGraphicFramePr>
          <p:cNvPr id="71683" name="Object 3">
            <a:extLst>
              <a:ext uri="{FF2B5EF4-FFF2-40B4-BE49-F238E27FC236}">
                <a16:creationId xmlns:a16="http://schemas.microsoft.com/office/drawing/2014/main" id="{6F4FE6F4-8734-DA85-3BAB-6963351351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17625" y="2371725"/>
          <a:ext cx="177482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23586" imgH="228501" progId="Equation.DSMT4">
                  <p:embed/>
                </p:oleObj>
              </mc:Choice>
              <mc:Fallback>
                <p:oleObj name="Equation" r:id="rId6" imgW="723586" imgH="22850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625" y="2371725"/>
                        <a:ext cx="1774825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0">
            <a:extLst>
              <a:ext uri="{FF2B5EF4-FFF2-40B4-BE49-F238E27FC236}">
                <a16:creationId xmlns:a16="http://schemas.microsoft.com/office/drawing/2014/main" id="{36117F79-BDF5-6B4E-D32C-6214ABB6C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75" y="2400300"/>
            <a:ext cx="60626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压缩过程氧气质量不变，可由初态求其质量</a:t>
            </a:r>
          </a:p>
        </p:txBody>
      </p:sp>
      <p:sp>
        <p:nvSpPr>
          <p:cNvPr id="13" name="Text Box 7">
            <a:extLst>
              <a:ext uri="{FF2B5EF4-FFF2-40B4-BE49-F238E27FC236}">
                <a16:creationId xmlns:a16="http://schemas.microsoft.com/office/drawing/2014/main" id="{ED13FF33-E95A-5785-3457-417C24EAE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4972050"/>
            <a:ext cx="63722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终态时压力较高，采用通用压缩因子图计算。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1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1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75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75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build="p" autoUpdateAnimBg="0"/>
      <p:bldP spid="2052" grpId="0" build="p" autoUpdateAnimBg="0"/>
      <p:bldP spid="2058" grpId="0" build="p" autoUpdateAnimBg="0"/>
      <p:bldP spid="10" grpId="0" build="p" autoUpdateAnimBg="0"/>
      <p:bldP spid="12" grpId="0" build="p" autoUpdateAnimBg="0"/>
      <p:bldP spid="1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>
            <a:extLst>
              <a:ext uri="{FF2B5EF4-FFF2-40B4-BE49-F238E27FC236}">
                <a16:creationId xmlns:a16="http://schemas.microsoft.com/office/drawing/2014/main" id="{B819D5FA-082F-A0B1-1224-DFC5964A1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B16CDD55-4D36-4421-8F4F-93A4DB683857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000"/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1A38F3CF-A02A-8D8C-9632-15579FBF7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563" y="3109913"/>
            <a:ext cx="25034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查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  <a:hlinkClick r:id="rId2" action="ppaction://hlinksldjump"/>
              </a:rPr>
              <a:t>压缩因子图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得  </a:t>
            </a:r>
            <a:endParaRPr kumimoji="1" lang="en-US" altLang="zh-CN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077" name="Object 5">
            <a:extLst>
              <a:ext uri="{FF2B5EF4-FFF2-40B4-BE49-F238E27FC236}">
                <a16:creationId xmlns:a16="http://schemas.microsoft.com/office/drawing/2014/main" id="{35552248-936A-779F-D6DE-F3C380D898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675" y="4146550"/>
          <a:ext cx="8745538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191000" imgH="889000" progId="Equation.DSMT4">
                  <p:embed/>
                </p:oleObj>
              </mc:Choice>
              <mc:Fallback>
                <p:oleObj name="Equation" r:id="rId3" imgW="4191000" imgH="889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" y="4146550"/>
                        <a:ext cx="8745538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0" name="Object 8">
            <a:extLst>
              <a:ext uri="{FF2B5EF4-FFF2-40B4-BE49-F238E27FC236}">
                <a16:creationId xmlns:a16="http://schemas.microsoft.com/office/drawing/2014/main" id="{9BD6CED7-8CC2-1084-FCB9-6C5D33FE83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642938"/>
          <a:ext cx="3922713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43100" imgH="431800" progId="Equation.DSMT4">
                  <p:embed/>
                </p:oleObj>
              </mc:Choice>
              <mc:Fallback>
                <p:oleObj name="Equation" r:id="rId5" imgW="1943100" imgH="431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642938"/>
                        <a:ext cx="3922713" cy="87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1" name="Object 9">
            <a:extLst>
              <a:ext uri="{FF2B5EF4-FFF2-40B4-BE49-F238E27FC236}">
                <a16:creationId xmlns:a16="http://schemas.microsoft.com/office/drawing/2014/main" id="{6FE7422A-B805-5804-F9B5-A20355278C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1722438"/>
          <a:ext cx="496887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425700" imgH="457200" progId="Equation.DSMT4">
                  <p:embed/>
                </p:oleObj>
              </mc:Choice>
              <mc:Fallback>
                <p:oleObj name="Equation" r:id="rId7" imgW="2425700" imgH="457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722438"/>
                        <a:ext cx="4968875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AutoShape 1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01EE5956-7C85-FF99-E8A7-82009EEA3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7888" y="6524625"/>
            <a:ext cx="538162" cy="2174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6DC5EFAB-7DBA-92F4-0B04-B18B7FE88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75" y="3109913"/>
            <a:ext cx="11715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z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0.55</a:t>
            </a:r>
          </a:p>
        </p:txBody>
      </p:sp>
      <p:sp>
        <p:nvSpPr>
          <p:cNvPr id="11" name="Text Box 1027">
            <a:extLst>
              <a:ext uri="{FF2B5EF4-FFF2-40B4-BE49-F238E27FC236}">
                <a16:creationId xmlns:a16="http://schemas.microsoft.com/office/drawing/2014/main" id="{F3477163-18A3-CAFD-0CDA-B4DEF1001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850" y="6345238"/>
            <a:ext cx="69532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ea typeface="楷体_GB2312" pitchFamily="49" charset="-122"/>
                <a:hlinkClick r:id="rId9" action="ppaction://hlinkpres?slideindex=27&amp;slidetitle=PowerPoint 演示文稿"/>
              </a:rPr>
              <a:t>返回</a:t>
            </a:r>
            <a:endParaRPr lang="zh-CN" altLang="en-US" sz="2000" b="1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build="p" autoUpdateAnimBg="0"/>
      <p:bldP spid="10" grpId="0" build="p" autoUpdateAnimBg="0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>
            <a:extLst>
              <a:ext uri="{FF2B5EF4-FFF2-40B4-BE49-F238E27FC236}">
                <a16:creationId xmlns:a16="http://schemas.microsoft.com/office/drawing/2014/main" id="{7D75A761-723B-6B9D-F375-236E641EC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15113" y="62484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46BB3970-ED7E-4C4E-9C03-F648B3521FF6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000"/>
          </a:p>
        </p:txBody>
      </p:sp>
      <p:pic>
        <p:nvPicPr>
          <p:cNvPr id="11266" name="Picture 2" descr="6-6">
            <a:extLst>
              <a:ext uri="{FF2B5EF4-FFF2-40B4-BE49-F238E27FC236}">
                <a16:creationId xmlns:a16="http://schemas.microsoft.com/office/drawing/2014/main" id="{23ED912E-9EF9-365C-895F-F3AA8FD8B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620713"/>
            <a:ext cx="9001125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Line 5">
            <a:extLst>
              <a:ext uri="{FF2B5EF4-FFF2-40B4-BE49-F238E27FC236}">
                <a16:creationId xmlns:a16="http://schemas.microsoft.com/office/drawing/2014/main" id="{455CD57B-D01F-D22E-9519-92E939D9794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1775" y="3355975"/>
            <a:ext cx="0" cy="17287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0" name="Arc 6">
            <a:extLst>
              <a:ext uri="{FF2B5EF4-FFF2-40B4-BE49-F238E27FC236}">
                <a16:creationId xmlns:a16="http://schemas.microsoft.com/office/drawing/2014/main" id="{A9C291C3-FB60-E671-C324-4B60577032C6}"/>
              </a:ext>
            </a:extLst>
          </p:cNvPr>
          <p:cNvSpPr>
            <a:spLocks/>
          </p:cNvSpPr>
          <p:nvPr/>
        </p:nvSpPr>
        <p:spPr bwMode="auto">
          <a:xfrm rot="-1027001" flipH="1" flipV="1">
            <a:off x="1930400" y="2374900"/>
            <a:ext cx="1343025" cy="1685925"/>
          </a:xfrm>
          <a:custGeom>
            <a:avLst/>
            <a:gdLst>
              <a:gd name="T0" fmla="*/ 2147483647 w 20465"/>
              <a:gd name="T1" fmla="*/ 0 h 20521"/>
              <a:gd name="T2" fmla="*/ 2147483647 w 20465"/>
              <a:gd name="T3" fmla="*/ 2147483647 h 20521"/>
              <a:gd name="T4" fmla="*/ 0 w 20465"/>
              <a:gd name="T5" fmla="*/ 2147483647 h 20521"/>
              <a:gd name="T6" fmla="*/ 0 60000 65536"/>
              <a:gd name="T7" fmla="*/ 0 60000 65536"/>
              <a:gd name="T8" fmla="*/ 0 60000 65536"/>
              <a:gd name="T9" fmla="*/ 0 w 20465"/>
              <a:gd name="T10" fmla="*/ 0 h 20521"/>
              <a:gd name="T11" fmla="*/ 20465 w 20465"/>
              <a:gd name="T12" fmla="*/ 20521 h 2052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465" h="20521" fill="none" extrusionOk="0">
                <a:moveTo>
                  <a:pt x="6741" y="0"/>
                </a:moveTo>
                <a:cubicBezTo>
                  <a:pt x="13204" y="2123"/>
                  <a:pt x="18289" y="7167"/>
                  <a:pt x="20465" y="13612"/>
                </a:cubicBezTo>
              </a:path>
              <a:path w="20465" h="20521" stroke="0" extrusionOk="0">
                <a:moveTo>
                  <a:pt x="6741" y="0"/>
                </a:moveTo>
                <a:cubicBezTo>
                  <a:pt x="13204" y="2123"/>
                  <a:pt x="18289" y="7167"/>
                  <a:pt x="20465" y="13612"/>
                </a:cubicBezTo>
                <a:lnTo>
                  <a:pt x="0" y="20521"/>
                </a:lnTo>
                <a:lnTo>
                  <a:pt x="6741" y="0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1" name="Text Box 7">
            <a:extLst>
              <a:ext uri="{FF2B5EF4-FFF2-40B4-BE49-F238E27FC236}">
                <a16:creationId xmlns:a16="http://schemas.microsoft.com/office/drawing/2014/main" id="{600D634F-1EFF-C836-EA15-539103A41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6200" y="3429000"/>
            <a:ext cx="3000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b="1">
                <a:solidFill>
                  <a:srgbClr val="FF0066"/>
                </a:solidFill>
                <a:latin typeface="Times New Roman" panose="02020603050405020304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1272" name="Line 8">
            <a:extLst>
              <a:ext uri="{FF2B5EF4-FFF2-40B4-BE49-F238E27FC236}">
                <a16:creationId xmlns:a16="http://schemas.microsoft.com/office/drawing/2014/main" id="{CBDE3A0C-DE21-E314-7357-84C6154145F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4425" y="3860800"/>
            <a:ext cx="244951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3" name="Text Box 9">
            <a:extLst>
              <a:ext uri="{FF2B5EF4-FFF2-40B4-BE49-F238E27FC236}">
                <a16:creationId xmlns:a16="http://schemas.microsoft.com/office/drawing/2014/main" id="{82F4F376-AEF0-5A4A-A6FD-021B85CEBF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644900"/>
            <a:ext cx="584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FF0066"/>
                </a:solidFill>
                <a:latin typeface="Times New Roman" panose="02020603050405020304" pitchFamily="18" charset="0"/>
              </a:rPr>
              <a:t>0.55</a:t>
            </a:r>
          </a:p>
        </p:txBody>
      </p:sp>
      <p:sp>
        <p:nvSpPr>
          <p:cNvPr id="5129" name="AutoShape 10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B70F64A6-BCC5-6057-E0CA-AA859CA06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50" y="5949950"/>
            <a:ext cx="142875" cy="549275"/>
          </a:xfrm>
          <a:prstGeom prst="actionButtonBackPrevious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3" name="弧形 2">
            <a:extLst>
              <a:ext uri="{FF2B5EF4-FFF2-40B4-BE49-F238E27FC236}">
                <a16:creationId xmlns:a16="http://schemas.microsoft.com/office/drawing/2014/main" id="{0FFF88CE-EDB2-5AE4-FD5E-0B836ED085AE}"/>
              </a:ext>
            </a:extLst>
          </p:cNvPr>
          <p:cNvSpPr/>
          <p:nvPr/>
        </p:nvSpPr>
        <p:spPr>
          <a:xfrm>
            <a:off x="8172450" y="5949950"/>
            <a:ext cx="914400" cy="9144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弧形 3">
            <a:extLst>
              <a:ext uri="{FF2B5EF4-FFF2-40B4-BE49-F238E27FC236}">
                <a16:creationId xmlns:a16="http://schemas.microsoft.com/office/drawing/2014/main" id="{0785C803-EDFB-F326-13F9-E0F1E5C12B74}"/>
              </a:ext>
            </a:extLst>
          </p:cNvPr>
          <p:cNvSpPr/>
          <p:nvPr/>
        </p:nvSpPr>
        <p:spPr>
          <a:xfrm rot="9177151">
            <a:off x="2603500" y="2911475"/>
            <a:ext cx="1749425" cy="946150"/>
          </a:xfrm>
          <a:prstGeom prst="arc">
            <a:avLst>
              <a:gd name="adj1" fmla="val 17669032"/>
              <a:gd name="adj2" fmla="val 20066827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1" grpId="0"/>
      <p:bldP spid="11273" grpId="0"/>
      <p:bldP spid="5129" grpId="0" animBg="1"/>
    </p:bld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122</TotalTime>
  <Words>100</Words>
  <Application>Microsoft Office PowerPoint</Application>
  <PresentationFormat>全屏显示(4:3)</PresentationFormat>
  <Paragraphs>16</Paragraphs>
  <Slides>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Times New Roman</vt:lpstr>
      <vt:lpstr>楷体_GB2312</vt:lpstr>
      <vt:lpstr>黑体</vt:lpstr>
      <vt:lpstr>Watermark</vt:lpstr>
      <vt:lpstr>MathType 7.0 Equation</vt:lpstr>
      <vt:lpstr>PowerPoint 演示文稿</vt:lpstr>
      <vt:lpstr>PowerPoint 演示文稿</vt:lpstr>
      <vt:lpstr>PowerPoint 演示文稿</vt:lpstr>
    </vt:vector>
  </TitlesOfParts>
  <Company>sjtu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tongli</dc:creator>
  <cp:lastModifiedBy>崇浩 唐</cp:lastModifiedBy>
  <cp:revision>26</cp:revision>
  <dcterms:created xsi:type="dcterms:W3CDTF">2000-08-04T02:06:44Z</dcterms:created>
  <dcterms:modified xsi:type="dcterms:W3CDTF">2025-08-24T17:00:09Z</dcterms:modified>
</cp:coreProperties>
</file>