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4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F1FD581-1438-19D1-7EC0-4082D5B6BF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AB3E5D4-81A9-6EA9-C119-3C01C42104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E9ED529-25E1-0DED-47D9-35B5593C2CC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B26FCF5-F336-4307-8469-44D56CBEDE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F7F636E-39D8-16ED-5C73-C46F44B265E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495AB5D3-BB55-DA3F-6D8B-EA743A23D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A4A1BD9-6589-4B90-8564-E51DF624FDA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E17F35D-53FE-F2E2-25D0-8FF2A30BFF9A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8D2341C1-81B1-3C7D-CC88-432B614F0CA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6E8E9FC-D42F-9CB4-5145-9E2E2F7D926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9DE2C30-5414-3335-B3D4-D8BC5CA65F7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3EEC51E-AB2C-19F4-1BC3-6C927DF629D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3D74A9D-F2B8-A8D2-5865-6B4EE96E112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12D59136-33BA-C97E-CD70-0CAD619A617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D406B7A-2D9B-60A8-300A-6E3531376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C6C3C0E-C712-B4E1-2D1E-A6D658AA39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3D4EB75-7915-2DDA-6A32-296A9BB80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C5E08-06B2-486C-9158-2144F32C53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78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9851A05-CFB7-6D0A-1A71-FB79D6761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C2C5254-FAD9-EA3C-6EC5-67F43FC54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64D46C2-46DA-CF43-97CF-62AC59A7F0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D26E7-FC34-4B72-A0B4-732F54C29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7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7026C6-B69D-B49F-12E3-64752C6B98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6A1DDA5-A37C-30A0-B613-D11D31A2F4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E80FA3F-789D-1FC3-1B34-21FECE7E2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55F4A-D55A-489D-AED0-CE44D0EA92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18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2E6038E-CC18-F658-7755-E340C18FA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875721E-D138-6251-D07E-CD0C54800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C5EFFA4-CACB-FE5C-359E-0F948944C0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1D5DF-79B2-464D-9B52-8C40D3D35D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03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FC7845-1E92-F2C0-BAB5-54D20B2F9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A9A6EB1-9DE4-0CF9-7A94-0F1C5B501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8CD98E2-86DD-9784-6F91-D194C27EC9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66560-0E22-4965-BFE6-2A50633122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57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B4553B-2147-1FCA-C4CC-B7AF500B39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8932F89-65BF-73B8-3C94-A72EA58238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FB6910-3291-4837-41FA-CC27677A5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DF0537-BC86-4DB3-8776-7199686E2F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23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0CA242D-27F8-5EE6-5BCC-E29A3970BB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B72AC07-2496-E28F-0B8E-65E8A1D7F9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2CD4448-DB77-2535-4C73-D01AFC081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B80A3-10A0-431C-9C98-AA18E3435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34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B5DFF13-0C04-D720-AA7F-D9D9146C22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4B063AB-D98B-7CDD-D45C-ECC474C65C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48E41B0-E1D0-20E5-804A-8D490A01DB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3B1A9-BB96-427D-B2A5-7B54E143EB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3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C5DD808-96F5-45E7-851F-EA9F21A766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F18A459-D53A-455D-3A10-A1A10A8FD1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640FF2F-A31E-FB73-A076-1A0084F963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34B8E-BB32-4595-B5FB-B2BCAB552C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9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F6FC70-D602-D97E-2C1D-6E7D56FF1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43EFBEA-8092-B981-315D-9DD713A25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FE22A7A-7824-26A3-8351-756F9F446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C6821-CA9E-4B7E-A48E-89F017E2D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89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3C0664-74EA-8317-88A7-BA3E9EC37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D02CA54-61EF-9524-E211-7DE7294205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FD1C891-170E-1D71-7F85-CD8F0E5B3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EE5F2-A248-4C6E-9F64-1D4A187535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269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7B8971B-72A4-6831-AF48-8DA0763293A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5103AEA5-6028-658A-8587-B109FC02B5E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A1A8D596-44B1-01EE-C93D-87FFD70927F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6AC95BD8-B9A3-B068-705F-511EB6B4880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2AF6DFE-1C93-2CA0-9FFD-E40E2785E95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229F175-E28E-9AE6-9380-55A1733DCC2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9D9CC24B-3546-5E8F-5596-74664995E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1BA5986-B91A-6DBA-FEC5-863813FA5C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4F37DD7A-7946-F9E1-3A41-5CED01621C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42A982B8-A223-E1A3-0195-DA0F7B4A78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1511718-066B-4540-A4B8-69BB1054E8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1191EDB8-3668-7CE0-A78A-820E3BC85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6.wmf"/><Relationship Id="rId21" Type="http://schemas.openxmlformats.org/officeDocument/2006/relationships/image" Target="../media/image14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.png"/><Relationship Id="rId25" Type="http://schemas.openxmlformats.org/officeDocument/2006/relationships/image" Target="../media/image16.w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7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5.wmf"/><Relationship Id="rId28" Type="http://schemas.openxmlformats.org/officeDocument/2006/relationships/hyperlink" Target="../&#31532;5&#31456;.ppt#62. PowerPoint &#28436;&#31034;&#25991;&#31295;" TargetMode="External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" name="Object 0">
            <a:extLst>
              <a:ext uri="{FF2B5EF4-FFF2-40B4-BE49-F238E27FC236}">
                <a16:creationId xmlns:a16="http://schemas.microsoft.com/office/drawing/2014/main" id="{F8B24ED0-CB2B-EE25-7628-C16F1A51C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4888" y="2159000"/>
          <a:ext cx="3024187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161905" imgH="1628571" progId="Paint.Picture">
                  <p:embed/>
                </p:oleObj>
              </mc:Choice>
              <mc:Fallback>
                <p:oleObj name="位图图像" r:id="rId2" imgW="2161905" imgH="1628571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159000"/>
                        <a:ext cx="3024187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灯片编号占位符 3">
            <a:extLst>
              <a:ext uri="{FF2B5EF4-FFF2-40B4-BE49-F238E27FC236}">
                <a16:creationId xmlns:a16="http://schemas.microsoft.com/office/drawing/2014/main" id="{C0CB662E-7110-92BF-8B81-E766A126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2D88F85-23B6-43A6-97D1-2ED7F9F18A4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7ABF3157-1DFB-7D1F-EB41-0161EB4E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404813"/>
            <a:ext cx="8756650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刚性绝热容器用隔板分成两部分，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侧有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kg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=330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侧为真空。抽去隔板，系统恢复平衡后，求过程作功能力损失。（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293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6775AD1F-EC88-8191-CBFD-EEE42A4A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320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6A1DDC01-D592-A8A3-8F3D-1C6DC4E13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09888"/>
          <a:ext cx="20637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09888"/>
                        <a:ext cx="20637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7DAEAD16-4559-1A24-C320-43352AF674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3595688"/>
          <a:ext cx="33972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457200" progId="Equation.DSMT4">
                  <p:embed/>
                </p:oleObj>
              </mc:Choice>
              <mc:Fallback>
                <p:oleObj name="Equation" r:id="rId6" imgW="17018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595688"/>
                        <a:ext cx="33972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FF15F389-B69D-293A-FF4D-9C262D1A1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" y="4386263"/>
          <a:ext cx="66071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5000" imgH="431800" progId="Equation.DSMT4">
                  <p:embed/>
                </p:oleObj>
              </mc:Choice>
              <mc:Fallback>
                <p:oleObj name="Equation" r:id="rId8" imgW="31750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386263"/>
                        <a:ext cx="660717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>
            <a:extLst>
              <a:ext uri="{FF2B5EF4-FFF2-40B4-BE49-F238E27FC236}">
                <a16:creationId xmlns:a16="http://schemas.microsoft.com/office/drawing/2014/main" id="{6B4807C8-C75C-422F-68E0-0BBA55D47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" y="5348288"/>
          <a:ext cx="616743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35300" imgH="685800" progId="Equation.DSMT4">
                  <p:embed/>
                </p:oleObj>
              </mc:Choice>
              <mc:Fallback>
                <p:oleObj name="Equation" r:id="rId10" imgW="3035300" imgH="685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5348288"/>
                        <a:ext cx="6167438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">
            <a:extLst>
              <a:ext uri="{FF2B5EF4-FFF2-40B4-BE49-F238E27FC236}">
                <a16:creationId xmlns:a16="http://schemas.microsoft.com/office/drawing/2014/main" id="{8E6D8250-FC4F-F853-E55E-11AA4B2F5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" y="1381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A4402551</a:t>
            </a:r>
          </a:p>
        </p:txBody>
      </p:sp>
      <p:sp>
        <p:nvSpPr>
          <p:cNvPr id="3083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B1833C-8A8D-01CD-E235-BA6719637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41792B2A-31DE-B862-82FC-B718BA55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6813" y="2251075"/>
            <a:ext cx="514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取全部气体为系统，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4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2" grpId="0" build="p" autoUpdateAnimBg="0"/>
      <p:bldP spid="51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FE708800-0F23-816B-7182-28CD58D8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C4722FF-FFA2-416D-B3EB-67FE3A10F44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E12731F0-5C33-C95E-B9D6-E6B718AC26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836613"/>
          <a:ext cx="35226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241300" progId="Equation.DSMT4">
                  <p:embed/>
                </p:oleObj>
              </mc:Choice>
              <mc:Fallback>
                <p:oleObj name="Equation" r:id="rId2" imgW="16764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836613"/>
                        <a:ext cx="35226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16473D7E-08BB-DB5E-B3BC-BF98E4998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581150"/>
          <a:ext cx="496887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800" imgH="482600" progId="Equation.DSMT4">
                  <p:embed/>
                </p:oleObj>
              </mc:Choice>
              <mc:Fallback>
                <p:oleObj name="Equation" r:id="rId4" imgW="2336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81150"/>
                        <a:ext cx="4968875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E4FDFEF5-AC33-143B-95ED-1C61C3025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113" y="2924175"/>
          <a:ext cx="63785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55900" imgH="254000" progId="Equation.DSMT4">
                  <p:embed/>
                </p:oleObj>
              </mc:Choice>
              <mc:Fallback>
                <p:oleObj name="Equation" r:id="rId6" imgW="27559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2924175"/>
                        <a:ext cx="63785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1DA956E7-886D-8FA5-1867-E0218015C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75" y="549275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自由膨胀中没有输出功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F5E18E4A-B885-9DFE-5179-E85ACD6FD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2550" y="5492750"/>
          <a:ext cx="17240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241195" progId="Equation.DSMT4">
                  <p:embed/>
                </p:oleObj>
              </mc:Choice>
              <mc:Fallback>
                <p:oleObj name="Equation" r:id="rId8" imgW="761669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5492750"/>
                        <a:ext cx="17240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99468D85-B9C4-337E-020C-299D14E8E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700463"/>
          <a:ext cx="32654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300" imgH="228600" progId="Equation.DSMT4">
                  <p:embed/>
                </p:oleObj>
              </mc:Choice>
              <mc:Fallback>
                <p:oleObj name="Equation" r:id="rId10" imgW="15113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00463"/>
                        <a:ext cx="32654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66B11AAD-70AF-651C-5CA1-294C53B5A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" y="3763963"/>
          <a:ext cx="865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13" imgH="215806" progId="Equation.DSMT4">
                  <p:embed/>
                </p:oleObj>
              </mc:Choice>
              <mc:Fallback>
                <p:oleObj name="Equation" r:id="rId12" imgW="431613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3763963"/>
                        <a:ext cx="8651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Line 11">
            <a:extLst>
              <a:ext uri="{FF2B5EF4-FFF2-40B4-BE49-F238E27FC236}">
                <a16:creationId xmlns:a16="http://schemas.microsoft.com/office/drawing/2014/main" id="{9D6FDD16-E2CD-8BE6-D91D-675A82076A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113" y="3238500"/>
            <a:ext cx="623887" cy="5381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88A0D34F-9CC3-C6DE-C148-75D2306B42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232275"/>
          <a:ext cx="78882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41800" imgH="279400" progId="Equation.DSMT4">
                  <p:embed/>
                </p:oleObj>
              </mc:Choice>
              <mc:Fallback>
                <p:oleObj name="Equation" r:id="rId14" imgW="42418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32275"/>
                        <a:ext cx="78882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>
            <a:extLst>
              <a:ext uri="{FF2B5EF4-FFF2-40B4-BE49-F238E27FC236}">
                <a16:creationId xmlns:a16="http://schemas.microsoft.com/office/drawing/2014/main" id="{8E8A7F6D-22C6-1817-DFE5-6AA1B3E2F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095875"/>
            <a:ext cx="869950" cy="1189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72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  <a:r>
              <a:rPr kumimoji="1" lang="en-US" altLang="zh-CN" sz="7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6144" name="Object 1024">
            <a:extLst>
              <a:ext uri="{FF2B5EF4-FFF2-40B4-BE49-F238E27FC236}">
                <a16:creationId xmlns:a16="http://schemas.microsoft.com/office/drawing/2014/main" id="{8BD3F867-D8BD-1BB7-7181-BD5C9134BE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88913"/>
          <a:ext cx="2881313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6" imgW="2161905" imgH="1628571" progId="Paint.Picture">
                  <p:embed/>
                </p:oleObj>
              </mc:Choice>
              <mc:Fallback>
                <p:oleObj name="位图图像" r:id="rId16" imgW="2161905" imgH="1628571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88913"/>
                        <a:ext cx="2881313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Text Box 1025">
            <a:extLst>
              <a:ext uri="{FF2B5EF4-FFF2-40B4-BE49-F238E27FC236}">
                <a16:creationId xmlns:a16="http://schemas.microsoft.com/office/drawing/2014/main" id="{DE175C69-1B44-8CC5-2A2E-FAC5A3CA1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9237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校核：</a:t>
            </a:r>
          </a:p>
        </p:txBody>
      </p:sp>
      <p:sp>
        <p:nvSpPr>
          <p:cNvPr id="4111" name="AutoShape 102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CC6752E-B4F2-D598-54B0-1592A2AD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48" name="Object 1028">
            <a:extLst>
              <a:ext uri="{FF2B5EF4-FFF2-40B4-BE49-F238E27FC236}">
                <a16:creationId xmlns:a16="http://schemas.microsoft.com/office/drawing/2014/main" id="{45B3B38A-F7C3-1FBA-6A20-CD302821A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88913"/>
          <a:ext cx="17272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586" imgH="241195" progId="Equation.DSMT4">
                  <p:embed/>
                </p:oleObj>
              </mc:Choice>
              <mc:Fallback>
                <p:oleObj name="Equation" r:id="rId18" imgW="723586" imgH="241195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8913"/>
                        <a:ext cx="17272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29">
            <a:extLst>
              <a:ext uri="{FF2B5EF4-FFF2-40B4-BE49-F238E27FC236}">
                <a16:creationId xmlns:a16="http://schemas.microsoft.com/office/drawing/2014/main" id="{16080E9D-EC0A-359F-4B5C-FB1A400E9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88913"/>
          <a:ext cx="935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529" imgH="228501" progId="Equation.DSMT4">
                  <p:embed/>
                </p:oleObj>
              </mc:Choice>
              <mc:Fallback>
                <p:oleObj name="Equation" r:id="rId20" imgW="393529" imgH="228501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88913"/>
                        <a:ext cx="9350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30">
            <a:extLst>
              <a:ext uri="{FF2B5EF4-FFF2-40B4-BE49-F238E27FC236}">
                <a16:creationId xmlns:a16="http://schemas.microsoft.com/office/drawing/2014/main" id="{0069BFEF-A9C7-3EBF-364B-96EDFA314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4879975"/>
          <a:ext cx="17160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9000" imgH="228600" progId="Equation.DSMT4">
                  <p:embed/>
                </p:oleObj>
              </mc:Choice>
              <mc:Fallback>
                <p:oleObj name="Equation" r:id="rId22" imgW="889000" imgH="2286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879975"/>
                        <a:ext cx="17160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1031">
            <a:extLst>
              <a:ext uri="{FF2B5EF4-FFF2-40B4-BE49-F238E27FC236}">
                <a16:creationId xmlns:a16="http://schemas.microsoft.com/office/drawing/2014/main" id="{1836417A-ACE5-E62F-AEA6-0FFF0AA7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6226175"/>
            <a:ext cx="2968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初态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真空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部分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㶲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等于</a:t>
            </a:r>
          </a:p>
        </p:txBody>
      </p:sp>
      <p:graphicFrame>
        <p:nvGraphicFramePr>
          <p:cNvPr id="6152" name="Object 1032">
            <a:extLst>
              <a:ext uri="{FF2B5EF4-FFF2-40B4-BE49-F238E27FC236}">
                <a16:creationId xmlns:a16="http://schemas.microsoft.com/office/drawing/2014/main" id="{EEB5ED7F-B17C-0DCE-871C-3ED2419A2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6127750"/>
          <a:ext cx="16557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10891" imgH="253890" progId="Equation.DSMT4">
                  <p:embed/>
                </p:oleObj>
              </mc:Choice>
              <mc:Fallback>
                <p:oleObj name="Equation" r:id="rId24" imgW="710891" imgH="25389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6127750"/>
                        <a:ext cx="16557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033">
            <a:extLst>
              <a:ext uri="{FF2B5EF4-FFF2-40B4-BE49-F238E27FC236}">
                <a16:creationId xmlns:a16="http://schemas.microsoft.com/office/drawing/2014/main" id="{3B5BA6E0-C7D8-9CDC-D8D2-A5CE32CB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6164263"/>
            <a:ext cx="296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终态这部分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丧失！</a:t>
            </a:r>
          </a:p>
        </p:txBody>
      </p:sp>
      <p:graphicFrame>
        <p:nvGraphicFramePr>
          <p:cNvPr id="2" name="Object 1030">
            <a:extLst>
              <a:ext uri="{FF2B5EF4-FFF2-40B4-BE49-F238E27FC236}">
                <a16:creationId xmlns:a16="http://schemas.microsoft.com/office/drawing/2014/main" id="{C70A4ACB-EEF0-BC41-1CF7-E9CCB72C6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857750"/>
          <a:ext cx="18399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52087" imgH="228501" progId="Equation.DSMT4">
                  <p:embed/>
                </p:oleObj>
              </mc:Choice>
              <mc:Fallback>
                <p:oleObj name="Equation" r:id="rId26" imgW="952087" imgH="228501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857750"/>
                        <a:ext cx="18399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035">
            <a:extLst>
              <a:ext uri="{FF2B5EF4-FFF2-40B4-BE49-F238E27FC236}">
                <a16:creationId xmlns:a16="http://schemas.microsoft.com/office/drawing/2014/main" id="{393F22C1-EA1D-4872-9A52-66A9BB2F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211888"/>
            <a:ext cx="110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28" action="ppaction://hlinkpres?slideindex=62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8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build="p" autoUpdateAnimBg="0"/>
      <p:bldP spid="3085" grpId="0" build="p" autoUpdateAnimBg="0"/>
      <p:bldP spid="6145" grpId="0"/>
      <p:bldP spid="6151" grpId="0"/>
      <p:bldP spid="6153" grpId="0"/>
      <p:bldP spid="24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162</TotalTime>
  <Words>94</Words>
  <Application>Microsoft Office PowerPoint</Application>
  <PresentationFormat>全屏显示(4:3)</PresentationFormat>
  <Paragraphs>12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位图图像</vt:lpstr>
      <vt:lpstr>MathType 7.0 Equation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24</cp:revision>
  <dcterms:created xsi:type="dcterms:W3CDTF">2000-07-30T13:23:15Z</dcterms:created>
  <dcterms:modified xsi:type="dcterms:W3CDTF">2025-08-24T16:59:43Z</dcterms:modified>
</cp:coreProperties>
</file>