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A1967D5-187C-F858-80F7-9F67ADEFE1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CF99A45-2F91-0876-8648-0D47EFCF37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A62149B-4B22-2E05-DAA0-3682C801793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2DCDE72-0A09-93B9-63E3-92AF7DE0D0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7D24DC65-0054-C221-AB0E-347BA4115D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2FFA4156-FFE5-447F-B27F-12A6D7768B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AAE0B909-5DC7-462E-ABEE-C82FD8AC8B6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C8B252B-D074-07E4-60BE-4525CD016953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16345533-D35C-70BC-95B5-B9624CE9FE3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F94BBDE8-8DA7-8274-702C-1C67E706C7F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A54A9CF8-942F-8262-EBC7-E12C9FEAA1D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D1D3E04A-047D-1C10-647F-F336909A12F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99166B87-ECA5-EF1E-75FF-314E2CC295F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2C573DD4-AA29-9A8C-2882-903D74B4E5D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54E0B58-66F5-B60D-2E23-0E96B37BF0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E0DC9CC-13CE-FAE9-FCF7-7AC4FF9E2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8876A2F-7E1B-93A9-0BB5-7491814A2B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63469-58DB-4B53-8EDA-01EC013726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72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5533EA9-077D-7C45-CCEE-621EEB2905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D33752A-F51B-D940-7527-5DAB75DBCF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4624368-0180-2408-6D4B-3A0AE023A0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CF4428-AE1E-4B17-9429-5982B8F4B0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27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A394BC2-E564-9076-39FE-38CCDE2145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D2A443C-2821-C829-B9FC-26FE179896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4E44F74-AF3C-9FEB-CE72-90243EFFA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9F38CB-68A8-4555-8320-1226EA737FF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13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487697B-78F5-640E-B342-7949EDA272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CB88842-E399-9684-A83F-6603CD8EB8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33208B0-A10A-0DD6-0450-DB78767102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446ED-E1B3-4B71-991C-040B7DCEAA1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61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B9D4460-09B9-5D02-68AE-A3F7D89AF4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F49D685-0F1C-6B58-D046-F64426571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53F34A2-FC29-2E2F-948F-746B033F3B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D58B2E-AA82-4FDF-A821-F9AE849E547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57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BAFEDB5-9026-2876-18F0-C962CF7595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CA08285-3F93-74A4-211B-5C4EBF1F99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6A0E1B2-0881-CA82-B893-673746E38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D7D3C-1213-4445-9921-89F76EDA21E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93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BCD3FB3-44B3-371B-8E0A-58D59AAB77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9449E64-C9D7-B7E0-1173-BA536AE0B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B76BC62-118B-DE94-0E98-652D3AE007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0FC1F-9492-4EF5-82F9-1F821ECA146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197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23953FC-B9F6-5C95-DA85-426DF88C6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0201E81-4A89-5FD4-E8F2-39BB700B1C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DA863EE-A45C-2ED2-6E61-7124A3B41D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27C5C-DB1B-4D5F-B22E-BDF245BA475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3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B695B45-3EE5-3E05-1217-0DAEBCE5AE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919EDBD5-EB1A-557F-18C2-90A719020D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5FCB55D-9769-2CBF-9397-7D192313E7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A2F950-196D-4A1C-A9AA-0CD88E2438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25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5E2F077-0664-6F06-628B-7CE337C04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EDE1124-D8B1-AAA3-1AAC-F4BA0C373D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C838A51-79DD-927D-C66B-C71704CAF3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37E981-37B3-4132-92DE-54334C3A8AF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9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D3CBA0-A665-C15A-CB14-61D60EDD4B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A6B9C94-BF96-5069-3F7E-A30C5A8F1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BC2449D-38DC-33D8-1FB0-BD3F3DB789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E4837-5821-47BC-85EC-8A3722E0A3B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38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6DD8A6E-AC06-AAB4-C4E6-D3B8702DD454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CDAC39D3-58A4-0E52-813D-BB93437A1DE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2905C2D5-A35A-BB12-6AD7-90E377938E9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F4FF945B-A26C-5146-63E1-C0195CA6263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7E54EEE5-345F-0A94-0C50-842FD900F02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C7F3CC5C-329C-E925-9EC6-68D62639971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CAA79C04-A883-EC43-396C-7AC802F9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4B8741D7-A302-3B6A-4C97-D098658317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1B3FE665-F264-FAB7-FDB7-82FB8082A3D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5F40775C-6E1E-2F82-FD31-A10885C666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F8623DC-DBA1-4642-86BB-72EF3D9CA28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5DC5E9C2-AF77-387F-51FE-C2C5754D5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hyperlink" Target="../&#31532;13&#31456;.PPT#21. PowerPoint &#28436;&#31034;&#25991;&#31295;" TargetMode="External"/><Relationship Id="rId3" Type="http://schemas.openxmlformats.org/officeDocument/2006/relationships/image" Target="../media/image1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hyperlink" Target="../PPT-2013/&#31532;13&#31456;.PPT" TargetMode="External"/><Relationship Id="rId2" Type="http://schemas.openxmlformats.org/officeDocument/2006/relationships/oleObject" Target="../embeddings/oleObject1.bin"/><Relationship Id="rId16" Type="http://schemas.openxmlformats.org/officeDocument/2006/relationships/image" Target="../media/image7.wmf"/><Relationship Id="rId20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11" Type="http://schemas.openxmlformats.org/officeDocument/2006/relationships/oleObject" Target="../embeddings/oleObject5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CC5A515F-4F3D-8226-6A66-EE7EBC5D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7064ECE-CC35-4211-8E62-F858D6D66F86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2656D270-C6C1-69BA-47BB-BAF536585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0" y="549275"/>
            <a:ext cx="7307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利用标准生成焓数据，试求下列反应的标准燃烧焓。</a:t>
            </a:r>
            <a:r>
              <a:rPr kumimoji="1" lang="zh-CN" altLang="en-US" sz="2400" b="1">
                <a:latin typeface="Plotter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AB487A42-F09E-D22C-952D-18894882D4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052513"/>
          <a:ext cx="43926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900" imgH="241300" progId="Equation.DSMT4">
                  <p:embed/>
                </p:oleObj>
              </mc:Choice>
              <mc:Fallback>
                <p:oleObj name="Equation" r:id="rId2" imgW="22479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052513"/>
                        <a:ext cx="43926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>
            <a:extLst>
              <a:ext uri="{FF2B5EF4-FFF2-40B4-BE49-F238E27FC236}">
                <a16:creationId xmlns:a16="http://schemas.microsoft.com/office/drawing/2014/main" id="{E519D147-F56A-FE85-E9C0-B2E66F0BF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412875"/>
            <a:ext cx="5826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55" name="Object 7">
            <a:extLst>
              <a:ext uri="{FF2B5EF4-FFF2-40B4-BE49-F238E27FC236}">
                <a16:creationId xmlns:a16="http://schemas.microsoft.com/office/drawing/2014/main" id="{3586DB79-FA93-A3D4-7C9A-415861846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557338"/>
          <a:ext cx="51085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79700" imgH="355600" progId="Equation.DSMT4">
                  <p:embed/>
                </p:oleObj>
              </mc:Choice>
              <mc:Fallback>
                <p:oleObj name="Equation" r:id="rId4" imgW="2679700" imgH="35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557338"/>
                        <a:ext cx="510857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8">
            <a:extLst>
              <a:ext uri="{FF2B5EF4-FFF2-40B4-BE49-F238E27FC236}">
                <a16:creationId xmlns:a16="http://schemas.microsoft.com/office/drawing/2014/main" id="{95AED59F-A88F-3F94-51AA-C6307C857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852738"/>
            <a:ext cx="5832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Plotter"/>
                <a:ea typeface="楷体_GB2312" pitchFamily="49" charset="-122"/>
              </a:rPr>
              <a:t>由</a:t>
            </a:r>
            <a:r>
              <a:rPr kumimoji="1" lang="zh-CN" altLang="en-US" sz="2400" b="1">
                <a:latin typeface="Plotter"/>
                <a:ea typeface="楷体_GB2312" pitchFamily="49" charset="-122"/>
                <a:hlinkClick r:id="rId6" action="ppaction://hlinksldjump"/>
              </a:rPr>
              <a:t>附表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400" b="1">
                <a:latin typeface="Plotter"/>
                <a:ea typeface="楷体_GB2312" pitchFamily="49" charset="-122"/>
              </a:rPr>
              <a:t>查得有关物质的标准生成焓为：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57" name="Object 9">
            <a:extLst>
              <a:ext uri="{FF2B5EF4-FFF2-40B4-BE49-F238E27FC236}">
                <a16:creationId xmlns:a16="http://schemas.microsoft.com/office/drawing/2014/main" id="{E46AC5C1-E9B1-97CF-915E-AD047D1E3D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9763" y="3284538"/>
          <a:ext cx="61912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25800" imgH="558800" progId="Equation.DSMT4">
                  <p:embed/>
                </p:oleObj>
              </mc:Choice>
              <mc:Fallback>
                <p:oleObj name="Equation" r:id="rId7" imgW="3225800" imgH="558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3284538"/>
                        <a:ext cx="619125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10">
            <a:extLst>
              <a:ext uri="{FF2B5EF4-FFF2-40B4-BE49-F238E27FC236}">
                <a16:creationId xmlns:a16="http://schemas.microsoft.com/office/drawing/2014/main" id="{8A62E131-C7DA-9D83-AC03-46045B922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292600"/>
            <a:ext cx="2111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Plotter"/>
                <a:ea typeface="楷体_GB2312" pitchFamily="49" charset="-122"/>
              </a:rPr>
              <a:t>代入上式，得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59" name="Object 11">
            <a:extLst>
              <a:ext uri="{FF2B5EF4-FFF2-40B4-BE49-F238E27FC236}">
                <a16:creationId xmlns:a16="http://schemas.microsoft.com/office/drawing/2014/main" id="{FA9A4DBF-1EC4-AC1D-3B35-FB197DF2C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4888" y="4797425"/>
          <a:ext cx="7888287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78300" imgH="482600" progId="Equation.DSMT4">
                  <p:embed/>
                </p:oleObj>
              </mc:Choice>
              <mc:Fallback>
                <p:oleObj name="Equation" r:id="rId9" imgW="41783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797425"/>
                        <a:ext cx="7888287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" name="Object 12">
            <a:extLst>
              <a:ext uri="{FF2B5EF4-FFF2-40B4-BE49-F238E27FC236}">
                <a16:creationId xmlns:a16="http://schemas.microsoft.com/office/drawing/2014/main" id="{D4F4CB6B-3B2C-41C4-BBC4-A9B6DD5D5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3175" y="5848350"/>
          <a:ext cx="5969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200" imgH="228600" progId="Equation.DSMT4">
                  <p:embed/>
                </p:oleObj>
              </mc:Choice>
              <mc:Fallback>
                <p:oleObj name="Equation" r:id="rId11" imgW="3302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5848350"/>
                        <a:ext cx="5969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1" name="Object 13">
            <a:extLst>
              <a:ext uri="{FF2B5EF4-FFF2-40B4-BE49-F238E27FC236}">
                <a16:creationId xmlns:a16="http://schemas.microsoft.com/office/drawing/2014/main" id="{C5B4BF7F-3951-0782-4B32-9B780CDEF7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6275" y="5805488"/>
          <a:ext cx="9350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95085" imgH="241195" progId="Equation.DSMT4">
                  <p:embed/>
                </p:oleObj>
              </mc:Choice>
              <mc:Fallback>
                <p:oleObj name="Equation" r:id="rId13" imgW="495085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5805488"/>
                        <a:ext cx="9350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>
            <a:extLst>
              <a:ext uri="{FF2B5EF4-FFF2-40B4-BE49-F238E27FC236}">
                <a16:creationId xmlns:a16="http://schemas.microsoft.com/office/drawing/2014/main" id="{DF30453A-486A-C546-9DCC-098DB24A7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2788" y="5805488"/>
          <a:ext cx="1241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34725" imgH="253890" progId="Equation.DSMT4">
                  <p:embed/>
                </p:oleObj>
              </mc:Choice>
              <mc:Fallback>
                <p:oleObj name="Equation" r:id="rId15" imgW="634725" imgH="25389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5805488"/>
                        <a:ext cx="1241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 Box 15">
            <a:extLst>
              <a:ext uri="{FF2B5EF4-FFF2-40B4-BE49-F238E27FC236}">
                <a16:creationId xmlns:a16="http://schemas.microsoft.com/office/drawing/2014/main" id="{5F8906EB-8516-4075-A794-F7B12289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8" y="5807075"/>
            <a:ext cx="7064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燃烧产物中        为气态时              标准燃烧焓   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-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44 425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J/kg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087" name="Text Box 16">
            <a:extLst>
              <a:ext uri="{FF2B5EF4-FFF2-40B4-BE49-F238E27FC236}">
                <a16:creationId xmlns:a16="http://schemas.microsoft.com/office/drawing/2014/main" id="{3EC0D8B9-70F3-0FC9-8CA2-4880F5E00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15888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A4931441</a:t>
            </a:r>
          </a:p>
        </p:txBody>
      </p:sp>
      <p:sp>
        <p:nvSpPr>
          <p:cNvPr id="2065" name="Text Box 17">
            <a:hlinkClick r:id="rId17" action="ppaction://hlinkpres?slideindex=1&amp;slidetitle="/>
            <a:extLst>
              <a:ext uri="{FF2B5EF4-FFF2-40B4-BE49-F238E27FC236}">
                <a16:creationId xmlns:a16="http://schemas.microsoft.com/office/drawing/2014/main" id="{81A72021-4C87-9B69-2AE1-E076EB61E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6267450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8" action="ppaction://hlinkpres?slideindex=21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  <p:graphicFrame>
        <p:nvGraphicFramePr>
          <p:cNvPr id="2066" name="Object 18">
            <a:extLst>
              <a:ext uri="{FF2B5EF4-FFF2-40B4-BE49-F238E27FC236}">
                <a16:creationId xmlns:a16="http://schemas.microsoft.com/office/drawing/2014/main" id="{8157C36A-4A94-0F34-4CBD-3645BB0879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7463" y="2205038"/>
          <a:ext cx="61912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124200" imgH="266700" progId="Equation.DSMT4">
                  <p:embed/>
                </p:oleObj>
              </mc:Choice>
              <mc:Fallback>
                <p:oleObj name="Equation" r:id="rId19" imgW="3124200" imgH="266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2205038"/>
                        <a:ext cx="61912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  <p:bldP spid="2054" grpId="0" build="p" autoUpdateAnimBg="0"/>
      <p:bldP spid="2056" grpId="0" build="p" autoUpdateAnimBg="0"/>
      <p:bldP spid="2058" grpId="0" build="p" autoUpdateAnimBg="0"/>
      <p:bldP spid="2063" grpId="0"/>
      <p:bldP spid="20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8AC3EF4B-56F9-2088-CF95-090DC46DE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798513"/>
          <a:ext cx="431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225" imgH="241091" progId="Equation.DSMT4">
                  <p:embed/>
                </p:oleObj>
              </mc:Choice>
              <mc:Fallback>
                <p:oleObj name="Equation" r:id="rId2" imgW="317225" imgH="24109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798513"/>
                        <a:ext cx="431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51548608-95DF-9478-6231-408274BC1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787400"/>
          <a:ext cx="4318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668" imgH="241195" progId="Equation.DSMT4">
                  <p:embed/>
                </p:oleObj>
              </mc:Choice>
              <mc:Fallback>
                <p:oleObj name="Equation" r:id="rId4" imgW="304668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787400"/>
                        <a:ext cx="4318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53FE5AB8-8B05-D8B8-72C5-709F3BA550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7763" y="836613"/>
          <a:ext cx="2603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112" imgH="241195" progId="Equation.DSMT4">
                  <p:embed/>
                </p:oleObj>
              </mc:Choice>
              <mc:Fallback>
                <p:oleObj name="Equation" r:id="rId6" imgW="203112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836613"/>
                        <a:ext cx="2603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DD0AFAC4-030C-4AC6-EA28-7A13635AA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317625"/>
          <a:ext cx="5048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670" imgH="177646" progId="Equation.DSMT4">
                  <p:embed/>
                </p:oleObj>
              </mc:Choice>
              <mc:Fallback>
                <p:oleObj name="Equation" r:id="rId8" imgW="380670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317625"/>
                        <a:ext cx="5048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803E211B-EA70-8F2A-F1DC-FCAF2DEF0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317625"/>
          <a:ext cx="50482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670" imgH="177646" progId="Equation.DSMT4">
                  <p:embed/>
                </p:oleObj>
              </mc:Choice>
              <mc:Fallback>
                <p:oleObj name="Equation" r:id="rId8" imgW="380670" imgH="17764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317625"/>
                        <a:ext cx="504825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0C0DBDC6-BB94-C7B0-8329-3A0D5331D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320800"/>
          <a:ext cx="8636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2808" imgH="203112" progId="Equation.DSMT4">
                  <p:embed/>
                </p:oleObj>
              </mc:Choice>
              <mc:Fallback>
                <p:oleObj name="Equation" r:id="rId10" imgW="672808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320800"/>
                        <a:ext cx="86360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>
            <a:extLst>
              <a:ext uri="{FF2B5EF4-FFF2-40B4-BE49-F238E27FC236}">
                <a16:creationId xmlns:a16="http://schemas.microsoft.com/office/drawing/2014/main" id="{9D0E099A-4682-2012-7922-1E8401993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42875"/>
            <a:ext cx="786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附表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一些物质的标准生成焓、标准吉布斯函数和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25℃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100kPa</a:t>
            </a:r>
            <a:r>
              <a: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时的绝对熵</a:t>
            </a:r>
            <a:endParaRPr lang="zh-CN" altLang="en-US" sz="1800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AE231BEA-D843-355F-044E-48914B384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685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8AD5891C-C8FB-3601-27A7-4F41138CA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7D1FB185-F4A3-8409-D003-748902E86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29AEB72C-A48E-F722-2AC2-21C5998D0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6858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EB8E757B-54DD-F9F4-3F06-44F52542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188913"/>
            <a:ext cx="9144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6158" name="Group 14">
            <a:extLst>
              <a:ext uri="{FF2B5EF4-FFF2-40B4-BE49-F238E27FC236}">
                <a16:creationId xmlns:a16="http://schemas.microsoft.com/office/drawing/2014/main" id="{A2F7DADF-8C1D-DD40-8870-EC29107E4326}"/>
              </a:ext>
            </a:extLst>
          </p:cNvPr>
          <p:cNvGraphicFramePr>
            <a:graphicFrameLocks noGrp="1"/>
          </p:cNvGraphicFramePr>
          <p:nvPr/>
        </p:nvGraphicFramePr>
        <p:xfrm>
          <a:off x="1500188" y="679450"/>
          <a:ext cx="5326062" cy="5365750"/>
        </p:xfrm>
        <a:graphic>
          <a:graphicData uri="http://schemas.openxmlformats.org/drawingml/2006/table">
            <a:tbl>
              <a:tblPr/>
              <a:tblGrid>
                <a:gridCol w="99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80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物质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分子式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相对分子质量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22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水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水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过氧化氢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臭氧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石墨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)(s)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一氧化碳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二氧化碳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乙炔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丙烷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丁烷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戊烷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苯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己烷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庚烷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辛烷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甲醇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乙醇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氨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柴油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(s)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二氧化硫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三氧化硫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氧化氮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(g)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硝基甲烷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(l)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OH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14.4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24.9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O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NO</a:t>
                      </a:r>
                      <a:r>
                        <a:rPr kumimoji="0" lang="en-US" altLang="zh-CN" sz="10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34.015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47.998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12.011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28.011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44.010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16.043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26.038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28.054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30.070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42.081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44.094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58.124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72.151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78.114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86.178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100.20511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4.232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114.232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32.042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46.069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17.031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198.06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64.059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80.058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44.013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61.04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241826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285830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136106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+142674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110527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393522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74873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+226731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+52467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84740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+20430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103900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126200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146500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+82980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167300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187900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208600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250105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201300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235000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45720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174000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296842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395765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+82050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113100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228582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237141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105445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+163184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137163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394389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50768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+209200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+68421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32885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+62825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23393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15970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8208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+129765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+28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+8227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+16660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+6741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162551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168319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16128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+178919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300125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371016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+104179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14439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188.834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69.950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232.991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238.932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5.740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197.653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213.795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186.251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200.958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219.330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229.597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267.066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269.917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306.647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348.945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269.562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387.979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427.805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466.514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360.575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239.709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282.444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192.572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525.90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32.056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248.212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256.769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219.957</a:t>
                      </a:r>
                      <a:endParaRPr kumimoji="0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171.80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37" name="Rectangle 41">
            <a:extLst>
              <a:ext uri="{FF2B5EF4-FFF2-40B4-BE49-F238E27FC236}">
                <a16:creationId xmlns:a16="http://schemas.microsoft.com/office/drawing/2014/main" id="{97F5936F-F188-ED16-66AB-2FCC63359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6361113"/>
            <a:ext cx="7177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本表引自：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C Borgnakke</a:t>
            </a: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R E Sonntag. Thermodynamic and Transport Properties.  New York </a:t>
            </a: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John Wiley &amp; Sons Inc</a:t>
            </a:r>
            <a:r>
              <a:rPr lang="zh-CN" alt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1997</a:t>
            </a:r>
            <a:endParaRPr lang="en-US" altLang="zh-CN" sz="1000" b="1"/>
          </a:p>
        </p:txBody>
      </p:sp>
      <p:sp>
        <p:nvSpPr>
          <p:cNvPr id="4138" name="AutoShape 42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0EB6FE1E-0FCD-5768-CAE0-101F8B92C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949950"/>
            <a:ext cx="107950" cy="6477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988362E-E1B4-A74B-4CF0-5CC79B142D07}"/>
              </a:ext>
            </a:extLst>
          </p:cNvPr>
          <p:cNvCxnSpPr/>
          <p:nvPr/>
        </p:nvCxnSpPr>
        <p:spPr>
          <a:xfrm>
            <a:off x="1500188" y="1844675"/>
            <a:ext cx="53752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CD2166D-9AF8-1602-55A6-FFA0EEBCB587}"/>
              </a:ext>
            </a:extLst>
          </p:cNvPr>
          <p:cNvCxnSpPr/>
          <p:nvPr/>
        </p:nvCxnSpPr>
        <p:spPr>
          <a:xfrm>
            <a:off x="1476375" y="2636838"/>
            <a:ext cx="5399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D22F7B9-4E58-13FB-4DAD-F94B09249484}"/>
              </a:ext>
            </a:extLst>
          </p:cNvPr>
          <p:cNvCxnSpPr/>
          <p:nvPr/>
        </p:nvCxnSpPr>
        <p:spPr>
          <a:xfrm>
            <a:off x="1476375" y="4652963"/>
            <a:ext cx="5399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131</TotalTime>
  <Words>428</Words>
  <Application>Microsoft Office PowerPoint</Application>
  <PresentationFormat>全屏显示(4:3)</PresentationFormat>
  <Paragraphs>196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楷体_GB2312</vt:lpstr>
      <vt:lpstr>Plotter</vt:lpstr>
      <vt:lpstr>黑体</vt:lpstr>
      <vt:lpstr>Watermark</vt:lpstr>
      <vt:lpstr>MathType 7.0 Equation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19</cp:revision>
  <dcterms:created xsi:type="dcterms:W3CDTF">1601-01-01T00:00:00Z</dcterms:created>
  <dcterms:modified xsi:type="dcterms:W3CDTF">2025-08-24T16:58:59Z</dcterms:modified>
</cp:coreProperties>
</file>