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p:cViewPr varScale="1">
        <p:scale>
          <a:sx n="80" d="100"/>
          <a:sy n="80" d="100"/>
        </p:scale>
        <p:origin x="152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E30E7FCA-B938-398B-8137-06045FF0AA18}"/>
              </a:ext>
            </a:extLst>
          </p:cNvPr>
          <p:cNvGrpSpPr>
            <a:grpSpLocks/>
          </p:cNvGrpSpPr>
          <p:nvPr/>
        </p:nvGrpSpPr>
        <p:grpSpPr bwMode="auto">
          <a:xfrm>
            <a:off x="1658938" y="1600200"/>
            <a:ext cx="6837362" cy="3200400"/>
            <a:chOff x="1045" y="1008"/>
            <a:chExt cx="4307" cy="2016"/>
          </a:xfrm>
        </p:grpSpPr>
        <p:sp>
          <p:nvSpPr>
            <p:cNvPr id="3" name="Oval 3">
              <a:extLst>
                <a:ext uri="{FF2B5EF4-FFF2-40B4-BE49-F238E27FC236}">
                  <a16:creationId xmlns:a16="http://schemas.microsoft.com/office/drawing/2014/main" id="{0F88864B-F833-F09A-256E-DB6191B0E115}"/>
                </a:ext>
              </a:extLst>
            </p:cNvPr>
            <p:cNvSpPr>
              <a:spLocks noChangeArrowheads="1"/>
            </p:cNvSpPr>
            <p:nvPr/>
          </p:nvSpPr>
          <p:spPr bwMode="hidden">
            <a:xfrm flipH="1">
              <a:off x="4392" y="1008"/>
              <a:ext cx="960" cy="960"/>
            </a:xfrm>
            <a:prstGeom prst="ellipse">
              <a:avLst/>
            </a:prstGeom>
            <a:solidFill>
              <a:schemeClr val="accent2"/>
            </a:solidFill>
            <a:ln w="9525">
              <a:noFill/>
              <a:round/>
              <a:headEnd/>
              <a:tailEnd/>
            </a:ln>
          </p:spPr>
          <p:txBody>
            <a:bodyPr wrap="none" anchor="ctr"/>
            <a:lstStyle/>
            <a:p>
              <a:pPr algn="ctr">
                <a:defRPr/>
              </a:pPr>
              <a:endParaRPr lang="zh-CN" altLang="zh-CN" sz="2400">
                <a:latin typeface="Times New Roman" pitchFamily="18" charset="0"/>
              </a:endParaRPr>
            </a:p>
          </p:txBody>
        </p:sp>
        <p:sp>
          <p:nvSpPr>
            <p:cNvPr id="4" name="Oval 4">
              <a:extLst>
                <a:ext uri="{FF2B5EF4-FFF2-40B4-BE49-F238E27FC236}">
                  <a16:creationId xmlns:a16="http://schemas.microsoft.com/office/drawing/2014/main" id="{B8244661-2EA3-17AF-308D-6EB2791DB704}"/>
                </a:ext>
              </a:extLst>
            </p:cNvPr>
            <p:cNvSpPr>
              <a:spLocks noChangeArrowheads="1"/>
            </p:cNvSpPr>
            <p:nvPr/>
          </p:nvSpPr>
          <p:spPr bwMode="hidden">
            <a:xfrm flipH="1">
              <a:off x="3264" y="1008"/>
              <a:ext cx="960" cy="960"/>
            </a:xfrm>
            <a:prstGeom prst="ellipse">
              <a:avLst/>
            </a:prstGeom>
            <a:solidFill>
              <a:schemeClr val="accent2"/>
            </a:solidFill>
            <a:ln w="9525">
              <a:noFill/>
              <a:round/>
              <a:headEnd/>
              <a:tailEnd/>
            </a:ln>
          </p:spPr>
          <p:txBody>
            <a:bodyPr wrap="none" anchor="ctr"/>
            <a:lstStyle/>
            <a:p>
              <a:pPr algn="ctr">
                <a:defRPr/>
              </a:pPr>
              <a:endParaRPr lang="zh-CN" altLang="zh-CN" sz="2400">
                <a:latin typeface="Times New Roman" pitchFamily="18" charset="0"/>
              </a:endParaRPr>
            </a:p>
          </p:txBody>
        </p:sp>
        <p:sp>
          <p:nvSpPr>
            <p:cNvPr id="5" name="Oval 5">
              <a:extLst>
                <a:ext uri="{FF2B5EF4-FFF2-40B4-BE49-F238E27FC236}">
                  <a16:creationId xmlns:a16="http://schemas.microsoft.com/office/drawing/2014/main" id="{30BB1D67-F7FB-4ED5-64D2-D85AA34CE199}"/>
                </a:ext>
              </a:extLst>
            </p:cNvPr>
            <p:cNvSpPr>
              <a:spLocks noChangeArrowheads="1"/>
            </p:cNvSpPr>
            <p:nvPr/>
          </p:nvSpPr>
          <p:spPr bwMode="hidden">
            <a:xfrm flipH="1">
              <a:off x="2136" y="1008"/>
              <a:ext cx="960" cy="960"/>
            </a:xfrm>
            <a:prstGeom prst="ellipse">
              <a:avLst/>
            </a:prstGeom>
            <a:noFill/>
            <a:ln w="28575">
              <a:solidFill>
                <a:schemeClr val="accent2"/>
              </a:solidFill>
              <a:round/>
              <a:headEnd/>
              <a:tailEnd/>
            </a:ln>
          </p:spPr>
          <p:txBody>
            <a:bodyPr wrap="none" anchor="ctr"/>
            <a:lstStyle/>
            <a:p>
              <a:pPr algn="ctr">
                <a:defRPr/>
              </a:pPr>
              <a:endParaRPr lang="zh-CN" altLang="zh-CN" sz="2400">
                <a:latin typeface="Times New Roman" pitchFamily="18" charset="0"/>
              </a:endParaRPr>
            </a:p>
          </p:txBody>
        </p:sp>
        <p:sp>
          <p:nvSpPr>
            <p:cNvPr id="6" name="Oval 6">
              <a:extLst>
                <a:ext uri="{FF2B5EF4-FFF2-40B4-BE49-F238E27FC236}">
                  <a16:creationId xmlns:a16="http://schemas.microsoft.com/office/drawing/2014/main" id="{3DA586E8-8C2F-9C93-0188-97B5F36B505F}"/>
                </a:ext>
              </a:extLst>
            </p:cNvPr>
            <p:cNvSpPr>
              <a:spLocks noChangeArrowheads="1"/>
            </p:cNvSpPr>
            <p:nvPr/>
          </p:nvSpPr>
          <p:spPr bwMode="hidden">
            <a:xfrm flipH="1">
              <a:off x="2136" y="2064"/>
              <a:ext cx="960" cy="960"/>
            </a:xfrm>
            <a:prstGeom prst="ellipse">
              <a:avLst/>
            </a:prstGeom>
            <a:solidFill>
              <a:schemeClr val="accent2"/>
            </a:solidFill>
            <a:ln w="28575">
              <a:noFill/>
              <a:round/>
              <a:headEnd/>
              <a:tailEnd/>
            </a:ln>
          </p:spPr>
          <p:txBody>
            <a:bodyPr wrap="none" anchor="ctr"/>
            <a:lstStyle/>
            <a:p>
              <a:pPr algn="ctr">
                <a:defRPr/>
              </a:pPr>
              <a:endParaRPr lang="zh-CN" altLang="zh-CN" sz="2400">
                <a:latin typeface="Times New Roman" pitchFamily="18" charset="0"/>
              </a:endParaRPr>
            </a:p>
          </p:txBody>
        </p:sp>
        <p:sp>
          <p:nvSpPr>
            <p:cNvPr id="7" name="Oval 7">
              <a:extLst>
                <a:ext uri="{FF2B5EF4-FFF2-40B4-BE49-F238E27FC236}">
                  <a16:creationId xmlns:a16="http://schemas.microsoft.com/office/drawing/2014/main" id="{9153EA0D-A682-0A50-05C5-9804CAB98257}"/>
                </a:ext>
              </a:extLst>
            </p:cNvPr>
            <p:cNvSpPr>
              <a:spLocks noChangeArrowheads="1"/>
            </p:cNvSpPr>
            <p:nvPr/>
          </p:nvSpPr>
          <p:spPr bwMode="hidden">
            <a:xfrm flipH="1">
              <a:off x="1045" y="2064"/>
              <a:ext cx="960" cy="960"/>
            </a:xfrm>
            <a:prstGeom prst="ellipse">
              <a:avLst/>
            </a:prstGeom>
            <a:solidFill>
              <a:schemeClr val="accent2"/>
            </a:solidFill>
            <a:ln w="9525">
              <a:noFill/>
              <a:round/>
              <a:headEnd/>
              <a:tailEnd/>
            </a:ln>
          </p:spPr>
          <p:txBody>
            <a:bodyPr wrap="none" anchor="ctr"/>
            <a:lstStyle/>
            <a:p>
              <a:pPr algn="ctr">
                <a:defRPr/>
              </a:pPr>
              <a:endParaRPr lang="zh-CN" altLang="zh-CN" sz="2400">
                <a:latin typeface="Times New Roman" pitchFamily="18" charset="0"/>
              </a:endParaRPr>
            </a:p>
          </p:txBody>
        </p:sp>
        <p:sp>
          <p:nvSpPr>
            <p:cNvPr id="8" name="Oval 8">
              <a:extLst>
                <a:ext uri="{FF2B5EF4-FFF2-40B4-BE49-F238E27FC236}">
                  <a16:creationId xmlns:a16="http://schemas.microsoft.com/office/drawing/2014/main" id="{0ABEAA77-C55D-D407-E41B-F3881ED90AE3}"/>
                </a:ext>
              </a:extLst>
            </p:cNvPr>
            <p:cNvSpPr>
              <a:spLocks noChangeArrowheads="1"/>
            </p:cNvSpPr>
            <p:nvPr/>
          </p:nvSpPr>
          <p:spPr bwMode="hidden">
            <a:xfrm flipH="1">
              <a:off x="4392" y="2064"/>
              <a:ext cx="960" cy="960"/>
            </a:xfrm>
            <a:prstGeom prst="ellipse">
              <a:avLst/>
            </a:prstGeom>
            <a:noFill/>
            <a:ln w="28575">
              <a:solidFill>
                <a:schemeClr val="accent2"/>
              </a:solidFill>
              <a:round/>
              <a:headEnd/>
              <a:tailEnd/>
            </a:ln>
          </p:spPr>
          <p:txBody>
            <a:bodyPr wrap="none" anchor="ctr"/>
            <a:lstStyle/>
            <a:p>
              <a:pPr algn="ctr">
                <a:defRPr/>
              </a:pPr>
              <a:endParaRPr lang="zh-CN" altLang="zh-CN" sz="2400">
                <a:latin typeface="Times New Roman" pitchFamily="18" charset="0"/>
              </a:endParaRPr>
            </a:p>
          </p:txBody>
        </p:sp>
      </p:grpSp>
      <p:sp>
        <p:nvSpPr>
          <p:cNvPr id="11276"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p>
        </p:txBody>
      </p:sp>
      <p:sp>
        <p:nvSpPr>
          <p:cNvPr id="11277"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zh-CN" altLang="en-US"/>
              <a:t>单击此处编辑母版副标题样式</a:t>
            </a:r>
          </a:p>
        </p:txBody>
      </p:sp>
      <p:sp>
        <p:nvSpPr>
          <p:cNvPr id="9" name="Rectangle 9">
            <a:extLst>
              <a:ext uri="{FF2B5EF4-FFF2-40B4-BE49-F238E27FC236}">
                <a16:creationId xmlns:a16="http://schemas.microsoft.com/office/drawing/2014/main" id="{51B2DFA5-9D01-2D11-F57D-5EEB5CBD5461}"/>
              </a:ext>
            </a:extLst>
          </p:cNvPr>
          <p:cNvSpPr>
            <a:spLocks noGrp="1" noChangeArrowheads="1"/>
          </p:cNvSpPr>
          <p:nvPr>
            <p:ph type="dt" sz="half" idx="10"/>
          </p:nvPr>
        </p:nvSpPr>
        <p:spPr/>
        <p:txBody>
          <a:bodyPr/>
          <a:lstStyle>
            <a:lvl1pPr>
              <a:defRPr/>
            </a:lvl1pPr>
          </a:lstStyle>
          <a:p>
            <a:pPr>
              <a:defRPr/>
            </a:pPr>
            <a:endParaRPr lang="en-US" altLang="zh-CN"/>
          </a:p>
        </p:txBody>
      </p:sp>
      <p:sp>
        <p:nvSpPr>
          <p:cNvPr id="10" name="Rectangle 10">
            <a:extLst>
              <a:ext uri="{FF2B5EF4-FFF2-40B4-BE49-F238E27FC236}">
                <a16:creationId xmlns:a16="http://schemas.microsoft.com/office/drawing/2014/main" id="{938A193F-6D09-D2A1-00F9-6B7834A1ECD0}"/>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11" name="Rectangle 11">
            <a:extLst>
              <a:ext uri="{FF2B5EF4-FFF2-40B4-BE49-F238E27FC236}">
                <a16:creationId xmlns:a16="http://schemas.microsoft.com/office/drawing/2014/main" id="{2B24BA3F-FFA1-C4D8-0922-E2DA6FAC27CE}"/>
              </a:ext>
            </a:extLst>
          </p:cNvPr>
          <p:cNvSpPr>
            <a:spLocks noGrp="1" noChangeArrowheads="1"/>
          </p:cNvSpPr>
          <p:nvPr>
            <p:ph type="sldNum" sz="quarter" idx="12"/>
          </p:nvPr>
        </p:nvSpPr>
        <p:spPr/>
        <p:txBody>
          <a:bodyPr/>
          <a:lstStyle>
            <a:lvl1pPr>
              <a:defRPr/>
            </a:lvl1pPr>
          </a:lstStyle>
          <a:p>
            <a:fld id="{786C23D2-5BAB-4C47-BAA3-CAE1DD561132}" type="slidenum">
              <a:rPr lang="en-US" altLang="zh-CN"/>
              <a:pPr/>
              <a:t>‹#›</a:t>
            </a:fld>
            <a:endParaRPr lang="en-US" altLang="zh-CN"/>
          </a:p>
        </p:txBody>
      </p:sp>
    </p:spTree>
    <p:extLst>
      <p:ext uri="{BB962C8B-B14F-4D97-AF65-F5344CB8AC3E}">
        <p14:creationId xmlns:p14="http://schemas.microsoft.com/office/powerpoint/2010/main" val="11810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EE1F5988-BF54-B932-6BB9-04FA5CCA82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D63A5167-068F-B47C-E23F-64D2DE0642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a:extLst>
              <a:ext uri="{FF2B5EF4-FFF2-40B4-BE49-F238E27FC236}">
                <a16:creationId xmlns:a16="http://schemas.microsoft.com/office/drawing/2014/main" id="{F52FD9F4-8393-BD00-7079-6EDFAC3EA120}"/>
              </a:ext>
            </a:extLst>
          </p:cNvPr>
          <p:cNvSpPr>
            <a:spLocks noGrp="1" noChangeArrowheads="1"/>
          </p:cNvSpPr>
          <p:nvPr>
            <p:ph type="sldNum" sz="quarter" idx="12"/>
          </p:nvPr>
        </p:nvSpPr>
        <p:spPr>
          <a:ln/>
        </p:spPr>
        <p:txBody>
          <a:bodyPr/>
          <a:lstStyle>
            <a:lvl1pPr>
              <a:defRPr/>
            </a:lvl1pPr>
          </a:lstStyle>
          <a:p>
            <a:fld id="{AC72BA1C-5D48-4FD2-989D-A6375BD7B583}" type="slidenum">
              <a:rPr lang="en-US" altLang="zh-CN"/>
              <a:pPr/>
              <a:t>‹#›</a:t>
            </a:fld>
            <a:endParaRPr lang="en-US" altLang="zh-CN"/>
          </a:p>
        </p:txBody>
      </p:sp>
    </p:spTree>
    <p:extLst>
      <p:ext uri="{BB962C8B-B14F-4D97-AF65-F5344CB8AC3E}">
        <p14:creationId xmlns:p14="http://schemas.microsoft.com/office/powerpoint/2010/main" val="17872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F59B78DC-EE31-1D1F-030A-E8B0F3C5D6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7389E0A9-62C8-09C7-4BBD-56C78677AD8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a:extLst>
              <a:ext uri="{FF2B5EF4-FFF2-40B4-BE49-F238E27FC236}">
                <a16:creationId xmlns:a16="http://schemas.microsoft.com/office/drawing/2014/main" id="{6AA2D5C0-6F73-E8A0-6F22-CA9E52E5EB54}"/>
              </a:ext>
            </a:extLst>
          </p:cNvPr>
          <p:cNvSpPr>
            <a:spLocks noGrp="1" noChangeArrowheads="1"/>
          </p:cNvSpPr>
          <p:nvPr>
            <p:ph type="sldNum" sz="quarter" idx="12"/>
          </p:nvPr>
        </p:nvSpPr>
        <p:spPr>
          <a:ln/>
        </p:spPr>
        <p:txBody>
          <a:bodyPr/>
          <a:lstStyle>
            <a:lvl1pPr>
              <a:defRPr/>
            </a:lvl1pPr>
          </a:lstStyle>
          <a:p>
            <a:fld id="{0BD9DEED-1F00-4628-B2F8-4836EAC1F67A}" type="slidenum">
              <a:rPr lang="en-US" altLang="zh-CN"/>
              <a:pPr/>
              <a:t>‹#›</a:t>
            </a:fld>
            <a:endParaRPr lang="en-US" altLang="zh-CN"/>
          </a:p>
        </p:txBody>
      </p:sp>
    </p:spTree>
    <p:extLst>
      <p:ext uri="{BB962C8B-B14F-4D97-AF65-F5344CB8AC3E}">
        <p14:creationId xmlns:p14="http://schemas.microsoft.com/office/powerpoint/2010/main" val="138435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67753223-99EA-620C-23D4-50B2F83661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B14BBAB2-81C0-B6EC-6C33-00A53C70F4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a:extLst>
              <a:ext uri="{FF2B5EF4-FFF2-40B4-BE49-F238E27FC236}">
                <a16:creationId xmlns:a16="http://schemas.microsoft.com/office/drawing/2014/main" id="{7C6DD79C-2A56-0577-A3C2-04FB41239530}"/>
              </a:ext>
            </a:extLst>
          </p:cNvPr>
          <p:cNvSpPr>
            <a:spLocks noGrp="1" noChangeArrowheads="1"/>
          </p:cNvSpPr>
          <p:nvPr>
            <p:ph type="sldNum" sz="quarter" idx="12"/>
          </p:nvPr>
        </p:nvSpPr>
        <p:spPr>
          <a:ln/>
        </p:spPr>
        <p:txBody>
          <a:bodyPr/>
          <a:lstStyle>
            <a:lvl1pPr>
              <a:defRPr/>
            </a:lvl1pPr>
          </a:lstStyle>
          <a:p>
            <a:fld id="{CCA5AC33-3167-497D-AE8F-B0EA08D0EF7B}" type="slidenum">
              <a:rPr lang="en-US" altLang="zh-CN"/>
              <a:pPr/>
              <a:t>‹#›</a:t>
            </a:fld>
            <a:endParaRPr lang="en-US" altLang="zh-CN"/>
          </a:p>
        </p:txBody>
      </p:sp>
    </p:spTree>
    <p:extLst>
      <p:ext uri="{BB962C8B-B14F-4D97-AF65-F5344CB8AC3E}">
        <p14:creationId xmlns:p14="http://schemas.microsoft.com/office/powerpoint/2010/main" val="155310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0C7BCC60-2CCF-6BEE-AD8C-85425777D8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7E3B1884-BEC9-F3EB-4023-B2BE4DA093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a:extLst>
              <a:ext uri="{FF2B5EF4-FFF2-40B4-BE49-F238E27FC236}">
                <a16:creationId xmlns:a16="http://schemas.microsoft.com/office/drawing/2014/main" id="{B9328287-2D17-3519-E94A-6B98F39F02CF}"/>
              </a:ext>
            </a:extLst>
          </p:cNvPr>
          <p:cNvSpPr>
            <a:spLocks noGrp="1" noChangeArrowheads="1"/>
          </p:cNvSpPr>
          <p:nvPr>
            <p:ph type="sldNum" sz="quarter" idx="12"/>
          </p:nvPr>
        </p:nvSpPr>
        <p:spPr>
          <a:ln/>
        </p:spPr>
        <p:txBody>
          <a:bodyPr/>
          <a:lstStyle>
            <a:lvl1pPr>
              <a:defRPr/>
            </a:lvl1pPr>
          </a:lstStyle>
          <a:p>
            <a:fld id="{F438664E-8C41-44C7-923F-F78D8DA0979D}" type="slidenum">
              <a:rPr lang="en-US" altLang="zh-CN"/>
              <a:pPr/>
              <a:t>‹#›</a:t>
            </a:fld>
            <a:endParaRPr lang="en-US" altLang="zh-CN"/>
          </a:p>
        </p:txBody>
      </p:sp>
    </p:spTree>
    <p:extLst>
      <p:ext uri="{BB962C8B-B14F-4D97-AF65-F5344CB8AC3E}">
        <p14:creationId xmlns:p14="http://schemas.microsoft.com/office/powerpoint/2010/main" val="4053801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9AAA3658-0678-E54C-8C65-4300021C9B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5D71DCFC-E887-432B-BE37-E6FBD6CC57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a:extLst>
              <a:ext uri="{FF2B5EF4-FFF2-40B4-BE49-F238E27FC236}">
                <a16:creationId xmlns:a16="http://schemas.microsoft.com/office/drawing/2014/main" id="{7A798B7C-C0D1-E8B2-5964-DE54C99A77B1}"/>
              </a:ext>
            </a:extLst>
          </p:cNvPr>
          <p:cNvSpPr>
            <a:spLocks noGrp="1" noChangeArrowheads="1"/>
          </p:cNvSpPr>
          <p:nvPr>
            <p:ph type="sldNum" sz="quarter" idx="12"/>
          </p:nvPr>
        </p:nvSpPr>
        <p:spPr>
          <a:ln/>
        </p:spPr>
        <p:txBody>
          <a:bodyPr/>
          <a:lstStyle>
            <a:lvl1pPr>
              <a:defRPr/>
            </a:lvl1pPr>
          </a:lstStyle>
          <a:p>
            <a:fld id="{64D2CB27-BE5B-4176-9313-851E9DD22C25}" type="slidenum">
              <a:rPr lang="en-US" altLang="zh-CN"/>
              <a:pPr/>
              <a:t>‹#›</a:t>
            </a:fld>
            <a:endParaRPr lang="en-US" altLang="zh-CN"/>
          </a:p>
        </p:txBody>
      </p:sp>
    </p:spTree>
    <p:extLst>
      <p:ext uri="{BB962C8B-B14F-4D97-AF65-F5344CB8AC3E}">
        <p14:creationId xmlns:p14="http://schemas.microsoft.com/office/powerpoint/2010/main" val="401487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4B6DC603-A0CF-68B4-BCB9-459C6FAA58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a:extLst>
              <a:ext uri="{FF2B5EF4-FFF2-40B4-BE49-F238E27FC236}">
                <a16:creationId xmlns:a16="http://schemas.microsoft.com/office/drawing/2014/main" id="{90A8BBAB-2EEB-686A-3C3C-1D79A713C2C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a:extLst>
              <a:ext uri="{FF2B5EF4-FFF2-40B4-BE49-F238E27FC236}">
                <a16:creationId xmlns:a16="http://schemas.microsoft.com/office/drawing/2014/main" id="{6D051AB4-F67F-BA22-F8F0-2C584ED01D03}"/>
              </a:ext>
            </a:extLst>
          </p:cNvPr>
          <p:cNvSpPr>
            <a:spLocks noGrp="1" noChangeArrowheads="1"/>
          </p:cNvSpPr>
          <p:nvPr>
            <p:ph type="sldNum" sz="quarter" idx="12"/>
          </p:nvPr>
        </p:nvSpPr>
        <p:spPr>
          <a:ln/>
        </p:spPr>
        <p:txBody>
          <a:bodyPr/>
          <a:lstStyle>
            <a:lvl1pPr>
              <a:defRPr/>
            </a:lvl1pPr>
          </a:lstStyle>
          <a:p>
            <a:fld id="{B4F7FF6E-E00B-4264-AED8-03330ED199B8}" type="slidenum">
              <a:rPr lang="en-US" altLang="zh-CN"/>
              <a:pPr/>
              <a:t>‹#›</a:t>
            </a:fld>
            <a:endParaRPr lang="en-US" altLang="zh-CN"/>
          </a:p>
        </p:txBody>
      </p:sp>
    </p:spTree>
    <p:extLst>
      <p:ext uri="{BB962C8B-B14F-4D97-AF65-F5344CB8AC3E}">
        <p14:creationId xmlns:p14="http://schemas.microsoft.com/office/powerpoint/2010/main" val="289321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5C59EAB0-ABF9-D5E9-B320-0389582EAB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a:extLst>
              <a:ext uri="{FF2B5EF4-FFF2-40B4-BE49-F238E27FC236}">
                <a16:creationId xmlns:a16="http://schemas.microsoft.com/office/drawing/2014/main" id="{0A3C3D2D-022C-A6BB-9118-BF320CFB73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a:extLst>
              <a:ext uri="{FF2B5EF4-FFF2-40B4-BE49-F238E27FC236}">
                <a16:creationId xmlns:a16="http://schemas.microsoft.com/office/drawing/2014/main" id="{054F3145-68AF-638A-0AC1-B9E3C51D6106}"/>
              </a:ext>
            </a:extLst>
          </p:cNvPr>
          <p:cNvSpPr>
            <a:spLocks noGrp="1" noChangeArrowheads="1"/>
          </p:cNvSpPr>
          <p:nvPr>
            <p:ph type="sldNum" sz="quarter" idx="12"/>
          </p:nvPr>
        </p:nvSpPr>
        <p:spPr>
          <a:ln/>
        </p:spPr>
        <p:txBody>
          <a:bodyPr/>
          <a:lstStyle>
            <a:lvl1pPr>
              <a:defRPr/>
            </a:lvl1pPr>
          </a:lstStyle>
          <a:p>
            <a:fld id="{9B2AD89F-6C2E-464D-AA43-CF136D3717E1}" type="slidenum">
              <a:rPr lang="en-US" altLang="zh-CN"/>
              <a:pPr/>
              <a:t>‹#›</a:t>
            </a:fld>
            <a:endParaRPr lang="en-US" altLang="zh-CN"/>
          </a:p>
        </p:txBody>
      </p:sp>
    </p:spTree>
    <p:extLst>
      <p:ext uri="{BB962C8B-B14F-4D97-AF65-F5344CB8AC3E}">
        <p14:creationId xmlns:p14="http://schemas.microsoft.com/office/powerpoint/2010/main" val="313914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7C6FCE70-220F-D2CF-6E18-BF012EB71A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a:extLst>
              <a:ext uri="{FF2B5EF4-FFF2-40B4-BE49-F238E27FC236}">
                <a16:creationId xmlns:a16="http://schemas.microsoft.com/office/drawing/2014/main" id="{FD662DA2-A88D-D022-3B7B-5B5A440835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a:extLst>
              <a:ext uri="{FF2B5EF4-FFF2-40B4-BE49-F238E27FC236}">
                <a16:creationId xmlns:a16="http://schemas.microsoft.com/office/drawing/2014/main" id="{3095D25E-4EE0-A941-5F28-9B22184F17F7}"/>
              </a:ext>
            </a:extLst>
          </p:cNvPr>
          <p:cNvSpPr>
            <a:spLocks noGrp="1" noChangeArrowheads="1"/>
          </p:cNvSpPr>
          <p:nvPr>
            <p:ph type="sldNum" sz="quarter" idx="12"/>
          </p:nvPr>
        </p:nvSpPr>
        <p:spPr>
          <a:ln/>
        </p:spPr>
        <p:txBody>
          <a:bodyPr/>
          <a:lstStyle>
            <a:lvl1pPr>
              <a:defRPr/>
            </a:lvl1pPr>
          </a:lstStyle>
          <a:p>
            <a:fld id="{B6F9488E-C7D0-4703-9999-55A14FE4E029}" type="slidenum">
              <a:rPr lang="en-US" altLang="zh-CN"/>
              <a:pPr/>
              <a:t>‹#›</a:t>
            </a:fld>
            <a:endParaRPr lang="en-US" altLang="zh-CN"/>
          </a:p>
        </p:txBody>
      </p:sp>
    </p:spTree>
    <p:extLst>
      <p:ext uri="{BB962C8B-B14F-4D97-AF65-F5344CB8AC3E}">
        <p14:creationId xmlns:p14="http://schemas.microsoft.com/office/powerpoint/2010/main" val="292511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860C20C8-19CC-0239-3907-B6882B2B8BF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03673BCD-8B57-895B-F74A-47EBD0561D8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a:extLst>
              <a:ext uri="{FF2B5EF4-FFF2-40B4-BE49-F238E27FC236}">
                <a16:creationId xmlns:a16="http://schemas.microsoft.com/office/drawing/2014/main" id="{B4FF06D8-BC04-B3AC-F228-A71014C608EC}"/>
              </a:ext>
            </a:extLst>
          </p:cNvPr>
          <p:cNvSpPr>
            <a:spLocks noGrp="1" noChangeArrowheads="1"/>
          </p:cNvSpPr>
          <p:nvPr>
            <p:ph type="sldNum" sz="quarter" idx="12"/>
          </p:nvPr>
        </p:nvSpPr>
        <p:spPr>
          <a:ln/>
        </p:spPr>
        <p:txBody>
          <a:bodyPr/>
          <a:lstStyle>
            <a:lvl1pPr>
              <a:defRPr/>
            </a:lvl1pPr>
          </a:lstStyle>
          <a:p>
            <a:fld id="{2E10C2B2-9DB2-4F2F-81CD-B481EEC09278}" type="slidenum">
              <a:rPr lang="en-US" altLang="zh-CN"/>
              <a:pPr/>
              <a:t>‹#›</a:t>
            </a:fld>
            <a:endParaRPr lang="en-US" altLang="zh-CN"/>
          </a:p>
        </p:txBody>
      </p:sp>
    </p:spTree>
    <p:extLst>
      <p:ext uri="{BB962C8B-B14F-4D97-AF65-F5344CB8AC3E}">
        <p14:creationId xmlns:p14="http://schemas.microsoft.com/office/powerpoint/2010/main" val="165550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6AB391AB-0AEF-A207-D848-872E8C9268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73DF4135-DA14-3B2F-42F5-A9875C95E8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a:extLst>
              <a:ext uri="{FF2B5EF4-FFF2-40B4-BE49-F238E27FC236}">
                <a16:creationId xmlns:a16="http://schemas.microsoft.com/office/drawing/2014/main" id="{2868A862-D055-5CD9-3FCB-C76F64B42EEE}"/>
              </a:ext>
            </a:extLst>
          </p:cNvPr>
          <p:cNvSpPr>
            <a:spLocks noGrp="1" noChangeArrowheads="1"/>
          </p:cNvSpPr>
          <p:nvPr>
            <p:ph type="sldNum" sz="quarter" idx="12"/>
          </p:nvPr>
        </p:nvSpPr>
        <p:spPr>
          <a:ln/>
        </p:spPr>
        <p:txBody>
          <a:bodyPr/>
          <a:lstStyle>
            <a:lvl1pPr>
              <a:defRPr/>
            </a:lvl1pPr>
          </a:lstStyle>
          <a:p>
            <a:fld id="{5A983045-929B-4DAF-9294-3DC5CB438E78}" type="slidenum">
              <a:rPr lang="en-US" altLang="zh-CN"/>
              <a:pPr/>
              <a:t>‹#›</a:t>
            </a:fld>
            <a:endParaRPr lang="en-US" altLang="zh-CN"/>
          </a:p>
        </p:txBody>
      </p:sp>
    </p:spTree>
    <p:extLst>
      <p:ext uri="{BB962C8B-B14F-4D97-AF65-F5344CB8AC3E}">
        <p14:creationId xmlns:p14="http://schemas.microsoft.com/office/powerpoint/2010/main" val="14625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5E7BE9E2-FCBF-7A88-B3DA-5811EE9762A5}"/>
              </a:ext>
            </a:extLst>
          </p:cNvPr>
          <p:cNvGrpSpPr>
            <a:grpSpLocks/>
          </p:cNvGrpSpPr>
          <p:nvPr/>
        </p:nvGrpSpPr>
        <p:grpSpPr bwMode="auto">
          <a:xfrm>
            <a:off x="1071563" y="304800"/>
            <a:ext cx="7615237" cy="1106488"/>
            <a:chOff x="675" y="192"/>
            <a:chExt cx="4797" cy="697"/>
          </a:xfrm>
        </p:grpSpPr>
        <p:sp>
          <p:nvSpPr>
            <p:cNvPr id="1032" name="Oval 3">
              <a:extLst>
                <a:ext uri="{FF2B5EF4-FFF2-40B4-BE49-F238E27FC236}">
                  <a16:creationId xmlns:a16="http://schemas.microsoft.com/office/drawing/2014/main" id="{A4F87FC5-DC0E-2B91-573B-30832BE5BD38}"/>
                </a:ext>
              </a:extLst>
            </p:cNvPr>
            <p:cNvSpPr>
              <a:spLocks noChangeArrowheads="1"/>
            </p:cNvSpPr>
            <p:nvPr/>
          </p:nvSpPr>
          <p:spPr bwMode="hidden">
            <a:xfrm flipH="1">
              <a:off x="3067" y="192"/>
              <a:ext cx="696" cy="696"/>
            </a:xfrm>
            <a:prstGeom prst="ellipse">
              <a:avLst/>
            </a:prstGeom>
            <a:solidFill>
              <a:schemeClr val="accent2"/>
            </a:solidFill>
            <a:ln w="28575">
              <a:noFill/>
              <a:round/>
              <a:headEnd/>
              <a:tailEnd/>
            </a:ln>
          </p:spPr>
          <p:txBody>
            <a:bodyPr wrap="none" anchor="ctr"/>
            <a:lstStyle/>
            <a:p>
              <a:pPr algn="ctr">
                <a:defRPr/>
              </a:pPr>
              <a:endParaRPr lang="zh-CN" altLang="zh-CN" sz="2400">
                <a:latin typeface="Times New Roman" pitchFamily="18" charset="0"/>
              </a:endParaRPr>
            </a:p>
          </p:txBody>
        </p:sp>
        <p:sp>
          <p:nvSpPr>
            <p:cNvPr id="1033" name="Oval 4">
              <a:extLst>
                <a:ext uri="{FF2B5EF4-FFF2-40B4-BE49-F238E27FC236}">
                  <a16:creationId xmlns:a16="http://schemas.microsoft.com/office/drawing/2014/main" id="{C1004BB6-E399-3675-4BA4-A586BAD9E532}"/>
                </a:ext>
              </a:extLst>
            </p:cNvPr>
            <p:cNvSpPr>
              <a:spLocks noChangeArrowheads="1"/>
            </p:cNvSpPr>
            <p:nvPr/>
          </p:nvSpPr>
          <p:spPr bwMode="hidden">
            <a:xfrm flipH="1">
              <a:off x="4777" y="192"/>
              <a:ext cx="695" cy="696"/>
            </a:xfrm>
            <a:prstGeom prst="ellipse">
              <a:avLst/>
            </a:prstGeom>
            <a:solidFill>
              <a:schemeClr val="accent2"/>
            </a:solidFill>
            <a:ln w="28575">
              <a:noFill/>
              <a:round/>
              <a:headEnd/>
              <a:tailEnd/>
            </a:ln>
          </p:spPr>
          <p:txBody>
            <a:bodyPr wrap="none" anchor="ctr"/>
            <a:lstStyle/>
            <a:p>
              <a:pPr algn="ctr">
                <a:defRPr/>
              </a:pPr>
              <a:endParaRPr lang="zh-CN" altLang="zh-CN" sz="2400">
                <a:latin typeface="Times New Roman" pitchFamily="18" charset="0"/>
              </a:endParaRPr>
            </a:p>
          </p:txBody>
        </p:sp>
        <p:sp>
          <p:nvSpPr>
            <p:cNvPr id="1034" name="Oval 5">
              <a:extLst>
                <a:ext uri="{FF2B5EF4-FFF2-40B4-BE49-F238E27FC236}">
                  <a16:creationId xmlns:a16="http://schemas.microsoft.com/office/drawing/2014/main" id="{3F5A47DB-E751-B5E2-F593-0788BF0AF64B}"/>
                </a:ext>
              </a:extLst>
            </p:cNvPr>
            <p:cNvSpPr>
              <a:spLocks noChangeArrowheads="1"/>
            </p:cNvSpPr>
            <p:nvPr/>
          </p:nvSpPr>
          <p:spPr bwMode="hidden">
            <a:xfrm flipH="1">
              <a:off x="675" y="193"/>
              <a:ext cx="695" cy="696"/>
            </a:xfrm>
            <a:prstGeom prst="ellipse">
              <a:avLst/>
            </a:prstGeom>
            <a:solidFill>
              <a:schemeClr val="accent2"/>
            </a:solidFill>
            <a:ln w="28575">
              <a:noFill/>
              <a:round/>
              <a:headEnd/>
              <a:tailEnd/>
            </a:ln>
          </p:spPr>
          <p:txBody>
            <a:bodyPr wrap="none" anchor="ctr"/>
            <a:lstStyle/>
            <a:p>
              <a:pPr algn="ctr">
                <a:defRPr/>
              </a:pPr>
              <a:endParaRPr lang="zh-CN" altLang="zh-CN" sz="2400">
                <a:latin typeface="Times New Roman" pitchFamily="18" charset="0"/>
              </a:endParaRPr>
            </a:p>
          </p:txBody>
        </p:sp>
        <p:sp>
          <p:nvSpPr>
            <p:cNvPr id="1035" name="Oval 6">
              <a:extLst>
                <a:ext uri="{FF2B5EF4-FFF2-40B4-BE49-F238E27FC236}">
                  <a16:creationId xmlns:a16="http://schemas.microsoft.com/office/drawing/2014/main" id="{79744E90-C360-B321-883F-C2BEC037F58C}"/>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p:spPr>
          <p:txBody>
            <a:bodyPr wrap="none" anchor="ctr"/>
            <a:lstStyle/>
            <a:p>
              <a:pPr algn="ctr">
                <a:defRPr/>
              </a:pPr>
              <a:endParaRPr lang="zh-CN" altLang="zh-CN" sz="2400">
                <a:latin typeface="Times New Roman" pitchFamily="18" charset="0"/>
              </a:endParaRPr>
            </a:p>
          </p:txBody>
        </p:sp>
        <p:sp>
          <p:nvSpPr>
            <p:cNvPr id="1036" name="Oval 7">
              <a:extLst>
                <a:ext uri="{FF2B5EF4-FFF2-40B4-BE49-F238E27FC236}">
                  <a16:creationId xmlns:a16="http://schemas.microsoft.com/office/drawing/2014/main" id="{6CE85CC6-76A1-945F-735F-70E2C151D930}"/>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p:spPr>
          <p:txBody>
            <a:bodyPr wrap="none" anchor="ctr"/>
            <a:lstStyle/>
            <a:p>
              <a:pPr algn="ctr">
                <a:defRPr/>
              </a:pPr>
              <a:endParaRPr lang="zh-CN" altLang="zh-CN" sz="2400">
                <a:latin typeface="Times New Roman" pitchFamily="18" charset="0"/>
              </a:endParaRPr>
            </a:p>
          </p:txBody>
        </p:sp>
      </p:grpSp>
      <p:sp>
        <p:nvSpPr>
          <p:cNvPr id="4099" name="Rectangle 8">
            <a:extLst>
              <a:ext uri="{FF2B5EF4-FFF2-40B4-BE49-F238E27FC236}">
                <a16:creationId xmlns:a16="http://schemas.microsoft.com/office/drawing/2014/main" id="{B32167AB-3065-017C-9434-CF2589A76673}"/>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9" name="Rectangle 9">
            <a:extLst>
              <a:ext uri="{FF2B5EF4-FFF2-40B4-BE49-F238E27FC236}">
                <a16:creationId xmlns:a16="http://schemas.microsoft.com/office/drawing/2014/main" id="{FBE0E1F7-B350-C253-55FC-79A7DE76858D}"/>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US" altLang="zh-CN"/>
          </a:p>
        </p:txBody>
      </p:sp>
      <p:sp>
        <p:nvSpPr>
          <p:cNvPr id="10250" name="Rectangle 10">
            <a:extLst>
              <a:ext uri="{FF2B5EF4-FFF2-40B4-BE49-F238E27FC236}">
                <a16:creationId xmlns:a16="http://schemas.microsoft.com/office/drawing/2014/main" id="{A23DDEFB-DF0E-9211-E854-23184EB336E3}"/>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US" altLang="zh-CN"/>
          </a:p>
        </p:txBody>
      </p:sp>
      <p:sp>
        <p:nvSpPr>
          <p:cNvPr id="10251" name="Rectangle 11">
            <a:extLst>
              <a:ext uri="{FF2B5EF4-FFF2-40B4-BE49-F238E27FC236}">
                <a16:creationId xmlns:a16="http://schemas.microsoft.com/office/drawing/2014/main" id="{5A7B31F1-B24C-01EE-EA1F-29142E24348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2AF98CD6-F8A8-4728-9C91-13A2176CCD42}" type="slidenum">
              <a:rPr lang="en-US" altLang="zh-CN"/>
              <a:pPr/>
              <a:t>‹#›</a:t>
            </a:fld>
            <a:endParaRPr lang="en-US" altLang="zh-CN"/>
          </a:p>
        </p:txBody>
      </p:sp>
      <p:sp>
        <p:nvSpPr>
          <p:cNvPr id="4103" name="Rectangle 12">
            <a:extLst>
              <a:ext uri="{FF2B5EF4-FFF2-40B4-BE49-F238E27FC236}">
                <a16:creationId xmlns:a16="http://schemas.microsoft.com/office/drawing/2014/main" id="{6D5E6EC3-D1EE-3C09-09B7-8F0DD8C6F04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12"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oleObject" Target="../embeddings/oleObject5.bin"/><Relationship Id="rId5" Type="http://schemas.openxmlformats.org/officeDocument/2006/relationships/image" Target="../media/image2.wmf"/><Relationship Id="rId10" Type="http://schemas.openxmlformats.org/officeDocument/2006/relationships/image" Target="../media/image5.png"/><Relationship Id="rId4" Type="http://schemas.openxmlformats.org/officeDocument/2006/relationships/oleObject" Target="../embeddings/oleObject2.bin"/><Relationship Id="rId9" Type="http://schemas.openxmlformats.org/officeDocument/2006/relationships/image" Target="../media/image4.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1.bin"/><Relationship Id="rId18" Type="http://schemas.openxmlformats.org/officeDocument/2006/relationships/image" Target="../media/image14.wmf"/><Relationship Id="rId3" Type="http://schemas.openxmlformats.org/officeDocument/2006/relationships/image" Target="../media/image7.wmf"/><Relationship Id="rId7" Type="http://schemas.openxmlformats.org/officeDocument/2006/relationships/image" Target="../media/image9.wmf"/><Relationship Id="rId12" Type="http://schemas.openxmlformats.org/officeDocument/2006/relationships/image" Target="../media/image11.wmf"/><Relationship Id="rId17" Type="http://schemas.openxmlformats.org/officeDocument/2006/relationships/oleObject" Target="../embeddings/oleObject13.bin"/><Relationship Id="rId2" Type="http://schemas.openxmlformats.org/officeDocument/2006/relationships/oleObject" Target="../embeddings/oleObject6.bin"/><Relationship Id="rId16" Type="http://schemas.openxmlformats.org/officeDocument/2006/relationships/image" Target="../media/image13.wmf"/><Relationship Id="rId1" Type="http://schemas.openxmlformats.org/officeDocument/2006/relationships/slideLayout" Target="../slideLayouts/slideLayout7.xml"/><Relationship Id="rId6" Type="http://schemas.openxmlformats.org/officeDocument/2006/relationships/oleObject" Target="../embeddings/oleObject8.bin"/><Relationship Id="rId11" Type="http://schemas.openxmlformats.org/officeDocument/2006/relationships/oleObject" Target="../embeddings/oleObject10.bin"/><Relationship Id="rId5" Type="http://schemas.openxmlformats.org/officeDocument/2006/relationships/image" Target="../media/image8.wmf"/><Relationship Id="rId15" Type="http://schemas.openxmlformats.org/officeDocument/2006/relationships/oleObject" Target="../embeddings/oleObject12.bin"/><Relationship Id="rId10" Type="http://schemas.openxmlformats.org/officeDocument/2006/relationships/image" Target="../media/image5.png"/><Relationship Id="rId4" Type="http://schemas.openxmlformats.org/officeDocument/2006/relationships/oleObject" Target="../embeddings/oleObject7.bin"/><Relationship Id="rId9" Type="http://schemas.openxmlformats.org/officeDocument/2006/relationships/image" Target="../media/image10.wmf"/><Relationship Id="rId14" Type="http://schemas.openxmlformats.org/officeDocument/2006/relationships/image" Target="../media/image12.wmf"/></Relationships>
</file>

<file path=ppt/slides/_rels/slide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4.bin"/><Relationship Id="rId1" Type="http://schemas.openxmlformats.org/officeDocument/2006/relationships/slideLayout" Target="../slideLayouts/slideLayout7.xml"/><Relationship Id="rId4" Type="http://schemas.openxmlformats.org/officeDocument/2006/relationships/hyperlink" Target="../&#31532;3&#31456;.ppt#28. &#24187;&#28783;&#29255; 2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852D89B4-3283-4599-73E7-626A83377F15}"/>
              </a:ext>
            </a:extLst>
          </p:cNvPr>
          <p:cNvSpPr txBox="1">
            <a:spLocks noChangeArrowheads="1"/>
          </p:cNvSpPr>
          <p:nvPr/>
        </p:nvSpPr>
        <p:spPr bwMode="auto">
          <a:xfrm>
            <a:off x="304800" y="701675"/>
            <a:ext cx="578008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sz="2400" b="1">
                <a:latin typeface="Times New Roman" panose="02020603050405020304" pitchFamily="18" charset="0"/>
                <a:ea typeface="楷体_GB2312" pitchFamily="49" charset="-122"/>
              </a:rPr>
              <a:t>某种理想气体作自由膨胀，求：</a:t>
            </a:r>
            <a:r>
              <a:rPr kumimoji="1" lang="en-US" altLang="zh-CN" sz="2400" b="1">
                <a:latin typeface="Times New Roman" panose="02020603050405020304" pitchFamily="18" charset="0"/>
                <a:ea typeface="楷体_GB2312" pitchFamily="49" charset="-122"/>
                <a:cs typeface="Times New Roman" panose="02020603050405020304" pitchFamily="18" charset="0"/>
              </a:rPr>
              <a:t>Δ</a:t>
            </a:r>
            <a:r>
              <a:rPr kumimoji="1" lang="en-US" altLang="zh-CN" sz="2400" b="1" i="1">
                <a:latin typeface="Times New Roman" panose="02020603050405020304" pitchFamily="18" charset="0"/>
                <a:ea typeface="楷体_GB2312" pitchFamily="49" charset="-122"/>
                <a:cs typeface="Times New Roman" panose="02020603050405020304" pitchFamily="18" charset="0"/>
              </a:rPr>
              <a:t>s</a:t>
            </a:r>
            <a:r>
              <a:rPr kumimoji="1" lang="en-US" altLang="zh-CN" sz="2400" b="1" baseline="-25000">
                <a:latin typeface="Times New Roman" panose="02020603050405020304" pitchFamily="18" charset="0"/>
                <a:ea typeface="楷体_GB2312" pitchFamily="49" charset="-122"/>
                <a:cs typeface="Times New Roman" panose="02020603050405020304" pitchFamily="18" charset="0"/>
              </a:rPr>
              <a:t>12</a:t>
            </a:r>
            <a:r>
              <a:rPr kumimoji="1" lang="zh-CN" altLang="en-US" sz="2400" b="1" baseline="-25000">
                <a:latin typeface="Times New Roman" panose="02020603050405020304" pitchFamily="18" charset="0"/>
                <a:ea typeface="楷体_GB2312" pitchFamily="49" charset="-122"/>
              </a:rPr>
              <a:t>。</a:t>
            </a:r>
            <a:endParaRPr kumimoji="1" lang="zh-CN" altLang="en-US" sz="2400" b="1">
              <a:latin typeface="Times New Roman" panose="02020603050405020304" pitchFamily="18" charset="0"/>
              <a:ea typeface="楷体_GB2312" pitchFamily="49" charset="-122"/>
            </a:endParaRPr>
          </a:p>
        </p:txBody>
      </p:sp>
      <p:sp>
        <p:nvSpPr>
          <p:cNvPr id="2051" name="Text Box 3">
            <a:extLst>
              <a:ext uri="{FF2B5EF4-FFF2-40B4-BE49-F238E27FC236}">
                <a16:creationId xmlns:a16="http://schemas.microsoft.com/office/drawing/2014/main" id="{480E4B9C-4C4E-90A9-B249-5475B2714151}"/>
              </a:ext>
            </a:extLst>
          </p:cNvPr>
          <p:cNvSpPr txBox="1">
            <a:spLocks noChangeArrowheads="1"/>
          </p:cNvSpPr>
          <p:nvPr/>
        </p:nvSpPr>
        <p:spPr bwMode="auto">
          <a:xfrm>
            <a:off x="971550" y="1484313"/>
            <a:ext cx="48244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sz="2400" b="1">
                <a:latin typeface="Times New Roman" panose="02020603050405020304" pitchFamily="18" charset="0"/>
                <a:ea typeface="楷体_GB2312" pitchFamily="49" charset="-122"/>
              </a:rPr>
              <a:t>方法一</a:t>
            </a:r>
          </a:p>
          <a:p>
            <a:pPr eaLnBrk="1" hangingPunct="1">
              <a:lnSpc>
                <a:spcPct val="150000"/>
              </a:lnSpc>
            </a:pPr>
            <a:r>
              <a:rPr kumimoji="1" lang="zh-CN" altLang="en-US" sz="2400" b="1">
                <a:latin typeface="Times New Roman" panose="02020603050405020304" pitchFamily="18" charset="0"/>
                <a:ea typeface="楷体_GB2312" pitchFamily="49" charset="-122"/>
              </a:rPr>
              <a:t>容器刚性绝热，气体作自由膨胀</a:t>
            </a:r>
          </a:p>
        </p:txBody>
      </p:sp>
      <p:graphicFrame>
        <p:nvGraphicFramePr>
          <p:cNvPr id="2052" name="Object 4">
            <a:extLst>
              <a:ext uri="{FF2B5EF4-FFF2-40B4-BE49-F238E27FC236}">
                <a16:creationId xmlns:a16="http://schemas.microsoft.com/office/drawing/2014/main" id="{2CEA71DF-B5D3-5AE6-6C39-389597EC4A2B}"/>
              </a:ext>
            </a:extLst>
          </p:cNvPr>
          <p:cNvGraphicFramePr>
            <a:graphicFrameLocks noChangeAspect="1"/>
          </p:cNvGraphicFramePr>
          <p:nvPr/>
        </p:nvGraphicFramePr>
        <p:xfrm>
          <a:off x="1311275" y="2919413"/>
          <a:ext cx="2355850" cy="520700"/>
        </p:xfrm>
        <a:graphic>
          <a:graphicData uri="http://schemas.openxmlformats.org/presentationml/2006/ole">
            <mc:AlternateContent xmlns:mc="http://schemas.openxmlformats.org/markup-compatibility/2006">
              <mc:Choice xmlns:v="urn:schemas-microsoft-com:vml" Requires="v">
                <p:oleObj name="Equation" r:id="rId2" imgW="977476" imgH="215806" progId="Equation.DSMT4">
                  <p:embed/>
                </p:oleObj>
              </mc:Choice>
              <mc:Fallback>
                <p:oleObj name="Equation" r:id="rId2" imgW="977476" imgH="215806"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275" y="2919413"/>
                        <a:ext cx="23558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5">
            <a:extLst>
              <a:ext uri="{FF2B5EF4-FFF2-40B4-BE49-F238E27FC236}">
                <a16:creationId xmlns:a16="http://schemas.microsoft.com/office/drawing/2014/main" id="{E15E6FE3-3C57-412B-C3A7-106EC7FCC662}"/>
              </a:ext>
            </a:extLst>
          </p:cNvPr>
          <p:cNvGraphicFramePr>
            <a:graphicFrameLocks noChangeAspect="1"/>
          </p:cNvGraphicFramePr>
          <p:nvPr/>
        </p:nvGraphicFramePr>
        <p:xfrm>
          <a:off x="1187450" y="3613150"/>
          <a:ext cx="3506788" cy="479425"/>
        </p:xfrm>
        <a:graphic>
          <a:graphicData uri="http://schemas.openxmlformats.org/presentationml/2006/ole">
            <mc:AlternateContent xmlns:mc="http://schemas.openxmlformats.org/markup-compatibility/2006">
              <mc:Choice xmlns:v="urn:schemas-microsoft-com:vml" Requires="v">
                <p:oleObj name="Equation" r:id="rId4" imgW="1574117" imgH="215806" progId="Equation.DSMT4">
                  <p:embed/>
                </p:oleObj>
              </mc:Choice>
              <mc:Fallback>
                <p:oleObj name="Equation" r:id="rId4" imgW="1574117" imgH="215806"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613150"/>
                        <a:ext cx="350678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7">
            <a:extLst>
              <a:ext uri="{FF2B5EF4-FFF2-40B4-BE49-F238E27FC236}">
                <a16:creationId xmlns:a16="http://schemas.microsoft.com/office/drawing/2014/main" id="{EB57AA96-A45D-53F4-FB71-0A8C5DA71402}"/>
              </a:ext>
            </a:extLst>
          </p:cNvPr>
          <p:cNvGraphicFramePr>
            <a:graphicFrameLocks noChangeAspect="1"/>
          </p:cNvGraphicFramePr>
          <p:nvPr/>
        </p:nvGraphicFramePr>
        <p:xfrm>
          <a:off x="1960563" y="4392613"/>
          <a:ext cx="3478212" cy="476250"/>
        </p:xfrm>
        <a:graphic>
          <a:graphicData uri="http://schemas.openxmlformats.org/presentationml/2006/ole">
            <mc:AlternateContent xmlns:mc="http://schemas.openxmlformats.org/markup-compatibility/2006">
              <mc:Choice xmlns:v="urn:schemas-microsoft-com:vml" Requires="v">
                <p:oleObj name="Equation" r:id="rId6" imgW="1574117" imgH="215806" progId="Equation.DSMT4">
                  <p:embed/>
                </p:oleObj>
              </mc:Choice>
              <mc:Fallback>
                <p:oleObj name="Equation" r:id="rId6" imgW="1574117" imgH="215806"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0563" y="4392613"/>
                        <a:ext cx="3478212"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6" name="Text Box 8">
            <a:extLst>
              <a:ext uri="{FF2B5EF4-FFF2-40B4-BE49-F238E27FC236}">
                <a16:creationId xmlns:a16="http://schemas.microsoft.com/office/drawing/2014/main" id="{0AFDA915-E9CD-7230-40B2-9173F27AB36E}"/>
              </a:ext>
            </a:extLst>
          </p:cNvPr>
          <p:cNvSpPr txBox="1">
            <a:spLocks noChangeArrowheads="1"/>
          </p:cNvSpPr>
          <p:nvPr/>
        </p:nvSpPr>
        <p:spPr bwMode="auto">
          <a:xfrm>
            <a:off x="7078663" y="4319588"/>
            <a:ext cx="1238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即</a:t>
            </a:r>
            <a:r>
              <a:rPr kumimoji="1" lang="en-US" altLang="zh-CN" sz="2400" b="1" i="1">
                <a:latin typeface="Times New Roman" panose="02020603050405020304" pitchFamily="18" charset="0"/>
                <a:ea typeface="楷体_GB2312" pitchFamily="49" charset="-122"/>
              </a:rPr>
              <a:t>T</a:t>
            </a:r>
            <a:r>
              <a:rPr kumimoji="1" lang="en-US" altLang="zh-CN" sz="2400" b="1" baseline="-25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T</a:t>
            </a:r>
            <a:r>
              <a:rPr kumimoji="1" lang="en-US" altLang="zh-CN" sz="2400" b="1" baseline="-25000">
                <a:latin typeface="Times New Roman" panose="02020603050405020304" pitchFamily="18" charset="0"/>
                <a:ea typeface="楷体_GB2312" pitchFamily="49" charset="-122"/>
              </a:rPr>
              <a:t>2</a:t>
            </a:r>
            <a:endParaRPr kumimoji="1" lang="en-US" altLang="zh-CN" sz="2400" b="1">
              <a:latin typeface="Times New Roman" panose="02020603050405020304" pitchFamily="18" charset="0"/>
              <a:ea typeface="楷体_GB2312" pitchFamily="49" charset="-122"/>
            </a:endParaRPr>
          </a:p>
        </p:txBody>
      </p:sp>
      <p:graphicFrame>
        <p:nvGraphicFramePr>
          <p:cNvPr id="2057" name="Object 9">
            <a:extLst>
              <a:ext uri="{FF2B5EF4-FFF2-40B4-BE49-F238E27FC236}">
                <a16:creationId xmlns:a16="http://schemas.microsoft.com/office/drawing/2014/main" id="{D33010B7-90ED-5C0D-010C-241AFAD93882}"/>
              </a:ext>
            </a:extLst>
          </p:cNvPr>
          <p:cNvGraphicFramePr>
            <a:graphicFrameLocks noChangeAspect="1"/>
          </p:cNvGraphicFramePr>
          <p:nvPr/>
        </p:nvGraphicFramePr>
        <p:xfrm>
          <a:off x="1692275" y="5300663"/>
          <a:ext cx="4322763" cy="1235075"/>
        </p:xfrm>
        <a:graphic>
          <a:graphicData uri="http://schemas.openxmlformats.org/presentationml/2006/ole">
            <mc:AlternateContent xmlns:mc="http://schemas.openxmlformats.org/markup-compatibility/2006">
              <mc:Choice xmlns:v="urn:schemas-microsoft-com:vml" Requires="v">
                <p:oleObj name="Equation" r:id="rId8" imgW="1688367" imgH="482391" progId="Equation.DSMT4">
                  <p:embed/>
                </p:oleObj>
              </mc:Choice>
              <mc:Fallback>
                <p:oleObj name="Equation" r:id="rId8" imgW="1688367" imgH="482391"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5300663"/>
                        <a:ext cx="4322763"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 name="Line 10">
            <a:extLst>
              <a:ext uri="{FF2B5EF4-FFF2-40B4-BE49-F238E27FC236}">
                <a16:creationId xmlns:a16="http://schemas.microsoft.com/office/drawing/2014/main" id="{FF68EABC-5DCD-BE73-1584-232AA2B03CBF}"/>
              </a:ext>
            </a:extLst>
          </p:cNvPr>
          <p:cNvSpPr>
            <a:spLocks noChangeShapeType="1"/>
          </p:cNvSpPr>
          <p:nvPr/>
        </p:nvSpPr>
        <p:spPr bwMode="auto">
          <a:xfrm flipV="1">
            <a:off x="3511550" y="5357813"/>
            <a:ext cx="990600" cy="838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 name="Text Box 11">
            <a:extLst>
              <a:ext uri="{FF2B5EF4-FFF2-40B4-BE49-F238E27FC236}">
                <a16:creationId xmlns:a16="http://schemas.microsoft.com/office/drawing/2014/main" id="{341E3694-83BF-6727-051B-5936AB37AAB8}"/>
              </a:ext>
            </a:extLst>
          </p:cNvPr>
          <p:cNvSpPr txBox="1">
            <a:spLocks noChangeArrowheads="1"/>
          </p:cNvSpPr>
          <p:nvPr/>
        </p:nvSpPr>
        <p:spPr bwMode="auto">
          <a:xfrm>
            <a:off x="4486275" y="49672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FF0000"/>
                </a:solidFill>
                <a:latin typeface="Times New Roman" panose="02020603050405020304" pitchFamily="18" charset="0"/>
              </a:rPr>
              <a:t>0</a:t>
            </a:r>
          </a:p>
        </p:txBody>
      </p:sp>
      <p:pic>
        <p:nvPicPr>
          <p:cNvPr id="6144" name="Picture 0">
            <a:extLst>
              <a:ext uri="{FF2B5EF4-FFF2-40B4-BE49-F238E27FC236}">
                <a16:creationId xmlns:a16="http://schemas.microsoft.com/office/drawing/2014/main" id="{1B66D4B1-38F5-97DC-D675-21469F97E13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625" y="476250"/>
            <a:ext cx="3167063"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Text Box 1">
            <a:extLst>
              <a:ext uri="{FF2B5EF4-FFF2-40B4-BE49-F238E27FC236}">
                <a16:creationId xmlns:a16="http://schemas.microsoft.com/office/drawing/2014/main" id="{6F5A4030-6504-E01F-41E3-60BBC1D1311D}"/>
              </a:ext>
            </a:extLst>
          </p:cNvPr>
          <p:cNvSpPr txBox="1">
            <a:spLocks noChangeArrowheads="1"/>
          </p:cNvSpPr>
          <p:nvPr/>
        </p:nvSpPr>
        <p:spPr bwMode="auto">
          <a:xfrm>
            <a:off x="231775" y="138113"/>
            <a:ext cx="114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A9101331</a:t>
            </a:r>
          </a:p>
        </p:txBody>
      </p:sp>
      <p:sp>
        <p:nvSpPr>
          <p:cNvPr id="6146" name="Text Box 2">
            <a:extLst>
              <a:ext uri="{FF2B5EF4-FFF2-40B4-BE49-F238E27FC236}">
                <a16:creationId xmlns:a16="http://schemas.microsoft.com/office/drawing/2014/main" id="{3B843359-638B-5498-932E-67CE22FADC04}"/>
              </a:ext>
            </a:extLst>
          </p:cNvPr>
          <p:cNvSpPr txBox="1">
            <a:spLocks noChangeArrowheads="1"/>
          </p:cNvSpPr>
          <p:nvPr/>
        </p:nvSpPr>
        <p:spPr bwMode="auto">
          <a:xfrm>
            <a:off x="519113" y="433228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理想气体</a:t>
            </a:r>
          </a:p>
        </p:txBody>
      </p:sp>
      <p:graphicFrame>
        <p:nvGraphicFramePr>
          <p:cNvPr id="6147" name="Object 3">
            <a:extLst>
              <a:ext uri="{FF2B5EF4-FFF2-40B4-BE49-F238E27FC236}">
                <a16:creationId xmlns:a16="http://schemas.microsoft.com/office/drawing/2014/main" id="{08F71C6F-5595-B667-009C-63A5EF3EFBDA}"/>
              </a:ext>
            </a:extLst>
          </p:cNvPr>
          <p:cNvGraphicFramePr>
            <a:graphicFrameLocks noChangeAspect="1"/>
          </p:cNvGraphicFramePr>
          <p:nvPr/>
        </p:nvGraphicFramePr>
        <p:xfrm>
          <a:off x="5565775" y="4392613"/>
          <a:ext cx="1152525" cy="436562"/>
        </p:xfrm>
        <a:graphic>
          <a:graphicData uri="http://schemas.openxmlformats.org/presentationml/2006/ole">
            <mc:AlternateContent xmlns:mc="http://schemas.openxmlformats.org/markup-compatibility/2006">
              <mc:Choice xmlns:v="urn:schemas-microsoft-com:vml" Requires="v">
                <p:oleObj name="Equation" r:id="rId11" imgW="469696" imgH="177723" progId="Equation.DSMT4">
                  <p:embed/>
                </p:oleObj>
              </mc:Choice>
              <mc:Fallback>
                <p:oleObj name="Equation" r:id="rId11" imgW="469696" imgH="177723" progId="Equation.DSMT4">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5775" y="4392613"/>
                        <a:ext cx="1152525"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Rectangle 4">
            <a:extLst>
              <a:ext uri="{FF2B5EF4-FFF2-40B4-BE49-F238E27FC236}">
                <a16:creationId xmlns:a16="http://schemas.microsoft.com/office/drawing/2014/main" id="{2C429387-0B2A-3577-54A7-DF4F69B35D8F}"/>
              </a:ext>
            </a:extLst>
          </p:cNvPr>
          <p:cNvSpPr>
            <a:spLocks noChangeArrowheads="1"/>
          </p:cNvSpPr>
          <p:nvPr/>
        </p:nvSpPr>
        <p:spPr bwMode="auto">
          <a:xfrm>
            <a:off x="395288" y="1628775"/>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黑体" panose="02010609060101010101" pitchFamily="49" charset="-122"/>
              </a:rPr>
              <a:t>解</a:t>
            </a:r>
            <a:endParaRPr kumimoji="1" lang="zh-CN" altLang="en-US" sz="2400" b="1">
              <a:latin typeface="Times New Roman" panose="02020603050405020304" pitchFamily="18" charset="0"/>
              <a:ea typeface="楷体_GB2312" pitchFamily="49" charset="-122"/>
            </a:endParaRPr>
          </a:p>
        </p:txBody>
      </p:sp>
      <p:sp>
        <p:nvSpPr>
          <p:cNvPr id="1040" name="AutoShape 5">
            <a:hlinkClick r:id="" action="ppaction://hlinkshowjump?jump=nextslide" highlightClick="1"/>
            <a:extLst>
              <a:ext uri="{FF2B5EF4-FFF2-40B4-BE49-F238E27FC236}">
                <a16:creationId xmlns:a16="http://schemas.microsoft.com/office/drawing/2014/main" id="{DEEC46DF-80C9-18B8-D69E-5787F7DAA779}"/>
              </a:ext>
            </a:extLst>
          </p:cNvPr>
          <p:cNvSpPr>
            <a:spLocks noChangeArrowheads="1"/>
          </p:cNvSpPr>
          <p:nvPr/>
        </p:nvSpPr>
        <p:spPr bwMode="auto">
          <a:xfrm>
            <a:off x="8497888" y="6524625"/>
            <a:ext cx="466725" cy="2159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1" name="Text Box 6">
            <a:extLst>
              <a:ext uri="{FF2B5EF4-FFF2-40B4-BE49-F238E27FC236}">
                <a16:creationId xmlns:a16="http://schemas.microsoft.com/office/drawing/2014/main" id="{C652A1FB-6AAE-2B42-F294-2CFEF7FFAA28}"/>
              </a:ext>
            </a:extLst>
          </p:cNvPr>
          <p:cNvSpPr txBox="1">
            <a:spLocks noChangeArrowheads="1"/>
          </p:cNvSpPr>
          <p:nvPr/>
        </p:nvSpPr>
        <p:spPr bwMode="auto">
          <a:xfrm>
            <a:off x="8583613" y="6257925"/>
            <a:ext cx="268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6144"/>
                                        </p:tgtEl>
                                        <p:attrNameLst>
                                          <p:attrName>style.visibility</p:attrName>
                                        </p:attrNameLst>
                                      </p:cBhvr>
                                      <p:to>
                                        <p:strVal val="visible"/>
                                      </p:to>
                                    </p:set>
                                    <p:animEffect transition="in" filter="checkerboard(across)">
                                      <p:cBhvr>
                                        <p:cTn id="11" dur="500"/>
                                        <p:tgtEl>
                                          <p:spTgt spid="61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148"/>
                                        </p:tgtEl>
                                        <p:attrNameLst>
                                          <p:attrName>style.visibility</p:attrName>
                                        </p:attrNameLst>
                                      </p:cBhvr>
                                      <p:to>
                                        <p:strVal val="visible"/>
                                      </p:to>
                                    </p:set>
                                    <p:animEffect transition="in" filter="blinds(horizontal)">
                                      <p:cBhvr>
                                        <p:cTn id="16" dur="500"/>
                                        <p:tgtEl>
                                          <p:spTgt spid="61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051">
                                            <p:txEl>
                                              <p:pRg st="0" end="0"/>
                                            </p:txEl>
                                          </p:spTgt>
                                        </p:tgtEl>
                                        <p:attrNameLst>
                                          <p:attrName>style.visibility</p:attrName>
                                        </p:attrNameLst>
                                      </p:cBhvr>
                                      <p:to>
                                        <p:strVal val="visible"/>
                                      </p:to>
                                    </p:set>
                                    <p:animEffect transition="in" filter="blinds(horizontal)">
                                      <p:cBhvr>
                                        <p:cTn id="21" dur="500"/>
                                        <p:tgtEl>
                                          <p:spTgt spid="205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051">
                                            <p:txEl>
                                              <p:pRg st="1" end="1"/>
                                            </p:txEl>
                                          </p:spTgt>
                                        </p:tgtEl>
                                        <p:attrNameLst>
                                          <p:attrName>style.visibility</p:attrName>
                                        </p:attrNameLst>
                                      </p:cBhvr>
                                      <p:to>
                                        <p:strVal val="visible"/>
                                      </p:to>
                                    </p:set>
                                    <p:animEffect transition="in" filter="wipe(left)">
                                      <p:cBhvr>
                                        <p:cTn id="26" dur="500"/>
                                        <p:tgtEl>
                                          <p:spTgt spid="2051">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7" presetClass="entr" presetSubtype="0" fill="hold" nodeType="clickEffect">
                                  <p:stCondLst>
                                    <p:cond delay="0"/>
                                  </p:stCondLst>
                                  <p:childTnLst>
                                    <p:set>
                                      <p:cBhvr>
                                        <p:cTn id="30" dur="1" fill="hold">
                                          <p:stCondLst>
                                            <p:cond delay="0"/>
                                          </p:stCondLst>
                                        </p:cTn>
                                        <p:tgtEl>
                                          <p:spTgt spid="2052"/>
                                        </p:tgtEl>
                                        <p:attrNameLst>
                                          <p:attrName>style.visibility</p:attrName>
                                        </p:attrNameLst>
                                      </p:cBhvr>
                                      <p:to>
                                        <p:strVal val="visible"/>
                                      </p:to>
                                    </p:set>
                                    <p:animEffect transition="in" filter="fade">
                                      <p:cBhvr>
                                        <p:cTn id="31" dur="1000"/>
                                        <p:tgtEl>
                                          <p:spTgt spid="2052"/>
                                        </p:tgtEl>
                                      </p:cBhvr>
                                    </p:animEffect>
                                    <p:anim calcmode="lin" valueType="num">
                                      <p:cBhvr>
                                        <p:cTn id="32" dur="1000" fill="hold"/>
                                        <p:tgtEl>
                                          <p:spTgt spid="2052"/>
                                        </p:tgtEl>
                                        <p:attrNameLst>
                                          <p:attrName>ppt_x</p:attrName>
                                        </p:attrNameLst>
                                      </p:cBhvr>
                                      <p:tavLst>
                                        <p:tav tm="0">
                                          <p:val>
                                            <p:strVal val="#ppt_x"/>
                                          </p:val>
                                        </p:tav>
                                        <p:tav tm="100000">
                                          <p:val>
                                            <p:strVal val="#ppt_x"/>
                                          </p:val>
                                        </p:tav>
                                      </p:tavLst>
                                    </p:anim>
                                    <p:anim calcmode="lin" valueType="num">
                                      <p:cBhvr>
                                        <p:cTn id="33"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2053"/>
                                        </p:tgtEl>
                                        <p:attrNameLst>
                                          <p:attrName>style.visibility</p:attrName>
                                        </p:attrNameLst>
                                      </p:cBhvr>
                                      <p:to>
                                        <p:strVal val="visible"/>
                                      </p:to>
                                    </p:set>
                                    <p:animEffect transition="in" filter="fade">
                                      <p:cBhvr>
                                        <p:cTn id="38" dur="1000"/>
                                        <p:tgtEl>
                                          <p:spTgt spid="2053"/>
                                        </p:tgtEl>
                                      </p:cBhvr>
                                    </p:animEffect>
                                    <p:anim calcmode="lin" valueType="num">
                                      <p:cBhvr>
                                        <p:cTn id="39" dur="1000" fill="hold"/>
                                        <p:tgtEl>
                                          <p:spTgt spid="2053"/>
                                        </p:tgtEl>
                                        <p:attrNameLst>
                                          <p:attrName>ppt_x</p:attrName>
                                        </p:attrNameLst>
                                      </p:cBhvr>
                                      <p:tavLst>
                                        <p:tav tm="0">
                                          <p:val>
                                            <p:strVal val="#ppt_x"/>
                                          </p:val>
                                        </p:tav>
                                        <p:tav tm="100000">
                                          <p:val>
                                            <p:strVal val="#ppt_x"/>
                                          </p:val>
                                        </p:tav>
                                      </p:tavLst>
                                    </p:anim>
                                    <p:anim calcmode="lin" valueType="num">
                                      <p:cBhvr>
                                        <p:cTn id="40" dur="1000" fill="hold"/>
                                        <p:tgtEl>
                                          <p:spTgt spid="2053"/>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146"/>
                                        </p:tgtEl>
                                        <p:attrNameLst>
                                          <p:attrName>style.visibility</p:attrName>
                                        </p:attrNameLst>
                                      </p:cBhvr>
                                      <p:to>
                                        <p:strVal val="visible"/>
                                      </p:to>
                                    </p:set>
                                    <p:animEffect transition="in" filter="wipe(left)">
                                      <p:cBhvr>
                                        <p:cTn id="45" dur="500"/>
                                        <p:tgtEl>
                                          <p:spTgt spid="6146"/>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2055"/>
                                        </p:tgtEl>
                                        <p:attrNameLst>
                                          <p:attrName>style.visibility</p:attrName>
                                        </p:attrNameLst>
                                      </p:cBhvr>
                                      <p:to>
                                        <p:strVal val="visible"/>
                                      </p:to>
                                    </p:set>
                                    <p:animEffect transition="in" filter="wipe(left)">
                                      <p:cBhvr>
                                        <p:cTn id="49" dur="500"/>
                                        <p:tgtEl>
                                          <p:spTgt spid="2055"/>
                                        </p:tgtEl>
                                      </p:cBhvr>
                                    </p:animEffect>
                                  </p:childTnLst>
                                </p:cTn>
                              </p:par>
                            </p:childTnLst>
                          </p:cTn>
                        </p:par>
                        <p:par>
                          <p:cTn id="50" fill="hold" nodeType="afterGroup">
                            <p:stCondLst>
                              <p:cond delay="1000"/>
                            </p:stCondLst>
                            <p:childTnLst>
                              <p:par>
                                <p:cTn id="51" presetID="3" presetClass="entr" presetSubtype="10" fill="hold" nodeType="afterEffect">
                                  <p:stCondLst>
                                    <p:cond delay="0"/>
                                  </p:stCondLst>
                                  <p:childTnLst>
                                    <p:set>
                                      <p:cBhvr>
                                        <p:cTn id="52" dur="1" fill="hold">
                                          <p:stCondLst>
                                            <p:cond delay="0"/>
                                          </p:stCondLst>
                                        </p:cTn>
                                        <p:tgtEl>
                                          <p:spTgt spid="6147"/>
                                        </p:tgtEl>
                                        <p:attrNameLst>
                                          <p:attrName>style.visibility</p:attrName>
                                        </p:attrNameLst>
                                      </p:cBhvr>
                                      <p:to>
                                        <p:strVal val="visible"/>
                                      </p:to>
                                    </p:set>
                                    <p:animEffect transition="in" filter="blinds(horizontal)">
                                      <p:cBhvr>
                                        <p:cTn id="53" dur="500"/>
                                        <p:tgtEl>
                                          <p:spTgt spid="6147"/>
                                        </p:tgtEl>
                                      </p:cBhvr>
                                    </p:animEffect>
                                  </p:childTnLst>
                                </p:cTn>
                              </p:par>
                            </p:childTnLst>
                          </p:cTn>
                        </p:par>
                        <p:par>
                          <p:cTn id="54" fill="hold" nodeType="afterGroup">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2056"/>
                                        </p:tgtEl>
                                        <p:attrNameLst>
                                          <p:attrName>style.visibility</p:attrName>
                                        </p:attrNameLst>
                                      </p:cBhvr>
                                      <p:to>
                                        <p:strVal val="visible"/>
                                      </p:to>
                                    </p:set>
                                    <p:animEffect transition="in" filter="wipe(left)">
                                      <p:cBhvr>
                                        <p:cTn id="57" dur="500"/>
                                        <p:tgtEl>
                                          <p:spTgt spid="205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2" presetClass="entr" presetSubtype="0" fill="hold" nodeType="clickEffect">
                                  <p:stCondLst>
                                    <p:cond delay="0"/>
                                  </p:stCondLst>
                                  <p:childTnLst>
                                    <p:set>
                                      <p:cBhvr>
                                        <p:cTn id="61" dur="1" fill="hold">
                                          <p:stCondLst>
                                            <p:cond delay="0"/>
                                          </p:stCondLst>
                                        </p:cTn>
                                        <p:tgtEl>
                                          <p:spTgt spid="2057"/>
                                        </p:tgtEl>
                                        <p:attrNameLst>
                                          <p:attrName>style.visibility</p:attrName>
                                        </p:attrNameLst>
                                      </p:cBhvr>
                                      <p:to>
                                        <p:strVal val="visible"/>
                                      </p:to>
                                    </p:set>
                                    <p:animEffect transition="in" filter="fade">
                                      <p:cBhvr>
                                        <p:cTn id="62" dur="1000"/>
                                        <p:tgtEl>
                                          <p:spTgt spid="2057"/>
                                        </p:tgtEl>
                                      </p:cBhvr>
                                    </p:animEffect>
                                    <p:anim calcmode="lin" valueType="num">
                                      <p:cBhvr>
                                        <p:cTn id="63" dur="1000" fill="hold"/>
                                        <p:tgtEl>
                                          <p:spTgt spid="2057"/>
                                        </p:tgtEl>
                                        <p:attrNameLst>
                                          <p:attrName>ppt_x</p:attrName>
                                        </p:attrNameLst>
                                      </p:cBhvr>
                                      <p:tavLst>
                                        <p:tav tm="0">
                                          <p:val>
                                            <p:strVal val="#ppt_x"/>
                                          </p:val>
                                        </p:tav>
                                        <p:tav tm="100000">
                                          <p:val>
                                            <p:strVal val="#ppt_x"/>
                                          </p:val>
                                        </p:tav>
                                      </p:tavLst>
                                    </p:anim>
                                    <p:anim calcmode="lin" valueType="num">
                                      <p:cBhvr>
                                        <p:cTn id="64" dur="1000" fill="hold"/>
                                        <p:tgtEl>
                                          <p:spTgt spid="2057"/>
                                        </p:tgtEl>
                                        <p:attrNameLst>
                                          <p:attrName>ppt_y</p:attrName>
                                        </p:attrNameLst>
                                      </p:cBhvr>
                                      <p:tavLst>
                                        <p:tav tm="0">
                                          <p:val>
                                            <p:strVal val="#ppt_y+.1"/>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nodeType="clickEffect">
                                  <p:stCondLst>
                                    <p:cond delay="0"/>
                                  </p:stCondLst>
                                  <p:childTnLst>
                                    <p:set>
                                      <p:cBhvr>
                                        <p:cTn id="68" dur="1" fill="hold">
                                          <p:stCondLst>
                                            <p:cond delay="0"/>
                                          </p:stCondLst>
                                        </p:cTn>
                                        <p:tgtEl>
                                          <p:spTgt spid="2058"/>
                                        </p:tgtEl>
                                        <p:attrNameLst>
                                          <p:attrName>style.visibility</p:attrName>
                                        </p:attrNameLst>
                                      </p:cBhvr>
                                      <p:to>
                                        <p:strVal val="visible"/>
                                      </p:to>
                                    </p:set>
                                    <p:animEffect transition="in" filter="wipe(down)">
                                      <p:cBhvr>
                                        <p:cTn id="69" dur="500"/>
                                        <p:tgtEl>
                                          <p:spTgt spid="2058"/>
                                        </p:tgtEl>
                                      </p:cBhvr>
                                    </p:animEffect>
                                  </p:childTnLst>
                                </p:cTn>
                              </p:par>
                            </p:childTnLst>
                          </p:cTn>
                        </p:par>
                        <p:par>
                          <p:cTn id="70" fill="hold" nodeType="afterGroup">
                            <p:stCondLst>
                              <p:cond delay="500"/>
                            </p:stCondLst>
                            <p:childTnLst>
                              <p:par>
                                <p:cTn id="71" presetID="3" presetClass="entr" presetSubtype="10" fill="hold" grpId="0" nodeType="afterEffect">
                                  <p:stCondLst>
                                    <p:cond delay="0"/>
                                  </p:stCondLst>
                                  <p:childTnLst>
                                    <p:set>
                                      <p:cBhvr>
                                        <p:cTn id="72" dur="1" fill="hold">
                                          <p:stCondLst>
                                            <p:cond delay="0"/>
                                          </p:stCondLst>
                                        </p:cTn>
                                        <p:tgtEl>
                                          <p:spTgt spid="2059"/>
                                        </p:tgtEl>
                                        <p:attrNameLst>
                                          <p:attrName>style.visibility</p:attrName>
                                        </p:attrNameLst>
                                      </p:cBhvr>
                                      <p:to>
                                        <p:strVal val="visible"/>
                                      </p:to>
                                    </p:set>
                                    <p:animEffect transition="in" filter="blinds(horizontal)">
                                      <p:cBhvr>
                                        <p:cTn id="73" dur="5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6" grpId="0"/>
      <p:bldP spid="2059" grpId="0"/>
      <p:bldP spid="6146" grpId="0"/>
      <p:bldP spid="61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A21A3836-D347-DC01-A05B-ED6A6FF6A384}"/>
              </a:ext>
            </a:extLst>
          </p:cNvPr>
          <p:cNvSpPr txBox="1">
            <a:spLocks noChangeArrowheads="1"/>
          </p:cNvSpPr>
          <p:nvPr/>
        </p:nvSpPr>
        <p:spPr bwMode="auto">
          <a:xfrm>
            <a:off x="441325" y="498475"/>
            <a:ext cx="5235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又因为是闭口系，</a:t>
            </a:r>
            <a:r>
              <a:rPr kumimoji="1" lang="en-US" altLang="zh-CN" sz="2400" b="1" i="1">
                <a:latin typeface="Times New Roman" panose="02020603050405020304" pitchFamily="18" charset="0"/>
                <a:ea typeface="楷体_GB2312" pitchFamily="49" charset="-122"/>
              </a:rPr>
              <a:t>m </a:t>
            </a:r>
            <a:r>
              <a:rPr kumimoji="1" lang="zh-CN" altLang="en-US" sz="2400" b="1">
                <a:latin typeface="Times New Roman" panose="02020603050405020304" pitchFamily="18" charset="0"/>
                <a:ea typeface="楷体_GB2312" pitchFamily="49" charset="-122"/>
              </a:rPr>
              <a:t>不变，而</a:t>
            </a:r>
            <a:r>
              <a:rPr kumimoji="1" lang="en-US" altLang="zh-CN" sz="2400" b="1" i="1">
                <a:latin typeface="Times New Roman" panose="02020603050405020304" pitchFamily="18" charset="0"/>
                <a:ea typeface="楷体_GB2312" pitchFamily="49" charset="-122"/>
              </a:rPr>
              <a:t>V</a:t>
            </a:r>
            <a:r>
              <a:rPr kumimoji="1" lang="en-US" altLang="zh-CN" sz="2400" b="1" baseline="-25000">
                <a:latin typeface="Times New Roman" panose="02020603050405020304" pitchFamily="18" charset="0"/>
                <a:ea typeface="楷体_GB2312" pitchFamily="49" charset="-122"/>
              </a:rPr>
              <a:t>2 </a:t>
            </a:r>
            <a:r>
              <a:rPr kumimoji="1" lang="en-US" altLang="zh-CN" sz="2400" b="1">
                <a:latin typeface="Times New Roman" panose="02020603050405020304" pitchFamily="18" charset="0"/>
                <a:ea typeface="楷体_GB2312" pitchFamily="49" charset="-122"/>
              </a:rPr>
              <a:t>= 2</a:t>
            </a:r>
            <a:r>
              <a:rPr kumimoji="1" lang="en-US" altLang="zh-CN" sz="2400" b="1" i="1">
                <a:latin typeface="Times New Roman" panose="02020603050405020304" pitchFamily="18" charset="0"/>
                <a:ea typeface="楷体_GB2312" pitchFamily="49" charset="-122"/>
              </a:rPr>
              <a:t>V</a:t>
            </a:r>
            <a:r>
              <a:rPr kumimoji="1" lang="en-US" altLang="zh-CN" sz="2400" b="1" baseline="-25000">
                <a:latin typeface="Times New Roman" panose="02020603050405020304" pitchFamily="18" charset="0"/>
                <a:ea typeface="楷体_GB2312" pitchFamily="49" charset="-122"/>
              </a:rPr>
              <a:t>1</a:t>
            </a:r>
            <a:endParaRPr kumimoji="1" lang="en-US" altLang="zh-CN" sz="2400" b="1">
              <a:latin typeface="Times New Roman" panose="02020603050405020304" pitchFamily="18" charset="0"/>
              <a:ea typeface="楷体_GB2312" pitchFamily="49" charset="-122"/>
            </a:endParaRPr>
          </a:p>
        </p:txBody>
      </p:sp>
      <p:graphicFrame>
        <p:nvGraphicFramePr>
          <p:cNvPr id="3076" name="Object 4">
            <a:extLst>
              <a:ext uri="{FF2B5EF4-FFF2-40B4-BE49-F238E27FC236}">
                <a16:creationId xmlns:a16="http://schemas.microsoft.com/office/drawing/2014/main" id="{173BB9D4-2B5A-913B-CABE-DE40AAE082D8}"/>
              </a:ext>
            </a:extLst>
          </p:cNvPr>
          <p:cNvGraphicFramePr>
            <a:graphicFrameLocks noChangeAspect="1"/>
          </p:cNvGraphicFramePr>
          <p:nvPr/>
        </p:nvGraphicFramePr>
        <p:xfrm>
          <a:off x="1116013" y="1052513"/>
          <a:ext cx="3671887" cy="912812"/>
        </p:xfrm>
        <a:graphic>
          <a:graphicData uri="http://schemas.openxmlformats.org/presentationml/2006/ole">
            <mc:AlternateContent xmlns:mc="http://schemas.openxmlformats.org/markup-compatibility/2006">
              <mc:Choice xmlns:v="urn:schemas-microsoft-com:vml" Requires="v">
                <p:oleObj name="Equation" r:id="rId2" imgW="1739900" imgH="431800" progId="Equation.DSMT4">
                  <p:embed/>
                </p:oleObj>
              </mc:Choice>
              <mc:Fallback>
                <p:oleObj name="Equation" r:id="rId2" imgW="1739900" imgH="4318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052513"/>
                        <a:ext cx="3671887"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6">
            <a:extLst>
              <a:ext uri="{FF2B5EF4-FFF2-40B4-BE49-F238E27FC236}">
                <a16:creationId xmlns:a16="http://schemas.microsoft.com/office/drawing/2014/main" id="{71CF65F3-1F77-F4CD-2A59-C0F302950E28}"/>
              </a:ext>
            </a:extLst>
          </p:cNvPr>
          <p:cNvGraphicFramePr>
            <a:graphicFrameLocks noChangeAspect="1"/>
          </p:cNvGraphicFramePr>
          <p:nvPr/>
        </p:nvGraphicFramePr>
        <p:xfrm>
          <a:off x="1258888" y="3276600"/>
          <a:ext cx="1193800" cy="923925"/>
        </p:xfrm>
        <a:graphic>
          <a:graphicData uri="http://schemas.openxmlformats.org/presentationml/2006/ole">
            <mc:AlternateContent xmlns:mc="http://schemas.openxmlformats.org/markup-compatibility/2006">
              <mc:Choice xmlns:v="urn:schemas-microsoft-com:vml" Requires="v">
                <p:oleObj name="Equation" r:id="rId4" imgW="507780" imgH="393529" progId="Equation.DSMT4">
                  <p:embed/>
                </p:oleObj>
              </mc:Choice>
              <mc:Fallback>
                <p:oleObj name="Equation" r:id="rId4" imgW="507780" imgH="393529"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3276600"/>
                        <a:ext cx="11938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Line 8">
            <a:extLst>
              <a:ext uri="{FF2B5EF4-FFF2-40B4-BE49-F238E27FC236}">
                <a16:creationId xmlns:a16="http://schemas.microsoft.com/office/drawing/2014/main" id="{6AAFC4D0-2635-01D2-D6CD-DDDF89EF2559}"/>
              </a:ext>
            </a:extLst>
          </p:cNvPr>
          <p:cNvSpPr>
            <a:spLocks noChangeShapeType="1"/>
          </p:cNvSpPr>
          <p:nvPr/>
        </p:nvSpPr>
        <p:spPr bwMode="auto">
          <a:xfrm flipV="1">
            <a:off x="3595688" y="4391025"/>
            <a:ext cx="255587" cy="5127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81" name="Text Box 9">
            <a:extLst>
              <a:ext uri="{FF2B5EF4-FFF2-40B4-BE49-F238E27FC236}">
                <a16:creationId xmlns:a16="http://schemas.microsoft.com/office/drawing/2014/main" id="{DFF1F920-EB9F-1BB7-E541-1CDF6C68A39A}"/>
              </a:ext>
            </a:extLst>
          </p:cNvPr>
          <p:cNvSpPr txBox="1">
            <a:spLocks noChangeArrowheads="1"/>
          </p:cNvSpPr>
          <p:nvPr/>
        </p:nvSpPr>
        <p:spPr bwMode="auto">
          <a:xfrm>
            <a:off x="3776663" y="40814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FF0000"/>
                </a:solidFill>
                <a:latin typeface="Times New Roman" panose="02020603050405020304" pitchFamily="18" charset="0"/>
              </a:rPr>
              <a:t>0</a:t>
            </a:r>
          </a:p>
        </p:txBody>
      </p:sp>
      <p:graphicFrame>
        <p:nvGraphicFramePr>
          <p:cNvPr id="3083" name="Object 11">
            <a:extLst>
              <a:ext uri="{FF2B5EF4-FFF2-40B4-BE49-F238E27FC236}">
                <a16:creationId xmlns:a16="http://schemas.microsoft.com/office/drawing/2014/main" id="{7673DE14-227E-C13E-A689-990523A1F81B}"/>
              </a:ext>
            </a:extLst>
          </p:cNvPr>
          <p:cNvGraphicFramePr>
            <a:graphicFrameLocks noChangeAspect="1"/>
          </p:cNvGraphicFramePr>
          <p:nvPr/>
        </p:nvGraphicFramePr>
        <p:xfrm>
          <a:off x="1512888" y="5643563"/>
          <a:ext cx="2216150" cy="496887"/>
        </p:xfrm>
        <a:graphic>
          <a:graphicData uri="http://schemas.openxmlformats.org/presentationml/2006/ole">
            <mc:AlternateContent xmlns:mc="http://schemas.openxmlformats.org/markup-compatibility/2006">
              <mc:Choice xmlns:v="urn:schemas-microsoft-com:vml" Requires="v">
                <p:oleObj name="Equation" r:id="rId6" imgW="964781" imgH="215806" progId="Equation.DSMT4">
                  <p:embed/>
                </p:oleObj>
              </mc:Choice>
              <mc:Fallback>
                <p:oleObj name="Equation" r:id="rId6" imgW="964781" imgH="215806"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2888" y="5643563"/>
                        <a:ext cx="2216150"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4" name="Text Box 12">
            <a:extLst>
              <a:ext uri="{FF2B5EF4-FFF2-40B4-BE49-F238E27FC236}">
                <a16:creationId xmlns:a16="http://schemas.microsoft.com/office/drawing/2014/main" id="{86DA4645-DE0C-762A-D4C7-D1983418C9DE}"/>
              </a:ext>
            </a:extLst>
          </p:cNvPr>
          <p:cNvSpPr txBox="1">
            <a:spLocks noChangeArrowheads="1"/>
          </p:cNvSpPr>
          <p:nvPr/>
        </p:nvSpPr>
        <p:spPr bwMode="auto">
          <a:xfrm>
            <a:off x="3744913" y="5643563"/>
            <a:ext cx="2659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0000"/>
                </a:solidFill>
                <a:latin typeface="Times New Roman" panose="02020603050405020304" pitchFamily="18" charset="0"/>
                <a:ea typeface="楷体_GB2312" pitchFamily="49" charset="-122"/>
              </a:rPr>
              <a:t>为什么熵会增加？</a:t>
            </a:r>
          </a:p>
        </p:txBody>
      </p:sp>
      <p:sp>
        <p:nvSpPr>
          <p:cNvPr id="3085" name="Text Box 13">
            <a:extLst>
              <a:ext uri="{FF2B5EF4-FFF2-40B4-BE49-F238E27FC236}">
                <a16:creationId xmlns:a16="http://schemas.microsoft.com/office/drawing/2014/main" id="{13DE5044-5AA3-488C-9AC4-60BF1A4F11A2}"/>
              </a:ext>
            </a:extLst>
          </p:cNvPr>
          <p:cNvSpPr txBox="1">
            <a:spLocks noChangeArrowheads="1"/>
          </p:cNvSpPr>
          <p:nvPr/>
        </p:nvSpPr>
        <p:spPr bwMode="auto">
          <a:xfrm>
            <a:off x="722313" y="565785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既然</a:t>
            </a:r>
          </a:p>
        </p:txBody>
      </p:sp>
      <p:sp>
        <p:nvSpPr>
          <p:cNvPr id="3086" name="Text Box 14">
            <a:extLst>
              <a:ext uri="{FF2B5EF4-FFF2-40B4-BE49-F238E27FC236}">
                <a16:creationId xmlns:a16="http://schemas.microsoft.com/office/drawing/2014/main" id="{9A8A070E-6A19-AB56-798D-8F352CDE1562}"/>
              </a:ext>
            </a:extLst>
          </p:cNvPr>
          <p:cNvSpPr txBox="1">
            <a:spLocks noChangeArrowheads="1"/>
          </p:cNvSpPr>
          <p:nvPr/>
        </p:nvSpPr>
        <p:spPr bwMode="auto">
          <a:xfrm>
            <a:off x="5000625" y="2928938"/>
            <a:ext cx="527050" cy="9144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5400" b="1">
                <a:solidFill>
                  <a:srgbClr val="FF0000"/>
                </a:solidFill>
                <a:effectLst>
                  <a:outerShdw blurRad="38100" dist="38100" dir="2700000" algn="tl">
                    <a:srgbClr val="C0C0C0"/>
                  </a:outerShdw>
                </a:effectLst>
                <a:latin typeface="Times New Roman" panose="02020603050405020304" pitchFamily="18" charset="0"/>
              </a:rPr>
              <a:t>?</a:t>
            </a:r>
          </a:p>
        </p:txBody>
      </p:sp>
      <p:graphicFrame>
        <p:nvGraphicFramePr>
          <p:cNvPr id="7168" name="Object 0">
            <a:extLst>
              <a:ext uri="{FF2B5EF4-FFF2-40B4-BE49-F238E27FC236}">
                <a16:creationId xmlns:a16="http://schemas.microsoft.com/office/drawing/2014/main" id="{A7E63A3C-3BA1-0398-FBD4-AF71F83656C5}"/>
              </a:ext>
            </a:extLst>
          </p:cNvPr>
          <p:cNvGraphicFramePr>
            <a:graphicFrameLocks noChangeAspect="1"/>
          </p:cNvGraphicFramePr>
          <p:nvPr/>
        </p:nvGraphicFramePr>
        <p:xfrm>
          <a:off x="1187450" y="2060575"/>
          <a:ext cx="2154238" cy="544513"/>
        </p:xfrm>
        <a:graphic>
          <a:graphicData uri="http://schemas.openxmlformats.org/presentationml/2006/ole">
            <mc:AlternateContent xmlns:mc="http://schemas.openxmlformats.org/markup-compatibility/2006">
              <mc:Choice xmlns:v="urn:schemas-microsoft-com:vml" Requires="v">
                <p:oleObj name="Equation" r:id="rId8" imgW="952087" imgH="241195" progId="Equation.DSMT4">
                  <p:embed/>
                </p:oleObj>
              </mc:Choice>
              <mc:Fallback>
                <p:oleObj name="Equation" r:id="rId8" imgW="952087" imgH="241195" progId="Equation.DSMT4">
                  <p:embed/>
                  <p:pic>
                    <p:nvPicPr>
                      <p:cNvPr id="0" name="Object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2060575"/>
                        <a:ext cx="2154238"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 name="Text Box 1">
            <a:extLst>
              <a:ext uri="{FF2B5EF4-FFF2-40B4-BE49-F238E27FC236}">
                <a16:creationId xmlns:a16="http://schemas.microsoft.com/office/drawing/2014/main" id="{56043181-0054-1C3F-5AB9-11A9FF258B1E}"/>
              </a:ext>
            </a:extLst>
          </p:cNvPr>
          <p:cNvSpPr txBox="1">
            <a:spLocks noChangeArrowheads="1"/>
          </p:cNvSpPr>
          <p:nvPr/>
        </p:nvSpPr>
        <p:spPr bwMode="auto">
          <a:xfrm>
            <a:off x="468313" y="2773363"/>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方法二</a:t>
            </a:r>
          </a:p>
        </p:txBody>
      </p:sp>
      <p:pic>
        <p:nvPicPr>
          <p:cNvPr id="7170" name="Picture 2">
            <a:extLst>
              <a:ext uri="{FF2B5EF4-FFF2-40B4-BE49-F238E27FC236}">
                <a16:creationId xmlns:a16="http://schemas.microsoft.com/office/drawing/2014/main" id="{360B092D-2CBD-7B07-A679-24B1F8A2FB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25" y="365125"/>
            <a:ext cx="2374900"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6" name="AutoShape 3">
            <a:hlinkClick r:id="" action="ppaction://hlinkshowjump?jump=nextslide" highlightClick="1"/>
            <a:extLst>
              <a:ext uri="{FF2B5EF4-FFF2-40B4-BE49-F238E27FC236}">
                <a16:creationId xmlns:a16="http://schemas.microsoft.com/office/drawing/2014/main" id="{0DA61348-2A89-D0EE-E5A5-C6D08B92014A}"/>
              </a:ext>
            </a:extLst>
          </p:cNvPr>
          <p:cNvSpPr>
            <a:spLocks noChangeArrowheads="1"/>
          </p:cNvSpPr>
          <p:nvPr/>
        </p:nvSpPr>
        <p:spPr bwMode="auto">
          <a:xfrm>
            <a:off x="8101013" y="6596063"/>
            <a:ext cx="466725" cy="2159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67" name="AutoShape 4">
            <a:hlinkClick r:id="" action="ppaction://hlinkshowjump?jump=previousslide" highlightClick="1"/>
            <a:extLst>
              <a:ext uri="{FF2B5EF4-FFF2-40B4-BE49-F238E27FC236}">
                <a16:creationId xmlns:a16="http://schemas.microsoft.com/office/drawing/2014/main" id="{CF51D13F-A92A-D361-0D27-F6701C21E7EF}"/>
              </a:ext>
            </a:extLst>
          </p:cNvPr>
          <p:cNvSpPr>
            <a:spLocks noChangeArrowheads="1"/>
          </p:cNvSpPr>
          <p:nvPr/>
        </p:nvSpPr>
        <p:spPr bwMode="auto">
          <a:xfrm>
            <a:off x="7524750" y="6596063"/>
            <a:ext cx="538163" cy="217487"/>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68" name="AutoShape 5">
            <a:hlinkClick r:id="" action="ppaction://hlinkshowjump?jump=lastslide" highlightClick="1"/>
            <a:extLst>
              <a:ext uri="{FF2B5EF4-FFF2-40B4-BE49-F238E27FC236}">
                <a16:creationId xmlns:a16="http://schemas.microsoft.com/office/drawing/2014/main" id="{3EFA1997-B29D-A0AC-E936-C0EDFA0F774C}"/>
              </a:ext>
            </a:extLst>
          </p:cNvPr>
          <p:cNvSpPr>
            <a:spLocks noChangeArrowheads="1"/>
          </p:cNvSpPr>
          <p:nvPr/>
        </p:nvSpPr>
        <p:spPr bwMode="auto">
          <a:xfrm>
            <a:off x="8604250" y="6596063"/>
            <a:ext cx="468313" cy="215900"/>
          </a:xfrm>
          <a:prstGeom prst="actionButtonEnd">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69" name="AutoShape 6">
            <a:hlinkClick r:id="" action="ppaction://hlinkshowjump?jump=firstslide" highlightClick="1"/>
            <a:extLst>
              <a:ext uri="{FF2B5EF4-FFF2-40B4-BE49-F238E27FC236}">
                <a16:creationId xmlns:a16="http://schemas.microsoft.com/office/drawing/2014/main" id="{1F6E97C2-79B2-C2EE-314E-9F645EAEEF52}"/>
              </a:ext>
            </a:extLst>
          </p:cNvPr>
          <p:cNvSpPr>
            <a:spLocks noChangeArrowheads="1"/>
          </p:cNvSpPr>
          <p:nvPr/>
        </p:nvSpPr>
        <p:spPr bwMode="auto">
          <a:xfrm>
            <a:off x="7019925" y="6596063"/>
            <a:ext cx="468313" cy="215900"/>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176" name="Object 8">
            <a:extLst>
              <a:ext uri="{FF2B5EF4-FFF2-40B4-BE49-F238E27FC236}">
                <a16:creationId xmlns:a16="http://schemas.microsoft.com/office/drawing/2014/main" id="{F6039727-BD4C-41BA-4DE1-4B4718AF2B2C}"/>
              </a:ext>
            </a:extLst>
          </p:cNvPr>
          <p:cNvGraphicFramePr>
            <a:graphicFrameLocks noChangeAspect="1"/>
          </p:cNvGraphicFramePr>
          <p:nvPr/>
        </p:nvGraphicFramePr>
        <p:xfrm>
          <a:off x="4787900" y="1989138"/>
          <a:ext cx="936625" cy="511175"/>
        </p:xfrm>
        <a:graphic>
          <a:graphicData uri="http://schemas.openxmlformats.org/presentationml/2006/ole">
            <mc:AlternateContent xmlns:mc="http://schemas.openxmlformats.org/markup-compatibility/2006">
              <mc:Choice xmlns:v="urn:schemas-microsoft-com:vml" Requires="v">
                <p:oleObj name="Equation" r:id="rId11" imgW="419100" imgH="228600" progId="Equation.DSMT4">
                  <p:embed/>
                </p:oleObj>
              </mc:Choice>
              <mc:Fallback>
                <p:oleObj name="Equation" r:id="rId11" imgW="419100" imgH="2286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1989138"/>
                        <a:ext cx="9366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9">
            <a:extLst>
              <a:ext uri="{FF2B5EF4-FFF2-40B4-BE49-F238E27FC236}">
                <a16:creationId xmlns:a16="http://schemas.microsoft.com/office/drawing/2014/main" id="{D723696E-EDDF-97A9-0659-5FF85BA816BF}"/>
              </a:ext>
            </a:extLst>
          </p:cNvPr>
          <p:cNvGraphicFramePr>
            <a:graphicFrameLocks noChangeAspect="1"/>
          </p:cNvGraphicFramePr>
          <p:nvPr/>
        </p:nvGraphicFramePr>
        <p:xfrm>
          <a:off x="1214438" y="4357688"/>
          <a:ext cx="2782887" cy="909637"/>
        </p:xfrm>
        <a:graphic>
          <a:graphicData uri="http://schemas.openxmlformats.org/presentationml/2006/ole">
            <mc:AlternateContent xmlns:mc="http://schemas.openxmlformats.org/markup-compatibility/2006">
              <mc:Choice xmlns:v="urn:schemas-microsoft-com:vml" Requires="v">
                <p:oleObj name="Equation" r:id="rId13" imgW="1205977" imgH="393529" progId="Equation.DSMT4">
                  <p:embed/>
                </p:oleObj>
              </mc:Choice>
              <mc:Fallback>
                <p:oleObj name="Equation" r:id="rId13" imgW="1205977" imgH="393529"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4438" y="4357688"/>
                        <a:ext cx="2782887"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22">
            <a:extLst>
              <a:ext uri="{FF2B5EF4-FFF2-40B4-BE49-F238E27FC236}">
                <a16:creationId xmlns:a16="http://schemas.microsoft.com/office/drawing/2014/main" id="{2FEC3F2F-03E0-2988-EE45-923D22CA5320}"/>
              </a:ext>
            </a:extLst>
          </p:cNvPr>
          <p:cNvGraphicFramePr>
            <a:graphicFrameLocks noChangeAspect="1"/>
          </p:cNvGraphicFramePr>
          <p:nvPr/>
        </p:nvGraphicFramePr>
        <p:xfrm>
          <a:off x="5003800" y="4508500"/>
          <a:ext cx="936625" cy="511175"/>
        </p:xfrm>
        <a:graphic>
          <a:graphicData uri="http://schemas.openxmlformats.org/presentationml/2006/ole">
            <mc:AlternateContent xmlns:mc="http://schemas.openxmlformats.org/markup-compatibility/2006">
              <mc:Choice xmlns:v="urn:schemas-microsoft-com:vml" Requires="v">
                <p:oleObj name="Equation" r:id="rId15" imgW="419100" imgH="228600" progId="Equation.DSMT4">
                  <p:embed/>
                </p:oleObj>
              </mc:Choice>
              <mc:Fallback>
                <p:oleObj name="Equation" r:id="rId15" imgW="419100" imgH="228600"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3800" y="4508500"/>
                        <a:ext cx="9366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1" name="Freeform 23">
            <a:extLst>
              <a:ext uri="{FF2B5EF4-FFF2-40B4-BE49-F238E27FC236}">
                <a16:creationId xmlns:a16="http://schemas.microsoft.com/office/drawing/2014/main" id="{0335B639-EBE8-E244-9C55-86D61103BD4D}"/>
              </a:ext>
            </a:extLst>
          </p:cNvPr>
          <p:cNvSpPr>
            <a:spLocks/>
          </p:cNvSpPr>
          <p:nvPr/>
        </p:nvSpPr>
        <p:spPr bwMode="auto">
          <a:xfrm>
            <a:off x="4429125" y="1828800"/>
            <a:ext cx="1739900" cy="3425825"/>
          </a:xfrm>
          <a:custGeom>
            <a:avLst/>
            <a:gdLst>
              <a:gd name="T0" fmla="*/ 2147483647 w 997"/>
              <a:gd name="T1" fmla="*/ 2147483647 h 2158"/>
              <a:gd name="T2" fmla="*/ 2147483647 w 997"/>
              <a:gd name="T3" fmla="*/ 2147483647 h 2158"/>
              <a:gd name="T4" fmla="*/ 2147483647 w 997"/>
              <a:gd name="T5" fmla="*/ 2147483647 h 2158"/>
              <a:gd name="T6" fmla="*/ 2147483647 w 997"/>
              <a:gd name="T7" fmla="*/ 2147483647 h 2158"/>
              <a:gd name="T8" fmla="*/ 0 w 997"/>
              <a:gd name="T9" fmla="*/ 2147483647 h 2158"/>
              <a:gd name="T10" fmla="*/ 2147483647 w 997"/>
              <a:gd name="T11" fmla="*/ 2147483647 h 2158"/>
              <a:gd name="T12" fmla="*/ 2147483647 w 997"/>
              <a:gd name="T13" fmla="*/ 2147483647 h 2158"/>
              <a:gd name="T14" fmla="*/ 2147483647 w 997"/>
              <a:gd name="T15" fmla="*/ 2147483647 h 2158"/>
              <a:gd name="T16" fmla="*/ 2147483647 w 997"/>
              <a:gd name="T17" fmla="*/ 0 h 2158"/>
              <a:gd name="T18" fmla="*/ 2147483647 w 997"/>
              <a:gd name="T19" fmla="*/ 2147483647 h 2158"/>
              <a:gd name="T20" fmla="*/ 2147483647 w 997"/>
              <a:gd name="T21" fmla="*/ 2147483647 h 2158"/>
              <a:gd name="T22" fmla="*/ 2147483647 w 997"/>
              <a:gd name="T23" fmla="*/ 2147483647 h 2158"/>
              <a:gd name="T24" fmla="*/ 2147483647 w 997"/>
              <a:gd name="T25" fmla="*/ 2147483647 h 2158"/>
              <a:gd name="T26" fmla="*/ 2147483647 w 997"/>
              <a:gd name="T27" fmla="*/ 2147483647 h 2158"/>
              <a:gd name="T28" fmla="*/ 2147483647 w 997"/>
              <a:gd name="T29" fmla="*/ 2147483647 h 2158"/>
              <a:gd name="T30" fmla="*/ 2147483647 w 997"/>
              <a:gd name="T31" fmla="*/ 2147483647 h 2158"/>
              <a:gd name="T32" fmla="*/ 2147483647 w 997"/>
              <a:gd name="T33" fmla="*/ 2147483647 h 2158"/>
              <a:gd name="T34" fmla="*/ 2147483647 w 997"/>
              <a:gd name="T35" fmla="*/ 2147483647 h 2158"/>
              <a:gd name="T36" fmla="*/ 2147483647 w 997"/>
              <a:gd name="T37" fmla="*/ 2147483647 h 2158"/>
              <a:gd name="T38" fmla="*/ 2147483647 w 997"/>
              <a:gd name="T39" fmla="*/ 2147483647 h 2158"/>
              <a:gd name="T40" fmla="*/ 2147483647 w 997"/>
              <a:gd name="T41" fmla="*/ 2147483647 h 2158"/>
              <a:gd name="T42" fmla="*/ 2147483647 w 997"/>
              <a:gd name="T43" fmla="*/ 2147483647 h 2158"/>
              <a:gd name="T44" fmla="*/ 2147483647 w 997"/>
              <a:gd name="T45" fmla="*/ 2147483647 h 2158"/>
              <a:gd name="T46" fmla="*/ 2147483647 w 997"/>
              <a:gd name="T47" fmla="*/ 2147483647 h 21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97"/>
              <a:gd name="T73" fmla="*/ 0 h 2158"/>
              <a:gd name="T74" fmla="*/ 997 w 997"/>
              <a:gd name="T75" fmla="*/ 2158 h 215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97" h="2158">
                <a:moveTo>
                  <a:pt x="223" y="2063"/>
                </a:moveTo>
                <a:cubicBezTo>
                  <a:pt x="190" y="1956"/>
                  <a:pt x="236" y="1805"/>
                  <a:pt x="154" y="1728"/>
                </a:cubicBezTo>
                <a:cubicBezTo>
                  <a:pt x="145" y="1698"/>
                  <a:pt x="134" y="1680"/>
                  <a:pt x="111" y="1659"/>
                </a:cubicBezTo>
                <a:cubicBezTo>
                  <a:pt x="100" y="1623"/>
                  <a:pt x="80" y="1587"/>
                  <a:pt x="60" y="1556"/>
                </a:cubicBezTo>
                <a:cubicBezTo>
                  <a:pt x="35" y="1462"/>
                  <a:pt x="22" y="1367"/>
                  <a:pt x="0" y="1272"/>
                </a:cubicBezTo>
                <a:cubicBezTo>
                  <a:pt x="5" y="1111"/>
                  <a:pt x="14" y="1043"/>
                  <a:pt x="25" y="903"/>
                </a:cubicBezTo>
                <a:cubicBezTo>
                  <a:pt x="28" y="783"/>
                  <a:pt x="30" y="662"/>
                  <a:pt x="34" y="542"/>
                </a:cubicBezTo>
                <a:cubicBezTo>
                  <a:pt x="36" y="490"/>
                  <a:pt x="39" y="439"/>
                  <a:pt x="43" y="387"/>
                </a:cubicBezTo>
                <a:cubicBezTo>
                  <a:pt x="52" y="264"/>
                  <a:pt x="48" y="54"/>
                  <a:pt x="197" y="0"/>
                </a:cubicBezTo>
                <a:cubicBezTo>
                  <a:pt x="347" y="31"/>
                  <a:pt x="489" y="50"/>
                  <a:pt x="644" y="60"/>
                </a:cubicBezTo>
                <a:cubicBezTo>
                  <a:pt x="694" y="72"/>
                  <a:pt x="724" y="76"/>
                  <a:pt x="765" y="103"/>
                </a:cubicBezTo>
                <a:cubicBezTo>
                  <a:pt x="784" y="133"/>
                  <a:pt x="791" y="155"/>
                  <a:pt x="816" y="181"/>
                </a:cubicBezTo>
                <a:cubicBezTo>
                  <a:pt x="828" y="227"/>
                  <a:pt x="839" y="272"/>
                  <a:pt x="851" y="318"/>
                </a:cubicBezTo>
                <a:cubicBezTo>
                  <a:pt x="856" y="370"/>
                  <a:pt x="861" y="408"/>
                  <a:pt x="876" y="456"/>
                </a:cubicBezTo>
                <a:cubicBezTo>
                  <a:pt x="886" y="728"/>
                  <a:pt x="893" y="1000"/>
                  <a:pt x="868" y="1272"/>
                </a:cubicBezTo>
                <a:cubicBezTo>
                  <a:pt x="879" y="1301"/>
                  <a:pt x="891" y="1329"/>
                  <a:pt x="902" y="1358"/>
                </a:cubicBezTo>
                <a:cubicBezTo>
                  <a:pt x="908" y="1372"/>
                  <a:pt x="919" y="1401"/>
                  <a:pt x="919" y="1401"/>
                </a:cubicBezTo>
                <a:cubicBezTo>
                  <a:pt x="930" y="1466"/>
                  <a:pt x="939" y="1524"/>
                  <a:pt x="945" y="1590"/>
                </a:cubicBezTo>
                <a:cubicBezTo>
                  <a:pt x="950" y="1715"/>
                  <a:pt x="997" y="1925"/>
                  <a:pt x="911" y="2037"/>
                </a:cubicBezTo>
                <a:cubicBezTo>
                  <a:pt x="887" y="2131"/>
                  <a:pt x="827" y="2132"/>
                  <a:pt x="748" y="2158"/>
                </a:cubicBezTo>
                <a:cubicBezTo>
                  <a:pt x="679" y="2155"/>
                  <a:pt x="610" y="2154"/>
                  <a:pt x="541" y="2149"/>
                </a:cubicBezTo>
                <a:cubicBezTo>
                  <a:pt x="483" y="2145"/>
                  <a:pt x="427" y="2124"/>
                  <a:pt x="369" y="2115"/>
                </a:cubicBezTo>
                <a:cubicBezTo>
                  <a:pt x="349" y="2108"/>
                  <a:pt x="328" y="2107"/>
                  <a:pt x="309" y="2098"/>
                </a:cubicBezTo>
                <a:cubicBezTo>
                  <a:pt x="292" y="2089"/>
                  <a:pt x="248" y="2040"/>
                  <a:pt x="223" y="2063"/>
                </a:cubicBezTo>
                <a:close/>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Object 24">
            <a:extLst>
              <a:ext uri="{FF2B5EF4-FFF2-40B4-BE49-F238E27FC236}">
                <a16:creationId xmlns:a16="http://schemas.microsoft.com/office/drawing/2014/main" id="{2A036692-6F71-4C4C-3153-C67DFBC37527}"/>
              </a:ext>
            </a:extLst>
          </p:cNvPr>
          <p:cNvGraphicFramePr>
            <a:graphicFrameLocks noChangeAspect="1"/>
          </p:cNvGraphicFramePr>
          <p:nvPr/>
        </p:nvGraphicFramePr>
        <p:xfrm>
          <a:off x="3943350" y="4572000"/>
          <a:ext cx="557213" cy="411163"/>
        </p:xfrm>
        <a:graphic>
          <a:graphicData uri="http://schemas.openxmlformats.org/presentationml/2006/ole">
            <mc:AlternateContent xmlns:mc="http://schemas.openxmlformats.org/markup-compatibility/2006">
              <mc:Choice xmlns:v="urn:schemas-microsoft-com:vml" Requires="v">
                <p:oleObj name="Equation" r:id="rId17" imgW="241091" imgH="177646" progId="Equation.DSMT4">
                  <p:embed/>
                </p:oleObj>
              </mc:Choice>
              <mc:Fallback>
                <p:oleObj name="Equation" r:id="rId17" imgW="241091" imgH="177646" progId="Equation.DSMT4">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43350" y="4572000"/>
                        <a:ext cx="55721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13">
            <a:extLst>
              <a:ext uri="{FF2B5EF4-FFF2-40B4-BE49-F238E27FC236}">
                <a16:creationId xmlns:a16="http://schemas.microsoft.com/office/drawing/2014/main" id="{1B82135E-3978-0F62-2A7B-13FCD21EEBF3}"/>
              </a:ext>
            </a:extLst>
          </p:cNvPr>
          <p:cNvSpPr txBox="1">
            <a:spLocks noChangeArrowheads="1"/>
          </p:cNvSpPr>
          <p:nvPr/>
        </p:nvSpPr>
        <p:spPr bwMode="auto">
          <a:xfrm>
            <a:off x="714375" y="6186488"/>
            <a:ext cx="7918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既然不可逆过程，</a:t>
            </a:r>
            <a:r>
              <a:rPr kumimoji="1" lang="zh-CN" altLang="en-US" sz="2400" b="1">
                <a:solidFill>
                  <a:srgbClr val="FF0000"/>
                </a:solidFill>
                <a:latin typeface="Times New Roman" panose="02020603050405020304" pitchFamily="18" charset="0"/>
                <a:ea typeface="楷体_GB2312" pitchFamily="49" charset="-122"/>
              </a:rPr>
              <a:t>为什么能用可逆过程推导得到的公式？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1+#ppt_w/2"/>
                                          </p:val>
                                        </p:tav>
                                        <p:tav tm="100000">
                                          <p:val>
                                            <p:strVal val="#ppt_x"/>
                                          </p:val>
                                        </p:tav>
                                      </p:tavLst>
                                    </p:anim>
                                    <p:anim calcmode="lin" valueType="num">
                                      <p:cBhvr additive="base">
                                        <p:cTn id="8" dur="500" fill="hold"/>
                                        <p:tgtEl>
                                          <p:spTgt spid="71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wipe(left)">
                                      <p:cBhvr>
                                        <p:cTn id="13" dur="500"/>
                                        <p:tgtEl>
                                          <p:spTgt spid="30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3076"/>
                                        </p:tgtEl>
                                        <p:attrNameLst>
                                          <p:attrName>style.visibility</p:attrName>
                                        </p:attrNameLst>
                                      </p:cBhvr>
                                      <p:to>
                                        <p:strVal val="visible"/>
                                      </p:to>
                                    </p:set>
                                    <p:animEffect transition="in" filter="fade">
                                      <p:cBhvr>
                                        <p:cTn id="18" dur="2000"/>
                                        <p:tgtEl>
                                          <p:spTgt spid="307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nodeType="clickEffect">
                                  <p:stCondLst>
                                    <p:cond delay="0"/>
                                  </p:stCondLst>
                                  <p:childTnLst>
                                    <p:set>
                                      <p:cBhvr>
                                        <p:cTn id="22" dur="1" fill="hold">
                                          <p:stCondLst>
                                            <p:cond delay="0"/>
                                          </p:stCondLst>
                                        </p:cTn>
                                        <p:tgtEl>
                                          <p:spTgt spid="7168"/>
                                        </p:tgtEl>
                                        <p:attrNameLst>
                                          <p:attrName>style.visibility</p:attrName>
                                        </p:attrNameLst>
                                      </p:cBhvr>
                                      <p:to>
                                        <p:strVal val="visible"/>
                                      </p:to>
                                    </p:set>
                                    <p:animEffect transition="in" filter="fade">
                                      <p:cBhvr>
                                        <p:cTn id="23" dur="1000"/>
                                        <p:tgtEl>
                                          <p:spTgt spid="7168"/>
                                        </p:tgtEl>
                                      </p:cBhvr>
                                    </p:animEffect>
                                    <p:anim calcmode="lin" valueType="num">
                                      <p:cBhvr>
                                        <p:cTn id="24" dur="1000" fill="hold"/>
                                        <p:tgtEl>
                                          <p:spTgt spid="7168"/>
                                        </p:tgtEl>
                                        <p:attrNameLst>
                                          <p:attrName>ppt_x</p:attrName>
                                        </p:attrNameLst>
                                      </p:cBhvr>
                                      <p:tavLst>
                                        <p:tav tm="0">
                                          <p:val>
                                            <p:strVal val="#ppt_x"/>
                                          </p:val>
                                        </p:tav>
                                        <p:tav tm="100000">
                                          <p:val>
                                            <p:strVal val="#ppt_x"/>
                                          </p:val>
                                        </p:tav>
                                      </p:tavLst>
                                    </p:anim>
                                    <p:anim calcmode="lin" valueType="num">
                                      <p:cBhvr>
                                        <p:cTn id="25" dur="1000" fill="hold"/>
                                        <p:tgtEl>
                                          <p:spTgt spid="7168"/>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nodeType="clickEffect">
                                  <p:stCondLst>
                                    <p:cond delay="0"/>
                                  </p:stCondLst>
                                  <p:childTnLst>
                                    <p:set>
                                      <p:cBhvr>
                                        <p:cTn id="29" dur="1" fill="hold">
                                          <p:stCondLst>
                                            <p:cond delay="0"/>
                                          </p:stCondLst>
                                        </p:cTn>
                                        <p:tgtEl>
                                          <p:spTgt spid="7176"/>
                                        </p:tgtEl>
                                        <p:attrNameLst>
                                          <p:attrName>style.visibility</p:attrName>
                                        </p:attrNameLst>
                                      </p:cBhvr>
                                      <p:to>
                                        <p:strVal val="visible"/>
                                      </p:to>
                                    </p:set>
                                    <p:animEffect transition="in" filter="fade">
                                      <p:cBhvr>
                                        <p:cTn id="30" dur="1000"/>
                                        <p:tgtEl>
                                          <p:spTgt spid="7176"/>
                                        </p:tgtEl>
                                      </p:cBhvr>
                                    </p:animEffect>
                                    <p:anim calcmode="lin" valueType="num">
                                      <p:cBhvr>
                                        <p:cTn id="31" dur="1000" fill="hold"/>
                                        <p:tgtEl>
                                          <p:spTgt spid="7176"/>
                                        </p:tgtEl>
                                        <p:attrNameLst>
                                          <p:attrName>ppt_x</p:attrName>
                                        </p:attrNameLst>
                                      </p:cBhvr>
                                      <p:tavLst>
                                        <p:tav tm="0">
                                          <p:val>
                                            <p:strVal val="#ppt_x"/>
                                          </p:val>
                                        </p:tav>
                                        <p:tav tm="100000">
                                          <p:val>
                                            <p:strVal val="#ppt_x"/>
                                          </p:val>
                                        </p:tav>
                                      </p:tavLst>
                                    </p:anim>
                                    <p:anim calcmode="lin" valueType="num">
                                      <p:cBhvr>
                                        <p:cTn id="32" dur="1000" fill="hold"/>
                                        <p:tgtEl>
                                          <p:spTgt spid="7176"/>
                                        </p:tgtEl>
                                        <p:attrNameLst>
                                          <p:attrName>ppt_y</p:attrName>
                                        </p:attrNameLst>
                                      </p:cBhvr>
                                      <p:tavLst>
                                        <p:tav tm="0">
                                          <p:val>
                                            <p:strVal val="#ppt_y+.1"/>
                                          </p:val>
                                        </p:tav>
                                        <p:tav tm="100000">
                                          <p:val>
                                            <p:strVal val="#ppt_y"/>
                                          </p:val>
                                        </p:tav>
                                      </p:tavLst>
                                    </p:anim>
                                  </p:childTnLst>
                                </p:cTn>
                              </p:par>
                            </p:childTnLst>
                          </p:cTn>
                        </p:par>
                        <p:par>
                          <p:cTn id="33" fill="hold" nodeType="afterGroup">
                            <p:stCondLst>
                              <p:cond delay="1000"/>
                            </p:stCondLst>
                            <p:childTnLst>
                              <p:par>
                                <p:cTn id="34" presetID="6" presetClass="emph" presetSubtype="0" fill="hold" nodeType="afterEffect">
                                  <p:stCondLst>
                                    <p:cond delay="0"/>
                                  </p:stCondLst>
                                  <p:childTnLst>
                                    <p:animScale>
                                      <p:cBhvr>
                                        <p:cTn id="35" dur="2000" fill="hold"/>
                                        <p:tgtEl>
                                          <p:spTgt spid="7176"/>
                                        </p:tgtEl>
                                      </p:cBhvr>
                                      <p:by x="150000" y="150000"/>
                                    </p:animScale>
                                  </p:childTnLst>
                                </p:cTn>
                              </p:par>
                            </p:childTnLst>
                          </p:cTn>
                        </p:par>
                      </p:childTnLst>
                    </p:cTn>
                  </p:par>
                  <p:par>
                    <p:cTn id="36" fill="hold" nodeType="clickPar">
                      <p:stCondLst>
                        <p:cond delay="indefinite"/>
                      </p:stCondLst>
                      <p:childTnLst>
                        <p:par>
                          <p:cTn id="37" fill="hold" nodeType="withGroup">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7169"/>
                                        </p:tgtEl>
                                        <p:attrNameLst>
                                          <p:attrName>style.visibility</p:attrName>
                                        </p:attrNameLst>
                                      </p:cBhvr>
                                      <p:to>
                                        <p:strVal val="visible"/>
                                      </p:to>
                                    </p:set>
                                    <p:animEffect transition="in" filter="fade">
                                      <p:cBhvr>
                                        <p:cTn id="40" dur="1000"/>
                                        <p:tgtEl>
                                          <p:spTgt spid="7169"/>
                                        </p:tgtEl>
                                      </p:cBhvr>
                                    </p:animEffect>
                                    <p:anim calcmode="lin" valueType="num">
                                      <p:cBhvr>
                                        <p:cTn id="41" dur="1000" fill="hold"/>
                                        <p:tgtEl>
                                          <p:spTgt spid="7169"/>
                                        </p:tgtEl>
                                        <p:attrNameLst>
                                          <p:attrName>ppt_x</p:attrName>
                                        </p:attrNameLst>
                                      </p:cBhvr>
                                      <p:tavLst>
                                        <p:tav tm="0">
                                          <p:val>
                                            <p:strVal val="#ppt_x"/>
                                          </p:val>
                                        </p:tav>
                                        <p:tav tm="100000">
                                          <p:val>
                                            <p:strVal val="#ppt_x"/>
                                          </p:val>
                                        </p:tav>
                                      </p:tavLst>
                                    </p:anim>
                                    <p:anim calcmode="lin" valueType="num">
                                      <p:cBhvr>
                                        <p:cTn id="42" dur="1000" fill="hold"/>
                                        <p:tgtEl>
                                          <p:spTgt spid="7169"/>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078"/>
                                        </p:tgtEl>
                                        <p:attrNameLst>
                                          <p:attrName>style.visibility</p:attrName>
                                        </p:attrNameLst>
                                      </p:cBhvr>
                                      <p:to>
                                        <p:strVal val="visible"/>
                                      </p:to>
                                    </p:set>
                                    <p:animEffect transition="in" filter="blinds(horizontal)">
                                      <p:cBhvr>
                                        <p:cTn id="47" dur="500"/>
                                        <p:tgtEl>
                                          <p:spTgt spid="30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7177"/>
                                        </p:tgtEl>
                                        <p:attrNameLst>
                                          <p:attrName>style.visibility</p:attrName>
                                        </p:attrNameLst>
                                      </p:cBhvr>
                                      <p:to>
                                        <p:strVal val="visible"/>
                                      </p:to>
                                    </p:set>
                                    <p:animEffect transition="in" filter="fade">
                                      <p:cBhvr>
                                        <p:cTn id="52" dur="2000"/>
                                        <p:tgtEl>
                                          <p:spTgt spid="717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3080"/>
                                        </p:tgtEl>
                                        <p:attrNameLst>
                                          <p:attrName>style.visibility</p:attrName>
                                        </p:attrNameLst>
                                      </p:cBhvr>
                                      <p:to>
                                        <p:strVal val="visible"/>
                                      </p:to>
                                    </p:set>
                                    <p:animEffect transition="in" filter="wipe(down)">
                                      <p:cBhvr>
                                        <p:cTn id="57" dur="500"/>
                                        <p:tgtEl>
                                          <p:spTgt spid="3080"/>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081"/>
                                        </p:tgtEl>
                                        <p:attrNameLst>
                                          <p:attrName>style.visibility</p:attrName>
                                        </p:attrNameLst>
                                      </p:cBhvr>
                                      <p:to>
                                        <p:strVal val="visible"/>
                                      </p:to>
                                    </p:set>
                                    <p:animEffect transition="in" filter="wipe(down)">
                                      <p:cBhvr>
                                        <p:cTn id="60" dur="500"/>
                                        <p:tgtEl>
                                          <p:spTgt spid="308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2000"/>
                                        <p:tgtEl>
                                          <p:spTgt spid="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entr" presetSubtype="0"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fade">
                                      <p:cBhvr>
                                        <p:cTn id="70" dur="1000"/>
                                        <p:tgtEl>
                                          <p:spTgt spid="2"/>
                                        </p:tgtEl>
                                      </p:cBhvr>
                                    </p:animEffect>
                                    <p:anim calcmode="lin" valueType="num">
                                      <p:cBhvr>
                                        <p:cTn id="71" dur="1000" fill="hold"/>
                                        <p:tgtEl>
                                          <p:spTgt spid="2"/>
                                        </p:tgtEl>
                                        <p:attrNameLst>
                                          <p:attrName>ppt_x</p:attrName>
                                        </p:attrNameLst>
                                      </p:cBhvr>
                                      <p:tavLst>
                                        <p:tav tm="0">
                                          <p:val>
                                            <p:strVal val="#ppt_x"/>
                                          </p:val>
                                        </p:tav>
                                        <p:tav tm="100000">
                                          <p:val>
                                            <p:strVal val="#ppt_x"/>
                                          </p:val>
                                        </p:tav>
                                      </p:tavLst>
                                    </p:anim>
                                    <p:anim calcmode="lin" valueType="num">
                                      <p:cBhvr>
                                        <p:cTn id="72" dur="1000" fill="hold"/>
                                        <p:tgtEl>
                                          <p:spTgt spid="2"/>
                                        </p:tgtEl>
                                        <p:attrNameLst>
                                          <p:attrName>ppt_y</p:attrName>
                                        </p:attrNameLst>
                                      </p:cBhvr>
                                      <p:tavLst>
                                        <p:tav tm="0">
                                          <p:val>
                                            <p:strVal val="#ppt_y+.1"/>
                                          </p:val>
                                        </p:tav>
                                        <p:tav tm="100000">
                                          <p:val>
                                            <p:strVal val="#ppt_y"/>
                                          </p:val>
                                        </p:tav>
                                      </p:tavLst>
                                    </p:anim>
                                  </p:childTnLst>
                                </p:cTn>
                              </p:par>
                            </p:childTnLst>
                          </p:cTn>
                        </p:par>
                        <p:par>
                          <p:cTn id="73" fill="hold" nodeType="afterGroup">
                            <p:stCondLst>
                              <p:cond delay="1000"/>
                            </p:stCondLst>
                            <p:childTnLst>
                              <p:par>
                                <p:cTn id="74" presetID="6" presetClass="emph" presetSubtype="0" fill="hold" nodeType="afterEffect">
                                  <p:stCondLst>
                                    <p:cond delay="0"/>
                                  </p:stCondLst>
                                  <p:childTnLst>
                                    <p:animScale>
                                      <p:cBhvr>
                                        <p:cTn id="75" dur="2000" fill="hold"/>
                                        <p:tgtEl>
                                          <p:spTgt spid="2"/>
                                        </p:tgtEl>
                                      </p:cBhvr>
                                      <p:by x="150000" y="150000"/>
                                    </p:animScale>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071"/>
                                        </p:tgtEl>
                                        <p:attrNameLst>
                                          <p:attrName>style.visibility</p:attrName>
                                        </p:attrNameLst>
                                      </p:cBhvr>
                                      <p:to>
                                        <p:strVal val="visible"/>
                                      </p:to>
                                    </p:set>
                                    <p:animEffect transition="in" filter="wipe(down)">
                                      <p:cBhvr>
                                        <p:cTn id="80" dur="500"/>
                                        <p:tgtEl>
                                          <p:spTgt spid="2071"/>
                                        </p:tgtEl>
                                      </p:cBhvr>
                                    </p:animEffect>
                                  </p:childTnLst>
                                </p:cTn>
                              </p:par>
                            </p:childTnLst>
                          </p:cTn>
                        </p:par>
                        <p:par>
                          <p:cTn id="81" fill="hold" nodeType="afterGroup">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3086"/>
                                        </p:tgtEl>
                                        <p:attrNameLst>
                                          <p:attrName>style.visibility</p:attrName>
                                        </p:attrNameLst>
                                      </p:cBhvr>
                                      <p:to>
                                        <p:strVal val="visible"/>
                                      </p:to>
                                    </p:set>
                                    <p:animEffect transition="in" filter="fade">
                                      <p:cBhvr>
                                        <p:cTn id="84" dur="2000"/>
                                        <p:tgtEl>
                                          <p:spTgt spid="3086"/>
                                        </p:tgtEl>
                                      </p:cBhvr>
                                    </p:animEffect>
                                  </p:childTnLst>
                                </p:cTn>
                              </p:par>
                            </p:childTnLst>
                          </p:cTn>
                        </p:par>
                        <p:par>
                          <p:cTn id="85" fill="hold" nodeType="afterGroup">
                            <p:stCondLst>
                              <p:cond delay="2500"/>
                            </p:stCondLst>
                            <p:childTnLst>
                              <p:par>
                                <p:cTn id="86" presetID="6" presetClass="emph" presetSubtype="0" fill="hold" grpId="1" nodeType="afterEffect">
                                  <p:stCondLst>
                                    <p:cond delay="0"/>
                                  </p:stCondLst>
                                  <p:childTnLst>
                                    <p:animScale>
                                      <p:cBhvr>
                                        <p:cTn id="87" dur="2000" fill="hold"/>
                                        <p:tgtEl>
                                          <p:spTgt spid="3086"/>
                                        </p:tgtEl>
                                      </p:cBhvr>
                                      <p:by x="150000" y="150000"/>
                                    </p:animScale>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085"/>
                                        </p:tgtEl>
                                        <p:attrNameLst>
                                          <p:attrName>style.visibility</p:attrName>
                                        </p:attrNameLst>
                                      </p:cBhvr>
                                      <p:to>
                                        <p:strVal val="visible"/>
                                      </p:to>
                                    </p:set>
                                    <p:animEffect transition="in" filter="blinds(horizontal)">
                                      <p:cBhvr>
                                        <p:cTn id="92" dur="500"/>
                                        <p:tgtEl>
                                          <p:spTgt spid="3085"/>
                                        </p:tgtEl>
                                      </p:cBhvr>
                                    </p:animEffect>
                                  </p:childTnLst>
                                </p:cTn>
                              </p:par>
                            </p:childTnLst>
                          </p:cTn>
                        </p:par>
                        <p:par>
                          <p:cTn id="93" fill="hold" nodeType="afterGroup">
                            <p:stCondLst>
                              <p:cond delay="500"/>
                            </p:stCondLst>
                            <p:childTnLst>
                              <p:par>
                                <p:cTn id="94" presetID="22" presetClass="entr" presetSubtype="8" fill="hold" nodeType="afterEffect">
                                  <p:stCondLst>
                                    <p:cond delay="0"/>
                                  </p:stCondLst>
                                  <p:childTnLst>
                                    <p:set>
                                      <p:cBhvr>
                                        <p:cTn id="95" dur="1" fill="hold">
                                          <p:stCondLst>
                                            <p:cond delay="0"/>
                                          </p:stCondLst>
                                        </p:cTn>
                                        <p:tgtEl>
                                          <p:spTgt spid="3083"/>
                                        </p:tgtEl>
                                        <p:attrNameLst>
                                          <p:attrName>style.visibility</p:attrName>
                                        </p:attrNameLst>
                                      </p:cBhvr>
                                      <p:to>
                                        <p:strVal val="visible"/>
                                      </p:to>
                                    </p:set>
                                    <p:animEffect transition="in" filter="wipe(left)">
                                      <p:cBhvr>
                                        <p:cTn id="96" dur="500"/>
                                        <p:tgtEl>
                                          <p:spTgt spid="3083"/>
                                        </p:tgtEl>
                                      </p:cBhvr>
                                    </p:animEffect>
                                  </p:childTnLst>
                                </p:cTn>
                              </p:par>
                            </p:childTnLst>
                          </p:cTn>
                        </p:par>
                        <p:par>
                          <p:cTn id="97" fill="hold" nodeType="afterGroup">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3084"/>
                                        </p:tgtEl>
                                        <p:attrNameLst>
                                          <p:attrName>style.visibility</p:attrName>
                                        </p:attrNameLst>
                                      </p:cBhvr>
                                      <p:to>
                                        <p:strVal val="visible"/>
                                      </p:to>
                                    </p:set>
                                    <p:animEffect transition="in" filter="wipe(left)">
                                      <p:cBhvr>
                                        <p:cTn id="100" dur="500"/>
                                        <p:tgtEl>
                                          <p:spTgt spid="308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blinds(horizontal)">
                                      <p:cBhvr>
                                        <p:cTn id="10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81" grpId="0"/>
      <p:bldP spid="3084" grpId="0"/>
      <p:bldP spid="3085" grpId="0"/>
      <p:bldP spid="3086" grpId="0"/>
      <p:bldP spid="3086" grpId="1"/>
      <p:bldP spid="7169" grpId="0"/>
      <p:bldP spid="2071"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E89D33DC-6DDB-BCE7-33BF-EB8AACD4DD8A}"/>
              </a:ext>
            </a:extLst>
          </p:cNvPr>
          <p:cNvSpPr txBox="1">
            <a:spLocks noChangeArrowheads="1"/>
          </p:cNvSpPr>
          <p:nvPr/>
        </p:nvSpPr>
        <p:spPr bwMode="auto">
          <a:xfrm>
            <a:off x="500063" y="679450"/>
            <a:ext cx="731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Times New Roman" panose="02020603050405020304" pitchFamily="18" charset="0"/>
              </a:rPr>
              <a:t> </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p>
        </p:txBody>
      </p:sp>
      <p:graphicFrame>
        <p:nvGraphicFramePr>
          <p:cNvPr id="4099" name="Object 3">
            <a:extLst>
              <a:ext uri="{FF2B5EF4-FFF2-40B4-BE49-F238E27FC236}">
                <a16:creationId xmlns:a16="http://schemas.microsoft.com/office/drawing/2014/main" id="{81A1FEF7-8700-89FB-594F-FF50B1C6A62F}"/>
              </a:ext>
            </a:extLst>
          </p:cNvPr>
          <p:cNvGraphicFramePr>
            <a:graphicFrameLocks noChangeAspect="1"/>
          </p:cNvGraphicFramePr>
          <p:nvPr/>
        </p:nvGraphicFramePr>
        <p:xfrm>
          <a:off x="1292225" y="404813"/>
          <a:ext cx="1549400" cy="1042987"/>
        </p:xfrm>
        <a:graphic>
          <a:graphicData uri="http://schemas.openxmlformats.org/presentationml/2006/ole">
            <mc:AlternateContent xmlns:mc="http://schemas.openxmlformats.org/markup-compatibility/2006">
              <mc:Choice xmlns:v="urn:schemas-microsoft-com:vml" Requires="v">
                <p:oleObj name="Equation" r:id="rId2" imgW="660113" imgH="444307" progId="Equation.DSMT4">
                  <p:embed/>
                </p:oleObj>
              </mc:Choice>
              <mc:Fallback>
                <p:oleObj name="Equation" r:id="rId2" imgW="660113" imgH="444307"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404813"/>
                        <a:ext cx="1549400"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 name="Text Box 4">
            <a:extLst>
              <a:ext uri="{FF2B5EF4-FFF2-40B4-BE49-F238E27FC236}">
                <a16:creationId xmlns:a16="http://schemas.microsoft.com/office/drawing/2014/main" id="{531AD83E-757F-A925-2503-167D7D43D210}"/>
              </a:ext>
            </a:extLst>
          </p:cNvPr>
          <p:cNvSpPr txBox="1">
            <a:spLocks noChangeArrowheads="1"/>
          </p:cNvSpPr>
          <p:nvPr/>
        </p:nvSpPr>
        <p:spPr bwMode="auto">
          <a:xfrm>
            <a:off x="3071813" y="650875"/>
            <a:ext cx="1731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必须可逆。</a:t>
            </a:r>
          </a:p>
        </p:txBody>
      </p:sp>
      <p:sp>
        <p:nvSpPr>
          <p:cNvPr id="4101" name="Text Box 5">
            <a:extLst>
              <a:ext uri="{FF2B5EF4-FFF2-40B4-BE49-F238E27FC236}">
                <a16:creationId xmlns:a16="http://schemas.microsoft.com/office/drawing/2014/main" id="{C8737DB8-AFF2-AB5F-A18A-C8205A945FF5}"/>
              </a:ext>
            </a:extLst>
          </p:cNvPr>
          <p:cNvSpPr txBox="1">
            <a:spLocks noChangeArrowheads="1"/>
          </p:cNvSpPr>
          <p:nvPr/>
        </p:nvSpPr>
        <p:spPr bwMode="auto">
          <a:xfrm>
            <a:off x="530225" y="3798888"/>
            <a:ext cx="8358188"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en-US" altLang="zh-CN" sz="2400" b="1">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）熵是状态参数，故用可逆过程推出的公式也可用于</a:t>
            </a:r>
            <a:r>
              <a:rPr kumimoji="1" lang="zh-CN" altLang="en-US" sz="2400" b="1">
                <a:solidFill>
                  <a:srgbClr val="3333CC"/>
                </a:solidFill>
                <a:latin typeface="Times New Roman" panose="02020603050405020304" pitchFamily="18" charset="0"/>
                <a:ea typeface="楷体_GB2312" pitchFamily="49" charset="-122"/>
              </a:rPr>
              <a:t>初、终态均为平衡状态的</a:t>
            </a:r>
            <a:r>
              <a:rPr kumimoji="1" lang="zh-CN" altLang="en-US" sz="2400" b="1">
                <a:latin typeface="Times New Roman" panose="02020603050405020304" pitchFamily="18" charset="0"/>
                <a:ea typeface="楷体_GB2312" pitchFamily="49" charset="-122"/>
              </a:rPr>
              <a:t>不可逆过程。</a:t>
            </a:r>
          </a:p>
        </p:txBody>
      </p:sp>
      <p:sp>
        <p:nvSpPr>
          <p:cNvPr id="4102" name="Text Box 6">
            <a:extLst>
              <a:ext uri="{FF2B5EF4-FFF2-40B4-BE49-F238E27FC236}">
                <a16:creationId xmlns:a16="http://schemas.microsoft.com/office/drawing/2014/main" id="{E7400E1E-338D-080A-386E-DA36D87BF2DF}"/>
              </a:ext>
            </a:extLst>
          </p:cNvPr>
          <p:cNvSpPr txBox="1">
            <a:spLocks noChangeArrowheads="1"/>
          </p:cNvSpPr>
          <p:nvPr/>
        </p:nvSpPr>
        <p:spPr bwMode="auto">
          <a:xfrm>
            <a:off x="571500" y="5143500"/>
            <a:ext cx="493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3</a:t>
            </a:r>
            <a:r>
              <a:rPr kumimoji="1" lang="zh-CN" altLang="en-US" sz="2400" b="1">
                <a:latin typeface="Times New Roman" panose="02020603050405020304" pitchFamily="18" charset="0"/>
                <a:ea typeface="楷体_GB2312" pitchFamily="49" charset="-122"/>
              </a:rPr>
              <a:t>）不可逆绝热过程的熵变大于零。</a:t>
            </a:r>
          </a:p>
        </p:txBody>
      </p:sp>
      <p:sp>
        <p:nvSpPr>
          <p:cNvPr id="8192" name="Rectangle 1024">
            <a:extLst>
              <a:ext uri="{FF2B5EF4-FFF2-40B4-BE49-F238E27FC236}">
                <a16:creationId xmlns:a16="http://schemas.microsoft.com/office/drawing/2014/main" id="{AD540FC1-592F-CA9A-E6D2-EAE40980CEBA}"/>
              </a:ext>
            </a:extLst>
          </p:cNvPr>
          <p:cNvSpPr>
            <a:spLocks noChangeArrowheads="1"/>
          </p:cNvSpPr>
          <p:nvPr/>
        </p:nvSpPr>
        <p:spPr bwMode="auto">
          <a:xfrm>
            <a:off x="179388" y="115888"/>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结论：</a:t>
            </a:r>
          </a:p>
        </p:txBody>
      </p:sp>
      <p:sp>
        <p:nvSpPr>
          <p:cNvPr id="8194" name="Text Box 1026">
            <a:extLst>
              <a:ext uri="{FF2B5EF4-FFF2-40B4-BE49-F238E27FC236}">
                <a16:creationId xmlns:a16="http://schemas.microsoft.com/office/drawing/2014/main" id="{35954592-6FD8-C7E5-2D82-8F3EBF7E52C5}"/>
              </a:ext>
            </a:extLst>
          </p:cNvPr>
          <p:cNvSpPr txBox="1">
            <a:spLocks noChangeArrowheads="1"/>
          </p:cNvSpPr>
          <p:nvPr/>
        </p:nvSpPr>
        <p:spPr bwMode="auto">
          <a:xfrm>
            <a:off x="8275638" y="625792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hlinkClick r:id="rId4" action="ppaction://hlinkpres?slideindex=28&amp;slidetitle=幻灯片 28"/>
              </a:rPr>
              <a:t>返回</a:t>
            </a:r>
            <a:endParaRPr lang="zh-CN" altLang="en-US"/>
          </a:p>
        </p:txBody>
      </p:sp>
      <p:sp>
        <p:nvSpPr>
          <p:cNvPr id="3081" name="Text Box 1029">
            <a:extLst>
              <a:ext uri="{FF2B5EF4-FFF2-40B4-BE49-F238E27FC236}">
                <a16:creationId xmlns:a16="http://schemas.microsoft.com/office/drawing/2014/main" id="{142F17DE-AE1E-9067-60D6-05F2E62F4308}"/>
              </a:ext>
            </a:extLst>
          </p:cNvPr>
          <p:cNvSpPr txBox="1">
            <a:spLocks noChangeArrowheads="1"/>
          </p:cNvSpPr>
          <p:nvPr/>
        </p:nvSpPr>
        <p:spPr bwMode="auto">
          <a:xfrm>
            <a:off x="8367713" y="6257925"/>
            <a:ext cx="268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t>3</a:t>
            </a:r>
          </a:p>
        </p:txBody>
      </p:sp>
      <p:sp>
        <p:nvSpPr>
          <p:cNvPr id="11" name="Text Box 1025">
            <a:extLst>
              <a:ext uri="{FF2B5EF4-FFF2-40B4-BE49-F238E27FC236}">
                <a16:creationId xmlns:a16="http://schemas.microsoft.com/office/drawing/2014/main" id="{D5A7AA80-5C53-CDD8-F4C3-ABEEAAE14B22}"/>
              </a:ext>
            </a:extLst>
          </p:cNvPr>
          <p:cNvSpPr txBox="1">
            <a:spLocks noChangeArrowheads="1"/>
          </p:cNvSpPr>
          <p:nvPr/>
        </p:nvSpPr>
        <p:spPr bwMode="auto">
          <a:xfrm>
            <a:off x="0" y="1571625"/>
            <a:ext cx="8786813"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zh-CN" altLang="en-US" sz="2400" b="1">
                <a:latin typeface="Times New Roman" panose="02020603050405020304" pitchFamily="18" charset="0"/>
                <a:ea typeface="楷体_GB2312" pitchFamily="49" charset="-122"/>
              </a:rPr>
              <a:t>    取全部气体为系统，过程中边界是移动的，没有功和热量的传输。按熵的定义，可逆微元过程的热量与换热时系统的温度之比才是系统在该过程中的熵变。自由膨胀是不可逆过程，过程的热量与换热时系统的温度之比仅仅是</a:t>
            </a:r>
            <a:r>
              <a:rPr kumimoji="1" lang="zh-CN" altLang="en-US" sz="2400" b="1">
                <a:solidFill>
                  <a:srgbClr val="3333CC"/>
                </a:solidFill>
                <a:latin typeface="Times New Roman" panose="02020603050405020304" pitchFamily="18" charset="0"/>
                <a:ea typeface="楷体_GB2312" pitchFamily="49" charset="-122"/>
              </a:rPr>
              <a:t>热温比</a:t>
            </a:r>
            <a:r>
              <a:rPr kumimoji="1" lang="zh-CN" altLang="en-US" sz="2400" b="1">
                <a:latin typeface="Times New Roman" panose="02020603050405020304" pitchFamily="18" charset="0"/>
                <a:ea typeface="楷体_GB2312" pitchFamily="49" charset="-122"/>
              </a:rPr>
              <a:t>，并不是熵变。</a:t>
            </a:r>
            <a:endParaRPr kumimoji="1" lang="en-US" altLang="zh-CN" sz="2400" b="1">
              <a:latin typeface="Times New Roman" panose="02020603050405020304" pitchFamily="18" charset="0"/>
              <a:ea typeface="楷体_GB2312" pitchFamily="49" charset="-122"/>
            </a:endParaRPr>
          </a:p>
        </p:txBody>
      </p:sp>
      <p:sp>
        <p:nvSpPr>
          <p:cNvPr id="12" name="Text Box 1025">
            <a:extLst>
              <a:ext uri="{FF2B5EF4-FFF2-40B4-BE49-F238E27FC236}">
                <a16:creationId xmlns:a16="http://schemas.microsoft.com/office/drawing/2014/main" id="{B6B13982-3009-309D-5865-1F70773AF8FF}"/>
              </a:ext>
            </a:extLst>
          </p:cNvPr>
          <p:cNvSpPr txBox="1">
            <a:spLocks noChangeArrowheads="1"/>
          </p:cNvSpPr>
          <p:nvPr/>
        </p:nvSpPr>
        <p:spPr bwMode="auto">
          <a:xfrm>
            <a:off x="5429250" y="5072063"/>
            <a:ext cx="3214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zh-CN" altLang="en-US" sz="2400" b="1">
                <a:solidFill>
                  <a:srgbClr val="3333CC"/>
                </a:solidFill>
                <a:latin typeface="Times New Roman" panose="02020603050405020304" pitchFamily="18" charset="0"/>
                <a:ea typeface="楷体_GB2312" pitchFamily="49" charset="-122"/>
              </a:rPr>
              <a:t>第五章有详细讨论。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
                                        </p:tgtEl>
                                        <p:attrNameLst>
                                          <p:attrName>style.visibility</p:attrName>
                                        </p:attrNameLst>
                                      </p:cBhvr>
                                      <p:to>
                                        <p:strVal val="visible"/>
                                      </p:to>
                                    </p:set>
                                    <p:animEffect transition="in" filter="blinds(horizontal)">
                                      <p:cBhvr>
                                        <p:cTn id="7" dur="500"/>
                                        <p:tgtEl>
                                          <p:spTgt spid="81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blinds(horizontal)">
                                      <p:cBhvr>
                                        <p:cTn id="12" dur="500"/>
                                        <p:tgtEl>
                                          <p:spTgt spid="4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wipe(down)">
                                      <p:cBhvr>
                                        <p:cTn id="17" dur="500"/>
                                        <p:tgtEl>
                                          <p:spTgt spid="4099"/>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100"/>
                                        </p:tgtEl>
                                        <p:attrNameLst>
                                          <p:attrName>style.visibility</p:attrName>
                                        </p:attrNameLst>
                                      </p:cBhvr>
                                      <p:to>
                                        <p:strVal val="visible"/>
                                      </p:to>
                                    </p:set>
                                    <p:animEffect transition="in" filter="wipe(left)">
                                      <p:cBhvr>
                                        <p:cTn id="21" dur="500"/>
                                        <p:tgtEl>
                                          <p:spTgt spid="410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fade">
                                      <p:cBhvr>
                                        <p:cTn id="26" dur="1000"/>
                                        <p:tgtEl>
                                          <p:spTgt spid="11">
                                            <p:txEl>
                                              <p:pRg st="0" end="0"/>
                                            </p:txEl>
                                          </p:spTgt>
                                        </p:tgtEl>
                                      </p:cBhvr>
                                    </p:animEffect>
                                    <p:anim calcmode="lin" valueType="num">
                                      <p:cBhvr>
                                        <p:cTn id="27"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4101"/>
                                        </p:tgtEl>
                                        <p:attrNameLst>
                                          <p:attrName>style.visibility</p:attrName>
                                        </p:attrNameLst>
                                      </p:cBhvr>
                                      <p:to>
                                        <p:strVal val="visible"/>
                                      </p:to>
                                    </p:set>
                                    <p:anim to="" calcmode="lin" valueType="num">
                                      <p:cBhvr>
                                        <p:cTn id="33" dur="1" fill="hold"/>
                                        <p:tgtEl>
                                          <p:spTgt spid="4101"/>
                                        </p:tgtEl>
                                        <p:attrNameLst>
                                          <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102"/>
                                        </p:tgtEl>
                                        <p:attrNameLst>
                                          <p:attrName>style.visibility</p:attrName>
                                        </p:attrNameLst>
                                      </p:cBhvr>
                                      <p:to>
                                        <p:strVal val="visible"/>
                                      </p:to>
                                    </p:set>
                                    <p:animEffect transition="in" filter="wipe(left)">
                                      <p:cBhvr>
                                        <p:cTn id="38" dur="500"/>
                                        <p:tgtEl>
                                          <p:spTgt spid="410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7" presetClass="entr" presetSubtype="0" fill="hold" nodeType="click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fade">
                                      <p:cBhvr>
                                        <p:cTn id="43" dur="1000"/>
                                        <p:tgtEl>
                                          <p:spTgt spid="12">
                                            <p:txEl>
                                              <p:pRg st="0" end="0"/>
                                            </p:txEl>
                                          </p:spTgt>
                                        </p:tgtEl>
                                      </p:cBhvr>
                                    </p:animEffect>
                                    <p:anim calcmode="lin" valueType="num">
                                      <p:cBhvr>
                                        <p:cTn id="44"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1000"/>
                            </p:stCondLst>
                            <p:childTnLst>
                              <p:par>
                                <p:cTn id="47" presetID="3" presetClass="entr" presetSubtype="10" fill="hold" grpId="0" nodeType="afterEffect">
                                  <p:stCondLst>
                                    <p:cond delay="0"/>
                                  </p:stCondLst>
                                  <p:childTnLst>
                                    <p:set>
                                      <p:cBhvr>
                                        <p:cTn id="48" dur="1" fill="hold">
                                          <p:stCondLst>
                                            <p:cond delay="0"/>
                                          </p:stCondLst>
                                        </p:cTn>
                                        <p:tgtEl>
                                          <p:spTgt spid="8194"/>
                                        </p:tgtEl>
                                        <p:attrNameLst>
                                          <p:attrName>style.visibility</p:attrName>
                                        </p:attrNameLst>
                                      </p:cBhvr>
                                      <p:to>
                                        <p:strVal val="visible"/>
                                      </p:to>
                                    </p:set>
                                    <p:animEffect transition="in" filter="blinds(horizontal)">
                                      <p:cBhvr>
                                        <p:cTn id="49"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100" grpId="0"/>
      <p:bldP spid="4101" grpId="0"/>
      <p:bldP spid="4102" grpId="0"/>
      <p:bldP spid="8192" grpId="0"/>
      <p:bldP spid="8194" grpId="0"/>
    </p:bld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Watermark</Template>
  <TotalTime>175</TotalTime>
  <Words>190</Words>
  <Application>Microsoft Office PowerPoint</Application>
  <PresentationFormat>全屏显示(4:3)</PresentationFormat>
  <Paragraphs>25</Paragraphs>
  <Slides>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vt:i4>
      </vt:variant>
    </vt:vector>
  </HeadingPairs>
  <TitlesOfParts>
    <vt:vector size="12" baseType="lpstr">
      <vt:lpstr>Arial</vt:lpstr>
      <vt:lpstr>宋体</vt:lpstr>
      <vt:lpstr>Wingdings</vt:lpstr>
      <vt:lpstr>Calibri</vt:lpstr>
      <vt:lpstr>Times New Roman</vt:lpstr>
      <vt:lpstr>楷体_GB2312</vt:lpstr>
      <vt:lpstr>黑体</vt:lpstr>
      <vt:lpstr>Watermark</vt:lpstr>
      <vt:lpstr>MathType 7.0 Equation</vt:lpstr>
      <vt:lpstr>PowerPoint 演示文稿</vt:lpstr>
      <vt:lpstr>PowerPoint 演示文稿</vt:lpstr>
      <vt:lpstr>PowerPoint 演示文稿</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童钧耕</dc:creator>
  <cp:lastModifiedBy>崇浩 唐</cp:lastModifiedBy>
  <cp:revision>27</cp:revision>
  <dcterms:created xsi:type="dcterms:W3CDTF">2000-07-23T13:14:45Z</dcterms:created>
  <dcterms:modified xsi:type="dcterms:W3CDTF">2025-08-24T17:00:19Z</dcterms:modified>
</cp:coreProperties>
</file>