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39AB617-42CF-5468-9515-98A0D46A6A97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94E90C06-8770-90B3-CB69-24C2FA258EF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21B72CD6-C0B6-86C7-20B9-5F8D7670526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D3455881-5261-5994-D209-D32837EB9BA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6D4EFB1F-2761-1648-14D3-1BD3B4F6AA9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D70A7503-8A52-5871-F523-1367AAE4707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568A9E34-5B9B-41A3-013D-9FC8A0BA0EF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83EE1BA-3B27-B00C-23FD-D8EE9E1548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7DE4657A-E3DF-A2EA-106B-6BBA0A544A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0BF565C1-10DF-27EE-FA94-065B680D8E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FFE760-E1DE-40DD-B4B1-9276572C25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689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2C78FF6-7070-4965-E36C-B3C029AA41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69ADD136-9C93-B994-0A52-B5A158FB72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6A09BF03-8A47-18BA-39AA-29E9E8A05CB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914CF9-454A-435A-B657-E7DE1A35B01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368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1C6275A-F649-6164-48A7-71704C73A7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F60A7E9-5BF3-4A86-2ED5-3486564C9A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9B1DA77C-7FE9-3FF6-D5AF-5F4AA11BFFD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8F108E-0DFC-4190-AB53-1A7F673D4D8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55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3132F3ED-5AC9-23D7-2459-264E870C22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C883357-E691-9963-D915-61E26D1C2E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9DA3C77C-DB91-5AB2-F1E9-CBA89EFD75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211148-8A7E-4B20-B156-FAF076C86F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7298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B3E0371-DA9A-A8A9-A8CE-0AFF88E60A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EC615C9-3DFA-9503-DABE-E1E1A7904B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6583BDAD-B8A0-49F9-E606-A0E16119C7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F41C98-6C4F-41CD-AC8E-FD1CF357974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4049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BF567DA-0D44-14D6-FAEA-8A41CEA80D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B561DB2-DAAF-0241-E08D-CDAF6B2E08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3092DFC-439F-6700-BA13-643FC2C080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7E088D-126B-4458-87B8-8F62C71F5CC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9680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340DFC4-776B-7B2E-91EF-536D6DF150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9E0048F8-ED87-6816-A985-1B038205DE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349EC213-A305-54A8-BCE1-E397145945B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F43C7E-73B2-4A7A-A8C3-52694A7D67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5131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26D00775-03B1-5ACD-D729-2F96862B29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BE3206DD-119C-612E-17C4-86922807EA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CA0F2D5-83D0-575E-1429-43A7254768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68AD24-9BA6-4AD7-B052-1B5D711D37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230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55DA89F7-BB8E-6226-D377-9FCDBD04C3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BD1A0CAD-7755-9A73-DE6F-F7F5B88092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E4DE275-9B56-0423-BAD9-60F36D332A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BDA088-71B3-4DFE-95CA-EA29CAC2E8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99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7D87A64-047E-60E2-E7BB-56E0D459A5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26DAB00-0B13-B5C0-85B0-18D74BFFA84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468B1F3-066D-63F3-25A2-CC0DD48D30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F5C727-4488-417C-8557-4D1EF134C4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936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CD29FE1-B521-5ED7-3D31-6053A994CE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6840B76-254A-E695-4CC4-90A43966ED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D884B5F-CBEA-1220-8079-44532E109C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9C90E25-0D3E-42D0-8807-66FAB1FA26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155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1E12CF19-54EA-3219-E869-2FB7C780A129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AB536B56-36EF-3102-E4A0-3D4C346F7ED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072F5C9F-10FE-7EFE-A01C-40F9AE1F5B2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A4FE2187-35C0-3F45-DA04-569A91B7FA10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4BB787AC-322A-9BAD-42D3-EE1E500E373B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CBA22851-FE70-85B8-61C7-77C81806EE5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AE038D09-3628-D1CC-04A4-5E75D92E3C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F0389093-2384-934D-EE08-5D8A99B0B2E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97E7DA90-7EB3-7EF4-6C9F-36EEA88EFE2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14FCE7B9-E3DC-5D92-BBE1-169573378D6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F44448E7-190F-4809-9A73-B07401659698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F5430994-11C4-A0FB-21C6-B54C70C90B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12.bin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2.wmf"/><Relationship Id="rId2" Type="http://schemas.openxmlformats.org/officeDocument/2006/relationships/oleObject" Target="../embeddings/oleObject4.bin"/><Relationship Id="rId16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3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8.bin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wmf"/><Relationship Id="rId14" Type="http://schemas.openxmlformats.org/officeDocument/2006/relationships/hyperlink" Target="../&#31532;5&#31456;.ppt#40. PowerPoint &#28436;&#31034;&#25991;&#31295;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>
            <a:extLst>
              <a:ext uri="{FF2B5EF4-FFF2-40B4-BE49-F238E27FC236}">
                <a16:creationId xmlns:a16="http://schemas.microsoft.com/office/drawing/2014/main" id="{D4BF8DE8-1040-D704-6659-57E435B06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155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Aegfbhhj</a:t>
            </a:r>
            <a:r>
              <a:rPr lang="en-US" altLang="zh-CN" sz="1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3371FEE6-3755-0E0E-412F-5E876FB6D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488" y="309563"/>
            <a:ext cx="8839200" cy="283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引射器是一种用高压气流引入低压气流使之压力提高的设备。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今有一台引射器，高压气流自进口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流入，被引射的低压气流自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进口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进入，两股气流混合后从出口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流出。已知：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= 20℃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 0.6MPa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= 20℃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、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= 0.1MPa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= 0.3MPa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，若流动稳定绝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热，进出口截面上气流的动能可忽略不计。空气比热容取定值， </a:t>
            </a:r>
          </a:p>
        </p:txBody>
      </p:sp>
      <p:graphicFrame>
        <p:nvGraphicFramePr>
          <p:cNvPr id="4103" name="Object 7">
            <a:extLst>
              <a:ext uri="{FF2B5EF4-FFF2-40B4-BE49-F238E27FC236}">
                <a16:creationId xmlns:a16="http://schemas.microsoft.com/office/drawing/2014/main" id="{0FAF5567-FF3D-E607-174D-8E8AD37513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3200400"/>
          <a:ext cx="22098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800" imgH="241300" progId="Equation.DSMT4">
                  <p:embed/>
                </p:oleObj>
              </mc:Choice>
              <mc:Fallback>
                <p:oleObj name="Equation" r:id="rId2" imgW="10668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200400"/>
                        <a:ext cx="22098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Object 6">
            <a:extLst>
              <a:ext uri="{FF2B5EF4-FFF2-40B4-BE49-F238E27FC236}">
                <a16:creationId xmlns:a16="http://schemas.microsoft.com/office/drawing/2014/main" id="{3123C16A-CD04-2665-B19D-451CE4E2BF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3200400"/>
          <a:ext cx="25146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28600" imgH="240120" progId="Equation.DSMT4">
                  <p:embed/>
                </p:oleObj>
              </mc:Choice>
              <mc:Fallback>
                <p:oleObj name="Equation" r:id="rId4" imgW="1128600" imgH="24012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00400"/>
                        <a:ext cx="25146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8">
            <a:extLst>
              <a:ext uri="{FF2B5EF4-FFF2-40B4-BE49-F238E27FC236}">
                <a16:creationId xmlns:a16="http://schemas.microsoft.com/office/drawing/2014/main" id="{24AEAA16-11D7-C7D6-5447-4A5B418C9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146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7" name="Rectangle 11">
            <a:extLst>
              <a:ext uri="{FF2B5EF4-FFF2-40B4-BE49-F238E27FC236}">
                <a16:creationId xmlns:a16="http://schemas.microsoft.com/office/drawing/2014/main" id="{43DE74B3-22DD-46B8-0EAB-65B5EA2BC6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8400" y="3200400"/>
            <a:ext cx="3708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试求可达到的最大引射比 </a:t>
            </a:r>
          </a:p>
        </p:txBody>
      </p:sp>
      <p:sp>
        <p:nvSpPr>
          <p:cNvPr id="4109" name="Rectangle 13">
            <a:extLst>
              <a:ext uri="{FF2B5EF4-FFF2-40B4-BE49-F238E27FC236}">
                <a16:creationId xmlns:a16="http://schemas.microsoft.com/office/drawing/2014/main" id="{E61FF899-01B6-7AC5-D39A-A06CF6F90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05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4108" name="Object 12">
            <a:extLst>
              <a:ext uri="{FF2B5EF4-FFF2-40B4-BE49-F238E27FC236}">
                <a16:creationId xmlns:a16="http://schemas.microsoft.com/office/drawing/2014/main" id="{DBA2AB74-DAC9-FC7A-237A-261B7420E7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3724275"/>
          <a:ext cx="10668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57002" imgH="203112" progId="Equation.DSMT4">
                  <p:embed/>
                </p:oleObj>
              </mc:Choice>
              <mc:Fallback>
                <p:oleObj name="Equation" r:id="rId6" imgW="457002" imgH="203112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3724275"/>
                        <a:ext cx="10668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Rectangle 16">
            <a:extLst>
              <a:ext uri="{FF2B5EF4-FFF2-40B4-BE49-F238E27FC236}">
                <a16:creationId xmlns:a16="http://schemas.microsoft.com/office/drawing/2014/main" id="{6E2A610B-1A0F-26FB-28B8-97182C809E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5" name="Rectangle 19">
            <a:extLst>
              <a:ext uri="{FF2B5EF4-FFF2-40B4-BE49-F238E27FC236}">
                <a16:creationId xmlns:a16="http://schemas.microsoft.com/office/drawing/2014/main" id="{995DF19A-FF48-8305-D036-6ADD0F2167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8" name="Rectangle 22">
            <a:extLst>
              <a:ext uri="{FF2B5EF4-FFF2-40B4-BE49-F238E27FC236}">
                <a16:creationId xmlns:a16="http://schemas.microsoft.com/office/drawing/2014/main" id="{F27443B9-8079-EEEE-DDD5-3A3777024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20" name="Rectangle 24">
            <a:extLst>
              <a:ext uri="{FF2B5EF4-FFF2-40B4-BE49-F238E27FC236}">
                <a16:creationId xmlns:a16="http://schemas.microsoft.com/office/drawing/2014/main" id="{F5B0FCB6-577A-47C4-1FF2-6574409D6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22" name="Rectangle 26">
            <a:extLst>
              <a:ext uri="{FF2B5EF4-FFF2-40B4-BE49-F238E27FC236}">
                <a16:creationId xmlns:a16="http://schemas.microsoft.com/office/drawing/2014/main" id="{CE6B848F-5CBC-1306-B08E-13DC1EB6B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pic>
        <p:nvPicPr>
          <p:cNvPr id="4125" name="Picture 29" descr="9-8">
            <a:extLst>
              <a:ext uri="{FF2B5EF4-FFF2-40B4-BE49-F238E27FC236}">
                <a16:creationId xmlns:a16="http://schemas.microsoft.com/office/drawing/2014/main" id="{BA5D3981-EADA-96F7-4D88-A758E7CE9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343400"/>
            <a:ext cx="4953000" cy="177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4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4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  <p:bldP spid="4104" grpId="0" animBg="1"/>
      <p:bldP spid="4107" grpId="0"/>
      <p:bldP spid="4109" grpId="0" animBg="1"/>
      <p:bldP spid="4112" grpId="0" animBg="1"/>
      <p:bldP spid="4115" grpId="0" animBg="1"/>
      <p:bldP spid="4118" grpId="0" animBg="1"/>
      <p:bldP spid="4120" grpId="0" animBg="1"/>
      <p:bldP spid="41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>
            <a:extLst>
              <a:ext uri="{FF2B5EF4-FFF2-40B4-BE49-F238E27FC236}">
                <a16:creationId xmlns:a16="http://schemas.microsoft.com/office/drawing/2014/main" id="{D949EEDA-6AEA-6200-1EF8-C20ECFA91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1000"/>
            <a:ext cx="40163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  </a:t>
            </a: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稳流绝热流动能量方程 </a:t>
            </a:r>
          </a:p>
        </p:txBody>
      </p:sp>
      <p:graphicFrame>
        <p:nvGraphicFramePr>
          <p:cNvPr id="9221" name="Object 5">
            <a:extLst>
              <a:ext uri="{FF2B5EF4-FFF2-40B4-BE49-F238E27FC236}">
                <a16:creationId xmlns:a16="http://schemas.microsoft.com/office/drawing/2014/main" id="{7BEEB60E-12E5-BA1A-C738-A17B5E820A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066800"/>
          <a:ext cx="32766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33500" imgH="203200" progId="Equation.DSMT4">
                  <p:embed/>
                </p:oleObj>
              </mc:Choice>
              <mc:Fallback>
                <p:oleObj name="Equation" r:id="rId2" imgW="1333500" imgH="203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066800"/>
                        <a:ext cx="32766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2" name="Rectangle 6">
            <a:extLst>
              <a:ext uri="{FF2B5EF4-FFF2-40B4-BE49-F238E27FC236}">
                <a16:creationId xmlns:a16="http://schemas.microsoft.com/office/drawing/2014/main" id="{1C1ACB26-BCCF-6DA2-D415-5A6578534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133600"/>
            <a:ext cx="248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考虑到质量守恒 </a:t>
            </a:r>
          </a:p>
        </p:txBody>
      </p:sp>
      <p:graphicFrame>
        <p:nvGraphicFramePr>
          <p:cNvPr id="9223" name="Object 7">
            <a:extLst>
              <a:ext uri="{FF2B5EF4-FFF2-40B4-BE49-F238E27FC236}">
                <a16:creationId xmlns:a16="http://schemas.microsoft.com/office/drawing/2014/main" id="{450DF4CD-9669-5EF2-A2EF-CB7E476928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2038350"/>
          <a:ext cx="22098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25500" imgH="203200" progId="Equation.DSMT4">
                  <p:embed/>
                </p:oleObj>
              </mc:Choice>
              <mc:Fallback>
                <p:oleObj name="Equation" r:id="rId4" imgW="82550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038350"/>
                        <a:ext cx="22098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8">
            <a:extLst>
              <a:ext uri="{FF2B5EF4-FFF2-40B4-BE49-F238E27FC236}">
                <a16:creationId xmlns:a16="http://schemas.microsoft.com/office/drawing/2014/main" id="{1A4BB9E0-058F-0E5B-6C2E-F32490F68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698750"/>
            <a:ext cx="248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理想气体的性质 </a:t>
            </a:r>
          </a:p>
        </p:txBody>
      </p:sp>
      <p:graphicFrame>
        <p:nvGraphicFramePr>
          <p:cNvPr id="9225" name="Object 9">
            <a:extLst>
              <a:ext uri="{FF2B5EF4-FFF2-40B4-BE49-F238E27FC236}">
                <a16:creationId xmlns:a16="http://schemas.microsoft.com/office/drawing/2014/main" id="{BF88E974-CD74-3DCC-59E3-6AC27982A6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2667000"/>
          <a:ext cx="11430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307" imgH="228501" progId="Equation.DSMT4">
                  <p:embed/>
                </p:oleObj>
              </mc:Choice>
              <mc:Fallback>
                <p:oleObj name="Equation" r:id="rId6" imgW="444307" imgH="228501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667000"/>
                        <a:ext cx="114300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Object 10">
            <a:extLst>
              <a:ext uri="{FF2B5EF4-FFF2-40B4-BE49-F238E27FC236}">
                <a16:creationId xmlns:a16="http://schemas.microsoft.com/office/drawing/2014/main" id="{11F63941-2F06-A0D7-E1E8-DECC158C97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2286000"/>
          <a:ext cx="9144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0835" imgH="203112" progId="Equation.DSMT4">
                  <p:embed/>
                </p:oleObj>
              </mc:Choice>
              <mc:Fallback>
                <p:oleObj name="Equation" r:id="rId8" imgW="380835" imgH="203112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286000"/>
                        <a:ext cx="914400" cy="479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7" name="Object 11">
            <a:extLst>
              <a:ext uri="{FF2B5EF4-FFF2-40B4-BE49-F238E27FC236}">
                <a16:creationId xmlns:a16="http://schemas.microsoft.com/office/drawing/2014/main" id="{847F67EB-ECE7-BD3E-87F9-A35D05616E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29000" y="3276600"/>
          <a:ext cx="2362200" cy="45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28254" imgH="203112" progId="Equation.DSMT4">
                  <p:embed/>
                </p:oleObj>
              </mc:Choice>
              <mc:Fallback>
                <p:oleObj name="Equation" r:id="rId10" imgW="1028254" imgH="203112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276600"/>
                        <a:ext cx="2362200" cy="45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Freeform 12">
            <a:extLst>
              <a:ext uri="{FF2B5EF4-FFF2-40B4-BE49-F238E27FC236}">
                <a16:creationId xmlns:a16="http://schemas.microsoft.com/office/drawing/2014/main" id="{1D7CC338-EF18-839A-E001-90C357B4BF05}"/>
              </a:ext>
            </a:extLst>
          </p:cNvPr>
          <p:cNvSpPr>
            <a:spLocks/>
          </p:cNvSpPr>
          <p:nvPr/>
        </p:nvSpPr>
        <p:spPr bwMode="auto">
          <a:xfrm>
            <a:off x="3200400" y="1676400"/>
            <a:ext cx="2590800" cy="1524000"/>
          </a:xfrm>
          <a:custGeom>
            <a:avLst/>
            <a:gdLst>
              <a:gd name="T0" fmla="*/ 2147483647 w 2000"/>
              <a:gd name="T1" fmla="*/ 2147483647 h 1018"/>
              <a:gd name="T2" fmla="*/ 2147483647 w 2000"/>
              <a:gd name="T3" fmla="*/ 2147483647 h 1018"/>
              <a:gd name="T4" fmla="*/ 2147483647 w 2000"/>
              <a:gd name="T5" fmla="*/ 2147483647 h 1018"/>
              <a:gd name="T6" fmla="*/ 2147483647 w 2000"/>
              <a:gd name="T7" fmla="*/ 2147483647 h 1018"/>
              <a:gd name="T8" fmla="*/ 2147483647 w 2000"/>
              <a:gd name="T9" fmla="*/ 2147483647 h 1018"/>
              <a:gd name="T10" fmla="*/ 2147483647 w 2000"/>
              <a:gd name="T11" fmla="*/ 2147483647 h 1018"/>
              <a:gd name="T12" fmla="*/ 2147483647 w 2000"/>
              <a:gd name="T13" fmla="*/ 2147483647 h 1018"/>
              <a:gd name="T14" fmla="*/ 2147483647 w 2000"/>
              <a:gd name="T15" fmla="*/ 2147483647 h 1018"/>
              <a:gd name="T16" fmla="*/ 2147483647 w 2000"/>
              <a:gd name="T17" fmla="*/ 2147483647 h 1018"/>
              <a:gd name="T18" fmla="*/ 2147483647 w 2000"/>
              <a:gd name="T19" fmla="*/ 2147483647 h 1018"/>
              <a:gd name="T20" fmla="*/ 2147483647 w 2000"/>
              <a:gd name="T21" fmla="*/ 2147483647 h 1018"/>
              <a:gd name="T22" fmla="*/ 2147483647 w 2000"/>
              <a:gd name="T23" fmla="*/ 2147483647 h 1018"/>
              <a:gd name="T24" fmla="*/ 2147483647 w 2000"/>
              <a:gd name="T25" fmla="*/ 2147483647 h 1018"/>
              <a:gd name="T26" fmla="*/ 2147483647 w 2000"/>
              <a:gd name="T27" fmla="*/ 2147483647 h 1018"/>
              <a:gd name="T28" fmla="*/ 2147483647 w 2000"/>
              <a:gd name="T29" fmla="*/ 2147483647 h 1018"/>
              <a:gd name="T30" fmla="*/ 2147483647 w 2000"/>
              <a:gd name="T31" fmla="*/ 2147483647 h 1018"/>
              <a:gd name="T32" fmla="*/ 2147483647 w 2000"/>
              <a:gd name="T33" fmla="*/ 2147483647 h 1018"/>
              <a:gd name="T34" fmla="*/ 2147483647 w 2000"/>
              <a:gd name="T35" fmla="*/ 2147483647 h 1018"/>
              <a:gd name="T36" fmla="*/ 2147483647 w 2000"/>
              <a:gd name="T37" fmla="*/ 2147483647 h 1018"/>
              <a:gd name="T38" fmla="*/ 2147483647 w 2000"/>
              <a:gd name="T39" fmla="*/ 2147483647 h 1018"/>
              <a:gd name="T40" fmla="*/ 2147483647 w 2000"/>
              <a:gd name="T41" fmla="*/ 2147483647 h 1018"/>
              <a:gd name="T42" fmla="*/ 2147483647 w 2000"/>
              <a:gd name="T43" fmla="*/ 2147483647 h 1018"/>
              <a:gd name="T44" fmla="*/ 2147483647 w 2000"/>
              <a:gd name="T45" fmla="*/ 2147483647 h 1018"/>
              <a:gd name="T46" fmla="*/ 2147483647 w 2000"/>
              <a:gd name="T47" fmla="*/ 2147483647 h 1018"/>
              <a:gd name="T48" fmla="*/ 2147483647 w 2000"/>
              <a:gd name="T49" fmla="*/ 2147483647 h 1018"/>
              <a:gd name="T50" fmla="*/ 2147483647 w 2000"/>
              <a:gd name="T51" fmla="*/ 2147483647 h 1018"/>
              <a:gd name="T52" fmla="*/ 2147483647 w 2000"/>
              <a:gd name="T53" fmla="*/ 2147483647 h 1018"/>
              <a:gd name="T54" fmla="*/ 2147483647 w 2000"/>
              <a:gd name="T55" fmla="*/ 0 h 1018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</a:gdLst>
            <a:ahLst/>
            <a:cxnLst>
              <a:cxn ang="T56">
                <a:pos x="T0" y="T1"/>
              </a:cxn>
              <a:cxn ang="T57">
                <a:pos x="T2" y="T3"/>
              </a:cxn>
              <a:cxn ang="T58">
                <a:pos x="T4" y="T5"/>
              </a:cxn>
              <a:cxn ang="T59">
                <a:pos x="T6" y="T7"/>
              </a:cxn>
              <a:cxn ang="T60">
                <a:pos x="T8" y="T9"/>
              </a:cxn>
              <a:cxn ang="T61">
                <a:pos x="T10" y="T11"/>
              </a:cxn>
              <a:cxn ang="T62">
                <a:pos x="T12" y="T13"/>
              </a:cxn>
              <a:cxn ang="T63">
                <a:pos x="T14" y="T15"/>
              </a:cxn>
              <a:cxn ang="T64">
                <a:pos x="T16" y="T17"/>
              </a:cxn>
              <a:cxn ang="T65">
                <a:pos x="T18" y="T19"/>
              </a:cxn>
              <a:cxn ang="T66">
                <a:pos x="T20" y="T21"/>
              </a:cxn>
              <a:cxn ang="T67">
                <a:pos x="T22" y="T23"/>
              </a:cxn>
              <a:cxn ang="T68">
                <a:pos x="T24" y="T25"/>
              </a:cxn>
              <a:cxn ang="T69">
                <a:pos x="T26" y="T27"/>
              </a:cxn>
              <a:cxn ang="T70">
                <a:pos x="T28" y="T29"/>
              </a:cxn>
              <a:cxn ang="T71">
                <a:pos x="T30" y="T31"/>
              </a:cxn>
              <a:cxn ang="T72">
                <a:pos x="T32" y="T33"/>
              </a:cxn>
              <a:cxn ang="T73">
                <a:pos x="T34" y="T35"/>
              </a:cxn>
              <a:cxn ang="T74">
                <a:pos x="T36" y="T37"/>
              </a:cxn>
              <a:cxn ang="T75">
                <a:pos x="T38" y="T39"/>
              </a:cxn>
              <a:cxn ang="T76">
                <a:pos x="T40" y="T41"/>
              </a:cxn>
              <a:cxn ang="T77">
                <a:pos x="T42" y="T43"/>
              </a:cxn>
              <a:cxn ang="T78">
                <a:pos x="T44" y="T45"/>
              </a:cxn>
              <a:cxn ang="T79">
                <a:pos x="T46" y="T47"/>
              </a:cxn>
              <a:cxn ang="T80">
                <a:pos x="T48" y="T49"/>
              </a:cxn>
              <a:cxn ang="T81">
                <a:pos x="T50" y="T51"/>
              </a:cxn>
              <a:cxn ang="T82">
                <a:pos x="T52" y="T53"/>
              </a:cxn>
              <a:cxn ang="T83">
                <a:pos x="T54" y="T55"/>
              </a:cxn>
            </a:cxnLst>
            <a:rect l="0" t="0" r="r" b="b"/>
            <a:pathLst>
              <a:path w="2000" h="1018">
                <a:moveTo>
                  <a:pt x="495" y="207"/>
                </a:moveTo>
                <a:cubicBezTo>
                  <a:pt x="364" y="199"/>
                  <a:pt x="239" y="187"/>
                  <a:pt x="109" y="198"/>
                </a:cubicBezTo>
                <a:cubicBezTo>
                  <a:pt x="86" y="220"/>
                  <a:pt x="66" y="241"/>
                  <a:pt x="48" y="267"/>
                </a:cubicBezTo>
                <a:cubicBezTo>
                  <a:pt x="37" y="301"/>
                  <a:pt x="26" y="336"/>
                  <a:pt x="14" y="370"/>
                </a:cubicBezTo>
                <a:cubicBezTo>
                  <a:pt x="0" y="475"/>
                  <a:pt x="1" y="434"/>
                  <a:pt x="14" y="576"/>
                </a:cubicBezTo>
                <a:cubicBezTo>
                  <a:pt x="21" y="658"/>
                  <a:pt x="35" y="792"/>
                  <a:pt x="91" y="860"/>
                </a:cubicBezTo>
                <a:cubicBezTo>
                  <a:pt x="170" y="957"/>
                  <a:pt x="352" y="968"/>
                  <a:pt x="461" y="972"/>
                </a:cubicBezTo>
                <a:cubicBezTo>
                  <a:pt x="558" y="976"/>
                  <a:pt x="656" y="977"/>
                  <a:pt x="753" y="980"/>
                </a:cubicBezTo>
                <a:cubicBezTo>
                  <a:pt x="822" y="982"/>
                  <a:pt x="891" y="987"/>
                  <a:pt x="960" y="989"/>
                </a:cubicBezTo>
                <a:cubicBezTo>
                  <a:pt x="1149" y="993"/>
                  <a:pt x="1338" y="994"/>
                  <a:pt x="1527" y="997"/>
                </a:cubicBezTo>
                <a:cubicBezTo>
                  <a:pt x="1728" y="993"/>
                  <a:pt x="1804" y="1018"/>
                  <a:pt x="1948" y="972"/>
                </a:cubicBezTo>
                <a:cubicBezTo>
                  <a:pt x="1977" y="943"/>
                  <a:pt x="1987" y="916"/>
                  <a:pt x="2000" y="877"/>
                </a:cubicBezTo>
                <a:cubicBezTo>
                  <a:pt x="1991" y="790"/>
                  <a:pt x="1980" y="694"/>
                  <a:pt x="1931" y="619"/>
                </a:cubicBezTo>
                <a:cubicBezTo>
                  <a:pt x="1922" y="589"/>
                  <a:pt x="1911" y="569"/>
                  <a:pt x="1897" y="542"/>
                </a:cubicBezTo>
                <a:cubicBezTo>
                  <a:pt x="1883" y="514"/>
                  <a:pt x="1880" y="491"/>
                  <a:pt x="1862" y="464"/>
                </a:cubicBezTo>
                <a:cubicBezTo>
                  <a:pt x="1859" y="453"/>
                  <a:pt x="1859" y="440"/>
                  <a:pt x="1854" y="430"/>
                </a:cubicBezTo>
                <a:cubicBezTo>
                  <a:pt x="1845" y="411"/>
                  <a:pt x="1819" y="378"/>
                  <a:pt x="1819" y="378"/>
                </a:cubicBezTo>
                <a:cubicBezTo>
                  <a:pt x="1809" y="347"/>
                  <a:pt x="1795" y="342"/>
                  <a:pt x="1776" y="318"/>
                </a:cubicBezTo>
                <a:cubicBezTo>
                  <a:pt x="1760" y="298"/>
                  <a:pt x="1747" y="267"/>
                  <a:pt x="1725" y="249"/>
                </a:cubicBezTo>
                <a:cubicBezTo>
                  <a:pt x="1667" y="201"/>
                  <a:pt x="1552" y="192"/>
                  <a:pt x="1484" y="189"/>
                </a:cubicBezTo>
                <a:cubicBezTo>
                  <a:pt x="1387" y="185"/>
                  <a:pt x="1289" y="184"/>
                  <a:pt x="1192" y="181"/>
                </a:cubicBezTo>
                <a:cubicBezTo>
                  <a:pt x="1094" y="170"/>
                  <a:pt x="997" y="157"/>
                  <a:pt x="899" y="146"/>
                </a:cubicBezTo>
                <a:cubicBezTo>
                  <a:pt x="764" y="150"/>
                  <a:pt x="605" y="132"/>
                  <a:pt x="470" y="181"/>
                </a:cubicBezTo>
                <a:cubicBezTo>
                  <a:pt x="464" y="186"/>
                  <a:pt x="435" y="225"/>
                  <a:pt x="427" y="181"/>
                </a:cubicBezTo>
                <a:cubicBezTo>
                  <a:pt x="417" y="124"/>
                  <a:pt x="421" y="66"/>
                  <a:pt x="418" y="9"/>
                </a:cubicBezTo>
                <a:cubicBezTo>
                  <a:pt x="409" y="15"/>
                  <a:pt x="392" y="16"/>
                  <a:pt x="392" y="26"/>
                </a:cubicBezTo>
                <a:cubicBezTo>
                  <a:pt x="392" y="58"/>
                  <a:pt x="438" y="37"/>
                  <a:pt x="444" y="35"/>
                </a:cubicBezTo>
                <a:cubicBezTo>
                  <a:pt x="423" y="12"/>
                  <a:pt x="431" y="24"/>
                  <a:pt x="418" y="0"/>
                </a:cubicBezTo>
              </a:path>
            </a:pathLst>
          </a:custGeom>
          <a:noFill/>
          <a:ln w="28575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9" name="Line 13">
            <a:extLst>
              <a:ext uri="{FF2B5EF4-FFF2-40B4-BE49-F238E27FC236}">
                <a16:creationId xmlns:a16="http://schemas.microsoft.com/office/drawing/2014/main" id="{CE24B782-0C5A-6635-5570-50431A23AA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105400" y="1600200"/>
            <a:ext cx="1295400" cy="76200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30" name="Rectangle 14">
            <a:extLst>
              <a:ext uri="{FF2B5EF4-FFF2-40B4-BE49-F238E27FC236}">
                <a16:creationId xmlns:a16="http://schemas.microsoft.com/office/drawing/2014/main" id="{94BAB6D1-0F13-C59E-0568-93D60F32DE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857625"/>
            <a:ext cx="3248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据稳流绝热流动熵方程</a:t>
            </a:r>
          </a:p>
        </p:txBody>
      </p:sp>
      <p:graphicFrame>
        <p:nvGraphicFramePr>
          <p:cNvPr id="9231" name="Object 15">
            <a:extLst>
              <a:ext uri="{FF2B5EF4-FFF2-40B4-BE49-F238E27FC236}">
                <a16:creationId xmlns:a16="http://schemas.microsoft.com/office/drawing/2014/main" id="{261959E4-C746-A01C-5E9C-24126EC10A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1588" y="4848225"/>
          <a:ext cx="50752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816100" imgH="228600" progId="Equation.DSMT4">
                  <p:embed/>
                </p:oleObj>
              </mc:Choice>
              <mc:Fallback>
                <p:oleObj name="Equation" r:id="rId12" imgW="1816100" imgH="2286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588" y="4848225"/>
                        <a:ext cx="50752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Object 16">
            <a:extLst>
              <a:ext uri="{FF2B5EF4-FFF2-40B4-BE49-F238E27FC236}">
                <a16:creationId xmlns:a16="http://schemas.microsoft.com/office/drawing/2014/main" id="{E1EEC4B9-0493-D98E-BE5E-64A5C3D7B3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15000" y="4238625"/>
          <a:ext cx="9144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68140" imgH="203112" progId="Equation.DSMT4">
                  <p:embed/>
                </p:oleObj>
              </mc:Choice>
              <mc:Fallback>
                <p:oleObj name="Equation" r:id="rId14" imgW="368140" imgH="203112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4238625"/>
                        <a:ext cx="9144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3" name="Line 17">
            <a:extLst>
              <a:ext uri="{FF2B5EF4-FFF2-40B4-BE49-F238E27FC236}">
                <a16:creationId xmlns:a16="http://schemas.microsoft.com/office/drawing/2014/main" id="{EDB76660-CB00-8344-46D3-463D419BB8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4543425"/>
            <a:ext cx="685800" cy="533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234" name="Object 18">
            <a:extLst>
              <a:ext uri="{FF2B5EF4-FFF2-40B4-BE49-F238E27FC236}">
                <a16:creationId xmlns:a16="http://schemas.microsoft.com/office/drawing/2014/main" id="{C21B6D7F-6258-9688-8C9F-EFBF6D2E5B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7663" y="5770563"/>
          <a:ext cx="369093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397000" imgH="241300" progId="Equation.DSMT4">
                  <p:embed/>
                </p:oleObj>
              </mc:Choice>
              <mc:Fallback>
                <p:oleObj name="Equation" r:id="rId16" imgW="1397000" imgH="2413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663" y="5770563"/>
                        <a:ext cx="3690937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5" name="Object 19">
            <a:extLst>
              <a:ext uri="{FF2B5EF4-FFF2-40B4-BE49-F238E27FC236}">
                <a16:creationId xmlns:a16="http://schemas.microsoft.com/office/drawing/2014/main" id="{A54906DD-C1CE-6109-A432-31E1AC7D90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5776913"/>
          <a:ext cx="472440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816100" imgH="203200" progId="Equation.DSMT4">
                  <p:embed/>
                </p:oleObj>
              </mc:Choice>
              <mc:Fallback>
                <p:oleObj name="Equation" r:id="rId18" imgW="1816100" imgH="2032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776913"/>
                        <a:ext cx="4724400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5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70" decel="1000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770" decel="100000"/>
                                        <p:tgtEl>
                                          <p:spTgt spid="9231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75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76" dur="77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7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8" dur="77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9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9222" grpId="0"/>
      <p:bldP spid="9224" grpId="0"/>
      <p:bldP spid="92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6">
            <a:extLst>
              <a:ext uri="{FF2B5EF4-FFF2-40B4-BE49-F238E27FC236}">
                <a16:creationId xmlns:a16="http://schemas.microsoft.com/office/drawing/2014/main" id="{349DE69E-7EF8-4CE0-6DEB-30A448484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81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23" name="Rectangle 8">
            <a:extLst>
              <a:ext uri="{FF2B5EF4-FFF2-40B4-BE49-F238E27FC236}">
                <a16:creationId xmlns:a16="http://schemas.microsoft.com/office/drawing/2014/main" id="{34B93F4D-8D44-C854-2733-832E6512C8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95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24" name="Rectangle 10">
            <a:extLst>
              <a:ext uri="{FF2B5EF4-FFF2-40B4-BE49-F238E27FC236}">
                <a16:creationId xmlns:a16="http://schemas.microsoft.com/office/drawing/2014/main" id="{8F24A253-81EF-7B6B-65D2-D90C6ADD6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76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25" name="Rectangle 12">
            <a:extLst>
              <a:ext uri="{FF2B5EF4-FFF2-40B4-BE49-F238E27FC236}">
                <a16:creationId xmlns:a16="http://schemas.microsoft.com/office/drawing/2014/main" id="{B55EED08-D08B-954D-C656-1D6EAEF46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953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8203" name="Object 11">
            <a:extLst>
              <a:ext uri="{FF2B5EF4-FFF2-40B4-BE49-F238E27FC236}">
                <a16:creationId xmlns:a16="http://schemas.microsoft.com/office/drawing/2014/main" id="{5F8E2151-66A4-A824-A58F-6761C3AF2C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19075"/>
          <a:ext cx="426720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800" imgH="203200" progId="Equation.DSMT4">
                  <p:embed/>
                </p:oleObj>
              </mc:Choice>
              <mc:Fallback>
                <p:oleObj name="Equation" r:id="rId2" imgW="1574800" imgH="203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19075"/>
                        <a:ext cx="426720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7" name="Rectangle 14">
            <a:extLst>
              <a:ext uri="{FF2B5EF4-FFF2-40B4-BE49-F238E27FC236}">
                <a16:creationId xmlns:a16="http://schemas.microsoft.com/office/drawing/2014/main" id="{8E5847C5-E0C4-4D91-8700-DED7C28D9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9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8205" name="Object 13">
            <a:extLst>
              <a:ext uri="{FF2B5EF4-FFF2-40B4-BE49-F238E27FC236}">
                <a16:creationId xmlns:a16="http://schemas.microsoft.com/office/drawing/2014/main" id="{DFB94679-135C-B9E6-EDBA-D6AEC0444A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2159000"/>
          <a:ext cx="17907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48975" imgH="393529" progId="Equation.DSMT4">
                  <p:embed/>
                </p:oleObj>
              </mc:Choice>
              <mc:Fallback>
                <p:oleObj name="Equation" r:id="rId4" imgW="748975" imgH="393529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159000"/>
                        <a:ext cx="1790700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8" name="Object 16">
            <a:extLst>
              <a:ext uri="{FF2B5EF4-FFF2-40B4-BE49-F238E27FC236}">
                <a16:creationId xmlns:a16="http://schemas.microsoft.com/office/drawing/2014/main" id="{388EC100-6F1F-EC64-393C-BBCD379BCE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985838"/>
          <a:ext cx="36576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84300" imgH="203200" progId="Equation.DSMT4">
                  <p:embed/>
                </p:oleObj>
              </mc:Choice>
              <mc:Fallback>
                <p:oleObj name="Equation" r:id="rId6" imgW="1384300" imgH="203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985838"/>
                        <a:ext cx="36576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9" name="Object 17">
            <a:extLst>
              <a:ext uri="{FF2B5EF4-FFF2-40B4-BE49-F238E27FC236}">
                <a16:creationId xmlns:a16="http://schemas.microsoft.com/office/drawing/2014/main" id="{34F26294-8E1F-8C01-B7C3-7A3CD0D820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731963"/>
          <a:ext cx="2560638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30300" imgH="749300" progId="Equation.DSMT4">
                  <p:embed/>
                </p:oleObj>
              </mc:Choice>
              <mc:Fallback>
                <p:oleObj name="Equation" r:id="rId8" imgW="1130300" imgH="7493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731963"/>
                        <a:ext cx="2560638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0" name="Object 18">
            <a:extLst>
              <a:ext uri="{FF2B5EF4-FFF2-40B4-BE49-F238E27FC236}">
                <a16:creationId xmlns:a16="http://schemas.microsoft.com/office/drawing/2014/main" id="{548BE458-CF4C-E8A0-E605-68B7A9B595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1731963"/>
          <a:ext cx="1035050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57200" imgH="749300" progId="Equation.DSMT4">
                  <p:embed/>
                </p:oleObj>
              </mc:Choice>
              <mc:Fallback>
                <p:oleObj name="Equation" r:id="rId10" imgW="457200" imgH="7493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1731963"/>
                        <a:ext cx="1035050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1" name="Object 19">
            <a:extLst>
              <a:ext uri="{FF2B5EF4-FFF2-40B4-BE49-F238E27FC236}">
                <a16:creationId xmlns:a16="http://schemas.microsoft.com/office/drawing/2014/main" id="{265EA597-FB63-1F5B-9648-1CFF9B2A1A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1808163"/>
          <a:ext cx="2819400" cy="1525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44600" imgH="673100" progId="Equation.DSMT4">
                  <p:embed/>
                </p:oleObj>
              </mc:Choice>
              <mc:Fallback>
                <p:oleObj name="Equation" r:id="rId12" imgW="1244600" imgH="6731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808163"/>
                        <a:ext cx="2819400" cy="1525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3" name="Text Box 21">
            <a:extLst>
              <a:ext uri="{FF2B5EF4-FFF2-40B4-BE49-F238E27FC236}">
                <a16:creationId xmlns:a16="http://schemas.microsoft.com/office/drawing/2014/main" id="{4181D56C-AD8A-2BF3-54BC-0CFB1AEE9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3830638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  <a:hlinkClick r:id="rId14" action="ppaction://hlinkpres?slideindex=40&amp;slidetitle=PowerPoint 演示文稿"/>
              </a:rPr>
              <a:t>返回</a:t>
            </a:r>
            <a:endParaRPr lang="zh-CN" altLang="en-US" sz="2400" b="1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2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2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2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2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3" grpId="0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47</TotalTime>
  <Words>132</Words>
  <Application>Microsoft Office PowerPoint</Application>
  <PresentationFormat>全屏显示(4:3)</PresentationFormat>
  <Paragraphs>12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Calibri</vt:lpstr>
      <vt:lpstr>Times New Roman</vt:lpstr>
      <vt:lpstr>楷体_GB2312</vt:lpstr>
      <vt:lpstr>黑体</vt:lpstr>
      <vt:lpstr>Watermark</vt:lpstr>
      <vt:lpstr>MathType 7.0 Equation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唐崇浩</dc:creator>
  <cp:lastModifiedBy>崇浩 唐</cp:lastModifiedBy>
  <cp:revision>8</cp:revision>
  <cp:lastPrinted>1601-01-01T00:00:00Z</cp:lastPrinted>
  <dcterms:created xsi:type="dcterms:W3CDTF">1601-01-01T00:00:00Z</dcterms:created>
  <dcterms:modified xsi:type="dcterms:W3CDTF">2025-08-24T16:59:26Z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