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62" r:id="rId2"/>
  </p:sldMasterIdLst>
  <p:notesMasterIdLst>
    <p:notesMasterId r:id="rId15"/>
  </p:notesMasterIdLst>
  <p:handoutMasterIdLst>
    <p:handoutMasterId r:id="rId16"/>
  </p:handoutMasterIdLst>
  <p:sldIdLst>
    <p:sldId id="707" r:id="rId3"/>
    <p:sldId id="722" r:id="rId4"/>
    <p:sldId id="698" r:id="rId5"/>
    <p:sldId id="702" r:id="rId6"/>
    <p:sldId id="701" r:id="rId7"/>
    <p:sldId id="649" r:id="rId8"/>
    <p:sldId id="639" r:id="rId9"/>
    <p:sldId id="578" r:id="rId10"/>
    <p:sldId id="624" r:id="rId11"/>
    <p:sldId id="613" r:id="rId12"/>
    <p:sldId id="662" r:id="rId13"/>
    <p:sldId id="614" r:id="rId14"/>
  </p:sldIdLst>
  <p:sldSz cx="12190413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imes New Roman MT Extra Bold" pitchFamily="18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9FFFE"/>
    <a:srgbClr val="666699"/>
    <a:srgbClr val="FF0000"/>
    <a:srgbClr val="FF7C80"/>
    <a:srgbClr val="0000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45" autoAdjust="0"/>
  </p:normalViewPr>
  <p:slideViewPr>
    <p:cSldViewPr>
      <p:cViewPr varScale="1">
        <p:scale>
          <a:sx n="74" d="100"/>
          <a:sy n="74" d="100"/>
        </p:scale>
        <p:origin x="104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7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>
            <a:extLst>
              <a:ext uri="{FF2B5EF4-FFF2-40B4-BE49-F238E27FC236}">
                <a16:creationId xmlns:a16="http://schemas.microsoft.com/office/drawing/2014/main" id="{C59DFD02-2541-6829-6242-279C75DFE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6291" name="Rectangle 3">
            <a:extLst>
              <a:ext uri="{FF2B5EF4-FFF2-40B4-BE49-F238E27FC236}">
                <a16:creationId xmlns:a16="http://schemas.microsoft.com/office/drawing/2014/main" id="{E6D73396-4F9A-404B-73F5-6984DFE9F4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292" name="Rectangle 4">
            <a:extLst>
              <a:ext uri="{FF2B5EF4-FFF2-40B4-BE49-F238E27FC236}">
                <a16:creationId xmlns:a16="http://schemas.microsoft.com/office/drawing/2014/main" id="{17DDE8A1-ABB5-67AF-3B62-8D675F936F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293" name="Rectangle 5">
            <a:extLst>
              <a:ext uri="{FF2B5EF4-FFF2-40B4-BE49-F238E27FC236}">
                <a16:creationId xmlns:a16="http://schemas.microsoft.com/office/drawing/2014/main" id="{5F3C806C-269E-CC98-F226-7EBDA1C7BA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849CFFB-A686-43A7-9122-0FE69B670E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025AB2DC-BE33-5FC3-F75E-003520D7B4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828156B6-2B6F-EF46-80D7-2C540EDFA3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BB0D80E-BAA3-14C8-B12D-D056BF171A3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>
            <a:extLst>
              <a:ext uri="{FF2B5EF4-FFF2-40B4-BE49-F238E27FC236}">
                <a16:creationId xmlns:a16="http://schemas.microsoft.com/office/drawing/2014/main" id="{FB99B409-4374-F781-5375-6F086D2B42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686" name="Rectangle 6">
            <a:extLst>
              <a:ext uri="{FF2B5EF4-FFF2-40B4-BE49-F238E27FC236}">
                <a16:creationId xmlns:a16="http://schemas.microsoft.com/office/drawing/2014/main" id="{38F8D41F-B875-65F6-C71D-0C790974D4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71B14580-E90B-329B-CC3B-3F505C56C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2A27F4A-9FB9-4697-AF70-2F69E21358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6304619-3D51-028E-E8FE-5B99CC59D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ECF6AC0E-BB23-469F-8F76-AC385E1CB15F}" type="slidenum"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15D303E-D6FA-B3DC-1F2F-D898C7685C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14BE6DB-1637-F8BA-32F6-443C4AA3A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14400" y="1676400"/>
            <a:ext cx="10361613" cy="1828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1876" tIns="50938" rIns="101876" bIns="50938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636B5EB-F87A-9927-EBF0-B8E32790FC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5225"/>
            <a:ext cx="28463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1876" tIns="50938" rIns="101876" bIns="50938" numCol="1" anchor="b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52C761-1436-EB7D-8982-CA5F48C82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23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1876" tIns="50938" rIns="101876" bIns="50938" numCol="1" anchor="b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5FDB39-673D-6AFD-BAAE-B5C9907E5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1876" tIns="50938" rIns="101876" bIns="50938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BCA2DA03-AF41-47CA-929F-BE4380A1141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11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6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61261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218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1213" cy="6126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392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408613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0613" y="1371600"/>
            <a:ext cx="5410200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62400"/>
            <a:ext cx="5408613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3962400"/>
            <a:ext cx="5410200" cy="243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730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408613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70613" y="1371600"/>
            <a:ext cx="54102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3425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408613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371600"/>
            <a:ext cx="54102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728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77D126-4533-663D-D7E3-0D91048A9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1FAEE4-5931-17B4-7E76-391E8CBA93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87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97BE07-C250-6F3A-062A-889930AAC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F30409-6CC0-9C6B-74A6-713E39278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907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D3FA08-58BB-6E2F-7E51-B41DEE2AD8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C1994-83E9-80F9-6E83-045C4E5F3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998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863" y="623888"/>
            <a:ext cx="5510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3475" y="623888"/>
            <a:ext cx="5511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4C3CA-B8C7-9645-6C8F-84CC1E15D9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C2F30-FA3C-457B-67FC-601DE88CA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7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89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3F8746-8C8D-2277-C303-3541ABCD8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54789F-AEA2-6CB6-01F3-1A3C1FF4E2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60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8CBCA2-4F19-8E14-6BE6-525D6B7E5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4B785C-DECF-E71D-AD84-1428E4011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10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27B504-842A-368F-FB98-EE7AC80A3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994233-B704-DE1A-788B-24D3A0AD1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351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2E7A9-5A48-E8A8-DF05-277181BFA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8B159-9D92-334D-588B-F7BC8AE905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346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186DA-5D8F-4B22-049C-5752B8D73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97E62-B19A-199E-C949-E1A305CDE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5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5991AC-6EAB-4561-154F-CBC93BD3CF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40C8D1-182C-7A8D-C09A-FEB319410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541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2863" y="274638"/>
            <a:ext cx="2792412" cy="5530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0863" y="274638"/>
            <a:ext cx="8229600" cy="5530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B66CE1-C66B-BECA-466E-9EE74D798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40061-5784-531D-39BD-184CA410A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7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95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40861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371600"/>
            <a:ext cx="541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336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7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874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3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5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495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F859F6EF-4DEF-3CC7-0405-72CBB56C9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12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6" tIns="50938" rIns="101876" bIns="50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</a:t>
            </a:r>
          </a:p>
          <a:p>
            <a:pPr lvl="1"/>
            <a:r>
              <a:rPr lang="en-US" altLang="zh-TW"/>
              <a:t>c</a:t>
            </a:r>
          </a:p>
          <a:p>
            <a:pPr lvl="2"/>
            <a:r>
              <a:rPr lang="en-US" altLang="zh-TW"/>
              <a:t>c</a:t>
            </a:r>
          </a:p>
          <a:p>
            <a:pPr lvl="3"/>
            <a:r>
              <a:rPr lang="en-US" altLang="zh-TW"/>
              <a:t>c</a:t>
            </a:r>
          </a:p>
          <a:p>
            <a:pPr lvl="4"/>
            <a:r>
              <a:rPr lang="en-US" altLang="zh-TW"/>
              <a:t>c</a:t>
            </a:r>
          </a:p>
        </p:txBody>
      </p:sp>
      <p:sp>
        <p:nvSpPr>
          <p:cNvPr id="176139" name="Rectangle 11">
            <a:extLst>
              <a:ext uri="{FF2B5EF4-FFF2-40B4-BE49-F238E27FC236}">
                <a16:creationId xmlns:a16="http://schemas.microsoft.com/office/drawing/2014/main" id="{A290E67D-96CA-317C-5E80-C07A50E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3" y="6400800"/>
            <a:ext cx="1820862" cy="314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1876" tIns="50938" rIns="101876" bIns="50938">
            <a:spAutoFit/>
          </a:bodyPr>
          <a:lstStyle/>
          <a:p>
            <a:pPr algn="r" defTabSz="1019175" eaLnBrk="0" hangingPunct="0">
              <a:defRPr/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Y.L.HE, XJTU</a:t>
            </a:r>
            <a:endParaRPr lang="en-US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19" name="Rectangle 95">
            <a:extLst>
              <a:ext uri="{FF2B5EF4-FFF2-40B4-BE49-F238E27FC236}">
                <a16:creationId xmlns:a16="http://schemas.microsoft.com/office/drawing/2014/main" id="{050BBAD7-EC35-071C-440C-F4B29913BFC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12190413" cy="990600"/>
          </a:xfrm>
          <a:prstGeom prst="rect">
            <a:avLst/>
          </a:prstGeom>
          <a:gradFill rotWithShape="1">
            <a:gsLst>
              <a:gs pos="0">
                <a:srgbClr val="4792D7">
                  <a:alpha val="39998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31" name="Line 91">
            <a:extLst>
              <a:ext uri="{FF2B5EF4-FFF2-40B4-BE49-F238E27FC236}">
                <a16:creationId xmlns:a16="http://schemas.microsoft.com/office/drawing/2014/main" id="{CC033C07-EB81-175C-1F74-4374B4A2003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4963" y="908050"/>
            <a:ext cx="10206037" cy="9525"/>
          </a:xfrm>
          <a:prstGeom prst="line">
            <a:avLst/>
          </a:prstGeom>
          <a:noFill/>
          <a:ln w="19050" cap="rnd">
            <a:solidFill>
              <a:srgbClr val="114F9B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102" name="组合 26">
            <a:extLst>
              <a:ext uri="{FF2B5EF4-FFF2-40B4-BE49-F238E27FC236}">
                <a16:creationId xmlns:a16="http://schemas.microsoft.com/office/drawing/2014/main" id="{804C0E58-84BD-45B6-6F5C-B410916565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136313" y="404813"/>
            <a:ext cx="842962" cy="719137"/>
            <a:chOff x="8231454" y="640910"/>
            <a:chExt cx="795989" cy="77186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084394-C543-D4B2-2245-1D8796AFEBDC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8306406" y="692027"/>
              <a:ext cx="721037" cy="720749"/>
            </a:xfrm>
            <a:prstGeom prst="ellipse">
              <a:avLst/>
            </a:prstGeom>
            <a:solidFill>
              <a:srgbClr val="A6A6A6"/>
            </a:solidFill>
            <a:ln w="25400" algn="ctr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4104" name="图片 25">
              <a:extLst>
                <a:ext uri="{FF2B5EF4-FFF2-40B4-BE49-F238E27FC236}">
                  <a16:creationId xmlns:a16="http://schemas.microsoft.com/office/drawing/2014/main" id="{38A8646F-414C-62FA-AE77-79F00957F4E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026" y="581885"/>
              <a:ext cx="798637" cy="80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3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</p:sldLayoutIdLst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5pPr>
      <a:lvl6pPr marL="4572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6pPr>
      <a:lvl7pPr marL="9144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7pPr>
      <a:lvl8pPr marL="13716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8pPr>
      <a:lvl9pPr marL="1828800" algn="l" defTabSz="1019175" rtl="0" fontAlgn="base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Times New Roman MT Extra Bold" pitchFamily="18" charset="0"/>
          <a:ea typeface="PMingLiU" pitchFamily="18" charset="-12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3600" b="1">
          <a:solidFill>
            <a:srgbClr val="000099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4pPr>
      <a:lvl5pPr marL="2292350" indent="-255588" algn="l" defTabSz="1019175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5pPr>
      <a:lvl6pPr marL="27495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6pPr>
      <a:lvl7pPr marL="32067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7pPr>
      <a:lvl8pPr marL="36639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8pPr>
      <a:lvl9pPr marL="4121150" indent="-255588" algn="l" defTabSz="1019175" rtl="0" fontAlgn="base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q"/>
        <a:defRPr kumimoji="1" sz="3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8" descr="3">
            <a:extLst>
              <a:ext uri="{FF2B5EF4-FFF2-40B4-BE49-F238E27FC236}">
                <a16:creationId xmlns:a16="http://schemas.microsoft.com/office/drawing/2014/main" id="{2C4FB4C2-4C35-6CC5-B431-FCE1EA72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133600"/>
            <a:ext cx="62976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05">
            <a:extLst>
              <a:ext uri="{FF2B5EF4-FFF2-40B4-BE49-F238E27FC236}">
                <a16:creationId xmlns:a16="http://schemas.microsoft.com/office/drawing/2014/main" id="{9F28CE0B-637A-0816-4F66-972ED52E42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0000" y="2971800"/>
            <a:ext cx="933450" cy="700088"/>
          </a:xfrm>
          <a:prstGeom prst="ellipse">
            <a:avLst/>
          </a:prstGeom>
          <a:solidFill>
            <a:srgbClr val="FFFFFF">
              <a:alpha val="14902"/>
            </a:srgbClr>
          </a:solidFill>
          <a:ln w="9525">
            <a:solidFill>
              <a:srgbClr val="FFFFFF">
                <a:alpha val="30196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Oval 106">
            <a:extLst>
              <a:ext uri="{FF2B5EF4-FFF2-40B4-BE49-F238E27FC236}">
                <a16:creationId xmlns:a16="http://schemas.microsoft.com/office/drawing/2014/main" id="{066E634F-5BB2-5EAA-754C-FC9DCFF77E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94400" y="4054475"/>
            <a:ext cx="398463" cy="303213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Oval 107">
            <a:extLst>
              <a:ext uri="{FF2B5EF4-FFF2-40B4-BE49-F238E27FC236}">
                <a16:creationId xmlns:a16="http://schemas.microsoft.com/office/drawing/2014/main" id="{5C1F15D7-5D7C-A6AB-EA4C-0B6D7C8FC9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00" y="5410200"/>
            <a:ext cx="330200" cy="250825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6" name="Picture 109" descr="3">
            <a:extLst>
              <a:ext uri="{FF2B5EF4-FFF2-40B4-BE49-F238E27FC236}">
                <a16:creationId xmlns:a16="http://schemas.microsoft.com/office/drawing/2014/main" id="{9B537A32-6823-A711-0AB1-42C9057C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09800"/>
            <a:ext cx="223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20">
            <a:extLst>
              <a:ext uri="{FF2B5EF4-FFF2-40B4-BE49-F238E27FC236}">
                <a16:creationId xmlns:a16="http://schemas.microsoft.com/office/drawing/2014/main" id="{FC0A2DFB-1262-47AF-C610-8BB4758B387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88" y="0"/>
            <a:ext cx="12190412" cy="2708275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9" name="Rectangle 120">
            <a:extLst>
              <a:ext uri="{FF2B5EF4-FFF2-40B4-BE49-F238E27FC236}">
                <a16:creationId xmlns:a16="http://schemas.microsoft.com/office/drawing/2014/main" id="{E2B31F02-E26E-9D7C-299A-4901A9E58626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1588" y="4149725"/>
            <a:ext cx="12190412" cy="2708275"/>
          </a:xfrm>
          <a:prstGeom prst="rect">
            <a:avLst/>
          </a:prstGeom>
          <a:gradFill rotWithShape="1">
            <a:gsLst>
              <a:gs pos="0">
                <a:schemeClr val="accent1">
                  <a:alpha val="39998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5129" name="Picture 108" descr="3">
            <a:extLst>
              <a:ext uri="{FF2B5EF4-FFF2-40B4-BE49-F238E27FC236}">
                <a16:creationId xmlns:a16="http://schemas.microsoft.com/office/drawing/2014/main" id="{E53359BC-C629-D002-48E8-A9F83EE0F1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822700"/>
            <a:ext cx="34734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图片 26">
            <a:extLst>
              <a:ext uri="{FF2B5EF4-FFF2-40B4-BE49-F238E27FC236}">
                <a16:creationId xmlns:a16="http://schemas.microsoft.com/office/drawing/2014/main" id="{0231D3CC-7860-B9AB-95CA-232588653A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6022975"/>
            <a:ext cx="7810501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图片 27">
            <a:extLst>
              <a:ext uri="{FF2B5EF4-FFF2-40B4-BE49-F238E27FC236}">
                <a16:creationId xmlns:a16="http://schemas.microsoft.com/office/drawing/2014/main" id="{6CD20CBF-CFB3-A01F-AECB-2ACBC2006D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054475"/>
            <a:ext cx="2232025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3">
            <a:extLst>
              <a:ext uri="{FF2B5EF4-FFF2-40B4-BE49-F238E27FC236}">
                <a16:creationId xmlns:a16="http://schemas.microsoft.com/office/drawing/2014/main" id="{8E447F0B-D393-9860-32D5-A7F159773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863" y="623888"/>
            <a:ext cx="11174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15697E3C-953F-7E33-BC36-E01FAFC6A9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09600" y="6553200"/>
            <a:ext cx="1117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4D4BEBCF-68BB-DCB0-B626-D02F0ACB9B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962400" y="6550025"/>
            <a:ext cx="1524000" cy="155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13F8F30-7A29-0955-6AA5-A95B02B6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836613"/>
            <a:ext cx="109442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7200" b="1">
                <a:solidFill>
                  <a:srgbClr val="FF0000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  <a:t>工程热力学</a:t>
            </a:r>
            <a:br>
              <a:rPr lang="zh-CN" altLang="en-US" sz="7200" b="1">
                <a:solidFill>
                  <a:srgbClr val="FF0000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</a:br>
            <a:r>
              <a:rPr lang="zh-CN" altLang="en-US" sz="6600" b="1">
                <a:solidFill>
                  <a:schemeClr val="tx2"/>
                </a:solidFill>
                <a:latin typeface="Verdana" panose="020B0604030504040204" pitchFamily="34" charset="0"/>
                <a:ea typeface="华文彩云" panose="02010800040101010101" pitchFamily="2" charset="-122"/>
              </a:rPr>
              <a:t> </a:t>
            </a:r>
            <a:r>
              <a:rPr lang="en-US" altLang="zh-CN" sz="4000">
                <a:solidFill>
                  <a:schemeClr val="tx2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Engineering Thermodynamics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91179F-11C1-3DD6-E3D2-ED5A09733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3068638"/>
            <a:ext cx="96504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42900" indent="-3429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Verdana" panose="020B0604030504040204" pitchFamily="34" charset="0"/>
                <a:ea typeface="隶书" panose="02010509060101010101" pitchFamily="49" charset="-122"/>
              </a:rPr>
              <a:t>西安交通大学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Verdana" panose="020B0604030504040204" pitchFamily="34" charset="0"/>
                <a:ea typeface="隶书" panose="02010509060101010101" pitchFamily="49" charset="-122"/>
              </a:rPr>
              <a:t>能源与动力工程学院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Verdana" panose="020B0604030504040204" pitchFamily="34" charset="0"/>
                <a:ea typeface="隶书" panose="02010509060101010101" pitchFamily="49" charset="-122"/>
              </a:rPr>
              <a:t>热流科学与工程教育部重点实验室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3333CC"/>
                </a:solidFill>
                <a:latin typeface="Verdana" panose="020B0604030504040204" pitchFamily="34" charset="0"/>
                <a:ea typeface="华文行楷" panose="02010800040101010101" pitchFamily="2" charset="-122"/>
              </a:rPr>
              <a:t>何雅玲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98DE21A-0178-B498-5174-1FFEBA421592}"/>
              </a:ext>
            </a:extLst>
          </p:cNvPr>
          <p:cNvGrpSpPr>
            <a:grpSpLocks/>
          </p:cNvGrpSpPr>
          <p:nvPr/>
        </p:nvGrpSpPr>
        <p:grpSpPr bwMode="auto">
          <a:xfrm>
            <a:off x="8399463" y="1916113"/>
            <a:ext cx="1666875" cy="3097212"/>
            <a:chOff x="3969" y="1207"/>
            <a:chExt cx="787" cy="1951"/>
          </a:xfrm>
        </p:grpSpPr>
        <p:sp>
          <p:nvSpPr>
            <p:cNvPr id="3096" name="Rectangle 4">
              <a:extLst>
                <a:ext uri="{FF2B5EF4-FFF2-40B4-BE49-F238E27FC236}">
                  <a16:creationId xmlns:a16="http://schemas.microsoft.com/office/drawing/2014/main" id="{4159E32C-C148-E4AD-980E-86533A0AB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207"/>
              <a:ext cx="787" cy="3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1" lang="en-US" altLang="zh-CN" sz="3600" i="1">
                  <a:solidFill>
                    <a:srgbClr val="E83E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>
                  <a:solidFill>
                    <a:srgbClr val="E83E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</p:txBody>
        </p:sp>
        <p:sp>
          <p:nvSpPr>
            <p:cNvPr id="3097" name="Rectangle 5">
              <a:extLst>
                <a:ext uri="{FF2B5EF4-FFF2-40B4-BE49-F238E27FC236}">
                  <a16:creationId xmlns:a16="http://schemas.microsoft.com/office/drawing/2014/main" id="{28830615-C234-1EE9-14EF-9EA3E960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850"/>
              <a:ext cx="731" cy="3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1" lang="en-US" altLang="zh-CN" sz="3600" i="1">
                  <a:solidFill>
                    <a:srgbClr val="E83E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>
                  <a:solidFill>
                    <a:srgbClr val="E83E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600">
                  <a:solidFill>
                    <a:srgbClr val="E83E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A11DD181-E8AC-A8DB-31E5-94A975F76BF5}"/>
              </a:ext>
            </a:extLst>
          </p:cNvPr>
          <p:cNvGrpSpPr>
            <a:grpSpLocks/>
          </p:cNvGrpSpPr>
          <p:nvPr/>
        </p:nvGrpSpPr>
        <p:grpSpPr bwMode="auto">
          <a:xfrm>
            <a:off x="9590088" y="3302000"/>
            <a:ext cx="1785937" cy="488950"/>
            <a:chOff x="4531" y="2080"/>
            <a:chExt cx="844" cy="308"/>
          </a:xfrm>
        </p:grpSpPr>
        <p:sp>
          <p:nvSpPr>
            <p:cNvPr id="3095" name="AutoShape 7">
              <a:extLst>
                <a:ext uri="{FF2B5EF4-FFF2-40B4-BE49-F238E27FC236}">
                  <a16:creationId xmlns:a16="http://schemas.microsoft.com/office/drawing/2014/main" id="{E2ED9A04-D1C2-9773-5A03-2EB5E8545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163"/>
              <a:ext cx="496" cy="225"/>
            </a:xfrm>
            <a:prstGeom prst="leftArrow">
              <a:avLst>
                <a:gd name="adj1" fmla="val 50000"/>
                <a:gd name="adj2" fmla="val 55111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7" name="Object 8">
              <a:extLst>
                <a:ext uri="{FF2B5EF4-FFF2-40B4-BE49-F238E27FC236}">
                  <a16:creationId xmlns:a16="http://schemas.microsoft.com/office/drawing/2014/main" id="{A54FB2C5-517A-0834-C618-AD3670EC01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8" y="2080"/>
            <a:ext cx="33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177480" progId="Equation.DSMT4">
                    <p:embed/>
                  </p:oleObj>
                </mc:Choice>
                <mc:Fallback>
                  <p:oleObj name="Equation" r:id="rId2" imgW="17748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080"/>
                          <a:ext cx="33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9084432C-1C84-5EC1-DA41-32C5B4FEF9AA}"/>
              </a:ext>
            </a:extLst>
          </p:cNvPr>
          <p:cNvGrpSpPr>
            <a:grpSpLocks/>
          </p:cNvGrpSpPr>
          <p:nvPr/>
        </p:nvGrpSpPr>
        <p:grpSpPr bwMode="auto">
          <a:xfrm>
            <a:off x="8950325" y="2420938"/>
            <a:ext cx="976313" cy="881062"/>
            <a:chOff x="4229" y="1525"/>
            <a:chExt cx="461" cy="555"/>
          </a:xfrm>
        </p:grpSpPr>
        <p:sp>
          <p:nvSpPr>
            <p:cNvPr id="3094" name="AutoShape 10">
              <a:extLst>
                <a:ext uri="{FF2B5EF4-FFF2-40B4-BE49-F238E27FC236}">
                  <a16:creationId xmlns:a16="http://schemas.microsoft.com/office/drawing/2014/main" id="{09F1EC99-97D0-0251-C62A-77F0C2342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525"/>
              <a:ext cx="246" cy="555"/>
            </a:xfrm>
            <a:prstGeom prst="upArrow">
              <a:avLst>
                <a:gd name="adj1" fmla="val 50000"/>
                <a:gd name="adj2" fmla="val 56402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6" name="Object 11">
              <a:extLst>
                <a:ext uri="{FF2B5EF4-FFF2-40B4-BE49-F238E27FC236}">
                  <a16:creationId xmlns:a16="http://schemas.microsoft.com/office/drawing/2014/main" id="{D036A6F5-CC68-C81B-EAC8-11EEF72E73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9" y="1678"/>
            <a:ext cx="27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15640" progId="Equation.DSMT4">
                    <p:embed/>
                  </p:oleObj>
                </mc:Choice>
                <mc:Fallback>
                  <p:oleObj name="Equation" r:id="rId4" imgW="177480" imgH="215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1678"/>
                          <a:ext cx="27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6EEF7987-F781-6180-2EE7-705ECD680D30}"/>
              </a:ext>
            </a:extLst>
          </p:cNvPr>
          <p:cNvGrpSpPr>
            <a:grpSpLocks/>
          </p:cNvGrpSpPr>
          <p:nvPr/>
        </p:nvGrpSpPr>
        <p:grpSpPr bwMode="auto">
          <a:xfrm>
            <a:off x="8950325" y="3887788"/>
            <a:ext cx="925513" cy="636587"/>
            <a:chOff x="4229" y="2449"/>
            <a:chExt cx="437" cy="401"/>
          </a:xfrm>
        </p:grpSpPr>
        <p:sp>
          <p:nvSpPr>
            <p:cNvPr id="3093" name="AutoShape 13">
              <a:extLst>
                <a:ext uri="{FF2B5EF4-FFF2-40B4-BE49-F238E27FC236}">
                  <a16:creationId xmlns:a16="http://schemas.microsoft.com/office/drawing/2014/main" id="{AA820742-B811-C8C2-98FA-CB5385F41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449"/>
              <a:ext cx="246" cy="401"/>
            </a:xfrm>
            <a:prstGeom prst="upArrow">
              <a:avLst>
                <a:gd name="adj1" fmla="val 50000"/>
                <a:gd name="adj2" fmla="val 40752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5" name="Object 14">
              <a:extLst>
                <a:ext uri="{FF2B5EF4-FFF2-40B4-BE49-F238E27FC236}">
                  <a16:creationId xmlns:a16="http://schemas.microsoft.com/office/drawing/2014/main" id="{489F1EED-10CF-2A14-7272-155552614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9" y="2542"/>
            <a:ext cx="24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15640" progId="Equation.DSMT4">
                    <p:embed/>
                  </p:oleObj>
                </mc:Choice>
                <mc:Fallback>
                  <p:oleObj name="Equation" r:id="rId6" imgW="190440" imgH="215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542"/>
                          <a:ext cx="24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8063" name="Text Box 15">
            <a:extLst>
              <a:ext uri="{FF2B5EF4-FFF2-40B4-BE49-F238E27FC236}">
                <a16:creationId xmlns:a16="http://schemas.microsoft.com/office/drawing/2014/main" id="{12DAF7DA-2BB4-998F-93B5-0B4C3DB5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44512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热力学原理图</a:t>
            </a:r>
          </a:p>
        </p:txBody>
      </p:sp>
      <p:sp>
        <p:nvSpPr>
          <p:cNvPr id="898085" name="Rectangle 37">
            <a:extLst>
              <a:ext uri="{FF2B5EF4-FFF2-40B4-BE49-F238E27FC236}">
                <a16:creationId xmlns:a16="http://schemas.microsoft.com/office/drawing/2014/main" id="{629E72C1-87A6-444F-CBA9-E2D210E2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60350"/>
            <a:ext cx="103616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76" tIns="50938" rIns="101876" bIns="50938" anchor="ctr"/>
          <a:lstStyle/>
          <a:p>
            <a:pPr>
              <a:defRPr/>
            </a:pPr>
            <a:r>
              <a:rPr kumimoji="1" lang="zh-CN" altLang="en-US" sz="4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例</a:t>
            </a:r>
            <a:r>
              <a:rPr kumimoji="1" lang="en-US" altLang="zh-CN" sz="4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   </a:t>
            </a:r>
            <a:r>
              <a:rPr kumimoji="1" lang="zh-CN" altLang="en-US" sz="4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制冷装置</a:t>
            </a: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848236C9-72B4-A82C-3556-E05E0D2CB34B}"/>
              </a:ext>
            </a:extLst>
          </p:cNvPr>
          <p:cNvGrpSpPr>
            <a:grpSpLocks/>
          </p:cNvGrpSpPr>
          <p:nvPr/>
        </p:nvGrpSpPr>
        <p:grpSpPr bwMode="auto">
          <a:xfrm>
            <a:off x="8758238" y="3302000"/>
            <a:ext cx="831850" cy="569913"/>
            <a:chOff x="4138" y="2080"/>
            <a:chExt cx="393" cy="359"/>
          </a:xfrm>
        </p:grpSpPr>
        <p:sp>
          <p:nvSpPr>
            <p:cNvPr id="3091" name="Oval 39">
              <a:extLst>
                <a:ext uri="{FF2B5EF4-FFF2-40B4-BE49-F238E27FC236}">
                  <a16:creationId xmlns:a16="http://schemas.microsoft.com/office/drawing/2014/main" id="{2F3194B1-4532-29B3-E3E4-C9A70BBFA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2080"/>
              <a:ext cx="393" cy="35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2" name="AutoShape 40">
              <a:extLst>
                <a:ext uri="{FF2B5EF4-FFF2-40B4-BE49-F238E27FC236}">
                  <a16:creationId xmlns:a16="http://schemas.microsoft.com/office/drawing/2014/main" id="{DD15B5B2-0C8C-DA2F-CB6B-5C974D4BD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251"/>
              <a:ext cx="273" cy="136"/>
            </a:xfrm>
            <a:prstGeom prst="curvedUpArrow">
              <a:avLst>
                <a:gd name="adj1" fmla="val 40147"/>
                <a:gd name="adj2" fmla="val 80294"/>
                <a:gd name="adj3" fmla="val 33333"/>
              </a:avLst>
            </a:prstGeom>
            <a:solidFill>
              <a:srgbClr val="3333CC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5" name="Group 41">
            <a:extLst>
              <a:ext uri="{FF2B5EF4-FFF2-40B4-BE49-F238E27FC236}">
                <a16:creationId xmlns:a16="http://schemas.microsoft.com/office/drawing/2014/main" id="{8DBB9E97-B6BA-972B-DEDD-93BD1D41E578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1628775"/>
            <a:ext cx="6588125" cy="4398963"/>
            <a:chOff x="2653" y="1258"/>
            <a:chExt cx="3113" cy="2771"/>
          </a:xfrm>
        </p:grpSpPr>
        <p:sp>
          <p:nvSpPr>
            <p:cNvPr id="898090" name="Text Box 42">
              <a:extLst>
                <a:ext uri="{FF2B5EF4-FFF2-40B4-BE49-F238E27FC236}">
                  <a16:creationId xmlns:a16="http://schemas.microsoft.com/office/drawing/2014/main" id="{10E23A3F-E16F-C7AC-7AF4-37D882349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702"/>
              <a:ext cx="181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19175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流程图</a:t>
              </a:r>
            </a:p>
          </p:txBody>
        </p:sp>
        <p:graphicFrame>
          <p:nvGraphicFramePr>
            <p:cNvPr id="3074" name="Object 43">
              <a:extLst>
                <a:ext uri="{FF2B5EF4-FFF2-40B4-BE49-F238E27FC236}">
                  <a16:creationId xmlns:a16="http://schemas.microsoft.com/office/drawing/2014/main" id="{FEF50468-861C-2CAC-474C-4692A1769B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258"/>
            <a:ext cx="2767" cy="2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4229899" imgH="3584976" progId="Visio.Drawing.6">
                    <p:embed/>
                  </p:oleObj>
                </mc:Choice>
                <mc:Fallback>
                  <p:oleObj name="Visio" r:id="rId8" imgW="4229899" imgH="3584976" progId="Visio.Drawing.6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58"/>
                          <a:ext cx="2767" cy="2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 Box 44">
              <a:extLst>
                <a:ext uri="{FF2B5EF4-FFF2-40B4-BE49-F238E27FC236}">
                  <a16:creationId xmlns:a16="http://schemas.microsoft.com/office/drawing/2014/main" id="{2991E0BF-3C8C-A047-A83B-5AAA62253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1434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高温高压气体</a:t>
              </a:r>
            </a:p>
          </p:txBody>
        </p:sp>
        <p:sp>
          <p:nvSpPr>
            <p:cNvPr id="3088" name="Text Box 45">
              <a:extLst>
                <a:ext uri="{FF2B5EF4-FFF2-40B4-BE49-F238E27FC236}">
                  <a16:creationId xmlns:a16="http://schemas.microsoft.com/office/drawing/2014/main" id="{01F7A158-AA09-7C60-6F27-FF628DC9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3067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高温低压气体</a:t>
              </a:r>
            </a:p>
          </p:txBody>
        </p:sp>
        <p:sp>
          <p:nvSpPr>
            <p:cNvPr id="3089" name="Text Box 46">
              <a:extLst>
                <a:ext uri="{FF2B5EF4-FFF2-40B4-BE49-F238E27FC236}">
                  <a16:creationId xmlns:a16="http://schemas.microsoft.com/office/drawing/2014/main" id="{DD3C4765-21CF-AC1F-99A6-CB113BD6F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80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3333CC"/>
                  </a:solidFill>
                  <a:ea typeface="楷体_GB2312" pitchFamily="49" charset="-122"/>
                </a:rPr>
                <a:t>低温高压液体</a:t>
              </a:r>
            </a:p>
          </p:txBody>
        </p:sp>
        <p:sp>
          <p:nvSpPr>
            <p:cNvPr id="3090" name="Text Box 47">
              <a:extLst>
                <a:ext uri="{FF2B5EF4-FFF2-40B4-BE49-F238E27FC236}">
                  <a16:creationId xmlns:a16="http://schemas.microsoft.com/office/drawing/2014/main" id="{8FD3DC61-0965-6571-0AB5-386CA3B61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13"/>
              <a:ext cx="7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6600"/>
                  </a:solidFill>
                  <a:ea typeface="楷体_GB2312" pitchFamily="49" charset="-122"/>
                </a:rPr>
                <a:t>汽液共存</a:t>
              </a:r>
            </a:p>
            <a:p>
              <a:pPr eaLnBrk="1" hangingPunct="1"/>
              <a:r>
                <a:rPr lang="zh-CN" altLang="en-US" sz="2000" b="1">
                  <a:solidFill>
                    <a:srgbClr val="FF6600"/>
                  </a:solidFill>
                  <a:ea typeface="楷体_GB2312" pitchFamily="49" charset="-122"/>
                </a:rPr>
                <a:t>低压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frigeration-3">
            <a:extLst>
              <a:ext uri="{FF2B5EF4-FFF2-40B4-BE49-F238E27FC236}">
                <a16:creationId xmlns:a16="http://schemas.microsoft.com/office/drawing/2014/main" id="{352CA2A4-0007-B071-42D5-8FD3AE299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15" b="26532"/>
          <a:stretch>
            <a:fillRect/>
          </a:stretch>
        </p:blipFill>
        <p:spPr bwMode="auto">
          <a:xfrm>
            <a:off x="304800" y="1125538"/>
            <a:ext cx="5392738" cy="466566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>
            <a:extLst>
              <a:ext uri="{FF2B5EF4-FFF2-40B4-BE49-F238E27FC236}">
                <a16:creationId xmlns:a16="http://schemas.microsoft.com/office/drawing/2014/main" id="{F488EB80-0B88-BB1D-2775-24E10D0BF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603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制冷与制热两用装置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909E8A-8FCA-B180-0C0B-4BBFE21E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5949950"/>
            <a:ext cx="2662238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夏季制冷循环</a:t>
            </a:r>
          </a:p>
        </p:txBody>
      </p:sp>
      <p:pic>
        <p:nvPicPr>
          <p:cNvPr id="14341" name="Picture 6" descr="refrigeration-3">
            <a:extLst>
              <a:ext uri="{FF2B5EF4-FFF2-40B4-BE49-F238E27FC236}">
                <a16:creationId xmlns:a16="http://schemas.microsoft.com/office/drawing/2014/main" id="{EDCDCE18-708A-4D53-52D6-AF2449CE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7" b="27388"/>
          <a:stretch>
            <a:fillRect/>
          </a:stretch>
        </p:blipFill>
        <p:spPr bwMode="auto">
          <a:xfrm>
            <a:off x="6000750" y="1125538"/>
            <a:ext cx="5865813" cy="4670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2" name="Rectangle 7">
            <a:extLst>
              <a:ext uri="{FF2B5EF4-FFF2-40B4-BE49-F238E27FC236}">
                <a16:creationId xmlns:a16="http://schemas.microsoft.com/office/drawing/2014/main" id="{9F85534D-5DC8-2300-CE3D-E20C13D9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6005513"/>
            <a:ext cx="2317750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冬季制热循环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9E0A38FB-E80A-36EE-D854-9F55169190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77838" y="1087438"/>
            <a:ext cx="1142365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10000"/>
              </a:lnSpc>
              <a:buClr>
                <a:srgbClr val="D52395"/>
              </a:buClr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rgbClr val="3333CC"/>
                </a:solidFill>
                <a:ea typeface="微软雅黑" pitchFamily="34" charset="-122"/>
              </a:rPr>
              <a:t>关心热能与机械能相互转换过程中一些规律性的、共同的内容</a:t>
            </a:r>
            <a:r>
              <a:rPr lang="zh-CN" altLang="en-US" sz="3200">
                <a:solidFill>
                  <a:srgbClr val="3333CC"/>
                </a:solidFill>
              </a:rPr>
              <a:t> </a:t>
            </a:r>
          </a:p>
        </p:txBody>
      </p:sp>
      <p:graphicFrame>
        <p:nvGraphicFramePr>
          <p:cNvPr id="899113" name="Group 41">
            <a:extLst>
              <a:ext uri="{FF2B5EF4-FFF2-40B4-BE49-F238E27FC236}">
                <a16:creationId xmlns:a16="http://schemas.microsoft.com/office/drawing/2014/main" id="{2773FF62-DE2D-6DB6-E8DB-B1946F08250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295400" y="2532063"/>
          <a:ext cx="9312275" cy="968375"/>
        </p:xfrm>
        <a:graphic>
          <a:graphicData uri="http://schemas.openxmlformats.org/drawingml/2006/table">
            <a:tbl>
              <a:tblPr/>
              <a:tblGrid>
                <a:gridCol w="468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37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基本概念、基本定律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热力学第一定律</a:t>
                      </a:r>
                    </a:p>
                    <a:p>
                      <a:pPr marL="0" marR="0" lvl="0" indent="0" algn="ctr" defTabSz="1019175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热力学第二定律</a:t>
                      </a:r>
                      <a:endParaRPr kumimoji="1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 MT Extra Bold" pitchFamily="18" charset="0"/>
                        <a:ea typeface="PMingLiU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9120" name="Group 48">
            <a:extLst>
              <a:ext uri="{FF2B5EF4-FFF2-40B4-BE49-F238E27FC236}">
                <a16:creationId xmlns:a16="http://schemas.microsoft.com/office/drawing/2014/main" id="{46EB7BAD-D837-627A-6435-CCCEDFCA6DAC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522663"/>
          <a:ext cx="9324975" cy="915987"/>
        </p:xfrm>
        <a:graphic>
          <a:graphicData uri="http://schemas.openxmlformats.org/drawingml/2006/table">
            <a:tbl>
              <a:tblPr/>
              <a:tblGrid>
                <a:gridCol w="4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5987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工质的热力性质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理想气体</a:t>
                      </a:r>
                    </a:p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实际气体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9115" name="Group 43">
            <a:extLst>
              <a:ext uri="{FF2B5EF4-FFF2-40B4-BE49-F238E27FC236}">
                <a16:creationId xmlns:a16="http://schemas.microsoft.com/office/drawing/2014/main" id="{35C64428-BA47-6D5E-31A6-05699E8F07E9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295400" y="4397375"/>
          <a:ext cx="9312275" cy="835025"/>
        </p:xfrm>
        <a:graphic>
          <a:graphicData uri="http://schemas.openxmlformats.org/drawingml/2006/table">
            <a:tbl>
              <a:tblPr/>
              <a:tblGrid>
                <a:gridCol w="468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025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热力过程和热力循环</a:t>
                      </a:r>
                    </a:p>
                  </a:txBody>
                  <a:tcPr marL="90000" marR="90000" marT="46843" marB="4684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热力过程</a:t>
                      </a:r>
                    </a:p>
                    <a:p>
                      <a:pPr marL="0" marR="0" lvl="0" indent="0" algn="ctr" defTabSz="1019175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热力循环</a:t>
                      </a:r>
                    </a:p>
                  </a:txBody>
                  <a:tcPr marL="90000" marR="90000" marT="46843" marB="4684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9116" name="Group 44">
            <a:extLst>
              <a:ext uri="{FF2B5EF4-FFF2-40B4-BE49-F238E27FC236}">
                <a16:creationId xmlns:a16="http://schemas.microsoft.com/office/drawing/2014/main" id="{04F27F65-4E59-DB13-EF11-B3A98034712D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5229225"/>
          <a:ext cx="9312275" cy="863600"/>
        </p:xfrm>
        <a:graphic>
          <a:graphicData uri="http://schemas.openxmlformats.org/drawingml/2006/table">
            <a:tbl>
              <a:tblPr/>
              <a:tblGrid>
                <a:gridCol w="468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化学热力学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chemeClr val="accent1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36">
            <a:extLst>
              <a:ext uri="{FF2B5EF4-FFF2-40B4-BE49-F238E27FC236}">
                <a16:creationId xmlns:a16="http://schemas.microsoft.com/office/drawing/2014/main" id="{99B05AD5-7F5A-9D8F-A014-242B7341FCFB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1844675"/>
            <a:ext cx="8062913" cy="576263"/>
            <a:chOff x="930" y="1162"/>
            <a:chExt cx="3810" cy="363"/>
          </a:xfrm>
        </p:grpSpPr>
        <p:sp>
          <p:nvSpPr>
            <p:cNvPr id="15397" name="AutoShape 37">
              <a:extLst>
                <a:ext uri="{FF2B5EF4-FFF2-40B4-BE49-F238E27FC236}">
                  <a16:creationId xmlns:a16="http://schemas.microsoft.com/office/drawing/2014/main" id="{E6CED9FE-C325-EC8C-BC52-410EA695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162"/>
              <a:ext cx="1542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AutoShape 38">
              <a:extLst>
                <a:ext uri="{FF2B5EF4-FFF2-40B4-BE49-F238E27FC236}">
                  <a16:creationId xmlns:a16="http://schemas.microsoft.com/office/drawing/2014/main" id="{8372BB9B-F824-79E5-C5EA-A03A318C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162"/>
              <a:ext cx="1542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9" name="Text Box 39">
              <a:extLst>
                <a:ext uri="{FF2B5EF4-FFF2-40B4-BE49-F238E27FC236}">
                  <a16:creationId xmlns:a16="http://schemas.microsoft.com/office/drawing/2014/main" id="{47612ACF-DD45-BA9F-3A43-C60C3A17B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162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主要内容</a:t>
              </a:r>
            </a:p>
          </p:txBody>
        </p:sp>
        <p:sp>
          <p:nvSpPr>
            <p:cNvPr id="15400" name="Text Box 40">
              <a:extLst>
                <a:ext uri="{FF2B5EF4-FFF2-40B4-BE49-F238E27FC236}">
                  <a16:creationId xmlns:a16="http://schemas.microsoft.com/office/drawing/2014/main" id="{4C8B8430-521B-B517-CB17-632509E23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162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defTabSz="1019175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细  化</a:t>
              </a:r>
            </a:p>
          </p:txBody>
        </p:sp>
      </p:grpSp>
      <p:sp>
        <p:nvSpPr>
          <p:cNvPr id="15396" name="Text Box 46">
            <a:extLst>
              <a:ext uri="{FF2B5EF4-FFF2-40B4-BE49-F238E27FC236}">
                <a16:creationId xmlns:a16="http://schemas.microsoft.com/office/drawing/2014/main" id="{D1FB28DA-B708-B26D-8E2F-AB21F9B4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76200"/>
            <a:ext cx="5664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3600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20000"/>
              </a:spcBef>
              <a:buClr>
                <a:srgbClr val="FFFF00"/>
              </a:buClr>
              <a:buFont typeface="Wingdings 2" panose="05020102010507070707" pitchFamily="18" charset="2"/>
              <a:buNone/>
            </a:pPr>
            <a:r>
              <a:rPr lang="zh-CN" altLang="en-US" sz="36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二、主要内容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>
            <a:extLst>
              <a:ext uri="{FF2B5EF4-FFF2-40B4-BE49-F238E27FC236}">
                <a16:creationId xmlns:a16="http://schemas.microsoft.com/office/drawing/2014/main" id="{130267E5-A029-4260-B2C2-CD1BDA4B0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5325" y="79375"/>
            <a:ext cx="10361613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sz="4400">
                <a:ea typeface="黑体" pitchFamily="49" charset="-122"/>
              </a:rPr>
              <a:t>内  容</a:t>
            </a:r>
          </a:p>
        </p:txBody>
      </p:sp>
      <p:sp>
        <p:nvSpPr>
          <p:cNvPr id="1062915" name="Text Box 3">
            <a:extLst>
              <a:ext uri="{FF2B5EF4-FFF2-40B4-BE49-F238E27FC236}">
                <a16:creationId xmlns:a16="http://schemas.microsoft.com/office/drawing/2014/main" id="{81912E21-FA84-DA84-A4E2-B3082BA2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1484313"/>
            <a:ext cx="5664200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  一、工程热力学</a:t>
            </a:r>
          </a:p>
        </p:txBody>
      </p:sp>
      <p:sp>
        <p:nvSpPr>
          <p:cNvPr id="1062916" name="Text Box 4">
            <a:extLst>
              <a:ext uri="{FF2B5EF4-FFF2-40B4-BE49-F238E27FC236}">
                <a16:creationId xmlns:a16="http://schemas.microsoft.com/office/drawing/2014/main" id="{B73DC540-CD81-6F82-78F3-C74F83EB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420938"/>
            <a:ext cx="5664200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二、主要内容</a:t>
            </a:r>
          </a:p>
        </p:txBody>
      </p:sp>
      <p:sp>
        <p:nvSpPr>
          <p:cNvPr id="1062917" name="Text Box 5">
            <a:extLst>
              <a:ext uri="{FF2B5EF4-FFF2-40B4-BE49-F238E27FC236}">
                <a16:creationId xmlns:a16="http://schemas.microsoft.com/office/drawing/2014/main" id="{8DE09531-2698-F7C6-E689-800EF116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3284538"/>
            <a:ext cx="5665787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三、研究方法</a:t>
            </a:r>
          </a:p>
        </p:txBody>
      </p:sp>
      <p:sp>
        <p:nvSpPr>
          <p:cNvPr id="1062918" name="Text Box 6">
            <a:extLst>
              <a:ext uri="{FF2B5EF4-FFF2-40B4-BE49-F238E27FC236}">
                <a16:creationId xmlns:a16="http://schemas.microsoft.com/office/drawing/2014/main" id="{79F00B70-5C91-8732-9870-FD067B78A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21163"/>
            <a:ext cx="5761037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四、课程特点</a:t>
            </a:r>
          </a:p>
        </p:txBody>
      </p:sp>
      <p:sp>
        <p:nvSpPr>
          <p:cNvPr id="1062919" name="Text Box 7">
            <a:extLst>
              <a:ext uri="{FF2B5EF4-FFF2-40B4-BE49-F238E27FC236}">
                <a16:creationId xmlns:a16="http://schemas.microsoft.com/office/drawing/2014/main" id="{73A0B236-1F8A-FA5E-09B2-426186A03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084763"/>
            <a:ext cx="5761037" cy="7175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bIns="9360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 2" pitchFamily="18" charset="2"/>
              <a:buNone/>
              <a:defRPr/>
            </a:pPr>
            <a:r>
              <a:rPr lang="zh-CN" altLang="en-US" sz="3600" b="1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五、教学方法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2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45E4DF-78D7-AA28-B51E-78DFC7B06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5635625"/>
            <a:ext cx="266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流程图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BDD9D6E-B156-EBFA-CD59-6A4399029FD4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1492250"/>
            <a:ext cx="6161087" cy="3449638"/>
            <a:chOff x="2874" y="568"/>
            <a:chExt cx="2677" cy="1694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5AE2B0D3-27E5-92B8-3E6D-AE195142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948"/>
              <a:ext cx="288" cy="4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23" name="Line 6">
              <a:extLst>
                <a:ext uri="{FF2B5EF4-FFF2-40B4-BE49-F238E27FC236}">
                  <a16:creationId xmlns:a16="http://schemas.microsoft.com/office/drawing/2014/main" id="{80BB1DFF-288A-C05D-256C-5653D934E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" y="853"/>
              <a:ext cx="0" cy="9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Line 7">
              <a:extLst>
                <a:ext uri="{FF2B5EF4-FFF2-40B4-BE49-F238E27FC236}">
                  <a16:creationId xmlns:a16="http://schemas.microsoft.com/office/drawing/2014/main" id="{D480F2F2-3F0B-7991-2FEE-540F2B28F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" y="790"/>
              <a:ext cx="71" cy="63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Line 8">
              <a:extLst>
                <a:ext uri="{FF2B5EF4-FFF2-40B4-BE49-F238E27FC236}">
                  <a16:creationId xmlns:a16="http://schemas.microsoft.com/office/drawing/2014/main" id="{DAEB25E6-EAA0-38E5-2EF0-821322D1B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1" y="759"/>
              <a:ext cx="107" cy="3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762D01A2-BE4D-A402-B22A-26E534F8D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6" y="694"/>
              <a:ext cx="72" cy="6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0">
              <a:extLst>
                <a:ext uri="{FF2B5EF4-FFF2-40B4-BE49-F238E27FC236}">
                  <a16:creationId xmlns:a16="http://schemas.microsoft.com/office/drawing/2014/main" id="{80EAB3E6-5950-9830-989C-2A970F6D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568"/>
              <a:ext cx="0" cy="126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1">
              <a:extLst>
                <a:ext uri="{FF2B5EF4-FFF2-40B4-BE49-F238E27FC236}">
                  <a16:creationId xmlns:a16="http://schemas.microsoft.com/office/drawing/2014/main" id="{56623D9F-0D8D-B7D4-3802-A2956AA0B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6" y="568"/>
              <a:ext cx="935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2">
              <a:extLst>
                <a:ext uri="{FF2B5EF4-FFF2-40B4-BE49-F238E27FC236}">
                  <a16:creationId xmlns:a16="http://schemas.microsoft.com/office/drawing/2014/main" id="{8F574DBA-9730-4A20-6A03-D168CAE55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568"/>
              <a:ext cx="0" cy="43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AutoShape 13">
              <a:extLst>
                <a:ext uri="{FF2B5EF4-FFF2-40B4-BE49-F238E27FC236}">
                  <a16:creationId xmlns:a16="http://schemas.microsoft.com/office/drawing/2014/main" id="{2E4121CF-B42B-AA32-057D-8FA74C815D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88" y="1003"/>
              <a:ext cx="571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00 h 21600"/>
                <a:gd name="T14" fmla="*/ 17098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1" name="Line 14">
              <a:extLst>
                <a:ext uri="{FF2B5EF4-FFF2-40B4-BE49-F238E27FC236}">
                  <a16:creationId xmlns:a16="http://schemas.microsoft.com/office/drawing/2014/main" id="{2F3CDB95-3E3C-901E-33B2-9E3091B38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1139"/>
              <a:ext cx="180" cy="0"/>
            </a:xfrm>
            <a:prstGeom prst="line">
              <a:avLst/>
            </a:prstGeom>
            <a:noFill/>
            <a:ln w="508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5">
              <a:extLst>
                <a:ext uri="{FF2B5EF4-FFF2-40B4-BE49-F238E27FC236}">
                  <a16:creationId xmlns:a16="http://schemas.microsoft.com/office/drawing/2014/main" id="{5B044EF0-ABC9-0A42-3307-467D54647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" y="1424"/>
              <a:ext cx="0" cy="254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Oval 16">
              <a:extLst>
                <a:ext uri="{FF2B5EF4-FFF2-40B4-BE49-F238E27FC236}">
                  <a16:creationId xmlns:a16="http://schemas.microsoft.com/office/drawing/2014/main" id="{C3B26E3C-A119-948F-B654-F97F4174C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678"/>
              <a:ext cx="360" cy="31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4" name="Line 17">
              <a:extLst>
                <a:ext uri="{FF2B5EF4-FFF2-40B4-BE49-F238E27FC236}">
                  <a16:creationId xmlns:a16="http://schemas.microsoft.com/office/drawing/2014/main" id="{B120FBAB-97B5-696C-B8F4-F02876939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3" y="1647"/>
              <a:ext cx="359" cy="159"/>
            </a:xfrm>
            <a:prstGeom prst="line">
              <a:avLst/>
            </a:prstGeom>
            <a:noFill/>
            <a:ln w="5715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8">
              <a:extLst>
                <a:ext uri="{FF2B5EF4-FFF2-40B4-BE49-F238E27FC236}">
                  <a16:creationId xmlns:a16="http://schemas.microsoft.com/office/drawing/2014/main" id="{5517D3D7-0EC8-B2A3-CA13-432632A69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1806"/>
              <a:ext cx="143" cy="31"/>
            </a:xfrm>
            <a:prstGeom prst="line">
              <a:avLst/>
            </a:prstGeom>
            <a:noFill/>
            <a:ln w="5715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71C07C79-E70D-77F8-DDC6-09207B5C9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3" y="1837"/>
              <a:ext cx="143" cy="64"/>
            </a:xfrm>
            <a:prstGeom prst="line">
              <a:avLst/>
            </a:prstGeom>
            <a:noFill/>
            <a:ln w="3810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0">
              <a:extLst>
                <a:ext uri="{FF2B5EF4-FFF2-40B4-BE49-F238E27FC236}">
                  <a16:creationId xmlns:a16="http://schemas.microsoft.com/office/drawing/2014/main" id="{D0B86F3D-437E-35E8-FF26-CA2E87631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1892"/>
              <a:ext cx="359" cy="94"/>
            </a:xfrm>
            <a:prstGeom prst="line">
              <a:avLst/>
            </a:prstGeom>
            <a:noFill/>
            <a:ln w="5715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21">
              <a:extLst>
                <a:ext uri="{FF2B5EF4-FFF2-40B4-BE49-F238E27FC236}">
                  <a16:creationId xmlns:a16="http://schemas.microsoft.com/office/drawing/2014/main" id="{44FED29F-871E-6376-6881-63FBCCBA5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995"/>
              <a:ext cx="0" cy="159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22">
              <a:extLst>
                <a:ext uri="{FF2B5EF4-FFF2-40B4-BE49-F238E27FC236}">
                  <a16:creationId xmlns:a16="http://schemas.microsoft.com/office/drawing/2014/main" id="{17FE040C-3E18-834B-3161-FBE25BC51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3" y="2154"/>
              <a:ext cx="579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Oval 23">
              <a:extLst>
                <a:ext uri="{FF2B5EF4-FFF2-40B4-BE49-F238E27FC236}">
                  <a16:creationId xmlns:a16="http://schemas.microsoft.com/office/drawing/2014/main" id="{D1FCA9B0-DAD2-F8D1-A1DB-9052169C9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039"/>
              <a:ext cx="252" cy="2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1" name="Line 24">
              <a:extLst>
                <a:ext uri="{FF2B5EF4-FFF2-40B4-BE49-F238E27FC236}">
                  <a16:creationId xmlns:a16="http://schemas.microsoft.com/office/drawing/2014/main" id="{295B9AF9-8E12-06B7-5F38-93789763B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2154"/>
              <a:ext cx="359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25">
              <a:extLst>
                <a:ext uri="{FF2B5EF4-FFF2-40B4-BE49-F238E27FC236}">
                  <a16:creationId xmlns:a16="http://schemas.microsoft.com/office/drawing/2014/main" id="{1F7A9D8B-65C7-DC96-C9C4-4BCCA4CA0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" y="1361"/>
              <a:ext cx="0" cy="793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Rectangle 26">
              <a:extLst>
                <a:ext uri="{FF2B5EF4-FFF2-40B4-BE49-F238E27FC236}">
                  <a16:creationId xmlns:a16="http://schemas.microsoft.com/office/drawing/2014/main" id="{6734C79D-A763-C0F4-9A9B-DB4CCF819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948"/>
              <a:ext cx="237" cy="4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锅</a:t>
              </a:r>
            </a:p>
            <a:p>
              <a:pPr algn="ctr"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炉</a:t>
              </a:r>
            </a:p>
          </p:txBody>
        </p:sp>
        <p:sp>
          <p:nvSpPr>
            <p:cNvPr id="7195" name="Rectangle 27">
              <a:extLst>
                <a:ext uri="{FF2B5EF4-FFF2-40B4-BE49-F238E27FC236}">
                  <a16:creationId xmlns:a16="http://schemas.microsoft.com/office/drawing/2014/main" id="{791EB2E8-6AC6-FFE2-B50E-1629C1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630"/>
              <a:ext cx="550" cy="2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汽轮机</a:t>
              </a:r>
            </a:p>
          </p:txBody>
        </p:sp>
        <p:sp>
          <p:nvSpPr>
            <p:cNvPr id="9245" name="Line 28">
              <a:extLst>
                <a:ext uri="{FF2B5EF4-FFF2-40B4-BE49-F238E27FC236}">
                  <a16:creationId xmlns:a16="http://schemas.microsoft.com/office/drawing/2014/main" id="{97A721CA-FC40-35C8-3356-C4151054C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" y="1139"/>
              <a:ext cx="18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29">
              <a:extLst>
                <a:ext uri="{FF2B5EF4-FFF2-40B4-BE49-F238E27FC236}">
                  <a16:creationId xmlns:a16="http://schemas.microsoft.com/office/drawing/2014/main" id="{3ADC18D6-CEAF-2730-81CA-558A6B42A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1044"/>
              <a:ext cx="216" cy="19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7" name="Freeform 30">
              <a:extLst>
                <a:ext uri="{FF2B5EF4-FFF2-40B4-BE49-F238E27FC236}">
                  <a16:creationId xmlns:a16="http://schemas.microsoft.com/office/drawing/2014/main" id="{33C5D035-3F3D-ADC8-F939-324ADB8CC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1071"/>
              <a:ext cx="143" cy="131"/>
            </a:xfrm>
            <a:custGeom>
              <a:avLst/>
              <a:gdLst>
                <a:gd name="T0" fmla="*/ 0 w 192"/>
                <a:gd name="T1" fmla="*/ 43 h 200"/>
                <a:gd name="T2" fmla="*/ 20 w 192"/>
                <a:gd name="T3" fmla="*/ 2 h 200"/>
                <a:gd name="T4" fmla="*/ 40 w 192"/>
                <a:gd name="T5" fmla="*/ 29 h 200"/>
                <a:gd name="T6" fmla="*/ 60 w 192"/>
                <a:gd name="T7" fmla="*/ 56 h 200"/>
                <a:gd name="T8" fmla="*/ 80 w 192"/>
                <a:gd name="T9" fmla="*/ 2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00"/>
                <a:gd name="T17" fmla="*/ 192 w 19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00">
                  <a:moveTo>
                    <a:pt x="0" y="152"/>
                  </a:moveTo>
                  <a:cubicBezTo>
                    <a:pt x="16" y="84"/>
                    <a:pt x="32" y="16"/>
                    <a:pt x="48" y="8"/>
                  </a:cubicBezTo>
                  <a:cubicBezTo>
                    <a:pt x="64" y="0"/>
                    <a:pt x="80" y="72"/>
                    <a:pt x="96" y="104"/>
                  </a:cubicBezTo>
                  <a:cubicBezTo>
                    <a:pt x="112" y="136"/>
                    <a:pt x="128" y="200"/>
                    <a:pt x="144" y="200"/>
                  </a:cubicBezTo>
                  <a:cubicBezTo>
                    <a:pt x="160" y="200"/>
                    <a:pt x="176" y="152"/>
                    <a:pt x="192" y="104"/>
                  </a:cubicBezTo>
                </a:path>
              </a:pathLst>
            </a:cu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9" name="Rectangle 31">
              <a:extLst>
                <a:ext uri="{FF2B5EF4-FFF2-40B4-BE49-F238E27FC236}">
                  <a16:creationId xmlns:a16="http://schemas.microsoft.com/office/drawing/2014/main" id="{3BEBE28A-F839-7CD5-88B1-8248A30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1210"/>
              <a:ext cx="550" cy="2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发电机</a:t>
              </a:r>
            </a:p>
          </p:txBody>
        </p:sp>
        <p:sp>
          <p:nvSpPr>
            <p:cNvPr id="7200" name="Rectangle 32">
              <a:extLst>
                <a:ext uri="{FF2B5EF4-FFF2-40B4-BE49-F238E27FC236}">
                  <a16:creationId xmlns:a16="http://schemas.microsoft.com/office/drawing/2014/main" id="{6A31B4DE-7D15-5011-7D2A-373F3147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488"/>
              <a:ext cx="395" cy="2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水泵</a:t>
              </a:r>
            </a:p>
          </p:txBody>
        </p:sp>
        <p:sp>
          <p:nvSpPr>
            <p:cNvPr id="7201" name="Rectangle 33">
              <a:extLst>
                <a:ext uri="{FF2B5EF4-FFF2-40B4-BE49-F238E27FC236}">
                  <a16:creationId xmlns:a16="http://schemas.microsoft.com/office/drawing/2014/main" id="{36AC3500-C075-4F20-9E98-5597E62D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1693"/>
              <a:ext cx="550" cy="2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冷凝器</a:t>
              </a:r>
            </a:p>
          </p:txBody>
        </p:sp>
        <p:sp>
          <p:nvSpPr>
            <p:cNvPr id="9251" name="Line 34">
              <a:extLst>
                <a:ext uri="{FF2B5EF4-FFF2-40B4-BE49-F238E27FC236}">
                  <a16:creationId xmlns:a16="http://schemas.microsoft.com/office/drawing/2014/main" id="{CA16BE5D-0D14-0B9A-039A-271E8165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1" y="2154"/>
              <a:ext cx="252" cy="0"/>
            </a:xfrm>
            <a:prstGeom prst="line">
              <a:avLst/>
            </a:prstGeom>
            <a:noFill/>
            <a:ln w="508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3" name="Text Box 35">
              <a:extLst>
                <a:ext uri="{FF2B5EF4-FFF2-40B4-BE49-F238E27FC236}">
                  <a16:creationId xmlns:a16="http://schemas.microsoft.com/office/drawing/2014/main" id="{2AF33FFC-5C94-D52D-0C06-4583C071E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612"/>
              <a:ext cx="21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204" name="Text Box 36">
              <a:extLst>
                <a:ext uri="{FF2B5EF4-FFF2-40B4-BE49-F238E27FC236}">
                  <a16:creationId xmlns:a16="http://schemas.microsoft.com/office/drawing/2014/main" id="{FD48D523-8F28-DE1B-5C44-8E4F1118F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954"/>
              <a:ext cx="21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05" name="Text Box 37">
              <a:extLst>
                <a:ext uri="{FF2B5EF4-FFF2-40B4-BE49-F238E27FC236}">
                  <a16:creationId xmlns:a16="http://schemas.microsoft.com/office/drawing/2014/main" id="{D1FF0BD7-4352-C3E4-1FC7-A8A514B3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763"/>
              <a:ext cx="21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206" name="Text Box 38">
              <a:extLst>
                <a:ext uri="{FF2B5EF4-FFF2-40B4-BE49-F238E27FC236}">
                  <a16:creationId xmlns:a16="http://schemas.microsoft.com/office/drawing/2014/main" id="{3B67A812-8DFB-8597-FED0-66B7ED0F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" y="945"/>
              <a:ext cx="2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207" name="Text Box 39">
              <a:extLst>
                <a:ext uri="{FF2B5EF4-FFF2-40B4-BE49-F238E27FC236}">
                  <a16:creationId xmlns:a16="http://schemas.microsoft.com/office/drawing/2014/main" id="{A291A45D-6F27-4473-F3D0-BEEB0A553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" y="943"/>
              <a:ext cx="2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9220" name="Rectangle 40">
            <a:extLst>
              <a:ext uri="{FF2B5EF4-FFF2-40B4-BE49-F238E27FC236}">
                <a16:creationId xmlns:a16="http://schemas.microsoft.com/office/drawing/2014/main" id="{93D7582B-4823-37BA-8410-1983D047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58738"/>
            <a:ext cx="121904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37" tIns="47019" rIns="94037" bIns="47019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简单蒸汽动力装置循环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朗肯循环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(Rankine cycle)</a:t>
            </a:r>
          </a:p>
        </p:txBody>
      </p:sp>
      <p:pic>
        <p:nvPicPr>
          <p:cNvPr id="9221" name="Picture 2" descr="C:\Documents and Settings\247\桌面\郎肯-1.gif">
            <a:extLst>
              <a:ext uri="{FF2B5EF4-FFF2-40B4-BE49-F238E27FC236}">
                <a16:creationId xmlns:a16="http://schemas.microsoft.com/office/drawing/2014/main" id="{844023BB-CFDB-5297-0C56-E140137A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1052513"/>
            <a:ext cx="13003213" cy="85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2C64DE-9FB6-6E4C-63A5-7BD7C14C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635625"/>
            <a:ext cx="266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流程图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6261258-0DA2-66DA-7E99-6502CF1925E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492250"/>
            <a:ext cx="6161088" cy="3449638"/>
            <a:chOff x="2874" y="568"/>
            <a:chExt cx="2677" cy="1694"/>
          </a:xfrm>
        </p:grpSpPr>
        <p:sp>
          <p:nvSpPr>
            <p:cNvPr id="1045" name="Rectangle 5">
              <a:extLst>
                <a:ext uri="{FF2B5EF4-FFF2-40B4-BE49-F238E27FC236}">
                  <a16:creationId xmlns:a16="http://schemas.microsoft.com/office/drawing/2014/main" id="{FCF87537-4526-E277-3704-DAB2D80BC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948"/>
              <a:ext cx="288" cy="4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6" name="Line 6">
              <a:extLst>
                <a:ext uri="{FF2B5EF4-FFF2-40B4-BE49-F238E27FC236}">
                  <a16:creationId xmlns:a16="http://schemas.microsoft.com/office/drawing/2014/main" id="{3C0A203C-6751-0716-9225-F2F27529D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" y="853"/>
              <a:ext cx="0" cy="9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Line 7">
              <a:extLst>
                <a:ext uri="{FF2B5EF4-FFF2-40B4-BE49-F238E27FC236}">
                  <a16:creationId xmlns:a16="http://schemas.microsoft.com/office/drawing/2014/main" id="{9D51587D-E434-3966-60F1-148E52E78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" y="790"/>
              <a:ext cx="71" cy="63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8">
              <a:extLst>
                <a:ext uri="{FF2B5EF4-FFF2-40B4-BE49-F238E27FC236}">
                  <a16:creationId xmlns:a16="http://schemas.microsoft.com/office/drawing/2014/main" id="{EB37A9BD-EE1F-2C6B-3A08-873E9E1BF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1" y="759"/>
              <a:ext cx="107" cy="3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9">
              <a:extLst>
                <a:ext uri="{FF2B5EF4-FFF2-40B4-BE49-F238E27FC236}">
                  <a16:creationId xmlns:a16="http://schemas.microsoft.com/office/drawing/2014/main" id="{C22A57EF-2962-BAEC-5384-FA1E890B6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6" y="694"/>
              <a:ext cx="72" cy="6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10">
              <a:extLst>
                <a:ext uri="{FF2B5EF4-FFF2-40B4-BE49-F238E27FC236}">
                  <a16:creationId xmlns:a16="http://schemas.microsoft.com/office/drawing/2014/main" id="{34A4BC15-7B00-AC37-3EF6-23D75BABA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568"/>
              <a:ext cx="0" cy="126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11">
              <a:extLst>
                <a:ext uri="{FF2B5EF4-FFF2-40B4-BE49-F238E27FC236}">
                  <a16:creationId xmlns:a16="http://schemas.microsoft.com/office/drawing/2014/main" id="{995199A6-FE3D-F5F7-BADC-1B47494B0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6" y="568"/>
              <a:ext cx="935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2">
              <a:extLst>
                <a:ext uri="{FF2B5EF4-FFF2-40B4-BE49-F238E27FC236}">
                  <a16:creationId xmlns:a16="http://schemas.microsoft.com/office/drawing/2014/main" id="{D30DFA47-82AF-D0A4-C1DD-52D5095AB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568"/>
              <a:ext cx="0" cy="43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AutoShape 13">
              <a:extLst>
                <a:ext uri="{FF2B5EF4-FFF2-40B4-BE49-F238E27FC236}">
                  <a16:creationId xmlns:a16="http://schemas.microsoft.com/office/drawing/2014/main" id="{EA391445-00A2-33AB-158B-B33C6C95EE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88" y="1003"/>
              <a:ext cx="571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00 h 21600"/>
                <a:gd name="T14" fmla="*/ 17098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rot="10800000" vert="eaVert"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" name="Line 14">
              <a:extLst>
                <a:ext uri="{FF2B5EF4-FFF2-40B4-BE49-F238E27FC236}">
                  <a16:creationId xmlns:a16="http://schemas.microsoft.com/office/drawing/2014/main" id="{D3D17870-4602-9D1E-2429-1E9C57EF7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1139"/>
              <a:ext cx="180" cy="0"/>
            </a:xfrm>
            <a:prstGeom prst="line">
              <a:avLst/>
            </a:prstGeom>
            <a:noFill/>
            <a:ln w="508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15">
              <a:extLst>
                <a:ext uri="{FF2B5EF4-FFF2-40B4-BE49-F238E27FC236}">
                  <a16:creationId xmlns:a16="http://schemas.microsoft.com/office/drawing/2014/main" id="{92CB6A98-711D-42C0-4EDA-92227606D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" y="1424"/>
              <a:ext cx="0" cy="254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16">
              <a:extLst>
                <a:ext uri="{FF2B5EF4-FFF2-40B4-BE49-F238E27FC236}">
                  <a16:creationId xmlns:a16="http://schemas.microsoft.com/office/drawing/2014/main" id="{7C0F6D0B-E3EB-E77A-CA54-D2D3922CA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678"/>
              <a:ext cx="360" cy="31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7" name="Line 17">
              <a:extLst>
                <a:ext uri="{FF2B5EF4-FFF2-40B4-BE49-F238E27FC236}">
                  <a16:creationId xmlns:a16="http://schemas.microsoft.com/office/drawing/2014/main" id="{FC6EEA40-EF37-2498-2007-DC4BC9AB4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3" y="1647"/>
              <a:ext cx="359" cy="159"/>
            </a:xfrm>
            <a:prstGeom prst="line">
              <a:avLst/>
            </a:prstGeom>
            <a:noFill/>
            <a:ln w="5715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Line 18">
              <a:extLst>
                <a:ext uri="{FF2B5EF4-FFF2-40B4-BE49-F238E27FC236}">
                  <a16:creationId xmlns:a16="http://schemas.microsoft.com/office/drawing/2014/main" id="{57FC1A50-D63E-B15B-2B99-A946BD63E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1806"/>
              <a:ext cx="143" cy="31"/>
            </a:xfrm>
            <a:prstGeom prst="line">
              <a:avLst/>
            </a:prstGeom>
            <a:noFill/>
            <a:ln w="5715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19">
              <a:extLst>
                <a:ext uri="{FF2B5EF4-FFF2-40B4-BE49-F238E27FC236}">
                  <a16:creationId xmlns:a16="http://schemas.microsoft.com/office/drawing/2014/main" id="{6F0C591E-6F08-49F0-C8DF-05CF069AE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3" y="1837"/>
              <a:ext cx="143" cy="64"/>
            </a:xfrm>
            <a:prstGeom prst="line">
              <a:avLst/>
            </a:prstGeom>
            <a:noFill/>
            <a:ln w="3810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Line 20">
              <a:extLst>
                <a:ext uri="{FF2B5EF4-FFF2-40B4-BE49-F238E27FC236}">
                  <a16:creationId xmlns:a16="http://schemas.microsoft.com/office/drawing/2014/main" id="{A5458547-F406-A32E-9603-B37A01B6E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1892"/>
              <a:ext cx="359" cy="94"/>
            </a:xfrm>
            <a:prstGeom prst="line">
              <a:avLst/>
            </a:prstGeom>
            <a:noFill/>
            <a:ln w="57150" cap="sq">
              <a:solidFill>
                <a:srgbClr val="66FF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Line 21">
              <a:extLst>
                <a:ext uri="{FF2B5EF4-FFF2-40B4-BE49-F238E27FC236}">
                  <a16:creationId xmlns:a16="http://schemas.microsoft.com/office/drawing/2014/main" id="{C1361775-268C-956C-D1F0-EA320DC19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995"/>
              <a:ext cx="0" cy="159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Line 22">
              <a:extLst>
                <a:ext uri="{FF2B5EF4-FFF2-40B4-BE49-F238E27FC236}">
                  <a16:creationId xmlns:a16="http://schemas.microsoft.com/office/drawing/2014/main" id="{F8CC814C-DD54-97F0-5BF3-5103324F9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3" y="2154"/>
              <a:ext cx="579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23">
              <a:extLst>
                <a:ext uri="{FF2B5EF4-FFF2-40B4-BE49-F238E27FC236}">
                  <a16:creationId xmlns:a16="http://schemas.microsoft.com/office/drawing/2014/main" id="{87EDB05D-81DC-4732-BAEB-E4415EAC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039"/>
              <a:ext cx="252" cy="2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4" name="Line 24">
              <a:extLst>
                <a:ext uri="{FF2B5EF4-FFF2-40B4-BE49-F238E27FC236}">
                  <a16:creationId xmlns:a16="http://schemas.microsoft.com/office/drawing/2014/main" id="{A7097A8B-2395-4211-0042-8CB5457D6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2154"/>
              <a:ext cx="359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25">
              <a:extLst>
                <a:ext uri="{FF2B5EF4-FFF2-40B4-BE49-F238E27FC236}">
                  <a16:creationId xmlns:a16="http://schemas.microsoft.com/office/drawing/2014/main" id="{06DE052E-1E63-0245-C5A7-151ED29DA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" y="1361"/>
              <a:ext cx="0" cy="793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Rectangle 26">
              <a:extLst>
                <a:ext uri="{FF2B5EF4-FFF2-40B4-BE49-F238E27FC236}">
                  <a16:creationId xmlns:a16="http://schemas.microsoft.com/office/drawing/2014/main" id="{22EC8674-B742-8D7F-EB9F-2BD8F254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948"/>
              <a:ext cx="237" cy="4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锅</a:t>
              </a:r>
            </a:p>
            <a:p>
              <a:pPr algn="ctr"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炉</a:t>
              </a:r>
            </a:p>
          </p:txBody>
        </p:sp>
        <p:sp>
          <p:nvSpPr>
            <p:cNvPr id="7195" name="Rectangle 27">
              <a:extLst>
                <a:ext uri="{FF2B5EF4-FFF2-40B4-BE49-F238E27FC236}">
                  <a16:creationId xmlns:a16="http://schemas.microsoft.com/office/drawing/2014/main" id="{250063FB-91A2-FFFE-C965-30BFE653D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630"/>
              <a:ext cx="550" cy="2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汽轮机</a:t>
              </a:r>
            </a:p>
          </p:txBody>
        </p:sp>
        <p:sp>
          <p:nvSpPr>
            <p:cNvPr id="1068" name="Line 28">
              <a:extLst>
                <a:ext uri="{FF2B5EF4-FFF2-40B4-BE49-F238E27FC236}">
                  <a16:creationId xmlns:a16="http://schemas.microsoft.com/office/drawing/2014/main" id="{2738E58E-FBE9-4964-C76E-D2F8AFF14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9" y="1139"/>
              <a:ext cx="180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9" name="Oval 29">
              <a:extLst>
                <a:ext uri="{FF2B5EF4-FFF2-40B4-BE49-F238E27FC236}">
                  <a16:creationId xmlns:a16="http://schemas.microsoft.com/office/drawing/2014/main" id="{3F31D745-8B7A-525F-59A7-28C3933D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1044"/>
              <a:ext cx="216" cy="19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29E58C55-AA8D-21B2-BBB2-BF4E3B47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1071"/>
              <a:ext cx="143" cy="131"/>
            </a:xfrm>
            <a:custGeom>
              <a:avLst/>
              <a:gdLst>
                <a:gd name="T0" fmla="*/ 0 w 192"/>
                <a:gd name="T1" fmla="*/ 43 h 200"/>
                <a:gd name="T2" fmla="*/ 20 w 192"/>
                <a:gd name="T3" fmla="*/ 2 h 200"/>
                <a:gd name="T4" fmla="*/ 40 w 192"/>
                <a:gd name="T5" fmla="*/ 29 h 200"/>
                <a:gd name="T6" fmla="*/ 60 w 192"/>
                <a:gd name="T7" fmla="*/ 56 h 200"/>
                <a:gd name="T8" fmla="*/ 80 w 192"/>
                <a:gd name="T9" fmla="*/ 29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00"/>
                <a:gd name="T17" fmla="*/ 192 w 192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00">
                  <a:moveTo>
                    <a:pt x="0" y="152"/>
                  </a:moveTo>
                  <a:cubicBezTo>
                    <a:pt x="16" y="84"/>
                    <a:pt x="32" y="16"/>
                    <a:pt x="48" y="8"/>
                  </a:cubicBezTo>
                  <a:cubicBezTo>
                    <a:pt x="64" y="0"/>
                    <a:pt x="80" y="72"/>
                    <a:pt x="96" y="104"/>
                  </a:cubicBezTo>
                  <a:cubicBezTo>
                    <a:pt x="112" y="136"/>
                    <a:pt x="128" y="200"/>
                    <a:pt x="144" y="200"/>
                  </a:cubicBezTo>
                  <a:cubicBezTo>
                    <a:pt x="160" y="200"/>
                    <a:pt x="176" y="152"/>
                    <a:pt x="192" y="104"/>
                  </a:cubicBezTo>
                </a:path>
              </a:pathLst>
            </a:cu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9" name="Rectangle 31">
              <a:extLst>
                <a:ext uri="{FF2B5EF4-FFF2-40B4-BE49-F238E27FC236}">
                  <a16:creationId xmlns:a16="http://schemas.microsoft.com/office/drawing/2014/main" id="{E8F0D995-DA0D-4DD5-6A10-A5CB170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1210"/>
              <a:ext cx="550" cy="2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发电机</a:t>
              </a:r>
            </a:p>
          </p:txBody>
        </p:sp>
        <p:sp>
          <p:nvSpPr>
            <p:cNvPr id="7200" name="Rectangle 32">
              <a:extLst>
                <a:ext uri="{FF2B5EF4-FFF2-40B4-BE49-F238E27FC236}">
                  <a16:creationId xmlns:a16="http://schemas.microsoft.com/office/drawing/2014/main" id="{68A629E4-E611-7868-7C64-2A49E4540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1488"/>
              <a:ext cx="395" cy="2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水泵</a:t>
              </a:r>
            </a:p>
          </p:txBody>
        </p:sp>
        <p:sp>
          <p:nvSpPr>
            <p:cNvPr id="7201" name="Rectangle 33">
              <a:extLst>
                <a:ext uri="{FF2B5EF4-FFF2-40B4-BE49-F238E27FC236}">
                  <a16:creationId xmlns:a16="http://schemas.microsoft.com/office/drawing/2014/main" id="{D350760A-3754-5378-A289-8A08A75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1693"/>
              <a:ext cx="550" cy="2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  <a:cs typeface="Times New Roman" pitchFamily="18" charset="0"/>
                </a:rPr>
                <a:t>冷凝器</a:t>
              </a:r>
            </a:p>
          </p:txBody>
        </p:sp>
        <p:sp>
          <p:nvSpPr>
            <p:cNvPr id="1074" name="Line 34">
              <a:extLst>
                <a:ext uri="{FF2B5EF4-FFF2-40B4-BE49-F238E27FC236}">
                  <a16:creationId xmlns:a16="http://schemas.microsoft.com/office/drawing/2014/main" id="{81349343-23F7-E667-F856-8A4775B7E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1" y="2154"/>
              <a:ext cx="252" cy="0"/>
            </a:xfrm>
            <a:prstGeom prst="line">
              <a:avLst/>
            </a:prstGeom>
            <a:noFill/>
            <a:ln w="508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3" name="Text Box 35">
              <a:extLst>
                <a:ext uri="{FF2B5EF4-FFF2-40B4-BE49-F238E27FC236}">
                  <a16:creationId xmlns:a16="http://schemas.microsoft.com/office/drawing/2014/main" id="{DA1E0F8D-4B16-67D4-EA48-3664E784C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612"/>
              <a:ext cx="21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204" name="Text Box 36">
              <a:extLst>
                <a:ext uri="{FF2B5EF4-FFF2-40B4-BE49-F238E27FC236}">
                  <a16:creationId xmlns:a16="http://schemas.microsoft.com/office/drawing/2014/main" id="{66232B56-E272-C155-5FD0-554FC1B4C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954"/>
              <a:ext cx="21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05" name="Text Box 37">
              <a:extLst>
                <a:ext uri="{FF2B5EF4-FFF2-40B4-BE49-F238E27FC236}">
                  <a16:creationId xmlns:a16="http://schemas.microsoft.com/office/drawing/2014/main" id="{97D7DACC-8B17-E514-5814-365E864BF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763"/>
              <a:ext cx="21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206" name="Text Box 38">
              <a:extLst>
                <a:ext uri="{FF2B5EF4-FFF2-40B4-BE49-F238E27FC236}">
                  <a16:creationId xmlns:a16="http://schemas.microsoft.com/office/drawing/2014/main" id="{CCE981BC-60B0-F3F5-7F58-3D9F0AD22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" y="945"/>
              <a:ext cx="2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207" name="Text Box 39">
              <a:extLst>
                <a:ext uri="{FF2B5EF4-FFF2-40B4-BE49-F238E27FC236}">
                  <a16:creationId xmlns:a16="http://schemas.microsoft.com/office/drawing/2014/main" id="{B412D6CE-71B8-4C81-1C5C-C8F73273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" y="943"/>
              <a:ext cx="21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031" name="Rectangle 40">
            <a:extLst>
              <a:ext uri="{FF2B5EF4-FFF2-40B4-BE49-F238E27FC236}">
                <a16:creationId xmlns:a16="http://schemas.microsoft.com/office/drawing/2014/main" id="{2EF05C1A-9F05-B727-3089-E077F6DF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58738"/>
            <a:ext cx="121904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37" tIns="47019" rIns="94037" bIns="47019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简单蒸汽动力装置循环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朗肯循环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(Rankine cycle)</a:t>
            </a:r>
          </a:p>
        </p:txBody>
      </p:sp>
      <p:sp>
        <p:nvSpPr>
          <p:cNvPr id="1027113" name="Rectangle 41">
            <a:extLst>
              <a:ext uri="{FF2B5EF4-FFF2-40B4-BE49-F238E27FC236}">
                <a16:creationId xmlns:a16="http://schemas.microsoft.com/office/drawing/2014/main" id="{290F69E5-FB7B-D590-D0CD-2D593649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1484313"/>
            <a:ext cx="1727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rgbClr val="E83E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solidFill>
                  <a:srgbClr val="E83E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E83E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7114" name="Rectangle 42">
            <a:extLst>
              <a:ext uri="{FF2B5EF4-FFF2-40B4-BE49-F238E27FC236}">
                <a16:creationId xmlns:a16="http://schemas.microsoft.com/office/drawing/2014/main" id="{A6380F16-F9DA-16DB-F15A-C4EE869F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4303713"/>
            <a:ext cx="15240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rgbClr val="E83E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i="1">
                <a:solidFill>
                  <a:srgbClr val="E83E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E83E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34" name="Text Box 43">
            <a:extLst>
              <a:ext uri="{FF2B5EF4-FFF2-40B4-BE49-F238E27FC236}">
                <a16:creationId xmlns:a16="http://schemas.microsoft.com/office/drawing/2014/main" id="{B848AD98-1BBB-988E-7FAE-E2BC23C6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213" y="2085975"/>
            <a:ext cx="40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3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4">
            <a:extLst>
              <a:ext uri="{FF2B5EF4-FFF2-40B4-BE49-F238E27FC236}">
                <a16:creationId xmlns:a16="http://schemas.microsoft.com/office/drawing/2014/main" id="{027F3417-FDF1-A64F-160B-ED11805FC4FA}"/>
              </a:ext>
            </a:extLst>
          </p:cNvPr>
          <p:cNvGrpSpPr>
            <a:grpSpLocks/>
          </p:cNvGrpSpPr>
          <p:nvPr/>
        </p:nvGrpSpPr>
        <p:grpSpPr bwMode="auto">
          <a:xfrm>
            <a:off x="8393113" y="2032000"/>
            <a:ext cx="1063625" cy="823913"/>
            <a:chOff x="3966" y="1507"/>
            <a:chExt cx="393" cy="519"/>
          </a:xfrm>
        </p:grpSpPr>
        <p:sp>
          <p:nvSpPr>
            <p:cNvPr id="1044" name="AutoShape 45">
              <a:extLst>
                <a:ext uri="{FF2B5EF4-FFF2-40B4-BE49-F238E27FC236}">
                  <a16:creationId xmlns:a16="http://schemas.microsoft.com/office/drawing/2014/main" id="{21D8AAAB-781F-1557-3950-F115475B3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507"/>
              <a:ext cx="210" cy="519"/>
            </a:xfrm>
            <a:prstGeom prst="downArrow">
              <a:avLst>
                <a:gd name="adj1" fmla="val 50000"/>
                <a:gd name="adj2" fmla="val 61786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8" name="Object 46">
              <a:extLst>
                <a:ext uri="{FF2B5EF4-FFF2-40B4-BE49-F238E27FC236}">
                  <a16:creationId xmlns:a16="http://schemas.microsoft.com/office/drawing/2014/main" id="{13460AC9-3A90-7E83-7484-296760EAB4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554"/>
            <a:ext cx="23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15640" progId="Equation.DSMT4">
                    <p:embed/>
                  </p:oleObj>
                </mc:Choice>
                <mc:Fallback>
                  <p:oleObj name="Equation" r:id="rId2" imgW="177480" imgH="215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54"/>
                          <a:ext cx="23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>
            <a:extLst>
              <a:ext uri="{FF2B5EF4-FFF2-40B4-BE49-F238E27FC236}">
                <a16:creationId xmlns:a16="http://schemas.microsoft.com/office/drawing/2014/main" id="{20BBEAD5-E13D-AF05-EB1F-3EA9173D1779}"/>
              </a:ext>
            </a:extLst>
          </p:cNvPr>
          <p:cNvGrpSpPr>
            <a:grpSpLocks/>
          </p:cNvGrpSpPr>
          <p:nvPr/>
        </p:nvGrpSpPr>
        <p:grpSpPr bwMode="auto">
          <a:xfrm>
            <a:off x="8302625" y="3573463"/>
            <a:ext cx="1249363" cy="747712"/>
            <a:chOff x="3984" y="2467"/>
            <a:chExt cx="355" cy="471"/>
          </a:xfrm>
        </p:grpSpPr>
        <p:sp>
          <p:nvSpPr>
            <p:cNvPr id="1043" name="AutoShape 48">
              <a:extLst>
                <a:ext uri="{FF2B5EF4-FFF2-40B4-BE49-F238E27FC236}">
                  <a16:creationId xmlns:a16="http://schemas.microsoft.com/office/drawing/2014/main" id="{731A6C48-82E3-522E-10B3-2D54E2424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67"/>
              <a:ext cx="192" cy="471"/>
            </a:xfrm>
            <a:prstGeom prst="downArrow">
              <a:avLst>
                <a:gd name="adj1" fmla="val 50000"/>
                <a:gd name="adj2" fmla="val 61328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7" name="Object 49">
              <a:extLst>
                <a:ext uri="{FF2B5EF4-FFF2-40B4-BE49-F238E27FC236}">
                  <a16:creationId xmlns:a16="http://schemas.microsoft.com/office/drawing/2014/main" id="{85D3F01C-7772-34EE-657E-781099392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506"/>
            <a:ext cx="2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215640" progId="Equation.DSMT4">
                    <p:embed/>
                  </p:oleObj>
                </mc:Choice>
                <mc:Fallback>
                  <p:oleObj name="Equation" r:id="rId4" imgW="190440" imgH="21564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06"/>
                          <a:ext cx="2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7CBAC3B2-6674-6235-8A52-B33D6BFA3D14}"/>
              </a:ext>
            </a:extLst>
          </p:cNvPr>
          <p:cNvGrpSpPr>
            <a:grpSpLocks/>
          </p:cNvGrpSpPr>
          <p:nvPr/>
        </p:nvGrpSpPr>
        <p:grpSpPr bwMode="auto">
          <a:xfrm>
            <a:off x="9167813" y="2997200"/>
            <a:ext cx="1663700" cy="457200"/>
            <a:chOff x="4332" y="2115"/>
            <a:chExt cx="786" cy="288"/>
          </a:xfrm>
        </p:grpSpPr>
        <p:sp>
          <p:nvSpPr>
            <p:cNvPr id="1042" name="AutoShape 51">
              <a:extLst>
                <a:ext uri="{FF2B5EF4-FFF2-40B4-BE49-F238E27FC236}">
                  <a16:creationId xmlns:a16="http://schemas.microsoft.com/office/drawing/2014/main" id="{7C4A6835-F0FF-EEBB-4D5C-7C00E44CD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160"/>
              <a:ext cx="519" cy="162"/>
            </a:xfrm>
            <a:prstGeom prst="rightArrow">
              <a:avLst>
                <a:gd name="adj1" fmla="val 50000"/>
                <a:gd name="adj2" fmla="val 80093"/>
              </a:avLst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6" name="Object 52">
              <a:extLst>
                <a:ext uri="{FF2B5EF4-FFF2-40B4-BE49-F238E27FC236}">
                  <a16:creationId xmlns:a16="http://schemas.microsoft.com/office/drawing/2014/main" id="{CF2D6E32-0137-81B2-2C73-8B3D09F183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115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77480" progId="Equation.DSMT4">
                    <p:embed/>
                  </p:oleObj>
                </mc:Choice>
                <mc:Fallback>
                  <p:oleObj name="Equation" r:id="rId6" imgW="177480" imgH="17748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115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125" name="Rectangle 53">
            <a:extLst>
              <a:ext uri="{FF2B5EF4-FFF2-40B4-BE49-F238E27FC236}">
                <a16:creationId xmlns:a16="http://schemas.microsoft.com/office/drawing/2014/main" id="{D4B07AA4-DC11-385E-16A1-25B47ED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5373688"/>
            <a:ext cx="4005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热力学原理图</a:t>
            </a:r>
          </a:p>
        </p:txBody>
      </p:sp>
      <p:grpSp>
        <p:nvGrpSpPr>
          <p:cNvPr id="6" name="Group 54">
            <a:extLst>
              <a:ext uri="{FF2B5EF4-FFF2-40B4-BE49-F238E27FC236}">
                <a16:creationId xmlns:a16="http://schemas.microsoft.com/office/drawing/2014/main" id="{E78F7F0C-4374-5D12-4D36-C5161157367B}"/>
              </a:ext>
            </a:extLst>
          </p:cNvPr>
          <p:cNvGrpSpPr>
            <a:grpSpLocks/>
          </p:cNvGrpSpPr>
          <p:nvPr/>
        </p:nvGrpSpPr>
        <p:grpSpPr bwMode="auto">
          <a:xfrm>
            <a:off x="8207375" y="2852738"/>
            <a:ext cx="914400" cy="685800"/>
            <a:chOff x="3878" y="2024"/>
            <a:chExt cx="432" cy="432"/>
          </a:xfrm>
        </p:grpSpPr>
        <p:sp>
          <p:nvSpPr>
            <p:cNvPr id="1040" name="Oval 55">
              <a:extLst>
                <a:ext uri="{FF2B5EF4-FFF2-40B4-BE49-F238E27FC236}">
                  <a16:creationId xmlns:a16="http://schemas.microsoft.com/office/drawing/2014/main" id="{EB1B936F-136D-F417-9680-675FFB33C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024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1" name="AutoShape 56">
              <a:extLst>
                <a:ext uri="{FF2B5EF4-FFF2-40B4-BE49-F238E27FC236}">
                  <a16:creationId xmlns:a16="http://schemas.microsoft.com/office/drawing/2014/main" id="{7BDEE960-146A-D353-41AF-5E2568A1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15"/>
              <a:ext cx="272" cy="181"/>
            </a:xfrm>
            <a:prstGeom prst="curvedDownArrow">
              <a:avLst>
                <a:gd name="adj1" fmla="val 30055"/>
                <a:gd name="adj2" fmla="val 6011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Times New Roman MT Extra Bold" pitchFamily="18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1027113" grpId="0" animBg="1"/>
      <p:bldP spid="1027114" grpId="0" animBg="1"/>
      <p:bldP spid="1027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0">
            <a:extLst>
              <a:ext uri="{FF2B5EF4-FFF2-40B4-BE49-F238E27FC236}">
                <a16:creationId xmlns:a16="http://schemas.microsoft.com/office/drawing/2014/main" id="{5969DFF0-AC5D-D316-A469-F0EAA2AE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58738"/>
            <a:ext cx="121904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37" tIns="47019" rIns="94037" bIns="47019" anchor="ctr"/>
          <a:lstStyle>
            <a:lvl1pPr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简单蒸汽动力装置循环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朗肯循环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(Rankine cycle)</a:t>
            </a:r>
          </a:p>
        </p:txBody>
      </p:sp>
      <p:pic>
        <p:nvPicPr>
          <p:cNvPr id="10243" name="Picture 2" descr="C:\Documents and Settings\247\桌面\郎肯-1.gif">
            <a:extLst>
              <a:ext uri="{FF2B5EF4-FFF2-40B4-BE49-F238E27FC236}">
                <a16:creationId xmlns:a16="http://schemas.microsoft.com/office/drawing/2014/main" id="{80A567B1-DDE5-38C5-2892-D944762C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1052513"/>
            <a:ext cx="13003213" cy="85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cen84959_10021">
            <a:extLst>
              <a:ext uri="{FF2B5EF4-FFF2-40B4-BE49-F238E27FC236}">
                <a16:creationId xmlns:a16="http://schemas.microsoft.com/office/drawing/2014/main" id="{6D286B16-A58B-7F48-6F26-3F08C853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8588" y="981075"/>
            <a:ext cx="5005387" cy="5029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026090" name="Text Box 42">
            <a:extLst>
              <a:ext uri="{FF2B5EF4-FFF2-40B4-BE49-F238E27FC236}">
                <a16:creationId xmlns:a16="http://schemas.microsoft.com/office/drawing/2014/main" id="{4D2722E0-F008-8620-0C64-73E3BB71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6092825"/>
            <a:ext cx="633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1pPr>
            <a:lvl2pPr marL="742950" indent="-28575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2pPr>
            <a:lvl3pPr marL="11430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3pPr>
            <a:lvl4pPr marL="16002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4pPr>
            <a:lvl5pPr marL="2057400" indent="-228600" defTabSz="1019175" eaLnBrk="0" hangingPunct="0"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 MT Extra Bold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效率？进一步改进的必要性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>
            <a:extLst>
              <a:ext uri="{FF2B5EF4-FFF2-40B4-BE49-F238E27FC236}">
                <a16:creationId xmlns:a16="http://schemas.microsoft.com/office/drawing/2014/main" id="{51853625-5C6A-D2F2-5805-BDD1D9671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60350"/>
            <a:ext cx="10361613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defRPr/>
            </a:pPr>
            <a:endParaRPr lang="zh-CN" altLang="en-US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899B392B-6B88-DC84-C47B-97EA8B420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 hangingPunct="1"/>
            <a:endParaRPr lang="zh-CN" altLang="en-US"/>
          </a:p>
        </p:txBody>
      </p:sp>
      <p:pic>
        <p:nvPicPr>
          <p:cNvPr id="2050" name="Object 4">
            <a:extLst>
              <a:ext uri="{FF2B5EF4-FFF2-40B4-BE49-F238E27FC236}">
                <a16:creationId xmlns:a16="http://schemas.microsoft.com/office/drawing/2014/main" id="{A0DA388D-740B-5367-58A7-ABB85F9C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轮船粤海铁1号">
            <a:extLst>
              <a:ext uri="{FF2B5EF4-FFF2-40B4-BE49-F238E27FC236}">
                <a16:creationId xmlns:a16="http://schemas.microsoft.com/office/drawing/2014/main" id="{F5DD7715-18EB-D739-463D-FDAE2D90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4721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4" descr="英国无敌号航母">
            <a:extLst>
              <a:ext uri="{FF2B5EF4-FFF2-40B4-BE49-F238E27FC236}">
                <a16:creationId xmlns:a16="http://schemas.microsoft.com/office/drawing/2014/main" id="{35B21D05-5ECA-268E-0222-4A2954A5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0"/>
            <a:ext cx="55197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6179" name="Rectangle 3">
            <a:extLst>
              <a:ext uri="{FF2B5EF4-FFF2-40B4-BE49-F238E27FC236}">
                <a16:creationId xmlns:a16="http://schemas.microsoft.com/office/drawing/2014/main" id="{861E96B6-89F7-CDEA-C8A2-DB5F906DC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27575" y="0"/>
            <a:ext cx="2109788" cy="1223963"/>
          </a:xfrm>
        </p:spPr>
        <p:txBody>
          <a:bodyPr lIns="91435" tIns="45718" rIns="91435" bIns="45718" anchor="t"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rgbClr val="3333CC"/>
                </a:solidFill>
                <a:ea typeface="黑体" pitchFamily="49" charset="-122"/>
              </a:rPr>
              <a:t>船</a:t>
            </a:r>
          </a:p>
        </p:txBody>
      </p:sp>
      <p:pic>
        <p:nvPicPr>
          <p:cNvPr id="11269" name="Picture 5" descr="美国阿帕奇直升机飞行">
            <a:extLst>
              <a:ext uri="{FF2B5EF4-FFF2-40B4-BE49-F238E27FC236}">
                <a16:creationId xmlns:a16="http://schemas.microsoft.com/office/drawing/2014/main" id="{A95FC88C-BBD5-F0EF-6928-7A7C708B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648075"/>
            <a:ext cx="43894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美国猛禽战斗机">
            <a:extLst>
              <a:ext uri="{FF2B5EF4-FFF2-40B4-BE49-F238E27FC236}">
                <a16:creationId xmlns:a16="http://schemas.microsoft.com/office/drawing/2014/main" id="{10232056-86D0-254B-CBD9-306DE855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648075"/>
            <a:ext cx="4379913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爱国者－3型导弹">
            <a:extLst>
              <a:ext uri="{FF2B5EF4-FFF2-40B4-BE49-F238E27FC236}">
                <a16:creationId xmlns:a16="http://schemas.microsoft.com/office/drawing/2014/main" id="{F6DF91F0-F79A-D3F5-D764-7D7F4DE8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3657600"/>
            <a:ext cx="36163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6184" name="Rectangle 8">
            <a:extLst>
              <a:ext uri="{FF2B5EF4-FFF2-40B4-BE49-F238E27FC236}">
                <a16:creationId xmlns:a16="http://schemas.microsoft.com/office/drawing/2014/main" id="{B23FD309-2437-49DE-DB32-E4511870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716338"/>
            <a:ext cx="4224338" cy="1052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5" tIns="45718" rIns="91435" bIns="45718"/>
          <a:lstStyle/>
          <a:p>
            <a:pPr defTabSz="1019175">
              <a:defRPr/>
            </a:pPr>
            <a:r>
              <a:rPr kumimoji="1" lang="zh-CN" altLang="en-US" sz="5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飞  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fridge">
            <a:extLst>
              <a:ext uri="{FF2B5EF4-FFF2-40B4-BE49-F238E27FC236}">
                <a16:creationId xmlns:a16="http://schemas.microsoft.com/office/drawing/2014/main" id="{FCAD84DE-073F-A57C-5701-30EE25FAC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0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2997" name="Rectangle 5">
            <a:extLst>
              <a:ext uri="{FF2B5EF4-FFF2-40B4-BE49-F238E27FC236}">
                <a16:creationId xmlns:a16="http://schemas.microsoft.com/office/drawing/2014/main" id="{DD108672-3203-89D0-EA23-D3A0DDF1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88913"/>
            <a:ext cx="10361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76" tIns="50938" rIns="101876" bIns="50938" anchor="ctr"/>
          <a:lstStyle/>
          <a:p>
            <a:pPr>
              <a:defRPr/>
            </a:pPr>
            <a:r>
              <a:rPr kumimoji="1" lang="zh-CN" altLang="en-US" sz="4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例</a:t>
            </a:r>
            <a:r>
              <a:rPr kumimoji="1" lang="en-US" altLang="zh-CN" sz="4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   </a:t>
            </a:r>
            <a:r>
              <a:rPr kumimoji="1" lang="zh-CN" altLang="en-US" sz="4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制冷装置</a:t>
            </a: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</a:p>
        </p:txBody>
      </p:sp>
      <p:pic>
        <p:nvPicPr>
          <p:cNvPr id="12292" name="Picture 6" descr="cen84959_01005d">
            <a:extLst>
              <a:ext uri="{FF2B5EF4-FFF2-40B4-BE49-F238E27FC236}">
                <a16:creationId xmlns:a16="http://schemas.microsoft.com/office/drawing/2014/main" id="{1971EFC1-5CBC-616A-7038-1DCFDCC49D8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1688" y="71438"/>
            <a:ext cx="5038725" cy="6597650"/>
          </a:xfr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314" name="Picture 2" descr="cen84959_11004">
            <a:extLst>
              <a:ext uri="{FF2B5EF4-FFF2-40B4-BE49-F238E27FC236}">
                <a16:creationId xmlns:a16="http://schemas.microsoft.com/office/drawing/2014/main" id="{B929D259-F881-B966-3E80-8AE23545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3" y="476250"/>
            <a:ext cx="5281612" cy="59055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909315" name="Text Box 3">
            <a:extLst>
              <a:ext uri="{FF2B5EF4-FFF2-40B4-BE49-F238E27FC236}">
                <a16:creationId xmlns:a16="http://schemas.microsoft.com/office/drawing/2014/main" id="{5596C9AB-AB58-F3F5-C135-1EFEA6E82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5876925"/>
            <a:ext cx="38401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1019175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流程图</a:t>
            </a:r>
          </a:p>
        </p:txBody>
      </p:sp>
      <p:pic>
        <p:nvPicPr>
          <p:cNvPr id="13316" name="Picture 2" descr="C:\Documents and Settings\247\桌面\制冷循环.gif">
            <a:extLst>
              <a:ext uri="{FF2B5EF4-FFF2-40B4-BE49-F238E27FC236}">
                <a16:creationId xmlns:a16="http://schemas.microsoft.com/office/drawing/2014/main" id="{44589F80-D2E0-9410-B5C4-77C3F979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628775"/>
            <a:ext cx="79692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zhao01">
  <a:themeElements>
    <a:clrScheme name="zhao01 4">
      <a:dk1>
        <a:srgbClr val="004E4C"/>
      </a:dk1>
      <a:lt1>
        <a:srgbClr val="FFFFFF"/>
      </a:lt1>
      <a:dk2>
        <a:srgbClr val="006666"/>
      </a:dk2>
      <a:lt2>
        <a:srgbClr val="FFFFCC"/>
      </a:lt2>
      <a:accent1>
        <a:srgbClr val="FFCC00"/>
      </a:accent1>
      <a:accent2>
        <a:srgbClr val="00B0AC"/>
      </a:accent2>
      <a:accent3>
        <a:srgbClr val="AAB8B8"/>
      </a:accent3>
      <a:accent4>
        <a:srgbClr val="DADADA"/>
      </a:accent4>
      <a:accent5>
        <a:srgbClr val="FFE2AA"/>
      </a:accent5>
      <a:accent6>
        <a:srgbClr val="009F9B"/>
      </a:accent6>
      <a:hlink>
        <a:srgbClr val="BA7C3E"/>
      </a:hlink>
      <a:folHlink>
        <a:srgbClr val="724C00"/>
      </a:folHlink>
    </a:clrScheme>
    <a:fontScheme name="zhao01">
      <a:majorFont>
        <a:latin typeface="Times New Roman MT Extra Bold"/>
        <a:ea typeface="PMingLiU"/>
        <a:cs typeface=""/>
      </a:majorFont>
      <a:minorFont>
        <a:latin typeface="Times New Roman MT Extra Bold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lnDef>
  </a:objectDefaults>
  <a:extraClrSchemeLst>
    <a:extraClrScheme>
      <a:clrScheme name="zhao01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hao01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ao01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588TGp_Housesale_light">
  <a:themeElements>
    <a:clrScheme name="2_588TGp_Housesale_light 1">
      <a:dk1>
        <a:srgbClr val="000000"/>
      </a:dk1>
      <a:lt1>
        <a:srgbClr val="FFFFFF"/>
      </a:lt1>
      <a:dk2>
        <a:srgbClr val="114F9B"/>
      </a:dk2>
      <a:lt2>
        <a:srgbClr val="C0C0C0"/>
      </a:lt2>
      <a:accent1>
        <a:srgbClr val="4792D7"/>
      </a:accent1>
      <a:accent2>
        <a:srgbClr val="F6750A"/>
      </a:accent2>
      <a:accent3>
        <a:srgbClr val="FFFFFF"/>
      </a:accent3>
      <a:accent4>
        <a:srgbClr val="000000"/>
      </a:accent4>
      <a:accent5>
        <a:srgbClr val="B1C7E8"/>
      </a:accent5>
      <a:accent6>
        <a:srgbClr val="DF6908"/>
      </a:accent6>
      <a:hlink>
        <a:srgbClr val="8CB929"/>
      </a:hlink>
      <a:folHlink>
        <a:srgbClr val="C072AA"/>
      </a:folHlink>
    </a:clrScheme>
    <a:fontScheme name="2_588TGp_Housesale_light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 MT Extra Bold" pitchFamily="18" charset="0"/>
            <a:ea typeface="PMingLiU" pitchFamily="18" charset="-120"/>
          </a:defRPr>
        </a:defPPr>
      </a:lstStyle>
    </a:lnDef>
  </a:objectDefaults>
  <a:extraClrSchemeLst>
    <a:extraClrScheme>
      <a:clrScheme name="2_588TGp_Housesale_light 1">
        <a:dk1>
          <a:srgbClr val="000000"/>
        </a:dk1>
        <a:lt1>
          <a:srgbClr val="FFFFFF"/>
        </a:lt1>
        <a:dk2>
          <a:srgbClr val="114F9B"/>
        </a:dk2>
        <a:lt2>
          <a:srgbClr val="C0C0C0"/>
        </a:lt2>
        <a:accent1>
          <a:srgbClr val="4792D7"/>
        </a:accent1>
        <a:accent2>
          <a:srgbClr val="F6750A"/>
        </a:accent2>
        <a:accent3>
          <a:srgbClr val="FFFFFF"/>
        </a:accent3>
        <a:accent4>
          <a:srgbClr val="000000"/>
        </a:accent4>
        <a:accent5>
          <a:srgbClr val="B1C7E8"/>
        </a:accent5>
        <a:accent6>
          <a:srgbClr val="DF6908"/>
        </a:accent6>
        <a:hlink>
          <a:srgbClr val="8CB929"/>
        </a:hlink>
        <a:folHlink>
          <a:srgbClr val="C072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88TGp_Housesale_light 2">
        <a:dk1>
          <a:srgbClr val="000000"/>
        </a:dk1>
        <a:lt1>
          <a:srgbClr val="FFFFFF"/>
        </a:lt1>
        <a:dk2>
          <a:srgbClr val="660033"/>
        </a:dk2>
        <a:lt2>
          <a:srgbClr val="C0C0C0"/>
        </a:lt2>
        <a:accent1>
          <a:srgbClr val="948EDE"/>
        </a:accent1>
        <a:accent2>
          <a:srgbClr val="36B9BC"/>
        </a:accent2>
        <a:accent3>
          <a:srgbClr val="FFFFFF"/>
        </a:accent3>
        <a:accent4>
          <a:srgbClr val="000000"/>
        </a:accent4>
        <a:accent5>
          <a:srgbClr val="C8C6EC"/>
        </a:accent5>
        <a:accent6>
          <a:srgbClr val="30A7AA"/>
        </a:accent6>
        <a:hlink>
          <a:srgbClr val="C8B540"/>
        </a:hlink>
        <a:folHlink>
          <a:srgbClr val="8198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88TGp_Housesale_light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8FC670"/>
        </a:accent1>
        <a:accent2>
          <a:srgbClr val="40B1C8"/>
        </a:accent2>
        <a:accent3>
          <a:srgbClr val="FFFFFF"/>
        </a:accent3>
        <a:accent4>
          <a:srgbClr val="000000"/>
        </a:accent4>
        <a:accent5>
          <a:srgbClr val="C6DFBB"/>
        </a:accent5>
        <a:accent6>
          <a:srgbClr val="39A0B5"/>
        </a:accent6>
        <a:hlink>
          <a:srgbClr val="FBAC0D"/>
        </a:hlink>
        <a:folHlink>
          <a:srgbClr val="D4C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Settings\metzhao\My Documents\presentation slide\zhao01.pot</Template>
  <TotalTime>5235</TotalTime>
  <Words>206</Words>
  <Application>Microsoft Office PowerPoint</Application>
  <PresentationFormat>自定义</PresentationFormat>
  <Paragraphs>74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Times New Roman MT Extra Bold</vt:lpstr>
      <vt:lpstr>PMingLiU</vt:lpstr>
      <vt:lpstr>Arial</vt:lpstr>
      <vt:lpstr>Wingdings</vt:lpstr>
      <vt:lpstr>Verdana</vt:lpstr>
      <vt:lpstr>宋体</vt:lpstr>
      <vt:lpstr>Times New Roman</vt:lpstr>
      <vt:lpstr>华文彩云</vt:lpstr>
      <vt:lpstr>Arial Black</vt:lpstr>
      <vt:lpstr>隶书</vt:lpstr>
      <vt:lpstr>华文行楷</vt:lpstr>
      <vt:lpstr>黑体</vt:lpstr>
      <vt:lpstr>Wingdings 2</vt:lpstr>
      <vt:lpstr>楷体_GB2312</vt:lpstr>
      <vt:lpstr>仿宋_GB2312</vt:lpstr>
      <vt:lpstr>华文新魏</vt:lpstr>
      <vt:lpstr>微软雅黑</vt:lpstr>
      <vt:lpstr>华文中宋</vt:lpstr>
      <vt:lpstr>zhao01</vt:lpstr>
      <vt:lpstr>2_588TGp_Housesale_light</vt:lpstr>
      <vt:lpstr>MathType 7.0 Equation</vt:lpstr>
      <vt:lpstr>Microsoft Visio Drawing</vt:lpstr>
      <vt:lpstr>PowerPoint 演示文稿</vt:lpstr>
      <vt:lpstr>内  容</vt:lpstr>
      <vt:lpstr>PowerPoint 演示文稿</vt:lpstr>
      <vt:lpstr>PowerPoint 演示文稿</vt:lpstr>
      <vt:lpstr>PowerPoint 演示文稿</vt:lpstr>
      <vt:lpstr>PowerPoint 演示文稿</vt:lpstr>
      <vt:lpstr>船</vt:lpstr>
      <vt:lpstr>PowerPoint 演示文稿</vt:lpstr>
      <vt:lpstr>PowerPoint 演示文稿</vt:lpstr>
      <vt:lpstr>PowerPoint 演示文稿</vt:lpstr>
      <vt:lpstr>PowerPoint 演示文稿</vt:lpstr>
      <vt:lpstr>关心热能与机械能相互转换过程中一些规律性的、共同的内容 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Electroosmotic Pumping of Liquids in Microchannels</dc:title>
  <dc:creator>metzhao</dc:creator>
  <cp:lastModifiedBy>崇浩 唐</cp:lastModifiedBy>
  <cp:revision>300</cp:revision>
  <dcterms:created xsi:type="dcterms:W3CDTF">2002-06-06T10:43:30Z</dcterms:created>
  <dcterms:modified xsi:type="dcterms:W3CDTF">2025-08-17T07:31:25Z</dcterms:modified>
</cp:coreProperties>
</file>