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1" r:id="rId2"/>
    <p:sldId id="318" r:id="rId3"/>
    <p:sldId id="320" r:id="rId4"/>
    <p:sldId id="302" r:id="rId5"/>
    <p:sldId id="323" r:id="rId6"/>
    <p:sldId id="324" r:id="rId7"/>
    <p:sldId id="348" r:id="rId8"/>
    <p:sldId id="304" r:id="rId9"/>
    <p:sldId id="306" r:id="rId10"/>
    <p:sldId id="325" r:id="rId11"/>
    <p:sldId id="327" r:id="rId12"/>
    <p:sldId id="328" r:id="rId13"/>
    <p:sldId id="334" r:id="rId14"/>
    <p:sldId id="353" r:id="rId15"/>
    <p:sldId id="305" r:id="rId16"/>
    <p:sldId id="307" r:id="rId17"/>
    <p:sldId id="359" r:id="rId18"/>
    <p:sldId id="309" r:id="rId19"/>
    <p:sldId id="337" r:id="rId20"/>
    <p:sldId id="349" r:id="rId21"/>
    <p:sldId id="338" r:id="rId22"/>
    <p:sldId id="341" r:id="rId23"/>
    <p:sldId id="310" r:id="rId24"/>
    <p:sldId id="313" r:id="rId25"/>
    <p:sldId id="354" r:id="rId26"/>
    <p:sldId id="314" r:id="rId27"/>
    <p:sldId id="315" r:id="rId28"/>
    <p:sldId id="316" r:id="rId29"/>
    <p:sldId id="317" r:id="rId30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0066FF"/>
    <a:srgbClr val="990099"/>
    <a:srgbClr val="CC6600"/>
    <a:srgbClr val="008000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734F645-438E-6AA5-3AB0-CA213A4AFA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FDBE919-60F0-D70A-5350-BFA5531EEF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E6A4687-F311-3D69-32B8-4982794C6BB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6E294D0F-2F1E-685A-C35D-E61EB894F2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61E6F94-BCDA-403B-8B99-062A3B9001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38E406-BAEC-2CF5-CCAE-7802E9F90B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DD03F0-E000-EE65-8C78-44D69FC15A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02E65A1-DB56-63CD-5E00-F0178492F13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3795F10-170E-7905-AC08-0CCD574BE0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ACADB3A-DD21-AEEA-D0A5-43833E98AC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687EFF0-EF15-48B7-2C21-FFBAC64D7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303777-93F7-4807-99DF-9424A2EC6B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98A9-CE62-1ECB-2D32-496F0819D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0F3BD-C029-296F-74E3-CEF4DE45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01895-8FA5-79F1-BD8A-3A9E7AF7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3C6B1-51D9-64AC-9E5B-5B436C55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3CCE0-33F0-E9C8-3676-4A097C09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E0596-B507-441D-AAD4-5DB5C588FB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14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F385-D30D-D735-67FC-5C521B1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FEFBC-6FA0-D6F9-E3BC-1E6C5600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054D8-D250-FEEE-B734-4D23A95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379F2-CC9D-67FF-5112-F245C53A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0800A-0505-336E-6115-6CB06783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4C611-E111-463C-8ED2-89CD0F82E5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00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9684D-788C-4D46-CDD0-B631FF33F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FB40F-EAF4-EC60-08F9-5E945ED2F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65152-EA30-B485-42F1-E6A6B927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77620-621C-CE8B-12E8-B9DF342B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3764A-64F3-F377-1EA8-0311F283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C90A7-F429-42B8-8DAA-14C7CE6303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27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77AA1-44DE-38F7-984D-A47B7216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8A5BF-62AF-5641-6767-CEDD52A1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C68C-701E-66D7-5901-5252A15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5771-8E4E-3C02-E1DB-6C02DCB4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C568C-CB82-9A0B-AB77-52233864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8539-6A43-4D70-B512-15C60DD2C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2074-F9CB-8D65-FDFD-CE64881F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66BA9-4DA0-CFDF-2051-1B4A7DB1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679BC-DF7A-CD76-DAC3-AEB117F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BE4C3-C7B2-EA9E-D98D-CF62ED3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01EB4-3969-90AA-AD5E-732D86C4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CA74E-2AB2-4D3B-9AC2-C98500EF5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87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637B-B143-E137-8F6A-C819E5B0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7A2B5-6CB2-AB85-80D1-79D4EE61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07CA4-FEB8-5941-DD99-B9662291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0EA4D-E50D-06AF-E57F-6B323F82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CE63-1DDC-4F9F-9BEB-11899D97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A0159-245F-4238-4EEE-7B51C800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4BADD-4C0F-4AAC-AED0-0D95DFA184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5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2A0E8-C0C6-A99F-17C0-A0A2AAE4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2EFBF-46AF-4166-618A-7B0C8C28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43E93-8139-A98C-2D6C-C0B542E6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04C50-99DA-02A2-D4EC-608C16C7D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A2B5E8-6946-118C-FE9C-A8C498C2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62BEF-D12D-CDD6-7637-17EF1C91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EF322-FBFD-E0F9-7368-7AF221C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8F219-3E34-8BA0-A1CE-1D35DFB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935E0-7954-4272-9D22-8265B882D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9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565AA-B3C1-920C-EAB5-7518AC1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C7D10-0A7B-9030-7EE0-7EF9D37B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E52E4-E3AA-A8A0-90DC-2E3EB66F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9323E-F668-B68D-19F5-10EB2325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15C35-5764-4BB6-A334-916EE91672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5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9738C5-B0F8-F9F6-CCDC-90718120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9E048-08F5-2967-DC87-409C6CF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F547A-FB85-E6AB-7F6E-A83B78AB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4DE0E-7239-4A95-AA3E-CCA9E41230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1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7DB4D-86AB-09C2-BB99-2B8B86A3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B10CA-C23A-466E-E714-92B858AF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3CAEB-406F-1164-1786-48266E63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B7073-2577-5151-27D9-BACEF557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28ADC-08AF-07F7-6DCC-D140A11C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8475C-8209-6BCD-8FA5-2E0741DE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F0728-6169-4BBC-807E-E5D244A47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2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26D71-66A2-8102-6F2E-4A7CA290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35B4E5-2967-9BBA-BCDC-2E56598F5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DE69C-0E03-24E6-EEF1-0CCB02B4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DD13D-9553-952E-D169-A0CE62E2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A6DA1-8493-1C83-DCA8-135C421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35F94-EE9D-6210-F550-793452DE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C5AC4-F493-4495-AED1-3341BFC52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22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F68E20-2CE2-92D7-410B-91CA14AB3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FE67DF-91C4-4E07-C627-6754E2879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1DC408-D51C-5578-D6CC-3F2D33A738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A20438-543A-1252-BB13-DF160B88E8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A07ADE-EC03-761F-765C-D656593904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29FECB59-4F37-414B-AB27-C9DC625CDA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oleObject" Target="../embeddings/oleObject3.bin"/><Relationship Id="rId5" Type="http://schemas.openxmlformats.org/officeDocument/2006/relationships/audio" Target="../media/audio4.wav"/><Relationship Id="rId10" Type="http://schemas.openxmlformats.org/officeDocument/2006/relationships/image" Target="../media/image3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9.emf"/><Relationship Id="rId3" Type="http://schemas.openxmlformats.org/officeDocument/2006/relationships/audio" Target="../media/audio2.wav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5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wmf"/><Relationship Id="rId5" Type="http://schemas.openxmlformats.org/officeDocument/2006/relationships/image" Target="../media/image55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audio" Target="../media/audio6.wav"/><Relationship Id="rId21" Type="http://schemas.openxmlformats.org/officeDocument/2006/relationships/image" Target="../media/image68.e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6.wmf"/><Relationship Id="rId25" Type="http://schemas.openxmlformats.org/officeDocument/2006/relationships/image" Target="../media/image70.emf"/><Relationship Id="rId2" Type="http://schemas.openxmlformats.org/officeDocument/2006/relationships/audio" Target="../media/audio5.wav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6.bin"/><Relationship Id="rId5" Type="http://schemas.openxmlformats.org/officeDocument/2006/relationships/audio" Target="../media/audio4.wav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7.wmf"/><Relationship Id="rId4" Type="http://schemas.openxmlformats.org/officeDocument/2006/relationships/audio" Target="../media/audio2.wav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7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4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6.emf"/><Relationship Id="rId17" Type="http://schemas.openxmlformats.org/officeDocument/2006/relationships/image" Target="../media/image1.jpeg"/><Relationship Id="rId2" Type="http://schemas.openxmlformats.org/officeDocument/2006/relationships/audio" Target="../media/audio4.wav"/><Relationship Id="rId16" Type="http://schemas.openxmlformats.org/officeDocument/2006/relationships/image" Target="../media/image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eg"/><Relationship Id="rId11" Type="http://schemas.openxmlformats.org/officeDocument/2006/relationships/oleObject" Target="../embeddings/oleObject71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19" Type="http://schemas.openxmlformats.org/officeDocument/2006/relationships/image" Target="../media/image79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3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78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84.wmf"/><Relationship Id="rId10" Type="http://schemas.openxmlformats.org/officeDocument/2006/relationships/image" Target="../media/image82.e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image" Target="../media/image9.wmf"/><Relationship Id="rId18" Type="http://schemas.openxmlformats.org/officeDocument/2006/relationships/image" Target="../media/image91.e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5.bin"/><Relationship Id="rId2" Type="http://schemas.openxmlformats.org/officeDocument/2006/relationships/audio" Target="../media/audio7.wav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7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3.bin"/><Relationship Id="rId2" Type="http://schemas.openxmlformats.org/officeDocument/2006/relationships/audio" Target="../media/audio2.wav"/><Relationship Id="rId16" Type="http://schemas.openxmlformats.org/officeDocument/2006/relationships/image" Target="../media/image9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7.bin"/><Relationship Id="rId3" Type="http://schemas.openxmlformats.org/officeDocument/2006/relationships/audio" Target="../media/audio1.wav"/><Relationship Id="rId7" Type="http://schemas.openxmlformats.org/officeDocument/2006/relationships/image" Target="../media/image99.wmf"/><Relationship Id="rId12" Type="http://schemas.openxmlformats.org/officeDocument/2006/relationships/image" Target="../media/image101.jpeg"/><Relationship Id="rId2" Type="http://schemas.openxmlformats.org/officeDocument/2006/relationships/audio" Target="../media/audio2.wav"/><Relationship Id="rId16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78.w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6.bin"/><Relationship Id="rId4" Type="http://schemas.openxmlformats.org/officeDocument/2006/relationships/audio" Target="../media/audio4.wav"/><Relationship Id="rId9" Type="http://schemas.openxmlformats.org/officeDocument/2006/relationships/image" Target="../media/image100.wmf"/><Relationship Id="rId14" Type="http://schemas.openxmlformats.org/officeDocument/2006/relationships/image" Target="../media/image10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0.e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9.wmf"/><Relationship Id="rId2" Type="http://schemas.openxmlformats.org/officeDocument/2006/relationships/audio" Target="../media/audio2.wav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3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06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3" Type="http://schemas.openxmlformats.org/officeDocument/2006/relationships/audio" Target="../media/audio4.wav"/><Relationship Id="rId21" Type="http://schemas.openxmlformats.org/officeDocument/2006/relationships/image" Target="../media/image13.e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17" Type="http://schemas.openxmlformats.org/officeDocument/2006/relationships/image" Target="../media/image11.emf"/><Relationship Id="rId2" Type="http://schemas.openxmlformats.org/officeDocument/2006/relationships/audio" Target="../media/audio5.wav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0.emf"/><Relationship Id="rId10" Type="http://schemas.openxmlformats.org/officeDocument/2006/relationships/image" Target="../media/image7.emf"/><Relationship Id="rId19" Type="http://schemas.openxmlformats.org/officeDocument/2006/relationships/image" Target="../media/image12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1.jpeg"/><Relationship Id="rId7" Type="http://schemas.openxmlformats.org/officeDocument/2006/relationships/image" Target="../media/image115.e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audio" Target="../media/audio4.wav"/><Relationship Id="rId7" Type="http://schemas.openxmlformats.org/officeDocument/2006/relationships/image" Target="../media/image118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21.bin"/><Relationship Id="rId3" Type="http://schemas.openxmlformats.org/officeDocument/2006/relationships/audio" Target="../media/audio2.wav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7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4.wmf"/><Relationship Id="rId5" Type="http://schemas.openxmlformats.org/officeDocument/2006/relationships/image" Target="../media/image1.jpeg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8.wmf"/><Relationship Id="rId4" Type="http://schemas.openxmlformats.org/officeDocument/2006/relationships/audio" Target="../media/audio1.wav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27.bin"/><Relationship Id="rId3" Type="http://schemas.openxmlformats.org/officeDocument/2006/relationships/audio" Target="../media/audio2.wav"/><Relationship Id="rId21" Type="http://schemas.openxmlformats.org/officeDocument/2006/relationships/image" Target="../media/image135.wmf"/><Relationship Id="rId7" Type="http://schemas.openxmlformats.org/officeDocument/2006/relationships/image" Target="../media/image73.jpeg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33.wmf"/><Relationship Id="rId2" Type="http://schemas.openxmlformats.org/officeDocument/2006/relationships/audio" Target="../media/audio7.wav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30.wmf"/><Relationship Id="rId5" Type="http://schemas.openxmlformats.org/officeDocument/2006/relationships/audio" Target="../media/audio8.wav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34.wmf"/><Relationship Id="rId4" Type="http://schemas.openxmlformats.org/officeDocument/2006/relationships/audio" Target="../media/audio3.wav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9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image" Target="../media/image138.emf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2.bin"/><Relationship Id="rId4" Type="http://schemas.openxmlformats.org/officeDocument/2006/relationships/image" Target="../media/image63.wmf"/><Relationship Id="rId9" Type="http://schemas.openxmlformats.org/officeDocument/2006/relationships/image" Target="../media/image137.jpeg"/><Relationship Id="rId14" Type="http://schemas.openxmlformats.org/officeDocument/2006/relationships/image" Target="../media/image14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4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73.jpeg"/><Relationship Id="rId7" Type="http://schemas.openxmlformats.org/officeDocument/2006/relationships/oleObject" Target="../embeddings/oleObject137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1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1.jpeg"/><Relationship Id="rId2" Type="http://schemas.openxmlformats.org/officeDocument/2006/relationships/audio" Target="../media/audio2.wav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4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45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49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8.bin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audio" Target="../media/audio2.wav"/><Relationship Id="rId7" Type="http://schemas.openxmlformats.org/officeDocument/2006/relationships/image" Target="../media/image14.e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audio" Target="../media/audio6.wav"/><Relationship Id="rId10" Type="http://schemas.openxmlformats.org/officeDocument/2006/relationships/image" Target="../media/image16.png"/><Relationship Id="rId4" Type="http://schemas.openxmlformats.org/officeDocument/2006/relationships/audio" Target="../media/audio1.wav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.jpeg"/><Relationship Id="rId18" Type="http://schemas.openxmlformats.org/officeDocument/2006/relationships/oleObject" Target="../embeddings/oleObject19.bin"/><Relationship Id="rId3" Type="http://schemas.openxmlformats.org/officeDocument/2006/relationships/audio" Target="../media/audio2.wav"/><Relationship Id="rId21" Type="http://schemas.openxmlformats.org/officeDocument/2006/relationships/image" Target="../media/image23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image" Target="../media/image21.emf"/><Relationship Id="rId2" Type="http://schemas.openxmlformats.org/officeDocument/2006/relationships/audio" Target="../media/audio7.wav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16.bin"/><Relationship Id="rId5" Type="http://schemas.openxmlformats.org/officeDocument/2006/relationships/audio" Target="../media/audio4.wav"/><Relationship Id="rId15" Type="http://schemas.openxmlformats.org/officeDocument/2006/relationships/image" Target="../media/image20.wmf"/><Relationship Id="rId10" Type="http://schemas.openxmlformats.org/officeDocument/2006/relationships/image" Target="../media/image18.wmf"/><Relationship Id="rId19" Type="http://schemas.openxmlformats.org/officeDocument/2006/relationships/image" Target="../media/image22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8.emf"/><Relationship Id="rId3" Type="http://schemas.openxmlformats.org/officeDocument/2006/relationships/audio" Target="../media/audio3.wav"/><Relationship Id="rId7" Type="http://schemas.openxmlformats.org/officeDocument/2006/relationships/image" Target="../media/image1.jpe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0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11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3.bin"/><Relationship Id="rId4" Type="http://schemas.openxmlformats.org/officeDocument/2006/relationships/audio" Target="../media/audio4.wav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emf"/><Relationship Id="rId26" Type="http://schemas.openxmlformats.org/officeDocument/2006/relationships/image" Target="../media/image50.w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audio" Target="../media/audio4.wav"/><Relationship Id="rId16" Type="http://schemas.openxmlformats.org/officeDocument/2006/relationships/image" Target="../media/image45.png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9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1.e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audio" Target="../media/audio4.wav"/><Relationship Id="rId7" Type="http://schemas.openxmlformats.org/officeDocument/2006/relationships/image" Target="../media/image53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1.jpeg"/><Relationship Id="rId4" Type="http://schemas.openxmlformats.org/officeDocument/2006/relationships/audio" Target="../media/audio3.wav"/><Relationship Id="rId9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5DBB67C-66D3-C090-372A-812BBC2C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8139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第五章   </a:t>
            </a:r>
            <a:r>
              <a:rPr lang="zh-CN" altLang="en-US" sz="3600" b="1">
                <a:ea typeface="楷体_GB2312" pitchFamily="49" charset="-122"/>
              </a:rPr>
              <a:t>常微分方程数值解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Numerical Methods for Ordinary Differential Equations */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FEB80466-9BAE-65B5-E216-DDB21843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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考虑</a:t>
            </a:r>
            <a:r>
              <a:rPr lang="zh-CN" altLang="en-US" sz="2400" b="1">
                <a:solidFill>
                  <a:schemeClr val="accent2"/>
                </a:solidFill>
              </a:rPr>
              <a:t>一阶</a:t>
            </a:r>
            <a:r>
              <a:rPr lang="zh-CN" altLang="en-US" sz="2400" b="1"/>
              <a:t>常微分方程的</a:t>
            </a:r>
            <a:r>
              <a:rPr lang="zh-CN" altLang="en-US" sz="2400" b="1">
                <a:solidFill>
                  <a:schemeClr val="accent2"/>
                </a:solidFill>
              </a:rPr>
              <a:t>初值问题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Initial-Value Problem */</a:t>
            </a:r>
            <a:r>
              <a:rPr lang="en-US" altLang="zh-CN" sz="2400" b="1"/>
              <a:t>:</a:t>
            </a:r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C9A53544-A3DA-0089-EAE4-EC4FEBA753A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52600"/>
            <a:ext cx="3733800" cy="1447800"/>
            <a:chOff x="1392" y="1104"/>
            <a:chExt cx="2352" cy="912"/>
          </a:xfrm>
        </p:grpSpPr>
        <p:sp>
          <p:nvSpPr>
            <p:cNvPr id="49158" name="AutoShape 6">
              <a:extLst>
                <a:ext uri="{FF2B5EF4-FFF2-40B4-BE49-F238E27FC236}">
                  <a16:creationId xmlns:a16="http://schemas.microsoft.com/office/drawing/2014/main" id="{9115D8C2-EA34-D9EE-D481-91A0C989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104"/>
              <a:ext cx="2352" cy="912"/>
            </a:xfrm>
            <a:prstGeom prst="bevel">
              <a:avLst>
                <a:gd name="adj" fmla="val 6639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7" name="Object 5">
              <a:extLst>
                <a:ext uri="{FF2B5EF4-FFF2-40B4-BE49-F238E27FC236}">
                  <a16:creationId xmlns:a16="http://schemas.microsoft.com/office/drawing/2014/main" id="{A67AA28E-8D07-F893-FD99-034B67C6D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200"/>
            <a:ext cx="2160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12800" imgH="609480" progId="Equation.DSMT4">
                    <p:embed/>
                  </p:oleObj>
                </mc:Choice>
                <mc:Fallback>
                  <p:oleObj name="Equation" r:id="rId7" imgW="1612800" imgH="609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2160" cy="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8" name="Group 36">
            <a:extLst>
              <a:ext uri="{FF2B5EF4-FFF2-40B4-BE49-F238E27FC236}">
                <a16:creationId xmlns:a16="http://schemas.microsoft.com/office/drawing/2014/main" id="{9EF87EB4-09E7-6BE0-8A09-5F3DA8C82FB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38475"/>
            <a:ext cx="8512175" cy="1990725"/>
            <a:chOff x="240" y="2016"/>
            <a:chExt cx="5232" cy="1254"/>
          </a:xfrm>
        </p:grpSpPr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E4FF086B-AE49-9A2A-6308-3104C658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16"/>
              <a:ext cx="5232" cy="1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/>
                <a:t>只要 </a:t>
              </a:r>
              <a:r>
                <a:rPr lang="en-US" altLang="zh-CN" sz="2400" b="1" i="1"/>
                <a:t>f 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y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在</a:t>
              </a:r>
              <a:r>
                <a:rPr lang="en-US" altLang="zh-CN" sz="2400" b="1"/>
                <a:t>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b</a:t>
              </a:r>
              <a:r>
                <a:rPr lang="en-US" altLang="zh-CN" sz="2400" b="1"/>
                <a:t>] </a:t>
              </a:r>
              <a:r>
                <a:rPr lang="en-US" altLang="zh-CN" sz="2400" b="1">
                  <a:sym typeface="Symbol" panose="05050102010706020507" pitchFamily="18" charset="2"/>
                </a:rPr>
                <a:t> </a:t>
              </a:r>
              <a:r>
                <a:rPr lang="en-US" altLang="zh-CN" sz="2400" b="1" i="1">
                  <a:sym typeface="Symbol" panose="05050102010706020507" pitchFamily="18" charset="2"/>
                </a:rPr>
                <a:t>R</a:t>
              </a:r>
              <a:r>
                <a:rPr lang="en-US" altLang="zh-CN" sz="2400" b="1" baseline="30000">
                  <a:sym typeface="Symbol" panose="05050102010706020507" pitchFamily="18" charset="2"/>
                </a:rPr>
                <a:t>1 </a:t>
              </a:r>
              <a:r>
                <a:rPr lang="zh-CN" altLang="en-US" sz="2400" b="1"/>
                <a:t>上连续，且关于 </a:t>
              </a:r>
              <a:r>
                <a:rPr lang="en-US" altLang="zh-CN" sz="2400" b="1" i="1"/>
                <a:t>y</a:t>
              </a:r>
              <a:r>
                <a:rPr lang="en-US" altLang="zh-CN" sz="2400" b="1"/>
                <a:t> </a:t>
              </a:r>
              <a:r>
                <a:rPr lang="zh-CN" altLang="en-US" sz="2400" b="1"/>
                <a:t>满足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Lipschitz</a:t>
              </a:r>
              <a:r>
                <a:rPr lang="en-US" altLang="zh-CN" sz="2400" b="1"/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条件</a:t>
              </a:r>
              <a:r>
                <a:rPr lang="zh-CN" altLang="en-US" sz="2400" b="1"/>
                <a:t>，即存在与 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y </a:t>
              </a:r>
              <a:r>
                <a:rPr lang="zh-CN" altLang="en-US" sz="2400" b="1"/>
                <a:t>无关的常数 </a:t>
              </a:r>
              <a:r>
                <a:rPr lang="en-US" altLang="zh-CN" sz="2400" b="1" i="1"/>
                <a:t>L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使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b="1"/>
                <a:t>对任意定义在 </a:t>
              </a:r>
              <a:r>
                <a:rPr lang="en-US" altLang="zh-CN" sz="2400" b="1"/>
                <a:t>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b</a:t>
              </a:r>
              <a:r>
                <a:rPr lang="en-US" altLang="zh-CN" sz="2400" b="1"/>
                <a:t>] </a:t>
              </a:r>
              <a:r>
                <a:rPr lang="zh-CN" altLang="en-US" sz="2400" b="1"/>
                <a:t>上的 </a:t>
              </a:r>
              <a:r>
                <a:rPr lang="en-US" altLang="zh-CN" sz="2400" b="1" i="1"/>
                <a:t>y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和 </a:t>
              </a:r>
              <a:r>
                <a:rPr lang="en-US" altLang="zh-CN" sz="2400" b="1" i="1"/>
                <a:t>y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都成立，则上述</a:t>
              </a:r>
              <a:r>
                <a:rPr lang="en-US" altLang="zh-CN" sz="2400" b="1"/>
                <a:t>IVP</a:t>
              </a:r>
              <a:r>
                <a:rPr lang="zh-CN" altLang="en-US" sz="2400" b="1">
                  <a:solidFill>
                    <a:schemeClr val="accent2"/>
                  </a:solidFill>
                </a:rPr>
                <a:t>存在唯一解</a:t>
              </a:r>
              <a:r>
                <a:rPr lang="zh-CN" altLang="en-US" sz="2400" b="1"/>
                <a:t>。</a:t>
              </a:r>
            </a:p>
          </p:txBody>
        </p:sp>
        <p:graphicFrame>
          <p:nvGraphicFramePr>
            <p:cNvPr id="49165" name="Object 13">
              <a:extLst>
                <a:ext uri="{FF2B5EF4-FFF2-40B4-BE49-F238E27FC236}">
                  <a16:creationId xmlns:a16="http://schemas.microsoft.com/office/drawing/2014/main" id="{30B49936-706B-60C7-A672-33F83BA5DF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352"/>
            <a:ext cx="206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58920" imgH="215640" progId="Equation.DSMT4">
                    <p:embed/>
                  </p:oleObj>
                </mc:Choice>
                <mc:Fallback>
                  <p:oleObj name="Equation" r:id="rId9" imgW="215892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52"/>
                          <a:ext cx="206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91" name="Group 39">
            <a:extLst>
              <a:ext uri="{FF2B5EF4-FFF2-40B4-BE49-F238E27FC236}">
                <a16:creationId xmlns:a16="http://schemas.microsoft.com/office/drawing/2014/main" id="{F255B0BE-EF61-5BD0-FD9C-1C8498DD1A5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013325"/>
            <a:ext cx="8420100" cy="1041400"/>
            <a:chOff x="240" y="3136"/>
            <a:chExt cx="5304" cy="656"/>
          </a:xfrm>
        </p:grpSpPr>
        <p:sp>
          <p:nvSpPr>
            <p:cNvPr id="49171" name="Text Box 19">
              <a:extLst>
                <a:ext uri="{FF2B5EF4-FFF2-40B4-BE49-F238E27FC236}">
                  <a16:creationId xmlns:a16="http://schemas.microsoft.com/office/drawing/2014/main" id="{5E3D38CF-221D-E7FE-601A-6D7766801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6"/>
              <a:ext cx="530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b="1">
                  <a:ea typeface="楷体_GB2312" pitchFamily="49" charset="-122"/>
                </a:rPr>
                <a:t>         </a:t>
              </a:r>
              <a:r>
                <a:rPr lang="zh-CN" altLang="en-US" b="1">
                  <a:ea typeface="楷体_GB2312" pitchFamily="49" charset="-122"/>
                </a:rPr>
                <a:t>本章的任务：计算出解函数 </a:t>
              </a:r>
              <a:r>
                <a:rPr lang="en-US" altLang="zh-CN" b="1" i="1">
                  <a:ea typeface="楷体_GB2312" pitchFamily="49" charset="-122"/>
                </a:rPr>
                <a:t>y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 </a:t>
              </a:r>
              <a:r>
                <a:rPr lang="zh-CN" altLang="en-US" b="1">
                  <a:ea typeface="楷体_GB2312" pitchFamily="49" charset="-122"/>
                </a:rPr>
                <a:t>在一系列节点 </a:t>
              </a:r>
              <a:r>
                <a:rPr lang="en-US" altLang="zh-CN" b="1" i="1">
                  <a:ea typeface="楷体_GB2312" pitchFamily="49" charset="-122"/>
                </a:rPr>
                <a:t>a </a:t>
              </a:r>
              <a:r>
                <a:rPr lang="en-US" altLang="zh-CN" b="1">
                  <a:ea typeface="楷体_GB2312" pitchFamily="49" charset="-122"/>
                </a:rPr>
                <a:t>=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baseline="-25000">
                  <a:ea typeface="楷体_GB2312" pitchFamily="49" charset="-122"/>
                </a:rPr>
                <a:t>0</a:t>
              </a:r>
              <a:r>
                <a:rPr lang="en-US" altLang="zh-CN" b="1">
                  <a:ea typeface="楷体_GB2312" pitchFamily="49" charset="-122"/>
                </a:rPr>
                <a:t>&lt;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r>
                <a:rPr lang="en-US" altLang="zh-CN" b="1">
                  <a:ea typeface="楷体_GB2312" pitchFamily="49" charset="-122"/>
                </a:rPr>
                <a:t>&lt;…&lt;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= </a:t>
              </a:r>
              <a:r>
                <a:rPr lang="en-US" altLang="zh-CN" b="1" i="1">
                  <a:ea typeface="楷体_GB2312" pitchFamily="49" charset="-122"/>
                </a:rPr>
                <a:t>b                                                       </a:t>
              </a:r>
              <a:r>
                <a:rPr lang="zh-CN" altLang="en-US" b="1">
                  <a:ea typeface="楷体_GB2312" pitchFamily="49" charset="-122"/>
                </a:rPr>
                <a:t>处的近似值 。                </a:t>
              </a:r>
            </a:p>
          </p:txBody>
        </p:sp>
        <p:graphicFrame>
          <p:nvGraphicFramePr>
            <p:cNvPr id="49174" name="Object 22">
              <a:extLst>
                <a:ext uri="{FF2B5EF4-FFF2-40B4-BE49-F238E27FC236}">
                  <a16:creationId xmlns:a16="http://schemas.microsoft.com/office/drawing/2014/main" id="{869E8456-DAA1-D260-D34A-2CB4F0563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0" y="3514"/>
            <a:ext cx="23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26920" imgH="228600" progId="Equation.DSMT4">
                    <p:embed/>
                  </p:oleObj>
                </mc:Choice>
                <mc:Fallback>
                  <p:oleObj name="Equation" r:id="rId11" imgW="172692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3514"/>
                          <a:ext cx="231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8294000C-3F6E-23A1-EDE2-FC60D5B55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AEEA765-70FE-ABF0-4396-EC5F7E370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5257800" cy="68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：改进的</a:t>
            </a:r>
            <a:r>
              <a:rPr lang="en-US" altLang="zh-CN" sz="2400" b="1">
                <a:ea typeface="楷体_GB2312" pitchFamily="49" charset="-122"/>
              </a:rPr>
              <a:t>Euler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公式为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15B921C7-D60A-DF8A-8945-CBDF34348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2543175"/>
          <a:ext cx="320675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1231560" progId="Equation.DSMT4">
                  <p:embed/>
                </p:oleObj>
              </mc:Choice>
              <mc:Fallback>
                <p:oleObj name="Equation" r:id="rId4" imgW="1587240" imgH="1231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543175"/>
                        <a:ext cx="320675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9FD88B73-621E-B52C-8685-C9F17C5D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699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例</a:t>
            </a:r>
            <a:r>
              <a:rPr lang="zh-CN" altLang="en-US" sz="2400" b="1">
                <a:latin typeface="楷体_GB2312" pitchFamily="49" charset="-122"/>
              </a:rPr>
              <a:t>  作为比较，我们仍用</a:t>
            </a:r>
            <a:r>
              <a:rPr lang="en-US" altLang="zh-CN" sz="2400" b="1"/>
              <a:t>Euler</a:t>
            </a:r>
            <a:r>
              <a:rPr lang="zh-CN" altLang="en-US" sz="2400" b="1">
                <a:latin typeface="楷体_GB2312" pitchFamily="49" charset="-122"/>
              </a:rPr>
              <a:t>法中的那个例子。</a:t>
            </a:r>
          </a:p>
        </p:txBody>
      </p:sp>
      <p:grpSp>
        <p:nvGrpSpPr>
          <p:cNvPr id="78914" name="Group 66">
            <a:extLst>
              <a:ext uri="{FF2B5EF4-FFF2-40B4-BE49-F238E27FC236}">
                <a16:creationId xmlns:a16="http://schemas.microsoft.com/office/drawing/2014/main" id="{8C182A04-4641-E57F-F2EB-EB5B3420E98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852488"/>
            <a:ext cx="4167188" cy="1277937"/>
            <a:chOff x="1008" y="537"/>
            <a:chExt cx="2625" cy="805"/>
          </a:xfrm>
        </p:grpSpPr>
        <p:graphicFrame>
          <p:nvGraphicFramePr>
            <p:cNvPr id="78854" name="Object 6">
              <a:extLst>
                <a:ext uri="{FF2B5EF4-FFF2-40B4-BE49-F238E27FC236}">
                  <a16:creationId xmlns:a16="http://schemas.microsoft.com/office/drawing/2014/main" id="{278A6227-F825-22EC-0AB8-82496C652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537"/>
            <a:ext cx="1341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0680" imgH="634680" progId="Equation.DSMT4">
                    <p:embed/>
                  </p:oleObj>
                </mc:Choice>
                <mc:Fallback>
                  <p:oleObj name="Equation" r:id="rId6" imgW="850680" imgH="6346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37"/>
                          <a:ext cx="1341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7">
              <a:extLst>
                <a:ext uri="{FF2B5EF4-FFF2-40B4-BE49-F238E27FC236}">
                  <a16:creationId xmlns:a16="http://schemas.microsoft.com/office/drawing/2014/main" id="{61F924DB-6851-184E-CAF2-093933D94E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729"/>
            <a:ext cx="89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8400" imgH="203040" progId="Equation.DSMT4">
                    <p:embed/>
                  </p:oleObj>
                </mc:Choice>
                <mc:Fallback>
                  <p:oleObj name="Equation" r:id="rId8" imgW="69840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29"/>
                          <a:ext cx="89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912" name="Group 64">
            <a:extLst>
              <a:ext uri="{FF2B5EF4-FFF2-40B4-BE49-F238E27FC236}">
                <a16:creationId xmlns:a16="http://schemas.microsoft.com/office/drawing/2014/main" id="{A8040499-BF77-C759-FF59-6B973EF476F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600200"/>
            <a:ext cx="3048000" cy="4524375"/>
            <a:chOff x="3456" y="1182"/>
            <a:chExt cx="1920" cy="2850"/>
          </a:xfrm>
        </p:grpSpPr>
        <p:sp>
          <p:nvSpPr>
            <p:cNvPr id="78860" name="Rectangle 12">
              <a:extLst>
                <a:ext uri="{FF2B5EF4-FFF2-40B4-BE49-F238E27FC236}">
                  <a16:creationId xmlns:a16="http://schemas.microsoft.com/office/drawing/2014/main" id="{BD12EAC0-95B2-AB8E-E193-31ED37A3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767"/>
              <a:ext cx="6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1.7321</a:t>
              </a:r>
            </a:p>
          </p:txBody>
        </p:sp>
        <p:sp>
          <p:nvSpPr>
            <p:cNvPr id="78861" name="Rectangle 13">
              <a:extLst>
                <a:ext uri="{FF2B5EF4-FFF2-40B4-BE49-F238E27FC236}">
                  <a16:creationId xmlns:a16="http://schemas.microsoft.com/office/drawing/2014/main" id="{FD0CC0CC-7066-BF93-6417-BC0A067A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767"/>
              <a:ext cx="6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1.7379</a:t>
              </a:r>
            </a:p>
          </p:txBody>
        </p:sp>
        <p:sp>
          <p:nvSpPr>
            <p:cNvPr id="78862" name="Rectangle 14">
              <a:extLst>
                <a:ext uri="{FF2B5EF4-FFF2-40B4-BE49-F238E27FC236}">
                  <a16:creationId xmlns:a16="http://schemas.microsoft.com/office/drawing/2014/main" id="{F0E37798-7FEB-2B56-58E8-F89AE1A3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67"/>
              <a:ext cx="64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1.0</a:t>
              </a:r>
            </a:p>
          </p:txBody>
        </p:sp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id="{2ED65FF0-3C4B-66E0-DF72-B16EA0B1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518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1.6733</a:t>
              </a:r>
            </a:p>
          </p:txBody>
        </p:sp>
        <p:sp>
          <p:nvSpPr>
            <p:cNvPr id="78864" name="Rectangle 16">
              <a:extLst>
                <a:ext uri="{FF2B5EF4-FFF2-40B4-BE49-F238E27FC236}">
                  <a16:creationId xmlns:a16="http://schemas.microsoft.com/office/drawing/2014/main" id="{131531ED-B763-31E8-1E4C-0E3EB09D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518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1.6782</a:t>
              </a:r>
            </a:p>
          </p:txBody>
        </p:sp>
        <p:sp>
          <p:nvSpPr>
            <p:cNvPr id="78865" name="Rectangle 17">
              <a:extLst>
                <a:ext uri="{FF2B5EF4-FFF2-40B4-BE49-F238E27FC236}">
                  <a16:creationId xmlns:a16="http://schemas.microsoft.com/office/drawing/2014/main" id="{68F8D0C0-B9D8-5201-540E-74498422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18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0.9</a:t>
              </a:r>
            </a:p>
          </p:txBody>
        </p:sp>
        <p:sp>
          <p:nvSpPr>
            <p:cNvPr id="78866" name="Rectangle 18">
              <a:extLst>
                <a:ext uri="{FF2B5EF4-FFF2-40B4-BE49-F238E27FC236}">
                  <a16:creationId xmlns:a16="http://schemas.microsoft.com/office/drawing/2014/main" id="{5EDA1CCC-A9D8-6965-6378-9979B11B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269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1.6125</a:t>
              </a:r>
            </a:p>
          </p:txBody>
        </p:sp>
        <p:sp>
          <p:nvSpPr>
            <p:cNvPr id="78867" name="Rectangle 19">
              <a:extLst>
                <a:ext uri="{FF2B5EF4-FFF2-40B4-BE49-F238E27FC236}">
                  <a16:creationId xmlns:a16="http://schemas.microsoft.com/office/drawing/2014/main" id="{5E0562A2-1B0B-1829-781A-C56EC933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269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1.6153</a:t>
              </a:r>
            </a:p>
          </p:txBody>
        </p:sp>
        <p:sp>
          <p:nvSpPr>
            <p:cNvPr id="78868" name="Rectangle 20">
              <a:extLst>
                <a:ext uri="{FF2B5EF4-FFF2-40B4-BE49-F238E27FC236}">
                  <a16:creationId xmlns:a16="http://schemas.microsoft.com/office/drawing/2014/main" id="{DC2ABE3F-2961-1B88-BC79-0924E7FA7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69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0.8</a:t>
              </a:r>
            </a:p>
          </p:txBody>
        </p:sp>
        <p:sp>
          <p:nvSpPr>
            <p:cNvPr id="78869" name="Rectangle 21">
              <a:extLst>
                <a:ext uri="{FF2B5EF4-FFF2-40B4-BE49-F238E27FC236}">
                  <a16:creationId xmlns:a16="http://schemas.microsoft.com/office/drawing/2014/main" id="{77BB2349-BCA7-D2D0-7AFE-10ECF09CE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020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1.5492</a:t>
              </a:r>
            </a:p>
          </p:txBody>
        </p:sp>
        <p:sp>
          <p:nvSpPr>
            <p:cNvPr id="78870" name="Rectangle 22">
              <a:extLst>
                <a:ext uri="{FF2B5EF4-FFF2-40B4-BE49-F238E27FC236}">
                  <a16:creationId xmlns:a16="http://schemas.microsoft.com/office/drawing/2014/main" id="{4CDF550B-DEAF-4987-D56A-858416E59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20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1.5525</a:t>
              </a:r>
            </a:p>
          </p:txBody>
        </p:sp>
        <p:sp>
          <p:nvSpPr>
            <p:cNvPr id="78871" name="Rectangle 23">
              <a:extLst>
                <a:ext uri="{FF2B5EF4-FFF2-40B4-BE49-F238E27FC236}">
                  <a16:creationId xmlns:a16="http://schemas.microsoft.com/office/drawing/2014/main" id="{04F16556-45D3-72CE-8150-4122995C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0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0.7</a:t>
              </a:r>
            </a:p>
          </p:txBody>
        </p:sp>
        <p:sp>
          <p:nvSpPr>
            <p:cNvPr id="78872" name="Rectangle 24">
              <a:extLst>
                <a:ext uri="{FF2B5EF4-FFF2-40B4-BE49-F238E27FC236}">
                  <a16:creationId xmlns:a16="http://schemas.microsoft.com/office/drawing/2014/main" id="{46828327-7159-9724-F462-6D98B777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771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1.4832</a:t>
              </a:r>
            </a:p>
          </p:txBody>
        </p:sp>
        <p:sp>
          <p:nvSpPr>
            <p:cNvPr id="78873" name="Rectangle 25">
              <a:extLst>
                <a:ext uri="{FF2B5EF4-FFF2-40B4-BE49-F238E27FC236}">
                  <a16:creationId xmlns:a16="http://schemas.microsoft.com/office/drawing/2014/main" id="{F39AEBA5-6B76-928C-DD8A-0CC9F2CD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771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1.4860</a:t>
              </a:r>
            </a:p>
          </p:txBody>
        </p:sp>
        <p:sp>
          <p:nvSpPr>
            <p:cNvPr id="78874" name="Rectangle 26">
              <a:extLst>
                <a:ext uri="{FF2B5EF4-FFF2-40B4-BE49-F238E27FC236}">
                  <a16:creationId xmlns:a16="http://schemas.microsoft.com/office/drawing/2014/main" id="{2E40D002-7E59-7A54-7513-4B6685E6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71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0.6</a:t>
              </a:r>
            </a:p>
          </p:txBody>
        </p:sp>
        <p:sp>
          <p:nvSpPr>
            <p:cNvPr id="78875" name="Rectangle 27">
              <a:extLst>
                <a:ext uri="{FF2B5EF4-FFF2-40B4-BE49-F238E27FC236}">
                  <a16:creationId xmlns:a16="http://schemas.microsoft.com/office/drawing/2014/main" id="{C273A378-3987-E2A2-6036-199B5D84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22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1.4142</a:t>
              </a:r>
            </a:p>
          </p:txBody>
        </p:sp>
        <p:sp>
          <p:nvSpPr>
            <p:cNvPr id="78876" name="Rectangle 28">
              <a:extLst>
                <a:ext uri="{FF2B5EF4-FFF2-40B4-BE49-F238E27FC236}">
                  <a16:creationId xmlns:a16="http://schemas.microsoft.com/office/drawing/2014/main" id="{B49EBFDA-83C2-69DD-6912-FC968B29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522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1.4164</a:t>
              </a:r>
            </a:p>
          </p:txBody>
        </p:sp>
        <p:sp>
          <p:nvSpPr>
            <p:cNvPr id="78877" name="Rectangle 29">
              <a:extLst>
                <a:ext uri="{FF2B5EF4-FFF2-40B4-BE49-F238E27FC236}">
                  <a16:creationId xmlns:a16="http://schemas.microsoft.com/office/drawing/2014/main" id="{A1521A99-146E-E56E-119F-F26514442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22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0.5</a:t>
              </a:r>
            </a:p>
          </p:txBody>
        </p:sp>
        <p:sp>
          <p:nvSpPr>
            <p:cNvPr id="78878" name="Rectangle 30">
              <a:extLst>
                <a:ext uri="{FF2B5EF4-FFF2-40B4-BE49-F238E27FC236}">
                  <a16:creationId xmlns:a16="http://schemas.microsoft.com/office/drawing/2014/main" id="{70A6E0BF-EE04-69FA-1CD1-E3E96C1D6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273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1.3416</a:t>
              </a:r>
            </a:p>
          </p:txBody>
        </p:sp>
        <p:sp>
          <p:nvSpPr>
            <p:cNvPr id="78879" name="Rectangle 31">
              <a:extLst>
                <a:ext uri="{FF2B5EF4-FFF2-40B4-BE49-F238E27FC236}">
                  <a16:creationId xmlns:a16="http://schemas.microsoft.com/office/drawing/2014/main" id="{3CAF9EBC-F290-3766-0CE1-CD899C92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273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1.3434</a:t>
              </a:r>
            </a:p>
          </p:txBody>
        </p:sp>
        <p:sp>
          <p:nvSpPr>
            <p:cNvPr id="78880" name="Rectangle 32">
              <a:extLst>
                <a:ext uri="{FF2B5EF4-FFF2-40B4-BE49-F238E27FC236}">
                  <a16:creationId xmlns:a16="http://schemas.microsoft.com/office/drawing/2014/main" id="{56D4E091-5B8D-50D0-6A25-5F0FE350C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73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0.4</a:t>
              </a:r>
            </a:p>
          </p:txBody>
        </p:sp>
        <p:sp>
          <p:nvSpPr>
            <p:cNvPr id="78881" name="Rectangle 33">
              <a:extLst>
                <a:ext uri="{FF2B5EF4-FFF2-40B4-BE49-F238E27FC236}">
                  <a16:creationId xmlns:a16="http://schemas.microsoft.com/office/drawing/2014/main" id="{15472BAB-3F54-E3E2-C38C-47E844DE3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024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1.2649</a:t>
              </a:r>
            </a:p>
          </p:txBody>
        </p:sp>
        <p:sp>
          <p:nvSpPr>
            <p:cNvPr id="78882" name="Rectangle 34">
              <a:extLst>
                <a:ext uri="{FF2B5EF4-FFF2-40B4-BE49-F238E27FC236}">
                  <a16:creationId xmlns:a16="http://schemas.microsoft.com/office/drawing/2014/main" id="{3D9A214A-B4E7-C45F-2396-82FC8230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024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1.2662</a:t>
              </a:r>
            </a:p>
          </p:txBody>
        </p:sp>
        <p:sp>
          <p:nvSpPr>
            <p:cNvPr id="78883" name="Rectangle 35">
              <a:extLst>
                <a:ext uri="{FF2B5EF4-FFF2-40B4-BE49-F238E27FC236}">
                  <a16:creationId xmlns:a16="http://schemas.microsoft.com/office/drawing/2014/main" id="{D8B982F1-887D-952A-5483-5AD47A84B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24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0.3</a:t>
              </a:r>
            </a:p>
          </p:txBody>
        </p:sp>
        <p:sp>
          <p:nvSpPr>
            <p:cNvPr id="78884" name="Rectangle 36">
              <a:extLst>
                <a:ext uri="{FF2B5EF4-FFF2-40B4-BE49-F238E27FC236}">
                  <a16:creationId xmlns:a16="http://schemas.microsoft.com/office/drawing/2014/main" id="{91F4F15C-31C7-1AA4-72A6-9B14F069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775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1.1832</a:t>
              </a:r>
            </a:p>
          </p:txBody>
        </p:sp>
        <p:sp>
          <p:nvSpPr>
            <p:cNvPr id="78885" name="Rectangle 37">
              <a:extLst>
                <a:ext uri="{FF2B5EF4-FFF2-40B4-BE49-F238E27FC236}">
                  <a16:creationId xmlns:a16="http://schemas.microsoft.com/office/drawing/2014/main" id="{CAD61B32-53DA-BC8D-224C-F67E18B39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775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1.1841</a:t>
              </a:r>
            </a:p>
          </p:txBody>
        </p:sp>
        <p:sp>
          <p:nvSpPr>
            <p:cNvPr id="78886" name="Rectangle 38">
              <a:extLst>
                <a:ext uri="{FF2B5EF4-FFF2-40B4-BE49-F238E27FC236}">
                  <a16:creationId xmlns:a16="http://schemas.microsoft.com/office/drawing/2014/main" id="{E8C74185-C19B-F946-F799-A1F7DBF3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5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0.2</a:t>
              </a:r>
            </a:p>
          </p:txBody>
        </p:sp>
        <p:sp>
          <p:nvSpPr>
            <p:cNvPr id="78887" name="Rectangle 39">
              <a:extLst>
                <a:ext uri="{FF2B5EF4-FFF2-40B4-BE49-F238E27FC236}">
                  <a16:creationId xmlns:a16="http://schemas.microsoft.com/office/drawing/2014/main" id="{9008F625-B402-078C-D4AC-2AA80C3D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526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1.0954</a:t>
              </a:r>
            </a:p>
          </p:txBody>
        </p:sp>
        <p:sp>
          <p:nvSpPr>
            <p:cNvPr id="78888" name="Rectangle 40">
              <a:extLst>
                <a:ext uri="{FF2B5EF4-FFF2-40B4-BE49-F238E27FC236}">
                  <a16:creationId xmlns:a16="http://schemas.microsoft.com/office/drawing/2014/main" id="{67BD1DE8-E3ED-2036-4A05-651E2393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526"/>
              <a:ext cx="640" cy="24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1.0959</a:t>
              </a:r>
            </a:p>
          </p:txBody>
        </p:sp>
        <p:sp>
          <p:nvSpPr>
            <p:cNvPr id="78889" name="Rectangle 41">
              <a:extLst>
                <a:ext uri="{FF2B5EF4-FFF2-40B4-BE49-F238E27FC236}">
                  <a16:creationId xmlns:a16="http://schemas.microsoft.com/office/drawing/2014/main" id="{2D089CB3-FFF5-CC54-815E-8628E694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26"/>
              <a:ext cx="6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0.1</a:t>
              </a:r>
            </a:p>
          </p:txBody>
        </p:sp>
        <p:sp>
          <p:nvSpPr>
            <p:cNvPr id="78890" name="Rectangle 42">
              <a:extLst>
                <a:ext uri="{FF2B5EF4-FFF2-40B4-BE49-F238E27FC236}">
                  <a16:creationId xmlns:a16="http://schemas.microsoft.com/office/drawing/2014/main" id="{A2677A67-F60D-9D4B-3FF9-78159DEF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200"/>
              <a:ext cx="6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78891" name="Rectangle 43">
              <a:extLst>
                <a:ext uri="{FF2B5EF4-FFF2-40B4-BE49-F238E27FC236}">
                  <a16:creationId xmlns:a16="http://schemas.microsoft.com/office/drawing/2014/main" id="{BED342C6-B289-F4AF-08AA-1E1B8081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00"/>
              <a:ext cx="6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78892" name="Rectangle 44">
              <a:extLst>
                <a:ext uri="{FF2B5EF4-FFF2-40B4-BE49-F238E27FC236}">
                  <a16:creationId xmlns:a16="http://schemas.microsoft.com/office/drawing/2014/main" id="{6A6E7241-37B8-F12F-8439-C57431E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64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/>
            </a:p>
          </p:txBody>
        </p:sp>
        <p:sp>
          <p:nvSpPr>
            <p:cNvPr id="78893" name="Line 45">
              <a:extLst>
                <a:ext uri="{FF2B5EF4-FFF2-40B4-BE49-F238E27FC236}">
                  <a16:creationId xmlns:a16="http://schemas.microsoft.com/office/drawing/2014/main" id="{105D4495-923C-D176-6AD6-B3A96EC61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4" name="Line 46">
              <a:extLst>
                <a:ext uri="{FF2B5EF4-FFF2-40B4-BE49-F238E27FC236}">
                  <a16:creationId xmlns:a16="http://schemas.microsoft.com/office/drawing/2014/main" id="{F7D7057B-7B1B-044F-DD8A-0642DBDC5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2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5" name="Line 47">
              <a:extLst>
                <a:ext uri="{FF2B5EF4-FFF2-40B4-BE49-F238E27FC236}">
                  <a16:creationId xmlns:a16="http://schemas.microsoft.com/office/drawing/2014/main" id="{6656F3F4-D6EB-F065-049E-677BF705D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775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6" name="Line 48">
              <a:extLst>
                <a:ext uri="{FF2B5EF4-FFF2-40B4-BE49-F238E27FC236}">
                  <a16:creationId xmlns:a16="http://schemas.microsoft.com/office/drawing/2014/main" id="{F3DE196C-B172-D3EB-D916-741CFC8F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2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7" name="Line 49">
              <a:extLst>
                <a:ext uri="{FF2B5EF4-FFF2-40B4-BE49-F238E27FC236}">
                  <a16:creationId xmlns:a16="http://schemas.microsoft.com/office/drawing/2014/main" id="{8CE5B364-95B6-29F7-A80C-91F4525FA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73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50">
              <a:extLst>
                <a:ext uri="{FF2B5EF4-FFF2-40B4-BE49-F238E27FC236}">
                  <a16:creationId xmlns:a16="http://schemas.microsoft.com/office/drawing/2014/main" id="{DF7BBE44-5E09-1EBE-49EF-5F0265EC9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22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51">
              <a:extLst>
                <a:ext uri="{FF2B5EF4-FFF2-40B4-BE49-F238E27FC236}">
                  <a16:creationId xmlns:a16="http://schemas.microsoft.com/office/drawing/2014/main" id="{F9800563-5F0B-1A7F-36FD-8FE68EBBC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71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>
              <a:extLst>
                <a:ext uri="{FF2B5EF4-FFF2-40B4-BE49-F238E27FC236}">
                  <a16:creationId xmlns:a16="http://schemas.microsoft.com/office/drawing/2014/main" id="{465D0EE5-1B88-60BF-63ED-C97EC1E77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>
              <a:extLst>
                <a:ext uri="{FF2B5EF4-FFF2-40B4-BE49-F238E27FC236}">
                  <a16:creationId xmlns:a16="http://schemas.microsoft.com/office/drawing/2014/main" id="{70C4B3D9-1C9B-4A2C-3122-AF3288F3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69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Line 54">
              <a:extLst>
                <a:ext uri="{FF2B5EF4-FFF2-40B4-BE49-F238E27FC236}">
                  <a16:creationId xmlns:a16="http://schemas.microsoft.com/office/drawing/2014/main" id="{5F8958DC-2653-542C-BF36-2693CA4CB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1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3" name="Line 55">
              <a:extLst>
                <a:ext uri="{FF2B5EF4-FFF2-40B4-BE49-F238E27FC236}">
                  <a16:creationId xmlns:a16="http://schemas.microsoft.com/office/drawing/2014/main" id="{7D708C77-2BEF-6FF7-20B9-69206B2E2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767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>
              <a:extLst>
                <a:ext uri="{FF2B5EF4-FFF2-40B4-BE49-F238E27FC236}">
                  <a16:creationId xmlns:a16="http://schemas.microsoft.com/office/drawing/2014/main" id="{DC237D9D-1B25-DA71-D389-712E26E02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032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Line 57">
              <a:extLst>
                <a:ext uri="{FF2B5EF4-FFF2-40B4-BE49-F238E27FC236}">
                  <a16:creationId xmlns:a16="http://schemas.microsoft.com/office/drawing/2014/main" id="{A10D9481-ABF3-802B-ABEC-4FF74DA70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6" name="Line 58">
              <a:extLst>
                <a:ext uri="{FF2B5EF4-FFF2-40B4-BE49-F238E27FC236}">
                  <a16:creationId xmlns:a16="http://schemas.microsoft.com/office/drawing/2014/main" id="{E83394FD-A205-DB5E-E6DF-49F2077BB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>
              <a:extLst>
                <a:ext uri="{FF2B5EF4-FFF2-40B4-BE49-F238E27FC236}">
                  <a16:creationId xmlns:a16="http://schemas.microsoft.com/office/drawing/2014/main" id="{7016F870-43BD-4002-ABEF-ED3BA0B39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1200"/>
              <a:ext cx="0" cy="2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Line 60">
              <a:extLst>
                <a:ext uri="{FF2B5EF4-FFF2-40B4-BE49-F238E27FC236}">
                  <a16:creationId xmlns:a16="http://schemas.microsoft.com/office/drawing/2014/main" id="{E1951E8F-743C-41DC-FB8F-822B20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200"/>
              <a:ext cx="0" cy="28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909" name="Object 61">
              <a:extLst>
                <a:ext uri="{FF2B5EF4-FFF2-40B4-BE49-F238E27FC236}">
                  <a16:creationId xmlns:a16="http://schemas.microsoft.com/office/drawing/2014/main" id="{BAE1A3E9-D209-382E-A3D2-35E0715A2F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5" y="1182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182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10" name="Object 62">
              <a:extLst>
                <a:ext uri="{FF2B5EF4-FFF2-40B4-BE49-F238E27FC236}">
                  <a16:creationId xmlns:a16="http://schemas.microsoft.com/office/drawing/2014/main" id="{41672015-0D7F-2006-3A2D-5C0AA7E3B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2" y="1182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1182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11" name="Object 63">
              <a:extLst>
                <a:ext uri="{FF2B5EF4-FFF2-40B4-BE49-F238E27FC236}">
                  <a16:creationId xmlns:a16="http://schemas.microsoft.com/office/drawing/2014/main" id="{62E08D25-F83B-AB1F-5C4B-85F11A5E8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" y="1230"/>
            <a:ext cx="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6080" imgH="228600" progId="Equation.DSMT4">
                    <p:embed/>
                  </p:oleObj>
                </mc:Choice>
                <mc:Fallback>
                  <p:oleObj name="Equation" r:id="rId14" imgW="40608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230"/>
                          <a:ext cx="5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13" name="Rectangle 65">
            <a:extLst>
              <a:ext uri="{FF2B5EF4-FFF2-40B4-BE49-F238E27FC236}">
                <a16:creationId xmlns:a16="http://schemas.microsoft.com/office/drawing/2014/main" id="{2111348A-47E7-E33B-C945-1C0F80E5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53025"/>
            <a:ext cx="518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3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4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我们仍取步长</a:t>
            </a:r>
            <a:r>
              <a:rPr lang="en-US" altLang="zh-CN" b="1" i="1">
                <a:solidFill>
                  <a:schemeClr val="tx2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=0.1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，计算结果见右表：</a:t>
            </a:r>
          </a:p>
        </p:txBody>
      </p:sp>
      <p:sp>
        <p:nvSpPr>
          <p:cNvPr id="78915" name="Rectangle 67">
            <a:extLst>
              <a:ext uri="{FF2B5EF4-FFF2-40B4-BE49-F238E27FC236}">
                <a16:creationId xmlns:a16="http://schemas.microsoft.com/office/drawing/2014/main" id="{1ABFA329-9AA4-DE4A-EBBE-F7EC0E8D1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/>
      <p:bldP spid="78852" grpId="0" autoUpdateAnimBg="0"/>
      <p:bldP spid="789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E064DC2-5A06-5948-D819-659E81854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657600" cy="6858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Matlab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作图显示</a:t>
            </a:r>
          </a:p>
        </p:txBody>
      </p:sp>
      <p:sp>
        <p:nvSpPr>
          <p:cNvPr id="808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315B9F-FCD3-AA88-6EDF-5BAB18CC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从表和图可以看出，改进的</a:t>
            </a:r>
            <a:r>
              <a:rPr lang="en-US" altLang="zh-CN" b="1">
                <a:ea typeface="楷体_GB2312" pitchFamily="49" charset="-122"/>
              </a:rPr>
              <a:t>Euler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法的精度提高了不少。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4D1E4707-0FDA-9617-7EE7-291BF375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239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1" name="Picture 5">
            <a:extLst>
              <a:ext uri="{FF2B5EF4-FFF2-40B4-BE49-F238E27FC236}">
                <a16:creationId xmlns:a16="http://schemas.microsoft.com/office/drawing/2014/main" id="{2653521A-F0F5-927B-0C9D-E75377C5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2" name="Rectangle 6">
            <a:extLst>
              <a:ext uri="{FF2B5EF4-FFF2-40B4-BE49-F238E27FC236}">
                <a16:creationId xmlns:a16="http://schemas.microsoft.com/office/drawing/2014/main" id="{2085662B-52D0-6E41-77ED-7CD60994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03DD00A5-0EA5-FEEB-D1D3-D40A9C814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5486400" cy="5334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初值问题的单步法可用一般形式表示为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81948" name="Group 28">
            <a:extLst>
              <a:ext uri="{FF2B5EF4-FFF2-40B4-BE49-F238E27FC236}">
                <a16:creationId xmlns:a16="http://schemas.microsoft.com/office/drawing/2014/main" id="{592F8CCD-A574-BBD0-DC62-38C22506195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76250"/>
            <a:ext cx="4968875" cy="533400"/>
            <a:chOff x="480" y="288"/>
            <a:chExt cx="3074" cy="336"/>
          </a:xfrm>
        </p:grpSpPr>
        <p:sp>
          <p:nvSpPr>
            <p:cNvPr id="81946" name="Rectangle 26">
              <a:extLst>
                <a:ext uri="{FF2B5EF4-FFF2-40B4-BE49-F238E27FC236}">
                  <a16:creationId xmlns:a16="http://schemas.microsoft.com/office/drawing/2014/main" id="{4F591A3B-6F8F-E7B2-DCAA-3CD315A2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81947" name="Rectangle 27">
              <a:extLst>
                <a:ext uri="{FF2B5EF4-FFF2-40B4-BE49-F238E27FC236}">
                  <a16:creationId xmlns:a16="http://schemas.microsoft.com/office/drawing/2014/main" id="{BADB3B10-9777-67B2-B2B6-DB7081B4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</a:rPr>
                <a:t>局部截断误差和方法的阶</a:t>
              </a:r>
            </a:p>
          </p:txBody>
        </p:sp>
      </p:grpSp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id="{BD9B2DE2-7CE8-025E-57AE-B047FBFFD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3567113"/>
          <a:ext cx="254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DSMT4">
                  <p:embed/>
                </p:oleObj>
              </mc:Choice>
              <mc:Fallback>
                <p:oleObj name="Equation" r:id="rId6" imgW="114120" imgH="215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567113"/>
                        <a:ext cx="254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32">
            <a:extLst>
              <a:ext uri="{FF2B5EF4-FFF2-40B4-BE49-F238E27FC236}">
                <a16:creationId xmlns:a16="http://schemas.microsoft.com/office/drawing/2014/main" id="{F6C923D1-D8A9-45EE-93C2-91F3ADA59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71625"/>
          <a:ext cx="4200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228600" progId="Equation.DSMT4">
                  <p:embed/>
                </p:oleObj>
              </mc:Choice>
              <mc:Fallback>
                <p:oleObj name="Equation" r:id="rId8" imgW="189216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71625"/>
                        <a:ext cx="4200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1" name="Group 71">
            <a:extLst>
              <a:ext uri="{FF2B5EF4-FFF2-40B4-BE49-F238E27FC236}">
                <a16:creationId xmlns:a16="http://schemas.microsoft.com/office/drawing/2014/main" id="{2FF507CF-E6FA-4A8A-DA38-701913D1E81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990600"/>
            <a:ext cx="2101850" cy="685800"/>
            <a:chOff x="4272" y="624"/>
            <a:chExt cx="1324" cy="432"/>
          </a:xfrm>
        </p:grpSpPr>
        <p:sp>
          <p:nvSpPr>
            <p:cNvPr id="81949" name="AutoShape 29">
              <a:extLst>
                <a:ext uri="{FF2B5EF4-FFF2-40B4-BE49-F238E27FC236}">
                  <a16:creationId xmlns:a16="http://schemas.microsoft.com/office/drawing/2014/main" id="{775E1A9E-8C7A-BB67-93D4-33F9CBC10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624"/>
              <a:ext cx="1324" cy="432"/>
            </a:xfrm>
            <a:prstGeom prst="wedgeRectCallout">
              <a:avLst>
                <a:gd name="adj1" fmla="val -173662"/>
                <a:gd name="adj2" fmla="val 53472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81990" name="Group 70">
              <a:extLst>
                <a:ext uri="{FF2B5EF4-FFF2-40B4-BE49-F238E27FC236}">
                  <a16:creationId xmlns:a16="http://schemas.microsoft.com/office/drawing/2014/main" id="{9B073806-513A-6363-44B0-1B2F4AFDE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6" y="720"/>
              <a:ext cx="1194" cy="250"/>
              <a:chOff x="4272" y="1089"/>
              <a:chExt cx="1194" cy="250"/>
            </a:xfrm>
          </p:grpSpPr>
          <p:sp>
            <p:nvSpPr>
              <p:cNvPr id="81950" name="Rectangle 30">
                <a:extLst>
                  <a:ext uri="{FF2B5EF4-FFF2-40B4-BE49-F238E27FC236}">
                    <a16:creationId xmlns:a16="http://schemas.microsoft.com/office/drawing/2014/main" id="{3A78981C-38C7-2A7D-15BE-339BE1FBC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1089"/>
                <a:ext cx="1082" cy="250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50000">
                    <a:srgbClr val="FFFFFF"/>
                  </a:gs>
                  <a:gs pos="100000">
                    <a:srgbClr val="CC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</a:rPr>
                  <a:t>称为增量函数</a:t>
                </a:r>
              </a:p>
            </p:txBody>
          </p:sp>
          <p:graphicFrame>
            <p:nvGraphicFramePr>
              <p:cNvPr id="81953" name="Object 33">
                <a:extLst>
                  <a:ext uri="{FF2B5EF4-FFF2-40B4-BE49-F238E27FC236}">
                    <a16:creationId xmlns:a16="http://schemas.microsoft.com/office/drawing/2014/main" id="{71F47A17-2D34-22E5-6EBD-9F7809E0F2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111"/>
              <a:ext cx="19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52280" imgH="164880" progId="Equation.DSMT4">
                      <p:embed/>
                    </p:oleObj>
                  </mc:Choice>
                  <mc:Fallback>
                    <p:oleObj name="Equation" r:id="rId10" imgW="152280" imgH="16488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111"/>
                            <a:ext cx="192" cy="185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CCFFFF"/>
                              </a:gs>
                              <a:gs pos="50000">
                                <a:srgbClr val="FFFFFF"/>
                              </a:gs>
                              <a:gs pos="100000">
                                <a:srgbClr val="CCFFFF"/>
                              </a:gs>
                            </a:gsLst>
                            <a:lin ang="5400000" scaled="1"/>
                          </a:gra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1961" name="Object 41">
            <a:extLst>
              <a:ext uri="{FF2B5EF4-FFF2-40B4-BE49-F238E27FC236}">
                <a16:creationId xmlns:a16="http://schemas.microsoft.com/office/drawing/2014/main" id="{E16003EA-99EE-28FF-0DAC-5A76F901E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3460750"/>
          <a:ext cx="3883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2600" imgH="228600" progId="Equation.DSMT4">
                  <p:embed/>
                </p:oleObj>
              </mc:Choice>
              <mc:Fallback>
                <p:oleObj name="Equation" r:id="rId12" imgW="20826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460750"/>
                        <a:ext cx="38830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3" name="Group 53">
            <a:extLst>
              <a:ext uri="{FF2B5EF4-FFF2-40B4-BE49-F238E27FC236}">
                <a16:creationId xmlns:a16="http://schemas.microsoft.com/office/drawing/2014/main" id="{B76486BA-2A2B-3C76-E807-3734860962C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7089775" cy="485775"/>
            <a:chOff x="462" y="2007"/>
            <a:chExt cx="4466" cy="306"/>
          </a:xfrm>
        </p:grpSpPr>
        <p:sp>
          <p:nvSpPr>
            <p:cNvPr id="81960" name="Rectangle 40">
              <a:extLst>
                <a:ext uri="{FF2B5EF4-FFF2-40B4-BE49-F238E27FC236}">
                  <a16:creationId xmlns:a16="http://schemas.microsoft.com/office/drawing/2014/main" id="{0DF47A8F-A24D-F7E7-99C4-863179B6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07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隐式欧拉法有</a:t>
              </a:r>
            </a:p>
          </p:txBody>
        </p:sp>
        <p:sp>
          <p:nvSpPr>
            <p:cNvPr id="81930" name="Rectangle 10">
              <a:extLst>
                <a:ext uri="{FF2B5EF4-FFF2-40B4-BE49-F238E27FC236}">
                  <a16:creationId xmlns:a16="http://schemas.microsoft.com/office/drawing/2014/main" id="{5D8151BC-5FC0-EEBE-D1A3-59F45C3F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2007"/>
              <a:ext cx="3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例如</a:t>
              </a:r>
              <a:r>
                <a:rPr lang="zh-CN" altLang="en-US" sz="2400" b="1">
                  <a:latin typeface="楷体_GB2312" pitchFamily="49" charset="-122"/>
                </a:rPr>
                <a:t>对欧拉法有                  ， </a:t>
              </a:r>
            </a:p>
          </p:txBody>
        </p:sp>
        <p:graphicFrame>
          <p:nvGraphicFramePr>
            <p:cNvPr id="81962" name="Object 42">
              <a:extLst>
                <a:ext uri="{FF2B5EF4-FFF2-40B4-BE49-F238E27FC236}">
                  <a16:creationId xmlns:a16="http://schemas.microsoft.com/office/drawing/2014/main" id="{3308DA30-2802-3BF4-6727-1CAEDCA9E0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8" y="2045"/>
            <a:ext cx="184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74640" imgH="228600" progId="Equation.DSMT4">
                    <p:embed/>
                  </p:oleObj>
                </mc:Choice>
                <mc:Fallback>
                  <p:oleObj name="Equation" r:id="rId14" imgW="157464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045"/>
                          <a:ext cx="184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88" name="Group 68">
            <a:extLst>
              <a:ext uri="{FF2B5EF4-FFF2-40B4-BE49-F238E27FC236}">
                <a16:creationId xmlns:a16="http://schemas.microsoft.com/office/drawing/2014/main" id="{798F273E-EBBC-2F24-8FF5-B3265BDB96AC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349500"/>
            <a:ext cx="5040313" cy="874713"/>
            <a:chOff x="1152" y="1392"/>
            <a:chExt cx="3024" cy="551"/>
          </a:xfrm>
        </p:grpSpPr>
        <p:sp>
          <p:nvSpPr>
            <p:cNvPr id="81970" name="AutoShape 50">
              <a:extLst>
                <a:ext uri="{FF2B5EF4-FFF2-40B4-BE49-F238E27FC236}">
                  <a16:creationId xmlns:a16="http://schemas.microsoft.com/office/drawing/2014/main" id="{0CAF1566-585B-1F91-39B6-5BE0E34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92"/>
              <a:ext cx="3024" cy="528"/>
            </a:xfrm>
            <a:prstGeom prst="wedgeRoundRectCallout">
              <a:avLst>
                <a:gd name="adj1" fmla="val -27944"/>
                <a:gd name="adj2" fmla="val -90718"/>
                <a:gd name="adj3" fmla="val 16667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81969" name="Group 49">
              <a:extLst>
                <a:ext uri="{FF2B5EF4-FFF2-40B4-BE49-F238E27FC236}">
                  <a16:creationId xmlns:a16="http://schemas.microsoft.com/office/drawing/2014/main" id="{0E425BFF-B145-DAFA-3D64-E74E75902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392"/>
              <a:ext cx="2832" cy="551"/>
              <a:chOff x="816" y="3264"/>
              <a:chExt cx="2832" cy="551"/>
            </a:xfrm>
          </p:grpSpPr>
          <p:sp>
            <p:nvSpPr>
              <p:cNvPr id="81964" name="Text Box 44">
                <a:extLst>
                  <a:ext uri="{FF2B5EF4-FFF2-40B4-BE49-F238E27FC236}">
                    <a16:creationId xmlns:a16="http://schemas.microsoft.com/office/drawing/2014/main" id="{7853C23F-75F9-24AD-DABE-EBD5064F8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277"/>
                <a:ext cx="283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/>
                  <a:t>   </a:t>
                </a:r>
                <a:r>
                  <a:rPr lang="zh-CN" altLang="en-US" sz="2400" b="1">
                    <a:solidFill>
                      <a:srgbClr val="FF33CC"/>
                    </a:solidFill>
                  </a:rPr>
                  <a:t>含有</a:t>
                </a:r>
                <a:r>
                  <a:rPr lang="zh-CN" altLang="en-US" sz="2400" b="1"/>
                  <a:t>       时，方法是</a:t>
                </a:r>
                <a:r>
                  <a:rPr lang="zh-CN" altLang="en-US" sz="2400" b="1">
                    <a:solidFill>
                      <a:srgbClr val="FF33CC"/>
                    </a:solidFill>
                  </a:rPr>
                  <a:t>隐式</a:t>
                </a:r>
                <a:r>
                  <a:rPr lang="zh-CN" altLang="en-US" sz="2400" b="1"/>
                  <a:t>的，</a:t>
                </a:r>
              </a:p>
              <a:p>
                <a:r>
                  <a:rPr lang="zh-CN" altLang="en-US" sz="2400" b="1"/>
                  <a:t>    </a:t>
                </a:r>
                <a:r>
                  <a:rPr lang="zh-CN" altLang="en-US" sz="2400" b="1">
                    <a:solidFill>
                      <a:srgbClr val="FF33CC"/>
                    </a:solidFill>
                  </a:rPr>
                  <a:t>不含有</a:t>
                </a:r>
                <a:r>
                  <a:rPr lang="zh-CN" altLang="en-US" sz="2400" b="1"/>
                  <a:t>       时，方法是</a:t>
                </a:r>
                <a:r>
                  <a:rPr lang="zh-CN" altLang="en-US" sz="2400" b="1">
                    <a:solidFill>
                      <a:srgbClr val="FF33CC"/>
                    </a:solidFill>
                  </a:rPr>
                  <a:t>显式</a:t>
                </a:r>
                <a:r>
                  <a:rPr lang="zh-CN" altLang="en-US" sz="2400" b="1"/>
                  <a:t>的。</a:t>
                </a:r>
              </a:p>
            </p:txBody>
          </p:sp>
          <p:graphicFrame>
            <p:nvGraphicFramePr>
              <p:cNvPr id="81965" name="Object 45">
                <a:extLst>
                  <a:ext uri="{FF2B5EF4-FFF2-40B4-BE49-F238E27FC236}">
                    <a16:creationId xmlns:a16="http://schemas.microsoft.com/office/drawing/2014/main" id="{3CEA6033-2ADD-0A31-6FF5-E4DE12C9AD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3264"/>
              <a:ext cx="33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91960" imgH="228600" progId="Equation.DSMT4">
                      <p:embed/>
                    </p:oleObj>
                  </mc:Choice>
                  <mc:Fallback>
                    <p:oleObj name="Equation" r:id="rId16" imgW="291960" imgH="2286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264"/>
                            <a:ext cx="33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66" name="Object 46">
                <a:extLst>
                  <a:ext uri="{FF2B5EF4-FFF2-40B4-BE49-F238E27FC236}">
                    <a16:creationId xmlns:a16="http://schemas.microsoft.com/office/drawing/2014/main" id="{FCC1E2AA-5355-5086-7CEE-7A142524B2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3312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52280" imgH="164880" progId="Equation.DSMT4">
                      <p:embed/>
                    </p:oleObj>
                  </mc:Choice>
                  <mc:Fallback>
                    <p:oleObj name="Equation" r:id="rId18" imgW="152280" imgH="16488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3312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67" name="Object 47">
                <a:extLst>
                  <a:ext uri="{FF2B5EF4-FFF2-40B4-BE49-F238E27FC236}">
                    <a16:creationId xmlns:a16="http://schemas.microsoft.com/office/drawing/2014/main" id="{5D2269D9-A945-1852-5432-58CEF5A1A6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3552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52280" imgH="164880" progId="Equation.DSMT4">
                      <p:embed/>
                    </p:oleObj>
                  </mc:Choice>
                  <mc:Fallback>
                    <p:oleObj name="Equation" r:id="rId18" imgW="152280" imgH="164880" progId="Equation.DSMT4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552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68" name="Object 48">
                <a:extLst>
                  <a:ext uri="{FF2B5EF4-FFF2-40B4-BE49-F238E27FC236}">
                    <a16:creationId xmlns:a16="http://schemas.microsoft.com/office/drawing/2014/main" id="{C0A68AFF-0D3D-8D62-23E1-19410C2232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2" y="3552"/>
              <a:ext cx="33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91960" imgH="228600" progId="Equation.DSMT4">
                      <p:embed/>
                    </p:oleObj>
                  </mc:Choice>
                  <mc:Fallback>
                    <p:oleObj name="Equation" r:id="rId16" imgW="291960" imgH="228600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552"/>
                            <a:ext cx="33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1994" name="Group 74">
            <a:extLst>
              <a:ext uri="{FF2B5EF4-FFF2-40B4-BE49-F238E27FC236}">
                <a16:creationId xmlns:a16="http://schemas.microsoft.com/office/drawing/2014/main" id="{12BE388B-4602-452F-C056-C05FB3A899C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0"/>
            <a:ext cx="8229600" cy="2687638"/>
            <a:chOff x="288" y="2400"/>
            <a:chExt cx="5184" cy="1693"/>
          </a:xfrm>
        </p:grpSpPr>
        <p:sp>
          <p:nvSpPr>
            <p:cNvPr id="81975" name="Rectangle 55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995D2248-05DA-4AAC-7D33-13CE1F6A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0"/>
              <a:ext cx="5184" cy="1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87325" indent="-187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5175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42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从  开始计算，如果考虑每一步产生的误差，直到   则有误差              ，称为该方法在   的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整体截断误差，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分析和求得整体截断误差是复杂的。为此，我们仅考虑从   到    的局部情况，并假设   之前的计算没有误差，即          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下面给出单步法的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局部截断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误差概念。</a:t>
              </a:r>
            </a:p>
            <a:p>
              <a:pPr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1976" name="Object 56">
              <a:extLst>
                <a:ext uri="{FF2B5EF4-FFF2-40B4-BE49-F238E27FC236}">
                  <a16:creationId xmlns:a16="http://schemas.microsoft.com/office/drawing/2014/main" id="{3D538439-509B-049E-C074-3DCD93DA1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746"/>
            <a:ext cx="12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77760" imgH="228600" progId="Equation.DSMT4">
                    <p:embed/>
                  </p:oleObj>
                </mc:Choice>
                <mc:Fallback>
                  <p:oleObj name="Equation" r:id="rId20" imgW="977760" imgH="2286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46"/>
                          <a:ext cx="12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7" name="Object 57">
              <a:extLst>
                <a:ext uri="{FF2B5EF4-FFF2-40B4-BE49-F238E27FC236}">
                  <a16:creationId xmlns:a16="http://schemas.microsoft.com/office/drawing/2014/main" id="{24CAB1CF-9AAD-D799-E726-BDE9C8A217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45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228600" progId="Equation.DSMT4">
                    <p:embed/>
                  </p:oleObj>
                </mc:Choice>
                <mc:Fallback>
                  <p:oleObj name="Equation" r:id="rId22" imgW="190440" imgH="2286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5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8" name="Object 58">
              <a:extLst>
                <a:ext uri="{FF2B5EF4-FFF2-40B4-BE49-F238E27FC236}">
                  <a16:creationId xmlns:a16="http://schemas.microsoft.com/office/drawing/2014/main" id="{8966C935-98F2-BB1F-F03F-55C65A2314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413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413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9" name="Object 59">
              <a:extLst>
                <a:ext uri="{FF2B5EF4-FFF2-40B4-BE49-F238E27FC236}">
                  <a16:creationId xmlns:a16="http://schemas.microsoft.com/office/drawing/2014/main" id="{D63364B3-43AE-CDE1-2FCD-07F029D09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4" y="2746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2746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0" name="Object 60">
              <a:extLst>
                <a:ext uri="{FF2B5EF4-FFF2-40B4-BE49-F238E27FC236}">
                  <a16:creationId xmlns:a16="http://schemas.microsoft.com/office/drawing/2014/main" id="{C99BBB09-8BE1-94BB-8517-D400C2606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312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12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1" name="Object 61">
              <a:extLst>
                <a:ext uri="{FF2B5EF4-FFF2-40B4-BE49-F238E27FC236}">
                  <a16:creationId xmlns:a16="http://schemas.microsoft.com/office/drawing/2014/main" id="{73428096-2AAF-DA95-FED8-0EFD87CB8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312"/>
            <a:ext cx="42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91960" imgH="228600" progId="Equation.DSMT4">
                    <p:embed/>
                  </p:oleObj>
                </mc:Choice>
                <mc:Fallback>
                  <p:oleObj name="Equation" r:id="rId26" imgW="291960" imgH="2286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42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2" name="Object 62">
              <a:extLst>
                <a:ext uri="{FF2B5EF4-FFF2-40B4-BE49-F238E27FC236}">
                  <a16:creationId xmlns:a16="http://schemas.microsoft.com/office/drawing/2014/main" id="{56A4DCBD-53A5-9E5C-B9DD-9464C9A82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4" y="3312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3312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3" name="Object 63">
              <a:extLst>
                <a:ext uri="{FF2B5EF4-FFF2-40B4-BE49-F238E27FC236}">
                  <a16:creationId xmlns:a16="http://schemas.microsoft.com/office/drawing/2014/main" id="{5F8AB8EB-C656-B254-FDA8-1B8494140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600"/>
            <a:ext cx="9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23600" imgH="228600" progId="Equation.DSMT4">
                    <p:embed/>
                  </p:oleObj>
                </mc:Choice>
                <mc:Fallback>
                  <p:oleObj name="Equation" r:id="rId28" imgW="72360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600"/>
                          <a:ext cx="9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93" name="Rectangle 73">
            <a:extLst>
              <a:ext uri="{FF2B5EF4-FFF2-40B4-BE49-F238E27FC236}">
                <a16:creationId xmlns:a16="http://schemas.microsoft.com/office/drawing/2014/main" id="{37D5D96F-DE5F-88C9-384F-F6D196438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8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92" name="Text Box 28">
            <a:extLst>
              <a:ext uri="{FF2B5EF4-FFF2-40B4-BE49-F238E27FC236}">
                <a16:creationId xmlns:a16="http://schemas.microsoft.com/office/drawing/2014/main" id="{6114F79D-4CA0-7C9C-585A-2B7E2DDF9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5121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/>
              <a:t>　　即  在假设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 =</a:t>
            </a:r>
            <a:r>
              <a:rPr lang="en-US" altLang="zh-CN" sz="2400" b="1" i="1">
                <a:solidFill>
                  <a:schemeClr val="accent2"/>
                </a:solidFill>
              </a:rPr>
              <a:t> y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zh-CN" altLang="en-US" sz="2400" b="1"/>
              <a:t>，即第</a:t>
            </a:r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zh-CN" altLang="en-US" sz="2400" b="1"/>
              <a:t>步计算是精确的前提下，考虑的截断误差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r>
              <a:rPr lang="en-US" altLang="zh-CN" sz="2400" b="1">
                <a:solidFill>
                  <a:schemeClr val="accent2"/>
                </a:solidFill>
              </a:rPr>
              <a:t>=</a:t>
            </a:r>
            <a:r>
              <a:rPr lang="en-US" altLang="zh-CN" sz="2400" b="1" i="1">
                <a:solidFill>
                  <a:schemeClr val="accent2"/>
                </a:solidFill>
              </a:rPr>
              <a:t> y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r>
              <a:rPr lang="en-US" altLang="zh-CN" sz="2400" b="1">
                <a:solidFill>
                  <a:schemeClr val="accent2"/>
                </a:solidFill>
              </a:rPr>
              <a:t>) 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 </a:t>
            </a:r>
            <a:r>
              <a:rPr lang="zh-CN" altLang="en-US" sz="2400" b="1"/>
              <a:t>称为</a:t>
            </a:r>
            <a:r>
              <a:rPr lang="zh-CN" altLang="en-US" sz="2400" b="1">
                <a:solidFill>
                  <a:schemeClr val="accent2"/>
                </a:solidFill>
              </a:rPr>
              <a:t>局部截断误差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local truncation error */</a:t>
            </a:r>
            <a:r>
              <a:rPr lang="zh-CN" altLang="en-US" sz="2000" b="1">
                <a:solidFill>
                  <a:srgbClr val="008000"/>
                </a:solidFill>
                <a:latin typeface="Arial" panose="020B0604020202020204" pitchFamily="34" charset="0"/>
              </a:rPr>
              <a:t>。</a:t>
            </a:r>
          </a:p>
        </p:txBody>
      </p:sp>
      <p:grpSp>
        <p:nvGrpSpPr>
          <p:cNvPr id="88093" name="Group 29">
            <a:extLst>
              <a:ext uri="{FF2B5EF4-FFF2-40B4-BE49-F238E27FC236}">
                <a16:creationId xmlns:a16="http://schemas.microsoft.com/office/drawing/2014/main" id="{BA29D720-1B18-8919-ACDD-F774C9B12F2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997200"/>
            <a:ext cx="8291512" cy="968375"/>
            <a:chOff x="288" y="2736"/>
            <a:chExt cx="5136" cy="610"/>
          </a:xfrm>
        </p:grpSpPr>
        <p:sp>
          <p:nvSpPr>
            <p:cNvPr id="88094" name="AutoShape 30">
              <a:extLst>
                <a:ext uri="{FF2B5EF4-FFF2-40B4-BE49-F238E27FC236}">
                  <a16:creationId xmlns:a16="http://schemas.microsoft.com/office/drawing/2014/main" id="{85829703-D70D-6231-D9FE-5795959A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480" cy="26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400" b="1">
                  <a:solidFill>
                    <a:schemeClr val="accent2"/>
                  </a:solidFill>
                </a:rPr>
                <a:t>定义</a:t>
              </a:r>
            </a:p>
          </p:txBody>
        </p:sp>
        <p:sp>
          <p:nvSpPr>
            <p:cNvPr id="88095" name="Text Box 31">
              <a:extLst>
                <a:ext uri="{FF2B5EF4-FFF2-40B4-BE49-F238E27FC236}">
                  <a16:creationId xmlns:a16="http://schemas.microsoft.com/office/drawing/2014/main" id="{64672D39-041A-D61E-6EEB-72446F2CE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36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/>
                <a:t>　　　若某算法的局部截断误差为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O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h</a:t>
              </a:r>
              <a:r>
                <a:rPr lang="en-US" altLang="zh-CN" sz="2400" b="1" i="1" baseline="30000">
                  <a:solidFill>
                    <a:schemeClr val="accent2"/>
                  </a:solidFill>
                </a:rPr>
                <a:t>p</a:t>
              </a:r>
              <a:r>
                <a:rPr lang="en-US" altLang="zh-CN" sz="2400" b="1" baseline="30000">
                  <a:solidFill>
                    <a:schemeClr val="accent2"/>
                  </a:solidFill>
                </a:rPr>
                <a:t>+1</a:t>
              </a:r>
              <a:r>
                <a:rPr lang="en-US" altLang="zh-CN" sz="2400" b="1">
                  <a:solidFill>
                    <a:schemeClr val="accent2"/>
                  </a:solidFill>
                </a:rPr>
                <a:t>)</a:t>
              </a:r>
              <a:r>
                <a:rPr lang="zh-CN" altLang="en-US" sz="2400" b="1"/>
                <a:t>，则称该算法有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p</a:t>
              </a:r>
              <a:r>
                <a:rPr lang="en-US" altLang="zh-CN" sz="2400" b="1"/>
                <a:t> </a:t>
              </a:r>
              <a:r>
                <a:rPr lang="zh-CN" altLang="en-US" sz="2400" b="1"/>
                <a:t>阶精度。</a:t>
              </a:r>
            </a:p>
          </p:txBody>
        </p:sp>
      </p:grpSp>
      <p:sp>
        <p:nvSpPr>
          <p:cNvPr id="88096" name="Text Box 32">
            <a:extLst>
              <a:ext uri="{FF2B5EF4-FFF2-40B4-BE49-F238E27FC236}">
                <a16:creationId xmlns:a16="http://schemas.microsoft.com/office/drawing/2014/main" id="{62D577A7-3FB4-26CC-823F-B2C170A1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欧拉法的局部截断误差：</a:t>
            </a:r>
          </a:p>
        </p:txBody>
      </p:sp>
      <p:graphicFrame>
        <p:nvGraphicFramePr>
          <p:cNvPr id="88097" name="Object 33">
            <a:extLst>
              <a:ext uri="{FF2B5EF4-FFF2-40B4-BE49-F238E27FC236}">
                <a16:creationId xmlns:a16="http://schemas.microsoft.com/office/drawing/2014/main" id="{5B9E0DEB-F356-98D4-98E6-C37CAC7F2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4419600"/>
          <a:ext cx="7877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02120" imgH="253800" progId="Equation.DSMT4">
                  <p:embed/>
                </p:oleObj>
              </mc:Choice>
              <mc:Fallback>
                <p:oleObj name="Equation" r:id="rId7" imgW="4902120" imgH="253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419600"/>
                        <a:ext cx="7877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8" name="Group 34">
            <a:extLst>
              <a:ext uri="{FF2B5EF4-FFF2-40B4-BE49-F238E27FC236}">
                <a16:creationId xmlns:a16="http://schemas.microsoft.com/office/drawing/2014/main" id="{38E477E0-E45B-9E62-9D0D-F33241FA7E9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495800"/>
            <a:ext cx="3962400" cy="381000"/>
            <a:chOff x="1968" y="3648"/>
            <a:chExt cx="2496" cy="240"/>
          </a:xfrm>
        </p:grpSpPr>
        <p:sp>
          <p:nvSpPr>
            <p:cNvPr id="88099" name="Line 35">
              <a:extLst>
                <a:ext uri="{FF2B5EF4-FFF2-40B4-BE49-F238E27FC236}">
                  <a16:creationId xmlns:a16="http://schemas.microsoft.com/office/drawing/2014/main" id="{4B3A0E29-37A0-388A-8330-513DCDCB6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0" name="Line 36">
              <a:extLst>
                <a:ext uri="{FF2B5EF4-FFF2-40B4-BE49-F238E27FC236}">
                  <a16:creationId xmlns:a16="http://schemas.microsoft.com/office/drawing/2014/main" id="{C3FC4BF9-610D-E2EF-4BDA-769BBD3F7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101" name="Group 37">
            <a:extLst>
              <a:ext uri="{FF2B5EF4-FFF2-40B4-BE49-F238E27FC236}">
                <a16:creationId xmlns:a16="http://schemas.microsoft.com/office/drawing/2014/main" id="{CDD80892-1700-2BE4-A743-D53EAAE7130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419600"/>
            <a:ext cx="3962400" cy="381000"/>
            <a:chOff x="1968" y="3648"/>
            <a:chExt cx="2496" cy="240"/>
          </a:xfrm>
        </p:grpSpPr>
        <p:sp>
          <p:nvSpPr>
            <p:cNvPr id="88102" name="Line 38">
              <a:extLst>
                <a:ext uri="{FF2B5EF4-FFF2-40B4-BE49-F238E27FC236}">
                  <a16:creationId xmlns:a16="http://schemas.microsoft.com/office/drawing/2014/main" id="{A47C9C64-24C5-363C-56E0-B9BC33230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3" name="Line 39">
              <a:extLst>
                <a:ext uri="{FF2B5EF4-FFF2-40B4-BE49-F238E27FC236}">
                  <a16:creationId xmlns:a16="http://schemas.microsoft.com/office/drawing/2014/main" id="{1DD88E4D-765F-CA8F-EF8C-B6E749C5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8104" name="Object 40">
            <a:extLst>
              <a:ext uri="{FF2B5EF4-FFF2-40B4-BE49-F238E27FC236}">
                <a16:creationId xmlns:a16="http://schemas.microsoft.com/office/drawing/2014/main" id="{8EE644E7-5316-6B2C-9467-F9CBF4416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4876800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520" imgH="253800" progId="Equation.DSMT4">
                  <p:embed/>
                </p:oleObj>
              </mc:Choice>
              <mc:Fallback>
                <p:oleObj name="Equation" r:id="rId9" imgW="1244520" imgH="253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876800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5" name="Text Box 41">
            <a:extLst>
              <a:ext uri="{FF2B5EF4-FFF2-40B4-BE49-F238E27FC236}">
                <a16:creationId xmlns:a16="http://schemas.microsoft.com/office/drawing/2014/main" id="{B953887F-05B5-22F0-3B99-868550749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欧拉法具有 </a:t>
            </a:r>
            <a:r>
              <a:rPr lang="en-US" altLang="zh-CN" sz="2400" b="1">
                <a:solidFill>
                  <a:schemeClr val="accent2"/>
                </a:solidFill>
              </a:rPr>
              <a:t>1 </a:t>
            </a:r>
            <a:r>
              <a:rPr lang="zh-CN" altLang="en-US" sz="2400" b="1"/>
              <a:t>阶精度。</a:t>
            </a:r>
          </a:p>
        </p:txBody>
      </p:sp>
      <p:sp>
        <p:nvSpPr>
          <p:cNvPr id="88106" name="AutoShape 42">
            <a:extLst>
              <a:ext uri="{FF2B5EF4-FFF2-40B4-BE49-F238E27FC236}">
                <a16:creationId xmlns:a16="http://schemas.microsoft.com/office/drawing/2014/main" id="{C0C09E57-4BE5-EE5D-1C75-E391842F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3827463" cy="1143000"/>
          </a:xfrm>
          <a:prstGeom prst="wedgeEllipseCallout">
            <a:avLst>
              <a:gd name="adj1" fmla="val -39384"/>
              <a:gd name="adj2" fmla="val 11833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 i="1"/>
              <a:t>T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accent2"/>
                </a:solidFill>
              </a:rPr>
              <a:t>主项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leading term */</a:t>
            </a:r>
            <a:endParaRPr lang="en-US" altLang="zh-CN" sz="2000" b="1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88119" name="Rectangle 55">
            <a:extLst>
              <a:ext uri="{FF2B5EF4-FFF2-40B4-BE49-F238E27FC236}">
                <a16:creationId xmlns:a16="http://schemas.microsoft.com/office/drawing/2014/main" id="{3770ABB9-C336-43D3-D879-18B28B39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</a:rPr>
              <a:t>为显式单步法的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局部截断误差</a:t>
            </a:r>
            <a:r>
              <a:rPr lang="zh-CN" altLang="en-US" sz="2400" b="1">
                <a:latin typeface="楷体_GB2312" pitchFamily="49" charset="-122"/>
              </a:rPr>
              <a:t>。</a:t>
            </a:r>
          </a:p>
        </p:txBody>
      </p:sp>
      <p:graphicFrame>
        <p:nvGraphicFramePr>
          <p:cNvPr id="88127" name="Object 63">
            <a:extLst>
              <a:ext uri="{FF2B5EF4-FFF2-40B4-BE49-F238E27FC236}">
                <a16:creationId xmlns:a16="http://schemas.microsoft.com/office/drawing/2014/main" id="{612982C0-20DC-302B-663B-1B48B5C35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14400"/>
          <a:ext cx="4800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65360" imgH="228600" progId="Equation.DSMT4">
                  <p:embed/>
                </p:oleObj>
              </mc:Choice>
              <mc:Fallback>
                <p:oleObj name="Equation" r:id="rId11" imgW="2565360" imgH="2286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4800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30" name="Group 66">
            <a:extLst>
              <a:ext uri="{FF2B5EF4-FFF2-40B4-BE49-F238E27FC236}">
                <a16:creationId xmlns:a16="http://schemas.microsoft.com/office/drawing/2014/main" id="{7FB42847-4249-C741-6503-B83780E075E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6250"/>
            <a:ext cx="5200650" cy="463550"/>
            <a:chOff x="439" y="432"/>
            <a:chExt cx="3230" cy="292"/>
          </a:xfrm>
        </p:grpSpPr>
        <p:sp>
          <p:nvSpPr>
            <p:cNvPr id="88091" name="AutoShape 27">
              <a:extLst>
                <a:ext uri="{FF2B5EF4-FFF2-40B4-BE49-F238E27FC236}">
                  <a16:creationId xmlns:a16="http://schemas.microsoft.com/office/drawing/2014/main" id="{190BB77E-06B0-31D8-C57F-1660B056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454"/>
              <a:ext cx="480" cy="2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400" b="1">
                  <a:solidFill>
                    <a:schemeClr val="accent2"/>
                  </a:solidFill>
                </a:rPr>
                <a:t>定义</a:t>
              </a:r>
            </a:p>
          </p:txBody>
        </p:sp>
        <p:sp>
          <p:nvSpPr>
            <p:cNvPr id="88117" name="Rectangle 53">
              <a:extLst>
                <a:ext uri="{FF2B5EF4-FFF2-40B4-BE49-F238E27FC236}">
                  <a16:creationId xmlns:a16="http://schemas.microsoft.com/office/drawing/2014/main" id="{3C73E97E-B404-16E1-A950-D6641E73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432"/>
              <a:ext cx="2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</a:rPr>
                <a:t>设    是初值问题的准确解，称</a:t>
              </a:r>
            </a:p>
          </p:txBody>
        </p:sp>
        <p:graphicFrame>
          <p:nvGraphicFramePr>
            <p:cNvPr id="88129" name="Object 65">
              <a:extLst>
                <a:ext uri="{FF2B5EF4-FFF2-40B4-BE49-F238E27FC236}">
                  <a16:creationId xmlns:a16="http://schemas.microsoft.com/office/drawing/2014/main" id="{23B03995-8252-448E-9754-B1999C9EEC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0" y="432"/>
            <a:ext cx="39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720" imgH="203040" progId="Equation.DSMT4">
                    <p:embed/>
                  </p:oleObj>
                </mc:Choice>
                <mc:Fallback>
                  <p:oleObj name="Equation" r:id="rId13" imgW="342720" imgH="20304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432"/>
                          <a:ext cx="39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136" name="Group 72">
            <a:extLst>
              <a:ext uri="{FF2B5EF4-FFF2-40B4-BE49-F238E27FC236}">
                <a16:creationId xmlns:a16="http://schemas.microsoft.com/office/drawing/2014/main" id="{A7FEA710-8F65-A271-E28A-0BF239D3711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784850"/>
            <a:ext cx="7696200" cy="457200"/>
            <a:chOff x="432" y="3644"/>
            <a:chExt cx="4848" cy="288"/>
          </a:xfrm>
        </p:grpSpPr>
        <p:sp>
          <p:nvSpPr>
            <p:cNvPr id="88132" name="Text Box 68">
              <a:extLst>
                <a:ext uri="{FF2B5EF4-FFF2-40B4-BE49-F238E27FC236}">
                  <a16:creationId xmlns:a16="http://schemas.microsoft.com/office/drawing/2014/main" id="{FA7DC763-B30A-B9C3-B40A-8B39311D7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64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即两步欧拉公式具有 </a:t>
              </a:r>
              <a:r>
                <a:rPr lang="en-US" altLang="zh-CN" sz="2400" b="1">
                  <a:solidFill>
                    <a:schemeClr val="accent2"/>
                  </a:solidFill>
                </a:rPr>
                <a:t>2 </a:t>
              </a:r>
              <a:r>
                <a:rPr lang="zh-CN" altLang="en-US" sz="2400" b="1"/>
                <a:t>阶精度。</a:t>
              </a:r>
            </a:p>
          </p:txBody>
        </p:sp>
        <p:graphicFrame>
          <p:nvGraphicFramePr>
            <p:cNvPr id="88134" name="Object 70">
              <a:extLst>
                <a:ext uri="{FF2B5EF4-FFF2-40B4-BE49-F238E27FC236}">
                  <a16:creationId xmlns:a16="http://schemas.microsoft.com/office/drawing/2014/main" id="{7CA979B5-061C-575A-E21D-8CE033BDE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644"/>
            <a:ext cx="184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828800" imgH="241200" progId="Equation.DSMT4">
                    <p:embed/>
                  </p:oleObj>
                </mc:Choice>
                <mc:Fallback>
                  <p:oleObj name="Equation" r:id="rId15" imgW="1828800" imgH="2412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4"/>
                          <a:ext cx="184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35" name="Text Box 71">
            <a:extLst>
              <a:ext uri="{FF2B5EF4-FFF2-40B4-BE49-F238E27FC236}">
                <a16:creationId xmlns:a16="http://schemas.microsoft.com/office/drawing/2014/main" id="{B1B46743-EB55-9BE5-5BB8-3C40EFD22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1450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ym typeface="Wingdings" panose="05000000000000000000" pitchFamily="2" charset="2"/>
              </a:rPr>
              <a:t>两步</a:t>
            </a:r>
            <a:r>
              <a:rPr lang="zh-CN" altLang="en-US" sz="2400" b="1"/>
              <a:t>欧拉法的局部截断误差：</a:t>
            </a:r>
          </a:p>
        </p:txBody>
      </p:sp>
      <p:sp>
        <p:nvSpPr>
          <p:cNvPr id="88137" name="Rectangle 73">
            <a:extLst>
              <a:ext uri="{FF2B5EF4-FFF2-40B4-BE49-F238E27FC236}">
                <a16:creationId xmlns:a16="http://schemas.microsoft.com/office/drawing/2014/main" id="{1EA19376-3293-495A-9B4A-09530D8B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  <p:grpSp>
        <p:nvGrpSpPr>
          <p:cNvPr id="88146" name="Group 82">
            <a:extLst>
              <a:ext uri="{FF2B5EF4-FFF2-40B4-BE49-F238E27FC236}">
                <a16:creationId xmlns:a16="http://schemas.microsoft.com/office/drawing/2014/main" id="{14221CA8-343F-7009-6414-39847170350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0"/>
            <a:ext cx="6248400" cy="2971800"/>
            <a:chOff x="912" y="2160"/>
            <a:chExt cx="3936" cy="1872"/>
          </a:xfrm>
        </p:grpSpPr>
        <p:sp>
          <p:nvSpPr>
            <p:cNvPr id="88147" name="AutoShape 83">
              <a:extLst>
                <a:ext uri="{FF2B5EF4-FFF2-40B4-BE49-F238E27FC236}">
                  <a16:creationId xmlns:a16="http://schemas.microsoft.com/office/drawing/2014/main" id="{577DFE87-4711-F1E4-7F0D-4DAC0C396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3936" cy="1872"/>
            </a:xfrm>
            <a:prstGeom prst="bevel">
              <a:avLst>
                <a:gd name="adj" fmla="val 4917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148" name="Object 84">
              <a:extLst>
                <a:ext uri="{FF2B5EF4-FFF2-40B4-BE49-F238E27FC236}">
                  <a16:creationId xmlns:a16="http://schemas.microsoft.com/office/drawing/2014/main" id="{D7444AB6-80B3-D5AE-9BF9-9A4131950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256"/>
            <a:ext cx="3456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0" imgH="1180800" progId="Equation.DSMT4">
                    <p:embed/>
                  </p:oleObj>
                </mc:Choice>
                <mc:Fallback>
                  <p:oleObj name="Equation" r:id="rId18" imgW="2286000" imgH="11808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256"/>
                          <a:ext cx="3456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88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2" grpId="0" autoUpdateAnimBg="0"/>
      <p:bldP spid="88096" grpId="0" autoUpdateAnimBg="0"/>
      <p:bldP spid="88105" grpId="0" autoUpdateAnimBg="0"/>
      <p:bldP spid="88106" grpId="0" animBg="1" autoUpdateAnimBg="0"/>
      <p:bldP spid="88119" grpId="0" autoUpdateAnimBg="0"/>
      <p:bldP spid="881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36" name="Object 16">
            <a:extLst>
              <a:ext uri="{FF2B5EF4-FFF2-40B4-BE49-F238E27FC236}">
                <a16:creationId xmlns:a16="http://schemas.microsoft.com/office/drawing/2014/main" id="{40577925-6F7D-0D36-F1BF-F55F6845E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3038" y="1371600"/>
          <a:ext cx="7032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59120" imgH="1079280" progId="Equation.DSMT4">
                  <p:embed/>
                </p:oleObj>
              </mc:Choice>
              <mc:Fallback>
                <p:oleObj name="Equation" r:id="rId5" imgW="3759120" imgH="1079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1371600"/>
                        <a:ext cx="70326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621" name="Group 101">
            <a:extLst>
              <a:ext uri="{FF2B5EF4-FFF2-40B4-BE49-F238E27FC236}">
                <a16:creationId xmlns:a16="http://schemas.microsoft.com/office/drawing/2014/main" id="{44C97473-3873-EF5E-C0D9-B717F84BDB1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08050"/>
            <a:ext cx="8524875" cy="460375"/>
            <a:chOff x="336" y="554"/>
            <a:chExt cx="5370" cy="290"/>
          </a:xfrm>
        </p:grpSpPr>
        <p:sp>
          <p:nvSpPr>
            <p:cNvPr id="107538" name="Text Box 18">
              <a:extLst>
                <a:ext uri="{FF2B5EF4-FFF2-40B4-BE49-F238E27FC236}">
                  <a16:creationId xmlns:a16="http://schemas.microsoft.com/office/drawing/2014/main" id="{E8E5B9FE-2B29-658B-1DDC-10ACABBC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54"/>
              <a:ext cx="5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例</a:t>
              </a:r>
              <a:r>
                <a:rPr lang="zh-CN" altLang="en-US" sz="2400" b="1"/>
                <a:t>  求隐式欧拉格式                                       的</a:t>
              </a:r>
              <a:r>
                <a:rPr lang="zh-CN" altLang="en-US" sz="2400" b="1">
                  <a:latin typeface="楷体_GB2312" pitchFamily="49" charset="-122"/>
                </a:rPr>
                <a:t>局部截断误差。</a:t>
              </a:r>
            </a:p>
          </p:txBody>
        </p:sp>
        <p:graphicFrame>
          <p:nvGraphicFramePr>
            <p:cNvPr id="107539" name="Object 19">
              <a:extLst>
                <a:ext uri="{FF2B5EF4-FFF2-40B4-BE49-F238E27FC236}">
                  <a16:creationId xmlns:a16="http://schemas.microsoft.com/office/drawing/2014/main" id="{83576F59-6081-B204-862D-FB859120B3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555"/>
            <a:ext cx="191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12800" imgH="241200" progId="Equation.DSMT4">
                    <p:embed/>
                  </p:oleObj>
                </mc:Choice>
                <mc:Fallback>
                  <p:oleObj name="Equation" r:id="rId7" imgW="1612800" imgH="241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555"/>
                          <a:ext cx="191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40" name="AutoShape 20">
            <a:extLst>
              <a:ext uri="{FF2B5EF4-FFF2-40B4-BE49-F238E27FC236}">
                <a16:creationId xmlns:a16="http://schemas.microsoft.com/office/drawing/2014/main" id="{EA8B2FCD-B955-F25B-6B0B-67CF7897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3733800" cy="1143000"/>
          </a:xfrm>
          <a:prstGeom prst="wedgeEllipseCallout">
            <a:avLst>
              <a:gd name="adj1" fmla="val -39116"/>
              <a:gd name="adj2" fmla="val 11833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 i="1"/>
              <a:t>T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accent2"/>
                </a:solidFill>
              </a:rPr>
              <a:t>主项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leading term */</a:t>
            </a:r>
            <a:endParaRPr lang="en-US" altLang="zh-CN" sz="2000" b="1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07541" name="Rectangle 21">
            <a:extLst>
              <a:ext uri="{FF2B5EF4-FFF2-40B4-BE49-F238E27FC236}">
                <a16:creationId xmlns:a16="http://schemas.microsoft.com/office/drawing/2014/main" id="{4B276A78-570A-CC62-8C9C-BC4A70BC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90800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具有 </a:t>
            </a:r>
            <a:r>
              <a:rPr lang="en-US" altLang="zh-CN" sz="2400" b="1">
                <a:solidFill>
                  <a:schemeClr val="accent2"/>
                </a:solidFill>
              </a:rPr>
              <a:t>1 </a:t>
            </a:r>
            <a:r>
              <a:rPr lang="zh-CN" altLang="en-US" sz="2400" b="1"/>
              <a:t>阶精度。</a:t>
            </a:r>
          </a:p>
        </p:txBody>
      </p:sp>
      <p:grpSp>
        <p:nvGrpSpPr>
          <p:cNvPr id="107547" name="Group 27">
            <a:extLst>
              <a:ext uri="{FF2B5EF4-FFF2-40B4-BE49-F238E27FC236}">
                <a16:creationId xmlns:a16="http://schemas.microsoft.com/office/drawing/2014/main" id="{E5313E18-FBCC-D04A-BAC8-5B3FA31D8BD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924175"/>
            <a:ext cx="8159750" cy="1050925"/>
            <a:chOff x="380" y="2016"/>
            <a:chExt cx="5140" cy="662"/>
          </a:xfrm>
        </p:grpSpPr>
        <p:sp>
          <p:nvSpPr>
            <p:cNvPr id="107542" name="Rectangle 22">
              <a:extLst>
                <a:ext uri="{FF2B5EF4-FFF2-40B4-BE49-F238E27FC236}">
                  <a16:creationId xmlns:a16="http://schemas.microsoft.com/office/drawing/2014/main" id="{BC24EDFC-E1D0-B04E-423B-9C194CBD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2160"/>
              <a:ext cx="5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例</a:t>
              </a:r>
              <a:r>
                <a:rPr lang="zh-CN" altLang="en-US" sz="2400" b="1"/>
                <a:t>  求梯形格式                                                               的</a:t>
              </a:r>
              <a:r>
                <a:rPr lang="zh-CN" altLang="en-US" sz="2400" b="1">
                  <a:latin typeface="楷体_GB2312" pitchFamily="49" charset="-122"/>
                </a:rPr>
                <a:t>局部截断误差。</a:t>
              </a:r>
            </a:p>
          </p:txBody>
        </p:sp>
        <p:graphicFrame>
          <p:nvGraphicFramePr>
            <p:cNvPr id="107543" name="Object 23">
              <a:extLst>
                <a:ext uri="{FF2B5EF4-FFF2-40B4-BE49-F238E27FC236}">
                  <a16:creationId xmlns:a16="http://schemas.microsoft.com/office/drawing/2014/main" id="{3A2B2CDD-28DF-2C83-C928-3CF56DA23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016"/>
            <a:ext cx="307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14600" imgH="406080" progId="Equation.DSMT4">
                    <p:embed/>
                  </p:oleObj>
                </mc:Choice>
                <mc:Fallback>
                  <p:oleObj name="Equation" r:id="rId9" imgW="2514600" imgH="4060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16"/>
                          <a:ext cx="307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46" name="Group 26">
            <a:extLst>
              <a:ext uri="{FF2B5EF4-FFF2-40B4-BE49-F238E27FC236}">
                <a16:creationId xmlns:a16="http://schemas.microsoft.com/office/drawing/2014/main" id="{CA272965-4957-0927-BB07-70338FB7FC7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8913"/>
            <a:ext cx="5756275" cy="720725"/>
            <a:chOff x="336" y="144"/>
            <a:chExt cx="3626" cy="454"/>
          </a:xfrm>
        </p:grpSpPr>
        <p:sp>
          <p:nvSpPr>
            <p:cNvPr id="107537" name="Text Box 17">
              <a:extLst>
                <a:ext uri="{FF2B5EF4-FFF2-40B4-BE49-F238E27FC236}">
                  <a16:creationId xmlns:a16="http://schemas.microsoft.com/office/drawing/2014/main" id="{C176B4F0-F789-4394-66B9-6B8FE9A5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40"/>
              <a:ext cx="3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以上定义对隐式单步法也是适用的。</a:t>
              </a:r>
            </a:p>
          </p:txBody>
        </p:sp>
        <p:pic>
          <p:nvPicPr>
            <p:cNvPr id="107545" name="Picture 25">
              <a:extLst>
                <a:ext uri="{FF2B5EF4-FFF2-40B4-BE49-F238E27FC236}">
                  <a16:creationId xmlns:a16="http://schemas.microsoft.com/office/drawing/2014/main" id="{3EA9C1E7-4ADE-F651-9A26-FADE89042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7548" name="Object 28">
            <a:extLst>
              <a:ext uri="{FF2B5EF4-FFF2-40B4-BE49-F238E27FC236}">
                <a16:creationId xmlns:a16="http://schemas.microsoft.com/office/drawing/2014/main" id="{6B426024-A6B6-9DE3-8FC7-95A1E94BE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733800"/>
          <a:ext cx="61341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38200" imgH="1688760" progId="Equation.DSMT4">
                  <p:embed/>
                </p:oleObj>
              </mc:Choice>
              <mc:Fallback>
                <p:oleObj name="Equation" r:id="rId12" imgW="3238200" imgH="16887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61341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9" name="Rectangle 29">
            <a:extLst>
              <a:ext uri="{FF2B5EF4-FFF2-40B4-BE49-F238E27FC236}">
                <a16:creationId xmlns:a16="http://schemas.microsoft.com/office/drawing/2014/main" id="{365CC78F-8C03-EBA3-1C3F-34CB5538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6019800"/>
            <a:ext cx="258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具有 </a:t>
            </a:r>
            <a:r>
              <a:rPr lang="en-US" altLang="zh-CN" sz="2400" b="1">
                <a:solidFill>
                  <a:schemeClr val="accent2"/>
                </a:solidFill>
              </a:rPr>
              <a:t>2 </a:t>
            </a:r>
            <a:r>
              <a:rPr lang="zh-CN" altLang="en-US" sz="2400" b="1"/>
              <a:t>阶精度。</a:t>
            </a:r>
          </a:p>
        </p:txBody>
      </p:sp>
      <p:grpSp>
        <p:nvGrpSpPr>
          <p:cNvPr id="107551" name="Group 31">
            <a:extLst>
              <a:ext uri="{FF2B5EF4-FFF2-40B4-BE49-F238E27FC236}">
                <a16:creationId xmlns:a16="http://schemas.microsoft.com/office/drawing/2014/main" id="{DAA52A3E-DE30-F68F-EE23-18A4C234B32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3962400" cy="381000"/>
            <a:chOff x="1968" y="3648"/>
            <a:chExt cx="2496" cy="240"/>
          </a:xfrm>
        </p:grpSpPr>
        <p:sp>
          <p:nvSpPr>
            <p:cNvPr id="107552" name="Line 32">
              <a:extLst>
                <a:ext uri="{FF2B5EF4-FFF2-40B4-BE49-F238E27FC236}">
                  <a16:creationId xmlns:a16="http://schemas.microsoft.com/office/drawing/2014/main" id="{BAB1EABC-E858-1E48-AD09-94A8EC29A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3" name="Line 33">
              <a:extLst>
                <a:ext uri="{FF2B5EF4-FFF2-40B4-BE49-F238E27FC236}">
                  <a16:creationId xmlns:a16="http://schemas.microsoft.com/office/drawing/2014/main" id="{8BA2D254-4ABC-E1DD-452C-B721F63CA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64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66" name="Group 46">
            <a:extLst>
              <a:ext uri="{FF2B5EF4-FFF2-40B4-BE49-F238E27FC236}">
                <a16:creationId xmlns:a16="http://schemas.microsoft.com/office/drawing/2014/main" id="{3BE12336-DD63-E0F4-9C96-793D766F735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648200"/>
            <a:ext cx="1371600" cy="1066800"/>
            <a:chOff x="2160" y="2928"/>
            <a:chExt cx="864" cy="672"/>
          </a:xfrm>
        </p:grpSpPr>
        <p:sp>
          <p:nvSpPr>
            <p:cNvPr id="107561" name="Line 41">
              <a:extLst>
                <a:ext uri="{FF2B5EF4-FFF2-40B4-BE49-F238E27FC236}">
                  <a16:creationId xmlns:a16="http://schemas.microsoft.com/office/drawing/2014/main" id="{4031FF09-B46D-4978-EA7D-8F7111E85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360"/>
              <a:ext cx="24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2" name="Line 42">
              <a:extLst>
                <a:ext uri="{FF2B5EF4-FFF2-40B4-BE49-F238E27FC236}">
                  <a16:creationId xmlns:a16="http://schemas.microsoft.com/office/drawing/2014/main" id="{DDDD4563-E64A-EF3D-00D5-10C9BBBC2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928"/>
              <a:ext cx="24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65" name="Group 45">
            <a:extLst>
              <a:ext uri="{FF2B5EF4-FFF2-40B4-BE49-F238E27FC236}">
                <a16:creationId xmlns:a16="http://schemas.microsoft.com/office/drawing/2014/main" id="{CC61DF19-3E05-6A47-93C4-B82D56B79B2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1828800" cy="1066800"/>
            <a:chOff x="1296" y="2928"/>
            <a:chExt cx="1152" cy="672"/>
          </a:xfrm>
        </p:grpSpPr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144AEFF2-F063-9D12-7B7C-E1151606F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928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Line 43">
              <a:extLst>
                <a:ext uri="{FF2B5EF4-FFF2-40B4-BE49-F238E27FC236}">
                  <a16:creationId xmlns:a16="http://schemas.microsoft.com/office/drawing/2014/main" id="{95CF0D75-98A8-046C-772F-6489E189D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360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4455B9FD-0ED1-3119-26CB-9C51C4F47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360"/>
              <a:ext cx="240" cy="24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0" name="AutoShape 30">
            <a:extLst>
              <a:ext uri="{FF2B5EF4-FFF2-40B4-BE49-F238E27FC236}">
                <a16:creationId xmlns:a16="http://schemas.microsoft.com/office/drawing/2014/main" id="{4EFF84D4-08DE-32F6-FF1A-31B6DF8AE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3733800" cy="1143000"/>
          </a:xfrm>
          <a:prstGeom prst="wedgeEllipseCallout">
            <a:avLst>
              <a:gd name="adj1" fmla="val -39116"/>
              <a:gd name="adj2" fmla="val 11833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 i="1"/>
              <a:t>T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accent2"/>
                </a:solidFill>
              </a:rPr>
              <a:t>主项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leading term */</a:t>
            </a:r>
            <a:endParaRPr lang="en-US" altLang="zh-CN" sz="2000" b="1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107619" name="Group 99">
            <a:extLst>
              <a:ext uri="{FF2B5EF4-FFF2-40B4-BE49-F238E27FC236}">
                <a16:creationId xmlns:a16="http://schemas.microsoft.com/office/drawing/2014/main" id="{11F32868-DF3B-3F45-B547-046DAF824D1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971800"/>
            <a:ext cx="6934200" cy="3581400"/>
            <a:chOff x="1008" y="1872"/>
            <a:chExt cx="4368" cy="2256"/>
          </a:xfrm>
        </p:grpSpPr>
        <p:grpSp>
          <p:nvGrpSpPr>
            <p:cNvPr id="107567" name="Group 47">
              <a:extLst>
                <a:ext uri="{FF2B5EF4-FFF2-40B4-BE49-F238E27FC236}">
                  <a16:creationId xmlns:a16="http://schemas.microsoft.com/office/drawing/2014/main" id="{59DD3E79-23AD-8B27-DA95-21E6497EEA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20" y="3052"/>
              <a:ext cx="1056" cy="1076"/>
              <a:chOff x="2051" y="1696"/>
              <a:chExt cx="1004" cy="1028"/>
            </a:xfrm>
          </p:grpSpPr>
          <p:sp>
            <p:nvSpPr>
              <p:cNvPr id="107568" name="Freeform 48">
                <a:extLst>
                  <a:ext uri="{FF2B5EF4-FFF2-40B4-BE49-F238E27FC236}">
                    <a16:creationId xmlns:a16="http://schemas.microsoft.com/office/drawing/2014/main" id="{BF49E9B7-E5D3-6302-1F11-AF5261AE37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569" name="Group 49">
                <a:extLst>
                  <a:ext uri="{FF2B5EF4-FFF2-40B4-BE49-F238E27FC236}">
                    <a16:creationId xmlns:a16="http://schemas.microsoft.com/office/drawing/2014/main" id="{A49612EA-8FB0-28DF-64F9-518CC8D60A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07570" name="Freeform 50">
                  <a:extLst>
                    <a:ext uri="{FF2B5EF4-FFF2-40B4-BE49-F238E27FC236}">
                      <a16:creationId xmlns:a16="http://schemas.microsoft.com/office/drawing/2014/main" id="{8DA7F9BB-779F-4E53-2D15-E0FB0E93A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1" name="Freeform 51">
                  <a:extLst>
                    <a:ext uri="{FF2B5EF4-FFF2-40B4-BE49-F238E27FC236}">
                      <a16:creationId xmlns:a16="http://schemas.microsoft.com/office/drawing/2014/main" id="{2805878F-12CE-8F7C-C1C8-3767A5F3C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72" name="Freeform 52">
                <a:extLst>
                  <a:ext uri="{FF2B5EF4-FFF2-40B4-BE49-F238E27FC236}">
                    <a16:creationId xmlns:a16="http://schemas.microsoft.com/office/drawing/2014/main" id="{37615D9C-BD9C-E98F-66AA-8FAAD12F40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573" name="Group 53">
                <a:extLst>
                  <a:ext uri="{FF2B5EF4-FFF2-40B4-BE49-F238E27FC236}">
                    <a16:creationId xmlns:a16="http://schemas.microsoft.com/office/drawing/2014/main" id="{E36E6218-0044-6B58-42C7-3425E8B35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07574" name="Group 54">
                  <a:extLst>
                    <a:ext uri="{FF2B5EF4-FFF2-40B4-BE49-F238E27FC236}">
                      <a16:creationId xmlns:a16="http://schemas.microsoft.com/office/drawing/2014/main" id="{F405E6A4-0A2C-5BC8-5DA5-121CB9AF18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07575" name="Freeform 55">
                    <a:extLst>
                      <a:ext uri="{FF2B5EF4-FFF2-40B4-BE49-F238E27FC236}">
                        <a16:creationId xmlns:a16="http://schemas.microsoft.com/office/drawing/2014/main" id="{CB39F6DF-A661-A454-870C-6A9A4E1A3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6" name="Freeform 56">
                    <a:extLst>
                      <a:ext uri="{FF2B5EF4-FFF2-40B4-BE49-F238E27FC236}">
                        <a16:creationId xmlns:a16="http://schemas.microsoft.com/office/drawing/2014/main" id="{BA323D70-51A5-7662-C511-2DCB2CBBD2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77" name="Group 57">
                  <a:extLst>
                    <a:ext uri="{FF2B5EF4-FFF2-40B4-BE49-F238E27FC236}">
                      <a16:creationId xmlns:a16="http://schemas.microsoft.com/office/drawing/2014/main" id="{C80E2D44-0D22-C001-1CDA-66FC5FF1D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07578" name="Freeform 58">
                    <a:extLst>
                      <a:ext uri="{FF2B5EF4-FFF2-40B4-BE49-F238E27FC236}">
                        <a16:creationId xmlns:a16="http://schemas.microsoft.com/office/drawing/2014/main" id="{1F676984-C8CE-8B14-2069-CC2C60D67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9" name="Freeform 59">
                    <a:extLst>
                      <a:ext uri="{FF2B5EF4-FFF2-40B4-BE49-F238E27FC236}">
                        <a16:creationId xmlns:a16="http://schemas.microsoft.com/office/drawing/2014/main" id="{88BFE181-7FCA-4F5D-802C-8F1F7EFE19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0" name="Freeform 60">
                    <a:extLst>
                      <a:ext uri="{FF2B5EF4-FFF2-40B4-BE49-F238E27FC236}">
                        <a16:creationId xmlns:a16="http://schemas.microsoft.com/office/drawing/2014/main" id="{0AB85AD0-106A-6F45-66B6-C3A77D96D9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7581" name="Group 61">
                <a:extLst>
                  <a:ext uri="{FF2B5EF4-FFF2-40B4-BE49-F238E27FC236}">
                    <a16:creationId xmlns:a16="http://schemas.microsoft.com/office/drawing/2014/main" id="{C80FB4A2-5A31-D5F4-607F-9A87649FA0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07582" name="Group 62">
                  <a:extLst>
                    <a:ext uri="{FF2B5EF4-FFF2-40B4-BE49-F238E27FC236}">
                      <a16:creationId xmlns:a16="http://schemas.microsoft.com/office/drawing/2014/main" id="{7EF38F34-51F0-D042-6C8D-B906F1111E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07583" name="Freeform 63">
                    <a:extLst>
                      <a:ext uri="{FF2B5EF4-FFF2-40B4-BE49-F238E27FC236}">
                        <a16:creationId xmlns:a16="http://schemas.microsoft.com/office/drawing/2014/main" id="{456B0276-26D4-9428-00FE-87C5DC96EE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4" name="Freeform 64">
                    <a:extLst>
                      <a:ext uri="{FF2B5EF4-FFF2-40B4-BE49-F238E27FC236}">
                        <a16:creationId xmlns:a16="http://schemas.microsoft.com/office/drawing/2014/main" id="{CA3F2396-8A70-A8CF-E17B-8A0897A98A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85" name="Freeform 65">
                  <a:extLst>
                    <a:ext uri="{FF2B5EF4-FFF2-40B4-BE49-F238E27FC236}">
                      <a16:creationId xmlns:a16="http://schemas.microsoft.com/office/drawing/2014/main" id="{A5528BAC-2802-A336-3A87-05D96E0AB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7586" name="Group 66">
                  <a:extLst>
                    <a:ext uri="{FF2B5EF4-FFF2-40B4-BE49-F238E27FC236}">
                      <a16:creationId xmlns:a16="http://schemas.microsoft.com/office/drawing/2014/main" id="{3444A258-B866-2416-D32A-AA59FD8D1E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07587" name="Freeform 67">
                    <a:extLst>
                      <a:ext uri="{FF2B5EF4-FFF2-40B4-BE49-F238E27FC236}">
                        <a16:creationId xmlns:a16="http://schemas.microsoft.com/office/drawing/2014/main" id="{82A85741-C21D-6A9D-7AE1-DAF3C7E7F2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8" name="Freeform 68">
                    <a:extLst>
                      <a:ext uri="{FF2B5EF4-FFF2-40B4-BE49-F238E27FC236}">
                        <a16:creationId xmlns:a16="http://schemas.microsoft.com/office/drawing/2014/main" id="{87C14195-8F4C-739E-EFE8-BBA2275E2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9" name="Freeform 69">
                    <a:extLst>
                      <a:ext uri="{FF2B5EF4-FFF2-40B4-BE49-F238E27FC236}">
                        <a16:creationId xmlns:a16="http://schemas.microsoft.com/office/drawing/2014/main" id="{1B5E63E5-7A58-2E5C-B665-67C6551BC5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90" name="Group 70">
                  <a:extLst>
                    <a:ext uri="{FF2B5EF4-FFF2-40B4-BE49-F238E27FC236}">
                      <a16:creationId xmlns:a16="http://schemas.microsoft.com/office/drawing/2014/main" id="{62E32115-1B3E-AAA2-9885-B70ACE7C21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07591" name="Freeform 71">
                    <a:extLst>
                      <a:ext uri="{FF2B5EF4-FFF2-40B4-BE49-F238E27FC236}">
                        <a16:creationId xmlns:a16="http://schemas.microsoft.com/office/drawing/2014/main" id="{F1BE4830-9D05-5B02-FA40-FA5BB8809A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2" name="Oval 72">
                    <a:extLst>
                      <a:ext uri="{FF2B5EF4-FFF2-40B4-BE49-F238E27FC236}">
                        <a16:creationId xmlns:a16="http://schemas.microsoft.com/office/drawing/2014/main" id="{EC0FCC30-EDA0-F88D-5260-27F81489F6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3" name="Freeform 73">
                    <a:extLst>
                      <a:ext uri="{FF2B5EF4-FFF2-40B4-BE49-F238E27FC236}">
                        <a16:creationId xmlns:a16="http://schemas.microsoft.com/office/drawing/2014/main" id="{657257D7-629E-68BB-536A-C43A69BAF3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4" name="Oval 74">
                    <a:extLst>
                      <a:ext uri="{FF2B5EF4-FFF2-40B4-BE49-F238E27FC236}">
                        <a16:creationId xmlns:a16="http://schemas.microsoft.com/office/drawing/2014/main" id="{038C34B6-076E-5475-8D58-DC69D5623A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95" name="Freeform 75">
                  <a:extLst>
                    <a:ext uri="{FF2B5EF4-FFF2-40B4-BE49-F238E27FC236}">
                      <a16:creationId xmlns:a16="http://schemas.microsoft.com/office/drawing/2014/main" id="{8EA8EABD-4E21-D3AE-98C4-53DC51675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96" name="Freeform 76">
                  <a:extLst>
                    <a:ext uri="{FF2B5EF4-FFF2-40B4-BE49-F238E27FC236}">
                      <a16:creationId xmlns:a16="http://schemas.microsoft.com/office/drawing/2014/main" id="{13EF917B-7700-4B21-1379-1139F71B7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97" name="Freeform 77">
                  <a:extLst>
                    <a:ext uri="{FF2B5EF4-FFF2-40B4-BE49-F238E27FC236}">
                      <a16:creationId xmlns:a16="http://schemas.microsoft.com/office/drawing/2014/main" id="{E7C10CB3-069D-BEC9-D08E-928D909D8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98" name="Freeform 78">
                <a:extLst>
                  <a:ext uri="{FF2B5EF4-FFF2-40B4-BE49-F238E27FC236}">
                    <a16:creationId xmlns:a16="http://schemas.microsoft.com/office/drawing/2014/main" id="{7032BC5D-A4B6-921E-2D9D-782FD40EA5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599" name="Group 79">
                <a:extLst>
                  <a:ext uri="{FF2B5EF4-FFF2-40B4-BE49-F238E27FC236}">
                    <a16:creationId xmlns:a16="http://schemas.microsoft.com/office/drawing/2014/main" id="{B1C0AD1D-71A5-3EA1-BE34-7F35B9E34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07600" name="Freeform 80">
                  <a:extLst>
                    <a:ext uri="{FF2B5EF4-FFF2-40B4-BE49-F238E27FC236}">
                      <a16:creationId xmlns:a16="http://schemas.microsoft.com/office/drawing/2014/main" id="{5BEA1A3A-B7EE-545F-1717-501D107D3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1" name="Freeform 81">
                  <a:extLst>
                    <a:ext uri="{FF2B5EF4-FFF2-40B4-BE49-F238E27FC236}">
                      <a16:creationId xmlns:a16="http://schemas.microsoft.com/office/drawing/2014/main" id="{855236ED-744D-239B-075F-A312B1BB6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2" name="Freeform 82">
                  <a:extLst>
                    <a:ext uri="{FF2B5EF4-FFF2-40B4-BE49-F238E27FC236}">
                      <a16:creationId xmlns:a16="http://schemas.microsoft.com/office/drawing/2014/main" id="{0BC75DE6-9763-C618-8A32-97EC670B4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3" name="Freeform 83">
                  <a:extLst>
                    <a:ext uri="{FF2B5EF4-FFF2-40B4-BE49-F238E27FC236}">
                      <a16:creationId xmlns:a16="http://schemas.microsoft.com/office/drawing/2014/main" id="{128AC99D-160A-DE7B-987D-E433C28B2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4" name="Freeform 84">
                  <a:extLst>
                    <a:ext uri="{FF2B5EF4-FFF2-40B4-BE49-F238E27FC236}">
                      <a16:creationId xmlns:a16="http://schemas.microsoft.com/office/drawing/2014/main" id="{0F8CA249-BC0E-27A4-481B-752A96A7C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5" name="Freeform 85">
                  <a:extLst>
                    <a:ext uri="{FF2B5EF4-FFF2-40B4-BE49-F238E27FC236}">
                      <a16:creationId xmlns:a16="http://schemas.microsoft.com/office/drawing/2014/main" id="{F0CE7771-9891-BFAA-A9F1-7ACD8B37B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6" name="Freeform 86">
                  <a:extLst>
                    <a:ext uri="{FF2B5EF4-FFF2-40B4-BE49-F238E27FC236}">
                      <a16:creationId xmlns:a16="http://schemas.microsoft.com/office/drawing/2014/main" id="{2A84106C-890D-12E8-1033-6DE434C24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7" name="Freeform 87">
                  <a:extLst>
                    <a:ext uri="{FF2B5EF4-FFF2-40B4-BE49-F238E27FC236}">
                      <a16:creationId xmlns:a16="http://schemas.microsoft.com/office/drawing/2014/main" id="{E3ED45E4-BD78-5181-4DFE-22F3F8EC8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8" name="Freeform 88">
                  <a:extLst>
                    <a:ext uri="{FF2B5EF4-FFF2-40B4-BE49-F238E27FC236}">
                      <a16:creationId xmlns:a16="http://schemas.microsoft.com/office/drawing/2014/main" id="{62CEE543-BA2A-B69A-15BD-3300F2A22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09" name="Freeform 89">
                  <a:extLst>
                    <a:ext uri="{FF2B5EF4-FFF2-40B4-BE49-F238E27FC236}">
                      <a16:creationId xmlns:a16="http://schemas.microsoft.com/office/drawing/2014/main" id="{D1D166BF-FB8D-51CF-0D1F-4403E0DAE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10" name="Freeform 90">
                  <a:extLst>
                    <a:ext uri="{FF2B5EF4-FFF2-40B4-BE49-F238E27FC236}">
                      <a16:creationId xmlns:a16="http://schemas.microsoft.com/office/drawing/2014/main" id="{60F351CD-7CFD-3BA4-2429-81EB8F5C8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11" name="Freeform 91">
                  <a:extLst>
                    <a:ext uri="{FF2B5EF4-FFF2-40B4-BE49-F238E27FC236}">
                      <a16:creationId xmlns:a16="http://schemas.microsoft.com/office/drawing/2014/main" id="{95A95BBA-E9CE-2138-E731-06129D3A3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12" name="Freeform 92">
                  <a:extLst>
                    <a:ext uri="{FF2B5EF4-FFF2-40B4-BE49-F238E27FC236}">
                      <a16:creationId xmlns:a16="http://schemas.microsoft.com/office/drawing/2014/main" id="{A5AB5E62-2C35-4C66-B903-9A55CA0FA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13" name="Freeform 93">
                  <a:extLst>
                    <a:ext uri="{FF2B5EF4-FFF2-40B4-BE49-F238E27FC236}">
                      <a16:creationId xmlns:a16="http://schemas.microsoft.com/office/drawing/2014/main" id="{4FFD622B-60CA-F9CE-3060-6D6090935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14" name="Freeform 94">
                  <a:extLst>
                    <a:ext uri="{FF2B5EF4-FFF2-40B4-BE49-F238E27FC236}">
                      <a16:creationId xmlns:a16="http://schemas.microsoft.com/office/drawing/2014/main" id="{8D73E5E4-5422-5B5E-544F-C0ACD78D8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618" name="Group 98">
              <a:extLst>
                <a:ext uri="{FF2B5EF4-FFF2-40B4-BE49-F238E27FC236}">
                  <a16:creationId xmlns:a16="http://schemas.microsoft.com/office/drawing/2014/main" id="{6BB668FA-1969-9189-4D9B-8FED0063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872"/>
              <a:ext cx="3792" cy="1104"/>
              <a:chOff x="1008" y="1872"/>
              <a:chExt cx="3792" cy="1104"/>
            </a:xfrm>
          </p:grpSpPr>
          <p:sp>
            <p:nvSpPr>
              <p:cNvPr id="107616" name="AutoShape 96">
                <a:extLst>
                  <a:ext uri="{FF2B5EF4-FFF2-40B4-BE49-F238E27FC236}">
                    <a16:creationId xmlns:a16="http://schemas.microsoft.com/office/drawing/2014/main" id="{1D2E6294-6313-A76D-6239-315645294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3792" cy="1104"/>
              </a:xfrm>
              <a:prstGeom prst="cloudCallout">
                <a:avLst>
                  <a:gd name="adj1" fmla="val 49315"/>
                  <a:gd name="adj2" fmla="val 81250"/>
                </a:avLst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FFCC"/>
                  </a:gs>
                </a:gsLst>
                <a:lin ang="270000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2000" b="1"/>
                  <a:t>             Hey!  Isn’t the </a:t>
                </a:r>
                <a:r>
                  <a:rPr lang="en-US" altLang="zh-CN" sz="2000" b="1" i="1"/>
                  <a:t>leading term</a:t>
                </a:r>
                <a:r>
                  <a:rPr lang="en-US" altLang="zh-CN" sz="2000" b="1"/>
                  <a:t> of the </a:t>
                </a:r>
                <a:r>
                  <a:rPr lang="en-US" altLang="zh-CN" sz="2000" b="1" i="1"/>
                  <a:t>local </a:t>
                </a:r>
              </a:p>
              <a:p>
                <a:pPr algn="ctr"/>
                <a:r>
                  <a:rPr lang="en-US" altLang="zh-CN" sz="2000" b="1" i="1"/>
                  <a:t>          truncation error</a:t>
                </a:r>
                <a:r>
                  <a:rPr lang="en-US" altLang="zh-CN" sz="2000" b="1"/>
                  <a:t> of Euler’s method                 ? </a:t>
                </a:r>
              </a:p>
              <a:p>
                <a:pPr algn="ctr"/>
                <a:r>
                  <a:rPr lang="en-US" altLang="zh-CN" sz="2000" b="1"/>
                  <a:t>         Seems that we can make a good </a:t>
                </a:r>
              </a:p>
              <a:p>
                <a:pPr algn="ctr"/>
                <a:r>
                  <a:rPr lang="en-US" altLang="zh-CN" sz="2000" b="1"/>
                  <a:t>use of it …</a:t>
                </a:r>
              </a:p>
            </p:txBody>
          </p:sp>
          <p:graphicFrame>
            <p:nvGraphicFramePr>
              <p:cNvPr id="107617" name="Object 97">
                <a:extLst>
                  <a:ext uri="{FF2B5EF4-FFF2-40B4-BE49-F238E27FC236}">
                    <a16:creationId xmlns:a16="http://schemas.microsoft.com/office/drawing/2014/main" id="{0F2A07CB-4C09-79EB-56B6-8EBD1B6ABC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200"/>
              <a:ext cx="62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583920" imgH="253800" progId="Equation.DSMT4">
                      <p:embed/>
                    </p:oleObj>
                  </mc:Choice>
                  <mc:Fallback>
                    <p:oleObj name="Equation" r:id="rId14" imgW="583920" imgH="253800" progId="Equation.DSMT4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200"/>
                            <a:ext cx="62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7620" name="Rectangle 100">
            <a:extLst>
              <a:ext uri="{FF2B5EF4-FFF2-40B4-BE49-F238E27FC236}">
                <a16:creationId xmlns:a16="http://schemas.microsoft.com/office/drawing/2014/main" id="{2ECB3419-A01B-E360-59E4-A6E80DAE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07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0" grpId="0" animBg="1" autoUpdateAnimBg="0"/>
      <p:bldP spid="107541" grpId="0" autoUpdateAnimBg="0"/>
      <p:bldP spid="107549" grpId="0" autoUpdateAnimBg="0"/>
      <p:bldP spid="10755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93" name="Group 21">
            <a:extLst>
              <a:ext uri="{FF2B5EF4-FFF2-40B4-BE49-F238E27FC236}">
                <a16:creationId xmlns:a16="http://schemas.microsoft.com/office/drawing/2014/main" id="{D57E1D7C-4652-9278-A6E9-56B0011F3EC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8382000" cy="3429000"/>
            <a:chOff x="192" y="240"/>
            <a:chExt cx="5280" cy="2160"/>
          </a:xfrm>
        </p:grpSpPr>
        <p:sp>
          <p:nvSpPr>
            <p:cNvPr id="54275" name="AutoShape 3">
              <a:extLst>
                <a:ext uri="{FF2B5EF4-FFF2-40B4-BE49-F238E27FC236}">
                  <a16:creationId xmlns:a16="http://schemas.microsoft.com/office/drawing/2014/main" id="{3963919C-C7FD-D3A2-2F5E-91D229BA3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2" y="240"/>
              <a:ext cx="5280" cy="2160"/>
            </a:xfrm>
            <a:prstGeom prst="verticalScroll">
              <a:avLst>
                <a:gd name="adj" fmla="val 6389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6" name="Rectangle 4">
              <a:extLst>
                <a:ext uri="{FF2B5EF4-FFF2-40B4-BE49-F238E27FC236}">
                  <a16:creationId xmlns:a16="http://schemas.microsoft.com/office/drawing/2014/main" id="{2B6F984F-DF6D-0A36-F197-7CAE68CB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accent2"/>
                  </a:solidFill>
                </a:rPr>
                <a:t>方  法</a:t>
              </a:r>
            </a:p>
          </p:txBody>
        </p:sp>
        <p:sp>
          <p:nvSpPr>
            <p:cNvPr id="54281" name="Rectangle 9">
              <a:extLst>
                <a:ext uri="{FF2B5EF4-FFF2-40B4-BE49-F238E27FC236}">
                  <a16:creationId xmlns:a16="http://schemas.microsoft.com/office/drawing/2014/main" id="{A3BBE7EC-486D-2869-7829-280FC3D1A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CC6600"/>
                  </a:solidFill>
                  <a:sym typeface="Wingdings" panose="05000000000000000000" pitchFamily="2" charset="2"/>
                </a:rPr>
                <a:t></a:t>
              </a:r>
              <a:endParaRPr lang="en-US" altLang="zh-CN" sz="4000" b="1">
                <a:solidFill>
                  <a:srgbClr val="CC6600"/>
                </a:solidFill>
              </a:endParaRPr>
            </a:p>
          </p:txBody>
        </p:sp>
        <p:sp>
          <p:nvSpPr>
            <p:cNvPr id="54282" name="Rectangle 10">
              <a:extLst>
                <a:ext uri="{FF2B5EF4-FFF2-40B4-BE49-F238E27FC236}">
                  <a16:creationId xmlns:a16="http://schemas.microsoft.com/office/drawing/2014/main" id="{460CBD25-3DF5-7A46-7281-E4513771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84"/>
              <a:ext cx="168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solidFill>
                    <a:srgbClr val="CC6600"/>
                  </a:solidFill>
                  <a:sym typeface="Wingdings" panose="05000000000000000000" pitchFamily="2" charset="2"/>
                </a:rPr>
                <a:t></a:t>
              </a:r>
              <a:endParaRPr lang="en-US" altLang="zh-CN" sz="4000" b="1">
                <a:solidFill>
                  <a:srgbClr val="CC6600"/>
                </a:solidFill>
              </a:endParaRPr>
            </a:p>
          </p:txBody>
        </p:sp>
      </p:grp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6140402-5280-24BA-DA89-352B786B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  <p:grpSp>
        <p:nvGrpSpPr>
          <p:cNvPr id="54294" name="Group 22">
            <a:extLst>
              <a:ext uri="{FF2B5EF4-FFF2-40B4-BE49-F238E27FC236}">
                <a16:creationId xmlns:a16="http://schemas.microsoft.com/office/drawing/2014/main" id="{37FA00B3-F6AD-4767-F987-50B607B48B0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052513"/>
            <a:ext cx="2133600" cy="2362200"/>
            <a:chOff x="480" y="672"/>
            <a:chExt cx="1344" cy="1488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45442E3B-5B27-894B-964B-57928DDD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72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显式欧拉</a:t>
              </a:r>
            </a:p>
          </p:txBody>
        </p:sp>
        <p:sp>
          <p:nvSpPr>
            <p:cNvPr id="54278" name="Rectangle 6">
              <a:extLst>
                <a:ext uri="{FF2B5EF4-FFF2-40B4-BE49-F238E27FC236}">
                  <a16:creationId xmlns:a16="http://schemas.microsoft.com/office/drawing/2014/main" id="{B0605D1D-B8FC-04E0-0BAF-3F345507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0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隐式欧拉</a:t>
              </a:r>
            </a:p>
          </p:txBody>
        </p:sp>
        <p:sp>
          <p:nvSpPr>
            <p:cNvPr id="54279" name="Rectangle 7">
              <a:extLst>
                <a:ext uri="{FF2B5EF4-FFF2-40B4-BE49-F238E27FC236}">
                  <a16:creationId xmlns:a16="http://schemas.microsoft.com/office/drawing/2014/main" id="{3D36F2F0-65A5-4B0B-1444-8FC32BFDB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3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梯形公式</a:t>
              </a:r>
            </a:p>
          </p:txBody>
        </p:sp>
        <p:sp>
          <p:nvSpPr>
            <p:cNvPr id="54280" name="Rectangle 8">
              <a:extLst>
                <a:ext uri="{FF2B5EF4-FFF2-40B4-BE49-F238E27FC236}">
                  <a16:creationId xmlns:a16="http://schemas.microsoft.com/office/drawing/2014/main" id="{CAAFA75B-B00E-39DE-0282-A18A34C9D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1344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/>
                <a:t>两步欧拉公式</a:t>
              </a:r>
            </a:p>
          </p:txBody>
        </p:sp>
      </p:grpSp>
      <p:sp>
        <p:nvSpPr>
          <p:cNvPr id="54283" name="Rectangle 11">
            <a:extLst>
              <a:ext uri="{FF2B5EF4-FFF2-40B4-BE49-F238E27FC236}">
                <a16:creationId xmlns:a16="http://schemas.microsoft.com/office/drawing/2014/main" id="{D81DC477-AFE2-AE8A-12A2-42CD5229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066800"/>
            <a:ext cx="26638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anose="05000000000000000000" pitchFamily="2" charset="2"/>
              </a:rPr>
              <a:t>简单</a:t>
            </a:r>
            <a:endParaRPr lang="zh-CN" altLang="en-US" sz="2400" b="1"/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C6157A71-1C14-362A-A907-798E95B39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268128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anose="05000000000000000000" pitchFamily="2" charset="2"/>
              </a:rPr>
              <a:t>精度低</a:t>
            </a:r>
            <a:endParaRPr lang="zh-CN" altLang="en-US" sz="2400" b="1"/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BCC94415-2E3A-5D38-7863-ECD1188F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524000"/>
            <a:ext cx="26638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稳定性最好</a:t>
            </a:r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2727A83F-5630-80DE-B419-3C3A4E2D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524000"/>
            <a:ext cx="268128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anose="05000000000000000000" pitchFamily="2" charset="2"/>
              </a:rPr>
              <a:t>精度低</a:t>
            </a:r>
            <a:r>
              <a:rPr lang="en-US" altLang="zh-CN" sz="2400" b="1">
                <a:sym typeface="Wingdings" panose="05000000000000000000" pitchFamily="2" charset="2"/>
              </a:rPr>
              <a:t>, </a:t>
            </a:r>
            <a:r>
              <a:rPr lang="zh-CN" altLang="en-US" sz="2400" b="1">
                <a:sym typeface="Wingdings" panose="05000000000000000000" pitchFamily="2" charset="2"/>
              </a:rPr>
              <a:t>计算量大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6A5926D3-EB2E-F9B0-22C0-F7938E20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81200"/>
            <a:ext cx="26638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精度提高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5227C2BB-D350-A625-C21F-5FA7B1D3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268128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ym typeface="Wingdings" panose="05000000000000000000" pitchFamily="2" charset="2"/>
              </a:rPr>
              <a:t>计算量大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0455797D-7A10-3573-DB41-72094DF4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38400"/>
            <a:ext cx="2663825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精度提高</a:t>
            </a:r>
            <a:r>
              <a:rPr lang="en-US" altLang="zh-CN" sz="2400" b="1"/>
              <a:t>, </a:t>
            </a:r>
            <a:r>
              <a:rPr lang="zh-CN" altLang="en-US" sz="2400" b="1"/>
              <a:t>显式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22755F3A-AF46-C7A9-AE58-1A1C114F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2681288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多一个初值</a:t>
            </a:r>
            <a:r>
              <a:rPr lang="en-US" altLang="zh-CN" sz="2400" b="1"/>
              <a:t>, </a:t>
            </a:r>
          </a:p>
          <a:p>
            <a:pPr algn="ctr"/>
            <a:r>
              <a:rPr lang="zh-CN" altLang="en-US" sz="2400" b="1"/>
              <a:t>可能影响精度</a:t>
            </a:r>
          </a:p>
        </p:txBody>
      </p:sp>
      <p:grpSp>
        <p:nvGrpSpPr>
          <p:cNvPr id="54295" name="Group 23">
            <a:extLst>
              <a:ext uri="{FF2B5EF4-FFF2-40B4-BE49-F238E27FC236}">
                <a16:creationId xmlns:a16="http://schemas.microsoft.com/office/drawing/2014/main" id="{70496E06-7CCC-5911-6FCD-0D33AE13CE8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29200"/>
            <a:ext cx="2384425" cy="1543050"/>
            <a:chOff x="1303" y="1686"/>
            <a:chExt cx="2573" cy="1669"/>
          </a:xfrm>
        </p:grpSpPr>
        <p:grpSp>
          <p:nvGrpSpPr>
            <p:cNvPr id="54296" name="Group 24">
              <a:extLst>
                <a:ext uri="{FF2B5EF4-FFF2-40B4-BE49-F238E27FC236}">
                  <a16:creationId xmlns:a16="http://schemas.microsoft.com/office/drawing/2014/main" id="{0C1AFD05-4EC0-18E2-83EF-8E6D2979C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54297" name="Freeform 25">
                <a:extLst>
                  <a:ext uri="{FF2B5EF4-FFF2-40B4-BE49-F238E27FC236}">
                    <a16:creationId xmlns:a16="http://schemas.microsoft.com/office/drawing/2014/main" id="{CADB4160-A335-230F-C34F-1B8F1D8DC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Rectangle 26">
                <a:extLst>
                  <a:ext uri="{FF2B5EF4-FFF2-40B4-BE49-F238E27FC236}">
                    <a16:creationId xmlns:a16="http://schemas.microsoft.com/office/drawing/2014/main" id="{D9AB99A0-FFE7-7684-09D6-0CCCBF780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Freeform 27">
                <a:extLst>
                  <a:ext uri="{FF2B5EF4-FFF2-40B4-BE49-F238E27FC236}">
                    <a16:creationId xmlns:a16="http://schemas.microsoft.com/office/drawing/2014/main" id="{4B1C9C4B-A790-1166-9EB0-27465A62C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00" name="Freeform 28">
              <a:extLst>
                <a:ext uri="{FF2B5EF4-FFF2-40B4-BE49-F238E27FC236}">
                  <a16:creationId xmlns:a16="http://schemas.microsoft.com/office/drawing/2014/main" id="{58A96091-F4BF-0F9D-7BD6-3595E1E0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01" name="Group 29">
              <a:extLst>
                <a:ext uri="{FF2B5EF4-FFF2-40B4-BE49-F238E27FC236}">
                  <a16:creationId xmlns:a16="http://schemas.microsoft.com/office/drawing/2014/main" id="{2EE4485D-DAF7-2CF2-0196-AD4DBAA9B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54302" name="Oval 30">
                <a:extLst>
                  <a:ext uri="{FF2B5EF4-FFF2-40B4-BE49-F238E27FC236}">
                    <a16:creationId xmlns:a16="http://schemas.microsoft.com/office/drawing/2014/main" id="{D0B9D91A-504D-07F3-F4C4-C8370DB22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Oval 31">
                <a:extLst>
                  <a:ext uri="{FF2B5EF4-FFF2-40B4-BE49-F238E27FC236}">
                    <a16:creationId xmlns:a16="http://schemas.microsoft.com/office/drawing/2014/main" id="{BD8F6174-FD77-4782-66DC-1EEAB066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4" name="Group 32">
              <a:extLst>
                <a:ext uri="{FF2B5EF4-FFF2-40B4-BE49-F238E27FC236}">
                  <a16:creationId xmlns:a16="http://schemas.microsoft.com/office/drawing/2014/main" id="{48D2C824-C7EA-1879-13D3-BABC566F7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54305" name="Oval 33">
                <a:extLst>
                  <a:ext uri="{FF2B5EF4-FFF2-40B4-BE49-F238E27FC236}">
                    <a16:creationId xmlns:a16="http://schemas.microsoft.com/office/drawing/2014/main" id="{FE93D341-FE33-E15B-0BE5-157B0C4C2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Oval 34">
                <a:extLst>
                  <a:ext uri="{FF2B5EF4-FFF2-40B4-BE49-F238E27FC236}">
                    <a16:creationId xmlns:a16="http://schemas.microsoft.com/office/drawing/2014/main" id="{AF190730-F268-4D30-DB62-88580AA8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07" name="Group 35">
              <a:extLst>
                <a:ext uri="{FF2B5EF4-FFF2-40B4-BE49-F238E27FC236}">
                  <a16:creationId xmlns:a16="http://schemas.microsoft.com/office/drawing/2014/main" id="{35608BD7-A5AC-04CC-5482-5949A6CE1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54308" name="Group 36">
                <a:extLst>
                  <a:ext uri="{FF2B5EF4-FFF2-40B4-BE49-F238E27FC236}">
                    <a16:creationId xmlns:a16="http://schemas.microsoft.com/office/drawing/2014/main" id="{EF0F6CB3-97C7-9F31-3D02-1CBCE1A7CA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54309" name="Freeform 37">
                  <a:extLst>
                    <a:ext uri="{FF2B5EF4-FFF2-40B4-BE49-F238E27FC236}">
                      <a16:creationId xmlns:a16="http://schemas.microsoft.com/office/drawing/2014/main" id="{28C064A3-5661-851A-2EFA-BB1CD9CCF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0" name="Freeform 38">
                  <a:extLst>
                    <a:ext uri="{FF2B5EF4-FFF2-40B4-BE49-F238E27FC236}">
                      <a16:creationId xmlns:a16="http://schemas.microsoft.com/office/drawing/2014/main" id="{6B96877F-B31F-CC2A-EF62-435BFFA2B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11" name="Group 39">
                  <a:extLst>
                    <a:ext uri="{FF2B5EF4-FFF2-40B4-BE49-F238E27FC236}">
                      <a16:creationId xmlns:a16="http://schemas.microsoft.com/office/drawing/2014/main" id="{AF6E36CD-3530-1278-39D2-A1EEBD8402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54312" name="Freeform 40">
                    <a:extLst>
                      <a:ext uri="{FF2B5EF4-FFF2-40B4-BE49-F238E27FC236}">
                        <a16:creationId xmlns:a16="http://schemas.microsoft.com/office/drawing/2014/main" id="{09F04A90-4B52-E7CE-DE81-BD3A331DF0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313" name="Group 41">
                    <a:extLst>
                      <a:ext uri="{FF2B5EF4-FFF2-40B4-BE49-F238E27FC236}">
                        <a16:creationId xmlns:a16="http://schemas.microsoft.com/office/drawing/2014/main" id="{E96019E1-D939-75D5-86DF-6B4669CD4B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54314" name="Freeform 42">
                      <a:extLst>
                        <a:ext uri="{FF2B5EF4-FFF2-40B4-BE49-F238E27FC236}">
                          <a16:creationId xmlns:a16="http://schemas.microsoft.com/office/drawing/2014/main" id="{39AE8205-37E3-25F5-146F-A65EBA4D24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5" name="Freeform 43">
                      <a:extLst>
                        <a:ext uri="{FF2B5EF4-FFF2-40B4-BE49-F238E27FC236}">
                          <a16:creationId xmlns:a16="http://schemas.microsoft.com/office/drawing/2014/main" id="{23B28FAF-6787-998E-743D-3753DDE167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4316" name="Freeform 44">
                  <a:extLst>
                    <a:ext uri="{FF2B5EF4-FFF2-40B4-BE49-F238E27FC236}">
                      <a16:creationId xmlns:a16="http://schemas.microsoft.com/office/drawing/2014/main" id="{E653E4FD-D1B6-FDCC-3957-0D271DCC4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7" name="Freeform 45">
                  <a:extLst>
                    <a:ext uri="{FF2B5EF4-FFF2-40B4-BE49-F238E27FC236}">
                      <a16:creationId xmlns:a16="http://schemas.microsoft.com/office/drawing/2014/main" id="{528E48E2-0187-3ED4-BF0C-4590678FA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18" name="Group 46">
                  <a:extLst>
                    <a:ext uri="{FF2B5EF4-FFF2-40B4-BE49-F238E27FC236}">
                      <a16:creationId xmlns:a16="http://schemas.microsoft.com/office/drawing/2014/main" id="{7F055DDE-C8E9-06C9-8DE8-4A141BE6CA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54319" name="Freeform 47">
                    <a:extLst>
                      <a:ext uri="{FF2B5EF4-FFF2-40B4-BE49-F238E27FC236}">
                        <a16:creationId xmlns:a16="http://schemas.microsoft.com/office/drawing/2014/main" id="{C9CD05C4-A3F4-5DB3-C6F7-E903CFB2CA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0" name="Freeform 48">
                    <a:extLst>
                      <a:ext uri="{FF2B5EF4-FFF2-40B4-BE49-F238E27FC236}">
                        <a16:creationId xmlns:a16="http://schemas.microsoft.com/office/drawing/2014/main" id="{29A50508-340E-ED32-130B-5F97A012E7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1" name="Freeform 49">
                    <a:extLst>
                      <a:ext uri="{FF2B5EF4-FFF2-40B4-BE49-F238E27FC236}">
                        <a16:creationId xmlns:a16="http://schemas.microsoft.com/office/drawing/2014/main" id="{5DCCE7EB-3ED4-2FC8-1E31-08EDF0B418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22" name="Group 50">
                  <a:extLst>
                    <a:ext uri="{FF2B5EF4-FFF2-40B4-BE49-F238E27FC236}">
                      <a16:creationId xmlns:a16="http://schemas.microsoft.com/office/drawing/2014/main" id="{D128B0DB-0872-FEFD-4707-08EDD97E1A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54323" name="Freeform 51">
                    <a:extLst>
                      <a:ext uri="{FF2B5EF4-FFF2-40B4-BE49-F238E27FC236}">
                        <a16:creationId xmlns:a16="http://schemas.microsoft.com/office/drawing/2014/main" id="{1060C458-B3E3-4D83-283D-9FAA2540AC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4" name="Freeform 52">
                    <a:extLst>
                      <a:ext uri="{FF2B5EF4-FFF2-40B4-BE49-F238E27FC236}">
                        <a16:creationId xmlns:a16="http://schemas.microsoft.com/office/drawing/2014/main" id="{2AC3EF71-6240-EF54-3A1E-D2116625C7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25" name="Freeform 53">
                  <a:extLst>
                    <a:ext uri="{FF2B5EF4-FFF2-40B4-BE49-F238E27FC236}">
                      <a16:creationId xmlns:a16="http://schemas.microsoft.com/office/drawing/2014/main" id="{A89FFC27-0255-99C8-E472-A9B8273B7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26" name="Freeform 54">
                <a:extLst>
                  <a:ext uri="{FF2B5EF4-FFF2-40B4-BE49-F238E27FC236}">
                    <a16:creationId xmlns:a16="http://schemas.microsoft.com/office/drawing/2014/main" id="{FB61B9FF-4EEF-02AA-F457-7F54BFFF6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7" name="Freeform 55">
                <a:extLst>
                  <a:ext uri="{FF2B5EF4-FFF2-40B4-BE49-F238E27FC236}">
                    <a16:creationId xmlns:a16="http://schemas.microsoft.com/office/drawing/2014/main" id="{E384F293-BF6F-6C6D-4161-ECED3356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28" name="Group 56">
              <a:extLst>
                <a:ext uri="{FF2B5EF4-FFF2-40B4-BE49-F238E27FC236}">
                  <a16:creationId xmlns:a16="http://schemas.microsoft.com/office/drawing/2014/main" id="{2A611C15-56BF-3F6F-7572-8B357266B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54329" name="Group 57">
                <a:extLst>
                  <a:ext uri="{FF2B5EF4-FFF2-40B4-BE49-F238E27FC236}">
                    <a16:creationId xmlns:a16="http://schemas.microsoft.com/office/drawing/2014/main" id="{3852CCFC-0931-A4FA-A297-943609FD9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54330" name="Freeform 58">
                  <a:extLst>
                    <a:ext uri="{FF2B5EF4-FFF2-40B4-BE49-F238E27FC236}">
                      <a16:creationId xmlns:a16="http://schemas.microsoft.com/office/drawing/2014/main" id="{664B9EE5-CE6F-475D-BCC4-5DEEAE850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1" name="Freeform 59">
                  <a:extLst>
                    <a:ext uri="{FF2B5EF4-FFF2-40B4-BE49-F238E27FC236}">
                      <a16:creationId xmlns:a16="http://schemas.microsoft.com/office/drawing/2014/main" id="{855F5FB7-6289-4AC7-17D2-9A2C12D71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2" name="Freeform 60">
                  <a:extLst>
                    <a:ext uri="{FF2B5EF4-FFF2-40B4-BE49-F238E27FC236}">
                      <a16:creationId xmlns:a16="http://schemas.microsoft.com/office/drawing/2014/main" id="{9584AD98-36E3-E149-92EA-8F831E4CA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3" name="Freeform 61">
                  <a:extLst>
                    <a:ext uri="{FF2B5EF4-FFF2-40B4-BE49-F238E27FC236}">
                      <a16:creationId xmlns:a16="http://schemas.microsoft.com/office/drawing/2014/main" id="{01E4EE60-9CBF-BF55-0F1A-0041848AB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4" name="Freeform 62">
                  <a:extLst>
                    <a:ext uri="{FF2B5EF4-FFF2-40B4-BE49-F238E27FC236}">
                      <a16:creationId xmlns:a16="http://schemas.microsoft.com/office/drawing/2014/main" id="{F73182F1-AA45-C2BE-0A9D-CE95280BA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35" name="Group 63">
                <a:extLst>
                  <a:ext uri="{FF2B5EF4-FFF2-40B4-BE49-F238E27FC236}">
                    <a16:creationId xmlns:a16="http://schemas.microsoft.com/office/drawing/2014/main" id="{9BA55460-F76A-AFC3-F621-16C3E3C8A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54336" name="Oval 64">
                  <a:extLst>
                    <a:ext uri="{FF2B5EF4-FFF2-40B4-BE49-F238E27FC236}">
                      <a16:creationId xmlns:a16="http://schemas.microsoft.com/office/drawing/2014/main" id="{C3571519-8F1B-1DF7-4819-585342F9E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7" name="Oval 65">
                  <a:extLst>
                    <a:ext uri="{FF2B5EF4-FFF2-40B4-BE49-F238E27FC236}">
                      <a16:creationId xmlns:a16="http://schemas.microsoft.com/office/drawing/2014/main" id="{234B9C51-24CE-6AAF-F1DF-E5D20856F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38" name="Group 66">
                <a:extLst>
                  <a:ext uri="{FF2B5EF4-FFF2-40B4-BE49-F238E27FC236}">
                    <a16:creationId xmlns:a16="http://schemas.microsoft.com/office/drawing/2014/main" id="{15D73DE7-AAAD-C123-28DC-5078061CE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54339" name="Oval 67">
                  <a:extLst>
                    <a:ext uri="{FF2B5EF4-FFF2-40B4-BE49-F238E27FC236}">
                      <a16:creationId xmlns:a16="http://schemas.microsoft.com/office/drawing/2014/main" id="{ED9D5C07-118A-6192-2B7B-065FAE7FF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0" name="Oval 68">
                  <a:extLst>
                    <a:ext uri="{FF2B5EF4-FFF2-40B4-BE49-F238E27FC236}">
                      <a16:creationId xmlns:a16="http://schemas.microsoft.com/office/drawing/2014/main" id="{A7374CEF-1304-AA5D-B7E7-6C2F2EEA1D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4341" name="Freeform 69">
              <a:extLst>
                <a:ext uri="{FF2B5EF4-FFF2-40B4-BE49-F238E27FC236}">
                  <a16:creationId xmlns:a16="http://schemas.microsoft.com/office/drawing/2014/main" id="{77C743B1-D688-3BA0-A63E-691DB5F4D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42" name="Group 70">
              <a:extLst>
                <a:ext uri="{FF2B5EF4-FFF2-40B4-BE49-F238E27FC236}">
                  <a16:creationId xmlns:a16="http://schemas.microsoft.com/office/drawing/2014/main" id="{938A4953-1E21-0138-77DC-1052F15FFEC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54343" name="Freeform 71">
                <a:extLst>
                  <a:ext uri="{FF2B5EF4-FFF2-40B4-BE49-F238E27FC236}">
                    <a16:creationId xmlns:a16="http://schemas.microsoft.com/office/drawing/2014/main" id="{7C66293F-F848-C3CA-E343-AF6248A40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4" name="Freeform 72">
                <a:extLst>
                  <a:ext uri="{FF2B5EF4-FFF2-40B4-BE49-F238E27FC236}">
                    <a16:creationId xmlns:a16="http://schemas.microsoft.com/office/drawing/2014/main" id="{F9208D41-35B1-30CA-7ECD-977AFB4B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5" name="Freeform 73">
                <a:extLst>
                  <a:ext uri="{FF2B5EF4-FFF2-40B4-BE49-F238E27FC236}">
                    <a16:creationId xmlns:a16="http://schemas.microsoft.com/office/drawing/2014/main" id="{FFEB2C7D-1D9D-95A5-272C-7224BFA97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6" name="Freeform 74">
                <a:extLst>
                  <a:ext uri="{FF2B5EF4-FFF2-40B4-BE49-F238E27FC236}">
                    <a16:creationId xmlns:a16="http://schemas.microsoft.com/office/drawing/2014/main" id="{3D3E724B-B3BF-1E06-A490-7C5E7499E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7" name="Freeform 75">
                <a:extLst>
                  <a:ext uri="{FF2B5EF4-FFF2-40B4-BE49-F238E27FC236}">
                    <a16:creationId xmlns:a16="http://schemas.microsoft.com/office/drawing/2014/main" id="{217150B7-8E49-2FC4-7FDD-6B19AB2B7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8" name="Freeform 76">
                <a:extLst>
                  <a:ext uri="{FF2B5EF4-FFF2-40B4-BE49-F238E27FC236}">
                    <a16:creationId xmlns:a16="http://schemas.microsoft.com/office/drawing/2014/main" id="{8FB59AEA-C2F6-32A2-BA49-83099C3BF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9" name="Freeform 77">
                <a:extLst>
                  <a:ext uri="{FF2B5EF4-FFF2-40B4-BE49-F238E27FC236}">
                    <a16:creationId xmlns:a16="http://schemas.microsoft.com/office/drawing/2014/main" id="{BAC6CC33-DAEE-B3C3-0491-A288FD537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0" name="Freeform 78">
                <a:extLst>
                  <a:ext uri="{FF2B5EF4-FFF2-40B4-BE49-F238E27FC236}">
                    <a16:creationId xmlns:a16="http://schemas.microsoft.com/office/drawing/2014/main" id="{4AB141B0-3FD9-E4E6-AE9F-AB2827A5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1" name="Freeform 79">
                <a:extLst>
                  <a:ext uri="{FF2B5EF4-FFF2-40B4-BE49-F238E27FC236}">
                    <a16:creationId xmlns:a16="http://schemas.microsoft.com/office/drawing/2014/main" id="{AEE7355F-D321-8152-AB17-6F022F654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2" name="Freeform 80">
                <a:extLst>
                  <a:ext uri="{FF2B5EF4-FFF2-40B4-BE49-F238E27FC236}">
                    <a16:creationId xmlns:a16="http://schemas.microsoft.com/office/drawing/2014/main" id="{C3A0D5A9-BA70-DBF5-FE94-7F53B12C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3" name="Freeform 81">
                <a:extLst>
                  <a:ext uri="{FF2B5EF4-FFF2-40B4-BE49-F238E27FC236}">
                    <a16:creationId xmlns:a16="http://schemas.microsoft.com/office/drawing/2014/main" id="{907E5C3D-C88D-BF8E-F3E6-97A9D22B0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4" name="Freeform 82">
                <a:extLst>
                  <a:ext uri="{FF2B5EF4-FFF2-40B4-BE49-F238E27FC236}">
                    <a16:creationId xmlns:a16="http://schemas.microsoft.com/office/drawing/2014/main" id="{A04F1E2D-C155-34A5-040A-46160CBFB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5" name="Freeform 83">
                <a:extLst>
                  <a:ext uri="{FF2B5EF4-FFF2-40B4-BE49-F238E27FC236}">
                    <a16:creationId xmlns:a16="http://schemas.microsoft.com/office/drawing/2014/main" id="{23984D47-124B-E18E-74E0-AF6355C3A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6" name="Freeform 84">
                <a:extLst>
                  <a:ext uri="{FF2B5EF4-FFF2-40B4-BE49-F238E27FC236}">
                    <a16:creationId xmlns:a16="http://schemas.microsoft.com/office/drawing/2014/main" id="{0D684EC6-EC50-5A66-91AF-801A5F67B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7" name="Freeform 85">
                <a:extLst>
                  <a:ext uri="{FF2B5EF4-FFF2-40B4-BE49-F238E27FC236}">
                    <a16:creationId xmlns:a16="http://schemas.microsoft.com/office/drawing/2014/main" id="{0E5C29CA-EA86-0B61-99C4-EB7062444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8" name="Freeform 86">
                <a:extLst>
                  <a:ext uri="{FF2B5EF4-FFF2-40B4-BE49-F238E27FC236}">
                    <a16:creationId xmlns:a16="http://schemas.microsoft.com/office/drawing/2014/main" id="{C6660A39-DB5A-A63B-AF9C-7EF7F1D3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9" name="Freeform 87">
                <a:extLst>
                  <a:ext uri="{FF2B5EF4-FFF2-40B4-BE49-F238E27FC236}">
                    <a16:creationId xmlns:a16="http://schemas.microsoft.com/office/drawing/2014/main" id="{98888522-70E8-2F7A-0013-0F0E4A02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0" name="Freeform 88">
                <a:extLst>
                  <a:ext uri="{FF2B5EF4-FFF2-40B4-BE49-F238E27FC236}">
                    <a16:creationId xmlns:a16="http://schemas.microsoft.com/office/drawing/2014/main" id="{6A77391A-8EC2-8548-BF38-C57D9A729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1" name="Freeform 89">
                <a:extLst>
                  <a:ext uri="{FF2B5EF4-FFF2-40B4-BE49-F238E27FC236}">
                    <a16:creationId xmlns:a16="http://schemas.microsoft.com/office/drawing/2014/main" id="{CF3676B9-78BC-B8B8-F870-EA67C36E4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2" name="Freeform 90">
                <a:extLst>
                  <a:ext uri="{FF2B5EF4-FFF2-40B4-BE49-F238E27FC236}">
                    <a16:creationId xmlns:a16="http://schemas.microsoft.com/office/drawing/2014/main" id="{FE4CE703-C254-6BC0-B9E5-ABEEBCD95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3" name="Freeform 91">
                <a:extLst>
                  <a:ext uri="{FF2B5EF4-FFF2-40B4-BE49-F238E27FC236}">
                    <a16:creationId xmlns:a16="http://schemas.microsoft.com/office/drawing/2014/main" id="{F4A3B342-3869-68BA-B5F5-449A05D98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64" name="Freeform 92">
                <a:extLst>
                  <a:ext uri="{FF2B5EF4-FFF2-40B4-BE49-F238E27FC236}">
                    <a16:creationId xmlns:a16="http://schemas.microsoft.com/office/drawing/2014/main" id="{760B793B-61E4-F815-B3BD-12E0C56B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366" name="AutoShape 94">
            <a:extLst>
              <a:ext uri="{FF2B5EF4-FFF2-40B4-BE49-F238E27FC236}">
                <a16:creationId xmlns:a16="http://schemas.microsoft.com/office/drawing/2014/main" id="{99DF69F6-F1E8-ABFD-3A34-8C00F03B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6477000" cy="1676400"/>
          </a:xfrm>
          <a:prstGeom prst="cloudCallout">
            <a:avLst>
              <a:gd name="adj1" fmla="val 49829"/>
              <a:gd name="adj2" fmla="val 60699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/>
              <a:t>      Can’t you give me a formula </a:t>
            </a:r>
          </a:p>
          <a:p>
            <a:pPr algn="ctr"/>
            <a:r>
              <a:rPr lang="en-US" altLang="zh-CN" sz="2400" b="1"/>
              <a:t>          with all the advantages yet without any </a:t>
            </a:r>
          </a:p>
          <a:p>
            <a:pPr algn="ctr"/>
            <a:r>
              <a:rPr lang="en-US" altLang="zh-CN" sz="2400" b="1"/>
              <a:t>of the disadvantages?</a:t>
            </a:r>
          </a:p>
        </p:txBody>
      </p:sp>
      <p:grpSp>
        <p:nvGrpSpPr>
          <p:cNvPr id="54367" name="Group 95">
            <a:extLst>
              <a:ext uri="{FF2B5EF4-FFF2-40B4-BE49-F238E27FC236}">
                <a16:creationId xmlns:a16="http://schemas.microsoft.com/office/drawing/2014/main" id="{80B82872-4574-87A7-7C96-C9D4132C4D0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724400"/>
            <a:ext cx="1676400" cy="1708150"/>
            <a:chOff x="2051" y="1696"/>
            <a:chExt cx="1004" cy="1028"/>
          </a:xfrm>
        </p:grpSpPr>
        <p:sp>
          <p:nvSpPr>
            <p:cNvPr id="54368" name="Freeform 96">
              <a:extLst>
                <a:ext uri="{FF2B5EF4-FFF2-40B4-BE49-F238E27FC236}">
                  <a16:creationId xmlns:a16="http://schemas.microsoft.com/office/drawing/2014/main" id="{A93F33E3-729D-503C-1D47-61669E831980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69" name="Group 97">
              <a:extLst>
                <a:ext uri="{FF2B5EF4-FFF2-40B4-BE49-F238E27FC236}">
                  <a16:creationId xmlns:a16="http://schemas.microsoft.com/office/drawing/2014/main" id="{425FA263-F73D-B477-A241-E80F4EB56A5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54370" name="Freeform 98">
                <a:extLst>
                  <a:ext uri="{FF2B5EF4-FFF2-40B4-BE49-F238E27FC236}">
                    <a16:creationId xmlns:a16="http://schemas.microsoft.com/office/drawing/2014/main" id="{F4F93FA3-6BB2-7B3B-70C8-972C10B7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1" name="Freeform 99">
                <a:extLst>
                  <a:ext uri="{FF2B5EF4-FFF2-40B4-BE49-F238E27FC236}">
                    <a16:creationId xmlns:a16="http://schemas.microsoft.com/office/drawing/2014/main" id="{75EC7A46-93CD-68BD-74F5-570C8C38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72" name="Freeform 100">
              <a:extLst>
                <a:ext uri="{FF2B5EF4-FFF2-40B4-BE49-F238E27FC236}">
                  <a16:creationId xmlns:a16="http://schemas.microsoft.com/office/drawing/2014/main" id="{B3CEB371-0ACC-A4B6-2668-EBD992921A3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73" name="Group 101">
              <a:extLst>
                <a:ext uri="{FF2B5EF4-FFF2-40B4-BE49-F238E27FC236}">
                  <a16:creationId xmlns:a16="http://schemas.microsoft.com/office/drawing/2014/main" id="{FFCFE9DF-ABDD-2E26-C97F-CAFFD6BBFC2F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54374" name="Group 102">
                <a:extLst>
                  <a:ext uri="{FF2B5EF4-FFF2-40B4-BE49-F238E27FC236}">
                    <a16:creationId xmlns:a16="http://schemas.microsoft.com/office/drawing/2014/main" id="{8264BBAB-091A-C37B-4017-5A26FF6E5C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54375" name="Freeform 103">
                  <a:extLst>
                    <a:ext uri="{FF2B5EF4-FFF2-40B4-BE49-F238E27FC236}">
                      <a16:creationId xmlns:a16="http://schemas.microsoft.com/office/drawing/2014/main" id="{D2E5BCC3-48B2-1310-CD99-977768474B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76" name="Freeform 104">
                  <a:extLst>
                    <a:ext uri="{FF2B5EF4-FFF2-40B4-BE49-F238E27FC236}">
                      <a16:creationId xmlns:a16="http://schemas.microsoft.com/office/drawing/2014/main" id="{132D1E7A-4277-D117-F742-28DF76264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77" name="Group 105">
                <a:extLst>
                  <a:ext uri="{FF2B5EF4-FFF2-40B4-BE49-F238E27FC236}">
                    <a16:creationId xmlns:a16="http://schemas.microsoft.com/office/drawing/2014/main" id="{DCDD27EB-8E65-4EDD-8167-BDF7D8548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54378" name="Freeform 106">
                  <a:extLst>
                    <a:ext uri="{FF2B5EF4-FFF2-40B4-BE49-F238E27FC236}">
                      <a16:creationId xmlns:a16="http://schemas.microsoft.com/office/drawing/2014/main" id="{D5AA22D8-58B7-DFFB-E6E3-525B838A5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79" name="Freeform 107">
                  <a:extLst>
                    <a:ext uri="{FF2B5EF4-FFF2-40B4-BE49-F238E27FC236}">
                      <a16:creationId xmlns:a16="http://schemas.microsoft.com/office/drawing/2014/main" id="{D41704E9-2BA2-7B74-6B67-182A592D6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80" name="Freeform 108">
                  <a:extLst>
                    <a:ext uri="{FF2B5EF4-FFF2-40B4-BE49-F238E27FC236}">
                      <a16:creationId xmlns:a16="http://schemas.microsoft.com/office/drawing/2014/main" id="{FCB72153-DE5B-AE79-5EB6-7D7E99102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381" name="Group 109">
              <a:extLst>
                <a:ext uri="{FF2B5EF4-FFF2-40B4-BE49-F238E27FC236}">
                  <a16:creationId xmlns:a16="http://schemas.microsoft.com/office/drawing/2014/main" id="{197DC97C-5B90-CDC7-72F9-E4317219A0E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54382" name="Group 110">
                <a:extLst>
                  <a:ext uri="{FF2B5EF4-FFF2-40B4-BE49-F238E27FC236}">
                    <a16:creationId xmlns:a16="http://schemas.microsoft.com/office/drawing/2014/main" id="{DE61AA67-5D80-6D81-6129-57BFA8D9FA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54383" name="Freeform 111">
                  <a:extLst>
                    <a:ext uri="{FF2B5EF4-FFF2-40B4-BE49-F238E27FC236}">
                      <a16:creationId xmlns:a16="http://schemas.microsoft.com/office/drawing/2014/main" id="{564A9FBC-F10A-356D-5117-25A56AFD9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84" name="Freeform 112">
                  <a:extLst>
                    <a:ext uri="{FF2B5EF4-FFF2-40B4-BE49-F238E27FC236}">
                      <a16:creationId xmlns:a16="http://schemas.microsoft.com/office/drawing/2014/main" id="{4B728310-9B63-63C0-F867-79B1A3C47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85" name="Freeform 113">
                <a:extLst>
                  <a:ext uri="{FF2B5EF4-FFF2-40B4-BE49-F238E27FC236}">
                    <a16:creationId xmlns:a16="http://schemas.microsoft.com/office/drawing/2014/main" id="{AFB2B319-9442-4EDF-FCBB-B361116AD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86" name="Group 114">
                <a:extLst>
                  <a:ext uri="{FF2B5EF4-FFF2-40B4-BE49-F238E27FC236}">
                    <a16:creationId xmlns:a16="http://schemas.microsoft.com/office/drawing/2014/main" id="{8038E986-3478-8C15-1635-48FA574000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54387" name="Freeform 115">
                  <a:extLst>
                    <a:ext uri="{FF2B5EF4-FFF2-40B4-BE49-F238E27FC236}">
                      <a16:creationId xmlns:a16="http://schemas.microsoft.com/office/drawing/2014/main" id="{9A86EB24-8857-7F5A-4774-6BC4EC2B4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88" name="Freeform 116">
                  <a:extLst>
                    <a:ext uri="{FF2B5EF4-FFF2-40B4-BE49-F238E27FC236}">
                      <a16:creationId xmlns:a16="http://schemas.microsoft.com/office/drawing/2014/main" id="{2FA570B3-EB52-89DB-2208-17E999B4A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89" name="Freeform 117">
                  <a:extLst>
                    <a:ext uri="{FF2B5EF4-FFF2-40B4-BE49-F238E27FC236}">
                      <a16:creationId xmlns:a16="http://schemas.microsoft.com/office/drawing/2014/main" id="{5221FE03-1638-5D32-4301-9E744DEE5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90" name="Group 118">
                <a:extLst>
                  <a:ext uri="{FF2B5EF4-FFF2-40B4-BE49-F238E27FC236}">
                    <a16:creationId xmlns:a16="http://schemas.microsoft.com/office/drawing/2014/main" id="{A82E2F43-9FFD-3759-4334-711C6D772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54391" name="Freeform 119">
                  <a:extLst>
                    <a:ext uri="{FF2B5EF4-FFF2-40B4-BE49-F238E27FC236}">
                      <a16:creationId xmlns:a16="http://schemas.microsoft.com/office/drawing/2014/main" id="{A2D3F864-D1D7-BB00-5568-6D7EE9CDD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92" name="Oval 120">
                  <a:extLst>
                    <a:ext uri="{FF2B5EF4-FFF2-40B4-BE49-F238E27FC236}">
                      <a16:creationId xmlns:a16="http://schemas.microsoft.com/office/drawing/2014/main" id="{E2960976-B5DE-3BBC-97A4-8BB4D9417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93" name="Freeform 121">
                  <a:extLst>
                    <a:ext uri="{FF2B5EF4-FFF2-40B4-BE49-F238E27FC236}">
                      <a16:creationId xmlns:a16="http://schemas.microsoft.com/office/drawing/2014/main" id="{5E9C4273-B91C-5F93-D947-17D4363AB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94" name="Oval 122">
                  <a:extLst>
                    <a:ext uri="{FF2B5EF4-FFF2-40B4-BE49-F238E27FC236}">
                      <a16:creationId xmlns:a16="http://schemas.microsoft.com/office/drawing/2014/main" id="{C1E8E8F9-BC3F-2DB4-524B-686F448A1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95" name="Freeform 123">
                <a:extLst>
                  <a:ext uri="{FF2B5EF4-FFF2-40B4-BE49-F238E27FC236}">
                    <a16:creationId xmlns:a16="http://schemas.microsoft.com/office/drawing/2014/main" id="{E0A6B249-124D-38AF-AD0B-D95028F84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6" name="Freeform 124">
                <a:extLst>
                  <a:ext uri="{FF2B5EF4-FFF2-40B4-BE49-F238E27FC236}">
                    <a16:creationId xmlns:a16="http://schemas.microsoft.com/office/drawing/2014/main" id="{E5763AFA-E9E3-785D-523F-24B08B5CD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7" name="Freeform 125">
                <a:extLst>
                  <a:ext uri="{FF2B5EF4-FFF2-40B4-BE49-F238E27FC236}">
                    <a16:creationId xmlns:a16="http://schemas.microsoft.com/office/drawing/2014/main" id="{525CF01E-4BFC-FD63-E8E8-CD21992AA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98" name="Freeform 126">
              <a:extLst>
                <a:ext uri="{FF2B5EF4-FFF2-40B4-BE49-F238E27FC236}">
                  <a16:creationId xmlns:a16="http://schemas.microsoft.com/office/drawing/2014/main" id="{FBDCD120-692B-16E7-74D0-A679BD9690D7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99" name="Group 127">
              <a:extLst>
                <a:ext uri="{FF2B5EF4-FFF2-40B4-BE49-F238E27FC236}">
                  <a16:creationId xmlns:a16="http://schemas.microsoft.com/office/drawing/2014/main" id="{58E19F3C-B08D-42F7-9884-90B8BD089534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54400" name="Freeform 128">
                <a:extLst>
                  <a:ext uri="{FF2B5EF4-FFF2-40B4-BE49-F238E27FC236}">
                    <a16:creationId xmlns:a16="http://schemas.microsoft.com/office/drawing/2014/main" id="{518631E6-B14B-3BA0-4382-5AA2D2A42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1" name="Freeform 129">
                <a:extLst>
                  <a:ext uri="{FF2B5EF4-FFF2-40B4-BE49-F238E27FC236}">
                    <a16:creationId xmlns:a16="http://schemas.microsoft.com/office/drawing/2014/main" id="{6D97AF85-8E87-CDFE-79F9-7EE2D980F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2" name="Freeform 130">
                <a:extLst>
                  <a:ext uri="{FF2B5EF4-FFF2-40B4-BE49-F238E27FC236}">
                    <a16:creationId xmlns:a16="http://schemas.microsoft.com/office/drawing/2014/main" id="{A498AED7-D0B6-EFE4-D7DF-B21293998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3" name="Freeform 131">
                <a:extLst>
                  <a:ext uri="{FF2B5EF4-FFF2-40B4-BE49-F238E27FC236}">
                    <a16:creationId xmlns:a16="http://schemas.microsoft.com/office/drawing/2014/main" id="{9B9B50DD-6F37-5931-7157-3F880D8BF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4" name="Freeform 132">
                <a:extLst>
                  <a:ext uri="{FF2B5EF4-FFF2-40B4-BE49-F238E27FC236}">
                    <a16:creationId xmlns:a16="http://schemas.microsoft.com/office/drawing/2014/main" id="{5BA33757-7E61-138C-607C-B96705381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5" name="Freeform 133">
                <a:extLst>
                  <a:ext uri="{FF2B5EF4-FFF2-40B4-BE49-F238E27FC236}">
                    <a16:creationId xmlns:a16="http://schemas.microsoft.com/office/drawing/2014/main" id="{75B5D19D-BD0D-D99B-8BEF-BFB3B47E6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6" name="Freeform 134">
                <a:extLst>
                  <a:ext uri="{FF2B5EF4-FFF2-40B4-BE49-F238E27FC236}">
                    <a16:creationId xmlns:a16="http://schemas.microsoft.com/office/drawing/2014/main" id="{3E3C303C-9EC5-F7B2-1A4F-C8BA04769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7" name="Freeform 135">
                <a:extLst>
                  <a:ext uri="{FF2B5EF4-FFF2-40B4-BE49-F238E27FC236}">
                    <a16:creationId xmlns:a16="http://schemas.microsoft.com/office/drawing/2014/main" id="{FB8325A5-A871-59E9-4BEF-20E3C8928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8" name="Freeform 136">
                <a:extLst>
                  <a:ext uri="{FF2B5EF4-FFF2-40B4-BE49-F238E27FC236}">
                    <a16:creationId xmlns:a16="http://schemas.microsoft.com/office/drawing/2014/main" id="{841CEC4B-B395-71F9-B688-C702739A7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09" name="Freeform 137">
                <a:extLst>
                  <a:ext uri="{FF2B5EF4-FFF2-40B4-BE49-F238E27FC236}">
                    <a16:creationId xmlns:a16="http://schemas.microsoft.com/office/drawing/2014/main" id="{F0514136-84BD-02B0-FE6B-57698CD04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0" name="Freeform 138">
                <a:extLst>
                  <a:ext uri="{FF2B5EF4-FFF2-40B4-BE49-F238E27FC236}">
                    <a16:creationId xmlns:a16="http://schemas.microsoft.com/office/drawing/2014/main" id="{F890F5F3-AFE6-A31B-9E9F-C174F98B8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1" name="Freeform 139">
                <a:extLst>
                  <a:ext uri="{FF2B5EF4-FFF2-40B4-BE49-F238E27FC236}">
                    <a16:creationId xmlns:a16="http://schemas.microsoft.com/office/drawing/2014/main" id="{EDB17B80-9208-9193-E422-EFF22099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2" name="Freeform 140">
                <a:extLst>
                  <a:ext uri="{FF2B5EF4-FFF2-40B4-BE49-F238E27FC236}">
                    <a16:creationId xmlns:a16="http://schemas.microsoft.com/office/drawing/2014/main" id="{BB1A6270-FEC8-A473-EC59-DE294954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3" name="Freeform 141">
                <a:extLst>
                  <a:ext uri="{FF2B5EF4-FFF2-40B4-BE49-F238E27FC236}">
                    <a16:creationId xmlns:a16="http://schemas.microsoft.com/office/drawing/2014/main" id="{DE5E947C-80D2-474D-6D6C-D32EB2C19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14" name="Freeform 142">
                <a:extLst>
                  <a:ext uri="{FF2B5EF4-FFF2-40B4-BE49-F238E27FC236}">
                    <a16:creationId xmlns:a16="http://schemas.microsoft.com/office/drawing/2014/main" id="{F88EEC78-8C28-678A-B72C-59B89461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415" name="AutoShape 143">
            <a:extLst>
              <a:ext uri="{FF2B5EF4-FFF2-40B4-BE49-F238E27FC236}">
                <a16:creationId xmlns:a16="http://schemas.microsoft.com/office/drawing/2014/main" id="{874A1B45-0444-8E25-619E-8C5C1B4A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3429000" cy="1371600"/>
          </a:xfrm>
          <a:prstGeom prst="cloudCallout">
            <a:avLst>
              <a:gd name="adj1" fmla="val -75648"/>
              <a:gd name="adj2" fmla="val 59375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    Do you think it possible?</a:t>
            </a:r>
          </a:p>
        </p:txBody>
      </p:sp>
      <p:sp>
        <p:nvSpPr>
          <p:cNvPr id="54416" name="AutoShape 144">
            <a:extLst>
              <a:ext uri="{FF2B5EF4-FFF2-40B4-BE49-F238E27FC236}">
                <a16:creationId xmlns:a16="http://schemas.microsoft.com/office/drawing/2014/main" id="{7B27D4BD-9BA4-237D-00F9-1CDB49DC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3733800" cy="1143000"/>
          </a:xfrm>
          <a:prstGeom prst="cloudCallout">
            <a:avLst>
              <a:gd name="adj1" fmla="val 67389"/>
              <a:gd name="adj2" fmla="val 103472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/>
              <a:t>       Well, call me greedy…</a:t>
            </a:r>
          </a:p>
        </p:txBody>
      </p:sp>
      <p:sp>
        <p:nvSpPr>
          <p:cNvPr id="54417" name="AutoShape 145">
            <a:extLst>
              <a:ext uri="{FF2B5EF4-FFF2-40B4-BE49-F238E27FC236}">
                <a16:creationId xmlns:a16="http://schemas.microsoft.com/office/drawing/2014/main" id="{4F18BE07-C342-8765-8E5F-7654B33E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0"/>
            <a:ext cx="3429000" cy="1371600"/>
          </a:xfrm>
          <a:prstGeom prst="cloudCallout">
            <a:avLst>
              <a:gd name="adj1" fmla="val -81157"/>
              <a:gd name="adj2" fmla="val 49884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5000"/>
              </a:lnSpc>
            </a:pPr>
            <a:r>
              <a:rPr lang="en-US" altLang="zh-CN" sz="2400" b="1"/>
              <a:t>    OK, let’s make it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54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54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54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 autoUpdateAnimBg="0"/>
      <p:bldP spid="54284" grpId="0" animBg="1" autoUpdateAnimBg="0"/>
      <p:bldP spid="54285" grpId="0" animBg="1" autoUpdateAnimBg="0"/>
      <p:bldP spid="54287" grpId="0" animBg="1" autoUpdateAnimBg="0"/>
      <p:bldP spid="54289" grpId="0" animBg="1" autoUpdateAnimBg="0"/>
      <p:bldP spid="54290" grpId="0" animBg="1" autoUpdateAnimBg="0"/>
      <p:bldP spid="54291" grpId="0" animBg="1" autoUpdateAnimBg="0"/>
      <p:bldP spid="54292" grpId="0" animBg="1" autoUpdateAnimBg="0"/>
      <p:bldP spid="54366" grpId="0" animBg="1" autoUpdateAnimBg="0"/>
      <p:bldP spid="54415" grpId="0" animBg="1" autoUpdateAnimBg="0"/>
      <p:bldP spid="54416" grpId="0" animBg="1" autoUpdateAnimBg="0"/>
      <p:bldP spid="544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42" name="Group 22">
            <a:extLst>
              <a:ext uri="{FF2B5EF4-FFF2-40B4-BE49-F238E27FC236}">
                <a16:creationId xmlns:a16="http://schemas.microsoft.com/office/drawing/2014/main" id="{1E2D7583-C3C4-746A-1EB9-30AE6BD3098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941888"/>
            <a:ext cx="7561263" cy="1628775"/>
            <a:chOff x="434" y="2592"/>
            <a:chExt cx="4846" cy="1026"/>
          </a:xfrm>
        </p:grpSpPr>
        <p:sp>
          <p:nvSpPr>
            <p:cNvPr id="56343" name="Rectangle 23">
              <a:extLst>
                <a:ext uri="{FF2B5EF4-FFF2-40B4-BE49-F238E27FC236}">
                  <a16:creationId xmlns:a16="http://schemas.microsoft.com/office/drawing/2014/main" id="{535750C6-B4BB-AB8D-781A-44335A73F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640"/>
              <a:ext cx="484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显然，  </a:t>
              </a:r>
              <a:r>
                <a:rPr lang="en-US" altLang="zh-CN" sz="2400" b="1">
                  <a:latin typeface="楷体_GB2312" pitchFamily="49" charset="-122"/>
                </a:rPr>
                <a:t>,    </a:t>
              </a:r>
              <a:r>
                <a:rPr lang="zh-CN" altLang="en-US" sz="2400" b="1">
                  <a:latin typeface="楷体_GB2312" pitchFamily="49" charset="-122"/>
                </a:rPr>
                <a:t>是在点   </a:t>
              </a:r>
              <a:r>
                <a:rPr lang="en-US" altLang="zh-CN" sz="2400" b="1">
                  <a:latin typeface="楷体_GB2312" pitchFamily="49" charset="-122"/>
                </a:rPr>
                <a:t>,   </a:t>
              </a:r>
              <a:r>
                <a:rPr lang="zh-CN" altLang="en-US" sz="2400" b="1">
                  <a:latin typeface="楷体_GB2312" pitchFamily="49" charset="-122"/>
                </a:rPr>
                <a:t>处的斜率。以上公式用到的是两个点的斜率的加权平均，它为构造算法提供了新的途径。</a:t>
              </a:r>
              <a:r>
                <a:rPr lang="en-US" altLang="zh-CN" sz="2400" b="1"/>
                <a:t>Runge-Kutta</a:t>
              </a:r>
              <a:r>
                <a:rPr lang="zh-CN" altLang="en-US" sz="2400" b="1">
                  <a:latin typeface="楷体_GB2312" pitchFamily="49" charset="-122"/>
                </a:rPr>
                <a:t>方法就是这种思想的体现和发展。</a:t>
              </a:r>
            </a:p>
          </p:txBody>
        </p:sp>
        <p:graphicFrame>
          <p:nvGraphicFramePr>
            <p:cNvPr id="56344" name="Object 24">
              <a:extLst>
                <a:ext uri="{FF2B5EF4-FFF2-40B4-BE49-F238E27FC236}">
                  <a16:creationId xmlns:a16="http://schemas.microsoft.com/office/drawing/2014/main" id="{D48CFE0E-3962-E666-B6F2-E80EE4D35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592"/>
            <a:ext cx="2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215640" progId="Equation.DSMT4">
                    <p:embed/>
                  </p:oleObj>
                </mc:Choice>
                <mc:Fallback>
                  <p:oleObj name="Equation" r:id="rId5" imgW="152280" imgH="2156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92"/>
                          <a:ext cx="2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5" name="Object 25">
              <a:extLst>
                <a:ext uri="{FF2B5EF4-FFF2-40B4-BE49-F238E27FC236}">
                  <a16:creationId xmlns:a16="http://schemas.microsoft.com/office/drawing/2014/main" id="{9C536057-DB2D-7FAF-2B8D-ACC614AA5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592"/>
            <a:ext cx="26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15640" progId="Equation.DSMT4">
                    <p:embed/>
                  </p:oleObj>
                </mc:Choice>
                <mc:Fallback>
                  <p:oleObj name="Equation" r:id="rId7" imgW="164880" imgH="215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92"/>
                          <a:ext cx="26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6" name="Object 26">
              <a:extLst>
                <a:ext uri="{FF2B5EF4-FFF2-40B4-BE49-F238E27FC236}">
                  <a16:creationId xmlns:a16="http://schemas.microsoft.com/office/drawing/2014/main" id="{F2B27882-B1C7-391D-9C38-3B5276686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592"/>
            <a:ext cx="2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480" imgH="228600" progId="Equation.DSMT4">
                    <p:embed/>
                  </p:oleObj>
                </mc:Choice>
                <mc:Fallback>
                  <p:oleObj name="Equation" r:id="rId9" imgW="17748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92"/>
                          <a:ext cx="26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7" name="Object 27">
              <a:extLst>
                <a:ext uri="{FF2B5EF4-FFF2-40B4-BE49-F238E27FC236}">
                  <a16:creationId xmlns:a16="http://schemas.microsoft.com/office/drawing/2014/main" id="{D951AD6F-04D1-3413-A38A-DF2BB4A70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592"/>
            <a:ext cx="38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3800" imgH="228600" progId="Equation.DSMT4">
                    <p:embed/>
                  </p:oleObj>
                </mc:Choice>
                <mc:Fallback>
                  <p:oleObj name="Equation" r:id="rId11" imgW="2538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38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2" name="Text Box 2">
            <a:extLst>
              <a:ext uri="{FF2B5EF4-FFF2-40B4-BE49-F238E27FC236}">
                <a16:creationId xmlns:a16="http://schemas.microsoft.com/office/drawing/2014/main" id="{C6B4BD13-A814-E276-9483-85AD6FCD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§2  </a:t>
            </a:r>
            <a:r>
              <a:rPr lang="zh-CN" altLang="en-US" b="1"/>
              <a:t>龙格 </a:t>
            </a:r>
            <a:r>
              <a:rPr lang="en-US" altLang="zh-CN" b="1">
                <a:sym typeface="Symbol" panose="05050102010706020507" pitchFamily="18" charset="2"/>
              </a:rPr>
              <a:t>- </a:t>
            </a:r>
            <a:r>
              <a:rPr lang="zh-CN" altLang="en-US" b="1">
                <a:sym typeface="Symbol" panose="05050102010706020507" pitchFamily="18" charset="2"/>
              </a:rPr>
              <a:t>库塔法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Runge-Kutta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 Method */</a:t>
            </a:r>
          </a:p>
        </p:txBody>
      </p: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F9BD6CD1-619E-EA54-D9E2-2E2B8B0010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6172200" cy="685800"/>
            <a:chOff x="336" y="672"/>
            <a:chExt cx="3888" cy="432"/>
          </a:xfrm>
        </p:grpSpPr>
        <p:pic>
          <p:nvPicPr>
            <p:cNvPr id="56323" name="Picture 3">
              <a:extLst>
                <a:ext uri="{FF2B5EF4-FFF2-40B4-BE49-F238E27FC236}">
                  <a16:creationId xmlns:a16="http://schemas.microsoft.com/office/drawing/2014/main" id="{F48820EA-C574-BF55-4630-6E0AA18A5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672"/>
              <a:ext cx="432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24" name="Text Box 4">
              <a:extLst>
                <a:ext uri="{FF2B5EF4-FFF2-40B4-BE49-F238E27FC236}">
                  <a16:creationId xmlns:a16="http://schemas.microsoft.com/office/drawing/2014/main" id="{351524B2-F41E-27AD-4C44-430D5FCC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20"/>
              <a:ext cx="3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</a:rPr>
                <a:t>建立高精度的单步递推格式。</a:t>
              </a:r>
            </a:p>
          </p:txBody>
        </p:sp>
      </p:grp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9E16B54D-6A03-AE02-F6FE-212D3345F6F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077200" cy="1187450"/>
            <a:chOff x="336" y="1200"/>
            <a:chExt cx="5088" cy="748"/>
          </a:xfrm>
        </p:grpSpPr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8CA3F4DB-F06C-F11E-8AE3-50C335E0B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00"/>
              <a:ext cx="47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49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39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单步递推法的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基本思想</a:t>
              </a:r>
              <a:r>
                <a:rPr lang="zh-CN" altLang="en-US" b="1">
                  <a:ea typeface="楷体_GB2312" pitchFamily="49" charset="-122"/>
                </a:rPr>
                <a:t>是从 </a:t>
              </a:r>
              <a:r>
                <a:rPr lang="en-US" altLang="zh-CN" b="1">
                  <a:ea typeface="楷体_GB2312" pitchFamily="49" charset="-122"/>
                </a:rPr>
                <a:t>(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ea typeface="楷体_GB2312" pitchFamily="49" charset="-122"/>
                </a:rPr>
                <a:t>n </a:t>
              </a:r>
              <a:r>
                <a:rPr lang="en-US" altLang="zh-CN" b="1">
                  <a:ea typeface="楷体_GB2312" pitchFamily="49" charset="-122"/>
                </a:rPr>
                <a:t>, </a:t>
              </a:r>
              <a:r>
                <a:rPr lang="en-US" altLang="zh-CN" b="1" i="1">
                  <a:ea typeface="楷体_GB2312" pitchFamily="49" charset="-122"/>
                </a:rPr>
                <a:t>y</a:t>
              </a:r>
              <a:r>
                <a:rPr lang="en-US" altLang="zh-CN" b="1" i="1" baseline="-25000">
                  <a:ea typeface="楷体_GB2312" pitchFamily="49" charset="-122"/>
                </a:rPr>
                <a:t>n </a:t>
              </a:r>
              <a:r>
                <a:rPr lang="en-US" altLang="zh-CN" b="1">
                  <a:ea typeface="楷体_GB2312" pitchFamily="49" charset="-122"/>
                </a:rPr>
                <a:t>) </a:t>
              </a:r>
              <a:r>
                <a:rPr lang="zh-CN" altLang="en-US" b="1">
                  <a:ea typeface="楷体_GB2312" pitchFamily="49" charset="-122"/>
                </a:rPr>
                <a:t>点出发，以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某一斜率</a:t>
              </a:r>
              <a:r>
                <a:rPr lang="zh-CN" altLang="en-US" b="1">
                  <a:ea typeface="楷体_GB2312" pitchFamily="49" charset="-122"/>
                </a:rPr>
                <a:t>沿直线达到 </a:t>
              </a:r>
              <a:r>
                <a:rPr lang="en-US" altLang="zh-CN" b="1">
                  <a:ea typeface="楷体_GB2312" pitchFamily="49" charset="-122"/>
                </a:rPr>
                <a:t>(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 baseline="-25000">
                  <a:ea typeface="楷体_GB2312" pitchFamily="49" charset="-122"/>
                </a:rPr>
                <a:t>+1</a:t>
              </a:r>
              <a:r>
                <a:rPr lang="en-US" altLang="zh-CN" b="1" i="1" baseline="-25000">
                  <a:ea typeface="楷体_GB2312" pitchFamily="49" charset="-12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, </a:t>
              </a:r>
              <a:r>
                <a:rPr lang="en-US" altLang="zh-CN" b="1" i="1">
                  <a:ea typeface="楷体_GB2312" pitchFamily="49" charset="-122"/>
                </a:rPr>
                <a:t>y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 baseline="-25000">
                  <a:ea typeface="楷体_GB2312" pitchFamily="49" charset="-122"/>
                </a:rPr>
                <a:t>+1</a:t>
              </a:r>
              <a:r>
                <a:rPr lang="en-US" altLang="zh-CN" b="1" i="1" baseline="-25000">
                  <a:ea typeface="楷体_GB2312" pitchFamily="49" charset="-12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) </a:t>
              </a:r>
              <a:r>
                <a:rPr lang="zh-CN" altLang="en-US" b="1">
                  <a:ea typeface="楷体_GB2312" pitchFamily="49" charset="-122"/>
                </a:rPr>
                <a:t>点。欧拉法及其各种变形所能达到的最高精度为</a:t>
              </a:r>
              <a:r>
                <a:rPr lang="en-US" altLang="zh-CN" b="1">
                  <a:ea typeface="楷体_GB2312" pitchFamily="49" charset="-122"/>
                </a:rPr>
                <a:t>2</a:t>
              </a:r>
              <a:r>
                <a:rPr lang="zh-CN" altLang="en-US" b="1">
                  <a:ea typeface="楷体_GB2312" pitchFamily="49" charset="-122"/>
                </a:rPr>
                <a:t>阶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pic>
          <p:nvPicPr>
            <p:cNvPr id="56330" name="Picture 10">
              <a:extLst>
                <a:ext uri="{FF2B5EF4-FFF2-40B4-BE49-F238E27FC236}">
                  <a16:creationId xmlns:a16="http://schemas.microsoft.com/office/drawing/2014/main" id="{6237AB5A-DA15-2911-E637-9BDB948B5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200"/>
              <a:ext cx="354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33" name="Text Box 13">
            <a:extLst>
              <a:ext uri="{FF2B5EF4-FFF2-40B4-BE49-F238E27FC236}">
                <a16:creationId xmlns:a16="http://schemas.microsoft.com/office/drawing/2014/main" id="{F8EAFE59-D737-179F-0A9D-B8DA0E09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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考察改进的欧拉法，可以将其改写为：</a:t>
            </a:r>
          </a:p>
        </p:txBody>
      </p:sp>
      <p:grpSp>
        <p:nvGrpSpPr>
          <p:cNvPr id="56348" name="Group 28">
            <a:extLst>
              <a:ext uri="{FF2B5EF4-FFF2-40B4-BE49-F238E27FC236}">
                <a16:creationId xmlns:a16="http://schemas.microsoft.com/office/drawing/2014/main" id="{6A47CBAF-8AB6-13D4-0056-15369E96399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41675"/>
            <a:ext cx="4648200" cy="1711325"/>
            <a:chOff x="768" y="2042"/>
            <a:chExt cx="2928" cy="1078"/>
          </a:xfrm>
        </p:grpSpPr>
        <p:graphicFrame>
          <p:nvGraphicFramePr>
            <p:cNvPr id="56334" name="Object 14">
              <a:extLst>
                <a:ext uri="{FF2B5EF4-FFF2-40B4-BE49-F238E27FC236}">
                  <a16:creationId xmlns:a16="http://schemas.microsoft.com/office/drawing/2014/main" id="{AF782C15-4508-DCE9-2213-F3AE102074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0" y="2042"/>
            <a:ext cx="2746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42920" imgH="863280" progId="Equation.DSMT4">
                    <p:embed/>
                  </p:oleObj>
                </mc:Choice>
                <mc:Fallback>
                  <p:oleObj name="Equation" r:id="rId15" imgW="1942920" imgH="8632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2042"/>
                          <a:ext cx="2746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5" name="AutoShape 15">
              <a:extLst>
                <a:ext uri="{FF2B5EF4-FFF2-40B4-BE49-F238E27FC236}">
                  <a16:creationId xmlns:a16="http://schemas.microsoft.com/office/drawing/2014/main" id="{ACFFB68F-5F17-DD60-F5AB-8A44E8D10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304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38" name="AutoShape 18">
            <a:extLst>
              <a:ext uri="{FF2B5EF4-FFF2-40B4-BE49-F238E27FC236}">
                <a16:creationId xmlns:a16="http://schemas.microsoft.com/office/drawing/2014/main" id="{7AF9AB63-9B3F-90B6-6AD4-1ED20EAA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2895600" cy="1600200"/>
          </a:xfrm>
          <a:prstGeom prst="wedgeEllipseCallout">
            <a:avLst>
              <a:gd name="adj1" fmla="val -73519"/>
              <a:gd name="adj2" fmla="val 893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斜率</a:t>
            </a:r>
          </a:p>
          <a:p>
            <a:pPr algn="ctr"/>
            <a:r>
              <a:rPr lang="zh-CN" altLang="en-US" sz="2400" b="1"/>
              <a:t>一定取</a:t>
            </a:r>
            <a:r>
              <a:rPr lang="en-US" altLang="zh-CN" sz="2400" b="1" i="1"/>
              <a:t>K</a:t>
            </a:r>
            <a:r>
              <a:rPr lang="en-US" altLang="zh-CN" sz="2400" b="1" baseline="-25000"/>
              <a:t>1</a:t>
            </a:r>
            <a:r>
              <a:rPr lang="zh-CN" altLang="en-US" sz="2400" b="1" baseline="-25000"/>
              <a:t>、</a:t>
            </a:r>
            <a:r>
              <a:rPr lang="zh-CN" altLang="en-US" sz="2400" b="1" i="1"/>
              <a:t> </a:t>
            </a:r>
            <a:r>
              <a:rPr lang="en-US" altLang="zh-CN" sz="2400" b="1" i="1"/>
              <a:t>K</a:t>
            </a:r>
            <a:r>
              <a:rPr lang="en-US" altLang="zh-CN" sz="2400" b="1" baseline="-25000"/>
              <a:t>2 </a:t>
            </a:r>
          </a:p>
          <a:p>
            <a:pPr algn="ctr"/>
            <a:r>
              <a:rPr lang="zh-CN" altLang="en-US" sz="2400" b="1"/>
              <a:t>的</a:t>
            </a:r>
            <a:r>
              <a:rPr lang="zh-CN" altLang="en-US" sz="2400" b="1">
                <a:solidFill>
                  <a:schemeClr val="accent2"/>
                </a:solidFill>
              </a:rPr>
              <a:t>平均值</a:t>
            </a:r>
            <a:r>
              <a:rPr lang="zh-CN" altLang="en-US" sz="2400" b="1"/>
              <a:t>吗？</a:t>
            </a:r>
          </a:p>
        </p:txBody>
      </p: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6ACC6B9A-877B-D336-A2B4-BAD737ED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473575" cy="838200"/>
          </a:xfrm>
          <a:prstGeom prst="wedgeEllipseCallout">
            <a:avLst>
              <a:gd name="adj1" fmla="val -57912"/>
              <a:gd name="adj2" fmla="val -7859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/>
              <a:t>步长一定是一个</a:t>
            </a:r>
            <a:r>
              <a:rPr lang="en-US" altLang="zh-CN" sz="2400" b="1" i="1">
                <a:solidFill>
                  <a:schemeClr val="accent2"/>
                </a:solidFill>
              </a:rPr>
              <a:t>h</a:t>
            </a:r>
            <a:r>
              <a:rPr lang="en-US" altLang="zh-CN" sz="2400" b="1"/>
              <a:t> </a:t>
            </a:r>
            <a:r>
              <a:rPr lang="zh-CN" altLang="en-US" sz="2400" b="1"/>
              <a:t>吗？</a:t>
            </a:r>
          </a:p>
        </p:txBody>
      </p:sp>
      <p:sp>
        <p:nvSpPr>
          <p:cNvPr id="56349" name="Rectangle 29">
            <a:extLst>
              <a:ext uri="{FF2B5EF4-FFF2-40B4-BE49-F238E27FC236}">
                <a16:creationId xmlns:a16="http://schemas.microsoft.com/office/drawing/2014/main" id="{7E87D819-7045-312B-AB14-BF66A1C3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grpSp>
        <p:nvGrpSpPr>
          <p:cNvPr id="56356" name="Group 36">
            <a:extLst>
              <a:ext uri="{FF2B5EF4-FFF2-40B4-BE49-F238E27FC236}">
                <a16:creationId xmlns:a16="http://schemas.microsoft.com/office/drawing/2014/main" id="{DDCED7AB-DAFB-412E-99F4-E71BCDB73A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181600" cy="2133600"/>
            <a:chOff x="1392" y="576"/>
            <a:chExt cx="3264" cy="1344"/>
          </a:xfrm>
        </p:grpSpPr>
        <p:sp>
          <p:nvSpPr>
            <p:cNvPr id="56357" name="AutoShape 37">
              <a:extLst>
                <a:ext uri="{FF2B5EF4-FFF2-40B4-BE49-F238E27FC236}">
                  <a16:creationId xmlns:a16="http://schemas.microsoft.com/office/drawing/2014/main" id="{1B8B2891-2316-4945-EF7B-94B1CA4F0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76"/>
              <a:ext cx="3264" cy="1344"/>
            </a:xfrm>
            <a:prstGeom prst="wedgeEllipseCallout">
              <a:avLst>
                <a:gd name="adj1" fmla="val -38144"/>
                <a:gd name="adj2" fmla="val 32963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56358" name="Object 38">
              <a:extLst>
                <a:ext uri="{FF2B5EF4-FFF2-40B4-BE49-F238E27FC236}">
                  <a16:creationId xmlns:a16="http://schemas.microsoft.com/office/drawing/2014/main" id="{8E57F2B5-A4CF-83A1-187F-F6D4995B7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6" y="816"/>
            <a:ext cx="2610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00120" imgH="634680" progId="Equation.DSMT4">
                    <p:embed/>
                  </p:oleObj>
                </mc:Choice>
                <mc:Fallback>
                  <p:oleObj name="Equation" r:id="rId17" imgW="2400120" imgH="6346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816"/>
                          <a:ext cx="2610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33" grpId="0" autoUpdateAnimBg="0"/>
      <p:bldP spid="56338" grpId="0" animBg="1" autoUpdateAnimBg="0"/>
      <p:bldP spid="5633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B6012E4-27D1-81F3-BD22-7990A5EF6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grpSp>
        <p:nvGrpSpPr>
          <p:cNvPr id="121859" name="Group 3">
            <a:extLst>
              <a:ext uri="{FF2B5EF4-FFF2-40B4-BE49-F238E27FC236}">
                <a16:creationId xmlns:a16="http://schemas.microsoft.com/office/drawing/2014/main" id="{757068E9-77AF-6F57-7D24-28D7AFE9F8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077200" cy="1335088"/>
            <a:chOff x="288" y="1200"/>
            <a:chExt cx="5088" cy="841"/>
          </a:xfrm>
        </p:grpSpPr>
        <p:grpSp>
          <p:nvGrpSpPr>
            <p:cNvPr id="121860" name="Group 4">
              <a:extLst>
                <a:ext uri="{FF2B5EF4-FFF2-40B4-BE49-F238E27FC236}">
                  <a16:creationId xmlns:a16="http://schemas.microsoft.com/office/drawing/2014/main" id="{480C93FD-1759-A44E-639A-72A2C342F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5088" cy="841"/>
              <a:chOff x="288" y="1200"/>
              <a:chExt cx="5088" cy="841"/>
            </a:xfrm>
          </p:grpSpPr>
          <p:sp>
            <p:nvSpPr>
              <p:cNvPr id="121861" name="Text Box 5">
                <a:extLst>
                  <a:ext uri="{FF2B5EF4-FFF2-40B4-BE49-F238E27FC236}">
                    <a16:creationId xmlns:a16="http://schemas.microsoft.com/office/drawing/2014/main" id="{F53FF1BB-55AE-C19B-479E-D61EC9CCC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200"/>
                <a:ext cx="5088" cy="5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首先希望能确定系数 </a:t>
                </a:r>
                <a:r>
                  <a:rPr lang="zh-CN" altLang="en-US" sz="24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2400" b="1" baseline="-25000">
                    <a:solidFill>
                      <a:srgbClr val="FF3300"/>
                    </a:solidFill>
                    <a:sym typeface="Symbol" panose="05050102010706020507" pitchFamily="18" charset="2"/>
                  </a:rPr>
                  <a:t>1</a:t>
                </a:r>
                <a:r>
                  <a:rPr lang="zh-CN" altLang="en-US" sz="2400" b="1">
                    <a:sym typeface="Symbol" panose="05050102010706020507" pitchFamily="18" charset="2"/>
                  </a:rPr>
                  <a:t>、</a:t>
                </a:r>
                <a:r>
                  <a:rPr lang="zh-CN" altLang="en-US" sz="24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</a:t>
                </a:r>
                <a:r>
                  <a:rPr lang="en-US" altLang="zh-CN" sz="2400" b="1" baseline="-25000">
                    <a:solidFill>
                      <a:srgbClr val="FF33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zh-CN" altLang="en-US" sz="2400" b="1"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1" i="1">
                    <a:solidFill>
                      <a:srgbClr val="FF33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zh-CN" altLang="en-US" sz="2400" b="1"/>
                  <a:t>，使得到的算法格式有</a:t>
                </a:r>
                <a:r>
                  <a:rPr lang="en-US" altLang="zh-CN" sz="2400" b="1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sz="2400" b="1"/>
                  <a:t>阶精度，即在                   的前提假设下，使得</a:t>
                </a:r>
                <a:r>
                  <a:rPr lang="zh-CN" altLang="en-US"/>
                  <a:t>              </a:t>
                </a:r>
              </a:p>
            </p:txBody>
          </p:sp>
          <p:graphicFrame>
            <p:nvGraphicFramePr>
              <p:cNvPr id="121862" name="Object 6">
                <a:extLst>
                  <a:ext uri="{FF2B5EF4-FFF2-40B4-BE49-F238E27FC236}">
                    <a16:creationId xmlns:a16="http://schemas.microsoft.com/office/drawing/2014/main" id="{79E83EE9-5A59-8808-9AB0-315F6EB4B1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49" y="1728"/>
              <a:ext cx="2607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828800" imgH="241200" progId="Equation.DSMT4">
                      <p:embed/>
                    </p:oleObj>
                  </mc:Choice>
                  <mc:Fallback>
                    <p:oleObj name="Equation" r:id="rId3" imgW="1828800" imgH="241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9" y="1728"/>
                            <a:ext cx="2607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1863" name="Object 7">
              <a:extLst>
                <a:ext uri="{FF2B5EF4-FFF2-40B4-BE49-F238E27FC236}">
                  <a16:creationId xmlns:a16="http://schemas.microsoft.com/office/drawing/2014/main" id="{81508C6A-C9FA-3A87-EE96-0C312054D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" y="1453"/>
            <a:ext cx="88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23600" imgH="228600" progId="Equation.DSMT4">
                    <p:embed/>
                  </p:oleObj>
                </mc:Choice>
                <mc:Fallback>
                  <p:oleObj name="Equation" r:id="rId5" imgW="723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453"/>
                          <a:ext cx="888" cy="29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4" name="Text Box 8">
            <a:extLst>
              <a:ext uri="{FF2B5EF4-FFF2-40B4-BE49-F238E27FC236}">
                <a16:creationId xmlns:a16="http://schemas.microsoft.com/office/drawing/2014/main" id="{70B356D8-1D90-68E8-4237-47C459C74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1</a:t>
            </a:r>
            <a:r>
              <a:rPr lang="en-US" altLang="zh-CN" sz="2400" b="1">
                <a:solidFill>
                  <a:srgbClr val="008000"/>
                </a:solidFill>
              </a:rPr>
              <a:t>: </a:t>
            </a:r>
            <a:r>
              <a:rPr lang="zh-CN" altLang="en-US" sz="2400" b="1"/>
              <a:t>将 </a:t>
            </a:r>
            <a:r>
              <a:rPr lang="en-US" altLang="zh-CN" sz="2400" b="1" i="1">
                <a:solidFill>
                  <a:schemeClr val="accent2"/>
                </a:solidFill>
              </a:rPr>
              <a:t>K</a:t>
            </a:r>
            <a:r>
              <a:rPr lang="en-US" altLang="zh-CN" sz="2400" b="1" baseline="-25000">
                <a:solidFill>
                  <a:schemeClr val="accent2"/>
                </a:solidFill>
              </a:rPr>
              <a:t>2 </a:t>
            </a:r>
            <a:r>
              <a:rPr lang="zh-CN" altLang="en-US" sz="2400" b="1"/>
              <a:t>在 </a:t>
            </a:r>
            <a:r>
              <a:rPr lang="en-US" altLang="zh-CN" sz="2400" b="1">
                <a:solidFill>
                  <a:schemeClr val="accent2"/>
                </a:solidFill>
              </a:rPr>
              <a:t>( 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 </a:t>
            </a:r>
            <a:r>
              <a:rPr lang="en-US" altLang="zh-CN" sz="2400" b="1">
                <a:solidFill>
                  <a:schemeClr val="accent2"/>
                </a:solidFill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 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en-US" altLang="zh-CN" sz="2400" b="1"/>
              <a:t> </a:t>
            </a:r>
            <a:r>
              <a:rPr lang="zh-CN" altLang="en-US" sz="2400" b="1"/>
              <a:t>点作 </a:t>
            </a:r>
            <a:r>
              <a:rPr lang="en-US" altLang="zh-CN" sz="2400" b="1"/>
              <a:t>Taylor </a:t>
            </a:r>
            <a:r>
              <a:rPr lang="zh-CN" altLang="en-US" sz="2400" b="1"/>
              <a:t>展开</a:t>
            </a:r>
          </a:p>
        </p:txBody>
      </p:sp>
      <p:graphicFrame>
        <p:nvGraphicFramePr>
          <p:cNvPr id="121865" name="Object 9">
            <a:extLst>
              <a:ext uri="{FF2B5EF4-FFF2-40B4-BE49-F238E27FC236}">
                <a16:creationId xmlns:a16="http://schemas.microsoft.com/office/drawing/2014/main" id="{8D127907-6112-9962-D5C4-6F5D954F5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3797300"/>
          <a:ext cx="72310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06480" imgH="495000" progId="Equation.DSMT4">
                  <p:embed/>
                </p:oleObj>
              </mc:Choice>
              <mc:Fallback>
                <p:oleObj name="Equation" r:id="rId7" imgW="36064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797300"/>
                        <a:ext cx="7231062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>
            <a:extLst>
              <a:ext uri="{FF2B5EF4-FFF2-40B4-BE49-F238E27FC236}">
                <a16:creationId xmlns:a16="http://schemas.microsoft.com/office/drawing/2014/main" id="{0DFF9A99-1A72-AAE9-ACF8-80549092F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4756150"/>
          <a:ext cx="4805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03240" imgH="241200" progId="Equation.DSMT4">
                  <p:embed/>
                </p:oleObj>
              </mc:Choice>
              <mc:Fallback>
                <p:oleObj name="Equation" r:id="rId9" imgW="18032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756150"/>
                        <a:ext cx="48053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7" name="Group 11">
            <a:extLst>
              <a:ext uri="{FF2B5EF4-FFF2-40B4-BE49-F238E27FC236}">
                <a16:creationId xmlns:a16="http://schemas.microsoft.com/office/drawing/2014/main" id="{6DAD1C39-379E-4641-7C7A-3B255C6218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066800"/>
            <a:ext cx="3962400" cy="4191000"/>
            <a:chOff x="1248" y="672"/>
            <a:chExt cx="2496" cy="2688"/>
          </a:xfrm>
        </p:grpSpPr>
        <p:sp>
          <p:nvSpPr>
            <p:cNvPr id="121868" name="Freeform 12">
              <a:extLst>
                <a:ext uri="{FF2B5EF4-FFF2-40B4-BE49-F238E27FC236}">
                  <a16:creationId xmlns:a16="http://schemas.microsoft.com/office/drawing/2014/main" id="{1C7C75B6-BFB5-6419-52A9-95BA3CF97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672"/>
              <a:ext cx="376" cy="2310"/>
            </a:xfrm>
            <a:custGeom>
              <a:avLst/>
              <a:gdLst>
                <a:gd name="T0" fmla="*/ 0 w 376"/>
                <a:gd name="T1" fmla="*/ 2592 h 2592"/>
                <a:gd name="T2" fmla="*/ 288 w 376"/>
                <a:gd name="T3" fmla="*/ 2016 h 2592"/>
                <a:gd name="T4" fmla="*/ 336 w 376"/>
                <a:gd name="T5" fmla="*/ 720 h 2592"/>
                <a:gd name="T6" fmla="*/ 48 w 376"/>
                <a:gd name="T7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6" h="2592">
                  <a:moveTo>
                    <a:pt x="0" y="2592"/>
                  </a:moveTo>
                  <a:cubicBezTo>
                    <a:pt x="116" y="2460"/>
                    <a:pt x="232" y="2328"/>
                    <a:pt x="288" y="2016"/>
                  </a:cubicBezTo>
                  <a:cubicBezTo>
                    <a:pt x="344" y="1704"/>
                    <a:pt x="376" y="1056"/>
                    <a:pt x="336" y="720"/>
                  </a:cubicBezTo>
                  <a:cubicBezTo>
                    <a:pt x="296" y="384"/>
                    <a:pt x="172" y="192"/>
                    <a:pt x="48" y="0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9" name="Oval 13">
              <a:extLst>
                <a:ext uri="{FF2B5EF4-FFF2-40B4-BE49-F238E27FC236}">
                  <a16:creationId xmlns:a16="http://schemas.microsoft.com/office/drawing/2014/main" id="{D87B33FC-6E70-BA14-B107-B23CC601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82"/>
              <a:ext cx="2496" cy="378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8D55D7D6-68A1-C890-B581-6BEE698F3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7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2</a:t>
            </a:r>
            <a:r>
              <a:rPr lang="en-US" altLang="zh-CN" sz="2400" b="1">
                <a:solidFill>
                  <a:srgbClr val="008000"/>
                </a:solidFill>
              </a:rPr>
              <a:t>: </a:t>
            </a:r>
            <a:r>
              <a:rPr lang="zh-CN" altLang="en-US" sz="2400" b="1"/>
              <a:t>将 </a:t>
            </a:r>
            <a:r>
              <a:rPr lang="en-US" altLang="zh-CN" sz="2400" b="1" i="1">
                <a:solidFill>
                  <a:schemeClr val="accent2"/>
                </a:solidFill>
              </a:rPr>
              <a:t>K</a:t>
            </a:r>
            <a:r>
              <a:rPr lang="en-US" altLang="zh-CN" sz="2400" b="1" baseline="-25000">
                <a:solidFill>
                  <a:schemeClr val="accent2"/>
                </a:solidFill>
              </a:rPr>
              <a:t>2 </a:t>
            </a:r>
            <a:r>
              <a:rPr lang="zh-CN" altLang="en-US" sz="2400" b="1"/>
              <a:t>代入第</a:t>
            </a:r>
            <a:r>
              <a:rPr lang="en-US" altLang="zh-CN" sz="2400" b="1"/>
              <a:t>1</a:t>
            </a:r>
            <a:r>
              <a:rPr lang="zh-CN" altLang="en-US" sz="2400" b="1"/>
              <a:t>式，得到</a:t>
            </a:r>
          </a:p>
        </p:txBody>
      </p:sp>
      <p:graphicFrame>
        <p:nvGraphicFramePr>
          <p:cNvPr id="121871" name="Object 15">
            <a:extLst>
              <a:ext uri="{FF2B5EF4-FFF2-40B4-BE49-F238E27FC236}">
                <a16:creationId xmlns:a16="http://schemas.microsoft.com/office/drawing/2014/main" id="{4563710C-8BF5-2465-3726-9CA9A8F80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5656263"/>
          <a:ext cx="72866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68680" imgH="495000" progId="Equation.DSMT4">
                  <p:embed/>
                </p:oleObj>
              </mc:Choice>
              <mc:Fallback>
                <p:oleObj name="Equation" r:id="rId11" imgW="35686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656263"/>
                        <a:ext cx="72866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72" name="Group 16">
            <a:extLst>
              <a:ext uri="{FF2B5EF4-FFF2-40B4-BE49-F238E27FC236}">
                <a16:creationId xmlns:a16="http://schemas.microsoft.com/office/drawing/2014/main" id="{EC4CAA74-D007-9D22-B1E3-A24609612456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228600"/>
            <a:ext cx="6448425" cy="1620838"/>
            <a:chOff x="306" y="144"/>
            <a:chExt cx="4062" cy="1021"/>
          </a:xfrm>
        </p:grpSpPr>
        <p:grpSp>
          <p:nvGrpSpPr>
            <p:cNvPr id="121873" name="Group 17">
              <a:extLst>
                <a:ext uri="{FF2B5EF4-FFF2-40B4-BE49-F238E27FC236}">
                  <a16:creationId xmlns:a16="http://schemas.microsoft.com/office/drawing/2014/main" id="{2F0BAB61-D91A-2FF4-523B-7A7DEA5E76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" y="144"/>
              <a:ext cx="2814" cy="1021"/>
              <a:chOff x="288" y="144"/>
              <a:chExt cx="2814" cy="1021"/>
            </a:xfrm>
          </p:grpSpPr>
          <p:sp>
            <p:nvSpPr>
              <p:cNvPr id="121874" name="Text Box 18">
                <a:extLst>
                  <a:ext uri="{FF2B5EF4-FFF2-40B4-BE49-F238E27FC236}">
                    <a16:creationId xmlns:a16="http://schemas.microsoft.com/office/drawing/2014/main" id="{D5B89C13-07F4-A94B-9161-5D8091459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4"/>
                <a:ext cx="23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将改进欧拉法推广为：</a:t>
                </a:r>
              </a:p>
            </p:txBody>
          </p:sp>
          <p:grpSp>
            <p:nvGrpSpPr>
              <p:cNvPr id="121875" name="Group 19">
                <a:extLst>
                  <a:ext uri="{FF2B5EF4-FFF2-40B4-BE49-F238E27FC236}">
                    <a16:creationId xmlns:a16="http://schemas.microsoft.com/office/drawing/2014/main" id="{4045EB89-30CF-7B53-BE3D-7B56D46859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431"/>
                <a:ext cx="2334" cy="734"/>
                <a:chOff x="768" y="431"/>
                <a:chExt cx="2334" cy="734"/>
              </a:xfrm>
            </p:grpSpPr>
            <p:sp>
              <p:nvSpPr>
                <p:cNvPr id="121876" name="Rectangle 20">
                  <a:extLst>
                    <a:ext uri="{FF2B5EF4-FFF2-40B4-BE49-F238E27FC236}">
                      <a16:creationId xmlns:a16="http://schemas.microsoft.com/office/drawing/2014/main" id="{B78146A6-6607-EC94-D9FE-B0A3B114B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947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121877" name="Rectangle 21">
                  <a:extLst>
                    <a:ext uri="{FF2B5EF4-FFF2-40B4-BE49-F238E27FC236}">
                      <a16:creationId xmlns:a16="http://schemas.microsoft.com/office/drawing/2014/main" id="{2B8952C4-AFE8-8A05-2271-49A70DA4D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7" y="947"/>
                  <a:ext cx="4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,</a:t>
                  </a:r>
                  <a:endParaRPr lang="en-US" altLang="zh-CN"/>
                </a:p>
              </p:txBody>
            </p:sp>
            <p:sp>
              <p:nvSpPr>
                <p:cNvPr id="121878" name="Rectangle 22">
                  <a:extLst>
                    <a:ext uri="{FF2B5EF4-FFF2-40B4-BE49-F238E27FC236}">
                      <a16:creationId xmlns:a16="http://schemas.microsoft.com/office/drawing/2014/main" id="{538DA35C-3960-355A-9695-2319E988D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947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121879" name="Rectangle 23">
                  <a:extLst>
                    <a:ext uri="{FF2B5EF4-FFF2-40B4-BE49-F238E27FC236}">
                      <a16:creationId xmlns:a16="http://schemas.microsoft.com/office/drawing/2014/main" id="{0E5F603D-AA6C-A4F2-4188-3A6FA1ABBB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698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121880" name="Rectangle 24">
                  <a:extLst>
                    <a:ext uri="{FF2B5EF4-FFF2-40B4-BE49-F238E27FC236}">
                      <a16:creationId xmlns:a16="http://schemas.microsoft.com/office/drawing/2014/main" id="{705756E7-7ACA-B24C-BD6D-A18896418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1" y="698"/>
                  <a:ext cx="4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,</a:t>
                  </a:r>
                  <a:endParaRPr lang="en-US" altLang="zh-CN"/>
                </a:p>
              </p:txBody>
            </p:sp>
            <p:sp>
              <p:nvSpPr>
                <p:cNvPr id="121881" name="Rectangle 25">
                  <a:extLst>
                    <a:ext uri="{FF2B5EF4-FFF2-40B4-BE49-F238E27FC236}">
                      <a16:creationId xmlns:a16="http://schemas.microsoft.com/office/drawing/2014/main" id="{2171A009-AFB2-1266-E5D7-C32E44ACE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698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121882" name="Rectangle 26">
                  <a:extLst>
                    <a:ext uri="{FF2B5EF4-FFF2-40B4-BE49-F238E27FC236}">
                      <a16:creationId xmlns:a16="http://schemas.microsoft.com/office/drawing/2014/main" id="{4620E41F-506A-E5BD-B07A-06F03BE86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0" y="450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]</a:t>
                  </a:r>
                  <a:endParaRPr lang="en-US" altLang="zh-CN"/>
                </a:p>
              </p:txBody>
            </p:sp>
            <p:sp>
              <p:nvSpPr>
                <p:cNvPr id="121883" name="Rectangle 27">
                  <a:extLst>
                    <a:ext uri="{FF2B5EF4-FFF2-40B4-BE49-F238E27FC236}">
                      <a16:creationId xmlns:a16="http://schemas.microsoft.com/office/drawing/2014/main" id="{2EC35C1A-F0A4-E9C3-4648-247868B69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3" y="450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/>
                    <a:t>[</a:t>
                  </a:r>
                  <a:endParaRPr lang="en-US" altLang="zh-CN"/>
                </a:p>
              </p:txBody>
            </p:sp>
            <p:sp>
              <p:nvSpPr>
                <p:cNvPr id="121884" name="Rectangle 28">
                  <a:extLst>
                    <a:ext uri="{FF2B5EF4-FFF2-40B4-BE49-F238E27FC236}">
                      <a16:creationId xmlns:a16="http://schemas.microsoft.com/office/drawing/2014/main" id="{13404675-2948-C272-1312-C194E1EA6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9" y="1049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21885" name="Rectangle 29">
                  <a:extLst>
                    <a:ext uri="{FF2B5EF4-FFF2-40B4-BE49-F238E27FC236}">
                      <a16:creationId xmlns:a16="http://schemas.microsoft.com/office/drawing/2014/main" id="{8E551D16-A503-E86A-B48B-6DC3514F6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0" y="1049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121886" name="Rectangle 30">
                  <a:extLst>
                    <a:ext uri="{FF2B5EF4-FFF2-40B4-BE49-F238E27FC236}">
                      <a16:creationId xmlns:a16="http://schemas.microsoft.com/office/drawing/2014/main" id="{DBC5C000-4B97-1DA5-56AA-9210B41418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4" y="800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21887" name="Rectangle 31">
                  <a:extLst>
                    <a:ext uri="{FF2B5EF4-FFF2-40B4-BE49-F238E27FC236}">
                      <a16:creationId xmlns:a16="http://schemas.microsoft.com/office/drawing/2014/main" id="{43AFC40F-6531-91C5-3A26-47B6BCBA2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551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121888" name="Rectangle 32">
                  <a:extLst>
                    <a:ext uri="{FF2B5EF4-FFF2-40B4-BE49-F238E27FC236}">
                      <a16:creationId xmlns:a16="http://schemas.microsoft.com/office/drawing/2014/main" id="{EEA318A6-B311-306F-9373-1723CE086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8" y="551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FF3300"/>
                      </a:solidFill>
                    </a:rPr>
                    <a:t>2</a:t>
                  </a:r>
                  <a:endParaRPr lang="en-US" altLang="zh-CN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1889" name="Rectangle 33">
                  <a:extLst>
                    <a:ext uri="{FF2B5EF4-FFF2-40B4-BE49-F238E27FC236}">
                      <a16:creationId xmlns:a16="http://schemas.microsoft.com/office/drawing/2014/main" id="{CA129DA5-2EB9-170D-F9BD-ABBE05F6D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3" y="551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21890" name="Rectangle 34">
                  <a:extLst>
                    <a:ext uri="{FF2B5EF4-FFF2-40B4-BE49-F238E27FC236}">
                      <a16:creationId xmlns:a16="http://schemas.microsoft.com/office/drawing/2014/main" id="{9D660DED-6D2C-8FC3-4BEA-EF5828F5A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8" y="551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FF3300"/>
                      </a:solidFill>
                    </a:rPr>
                    <a:t>1</a:t>
                  </a:r>
                  <a:endParaRPr lang="en-US" altLang="zh-CN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1891" name="Rectangle 35">
                  <a:extLst>
                    <a:ext uri="{FF2B5EF4-FFF2-40B4-BE49-F238E27FC236}">
                      <a16:creationId xmlns:a16="http://schemas.microsoft.com/office/drawing/2014/main" id="{D28A4990-2746-BF71-F5E4-4574BAA11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9" y="551"/>
                  <a:ext cx="48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21892" name="Rectangle 36">
                  <a:extLst>
                    <a:ext uri="{FF2B5EF4-FFF2-40B4-BE49-F238E27FC236}">
                      <a16:creationId xmlns:a16="http://schemas.microsoft.com/office/drawing/2014/main" id="{74BF9FFE-ECD3-B23D-A8E9-8785F0AFE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4" y="947"/>
                  <a:ext cx="289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FF3300"/>
                      </a:solidFill>
                    </a:rPr>
                    <a:t>p</a:t>
                  </a:r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hK</a:t>
                  </a:r>
                  <a:endParaRPr lang="en-US" altLang="zh-CN"/>
                </a:p>
              </p:txBody>
            </p:sp>
            <p:sp>
              <p:nvSpPr>
                <p:cNvPr id="121893" name="Rectangle 37">
                  <a:extLst>
                    <a:ext uri="{FF2B5EF4-FFF2-40B4-BE49-F238E27FC236}">
                      <a16:creationId xmlns:a16="http://schemas.microsoft.com/office/drawing/2014/main" id="{E29541AB-E250-40F9-18C9-C4744B2D6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947"/>
                  <a:ext cx="75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y</a:t>
                  </a:r>
                  <a:endParaRPr lang="en-US" altLang="zh-CN"/>
                </a:p>
              </p:txBody>
            </p:sp>
            <p:sp>
              <p:nvSpPr>
                <p:cNvPr id="121894" name="Rectangle 38">
                  <a:extLst>
                    <a:ext uri="{FF2B5EF4-FFF2-40B4-BE49-F238E27FC236}">
                      <a16:creationId xmlns:a16="http://schemas.microsoft.com/office/drawing/2014/main" id="{AEF0C233-EEC8-1248-7E83-23EE52DAC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947"/>
                  <a:ext cx="177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FF3300"/>
                      </a:solidFill>
                    </a:rPr>
                    <a:t>p</a:t>
                  </a:r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h</a:t>
                  </a:r>
                  <a:endParaRPr lang="en-US" altLang="zh-CN"/>
                </a:p>
              </p:txBody>
            </p:sp>
            <p:sp>
              <p:nvSpPr>
                <p:cNvPr id="121895" name="Rectangle 39">
                  <a:extLst>
                    <a:ext uri="{FF2B5EF4-FFF2-40B4-BE49-F238E27FC236}">
                      <a16:creationId xmlns:a16="http://schemas.microsoft.com/office/drawing/2014/main" id="{6F833B87-99DB-390D-0607-2562E2BFF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" y="947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x</a:t>
                  </a:r>
                  <a:endParaRPr lang="en-US" altLang="zh-CN"/>
                </a:p>
              </p:txBody>
            </p:sp>
            <p:sp>
              <p:nvSpPr>
                <p:cNvPr id="121896" name="Rectangle 40">
                  <a:extLst>
                    <a:ext uri="{FF2B5EF4-FFF2-40B4-BE49-F238E27FC236}">
                      <a16:creationId xmlns:a16="http://schemas.microsoft.com/office/drawing/2014/main" id="{06D2731C-2893-0303-8728-7A6AF6B5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947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f</a:t>
                  </a:r>
                  <a:endParaRPr lang="en-US" altLang="zh-CN"/>
                </a:p>
              </p:txBody>
            </p:sp>
            <p:sp>
              <p:nvSpPr>
                <p:cNvPr id="121897" name="Rectangle 41">
                  <a:extLst>
                    <a:ext uri="{FF2B5EF4-FFF2-40B4-BE49-F238E27FC236}">
                      <a16:creationId xmlns:a16="http://schemas.microsoft.com/office/drawing/2014/main" id="{18F34CF1-53E2-E2AE-87B8-469977D9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" y="947"/>
                  <a:ext cx="11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121898" name="Rectangle 42">
                  <a:extLst>
                    <a:ext uri="{FF2B5EF4-FFF2-40B4-BE49-F238E27FC236}">
                      <a16:creationId xmlns:a16="http://schemas.microsoft.com/office/drawing/2014/main" id="{0EA6463D-1015-6921-1E16-17B8F3BB1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4" y="698"/>
                  <a:ext cx="75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y</a:t>
                  </a:r>
                  <a:endParaRPr lang="en-US" altLang="zh-CN"/>
                </a:p>
              </p:txBody>
            </p:sp>
            <p:sp>
              <p:nvSpPr>
                <p:cNvPr id="121899" name="Rectangle 43">
                  <a:extLst>
                    <a:ext uri="{FF2B5EF4-FFF2-40B4-BE49-F238E27FC236}">
                      <a16:creationId xmlns:a16="http://schemas.microsoft.com/office/drawing/2014/main" id="{9EEF9AF2-4C02-3930-FDD6-541C789DA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8" y="698"/>
                  <a:ext cx="8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x</a:t>
                  </a:r>
                  <a:endParaRPr lang="en-US" altLang="zh-CN"/>
                </a:p>
              </p:txBody>
            </p:sp>
            <p:sp>
              <p:nvSpPr>
                <p:cNvPr id="121900" name="Rectangle 44">
                  <a:extLst>
                    <a:ext uri="{FF2B5EF4-FFF2-40B4-BE49-F238E27FC236}">
                      <a16:creationId xmlns:a16="http://schemas.microsoft.com/office/drawing/2014/main" id="{A67ACBA8-3B42-8D3D-418F-535256184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698"/>
                  <a:ext cx="56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f</a:t>
                  </a:r>
                  <a:endParaRPr lang="en-US" altLang="zh-CN"/>
                </a:p>
              </p:txBody>
            </p:sp>
            <p:sp>
              <p:nvSpPr>
                <p:cNvPr id="121901" name="Rectangle 45">
                  <a:extLst>
                    <a:ext uri="{FF2B5EF4-FFF2-40B4-BE49-F238E27FC236}">
                      <a16:creationId xmlns:a16="http://schemas.microsoft.com/office/drawing/2014/main" id="{98353319-4A3C-7919-F7E5-7AF695042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" y="698"/>
                  <a:ext cx="11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121902" name="Rectangle 46">
                  <a:extLst>
                    <a:ext uri="{FF2B5EF4-FFF2-40B4-BE49-F238E27FC236}">
                      <a16:creationId xmlns:a16="http://schemas.microsoft.com/office/drawing/2014/main" id="{B58D3B05-77B8-C1D9-D5FF-2CB816B74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" y="450"/>
                  <a:ext cx="11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121903" name="Rectangle 47">
                  <a:extLst>
                    <a:ext uri="{FF2B5EF4-FFF2-40B4-BE49-F238E27FC236}">
                      <a16:creationId xmlns:a16="http://schemas.microsoft.com/office/drawing/2014/main" id="{36E7FD3D-2A02-CA14-A4CD-D5BDA17B4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4" y="450"/>
                  <a:ext cx="11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121904" name="Rectangle 48">
                  <a:extLst>
                    <a:ext uri="{FF2B5EF4-FFF2-40B4-BE49-F238E27FC236}">
                      <a16:creationId xmlns:a16="http://schemas.microsoft.com/office/drawing/2014/main" id="{922EE5CD-CA12-80A4-A056-19A956643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450"/>
                  <a:ext cx="93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h</a:t>
                  </a:r>
                  <a:endParaRPr lang="en-US" altLang="zh-CN"/>
                </a:p>
              </p:txBody>
            </p:sp>
            <p:sp>
              <p:nvSpPr>
                <p:cNvPr id="121905" name="Rectangle 49">
                  <a:extLst>
                    <a:ext uri="{FF2B5EF4-FFF2-40B4-BE49-F238E27FC236}">
                      <a16:creationId xmlns:a16="http://schemas.microsoft.com/office/drawing/2014/main" id="{044EADF4-F12C-4A07-2F29-01D9A247A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0" y="450"/>
                  <a:ext cx="75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y</a:t>
                  </a:r>
                  <a:endParaRPr lang="en-US" altLang="zh-CN"/>
                </a:p>
              </p:txBody>
            </p:sp>
            <p:sp>
              <p:nvSpPr>
                <p:cNvPr id="121906" name="Rectangle 50">
                  <a:extLst>
                    <a:ext uri="{FF2B5EF4-FFF2-40B4-BE49-F238E27FC236}">
                      <a16:creationId xmlns:a16="http://schemas.microsoft.com/office/drawing/2014/main" id="{CC11E2A8-9A1A-DCC1-4928-80B84E6F1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" y="450"/>
                  <a:ext cx="75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000000"/>
                      </a:solidFill>
                    </a:rPr>
                    <a:t>y</a:t>
                  </a:r>
                  <a:endParaRPr lang="en-US" altLang="zh-CN"/>
                </a:p>
              </p:txBody>
            </p:sp>
            <p:sp>
              <p:nvSpPr>
                <p:cNvPr id="121907" name="Rectangle 51">
                  <a:extLst>
                    <a:ext uri="{FF2B5EF4-FFF2-40B4-BE49-F238E27FC236}">
                      <a16:creationId xmlns:a16="http://schemas.microsoft.com/office/drawing/2014/main" id="{71023B09-F489-007C-060A-37B0F78F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9" y="1050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08" name="Rectangle 52">
                  <a:extLst>
                    <a:ext uri="{FF2B5EF4-FFF2-40B4-BE49-F238E27FC236}">
                      <a16:creationId xmlns:a16="http://schemas.microsoft.com/office/drawing/2014/main" id="{DC6DF68E-8AA4-02F0-7819-3223EDFE3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1050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09" name="Rectangle 53">
                  <a:extLst>
                    <a:ext uri="{FF2B5EF4-FFF2-40B4-BE49-F238E27FC236}">
                      <a16:creationId xmlns:a16="http://schemas.microsoft.com/office/drawing/2014/main" id="{07F595B5-15DE-5965-62E7-4CC958008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801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10" name="Rectangle 54">
                  <a:extLst>
                    <a:ext uri="{FF2B5EF4-FFF2-40B4-BE49-F238E27FC236}">
                      <a16:creationId xmlns:a16="http://schemas.microsoft.com/office/drawing/2014/main" id="{255CA84C-25A1-340F-00A2-FDEAB45A6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7" y="801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11" name="Rectangle 55">
                  <a:extLst>
                    <a:ext uri="{FF2B5EF4-FFF2-40B4-BE49-F238E27FC236}">
                      <a16:creationId xmlns:a16="http://schemas.microsoft.com/office/drawing/2014/main" id="{FCC67268-00BA-A394-D2A3-D21C47C43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552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12" name="Rectangle 56">
                  <a:extLst>
                    <a:ext uri="{FF2B5EF4-FFF2-40B4-BE49-F238E27FC236}">
                      <a16:creationId xmlns:a16="http://schemas.microsoft.com/office/drawing/2014/main" id="{725084B6-2E73-5DAE-9B38-D0F1F02F50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552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 i="1">
                      <a:solidFill>
                        <a:srgbClr val="000000"/>
                      </a:solidFill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21913" name="Rectangle 57">
                  <a:extLst>
                    <a:ext uri="{FF2B5EF4-FFF2-40B4-BE49-F238E27FC236}">
                      <a16:creationId xmlns:a16="http://schemas.microsoft.com/office/drawing/2014/main" id="{02750128-F745-50F8-5686-7D0DD48C6A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7" y="928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21914" name="Rectangle 58">
                  <a:extLst>
                    <a:ext uri="{FF2B5EF4-FFF2-40B4-BE49-F238E27FC236}">
                      <a16:creationId xmlns:a16="http://schemas.microsoft.com/office/drawing/2014/main" id="{A5095A28-7C47-9358-08FB-97AEE8A5E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928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21915" name="Rectangle 59">
                  <a:extLst>
                    <a:ext uri="{FF2B5EF4-FFF2-40B4-BE49-F238E27FC236}">
                      <a16:creationId xmlns:a16="http://schemas.microsoft.com/office/drawing/2014/main" id="{995F0139-BAC0-9AD0-2B3D-96A4DD1E6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" y="928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21916" name="Rectangle 60">
                  <a:extLst>
                    <a:ext uri="{FF2B5EF4-FFF2-40B4-BE49-F238E27FC236}">
                      <a16:creationId xmlns:a16="http://schemas.microsoft.com/office/drawing/2014/main" id="{F16AACB7-AE7F-3374-14EC-CDCFBFD62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" y="679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21917" name="Rectangle 61">
                  <a:extLst>
                    <a:ext uri="{FF2B5EF4-FFF2-40B4-BE49-F238E27FC236}">
                      <a16:creationId xmlns:a16="http://schemas.microsoft.com/office/drawing/2014/main" id="{D1B07D0A-2623-BB9E-2C2B-E68BD03EA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" y="431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21918" name="Rectangle 62">
                  <a:extLst>
                    <a:ext uri="{FF2B5EF4-FFF2-40B4-BE49-F238E27FC236}">
                      <a16:creationId xmlns:a16="http://schemas.microsoft.com/office/drawing/2014/main" id="{46B02F48-5560-9FD7-5D65-997E43CE9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431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21919" name="Rectangle 63">
                  <a:extLst>
                    <a:ext uri="{FF2B5EF4-FFF2-40B4-BE49-F238E27FC236}">
                      <a16:creationId xmlns:a16="http://schemas.microsoft.com/office/drawing/2014/main" id="{FA80F0F9-ECA2-F616-D6F3-5FBD4BA8B3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8" y="431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21920" name="Rectangle 64">
                  <a:extLst>
                    <a:ext uri="{FF2B5EF4-FFF2-40B4-BE49-F238E27FC236}">
                      <a16:creationId xmlns:a16="http://schemas.microsoft.com/office/drawing/2014/main" id="{AA4E7F39-5FA3-6383-CEBB-7D1EB0118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" y="542"/>
                  <a:ext cx="53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200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21921" name="Rectangle 65">
                  <a:extLst>
                    <a:ext uri="{FF2B5EF4-FFF2-40B4-BE49-F238E27FC236}">
                      <a16:creationId xmlns:a16="http://schemas.microsoft.com/office/drawing/2014/main" id="{1FDA7B0B-0885-C5B6-C76B-FA5EB799B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5" y="431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FF3300"/>
                      </a:solidFill>
                      <a:latin typeface="Symbol" panose="05050102010706020507" pitchFamily="18" charset="2"/>
                    </a:rPr>
                    <a:t>l</a:t>
                  </a:r>
                  <a:endParaRPr lang="en-US" altLang="zh-CN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1922" name="Rectangle 66">
                  <a:extLst>
                    <a:ext uri="{FF2B5EF4-FFF2-40B4-BE49-F238E27FC236}">
                      <a16:creationId xmlns:a16="http://schemas.microsoft.com/office/drawing/2014/main" id="{49A00FEE-5077-51A3-7CE3-AC0032C6A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431"/>
                  <a:ext cx="92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 i="1">
                      <a:solidFill>
                        <a:srgbClr val="FF3300"/>
                      </a:solidFill>
                      <a:latin typeface="Symbol" panose="05050102010706020507" pitchFamily="18" charset="2"/>
                    </a:rPr>
                    <a:t>l</a:t>
                  </a:r>
                  <a:endParaRPr lang="en-US" altLang="zh-CN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1923" name="AutoShape 67">
                  <a:extLst>
                    <a:ext uri="{FF2B5EF4-FFF2-40B4-BE49-F238E27FC236}">
                      <a16:creationId xmlns:a16="http://schemas.microsoft.com/office/drawing/2014/main" id="{67DCAFE7-5A16-2E34-38A1-21F8E800A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" y="528"/>
                  <a:ext cx="96" cy="576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21924" name="Object 68">
              <a:extLst>
                <a:ext uri="{FF2B5EF4-FFF2-40B4-BE49-F238E27FC236}">
                  <a16:creationId xmlns:a16="http://schemas.microsoft.com/office/drawing/2014/main" id="{A78E817C-1D88-C4F8-01ED-626661BA1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468"/>
            <a:ext cx="8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98400" imgH="215640" progId="Equation.DSMT4">
                    <p:embed/>
                  </p:oleObj>
                </mc:Choice>
                <mc:Fallback>
                  <p:oleObj name="Equation" r:id="rId13" imgW="698400" imgH="21564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468"/>
                          <a:ext cx="8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925" name="Object 69">
              <a:extLst>
                <a:ext uri="{FF2B5EF4-FFF2-40B4-BE49-F238E27FC236}">
                  <a16:creationId xmlns:a16="http://schemas.microsoft.com/office/drawing/2014/main" id="{04357A06-A584-0859-1E9E-89D65BA1A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912"/>
            <a:ext cx="6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96880" imgH="203040" progId="Equation.DSMT4">
                    <p:embed/>
                  </p:oleObj>
                </mc:Choice>
                <mc:Fallback>
                  <p:oleObj name="Equation" r:id="rId15" imgW="596880" imgH="20304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912"/>
                          <a:ext cx="6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26" name="Group 70">
            <a:extLst>
              <a:ext uri="{FF2B5EF4-FFF2-40B4-BE49-F238E27FC236}">
                <a16:creationId xmlns:a16="http://schemas.microsoft.com/office/drawing/2014/main" id="{E5535269-7ADE-FFCD-6B94-5559C11BBCC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4724400" cy="2667000"/>
            <a:chOff x="2400" y="1104"/>
            <a:chExt cx="2976" cy="1680"/>
          </a:xfrm>
        </p:grpSpPr>
        <p:sp>
          <p:nvSpPr>
            <p:cNvPr id="121927" name="AutoShape 71">
              <a:extLst>
                <a:ext uri="{FF2B5EF4-FFF2-40B4-BE49-F238E27FC236}">
                  <a16:creationId xmlns:a16="http://schemas.microsoft.com/office/drawing/2014/main" id="{919D345B-A530-CB90-4E9F-1E35A301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04"/>
              <a:ext cx="2976" cy="1680"/>
            </a:xfrm>
            <a:prstGeom prst="wedgeEllipseCallout">
              <a:avLst>
                <a:gd name="adj1" fmla="val -26815"/>
                <a:gd name="adj2" fmla="val 72856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121928" name="Object 72">
              <a:extLst>
                <a:ext uri="{FF2B5EF4-FFF2-40B4-BE49-F238E27FC236}">
                  <a16:creationId xmlns:a16="http://schemas.microsoft.com/office/drawing/2014/main" id="{FA9B38E2-8FFC-C7FD-3AF7-F30D9BC1B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248"/>
            <a:ext cx="2246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97080" imgH="1066680" progId="Equation.DSMT4">
                    <p:embed/>
                  </p:oleObj>
                </mc:Choice>
                <mc:Fallback>
                  <p:oleObj name="Equation" r:id="rId17" imgW="2197080" imgH="106668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48"/>
                          <a:ext cx="2246" cy="1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1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utoUpdateAnimBg="0"/>
      <p:bldP spid="1218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5">
            <a:extLst>
              <a:ext uri="{FF2B5EF4-FFF2-40B4-BE49-F238E27FC236}">
                <a16:creationId xmlns:a16="http://schemas.microsoft.com/office/drawing/2014/main" id="{80A3A4F2-DD8F-98F5-E368-5965AD2E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322D79FC-3F77-714F-3AF2-CD54DF28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3</a:t>
            </a:r>
            <a:r>
              <a:rPr lang="en-US" altLang="zh-CN" sz="2400" b="1">
                <a:solidFill>
                  <a:srgbClr val="008000"/>
                </a:solidFill>
              </a:rPr>
              <a:t>: </a:t>
            </a:r>
            <a:r>
              <a:rPr lang="zh-CN" altLang="en-US" sz="2400" b="1"/>
              <a:t>将 </a:t>
            </a:r>
            <a:r>
              <a:rPr lang="en-US" altLang="zh-CN" sz="2400" b="1" i="1"/>
              <a:t>y</a:t>
            </a:r>
            <a:r>
              <a:rPr lang="en-US" altLang="zh-CN" sz="2400" b="1" i="1" baseline="-25000"/>
              <a:t>n</a:t>
            </a:r>
            <a:r>
              <a:rPr lang="en-US" altLang="zh-CN" sz="2400" b="1" baseline="-25000"/>
              <a:t>+1 </a:t>
            </a:r>
            <a:r>
              <a:rPr lang="zh-CN" altLang="en-US" sz="2400" b="1"/>
              <a:t>与 </a:t>
            </a:r>
            <a:r>
              <a:rPr lang="en-US" altLang="zh-CN" sz="2400" b="1" i="1"/>
              <a:t>y</a:t>
            </a:r>
            <a:r>
              <a:rPr lang="en-US" altLang="zh-CN" sz="2400" b="1"/>
              <a:t>( </a:t>
            </a:r>
            <a:r>
              <a:rPr lang="en-US" altLang="zh-CN" sz="2400" b="1" i="1"/>
              <a:t>x</a:t>
            </a:r>
            <a:r>
              <a:rPr lang="en-US" altLang="zh-CN" sz="2400" b="1" i="1" baseline="-25000"/>
              <a:t>n</a:t>
            </a:r>
            <a:r>
              <a:rPr lang="en-US" altLang="zh-CN" sz="2400" b="1" baseline="-25000"/>
              <a:t>+1 </a:t>
            </a:r>
            <a:r>
              <a:rPr lang="en-US" altLang="zh-CN" sz="2400" b="1"/>
              <a:t>) </a:t>
            </a:r>
            <a:r>
              <a:rPr lang="zh-CN" altLang="en-US" sz="2400" b="1"/>
              <a:t>在 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 </a:t>
            </a:r>
            <a:r>
              <a:rPr lang="zh-CN" altLang="en-US" sz="2400" b="1"/>
              <a:t>点的</a:t>
            </a:r>
            <a:r>
              <a:rPr lang="zh-CN" altLang="en-US" sz="2400" b="1">
                <a:latin typeface="楷体_GB2312" pitchFamily="49" charset="-122"/>
              </a:rPr>
              <a:t>泰勒</a:t>
            </a:r>
            <a:r>
              <a:rPr lang="zh-CN" altLang="en-US" sz="2400" b="1"/>
              <a:t>展开作比较</a:t>
            </a:r>
          </a:p>
        </p:txBody>
      </p: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8DCBFC66-89E3-7EC3-FE51-53BCC0AF9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295400"/>
          <a:ext cx="74183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241200" progId="Equation.DSMT4">
                  <p:embed/>
                </p:oleObj>
              </mc:Choice>
              <mc:Fallback>
                <p:oleObj name="Equation" r:id="rId6" imgW="32004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295400"/>
                        <a:ext cx="74183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>
            <a:extLst>
              <a:ext uri="{FF2B5EF4-FFF2-40B4-BE49-F238E27FC236}">
                <a16:creationId xmlns:a16="http://schemas.microsoft.com/office/drawing/2014/main" id="{083AF009-38B6-DEC8-B378-6C5F1CA0A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746250"/>
          <a:ext cx="646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419040" progId="Equation.DSMT4">
                  <p:embed/>
                </p:oleObj>
              </mc:Choice>
              <mc:Fallback>
                <p:oleObj name="Equation" r:id="rId8" imgW="28954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746250"/>
                        <a:ext cx="64643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6" name="Group 28">
            <a:extLst>
              <a:ext uri="{FF2B5EF4-FFF2-40B4-BE49-F238E27FC236}">
                <a16:creationId xmlns:a16="http://schemas.microsoft.com/office/drawing/2014/main" id="{C13F6095-399E-975D-61EB-D46E13CFE66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65400"/>
            <a:ext cx="6408737" cy="533400"/>
            <a:chOff x="288" y="1632"/>
            <a:chExt cx="3984" cy="336"/>
          </a:xfrm>
        </p:grpSpPr>
        <p:sp>
          <p:nvSpPr>
            <p:cNvPr id="58380" name="Text Box 12">
              <a:extLst>
                <a:ext uri="{FF2B5EF4-FFF2-40B4-BE49-F238E27FC236}">
                  <a16:creationId xmlns:a16="http://schemas.microsoft.com/office/drawing/2014/main" id="{603C9049-A52A-456C-E898-72E49975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80"/>
              <a:ext cx="3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要求                                                 ，则必须有：</a:t>
              </a:r>
            </a:p>
          </p:txBody>
        </p:sp>
        <p:graphicFrame>
          <p:nvGraphicFramePr>
            <p:cNvPr id="58381" name="Object 13">
              <a:extLst>
                <a:ext uri="{FF2B5EF4-FFF2-40B4-BE49-F238E27FC236}">
                  <a16:creationId xmlns:a16="http://schemas.microsoft.com/office/drawing/2014/main" id="{6C60CF7D-CF9B-6A92-05B4-E8AD0BFE5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" y="1632"/>
            <a:ext cx="241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28800" imgH="241200" progId="Equation.DSMT4">
                    <p:embed/>
                  </p:oleObj>
                </mc:Choice>
                <mc:Fallback>
                  <p:oleObj name="Equation" r:id="rId10" imgW="182880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632"/>
                          <a:ext cx="241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85" name="Group 17">
            <a:extLst>
              <a:ext uri="{FF2B5EF4-FFF2-40B4-BE49-F238E27FC236}">
                <a16:creationId xmlns:a16="http://schemas.microsoft.com/office/drawing/2014/main" id="{66CF4C3A-4D05-6B67-9BD7-2D764FEAC56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3429000" cy="990600"/>
            <a:chOff x="1488" y="1824"/>
            <a:chExt cx="2160" cy="624"/>
          </a:xfrm>
        </p:grpSpPr>
        <p:sp>
          <p:nvSpPr>
            <p:cNvPr id="58384" name="AutoShape 16">
              <a:extLst>
                <a:ext uri="{FF2B5EF4-FFF2-40B4-BE49-F238E27FC236}">
                  <a16:creationId xmlns:a16="http://schemas.microsoft.com/office/drawing/2014/main" id="{EC734872-F4A4-8B9D-83A9-6DCF2614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24"/>
              <a:ext cx="2160" cy="624"/>
            </a:xfrm>
            <a:prstGeom prst="bevel">
              <a:avLst>
                <a:gd name="adj" fmla="val 8171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2" name="Object 14">
              <a:extLst>
                <a:ext uri="{FF2B5EF4-FFF2-40B4-BE49-F238E27FC236}">
                  <a16:creationId xmlns:a16="http://schemas.microsoft.com/office/drawing/2014/main" id="{6598E87A-9001-A82D-D8F4-39889055F0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872"/>
            <a:ext cx="1847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58640" imgH="393480" progId="Equation.DSMT4">
                    <p:embed/>
                  </p:oleObj>
                </mc:Choice>
                <mc:Fallback>
                  <p:oleObj name="Equation" r:id="rId13" imgW="1358640" imgH="393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847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6" name="AutoShape 18">
            <a:extLst>
              <a:ext uri="{FF2B5EF4-FFF2-40B4-BE49-F238E27FC236}">
                <a16:creationId xmlns:a16="http://schemas.microsoft.com/office/drawing/2014/main" id="{CD3B2210-FDE0-BA4F-C4F3-F59D4F80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3581400" cy="1143000"/>
          </a:xfrm>
          <a:prstGeom prst="wedgeEllipseCallout">
            <a:avLst>
              <a:gd name="adj1" fmla="val -61213"/>
              <a:gd name="adj2" fmla="val 139"/>
            </a:avLst>
          </a:prstGeom>
          <a:gradFill rotWithShape="0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这里有     个未知数，     个方程。</a:t>
            </a:r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8E42BCA7-5093-70D3-EDA6-F8B8E870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8388" name="Rectangle 20">
            <a:extLst>
              <a:ext uri="{FF2B5EF4-FFF2-40B4-BE49-F238E27FC236}">
                <a16:creationId xmlns:a16="http://schemas.microsoft.com/office/drawing/2014/main" id="{B7D21FF9-7FEB-6F78-4362-1178552F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10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8390" name="Text Box 22">
            <a:extLst>
              <a:ext uri="{FF2B5EF4-FFF2-40B4-BE49-F238E27FC236}">
                <a16:creationId xmlns:a16="http://schemas.microsoft.com/office/drawing/2014/main" id="{17D7ECAF-2593-515B-FA39-CB1345B3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8001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/>
              <a:t>存在</a:t>
            </a:r>
            <a:r>
              <a:rPr lang="zh-CN" altLang="en-US" sz="2400" b="1">
                <a:solidFill>
                  <a:schemeClr val="accent2"/>
                </a:solidFill>
              </a:rPr>
              <a:t>无穷多个解</a:t>
            </a:r>
            <a:r>
              <a:rPr lang="zh-CN" altLang="en-US" sz="2400" b="1"/>
              <a:t>。所有满足上式的格式统称为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 b="1">
                <a:solidFill>
                  <a:schemeClr val="accent2"/>
                </a:solidFill>
              </a:rPr>
              <a:t>阶龙格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库塔格式</a:t>
            </a:r>
            <a:r>
              <a:rPr lang="zh-CN" altLang="en-US" sz="2400" b="1">
                <a:latin typeface="楷体_GB2312" pitchFamily="49" charset="-122"/>
              </a:rPr>
              <a:t>。</a:t>
            </a:r>
          </a:p>
        </p:txBody>
      </p:sp>
      <p:grpSp>
        <p:nvGrpSpPr>
          <p:cNvPr id="58393" name="Group 25">
            <a:extLst>
              <a:ext uri="{FF2B5EF4-FFF2-40B4-BE49-F238E27FC236}">
                <a16:creationId xmlns:a16="http://schemas.microsoft.com/office/drawing/2014/main" id="{1CC54097-EB07-B084-E886-76144FA2B36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6629400" cy="671513"/>
            <a:chOff x="1104" y="2736"/>
            <a:chExt cx="4176" cy="423"/>
          </a:xfrm>
        </p:grpSpPr>
        <p:graphicFrame>
          <p:nvGraphicFramePr>
            <p:cNvPr id="58391" name="Object 23">
              <a:extLst>
                <a:ext uri="{FF2B5EF4-FFF2-40B4-BE49-F238E27FC236}">
                  <a16:creationId xmlns:a16="http://schemas.microsoft.com/office/drawing/2014/main" id="{56FD19D7-7389-218E-93C6-BFD458DD6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36"/>
            <a:ext cx="140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68200" imgH="393480" progId="Equation.DSMT4">
                    <p:embed/>
                  </p:oleObj>
                </mc:Choice>
                <mc:Fallback>
                  <p:oleObj name="Equation" r:id="rId15" imgW="1168200" imgH="393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140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2" name="Text Box 24">
              <a:extLst>
                <a:ext uri="{FF2B5EF4-FFF2-40B4-BE49-F238E27FC236}">
                  <a16:creationId xmlns:a16="http://schemas.microsoft.com/office/drawing/2014/main" id="{C65C72AF-B222-FBB6-1682-859C0915D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84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</a:rPr>
                <a:t>注意到，              就是改进的欧拉法。 </a:t>
              </a:r>
            </a:p>
          </p:txBody>
        </p:sp>
      </p:grpSp>
      <p:sp>
        <p:nvSpPr>
          <p:cNvPr id="58394" name="Text Box 26">
            <a:extLst>
              <a:ext uri="{FF2B5EF4-FFF2-40B4-BE49-F238E27FC236}">
                <a16:creationId xmlns:a16="http://schemas.microsoft.com/office/drawing/2014/main" id="{65423DD8-813F-DED1-5792-43080C7C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</a:rPr>
              <a:t>Q:</a:t>
            </a:r>
            <a:r>
              <a:rPr lang="en-US" altLang="zh-CN" sz="2400" b="1"/>
              <a:t> </a:t>
            </a:r>
            <a:r>
              <a:rPr lang="zh-CN" altLang="en-US" sz="2400" b="1"/>
              <a:t>为获得更高的精度，应该如何进一步推广？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86" grpId="0" animBg="1" autoUpdateAnimBg="0"/>
      <p:bldP spid="58387" grpId="0" autoUpdateAnimBg="0"/>
      <p:bldP spid="58388" grpId="0" autoUpdateAnimBg="0"/>
      <p:bldP spid="58390" grpId="0" autoUpdateAnimBg="0"/>
      <p:bldP spid="583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5F52C58B-44DD-4142-D8D3-F6B8C903D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1860550"/>
          <a:ext cx="1952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860550"/>
                        <a:ext cx="1952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E12CE5E6-08AF-0D11-6A0B-5E57E18F7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29013"/>
          <a:ext cx="20574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720" imgH="75960" progId="Equation.DSMT4">
                  <p:embed/>
                </p:oleObj>
              </mc:Choice>
              <mc:Fallback>
                <p:oleObj name="Equation" r:id="rId7" imgW="558720" imgH="75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29013"/>
                        <a:ext cx="20574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014F77E8-BC86-5A40-02E0-E04199BDB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1120775"/>
          <a:ext cx="25685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1120775"/>
                        <a:ext cx="25685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6A54D3B-32D1-948D-31DA-35C647B33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2925763"/>
          <a:ext cx="48482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14600" imgH="228600" progId="Equation.DSMT4">
                  <p:embed/>
                </p:oleObj>
              </mc:Choice>
              <mc:Fallback>
                <p:oleObj name="Equation" r:id="rId11" imgW="2514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925763"/>
                        <a:ext cx="48482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64" name="Group 28">
            <a:extLst>
              <a:ext uri="{FF2B5EF4-FFF2-40B4-BE49-F238E27FC236}">
                <a16:creationId xmlns:a16="http://schemas.microsoft.com/office/drawing/2014/main" id="{8DBF29B4-F6A9-F323-0CF7-B3F666FDB3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51350"/>
            <a:ext cx="8077200" cy="1187450"/>
            <a:chOff x="336" y="2640"/>
            <a:chExt cx="5088" cy="748"/>
          </a:xfrm>
        </p:grpSpPr>
        <p:sp>
          <p:nvSpPr>
            <p:cNvPr id="91152" name="Text Box 16">
              <a:extLst>
                <a:ext uri="{FF2B5EF4-FFF2-40B4-BE49-F238E27FC236}">
                  <a16:creationId xmlns:a16="http://schemas.microsoft.com/office/drawing/2014/main" id="{F6562F7D-7504-82FA-9B88-9AED5684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40"/>
              <a:ext cx="50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/>
                <a:t>其中             </a:t>
              </a:r>
              <a:r>
                <a:rPr lang="en-US" altLang="zh-CN" sz="2400" b="1"/>
                <a:t>,          ,               </a:t>
              </a:r>
              <a:r>
                <a:rPr lang="zh-CN" altLang="en-US" sz="2400" b="1"/>
                <a:t>均为待定系数，确定这些系数的步骤与前面相似。    </a:t>
              </a:r>
            </a:p>
          </p:txBody>
        </p:sp>
        <p:graphicFrame>
          <p:nvGraphicFramePr>
            <p:cNvPr id="91143" name="Object 7">
              <a:extLst>
                <a:ext uri="{FF2B5EF4-FFF2-40B4-BE49-F238E27FC236}">
                  <a16:creationId xmlns:a16="http://schemas.microsoft.com/office/drawing/2014/main" id="{74BE305F-CBFD-66F3-4BC1-A8642334B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" y="2661"/>
            <a:ext cx="576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83920" imgH="431640" progId="Equation.DSMT4">
                    <p:embed/>
                  </p:oleObj>
                </mc:Choice>
                <mc:Fallback>
                  <p:oleObj name="Equation" r:id="rId13" imgW="58392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2661"/>
                          <a:ext cx="576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10">
              <a:extLst>
                <a:ext uri="{FF2B5EF4-FFF2-40B4-BE49-F238E27FC236}">
                  <a16:creationId xmlns:a16="http://schemas.microsoft.com/office/drawing/2014/main" id="{CC132C73-0737-809C-86AB-E2F4AA5F6F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2656"/>
            <a:ext cx="6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96880" imgH="444240" progId="Equation.DSMT4">
                    <p:embed/>
                  </p:oleObj>
                </mc:Choice>
                <mc:Fallback>
                  <p:oleObj name="Equation" r:id="rId15" imgW="59688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2656"/>
                          <a:ext cx="6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9" name="Object 13">
              <a:extLst>
                <a:ext uri="{FF2B5EF4-FFF2-40B4-BE49-F238E27FC236}">
                  <a16:creationId xmlns:a16="http://schemas.microsoft.com/office/drawing/2014/main" id="{68C7278C-B745-F479-26B0-9650FDDC3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" y="2733"/>
            <a:ext cx="46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80880" imgH="228600" progId="Equation.DSMT4">
                    <p:embed/>
                  </p:oleObj>
                </mc:Choice>
                <mc:Fallback>
                  <p:oleObj name="Equation" r:id="rId17" imgW="3808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2733"/>
                          <a:ext cx="46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65" name="Group 29">
            <a:extLst>
              <a:ext uri="{FF2B5EF4-FFF2-40B4-BE49-F238E27FC236}">
                <a16:creationId xmlns:a16="http://schemas.microsoft.com/office/drawing/2014/main" id="{95C1C049-BBC2-6B26-866A-079F70F97153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3657600"/>
            <a:ext cx="5726113" cy="838200"/>
            <a:chOff x="1218" y="2016"/>
            <a:chExt cx="3607" cy="528"/>
          </a:xfrm>
        </p:grpSpPr>
        <p:graphicFrame>
          <p:nvGraphicFramePr>
            <p:cNvPr id="91148" name="Object 12">
              <a:extLst>
                <a:ext uri="{FF2B5EF4-FFF2-40B4-BE49-F238E27FC236}">
                  <a16:creationId xmlns:a16="http://schemas.microsoft.com/office/drawing/2014/main" id="{D1949475-0868-155F-65B6-94D1E4F1D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8" y="2016"/>
            <a:ext cx="247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70000" imgH="444240" progId="Equation.DSMT4">
                    <p:embed/>
                  </p:oleObj>
                </mc:Choice>
                <mc:Fallback>
                  <p:oleObj name="Equation" r:id="rId19" imgW="2070000" imgH="4442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016"/>
                          <a:ext cx="247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0" name="Object 14">
              <a:extLst>
                <a:ext uri="{FF2B5EF4-FFF2-40B4-BE49-F238E27FC236}">
                  <a16:creationId xmlns:a16="http://schemas.microsoft.com/office/drawing/2014/main" id="{F0C79208-0035-880F-968B-AC43EF3C6E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1" y="2178"/>
            <a:ext cx="9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12520" imgH="203040" progId="Equation.DSMT4">
                    <p:embed/>
                  </p:oleObj>
                </mc:Choice>
                <mc:Fallback>
                  <p:oleObj name="Equation" r:id="rId21" imgW="81252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2178"/>
                          <a:ext cx="9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22D5B7B7-E725-7E59-0DCE-F4928D7AD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625" y="2400300"/>
          <a:ext cx="3559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77680" imgH="228600" progId="Equation.DSMT4">
                  <p:embed/>
                </p:oleObj>
              </mc:Choice>
              <mc:Fallback>
                <p:oleObj name="Equation" r:id="rId23" imgW="17776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400300"/>
                        <a:ext cx="3559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8" name="Group 22">
            <a:extLst>
              <a:ext uri="{FF2B5EF4-FFF2-40B4-BE49-F238E27FC236}">
                <a16:creationId xmlns:a16="http://schemas.microsoft.com/office/drawing/2014/main" id="{6CA4DE85-53F5-4C52-DFF7-3445BC7196F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8950"/>
            <a:ext cx="5656263" cy="762000"/>
            <a:chOff x="240" y="213"/>
            <a:chExt cx="3563" cy="480"/>
          </a:xfrm>
        </p:grpSpPr>
        <p:sp>
          <p:nvSpPr>
            <p:cNvPr id="91159" name="Rectangle 23">
              <a:extLst>
                <a:ext uri="{FF2B5EF4-FFF2-40B4-BE49-F238E27FC236}">
                  <a16:creationId xmlns:a16="http://schemas.microsoft.com/office/drawing/2014/main" id="{5B8A059D-6DB2-7FA5-4DA6-E6287CED0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2"/>
              <a:ext cx="298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ea typeface="楷体_GB2312" pitchFamily="49" charset="-122"/>
                </a:rPr>
                <a:t>Runge-Kutta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方法的一般形式</a:t>
              </a:r>
            </a:p>
          </p:txBody>
        </p:sp>
        <p:pic>
          <p:nvPicPr>
            <p:cNvPr id="91160" name="Picture 24">
              <a:extLst>
                <a:ext uri="{FF2B5EF4-FFF2-40B4-BE49-F238E27FC236}">
                  <a16:creationId xmlns:a16="http://schemas.microsoft.com/office/drawing/2014/main" id="{A3F535E0-F344-5FB9-7219-5854EC479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3"/>
              <a:ext cx="480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166" name="Rectangle 30">
            <a:extLst>
              <a:ext uri="{FF2B5EF4-FFF2-40B4-BE49-F238E27FC236}">
                <a16:creationId xmlns:a16="http://schemas.microsoft.com/office/drawing/2014/main" id="{1A00EF0E-199B-E18F-6BA6-857D88D1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9A86413-CAEE-2EAB-55DD-CE0B6FAB5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661150" cy="685800"/>
          </a:xfrm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建立常微分方程数值方法的基本思想</a:t>
            </a:r>
          </a:p>
        </p:txBody>
      </p:sp>
      <p:grpSp>
        <p:nvGrpSpPr>
          <p:cNvPr id="70688" name="Group 32">
            <a:extLst>
              <a:ext uri="{FF2B5EF4-FFF2-40B4-BE49-F238E27FC236}">
                <a16:creationId xmlns:a16="http://schemas.microsoft.com/office/drawing/2014/main" id="{56AA8F44-42BE-7E83-8BC2-BDF15887D2F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125538"/>
            <a:ext cx="7705725" cy="1371600"/>
            <a:chOff x="432" y="720"/>
            <a:chExt cx="4896" cy="864"/>
          </a:xfrm>
        </p:grpSpPr>
        <p:sp>
          <p:nvSpPr>
            <p:cNvPr id="70666" name="Rectangle 10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1B19A38-CC2D-831B-8290-AC374125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20"/>
              <a:ext cx="489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72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763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54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145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717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289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861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433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微分方程数值解法，其实是求出方程的解   在一系列离散点上的近似值。则微分方程数值解的基本思想是：求解区间和方程离散化。</a:t>
              </a:r>
            </a:p>
          </p:txBody>
        </p:sp>
        <p:graphicFrame>
          <p:nvGraphicFramePr>
            <p:cNvPr id="70667" name="Object 11">
              <a:extLst>
                <a:ext uri="{FF2B5EF4-FFF2-40B4-BE49-F238E27FC236}">
                  <a16:creationId xmlns:a16="http://schemas.microsoft.com/office/drawing/2014/main" id="{09E71FC2-40B7-7BAE-8999-37EA4462C6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802"/>
            <a:ext cx="3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802"/>
                          <a:ext cx="38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92" name="Group 36">
            <a:extLst>
              <a:ext uri="{FF2B5EF4-FFF2-40B4-BE49-F238E27FC236}">
                <a16:creationId xmlns:a16="http://schemas.microsoft.com/office/drawing/2014/main" id="{E679EC5F-020F-3FC1-994F-F68ED343342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918450" cy="1066800"/>
            <a:chOff x="432" y="1872"/>
            <a:chExt cx="4896" cy="672"/>
          </a:xfrm>
        </p:grpSpPr>
        <p:sp>
          <p:nvSpPr>
            <p:cNvPr id="70661" name="Rectangle 5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85F0BBA5-A359-D8EA-CAD2-09C48EF2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489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72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763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54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145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717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289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861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433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将求解区间    离散化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是在    上插入一系列的分点   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使</a:t>
              </a:r>
            </a:p>
          </p:txBody>
        </p:sp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89C7BBB1-C2F1-6FC2-4983-1AD8A942CF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213"/>
            <a:ext cx="334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577960" imgH="228600" progId="Equation.DSMT4">
                    <p:embed/>
                  </p:oleObj>
                </mc:Choice>
                <mc:Fallback>
                  <p:oleObj name="Equation" r:id="rId7" imgW="257796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13"/>
                          <a:ext cx="334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6">
              <a:extLst>
                <a:ext uri="{FF2B5EF4-FFF2-40B4-BE49-F238E27FC236}">
                  <a16:creationId xmlns:a16="http://schemas.microsoft.com/office/drawing/2014/main" id="{7539A053-FBFD-3387-9EE6-687B157C5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968"/>
            <a:ext cx="43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42720" imgH="215640" progId="Equation.DSMT4">
                    <p:embed/>
                  </p:oleObj>
                </mc:Choice>
                <mc:Fallback>
                  <p:oleObj name="Equation" r:id="rId9" imgW="34272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68"/>
                          <a:ext cx="43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7">
              <a:extLst>
                <a:ext uri="{FF2B5EF4-FFF2-40B4-BE49-F238E27FC236}">
                  <a16:creationId xmlns:a16="http://schemas.microsoft.com/office/drawing/2014/main" id="{110692F9-4759-AD34-8BCC-FD40474DB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68"/>
            <a:ext cx="4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42720" imgH="215640" progId="Equation.DSMT4">
                    <p:embed/>
                  </p:oleObj>
                </mc:Choice>
                <mc:Fallback>
                  <p:oleObj name="Equation" r:id="rId9" imgW="342720" imgH="215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68"/>
                          <a:ext cx="4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4" name="Object 8">
              <a:extLst>
                <a:ext uri="{FF2B5EF4-FFF2-40B4-BE49-F238E27FC236}">
                  <a16:creationId xmlns:a16="http://schemas.microsoft.com/office/drawing/2014/main" id="{A1322876-24C0-374C-C170-2CEBB2A79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256"/>
            <a:ext cx="3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560" imgH="228600" progId="Equation.DSMT4">
                    <p:embed/>
                  </p:oleObj>
                </mc:Choice>
                <mc:Fallback>
                  <p:oleObj name="Equation" r:id="rId11" imgW="30456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56"/>
                          <a:ext cx="3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7" name="Rectangle 21">
            <a:extLst>
              <a:ext uri="{FF2B5EF4-FFF2-40B4-BE49-F238E27FC236}">
                <a16:creationId xmlns:a16="http://schemas.microsoft.com/office/drawing/2014/main" id="{24555DDE-CE8E-3811-48FC-FF48B25C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</a:rPr>
              <a:t>，</a:t>
            </a:r>
          </a:p>
        </p:txBody>
      </p:sp>
      <p:pic>
        <p:nvPicPr>
          <p:cNvPr id="70678" name="Picture 22">
            <a:extLst>
              <a:ext uri="{FF2B5EF4-FFF2-40B4-BE49-F238E27FC236}">
                <a16:creationId xmlns:a16="http://schemas.microsoft.com/office/drawing/2014/main" id="{F1C629C7-8CBF-903B-4C26-B8A4D447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8985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684" name="Group 28">
            <a:extLst>
              <a:ext uri="{FF2B5EF4-FFF2-40B4-BE49-F238E27FC236}">
                <a16:creationId xmlns:a16="http://schemas.microsoft.com/office/drawing/2014/main" id="{6F69C403-5343-1AB4-E0FD-815063666FC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90800"/>
            <a:ext cx="4648200" cy="609600"/>
            <a:chOff x="480" y="1632"/>
            <a:chExt cx="2928" cy="384"/>
          </a:xfrm>
        </p:grpSpPr>
        <p:sp>
          <p:nvSpPr>
            <p:cNvPr id="70659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2CAFD001-FAC4-0D8D-03FD-41C63164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27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0066FF"/>
                  </a:solidFill>
                  <a:latin typeface="楷体_GB2312" pitchFamily="49" charset="-122"/>
                  <a:ea typeface="楷体_GB2312" pitchFamily="49" charset="-122"/>
                </a:rPr>
                <a:t>求解区间离散化</a:t>
              </a:r>
            </a:p>
          </p:txBody>
        </p:sp>
        <p:sp>
          <p:nvSpPr>
            <p:cNvPr id="70683" name="Rectangle 27">
              <a:extLst>
                <a:ext uri="{FF2B5EF4-FFF2-40B4-BE49-F238E27FC236}">
                  <a16:creationId xmlns:a16="http://schemas.microsoft.com/office/drawing/2014/main" id="{065E9248-7707-E02F-E7DE-F4616076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70697" name="Group 41">
            <a:extLst>
              <a:ext uri="{FF2B5EF4-FFF2-40B4-BE49-F238E27FC236}">
                <a16:creationId xmlns:a16="http://schemas.microsoft.com/office/drawing/2014/main" id="{A43A56A9-53B3-F8F8-787E-09B76809A56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7847013" cy="1447800"/>
            <a:chOff x="432" y="2544"/>
            <a:chExt cx="4896" cy="912"/>
          </a:xfrm>
        </p:grpSpPr>
        <p:sp>
          <p:nvSpPr>
            <p:cNvPr id="70670" name="Rectangle 14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3F6BD39A-9E15-3237-934C-15CD2F2B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489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5175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42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记                         称为步长，一般取</a:t>
              </a:r>
              <a:r>
                <a:rPr lang="en-US" altLang="zh-CN" b="1" i="1">
                  <a:ea typeface="楷体_GB2312" pitchFamily="49" charset="-122"/>
                </a:rPr>
                <a:t>h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 =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h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 i="1">
                  <a:ea typeface="楷体_GB2312" pitchFamily="49" charset="-122"/>
                </a:rPr>
                <a:t> 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               </a:t>
              </a:r>
            </a:p>
          </p:txBody>
        </p:sp>
        <p:sp>
          <p:nvSpPr>
            <p:cNvPr id="70676" name="Rectangle 20">
              <a:extLst>
                <a:ext uri="{FF2B5EF4-FFF2-40B4-BE49-F238E27FC236}">
                  <a16:creationId xmlns:a16="http://schemas.microsoft.com/office/drawing/2014/main" id="{8079B5FF-F00D-6D30-D364-5AA41715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68"/>
              <a:ext cx="1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称为等步长节点 。</a:t>
              </a:r>
            </a:p>
          </p:txBody>
        </p:sp>
        <p:graphicFrame>
          <p:nvGraphicFramePr>
            <p:cNvPr id="70671" name="Object 15">
              <a:extLst>
                <a:ext uri="{FF2B5EF4-FFF2-40B4-BE49-F238E27FC236}">
                  <a16:creationId xmlns:a16="http://schemas.microsoft.com/office/drawing/2014/main" id="{F4036CEE-FCE8-F4B6-A1DF-FC88EF4854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" y="2551"/>
            <a:ext cx="23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81080" imgH="228600" progId="Equation.DSMT4">
                    <p:embed/>
                  </p:oleObj>
                </mc:Choice>
                <mc:Fallback>
                  <p:oleObj name="Equation" r:id="rId14" imgW="19810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2551"/>
                          <a:ext cx="239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96" name="Group 40">
              <a:extLst>
                <a:ext uri="{FF2B5EF4-FFF2-40B4-BE49-F238E27FC236}">
                  <a16:creationId xmlns:a16="http://schemas.microsoft.com/office/drawing/2014/main" id="{831BA4A4-7E80-4F6D-AC0E-F6BA434AE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784"/>
              <a:ext cx="3504" cy="457"/>
              <a:chOff x="1680" y="2755"/>
              <a:chExt cx="3504" cy="457"/>
            </a:xfrm>
          </p:grpSpPr>
          <p:graphicFrame>
            <p:nvGraphicFramePr>
              <p:cNvPr id="70673" name="Object 17">
                <a:extLst>
                  <a:ext uri="{FF2B5EF4-FFF2-40B4-BE49-F238E27FC236}">
                    <a16:creationId xmlns:a16="http://schemas.microsoft.com/office/drawing/2014/main" id="{10ED3A9E-6841-76BD-564C-CFADF8643C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2832"/>
              <a:ext cx="105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825480" imgH="228600" progId="Equation.DSMT4">
                      <p:embed/>
                    </p:oleObj>
                  </mc:Choice>
                  <mc:Fallback>
                    <p:oleObj name="Equation" r:id="rId16" imgW="825480" imgH="2286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05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4" name="Object 18">
                <a:extLst>
                  <a:ext uri="{FF2B5EF4-FFF2-40B4-BE49-F238E27FC236}">
                    <a16:creationId xmlns:a16="http://schemas.microsoft.com/office/drawing/2014/main" id="{4E4883BB-68B6-B68A-32E1-FF2F65FEA6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2832"/>
              <a:ext cx="153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041120" imgH="203040" progId="Equation.DSMT4">
                      <p:embed/>
                    </p:oleObj>
                  </mc:Choice>
                  <mc:Fallback>
                    <p:oleObj name="Equation" r:id="rId18" imgW="1041120" imgH="20304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32"/>
                            <a:ext cx="153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5" name="Object 19">
                <a:extLst>
                  <a:ext uri="{FF2B5EF4-FFF2-40B4-BE49-F238E27FC236}">
                    <a16:creationId xmlns:a16="http://schemas.microsoft.com/office/drawing/2014/main" id="{03D0C4E5-BB3B-5DBD-A63C-AF0B9F62D8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755"/>
              <a:ext cx="768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609480" imgH="406080" progId="Equation.DSMT4">
                      <p:embed/>
                    </p:oleObj>
                  </mc:Choice>
                  <mc:Fallback>
                    <p:oleObj name="Equation" r:id="rId20" imgW="609480" imgH="4060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755"/>
                            <a:ext cx="768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95" name="Rectangle 39">
              <a:extLst>
                <a:ext uri="{FF2B5EF4-FFF2-40B4-BE49-F238E27FC236}">
                  <a16:creationId xmlns:a16="http://schemas.microsoft.com/office/drawing/2014/main" id="{C6797C47-9FB0-3850-6506-A3B86B57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1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(</a:t>
              </a:r>
              <a:r>
                <a:rPr lang="zh-CN" altLang="en-US" sz="2400" b="1"/>
                <a:t>常数</a:t>
              </a:r>
              <a:r>
                <a:rPr lang="en-US" altLang="zh-CN" sz="2400" b="1"/>
                <a:t>),</a:t>
              </a:r>
              <a:r>
                <a:rPr lang="zh-CN" altLang="en-US" sz="2400" b="1">
                  <a:latin typeface="楷体_GB2312" pitchFamily="49" charset="-122"/>
                </a:rPr>
                <a:t>节点为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8C22D503-15F0-0CFB-FEA9-EAFAA5CC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sp>
        <p:nvSpPr>
          <p:cNvPr id="103552" name="Text Box 128">
            <a:extLst>
              <a:ext uri="{FF2B5EF4-FFF2-40B4-BE49-F238E27FC236}">
                <a16:creationId xmlns:a16="http://schemas.microsoft.com/office/drawing/2014/main" id="{4570C4F9-C417-43C2-DBE7-0F48E7BF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>
                <a:ea typeface="楷体_GB2312" pitchFamily="49" charset="-122"/>
              </a:rPr>
              <a:t>最常用为四级</a:t>
            </a:r>
            <a:r>
              <a:rPr lang="en-US" altLang="zh-CN" b="1">
                <a:ea typeface="楷体_GB2312" pitchFamily="49" charset="-122"/>
              </a:rPr>
              <a:t>4</a:t>
            </a:r>
            <a:r>
              <a:rPr lang="zh-CN" altLang="en-US" b="1">
                <a:ea typeface="楷体_GB2312" pitchFamily="49" charset="-122"/>
              </a:rPr>
              <a:t>阶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经典龙格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库塔法</a:t>
            </a:r>
            <a:r>
              <a:rPr lang="zh-CN" altLang="en-US" b="1"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Classical Runge-Kutta Method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*/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：</a:t>
            </a:r>
          </a:p>
        </p:txBody>
      </p:sp>
      <p:grpSp>
        <p:nvGrpSpPr>
          <p:cNvPr id="103564" name="Group 140">
            <a:extLst>
              <a:ext uri="{FF2B5EF4-FFF2-40B4-BE49-F238E27FC236}">
                <a16:creationId xmlns:a16="http://schemas.microsoft.com/office/drawing/2014/main" id="{F21B02EB-6B8F-FF7A-8B99-536A7D95AE0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47800"/>
            <a:ext cx="5562600" cy="2514600"/>
            <a:chOff x="1008" y="912"/>
            <a:chExt cx="3504" cy="1584"/>
          </a:xfrm>
        </p:grpSpPr>
        <p:sp>
          <p:nvSpPr>
            <p:cNvPr id="103554" name="AutoShape 130">
              <a:extLst>
                <a:ext uri="{FF2B5EF4-FFF2-40B4-BE49-F238E27FC236}">
                  <a16:creationId xmlns:a16="http://schemas.microsoft.com/office/drawing/2014/main" id="{92DEF114-9C4E-8FB2-A853-C5FA0694E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3504" cy="1584"/>
            </a:xfrm>
            <a:prstGeom prst="bevel">
              <a:avLst>
                <a:gd name="adj" fmla="val 385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63" name="Group 139">
              <a:extLst>
                <a:ext uri="{FF2B5EF4-FFF2-40B4-BE49-F238E27FC236}">
                  <a16:creationId xmlns:a16="http://schemas.microsoft.com/office/drawing/2014/main" id="{43199B12-F514-0F60-AE98-082930DBD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008"/>
              <a:ext cx="3160" cy="1355"/>
              <a:chOff x="1152" y="1008"/>
              <a:chExt cx="3160" cy="1355"/>
            </a:xfrm>
          </p:grpSpPr>
          <p:graphicFrame>
            <p:nvGraphicFramePr>
              <p:cNvPr id="103556" name="Object 132">
                <a:extLst>
                  <a:ext uri="{FF2B5EF4-FFF2-40B4-BE49-F238E27FC236}">
                    <a16:creationId xmlns:a16="http://schemas.microsoft.com/office/drawing/2014/main" id="{AFCC8DA8-1DAF-ADAD-4391-D1531D48E3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62" y="1008"/>
              <a:ext cx="2950" cy="1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489040" imgH="1143000" progId="Equation.DSMT4">
                      <p:embed/>
                    </p:oleObj>
                  </mc:Choice>
                  <mc:Fallback>
                    <p:oleObj name="Equation" r:id="rId4" imgW="2489040" imgH="1143000" progId="Equation.DSMT4">
                      <p:embed/>
                      <p:pic>
                        <p:nvPicPr>
                          <p:cNvPr id="0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2" y="1008"/>
                            <a:ext cx="2950" cy="13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57" name="AutoShape 133">
                <a:extLst>
                  <a:ext uri="{FF2B5EF4-FFF2-40B4-BE49-F238E27FC236}">
                    <a16:creationId xmlns:a16="http://schemas.microsoft.com/office/drawing/2014/main" id="{61A748F5-1148-8419-7D06-E1D149AE6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1104"/>
                <a:ext cx="192" cy="1200"/>
              </a:xfrm>
              <a:prstGeom prst="leftBrace">
                <a:avLst>
                  <a:gd name="adj1" fmla="val 5208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3562" name="Group 138">
            <a:extLst>
              <a:ext uri="{FF2B5EF4-FFF2-40B4-BE49-F238E27FC236}">
                <a16:creationId xmlns:a16="http://schemas.microsoft.com/office/drawing/2014/main" id="{2697FEFC-8324-92F7-E68B-16A3433834C7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4800600"/>
            <a:ext cx="3727450" cy="1295400"/>
            <a:chOff x="1492" y="3024"/>
            <a:chExt cx="2348" cy="816"/>
          </a:xfrm>
        </p:grpSpPr>
        <p:graphicFrame>
          <p:nvGraphicFramePr>
            <p:cNvPr id="103559" name="Object 135">
              <a:extLst>
                <a:ext uri="{FF2B5EF4-FFF2-40B4-BE49-F238E27FC236}">
                  <a16:creationId xmlns:a16="http://schemas.microsoft.com/office/drawing/2014/main" id="{D10EDD4A-78F0-F1B7-451C-1F86B5D5A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3024"/>
            <a:ext cx="148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0680" imgH="634680" progId="Equation.DSMT4">
                    <p:embed/>
                  </p:oleObj>
                </mc:Choice>
                <mc:Fallback>
                  <p:oleObj name="Equation" r:id="rId6" imgW="850680" imgH="63468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024"/>
                          <a:ext cx="148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60" name="Object 136">
              <a:extLst>
                <a:ext uri="{FF2B5EF4-FFF2-40B4-BE49-F238E27FC236}">
                  <a16:creationId xmlns:a16="http://schemas.microsoft.com/office/drawing/2014/main" id="{6A0F1840-B84A-5482-A1F7-187C881A7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8" y="3312"/>
            <a:ext cx="75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8400" imgH="203040" progId="Equation.DSMT4">
                    <p:embed/>
                  </p:oleObj>
                </mc:Choice>
                <mc:Fallback>
                  <p:oleObj name="Equation" r:id="rId8" imgW="698400" imgH="20304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3312"/>
                          <a:ext cx="75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561" name="Rectangle 137">
            <a:extLst>
              <a:ext uri="{FF2B5EF4-FFF2-40B4-BE49-F238E27FC236}">
                <a16:creationId xmlns:a16="http://schemas.microsoft.com/office/drawing/2014/main" id="{1FF848F6-349C-1138-5087-69EA8209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211638"/>
            <a:ext cx="802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楷体_GB2312" pitchFamily="49" charset="-122"/>
              </a:rPr>
              <a:t>我们仍用前面的例子来看看四阶</a:t>
            </a:r>
            <a:r>
              <a:rPr lang="en-US" altLang="zh-CN" sz="2400" b="1"/>
              <a:t>Runge-Kutta</a:t>
            </a:r>
            <a:r>
              <a:rPr lang="zh-CN" altLang="en-US" sz="2400" b="1">
                <a:latin typeface="楷体_GB2312" pitchFamily="49" charset="-122"/>
              </a:rPr>
              <a:t>方法的效果。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03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52" grpId="0" autoUpdateAnimBg="0"/>
      <p:bldP spid="1035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1E684656-9F25-85AF-6B4E-AE7F1461F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305800" cy="76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对于本题，经典的四阶</a:t>
            </a:r>
            <a:r>
              <a:rPr lang="en-US" altLang="zh-CN" sz="2400" b="1">
                <a:ea typeface="楷体_GB2312" pitchFamily="49" charset="-122"/>
              </a:rPr>
              <a:t>Runge-Kutta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方法具有以下形式：</a:t>
            </a: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C156795B-84D3-B88B-5C55-8ABFCD455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108075"/>
          <a:ext cx="4419600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2323800" progId="Equation.DSMT4">
                  <p:embed/>
                </p:oleObj>
              </mc:Choice>
              <mc:Fallback>
                <p:oleObj name="Equation" r:id="rId4" imgW="2222280" imgH="232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08075"/>
                        <a:ext cx="4419600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>
            <a:extLst>
              <a:ext uri="{FF2B5EF4-FFF2-40B4-BE49-F238E27FC236}">
                <a16:creationId xmlns:a16="http://schemas.microsoft.com/office/drawing/2014/main" id="{A61ECA8D-C004-ACF1-E795-7B8F042E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AE7D925E-F8AC-07DA-8FCF-EA6BF06A483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2743200" cy="2695575"/>
            <a:chOff x="960" y="1182"/>
            <a:chExt cx="1728" cy="1698"/>
          </a:xfrm>
        </p:grpSpPr>
        <p:sp>
          <p:nvSpPr>
            <p:cNvPr id="92168" name="Rectangle 8">
              <a:extLst>
                <a:ext uri="{FF2B5EF4-FFF2-40B4-BE49-F238E27FC236}">
                  <a16:creationId xmlns:a16="http://schemas.microsoft.com/office/drawing/2014/main" id="{62DF1286-87AB-0D7E-902A-400B5835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24"/>
              <a:ext cx="5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1.7321</a:t>
              </a:r>
            </a:p>
          </p:txBody>
        </p:sp>
        <p:sp>
          <p:nvSpPr>
            <p:cNvPr id="92169" name="Rectangle 9">
              <a:extLst>
                <a:ext uri="{FF2B5EF4-FFF2-40B4-BE49-F238E27FC236}">
                  <a16:creationId xmlns:a16="http://schemas.microsoft.com/office/drawing/2014/main" id="{36BF3DB1-C0DA-D2B4-00D3-F3C06D50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24"/>
              <a:ext cx="5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1.7321</a:t>
              </a:r>
            </a:p>
          </p:txBody>
        </p:sp>
        <p:sp>
          <p:nvSpPr>
            <p:cNvPr id="92170" name="Rectangle 10">
              <a:extLst>
                <a:ext uri="{FF2B5EF4-FFF2-40B4-BE49-F238E27FC236}">
                  <a16:creationId xmlns:a16="http://schemas.microsoft.com/office/drawing/2014/main" id="{0E9FC568-1B0B-E78B-CCF7-C3A28B189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24"/>
              <a:ext cx="57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1.0</a:t>
              </a:r>
            </a:p>
          </p:txBody>
        </p:sp>
        <p:sp>
          <p:nvSpPr>
            <p:cNvPr id="92171" name="Rectangle 11">
              <a:extLst>
                <a:ext uri="{FF2B5EF4-FFF2-40B4-BE49-F238E27FC236}">
                  <a16:creationId xmlns:a16="http://schemas.microsoft.com/office/drawing/2014/main" id="{69AC10C9-A4C7-6A40-A074-7264035A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49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1.6125</a:t>
              </a:r>
            </a:p>
          </p:txBody>
        </p:sp>
        <p:sp>
          <p:nvSpPr>
            <p:cNvPr id="92172" name="Rectangle 12">
              <a:extLst>
                <a:ext uri="{FF2B5EF4-FFF2-40B4-BE49-F238E27FC236}">
                  <a16:creationId xmlns:a16="http://schemas.microsoft.com/office/drawing/2014/main" id="{474497DD-3E28-861A-2F1C-6A231B8D9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49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1.6125</a:t>
              </a:r>
            </a:p>
          </p:txBody>
        </p:sp>
        <p:sp>
          <p:nvSpPr>
            <p:cNvPr id="92173" name="Rectangle 13">
              <a:extLst>
                <a:ext uri="{FF2B5EF4-FFF2-40B4-BE49-F238E27FC236}">
                  <a16:creationId xmlns:a16="http://schemas.microsoft.com/office/drawing/2014/main" id="{C069A0E1-427D-48B2-A56F-4797A54D9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49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0.8</a:t>
              </a:r>
            </a:p>
          </p:txBody>
        </p:sp>
        <p:sp>
          <p:nvSpPr>
            <p:cNvPr id="92174" name="Rectangle 14">
              <a:extLst>
                <a:ext uri="{FF2B5EF4-FFF2-40B4-BE49-F238E27FC236}">
                  <a16:creationId xmlns:a16="http://schemas.microsoft.com/office/drawing/2014/main" id="{BC8FBFD1-3EF6-1FBE-BDB8-7BF63C3C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3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1.4832</a:t>
              </a:r>
            </a:p>
          </p:txBody>
        </p:sp>
        <p:sp>
          <p:nvSpPr>
            <p:cNvPr id="92175" name="Rectangle 15">
              <a:extLst>
                <a:ext uri="{FF2B5EF4-FFF2-40B4-BE49-F238E27FC236}">
                  <a16:creationId xmlns:a16="http://schemas.microsoft.com/office/drawing/2014/main" id="{7C91B453-147D-66AF-B2CE-80D0E0CE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73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1.4833</a:t>
              </a:r>
            </a:p>
          </p:txBody>
        </p:sp>
        <p:sp>
          <p:nvSpPr>
            <p:cNvPr id="92176" name="Rectangle 16">
              <a:extLst>
                <a:ext uri="{FF2B5EF4-FFF2-40B4-BE49-F238E27FC236}">
                  <a16:creationId xmlns:a16="http://schemas.microsoft.com/office/drawing/2014/main" id="{D3C7EC33-E972-BD26-9493-19A38132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73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0.6</a:t>
              </a:r>
            </a:p>
          </p:txBody>
        </p:sp>
        <p:sp>
          <p:nvSpPr>
            <p:cNvPr id="92177" name="Rectangle 17">
              <a:extLst>
                <a:ext uri="{FF2B5EF4-FFF2-40B4-BE49-F238E27FC236}">
                  <a16:creationId xmlns:a16="http://schemas.microsoft.com/office/drawing/2014/main" id="{DE04F747-03F3-1B56-0DA0-99CA80C2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98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1.3416</a:t>
              </a:r>
            </a:p>
          </p:txBody>
        </p:sp>
        <p:sp>
          <p:nvSpPr>
            <p:cNvPr id="92178" name="Rectangle 18">
              <a:extLst>
                <a:ext uri="{FF2B5EF4-FFF2-40B4-BE49-F238E27FC236}">
                  <a16:creationId xmlns:a16="http://schemas.microsoft.com/office/drawing/2014/main" id="{5A2D539A-C08A-4D15-546D-39524289D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98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1.3417</a:t>
              </a:r>
            </a:p>
          </p:txBody>
        </p:sp>
        <p:sp>
          <p:nvSpPr>
            <p:cNvPr id="92179" name="Rectangle 19">
              <a:extLst>
                <a:ext uri="{FF2B5EF4-FFF2-40B4-BE49-F238E27FC236}">
                  <a16:creationId xmlns:a16="http://schemas.microsoft.com/office/drawing/2014/main" id="{4646EE2E-5DEC-4A7D-1A31-93C3D323F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98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0.4</a:t>
              </a:r>
            </a:p>
          </p:txBody>
        </p: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82A44CE0-321F-2906-9E4C-3CE4B535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23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1.1832</a:t>
              </a:r>
            </a:p>
          </p:txBody>
        </p:sp>
        <p:sp>
          <p:nvSpPr>
            <p:cNvPr id="92181" name="Rectangle 21">
              <a:extLst>
                <a:ext uri="{FF2B5EF4-FFF2-40B4-BE49-F238E27FC236}">
                  <a16:creationId xmlns:a16="http://schemas.microsoft.com/office/drawing/2014/main" id="{8EC5045A-AF6D-3507-2E1D-02BE23BC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23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1.1832</a:t>
              </a:r>
            </a:p>
          </p:txBody>
        </p:sp>
        <p:sp>
          <p:nvSpPr>
            <p:cNvPr id="92182" name="Rectangle 22">
              <a:extLst>
                <a:ext uri="{FF2B5EF4-FFF2-40B4-BE49-F238E27FC236}">
                  <a16:creationId xmlns:a16="http://schemas.microsoft.com/office/drawing/2014/main" id="{DA88BFA6-1F88-07B6-200D-9FDF78EFA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23"/>
              <a:ext cx="5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/>
                <a:t>0.2</a:t>
              </a:r>
            </a:p>
          </p:txBody>
        </p:sp>
        <p:sp>
          <p:nvSpPr>
            <p:cNvPr id="92183" name="Rectangle 23">
              <a:extLst>
                <a:ext uri="{FF2B5EF4-FFF2-40B4-BE49-F238E27FC236}">
                  <a16:creationId xmlns:a16="http://schemas.microsoft.com/office/drawing/2014/main" id="{C0A0B9E8-2F14-936A-4982-F8C0482D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7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92184" name="Rectangle 24">
              <a:extLst>
                <a:ext uri="{FF2B5EF4-FFF2-40B4-BE49-F238E27FC236}">
                  <a16:creationId xmlns:a16="http://schemas.microsoft.com/office/drawing/2014/main" id="{75017B3D-13A9-8EC3-19CB-583D5070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47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92185" name="Rectangle 25">
              <a:extLst>
                <a:ext uri="{FF2B5EF4-FFF2-40B4-BE49-F238E27FC236}">
                  <a16:creationId xmlns:a16="http://schemas.microsoft.com/office/drawing/2014/main" id="{19CBC674-B986-E193-6691-8FF16B4FB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7"/>
              <a:ext cx="57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92186" name="Line 26">
              <a:extLst>
                <a:ext uri="{FF2B5EF4-FFF2-40B4-BE49-F238E27FC236}">
                  <a16:creationId xmlns:a16="http://schemas.microsoft.com/office/drawing/2014/main" id="{7816D65A-D79D-2F07-A193-6EF0C38EE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47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7" name="Line 27">
              <a:extLst>
                <a:ext uri="{FF2B5EF4-FFF2-40B4-BE49-F238E27FC236}">
                  <a16:creationId xmlns:a16="http://schemas.microsoft.com/office/drawing/2014/main" id="{6F5AC577-EC1A-F2C0-902C-E1C2B3847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2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8" name="Line 28">
              <a:extLst>
                <a:ext uri="{FF2B5EF4-FFF2-40B4-BE49-F238E27FC236}">
                  <a16:creationId xmlns:a16="http://schemas.microsoft.com/office/drawing/2014/main" id="{507068FD-6188-B22B-E32A-D7C36EE10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9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9" name="Line 29">
              <a:extLst>
                <a:ext uri="{FF2B5EF4-FFF2-40B4-BE49-F238E27FC236}">
                  <a16:creationId xmlns:a16="http://schemas.microsoft.com/office/drawing/2014/main" id="{BD9B7876-7273-B4DA-AD42-603F9162B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7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0" name="Line 30">
              <a:extLst>
                <a:ext uri="{FF2B5EF4-FFF2-40B4-BE49-F238E27FC236}">
                  <a16:creationId xmlns:a16="http://schemas.microsoft.com/office/drawing/2014/main" id="{31539CCA-85D3-AF38-133D-B43C37CE8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49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1" name="Line 31">
              <a:extLst>
                <a:ext uri="{FF2B5EF4-FFF2-40B4-BE49-F238E27FC236}">
                  <a16:creationId xmlns:a16="http://schemas.microsoft.com/office/drawing/2014/main" id="{D3F1BAB9-B4C2-0D8C-A421-A0C9DBD83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2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2" name="Line 32">
              <a:extLst>
                <a:ext uri="{FF2B5EF4-FFF2-40B4-BE49-F238E27FC236}">
                  <a16:creationId xmlns:a16="http://schemas.microsoft.com/office/drawing/2014/main" id="{37979C1D-427F-421C-C406-620FDBBE8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3" name="Line 33">
              <a:extLst>
                <a:ext uri="{FF2B5EF4-FFF2-40B4-BE49-F238E27FC236}">
                  <a16:creationId xmlns:a16="http://schemas.microsoft.com/office/drawing/2014/main" id="{642F30D2-4A82-C968-4A7E-BDD6D9E3B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47"/>
              <a:ext cx="0" cy="16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4" name="Line 34">
              <a:extLst>
                <a:ext uri="{FF2B5EF4-FFF2-40B4-BE49-F238E27FC236}">
                  <a16:creationId xmlns:a16="http://schemas.microsoft.com/office/drawing/2014/main" id="{A3D60DF0-113E-DCA4-34C3-13F87E9C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47"/>
              <a:ext cx="0" cy="1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5" name="Line 35">
              <a:extLst>
                <a:ext uri="{FF2B5EF4-FFF2-40B4-BE49-F238E27FC236}">
                  <a16:creationId xmlns:a16="http://schemas.microsoft.com/office/drawing/2014/main" id="{F95E9220-F5A0-C2F2-832A-3CB39F1AB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47"/>
              <a:ext cx="0" cy="1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Line 36">
              <a:extLst>
                <a:ext uri="{FF2B5EF4-FFF2-40B4-BE49-F238E27FC236}">
                  <a16:creationId xmlns:a16="http://schemas.microsoft.com/office/drawing/2014/main" id="{E720A653-FBFE-29AE-BAB7-4C0924CF5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47"/>
              <a:ext cx="0" cy="16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197" name="Object 37">
              <a:extLst>
                <a:ext uri="{FF2B5EF4-FFF2-40B4-BE49-F238E27FC236}">
                  <a16:creationId xmlns:a16="http://schemas.microsoft.com/office/drawing/2014/main" id="{9A68EFB8-1B6F-F96C-980B-532D4DAF5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" y="1182"/>
            <a:ext cx="20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1182"/>
                          <a:ext cx="20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8" name="Object 38">
              <a:extLst>
                <a:ext uri="{FF2B5EF4-FFF2-40B4-BE49-F238E27FC236}">
                  <a16:creationId xmlns:a16="http://schemas.microsoft.com/office/drawing/2014/main" id="{2DFD171D-AE8B-295B-0FDB-F86C83B6FC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200"/>
            <a:ext cx="18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00"/>
                          <a:ext cx="18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9" name="Object 39">
              <a:extLst>
                <a:ext uri="{FF2B5EF4-FFF2-40B4-BE49-F238E27FC236}">
                  <a16:creationId xmlns:a16="http://schemas.microsoft.com/office/drawing/2014/main" id="{54FEF4CA-5A5E-5BA4-18DA-4E950113E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4" y="1230"/>
            <a:ext cx="46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6080" imgH="228600" progId="Equation.DSMT4">
                    <p:embed/>
                  </p:oleObj>
                </mc:Choice>
                <mc:Fallback>
                  <p:oleObj name="Equation" r:id="rId10" imgW="40608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1230"/>
                          <a:ext cx="46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00" name="Rectangle 40">
            <a:extLst>
              <a:ext uri="{FF2B5EF4-FFF2-40B4-BE49-F238E27FC236}">
                <a16:creationId xmlns:a16="http://schemas.microsoft.com/office/drawing/2014/main" id="{C0477E34-F76B-15F6-4CF1-58B324DA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524000"/>
            <a:ext cx="373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这里，我们取步长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0.2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，下面是计算结果（符号的意义同前）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20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>
            <a:extLst>
              <a:ext uri="{FF2B5EF4-FFF2-40B4-BE49-F238E27FC236}">
                <a16:creationId xmlns:a16="http://schemas.microsoft.com/office/drawing/2014/main" id="{1C307701-682F-D61D-3CD9-1BBE4134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777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从上图可以看出，每一个数值解都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准确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的落在了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真实解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的曲线上。与改进的</a:t>
            </a:r>
            <a:r>
              <a:rPr lang="en-US" altLang="zh-CN" b="1">
                <a:ea typeface="楷体_GB2312" pitchFamily="49" charset="-122"/>
              </a:rPr>
              <a:t>Euler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法所做出来的图比较，似乎精确性没有很明显的提高，但是不要忘了在用</a:t>
            </a:r>
            <a:r>
              <a:rPr lang="en-US" altLang="zh-CN" b="1">
                <a:ea typeface="楷体_GB2312" pitchFamily="49" charset="-122"/>
              </a:rPr>
              <a:t>Runge-Kutta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方法时，我们取的步长是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=0.2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。实际上，</a:t>
            </a:r>
            <a:r>
              <a:rPr lang="en-US" altLang="zh-CN" b="1">
                <a:ea typeface="楷体_GB2312" pitchFamily="49" charset="-122"/>
              </a:rPr>
              <a:t>Runge-Kutta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方法的精确性是</a:t>
            </a:r>
            <a:r>
              <a:rPr lang="zh-CN" altLang="en-US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要高很多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5B118DCF-9F9A-2C19-13B6-68EE56D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grpSp>
        <p:nvGrpSpPr>
          <p:cNvPr id="95250" name="Group 18">
            <a:extLst>
              <a:ext uri="{FF2B5EF4-FFF2-40B4-BE49-F238E27FC236}">
                <a16:creationId xmlns:a16="http://schemas.microsoft.com/office/drawing/2014/main" id="{94F565BF-A1FD-992A-33F4-B1F36422E78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8001000" cy="3886200"/>
            <a:chOff x="432" y="240"/>
            <a:chExt cx="5040" cy="2448"/>
          </a:xfrm>
        </p:grpSpPr>
        <p:pic>
          <p:nvPicPr>
            <p:cNvPr id="95247" name="Picture 15">
              <a:extLst>
                <a:ext uri="{FF2B5EF4-FFF2-40B4-BE49-F238E27FC236}">
                  <a16:creationId xmlns:a16="http://schemas.microsoft.com/office/drawing/2014/main" id="{2D501495-2205-3BF3-CC6E-B10C71C71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73"/>
              <a:ext cx="5040" cy="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248" name="Rectangle 16">
              <a:extLst>
                <a:ext uri="{FF2B5EF4-FFF2-40B4-BE49-F238E27FC236}">
                  <a16:creationId xmlns:a16="http://schemas.microsoft.com/office/drawing/2014/main" id="{37A56CAD-27D9-D4C8-EDAE-A78AB577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Matlab</a:t>
              </a:r>
              <a:r>
                <a:rPr lang="zh-CN" altLang="en-US" sz="20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作图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4C281AA-71AE-E9A3-D6DB-01822C2A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</a:t>
            </a:r>
            <a:r>
              <a:rPr lang="en-US" altLang="zh-CN" sz="1800" b="1">
                <a:sym typeface="Symbol" panose="05050102010706020507" pitchFamily="18" charset="2"/>
              </a:rPr>
              <a:t>Runge-Kutta</a:t>
            </a:r>
            <a:r>
              <a:rPr lang="en-US" altLang="zh-CN" sz="1800" b="1"/>
              <a:t> Method</a:t>
            </a:r>
          </a:p>
        </p:txBody>
      </p:sp>
      <p:grpSp>
        <p:nvGrpSpPr>
          <p:cNvPr id="59437" name="Group 45">
            <a:extLst>
              <a:ext uri="{FF2B5EF4-FFF2-40B4-BE49-F238E27FC236}">
                <a16:creationId xmlns:a16="http://schemas.microsoft.com/office/drawing/2014/main" id="{4630F2BD-41BD-118D-F0D6-B8171F29BD3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"/>
            <a:ext cx="8153400" cy="4876800"/>
            <a:chOff x="240" y="384"/>
            <a:chExt cx="5136" cy="3072"/>
          </a:xfrm>
        </p:grpSpPr>
        <p:sp>
          <p:nvSpPr>
            <p:cNvPr id="59395" name="AutoShape 3">
              <a:extLst>
                <a:ext uri="{FF2B5EF4-FFF2-40B4-BE49-F238E27FC236}">
                  <a16:creationId xmlns:a16="http://schemas.microsoft.com/office/drawing/2014/main" id="{10A15082-FB6F-EF5B-4DA4-31CA0183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4"/>
              <a:ext cx="5136" cy="3072"/>
            </a:xfrm>
            <a:prstGeom prst="roundRect">
              <a:avLst>
                <a:gd name="adj" fmla="val 6889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注：</a:t>
              </a:r>
            </a:p>
            <a:p>
              <a:r>
                <a:rPr lang="zh-CN" altLang="en-US" sz="32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龙格</a:t>
              </a:r>
              <a:r>
                <a:rPr lang="en-US" altLang="zh-CN" b="1">
                  <a:ea typeface="楷体_GB2312" pitchFamily="49" charset="-122"/>
                </a:rPr>
                <a:t>-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库塔法</a:t>
              </a:r>
              <a:r>
                <a:rPr lang="zh-CN" altLang="en-US" b="1">
                  <a:ea typeface="楷体_GB2312" pitchFamily="49" charset="-122"/>
                </a:rPr>
                <a:t>的主要运算在于计算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的值，即计算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的值。</a:t>
              </a:r>
              <a:r>
                <a:rPr lang="en-US" altLang="zh-CN" b="1">
                  <a:ea typeface="楷体_GB2312" pitchFamily="49" charset="-122"/>
                </a:rPr>
                <a:t>Butcher </a:t>
              </a:r>
              <a:r>
                <a:rPr lang="zh-CN" altLang="en-US" b="1">
                  <a:ea typeface="楷体_GB2312" pitchFamily="49" charset="-122"/>
                </a:rPr>
                <a:t>于</a:t>
              </a:r>
              <a:r>
                <a:rPr lang="en-US" altLang="zh-CN" b="1">
                  <a:ea typeface="楷体_GB2312" pitchFamily="49" charset="-122"/>
                </a:rPr>
                <a:t>1965</a:t>
              </a:r>
              <a:r>
                <a:rPr lang="zh-CN" altLang="en-US" b="1">
                  <a:ea typeface="楷体_GB2312" pitchFamily="49" charset="-122"/>
                </a:rPr>
                <a:t>年给出了计算量与可达到的最高精度阶数的关系：</a:t>
              </a:r>
              <a:endParaRPr lang="zh-CN" altLang="en-US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grpSp>
          <p:nvGrpSpPr>
            <p:cNvPr id="59435" name="Group 43">
              <a:extLst>
                <a:ext uri="{FF2B5EF4-FFF2-40B4-BE49-F238E27FC236}">
                  <a16:creationId xmlns:a16="http://schemas.microsoft.com/office/drawing/2014/main" id="{225E22D3-C0A6-A95A-F278-15609EA81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584"/>
              <a:ext cx="4800" cy="652"/>
              <a:chOff x="480" y="1152"/>
              <a:chExt cx="4800" cy="652"/>
            </a:xfrm>
          </p:grpSpPr>
          <p:sp>
            <p:nvSpPr>
              <p:cNvPr id="59397" name="Rectangle 5">
                <a:extLst>
                  <a:ext uri="{FF2B5EF4-FFF2-40B4-BE49-F238E27FC236}">
                    <a16:creationId xmlns:a16="http://schemas.microsoft.com/office/drawing/2014/main" id="{56C771BE-79CD-804A-C6A8-D9064398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478"/>
                <a:ext cx="57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398" name="Rectangle 6">
                <a:extLst>
                  <a:ext uri="{FF2B5EF4-FFF2-40B4-BE49-F238E27FC236}">
                    <a16:creationId xmlns:a16="http://schemas.microsoft.com/office/drawing/2014/main" id="{C5CAE0CB-547B-30EE-A8E8-A7CD4EAF1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152"/>
                <a:ext cx="57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399" name="Rectangle 7">
                <a:extLst>
                  <a:ext uri="{FF2B5EF4-FFF2-40B4-BE49-F238E27FC236}">
                    <a16:creationId xmlns:a16="http://schemas.microsoft.com/office/drawing/2014/main" id="{39005793-A8AE-B407-306D-BE7FF0F52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478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0" name="Rectangle 8">
                <a:extLst>
                  <a:ext uri="{FF2B5EF4-FFF2-40B4-BE49-F238E27FC236}">
                    <a16:creationId xmlns:a16="http://schemas.microsoft.com/office/drawing/2014/main" id="{5D4F67C2-051E-113B-1A2D-6E4972340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59401" name="Rectangle 9">
                <a:extLst>
                  <a:ext uri="{FF2B5EF4-FFF2-40B4-BE49-F238E27FC236}">
                    <a16:creationId xmlns:a16="http://schemas.microsoft.com/office/drawing/2014/main" id="{12E6E8AE-C0F1-E54C-28C3-9961E65B7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2" name="Rectangle 10">
                <a:extLst>
                  <a:ext uri="{FF2B5EF4-FFF2-40B4-BE49-F238E27FC236}">
                    <a16:creationId xmlns:a16="http://schemas.microsoft.com/office/drawing/2014/main" id="{2AD83E8D-AB01-6F66-EF26-823CB75ED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59403" name="Rectangle 11">
                <a:extLst>
                  <a:ext uri="{FF2B5EF4-FFF2-40B4-BE49-F238E27FC236}">
                    <a16:creationId xmlns:a16="http://schemas.microsoft.com/office/drawing/2014/main" id="{081D7D6E-DDD0-6D54-29F5-D2AB6213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4" name="Rectangle 12">
                <a:extLst>
                  <a:ext uri="{FF2B5EF4-FFF2-40B4-BE49-F238E27FC236}">
                    <a16:creationId xmlns:a16="http://schemas.microsoft.com/office/drawing/2014/main" id="{ECC39EB7-D1F6-11EB-76BE-E8D12F97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59405" name="Rectangle 13">
                <a:extLst>
                  <a:ext uri="{FF2B5EF4-FFF2-40B4-BE49-F238E27FC236}">
                    <a16:creationId xmlns:a16="http://schemas.microsoft.com/office/drawing/2014/main" id="{481F2FD6-05D7-9E4B-87D4-ADBAE6FF8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478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6" name="Rectangle 14">
                <a:extLst>
                  <a:ext uri="{FF2B5EF4-FFF2-40B4-BE49-F238E27FC236}">
                    <a16:creationId xmlns:a16="http://schemas.microsoft.com/office/drawing/2014/main" id="{076D508F-2760-8E08-44F7-E9B2F474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478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7" name="Rectangle 15">
                <a:extLst>
                  <a:ext uri="{FF2B5EF4-FFF2-40B4-BE49-F238E27FC236}">
                    <a16:creationId xmlns:a16="http://schemas.microsoft.com/office/drawing/2014/main" id="{7AE3BAFE-970D-941B-5767-C27C84B32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7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59408" name="Rectangle 16">
                <a:extLst>
                  <a:ext uri="{FF2B5EF4-FFF2-40B4-BE49-F238E27FC236}">
                    <a16:creationId xmlns:a16="http://schemas.microsoft.com/office/drawing/2014/main" id="{4D94A243-23FB-4208-89D8-6AE5609BB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78"/>
                <a:ext cx="1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可达到的最高精度</a:t>
                </a:r>
              </a:p>
            </p:txBody>
          </p:sp>
          <p:sp>
            <p:nvSpPr>
              <p:cNvPr id="59409" name="Rectangle 17">
                <a:extLst>
                  <a:ext uri="{FF2B5EF4-FFF2-40B4-BE49-F238E27FC236}">
                    <a16:creationId xmlns:a16="http://schemas.microsoft.com/office/drawing/2014/main" id="{05C306A9-E297-D2BE-52FF-A7A00C137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59410" name="Rectangle 18">
                <a:extLst>
                  <a:ext uri="{FF2B5EF4-FFF2-40B4-BE49-F238E27FC236}">
                    <a16:creationId xmlns:a16="http://schemas.microsoft.com/office/drawing/2014/main" id="{6E33140B-A5A4-2BFA-C35C-315466453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152"/>
                <a:ext cx="4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59411" name="Rectangle 19">
                <a:extLst>
                  <a:ext uri="{FF2B5EF4-FFF2-40B4-BE49-F238E27FC236}">
                    <a16:creationId xmlns:a16="http://schemas.microsoft.com/office/drawing/2014/main" id="{AC93B2D7-C25E-3213-4F0F-671E5BB4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52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59412" name="Rectangle 20">
                <a:extLst>
                  <a:ext uri="{FF2B5EF4-FFF2-40B4-BE49-F238E27FC236}">
                    <a16:creationId xmlns:a16="http://schemas.microsoft.com/office/drawing/2014/main" id="{44363F29-AF62-8B09-0A27-A9D93F6EC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129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每步须算</a:t>
                </a:r>
                <a:r>
                  <a:rPr lang="en-US" altLang="zh-CN" sz="1800" b="1" i="1">
                    <a:solidFill>
                      <a:schemeClr val="accent2"/>
                    </a:solidFill>
                    <a:ea typeface="楷体_GB2312" pitchFamily="49" charset="-122"/>
                  </a:rPr>
                  <a:t>K</a:t>
                </a:r>
                <a:r>
                  <a:rPr lang="en-US" altLang="zh-CN" sz="1800" b="1" i="1" baseline="-25000">
                    <a:solidFill>
                      <a:schemeClr val="accent2"/>
                    </a:solidFill>
                    <a:ea typeface="楷体_GB2312" pitchFamily="49" charset="-122"/>
                  </a:rPr>
                  <a:t>i </a:t>
                </a:r>
                <a:r>
                  <a:rPr lang="zh-CN" altLang="en-US" sz="1800" b="1">
                    <a:ea typeface="楷体_GB2312" pitchFamily="49" charset="-122"/>
                  </a:rPr>
                  <a:t>的个数</a:t>
                </a:r>
              </a:p>
            </p:txBody>
          </p:sp>
          <p:sp>
            <p:nvSpPr>
              <p:cNvPr id="59413" name="Line 21">
                <a:extLst>
                  <a:ext uri="{FF2B5EF4-FFF2-40B4-BE49-F238E27FC236}">
                    <a16:creationId xmlns:a16="http://schemas.microsoft.com/office/drawing/2014/main" id="{D594F401-1C3D-9BA6-5003-330E078D7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78"/>
                <a:ext cx="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4" name="Line 22">
                <a:extLst>
                  <a:ext uri="{FF2B5EF4-FFF2-40B4-BE49-F238E27FC236}">
                    <a16:creationId xmlns:a16="http://schemas.microsoft.com/office/drawing/2014/main" id="{DC192F18-8DFF-DBAF-656B-6E5103D4E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804"/>
                <a:ext cx="48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5" name="Line 23">
                <a:extLst>
                  <a:ext uri="{FF2B5EF4-FFF2-40B4-BE49-F238E27FC236}">
                    <a16:creationId xmlns:a16="http://schemas.microsoft.com/office/drawing/2014/main" id="{7F56B8D8-AF9C-CACA-FF31-DF50BCC8B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6" name="Line 24">
                <a:extLst>
                  <a:ext uri="{FF2B5EF4-FFF2-40B4-BE49-F238E27FC236}">
                    <a16:creationId xmlns:a16="http://schemas.microsoft.com/office/drawing/2014/main" id="{CD16012E-7458-14B4-3BA2-BE435A0E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7" name="Line 25">
                <a:extLst>
                  <a:ext uri="{FF2B5EF4-FFF2-40B4-BE49-F238E27FC236}">
                    <a16:creationId xmlns:a16="http://schemas.microsoft.com/office/drawing/2014/main" id="{A3CE3FEC-D3FA-B926-3B63-F7BDFD96B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8" name="Line 26">
                <a:extLst>
                  <a:ext uri="{FF2B5EF4-FFF2-40B4-BE49-F238E27FC236}">
                    <a16:creationId xmlns:a16="http://schemas.microsoft.com/office/drawing/2014/main" id="{30A55E53-DAC9-7007-66DE-9B1A9520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9" name="Line 27">
                <a:extLst>
                  <a:ext uri="{FF2B5EF4-FFF2-40B4-BE49-F238E27FC236}">
                    <a16:creationId xmlns:a16="http://schemas.microsoft.com/office/drawing/2014/main" id="{81EFDED6-FB28-35DB-AAE2-2103A8734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1152"/>
                <a:ext cx="0" cy="6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0" name="Line 28">
                <a:extLst>
                  <a:ext uri="{FF2B5EF4-FFF2-40B4-BE49-F238E27FC236}">
                    <a16:creationId xmlns:a16="http://schemas.microsoft.com/office/drawing/2014/main" id="{A94333FC-C8D1-B98B-F88A-DD956F944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1" name="Line 29">
                <a:extLst>
                  <a:ext uri="{FF2B5EF4-FFF2-40B4-BE49-F238E27FC236}">
                    <a16:creationId xmlns:a16="http://schemas.microsoft.com/office/drawing/2014/main" id="{5D1CEE82-2B6E-127E-5E13-90515BF98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2" name="Line 30">
                <a:extLst>
                  <a:ext uri="{FF2B5EF4-FFF2-40B4-BE49-F238E27FC236}">
                    <a16:creationId xmlns:a16="http://schemas.microsoft.com/office/drawing/2014/main" id="{10886EB7-847B-9223-6B6F-0603D0973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3" name="Line 31">
                <a:extLst>
                  <a:ext uri="{FF2B5EF4-FFF2-40B4-BE49-F238E27FC236}">
                    <a16:creationId xmlns:a16="http://schemas.microsoft.com/office/drawing/2014/main" id="{FB05A2DF-DCF9-D389-762C-97CB7323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152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4" name="Line 32">
                <a:extLst>
                  <a:ext uri="{FF2B5EF4-FFF2-40B4-BE49-F238E27FC236}">
                    <a16:creationId xmlns:a16="http://schemas.microsoft.com/office/drawing/2014/main" id="{0A2E9553-3741-8D48-9DD5-E3E9449E2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31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5" name="Line 33">
                <a:extLst>
                  <a:ext uri="{FF2B5EF4-FFF2-40B4-BE49-F238E27FC236}">
                    <a16:creationId xmlns:a16="http://schemas.microsoft.com/office/drawing/2014/main" id="{E3229560-DAD1-1644-73E6-743C5125A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0" cy="6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9427" name="Object 35">
                <a:extLst>
                  <a:ext uri="{FF2B5EF4-FFF2-40B4-BE49-F238E27FC236}">
                    <a16:creationId xmlns:a16="http://schemas.microsoft.com/office/drawing/2014/main" id="{2E75A231-EB75-F77D-B616-89795732E9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1545"/>
              <a:ext cx="3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19040" imgH="228600" progId="Equation.DSMT4">
                      <p:embed/>
                    </p:oleObj>
                  </mc:Choice>
                  <mc:Fallback>
                    <p:oleObj name="Equation" r:id="rId6" imgW="419040" imgH="22860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545"/>
                            <a:ext cx="3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8" name="Object 36">
                <a:extLst>
                  <a:ext uri="{FF2B5EF4-FFF2-40B4-BE49-F238E27FC236}">
                    <a16:creationId xmlns:a16="http://schemas.microsoft.com/office/drawing/2014/main" id="{9EC37DF8-404F-88E4-CB0B-74291FD9F7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1536"/>
              <a:ext cx="3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19040" imgH="228600" progId="Equation.DSMT4">
                      <p:embed/>
                    </p:oleObj>
                  </mc:Choice>
                  <mc:Fallback>
                    <p:oleObj name="Equation" r:id="rId8" imgW="419040" imgH="2286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536"/>
                            <a:ext cx="3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9" name="Object 37">
                <a:extLst>
                  <a:ext uri="{FF2B5EF4-FFF2-40B4-BE49-F238E27FC236}">
                    <a16:creationId xmlns:a16="http://schemas.microsoft.com/office/drawing/2014/main" id="{837180F6-9A20-4DF3-DE82-9DFA50C4FA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6" y="1536"/>
              <a:ext cx="3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9040" imgH="228600" progId="Equation.DSMT4">
                      <p:embed/>
                    </p:oleObj>
                  </mc:Choice>
                  <mc:Fallback>
                    <p:oleObj name="Equation" r:id="rId10" imgW="419040" imgH="22860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1536"/>
                            <a:ext cx="3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0" name="Object 38">
                <a:extLst>
                  <a:ext uri="{FF2B5EF4-FFF2-40B4-BE49-F238E27FC236}">
                    <a16:creationId xmlns:a16="http://schemas.microsoft.com/office/drawing/2014/main" id="{7DD08A2F-75F9-DCFB-DC86-8912645A30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536"/>
              <a:ext cx="3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19040" imgH="228600" progId="Equation.DSMT4">
                      <p:embed/>
                    </p:oleObj>
                  </mc:Choice>
                  <mc:Fallback>
                    <p:oleObj name="Equation" r:id="rId12" imgW="419040" imgH="22860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36"/>
                            <a:ext cx="3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1" name="Object 39">
                <a:extLst>
                  <a:ext uri="{FF2B5EF4-FFF2-40B4-BE49-F238E27FC236}">
                    <a16:creationId xmlns:a16="http://schemas.microsoft.com/office/drawing/2014/main" id="{074E29AE-9B48-539D-0451-7A4BD7715F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1536"/>
              <a:ext cx="38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19040" imgH="228600" progId="Equation.DSMT4">
                      <p:embed/>
                    </p:oleObj>
                  </mc:Choice>
                  <mc:Fallback>
                    <p:oleObj name="Equation" r:id="rId14" imgW="419040" imgH="228600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536"/>
                            <a:ext cx="38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2" name="Object 40">
                <a:extLst>
                  <a:ext uri="{FF2B5EF4-FFF2-40B4-BE49-F238E27FC236}">
                    <a16:creationId xmlns:a16="http://schemas.microsoft.com/office/drawing/2014/main" id="{218C8F84-284C-461C-E838-2513124EBF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536"/>
              <a:ext cx="3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9040" imgH="228600" progId="Equation.DSMT4">
                      <p:embed/>
                    </p:oleObj>
                  </mc:Choice>
                  <mc:Fallback>
                    <p:oleObj name="Equation" r:id="rId10" imgW="419040" imgH="228600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536"/>
                            <a:ext cx="3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3" name="Object 41">
                <a:extLst>
                  <a:ext uri="{FF2B5EF4-FFF2-40B4-BE49-F238E27FC236}">
                    <a16:creationId xmlns:a16="http://schemas.microsoft.com/office/drawing/2014/main" id="{B0613E5D-B436-3270-C258-C5AB409BE1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4" y="1536"/>
              <a:ext cx="477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520560" imgH="228600" progId="Equation.DSMT4">
                      <p:embed/>
                    </p:oleObj>
                  </mc:Choice>
                  <mc:Fallback>
                    <p:oleObj name="Equation" r:id="rId16" imgW="520560" imgH="228600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4" y="1536"/>
                            <a:ext cx="477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4" name="Object 42">
                <a:extLst>
                  <a:ext uri="{FF2B5EF4-FFF2-40B4-BE49-F238E27FC236}">
                    <a16:creationId xmlns:a16="http://schemas.microsoft.com/office/drawing/2014/main" id="{B8185CF3-F233-7B83-C3CD-0C3AFF69E7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1216"/>
              <a:ext cx="3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55320" imgH="177480" progId="Equation.DSMT4">
                      <p:embed/>
                    </p:oleObj>
                  </mc:Choice>
                  <mc:Fallback>
                    <p:oleObj name="Equation" r:id="rId18" imgW="355320" imgH="177480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216"/>
                            <a:ext cx="3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436" name="Text Box 44">
            <a:extLst>
              <a:ext uri="{FF2B5EF4-FFF2-40B4-BE49-F238E27FC236}">
                <a16:creationId xmlns:a16="http://schemas.microsoft.com/office/drawing/2014/main" id="{BDFD2C34-24DE-F7F3-F96F-26D60E13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78486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 </a:t>
            </a:r>
            <a:r>
              <a:rPr lang="zh-CN" altLang="en-US" b="1">
                <a:ea typeface="楷体_GB2312" pitchFamily="49" charset="-122"/>
              </a:rPr>
              <a:t>由于龙格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库塔法的导出基于泰勒展开，故精度主要受解函数的光滑性影响。对于光滑性不太好的解，最好采用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低阶算法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而将步长</a:t>
            </a:r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取小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9438" name="AutoShape 46">
            <a:extLst>
              <a:ext uri="{FF2B5EF4-FFF2-40B4-BE49-F238E27FC236}">
                <a16:creationId xmlns:a16="http://schemas.microsoft.com/office/drawing/2014/main" id="{F4D5F226-EC4F-E732-0ECD-AD55DAC2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562600"/>
            <a:ext cx="29718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/>
            <a:r>
              <a:rPr kumimoji="0" lang="en-US" altLang="zh-CN" sz="2400" b="1"/>
              <a:t>HW: </a:t>
            </a:r>
          </a:p>
          <a:p>
            <a:pPr algn="ctr"/>
            <a:r>
              <a:rPr kumimoji="0" lang="en-US" altLang="zh-CN" sz="2400" b="1"/>
              <a:t>p.152-153  #2, # 3, #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6" grpId="0" autoUpdateAnimBg="0"/>
      <p:bldP spid="5943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620A0833-DDC1-6C5B-D6A1-5C0333B1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§3  </a:t>
            </a:r>
            <a:r>
              <a:rPr lang="zh-CN" altLang="en-US" b="1">
                <a:latin typeface="楷体_GB2312" pitchFamily="49" charset="-122"/>
              </a:rPr>
              <a:t>收敛性与稳定性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Convergency and Stability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 */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4342EC4C-C35E-AD7E-147D-280972C0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 </a:t>
            </a:r>
            <a:r>
              <a:rPr lang="zh-CN" altLang="en-US" sz="2400" b="1"/>
              <a:t>收敛性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Convergency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en-US" altLang="zh-CN" sz="2400" b="1"/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93421CF4-0D13-E60C-EB56-EBE95A6125E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73238"/>
            <a:ext cx="8153400" cy="968375"/>
            <a:chOff x="240" y="1824"/>
            <a:chExt cx="5136" cy="610"/>
          </a:xfrm>
        </p:grpSpPr>
        <p:sp>
          <p:nvSpPr>
            <p:cNvPr id="62469" name="AutoShape 5">
              <a:extLst>
                <a:ext uri="{FF2B5EF4-FFF2-40B4-BE49-F238E27FC236}">
                  <a16:creationId xmlns:a16="http://schemas.microsoft.com/office/drawing/2014/main" id="{CB336E39-CF91-5807-9A26-3597554E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24"/>
              <a:ext cx="576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b="1">
                  <a:solidFill>
                    <a:schemeClr val="accent2"/>
                  </a:solidFill>
                </a:rPr>
                <a:t>定义</a:t>
              </a:r>
            </a:p>
          </p:txBody>
        </p:sp>
        <p:sp>
          <p:nvSpPr>
            <p:cNvPr id="62470" name="Text Box 6">
              <a:extLst>
                <a:ext uri="{FF2B5EF4-FFF2-40B4-BE49-F238E27FC236}">
                  <a16:creationId xmlns:a16="http://schemas.microsoft.com/office/drawing/2014/main" id="{D67C1D41-E114-B417-A73B-10F7BDF34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24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/>
                <a:t>　　　 若某算法对于任意固定的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x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= </a:t>
              </a:r>
              <a:r>
                <a:rPr lang="en-US" altLang="zh-CN" sz="2400" b="1" i="1"/>
                <a:t>x</a:t>
              </a:r>
              <a:r>
                <a:rPr lang="en-US" altLang="zh-CN" sz="2400" b="1" baseline="-25000"/>
                <a:t>0 </a:t>
              </a:r>
              <a:r>
                <a:rPr lang="en-US" altLang="zh-CN" sz="2400" b="1"/>
                <a:t>+ </a:t>
              </a:r>
              <a:r>
                <a:rPr lang="en-US" altLang="zh-CN" sz="2400" b="1" i="1"/>
                <a:t>n h</a:t>
              </a:r>
              <a:r>
                <a:rPr lang="zh-CN" altLang="en-US" sz="2400" b="1"/>
                <a:t>，当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h</a:t>
              </a:r>
              <a:r>
                <a:rPr lang="en-US" altLang="zh-CN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0</a:t>
              </a:r>
              <a:r>
                <a:rPr lang="en-US" altLang="zh-CN" sz="2400" b="1">
                  <a:sym typeface="Symbol" panose="05050102010706020507" pitchFamily="18" charset="2"/>
                </a:rPr>
                <a:t> </a:t>
              </a:r>
              <a:r>
                <a:rPr lang="en-US" altLang="zh-CN" sz="2400" b="1"/>
                <a:t>( </a:t>
              </a:r>
              <a:r>
                <a:rPr lang="zh-CN" altLang="en-US" sz="2400" b="1"/>
                <a:t>同时 </a:t>
              </a:r>
              <a:r>
                <a:rPr lang="en-US" altLang="zh-CN" sz="2400" b="1" i="1"/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 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时有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y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sz="24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y</a:t>
              </a:r>
              <a:r>
                <a:rPr lang="en-US" altLang="zh-CN" sz="2400" b="1">
                  <a:solidFill>
                    <a:schemeClr val="accent2"/>
                  </a:solidFill>
                </a:rPr>
                <a:t>(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)</a:t>
              </a:r>
              <a:r>
                <a:rPr lang="zh-CN" altLang="en-US" sz="2400" b="1"/>
                <a:t>，则称该算法是</a:t>
              </a:r>
              <a:r>
                <a:rPr lang="zh-CN" altLang="en-US" sz="2400" b="1">
                  <a:solidFill>
                    <a:schemeClr val="accent2"/>
                  </a:solidFill>
                </a:rPr>
                <a:t>收敛</a:t>
              </a:r>
              <a:r>
                <a:rPr lang="zh-CN" altLang="en-US" sz="2400" b="1"/>
                <a:t>的。 </a:t>
              </a:r>
            </a:p>
          </p:txBody>
        </p:sp>
      </p:grpSp>
      <p:grpSp>
        <p:nvGrpSpPr>
          <p:cNvPr id="62475" name="Group 11">
            <a:extLst>
              <a:ext uri="{FF2B5EF4-FFF2-40B4-BE49-F238E27FC236}">
                <a16:creationId xmlns:a16="http://schemas.microsoft.com/office/drawing/2014/main" id="{9430BE3E-CF10-5347-BC7F-06AD6349B92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19400"/>
            <a:ext cx="8153400" cy="841375"/>
            <a:chOff x="288" y="1776"/>
            <a:chExt cx="5136" cy="530"/>
          </a:xfrm>
        </p:grpSpPr>
        <p:sp>
          <p:nvSpPr>
            <p:cNvPr id="62473" name="Text Box 9">
              <a:extLst>
                <a:ext uri="{FF2B5EF4-FFF2-40B4-BE49-F238E27FC236}">
                  <a16:creationId xmlns:a16="http://schemas.microsoft.com/office/drawing/2014/main" id="{19348F71-A92A-7B5E-4E36-79E892A78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72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69925" indent="-669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0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0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例：</a:t>
              </a:r>
              <a:r>
                <a:rPr lang="zh-CN" altLang="en-US" b="1">
                  <a:ea typeface="楷体_GB2312" pitchFamily="49" charset="-122"/>
                </a:rPr>
                <a:t>就初值问题                      考察欧拉显式格式的收敛性。</a:t>
              </a:r>
            </a:p>
          </p:txBody>
        </p:sp>
        <p:graphicFrame>
          <p:nvGraphicFramePr>
            <p:cNvPr id="62474" name="Object 10">
              <a:extLst>
                <a:ext uri="{FF2B5EF4-FFF2-40B4-BE49-F238E27FC236}">
                  <a16:creationId xmlns:a16="http://schemas.microsoft.com/office/drawing/2014/main" id="{56FCB331-8EF2-2999-CCF5-3C3B11270C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776"/>
            <a:ext cx="880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920" imgH="482400" progId="Equation.DSMT4">
                    <p:embed/>
                  </p:oleObj>
                </mc:Choice>
                <mc:Fallback>
                  <p:oleObj name="Equation" r:id="rId8" imgW="799920" imgH="482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776"/>
                          <a:ext cx="880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7" name="Text Box 13">
            <a:extLst>
              <a:ext uri="{FF2B5EF4-FFF2-40B4-BE49-F238E27FC236}">
                <a16:creationId xmlns:a16="http://schemas.microsoft.com/office/drawing/2014/main" id="{F0137820-CB33-E06C-4965-35705AE9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  <a:r>
              <a:rPr lang="zh-CN" altLang="en-US" sz="2400" b="1"/>
              <a:t>该问题的精确解为                      </a:t>
            </a:r>
          </a:p>
        </p:txBody>
      </p:sp>
      <p:graphicFrame>
        <p:nvGraphicFramePr>
          <p:cNvPr id="62478" name="Object 14">
            <a:extLst>
              <a:ext uri="{FF2B5EF4-FFF2-40B4-BE49-F238E27FC236}">
                <a16:creationId xmlns:a16="http://schemas.microsoft.com/office/drawing/2014/main" id="{8527D148-EABB-A162-32D4-4B2C2C400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0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241200" progId="Equation.DSMT4">
                  <p:embed/>
                </p:oleObj>
              </mc:Choice>
              <mc:Fallback>
                <p:oleObj name="Equation" r:id="rId10" imgW="83808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>
            <a:extLst>
              <a:ext uri="{FF2B5EF4-FFF2-40B4-BE49-F238E27FC236}">
                <a16:creationId xmlns:a16="http://schemas.microsoft.com/office/drawing/2014/main" id="{2C44EF68-CF61-8088-4555-D5DBDF20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欧拉公式为</a:t>
            </a:r>
          </a:p>
        </p:txBody>
      </p:sp>
      <p:graphicFrame>
        <p:nvGraphicFramePr>
          <p:cNvPr id="62481" name="Object 17">
            <a:extLst>
              <a:ext uri="{FF2B5EF4-FFF2-40B4-BE49-F238E27FC236}">
                <a16:creationId xmlns:a16="http://schemas.microsoft.com/office/drawing/2014/main" id="{41B1C52E-4D5A-16E7-FA21-1CEECA19E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4343400"/>
          <a:ext cx="35290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30320" imgH="228600" progId="Equation.DSMT4">
                  <p:embed/>
                </p:oleObj>
              </mc:Choice>
              <mc:Fallback>
                <p:oleObj name="Equation" r:id="rId12" imgW="193032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343400"/>
                        <a:ext cx="35290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04" name="Group 40">
            <a:extLst>
              <a:ext uri="{FF2B5EF4-FFF2-40B4-BE49-F238E27FC236}">
                <a16:creationId xmlns:a16="http://schemas.microsoft.com/office/drawing/2014/main" id="{E4E90974-425F-413D-3220-0202F76B782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52925"/>
            <a:ext cx="2362200" cy="481013"/>
            <a:chOff x="3840" y="2742"/>
            <a:chExt cx="1488" cy="303"/>
          </a:xfrm>
        </p:grpSpPr>
        <p:graphicFrame>
          <p:nvGraphicFramePr>
            <p:cNvPr id="62482" name="Object 18">
              <a:extLst>
                <a:ext uri="{FF2B5EF4-FFF2-40B4-BE49-F238E27FC236}">
                  <a16:creationId xmlns:a16="http://schemas.microsoft.com/office/drawing/2014/main" id="{0DCEA940-3358-D2C3-34CF-E1A742013D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9" y="2742"/>
            <a:ext cx="127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66680" imgH="241200" progId="Equation.DSMT4">
                    <p:embed/>
                  </p:oleObj>
                </mc:Choice>
                <mc:Fallback>
                  <p:oleObj name="Equation" r:id="rId14" imgW="106668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742"/>
                          <a:ext cx="127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AutoShape 19">
              <a:extLst>
                <a:ext uri="{FF2B5EF4-FFF2-40B4-BE49-F238E27FC236}">
                  <a16:creationId xmlns:a16="http://schemas.microsoft.com/office/drawing/2014/main" id="{F1C47818-5816-1C16-FA80-FCD0430F6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505" name="Group 41">
            <a:extLst>
              <a:ext uri="{FF2B5EF4-FFF2-40B4-BE49-F238E27FC236}">
                <a16:creationId xmlns:a16="http://schemas.microsoft.com/office/drawing/2014/main" id="{BF7640C6-3E73-FAD8-3FBE-3A9A6C1C645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76800"/>
            <a:ext cx="6324600" cy="944563"/>
            <a:chOff x="672" y="3072"/>
            <a:chExt cx="3984" cy="595"/>
          </a:xfrm>
        </p:grpSpPr>
        <p:sp>
          <p:nvSpPr>
            <p:cNvPr id="62486" name="Text Box 22">
              <a:extLst>
                <a:ext uri="{FF2B5EF4-FFF2-40B4-BE49-F238E27FC236}">
                  <a16:creationId xmlns:a16="http://schemas.microsoft.com/office/drawing/2014/main" id="{015862CD-60CD-96C5-9F84-0218C581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72"/>
              <a:ext cx="30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对任意固定的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x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n h</a:t>
              </a:r>
              <a:r>
                <a:rPr lang="en-US" altLang="zh-CN" sz="2400" b="1"/>
                <a:t> </a:t>
              </a:r>
              <a:r>
                <a:rPr lang="zh-CN" altLang="en-US" sz="2400" b="1"/>
                <a:t>，有</a:t>
              </a:r>
            </a:p>
          </p:txBody>
        </p:sp>
        <p:graphicFrame>
          <p:nvGraphicFramePr>
            <p:cNvPr id="62489" name="Object 25">
              <a:extLst>
                <a:ext uri="{FF2B5EF4-FFF2-40B4-BE49-F238E27FC236}">
                  <a16:creationId xmlns:a16="http://schemas.microsoft.com/office/drawing/2014/main" id="{D1E2B996-F8D2-FC41-7319-FF4C971990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3" y="3326"/>
            <a:ext cx="355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89040" imgH="253800" progId="Equation.DSMT4">
                    <p:embed/>
                  </p:oleObj>
                </mc:Choice>
                <mc:Fallback>
                  <p:oleObj name="Equation" r:id="rId16" imgW="2489040" imgH="253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326"/>
                          <a:ext cx="355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506" name="Group 42">
            <a:extLst>
              <a:ext uri="{FF2B5EF4-FFF2-40B4-BE49-F238E27FC236}">
                <a16:creationId xmlns:a16="http://schemas.microsoft.com/office/drawing/2014/main" id="{286E6928-37FA-9E22-C03C-B04ED918CEE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791200"/>
            <a:ext cx="2420938" cy="533400"/>
            <a:chOff x="1296" y="3648"/>
            <a:chExt cx="1525" cy="336"/>
          </a:xfrm>
        </p:grpSpPr>
        <p:graphicFrame>
          <p:nvGraphicFramePr>
            <p:cNvPr id="62494" name="Object 30">
              <a:extLst>
                <a:ext uri="{FF2B5EF4-FFF2-40B4-BE49-F238E27FC236}">
                  <a16:creationId xmlns:a16="http://schemas.microsoft.com/office/drawing/2014/main" id="{4B7190DF-DB21-685D-8436-053C8520EF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7" y="3670"/>
            <a:ext cx="120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39600" imgH="253800" progId="Equation.DSMT4">
                    <p:embed/>
                  </p:oleObj>
                </mc:Choice>
                <mc:Fallback>
                  <p:oleObj name="Equation" r:id="rId18" imgW="939600" imgH="2538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3670"/>
                          <a:ext cx="120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6" name="Text Box 32">
              <a:extLst>
                <a:ext uri="{FF2B5EF4-FFF2-40B4-BE49-F238E27FC236}">
                  <a16:creationId xmlns:a16="http://schemas.microsoft.com/office/drawing/2014/main" id="{B8044F8F-9A1A-BBAF-6CC7-D7712562E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ym typeface="Symbol" panose="05050102010706020507" pitchFamily="18" charset="2"/>
                </a:rPr>
                <a:t></a:t>
              </a:r>
            </a:p>
          </p:txBody>
        </p:sp>
      </p:grpSp>
      <p:sp>
        <p:nvSpPr>
          <p:cNvPr id="62498" name="Text Box 34">
            <a:extLst>
              <a:ext uri="{FF2B5EF4-FFF2-40B4-BE49-F238E27FC236}">
                <a16:creationId xmlns:a16="http://schemas.microsoft.com/office/drawing/2014/main" id="{CB6444FD-9DAB-0F1C-958E-63863AB3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000" b="1">
              <a:solidFill>
                <a:srgbClr val="FF3300"/>
              </a:solidFill>
            </a:endParaRPr>
          </a:p>
        </p:txBody>
      </p:sp>
      <p:grpSp>
        <p:nvGrpSpPr>
          <p:cNvPr id="62493" name="Group 29">
            <a:extLst>
              <a:ext uri="{FF2B5EF4-FFF2-40B4-BE49-F238E27FC236}">
                <a16:creationId xmlns:a16="http://schemas.microsoft.com/office/drawing/2014/main" id="{3BE827AB-FAB6-C9EE-2559-93EA8C7AFFC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038600"/>
            <a:ext cx="2590800" cy="1143000"/>
            <a:chOff x="576" y="3527"/>
            <a:chExt cx="1632" cy="720"/>
          </a:xfrm>
        </p:grpSpPr>
        <p:sp>
          <p:nvSpPr>
            <p:cNvPr id="62492" name="Oval 28">
              <a:extLst>
                <a:ext uri="{FF2B5EF4-FFF2-40B4-BE49-F238E27FC236}">
                  <a16:creationId xmlns:a16="http://schemas.microsoft.com/office/drawing/2014/main" id="{DEF8BB6B-B653-DA65-37BB-AF6D72A4A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527"/>
              <a:ext cx="1632" cy="72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491" name="Object 27">
              <a:extLst>
                <a:ext uri="{FF2B5EF4-FFF2-40B4-BE49-F238E27FC236}">
                  <a16:creationId xmlns:a16="http://schemas.microsoft.com/office/drawing/2014/main" id="{91597C4D-C116-5D33-5918-A75CAFF48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744"/>
            <a:ext cx="134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93760" imgH="291960" progId="Equation.DSMT4">
                    <p:embed/>
                  </p:oleObj>
                </mc:Choice>
                <mc:Fallback>
                  <p:oleObj name="Equation" r:id="rId20" imgW="1193760" imgH="29196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744"/>
                          <a:ext cx="134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03" name="Rectangle 39">
            <a:extLst>
              <a:ext uri="{FF2B5EF4-FFF2-40B4-BE49-F238E27FC236}">
                <a16:creationId xmlns:a16="http://schemas.microsoft.com/office/drawing/2014/main" id="{C13DC59E-F74C-66D2-104B-12048458D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77" grpId="0" autoUpdateAnimBg="0"/>
      <p:bldP spid="62480" grpId="0" autoUpdateAnimBg="0"/>
      <p:bldP spid="624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76" name="Group 32">
            <a:extLst>
              <a:ext uri="{FF2B5EF4-FFF2-40B4-BE49-F238E27FC236}">
                <a16:creationId xmlns:a16="http://schemas.microsoft.com/office/drawing/2014/main" id="{001518DF-A8AE-6A11-3E56-4EAC6BC895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67200"/>
            <a:ext cx="8305800" cy="2286000"/>
            <a:chOff x="288" y="2688"/>
            <a:chExt cx="5232" cy="1440"/>
          </a:xfrm>
        </p:grpSpPr>
        <p:grpSp>
          <p:nvGrpSpPr>
            <p:cNvPr id="108575" name="Group 31">
              <a:extLst>
                <a:ext uri="{FF2B5EF4-FFF2-40B4-BE49-F238E27FC236}">
                  <a16:creationId xmlns:a16="http://schemas.microsoft.com/office/drawing/2014/main" id="{59EFD773-BA35-02F5-9C9E-B4256920F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88"/>
              <a:ext cx="5232" cy="1440"/>
              <a:chOff x="288" y="2688"/>
              <a:chExt cx="5232" cy="1440"/>
            </a:xfrm>
          </p:grpSpPr>
          <p:sp>
            <p:nvSpPr>
              <p:cNvPr id="108560" name="AutoShape 16">
                <a:extLst>
                  <a:ext uri="{FF2B5EF4-FFF2-40B4-BE49-F238E27FC236}">
                    <a16:creationId xmlns:a16="http://schemas.microsoft.com/office/drawing/2014/main" id="{4C78014F-AB37-791D-813A-D3308EA98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688"/>
                <a:ext cx="5232" cy="1440"/>
              </a:xfrm>
              <a:prstGeom prst="bevel">
                <a:avLst>
                  <a:gd name="adj" fmla="val 4917"/>
                </a:avLst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8562" name="Text Box 18">
                <a:extLst>
                  <a:ext uri="{FF2B5EF4-FFF2-40B4-BE49-F238E27FC236}">
                    <a16:creationId xmlns:a16="http://schemas.microsoft.com/office/drawing/2014/main" id="{EC1CF5B4-2F35-C7EA-7F87-4A48B20E7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" y="2784"/>
                <a:ext cx="5083" cy="1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chemeClr val="tx2"/>
                    </a:solidFill>
                  </a:rPr>
                  <a:t>注：</a:t>
                </a:r>
                <a:r>
                  <a:rPr lang="en-US" altLang="zh-CN" sz="2000" b="1">
                    <a:solidFill>
                      <a:schemeClr val="tx2"/>
                    </a:solidFill>
                  </a:rPr>
                  <a:t>1</a:t>
                </a:r>
                <a:r>
                  <a:rPr lang="zh-CN" altLang="en-US" sz="2000" b="1"/>
                  <a:t>、判断显式单步格式的收敛性，归结为验证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增量函数   是否满足</a:t>
                </a:r>
                <a:r>
                  <a:rPr lang="en-US" altLang="zh-CN" sz="2000" b="1">
                    <a:solidFill>
                      <a:srgbClr val="FF33CC"/>
                    </a:solidFill>
                  </a:rPr>
                  <a:t>Lipschitz 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条件。</a:t>
                </a:r>
              </a:p>
              <a:p>
                <a:r>
                  <a:rPr lang="zh-CN" altLang="en-US" sz="2000"/>
                  <a:t>        </a:t>
                </a:r>
                <a:r>
                  <a:rPr lang="en-US" altLang="zh-CN" sz="2000"/>
                  <a:t>2</a:t>
                </a:r>
                <a:r>
                  <a:rPr lang="zh-CN" altLang="en-US" sz="2000"/>
                  <a:t>、</a:t>
                </a:r>
                <a:r>
                  <a:rPr lang="zh-CN" altLang="en-US" sz="2000" b="1"/>
                  <a:t>单步格式的整体截断误差由初值误差及局部截断误差决定，</a:t>
                </a:r>
                <a:r>
                  <a:rPr lang="zh-CN" altLang="en-US" sz="2000" b="1">
                    <a:solidFill>
                      <a:schemeClr val="tx2"/>
                    </a:solidFill>
                  </a:rPr>
                  <a:t>整体截断误差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比</a:t>
                </a:r>
                <a:r>
                  <a:rPr lang="zh-CN" altLang="en-US" sz="2000" b="1">
                    <a:solidFill>
                      <a:schemeClr val="tx2"/>
                    </a:solidFill>
                  </a:rPr>
                  <a:t>局部截断误差的阶数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低一阶</a:t>
                </a:r>
                <a:r>
                  <a:rPr lang="zh-CN" altLang="en-US" sz="2000" b="1">
                    <a:solidFill>
                      <a:schemeClr val="tx2"/>
                    </a:solidFill>
                  </a:rPr>
                  <a:t>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b="1"/>
                  <a:t>        </a:t>
                </a:r>
                <a:r>
                  <a:rPr lang="en-US" altLang="zh-CN" sz="2000" b="1"/>
                  <a:t>3</a:t>
                </a:r>
                <a:r>
                  <a:rPr lang="zh-CN" altLang="en-US" sz="2000" b="1"/>
                  <a:t>、要构造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高精度</a:t>
                </a:r>
                <a:r>
                  <a:rPr lang="zh-CN" altLang="en-US" sz="2000" b="1"/>
                  <a:t>的计算方法，只需设法</a:t>
                </a:r>
                <a:r>
                  <a:rPr lang="zh-CN" altLang="en-US" sz="2000" b="1">
                    <a:solidFill>
                      <a:srgbClr val="FF33CC"/>
                    </a:solidFill>
                  </a:rPr>
                  <a:t>提高局部截断误差的阶</a:t>
                </a:r>
                <a:r>
                  <a:rPr lang="zh-CN" altLang="en-US" sz="2000" b="1"/>
                  <a:t>即可。</a:t>
                </a:r>
              </a:p>
            </p:txBody>
          </p:sp>
        </p:grpSp>
        <p:graphicFrame>
          <p:nvGraphicFramePr>
            <p:cNvPr id="108563" name="Object 19">
              <a:extLst>
                <a:ext uri="{FF2B5EF4-FFF2-40B4-BE49-F238E27FC236}">
                  <a16:creationId xmlns:a16="http://schemas.microsoft.com/office/drawing/2014/main" id="{3BDA01D7-6CD3-F27F-9212-93EA1282E1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4" y="2784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784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3E161BA3-0737-0279-D4C7-722CBCFBF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DSMT4">
                  <p:embed/>
                </p:oleObj>
              </mc:Choice>
              <mc:Fallback>
                <p:oleObj name="Equation" r:id="rId5" imgW="11412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3">
            <a:extLst>
              <a:ext uri="{FF2B5EF4-FFF2-40B4-BE49-F238E27FC236}">
                <a16:creationId xmlns:a16="http://schemas.microsoft.com/office/drawing/2014/main" id="{5229EE60-4E4B-C843-0323-6B345CB5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57150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/>
              <a:t>       </a:t>
            </a: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）微分方程的初值是精确的</a:t>
            </a:r>
            <a:r>
              <a:rPr lang="en-US" altLang="zh-CN" sz="2400" b="1"/>
              <a:t>.</a:t>
            </a:r>
          </a:p>
          <a:p>
            <a:pPr>
              <a:lnSpc>
                <a:spcPct val="130000"/>
              </a:lnSpc>
            </a:pPr>
            <a:endParaRPr lang="en-US" altLang="zh-CN" sz="2400" b="1"/>
          </a:p>
          <a:p>
            <a:pPr>
              <a:lnSpc>
                <a:spcPct val="130000"/>
              </a:lnSpc>
            </a:pPr>
            <a:r>
              <a:rPr lang="en-US" altLang="zh-CN" sz="2400" b="1"/>
              <a:t>        </a:t>
            </a:r>
          </a:p>
        </p:txBody>
      </p:sp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881DEB12-0038-C639-4071-1ECB4E76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33800"/>
          <a:ext cx="449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253800" progId="Equation.DSMT4">
                  <p:embed/>
                </p:oleObj>
              </mc:Choice>
              <mc:Fallback>
                <p:oleObj name="Equation" r:id="rId7" imgW="17017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495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E3DEB83-2E14-B759-743E-96D96AC3604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4813"/>
            <a:ext cx="7224712" cy="609600"/>
            <a:chOff x="384" y="336"/>
            <a:chExt cx="4551" cy="384"/>
          </a:xfrm>
        </p:grpSpPr>
        <p:sp>
          <p:nvSpPr>
            <p:cNvPr id="108552" name="Rectangle 8">
              <a:extLst>
                <a:ext uri="{FF2B5EF4-FFF2-40B4-BE49-F238E27FC236}">
                  <a16:creationId xmlns:a16="http://schemas.microsoft.com/office/drawing/2014/main" id="{7646F2DC-06A9-F7D4-92F0-2A85B7BC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6"/>
              <a:ext cx="392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/>
                <a:t>对于一个</a:t>
              </a:r>
              <a:r>
                <a:rPr lang="en-US" altLang="zh-CN" sz="2400" b="1" i="1">
                  <a:solidFill>
                    <a:srgbClr val="FF33CC"/>
                  </a:solidFill>
                </a:rPr>
                <a:t>p </a:t>
              </a:r>
              <a:r>
                <a:rPr lang="zh-CN" altLang="en-US" sz="2400" b="1"/>
                <a:t>阶的显式单步法，若满足如下条件</a:t>
              </a:r>
            </a:p>
          </p:txBody>
        </p:sp>
        <p:sp>
          <p:nvSpPr>
            <p:cNvPr id="108553" name="AutoShape 9">
              <a:extLst>
                <a:ext uri="{FF2B5EF4-FFF2-40B4-BE49-F238E27FC236}">
                  <a16:creationId xmlns:a16="http://schemas.microsoft.com/office/drawing/2014/main" id="{5BAA0EDF-A563-C526-467C-627B8FFD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b="1"/>
                <a:t>定理</a:t>
              </a:r>
            </a:p>
          </p:txBody>
        </p:sp>
      </p:grpSp>
      <p:grpSp>
        <p:nvGrpSpPr>
          <p:cNvPr id="108574" name="Group 30">
            <a:extLst>
              <a:ext uri="{FF2B5EF4-FFF2-40B4-BE49-F238E27FC236}">
                <a16:creationId xmlns:a16="http://schemas.microsoft.com/office/drawing/2014/main" id="{583B6446-F79F-6D20-9A84-95B5F192C6A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14400"/>
            <a:ext cx="7696200" cy="993775"/>
            <a:chOff x="528" y="576"/>
            <a:chExt cx="4848" cy="626"/>
          </a:xfrm>
        </p:grpSpPr>
        <p:grpSp>
          <p:nvGrpSpPr>
            <p:cNvPr id="108571" name="Group 27">
              <a:extLst>
                <a:ext uri="{FF2B5EF4-FFF2-40B4-BE49-F238E27FC236}">
                  <a16:creationId xmlns:a16="http://schemas.microsoft.com/office/drawing/2014/main" id="{1E87CA1B-6996-81CE-D933-E72DDD092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576"/>
              <a:ext cx="4848" cy="626"/>
              <a:chOff x="528" y="576"/>
              <a:chExt cx="4848" cy="626"/>
            </a:xfrm>
          </p:grpSpPr>
          <p:sp>
            <p:nvSpPr>
              <p:cNvPr id="108555" name="Rectangle 11">
                <a:extLst>
                  <a:ext uri="{FF2B5EF4-FFF2-40B4-BE49-F238E27FC236}">
                    <a16:creationId xmlns:a16="http://schemas.microsoft.com/office/drawing/2014/main" id="{59E93D68-DE25-4F44-7516-A30F15669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576"/>
                <a:ext cx="47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/>
                  <a:t>（</a:t>
                </a:r>
                <a:r>
                  <a:rPr lang="en-US" altLang="zh-CN" sz="2400" b="1"/>
                  <a:t>1</a:t>
                </a:r>
                <a:r>
                  <a:rPr lang="zh-CN" altLang="en-US" sz="2400" b="1"/>
                  <a:t>）增量函数   关于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y </a:t>
                </a:r>
                <a:r>
                  <a:rPr lang="zh-CN" altLang="en-US" sz="2400" b="1"/>
                  <a:t>满足</a:t>
                </a:r>
                <a:r>
                  <a:rPr lang="en-US" altLang="zh-CN" sz="2400" b="1"/>
                  <a:t>Lipschitz</a:t>
                </a:r>
                <a:r>
                  <a:rPr lang="zh-CN" altLang="en-US" sz="2400" b="1"/>
                  <a:t>条件，即存在常数 </a:t>
                </a:r>
              </a:p>
            </p:txBody>
          </p:sp>
          <p:graphicFrame>
            <p:nvGraphicFramePr>
              <p:cNvPr id="108548" name="Object 4">
                <a:extLst>
                  <a:ext uri="{FF2B5EF4-FFF2-40B4-BE49-F238E27FC236}">
                    <a16:creationId xmlns:a16="http://schemas.microsoft.com/office/drawing/2014/main" id="{244A804E-10BE-701C-337E-E4A24A7729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864"/>
              <a:ext cx="624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44240" imgH="241200" progId="Equation.DSMT4">
                      <p:embed/>
                    </p:oleObj>
                  </mc:Choice>
                  <mc:Fallback>
                    <p:oleObj name="Equation" r:id="rId10" imgW="444240" imgH="241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864"/>
                            <a:ext cx="624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56" name="Rectangle 12">
                <a:extLst>
                  <a:ext uri="{FF2B5EF4-FFF2-40B4-BE49-F238E27FC236}">
                    <a16:creationId xmlns:a16="http://schemas.microsoft.com/office/drawing/2014/main" id="{09484014-6CFA-8A09-629D-B46E424C2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864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/>
                  <a:t>，使</a:t>
                </a:r>
              </a:p>
            </p:txBody>
          </p:sp>
        </p:grpSp>
        <p:graphicFrame>
          <p:nvGraphicFramePr>
            <p:cNvPr id="108551" name="Object 7">
              <a:extLst>
                <a:ext uri="{FF2B5EF4-FFF2-40B4-BE49-F238E27FC236}">
                  <a16:creationId xmlns:a16="http://schemas.microsoft.com/office/drawing/2014/main" id="{1655695C-EAB1-C9DB-58C4-D33CF0A2B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3" y="624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624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72" name="Group 28">
            <a:extLst>
              <a:ext uri="{FF2B5EF4-FFF2-40B4-BE49-F238E27FC236}">
                <a16:creationId xmlns:a16="http://schemas.microsoft.com/office/drawing/2014/main" id="{E97CA2B9-1D03-509C-DB51-7F802AD72CF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7546975" cy="914400"/>
            <a:chOff x="528" y="1152"/>
            <a:chExt cx="4754" cy="576"/>
          </a:xfrm>
        </p:grpSpPr>
        <p:graphicFrame>
          <p:nvGraphicFramePr>
            <p:cNvPr id="108549" name="Object 5">
              <a:extLst>
                <a:ext uri="{FF2B5EF4-FFF2-40B4-BE49-F238E27FC236}">
                  <a16:creationId xmlns:a16="http://schemas.microsoft.com/office/drawing/2014/main" id="{EF8919FA-7F59-9512-3BE8-2FD1DA9036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451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882880" imgH="253800" progId="Equation.DSMT4">
                    <p:embed/>
                  </p:oleObj>
                </mc:Choice>
                <mc:Fallback>
                  <p:oleObj name="Equation" r:id="rId13" imgW="288288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451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7" name="Rectangle 13">
              <a:extLst>
                <a:ext uri="{FF2B5EF4-FFF2-40B4-BE49-F238E27FC236}">
                  <a16:creationId xmlns:a16="http://schemas.microsoft.com/office/drawing/2014/main" id="{3A923B13-4BFA-64DD-4BB1-73510F7B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4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成立；</a:t>
              </a:r>
            </a:p>
          </p:txBody>
        </p:sp>
      </p:grpSp>
      <p:sp>
        <p:nvSpPr>
          <p:cNvPr id="108565" name="Rectangle 21">
            <a:extLst>
              <a:ext uri="{FF2B5EF4-FFF2-40B4-BE49-F238E27FC236}">
                <a16:creationId xmlns:a16="http://schemas.microsoft.com/office/drawing/2014/main" id="{071772D0-8788-A9CB-F4C0-641C7052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  <p:grpSp>
        <p:nvGrpSpPr>
          <p:cNvPr id="108568" name="Group 24">
            <a:extLst>
              <a:ext uri="{FF2B5EF4-FFF2-40B4-BE49-F238E27FC236}">
                <a16:creationId xmlns:a16="http://schemas.microsoft.com/office/drawing/2014/main" id="{F3C0227A-7F20-6E1B-4AA4-BCC81AC5C0CA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6096000"/>
            <a:ext cx="4130675" cy="457200"/>
            <a:chOff x="902" y="3936"/>
            <a:chExt cx="2602" cy="288"/>
          </a:xfrm>
        </p:grpSpPr>
        <p:sp>
          <p:nvSpPr>
            <p:cNvPr id="108567" name="AutoShape 23">
              <a:extLst>
                <a:ext uri="{FF2B5EF4-FFF2-40B4-BE49-F238E27FC236}">
                  <a16:creationId xmlns:a16="http://schemas.microsoft.com/office/drawing/2014/main" id="{E0F596A6-38AF-6251-530B-9C021157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936"/>
              <a:ext cx="2592" cy="28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 bIns="0" anchor="ctr"/>
            <a:lstStyle/>
            <a:p>
              <a:pPr algn="ctr"/>
              <a:endParaRPr kumimoji="0" lang="zh-CN" altLang="zh-CN" sz="2400" b="1"/>
            </a:p>
          </p:txBody>
        </p:sp>
        <p:sp>
          <p:nvSpPr>
            <p:cNvPr id="108566" name="Text Box 22">
              <a:extLst>
                <a:ext uri="{FF2B5EF4-FFF2-40B4-BE49-F238E27FC236}">
                  <a16:creationId xmlns:a16="http://schemas.microsoft.com/office/drawing/2014/main" id="{E420FC12-2AC4-1592-82B5-89B1E343A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936"/>
              <a:ext cx="2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更详细的请参看教材</a:t>
              </a:r>
              <a:r>
                <a:rPr lang="en-US" altLang="zh-CN" sz="2400" b="1"/>
                <a:t>p137</a:t>
              </a:r>
            </a:p>
          </p:txBody>
        </p:sp>
      </p:grpSp>
      <p:sp>
        <p:nvSpPr>
          <p:cNvPr id="108570" name="Rectangle 26">
            <a:extLst>
              <a:ext uri="{FF2B5EF4-FFF2-40B4-BE49-F238E27FC236}">
                <a16:creationId xmlns:a16="http://schemas.microsoft.com/office/drawing/2014/main" id="{74B25436-6D4C-4465-3B7C-EC57A9A0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则该方法收敛，其整体截断误差为</a:t>
            </a:r>
            <a:r>
              <a:rPr lang="en-US" altLang="zh-CN" sz="24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7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849CA0C-3121-B207-C411-10D6731B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F9A58DE4-2964-D19B-3FF8-279B9EB2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400" b="1"/>
              <a:t>稳定性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Stability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</a:p>
        </p:txBody>
      </p:sp>
      <p:grpSp>
        <p:nvGrpSpPr>
          <p:cNvPr id="63495" name="Group 7">
            <a:extLst>
              <a:ext uri="{FF2B5EF4-FFF2-40B4-BE49-F238E27FC236}">
                <a16:creationId xmlns:a16="http://schemas.microsoft.com/office/drawing/2014/main" id="{5F2ADF16-6F52-0488-38EF-A68077704CA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12825"/>
            <a:ext cx="8077200" cy="1277938"/>
            <a:chOff x="336" y="638"/>
            <a:chExt cx="5088" cy="805"/>
          </a:xfrm>
        </p:grpSpPr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18CA3080-DA4B-D923-9B14-8A6C17046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5088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考察初值问题                             在区间</a:t>
              </a:r>
              <a:r>
                <a:rPr lang="en-US" altLang="zh-CN" sz="2400" b="1"/>
                <a:t>[0, 0.5]</a:t>
              </a:r>
              <a:r>
                <a:rPr lang="zh-CN" altLang="en-US" sz="2400" b="1"/>
                <a:t>上的解。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 b="1"/>
                <a:t>分别用欧拉显、隐式格式和改进的欧拉格式计算数值解。</a:t>
              </a:r>
            </a:p>
          </p:txBody>
        </p:sp>
        <p:graphicFrame>
          <p:nvGraphicFramePr>
            <p:cNvPr id="63494" name="Object 6">
              <a:extLst>
                <a:ext uri="{FF2B5EF4-FFF2-40B4-BE49-F238E27FC236}">
                  <a16:creationId xmlns:a16="http://schemas.microsoft.com/office/drawing/2014/main" id="{71036414-664C-506F-62DF-7C0D8A503E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5" y="638"/>
            <a:ext cx="133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57200" progId="Equation.DSMT4">
                    <p:embed/>
                  </p:oleObj>
                </mc:Choice>
                <mc:Fallback>
                  <p:oleObj name="Equation" r:id="rId4" imgW="11808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638"/>
                          <a:ext cx="1339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34" name="Group 46">
            <a:extLst>
              <a:ext uri="{FF2B5EF4-FFF2-40B4-BE49-F238E27FC236}">
                <a16:creationId xmlns:a16="http://schemas.microsoft.com/office/drawing/2014/main" id="{43A9F8C6-88B7-0674-831F-6886A98EF8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14600"/>
            <a:ext cx="8153400" cy="2819400"/>
            <a:chOff x="240" y="1824"/>
            <a:chExt cx="5136" cy="1776"/>
          </a:xfrm>
        </p:grpSpPr>
        <p:sp>
          <p:nvSpPr>
            <p:cNvPr id="63501" name="Rectangle 13">
              <a:extLst>
                <a:ext uri="{FF2B5EF4-FFF2-40B4-BE49-F238E27FC236}">
                  <a16:creationId xmlns:a16="http://schemas.microsoft.com/office/drawing/2014/main" id="{6F0B0527-1359-4EF5-B81A-CC6C26EF0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44"/>
              <a:ext cx="672" cy="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0.0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0.1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0.2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0.3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0.4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0.5</a:t>
              </a:r>
            </a:p>
          </p:txBody>
        </p:sp>
        <p:sp>
          <p:nvSpPr>
            <p:cNvPr id="63502" name="Rectangle 14">
              <a:extLst>
                <a:ext uri="{FF2B5EF4-FFF2-40B4-BE49-F238E27FC236}">
                  <a16:creationId xmlns:a16="http://schemas.microsoft.com/office/drawing/2014/main" id="{D4052A7A-C1AF-CAA4-2BF4-0BF6F6A5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110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ea typeface="楷体_GB2312" pitchFamily="49" charset="-122"/>
                </a:rPr>
                <a:t>精确解</a:t>
              </a:r>
            </a:p>
          </p:txBody>
        </p:sp>
        <p:sp>
          <p:nvSpPr>
            <p:cNvPr id="63503" name="Rectangle 15">
              <a:extLst>
                <a:ext uri="{FF2B5EF4-FFF2-40B4-BE49-F238E27FC236}">
                  <a16:creationId xmlns:a16="http://schemas.microsoft.com/office/drawing/2014/main" id="{721710CF-AB9B-80B5-4348-5BCFADC86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24"/>
              <a:ext cx="129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000" b="1">
                  <a:solidFill>
                    <a:srgbClr val="990099"/>
                  </a:solidFill>
                  <a:ea typeface="楷体_GB2312" pitchFamily="49" charset="-122"/>
                </a:rPr>
                <a:t>改进欧拉法</a:t>
              </a:r>
            </a:p>
          </p:txBody>
        </p:sp>
        <p:sp>
          <p:nvSpPr>
            <p:cNvPr id="63504" name="Rectangle 16">
              <a:extLst>
                <a:ext uri="{FF2B5EF4-FFF2-40B4-BE49-F238E27FC236}">
                  <a16:creationId xmlns:a16="http://schemas.microsoft.com/office/drawing/2014/main" id="{7F0D4431-7172-DD66-FE20-978821F5E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100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  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欧拉隐式</a:t>
              </a:r>
            </a:p>
          </p:txBody>
        </p:sp>
        <p:sp>
          <p:nvSpPr>
            <p:cNvPr id="63505" name="Rectangle 17">
              <a:extLst>
                <a:ext uri="{FF2B5EF4-FFF2-40B4-BE49-F238E27FC236}">
                  <a16:creationId xmlns:a16="http://schemas.microsoft.com/office/drawing/2014/main" id="{0D73E8D8-1BFB-1DCC-328B-E4B7B900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24"/>
              <a:ext cx="96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欧拉显式</a:t>
              </a:r>
            </a:p>
          </p:txBody>
        </p:sp>
        <p:sp>
          <p:nvSpPr>
            <p:cNvPr id="63506" name="Rectangle 18">
              <a:extLst>
                <a:ext uri="{FF2B5EF4-FFF2-40B4-BE49-F238E27FC236}">
                  <a16:creationId xmlns:a16="http://schemas.microsoft.com/office/drawing/2014/main" id="{51A4143A-75EC-16B7-9AE6-B02697F9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24"/>
              <a:ext cx="67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  </a:t>
              </a:r>
              <a:r>
                <a:rPr lang="zh-CN" altLang="en-US" sz="2000" b="1">
                  <a:ea typeface="楷体_GB2312" pitchFamily="49" charset="-122"/>
                </a:rPr>
                <a:t>节点 </a:t>
              </a:r>
              <a:r>
                <a:rPr lang="en-US" altLang="zh-CN" sz="2000" b="1" i="1">
                  <a:ea typeface="楷体_GB2312" pitchFamily="49" charset="-122"/>
                </a:rPr>
                <a:t>x</a:t>
              </a:r>
              <a:r>
                <a:rPr lang="en-US" altLang="zh-CN" sz="2000" b="1" i="1" baseline="-25000">
                  <a:ea typeface="楷体_GB2312" pitchFamily="49" charset="-122"/>
                </a:rPr>
                <a:t>i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712C5715-833C-C0C5-F145-BEE87610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824"/>
              <a:ext cx="50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15" name="Object 27">
              <a:extLst>
                <a:ext uri="{FF2B5EF4-FFF2-40B4-BE49-F238E27FC236}">
                  <a16:creationId xmlns:a16="http://schemas.microsoft.com/office/drawing/2014/main" id="{8C8D491C-3DF2-92FB-9B63-56776D087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824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1320" imgH="228600" progId="Equation.DSMT4">
                    <p:embed/>
                  </p:oleObj>
                </mc:Choice>
                <mc:Fallback>
                  <p:oleObj name="Equation" r:id="rId6" imgW="57132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2" name="Line 44">
              <a:extLst>
                <a:ext uri="{FF2B5EF4-FFF2-40B4-BE49-F238E27FC236}">
                  <a16:creationId xmlns:a16="http://schemas.microsoft.com/office/drawing/2014/main" id="{5B96869F-A081-D6A6-F7BA-0A7FE6FD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160"/>
              <a:ext cx="50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Line 45">
              <a:extLst>
                <a:ext uri="{FF2B5EF4-FFF2-40B4-BE49-F238E27FC236}">
                  <a16:creationId xmlns:a16="http://schemas.microsoft.com/office/drawing/2014/main" id="{D18C49C0-D3C3-E2BB-2365-6BC634C8E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600"/>
              <a:ext cx="50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35" name="Rectangle 47">
            <a:extLst>
              <a:ext uri="{FF2B5EF4-FFF2-40B4-BE49-F238E27FC236}">
                <a16:creationId xmlns:a16="http://schemas.microsoft.com/office/drawing/2014/main" id="{047A8904-5FD4-E8ED-0ACD-18C81B5D1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16002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1.0000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2.0000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 4.0000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8.0000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   1.6000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3.2000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3536" name="Rectangle 48">
            <a:extLst>
              <a:ext uri="{FF2B5EF4-FFF2-40B4-BE49-F238E27FC236}">
                <a16:creationId xmlns:a16="http://schemas.microsoft.com/office/drawing/2014/main" id="{D43770FD-EA3F-776D-0EBF-5EDEA597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17526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2.5000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 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6.2500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2</a:t>
            </a:r>
            <a:endParaRPr lang="en-US" altLang="zh-CN" sz="2000" b="1">
              <a:solidFill>
                <a:srgbClr val="0080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1.5625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2</a:t>
            </a:r>
            <a:endParaRPr lang="en-US" altLang="zh-CN" sz="2000" b="1">
              <a:solidFill>
                <a:srgbClr val="0080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3.9063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3</a:t>
            </a:r>
            <a:endParaRPr lang="en-US" altLang="zh-CN" sz="2000" b="1">
              <a:solidFill>
                <a:srgbClr val="0080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9.7656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4</a:t>
            </a:r>
          </a:p>
        </p:txBody>
      </p:sp>
      <p:sp>
        <p:nvSpPr>
          <p:cNvPr id="63537" name="Rectangle 49">
            <a:extLst>
              <a:ext uri="{FF2B5EF4-FFF2-40B4-BE49-F238E27FC236}">
                <a16:creationId xmlns:a16="http://schemas.microsoft.com/office/drawing/2014/main" id="{911EF3A8-FE6A-8E3F-2F8D-A4AF0ADA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19050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1.0000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2.5000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6.2500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1.5626</a:t>
            </a: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endParaRPr lang="en-US" altLang="zh-CN" sz="2000" b="1">
              <a:solidFill>
                <a:srgbClr val="990099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3.9063</a:t>
            </a: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endParaRPr lang="en-US" altLang="zh-CN" sz="2000" b="1">
              <a:solidFill>
                <a:srgbClr val="990099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</a:rPr>
              <a:t>9.7656</a:t>
            </a:r>
            <a:r>
              <a:rPr lang="en-US" altLang="zh-CN" sz="2000" b="1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990099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endParaRPr lang="en-US" altLang="zh-CN" sz="2000" b="1">
              <a:solidFill>
                <a:srgbClr val="990099"/>
              </a:solidFill>
              <a:ea typeface="楷体_GB2312" pitchFamily="49" charset="-122"/>
            </a:endParaRPr>
          </a:p>
        </p:txBody>
      </p:sp>
      <p:sp>
        <p:nvSpPr>
          <p:cNvPr id="63538" name="Rectangle 50">
            <a:extLst>
              <a:ext uri="{FF2B5EF4-FFF2-40B4-BE49-F238E27FC236}">
                <a16:creationId xmlns:a16="http://schemas.microsoft.com/office/drawing/2014/main" id="{1D9101EB-AA41-B808-9311-DA15644B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1752600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1.0000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4.9787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2</a:t>
            </a:r>
            <a:endParaRPr lang="en-US" altLang="zh-CN" sz="2000" b="1">
              <a:solidFill>
                <a:srgbClr val="FF33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2.4788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3</a:t>
            </a:r>
            <a:endParaRPr lang="en-US" altLang="zh-CN" sz="2000" b="1">
              <a:solidFill>
                <a:srgbClr val="FF33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1.2341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4</a:t>
            </a:r>
            <a:endParaRPr lang="en-US" altLang="zh-CN" sz="2000" b="1">
              <a:solidFill>
                <a:srgbClr val="FF33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6.1442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6</a:t>
            </a:r>
            <a:endParaRPr lang="en-US" altLang="zh-CN" sz="2000" b="1">
              <a:solidFill>
                <a:srgbClr val="FF3300"/>
              </a:solidFill>
              <a:ea typeface="楷体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3.0590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000" b="1" baseline="30000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7</a:t>
            </a:r>
          </a:p>
        </p:txBody>
      </p:sp>
      <p:sp>
        <p:nvSpPr>
          <p:cNvPr id="63539" name="AutoShape 51">
            <a:extLst>
              <a:ext uri="{FF2B5EF4-FFF2-40B4-BE49-F238E27FC236}">
                <a16:creationId xmlns:a16="http://schemas.microsoft.com/office/drawing/2014/main" id="{B8F4F16F-7924-2D11-73D8-D0044B95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181600" cy="914400"/>
          </a:xfrm>
          <a:prstGeom prst="cloudCallout">
            <a:avLst>
              <a:gd name="adj1" fmla="val -77361"/>
              <a:gd name="adj2" fmla="val 63718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/>
              <a:t>What is wrong ??!</a:t>
            </a:r>
          </a:p>
        </p:txBody>
      </p:sp>
      <p:grpSp>
        <p:nvGrpSpPr>
          <p:cNvPr id="63540" name="Group 52">
            <a:extLst>
              <a:ext uri="{FF2B5EF4-FFF2-40B4-BE49-F238E27FC236}">
                <a16:creationId xmlns:a16="http://schemas.microsoft.com/office/drawing/2014/main" id="{FBF1F7FF-9D85-059C-D9F0-953D223A458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8305800" cy="2667000"/>
            <a:chOff x="384" y="1056"/>
            <a:chExt cx="5232" cy="1680"/>
          </a:xfrm>
        </p:grpSpPr>
        <p:sp>
          <p:nvSpPr>
            <p:cNvPr id="63541" name="AutoShape 53">
              <a:extLst>
                <a:ext uri="{FF2B5EF4-FFF2-40B4-BE49-F238E27FC236}">
                  <a16:creationId xmlns:a16="http://schemas.microsoft.com/office/drawing/2014/main" id="{031DD02F-8433-434D-32B8-14FE7D73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5232" cy="1680"/>
            </a:xfrm>
            <a:prstGeom prst="cloudCallout">
              <a:avLst>
                <a:gd name="adj1" fmla="val -30315"/>
                <a:gd name="adj2" fmla="val -1125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spcBef>
                  <a:spcPct val="20000"/>
                </a:spcBef>
              </a:pPr>
              <a:r>
                <a:rPr lang="en-US" altLang="zh-CN" sz="2400" b="1"/>
                <a:t>         An Engineer complains: "Math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400" b="1"/>
                <a:t>theorems are so unstable that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400" b="1"/>
                <a:t>a small perturbation on the conditions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400" b="1"/>
                <a:t>will cause a crash on the conclusions!"</a:t>
              </a:r>
              <a:endParaRPr lang="en-US" altLang="zh-CN"/>
            </a:p>
          </p:txBody>
        </p:sp>
        <p:grpSp>
          <p:nvGrpSpPr>
            <p:cNvPr id="63542" name="Group 54">
              <a:extLst>
                <a:ext uri="{FF2B5EF4-FFF2-40B4-BE49-F238E27FC236}">
                  <a16:creationId xmlns:a16="http://schemas.microsoft.com/office/drawing/2014/main" id="{238D5ADE-7BBC-21D2-6D45-653875AB0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392"/>
              <a:ext cx="932" cy="896"/>
              <a:chOff x="2316" y="1389"/>
              <a:chExt cx="932" cy="896"/>
            </a:xfrm>
          </p:grpSpPr>
          <p:sp>
            <p:nvSpPr>
              <p:cNvPr id="63543" name="Freeform 55">
                <a:extLst>
                  <a:ext uri="{FF2B5EF4-FFF2-40B4-BE49-F238E27FC236}">
                    <a16:creationId xmlns:a16="http://schemas.microsoft.com/office/drawing/2014/main" id="{4DD9575E-3ED8-30B4-3BF3-C50515C2B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2073"/>
                <a:ext cx="102" cy="136"/>
              </a:xfrm>
              <a:custGeom>
                <a:avLst/>
                <a:gdLst>
                  <a:gd name="T0" fmla="*/ 123 w 203"/>
                  <a:gd name="T1" fmla="*/ 0 h 274"/>
                  <a:gd name="T2" fmla="*/ 203 w 203"/>
                  <a:gd name="T3" fmla="*/ 61 h 274"/>
                  <a:gd name="T4" fmla="*/ 57 w 203"/>
                  <a:gd name="T5" fmla="*/ 274 h 274"/>
                  <a:gd name="T6" fmla="*/ 0 w 203"/>
                  <a:gd name="T7" fmla="*/ 236 h 274"/>
                  <a:gd name="T8" fmla="*/ 17 w 203"/>
                  <a:gd name="T9" fmla="*/ 148 h 274"/>
                  <a:gd name="T10" fmla="*/ 76 w 203"/>
                  <a:gd name="T11" fmla="*/ 36 h 274"/>
                  <a:gd name="T12" fmla="*/ 123 w 203"/>
                  <a:gd name="T13" fmla="*/ 0 h 274"/>
                  <a:gd name="T14" fmla="*/ 123 w 203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3" h="274">
                    <a:moveTo>
                      <a:pt x="123" y="0"/>
                    </a:moveTo>
                    <a:lnTo>
                      <a:pt x="203" y="61"/>
                    </a:lnTo>
                    <a:lnTo>
                      <a:pt x="57" y="274"/>
                    </a:lnTo>
                    <a:lnTo>
                      <a:pt x="0" y="236"/>
                    </a:lnTo>
                    <a:lnTo>
                      <a:pt x="17" y="148"/>
                    </a:lnTo>
                    <a:lnTo>
                      <a:pt x="76" y="36"/>
                    </a:lnTo>
                    <a:lnTo>
                      <a:pt x="123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4" name="Freeform 56">
                <a:extLst>
                  <a:ext uri="{FF2B5EF4-FFF2-40B4-BE49-F238E27FC236}">
                    <a16:creationId xmlns:a16="http://schemas.microsoft.com/office/drawing/2014/main" id="{0AF31963-3F04-1B7D-7040-36A907EDF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" y="2091"/>
                <a:ext cx="81" cy="90"/>
              </a:xfrm>
              <a:custGeom>
                <a:avLst/>
                <a:gdLst>
                  <a:gd name="T0" fmla="*/ 76 w 164"/>
                  <a:gd name="T1" fmla="*/ 8 h 181"/>
                  <a:gd name="T2" fmla="*/ 114 w 164"/>
                  <a:gd name="T3" fmla="*/ 0 h 181"/>
                  <a:gd name="T4" fmla="*/ 111 w 164"/>
                  <a:gd name="T5" fmla="*/ 40 h 181"/>
                  <a:gd name="T6" fmla="*/ 164 w 164"/>
                  <a:gd name="T7" fmla="*/ 40 h 181"/>
                  <a:gd name="T8" fmla="*/ 107 w 164"/>
                  <a:gd name="T9" fmla="*/ 84 h 181"/>
                  <a:gd name="T10" fmla="*/ 38 w 164"/>
                  <a:gd name="T11" fmla="*/ 181 h 181"/>
                  <a:gd name="T12" fmla="*/ 27 w 164"/>
                  <a:gd name="T13" fmla="*/ 122 h 181"/>
                  <a:gd name="T14" fmla="*/ 0 w 164"/>
                  <a:gd name="T15" fmla="*/ 137 h 181"/>
                  <a:gd name="T16" fmla="*/ 29 w 164"/>
                  <a:gd name="T17" fmla="*/ 55 h 181"/>
                  <a:gd name="T18" fmla="*/ 76 w 164"/>
                  <a:gd name="T19" fmla="*/ 8 h 181"/>
                  <a:gd name="T20" fmla="*/ 76 w 164"/>
                  <a:gd name="T21" fmla="*/ 8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4" h="181">
                    <a:moveTo>
                      <a:pt x="76" y="8"/>
                    </a:moveTo>
                    <a:lnTo>
                      <a:pt x="114" y="0"/>
                    </a:lnTo>
                    <a:lnTo>
                      <a:pt x="111" y="40"/>
                    </a:lnTo>
                    <a:lnTo>
                      <a:pt x="164" y="40"/>
                    </a:lnTo>
                    <a:lnTo>
                      <a:pt x="107" y="84"/>
                    </a:lnTo>
                    <a:lnTo>
                      <a:pt x="38" y="181"/>
                    </a:lnTo>
                    <a:lnTo>
                      <a:pt x="27" y="122"/>
                    </a:lnTo>
                    <a:lnTo>
                      <a:pt x="0" y="137"/>
                    </a:lnTo>
                    <a:lnTo>
                      <a:pt x="29" y="55"/>
                    </a:lnTo>
                    <a:lnTo>
                      <a:pt x="76" y="8"/>
                    </a:lnTo>
                    <a:lnTo>
                      <a:pt x="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5" name="Freeform 57">
                <a:extLst>
                  <a:ext uri="{FF2B5EF4-FFF2-40B4-BE49-F238E27FC236}">
                    <a16:creationId xmlns:a16="http://schemas.microsoft.com/office/drawing/2014/main" id="{C06BF5D9-25EB-C5F9-7D0C-0008069A4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1401"/>
                <a:ext cx="696" cy="874"/>
              </a:xfrm>
              <a:custGeom>
                <a:avLst/>
                <a:gdLst>
                  <a:gd name="T0" fmla="*/ 53 w 1394"/>
                  <a:gd name="T1" fmla="*/ 557 h 1747"/>
                  <a:gd name="T2" fmla="*/ 53 w 1394"/>
                  <a:gd name="T3" fmla="*/ 490 h 1747"/>
                  <a:gd name="T4" fmla="*/ 124 w 1394"/>
                  <a:gd name="T5" fmla="*/ 397 h 1747"/>
                  <a:gd name="T6" fmla="*/ 198 w 1394"/>
                  <a:gd name="T7" fmla="*/ 350 h 1747"/>
                  <a:gd name="T8" fmla="*/ 280 w 1394"/>
                  <a:gd name="T9" fmla="*/ 319 h 1747"/>
                  <a:gd name="T10" fmla="*/ 331 w 1394"/>
                  <a:gd name="T11" fmla="*/ 289 h 1747"/>
                  <a:gd name="T12" fmla="*/ 439 w 1394"/>
                  <a:gd name="T13" fmla="*/ 279 h 1747"/>
                  <a:gd name="T14" fmla="*/ 491 w 1394"/>
                  <a:gd name="T15" fmla="*/ 192 h 1747"/>
                  <a:gd name="T16" fmla="*/ 588 w 1394"/>
                  <a:gd name="T17" fmla="*/ 104 h 1747"/>
                  <a:gd name="T18" fmla="*/ 673 w 1394"/>
                  <a:gd name="T19" fmla="*/ 55 h 1747"/>
                  <a:gd name="T20" fmla="*/ 821 w 1394"/>
                  <a:gd name="T21" fmla="*/ 21 h 1747"/>
                  <a:gd name="T22" fmla="*/ 911 w 1394"/>
                  <a:gd name="T23" fmla="*/ 0 h 1747"/>
                  <a:gd name="T24" fmla="*/ 996 w 1394"/>
                  <a:gd name="T25" fmla="*/ 0 h 1747"/>
                  <a:gd name="T26" fmla="*/ 1126 w 1394"/>
                  <a:gd name="T27" fmla="*/ 7 h 1747"/>
                  <a:gd name="T28" fmla="*/ 1245 w 1394"/>
                  <a:gd name="T29" fmla="*/ 62 h 1747"/>
                  <a:gd name="T30" fmla="*/ 1304 w 1394"/>
                  <a:gd name="T31" fmla="*/ 129 h 1747"/>
                  <a:gd name="T32" fmla="*/ 1350 w 1394"/>
                  <a:gd name="T33" fmla="*/ 192 h 1747"/>
                  <a:gd name="T34" fmla="*/ 1367 w 1394"/>
                  <a:gd name="T35" fmla="*/ 319 h 1747"/>
                  <a:gd name="T36" fmla="*/ 1338 w 1394"/>
                  <a:gd name="T37" fmla="*/ 494 h 1747"/>
                  <a:gd name="T38" fmla="*/ 1331 w 1394"/>
                  <a:gd name="T39" fmla="*/ 650 h 1747"/>
                  <a:gd name="T40" fmla="*/ 1394 w 1394"/>
                  <a:gd name="T41" fmla="*/ 717 h 1747"/>
                  <a:gd name="T42" fmla="*/ 1382 w 1394"/>
                  <a:gd name="T43" fmla="*/ 829 h 1747"/>
                  <a:gd name="T44" fmla="*/ 1319 w 1394"/>
                  <a:gd name="T45" fmla="*/ 933 h 1747"/>
                  <a:gd name="T46" fmla="*/ 1082 w 1394"/>
                  <a:gd name="T47" fmla="*/ 1057 h 1747"/>
                  <a:gd name="T48" fmla="*/ 865 w 1394"/>
                  <a:gd name="T49" fmla="*/ 1405 h 1747"/>
                  <a:gd name="T50" fmla="*/ 724 w 1394"/>
                  <a:gd name="T51" fmla="*/ 1544 h 1747"/>
                  <a:gd name="T52" fmla="*/ 631 w 1394"/>
                  <a:gd name="T53" fmla="*/ 1618 h 1747"/>
                  <a:gd name="T54" fmla="*/ 443 w 1394"/>
                  <a:gd name="T55" fmla="*/ 1732 h 1747"/>
                  <a:gd name="T56" fmla="*/ 350 w 1394"/>
                  <a:gd name="T57" fmla="*/ 1747 h 1747"/>
                  <a:gd name="T58" fmla="*/ 234 w 1394"/>
                  <a:gd name="T59" fmla="*/ 1743 h 1747"/>
                  <a:gd name="T60" fmla="*/ 145 w 1394"/>
                  <a:gd name="T61" fmla="*/ 1688 h 1747"/>
                  <a:gd name="T62" fmla="*/ 89 w 1394"/>
                  <a:gd name="T63" fmla="*/ 1580 h 1747"/>
                  <a:gd name="T64" fmla="*/ 89 w 1394"/>
                  <a:gd name="T65" fmla="*/ 1506 h 1747"/>
                  <a:gd name="T66" fmla="*/ 57 w 1394"/>
                  <a:gd name="T67" fmla="*/ 1469 h 1747"/>
                  <a:gd name="T68" fmla="*/ 53 w 1394"/>
                  <a:gd name="T69" fmla="*/ 1384 h 1747"/>
                  <a:gd name="T70" fmla="*/ 67 w 1394"/>
                  <a:gd name="T71" fmla="*/ 1264 h 1747"/>
                  <a:gd name="T72" fmla="*/ 27 w 1394"/>
                  <a:gd name="T73" fmla="*/ 1131 h 1747"/>
                  <a:gd name="T74" fmla="*/ 0 w 1394"/>
                  <a:gd name="T75" fmla="*/ 969 h 1747"/>
                  <a:gd name="T76" fmla="*/ 0 w 1394"/>
                  <a:gd name="T77" fmla="*/ 802 h 1747"/>
                  <a:gd name="T78" fmla="*/ 53 w 1394"/>
                  <a:gd name="T79" fmla="*/ 557 h 1747"/>
                  <a:gd name="T80" fmla="*/ 53 w 1394"/>
                  <a:gd name="T81" fmla="*/ 557 h 1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94" h="1747">
                    <a:moveTo>
                      <a:pt x="53" y="557"/>
                    </a:moveTo>
                    <a:lnTo>
                      <a:pt x="53" y="490"/>
                    </a:lnTo>
                    <a:lnTo>
                      <a:pt x="124" y="397"/>
                    </a:lnTo>
                    <a:lnTo>
                      <a:pt x="198" y="350"/>
                    </a:lnTo>
                    <a:lnTo>
                      <a:pt x="280" y="319"/>
                    </a:lnTo>
                    <a:lnTo>
                      <a:pt x="331" y="289"/>
                    </a:lnTo>
                    <a:lnTo>
                      <a:pt x="439" y="279"/>
                    </a:lnTo>
                    <a:lnTo>
                      <a:pt x="491" y="192"/>
                    </a:lnTo>
                    <a:lnTo>
                      <a:pt x="588" y="104"/>
                    </a:lnTo>
                    <a:lnTo>
                      <a:pt x="673" y="55"/>
                    </a:lnTo>
                    <a:lnTo>
                      <a:pt x="821" y="21"/>
                    </a:lnTo>
                    <a:lnTo>
                      <a:pt x="911" y="0"/>
                    </a:lnTo>
                    <a:lnTo>
                      <a:pt x="996" y="0"/>
                    </a:lnTo>
                    <a:lnTo>
                      <a:pt x="1126" y="7"/>
                    </a:lnTo>
                    <a:lnTo>
                      <a:pt x="1245" y="62"/>
                    </a:lnTo>
                    <a:lnTo>
                      <a:pt x="1304" y="129"/>
                    </a:lnTo>
                    <a:lnTo>
                      <a:pt x="1350" y="192"/>
                    </a:lnTo>
                    <a:lnTo>
                      <a:pt x="1367" y="319"/>
                    </a:lnTo>
                    <a:lnTo>
                      <a:pt x="1338" y="494"/>
                    </a:lnTo>
                    <a:lnTo>
                      <a:pt x="1331" y="650"/>
                    </a:lnTo>
                    <a:lnTo>
                      <a:pt x="1394" y="717"/>
                    </a:lnTo>
                    <a:lnTo>
                      <a:pt x="1382" y="829"/>
                    </a:lnTo>
                    <a:lnTo>
                      <a:pt x="1319" y="933"/>
                    </a:lnTo>
                    <a:lnTo>
                      <a:pt x="1082" y="1057"/>
                    </a:lnTo>
                    <a:lnTo>
                      <a:pt x="865" y="1405"/>
                    </a:lnTo>
                    <a:lnTo>
                      <a:pt x="724" y="1544"/>
                    </a:lnTo>
                    <a:lnTo>
                      <a:pt x="631" y="1618"/>
                    </a:lnTo>
                    <a:lnTo>
                      <a:pt x="443" y="1732"/>
                    </a:lnTo>
                    <a:lnTo>
                      <a:pt x="350" y="1747"/>
                    </a:lnTo>
                    <a:lnTo>
                      <a:pt x="234" y="1743"/>
                    </a:lnTo>
                    <a:lnTo>
                      <a:pt x="145" y="1688"/>
                    </a:lnTo>
                    <a:lnTo>
                      <a:pt x="89" y="1580"/>
                    </a:lnTo>
                    <a:lnTo>
                      <a:pt x="89" y="1506"/>
                    </a:lnTo>
                    <a:lnTo>
                      <a:pt x="57" y="1469"/>
                    </a:lnTo>
                    <a:lnTo>
                      <a:pt x="53" y="1384"/>
                    </a:lnTo>
                    <a:lnTo>
                      <a:pt x="67" y="1264"/>
                    </a:lnTo>
                    <a:lnTo>
                      <a:pt x="27" y="1131"/>
                    </a:lnTo>
                    <a:lnTo>
                      <a:pt x="0" y="969"/>
                    </a:lnTo>
                    <a:lnTo>
                      <a:pt x="0" y="802"/>
                    </a:lnTo>
                    <a:lnTo>
                      <a:pt x="53" y="557"/>
                    </a:lnTo>
                    <a:lnTo>
                      <a:pt x="53" y="557"/>
                    </a:lnTo>
                    <a:close/>
                  </a:path>
                </a:pathLst>
              </a:custGeom>
              <a:solidFill>
                <a:srgbClr val="FAB8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6" name="Freeform 58">
                <a:extLst>
                  <a:ext uri="{FF2B5EF4-FFF2-40B4-BE49-F238E27FC236}">
                    <a16:creationId xmlns:a16="http://schemas.microsoft.com/office/drawing/2014/main" id="{F7CACE50-811B-D256-3B31-554BB548F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537"/>
                <a:ext cx="235" cy="76"/>
              </a:xfrm>
              <a:custGeom>
                <a:avLst/>
                <a:gdLst>
                  <a:gd name="T0" fmla="*/ 84 w 472"/>
                  <a:gd name="T1" fmla="*/ 36 h 152"/>
                  <a:gd name="T2" fmla="*/ 10 w 472"/>
                  <a:gd name="T3" fmla="*/ 59 h 152"/>
                  <a:gd name="T4" fmla="*/ 0 w 472"/>
                  <a:gd name="T5" fmla="*/ 125 h 152"/>
                  <a:gd name="T6" fmla="*/ 55 w 472"/>
                  <a:gd name="T7" fmla="*/ 148 h 152"/>
                  <a:gd name="T8" fmla="*/ 122 w 472"/>
                  <a:gd name="T9" fmla="*/ 152 h 152"/>
                  <a:gd name="T10" fmla="*/ 204 w 472"/>
                  <a:gd name="T11" fmla="*/ 152 h 152"/>
                  <a:gd name="T12" fmla="*/ 293 w 472"/>
                  <a:gd name="T13" fmla="*/ 125 h 152"/>
                  <a:gd name="T14" fmla="*/ 363 w 472"/>
                  <a:gd name="T15" fmla="*/ 97 h 152"/>
                  <a:gd name="T16" fmla="*/ 472 w 472"/>
                  <a:gd name="T17" fmla="*/ 0 h 152"/>
                  <a:gd name="T18" fmla="*/ 240 w 472"/>
                  <a:gd name="T19" fmla="*/ 36 h 152"/>
                  <a:gd name="T20" fmla="*/ 173 w 472"/>
                  <a:gd name="T21" fmla="*/ 24 h 152"/>
                  <a:gd name="T22" fmla="*/ 84 w 472"/>
                  <a:gd name="T23" fmla="*/ 36 h 152"/>
                  <a:gd name="T24" fmla="*/ 84 w 472"/>
                  <a:gd name="T25" fmla="*/ 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2" h="152">
                    <a:moveTo>
                      <a:pt x="84" y="36"/>
                    </a:moveTo>
                    <a:lnTo>
                      <a:pt x="10" y="59"/>
                    </a:lnTo>
                    <a:lnTo>
                      <a:pt x="0" y="125"/>
                    </a:lnTo>
                    <a:lnTo>
                      <a:pt x="55" y="148"/>
                    </a:lnTo>
                    <a:lnTo>
                      <a:pt x="122" y="152"/>
                    </a:lnTo>
                    <a:lnTo>
                      <a:pt x="204" y="152"/>
                    </a:lnTo>
                    <a:lnTo>
                      <a:pt x="293" y="125"/>
                    </a:lnTo>
                    <a:lnTo>
                      <a:pt x="363" y="97"/>
                    </a:lnTo>
                    <a:lnTo>
                      <a:pt x="472" y="0"/>
                    </a:lnTo>
                    <a:lnTo>
                      <a:pt x="240" y="36"/>
                    </a:lnTo>
                    <a:lnTo>
                      <a:pt x="173" y="24"/>
                    </a:lnTo>
                    <a:lnTo>
                      <a:pt x="84" y="36"/>
                    </a:lnTo>
                    <a:lnTo>
                      <a:pt x="84" y="36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7" name="Freeform 59">
                <a:extLst>
                  <a:ext uri="{FF2B5EF4-FFF2-40B4-BE49-F238E27FC236}">
                    <a16:creationId xmlns:a16="http://schemas.microsoft.com/office/drawing/2014/main" id="{E6DB66FF-EDED-3A3C-85A5-BD7752EB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611"/>
                <a:ext cx="58" cy="28"/>
              </a:xfrm>
              <a:custGeom>
                <a:avLst/>
                <a:gdLst>
                  <a:gd name="T0" fmla="*/ 62 w 116"/>
                  <a:gd name="T1" fmla="*/ 0 h 55"/>
                  <a:gd name="T2" fmla="*/ 0 w 116"/>
                  <a:gd name="T3" fmla="*/ 4 h 55"/>
                  <a:gd name="T4" fmla="*/ 51 w 116"/>
                  <a:gd name="T5" fmla="*/ 36 h 55"/>
                  <a:gd name="T6" fmla="*/ 116 w 116"/>
                  <a:gd name="T7" fmla="*/ 55 h 55"/>
                  <a:gd name="T8" fmla="*/ 100 w 116"/>
                  <a:gd name="T9" fmla="*/ 19 h 55"/>
                  <a:gd name="T10" fmla="*/ 62 w 116"/>
                  <a:gd name="T11" fmla="*/ 0 h 55"/>
                  <a:gd name="T12" fmla="*/ 62 w 11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55">
                    <a:moveTo>
                      <a:pt x="62" y="0"/>
                    </a:moveTo>
                    <a:lnTo>
                      <a:pt x="0" y="4"/>
                    </a:lnTo>
                    <a:lnTo>
                      <a:pt x="51" y="36"/>
                    </a:lnTo>
                    <a:lnTo>
                      <a:pt x="116" y="55"/>
                    </a:lnTo>
                    <a:lnTo>
                      <a:pt x="100" y="19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8" name="Freeform 60">
                <a:extLst>
                  <a:ext uri="{FF2B5EF4-FFF2-40B4-BE49-F238E27FC236}">
                    <a16:creationId xmlns:a16="http://schemas.microsoft.com/office/drawing/2014/main" id="{70D0DCA3-6E7C-D3F1-A3D3-85764B2B7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582"/>
                <a:ext cx="88" cy="87"/>
              </a:xfrm>
              <a:custGeom>
                <a:avLst/>
                <a:gdLst>
                  <a:gd name="T0" fmla="*/ 112 w 175"/>
                  <a:gd name="T1" fmla="*/ 0 h 175"/>
                  <a:gd name="T2" fmla="*/ 156 w 175"/>
                  <a:gd name="T3" fmla="*/ 25 h 175"/>
                  <a:gd name="T4" fmla="*/ 175 w 175"/>
                  <a:gd name="T5" fmla="*/ 74 h 175"/>
                  <a:gd name="T6" fmla="*/ 168 w 175"/>
                  <a:gd name="T7" fmla="*/ 129 h 175"/>
                  <a:gd name="T8" fmla="*/ 135 w 175"/>
                  <a:gd name="T9" fmla="*/ 167 h 175"/>
                  <a:gd name="T10" fmla="*/ 105 w 175"/>
                  <a:gd name="T11" fmla="*/ 175 h 175"/>
                  <a:gd name="T12" fmla="*/ 71 w 175"/>
                  <a:gd name="T13" fmla="*/ 141 h 175"/>
                  <a:gd name="T14" fmla="*/ 53 w 175"/>
                  <a:gd name="T15" fmla="*/ 89 h 175"/>
                  <a:gd name="T16" fmla="*/ 0 w 175"/>
                  <a:gd name="T17" fmla="*/ 36 h 175"/>
                  <a:gd name="T18" fmla="*/ 59 w 175"/>
                  <a:gd name="T19" fmla="*/ 32 h 175"/>
                  <a:gd name="T20" fmla="*/ 112 w 175"/>
                  <a:gd name="T21" fmla="*/ 0 h 175"/>
                  <a:gd name="T22" fmla="*/ 112 w 175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5" h="175">
                    <a:moveTo>
                      <a:pt x="112" y="0"/>
                    </a:moveTo>
                    <a:lnTo>
                      <a:pt x="156" y="25"/>
                    </a:lnTo>
                    <a:lnTo>
                      <a:pt x="175" y="74"/>
                    </a:lnTo>
                    <a:lnTo>
                      <a:pt x="168" y="129"/>
                    </a:lnTo>
                    <a:lnTo>
                      <a:pt x="135" y="167"/>
                    </a:lnTo>
                    <a:lnTo>
                      <a:pt x="105" y="175"/>
                    </a:lnTo>
                    <a:lnTo>
                      <a:pt x="71" y="141"/>
                    </a:lnTo>
                    <a:lnTo>
                      <a:pt x="53" y="89"/>
                    </a:lnTo>
                    <a:lnTo>
                      <a:pt x="0" y="36"/>
                    </a:lnTo>
                    <a:lnTo>
                      <a:pt x="59" y="32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9" name="Freeform 61">
                <a:extLst>
                  <a:ext uri="{FF2B5EF4-FFF2-40B4-BE49-F238E27FC236}">
                    <a16:creationId xmlns:a16="http://schemas.microsoft.com/office/drawing/2014/main" id="{94F1CCE3-B053-7DDC-CDB7-9AF5B418F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446"/>
                <a:ext cx="145" cy="97"/>
              </a:xfrm>
              <a:custGeom>
                <a:avLst/>
                <a:gdLst>
                  <a:gd name="T0" fmla="*/ 0 w 291"/>
                  <a:gd name="T1" fmla="*/ 21 h 194"/>
                  <a:gd name="T2" fmla="*/ 74 w 291"/>
                  <a:gd name="T3" fmla="*/ 0 h 194"/>
                  <a:gd name="T4" fmla="*/ 217 w 291"/>
                  <a:gd name="T5" fmla="*/ 0 h 194"/>
                  <a:gd name="T6" fmla="*/ 291 w 291"/>
                  <a:gd name="T7" fmla="*/ 103 h 194"/>
                  <a:gd name="T8" fmla="*/ 291 w 291"/>
                  <a:gd name="T9" fmla="*/ 186 h 194"/>
                  <a:gd name="T10" fmla="*/ 221 w 291"/>
                  <a:gd name="T11" fmla="*/ 194 h 194"/>
                  <a:gd name="T12" fmla="*/ 120 w 291"/>
                  <a:gd name="T13" fmla="*/ 148 h 194"/>
                  <a:gd name="T14" fmla="*/ 78 w 291"/>
                  <a:gd name="T15" fmla="*/ 137 h 194"/>
                  <a:gd name="T16" fmla="*/ 156 w 291"/>
                  <a:gd name="T17" fmla="*/ 118 h 194"/>
                  <a:gd name="T18" fmla="*/ 205 w 291"/>
                  <a:gd name="T19" fmla="*/ 152 h 194"/>
                  <a:gd name="T20" fmla="*/ 175 w 291"/>
                  <a:gd name="T21" fmla="*/ 103 h 194"/>
                  <a:gd name="T22" fmla="*/ 135 w 291"/>
                  <a:gd name="T23" fmla="*/ 74 h 194"/>
                  <a:gd name="T24" fmla="*/ 186 w 291"/>
                  <a:gd name="T25" fmla="*/ 40 h 194"/>
                  <a:gd name="T26" fmla="*/ 131 w 291"/>
                  <a:gd name="T27" fmla="*/ 29 h 194"/>
                  <a:gd name="T28" fmla="*/ 0 w 291"/>
                  <a:gd name="T29" fmla="*/ 21 h 194"/>
                  <a:gd name="T30" fmla="*/ 0 w 291"/>
                  <a:gd name="T31" fmla="*/ 2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1" h="194">
                    <a:moveTo>
                      <a:pt x="0" y="21"/>
                    </a:moveTo>
                    <a:lnTo>
                      <a:pt x="74" y="0"/>
                    </a:lnTo>
                    <a:lnTo>
                      <a:pt x="217" y="0"/>
                    </a:lnTo>
                    <a:lnTo>
                      <a:pt x="291" y="103"/>
                    </a:lnTo>
                    <a:lnTo>
                      <a:pt x="291" y="186"/>
                    </a:lnTo>
                    <a:lnTo>
                      <a:pt x="221" y="194"/>
                    </a:lnTo>
                    <a:lnTo>
                      <a:pt x="120" y="148"/>
                    </a:lnTo>
                    <a:lnTo>
                      <a:pt x="78" y="137"/>
                    </a:lnTo>
                    <a:lnTo>
                      <a:pt x="156" y="118"/>
                    </a:lnTo>
                    <a:lnTo>
                      <a:pt x="205" y="152"/>
                    </a:lnTo>
                    <a:lnTo>
                      <a:pt x="175" y="103"/>
                    </a:lnTo>
                    <a:lnTo>
                      <a:pt x="135" y="74"/>
                    </a:lnTo>
                    <a:lnTo>
                      <a:pt x="186" y="40"/>
                    </a:lnTo>
                    <a:lnTo>
                      <a:pt x="131" y="29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0" name="Freeform 62">
                <a:extLst>
                  <a:ext uri="{FF2B5EF4-FFF2-40B4-BE49-F238E27FC236}">
                    <a16:creationId xmlns:a16="http://schemas.microsoft.com/office/drawing/2014/main" id="{3DB5E6FD-0236-F0AF-3D45-ABA82D71D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" y="1487"/>
                <a:ext cx="56" cy="20"/>
              </a:xfrm>
              <a:custGeom>
                <a:avLst/>
                <a:gdLst>
                  <a:gd name="T0" fmla="*/ 0 w 112"/>
                  <a:gd name="T1" fmla="*/ 7 h 40"/>
                  <a:gd name="T2" fmla="*/ 112 w 112"/>
                  <a:gd name="T3" fmla="*/ 0 h 40"/>
                  <a:gd name="T4" fmla="*/ 86 w 112"/>
                  <a:gd name="T5" fmla="*/ 40 h 40"/>
                  <a:gd name="T6" fmla="*/ 0 w 112"/>
                  <a:gd name="T7" fmla="*/ 7 h 40"/>
                  <a:gd name="T8" fmla="*/ 0 w 112"/>
                  <a:gd name="T9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0">
                    <a:moveTo>
                      <a:pt x="0" y="7"/>
                    </a:moveTo>
                    <a:lnTo>
                      <a:pt x="112" y="0"/>
                    </a:lnTo>
                    <a:lnTo>
                      <a:pt x="86" y="4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1" name="Freeform 63">
                <a:extLst>
                  <a:ext uri="{FF2B5EF4-FFF2-40B4-BE49-F238E27FC236}">
                    <a16:creationId xmlns:a16="http://schemas.microsoft.com/office/drawing/2014/main" id="{A0D8C140-2302-A6CA-1AD7-40BC1D0AB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409"/>
                <a:ext cx="90" cy="121"/>
              </a:xfrm>
              <a:custGeom>
                <a:avLst/>
                <a:gdLst>
                  <a:gd name="T0" fmla="*/ 70 w 181"/>
                  <a:gd name="T1" fmla="*/ 51 h 241"/>
                  <a:gd name="T2" fmla="*/ 137 w 181"/>
                  <a:gd name="T3" fmla="*/ 118 h 241"/>
                  <a:gd name="T4" fmla="*/ 177 w 181"/>
                  <a:gd name="T5" fmla="*/ 241 h 241"/>
                  <a:gd name="T6" fmla="*/ 181 w 181"/>
                  <a:gd name="T7" fmla="*/ 141 h 241"/>
                  <a:gd name="T8" fmla="*/ 144 w 181"/>
                  <a:gd name="T9" fmla="*/ 74 h 241"/>
                  <a:gd name="T10" fmla="*/ 95 w 181"/>
                  <a:gd name="T11" fmla="*/ 32 h 241"/>
                  <a:gd name="T12" fmla="*/ 0 w 181"/>
                  <a:gd name="T13" fmla="*/ 0 h 241"/>
                  <a:gd name="T14" fmla="*/ 70 w 181"/>
                  <a:gd name="T15" fmla="*/ 51 h 241"/>
                  <a:gd name="T16" fmla="*/ 70 w 181"/>
                  <a:gd name="T17" fmla="*/ 5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41">
                    <a:moveTo>
                      <a:pt x="70" y="51"/>
                    </a:moveTo>
                    <a:lnTo>
                      <a:pt x="137" y="118"/>
                    </a:lnTo>
                    <a:lnTo>
                      <a:pt x="177" y="241"/>
                    </a:lnTo>
                    <a:lnTo>
                      <a:pt x="181" y="141"/>
                    </a:lnTo>
                    <a:lnTo>
                      <a:pt x="144" y="74"/>
                    </a:lnTo>
                    <a:lnTo>
                      <a:pt x="95" y="32"/>
                    </a:lnTo>
                    <a:lnTo>
                      <a:pt x="0" y="0"/>
                    </a:lnTo>
                    <a:lnTo>
                      <a:pt x="70" y="51"/>
                    </a:lnTo>
                    <a:lnTo>
                      <a:pt x="70" y="51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2" name="Freeform 64">
                <a:extLst>
                  <a:ext uri="{FF2B5EF4-FFF2-40B4-BE49-F238E27FC236}">
                    <a16:creationId xmlns:a16="http://schemas.microsoft.com/office/drawing/2014/main" id="{81F148C4-D5AD-346B-FBCF-C2B6791E0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1751"/>
                <a:ext cx="95" cy="35"/>
              </a:xfrm>
              <a:custGeom>
                <a:avLst/>
                <a:gdLst>
                  <a:gd name="T0" fmla="*/ 137 w 190"/>
                  <a:gd name="T1" fmla="*/ 0 h 71"/>
                  <a:gd name="T2" fmla="*/ 59 w 190"/>
                  <a:gd name="T3" fmla="*/ 4 h 71"/>
                  <a:gd name="T4" fmla="*/ 0 w 190"/>
                  <a:gd name="T5" fmla="*/ 71 h 71"/>
                  <a:gd name="T6" fmla="*/ 137 w 190"/>
                  <a:gd name="T7" fmla="*/ 21 h 71"/>
                  <a:gd name="T8" fmla="*/ 190 w 190"/>
                  <a:gd name="T9" fmla="*/ 14 h 71"/>
                  <a:gd name="T10" fmla="*/ 137 w 190"/>
                  <a:gd name="T11" fmla="*/ 0 h 71"/>
                  <a:gd name="T12" fmla="*/ 137 w 190"/>
                  <a:gd name="T1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71">
                    <a:moveTo>
                      <a:pt x="137" y="0"/>
                    </a:moveTo>
                    <a:lnTo>
                      <a:pt x="59" y="4"/>
                    </a:lnTo>
                    <a:lnTo>
                      <a:pt x="0" y="71"/>
                    </a:lnTo>
                    <a:lnTo>
                      <a:pt x="137" y="21"/>
                    </a:lnTo>
                    <a:lnTo>
                      <a:pt x="190" y="14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3" name="Freeform 65">
                <a:extLst>
                  <a:ext uri="{FF2B5EF4-FFF2-40B4-BE49-F238E27FC236}">
                    <a16:creationId xmlns:a16="http://schemas.microsoft.com/office/drawing/2014/main" id="{2470CA3A-00FB-9D7A-A2C6-9660605F4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1749"/>
                <a:ext cx="325" cy="193"/>
              </a:xfrm>
              <a:custGeom>
                <a:avLst/>
                <a:gdLst>
                  <a:gd name="T0" fmla="*/ 19 w 650"/>
                  <a:gd name="T1" fmla="*/ 78 h 386"/>
                  <a:gd name="T2" fmla="*/ 0 w 650"/>
                  <a:gd name="T3" fmla="*/ 156 h 386"/>
                  <a:gd name="T4" fmla="*/ 15 w 650"/>
                  <a:gd name="T5" fmla="*/ 237 h 386"/>
                  <a:gd name="T6" fmla="*/ 569 w 650"/>
                  <a:gd name="T7" fmla="*/ 386 h 386"/>
                  <a:gd name="T8" fmla="*/ 650 w 650"/>
                  <a:gd name="T9" fmla="*/ 289 h 386"/>
                  <a:gd name="T10" fmla="*/ 650 w 650"/>
                  <a:gd name="T11" fmla="*/ 207 h 386"/>
                  <a:gd name="T12" fmla="*/ 352 w 650"/>
                  <a:gd name="T13" fmla="*/ 32 h 386"/>
                  <a:gd name="T14" fmla="*/ 160 w 650"/>
                  <a:gd name="T15" fmla="*/ 0 h 386"/>
                  <a:gd name="T16" fmla="*/ 48 w 650"/>
                  <a:gd name="T17" fmla="*/ 17 h 386"/>
                  <a:gd name="T18" fmla="*/ 19 w 650"/>
                  <a:gd name="T19" fmla="*/ 78 h 386"/>
                  <a:gd name="T20" fmla="*/ 19 w 650"/>
                  <a:gd name="T21" fmla="*/ 7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0" h="386">
                    <a:moveTo>
                      <a:pt x="19" y="78"/>
                    </a:moveTo>
                    <a:lnTo>
                      <a:pt x="0" y="156"/>
                    </a:lnTo>
                    <a:lnTo>
                      <a:pt x="15" y="237"/>
                    </a:lnTo>
                    <a:lnTo>
                      <a:pt x="569" y="386"/>
                    </a:lnTo>
                    <a:lnTo>
                      <a:pt x="650" y="289"/>
                    </a:lnTo>
                    <a:lnTo>
                      <a:pt x="650" y="207"/>
                    </a:lnTo>
                    <a:lnTo>
                      <a:pt x="352" y="32"/>
                    </a:lnTo>
                    <a:lnTo>
                      <a:pt x="160" y="0"/>
                    </a:lnTo>
                    <a:lnTo>
                      <a:pt x="48" y="17"/>
                    </a:lnTo>
                    <a:lnTo>
                      <a:pt x="19" y="78"/>
                    </a:lnTo>
                    <a:lnTo>
                      <a:pt x="19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4" name="Freeform 66">
                <a:extLst>
                  <a:ext uri="{FF2B5EF4-FFF2-40B4-BE49-F238E27FC236}">
                    <a16:creationId xmlns:a16="http://schemas.microsoft.com/office/drawing/2014/main" id="{1A60B1A5-BACF-89C5-052F-31D6B8114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1746"/>
                <a:ext cx="330" cy="194"/>
              </a:xfrm>
              <a:custGeom>
                <a:avLst/>
                <a:gdLst>
                  <a:gd name="T0" fmla="*/ 27 w 662"/>
                  <a:gd name="T1" fmla="*/ 207 h 390"/>
                  <a:gd name="T2" fmla="*/ 67 w 662"/>
                  <a:gd name="T3" fmla="*/ 103 h 390"/>
                  <a:gd name="T4" fmla="*/ 113 w 662"/>
                  <a:gd name="T5" fmla="*/ 74 h 390"/>
                  <a:gd name="T6" fmla="*/ 116 w 662"/>
                  <a:gd name="T7" fmla="*/ 114 h 390"/>
                  <a:gd name="T8" fmla="*/ 152 w 662"/>
                  <a:gd name="T9" fmla="*/ 74 h 390"/>
                  <a:gd name="T10" fmla="*/ 272 w 662"/>
                  <a:gd name="T11" fmla="*/ 67 h 390"/>
                  <a:gd name="T12" fmla="*/ 257 w 662"/>
                  <a:gd name="T13" fmla="*/ 211 h 390"/>
                  <a:gd name="T14" fmla="*/ 324 w 662"/>
                  <a:gd name="T15" fmla="*/ 89 h 390"/>
                  <a:gd name="T16" fmla="*/ 421 w 662"/>
                  <a:gd name="T17" fmla="*/ 106 h 390"/>
                  <a:gd name="T18" fmla="*/ 394 w 662"/>
                  <a:gd name="T19" fmla="*/ 190 h 390"/>
                  <a:gd name="T20" fmla="*/ 449 w 662"/>
                  <a:gd name="T21" fmla="*/ 133 h 390"/>
                  <a:gd name="T22" fmla="*/ 535 w 662"/>
                  <a:gd name="T23" fmla="*/ 171 h 390"/>
                  <a:gd name="T24" fmla="*/ 531 w 662"/>
                  <a:gd name="T25" fmla="*/ 249 h 390"/>
                  <a:gd name="T26" fmla="*/ 569 w 662"/>
                  <a:gd name="T27" fmla="*/ 219 h 390"/>
                  <a:gd name="T28" fmla="*/ 557 w 662"/>
                  <a:gd name="T29" fmla="*/ 304 h 390"/>
                  <a:gd name="T30" fmla="*/ 538 w 662"/>
                  <a:gd name="T31" fmla="*/ 373 h 390"/>
                  <a:gd name="T32" fmla="*/ 576 w 662"/>
                  <a:gd name="T33" fmla="*/ 390 h 390"/>
                  <a:gd name="T34" fmla="*/ 662 w 662"/>
                  <a:gd name="T35" fmla="*/ 278 h 390"/>
                  <a:gd name="T36" fmla="*/ 561 w 662"/>
                  <a:gd name="T37" fmla="*/ 141 h 390"/>
                  <a:gd name="T38" fmla="*/ 436 w 662"/>
                  <a:gd name="T39" fmla="*/ 51 h 390"/>
                  <a:gd name="T40" fmla="*/ 196 w 662"/>
                  <a:gd name="T41" fmla="*/ 11 h 390"/>
                  <a:gd name="T42" fmla="*/ 97 w 662"/>
                  <a:gd name="T43" fmla="*/ 0 h 390"/>
                  <a:gd name="T44" fmla="*/ 23 w 662"/>
                  <a:gd name="T45" fmla="*/ 23 h 390"/>
                  <a:gd name="T46" fmla="*/ 0 w 662"/>
                  <a:gd name="T47" fmla="*/ 167 h 390"/>
                  <a:gd name="T48" fmla="*/ 23 w 662"/>
                  <a:gd name="T49" fmla="*/ 230 h 390"/>
                  <a:gd name="T50" fmla="*/ 27 w 662"/>
                  <a:gd name="T51" fmla="*/ 207 h 390"/>
                  <a:gd name="T52" fmla="*/ 27 w 662"/>
                  <a:gd name="T53" fmla="*/ 207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62" h="390">
                    <a:moveTo>
                      <a:pt x="27" y="207"/>
                    </a:moveTo>
                    <a:lnTo>
                      <a:pt x="67" y="103"/>
                    </a:lnTo>
                    <a:lnTo>
                      <a:pt x="113" y="74"/>
                    </a:lnTo>
                    <a:lnTo>
                      <a:pt x="116" y="114"/>
                    </a:lnTo>
                    <a:lnTo>
                      <a:pt x="152" y="74"/>
                    </a:lnTo>
                    <a:lnTo>
                      <a:pt x="272" y="67"/>
                    </a:lnTo>
                    <a:lnTo>
                      <a:pt x="257" y="211"/>
                    </a:lnTo>
                    <a:lnTo>
                      <a:pt x="324" y="89"/>
                    </a:lnTo>
                    <a:lnTo>
                      <a:pt x="421" y="106"/>
                    </a:lnTo>
                    <a:lnTo>
                      <a:pt x="394" y="190"/>
                    </a:lnTo>
                    <a:lnTo>
                      <a:pt x="449" y="133"/>
                    </a:lnTo>
                    <a:lnTo>
                      <a:pt x="535" y="171"/>
                    </a:lnTo>
                    <a:lnTo>
                      <a:pt x="531" y="249"/>
                    </a:lnTo>
                    <a:lnTo>
                      <a:pt x="569" y="219"/>
                    </a:lnTo>
                    <a:lnTo>
                      <a:pt x="557" y="304"/>
                    </a:lnTo>
                    <a:lnTo>
                      <a:pt x="538" y="373"/>
                    </a:lnTo>
                    <a:lnTo>
                      <a:pt x="576" y="390"/>
                    </a:lnTo>
                    <a:lnTo>
                      <a:pt x="662" y="278"/>
                    </a:lnTo>
                    <a:lnTo>
                      <a:pt x="561" y="141"/>
                    </a:lnTo>
                    <a:lnTo>
                      <a:pt x="436" y="51"/>
                    </a:lnTo>
                    <a:lnTo>
                      <a:pt x="196" y="11"/>
                    </a:lnTo>
                    <a:lnTo>
                      <a:pt x="97" y="0"/>
                    </a:lnTo>
                    <a:lnTo>
                      <a:pt x="23" y="23"/>
                    </a:lnTo>
                    <a:lnTo>
                      <a:pt x="0" y="167"/>
                    </a:lnTo>
                    <a:lnTo>
                      <a:pt x="23" y="230"/>
                    </a:lnTo>
                    <a:lnTo>
                      <a:pt x="27" y="207"/>
                    </a:lnTo>
                    <a:lnTo>
                      <a:pt x="27" y="207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5" name="Freeform 67">
                <a:extLst>
                  <a:ext uri="{FF2B5EF4-FFF2-40B4-BE49-F238E27FC236}">
                    <a16:creationId xmlns:a16="http://schemas.microsoft.com/office/drawing/2014/main" id="{D661CF12-03EE-1A0B-84C6-BA3B242F0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1890"/>
                <a:ext cx="308" cy="251"/>
              </a:xfrm>
              <a:custGeom>
                <a:avLst/>
                <a:gdLst>
                  <a:gd name="T0" fmla="*/ 126 w 616"/>
                  <a:gd name="T1" fmla="*/ 53 h 502"/>
                  <a:gd name="T2" fmla="*/ 29 w 616"/>
                  <a:gd name="T3" fmla="*/ 171 h 502"/>
                  <a:gd name="T4" fmla="*/ 0 w 616"/>
                  <a:gd name="T5" fmla="*/ 283 h 502"/>
                  <a:gd name="T6" fmla="*/ 25 w 616"/>
                  <a:gd name="T7" fmla="*/ 403 h 502"/>
                  <a:gd name="T8" fmla="*/ 126 w 616"/>
                  <a:gd name="T9" fmla="*/ 477 h 502"/>
                  <a:gd name="T10" fmla="*/ 251 w 616"/>
                  <a:gd name="T11" fmla="*/ 502 h 502"/>
                  <a:gd name="T12" fmla="*/ 367 w 616"/>
                  <a:gd name="T13" fmla="*/ 485 h 502"/>
                  <a:gd name="T14" fmla="*/ 460 w 616"/>
                  <a:gd name="T15" fmla="*/ 451 h 502"/>
                  <a:gd name="T16" fmla="*/ 570 w 616"/>
                  <a:gd name="T17" fmla="*/ 335 h 502"/>
                  <a:gd name="T18" fmla="*/ 616 w 616"/>
                  <a:gd name="T19" fmla="*/ 167 h 502"/>
                  <a:gd name="T20" fmla="*/ 549 w 616"/>
                  <a:gd name="T21" fmla="*/ 236 h 502"/>
                  <a:gd name="T22" fmla="*/ 475 w 616"/>
                  <a:gd name="T23" fmla="*/ 314 h 502"/>
                  <a:gd name="T24" fmla="*/ 386 w 616"/>
                  <a:gd name="T25" fmla="*/ 369 h 502"/>
                  <a:gd name="T26" fmla="*/ 266 w 616"/>
                  <a:gd name="T27" fmla="*/ 388 h 502"/>
                  <a:gd name="T28" fmla="*/ 141 w 616"/>
                  <a:gd name="T29" fmla="*/ 346 h 502"/>
                  <a:gd name="T30" fmla="*/ 107 w 616"/>
                  <a:gd name="T31" fmla="*/ 287 h 502"/>
                  <a:gd name="T32" fmla="*/ 141 w 616"/>
                  <a:gd name="T33" fmla="*/ 232 h 502"/>
                  <a:gd name="T34" fmla="*/ 255 w 616"/>
                  <a:gd name="T35" fmla="*/ 124 h 502"/>
                  <a:gd name="T36" fmla="*/ 293 w 616"/>
                  <a:gd name="T37" fmla="*/ 11 h 502"/>
                  <a:gd name="T38" fmla="*/ 126 w 616"/>
                  <a:gd name="T39" fmla="*/ 0 h 502"/>
                  <a:gd name="T40" fmla="*/ 126 w 616"/>
                  <a:gd name="T41" fmla="*/ 53 h 502"/>
                  <a:gd name="T42" fmla="*/ 126 w 616"/>
                  <a:gd name="T43" fmla="*/ 5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6" h="502">
                    <a:moveTo>
                      <a:pt x="126" y="53"/>
                    </a:moveTo>
                    <a:lnTo>
                      <a:pt x="29" y="171"/>
                    </a:lnTo>
                    <a:lnTo>
                      <a:pt x="0" y="283"/>
                    </a:lnTo>
                    <a:lnTo>
                      <a:pt x="25" y="403"/>
                    </a:lnTo>
                    <a:lnTo>
                      <a:pt x="126" y="477"/>
                    </a:lnTo>
                    <a:lnTo>
                      <a:pt x="251" y="502"/>
                    </a:lnTo>
                    <a:lnTo>
                      <a:pt x="367" y="485"/>
                    </a:lnTo>
                    <a:lnTo>
                      <a:pt x="460" y="451"/>
                    </a:lnTo>
                    <a:lnTo>
                      <a:pt x="570" y="335"/>
                    </a:lnTo>
                    <a:lnTo>
                      <a:pt x="616" y="167"/>
                    </a:lnTo>
                    <a:lnTo>
                      <a:pt x="549" y="236"/>
                    </a:lnTo>
                    <a:lnTo>
                      <a:pt x="475" y="314"/>
                    </a:lnTo>
                    <a:lnTo>
                      <a:pt x="386" y="369"/>
                    </a:lnTo>
                    <a:lnTo>
                      <a:pt x="266" y="388"/>
                    </a:lnTo>
                    <a:lnTo>
                      <a:pt x="141" y="346"/>
                    </a:lnTo>
                    <a:lnTo>
                      <a:pt x="107" y="287"/>
                    </a:lnTo>
                    <a:lnTo>
                      <a:pt x="141" y="232"/>
                    </a:lnTo>
                    <a:lnTo>
                      <a:pt x="255" y="124"/>
                    </a:lnTo>
                    <a:lnTo>
                      <a:pt x="293" y="11"/>
                    </a:lnTo>
                    <a:lnTo>
                      <a:pt x="126" y="0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6" name="Freeform 68">
                <a:extLst>
                  <a:ext uri="{FF2B5EF4-FFF2-40B4-BE49-F238E27FC236}">
                    <a16:creationId xmlns:a16="http://schemas.microsoft.com/office/drawing/2014/main" id="{A2409EF7-06F7-3BDE-6B59-CADC2C13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1971"/>
                <a:ext cx="301" cy="170"/>
              </a:xfrm>
              <a:custGeom>
                <a:avLst/>
                <a:gdLst>
                  <a:gd name="T0" fmla="*/ 30 w 602"/>
                  <a:gd name="T1" fmla="*/ 176 h 340"/>
                  <a:gd name="T2" fmla="*/ 83 w 602"/>
                  <a:gd name="T3" fmla="*/ 230 h 340"/>
                  <a:gd name="T4" fmla="*/ 197 w 602"/>
                  <a:gd name="T5" fmla="*/ 260 h 340"/>
                  <a:gd name="T6" fmla="*/ 275 w 602"/>
                  <a:gd name="T7" fmla="*/ 254 h 340"/>
                  <a:gd name="T8" fmla="*/ 372 w 602"/>
                  <a:gd name="T9" fmla="*/ 230 h 340"/>
                  <a:gd name="T10" fmla="*/ 465 w 602"/>
                  <a:gd name="T11" fmla="*/ 184 h 340"/>
                  <a:gd name="T12" fmla="*/ 602 w 602"/>
                  <a:gd name="T13" fmla="*/ 0 h 340"/>
                  <a:gd name="T14" fmla="*/ 570 w 602"/>
                  <a:gd name="T15" fmla="*/ 173 h 340"/>
                  <a:gd name="T16" fmla="*/ 435 w 602"/>
                  <a:gd name="T17" fmla="*/ 292 h 340"/>
                  <a:gd name="T18" fmla="*/ 268 w 602"/>
                  <a:gd name="T19" fmla="*/ 340 h 340"/>
                  <a:gd name="T20" fmla="*/ 201 w 602"/>
                  <a:gd name="T21" fmla="*/ 330 h 340"/>
                  <a:gd name="T22" fmla="*/ 60 w 602"/>
                  <a:gd name="T23" fmla="*/ 289 h 340"/>
                  <a:gd name="T24" fmla="*/ 11 w 602"/>
                  <a:gd name="T25" fmla="*/ 222 h 340"/>
                  <a:gd name="T26" fmla="*/ 0 w 602"/>
                  <a:gd name="T27" fmla="*/ 140 h 340"/>
                  <a:gd name="T28" fmla="*/ 30 w 602"/>
                  <a:gd name="T29" fmla="*/ 176 h 340"/>
                  <a:gd name="T30" fmla="*/ 30 w 602"/>
                  <a:gd name="T31" fmla="*/ 176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2" h="340">
                    <a:moveTo>
                      <a:pt x="30" y="176"/>
                    </a:moveTo>
                    <a:lnTo>
                      <a:pt x="83" y="230"/>
                    </a:lnTo>
                    <a:lnTo>
                      <a:pt x="197" y="260"/>
                    </a:lnTo>
                    <a:lnTo>
                      <a:pt x="275" y="254"/>
                    </a:lnTo>
                    <a:lnTo>
                      <a:pt x="372" y="230"/>
                    </a:lnTo>
                    <a:lnTo>
                      <a:pt x="465" y="184"/>
                    </a:lnTo>
                    <a:lnTo>
                      <a:pt x="602" y="0"/>
                    </a:lnTo>
                    <a:lnTo>
                      <a:pt x="570" y="173"/>
                    </a:lnTo>
                    <a:lnTo>
                      <a:pt x="435" y="292"/>
                    </a:lnTo>
                    <a:lnTo>
                      <a:pt x="268" y="340"/>
                    </a:lnTo>
                    <a:lnTo>
                      <a:pt x="201" y="330"/>
                    </a:lnTo>
                    <a:lnTo>
                      <a:pt x="60" y="289"/>
                    </a:lnTo>
                    <a:lnTo>
                      <a:pt x="11" y="222"/>
                    </a:lnTo>
                    <a:lnTo>
                      <a:pt x="0" y="140"/>
                    </a:lnTo>
                    <a:lnTo>
                      <a:pt x="30" y="176"/>
                    </a:lnTo>
                    <a:lnTo>
                      <a:pt x="30" y="176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7" name="Freeform 69">
                <a:extLst>
                  <a:ext uri="{FF2B5EF4-FFF2-40B4-BE49-F238E27FC236}">
                    <a16:creationId xmlns:a16="http://schemas.microsoft.com/office/drawing/2014/main" id="{1D0E1634-3E83-8469-7D86-86E7B251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1900"/>
                <a:ext cx="115" cy="165"/>
              </a:xfrm>
              <a:custGeom>
                <a:avLst/>
                <a:gdLst>
                  <a:gd name="T0" fmla="*/ 4 w 230"/>
                  <a:gd name="T1" fmla="*/ 108 h 331"/>
                  <a:gd name="T2" fmla="*/ 55 w 230"/>
                  <a:gd name="T3" fmla="*/ 70 h 331"/>
                  <a:gd name="T4" fmla="*/ 106 w 230"/>
                  <a:gd name="T5" fmla="*/ 74 h 331"/>
                  <a:gd name="T6" fmla="*/ 15 w 230"/>
                  <a:gd name="T7" fmla="*/ 156 h 331"/>
                  <a:gd name="T8" fmla="*/ 0 w 230"/>
                  <a:gd name="T9" fmla="*/ 224 h 331"/>
                  <a:gd name="T10" fmla="*/ 8 w 230"/>
                  <a:gd name="T11" fmla="*/ 272 h 331"/>
                  <a:gd name="T12" fmla="*/ 63 w 230"/>
                  <a:gd name="T13" fmla="*/ 331 h 331"/>
                  <a:gd name="T14" fmla="*/ 29 w 230"/>
                  <a:gd name="T15" fmla="*/ 264 h 331"/>
                  <a:gd name="T16" fmla="*/ 74 w 230"/>
                  <a:gd name="T17" fmla="*/ 194 h 331"/>
                  <a:gd name="T18" fmla="*/ 230 w 230"/>
                  <a:gd name="T19" fmla="*/ 46 h 331"/>
                  <a:gd name="T20" fmla="*/ 144 w 230"/>
                  <a:gd name="T21" fmla="*/ 0 h 331"/>
                  <a:gd name="T22" fmla="*/ 48 w 230"/>
                  <a:gd name="T23" fmla="*/ 27 h 331"/>
                  <a:gd name="T24" fmla="*/ 4 w 230"/>
                  <a:gd name="T25" fmla="*/ 108 h 331"/>
                  <a:gd name="T26" fmla="*/ 4 w 230"/>
                  <a:gd name="T27" fmla="*/ 10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0" h="331">
                    <a:moveTo>
                      <a:pt x="4" y="108"/>
                    </a:moveTo>
                    <a:lnTo>
                      <a:pt x="55" y="70"/>
                    </a:lnTo>
                    <a:lnTo>
                      <a:pt x="106" y="74"/>
                    </a:lnTo>
                    <a:lnTo>
                      <a:pt x="15" y="156"/>
                    </a:lnTo>
                    <a:lnTo>
                      <a:pt x="0" y="224"/>
                    </a:lnTo>
                    <a:lnTo>
                      <a:pt x="8" y="272"/>
                    </a:lnTo>
                    <a:lnTo>
                      <a:pt x="63" y="331"/>
                    </a:lnTo>
                    <a:lnTo>
                      <a:pt x="29" y="264"/>
                    </a:lnTo>
                    <a:lnTo>
                      <a:pt x="74" y="194"/>
                    </a:lnTo>
                    <a:lnTo>
                      <a:pt x="230" y="46"/>
                    </a:lnTo>
                    <a:lnTo>
                      <a:pt x="144" y="0"/>
                    </a:lnTo>
                    <a:lnTo>
                      <a:pt x="48" y="27"/>
                    </a:lnTo>
                    <a:lnTo>
                      <a:pt x="4" y="108"/>
                    </a:lnTo>
                    <a:lnTo>
                      <a:pt x="4" y="108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8" name="Freeform 70">
                <a:extLst>
                  <a:ext uri="{FF2B5EF4-FFF2-40B4-BE49-F238E27FC236}">
                    <a16:creationId xmlns:a16="http://schemas.microsoft.com/office/drawing/2014/main" id="{65D79D2F-7D9B-1DD2-C628-DFCFDA52B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1764"/>
                <a:ext cx="324" cy="446"/>
              </a:xfrm>
              <a:custGeom>
                <a:avLst/>
                <a:gdLst>
                  <a:gd name="T0" fmla="*/ 55 w 648"/>
                  <a:gd name="T1" fmla="*/ 53 h 894"/>
                  <a:gd name="T2" fmla="*/ 77 w 648"/>
                  <a:gd name="T3" fmla="*/ 120 h 894"/>
                  <a:gd name="T4" fmla="*/ 87 w 648"/>
                  <a:gd name="T5" fmla="*/ 320 h 894"/>
                  <a:gd name="T6" fmla="*/ 58 w 648"/>
                  <a:gd name="T7" fmla="*/ 477 h 894"/>
                  <a:gd name="T8" fmla="*/ 7 w 648"/>
                  <a:gd name="T9" fmla="*/ 571 h 894"/>
                  <a:gd name="T10" fmla="*/ 0 w 648"/>
                  <a:gd name="T11" fmla="*/ 681 h 894"/>
                  <a:gd name="T12" fmla="*/ 36 w 648"/>
                  <a:gd name="T13" fmla="*/ 759 h 894"/>
                  <a:gd name="T14" fmla="*/ 110 w 648"/>
                  <a:gd name="T15" fmla="*/ 827 h 894"/>
                  <a:gd name="T16" fmla="*/ 211 w 648"/>
                  <a:gd name="T17" fmla="*/ 882 h 894"/>
                  <a:gd name="T18" fmla="*/ 304 w 648"/>
                  <a:gd name="T19" fmla="*/ 894 h 894"/>
                  <a:gd name="T20" fmla="*/ 385 w 648"/>
                  <a:gd name="T21" fmla="*/ 879 h 894"/>
                  <a:gd name="T22" fmla="*/ 490 w 648"/>
                  <a:gd name="T23" fmla="*/ 831 h 894"/>
                  <a:gd name="T24" fmla="*/ 572 w 648"/>
                  <a:gd name="T25" fmla="*/ 749 h 894"/>
                  <a:gd name="T26" fmla="*/ 648 w 648"/>
                  <a:gd name="T27" fmla="*/ 626 h 894"/>
                  <a:gd name="T28" fmla="*/ 460 w 648"/>
                  <a:gd name="T29" fmla="*/ 738 h 894"/>
                  <a:gd name="T30" fmla="*/ 340 w 648"/>
                  <a:gd name="T31" fmla="*/ 753 h 894"/>
                  <a:gd name="T32" fmla="*/ 254 w 648"/>
                  <a:gd name="T33" fmla="*/ 745 h 894"/>
                  <a:gd name="T34" fmla="*/ 174 w 648"/>
                  <a:gd name="T35" fmla="*/ 707 h 894"/>
                  <a:gd name="T36" fmla="*/ 106 w 648"/>
                  <a:gd name="T37" fmla="*/ 652 h 894"/>
                  <a:gd name="T38" fmla="*/ 91 w 648"/>
                  <a:gd name="T39" fmla="*/ 548 h 894"/>
                  <a:gd name="T40" fmla="*/ 102 w 648"/>
                  <a:gd name="T41" fmla="*/ 451 h 894"/>
                  <a:gd name="T42" fmla="*/ 133 w 648"/>
                  <a:gd name="T43" fmla="*/ 339 h 894"/>
                  <a:gd name="T44" fmla="*/ 152 w 648"/>
                  <a:gd name="T45" fmla="*/ 179 h 894"/>
                  <a:gd name="T46" fmla="*/ 121 w 648"/>
                  <a:gd name="T47" fmla="*/ 0 h 894"/>
                  <a:gd name="T48" fmla="*/ 55 w 648"/>
                  <a:gd name="T49" fmla="*/ 53 h 894"/>
                  <a:gd name="T50" fmla="*/ 55 w 648"/>
                  <a:gd name="T51" fmla="*/ 53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8" h="894">
                    <a:moveTo>
                      <a:pt x="55" y="53"/>
                    </a:moveTo>
                    <a:lnTo>
                      <a:pt x="77" y="120"/>
                    </a:lnTo>
                    <a:lnTo>
                      <a:pt x="87" y="320"/>
                    </a:lnTo>
                    <a:lnTo>
                      <a:pt x="58" y="477"/>
                    </a:lnTo>
                    <a:lnTo>
                      <a:pt x="7" y="571"/>
                    </a:lnTo>
                    <a:lnTo>
                      <a:pt x="0" y="681"/>
                    </a:lnTo>
                    <a:lnTo>
                      <a:pt x="36" y="759"/>
                    </a:lnTo>
                    <a:lnTo>
                      <a:pt x="110" y="827"/>
                    </a:lnTo>
                    <a:lnTo>
                      <a:pt x="211" y="882"/>
                    </a:lnTo>
                    <a:lnTo>
                      <a:pt x="304" y="894"/>
                    </a:lnTo>
                    <a:lnTo>
                      <a:pt x="385" y="879"/>
                    </a:lnTo>
                    <a:lnTo>
                      <a:pt x="490" y="831"/>
                    </a:lnTo>
                    <a:lnTo>
                      <a:pt x="572" y="749"/>
                    </a:lnTo>
                    <a:lnTo>
                      <a:pt x="648" y="626"/>
                    </a:lnTo>
                    <a:lnTo>
                      <a:pt x="460" y="738"/>
                    </a:lnTo>
                    <a:lnTo>
                      <a:pt x="340" y="753"/>
                    </a:lnTo>
                    <a:lnTo>
                      <a:pt x="254" y="745"/>
                    </a:lnTo>
                    <a:lnTo>
                      <a:pt x="174" y="707"/>
                    </a:lnTo>
                    <a:lnTo>
                      <a:pt x="106" y="652"/>
                    </a:lnTo>
                    <a:lnTo>
                      <a:pt x="91" y="548"/>
                    </a:lnTo>
                    <a:lnTo>
                      <a:pt x="102" y="451"/>
                    </a:lnTo>
                    <a:lnTo>
                      <a:pt x="133" y="339"/>
                    </a:lnTo>
                    <a:lnTo>
                      <a:pt x="152" y="179"/>
                    </a:lnTo>
                    <a:lnTo>
                      <a:pt x="121" y="0"/>
                    </a:lnTo>
                    <a:lnTo>
                      <a:pt x="55" y="53"/>
                    </a:lnTo>
                    <a:lnTo>
                      <a:pt x="55" y="53"/>
                    </a:lnTo>
                    <a:close/>
                  </a:path>
                </a:pathLst>
              </a:custGeom>
              <a:solidFill>
                <a:srgbClr val="F5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Freeform 71">
                <a:extLst>
                  <a:ext uri="{FF2B5EF4-FFF2-40B4-BE49-F238E27FC236}">
                    <a16:creationId xmlns:a16="http://schemas.microsoft.com/office/drawing/2014/main" id="{23259B0B-A642-A3AE-795F-B4DA9E76B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78"/>
                <a:ext cx="114" cy="84"/>
              </a:xfrm>
              <a:custGeom>
                <a:avLst/>
                <a:gdLst>
                  <a:gd name="T0" fmla="*/ 0 w 226"/>
                  <a:gd name="T1" fmla="*/ 0 h 168"/>
                  <a:gd name="T2" fmla="*/ 17 w 226"/>
                  <a:gd name="T3" fmla="*/ 82 h 168"/>
                  <a:gd name="T4" fmla="*/ 70 w 226"/>
                  <a:gd name="T5" fmla="*/ 141 h 168"/>
                  <a:gd name="T6" fmla="*/ 122 w 226"/>
                  <a:gd name="T7" fmla="*/ 160 h 168"/>
                  <a:gd name="T8" fmla="*/ 226 w 226"/>
                  <a:gd name="T9" fmla="*/ 168 h 168"/>
                  <a:gd name="T10" fmla="*/ 97 w 226"/>
                  <a:gd name="T11" fmla="*/ 113 h 168"/>
                  <a:gd name="T12" fmla="*/ 51 w 226"/>
                  <a:gd name="T13" fmla="*/ 71 h 168"/>
                  <a:gd name="T14" fmla="*/ 0 w 226"/>
                  <a:gd name="T15" fmla="*/ 0 h 168"/>
                  <a:gd name="T16" fmla="*/ 0 w 226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68">
                    <a:moveTo>
                      <a:pt x="0" y="0"/>
                    </a:moveTo>
                    <a:lnTo>
                      <a:pt x="17" y="82"/>
                    </a:lnTo>
                    <a:lnTo>
                      <a:pt x="70" y="141"/>
                    </a:lnTo>
                    <a:lnTo>
                      <a:pt x="122" y="160"/>
                    </a:lnTo>
                    <a:lnTo>
                      <a:pt x="226" y="168"/>
                    </a:lnTo>
                    <a:lnTo>
                      <a:pt x="97" y="113"/>
                    </a:lnTo>
                    <a:lnTo>
                      <a:pt x="51" y="7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B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Freeform 72">
                <a:extLst>
                  <a:ext uri="{FF2B5EF4-FFF2-40B4-BE49-F238E27FC236}">
                    <a16:creationId xmlns:a16="http://schemas.microsoft.com/office/drawing/2014/main" id="{BEDC4072-F68F-1833-8B60-1807E9B87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17"/>
                <a:ext cx="230" cy="167"/>
              </a:xfrm>
              <a:custGeom>
                <a:avLst/>
                <a:gdLst>
                  <a:gd name="T0" fmla="*/ 179 w 460"/>
                  <a:gd name="T1" fmla="*/ 40 h 335"/>
                  <a:gd name="T2" fmla="*/ 59 w 460"/>
                  <a:gd name="T3" fmla="*/ 133 h 335"/>
                  <a:gd name="T4" fmla="*/ 4 w 460"/>
                  <a:gd name="T5" fmla="*/ 192 h 335"/>
                  <a:gd name="T6" fmla="*/ 0 w 460"/>
                  <a:gd name="T7" fmla="*/ 253 h 335"/>
                  <a:gd name="T8" fmla="*/ 23 w 460"/>
                  <a:gd name="T9" fmla="*/ 285 h 335"/>
                  <a:gd name="T10" fmla="*/ 63 w 460"/>
                  <a:gd name="T11" fmla="*/ 312 h 335"/>
                  <a:gd name="T12" fmla="*/ 135 w 460"/>
                  <a:gd name="T13" fmla="*/ 335 h 335"/>
                  <a:gd name="T14" fmla="*/ 230 w 460"/>
                  <a:gd name="T15" fmla="*/ 335 h 335"/>
                  <a:gd name="T16" fmla="*/ 303 w 460"/>
                  <a:gd name="T17" fmla="*/ 301 h 335"/>
                  <a:gd name="T18" fmla="*/ 365 w 460"/>
                  <a:gd name="T19" fmla="*/ 257 h 335"/>
                  <a:gd name="T20" fmla="*/ 428 w 460"/>
                  <a:gd name="T21" fmla="*/ 196 h 335"/>
                  <a:gd name="T22" fmla="*/ 460 w 460"/>
                  <a:gd name="T23" fmla="*/ 105 h 335"/>
                  <a:gd name="T24" fmla="*/ 194 w 460"/>
                  <a:gd name="T25" fmla="*/ 0 h 335"/>
                  <a:gd name="T26" fmla="*/ 179 w 460"/>
                  <a:gd name="T27" fmla="*/ 40 h 335"/>
                  <a:gd name="T28" fmla="*/ 179 w 460"/>
                  <a:gd name="T29" fmla="*/ 4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0" h="335">
                    <a:moveTo>
                      <a:pt x="179" y="40"/>
                    </a:moveTo>
                    <a:lnTo>
                      <a:pt x="59" y="133"/>
                    </a:lnTo>
                    <a:lnTo>
                      <a:pt x="4" y="192"/>
                    </a:lnTo>
                    <a:lnTo>
                      <a:pt x="0" y="253"/>
                    </a:lnTo>
                    <a:lnTo>
                      <a:pt x="23" y="285"/>
                    </a:lnTo>
                    <a:lnTo>
                      <a:pt x="63" y="312"/>
                    </a:lnTo>
                    <a:lnTo>
                      <a:pt x="135" y="335"/>
                    </a:lnTo>
                    <a:lnTo>
                      <a:pt x="230" y="335"/>
                    </a:lnTo>
                    <a:lnTo>
                      <a:pt x="303" y="301"/>
                    </a:lnTo>
                    <a:lnTo>
                      <a:pt x="365" y="257"/>
                    </a:lnTo>
                    <a:lnTo>
                      <a:pt x="428" y="196"/>
                    </a:lnTo>
                    <a:lnTo>
                      <a:pt x="460" y="105"/>
                    </a:lnTo>
                    <a:lnTo>
                      <a:pt x="194" y="0"/>
                    </a:lnTo>
                    <a:lnTo>
                      <a:pt x="179" y="40"/>
                    </a:lnTo>
                    <a:lnTo>
                      <a:pt x="179" y="40"/>
                    </a:lnTo>
                    <a:close/>
                  </a:path>
                </a:pathLst>
              </a:custGeom>
              <a:solidFill>
                <a:srgbClr val="B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1" name="Freeform 73">
                <a:extLst>
                  <a:ext uri="{FF2B5EF4-FFF2-40B4-BE49-F238E27FC236}">
                    <a16:creationId xmlns:a16="http://schemas.microsoft.com/office/drawing/2014/main" id="{2DD59CDA-B336-73E8-81A0-B46A1695A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" y="1963"/>
                <a:ext cx="149" cy="106"/>
              </a:xfrm>
              <a:custGeom>
                <a:avLst/>
                <a:gdLst>
                  <a:gd name="T0" fmla="*/ 101 w 296"/>
                  <a:gd name="T1" fmla="*/ 44 h 211"/>
                  <a:gd name="T2" fmla="*/ 40 w 296"/>
                  <a:gd name="T3" fmla="*/ 94 h 211"/>
                  <a:gd name="T4" fmla="*/ 0 w 296"/>
                  <a:gd name="T5" fmla="*/ 156 h 211"/>
                  <a:gd name="T6" fmla="*/ 43 w 296"/>
                  <a:gd name="T7" fmla="*/ 200 h 211"/>
                  <a:gd name="T8" fmla="*/ 121 w 296"/>
                  <a:gd name="T9" fmla="*/ 211 h 211"/>
                  <a:gd name="T10" fmla="*/ 184 w 296"/>
                  <a:gd name="T11" fmla="*/ 204 h 211"/>
                  <a:gd name="T12" fmla="*/ 249 w 296"/>
                  <a:gd name="T13" fmla="*/ 172 h 211"/>
                  <a:gd name="T14" fmla="*/ 296 w 296"/>
                  <a:gd name="T15" fmla="*/ 99 h 211"/>
                  <a:gd name="T16" fmla="*/ 218 w 296"/>
                  <a:gd name="T17" fmla="*/ 118 h 211"/>
                  <a:gd name="T18" fmla="*/ 245 w 296"/>
                  <a:gd name="T19" fmla="*/ 75 h 211"/>
                  <a:gd name="T20" fmla="*/ 184 w 296"/>
                  <a:gd name="T21" fmla="*/ 99 h 211"/>
                  <a:gd name="T22" fmla="*/ 215 w 296"/>
                  <a:gd name="T23" fmla="*/ 63 h 211"/>
                  <a:gd name="T24" fmla="*/ 167 w 296"/>
                  <a:gd name="T25" fmla="*/ 86 h 211"/>
                  <a:gd name="T26" fmla="*/ 106 w 296"/>
                  <a:gd name="T27" fmla="*/ 118 h 211"/>
                  <a:gd name="T28" fmla="*/ 152 w 296"/>
                  <a:gd name="T29" fmla="*/ 71 h 211"/>
                  <a:gd name="T30" fmla="*/ 182 w 296"/>
                  <a:gd name="T31" fmla="*/ 29 h 211"/>
                  <a:gd name="T32" fmla="*/ 118 w 296"/>
                  <a:gd name="T33" fmla="*/ 71 h 211"/>
                  <a:gd name="T34" fmla="*/ 159 w 296"/>
                  <a:gd name="T35" fmla="*/ 0 h 211"/>
                  <a:gd name="T36" fmla="*/ 101 w 296"/>
                  <a:gd name="T37" fmla="*/ 44 h 211"/>
                  <a:gd name="T38" fmla="*/ 101 w 296"/>
                  <a:gd name="T39" fmla="*/ 4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211">
                    <a:moveTo>
                      <a:pt x="101" y="44"/>
                    </a:moveTo>
                    <a:lnTo>
                      <a:pt x="40" y="94"/>
                    </a:lnTo>
                    <a:lnTo>
                      <a:pt x="0" y="156"/>
                    </a:lnTo>
                    <a:lnTo>
                      <a:pt x="43" y="200"/>
                    </a:lnTo>
                    <a:lnTo>
                      <a:pt x="121" y="211"/>
                    </a:lnTo>
                    <a:lnTo>
                      <a:pt x="184" y="204"/>
                    </a:lnTo>
                    <a:lnTo>
                      <a:pt x="249" y="172"/>
                    </a:lnTo>
                    <a:lnTo>
                      <a:pt x="296" y="99"/>
                    </a:lnTo>
                    <a:lnTo>
                      <a:pt x="218" y="118"/>
                    </a:lnTo>
                    <a:lnTo>
                      <a:pt x="245" y="75"/>
                    </a:lnTo>
                    <a:lnTo>
                      <a:pt x="184" y="99"/>
                    </a:lnTo>
                    <a:lnTo>
                      <a:pt x="215" y="63"/>
                    </a:lnTo>
                    <a:lnTo>
                      <a:pt x="167" y="86"/>
                    </a:lnTo>
                    <a:lnTo>
                      <a:pt x="106" y="118"/>
                    </a:lnTo>
                    <a:lnTo>
                      <a:pt x="152" y="71"/>
                    </a:lnTo>
                    <a:lnTo>
                      <a:pt x="182" y="29"/>
                    </a:lnTo>
                    <a:lnTo>
                      <a:pt x="118" y="71"/>
                    </a:lnTo>
                    <a:lnTo>
                      <a:pt x="159" y="0"/>
                    </a:lnTo>
                    <a:lnTo>
                      <a:pt x="101" y="44"/>
                    </a:lnTo>
                    <a:lnTo>
                      <a:pt x="101" y="44"/>
                    </a:lnTo>
                    <a:close/>
                  </a:path>
                </a:pathLst>
              </a:custGeom>
              <a:solidFill>
                <a:srgbClr val="FF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Freeform 74">
                <a:extLst>
                  <a:ext uri="{FF2B5EF4-FFF2-40B4-BE49-F238E27FC236}">
                    <a16:creationId xmlns:a16="http://schemas.microsoft.com/office/drawing/2014/main" id="{B2D6FA70-FB1D-2C7D-3F0D-891FAF213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979"/>
                <a:ext cx="76" cy="75"/>
              </a:xfrm>
              <a:custGeom>
                <a:avLst/>
                <a:gdLst>
                  <a:gd name="T0" fmla="*/ 63 w 152"/>
                  <a:gd name="T1" fmla="*/ 42 h 150"/>
                  <a:gd name="T2" fmla="*/ 21 w 152"/>
                  <a:gd name="T3" fmla="*/ 74 h 150"/>
                  <a:gd name="T4" fmla="*/ 0 w 152"/>
                  <a:gd name="T5" fmla="*/ 112 h 150"/>
                  <a:gd name="T6" fmla="*/ 6 w 152"/>
                  <a:gd name="T7" fmla="*/ 139 h 150"/>
                  <a:gd name="T8" fmla="*/ 36 w 152"/>
                  <a:gd name="T9" fmla="*/ 150 h 150"/>
                  <a:gd name="T10" fmla="*/ 75 w 152"/>
                  <a:gd name="T11" fmla="*/ 150 h 150"/>
                  <a:gd name="T12" fmla="*/ 152 w 152"/>
                  <a:gd name="T13" fmla="*/ 112 h 150"/>
                  <a:gd name="T14" fmla="*/ 75 w 152"/>
                  <a:gd name="T15" fmla="*/ 120 h 150"/>
                  <a:gd name="T16" fmla="*/ 118 w 152"/>
                  <a:gd name="T17" fmla="*/ 89 h 150"/>
                  <a:gd name="T18" fmla="*/ 44 w 152"/>
                  <a:gd name="T19" fmla="*/ 101 h 150"/>
                  <a:gd name="T20" fmla="*/ 80 w 152"/>
                  <a:gd name="T21" fmla="*/ 53 h 150"/>
                  <a:gd name="T22" fmla="*/ 122 w 152"/>
                  <a:gd name="T23" fmla="*/ 0 h 150"/>
                  <a:gd name="T24" fmla="*/ 63 w 152"/>
                  <a:gd name="T25" fmla="*/ 42 h 150"/>
                  <a:gd name="T26" fmla="*/ 63 w 152"/>
                  <a:gd name="T27" fmla="*/ 4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150">
                    <a:moveTo>
                      <a:pt x="63" y="42"/>
                    </a:moveTo>
                    <a:lnTo>
                      <a:pt x="21" y="74"/>
                    </a:lnTo>
                    <a:lnTo>
                      <a:pt x="0" y="112"/>
                    </a:lnTo>
                    <a:lnTo>
                      <a:pt x="6" y="139"/>
                    </a:lnTo>
                    <a:lnTo>
                      <a:pt x="36" y="150"/>
                    </a:lnTo>
                    <a:lnTo>
                      <a:pt x="75" y="150"/>
                    </a:lnTo>
                    <a:lnTo>
                      <a:pt x="152" y="112"/>
                    </a:lnTo>
                    <a:lnTo>
                      <a:pt x="75" y="120"/>
                    </a:lnTo>
                    <a:lnTo>
                      <a:pt x="118" y="89"/>
                    </a:lnTo>
                    <a:lnTo>
                      <a:pt x="44" y="101"/>
                    </a:lnTo>
                    <a:lnTo>
                      <a:pt x="80" y="53"/>
                    </a:lnTo>
                    <a:lnTo>
                      <a:pt x="122" y="0"/>
                    </a:lnTo>
                    <a:lnTo>
                      <a:pt x="63" y="42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3" name="Freeform 75">
                <a:extLst>
                  <a:ext uri="{FF2B5EF4-FFF2-40B4-BE49-F238E27FC236}">
                    <a16:creationId xmlns:a16="http://schemas.microsoft.com/office/drawing/2014/main" id="{02D493E8-4248-E0B8-106B-B91C17FE0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544"/>
                <a:ext cx="485" cy="655"/>
              </a:xfrm>
              <a:custGeom>
                <a:avLst/>
                <a:gdLst>
                  <a:gd name="T0" fmla="*/ 0 w 970"/>
                  <a:gd name="T1" fmla="*/ 108 h 1310"/>
                  <a:gd name="T2" fmla="*/ 34 w 970"/>
                  <a:gd name="T3" fmla="*/ 158 h 1310"/>
                  <a:gd name="T4" fmla="*/ 86 w 970"/>
                  <a:gd name="T5" fmla="*/ 190 h 1310"/>
                  <a:gd name="T6" fmla="*/ 175 w 970"/>
                  <a:gd name="T7" fmla="*/ 213 h 1310"/>
                  <a:gd name="T8" fmla="*/ 272 w 970"/>
                  <a:gd name="T9" fmla="*/ 217 h 1310"/>
                  <a:gd name="T10" fmla="*/ 373 w 970"/>
                  <a:gd name="T11" fmla="*/ 213 h 1310"/>
                  <a:gd name="T12" fmla="*/ 435 w 970"/>
                  <a:gd name="T13" fmla="*/ 179 h 1310"/>
                  <a:gd name="T14" fmla="*/ 331 w 970"/>
                  <a:gd name="T15" fmla="*/ 171 h 1310"/>
                  <a:gd name="T16" fmla="*/ 432 w 970"/>
                  <a:gd name="T17" fmla="*/ 154 h 1310"/>
                  <a:gd name="T18" fmla="*/ 510 w 970"/>
                  <a:gd name="T19" fmla="*/ 158 h 1310"/>
                  <a:gd name="T20" fmla="*/ 599 w 970"/>
                  <a:gd name="T21" fmla="*/ 186 h 1310"/>
                  <a:gd name="T22" fmla="*/ 669 w 970"/>
                  <a:gd name="T23" fmla="*/ 220 h 1310"/>
                  <a:gd name="T24" fmla="*/ 688 w 970"/>
                  <a:gd name="T25" fmla="*/ 186 h 1310"/>
                  <a:gd name="T26" fmla="*/ 685 w 970"/>
                  <a:gd name="T27" fmla="*/ 146 h 1310"/>
                  <a:gd name="T28" fmla="*/ 650 w 970"/>
                  <a:gd name="T29" fmla="*/ 108 h 1310"/>
                  <a:gd name="T30" fmla="*/ 614 w 970"/>
                  <a:gd name="T31" fmla="*/ 86 h 1310"/>
                  <a:gd name="T32" fmla="*/ 588 w 970"/>
                  <a:gd name="T33" fmla="*/ 0 h 1310"/>
                  <a:gd name="T34" fmla="*/ 639 w 970"/>
                  <a:gd name="T35" fmla="*/ 8 h 1310"/>
                  <a:gd name="T36" fmla="*/ 685 w 970"/>
                  <a:gd name="T37" fmla="*/ 4 h 1310"/>
                  <a:gd name="T38" fmla="*/ 702 w 970"/>
                  <a:gd name="T39" fmla="*/ 30 h 1310"/>
                  <a:gd name="T40" fmla="*/ 724 w 970"/>
                  <a:gd name="T41" fmla="*/ 15 h 1310"/>
                  <a:gd name="T42" fmla="*/ 787 w 970"/>
                  <a:gd name="T43" fmla="*/ 49 h 1310"/>
                  <a:gd name="T44" fmla="*/ 837 w 970"/>
                  <a:gd name="T45" fmla="*/ 34 h 1310"/>
                  <a:gd name="T46" fmla="*/ 911 w 970"/>
                  <a:gd name="T47" fmla="*/ 53 h 1310"/>
                  <a:gd name="T48" fmla="*/ 829 w 970"/>
                  <a:gd name="T49" fmla="*/ 65 h 1310"/>
                  <a:gd name="T50" fmla="*/ 766 w 970"/>
                  <a:gd name="T51" fmla="*/ 105 h 1310"/>
                  <a:gd name="T52" fmla="*/ 707 w 970"/>
                  <a:gd name="T53" fmla="*/ 105 h 1310"/>
                  <a:gd name="T54" fmla="*/ 755 w 970"/>
                  <a:gd name="T55" fmla="*/ 190 h 1310"/>
                  <a:gd name="T56" fmla="*/ 766 w 970"/>
                  <a:gd name="T57" fmla="*/ 283 h 1310"/>
                  <a:gd name="T58" fmla="*/ 837 w 970"/>
                  <a:gd name="T59" fmla="*/ 462 h 1310"/>
                  <a:gd name="T60" fmla="*/ 825 w 970"/>
                  <a:gd name="T61" fmla="*/ 325 h 1310"/>
                  <a:gd name="T62" fmla="*/ 880 w 970"/>
                  <a:gd name="T63" fmla="*/ 295 h 1310"/>
                  <a:gd name="T64" fmla="*/ 915 w 970"/>
                  <a:gd name="T65" fmla="*/ 228 h 1310"/>
                  <a:gd name="T66" fmla="*/ 926 w 970"/>
                  <a:gd name="T67" fmla="*/ 162 h 1310"/>
                  <a:gd name="T68" fmla="*/ 918 w 970"/>
                  <a:gd name="T69" fmla="*/ 78 h 1310"/>
                  <a:gd name="T70" fmla="*/ 966 w 970"/>
                  <a:gd name="T71" fmla="*/ 150 h 1310"/>
                  <a:gd name="T72" fmla="*/ 970 w 970"/>
                  <a:gd name="T73" fmla="*/ 253 h 1310"/>
                  <a:gd name="T74" fmla="*/ 934 w 970"/>
                  <a:gd name="T75" fmla="*/ 346 h 1310"/>
                  <a:gd name="T76" fmla="*/ 880 w 970"/>
                  <a:gd name="T77" fmla="*/ 399 h 1310"/>
                  <a:gd name="T78" fmla="*/ 884 w 970"/>
                  <a:gd name="T79" fmla="*/ 504 h 1310"/>
                  <a:gd name="T80" fmla="*/ 859 w 970"/>
                  <a:gd name="T81" fmla="*/ 595 h 1310"/>
                  <a:gd name="T82" fmla="*/ 799 w 970"/>
                  <a:gd name="T83" fmla="*/ 793 h 1310"/>
                  <a:gd name="T84" fmla="*/ 669 w 970"/>
                  <a:gd name="T85" fmla="*/ 1034 h 1310"/>
                  <a:gd name="T86" fmla="*/ 521 w 970"/>
                  <a:gd name="T87" fmla="*/ 1194 h 1310"/>
                  <a:gd name="T88" fmla="*/ 386 w 970"/>
                  <a:gd name="T89" fmla="*/ 1310 h 1310"/>
                  <a:gd name="T90" fmla="*/ 506 w 970"/>
                  <a:gd name="T91" fmla="*/ 1087 h 1310"/>
                  <a:gd name="T92" fmla="*/ 561 w 970"/>
                  <a:gd name="T93" fmla="*/ 953 h 1310"/>
                  <a:gd name="T94" fmla="*/ 607 w 970"/>
                  <a:gd name="T95" fmla="*/ 778 h 1310"/>
                  <a:gd name="T96" fmla="*/ 468 w 970"/>
                  <a:gd name="T97" fmla="*/ 1068 h 1310"/>
                  <a:gd name="T98" fmla="*/ 521 w 970"/>
                  <a:gd name="T99" fmla="*/ 759 h 1310"/>
                  <a:gd name="T100" fmla="*/ 614 w 970"/>
                  <a:gd name="T101" fmla="*/ 644 h 1310"/>
                  <a:gd name="T102" fmla="*/ 375 w 970"/>
                  <a:gd name="T103" fmla="*/ 451 h 1310"/>
                  <a:gd name="T104" fmla="*/ 190 w 970"/>
                  <a:gd name="T105" fmla="*/ 435 h 1310"/>
                  <a:gd name="T106" fmla="*/ 74 w 970"/>
                  <a:gd name="T107" fmla="*/ 399 h 1310"/>
                  <a:gd name="T108" fmla="*/ 145 w 970"/>
                  <a:gd name="T109" fmla="*/ 287 h 1310"/>
                  <a:gd name="T110" fmla="*/ 31 w 970"/>
                  <a:gd name="T111" fmla="*/ 194 h 1310"/>
                  <a:gd name="T112" fmla="*/ 0 w 970"/>
                  <a:gd name="T113" fmla="*/ 146 h 1310"/>
                  <a:gd name="T114" fmla="*/ 0 w 970"/>
                  <a:gd name="T115" fmla="*/ 108 h 1310"/>
                  <a:gd name="T116" fmla="*/ 0 w 970"/>
                  <a:gd name="T117" fmla="*/ 108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0" h="1310">
                    <a:moveTo>
                      <a:pt x="0" y="108"/>
                    </a:moveTo>
                    <a:lnTo>
                      <a:pt x="34" y="158"/>
                    </a:lnTo>
                    <a:lnTo>
                      <a:pt x="86" y="190"/>
                    </a:lnTo>
                    <a:lnTo>
                      <a:pt x="175" y="213"/>
                    </a:lnTo>
                    <a:lnTo>
                      <a:pt x="272" y="217"/>
                    </a:lnTo>
                    <a:lnTo>
                      <a:pt x="373" y="213"/>
                    </a:lnTo>
                    <a:lnTo>
                      <a:pt x="435" y="179"/>
                    </a:lnTo>
                    <a:lnTo>
                      <a:pt x="331" y="171"/>
                    </a:lnTo>
                    <a:lnTo>
                      <a:pt x="432" y="154"/>
                    </a:lnTo>
                    <a:lnTo>
                      <a:pt x="510" y="158"/>
                    </a:lnTo>
                    <a:lnTo>
                      <a:pt x="599" y="186"/>
                    </a:lnTo>
                    <a:lnTo>
                      <a:pt x="669" y="220"/>
                    </a:lnTo>
                    <a:lnTo>
                      <a:pt x="688" y="186"/>
                    </a:lnTo>
                    <a:lnTo>
                      <a:pt x="685" y="146"/>
                    </a:lnTo>
                    <a:lnTo>
                      <a:pt x="650" y="108"/>
                    </a:lnTo>
                    <a:lnTo>
                      <a:pt x="614" y="86"/>
                    </a:lnTo>
                    <a:lnTo>
                      <a:pt x="588" y="0"/>
                    </a:lnTo>
                    <a:lnTo>
                      <a:pt x="639" y="8"/>
                    </a:lnTo>
                    <a:lnTo>
                      <a:pt x="685" y="4"/>
                    </a:lnTo>
                    <a:lnTo>
                      <a:pt x="702" y="30"/>
                    </a:lnTo>
                    <a:lnTo>
                      <a:pt x="724" y="15"/>
                    </a:lnTo>
                    <a:lnTo>
                      <a:pt x="787" y="49"/>
                    </a:lnTo>
                    <a:lnTo>
                      <a:pt x="837" y="34"/>
                    </a:lnTo>
                    <a:lnTo>
                      <a:pt x="911" y="53"/>
                    </a:lnTo>
                    <a:lnTo>
                      <a:pt x="829" y="65"/>
                    </a:lnTo>
                    <a:lnTo>
                      <a:pt x="766" y="105"/>
                    </a:lnTo>
                    <a:lnTo>
                      <a:pt x="707" y="105"/>
                    </a:lnTo>
                    <a:lnTo>
                      <a:pt x="755" y="190"/>
                    </a:lnTo>
                    <a:lnTo>
                      <a:pt x="766" y="283"/>
                    </a:lnTo>
                    <a:lnTo>
                      <a:pt x="837" y="462"/>
                    </a:lnTo>
                    <a:lnTo>
                      <a:pt x="825" y="325"/>
                    </a:lnTo>
                    <a:lnTo>
                      <a:pt x="880" y="295"/>
                    </a:lnTo>
                    <a:lnTo>
                      <a:pt x="915" y="228"/>
                    </a:lnTo>
                    <a:lnTo>
                      <a:pt x="926" y="162"/>
                    </a:lnTo>
                    <a:lnTo>
                      <a:pt x="918" y="78"/>
                    </a:lnTo>
                    <a:lnTo>
                      <a:pt x="966" y="150"/>
                    </a:lnTo>
                    <a:lnTo>
                      <a:pt x="970" y="253"/>
                    </a:lnTo>
                    <a:lnTo>
                      <a:pt x="934" y="346"/>
                    </a:lnTo>
                    <a:lnTo>
                      <a:pt x="880" y="399"/>
                    </a:lnTo>
                    <a:lnTo>
                      <a:pt x="884" y="504"/>
                    </a:lnTo>
                    <a:lnTo>
                      <a:pt x="859" y="595"/>
                    </a:lnTo>
                    <a:lnTo>
                      <a:pt x="799" y="793"/>
                    </a:lnTo>
                    <a:lnTo>
                      <a:pt x="669" y="1034"/>
                    </a:lnTo>
                    <a:lnTo>
                      <a:pt x="521" y="1194"/>
                    </a:lnTo>
                    <a:lnTo>
                      <a:pt x="386" y="1310"/>
                    </a:lnTo>
                    <a:lnTo>
                      <a:pt x="506" y="1087"/>
                    </a:lnTo>
                    <a:lnTo>
                      <a:pt x="561" y="953"/>
                    </a:lnTo>
                    <a:lnTo>
                      <a:pt x="607" y="778"/>
                    </a:lnTo>
                    <a:lnTo>
                      <a:pt x="468" y="1068"/>
                    </a:lnTo>
                    <a:lnTo>
                      <a:pt x="521" y="759"/>
                    </a:lnTo>
                    <a:lnTo>
                      <a:pt x="614" y="644"/>
                    </a:lnTo>
                    <a:lnTo>
                      <a:pt x="375" y="451"/>
                    </a:lnTo>
                    <a:lnTo>
                      <a:pt x="190" y="435"/>
                    </a:lnTo>
                    <a:lnTo>
                      <a:pt x="74" y="399"/>
                    </a:lnTo>
                    <a:lnTo>
                      <a:pt x="145" y="287"/>
                    </a:lnTo>
                    <a:lnTo>
                      <a:pt x="31" y="194"/>
                    </a:lnTo>
                    <a:lnTo>
                      <a:pt x="0" y="146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D0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4" name="Freeform 76">
                <a:extLst>
                  <a:ext uri="{FF2B5EF4-FFF2-40B4-BE49-F238E27FC236}">
                    <a16:creationId xmlns:a16="http://schemas.microsoft.com/office/drawing/2014/main" id="{1C2626A8-7D0A-4562-FDB6-647C39ED5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6" y="1583"/>
                <a:ext cx="60" cy="67"/>
              </a:xfrm>
              <a:custGeom>
                <a:avLst/>
                <a:gdLst>
                  <a:gd name="T0" fmla="*/ 85 w 120"/>
                  <a:gd name="T1" fmla="*/ 23 h 135"/>
                  <a:gd name="T2" fmla="*/ 44 w 120"/>
                  <a:gd name="T3" fmla="*/ 65 h 135"/>
                  <a:gd name="T4" fmla="*/ 0 w 120"/>
                  <a:gd name="T5" fmla="*/ 135 h 135"/>
                  <a:gd name="T6" fmla="*/ 93 w 120"/>
                  <a:gd name="T7" fmla="*/ 108 h 135"/>
                  <a:gd name="T8" fmla="*/ 85 w 120"/>
                  <a:gd name="T9" fmla="*/ 72 h 135"/>
                  <a:gd name="T10" fmla="*/ 120 w 120"/>
                  <a:gd name="T11" fmla="*/ 0 h 135"/>
                  <a:gd name="T12" fmla="*/ 85 w 120"/>
                  <a:gd name="T13" fmla="*/ 23 h 135"/>
                  <a:gd name="T14" fmla="*/ 85 w 120"/>
                  <a:gd name="T15" fmla="*/ 2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35">
                    <a:moveTo>
                      <a:pt x="85" y="23"/>
                    </a:moveTo>
                    <a:lnTo>
                      <a:pt x="44" y="65"/>
                    </a:lnTo>
                    <a:lnTo>
                      <a:pt x="0" y="135"/>
                    </a:lnTo>
                    <a:lnTo>
                      <a:pt x="93" y="108"/>
                    </a:lnTo>
                    <a:lnTo>
                      <a:pt x="85" y="72"/>
                    </a:lnTo>
                    <a:lnTo>
                      <a:pt x="120" y="0"/>
                    </a:lnTo>
                    <a:lnTo>
                      <a:pt x="85" y="23"/>
                    </a:lnTo>
                    <a:lnTo>
                      <a:pt x="85" y="23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5" name="Freeform 77">
                <a:extLst>
                  <a:ext uri="{FF2B5EF4-FFF2-40B4-BE49-F238E27FC236}">
                    <a16:creationId xmlns:a16="http://schemas.microsoft.com/office/drawing/2014/main" id="{64F7C72D-200C-FC73-CAB2-A29D5676F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1637"/>
                <a:ext cx="337" cy="128"/>
              </a:xfrm>
              <a:custGeom>
                <a:avLst/>
                <a:gdLst>
                  <a:gd name="T0" fmla="*/ 93 w 673"/>
                  <a:gd name="T1" fmla="*/ 97 h 257"/>
                  <a:gd name="T2" fmla="*/ 215 w 673"/>
                  <a:gd name="T3" fmla="*/ 38 h 257"/>
                  <a:gd name="T4" fmla="*/ 346 w 673"/>
                  <a:gd name="T5" fmla="*/ 0 h 257"/>
                  <a:gd name="T6" fmla="*/ 435 w 673"/>
                  <a:gd name="T7" fmla="*/ 65 h 257"/>
                  <a:gd name="T8" fmla="*/ 673 w 673"/>
                  <a:gd name="T9" fmla="*/ 86 h 257"/>
                  <a:gd name="T10" fmla="*/ 669 w 673"/>
                  <a:gd name="T11" fmla="*/ 257 h 257"/>
                  <a:gd name="T12" fmla="*/ 572 w 673"/>
                  <a:gd name="T13" fmla="*/ 257 h 257"/>
                  <a:gd name="T14" fmla="*/ 420 w 673"/>
                  <a:gd name="T15" fmla="*/ 217 h 257"/>
                  <a:gd name="T16" fmla="*/ 219 w 673"/>
                  <a:gd name="T17" fmla="*/ 228 h 257"/>
                  <a:gd name="T18" fmla="*/ 0 w 673"/>
                  <a:gd name="T19" fmla="*/ 175 h 257"/>
                  <a:gd name="T20" fmla="*/ 93 w 673"/>
                  <a:gd name="T21" fmla="*/ 97 h 257"/>
                  <a:gd name="T22" fmla="*/ 93 w 673"/>
                  <a:gd name="T23" fmla="*/ 9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57">
                    <a:moveTo>
                      <a:pt x="93" y="97"/>
                    </a:moveTo>
                    <a:lnTo>
                      <a:pt x="215" y="38"/>
                    </a:lnTo>
                    <a:lnTo>
                      <a:pt x="346" y="0"/>
                    </a:lnTo>
                    <a:lnTo>
                      <a:pt x="435" y="65"/>
                    </a:lnTo>
                    <a:lnTo>
                      <a:pt x="673" y="86"/>
                    </a:lnTo>
                    <a:lnTo>
                      <a:pt x="669" y="257"/>
                    </a:lnTo>
                    <a:lnTo>
                      <a:pt x="572" y="257"/>
                    </a:lnTo>
                    <a:lnTo>
                      <a:pt x="420" y="217"/>
                    </a:lnTo>
                    <a:lnTo>
                      <a:pt x="219" y="228"/>
                    </a:lnTo>
                    <a:lnTo>
                      <a:pt x="0" y="175"/>
                    </a:lnTo>
                    <a:lnTo>
                      <a:pt x="93" y="97"/>
                    </a:lnTo>
                    <a:lnTo>
                      <a:pt x="93" y="97"/>
                    </a:lnTo>
                    <a:close/>
                  </a:path>
                </a:pathLst>
              </a:custGeom>
              <a:solidFill>
                <a:srgbClr val="788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6" name="Freeform 78">
                <a:extLst>
                  <a:ext uri="{FF2B5EF4-FFF2-40B4-BE49-F238E27FC236}">
                    <a16:creationId xmlns:a16="http://schemas.microsoft.com/office/drawing/2014/main" id="{89075D27-7327-0619-3A0B-7E600E18C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2074"/>
                <a:ext cx="317" cy="203"/>
              </a:xfrm>
              <a:custGeom>
                <a:avLst/>
                <a:gdLst>
                  <a:gd name="T0" fmla="*/ 0 w 633"/>
                  <a:gd name="T1" fmla="*/ 160 h 405"/>
                  <a:gd name="T2" fmla="*/ 30 w 633"/>
                  <a:gd name="T3" fmla="*/ 302 h 405"/>
                  <a:gd name="T4" fmla="*/ 93 w 633"/>
                  <a:gd name="T5" fmla="*/ 365 h 405"/>
                  <a:gd name="T6" fmla="*/ 186 w 633"/>
                  <a:gd name="T7" fmla="*/ 393 h 405"/>
                  <a:gd name="T8" fmla="*/ 279 w 633"/>
                  <a:gd name="T9" fmla="*/ 405 h 405"/>
                  <a:gd name="T10" fmla="*/ 346 w 633"/>
                  <a:gd name="T11" fmla="*/ 390 h 405"/>
                  <a:gd name="T12" fmla="*/ 483 w 633"/>
                  <a:gd name="T13" fmla="*/ 327 h 405"/>
                  <a:gd name="T14" fmla="*/ 587 w 633"/>
                  <a:gd name="T15" fmla="*/ 234 h 405"/>
                  <a:gd name="T16" fmla="*/ 633 w 633"/>
                  <a:gd name="T17" fmla="*/ 0 h 405"/>
                  <a:gd name="T18" fmla="*/ 528 w 633"/>
                  <a:gd name="T19" fmla="*/ 194 h 405"/>
                  <a:gd name="T20" fmla="*/ 428 w 633"/>
                  <a:gd name="T21" fmla="*/ 276 h 405"/>
                  <a:gd name="T22" fmla="*/ 338 w 633"/>
                  <a:gd name="T23" fmla="*/ 308 h 405"/>
                  <a:gd name="T24" fmla="*/ 268 w 633"/>
                  <a:gd name="T25" fmla="*/ 316 h 405"/>
                  <a:gd name="T26" fmla="*/ 198 w 633"/>
                  <a:gd name="T27" fmla="*/ 304 h 405"/>
                  <a:gd name="T28" fmla="*/ 123 w 633"/>
                  <a:gd name="T29" fmla="*/ 272 h 405"/>
                  <a:gd name="T30" fmla="*/ 78 w 633"/>
                  <a:gd name="T31" fmla="*/ 238 h 405"/>
                  <a:gd name="T32" fmla="*/ 0 w 633"/>
                  <a:gd name="T33" fmla="*/ 160 h 405"/>
                  <a:gd name="T34" fmla="*/ 0 w 633"/>
                  <a:gd name="T35" fmla="*/ 16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3" h="405">
                    <a:moveTo>
                      <a:pt x="0" y="160"/>
                    </a:moveTo>
                    <a:lnTo>
                      <a:pt x="30" y="302"/>
                    </a:lnTo>
                    <a:lnTo>
                      <a:pt x="93" y="365"/>
                    </a:lnTo>
                    <a:lnTo>
                      <a:pt x="186" y="393"/>
                    </a:lnTo>
                    <a:lnTo>
                      <a:pt x="279" y="405"/>
                    </a:lnTo>
                    <a:lnTo>
                      <a:pt x="346" y="390"/>
                    </a:lnTo>
                    <a:lnTo>
                      <a:pt x="483" y="327"/>
                    </a:lnTo>
                    <a:lnTo>
                      <a:pt x="587" y="234"/>
                    </a:lnTo>
                    <a:lnTo>
                      <a:pt x="633" y="0"/>
                    </a:lnTo>
                    <a:lnTo>
                      <a:pt x="528" y="194"/>
                    </a:lnTo>
                    <a:lnTo>
                      <a:pt x="428" y="276"/>
                    </a:lnTo>
                    <a:lnTo>
                      <a:pt x="338" y="308"/>
                    </a:lnTo>
                    <a:lnTo>
                      <a:pt x="268" y="316"/>
                    </a:lnTo>
                    <a:lnTo>
                      <a:pt x="198" y="304"/>
                    </a:lnTo>
                    <a:lnTo>
                      <a:pt x="123" y="272"/>
                    </a:lnTo>
                    <a:lnTo>
                      <a:pt x="78" y="238"/>
                    </a:lnTo>
                    <a:lnTo>
                      <a:pt x="0" y="160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D0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7" name="Freeform 79">
                <a:extLst>
                  <a:ext uri="{FF2B5EF4-FFF2-40B4-BE49-F238E27FC236}">
                    <a16:creationId xmlns:a16="http://schemas.microsoft.com/office/drawing/2014/main" id="{AD178C9F-1AD2-2F55-360A-98305BA53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1453"/>
                <a:ext cx="310" cy="204"/>
              </a:xfrm>
              <a:custGeom>
                <a:avLst/>
                <a:gdLst>
                  <a:gd name="T0" fmla="*/ 603 w 622"/>
                  <a:gd name="T1" fmla="*/ 0 h 409"/>
                  <a:gd name="T2" fmla="*/ 609 w 622"/>
                  <a:gd name="T3" fmla="*/ 38 h 409"/>
                  <a:gd name="T4" fmla="*/ 590 w 622"/>
                  <a:gd name="T5" fmla="*/ 78 h 409"/>
                  <a:gd name="T6" fmla="*/ 540 w 622"/>
                  <a:gd name="T7" fmla="*/ 122 h 409"/>
                  <a:gd name="T8" fmla="*/ 453 w 622"/>
                  <a:gd name="T9" fmla="*/ 149 h 409"/>
                  <a:gd name="T10" fmla="*/ 253 w 622"/>
                  <a:gd name="T11" fmla="*/ 160 h 409"/>
                  <a:gd name="T12" fmla="*/ 149 w 622"/>
                  <a:gd name="T13" fmla="*/ 172 h 409"/>
                  <a:gd name="T14" fmla="*/ 65 w 622"/>
                  <a:gd name="T15" fmla="*/ 198 h 409"/>
                  <a:gd name="T16" fmla="*/ 10 w 622"/>
                  <a:gd name="T17" fmla="*/ 251 h 409"/>
                  <a:gd name="T18" fmla="*/ 0 w 622"/>
                  <a:gd name="T19" fmla="*/ 307 h 409"/>
                  <a:gd name="T20" fmla="*/ 25 w 622"/>
                  <a:gd name="T21" fmla="*/ 365 h 409"/>
                  <a:gd name="T22" fmla="*/ 91 w 622"/>
                  <a:gd name="T23" fmla="*/ 409 h 409"/>
                  <a:gd name="T24" fmla="*/ 33 w 622"/>
                  <a:gd name="T25" fmla="*/ 339 h 409"/>
                  <a:gd name="T26" fmla="*/ 21 w 622"/>
                  <a:gd name="T27" fmla="*/ 288 h 409"/>
                  <a:gd name="T28" fmla="*/ 48 w 622"/>
                  <a:gd name="T29" fmla="*/ 234 h 409"/>
                  <a:gd name="T30" fmla="*/ 107 w 622"/>
                  <a:gd name="T31" fmla="*/ 204 h 409"/>
                  <a:gd name="T32" fmla="*/ 202 w 622"/>
                  <a:gd name="T33" fmla="*/ 181 h 409"/>
                  <a:gd name="T34" fmla="*/ 379 w 622"/>
                  <a:gd name="T35" fmla="*/ 170 h 409"/>
                  <a:gd name="T36" fmla="*/ 485 w 622"/>
                  <a:gd name="T37" fmla="*/ 156 h 409"/>
                  <a:gd name="T38" fmla="*/ 553 w 622"/>
                  <a:gd name="T39" fmla="*/ 130 h 409"/>
                  <a:gd name="T40" fmla="*/ 599 w 622"/>
                  <a:gd name="T41" fmla="*/ 94 h 409"/>
                  <a:gd name="T42" fmla="*/ 622 w 622"/>
                  <a:gd name="T43" fmla="*/ 44 h 409"/>
                  <a:gd name="T44" fmla="*/ 616 w 622"/>
                  <a:gd name="T45" fmla="*/ 19 h 409"/>
                  <a:gd name="T46" fmla="*/ 603 w 622"/>
                  <a:gd name="T47" fmla="*/ 0 h 409"/>
                  <a:gd name="T48" fmla="*/ 603 w 622"/>
                  <a:gd name="T49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2" h="409">
                    <a:moveTo>
                      <a:pt x="603" y="0"/>
                    </a:moveTo>
                    <a:lnTo>
                      <a:pt x="609" y="38"/>
                    </a:lnTo>
                    <a:lnTo>
                      <a:pt x="590" y="78"/>
                    </a:lnTo>
                    <a:lnTo>
                      <a:pt x="540" y="122"/>
                    </a:lnTo>
                    <a:lnTo>
                      <a:pt x="453" y="149"/>
                    </a:lnTo>
                    <a:lnTo>
                      <a:pt x="253" y="160"/>
                    </a:lnTo>
                    <a:lnTo>
                      <a:pt x="149" y="172"/>
                    </a:lnTo>
                    <a:lnTo>
                      <a:pt x="65" y="198"/>
                    </a:lnTo>
                    <a:lnTo>
                      <a:pt x="10" y="251"/>
                    </a:lnTo>
                    <a:lnTo>
                      <a:pt x="0" y="307"/>
                    </a:lnTo>
                    <a:lnTo>
                      <a:pt x="25" y="365"/>
                    </a:lnTo>
                    <a:lnTo>
                      <a:pt x="91" y="409"/>
                    </a:lnTo>
                    <a:lnTo>
                      <a:pt x="33" y="339"/>
                    </a:lnTo>
                    <a:lnTo>
                      <a:pt x="21" y="288"/>
                    </a:lnTo>
                    <a:lnTo>
                      <a:pt x="48" y="234"/>
                    </a:lnTo>
                    <a:lnTo>
                      <a:pt x="107" y="204"/>
                    </a:lnTo>
                    <a:lnTo>
                      <a:pt x="202" y="181"/>
                    </a:lnTo>
                    <a:lnTo>
                      <a:pt x="379" y="170"/>
                    </a:lnTo>
                    <a:lnTo>
                      <a:pt x="485" y="156"/>
                    </a:lnTo>
                    <a:lnTo>
                      <a:pt x="553" y="130"/>
                    </a:lnTo>
                    <a:lnTo>
                      <a:pt x="599" y="94"/>
                    </a:lnTo>
                    <a:lnTo>
                      <a:pt x="622" y="44"/>
                    </a:lnTo>
                    <a:lnTo>
                      <a:pt x="616" y="19"/>
                    </a:lnTo>
                    <a:lnTo>
                      <a:pt x="603" y="0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8" name="Freeform 80">
                <a:extLst>
                  <a:ext uri="{FF2B5EF4-FFF2-40B4-BE49-F238E27FC236}">
                    <a16:creationId xmlns:a16="http://schemas.microsoft.com/office/drawing/2014/main" id="{12C50D47-AE58-057D-CB5E-5EE95448C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1602"/>
                <a:ext cx="607" cy="363"/>
              </a:xfrm>
              <a:custGeom>
                <a:avLst/>
                <a:gdLst>
                  <a:gd name="T0" fmla="*/ 0 w 1213"/>
                  <a:gd name="T1" fmla="*/ 118 h 726"/>
                  <a:gd name="T2" fmla="*/ 91 w 1213"/>
                  <a:gd name="T3" fmla="*/ 137 h 726"/>
                  <a:gd name="T4" fmla="*/ 190 w 1213"/>
                  <a:gd name="T5" fmla="*/ 146 h 726"/>
                  <a:gd name="T6" fmla="*/ 285 w 1213"/>
                  <a:gd name="T7" fmla="*/ 143 h 726"/>
                  <a:gd name="T8" fmla="*/ 384 w 1213"/>
                  <a:gd name="T9" fmla="*/ 118 h 726"/>
                  <a:gd name="T10" fmla="*/ 405 w 1213"/>
                  <a:gd name="T11" fmla="*/ 108 h 726"/>
                  <a:gd name="T12" fmla="*/ 367 w 1213"/>
                  <a:gd name="T13" fmla="*/ 95 h 726"/>
                  <a:gd name="T14" fmla="*/ 323 w 1213"/>
                  <a:gd name="T15" fmla="*/ 91 h 726"/>
                  <a:gd name="T16" fmla="*/ 365 w 1213"/>
                  <a:gd name="T17" fmla="*/ 78 h 726"/>
                  <a:gd name="T18" fmla="*/ 414 w 1213"/>
                  <a:gd name="T19" fmla="*/ 76 h 726"/>
                  <a:gd name="T20" fmla="*/ 473 w 1213"/>
                  <a:gd name="T21" fmla="*/ 89 h 726"/>
                  <a:gd name="T22" fmla="*/ 515 w 1213"/>
                  <a:gd name="T23" fmla="*/ 108 h 726"/>
                  <a:gd name="T24" fmla="*/ 542 w 1213"/>
                  <a:gd name="T25" fmla="*/ 133 h 726"/>
                  <a:gd name="T26" fmla="*/ 562 w 1213"/>
                  <a:gd name="T27" fmla="*/ 144 h 726"/>
                  <a:gd name="T28" fmla="*/ 587 w 1213"/>
                  <a:gd name="T29" fmla="*/ 144 h 726"/>
                  <a:gd name="T30" fmla="*/ 610 w 1213"/>
                  <a:gd name="T31" fmla="*/ 129 h 726"/>
                  <a:gd name="T32" fmla="*/ 620 w 1213"/>
                  <a:gd name="T33" fmla="*/ 99 h 726"/>
                  <a:gd name="T34" fmla="*/ 610 w 1213"/>
                  <a:gd name="T35" fmla="*/ 66 h 726"/>
                  <a:gd name="T36" fmla="*/ 591 w 1213"/>
                  <a:gd name="T37" fmla="*/ 34 h 726"/>
                  <a:gd name="T38" fmla="*/ 566 w 1213"/>
                  <a:gd name="T39" fmla="*/ 15 h 726"/>
                  <a:gd name="T40" fmla="*/ 534 w 1213"/>
                  <a:gd name="T41" fmla="*/ 0 h 726"/>
                  <a:gd name="T42" fmla="*/ 580 w 1213"/>
                  <a:gd name="T43" fmla="*/ 13 h 726"/>
                  <a:gd name="T44" fmla="*/ 616 w 1213"/>
                  <a:gd name="T45" fmla="*/ 38 h 726"/>
                  <a:gd name="T46" fmla="*/ 635 w 1213"/>
                  <a:gd name="T47" fmla="*/ 78 h 726"/>
                  <a:gd name="T48" fmla="*/ 640 w 1213"/>
                  <a:gd name="T49" fmla="*/ 124 h 726"/>
                  <a:gd name="T50" fmla="*/ 606 w 1213"/>
                  <a:gd name="T51" fmla="*/ 171 h 726"/>
                  <a:gd name="T52" fmla="*/ 640 w 1213"/>
                  <a:gd name="T53" fmla="*/ 243 h 726"/>
                  <a:gd name="T54" fmla="*/ 696 w 1213"/>
                  <a:gd name="T55" fmla="*/ 367 h 726"/>
                  <a:gd name="T56" fmla="*/ 802 w 1213"/>
                  <a:gd name="T57" fmla="*/ 473 h 726"/>
                  <a:gd name="T58" fmla="*/ 945 w 1213"/>
                  <a:gd name="T59" fmla="*/ 515 h 726"/>
                  <a:gd name="T60" fmla="*/ 1045 w 1213"/>
                  <a:gd name="T61" fmla="*/ 490 h 726"/>
                  <a:gd name="T62" fmla="*/ 1156 w 1213"/>
                  <a:gd name="T63" fmla="*/ 428 h 726"/>
                  <a:gd name="T64" fmla="*/ 1213 w 1213"/>
                  <a:gd name="T65" fmla="*/ 316 h 726"/>
                  <a:gd name="T66" fmla="*/ 1197 w 1213"/>
                  <a:gd name="T67" fmla="*/ 430 h 726"/>
                  <a:gd name="T68" fmla="*/ 1131 w 1213"/>
                  <a:gd name="T69" fmla="*/ 536 h 726"/>
                  <a:gd name="T70" fmla="*/ 1036 w 1213"/>
                  <a:gd name="T71" fmla="*/ 639 h 726"/>
                  <a:gd name="T72" fmla="*/ 922 w 1213"/>
                  <a:gd name="T73" fmla="*/ 698 h 726"/>
                  <a:gd name="T74" fmla="*/ 815 w 1213"/>
                  <a:gd name="T75" fmla="*/ 726 h 726"/>
                  <a:gd name="T76" fmla="*/ 665 w 1213"/>
                  <a:gd name="T77" fmla="*/ 711 h 726"/>
                  <a:gd name="T78" fmla="*/ 580 w 1213"/>
                  <a:gd name="T79" fmla="*/ 644 h 726"/>
                  <a:gd name="T80" fmla="*/ 511 w 1213"/>
                  <a:gd name="T81" fmla="*/ 551 h 726"/>
                  <a:gd name="T82" fmla="*/ 466 w 1213"/>
                  <a:gd name="T83" fmla="*/ 665 h 726"/>
                  <a:gd name="T84" fmla="*/ 473 w 1213"/>
                  <a:gd name="T85" fmla="*/ 570 h 726"/>
                  <a:gd name="T86" fmla="*/ 448 w 1213"/>
                  <a:gd name="T87" fmla="*/ 502 h 726"/>
                  <a:gd name="T88" fmla="*/ 393 w 1213"/>
                  <a:gd name="T89" fmla="*/ 451 h 726"/>
                  <a:gd name="T90" fmla="*/ 296 w 1213"/>
                  <a:gd name="T91" fmla="*/ 384 h 726"/>
                  <a:gd name="T92" fmla="*/ 205 w 1213"/>
                  <a:gd name="T93" fmla="*/ 331 h 726"/>
                  <a:gd name="T94" fmla="*/ 196 w 1213"/>
                  <a:gd name="T95" fmla="*/ 266 h 726"/>
                  <a:gd name="T96" fmla="*/ 213 w 1213"/>
                  <a:gd name="T97" fmla="*/ 196 h 726"/>
                  <a:gd name="T98" fmla="*/ 175 w 1213"/>
                  <a:gd name="T99" fmla="*/ 211 h 726"/>
                  <a:gd name="T100" fmla="*/ 127 w 1213"/>
                  <a:gd name="T101" fmla="*/ 169 h 726"/>
                  <a:gd name="T102" fmla="*/ 70 w 1213"/>
                  <a:gd name="T103" fmla="*/ 152 h 726"/>
                  <a:gd name="T104" fmla="*/ 0 w 1213"/>
                  <a:gd name="T105" fmla="*/ 118 h 726"/>
                  <a:gd name="T106" fmla="*/ 0 w 1213"/>
                  <a:gd name="T107" fmla="*/ 118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13" h="726">
                    <a:moveTo>
                      <a:pt x="0" y="118"/>
                    </a:moveTo>
                    <a:lnTo>
                      <a:pt x="91" y="137"/>
                    </a:lnTo>
                    <a:lnTo>
                      <a:pt x="190" y="146"/>
                    </a:lnTo>
                    <a:lnTo>
                      <a:pt x="285" y="143"/>
                    </a:lnTo>
                    <a:lnTo>
                      <a:pt x="384" y="118"/>
                    </a:lnTo>
                    <a:lnTo>
                      <a:pt x="405" y="108"/>
                    </a:lnTo>
                    <a:lnTo>
                      <a:pt x="367" y="95"/>
                    </a:lnTo>
                    <a:lnTo>
                      <a:pt x="323" y="91"/>
                    </a:lnTo>
                    <a:lnTo>
                      <a:pt x="365" y="78"/>
                    </a:lnTo>
                    <a:lnTo>
                      <a:pt x="414" y="76"/>
                    </a:lnTo>
                    <a:lnTo>
                      <a:pt x="473" y="89"/>
                    </a:lnTo>
                    <a:lnTo>
                      <a:pt x="515" y="108"/>
                    </a:lnTo>
                    <a:lnTo>
                      <a:pt x="542" y="133"/>
                    </a:lnTo>
                    <a:lnTo>
                      <a:pt x="562" y="144"/>
                    </a:lnTo>
                    <a:lnTo>
                      <a:pt x="587" y="144"/>
                    </a:lnTo>
                    <a:lnTo>
                      <a:pt x="610" y="129"/>
                    </a:lnTo>
                    <a:lnTo>
                      <a:pt x="620" y="99"/>
                    </a:lnTo>
                    <a:lnTo>
                      <a:pt x="610" y="66"/>
                    </a:lnTo>
                    <a:lnTo>
                      <a:pt x="591" y="34"/>
                    </a:lnTo>
                    <a:lnTo>
                      <a:pt x="566" y="15"/>
                    </a:lnTo>
                    <a:lnTo>
                      <a:pt x="534" y="0"/>
                    </a:lnTo>
                    <a:lnTo>
                      <a:pt x="580" y="13"/>
                    </a:lnTo>
                    <a:lnTo>
                      <a:pt x="616" y="38"/>
                    </a:lnTo>
                    <a:lnTo>
                      <a:pt x="635" y="78"/>
                    </a:lnTo>
                    <a:lnTo>
                      <a:pt x="640" y="124"/>
                    </a:lnTo>
                    <a:lnTo>
                      <a:pt x="606" y="171"/>
                    </a:lnTo>
                    <a:lnTo>
                      <a:pt x="640" y="243"/>
                    </a:lnTo>
                    <a:lnTo>
                      <a:pt x="696" y="367"/>
                    </a:lnTo>
                    <a:lnTo>
                      <a:pt x="802" y="473"/>
                    </a:lnTo>
                    <a:lnTo>
                      <a:pt x="945" y="515"/>
                    </a:lnTo>
                    <a:lnTo>
                      <a:pt x="1045" y="490"/>
                    </a:lnTo>
                    <a:lnTo>
                      <a:pt x="1156" y="428"/>
                    </a:lnTo>
                    <a:lnTo>
                      <a:pt x="1213" y="316"/>
                    </a:lnTo>
                    <a:lnTo>
                      <a:pt x="1197" y="430"/>
                    </a:lnTo>
                    <a:lnTo>
                      <a:pt x="1131" y="536"/>
                    </a:lnTo>
                    <a:lnTo>
                      <a:pt x="1036" y="639"/>
                    </a:lnTo>
                    <a:lnTo>
                      <a:pt x="922" y="698"/>
                    </a:lnTo>
                    <a:lnTo>
                      <a:pt x="815" y="726"/>
                    </a:lnTo>
                    <a:lnTo>
                      <a:pt x="665" y="711"/>
                    </a:lnTo>
                    <a:lnTo>
                      <a:pt x="580" y="644"/>
                    </a:lnTo>
                    <a:lnTo>
                      <a:pt x="511" y="551"/>
                    </a:lnTo>
                    <a:lnTo>
                      <a:pt x="466" y="665"/>
                    </a:lnTo>
                    <a:lnTo>
                      <a:pt x="473" y="570"/>
                    </a:lnTo>
                    <a:lnTo>
                      <a:pt x="448" y="502"/>
                    </a:lnTo>
                    <a:lnTo>
                      <a:pt x="393" y="451"/>
                    </a:lnTo>
                    <a:lnTo>
                      <a:pt x="296" y="384"/>
                    </a:lnTo>
                    <a:lnTo>
                      <a:pt x="205" y="331"/>
                    </a:lnTo>
                    <a:lnTo>
                      <a:pt x="196" y="266"/>
                    </a:lnTo>
                    <a:lnTo>
                      <a:pt x="213" y="196"/>
                    </a:lnTo>
                    <a:lnTo>
                      <a:pt x="175" y="211"/>
                    </a:lnTo>
                    <a:lnTo>
                      <a:pt x="127" y="169"/>
                    </a:lnTo>
                    <a:lnTo>
                      <a:pt x="70" y="152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9" name="Freeform 81">
                <a:extLst>
                  <a:ext uri="{FF2B5EF4-FFF2-40B4-BE49-F238E27FC236}">
                    <a16:creationId xmlns:a16="http://schemas.microsoft.com/office/drawing/2014/main" id="{B0423759-6F6D-1967-71C3-E4156817E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554"/>
                <a:ext cx="83" cy="38"/>
              </a:xfrm>
              <a:custGeom>
                <a:avLst/>
                <a:gdLst>
                  <a:gd name="T0" fmla="*/ 13 w 165"/>
                  <a:gd name="T1" fmla="*/ 0 h 76"/>
                  <a:gd name="T2" fmla="*/ 30 w 165"/>
                  <a:gd name="T3" fmla="*/ 25 h 76"/>
                  <a:gd name="T4" fmla="*/ 51 w 165"/>
                  <a:gd name="T5" fmla="*/ 7 h 76"/>
                  <a:gd name="T6" fmla="*/ 70 w 165"/>
                  <a:gd name="T7" fmla="*/ 42 h 76"/>
                  <a:gd name="T8" fmla="*/ 91 w 165"/>
                  <a:gd name="T9" fmla="*/ 25 h 76"/>
                  <a:gd name="T10" fmla="*/ 116 w 165"/>
                  <a:gd name="T11" fmla="*/ 45 h 76"/>
                  <a:gd name="T12" fmla="*/ 135 w 165"/>
                  <a:gd name="T13" fmla="*/ 34 h 76"/>
                  <a:gd name="T14" fmla="*/ 165 w 165"/>
                  <a:gd name="T15" fmla="*/ 42 h 76"/>
                  <a:gd name="T16" fmla="*/ 143 w 165"/>
                  <a:gd name="T17" fmla="*/ 66 h 76"/>
                  <a:gd name="T18" fmla="*/ 110 w 165"/>
                  <a:gd name="T19" fmla="*/ 76 h 76"/>
                  <a:gd name="T20" fmla="*/ 72 w 165"/>
                  <a:gd name="T21" fmla="*/ 76 h 76"/>
                  <a:gd name="T22" fmla="*/ 40 w 165"/>
                  <a:gd name="T23" fmla="*/ 63 h 76"/>
                  <a:gd name="T24" fmla="*/ 17 w 165"/>
                  <a:gd name="T25" fmla="*/ 38 h 76"/>
                  <a:gd name="T26" fmla="*/ 0 w 165"/>
                  <a:gd name="T27" fmla="*/ 7 h 76"/>
                  <a:gd name="T28" fmla="*/ 13 w 165"/>
                  <a:gd name="T29" fmla="*/ 0 h 76"/>
                  <a:gd name="T30" fmla="*/ 13 w 165"/>
                  <a:gd name="T3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" h="76">
                    <a:moveTo>
                      <a:pt x="13" y="0"/>
                    </a:moveTo>
                    <a:lnTo>
                      <a:pt x="30" y="25"/>
                    </a:lnTo>
                    <a:lnTo>
                      <a:pt x="51" y="7"/>
                    </a:lnTo>
                    <a:lnTo>
                      <a:pt x="70" y="42"/>
                    </a:lnTo>
                    <a:lnTo>
                      <a:pt x="91" y="25"/>
                    </a:lnTo>
                    <a:lnTo>
                      <a:pt x="116" y="45"/>
                    </a:lnTo>
                    <a:lnTo>
                      <a:pt x="135" y="34"/>
                    </a:lnTo>
                    <a:lnTo>
                      <a:pt x="165" y="42"/>
                    </a:lnTo>
                    <a:lnTo>
                      <a:pt x="143" y="66"/>
                    </a:lnTo>
                    <a:lnTo>
                      <a:pt x="110" y="76"/>
                    </a:lnTo>
                    <a:lnTo>
                      <a:pt x="72" y="76"/>
                    </a:lnTo>
                    <a:lnTo>
                      <a:pt x="40" y="63"/>
                    </a:lnTo>
                    <a:lnTo>
                      <a:pt x="17" y="38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0" name="Freeform 82">
                <a:extLst>
                  <a:ext uri="{FF2B5EF4-FFF2-40B4-BE49-F238E27FC236}">
                    <a16:creationId xmlns:a16="http://schemas.microsoft.com/office/drawing/2014/main" id="{BF988F2E-7907-19C9-2F80-9AFFBE671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466"/>
                <a:ext cx="109" cy="89"/>
              </a:xfrm>
              <a:custGeom>
                <a:avLst/>
                <a:gdLst>
                  <a:gd name="T0" fmla="*/ 213 w 219"/>
                  <a:gd name="T1" fmla="*/ 10 h 179"/>
                  <a:gd name="T2" fmla="*/ 165 w 219"/>
                  <a:gd name="T3" fmla="*/ 25 h 179"/>
                  <a:gd name="T4" fmla="*/ 146 w 219"/>
                  <a:gd name="T5" fmla="*/ 51 h 179"/>
                  <a:gd name="T6" fmla="*/ 165 w 219"/>
                  <a:gd name="T7" fmla="*/ 68 h 179"/>
                  <a:gd name="T8" fmla="*/ 114 w 219"/>
                  <a:gd name="T9" fmla="*/ 72 h 179"/>
                  <a:gd name="T10" fmla="*/ 61 w 219"/>
                  <a:gd name="T11" fmla="*/ 97 h 179"/>
                  <a:gd name="T12" fmla="*/ 46 w 219"/>
                  <a:gd name="T13" fmla="*/ 114 h 179"/>
                  <a:gd name="T14" fmla="*/ 114 w 219"/>
                  <a:gd name="T15" fmla="*/ 114 h 179"/>
                  <a:gd name="T16" fmla="*/ 188 w 219"/>
                  <a:gd name="T17" fmla="*/ 135 h 179"/>
                  <a:gd name="T18" fmla="*/ 219 w 219"/>
                  <a:gd name="T19" fmla="*/ 175 h 179"/>
                  <a:gd name="T20" fmla="*/ 203 w 219"/>
                  <a:gd name="T21" fmla="*/ 179 h 179"/>
                  <a:gd name="T22" fmla="*/ 169 w 219"/>
                  <a:gd name="T23" fmla="*/ 150 h 179"/>
                  <a:gd name="T24" fmla="*/ 101 w 219"/>
                  <a:gd name="T25" fmla="*/ 135 h 179"/>
                  <a:gd name="T26" fmla="*/ 0 w 219"/>
                  <a:gd name="T27" fmla="*/ 141 h 179"/>
                  <a:gd name="T28" fmla="*/ 38 w 219"/>
                  <a:gd name="T29" fmla="*/ 70 h 179"/>
                  <a:gd name="T30" fmla="*/ 108 w 219"/>
                  <a:gd name="T31" fmla="*/ 15 h 179"/>
                  <a:gd name="T32" fmla="*/ 171 w 219"/>
                  <a:gd name="T33" fmla="*/ 0 h 179"/>
                  <a:gd name="T34" fmla="*/ 213 w 219"/>
                  <a:gd name="T35" fmla="*/ 10 h 179"/>
                  <a:gd name="T36" fmla="*/ 213 w 219"/>
                  <a:gd name="T37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79">
                    <a:moveTo>
                      <a:pt x="213" y="10"/>
                    </a:moveTo>
                    <a:lnTo>
                      <a:pt x="165" y="25"/>
                    </a:lnTo>
                    <a:lnTo>
                      <a:pt x="146" y="51"/>
                    </a:lnTo>
                    <a:lnTo>
                      <a:pt x="165" y="68"/>
                    </a:lnTo>
                    <a:lnTo>
                      <a:pt x="114" y="72"/>
                    </a:lnTo>
                    <a:lnTo>
                      <a:pt x="61" y="97"/>
                    </a:lnTo>
                    <a:lnTo>
                      <a:pt x="46" y="114"/>
                    </a:lnTo>
                    <a:lnTo>
                      <a:pt x="114" y="114"/>
                    </a:lnTo>
                    <a:lnTo>
                      <a:pt x="188" y="135"/>
                    </a:lnTo>
                    <a:lnTo>
                      <a:pt x="219" y="175"/>
                    </a:lnTo>
                    <a:lnTo>
                      <a:pt x="203" y="179"/>
                    </a:lnTo>
                    <a:lnTo>
                      <a:pt x="169" y="150"/>
                    </a:lnTo>
                    <a:lnTo>
                      <a:pt x="101" y="135"/>
                    </a:lnTo>
                    <a:lnTo>
                      <a:pt x="0" y="141"/>
                    </a:lnTo>
                    <a:lnTo>
                      <a:pt x="38" y="70"/>
                    </a:lnTo>
                    <a:lnTo>
                      <a:pt x="108" y="15"/>
                    </a:lnTo>
                    <a:lnTo>
                      <a:pt x="171" y="0"/>
                    </a:lnTo>
                    <a:lnTo>
                      <a:pt x="213" y="10"/>
                    </a:lnTo>
                    <a:lnTo>
                      <a:pt x="21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1" name="Freeform 83">
                <a:extLst>
                  <a:ext uri="{FF2B5EF4-FFF2-40B4-BE49-F238E27FC236}">
                    <a16:creationId xmlns:a16="http://schemas.microsoft.com/office/drawing/2014/main" id="{03CBF789-CA68-8CB8-61D9-6EA1895CF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389"/>
                <a:ext cx="132" cy="101"/>
              </a:xfrm>
              <a:custGeom>
                <a:avLst/>
                <a:gdLst>
                  <a:gd name="T0" fmla="*/ 4 w 264"/>
                  <a:gd name="T1" fmla="*/ 89 h 202"/>
                  <a:gd name="T2" fmla="*/ 0 w 264"/>
                  <a:gd name="T3" fmla="*/ 53 h 202"/>
                  <a:gd name="T4" fmla="*/ 17 w 264"/>
                  <a:gd name="T5" fmla="*/ 61 h 202"/>
                  <a:gd name="T6" fmla="*/ 36 w 264"/>
                  <a:gd name="T7" fmla="*/ 11 h 202"/>
                  <a:gd name="T8" fmla="*/ 55 w 264"/>
                  <a:gd name="T9" fmla="*/ 30 h 202"/>
                  <a:gd name="T10" fmla="*/ 86 w 264"/>
                  <a:gd name="T11" fmla="*/ 0 h 202"/>
                  <a:gd name="T12" fmla="*/ 179 w 264"/>
                  <a:gd name="T13" fmla="*/ 29 h 202"/>
                  <a:gd name="T14" fmla="*/ 222 w 264"/>
                  <a:gd name="T15" fmla="*/ 68 h 202"/>
                  <a:gd name="T16" fmla="*/ 217 w 264"/>
                  <a:gd name="T17" fmla="*/ 105 h 202"/>
                  <a:gd name="T18" fmla="*/ 236 w 264"/>
                  <a:gd name="T19" fmla="*/ 97 h 202"/>
                  <a:gd name="T20" fmla="*/ 232 w 264"/>
                  <a:gd name="T21" fmla="*/ 129 h 202"/>
                  <a:gd name="T22" fmla="*/ 251 w 264"/>
                  <a:gd name="T23" fmla="*/ 124 h 202"/>
                  <a:gd name="T24" fmla="*/ 247 w 264"/>
                  <a:gd name="T25" fmla="*/ 156 h 202"/>
                  <a:gd name="T26" fmla="*/ 264 w 264"/>
                  <a:gd name="T27" fmla="*/ 165 h 202"/>
                  <a:gd name="T28" fmla="*/ 240 w 264"/>
                  <a:gd name="T29" fmla="*/ 202 h 202"/>
                  <a:gd name="T30" fmla="*/ 194 w 264"/>
                  <a:gd name="T31" fmla="*/ 114 h 202"/>
                  <a:gd name="T32" fmla="*/ 156 w 264"/>
                  <a:gd name="T33" fmla="*/ 101 h 202"/>
                  <a:gd name="T34" fmla="*/ 25 w 264"/>
                  <a:gd name="T35" fmla="*/ 101 h 202"/>
                  <a:gd name="T36" fmla="*/ 4 w 264"/>
                  <a:gd name="T37" fmla="*/ 89 h 202"/>
                  <a:gd name="T38" fmla="*/ 4 w 264"/>
                  <a:gd name="T39" fmla="*/ 8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4" h="202">
                    <a:moveTo>
                      <a:pt x="4" y="89"/>
                    </a:moveTo>
                    <a:lnTo>
                      <a:pt x="0" y="53"/>
                    </a:lnTo>
                    <a:lnTo>
                      <a:pt x="17" y="61"/>
                    </a:lnTo>
                    <a:lnTo>
                      <a:pt x="36" y="11"/>
                    </a:lnTo>
                    <a:lnTo>
                      <a:pt x="55" y="30"/>
                    </a:lnTo>
                    <a:lnTo>
                      <a:pt x="86" y="0"/>
                    </a:lnTo>
                    <a:lnTo>
                      <a:pt x="179" y="29"/>
                    </a:lnTo>
                    <a:lnTo>
                      <a:pt x="222" y="68"/>
                    </a:lnTo>
                    <a:lnTo>
                      <a:pt x="217" y="105"/>
                    </a:lnTo>
                    <a:lnTo>
                      <a:pt x="236" y="97"/>
                    </a:lnTo>
                    <a:lnTo>
                      <a:pt x="232" y="129"/>
                    </a:lnTo>
                    <a:lnTo>
                      <a:pt x="251" y="124"/>
                    </a:lnTo>
                    <a:lnTo>
                      <a:pt x="247" y="156"/>
                    </a:lnTo>
                    <a:lnTo>
                      <a:pt x="264" y="165"/>
                    </a:lnTo>
                    <a:lnTo>
                      <a:pt x="240" y="202"/>
                    </a:lnTo>
                    <a:lnTo>
                      <a:pt x="194" y="114"/>
                    </a:lnTo>
                    <a:lnTo>
                      <a:pt x="156" y="101"/>
                    </a:lnTo>
                    <a:lnTo>
                      <a:pt x="25" y="101"/>
                    </a:lnTo>
                    <a:lnTo>
                      <a:pt x="4" y="89"/>
                    </a:lnTo>
                    <a:lnTo>
                      <a:pt x="4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2" name="Freeform 84">
                <a:extLst>
                  <a:ext uri="{FF2B5EF4-FFF2-40B4-BE49-F238E27FC236}">
                    <a16:creationId xmlns:a16="http://schemas.microsoft.com/office/drawing/2014/main" id="{3C6FE806-D8B9-2103-FAAB-193BA9116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1553"/>
                <a:ext cx="72" cy="13"/>
              </a:xfrm>
              <a:custGeom>
                <a:avLst/>
                <a:gdLst>
                  <a:gd name="T0" fmla="*/ 0 w 143"/>
                  <a:gd name="T1" fmla="*/ 0 h 25"/>
                  <a:gd name="T2" fmla="*/ 20 w 143"/>
                  <a:gd name="T3" fmla="*/ 21 h 25"/>
                  <a:gd name="T4" fmla="*/ 65 w 143"/>
                  <a:gd name="T5" fmla="*/ 25 h 25"/>
                  <a:gd name="T6" fmla="*/ 143 w 143"/>
                  <a:gd name="T7" fmla="*/ 8 h 25"/>
                  <a:gd name="T8" fmla="*/ 56 w 143"/>
                  <a:gd name="T9" fmla="*/ 9 h 25"/>
                  <a:gd name="T10" fmla="*/ 20 w 143"/>
                  <a:gd name="T11" fmla="*/ 0 h 25"/>
                  <a:gd name="T12" fmla="*/ 0 w 143"/>
                  <a:gd name="T13" fmla="*/ 0 h 25"/>
                  <a:gd name="T14" fmla="*/ 0 w 143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25">
                    <a:moveTo>
                      <a:pt x="0" y="0"/>
                    </a:moveTo>
                    <a:lnTo>
                      <a:pt x="20" y="21"/>
                    </a:lnTo>
                    <a:lnTo>
                      <a:pt x="65" y="25"/>
                    </a:lnTo>
                    <a:lnTo>
                      <a:pt x="143" y="8"/>
                    </a:lnTo>
                    <a:lnTo>
                      <a:pt x="56" y="9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3" name="Freeform 85">
                <a:extLst>
                  <a:ext uri="{FF2B5EF4-FFF2-40B4-BE49-F238E27FC236}">
                    <a16:creationId xmlns:a16="http://schemas.microsoft.com/office/drawing/2014/main" id="{EAAD0A01-0AEB-AB32-BFE4-36AC5DDE3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7" y="1568"/>
                <a:ext cx="67" cy="31"/>
              </a:xfrm>
              <a:custGeom>
                <a:avLst/>
                <a:gdLst>
                  <a:gd name="T0" fmla="*/ 0 w 133"/>
                  <a:gd name="T1" fmla="*/ 10 h 63"/>
                  <a:gd name="T2" fmla="*/ 59 w 133"/>
                  <a:gd name="T3" fmla="*/ 21 h 63"/>
                  <a:gd name="T4" fmla="*/ 133 w 133"/>
                  <a:gd name="T5" fmla="*/ 63 h 63"/>
                  <a:gd name="T6" fmla="*/ 78 w 133"/>
                  <a:gd name="T7" fmla="*/ 18 h 63"/>
                  <a:gd name="T8" fmla="*/ 43 w 133"/>
                  <a:gd name="T9" fmla="*/ 4 h 63"/>
                  <a:gd name="T10" fmla="*/ 15 w 133"/>
                  <a:gd name="T11" fmla="*/ 0 h 63"/>
                  <a:gd name="T12" fmla="*/ 0 w 133"/>
                  <a:gd name="T13" fmla="*/ 10 h 63"/>
                  <a:gd name="T14" fmla="*/ 0 w 133"/>
                  <a:gd name="T15" fmla="*/ 1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63">
                    <a:moveTo>
                      <a:pt x="0" y="10"/>
                    </a:moveTo>
                    <a:lnTo>
                      <a:pt x="59" y="21"/>
                    </a:lnTo>
                    <a:lnTo>
                      <a:pt x="133" y="63"/>
                    </a:lnTo>
                    <a:lnTo>
                      <a:pt x="78" y="18"/>
                    </a:lnTo>
                    <a:lnTo>
                      <a:pt x="43" y="4"/>
                    </a:lnTo>
                    <a:lnTo>
                      <a:pt x="15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4" name="Freeform 86">
                <a:extLst>
                  <a:ext uri="{FF2B5EF4-FFF2-40B4-BE49-F238E27FC236}">
                    <a16:creationId xmlns:a16="http://schemas.microsoft.com/office/drawing/2014/main" id="{A623CE30-012B-AE6C-A7D1-9E1B7561F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1597"/>
                <a:ext cx="59" cy="144"/>
              </a:xfrm>
              <a:custGeom>
                <a:avLst/>
                <a:gdLst>
                  <a:gd name="T0" fmla="*/ 55 w 118"/>
                  <a:gd name="T1" fmla="*/ 0 h 288"/>
                  <a:gd name="T2" fmla="*/ 91 w 118"/>
                  <a:gd name="T3" fmla="*/ 33 h 288"/>
                  <a:gd name="T4" fmla="*/ 110 w 118"/>
                  <a:gd name="T5" fmla="*/ 73 h 288"/>
                  <a:gd name="T6" fmla="*/ 118 w 118"/>
                  <a:gd name="T7" fmla="*/ 107 h 288"/>
                  <a:gd name="T8" fmla="*/ 114 w 118"/>
                  <a:gd name="T9" fmla="*/ 156 h 288"/>
                  <a:gd name="T10" fmla="*/ 99 w 118"/>
                  <a:gd name="T11" fmla="*/ 206 h 288"/>
                  <a:gd name="T12" fmla="*/ 68 w 118"/>
                  <a:gd name="T13" fmla="*/ 246 h 288"/>
                  <a:gd name="T14" fmla="*/ 4 w 118"/>
                  <a:gd name="T15" fmla="*/ 288 h 288"/>
                  <a:gd name="T16" fmla="*/ 0 w 118"/>
                  <a:gd name="T17" fmla="*/ 238 h 288"/>
                  <a:gd name="T18" fmla="*/ 32 w 118"/>
                  <a:gd name="T19" fmla="*/ 248 h 288"/>
                  <a:gd name="T20" fmla="*/ 25 w 118"/>
                  <a:gd name="T21" fmla="*/ 204 h 288"/>
                  <a:gd name="T22" fmla="*/ 61 w 118"/>
                  <a:gd name="T23" fmla="*/ 213 h 288"/>
                  <a:gd name="T24" fmla="*/ 47 w 118"/>
                  <a:gd name="T25" fmla="*/ 170 h 288"/>
                  <a:gd name="T26" fmla="*/ 80 w 118"/>
                  <a:gd name="T27" fmla="*/ 173 h 288"/>
                  <a:gd name="T28" fmla="*/ 59 w 118"/>
                  <a:gd name="T29" fmla="*/ 135 h 288"/>
                  <a:gd name="T30" fmla="*/ 95 w 118"/>
                  <a:gd name="T31" fmla="*/ 137 h 288"/>
                  <a:gd name="T32" fmla="*/ 70 w 118"/>
                  <a:gd name="T33" fmla="*/ 101 h 288"/>
                  <a:gd name="T34" fmla="*/ 95 w 118"/>
                  <a:gd name="T35" fmla="*/ 97 h 288"/>
                  <a:gd name="T36" fmla="*/ 70 w 118"/>
                  <a:gd name="T37" fmla="*/ 69 h 288"/>
                  <a:gd name="T38" fmla="*/ 89 w 118"/>
                  <a:gd name="T39" fmla="*/ 59 h 288"/>
                  <a:gd name="T40" fmla="*/ 68 w 118"/>
                  <a:gd name="T41" fmla="*/ 42 h 288"/>
                  <a:gd name="T42" fmla="*/ 66 w 118"/>
                  <a:gd name="T43" fmla="*/ 27 h 288"/>
                  <a:gd name="T44" fmla="*/ 55 w 118"/>
                  <a:gd name="T45" fmla="*/ 0 h 288"/>
                  <a:gd name="T46" fmla="*/ 55 w 118"/>
                  <a:gd name="T4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8" h="288">
                    <a:moveTo>
                      <a:pt x="55" y="0"/>
                    </a:moveTo>
                    <a:lnTo>
                      <a:pt x="91" y="33"/>
                    </a:lnTo>
                    <a:lnTo>
                      <a:pt x="110" y="73"/>
                    </a:lnTo>
                    <a:lnTo>
                      <a:pt x="118" y="107"/>
                    </a:lnTo>
                    <a:lnTo>
                      <a:pt x="114" y="156"/>
                    </a:lnTo>
                    <a:lnTo>
                      <a:pt x="99" y="206"/>
                    </a:lnTo>
                    <a:lnTo>
                      <a:pt x="68" y="246"/>
                    </a:lnTo>
                    <a:lnTo>
                      <a:pt x="4" y="288"/>
                    </a:lnTo>
                    <a:lnTo>
                      <a:pt x="0" y="238"/>
                    </a:lnTo>
                    <a:lnTo>
                      <a:pt x="32" y="248"/>
                    </a:lnTo>
                    <a:lnTo>
                      <a:pt x="25" y="204"/>
                    </a:lnTo>
                    <a:lnTo>
                      <a:pt x="61" y="213"/>
                    </a:lnTo>
                    <a:lnTo>
                      <a:pt x="47" y="170"/>
                    </a:lnTo>
                    <a:lnTo>
                      <a:pt x="80" y="173"/>
                    </a:lnTo>
                    <a:lnTo>
                      <a:pt x="59" y="135"/>
                    </a:lnTo>
                    <a:lnTo>
                      <a:pt x="95" y="137"/>
                    </a:lnTo>
                    <a:lnTo>
                      <a:pt x="70" y="101"/>
                    </a:lnTo>
                    <a:lnTo>
                      <a:pt x="95" y="97"/>
                    </a:lnTo>
                    <a:lnTo>
                      <a:pt x="70" y="69"/>
                    </a:lnTo>
                    <a:lnTo>
                      <a:pt x="89" y="59"/>
                    </a:lnTo>
                    <a:lnTo>
                      <a:pt x="68" y="42"/>
                    </a:lnTo>
                    <a:lnTo>
                      <a:pt x="66" y="27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5" name="Freeform 87">
                <a:extLst>
                  <a:ext uri="{FF2B5EF4-FFF2-40B4-BE49-F238E27FC236}">
                    <a16:creationId xmlns:a16="http://schemas.microsoft.com/office/drawing/2014/main" id="{BA3378CB-B9BD-B641-B39B-5F310F8FA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1394"/>
                <a:ext cx="117" cy="64"/>
              </a:xfrm>
              <a:custGeom>
                <a:avLst/>
                <a:gdLst>
                  <a:gd name="T0" fmla="*/ 232 w 234"/>
                  <a:gd name="T1" fmla="*/ 77 h 129"/>
                  <a:gd name="T2" fmla="*/ 211 w 234"/>
                  <a:gd name="T3" fmla="*/ 85 h 129"/>
                  <a:gd name="T4" fmla="*/ 171 w 234"/>
                  <a:gd name="T5" fmla="*/ 85 h 129"/>
                  <a:gd name="T6" fmla="*/ 131 w 234"/>
                  <a:gd name="T7" fmla="*/ 76 h 129"/>
                  <a:gd name="T8" fmla="*/ 84 w 234"/>
                  <a:gd name="T9" fmla="*/ 85 h 129"/>
                  <a:gd name="T10" fmla="*/ 6 w 234"/>
                  <a:gd name="T11" fmla="*/ 129 h 129"/>
                  <a:gd name="T12" fmla="*/ 0 w 234"/>
                  <a:gd name="T13" fmla="*/ 91 h 129"/>
                  <a:gd name="T14" fmla="*/ 19 w 234"/>
                  <a:gd name="T15" fmla="*/ 91 h 129"/>
                  <a:gd name="T16" fmla="*/ 29 w 234"/>
                  <a:gd name="T17" fmla="*/ 62 h 129"/>
                  <a:gd name="T18" fmla="*/ 48 w 234"/>
                  <a:gd name="T19" fmla="*/ 66 h 129"/>
                  <a:gd name="T20" fmla="*/ 57 w 234"/>
                  <a:gd name="T21" fmla="*/ 32 h 129"/>
                  <a:gd name="T22" fmla="*/ 120 w 234"/>
                  <a:gd name="T23" fmla="*/ 3 h 129"/>
                  <a:gd name="T24" fmla="*/ 171 w 234"/>
                  <a:gd name="T25" fmla="*/ 0 h 129"/>
                  <a:gd name="T26" fmla="*/ 179 w 234"/>
                  <a:gd name="T27" fmla="*/ 26 h 129"/>
                  <a:gd name="T28" fmla="*/ 202 w 234"/>
                  <a:gd name="T29" fmla="*/ 0 h 129"/>
                  <a:gd name="T30" fmla="*/ 213 w 234"/>
                  <a:gd name="T31" fmla="*/ 34 h 129"/>
                  <a:gd name="T32" fmla="*/ 234 w 234"/>
                  <a:gd name="T33" fmla="*/ 34 h 129"/>
                  <a:gd name="T34" fmla="*/ 232 w 234"/>
                  <a:gd name="T35" fmla="*/ 77 h 129"/>
                  <a:gd name="T36" fmla="*/ 232 w 234"/>
                  <a:gd name="T37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4" h="129">
                    <a:moveTo>
                      <a:pt x="232" y="77"/>
                    </a:moveTo>
                    <a:lnTo>
                      <a:pt x="211" y="85"/>
                    </a:lnTo>
                    <a:lnTo>
                      <a:pt x="171" y="85"/>
                    </a:lnTo>
                    <a:lnTo>
                      <a:pt x="131" y="76"/>
                    </a:lnTo>
                    <a:lnTo>
                      <a:pt x="84" y="85"/>
                    </a:lnTo>
                    <a:lnTo>
                      <a:pt x="6" y="129"/>
                    </a:lnTo>
                    <a:lnTo>
                      <a:pt x="0" y="91"/>
                    </a:lnTo>
                    <a:lnTo>
                      <a:pt x="19" y="91"/>
                    </a:lnTo>
                    <a:lnTo>
                      <a:pt x="29" y="62"/>
                    </a:lnTo>
                    <a:lnTo>
                      <a:pt x="48" y="66"/>
                    </a:lnTo>
                    <a:lnTo>
                      <a:pt x="57" y="32"/>
                    </a:lnTo>
                    <a:lnTo>
                      <a:pt x="120" y="3"/>
                    </a:lnTo>
                    <a:lnTo>
                      <a:pt x="171" y="0"/>
                    </a:lnTo>
                    <a:lnTo>
                      <a:pt x="179" y="26"/>
                    </a:lnTo>
                    <a:lnTo>
                      <a:pt x="202" y="0"/>
                    </a:lnTo>
                    <a:lnTo>
                      <a:pt x="213" y="34"/>
                    </a:lnTo>
                    <a:lnTo>
                      <a:pt x="234" y="34"/>
                    </a:lnTo>
                    <a:lnTo>
                      <a:pt x="232" y="77"/>
                    </a:lnTo>
                    <a:lnTo>
                      <a:pt x="23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6" name="Freeform 88">
                <a:extLst>
                  <a:ext uri="{FF2B5EF4-FFF2-40B4-BE49-F238E27FC236}">
                    <a16:creationId xmlns:a16="http://schemas.microsoft.com/office/drawing/2014/main" id="{983E433E-F7B8-FFDD-5282-8CA2C75C1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1503"/>
                <a:ext cx="84" cy="26"/>
              </a:xfrm>
              <a:custGeom>
                <a:avLst/>
                <a:gdLst>
                  <a:gd name="T0" fmla="*/ 167 w 167"/>
                  <a:gd name="T1" fmla="*/ 31 h 52"/>
                  <a:gd name="T2" fmla="*/ 125 w 167"/>
                  <a:gd name="T3" fmla="*/ 10 h 52"/>
                  <a:gd name="T4" fmla="*/ 40 w 167"/>
                  <a:gd name="T5" fmla="*/ 0 h 52"/>
                  <a:gd name="T6" fmla="*/ 0 w 167"/>
                  <a:gd name="T7" fmla="*/ 38 h 52"/>
                  <a:gd name="T8" fmla="*/ 2 w 167"/>
                  <a:gd name="T9" fmla="*/ 52 h 52"/>
                  <a:gd name="T10" fmla="*/ 28 w 167"/>
                  <a:gd name="T11" fmla="*/ 31 h 52"/>
                  <a:gd name="T12" fmla="*/ 131 w 167"/>
                  <a:gd name="T13" fmla="*/ 31 h 52"/>
                  <a:gd name="T14" fmla="*/ 167 w 167"/>
                  <a:gd name="T15" fmla="*/ 31 h 52"/>
                  <a:gd name="T16" fmla="*/ 167 w 167"/>
                  <a:gd name="T17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52">
                    <a:moveTo>
                      <a:pt x="167" y="31"/>
                    </a:moveTo>
                    <a:lnTo>
                      <a:pt x="125" y="10"/>
                    </a:lnTo>
                    <a:lnTo>
                      <a:pt x="40" y="0"/>
                    </a:lnTo>
                    <a:lnTo>
                      <a:pt x="0" y="38"/>
                    </a:lnTo>
                    <a:lnTo>
                      <a:pt x="2" y="52"/>
                    </a:lnTo>
                    <a:lnTo>
                      <a:pt x="28" y="31"/>
                    </a:lnTo>
                    <a:lnTo>
                      <a:pt x="131" y="31"/>
                    </a:lnTo>
                    <a:lnTo>
                      <a:pt x="167" y="31"/>
                    </a:lnTo>
                    <a:lnTo>
                      <a:pt x="16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7" name="Freeform 89">
                <a:extLst>
                  <a:ext uri="{FF2B5EF4-FFF2-40B4-BE49-F238E27FC236}">
                    <a16:creationId xmlns:a16="http://schemas.microsoft.com/office/drawing/2014/main" id="{05C17021-F4D7-5BEA-3976-78C792DBF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460"/>
                <a:ext cx="108" cy="52"/>
              </a:xfrm>
              <a:custGeom>
                <a:avLst/>
                <a:gdLst>
                  <a:gd name="T0" fmla="*/ 30 w 217"/>
                  <a:gd name="T1" fmla="*/ 81 h 102"/>
                  <a:gd name="T2" fmla="*/ 91 w 217"/>
                  <a:gd name="T3" fmla="*/ 43 h 102"/>
                  <a:gd name="T4" fmla="*/ 140 w 217"/>
                  <a:gd name="T5" fmla="*/ 30 h 102"/>
                  <a:gd name="T6" fmla="*/ 217 w 217"/>
                  <a:gd name="T7" fmla="*/ 34 h 102"/>
                  <a:gd name="T8" fmla="*/ 192 w 217"/>
                  <a:gd name="T9" fmla="*/ 5 h 102"/>
                  <a:gd name="T10" fmla="*/ 173 w 217"/>
                  <a:gd name="T11" fmla="*/ 15 h 102"/>
                  <a:gd name="T12" fmla="*/ 112 w 217"/>
                  <a:gd name="T13" fmla="*/ 0 h 102"/>
                  <a:gd name="T14" fmla="*/ 53 w 217"/>
                  <a:gd name="T15" fmla="*/ 30 h 102"/>
                  <a:gd name="T16" fmla="*/ 19 w 217"/>
                  <a:gd name="T17" fmla="*/ 66 h 102"/>
                  <a:gd name="T18" fmla="*/ 0 w 217"/>
                  <a:gd name="T19" fmla="*/ 102 h 102"/>
                  <a:gd name="T20" fmla="*/ 30 w 217"/>
                  <a:gd name="T21" fmla="*/ 81 h 102"/>
                  <a:gd name="T22" fmla="*/ 30 w 217"/>
                  <a:gd name="T23" fmla="*/ 8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7" h="102">
                    <a:moveTo>
                      <a:pt x="30" y="81"/>
                    </a:moveTo>
                    <a:lnTo>
                      <a:pt x="91" y="43"/>
                    </a:lnTo>
                    <a:lnTo>
                      <a:pt x="140" y="30"/>
                    </a:lnTo>
                    <a:lnTo>
                      <a:pt x="217" y="34"/>
                    </a:lnTo>
                    <a:lnTo>
                      <a:pt x="192" y="5"/>
                    </a:lnTo>
                    <a:lnTo>
                      <a:pt x="173" y="15"/>
                    </a:lnTo>
                    <a:lnTo>
                      <a:pt x="112" y="0"/>
                    </a:lnTo>
                    <a:lnTo>
                      <a:pt x="53" y="30"/>
                    </a:lnTo>
                    <a:lnTo>
                      <a:pt x="19" y="66"/>
                    </a:lnTo>
                    <a:lnTo>
                      <a:pt x="0" y="102"/>
                    </a:lnTo>
                    <a:lnTo>
                      <a:pt x="30" y="81"/>
                    </a:lnTo>
                    <a:lnTo>
                      <a:pt x="3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8" name="Freeform 90">
                <a:extLst>
                  <a:ext uri="{FF2B5EF4-FFF2-40B4-BE49-F238E27FC236}">
                    <a16:creationId xmlns:a16="http://schemas.microsoft.com/office/drawing/2014/main" id="{D59CECE7-DED3-7A50-57F9-6323EC0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1446"/>
                <a:ext cx="97" cy="94"/>
              </a:xfrm>
              <a:custGeom>
                <a:avLst/>
                <a:gdLst>
                  <a:gd name="T0" fmla="*/ 196 w 196"/>
                  <a:gd name="T1" fmla="*/ 6 h 188"/>
                  <a:gd name="T2" fmla="*/ 112 w 196"/>
                  <a:gd name="T3" fmla="*/ 74 h 188"/>
                  <a:gd name="T4" fmla="*/ 65 w 196"/>
                  <a:gd name="T5" fmla="*/ 133 h 188"/>
                  <a:gd name="T6" fmla="*/ 29 w 196"/>
                  <a:gd name="T7" fmla="*/ 185 h 188"/>
                  <a:gd name="T8" fmla="*/ 0 w 196"/>
                  <a:gd name="T9" fmla="*/ 188 h 188"/>
                  <a:gd name="T10" fmla="*/ 51 w 196"/>
                  <a:gd name="T11" fmla="*/ 118 h 188"/>
                  <a:gd name="T12" fmla="*/ 103 w 196"/>
                  <a:gd name="T13" fmla="*/ 63 h 188"/>
                  <a:gd name="T14" fmla="*/ 179 w 196"/>
                  <a:gd name="T15" fmla="*/ 0 h 188"/>
                  <a:gd name="T16" fmla="*/ 196 w 196"/>
                  <a:gd name="T17" fmla="*/ 6 h 188"/>
                  <a:gd name="T18" fmla="*/ 196 w 196"/>
                  <a:gd name="T19" fmla="*/ 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88">
                    <a:moveTo>
                      <a:pt x="196" y="6"/>
                    </a:moveTo>
                    <a:lnTo>
                      <a:pt x="112" y="74"/>
                    </a:lnTo>
                    <a:lnTo>
                      <a:pt x="65" y="133"/>
                    </a:lnTo>
                    <a:lnTo>
                      <a:pt x="29" y="185"/>
                    </a:lnTo>
                    <a:lnTo>
                      <a:pt x="0" y="188"/>
                    </a:lnTo>
                    <a:lnTo>
                      <a:pt x="51" y="118"/>
                    </a:lnTo>
                    <a:lnTo>
                      <a:pt x="103" y="63"/>
                    </a:lnTo>
                    <a:lnTo>
                      <a:pt x="179" y="0"/>
                    </a:lnTo>
                    <a:lnTo>
                      <a:pt x="196" y="6"/>
                    </a:lnTo>
                    <a:lnTo>
                      <a:pt x="19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9" name="Freeform 91">
                <a:extLst>
                  <a:ext uri="{FF2B5EF4-FFF2-40B4-BE49-F238E27FC236}">
                    <a16:creationId xmlns:a16="http://schemas.microsoft.com/office/drawing/2014/main" id="{E7170199-660F-05CC-9E5E-121B1C76F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" y="1397"/>
                <a:ext cx="306" cy="489"/>
              </a:xfrm>
              <a:custGeom>
                <a:avLst/>
                <a:gdLst>
                  <a:gd name="T0" fmla="*/ 0 w 612"/>
                  <a:gd name="T1" fmla="*/ 27 h 979"/>
                  <a:gd name="T2" fmla="*/ 95 w 612"/>
                  <a:gd name="T3" fmla="*/ 6 h 979"/>
                  <a:gd name="T4" fmla="*/ 199 w 612"/>
                  <a:gd name="T5" fmla="*/ 0 h 979"/>
                  <a:gd name="T6" fmla="*/ 346 w 612"/>
                  <a:gd name="T7" fmla="*/ 10 h 979"/>
                  <a:gd name="T8" fmla="*/ 460 w 612"/>
                  <a:gd name="T9" fmla="*/ 61 h 979"/>
                  <a:gd name="T10" fmla="*/ 544 w 612"/>
                  <a:gd name="T11" fmla="*/ 150 h 979"/>
                  <a:gd name="T12" fmla="*/ 582 w 612"/>
                  <a:gd name="T13" fmla="*/ 265 h 979"/>
                  <a:gd name="T14" fmla="*/ 582 w 612"/>
                  <a:gd name="T15" fmla="*/ 375 h 979"/>
                  <a:gd name="T16" fmla="*/ 559 w 612"/>
                  <a:gd name="T17" fmla="*/ 489 h 979"/>
                  <a:gd name="T18" fmla="*/ 591 w 612"/>
                  <a:gd name="T19" fmla="*/ 506 h 979"/>
                  <a:gd name="T20" fmla="*/ 608 w 612"/>
                  <a:gd name="T21" fmla="*/ 544 h 979"/>
                  <a:gd name="T22" fmla="*/ 595 w 612"/>
                  <a:gd name="T23" fmla="*/ 611 h 979"/>
                  <a:gd name="T24" fmla="*/ 574 w 612"/>
                  <a:gd name="T25" fmla="*/ 668 h 979"/>
                  <a:gd name="T26" fmla="*/ 612 w 612"/>
                  <a:gd name="T27" fmla="*/ 670 h 979"/>
                  <a:gd name="T28" fmla="*/ 583 w 612"/>
                  <a:gd name="T29" fmla="*/ 700 h 979"/>
                  <a:gd name="T30" fmla="*/ 612 w 612"/>
                  <a:gd name="T31" fmla="*/ 744 h 979"/>
                  <a:gd name="T32" fmla="*/ 610 w 612"/>
                  <a:gd name="T33" fmla="*/ 803 h 979"/>
                  <a:gd name="T34" fmla="*/ 582 w 612"/>
                  <a:gd name="T35" fmla="*/ 877 h 979"/>
                  <a:gd name="T36" fmla="*/ 494 w 612"/>
                  <a:gd name="T37" fmla="*/ 979 h 979"/>
                  <a:gd name="T38" fmla="*/ 486 w 612"/>
                  <a:gd name="T39" fmla="*/ 962 h 979"/>
                  <a:gd name="T40" fmla="*/ 568 w 612"/>
                  <a:gd name="T41" fmla="*/ 852 h 979"/>
                  <a:gd name="T42" fmla="*/ 580 w 612"/>
                  <a:gd name="T43" fmla="*/ 768 h 979"/>
                  <a:gd name="T44" fmla="*/ 536 w 612"/>
                  <a:gd name="T45" fmla="*/ 797 h 979"/>
                  <a:gd name="T46" fmla="*/ 517 w 612"/>
                  <a:gd name="T47" fmla="*/ 774 h 979"/>
                  <a:gd name="T48" fmla="*/ 500 w 612"/>
                  <a:gd name="T49" fmla="*/ 803 h 979"/>
                  <a:gd name="T50" fmla="*/ 479 w 612"/>
                  <a:gd name="T51" fmla="*/ 778 h 979"/>
                  <a:gd name="T52" fmla="*/ 469 w 612"/>
                  <a:gd name="T53" fmla="*/ 812 h 979"/>
                  <a:gd name="T54" fmla="*/ 443 w 612"/>
                  <a:gd name="T55" fmla="*/ 797 h 979"/>
                  <a:gd name="T56" fmla="*/ 437 w 612"/>
                  <a:gd name="T57" fmla="*/ 818 h 979"/>
                  <a:gd name="T58" fmla="*/ 416 w 612"/>
                  <a:gd name="T59" fmla="*/ 812 h 979"/>
                  <a:gd name="T60" fmla="*/ 414 w 612"/>
                  <a:gd name="T61" fmla="*/ 829 h 979"/>
                  <a:gd name="T62" fmla="*/ 397 w 612"/>
                  <a:gd name="T63" fmla="*/ 829 h 979"/>
                  <a:gd name="T64" fmla="*/ 371 w 612"/>
                  <a:gd name="T65" fmla="*/ 841 h 979"/>
                  <a:gd name="T66" fmla="*/ 348 w 612"/>
                  <a:gd name="T67" fmla="*/ 888 h 979"/>
                  <a:gd name="T68" fmla="*/ 359 w 612"/>
                  <a:gd name="T69" fmla="*/ 814 h 979"/>
                  <a:gd name="T70" fmla="*/ 431 w 612"/>
                  <a:gd name="T71" fmla="*/ 763 h 979"/>
                  <a:gd name="T72" fmla="*/ 530 w 612"/>
                  <a:gd name="T73" fmla="*/ 742 h 979"/>
                  <a:gd name="T74" fmla="*/ 582 w 612"/>
                  <a:gd name="T75" fmla="*/ 742 h 979"/>
                  <a:gd name="T76" fmla="*/ 583 w 612"/>
                  <a:gd name="T77" fmla="*/ 721 h 979"/>
                  <a:gd name="T78" fmla="*/ 547 w 612"/>
                  <a:gd name="T79" fmla="*/ 696 h 979"/>
                  <a:gd name="T80" fmla="*/ 496 w 612"/>
                  <a:gd name="T81" fmla="*/ 687 h 979"/>
                  <a:gd name="T82" fmla="*/ 428 w 612"/>
                  <a:gd name="T83" fmla="*/ 700 h 979"/>
                  <a:gd name="T84" fmla="*/ 365 w 612"/>
                  <a:gd name="T85" fmla="*/ 725 h 979"/>
                  <a:gd name="T86" fmla="*/ 340 w 612"/>
                  <a:gd name="T87" fmla="*/ 755 h 979"/>
                  <a:gd name="T88" fmla="*/ 361 w 612"/>
                  <a:gd name="T89" fmla="*/ 696 h 979"/>
                  <a:gd name="T90" fmla="*/ 428 w 612"/>
                  <a:gd name="T91" fmla="*/ 660 h 979"/>
                  <a:gd name="T92" fmla="*/ 471 w 612"/>
                  <a:gd name="T93" fmla="*/ 552 h 979"/>
                  <a:gd name="T94" fmla="*/ 526 w 612"/>
                  <a:gd name="T95" fmla="*/ 525 h 979"/>
                  <a:gd name="T96" fmla="*/ 479 w 612"/>
                  <a:gd name="T97" fmla="*/ 521 h 979"/>
                  <a:gd name="T98" fmla="*/ 532 w 612"/>
                  <a:gd name="T99" fmla="*/ 487 h 979"/>
                  <a:gd name="T100" fmla="*/ 559 w 612"/>
                  <a:gd name="T101" fmla="*/ 363 h 979"/>
                  <a:gd name="T102" fmla="*/ 561 w 612"/>
                  <a:gd name="T103" fmla="*/ 261 h 979"/>
                  <a:gd name="T104" fmla="*/ 519 w 612"/>
                  <a:gd name="T105" fmla="*/ 150 h 979"/>
                  <a:gd name="T106" fmla="*/ 450 w 612"/>
                  <a:gd name="T107" fmla="*/ 78 h 979"/>
                  <a:gd name="T108" fmla="*/ 336 w 612"/>
                  <a:gd name="T109" fmla="*/ 25 h 979"/>
                  <a:gd name="T110" fmla="*/ 158 w 612"/>
                  <a:gd name="T111" fmla="*/ 15 h 979"/>
                  <a:gd name="T112" fmla="*/ 13 w 612"/>
                  <a:gd name="T113" fmla="*/ 38 h 979"/>
                  <a:gd name="T114" fmla="*/ 0 w 612"/>
                  <a:gd name="T115" fmla="*/ 27 h 979"/>
                  <a:gd name="T116" fmla="*/ 0 w 612"/>
                  <a:gd name="T117" fmla="*/ 2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12" h="979">
                    <a:moveTo>
                      <a:pt x="0" y="27"/>
                    </a:moveTo>
                    <a:lnTo>
                      <a:pt x="95" y="6"/>
                    </a:lnTo>
                    <a:lnTo>
                      <a:pt x="199" y="0"/>
                    </a:lnTo>
                    <a:lnTo>
                      <a:pt x="346" y="10"/>
                    </a:lnTo>
                    <a:lnTo>
                      <a:pt x="460" y="61"/>
                    </a:lnTo>
                    <a:lnTo>
                      <a:pt x="544" y="150"/>
                    </a:lnTo>
                    <a:lnTo>
                      <a:pt x="582" y="265"/>
                    </a:lnTo>
                    <a:lnTo>
                      <a:pt x="582" y="375"/>
                    </a:lnTo>
                    <a:lnTo>
                      <a:pt x="559" y="489"/>
                    </a:lnTo>
                    <a:lnTo>
                      <a:pt x="591" y="506"/>
                    </a:lnTo>
                    <a:lnTo>
                      <a:pt x="608" y="544"/>
                    </a:lnTo>
                    <a:lnTo>
                      <a:pt x="595" y="611"/>
                    </a:lnTo>
                    <a:lnTo>
                      <a:pt x="574" y="668"/>
                    </a:lnTo>
                    <a:lnTo>
                      <a:pt x="612" y="670"/>
                    </a:lnTo>
                    <a:lnTo>
                      <a:pt x="583" y="700"/>
                    </a:lnTo>
                    <a:lnTo>
                      <a:pt x="612" y="744"/>
                    </a:lnTo>
                    <a:lnTo>
                      <a:pt x="610" y="803"/>
                    </a:lnTo>
                    <a:lnTo>
                      <a:pt x="582" y="877"/>
                    </a:lnTo>
                    <a:lnTo>
                      <a:pt x="494" y="979"/>
                    </a:lnTo>
                    <a:lnTo>
                      <a:pt x="486" y="962"/>
                    </a:lnTo>
                    <a:lnTo>
                      <a:pt x="568" y="852"/>
                    </a:lnTo>
                    <a:lnTo>
                      <a:pt x="580" y="768"/>
                    </a:lnTo>
                    <a:lnTo>
                      <a:pt x="536" y="797"/>
                    </a:lnTo>
                    <a:lnTo>
                      <a:pt x="517" y="774"/>
                    </a:lnTo>
                    <a:lnTo>
                      <a:pt x="500" y="803"/>
                    </a:lnTo>
                    <a:lnTo>
                      <a:pt x="479" y="778"/>
                    </a:lnTo>
                    <a:lnTo>
                      <a:pt x="469" y="812"/>
                    </a:lnTo>
                    <a:lnTo>
                      <a:pt x="443" y="797"/>
                    </a:lnTo>
                    <a:lnTo>
                      <a:pt x="437" y="818"/>
                    </a:lnTo>
                    <a:lnTo>
                      <a:pt x="416" y="812"/>
                    </a:lnTo>
                    <a:lnTo>
                      <a:pt x="414" y="829"/>
                    </a:lnTo>
                    <a:lnTo>
                      <a:pt x="397" y="829"/>
                    </a:lnTo>
                    <a:lnTo>
                      <a:pt x="371" y="841"/>
                    </a:lnTo>
                    <a:lnTo>
                      <a:pt x="348" y="888"/>
                    </a:lnTo>
                    <a:lnTo>
                      <a:pt x="359" y="814"/>
                    </a:lnTo>
                    <a:lnTo>
                      <a:pt x="431" y="763"/>
                    </a:lnTo>
                    <a:lnTo>
                      <a:pt x="530" y="742"/>
                    </a:lnTo>
                    <a:lnTo>
                      <a:pt x="582" y="742"/>
                    </a:lnTo>
                    <a:lnTo>
                      <a:pt x="583" y="721"/>
                    </a:lnTo>
                    <a:lnTo>
                      <a:pt x="547" y="696"/>
                    </a:lnTo>
                    <a:lnTo>
                      <a:pt x="496" y="687"/>
                    </a:lnTo>
                    <a:lnTo>
                      <a:pt x="428" y="700"/>
                    </a:lnTo>
                    <a:lnTo>
                      <a:pt x="365" y="725"/>
                    </a:lnTo>
                    <a:lnTo>
                      <a:pt x="340" y="755"/>
                    </a:lnTo>
                    <a:lnTo>
                      <a:pt x="361" y="696"/>
                    </a:lnTo>
                    <a:lnTo>
                      <a:pt x="428" y="660"/>
                    </a:lnTo>
                    <a:lnTo>
                      <a:pt x="471" y="552"/>
                    </a:lnTo>
                    <a:lnTo>
                      <a:pt x="526" y="525"/>
                    </a:lnTo>
                    <a:lnTo>
                      <a:pt x="479" y="521"/>
                    </a:lnTo>
                    <a:lnTo>
                      <a:pt x="532" y="487"/>
                    </a:lnTo>
                    <a:lnTo>
                      <a:pt x="559" y="363"/>
                    </a:lnTo>
                    <a:lnTo>
                      <a:pt x="561" y="261"/>
                    </a:lnTo>
                    <a:lnTo>
                      <a:pt x="519" y="150"/>
                    </a:lnTo>
                    <a:lnTo>
                      <a:pt x="450" y="78"/>
                    </a:lnTo>
                    <a:lnTo>
                      <a:pt x="336" y="25"/>
                    </a:lnTo>
                    <a:lnTo>
                      <a:pt x="158" y="15"/>
                    </a:lnTo>
                    <a:lnTo>
                      <a:pt x="13" y="3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0" name="Freeform 92">
                <a:extLst>
                  <a:ext uri="{FF2B5EF4-FFF2-40B4-BE49-F238E27FC236}">
                    <a16:creationId xmlns:a16="http://schemas.microsoft.com/office/drawing/2014/main" id="{CEBBA1E8-FEDF-045A-E316-121366D1C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555"/>
                <a:ext cx="404" cy="274"/>
              </a:xfrm>
              <a:custGeom>
                <a:avLst/>
                <a:gdLst>
                  <a:gd name="T0" fmla="*/ 808 w 808"/>
                  <a:gd name="T1" fmla="*/ 283 h 547"/>
                  <a:gd name="T2" fmla="*/ 777 w 808"/>
                  <a:gd name="T3" fmla="*/ 331 h 547"/>
                  <a:gd name="T4" fmla="*/ 768 w 808"/>
                  <a:gd name="T5" fmla="*/ 374 h 547"/>
                  <a:gd name="T6" fmla="*/ 743 w 808"/>
                  <a:gd name="T7" fmla="*/ 342 h 547"/>
                  <a:gd name="T8" fmla="*/ 722 w 808"/>
                  <a:gd name="T9" fmla="*/ 382 h 547"/>
                  <a:gd name="T10" fmla="*/ 692 w 808"/>
                  <a:gd name="T11" fmla="*/ 378 h 547"/>
                  <a:gd name="T12" fmla="*/ 665 w 808"/>
                  <a:gd name="T13" fmla="*/ 422 h 547"/>
                  <a:gd name="T14" fmla="*/ 644 w 808"/>
                  <a:gd name="T15" fmla="*/ 401 h 547"/>
                  <a:gd name="T16" fmla="*/ 612 w 808"/>
                  <a:gd name="T17" fmla="*/ 428 h 547"/>
                  <a:gd name="T18" fmla="*/ 549 w 808"/>
                  <a:gd name="T19" fmla="*/ 428 h 547"/>
                  <a:gd name="T20" fmla="*/ 475 w 808"/>
                  <a:gd name="T21" fmla="*/ 454 h 547"/>
                  <a:gd name="T22" fmla="*/ 340 w 808"/>
                  <a:gd name="T23" fmla="*/ 526 h 547"/>
                  <a:gd name="T24" fmla="*/ 216 w 808"/>
                  <a:gd name="T25" fmla="*/ 547 h 547"/>
                  <a:gd name="T26" fmla="*/ 100 w 808"/>
                  <a:gd name="T27" fmla="*/ 502 h 547"/>
                  <a:gd name="T28" fmla="*/ 26 w 808"/>
                  <a:gd name="T29" fmla="*/ 409 h 547"/>
                  <a:gd name="T30" fmla="*/ 0 w 808"/>
                  <a:gd name="T31" fmla="*/ 279 h 547"/>
                  <a:gd name="T32" fmla="*/ 34 w 808"/>
                  <a:gd name="T33" fmla="*/ 150 h 547"/>
                  <a:gd name="T34" fmla="*/ 108 w 808"/>
                  <a:gd name="T35" fmla="*/ 78 h 547"/>
                  <a:gd name="T36" fmla="*/ 156 w 808"/>
                  <a:gd name="T37" fmla="*/ 53 h 547"/>
                  <a:gd name="T38" fmla="*/ 201 w 808"/>
                  <a:gd name="T39" fmla="*/ 0 h 547"/>
                  <a:gd name="T40" fmla="*/ 165 w 808"/>
                  <a:gd name="T41" fmla="*/ 72 h 547"/>
                  <a:gd name="T42" fmla="*/ 117 w 808"/>
                  <a:gd name="T43" fmla="*/ 116 h 547"/>
                  <a:gd name="T44" fmla="*/ 98 w 808"/>
                  <a:gd name="T45" fmla="*/ 177 h 547"/>
                  <a:gd name="T46" fmla="*/ 108 w 808"/>
                  <a:gd name="T47" fmla="*/ 230 h 547"/>
                  <a:gd name="T48" fmla="*/ 144 w 808"/>
                  <a:gd name="T49" fmla="*/ 272 h 547"/>
                  <a:gd name="T50" fmla="*/ 207 w 808"/>
                  <a:gd name="T51" fmla="*/ 281 h 547"/>
                  <a:gd name="T52" fmla="*/ 308 w 808"/>
                  <a:gd name="T53" fmla="*/ 251 h 547"/>
                  <a:gd name="T54" fmla="*/ 425 w 808"/>
                  <a:gd name="T55" fmla="*/ 205 h 547"/>
                  <a:gd name="T56" fmla="*/ 473 w 808"/>
                  <a:gd name="T57" fmla="*/ 190 h 547"/>
                  <a:gd name="T58" fmla="*/ 424 w 808"/>
                  <a:gd name="T59" fmla="*/ 226 h 547"/>
                  <a:gd name="T60" fmla="*/ 389 w 808"/>
                  <a:gd name="T61" fmla="*/ 275 h 547"/>
                  <a:gd name="T62" fmla="*/ 463 w 808"/>
                  <a:gd name="T63" fmla="*/ 220 h 547"/>
                  <a:gd name="T64" fmla="*/ 540 w 808"/>
                  <a:gd name="T65" fmla="*/ 184 h 547"/>
                  <a:gd name="T66" fmla="*/ 581 w 808"/>
                  <a:gd name="T67" fmla="*/ 182 h 547"/>
                  <a:gd name="T68" fmla="*/ 517 w 808"/>
                  <a:gd name="T69" fmla="*/ 241 h 547"/>
                  <a:gd name="T70" fmla="*/ 462 w 808"/>
                  <a:gd name="T71" fmla="*/ 319 h 547"/>
                  <a:gd name="T72" fmla="*/ 564 w 808"/>
                  <a:gd name="T73" fmla="*/ 237 h 547"/>
                  <a:gd name="T74" fmla="*/ 646 w 808"/>
                  <a:gd name="T75" fmla="*/ 209 h 547"/>
                  <a:gd name="T76" fmla="*/ 720 w 808"/>
                  <a:gd name="T77" fmla="*/ 236 h 547"/>
                  <a:gd name="T78" fmla="*/ 781 w 808"/>
                  <a:gd name="T79" fmla="*/ 247 h 547"/>
                  <a:gd name="T80" fmla="*/ 808 w 808"/>
                  <a:gd name="T81" fmla="*/ 283 h 547"/>
                  <a:gd name="T82" fmla="*/ 808 w 808"/>
                  <a:gd name="T83" fmla="*/ 28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8" h="547">
                    <a:moveTo>
                      <a:pt x="808" y="283"/>
                    </a:moveTo>
                    <a:lnTo>
                      <a:pt x="777" y="331"/>
                    </a:lnTo>
                    <a:lnTo>
                      <a:pt x="768" y="374"/>
                    </a:lnTo>
                    <a:lnTo>
                      <a:pt x="743" y="342"/>
                    </a:lnTo>
                    <a:lnTo>
                      <a:pt x="722" y="382"/>
                    </a:lnTo>
                    <a:lnTo>
                      <a:pt x="692" y="378"/>
                    </a:lnTo>
                    <a:lnTo>
                      <a:pt x="665" y="422"/>
                    </a:lnTo>
                    <a:lnTo>
                      <a:pt x="644" y="401"/>
                    </a:lnTo>
                    <a:lnTo>
                      <a:pt x="612" y="428"/>
                    </a:lnTo>
                    <a:lnTo>
                      <a:pt x="549" y="428"/>
                    </a:lnTo>
                    <a:lnTo>
                      <a:pt x="475" y="454"/>
                    </a:lnTo>
                    <a:lnTo>
                      <a:pt x="340" y="526"/>
                    </a:lnTo>
                    <a:lnTo>
                      <a:pt x="216" y="547"/>
                    </a:lnTo>
                    <a:lnTo>
                      <a:pt x="100" y="502"/>
                    </a:lnTo>
                    <a:lnTo>
                      <a:pt x="26" y="409"/>
                    </a:lnTo>
                    <a:lnTo>
                      <a:pt x="0" y="279"/>
                    </a:lnTo>
                    <a:lnTo>
                      <a:pt x="34" y="150"/>
                    </a:lnTo>
                    <a:lnTo>
                      <a:pt x="108" y="78"/>
                    </a:lnTo>
                    <a:lnTo>
                      <a:pt x="156" y="53"/>
                    </a:lnTo>
                    <a:lnTo>
                      <a:pt x="201" y="0"/>
                    </a:lnTo>
                    <a:lnTo>
                      <a:pt x="165" y="72"/>
                    </a:lnTo>
                    <a:lnTo>
                      <a:pt x="117" y="116"/>
                    </a:lnTo>
                    <a:lnTo>
                      <a:pt x="98" y="177"/>
                    </a:lnTo>
                    <a:lnTo>
                      <a:pt x="108" y="230"/>
                    </a:lnTo>
                    <a:lnTo>
                      <a:pt x="144" y="272"/>
                    </a:lnTo>
                    <a:lnTo>
                      <a:pt x="207" y="281"/>
                    </a:lnTo>
                    <a:lnTo>
                      <a:pt x="308" y="251"/>
                    </a:lnTo>
                    <a:lnTo>
                      <a:pt x="425" y="205"/>
                    </a:lnTo>
                    <a:lnTo>
                      <a:pt x="473" y="190"/>
                    </a:lnTo>
                    <a:lnTo>
                      <a:pt x="424" y="226"/>
                    </a:lnTo>
                    <a:lnTo>
                      <a:pt x="389" y="275"/>
                    </a:lnTo>
                    <a:lnTo>
                      <a:pt x="463" y="220"/>
                    </a:lnTo>
                    <a:lnTo>
                      <a:pt x="540" y="184"/>
                    </a:lnTo>
                    <a:lnTo>
                      <a:pt x="581" y="182"/>
                    </a:lnTo>
                    <a:lnTo>
                      <a:pt x="517" y="241"/>
                    </a:lnTo>
                    <a:lnTo>
                      <a:pt x="462" y="319"/>
                    </a:lnTo>
                    <a:lnTo>
                      <a:pt x="564" y="237"/>
                    </a:lnTo>
                    <a:lnTo>
                      <a:pt x="646" y="209"/>
                    </a:lnTo>
                    <a:lnTo>
                      <a:pt x="720" y="236"/>
                    </a:lnTo>
                    <a:lnTo>
                      <a:pt x="781" y="247"/>
                    </a:lnTo>
                    <a:lnTo>
                      <a:pt x="808" y="283"/>
                    </a:lnTo>
                    <a:lnTo>
                      <a:pt x="808" y="2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1" name="Freeform 93">
                <a:extLst>
                  <a:ext uri="{FF2B5EF4-FFF2-40B4-BE49-F238E27FC236}">
                    <a16:creationId xmlns:a16="http://schemas.microsoft.com/office/drawing/2014/main" id="{2C716F23-0427-031D-BC57-349DFACB5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1559"/>
                <a:ext cx="130" cy="152"/>
              </a:xfrm>
              <a:custGeom>
                <a:avLst/>
                <a:gdLst>
                  <a:gd name="T0" fmla="*/ 260 w 260"/>
                  <a:gd name="T1" fmla="*/ 0 h 305"/>
                  <a:gd name="T2" fmla="*/ 190 w 260"/>
                  <a:gd name="T3" fmla="*/ 19 h 305"/>
                  <a:gd name="T4" fmla="*/ 108 w 260"/>
                  <a:gd name="T5" fmla="*/ 71 h 305"/>
                  <a:gd name="T6" fmla="*/ 44 w 260"/>
                  <a:gd name="T7" fmla="*/ 143 h 305"/>
                  <a:gd name="T8" fmla="*/ 21 w 260"/>
                  <a:gd name="T9" fmla="*/ 200 h 305"/>
                  <a:gd name="T10" fmla="*/ 0 w 260"/>
                  <a:gd name="T11" fmla="*/ 305 h 305"/>
                  <a:gd name="T12" fmla="*/ 28 w 260"/>
                  <a:gd name="T13" fmla="*/ 268 h 305"/>
                  <a:gd name="T14" fmla="*/ 49 w 260"/>
                  <a:gd name="T15" fmla="*/ 179 h 305"/>
                  <a:gd name="T16" fmla="*/ 99 w 260"/>
                  <a:gd name="T17" fmla="*/ 109 h 305"/>
                  <a:gd name="T18" fmla="*/ 158 w 260"/>
                  <a:gd name="T19" fmla="*/ 57 h 305"/>
                  <a:gd name="T20" fmla="*/ 205 w 260"/>
                  <a:gd name="T21" fmla="*/ 33 h 305"/>
                  <a:gd name="T22" fmla="*/ 241 w 260"/>
                  <a:gd name="T23" fmla="*/ 25 h 305"/>
                  <a:gd name="T24" fmla="*/ 251 w 260"/>
                  <a:gd name="T25" fmla="*/ 16 h 305"/>
                  <a:gd name="T26" fmla="*/ 260 w 260"/>
                  <a:gd name="T27" fmla="*/ 0 h 305"/>
                  <a:gd name="T28" fmla="*/ 260 w 260"/>
                  <a:gd name="T2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0" h="305">
                    <a:moveTo>
                      <a:pt x="260" y="0"/>
                    </a:moveTo>
                    <a:lnTo>
                      <a:pt x="190" y="19"/>
                    </a:lnTo>
                    <a:lnTo>
                      <a:pt x="108" y="71"/>
                    </a:lnTo>
                    <a:lnTo>
                      <a:pt x="44" y="143"/>
                    </a:lnTo>
                    <a:lnTo>
                      <a:pt x="21" y="200"/>
                    </a:lnTo>
                    <a:lnTo>
                      <a:pt x="0" y="305"/>
                    </a:lnTo>
                    <a:lnTo>
                      <a:pt x="28" y="268"/>
                    </a:lnTo>
                    <a:lnTo>
                      <a:pt x="49" y="179"/>
                    </a:lnTo>
                    <a:lnTo>
                      <a:pt x="99" y="109"/>
                    </a:lnTo>
                    <a:lnTo>
                      <a:pt x="158" y="57"/>
                    </a:lnTo>
                    <a:lnTo>
                      <a:pt x="205" y="33"/>
                    </a:lnTo>
                    <a:lnTo>
                      <a:pt x="241" y="25"/>
                    </a:lnTo>
                    <a:lnTo>
                      <a:pt x="251" y="16"/>
                    </a:lnTo>
                    <a:lnTo>
                      <a:pt x="260" y="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2" name="Freeform 94">
                <a:extLst>
                  <a:ext uri="{FF2B5EF4-FFF2-40B4-BE49-F238E27FC236}">
                    <a16:creationId xmlns:a16="http://schemas.microsoft.com/office/drawing/2014/main" id="{9A688ED5-F8E2-BC76-7D53-33C4CA25E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1753"/>
                <a:ext cx="348" cy="460"/>
              </a:xfrm>
              <a:custGeom>
                <a:avLst/>
                <a:gdLst>
                  <a:gd name="T0" fmla="*/ 95 w 695"/>
                  <a:gd name="T1" fmla="*/ 67 h 920"/>
                  <a:gd name="T2" fmla="*/ 60 w 695"/>
                  <a:gd name="T3" fmla="*/ 158 h 920"/>
                  <a:gd name="T4" fmla="*/ 114 w 695"/>
                  <a:gd name="T5" fmla="*/ 196 h 920"/>
                  <a:gd name="T6" fmla="*/ 169 w 695"/>
                  <a:gd name="T7" fmla="*/ 223 h 920"/>
                  <a:gd name="T8" fmla="*/ 281 w 695"/>
                  <a:gd name="T9" fmla="*/ 238 h 920"/>
                  <a:gd name="T10" fmla="*/ 321 w 695"/>
                  <a:gd name="T11" fmla="*/ 244 h 920"/>
                  <a:gd name="T12" fmla="*/ 456 w 695"/>
                  <a:gd name="T13" fmla="*/ 295 h 920"/>
                  <a:gd name="T14" fmla="*/ 591 w 695"/>
                  <a:gd name="T15" fmla="*/ 341 h 920"/>
                  <a:gd name="T16" fmla="*/ 695 w 695"/>
                  <a:gd name="T17" fmla="*/ 265 h 920"/>
                  <a:gd name="T18" fmla="*/ 595 w 695"/>
                  <a:gd name="T19" fmla="*/ 607 h 920"/>
                  <a:gd name="T20" fmla="*/ 462 w 695"/>
                  <a:gd name="T21" fmla="*/ 829 h 920"/>
                  <a:gd name="T22" fmla="*/ 268 w 695"/>
                  <a:gd name="T23" fmla="*/ 920 h 920"/>
                  <a:gd name="T24" fmla="*/ 78 w 695"/>
                  <a:gd name="T25" fmla="*/ 882 h 920"/>
                  <a:gd name="T26" fmla="*/ 133 w 695"/>
                  <a:gd name="T27" fmla="*/ 879 h 920"/>
                  <a:gd name="T28" fmla="*/ 199 w 695"/>
                  <a:gd name="T29" fmla="*/ 890 h 920"/>
                  <a:gd name="T30" fmla="*/ 260 w 695"/>
                  <a:gd name="T31" fmla="*/ 892 h 920"/>
                  <a:gd name="T32" fmla="*/ 321 w 695"/>
                  <a:gd name="T33" fmla="*/ 873 h 920"/>
                  <a:gd name="T34" fmla="*/ 370 w 695"/>
                  <a:gd name="T35" fmla="*/ 846 h 920"/>
                  <a:gd name="T36" fmla="*/ 414 w 695"/>
                  <a:gd name="T37" fmla="*/ 799 h 920"/>
                  <a:gd name="T38" fmla="*/ 353 w 695"/>
                  <a:gd name="T39" fmla="*/ 770 h 920"/>
                  <a:gd name="T40" fmla="*/ 235 w 695"/>
                  <a:gd name="T41" fmla="*/ 785 h 920"/>
                  <a:gd name="T42" fmla="*/ 76 w 695"/>
                  <a:gd name="T43" fmla="*/ 740 h 920"/>
                  <a:gd name="T44" fmla="*/ 3 w 695"/>
                  <a:gd name="T45" fmla="*/ 650 h 920"/>
                  <a:gd name="T46" fmla="*/ 1 w 695"/>
                  <a:gd name="T47" fmla="*/ 557 h 920"/>
                  <a:gd name="T48" fmla="*/ 41 w 695"/>
                  <a:gd name="T49" fmla="*/ 690 h 920"/>
                  <a:gd name="T50" fmla="*/ 159 w 695"/>
                  <a:gd name="T51" fmla="*/ 759 h 920"/>
                  <a:gd name="T52" fmla="*/ 275 w 695"/>
                  <a:gd name="T53" fmla="*/ 765 h 920"/>
                  <a:gd name="T54" fmla="*/ 412 w 695"/>
                  <a:gd name="T55" fmla="*/ 725 h 920"/>
                  <a:gd name="T56" fmla="*/ 511 w 695"/>
                  <a:gd name="T57" fmla="*/ 633 h 920"/>
                  <a:gd name="T58" fmla="*/ 587 w 695"/>
                  <a:gd name="T59" fmla="*/ 487 h 920"/>
                  <a:gd name="T60" fmla="*/ 528 w 695"/>
                  <a:gd name="T61" fmla="*/ 544 h 920"/>
                  <a:gd name="T62" fmla="*/ 368 w 695"/>
                  <a:gd name="T63" fmla="*/ 656 h 920"/>
                  <a:gd name="T64" fmla="*/ 220 w 695"/>
                  <a:gd name="T65" fmla="*/ 669 h 920"/>
                  <a:gd name="T66" fmla="*/ 125 w 695"/>
                  <a:gd name="T67" fmla="*/ 611 h 920"/>
                  <a:gd name="T68" fmla="*/ 233 w 695"/>
                  <a:gd name="T69" fmla="*/ 649 h 920"/>
                  <a:gd name="T70" fmla="*/ 397 w 695"/>
                  <a:gd name="T71" fmla="*/ 622 h 920"/>
                  <a:gd name="T72" fmla="*/ 505 w 695"/>
                  <a:gd name="T73" fmla="*/ 536 h 920"/>
                  <a:gd name="T74" fmla="*/ 482 w 695"/>
                  <a:gd name="T75" fmla="*/ 519 h 920"/>
                  <a:gd name="T76" fmla="*/ 429 w 695"/>
                  <a:gd name="T77" fmla="*/ 527 h 920"/>
                  <a:gd name="T78" fmla="*/ 401 w 695"/>
                  <a:gd name="T79" fmla="*/ 510 h 920"/>
                  <a:gd name="T80" fmla="*/ 382 w 695"/>
                  <a:gd name="T81" fmla="*/ 487 h 920"/>
                  <a:gd name="T82" fmla="*/ 359 w 695"/>
                  <a:gd name="T83" fmla="*/ 474 h 920"/>
                  <a:gd name="T84" fmla="*/ 317 w 695"/>
                  <a:gd name="T85" fmla="*/ 474 h 920"/>
                  <a:gd name="T86" fmla="*/ 262 w 695"/>
                  <a:gd name="T87" fmla="*/ 479 h 920"/>
                  <a:gd name="T88" fmla="*/ 243 w 695"/>
                  <a:gd name="T89" fmla="*/ 453 h 920"/>
                  <a:gd name="T90" fmla="*/ 195 w 695"/>
                  <a:gd name="T91" fmla="*/ 460 h 920"/>
                  <a:gd name="T92" fmla="*/ 108 w 695"/>
                  <a:gd name="T93" fmla="*/ 550 h 920"/>
                  <a:gd name="T94" fmla="*/ 97 w 695"/>
                  <a:gd name="T95" fmla="*/ 544 h 920"/>
                  <a:gd name="T96" fmla="*/ 171 w 695"/>
                  <a:gd name="T97" fmla="*/ 445 h 920"/>
                  <a:gd name="T98" fmla="*/ 230 w 695"/>
                  <a:gd name="T99" fmla="*/ 369 h 920"/>
                  <a:gd name="T100" fmla="*/ 199 w 695"/>
                  <a:gd name="T101" fmla="*/ 323 h 920"/>
                  <a:gd name="T102" fmla="*/ 60 w 695"/>
                  <a:gd name="T103" fmla="*/ 426 h 920"/>
                  <a:gd name="T104" fmla="*/ 3 w 695"/>
                  <a:gd name="T105" fmla="*/ 527 h 920"/>
                  <a:gd name="T106" fmla="*/ 22 w 695"/>
                  <a:gd name="T107" fmla="*/ 403 h 920"/>
                  <a:gd name="T108" fmla="*/ 30 w 695"/>
                  <a:gd name="T109" fmla="*/ 198 h 920"/>
                  <a:gd name="T110" fmla="*/ 1 w 695"/>
                  <a:gd name="T111" fmla="*/ 50 h 920"/>
                  <a:gd name="T112" fmla="*/ 87 w 695"/>
                  <a:gd name="T113" fmla="*/ 3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5" h="920">
                    <a:moveTo>
                      <a:pt x="87" y="34"/>
                    </a:moveTo>
                    <a:lnTo>
                      <a:pt x="95" y="67"/>
                    </a:lnTo>
                    <a:lnTo>
                      <a:pt x="68" y="128"/>
                    </a:lnTo>
                    <a:lnTo>
                      <a:pt x="60" y="158"/>
                    </a:lnTo>
                    <a:lnTo>
                      <a:pt x="60" y="204"/>
                    </a:lnTo>
                    <a:lnTo>
                      <a:pt x="114" y="196"/>
                    </a:lnTo>
                    <a:lnTo>
                      <a:pt x="150" y="204"/>
                    </a:lnTo>
                    <a:lnTo>
                      <a:pt x="169" y="223"/>
                    </a:lnTo>
                    <a:lnTo>
                      <a:pt x="249" y="228"/>
                    </a:lnTo>
                    <a:lnTo>
                      <a:pt x="281" y="238"/>
                    </a:lnTo>
                    <a:lnTo>
                      <a:pt x="311" y="211"/>
                    </a:lnTo>
                    <a:lnTo>
                      <a:pt x="321" y="244"/>
                    </a:lnTo>
                    <a:lnTo>
                      <a:pt x="418" y="255"/>
                    </a:lnTo>
                    <a:lnTo>
                      <a:pt x="456" y="295"/>
                    </a:lnTo>
                    <a:lnTo>
                      <a:pt x="553" y="341"/>
                    </a:lnTo>
                    <a:lnTo>
                      <a:pt x="591" y="341"/>
                    </a:lnTo>
                    <a:lnTo>
                      <a:pt x="610" y="354"/>
                    </a:lnTo>
                    <a:lnTo>
                      <a:pt x="695" y="265"/>
                    </a:lnTo>
                    <a:lnTo>
                      <a:pt x="650" y="365"/>
                    </a:lnTo>
                    <a:lnTo>
                      <a:pt x="595" y="607"/>
                    </a:lnTo>
                    <a:lnTo>
                      <a:pt x="545" y="727"/>
                    </a:lnTo>
                    <a:lnTo>
                      <a:pt x="462" y="829"/>
                    </a:lnTo>
                    <a:lnTo>
                      <a:pt x="365" y="890"/>
                    </a:lnTo>
                    <a:lnTo>
                      <a:pt x="268" y="920"/>
                    </a:lnTo>
                    <a:lnTo>
                      <a:pt x="178" y="920"/>
                    </a:lnTo>
                    <a:lnTo>
                      <a:pt x="78" y="882"/>
                    </a:lnTo>
                    <a:lnTo>
                      <a:pt x="119" y="856"/>
                    </a:lnTo>
                    <a:lnTo>
                      <a:pt x="133" y="879"/>
                    </a:lnTo>
                    <a:lnTo>
                      <a:pt x="180" y="856"/>
                    </a:lnTo>
                    <a:lnTo>
                      <a:pt x="199" y="890"/>
                    </a:lnTo>
                    <a:lnTo>
                      <a:pt x="235" y="844"/>
                    </a:lnTo>
                    <a:lnTo>
                      <a:pt x="260" y="892"/>
                    </a:lnTo>
                    <a:lnTo>
                      <a:pt x="289" y="829"/>
                    </a:lnTo>
                    <a:lnTo>
                      <a:pt x="321" y="873"/>
                    </a:lnTo>
                    <a:lnTo>
                      <a:pt x="336" y="804"/>
                    </a:lnTo>
                    <a:lnTo>
                      <a:pt x="370" y="846"/>
                    </a:lnTo>
                    <a:lnTo>
                      <a:pt x="380" y="774"/>
                    </a:lnTo>
                    <a:lnTo>
                      <a:pt x="414" y="799"/>
                    </a:lnTo>
                    <a:lnTo>
                      <a:pt x="408" y="751"/>
                    </a:lnTo>
                    <a:lnTo>
                      <a:pt x="353" y="770"/>
                    </a:lnTo>
                    <a:lnTo>
                      <a:pt x="290" y="784"/>
                    </a:lnTo>
                    <a:lnTo>
                      <a:pt x="235" y="785"/>
                    </a:lnTo>
                    <a:lnTo>
                      <a:pt x="159" y="774"/>
                    </a:lnTo>
                    <a:lnTo>
                      <a:pt x="76" y="740"/>
                    </a:lnTo>
                    <a:lnTo>
                      <a:pt x="34" y="702"/>
                    </a:lnTo>
                    <a:lnTo>
                      <a:pt x="3" y="650"/>
                    </a:lnTo>
                    <a:lnTo>
                      <a:pt x="0" y="609"/>
                    </a:lnTo>
                    <a:lnTo>
                      <a:pt x="1" y="557"/>
                    </a:lnTo>
                    <a:lnTo>
                      <a:pt x="15" y="637"/>
                    </a:lnTo>
                    <a:lnTo>
                      <a:pt x="41" y="690"/>
                    </a:lnTo>
                    <a:lnTo>
                      <a:pt x="91" y="730"/>
                    </a:lnTo>
                    <a:lnTo>
                      <a:pt x="159" y="759"/>
                    </a:lnTo>
                    <a:lnTo>
                      <a:pt x="203" y="765"/>
                    </a:lnTo>
                    <a:lnTo>
                      <a:pt x="275" y="765"/>
                    </a:lnTo>
                    <a:lnTo>
                      <a:pt x="349" y="751"/>
                    </a:lnTo>
                    <a:lnTo>
                      <a:pt x="412" y="725"/>
                    </a:lnTo>
                    <a:lnTo>
                      <a:pt x="465" y="687"/>
                    </a:lnTo>
                    <a:lnTo>
                      <a:pt x="511" y="633"/>
                    </a:lnTo>
                    <a:lnTo>
                      <a:pt x="549" y="574"/>
                    </a:lnTo>
                    <a:lnTo>
                      <a:pt x="587" y="487"/>
                    </a:lnTo>
                    <a:lnTo>
                      <a:pt x="574" y="483"/>
                    </a:lnTo>
                    <a:lnTo>
                      <a:pt x="528" y="544"/>
                    </a:lnTo>
                    <a:lnTo>
                      <a:pt x="456" y="611"/>
                    </a:lnTo>
                    <a:lnTo>
                      <a:pt x="368" y="656"/>
                    </a:lnTo>
                    <a:lnTo>
                      <a:pt x="281" y="671"/>
                    </a:lnTo>
                    <a:lnTo>
                      <a:pt x="220" y="669"/>
                    </a:lnTo>
                    <a:lnTo>
                      <a:pt x="152" y="645"/>
                    </a:lnTo>
                    <a:lnTo>
                      <a:pt x="125" y="611"/>
                    </a:lnTo>
                    <a:lnTo>
                      <a:pt x="174" y="641"/>
                    </a:lnTo>
                    <a:lnTo>
                      <a:pt x="233" y="649"/>
                    </a:lnTo>
                    <a:lnTo>
                      <a:pt x="315" y="649"/>
                    </a:lnTo>
                    <a:lnTo>
                      <a:pt x="397" y="622"/>
                    </a:lnTo>
                    <a:lnTo>
                      <a:pt x="462" y="584"/>
                    </a:lnTo>
                    <a:lnTo>
                      <a:pt x="505" y="536"/>
                    </a:lnTo>
                    <a:lnTo>
                      <a:pt x="532" y="477"/>
                    </a:lnTo>
                    <a:lnTo>
                      <a:pt x="482" y="519"/>
                    </a:lnTo>
                    <a:lnTo>
                      <a:pt x="500" y="462"/>
                    </a:lnTo>
                    <a:lnTo>
                      <a:pt x="429" y="527"/>
                    </a:lnTo>
                    <a:lnTo>
                      <a:pt x="475" y="451"/>
                    </a:lnTo>
                    <a:lnTo>
                      <a:pt x="401" y="510"/>
                    </a:lnTo>
                    <a:lnTo>
                      <a:pt x="460" y="432"/>
                    </a:lnTo>
                    <a:lnTo>
                      <a:pt x="382" y="487"/>
                    </a:lnTo>
                    <a:lnTo>
                      <a:pt x="433" y="411"/>
                    </a:lnTo>
                    <a:lnTo>
                      <a:pt x="359" y="474"/>
                    </a:lnTo>
                    <a:lnTo>
                      <a:pt x="404" y="398"/>
                    </a:lnTo>
                    <a:lnTo>
                      <a:pt x="317" y="474"/>
                    </a:lnTo>
                    <a:lnTo>
                      <a:pt x="374" y="388"/>
                    </a:lnTo>
                    <a:lnTo>
                      <a:pt x="262" y="479"/>
                    </a:lnTo>
                    <a:lnTo>
                      <a:pt x="338" y="373"/>
                    </a:lnTo>
                    <a:lnTo>
                      <a:pt x="243" y="453"/>
                    </a:lnTo>
                    <a:lnTo>
                      <a:pt x="287" y="386"/>
                    </a:lnTo>
                    <a:lnTo>
                      <a:pt x="195" y="460"/>
                    </a:lnTo>
                    <a:lnTo>
                      <a:pt x="133" y="510"/>
                    </a:lnTo>
                    <a:lnTo>
                      <a:pt x="108" y="550"/>
                    </a:lnTo>
                    <a:lnTo>
                      <a:pt x="104" y="582"/>
                    </a:lnTo>
                    <a:lnTo>
                      <a:pt x="97" y="544"/>
                    </a:lnTo>
                    <a:lnTo>
                      <a:pt x="127" y="491"/>
                    </a:lnTo>
                    <a:lnTo>
                      <a:pt x="171" y="445"/>
                    </a:lnTo>
                    <a:lnTo>
                      <a:pt x="205" y="405"/>
                    </a:lnTo>
                    <a:lnTo>
                      <a:pt x="230" y="369"/>
                    </a:lnTo>
                    <a:lnTo>
                      <a:pt x="239" y="329"/>
                    </a:lnTo>
                    <a:lnTo>
                      <a:pt x="199" y="323"/>
                    </a:lnTo>
                    <a:lnTo>
                      <a:pt x="138" y="363"/>
                    </a:lnTo>
                    <a:lnTo>
                      <a:pt x="60" y="426"/>
                    </a:lnTo>
                    <a:lnTo>
                      <a:pt x="19" y="485"/>
                    </a:lnTo>
                    <a:lnTo>
                      <a:pt x="3" y="527"/>
                    </a:lnTo>
                    <a:lnTo>
                      <a:pt x="11" y="462"/>
                    </a:lnTo>
                    <a:lnTo>
                      <a:pt x="22" y="403"/>
                    </a:lnTo>
                    <a:lnTo>
                      <a:pt x="30" y="304"/>
                    </a:lnTo>
                    <a:lnTo>
                      <a:pt x="30" y="198"/>
                    </a:lnTo>
                    <a:lnTo>
                      <a:pt x="28" y="109"/>
                    </a:lnTo>
                    <a:lnTo>
                      <a:pt x="1" y="50"/>
                    </a:lnTo>
                    <a:lnTo>
                      <a:pt x="36" y="0"/>
                    </a:lnTo>
                    <a:lnTo>
                      <a:pt x="87" y="34"/>
                    </a:lnTo>
                    <a:lnTo>
                      <a:pt x="87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5">
                <a:extLst>
                  <a:ext uri="{FF2B5EF4-FFF2-40B4-BE49-F238E27FC236}">
                    <a16:creationId xmlns:a16="http://schemas.microsoft.com/office/drawing/2014/main" id="{2D2EB5C4-CA62-283D-C338-432A76E3F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1787"/>
                <a:ext cx="83" cy="392"/>
              </a:xfrm>
              <a:custGeom>
                <a:avLst/>
                <a:gdLst>
                  <a:gd name="T0" fmla="*/ 116 w 168"/>
                  <a:gd name="T1" fmla="*/ 0 h 783"/>
                  <a:gd name="T2" fmla="*/ 147 w 168"/>
                  <a:gd name="T3" fmla="*/ 59 h 783"/>
                  <a:gd name="T4" fmla="*/ 153 w 168"/>
                  <a:gd name="T5" fmla="*/ 127 h 783"/>
                  <a:gd name="T6" fmla="*/ 156 w 168"/>
                  <a:gd name="T7" fmla="*/ 230 h 783"/>
                  <a:gd name="T8" fmla="*/ 149 w 168"/>
                  <a:gd name="T9" fmla="*/ 338 h 783"/>
                  <a:gd name="T10" fmla="*/ 128 w 168"/>
                  <a:gd name="T11" fmla="*/ 435 h 783"/>
                  <a:gd name="T12" fmla="*/ 96 w 168"/>
                  <a:gd name="T13" fmla="*/ 500 h 783"/>
                  <a:gd name="T14" fmla="*/ 97 w 168"/>
                  <a:gd name="T15" fmla="*/ 521 h 783"/>
                  <a:gd name="T16" fmla="*/ 82 w 168"/>
                  <a:gd name="T17" fmla="*/ 545 h 783"/>
                  <a:gd name="T18" fmla="*/ 99 w 168"/>
                  <a:gd name="T19" fmla="*/ 562 h 783"/>
                  <a:gd name="T20" fmla="*/ 80 w 168"/>
                  <a:gd name="T21" fmla="*/ 600 h 783"/>
                  <a:gd name="T22" fmla="*/ 109 w 168"/>
                  <a:gd name="T23" fmla="*/ 599 h 783"/>
                  <a:gd name="T24" fmla="*/ 73 w 168"/>
                  <a:gd name="T25" fmla="*/ 667 h 783"/>
                  <a:gd name="T26" fmla="*/ 116 w 168"/>
                  <a:gd name="T27" fmla="*/ 646 h 783"/>
                  <a:gd name="T28" fmla="*/ 97 w 168"/>
                  <a:gd name="T29" fmla="*/ 713 h 783"/>
                  <a:gd name="T30" fmla="*/ 141 w 168"/>
                  <a:gd name="T31" fmla="*/ 684 h 783"/>
                  <a:gd name="T32" fmla="*/ 134 w 168"/>
                  <a:gd name="T33" fmla="*/ 745 h 783"/>
                  <a:gd name="T34" fmla="*/ 168 w 168"/>
                  <a:gd name="T35" fmla="*/ 728 h 783"/>
                  <a:gd name="T36" fmla="*/ 164 w 168"/>
                  <a:gd name="T37" fmla="*/ 783 h 783"/>
                  <a:gd name="T38" fmla="*/ 109 w 168"/>
                  <a:gd name="T39" fmla="*/ 751 h 783"/>
                  <a:gd name="T40" fmla="*/ 73 w 168"/>
                  <a:gd name="T41" fmla="*/ 726 h 783"/>
                  <a:gd name="T42" fmla="*/ 50 w 168"/>
                  <a:gd name="T43" fmla="*/ 690 h 783"/>
                  <a:gd name="T44" fmla="*/ 44 w 168"/>
                  <a:gd name="T45" fmla="*/ 640 h 783"/>
                  <a:gd name="T46" fmla="*/ 44 w 168"/>
                  <a:gd name="T47" fmla="*/ 593 h 783"/>
                  <a:gd name="T48" fmla="*/ 65 w 168"/>
                  <a:gd name="T49" fmla="*/ 521 h 783"/>
                  <a:gd name="T50" fmla="*/ 39 w 168"/>
                  <a:gd name="T51" fmla="*/ 403 h 783"/>
                  <a:gd name="T52" fmla="*/ 18 w 168"/>
                  <a:gd name="T53" fmla="*/ 311 h 783"/>
                  <a:gd name="T54" fmla="*/ 4 w 168"/>
                  <a:gd name="T55" fmla="*/ 184 h 783"/>
                  <a:gd name="T56" fmla="*/ 0 w 168"/>
                  <a:gd name="T57" fmla="*/ 11 h 783"/>
                  <a:gd name="T58" fmla="*/ 18 w 168"/>
                  <a:gd name="T59" fmla="*/ 28 h 783"/>
                  <a:gd name="T60" fmla="*/ 21 w 168"/>
                  <a:gd name="T61" fmla="*/ 199 h 783"/>
                  <a:gd name="T62" fmla="*/ 33 w 168"/>
                  <a:gd name="T63" fmla="*/ 313 h 783"/>
                  <a:gd name="T64" fmla="*/ 50 w 168"/>
                  <a:gd name="T65" fmla="*/ 380 h 783"/>
                  <a:gd name="T66" fmla="*/ 65 w 168"/>
                  <a:gd name="T67" fmla="*/ 424 h 783"/>
                  <a:gd name="T68" fmla="*/ 75 w 168"/>
                  <a:gd name="T69" fmla="*/ 264 h 783"/>
                  <a:gd name="T70" fmla="*/ 80 w 168"/>
                  <a:gd name="T71" fmla="*/ 408 h 783"/>
                  <a:gd name="T72" fmla="*/ 80 w 168"/>
                  <a:gd name="T73" fmla="*/ 477 h 783"/>
                  <a:gd name="T74" fmla="*/ 109 w 168"/>
                  <a:gd name="T75" fmla="*/ 416 h 783"/>
                  <a:gd name="T76" fmla="*/ 132 w 168"/>
                  <a:gd name="T77" fmla="*/ 308 h 783"/>
                  <a:gd name="T78" fmla="*/ 139 w 168"/>
                  <a:gd name="T79" fmla="*/ 209 h 783"/>
                  <a:gd name="T80" fmla="*/ 139 w 168"/>
                  <a:gd name="T81" fmla="*/ 112 h 783"/>
                  <a:gd name="T82" fmla="*/ 120 w 168"/>
                  <a:gd name="T83" fmla="*/ 21 h 783"/>
                  <a:gd name="T84" fmla="*/ 116 w 168"/>
                  <a:gd name="T85" fmla="*/ 0 h 783"/>
                  <a:gd name="T86" fmla="*/ 116 w 168"/>
                  <a:gd name="T87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8" h="783">
                    <a:moveTo>
                      <a:pt x="116" y="0"/>
                    </a:moveTo>
                    <a:lnTo>
                      <a:pt x="147" y="59"/>
                    </a:lnTo>
                    <a:lnTo>
                      <a:pt x="153" y="127"/>
                    </a:lnTo>
                    <a:lnTo>
                      <a:pt x="156" y="230"/>
                    </a:lnTo>
                    <a:lnTo>
                      <a:pt x="149" y="338"/>
                    </a:lnTo>
                    <a:lnTo>
                      <a:pt x="128" y="435"/>
                    </a:lnTo>
                    <a:lnTo>
                      <a:pt x="96" y="500"/>
                    </a:lnTo>
                    <a:lnTo>
                      <a:pt x="97" y="521"/>
                    </a:lnTo>
                    <a:lnTo>
                      <a:pt x="82" y="545"/>
                    </a:lnTo>
                    <a:lnTo>
                      <a:pt x="99" y="562"/>
                    </a:lnTo>
                    <a:lnTo>
                      <a:pt x="80" y="600"/>
                    </a:lnTo>
                    <a:lnTo>
                      <a:pt x="109" y="599"/>
                    </a:lnTo>
                    <a:lnTo>
                      <a:pt x="73" y="667"/>
                    </a:lnTo>
                    <a:lnTo>
                      <a:pt x="116" y="646"/>
                    </a:lnTo>
                    <a:lnTo>
                      <a:pt x="97" y="713"/>
                    </a:lnTo>
                    <a:lnTo>
                      <a:pt x="141" y="684"/>
                    </a:lnTo>
                    <a:lnTo>
                      <a:pt x="134" y="745"/>
                    </a:lnTo>
                    <a:lnTo>
                      <a:pt x="168" y="728"/>
                    </a:lnTo>
                    <a:lnTo>
                      <a:pt x="164" y="783"/>
                    </a:lnTo>
                    <a:lnTo>
                      <a:pt x="109" y="751"/>
                    </a:lnTo>
                    <a:lnTo>
                      <a:pt x="73" y="726"/>
                    </a:lnTo>
                    <a:lnTo>
                      <a:pt x="50" y="690"/>
                    </a:lnTo>
                    <a:lnTo>
                      <a:pt x="44" y="640"/>
                    </a:lnTo>
                    <a:lnTo>
                      <a:pt x="44" y="593"/>
                    </a:lnTo>
                    <a:lnTo>
                      <a:pt x="65" y="521"/>
                    </a:lnTo>
                    <a:lnTo>
                      <a:pt x="39" y="403"/>
                    </a:lnTo>
                    <a:lnTo>
                      <a:pt x="18" y="311"/>
                    </a:lnTo>
                    <a:lnTo>
                      <a:pt x="4" y="184"/>
                    </a:lnTo>
                    <a:lnTo>
                      <a:pt x="0" y="11"/>
                    </a:lnTo>
                    <a:lnTo>
                      <a:pt x="18" y="28"/>
                    </a:lnTo>
                    <a:lnTo>
                      <a:pt x="21" y="199"/>
                    </a:lnTo>
                    <a:lnTo>
                      <a:pt x="33" y="313"/>
                    </a:lnTo>
                    <a:lnTo>
                      <a:pt x="50" y="380"/>
                    </a:lnTo>
                    <a:lnTo>
                      <a:pt x="65" y="424"/>
                    </a:lnTo>
                    <a:lnTo>
                      <a:pt x="75" y="264"/>
                    </a:lnTo>
                    <a:lnTo>
                      <a:pt x="80" y="408"/>
                    </a:lnTo>
                    <a:lnTo>
                      <a:pt x="80" y="477"/>
                    </a:lnTo>
                    <a:lnTo>
                      <a:pt x="109" y="416"/>
                    </a:lnTo>
                    <a:lnTo>
                      <a:pt x="132" y="308"/>
                    </a:lnTo>
                    <a:lnTo>
                      <a:pt x="139" y="209"/>
                    </a:lnTo>
                    <a:lnTo>
                      <a:pt x="139" y="112"/>
                    </a:lnTo>
                    <a:lnTo>
                      <a:pt x="120" y="21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96">
                <a:extLst>
                  <a:ext uri="{FF2B5EF4-FFF2-40B4-BE49-F238E27FC236}">
                    <a16:creationId xmlns:a16="http://schemas.microsoft.com/office/drawing/2014/main" id="{F496F70F-BC07-6137-CC51-5DEB43A6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1783"/>
                <a:ext cx="17" cy="43"/>
              </a:xfrm>
              <a:custGeom>
                <a:avLst/>
                <a:gdLst>
                  <a:gd name="T0" fmla="*/ 32 w 32"/>
                  <a:gd name="T1" fmla="*/ 0 h 88"/>
                  <a:gd name="T2" fmla="*/ 13 w 32"/>
                  <a:gd name="T3" fmla="*/ 44 h 88"/>
                  <a:gd name="T4" fmla="*/ 0 w 32"/>
                  <a:gd name="T5" fmla="*/ 88 h 88"/>
                  <a:gd name="T6" fmla="*/ 0 w 32"/>
                  <a:gd name="T7" fmla="*/ 36 h 88"/>
                  <a:gd name="T8" fmla="*/ 13 w 32"/>
                  <a:gd name="T9" fmla="*/ 6 h 88"/>
                  <a:gd name="T10" fmla="*/ 32 w 32"/>
                  <a:gd name="T11" fmla="*/ 0 h 88"/>
                  <a:gd name="T12" fmla="*/ 32 w 32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88">
                    <a:moveTo>
                      <a:pt x="32" y="0"/>
                    </a:moveTo>
                    <a:lnTo>
                      <a:pt x="13" y="44"/>
                    </a:lnTo>
                    <a:lnTo>
                      <a:pt x="0" y="88"/>
                    </a:lnTo>
                    <a:lnTo>
                      <a:pt x="0" y="36"/>
                    </a:lnTo>
                    <a:lnTo>
                      <a:pt x="13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97">
                <a:extLst>
                  <a:ext uri="{FF2B5EF4-FFF2-40B4-BE49-F238E27FC236}">
                    <a16:creationId xmlns:a16="http://schemas.microsoft.com/office/drawing/2014/main" id="{AB20C912-F684-7B62-C5B8-5DF0E9E96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3" y="1933"/>
                <a:ext cx="447" cy="352"/>
              </a:xfrm>
              <a:custGeom>
                <a:avLst/>
                <a:gdLst>
                  <a:gd name="T0" fmla="*/ 896 w 896"/>
                  <a:gd name="T1" fmla="*/ 0 h 703"/>
                  <a:gd name="T2" fmla="*/ 854 w 896"/>
                  <a:gd name="T3" fmla="*/ 22 h 703"/>
                  <a:gd name="T4" fmla="*/ 846 w 896"/>
                  <a:gd name="T5" fmla="*/ 45 h 703"/>
                  <a:gd name="T6" fmla="*/ 816 w 896"/>
                  <a:gd name="T7" fmla="*/ 55 h 703"/>
                  <a:gd name="T8" fmla="*/ 820 w 896"/>
                  <a:gd name="T9" fmla="*/ 93 h 703"/>
                  <a:gd name="T10" fmla="*/ 785 w 896"/>
                  <a:gd name="T11" fmla="*/ 108 h 703"/>
                  <a:gd name="T12" fmla="*/ 787 w 896"/>
                  <a:gd name="T13" fmla="*/ 146 h 703"/>
                  <a:gd name="T14" fmla="*/ 759 w 896"/>
                  <a:gd name="T15" fmla="*/ 178 h 703"/>
                  <a:gd name="T16" fmla="*/ 730 w 896"/>
                  <a:gd name="T17" fmla="*/ 281 h 703"/>
                  <a:gd name="T18" fmla="*/ 643 w 896"/>
                  <a:gd name="T19" fmla="*/ 429 h 703"/>
                  <a:gd name="T20" fmla="*/ 569 w 896"/>
                  <a:gd name="T21" fmla="*/ 511 h 703"/>
                  <a:gd name="T22" fmla="*/ 451 w 896"/>
                  <a:gd name="T23" fmla="*/ 599 h 703"/>
                  <a:gd name="T24" fmla="*/ 384 w 896"/>
                  <a:gd name="T25" fmla="*/ 623 h 703"/>
                  <a:gd name="T26" fmla="*/ 371 w 896"/>
                  <a:gd name="T27" fmla="*/ 646 h 703"/>
                  <a:gd name="T28" fmla="*/ 352 w 896"/>
                  <a:gd name="T29" fmla="*/ 633 h 703"/>
                  <a:gd name="T30" fmla="*/ 331 w 896"/>
                  <a:gd name="T31" fmla="*/ 671 h 703"/>
                  <a:gd name="T32" fmla="*/ 306 w 896"/>
                  <a:gd name="T33" fmla="*/ 637 h 703"/>
                  <a:gd name="T34" fmla="*/ 287 w 896"/>
                  <a:gd name="T35" fmla="*/ 673 h 703"/>
                  <a:gd name="T36" fmla="*/ 257 w 896"/>
                  <a:gd name="T37" fmla="*/ 633 h 703"/>
                  <a:gd name="T38" fmla="*/ 236 w 896"/>
                  <a:gd name="T39" fmla="*/ 667 h 703"/>
                  <a:gd name="T40" fmla="*/ 215 w 896"/>
                  <a:gd name="T41" fmla="*/ 621 h 703"/>
                  <a:gd name="T42" fmla="*/ 183 w 896"/>
                  <a:gd name="T43" fmla="*/ 654 h 703"/>
                  <a:gd name="T44" fmla="*/ 175 w 896"/>
                  <a:gd name="T45" fmla="*/ 612 h 703"/>
                  <a:gd name="T46" fmla="*/ 141 w 896"/>
                  <a:gd name="T47" fmla="*/ 638 h 703"/>
                  <a:gd name="T48" fmla="*/ 133 w 896"/>
                  <a:gd name="T49" fmla="*/ 599 h 703"/>
                  <a:gd name="T50" fmla="*/ 103 w 896"/>
                  <a:gd name="T51" fmla="*/ 599 h 703"/>
                  <a:gd name="T52" fmla="*/ 90 w 896"/>
                  <a:gd name="T53" fmla="*/ 566 h 703"/>
                  <a:gd name="T54" fmla="*/ 57 w 896"/>
                  <a:gd name="T55" fmla="*/ 557 h 703"/>
                  <a:gd name="T56" fmla="*/ 29 w 896"/>
                  <a:gd name="T57" fmla="*/ 492 h 703"/>
                  <a:gd name="T58" fmla="*/ 15 w 896"/>
                  <a:gd name="T59" fmla="*/ 425 h 703"/>
                  <a:gd name="T60" fmla="*/ 0 w 896"/>
                  <a:gd name="T61" fmla="*/ 405 h 703"/>
                  <a:gd name="T62" fmla="*/ 8 w 896"/>
                  <a:gd name="T63" fmla="*/ 521 h 703"/>
                  <a:gd name="T64" fmla="*/ 42 w 896"/>
                  <a:gd name="T65" fmla="*/ 618 h 703"/>
                  <a:gd name="T66" fmla="*/ 110 w 896"/>
                  <a:gd name="T67" fmla="*/ 682 h 703"/>
                  <a:gd name="T68" fmla="*/ 194 w 896"/>
                  <a:gd name="T69" fmla="*/ 703 h 703"/>
                  <a:gd name="T70" fmla="*/ 308 w 896"/>
                  <a:gd name="T71" fmla="*/ 699 h 703"/>
                  <a:gd name="T72" fmla="*/ 409 w 896"/>
                  <a:gd name="T73" fmla="*/ 656 h 703"/>
                  <a:gd name="T74" fmla="*/ 544 w 896"/>
                  <a:gd name="T75" fmla="*/ 576 h 703"/>
                  <a:gd name="T76" fmla="*/ 628 w 896"/>
                  <a:gd name="T77" fmla="*/ 513 h 703"/>
                  <a:gd name="T78" fmla="*/ 698 w 896"/>
                  <a:gd name="T79" fmla="*/ 414 h 703"/>
                  <a:gd name="T80" fmla="*/ 829 w 896"/>
                  <a:gd name="T81" fmla="*/ 154 h 703"/>
                  <a:gd name="T82" fmla="*/ 880 w 896"/>
                  <a:gd name="T83" fmla="*/ 30 h 703"/>
                  <a:gd name="T84" fmla="*/ 896 w 896"/>
                  <a:gd name="T85" fmla="*/ 0 h 703"/>
                  <a:gd name="T86" fmla="*/ 896 w 896"/>
                  <a:gd name="T8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6" h="703">
                    <a:moveTo>
                      <a:pt x="896" y="0"/>
                    </a:moveTo>
                    <a:lnTo>
                      <a:pt x="854" y="22"/>
                    </a:lnTo>
                    <a:lnTo>
                      <a:pt x="846" y="45"/>
                    </a:lnTo>
                    <a:lnTo>
                      <a:pt x="816" y="55"/>
                    </a:lnTo>
                    <a:lnTo>
                      <a:pt x="820" y="93"/>
                    </a:lnTo>
                    <a:lnTo>
                      <a:pt x="785" y="108"/>
                    </a:lnTo>
                    <a:lnTo>
                      <a:pt x="787" y="146"/>
                    </a:lnTo>
                    <a:lnTo>
                      <a:pt x="759" y="178"/>
                    </a:lnTo>
                    <a:lnTo>
                      <a:pt x="730" y="281"/>
                    </a:lnTo>
                    <a:lnTo>
                      <a:pt x="643" y="429"/>
                    </a:lnTo>
                    <a:lnTo>
                      <a:pt x="569" y="511"/>
                    </a:lnTo>
                    <a:lnTo>
                      <a:pt x="451" y="599"/>
                    </a:lnTo>
                    <a:lnTo>
                      <a:pt x="384" y="623"/>
                    </a:lnTo>
                    <a:lnTo>
                      <a:pt x="371" y="646"/>
                    </a:lnTo>
                    <a:lnTo>
                      <a:pt x="352" y="633"/>
                    </a:lnTo>
                    <a:lnTo>
                      <a:pt x="331" y="671"/>
                    </a:lnTo>
                    <a:lnTo>
                      <a:pt x="306" y="637"/>
                    </a:lnTo>
                    <a:lnTo>
                      <a:pt x="287" y="673"/>
                    </a:lnTo>
                    <a:lnTo>
                      <a:pt x="257" y="633"/>
                    </a:lnTo>
                    <a:lnTo>
                      <a:pt x="236" y="667"/>
                    </a:lnTo>
                    <a:lnTo>
                      <a:pt x="215" y="621"/>
                    </a:lnTo>
                    <a:lnTo>
                      <a:pt x="183" y="654"/>
                    </a:lnTo>
                    <a:lnTo>
                      <a:pt x="175" y="612"/>
                    </a:lnTo>
                    <a:lnTo>
                      <a:pt x="141" y="638"/>
                    </a:lnTo>
                    <a:lnTo>
                      <a:pt x="133" y="599"/>
                    </a:lnTo>
                    <a:lnTo>
                      <a:pt x="103" y="599"/>
                    </a:lnTo>
                    <a:lnTo>
                      <a:pt x="90" y="566"/>
                    </a:lnTo>
                    <a:lnTo>
                      <a:pt x="57" y="557"/>
                    </a:lnTo>
                    <a:lnTo>
                      <a:pt x="29" y="492"/>
                    </a:lnTo>
                    <a:lnTo>
                      <a:pt x="15" y="425"/>
                    </a:lnTo>
                    <a:lnTo>
                      <a:pt x="0" y="405"/>
                    </a:lnTo>
                    <a:lnTo>
                      <a:pt x="8" y="521"/>
                    </a:lnTo>
                    <a:lnTo>
                      <a:pt x="42" y="618"/>
                    </a:lnTo>
                    <a:lnTo>
                      <a:pt x="110" y="682"/>
                    </a:lnTo>
                    <a:lnTo>
                      <a:pt x="194" y="703"/>
                    </a:lnTo>
                    <a:lnTo>
                      <a:pt x="308" y="699"/>
                    </a:lnTo>
                    <a:lnTo>
                      <a:pt x="409" y="656"/>
                    </a:lnTo>
                    <a:lnTo>
                      <a:pt x="544" y="576"/>
                    </a:lnTo>
                    <a:lnTo>
                      <a:pt x="628" y="513"/>
                    </a:lnTo>
                    <a:lnTo>
                      <a:pt x="698" y="414"/>
                    </a:lnTo>
                    <a:lnTo>
                      <a:pt x="829" y="154"/>
                    </a:lnTo>
                    <a:lnTo>
                      <a:pt x="880" y="30"/>
                    </a:lnTo>
                    <a:lnTo>
                      <a:pt x="896" y="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98">
                <a:extLst>
                  <a:ext uri="{FF2B5EF4-FFF2-40B4-BE49-F238E27FC236}">
                    <a16:creationId xmlns:a16="http://schemas.microsoft.com/office/drawing/2014/main" id="{F7926058-86C8-CCFD-E165-53178B0A8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1804"/>
                <a:ext cx="19" cy="106"/>
              </a:xfrm>
              <a:custGeom>
                <a:avLst/>
                <a:gdLst>
                  <a:gd name="T0" fmla="*/ 21 w 38"/>
                  <a:gd name="T1" fmla="*/ 9 h 211"/>
                  <a:gd name="T2" fmla="*/ 31 w 38"/>
                  <a:gd name="T3" fmla="*/ 70 h 211"/>
                  <a:gd name="T4" fmla="*/ 38 w 38"/>
                  <a:gd name="T5" fmla="*/ 154 h 211"/>
                  <a:gd name="T6" fmla="*/ 29 w 38"/>
                  <a:gd name="T7" fmla="*/ 211 h 211"/>
                  <a:gd name="T8" fmla="*/ 0 w 38"/>
                  <a:gd name="T9" fmla="*/ 0 h 211"/>
                  <a:gd name="T10" fmla="*/ 21 w 38"/>
                  <a:gd name="T11" fmla="*/ 9 h 211"/>
                  <a:gd name="T12" fmla="*/ 21 w 38"/>
                  <a:gd name="T13" fmla="*/ 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11">
                    <a:moveTo>
                      <a:pt x="21" y="9"/>
                    </a:moveTo>
                    <a:lnTo>
                      <a:pt x="31" y="70"/>
                    </a:lnTo>
                    <a:lnTo>
                      <a:pt x="38" y="154"/>
                    </a:lnTo>
                    <a:lnTo>
                      <a:pt x="29" y="211"/>
                    </a:lnTo>
                    <a:lnTo>
                      <a:pt x="0" y="0"/>
                    </a:lnTo>
                    <a:lnTo>
                      <a:pt x="21" y="9"/>
                    </a:ln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7" name="Freeform 99">
                <a:extLst>
                  <a:ext uri="{FF2B5EF4-FFF2-40B4-BE49-F238E27FC236}">
                    <a16:creationId xmlns:a16="http://schemas.microsoft.com/office/drawing/2014/main" id="{1A78D758-CEF9-538F-7A50-7086DB0A9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3" y="1760"/>
                <a:ext cx="108" cy="33"/>
              </a:xfrm>
              <a:custGeom>
                <a:avLst/>
                <a:gdLst>
                  <a:gd name="T0" fmla="*/ 0 w 215"/>
                  <a:gd name="T1" fmla="*/ 3 h 66"/>
                  <a:gd name="T2" fmla="*/ 97 w 215"/>
                  <a:gd name="T3" fmla="*/ 15 h 66"/>
                  <a:gd name="T4" fmla="*/ 215 w 215"/>
                  <a:gd name="T5" fmla="*/ 66 h 66"/>
                  <a:gd name="T6" fmla="*/ 145 w 215"/>
                  <a:gd name="T7" fmla="*/ 13 h 66"/>
                  <a:gd name="T8" fmla="*/ 82 w 215"/>
                  <a:gd name="T9" fmla="*/ 0 h 66"/>
                  <a:gd name="T10" fmla="*/ 0 w 215"/>
                  <a:gd name="T11" fmla="*/ 3 h 66"/>
                  <a:gd name="T12" fmla="*/ 0 w 215"/>
                  <a:gd name="T13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66">
                    <a:moveTo>
                      <a:pt x="0" y="3"/>
                    </a:moveTo>
                    <a:lnTo>
                      <a:pt x="97" y="15"/>
                    </a:lnTo>
                    <a:lnTo>
                      <a:pt x="215" y="66"/>
                    </a:lnTo>
                    <a:lnTo>
                      <a:pt x="145" y="13"/>
                    </a:lnTo>
                    <a:lnTo>
                      <a:pt x="82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8" name="Freeform 100">
                <a:extLst>
                  <a:ext uri="{FF2B5EF4-FFF2-40B4-BE49-F238E27FC236}">
                    <a16:creationId xmlns:a16="http://schemas.microsoft.com/office/drawing/2014/main" id="{66674D11-350E-7662-256D-E7AC3DDED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2173"/>
                <a:ext cx="17" cy="16"/>
              </a:xfrm>
              <a:custGeom>
                <a:avLst/>
                <a:gdLst>
                  <a:gd name="T0" fmla="*/ 0 w 35"/>
                  <a:gd name="T1" fmla="*/ 13 h 30"/>
                  <a:gd name="T2" fmla="*/ 27 w 35"/>
                  <a:gd name="T3" fmla="*/ 0 h 30"/>
                  <a:gd name="T4" fmla="*/ 35 w 35"/>
                  <a:gd name="T5" fmla="*/ 30 h 30"/>
                  <a:gd name="T6" fmla="*/ 0 w 35"/>
                  <a:gd name="T7" fmla="*/ 13 h 30"/>
                  <a:gd name="T8" fmla="*/ 0 w 35"/>
                  <a:gd name="T9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0">
                    <a:moveTo>
                      <a:pt x="0" y="13"/>
                    </a:moveTo>
                    <a:lnTo>
                      <a:pt x="27" y="0"/>
                    </a:lnTo>
                    <a:lnTo>
                      <a:pt x="35" y="3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35" grpId="0" autoUpdateAnimBg="0"/>
      <p:bldP spid="63536" grpId="0" autoUpdateAnimBg="0"/>
      <p:bldP spid="63537" grpId="0" autoUpdateAnimBg="0"/>
      <p:bldP spid="63538" grpId="0" autoUpdateAnimBg="0"/>
      <p:bldP spid="635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0533DF8-E5CE-CEE1-1E2F-45FF2D88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  <p:grpSp>
        <p:nvGrpSpPr>
          <p:cNvPr id="65542" name="Group 6">
            <a:extLst>
              <a:ext uri="{FF2B5EF4-FFF2-40B4-BE49-F238E27FC236}">
                <a16:creationId xmlns:a16="http://schemas.microsoft.com/office/drawing/2014/main" id="{CC91F5EF-1810-9CDA-411F-A21DDFCE728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6250"/>
            <a:ext cx="8208962" cy="1333500"/>
            <a:chOff x="240" y="336"/>
            <a:chExt cx="5136" cy="840"/>
          </a:xfrm>
        </p:grpSpPr>
        <p:sp>
          <p:nvSpPr>
            <p:cNvPr id="65540" name="AutoShape 4">
              <a:extLst>
                <a:ext uri="{FF2B5EF4-FFF2-40B4-BE49-F238E27FC236}">
                  <a16:creationId xmlns:a16="http://schemas.microsoft.com/office/drawing/2014/main" id="{D3C1E596-8B26-A52A-7EC9-AF7AA94B2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576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b="1">
                  <a:solidFill>
                    <a:schemeClr val="accent2"/>
                  </a:solidFill>
                </a:rPr>
                <a:t>定义</a:t>
              </a:r>
            </a:p>
          </p:txBody>
        </p:sp>
        <p:sp>
          <p:nvSpPr>
            <p:cNvPr id="65541" name="Text Box 5">
              <a:extLst>
                <a:ext uri="{FF2B5EF4-FFF2-40B4-BE49-F238E27FC236}">
                  <a16:creationId xmlns:a16="http://schemas.microsoft.com/office/drawing/2014/main" id="{6684A9AB-EBBB-E875-1FBE-B3ABC826C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"/>
              <a:ext cx="5136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/>
                <a:t>　　　若某算法在计算过程中任一步产生的误差在以后的计算中都</a:t>
              </a:r>
              <a:r>
                <a:rPr lang="zh-CN" altLang="en-US" sz="2400" b="1">
                  <a:solidFill>
                    <a:schemeClr val="accent2"/>
                  </a:solidFill>
                </a:rPr>
                <a:t>逐步衰减</a:t>
              </a:r>
              <a:r>
                <a:rPr lang="zh-CN" altLang="en-US" sz="2400" b="1"/>
                <a:t>，则称该算法是</a:t>
              </a:r>
              <a:r>
                <a:rPr lang="zh-CN" altLang="en-US" sz="2400" b="1">
                  <a:solidFill>
                    <a:schemeClr val="accent2"/>
                  </a:solidFill>
                </a:rPr>
                <a:t>绝对稳定的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absolutely stable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 */</a:t>
              </a:r>
              <a:r>
                <a:rPr lang="zh-CN" altLang="en-US" sz="2000" b="1">
                  <a:latin typeface="Arial" panose="020B0604020202020204" pitchFamily="34" charset="0"/>
                </a:rPr>
                <a:t>。</a:t>
              </a:r>
            </a:p>
          </p:txBody>
        </p:sp>
      </p:grpSp>
      <p:sp>
        <p:nvSpPr>
          <p:cNvPr id="65595" name="Text Box 59">
            <a:extLst>
              <a:ext uri="{FF2B5EF4-FFF2-40B4-BE49-F238E27FC236}">
                <a16:creationId xmlns:a16="http://schemas.microsoft.com/office/drawing/2014/main" id="{F027AEAF-B9AB-F08B-A356-73A452F9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一般分析时为简单起见，只考虑</a:t>
            </a:r>
            <a:r>
              <a:rPr lang="zh-CN" altLang="en-US" sz="2400" b="1">
                <a:solidFill>
                  <a:schemeClr val="accent2"/>
                </a:solidFill>
              </a:rPr>
              <a:t>试验方程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test equation */</a:t>
            </a:r>
          </a:p>
        </p:txBody>
      </p:sp>
      <p:grpSp>
        <p:nvGrpSpPr>
          <p:cNvPr id="65620" name="Group 84">
            <a:extLst>
              <a:ext uri="{FF2B5EF4-FFF2-40B4-BE49-F238E27FC236}">
                <a16:creationId xmlns:a16="http://schemas.microsoft.com/office/drawing/2014/main" id="{B7BD1C10-8EA3-C53B-8064-5E854AA53DC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819400"/>
            <a:ext cx="3276600" cy="762000"/>
            <a:chOff x="1824" y="1776"/>
            <a:chExt cx="2064" cy="480"/>
          </a:xfrm>
        </p:grpSpPr>
        <p:sp>
          <p:nvSpPr>
            <p:cNvPr id="65597" name="AutoShape 61">
              <a:extLst>
                <a:ext uri="{FF2B5EF4-FFF2-40B4-BE49-F238E27FC236}">
                  <a16:creationId xmlns:a16="http://schemas.microsoft.com/office/drawing/2014/main" id="{3D62BAF7-82F0-E667-32B4-FF5626ED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76"/>
              <a:ext cx="2064" cy="480"/>
            </a:xfrm>
            <a:prstGeom prst="bevel">
              <a:avLst>
                <a:gd name="adj" fmla="val 125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96" name="Object 60">
              <a:extLst>
                <a:ext uri="{FF2B5EF4-FFF2-40B4-BE49-F238E27FC236}">
                  <a16:creationId xmlns:a16="http://schemas.microsoft.com/office/drawing/2014/main" id="{76C203AE-0FA9-509B-C0E0-EF28505D9C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6" y="1872"/>
            <a:ext cx="175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9720" imgH="203040" progId="Equation.DSMT4">
                    <p:embed/>
                  </p:oleObj>
                </mc:Choice>
                <mc:Fallback>
                  <p:oleObj name="Equation" r:id="rId5" imgW="1269720" imgH="20304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1872"/>
                          <a:ext cx="175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99" name="AutoShape 63">
            <a:extLst>
              <a:ext uri="{FF2B5EF4-FFF2-40B4-BE49-F238E27FC236}">
                <a16:creationId xmlns:a16="http://schemas.microsoft.com/office/drawing/2014/main" id="{75B09FC9-83D1-8416-5C23-22161F65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2438400" cy="1066800"/>
          </a:xfrm>
          <a:prstGeom prst="wedgeEllipseCallout">
            <a:avLst>
              <a:gd name="adj1" fmla="val -33269"/>
              <a:gd name="adj2" fmla="val 11413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常数，可以是复数</a:t>
            </a:r>
          </a:p>
        </p:txBody>
      </p:sp>
      <p:grpSp>
        <p:nvGrpSpPr>
          <p:cNvPr id="65618" name="Group 82">
            <a:extLst>
              <a:ext uri="{FF2B5EF4-FFF2-40B4-BE49-F238E27FC236}">
                <a16:creationId xmlns:a16="http://schemas.microsoft.com/office/drawing/2014/main" id="{068B8666-4E56-16D9-E8DC-3C4C25ED826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86200"/>
            <a:ext cx="8153400" cy="2100263"/>
            <a:chOff x="240" y="2160"/>
            <a:chExt cx="5136" cy="1323"/>
          </a:xfrm>
        </p:grpSpPr>
        <p:sp>
          <p:nvSpPr>
            <p:cNvPr id="65601" name="Text Box 65">
              <a:extLst>
                <a:ext uri="{FF2B5EF4-FFF2-40B4-BE49-F238E27FC236}">
                  <a16:creationId xmlns:a16="http://schemas.microsoft.com/office/drawing/2014/main" id="{1BA2D90D-5CE8-0161-8ED0-8FCEB405D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60"/>
              <a:ext cx="513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0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0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当步长取为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h</a:t>
              </a:r>
              <a:r>
                <a:rPr lang="en-US" altLang="zh-CN" b="1">
                  <a:ea typeface="楷体_GB2312" pitchFamily="49" charset="-122"/>
                </a:rPr>
                <a:t>  </a:t>
              </a:r>
              <a:r>
                <a:rPr lang="zh-CN" altLang="en-US" b="1">
                  <a:ea typeface="楷体_GB2312" pitchFamily="49" charset="-122"/>
                </a:rPr>
                <a:t>时，将某算法应用于上式，并假设只在初值产生误差                     ，则若此误差以后逐步衰减，就称该算法相对于             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绝对稳定</a:t>
              </a:r>
              <a:r>
                <a:rPr lang="zh-CN" altLang="en-US" b="1">
                  <a:ea typeface="楷体_GB2312" pitchFamily="49" charset="-122"/>
                </a:rPr>
                <a:t>，    的全体构成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绝对稳定区域</a:t>
              </a:r>
              <a:r>
                <a:rPr lang="zh-CN" altLang="en-US" b="1">
                  <a:ea typeface="楷体_GB2312" pitchFamily="49" charset="-122"/>
                </a:rPr>
                <a:t>。我们称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算法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A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比算法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B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稳定</a:t>
              </a:r>
              <a:r>
                <a:rPr lang="zh-CN" altLang="en-US" b="1">
                  <a:ea typeface="楷体_GB2312" pitchFamily="49" charset="-122"/>
                </a:rPr>
                <a:t>，就是指 </a:t>
              </a:r>
              <a:r>
                <a:rPr lang="en-US" altLang="zh-CN" b="1">
                  <a:ea typeface="楷体_GB2312" pitchFamily="49" charset="-122"/>
                </a:rPr>
                <a:t>A </a:t>
              </a:r>
              <a:r>
                <a:rPr lang="zh-CN" altLang="en-US" b="1">
                  <a:ea typeface="楷体_GB2312" pitchFamily="49" charset="-122"/>
                </a:rPr>
                <a:t>的绝对稳定区域比 </a:t>
              </a:r>
              <a:r>
                <a:rPr lang="en-US" altLang="zh-CN" b="1">
                  <a:ea typeface="楷体_GB2312" pitchFamily="49" charset="-122"/>
                </a:rPr>
                <a:t>B </a:t>
              </a:r>
              <a:r>
                <a:rPr lang="zh-CN" altLang="en-US" b="1">
                  <a:ea typeface="楷体_GB2312" pitchFamily="49" charset="-122"/>
                </a:rPr>
                <a:t>的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大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</p:txBody>
        </p:sp>
        <p:grpSp>
          <p:nvGrpSpPr>
            <p:cNvPr id="65606" name="Group 70">
              <a:extLst>
                <a:ext uri="{FF2B5EF4-FFF2-40B4-BE49-F238E27FC236}">
                  <a16:creationId xmlns:a16="http://schemas.microsoft.com/office/drawing/2014/main" id="{90210336-34C0-D240-2E41-775F9B7D1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960" cy="288"/>
              <a:chOff x="2256" y="3665"/>
              <a:chExt cx="960" cy="288"/>
            </a:xfrm>
          </p:grpSpPr>
          <p:graphicFrame>
            <p:nvGraphicFramePr>
              <p:cNvPr id="65602" name="Object 66">
                <a:extLst>
                  <a:ext uri="{FF2B5EF4-FFF2-40B4-BE49-F238E27FC236}">
                    <a16:creationId xmlns:a16="http://schemas.microsoft.com/office/drawing/2014/main" id="{EEC89E2D-8B11-A252-F17B-68A0AA35B3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3665"/>
              <a:ext cx="96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61760" imgH="228600" progId="Equation.DSMT4">
                      <p:embed/>
                    </p:oleObj>
                  </mc:Choice>
                  <mc:Fallback>
                    <p:oleObj name="Equation" r:id="rId7" imgW="761760" imgH="228600" progId="Equation.DSMT4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665"/>
                            <a:ext cx="96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605" name="Line 69">
                <a:extLst>
                  <a:ext uri="{FF2B5EF4-FFF2-40B4-BE49-F238E27FC236}">
                    <a16:creationId xmlns:a16="http://schemas.microsoft.com/office/drawing/2014/main" id="{91F10555-25A8-3E47-9C81-D0D5EC6B6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2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14" name="Group 78">
              <a:extLst>
                <a:ext uri="{FF2B5EF4-FFF2-40B4-BE49-F238E27FC236}">
                  <a16:creationId xmlns:a16="http://schemas.microsoft.com/office/drawing/2014/main" id="{45511646-8402-3A5D-D72A-C486DA90A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88"/>
              <a:ext cx="596" cy="263"/>
              <a:chOff x="2655" y="3678"/>
              <a:chExt cx="596" cy="263"/>
            </a:xfrm>
          </p:grpSpPr>
          <p:sp>
            <p:nvSpPr>
              <p:cNvPr id="65611" name="Rectangle 75">
                <a:extLst>
                  <a:ext uri="{FF2B5EF4-FFF2-40B4-BE49-F238E27FC236}">
                    <a16:creationId xmlns:a16="http://schemas.microsoft.com/office/drawing/2014/main" id="{FBAF721B-5126-A09E-2F92-B21F4387B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3701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612" name="Rectangle 76">
                <a:extLst>
                  <a:ext uri="{FF2B5EF4-FFF2-40B4-BE49-F238E27FC236}">
                    <a16:creationId xmlns:a16="http://schemas.microsoft.com/office/drawing/2014/main" id="{4C785632-0FBF-6431-A0B6-8BA9B298C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3678"/>
                <a:ext cx="27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 </a:t>
                </a:r>
                <a:r>
                  <a:rPr lang="en-US" altLang="zh-CN" sz="25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613" name="Rectangle 77">
                <a:extLst>
                  <a:ext uri="{FF2B5EF4-FFF2-40B4-BE49-F238E27FC236}">
                    <a16:creationId xmlns:a16="http://schemas.microsoft.com/office/drawing/2014/main" id="{17C36B6E-2EA0-4EEE-3239-2C35018A2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3678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5607" name="Line 71">
                <a:extLst>
                  <a:ext uri="{FF2B5EF4-FFF2-40B4-BE49-F238E27FC236}">
                    <a16:creationId xmlns:a16="http://schemas.microsoft.com/office/drawing/2014/main" id="{053B7F04-5479-3139-7A02-26564EF5D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5" y="370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617" name="Group 81">
              <a:extLst>
                <a:ext uri="{FF2B5EF4-FFF2-40B4-BE49-F238E27FC236}">
                  <a16:creationId xmlns:a16="http://schemas.microsoft.com/office/drawing/2014/main" id="{CA480866-2989-6DD2-F727-9173ABA91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688"/>
              <a:ext cx="144" cy="250"/>
              <a:chOff x="1680" y="3814"/>
              <a:chExt cx="144" cy="250"/>
            </a:xfrm>
          </p:grpSpPr>
          <p:sp>
            <p:nvSpPr>
              <p:cNvPr id="65615" name="Rectangle 79">
                <a:extLst>
                  <a:ext uri="{FF2B5EF4-FFF2-40B4-BE49-F238E27FC236}">
                    <a16:creationId xmlns:a16="http://schemas.microsoft.com/office/drawing/2014/main" id="{32C1181A-1761-FA32-393F-2C378A38C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81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616" name="Line 80">
                <a:extLst>
                  <a:ext uri="{FF2B5EF4-FFF2-40B4-BE49-F238E27FC236}">
                    <a16:creationId xmlns:a16="http://schemas.microsoft.com/office/drawing/2014/main" id="{050D0B6B-02DB-BD3D-869B-922A47F52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8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5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5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5" grpId="0" autoUpdateAnimBg="0"/>
      <p:bldP spid="6559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3AE934-772E-6422-1146-3A4B782C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  <p:grpSp>
        <p:nvGrpSpPr>
          <p:cNvPr id="66596" name="Group 36">
            <a:extLst>
              <a:ext uri="{FF2B5EF4-FFF2-40B4-BE49-F238E27FC236}">
                <a16:creationId xmlns:a16="http://schemas.microsoft.com/office/drawing/2014/main" id="{F83ADABD-E6F6-5F4A-AC5E-6A08C71BC68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6775450" cy="479425"/>
            <a:chOff x="336" y="288"/>
            <a:chExt cx="4239" cy="302"/>
          </a:xfrm>
        </p:grpSpPr>
        <p:sp>
          <p:nvSpPr>
            <p:cNvPr id="66564" name="Text Box 4">
              <a:extLst>
                <a:ext uri="{FF2B5EF4-FFF2-40B4-BE49-F238E27FC236}">
                  <a16:creationId xmlns:a16="http://schemas.microsoft.com/office/drawing/2014/main" id="{79367285-E2C4-0389-FD5E-A8B367A37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考察显式欧拉法</a:t>
              </a:r>
            </a:p>
          </p:txBody>
        </p:sp>
        <p:graphicFrame>
          <p:nvGraphicFramePr>
            <p:cNvPr id="66565" name="Object 5">
              <a:extLst>
                <a:ext uri="{FF2B5EF4-FFF2-40B4-BE49-F238E27FC236}">
                  <a16:creationId xmlns:a16="http://schemas.microsoft.com/office/drawing/2014/main" id="{2509600A-A86C-6CD8-D1DC-781CD549F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88"/>
            <a:ext cx="23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92160" imgH="241200" progId="Equation.DSMT4">
                    <p:embed/>
                  </p:oleObj>
                </mc:Choice>
                <mc:Fallback>
                  <p:oleObj name="Equation" r:id="rId5" imgW="189216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88"/>
                          <a:ext cx="236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6" name="Line 6">
              <a:extLst>
                <a:ext uri="{FF2B5EF4-FFF2-40B4-BE49-F238E27FC236}">
                  <a16:creationId xmlns:a16="http://schemas.microsoft.com/office/drawing/2014/main" id="{9DA84BA0-0F67-61EC-7056-C325D2B0C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521229E3-D643-8172-DBB8-12EB72BDFE0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066800"/>
            <a:ext cx="4014788" cy="457200"/>
            <a:chOff x="768" y="672"/>
            <a:chExt cx="2529" cy="288"/>
          </a:xfrm>
        </p:grpSpPr>
        <p:grpSp>
          <p:nvGrpSpPr>
            <p:cNvPr id="66571" name="Group 11">
              <a:extLst>
                <a:ext uri="{FF2B5EF4-FFF2-40B4-BE49-F238E27FC236}">
                  <a16:creationId xmlns:a16="http://schemas.microsoft.com/office/drawing/2014/main" id="{D45ED950-1F71-8308-70A9-24BA54918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672"/>
              <a:ext cx="911" cy="271"/>
              <a:chOff x="720" y="1008"/>
              <a:chExt cx="911" cy="271"/>
            </a:xfrm>
          </p:grpSpPr>
          <p:graphicFrame>
            <p:nvGraphicFramePr>
              <p:cNvPr id="66568" name="Object 8">
                <a:extLst>
                  <a:ext uri="{FF2B5EF4-FFF2-40B4-BE49-F238E27FC236}">
                    <a16:creationId xmlns:a16="http://schemas.microsoft.com/office/drawing/2014/main" id="{C8FDF930-6757-B908-3C51-7C8FAA4864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0" y="1008"/>
              <a:ext cx="91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61760" imgH="228600" progId="Equation.DSMT4">
                      <p:embed/>
                    </p:oleObj>
                  </mc:Choice>
                  <mc:Fallback>
                    <p:oleObj name="Equation" r:id="rId7" imgW="76176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008"/>
                            <a:ext cx="911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0" name="Line 10">
                <a:extLst>
                  <a:ext uri="{FF2B5EF4-FFF2-40B4-BE49-F238E27FC236}">
                    <a16:creationId xmlns:a16="http://schemas.microsoft.com/office/drawing/2014/main" id="{A14DF681-C57A-035A-743C-BBEBCF792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2" name="AutoShape 12">
              <a:extLst>
                <a:ext uri="{FF2B5EF4-FFF2-40B4-BE49-F238E27FC236}">
                  <a16:creationId xmlns:a16="http://schemas.microsoft.com/office/drawing/2014/main" id="{E4360891-D3F3-0302-053B-85F5260C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73" name="Object 13">
              <a:extLst>
                <a:ext uri="{FF2B5EF4-FFF2-40B4-BE49-F238E27FC236}">
                  <a16:creationId xmlns:a16="http://schemas.microsoft.com/office/drawing/2014/main" id="{A83CADA5-6CFA-4F99-C84F-00CE6D518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672"/>
            <a:ext cx="13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17440" imgH="241200" progId="Equation.DSMT4">
                    <p:embed/>
                  </p:oleObj>
                </mc:Choice>
                <mc:Fallback>
                  <p:oleObj name="Equation" r:id="rId9" imgW="111744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13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Line 14">
              <a:extLst>
                <a:ext uri="{FF2B5EF4-FFF2-40B4-BE49-F238E27FC236}">
                  <a16:creationId xmlns:a16="http://schemas.microsoft.com/office/drawing/2014/main" id="{0BBB6CCD-613D-C7ED-F5A0-E4869F55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745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15">
              <a:extLst>
                <a:ext uri="{FF2B5EF4-FFF2-40B4-BE49-F238E27FC236}">
                  <a16:creationId xmlns:a16="http://schemas.microsoft.com/office/drawing/2014/main" id="{E4321C35-05BF-811D-C8BB-6B78BDDF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72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7">
              <a:extLst>
                <a:ext uri="{FF2B5EF4-FFF2-40B4-BE49-F238E27FC236}">
                  <a16:creationId xmlns:a16="http://schemas.microsoft.com/office/drawing/2014/main" id="{BFA5DD3D-1055-C15B-7E56-C7BF7069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45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3" name="Group 23">
            <a:extLst>
              <a:ext uri="{FF2B5EF4-FFF2-40B4-BE49-F238E27FC236}">
                <a16:creationId xmlns:a16="http://schemas.microsoft.com/office/drawing/2014/main" id="{F12058FC-CEB3-B979-6055-E482EE49D22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3962400" cy="457200"/>
            <a:chOff x="864" y="1392"/>
            <a:chExt cx="2496" cy="288"/>
          </a:xfrm>
        </p:grpSpPr>
        <p:sp>
          <p:nvSpPr>
            <p:cNvPr id="66579" name="AutoShape 19">
              <a:extLst>
                <a:ext uri="{FF2B5EF4-FFF2-40B4-BE49-F238E27FC236}">
                  <a16:creationId xmlns:a16="http://schemas.microsoft.com/office/drawing/2014/main" id="{FC222424-A7B3-2D82-1E83-8608C3B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0" name="Object 20">
              <a:extLst>
                <a:ext uri="{FF2B5EF4-FFF2-40B4-BE49-F238E27FC236}">
                  <a16:creationId xmlns:a16="http://schemas.microsoft.com/office/drawing/2014/main" id="{C26DE5E2-CC55-7D39-32F1-2DAB9ADA5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392"/>
            <a:ext cx="2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841400" imgH="241200" progId="Equation.DSMT4">
                    <p:embed/>
                  </p:oleObj>
                </mc:Choice>
                <mc:Fallback>
                  <p:oleObj name="Equation" r:id="rId11" imgW="1841400" imgH="241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92"/>
                          <a:ext cx="22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Line 21">
              <a:extLst>
                <a:ext uri="{FF2B5EF4-FFF2-40B4-BE49-F238E27FC236}">
                  <a16:creationId xmlns:a16="http://schemas.microsoft.com/office/drawing/2014/main" id="{92A388C1-1D0A-093F-2D3A-FA97CDF3A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46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22">
              <a:extLst>
                <a:ext uri="{FF2B5EF4-FFF2-40B4-BE49-F238E27FC236}">
                  <a16:creationId xmlns:a16="http://schemas.microsoft.com/office/drawing/2014/main" id="{EB36F90C-4391-B541-155D-275DDA30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14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90" name="Group 30">
            <a:extLst>
              <a:ext uri="{FF2B5EF4-FFF2-40B4-BE49-F238E27FC236}">
                <a16:creationId xmlns:a16="http://schemas.microsoft.com/office/drawing/2014/main" id="{A4F8E8FF-A991-1936-161F-C2F5F77D948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86000"/>
            <a:ext cx="7029450" cy="822325"/>
            <a:chOff x="720" y="1776"/>
            <a:chExt cx="4376" cy="518"/>
          </a:xfrm>
        </p:grpSpPr>
        <p:sp>
          <p:nvSpPr>
            <p:cNvPr id="66585" name="Text Box 25">
              <a:extLst>
                <a:ext uri="{FF2B5EF4-FFF2-40B4-BE49-F238E27FC236}">
                  <a16:creationId xmlns:a16="http://schemas.microsoft.com/office/drawing/2014/main" id="{B0AE3D4C-195E-9953-D7DD-2CDE9D04B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76"/>
              <a:ext cx="42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49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39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ea typeface="楷体_GB2312" pitchFamily="49" charset="-122"/>
                </a:rPr>
                <a:t>由此可见，要保证初始误差</a:t>
              </a:r>
              <a:r>
                <a:rPr lang="zh-CN" altLang="en-US" b="1" i="1"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0 </a:t>
              </a:r>
              <a:r>
                <a:rPr lang="zh-CN" altLang="en-US" b="1">
                  <a:ea typeface="楷体_GB2312" pitchFamily="49" charset="-122"/>
                </a:rPr>
                <a:t>以后逐步衰减，</a:t>
              </a:r>
            </a:p>
            <a:p>
              <a:r>
                <a:rPr lang="zh-CN" altLang="en-US" b="1">
                  <a:ea typeface="楷体_GB2312" pitchFamily="49" charset="-122"/>
                </a:rPr>
                <a:t>必须满足：</a:t>
              </a:r>
            </a:p>
          </p:txBody>
        </p:sp>
        <p:grpSp>
          <p:nvGrpSpPr>
            <p:cNvPr id="66589" name="Group 29">
              <a:extLst>
                <a:ext uri="{FF2B5EF4-FFF2-40B4-BE49-F238E27FC236}">
                  <a16:creationId xmlns:a16="http://schemas.microsoft.com/office/drawing/2014/main" id="{0B06BACF-CDDE-9821-8904-CA422EE8E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824"/>
              <a:ext cx="584" cy="246"/>
              <a:chOff x="568" y="2856"/>
              <a:chExt cx="584" cy="246"/>
            </a:xfrm>
          </p:grpSpPr>
          <p:graphicFrame>
            <p:nvGraphicFramePr>
              <p:cNvPr id="66586" name="Object 26">
                <a:extLst>
                  <a:ext uri="{FF2B5EF4-FFF2-40B4-BE49-F238E27FC236}">
                    <a16:creationId xmlns:a16="http://schemas.microsoft.com/office/drawing/2014/main" id="{CB8344D1-0509-76D5-E457-D55F272235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8" y="2856"/>
              <a:ext cx="58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482400" imgH="203040" progId="Equation.DSMT4">
                      <p:embed/>
                    </p:oleObj>
                  </mc:Choice>
                  <mc:Fallback>
                    <p:oleObj name="Equation" r:id="rId13" imgW="482400" imgH="20304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" y="2856"/>
                            <a:ext cx="584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8" name="Line 28">
                <a:extLst>
                  <a:ext uri="{FF2B5EF4-FFF2-40B4-BE49-F238E27FC236}">
                    <a16:creationId xmlns:a16="http://schemas.microsoft.com/office/drawing/2014/main" id="{74A489A4-7509-7466-EBE8-2AE52933F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" y="288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888C94A6-D6E1-B1D7-C10A-130A4459411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1233488" cy="385763"/>
            <a:chOff x="1794" y="2398"/>
            <a:chExt cx="777" cy="243"/>
          </a:xfrm>
        </p:grpSpPr>
        <p:graphicFrame>
          <p:nvGraphicFramePr>
            <p:cNvPr id="66591" name="Object 31">
              <a:extLst>
                <a:ext uri="{FF2B5EF4-FFF2-40B4-BE49-F238E27FC236}">
                  <a16:creationId xmlns:a16="http://schemas.microsoft.com/office/drawing/2014/main" id="{C825A116-5CE3-81D8-0157-C32FD0E69B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4" y="2398"/>
            <a:ext cx="7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47640" imgH="203040" progId="Equation.DSMT4">
                    <p:embed/>
                  </p:oleObj>
                </mc:Choice>
                <mc:Fallback>
                  <p:oleObj name="Equation" r:id="rId15" imgW="64764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2398"/>
                          <a:ext cx="77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2" name="Line 32">
              <a:extLst>
                <a:ext uri="{FF2B5EF4-FFF2-40B4-BE49-F238E27FC236}">
                  <a16:creationId xmlns:a16="http://schemas.microsoft.com/office/drawing/2014/main" id="{0AC09A75-5EC6-7B20-0FF7-C9A4F7E6D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241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13" name="Group 53">
            <a:extLst>
              <a:ext uri="{FF2B5EF4-FFF2-40B4-BE49-F238E27FC236}">
                <a16:creationId xmlns:a16="http://schemas.microsoft.com/office/drawing/2014/main" id="{ECD37D14-F6EC-812E-FF88-9E2012ACECF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2008188" cy="1219200"/>
            <a:chOff x="2736" y="2352"/>
            <a:chExt cx="1265" cy="768"/>
          </a:xfrm>
        </p:grpSpPr>
        <p:sp>
          <p:nvSpPr>
            <p:cNvPr id="66598" name="Oval 38">
              <a:extLst>
                <a:ext uri="{FF2B5EF4-FFF2-40B4-BE49-F238E27FC236}">
                  <a16:creationId xmlns:a16="http://schemas.microsoft.com/office/drawing/2014/main" id="{2C2ECAF0-C43F-8565-58AA-2FA38B38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523"/>
              <a:ext cx="572" cy="5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39">
              <a:extLst>
                <a:ext uri="{FF2B5EF4-FFF2-40B4-BE49-F238E27FC236}">
                  <a16:creationId xmlns:a16="http://schemas.microsoft.com/office/drawing/2014/main" id="{38DBB543-3E92-39D4-006C-B6ED4A410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808"/>
              <a:ext cx="1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42">
              <a:extLst>
                <a:ext uri="{FF2B5EF4-FFF2-40B4-BE49-F238E27FC236}">
                  <a16:creationId xmlns:a16="http://schemas.microsoft.com/office/drawing/2014/main" id="{E1E820CC-FE7C-0B97-0DC9-61B863BC0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2352"/>
              <a:ext cx="0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Line 45">
              <a:extLst>
                <a:ext uri="{FF2B5EF4-FFF2-40B4-BE49-F238E27FC236}">
                  <a16:creationId xmlns:a16="http://schemas.microsoft.com/office/drawing/2014/main" id="{34585ED4-29F6-03BD-DD6B-82F779AA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779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Rectangle 46">
              <a:extLst>
                <a:ext uri="{FF2B5EF4-FFF2-40B4-BE49-F238E27FC236}">
                  <a16:creationId xmlns:a16="http://schemas.microsoft.com/office/drawing/2014/main" id="{AA1AE23E-1825-8FAF-5293-9685828A9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81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66607" name="Rectangle 47">
              <a:extLst>
                <a:ext uri="{FF2B5EF4-FFF2-40B4-BE49-F238E27FC236}">
                  <a16:creationId xmlns:a16="http://schemas.microsoft.com/office/drawing/2014/main" id="{5FB07632-FCFF-BA74-D4D5-D2B195EBB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819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-</a:t>
              </a:r>
              <a:endParaRPr lang="en-US" altLang="zh-CN" b="1"/>
            </a:p>
          </p:txBody>
        </p:sp>
        <p:sp>
          <p:nvSpPr>
            <p:cNvPr id="66608" name="Rectangle 48">
              <a:extLst>
                <a:ext uri="{FF2B5EF4-FFF2-40B4-BE49-F238E27FC236}">
                  <a16:creationId xmlns:a16="http://schemas.microsoft.com/office/drawing/2014/main" id="{6AE75D92-E3B6-779E-C52B-143DF48EF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81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66609" name="Rectangle 49">
              <a:extLst>
                <a:ext uri="{FF2B5EF4-FFF2-40B4-BE49-F238E27FC236}">
                  <a16:creationId xmlns:a16="http://schemas.microsoft.com/office/drawing/2014/main" id="{DE0BAF10-38A1-71DC-F1F2-5B0CA135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819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-</a:t>
              </a:r>
              <a:endParaRPr lang="en-US" altLang="zh-CN" b="1"/>
            </a:p>
          </p:txBody>
        </p:sp>
        <p:sp>
          <p:nvSpPr>
            <p:cNvPr id="66610" name="Rectangle 50">
              <a:extLst>
                <a:ext uri="{FF2B5EF4-FFF2-40B4-BE49-F238E27FC236}">
                  <a16:creationId xmlns:a16="http://schemas.microsoft.com/office/drawing/2014/main" id="{1DDA8B0C-EB59-8329-D04A-796CB8C0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b="1"/>
            </a:p>
          </p:txBody>
        </p:sp>
        <p:sp>
          <p:nvSpPr>
            <p:cNvPr id="66611" name="Rectangle 51">
              <a:extLst>
                <a:ext uri="{FF2B5EF4-FFF2-40B4-BE49-F238E27FC236}">
                  <a16:creationId xmlns:a16="http://schemas.microsoft.com/office/drawing/2014/main" id="{3422D93F-193D-7834-1E76-B2119247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12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Re</a:t>
              </a:r>
              <a:endParaRPr lang="en-US" altLang="zh-CN" b="1"/>
            </a:p>
          </p:txBody>
        </p:sp>
        <p:sp>
          <p:nvSpPr>
            <p:cNvPr id="66612" name="Rectangle 52">
              <a:extLst>
                <a:ext uri="{FF2B5EF4-FFF2-40B4-BE49-F238E27FC236}">
                  <a16:creationId xmlns:a16="http://schemas.microsoft.com/office/drawing/2014/main" id="{B7599C3E-97D0-F3DA-3A32-9425E557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3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Im</a:t>
              </a:r>
              <a:r>
                <a:rPr lang="en-US" altLang="zh-CN" sz="1300" b="1">
                  <a:solidFill>
                    <a:srgbClr val="000000"/>
                  </a:solidFill>
                </a:rPr>
                <a:t>(</a:t>
              </a:r>
              <a:r>
                <a:rPr lang="el-GR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λ</a:t>
              </a:r>
              <a:r>
                <a:rPr lang="en-US" altLang="zh-CN" sz="13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endParaRPr lang="en-US" altLang="zh-CN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66620" name="Group 60">
            <a:extLst>
              <a:ext uri="{FF2B5EF4-FFF2-40B4-BE49-F238E27FC236}">
                <a16:creationId xmlns:a16="http://schemas.microsoft.com/office/drawing/2014/main" id="{5B7FC820-E7AB-36F8-7F47-9A4148609C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76600"/>
            <a:ext cx="4964113" cy="457200"/>
            <a:chOff x="384" y="1968"/>
            <a:chExt cx="3127" cy="288"/>
          </a:xfrm>
        </p:grpSpPr>
        <p:sp>
          <p:nvSpPr>
            <p:cNvPr id="66615" name="Text Box 55">
              <a:extLst>
                <a:ext uri="{FF2B5EF4-FFF2-40B4-BE49-F238E27FC236}">
                  <a16:creationId xmlns:a16="http://schemas.microsoft.com/office/drawing/2014/main" id="{6350D78A-C74B-7D66-A515-BB5581CAE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考察隐式欧拉法</a:t>
              </a:r>
            </a:p>
          </p:txBody>
        </p:sp>
        <p:graphicFrame>
          <p:nvGraphicFramePr>
            <p:cNvPr id="66619" name="Object 59">
              <a:extLst>
                <a:ext uri="{FF2B5EF4-FFF2-40B4-BE49-F238E27FC236}">
                  <a16:creationId xmlns:a16="http://schemas.microsoft.com/office/drawing/2014/main" id="{E4EE0825-87F8-FA03-F2D7-ECA112C535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968"/>
            <a:ext cx="130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55600" imgH="228600" progId="Equation.DSMT4">
                    <p:embed/>
                  </p:oleObj>
                </mc:Choice>
                <mc:Fallback>
                  <p:oleObj name="Equation" r:id="rId17" imgW="1155600" imgH="228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68"/>
                          <a:ext cx="130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647" name="Group 87">
            <a:extLst>
              <a:ext uri="{FF2B5EF4-FFF2-40B4-BE49-F238E27FC236}">
                <a16:creationId xmlns:a16="http://schemas.microsoft.com/office/drawing/2014/main" id="{167D7A85-0F4D-9EBA-31A7-D77CB5F6E6E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10000"/>
            <a:ext cx="2057400" cy="846138"/>
            <a:chOff x="816" y="2592"/>
            <a:chExt cx="1296" cy="533"/>
          </a:xfrm>
        </p:grpSpPr>
        <p:graphicFrame>
          <p:nvGraphicFramePr>
            <p:cNvPr id="66618" name="Object 58">
              <a:extLst>
                <a:ext uri="{FF2B5EF4-FFF2-40B4-BE49-F238E27FC236}">
                  <a16:creationId xmlns:a16="http://schemas.microsoft.com/office/drawing/2014/main" id="{2ECA8DD5-3863-C3A1-2E5C-6AD7AD5F88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592"/>
            <a:ext cx="1296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5920" imgH="431640" progId="Equation.DSMT4">
                    <p:embed/>
                  </p:oleObj>
                </mc:Choice>
                <mc:Fallback>
                  <p:oleObj name="Equation" r:id="rId19" imgW="1015920" imgH="43164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92"/>
                          <a:ext cx="1296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3" name="Line 63">
              <a:extLst>
                <a:ext uri="{FF2B5EF4-FFF2-40B4-BE49-F238E27FC236}">
                  <a16:creationId xmlns:a16="http://schemas.microsoft.com/office/drawing/2014/main" id="{27044A7A-D055-5B6D-FBEC-B4112AA7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895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25" name="Group 65">
            <a:extLst>
              <a:ext uri="{FF2B5EF4-FFF2-40B4-BE49-F238E27FC236}">
                <a16:creationId xmlns:a16="http://schemas.microsoft.com/office/drawing/2014/main" id="{CE990F40-D45F-786A-7B75-7B77D5C768D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810000"/>
            <a:ext cx="2505075" cy="823913"/>
            <a:chOff x="2304" y="2304"/>
            <a:chExt cx="1578" cy="519"/>
          </a:xfrm>
        </p:grpSpPr>
        <p:graphicFrame>
          <p:nvGraphicFramePr>
            <p:cNvPr id="66621" name="Object 61">
              <a:extLst>
                <a:ext uri="{FF2B5EF4-FFF2-40B4-BE49-F238E27FC236}">
                  <a16:creationId xmlns:a16="http://schemas.microsoft.com/office/drawing/2014/main" id="{191F39CA-BE8C-4653-B68A-0144FD431D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304"/>
            <a:ext cx="124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43000" imgH="469800" progId="Equation.DSMT4">
                    <p:embed/>
                  </p:oleObj>
                </mc:Choice>
                <mc:Fallback>
                  <p:oleObj name="Equation" r:id="rId21" imgW="1143000" imgH="4698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04"/>
                          <a:ext cx="124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2" name="AutoShape 62">
              <a:extLst>
                <a:ext uri="{FF2B5EF4-FFF2-40B4-BE49-F238E27FC236}">
                  <a16:creationId xmlns:a16="http://schemas.microsoft.com/office/drawing/2014/main" id="{C656191B-1E82-BE72-480A-B4CAA3BB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4" name="Line 64">
              <a:extLst>
                <a:ext uri="{FF2B5EF4-FFF2-40B4-BE49-F238E27FC236}">
                  <a16:creationId xmlns:a16="http://schemas.microsoft.com/office/drawing/2014/main" id="{DFC3BCB7-1E4B-EAC0-615A-998F2EEAD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1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26" name="Text Box 66">
            <a:extLst>
              <a:ext uri="{FF2B5EF4-FFF2-40B4-BE49-F238E27FC236}">
                <a16:creationId xmlns:a16="http://schemas.microsoft.com/office/drawing/2014/main" id="{5F22B6E0-7B63-A8D3-D3F0-56618CEE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00600"/>
            <a:ext cx="3657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可见绝对稳定区域为：</a:t>
            </a:r>
          </a:p>
        </p:txBody>
      </p:sp>
      <p:grpSp>
        <p:nvGrpSpPr>
          <p:cNvPr id="66629" name="Group 69">
            <a:extLst>
              <a:ext uri="{FF2B5EF4-FFF2-40B4-BE49-F238E27FC236}">
                <a16:creationId xmlns:a16="http://schemas.microsoft.com/office/drawing/2014/main" id="{90440B26-0226-27EC-8277-476720ED3B9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953000"/>
            <a:ext cx="1239838" cy="390525"/>
            <a:chOff x="2736" y="2976"/>
            <a:chExt cx="781" cy="246"/>
          </a:xfrm>
        </p:grpSpPr>
        <p:graphicFrame>
          <p:nvGraphicFramePr>
            <p:cNvPr id="66627" name="Object 67">
              <a:extLst>
                <a:ext uri="{FF2B5EF4-FFF2-40B4-BE49-F238E27FC236}">
                  <a16:creationId xmlns:a16="http://schemas.microsoft.com/office/drawing/2014/main" id="{6DEA573A-D216-E1B1-F147-55CDE9A2B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976"/>
            <a:ext cx="78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47640" imgH="203040" progId="Equation.DSMT4">
                    <p:embed/>
                  </p:oleObj>
                </mc:Choice>
                <mc:Fallback>
                  <p:oleObj name="Equation" r:id="rId23" imgW="647640" imgH="20304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976"/>
                          <a:ext cx="78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8" name="Line 68">
              <a:extLst>
                <a:ext uri="{FF2B5EF4-FFF2-40B4-BE49-F238E27FC236}">
                  <a16:creationId xmlns:a16="http://schemas.microsoft.com/office/drawing/2014/main" id="{60645E0D-65BF-65DE-4170-31E837A3F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99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46" name="Group 86">
            <a:extLst>
              <a:ext uri="{FF2B5EF4-FFF2-40B4-BE49-F238E27FC236}">
                <a16:creationId xmlns:a16="http://schemas.microsoft.com/office/drawing/2014/main" id="{16956DE3-9809-54B8-1EF7-C935B64C3B6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276600"/>
            <a:ext cx="2460625" cy="1979613"/>
            <a:chOff x="3888" y="2866"/>
            <a:chExt cx="1550" cy="1247"/>
          </a:xfrm>
        </p:grpSpPr>
        <p:sp>
          <p:nvSpPr>
            <p:cNvPr id="66632" name="Rectangle 72">
              <a:extLst>
                <a:ext uri="{FF2B5EF4-FFF2-40B4-BE49-F238E27FC236}">
                  <a16:creationId xmlns:a16="http://schemas.microsoft.com/office/drawing/2014/main" id="{3877B0F7-846F-C040-7ADA-6D42F342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97"/>
              <a:ext cx="1345" cy="10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3" name="Oval 73">
              <a:extLst>
                <a:ext uri="{FF2B5EF4-FFF2-40B4-BE49-F238E27FC236}">
                  <a16:creationId xmlns:a16="http://schemas.microsoft.com/office/drawing/2014/main" id="{C832D598-0006-0A38-7EAA-49FB9DAD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3320"/>
              <a:ext cx="608" cy="606"/>
            </a:xfrm>
            <a:prstGeom prst="ellipse">
              <a:avLst/>
            </a:prstGeom>
            <a:solidFill>
              <a:srgbClr val="FFFFCC"/>
            </a:solidFill>
            <a:ln w="143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4" name="Line 74">
              <a:extLst>
                <a:ext uri="{FF2B5EF4-FFF2-40B4-BE49-F238E27FC236}">
                  <a16:creationId xmlns:a16="http://schemas.microsoft.com/office/drawing/2014/main" id="{0B6B3E43-5B59-E692-09A2-AB545553B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3621"/>
              <a:ext cx="1477" cy="1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7" name="Line 77">
              <a:extLst>
                <a:ext uri="{FF2B5EF4-FFF2-40B4-BE49-F238E27FC236}">
                  <a16:creationId xmlns:a16="http://schemas.microsoft.com/office/drawing/2014/main" id="{F06E717B-2727-43E2-33BC-71126D5F0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2870"/>
              <a:ext cx="1" cy="1243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40" name="Line 80">
              <a:extLst>
                <a:ext uri="{FF2B5EF4-FFF2-40B4-BE49-F238E27FC236}">
                  <a16:creationId xmlns:a16="http://schemas.microsoft.com/office/drawing/2014/main" id="{82452A82-F8AD-14B5-DA5D-287544EFA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2" y="3591"/>
              <a:ext cx="1" cy="3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41" name="Rectangle 81">
              <a:extLst>
                <a:ext uri="{FF2B5EF4-FFF2-40B4-BE49-F238E27FC236}">
                  <a16:creationId xmlns:a16="http://schemas.microsoft.com/office/drawing/2014/main" id="{5AA20FE8-0558-CBE6-5871-605ADE09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63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</a:rPr>
                <a:t>2</a:t>
              </a:r>
              <a:endParaRPr lang="en-US" altLang="zh-CN" b="1"/>
            </a:p>
          </p:txBody>
        </p:sp>
        <p:sp>
          <p:nvSpPr>
            <p:cNvPr id="66642" name="Rectangle 82">
              <a:extLst>
                <a:ext uri="{FF2B5EF4-FFF2-40B4-BE49-F238E27FC236}">
                  <a16:creationId xmlns:a16="http://schemas.microsoft.com/office/drawing/2014/main" id="{69BF67F0-E47B-D82C-A2C4-25E8432C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363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66643" name="Rectangle 83">
              <a:extLst>
                <a:ext uri="{FF2B5EF4-FFF2-40B4-BE49-F238E27FC236}">
                  <a16:creationId xmlns:a16="http://schemas.microsoft.com/office/drawing/2014/main" id="{71C10BF3-216F-E9F2-5CD4-54A7DA2C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63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66644" name="Rectangle 84">
              <a:extLst>
                <a:ext uri="{FF2B5EF4-FFF2-40B4-BE49-F238E27FC236}">
                  <a16:creationId xmlns:a16="http://schemas.microsoft.com/office/drawing/2014/main" id="{1B9AF12B-278A-A395-9675-A7DCAD284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3634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</a:rPr>
                <a:t>Re</a:t>
              </a:r>
              <a:endParaRPr lang="en-US" altLang="zh-CN" b="1"/>
            </a:p>
          </p:txBody>
        </p:sp>
        <p:sp>
          <p:nvSpPr>
            <p:cNvPr id="66645" name="Rectangle 85">
              <a:extLst>
                <a:ext uri="{FF2B5EF4-FFF2-40B4-BE49-F238E27FC236}">
                  <a16:creationId xmlns:a16="http://schemas.microsoft.com/office/drawing/2014/main" id="{ABEAA859-5940-FFEB-F420-3A3D2869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866"/>
              <a:ext cx="3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Im</a:t>
              </a:r>
              <a:r>
                <a:rPr lang="en-US" altLang="zh-CN" sz="1300" b="1">
                  <a:solidFill>
                    <a:srgbClr val="000000"/>
                  </a:solidFill>
                </a:rPr>
                <a:t>(</a:t>
              </a:r>
              <a:r>
                <a:rPr lang="el-GR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λ</a:t>
              </a:r>
              <a:r>
                <a:rPr lang="en-US" altLang="zh-CN" sz="13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66648" name="AutoShape 88">
            <a:extLst>
              <a:ext uri="{FF2B5EF4-FFF2-40B4-BE49-F238E27FC236}">
                <a16:creationId xmlns:a16="http://schemas.microsoft.com/office/drawing/2014/main" id="{EF877EAA-8BB3-389B-CBE2-5F02933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7848600" cy="990600"/>
          </a:xfrm>
          <a:prstGeom prst="roundRect">
            <a:avLst>
              <a:gd name="adj" fmla="val 7514"/>
            </a:avLst>
          </a:prstGeom>
          <a:blipFill dpi="0" rotWithShape="0">
            <a:blip r:embed="rId2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  <a:r>
              <a:rPr lang="zh-CN" altLang="en-US" b="1">
                <a:ea typeface="楷体_GB2312" pitchFamily="49" charset="-122"/>
              </a:rPr>
              <a:t>一般来说，隐式欧拉法的绝对稳定性比同阶的显式法的好。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26" grpId="0" autoUpdateAnimBg="0"/>
      <p:bldP spid="6664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F45F054-98AF-15F2-7A81-B70CD4E6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§3  </a:t>
            </a:r>
            <a:r>
              <a:rPr lang="en-US" altLang="zh-CN" sz="1800" b="1">
                <a:sym typeface="Symbol" panose="05050102010706020507" pitchFamily="18" charset="2"/>
              </a:rPr>
              <a:t>Convergency and Stability</a:t>
            </a:r>
            <a:endParaRPr lang="en-US" altLang="zh-CN" sz="1800" b="1"/>
          </a:p>
        </p:txBody>
      </p:sp>
      <p:grpSp>
        <p:nvGrpSpPr>
          <p:cNvPr id="67597" name="Group 13">
            <a:extLst>
              <a:ext uri="{FF2B5EF4-FFF2-40B4-BE49-F238E27FC236}">
                <a16:creationId xmlns:a16="http://schemas.microsoft.com/office/drawing/2014/main" id="{CBD83514-AF14-6E19-65A5-57E2F0F2E3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358188" cy="1258888"/>
            <a:chOff x="288" y="240"/>
            <a:chExt cx="5265" cy="793"/>
          </a:xfrm>
        </p:grpSpPr>
        <p:sp>
          <p:nvSpPr>
            <p:cNvPr id="67589" name="Text Box 5">
              <a:extLst>
                <a:ext uri="{FF2B5EF4-FFF2-40B4-BE49-F238E27FC236}">
                  <a16:creationId xmlns:a16="http://schemas.microsoft.com/office/drawing/2014/main" id="{B944E855-0613-985F-D966-107CF1375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80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49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39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例：</a:t>
              </a:r>
              <a:r>
                <a:rPr lang="zh-CN" altLang="en-US" b="1">
                  <a:ea typeface="楷体_GB2312" pitchFamily="49" charset="-122"/>
                </a:rPr>
                <a:t>隐式龙格</a:t>
              </a:r>
              <a:r>
                <a:rPr lang="en-US" altLang="zh-CN" b="1">
                  <a:ea typeface="楷体_GB2312" pitchFamily="49" charset="-122"/>
                </a:rPr>
                <a:t>-</a:t>
              </a:r>
              <a:r>
                <a:rPr lang="zh-CN" altLang="en-US" b="1">
                  <a:ea typeface="楷体_GB2312" pitchFamily="49" charset="-122"/>
                </a:rPr>
                <a:t>库塔法</a:t>
              </a:r>
            </a:p>
          </p:txBody>
        </p:sp>
        <p:graphicFrame>
          <p:nvGraphicFramePr>
            <p:cNvPr id="67591" name="Object 7">
              <a:extLst>
                <a:ext uri="{FF2B5EF4-FFF2-40B4-BE49-F238E27FC236}">
                  <a16:creationId xmlns:a16="http://schemas.microsoft.com/office/drawing/2014/main" id="{3C7D9ADA-7477-D961-A1AB-63C904734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40"/>
            <a:ext cx="3345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97000" imgH="711000" progId="Equation.DSMT4">
                    <p:embed/>
                  </p:oleObj>
                </mc:Choice>
                <mc:Fallback>
                  <p:oleObj name="Equation" r:id="rId5" imgW="2997000" imgH="71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40"/>
                          <a:ext cx="3345" cy="7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5" name="Text Box 11">
            <a:extLst>
              <a:ext uri="{FF2B5EF4-FFF2-40B4-BE49-F238E27FC236}">
                <a16:creationId xmlns:a16="http://schemas.microsoft.com/office/drawing/2014/main" id="{32AE4CE3-BC26-9601-AF8E-5F178A28D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7432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而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显式</a:t>
            </a:r>
            <a:r>
              <a:rPr lang="zh-CN" altLang="en-US" b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1</a:t>
            </a:r>
            <a:r>
              <a:rPr lang="en-US" altLang="zh-CN" b="1">
                <a:cs typeface="Times New Roman" panose="02020603050405020304" pitchFamily="18" charset="0"/>
              </a:rPr>
              <a:t>~ </a:t>
            </a:r>
            <a:r>
              <a:rPr lang="en-US" altLang="zh-CN" b="1">
                <a:ea typeface="楷体_GB2312" pitchFamily="49" charset="-122"/>
              </a:rPr>
              <a:t>4 </a:t>
            </a:r>
            <a:r>
              <a:rPr lang="zh-CN" altLang="en-US" b="1">
                <a:ea typeface="楷体_GB2312" pitchFamily="49" charset="-122"/>
              </a:rPr>
              <a:t>阶方法的绝对稳定区域为</a:t>
            </a:r>
          </a:p>
        </p:txBody>
      </p:sp>
      <p:grpSp>
        <p:nvGrpSpPr>
          <p:cNvPr id="67599" name="Group 15">
            <a:extLst>
              <a:ext uri="{FF2B5EF4-FFF2-40B4-BE49-F238E27FC236}">
                <a16:creationId xmlns:a16="http://schemas.microsoft.com/office/drawing/2014/main" id="{4D85FCBA-3BAF-7020-1435-352DC09D1C8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7620000" cy="1042988"/>
            <a:chOff x="672" y="1104"/>
            <a:chExt cx="4800" cy="657"/>
          </a:xfrm>
        </p:grpSpPr>
        <p:graphicFrame>
          <p:nvGraphicFramePr>
            <p:cNvPr id="67596" name="Object 12">
              <a:extLst>
                <a:ext uri="{FF2B5EF4-FFF2-40B4-BE49-F238E27FC236}">
                  <a16:creationId xmlns:a16="http://schemas.microsoft.com/office/drawing/2014/main" id="{E9BCC28F-8EE7-436C-F72A-726A7E324D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104"/>
            <a:ext cx="1728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90640" imgH="609480" progId="Equation.DSMT4">
                    <p:embed/>
                  </p:oleObj>
                </mc:Choice>
                <mc:Fallback>
                  <p:oleObj name="Equation" r:id="rId7" imgW="1790640" imgH="609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04"/>
                          <a:ext cx="1728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Text Box 14">
              <a:extLst>
                <a:ext uri="{FF2B5EF4-FFF2-40B4-BE49-F238E27FC236}">
                  <a16:creationId xmlns:a16="http://schemas.microsoft.com/office/drawing/2014/main" id="{9988E5FE-B1E0-356A-D20D-EA183BC63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96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其中</a:t>
              </a:r>
              <a:r>
                <a:rPr lang="en-US" altLang="zh-CN" sz="2400" b="1"/>
                <a:t>2</a:t>
              </a:r>
              <a:r>
                <a:rPr lang="zh-CN" altLang="en-US" sz="2400" b="1"/>
                <a:t>阶方法                                      的绝对稳定区域为</a:t>
              </a:r>
            </a:p>
          </p:txBody>
        </p:sp>
      </p:grp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E5A78D21-A500-BDD3-B48B-7E0C9BA23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2392363" cy="2763838"/>
            <a:chOff x="2160" y="1909"/>
            <a:chExt cx="1507" cy="1741"/>
          </a:xfrm>
        </p:grpSpPr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99044B72-B958-7331-8D46-5C1EB1A35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031"/>
              <a:ext cx="1015" cy="15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19">
              <a:extLst>
                <a:ext uri="{FF2B5EF4-FFF2-40B4-BE49-F238E27FC236}">
                  <a16:creationId xmlns:a16="http://schemas.microsoft.com/office/drawing/2014/main" id="{CDD77A66-5AF8-ECB8-AD31-68E523839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2"/>
              <a:ext cx="14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>
              <a:extLst>
                <a:ext uri="{FF2B5EF4-FFF2-40B4-BE49-F238E27FC236}">
                  <a16:creationId xmlns:a16="http://schemas.microsoft.com/office/drawing/2014/main" id="{B9312C57-1785-8C3C-0B32-94F1DF253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3" y="1909"/>
              <a:ext cx="1" cy="17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4E71B15E-4021-E6FB-526B-51E56DBA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64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85ACDD89-EC35-A2F2-0C72-F53ACC05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1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Re</a:t>
              </a:r>
              <a:endParaRPr lang="en-US" altLang="zh-CN" b="1"/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80BC9C2-C930-C740-B784-CE8AEDAF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920"/>
              <a:ext cx="3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Im</a:t>
              </a:r>
              <a:r>
                <a:rPr lang="en-US" altLang="zh-CN" sz="1300" b="1">
                  <a:solidFill>
                    <a:srgbClr val="000000"/>
                  </a:solidFill>
                </a:rPr>
                <a:t>(</a:t>
              </a:r>
              <a:r>
                <a:rPr lang="el-GR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λ</a:t>
              </a:r>
              <a:r>
                <a:rPr lang="en-US" altLang="zh-CN" sz="13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endParaRPr lang="en-US" altLang="zh-CN" b="1"/>
            </a:p>
          </p:txBody>
        </p:sp>
      </p:grpSp>
      <p:grpSp>
        <p:nvGrpSpPr>
          <p:cNvPr id="67656" name="Group 72">
            <a:extLst>
              <a:ext uri="{FF2B5EF4-FFF2-40B4-BE49-F238E27FC236}">
                <a16:creationId xmlns:a16="http://schemas.microsoft.com/office/drawing/2014/main" id="{6D70A121-1EC5-C3D5-7C78-2AF3EC1B8B6E}"/>
              </a:ext>
            </a:extLst>
          </p:cNvPr>
          <p:cNvGrpSpPr>
            <a:grpSpLocks/>
          </p:cNvGrpSpPr>
          <p:nvPr/>
        </p:nvGrpSpPr>
        <p:grpSpPr bwMode="auto">
          <a:xfrm>
            <a:off x="5280025" y="3241675"/>
            <a:ext cx="2574925" cy="3270250"/>
            <a:chOff x="3326" y="2042"/>
            <a:chExt cx="1622" cy="2060"/>
          </a:xfrm>
        </p:grpSpPr>
        <p:sp>
          <p:nvSpPr>
            <p:cNvPr id="67616" name="Freeform 32">
              <a:extLst>
                <a:ext uri="{FF2B5EF4-FFF2-40B4-BE49-F238E27FC236}">
                  <a16:creationId xmlns:a16="http://schemas.microsoft.com/office/drawing/2014/main" id="{32C86C85-4D19-C5DE-9E80-FC6E9055A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2314"/>
              <a:ext cx="868" cy="1710"/>
            </a:xfrm>
            <a:custGeom>
              <a:avLst/>
              <a:gdLst>
                <a:gd name="T0" fmla="*/ 852 w 868"/>
                <a:gd name="T1" fmla="*/ 87 h 1710"/>
                <a:gd name="T2" fmla="*/ 804 w 868"/>
                <a:gd name="T3" fmla="*/ 29 h 1710"/>
                <a:gd name="T4" fmla="*/ 748 w 868"/>
                <a:gd name="T5" fmla="*/ 6 h 1710"/>
                <a:gd name="T6" fmla="*/ 697 w 868"/>
                <a:gd name="T7" fmla="*/ 0 h 1710"/>
                <a:gd name="T8" fmla="*/ 642 w 868"/>
                <a:gd name="T9" fmla="*/ 10 h 1710"/>
                <a:gd name="T10" fmla="*/ 593 w 868"/>
                <a:gd name="T11" fmla="*/ 36 h 1710"/>
                <a:gd name="T12" fmla="*/ 551 w 868"/>
                <a:gd name="T13" fmla="*/ 71 h 1710"/>
                <a:gd name="T14" fmla="*/ 509 w 868"/>
                <a:gd name="T15" fmla="*/ 113 h 1710"/>
                <a:gd name="T16" fmla="*/ 473 w 868"/>
                <a:gd name="T17" fmla="*/ 149 h 1710"/>
                <a:gd name="T18" fmla="*/ 437 w 868"/>
                <a:gd name="T19" fmla="*/ 185 h 1710"/>
                <a:gd name="T20" fmla="*/ 395 w 868"/>
                <a:gd name="T21" fmla="*/ 214 h 1710"/>
                <a:gd name="T22" fmla="*/ 353 w 868"/>
                <a:gd name="T23" fmla="*/ 240 h 1710"/>
                <a:gd name="T24" fmla="*/ 311 w 868"/>
                <a:gd name="T25" fmla="*/ 262 h 1710"/>
                <a:gd name="T26" fmla="*/ 269 w 868"/>
                <a:gd name="T27" fmla="*/ 285 h 1710"/>
                <a:gd name="T28" fmla="*/ 230 w 868"/>
                <a:gd name="T29" fmla="*/ 311 h 1710"/>
                <a:gd name="T30" fmla="*/ 188 w 868"/>
                <a:gd name="T31" fmla="*/ 340 h 1710"/>
                <a:gd name="T32" fmla="*/ 152 w 868"/>
                <a:gd name="T33" fmla="*/ 376 h 1710"/>
                <a:gd name="T34" fmla="*/ 113 w 868"/>
                <a:gd name="T35" fmla="*/ 411 h 1710"/>
                <a:gd name="T36" fmla="*/ 84 w 868"/>
                <a:gd name="T37" fmla="*/ 454 h 1710"/>
                <a:gd name="T38" fmla="*/ 55 w 868"/>
                <a:gd name="T39" fmla="*/ 502 h 1710"/>
                <a:gd name="T40" fmla="*/ 35 w 868"/>
                <a:gd name="T41" fmla="*/ 551 h 1710"/>
                <a:gd name="T42" fmla="*/ 19 w 868"/>
                <a:gd name="T43" fmla="*/ 599 h 1710"/>
                <a:gd name="T44" fmla="*/ 13 w 868"/>
                <a:gd name="T45" fmla="*/ 651 h 1710"/>
                <a:gd name="T46" fmla="*/ 6 w 868"/>
                <a:gd name="T47" fmla="*/ 700 h 1710"/>
                <a:gd name="T48" fmla="*/ 0 w 868"/>
                <a:gd name="T49" fmla="*/ 755 h 1710"/>
                <a:gd name="T50" fmla="*/ 0 w 868"/>
                <a:gd name="T51" fmla="*/ 807 h 1710"/>
                <a:gd name="T52" fmla="*/ 0 w 868"/>
                <a:gd name="T53" fmla="*/ 855 h 1710"/>
                <a:gd name="T54" fmla="*/ 0 w 868"/>
                <a:gd name="T55" fmla="*/ 910 h 1710"/>
                <a:gd name="T56" fmla="*/ 0 w 868"/>
                <a:gd name="T57" fmla="*/ 959 h 1710"/>
                <a:gd name="T58" fmla="*/ 6 w 868"/>
                <a:gd name="T59" fmla="*/ 1011 h 1710"/>
                <a:gd name="T60" fmla="*/ 13 w 868"/>
                <a:gd name="T61" fmla="*/ 1059 h 1710"/>
                <a:gd name="T62" fmla="*/ 19 w 868"/>
                <a:gd name="T63" fmla="*/ 1114 h 1710"/>
                <a:gd name="T64" fmla="*/ 35 w 868"/>
                <a:gd name="T65" fmla="*/ 1160 h 1710"/>
                <a:gd name="T66" fmla="*/ 55 w 868"/>
                <a:gd name="T67" fmla="*/ 1208 h 1710"/>
                <a:gd name="T68" fmla="*/ 84 w 868"/>
                <a:gd name="T69" fmla="*/ 1257 h 1710"/>
                <a:gd name="T70" fmla="*/ 113 w 868"/>
                <a:gd name="T71" fmla="*/ 1299 h 1710"/>
                <a:gd name="T72" fmla="*/ 152 w 868"/>
                <a:gd name="T73" fmla="*/ 1335 h 1710"/>
                <a:gd name="T74" fmla="*/ 188 w 868"/>
                <a:gd name="T75" fmla="*/ 1370 h 1710"/>
                <a:gd name="T76" fmla="*/ 230 w 868"/>
                <a:gd name="T77" fmla="*/ 1399 h 1710"/>
                <a:gd name="T78" fmla="*/ 269 w 868"/>
                <a:gd name="T79" fmla="*/ 1425 h 1710"/>
                <a:gd name="T80" fmla="*/ 311 w 868"/>
                <a:gd name="T81" fmla="*/ 1454 h 1710"/>
                <a:gd name="T82" fmla="*/ 353 w 868"/>
                <a:gd name="T83" fmla="*/ 1477 h 1710"/>
                <a:gd name="T84" fmla="*/ 395 w 868"/>
                <a:gd name="T85" fmla="*/ 1503 h 1710"/>
                <a:gd name="T86" fmla="*/ 437 w 868"/>
                <a:gd name="T87" fmla="*/ 1526 h 1710"/>
                <a:gd name="T88" fmla="*/ 473 w 868"/>
                <a:gd name="T89" fmla="*/ 1561 h 1710"/>
                <a:gd name="T90" fmla="*/ 509 w 868"/>
                <a:gd name="T91" fmla="*/ 1597 h 1710"/>
                <a:gd name="T92" fmla="*/ 551 w 868"/>
                <a:gd name="T93" fmla="*/ 1639 h 1710"/>
                <a:gd name="T94" fmla="*/ 593 w 868"/>
                <a:gd name="T95" fmla="*/ 1675 h 1710"/>
                <a:gd name="T96" fmla="*/ 642 w 868"/>
                <a:gd name="T97" fmla="*/ 1701 h 1710"/>
                <a:gd name="T98" fmla="*/ 697 w 868"/>
                <a:gd name="T99" fmla="*/ 1710 h 1710"/>
                <a:gd name="T100" fmla="*/ 748 w 868"/>
                <a:gd name="T101" fmla="*/ 1707 h 1710"/>
                <a:gd name="T102" fmla="*/ 804 w 868"/>
                <a:gd name="T103" fmla="*/ 1681 h 1710"/>
                <a:gd name="T104" fmla="*/ 852 w 868"/>
                <a:gd name="T105" fmla="*/ 1623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8" h="1710">
                  <a:moveTo>
                    <a:pt x="804" y="855"/>
                  </a:moveTo>
                  <a:lnTo>
                    <a:pt x="868" y="149"/>
                  </a:lnTo>
                  <a:lnTo>
                    <a:pt x="859" y="113"/>
                  </a:lnTo>
                  <a:lnTo>
                    <a:pt x="852" y="87"/>
                  </a:lnTo>
                  <a:lnTo>
                    <a:pt x="839" y="71"/>
                  </a:lnTo>
                  <a:lnTo>
                    <a:pt x="826" y="52"/>
                  </a:lnTo>
                  <a:lnTo>
                    <a:pt x="817" y="42"/>
                  </a:lnTo>
                  <a:lnTo>
                    <a:pt x="804" y="29"/>
                  </a:lnTo>
                  <a:lnTo>
                    <a:pt x="784" y="23"/>
                  </a:lnTo>
                  <a:lnTo>
                    <a:pt x="774" y="16"/>
                  </a:lnTo>
                  <a:lnTo>
                    <a:pt x="761" y="10"/>
                  </a:lnTo>
                  <a:lnTo>
                    <a:pt x="748" y="6"/>
                  </a:lnTo>
                  <a:lnTo>
                    <a:pt x="732" y="0"/>
                  </a:lnTo>
                  <a:lnTo>
                    <a:pt x="719" y="0"/>
                  </a:lnTo>
                  <a:lnTo>
                    <a:pt x="706" y="0"/>
                  </a:lnTo>
                  <a:lnTo>
                    <a:pt x="697" y="0"/>
                  </a:lnTo>
                  <a:lnTo>
                    <a:pt x="677" y="0"/>
                  </a:lnTo>
                  <a:lnTo>
                    <a:pt x="664" y="6"/>
                  </a:lnTo>
                  <a:lnTo>
                    <a:pt x="654" y="6"/>
                  </a:lnTo>
                  <a:lnTo>
                    <a:pt x="642" y="10"/>
                  </a:lnTo>
                  <a:lnTo>
                    <a:pt x="629" y="16"/>
                  </a:lnTo>
                  <a:lnTo>
                    <a:pt x="619" y="23"/>
                  </a:lnTo>
                  <a:lnTo>
                    <a:pt x="606" y="29"/>
                  </a:lnTo>
                  <a:lnTo>
                    <a:pt x="593" y="36"/>
                  </a:lnTo>
                  <a:lnTo>
                    <a:pt x="583" y="49"/>
                  </a:lnTo>
                  <a:lnTo>
                    <a:pt x="570" y="52"/>
                  </a:lnTo>
                  <a:lnTo>
                    <a:pt x="557" y="65"/>
                  </a:lnTo>
                  <a:lnTo>
                    <a:pt x="551" y="71"/>
                  </a:lnTo>
                  <a:lnTo>
                    <a:pt x="541" y="84"/>
                  </a:lnTo>
                  <a:lnTo>
                    <a:pt x="528" y="94"/>
                  </a:lnTo>
                  <a:lnTo>
                    <a:pt x="522" y="100"/>
                  </a:lnTo>
                  <a:lnTo>
                    <a:pt x="509" y="113"/>
                  </a:lnTo>
                  <a:lnTo>
                    <a:pt x="499" y="126"/>
                  </a:lnTo>
                  <a:lnTo>
                    <a:pt x="492" y="130"/>
                  </a:lnTo>
                  <a:lnTo>
                    <a:pt x="479" y="143"/>
                  </a:lnTo>
                  <a:lnTo>
                    <a:pt x="473" y="149"/>
                  </a:lnTo>
                  <a:lnTo>
                    <a:pt x="463" y="162"/>
                  </a:lnTo>
                  <a:lnTo>
                    <a:pt x="457" y="168"/>
                  </a:lnTo>
                  <a:lnTo>
                    <a:pt x="444" y="178"/>
                  </a:lnTo>
                  <a:lnTo>
                    <a:pt x="437" y="185"/>
                  </a:lnTo>
                  <a:lnTo>
                    <a:pt x="428" y="191"/>
                  </a:lnTo>
                  <a:lnTo>
                    <a:pt x="415" y="198"/>
                  </a:lnTo>
                  <a:lnTo>
                    <a:pt x="408" y="204"/>
                  </a:lnTo>
                  <a:lnTo>
                    <a:pt x="395" y="214"/>
                  </a:lnTo>
                  <a:lnTo>
                    <a:pt x="385" y="220"/>
                  </a:lnTo>
                  <a:lnTo>
                    <a:pt x="379" y="227"/>
                  </a:lnTo>
                  <a:lnTo>
                    <a:pt x="366" y="233"/>
                  </a:lnTo>
                  <a:lnTo>
                    <a:pt x="353" y="240"/>
                  </a:lnTo>
                  <a:lnTo>
                    <a:pt x="350" y="246"/>
                  </a:lnTo>
                  <a:lnTo>
                    <a:pt x="337" y="249"/>
                  </a:lnTo>
                  <a:lnTo>
                    <a:pt x="324" y="256"/>
                  </a:lnTo>
                  <a:lnTo>
                    <a:pt x="311" y="262"/>
                  </a:lnTo>
                  <a:lnTo>
                    <a:pt x="308" y="269"/>
                  </a:lnTo>
                  <a:lnTo>
                    <a:pt x="295" y="275"/>
                  </a:lnTo>
                  <a:lnTo>
                    <a:pt x="282" y="282"/>
                  </a:lnTo>
                  <a:lnTo>
                    <a:pt x="269" y="285"/>
                  </a:lnTo>
                  <a:lnTo>
                    <a:pt x="259" y="292"/>
                  </a:lnTo>
                  <a:lnTo>
                    <a:pt x="253" y="298"/>
                  </a:lnTo>
                  <a:lnTo>
                    <a:pt x="240" y="305"/>
                  </a:lnTo>
                  <a:lnTo>
                    <a:pt x="230" y="311"/>
                  </a:lnTo>
                  <a:lnTo>
                    <a:pt x="217" y="317"/>
                  </a:lnTo>
                  <a:lnTo>
                    <a:pt x="204" y="327"/>
                  </a:lnTo>
                  <a:lnTo>
                    <a:pt x="198" y="334"/>
                  </a:lnTo>
                  <a:lnTo>
                    <a:pt x="188" y="340"/>
                  </a:lnTo>
                  <a:lnTo>
                    <a:pt x="175" y="353"/>
                  </a:lnTo>
                  <a:lnTo>
                    <a:pt x="168" y="360"/>
                  </a:lnTo>
                  <a:lnTo>
                    <a:pt x="155" y="366"/>
                  </a:lnTo>
                  <a:lnTo>
                    <a:pt x="152" y="376"/>
                  </a:lnTo>
                  <a:lnTo>
                    <a:pt x="139" y="382"/>
                  </a:lnTo>
                  <a:lnTo>
                    <a:pt x="133" y="395"/>
                  </a:lnTo>
                  <a:lnTo>
                    <a:pt x="120" y="405"/>
                  </a:lnTo>
                  <a:lnTo>
                    <a:pt x="113" y="411"/>
                  </a:lnTo>
                  <a:lnTo>
                    <a:pt x="104" y="424"/>
                  </a:lnTo>
                  <a:lnTo>
                    <a:pt x="97" y="437"/>
                  </a:lnTo>
                  <a:lnTo>
                    <a:pt x="91" y="447"/>
                  </a:lnTo>
                  <a:lnTo>
                    <a:pt x="84" y="454"/>
                  </a:lnTo>
                  <a:lnTo>
                    <a:pt x="71" y="466"/>
                  </a:lnTo>
                  <a:lnTo>
                    <a:pt x="68" y="479"/>
                  </a:lnTo>
                  <a:lnTo>
                    <a:pt x="61" y="489"/>
                  </a:lnTo>
                  <a:lnTo>
                    <a:pt x="55" y="502"/>
                  </a:lnTo>
                  <a:lnTo>
                    <a:pt x="48" y="515"/>
                  </a:lnTo>
                  <a:lnTo>
                    <a:pt x="48" y="525"/>
                  </a:lnTo>
                  <a:lnTo>
                    <a:pt x="42" y="538"/>
                  </a:lnTo>
                  <a:lnTo>
                    <a:pt x="35" y="551"/>
                  </a:lnTo>
                  <a:lnTo>
                    <a:pt x="32" y="564"/>
                  </a:lnTo>
                  <a:lnTo>
                    <a:pt x="32" y="573"/>
                  </a:lnTo>
                  <a:lnTo>
                    <a:pt x="26" y="586"/>
                  </a:lnTo>
                  <a:lnTo>
                    <a:pt x="19" y="599"/>
                  </a:lnTo>
                  <a:lnTo>
                    <a:pt x="19" y="609"/>
                  </a:lnTo>
                  <a:lnTo>
                    <a:pt x="13" y="628"/>
                  </a:lnTo>
                  <a:lnTo>
                    <a:pt x="13" y="641"/>
                  </a:lnTo>
                  <a:lnTo>
                    <a:pt x="13" y="651"/>
                  </a:lnTo>
                  <a:lnTo>
                    <a:pt x="6" y="664"/>
                  </a:lnTo>
                  <a:lnTo>
                    <a:pt x="6" y="677"/>
                  </a:lnTo>
                  <a:lnTo>
                    <a:pt x="6" y="687"/>
                  </a:lnTo>
                  <a:lnTo>
                    <a:pt x="6" y="700"/>
                  </a:lnTo>
                  <a:lnTo>
                    <a:pt x="0" y="719"/>
                  </a:lnTo>
                  <a:lnTo>
                    <a:pt x="0" y="729"/>
                  </a:lnTo>
                  <a:lnTo>
                    <a:pt x="0" y="742"/>
                  </a:lnTo>
                  <a:lnTo>
                    <a:pt x="0" y="755"/>
                  </a:lnTo>
                  <a:lnTo>
                    <a:pt x="0" y="764"/>
                  </a:lnTo>
                  <a:lnTo>
                    <a:pt x="0" y="777"/>
                  </a:lnTo>
                  <a:lnTo>
                    <a:pt x="0" y="790"/>
                  </a:lnTo>
                  <a:lnTo>
                    <a:pt x="0" y="807"/>
                  </a:lnTo>
                  <a:lnTo>
                    <a:pt x="0" y="820"/>
                  </a:lnTo>
                  <a:lnTo>
                    <a:pt x="0" y="833"/>
                  </a:lnTo>
                  <a:lnTo>
                    <a:pt x="0" y="842"/>
                  </a:lnTo>
                  <a:lnTo>
                    <a:pt x="0" y="855"/>
                  </a:lnTo>
                  <a:lnTo>
                    <a:pt x="0" y="868"/>
                  </a:lnTo>
                  <a:lnTo>
                    <a:pt x="0" y="878"/>
                  </a:lnTo>
                  <a:lnTo>
                    <a:pt x="0" y="897"/>
                  </a:lnTo>
                  <a:lnTo>
                    <a:pt x="0" y="910"/>
                  </a:lnTo>
                  <a:lnTo>
                    <a:pt x="0" y="920"/>
                  </a:lnTo>
                  <a:lnTo>
                    <a:pt x="0" y="933"/>
                  </a:lnTo>
                  <a:lnTo>
                    <a:pt x="0" y="946"/>
                  </a:lnTo>
                  <a:lnTo>
                    <a:pt x="0" y="959"/>
                  </a:lnTo>
                  <a:lnTo>
                    <a:pt x="0" y="969"/>
                  </a:lnTo>
                  <a:lnTo>
                    <a:pt x="0" y="982"/>
                  </a:lnTo>
                  <a:lnTo>
                    <a:pt x="0" y="998"/>
                  </a:lnTo>
                  <a:lnTo>
                    <a:pt x="6" y="1011"/>
                  </a:lnTo>
                  <a:lnTo>
                    <a:pt x="6" y="1024"/>
                  </a:lnTo>
                  <a:lnTo>
                    <a:pt x="6" y="1037"/>
                  </a:lnTo>
                  <a:lnTo>
                    <a:pt x="6" y="1046"/>
                  </a:lnTo>
                  <a:lnTo>
                    <a:pt x="13" y="1059"/>
                  </a:lnTo>
                  <a:lnTo>
                    <a:pt x="13" y="1075"/>
                  </a:lnTo>
                  <a:lnTo>
                    <a:pt x="13" y="1088"/>
                  </a:lnTo>
                  <a:lnTo>
                    <a:pt x="19" y="1101"/>
                  </a:lnTo>
                  <a:lnTo>
                    <a:pt x="19" y="1114"/>
                  </a:lnTo>
                  <a:lnTo>
                    <a:pt x="26" y="1124"/>
                  </a:lnTo>
                  <a:lnTo>
                    <a:pt x="32" y="1137"/>
                  </a:lnTo>
                  <a:lnTo>
                    <a:pt x="32" y="1150"/>
                  </a:lnTo>
                  <a:lnTo>
                    <a:pt x="35" y="1160"/>
                  </a:lnTo>
                  <a:lnTo>
                    <a:pt x="42" y="1173"/>
                  </a:lnTo>
                  <a:lnTo>
                    <a:pt x="48" y="1186"/>
                  </a:lnTo>
                  <a:lnTo>
                    <a:pt x="48" y="1195"/>
                  </a:lnTo>
                  <a:lnTo>
                    <a:pt x="55" y="1208"/>
                  </a:lnTo>
                  <a:lnTo>
                    <a:pt x="61" y="1221"/>
                  </a:lnTo>
                  <a:lnTo>
                    <a:pt x="68" y="1234"/>
                  </a:lnTo>
                  <a:lnTo>
                    <a:pt x="71" y="1244"/>
                  </a:lnTo>
                  <a:lnTo>
                    <a:pt x="84" y="1257"/>
                  </a:lnTo>
                  <a:lnTo>
                    <a:pt x="91" y="1270"/>
                  </a:lnTo>
                  <a:lnTo>
                    <a:pt x="97" y="1273"/>
                  </a:lnTo>
                  <a:lnTo>
                    <a:pt x="104" y="1286"/>
                  </a:lnTo>
                  <a:lnTo>
                    <a:pt x="113" y="1299"/>
                  </a:lnTo>
                  <a:lnTo>
                    <a:pt x="120" y="1312"/>
                  </a:lnTo>
                  <a:lnTo>
                    <a:pt x="133" y="1315"/>
                  </a:lnTo>
                  <a:lnTo>
                    <a:pt x="139" y="1328"/>
                  </a:lnTo>
                  <a:lnTo>
                    <a:pt x="152" y="1335"/>
                  </a:lnTo>
                  <a:lnTo>
                    <a:pt x="155" y="1348"/>
                  </a:lnTo>
                  <a:lnTo>
                    <a:pt x="168" y="1354"/>
                  </a:lnTo>
                  <a:lnTo>
                    <a:pt x="175" y="1364"/>
                  </a:lnTo>
                  <a:lnTo>
                    <a:pt x="188" y="1370"/>
                  </a:lnTo>
                  <a:lnTo>
                    <a:pt x="198" y="1377"/>
                  </a:lnTo>
                  <a:lnTo>
                    <a:pt x="204" y="1390"/>
                  </a:lnTo>
                  <a:lnTo>
                    <a:pt x="217" y="1393"/>
                  </a:lnTo>
                  <a:lnTo>
                    <a:pt x="230" y="1399"/>
                  </a:lnTo>
                  <a:lnTo>
                    <a:pt x="240" y="1406"/>
                  </a:lnTo>
                  <a:lnTo>
                    <a:pt x="253" y="1412"/>
                  </a:lnTo>
                  <a:lnTo>
                    <a:pt x="259" y="1419"/>
                  </a:lnTo>
                  <a:lnTo>
                    <a:pt x="269" y="1425"/>
                  </a:lnTo>
                  <a:lnTo>
                    <a:pt x="282" y="1432"/>
                  </a:lnTo>
                  <a:lnTo>
                    <a:pt x="295" y="1441"/>
                  </a:lnTo>
                  <a:lnTo>
                    <a:pt x="308" y="1448"/>
                  </a:lnTo>
                  <a:lnTo>
                    <a:pt x="311" y="1454"/>
                  </a:lnTo>
                  <a:lnTo>
                    <a:pt x="324" y="1461"/>
                  </a:lnTo>
                  <a:lnTo>
                    <a:pt x="337" y="1467"/>
                  </a:lnTo>
                  <a:lnTo>
                    <a:pt x="350" y="1471"/>
                  </a:lnTo>
                  <a:lnTo>
                    <a:pt x="353" y="1477"/>
                  </a:lnTo>
                  <a:lnTo>
                    <a:pt x="366" y="1484"/>
                  </a:lnTo>
                  <a:lnTo>
                    <a:pt x="379" y="1490"/>
                  </a:lnTo>
                  <a:lnTo>
                    <a:pt x="385" y="1497"/>
                  </a:lnTo>
                  <a:lnTo>
                    <a:pt x="395" y="1503"/>
                  </a:lnTo>
                  <a:lnTo>
                    <a:pt x="408" y="1510"/>
                  </a:lnTo>
                  <a:lnTo>
                    <a:pt x="415" y="1513"/>
                  </a:lnTo>
                  <a:lnTo>
                    <a:pt x="428" y="1519"/>
                  </a:lnTo>
                  <a:lnTo>
                    <a:pt x="437" y="1526"/>
                  </a:lnTo>
                  <a:lnTo>
                    <a:pt x="444" y="1539"/>
                  </a:lnTo>
                  <a:lnTo>
                    <a:pt x="457" y="1545"/>
                  </a:lnTo>
                  <a:lnTo>
                    <a:pt x="463" y="1552"/>
                  </a:lnTo>
                  <a:lnTo>
                    <a:pt x="473" y="1561"/>
                  </a:lnTo>
                  <a:lnTo>
                    <a:pt x="479" y="1568"/>
                  </a:lnTo>
                  <a:lnTo>
                    <a:pt x="492" y="1581"/>
                  </a:lnTo>
                  <a:lnTo>
                    <a:pt x="499" y="1590"/>
                  </a:lnTo>
                  <a:lnTo>
                    <a:pt x="509" y="1597"/>
                  </a:lnTo>
                  <a:lnTo>
                    <a:pt x="522" y="1610"/>
                  </a:lnTo>
                  <a:lnTo>
                    <a:pt x="528" y="1623"/>
                  </a:lnTo>
                  <a:lnTo>
                    <a:pt x="541" y="1629"/>
                  </a:lnTo>
                  <a:lnTo>
                    <a:pt x="551" y="1639"/>
                  </a:lnTo>
                  <a:lnTo>
                    <a:pt x="557" y="1646"/>
                  </a:lnTo>
                  <a:lnTo>
                    <a:pt x="570" y="1659"/>
                  </a:lnTo>
                  <a:lnTo>
                    <a:pt x="583" y="1665"/>
                  </a:lnTo>
                  <a:lnTo>
                    <a:pt x="593" y="1675"/>
                  </a:lnTo>
                  <a:lnTo>
                    <a:pt x="606" y="1681"/>
                  </a:lnTo>
                  <a:lnTo>
                    <a:pt x="619" y="1688"/>
                  </a:lnTo>
                  <a:lnTo>
                    <a:pt x="629" y="1694"/>
                  </a:lnTo>
                  <a:lnTo>
                    <a:pt x="642" y="1701"/>
                  </a:lnTo>
                  <a:lnTo>
                    <a:pt x="654" y="1707"/>
                  </a:lnTo>
                  <a:lnTo>
                    <a:pt x="664" y="1707"/>
                  </a:lnTo>
                  <a:lnTo>
                    <a:pt x="677" y="1710"/>
                  </a:lnTo>
                  <a:lnTo>
                    <a:pt x="697" y="1710"/>
                  </a:lnTo>
                  <a:lnTo>
                    <a:pt x="706" y="1710"/>
                  </a:lnTo>
                  <a:lnTo>
                    <a:pt x="719" y="1710"/>
                  </a:lnTo>
                  <a:lnTo>
                    <a:pt x="732" y="1710"/>
                  </a:lnTo>
                  <a:lnTo>
                    <a:pt x="748" y="1707"/>
                  </a:lnTo>
                  <a:lnTo>
                    <a:pt x="761" y="1707"/>
                  </a:lnTo>
                  <a:lnTo>
                    <a:pt x="774" y="1701"/>
                  </a:lnTo>
                  <a:lnTo>
                    <a:pt x="784" y="1688"/>
                  </a:lnTo>
                  <a:lnTo>
                    <a:pt x="804" y="1681"/>
                  </a:lnTo>
                  <a:lnTo>
                    <a:pt x="817" y="1668"/>
                  </a:lnTo>
                  <a:lnTo>
                    <a:pt x="826" y="1659"/>
                  </a:lnTo>
                  <a:lnTo>
                    <a:pt x="839" y="1639"/>
                  </a:lnTo>
                  <a:lnTo>
                    <a:pt x="852" y="1623"/>
                  </a:lnTo>
                  <a:lnTo>
                    <a:pt x="859" y="1597"/>
                  </a:lnTo>
                  <a:lnTo>
                    <a:pt x="868" y="1561"/>
                  </a:lnTo>
                  <a:lnTo>
                    <a:pt x="804" y="85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Freeform 33">
              <a:extLst>
                <a:ext uri="{FF2B5EF4-FFF2-40B4-BE49-F238E27FC236}">
                  <a16:creationId xmlns:a16="http://schemas.microsoft.com/office/drawing/2014/main" id="{2DE02CFB-743F-5EA9-8900-7314E051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2314"/>
              <a:ext cx="868" cy="1710"/>
            </a:xfrm>
            <a:custGeom>
              <a:avLst/>
              <a:gdLst>
                <a:gd name="T0" fmla="*/ 804 w 868"/>
                <a:gd name="T1" fmla="*/ 855 h 1710"/>
                <a:gd name="T2" fmla="*/ 804 w 868"/>
                <a:gd name="T3" fmla="*/ 855 h 1710"/>
                <a:gd name="T4" fmla="*/ 804 w 868"/>
                <a:gd name="T5" fmla="*/ 855 h 1710"/>
                <a:gd name="T6" fmla="*/ 804 w 868"/>
                <a:gd name="T7" fmla="*/ 855 h 1710"/>
                <a:gd name="T8" fmla="*/ 804 w 868"/>
                <a:gd name="T9" fmla="*/ 855 h 1710"/>
                <a:gd name="T10" fmla="*/ 804 w 868"/>
                <a:gd name="T11" fmla="*/ 855 h 1710"/>
                <a:gd name="T12" fmla="*/ 804 w 868"/>
                <a:gd name="T13" fmla="*/ 855 h 1710"/>
                <a:gd name="T14" fmla="*/ 804 w 868"/>
                <a:gd name="T15" fmla="*/ 855 h 1710"/>
                <a:gd name="T16" fmla="*/ 804 w 868"/>
                <a:gd name="T17" fmla="*/ 855 h 1710"/>
                <a:gd name="T18" fmla="*/ 804 w 868"/>
                <a:gd name="T19" fmla="*/ 855 h 1710"/>
                <a:gd name="T20" fmla="*/ 804 w 868"/>
                <a:gd name="T21" fmla="*/ 855 h 1710"/>
                <a:gd name="T22" fmla="*/ 804 w 868"/>
                <a:gd name="T23" fmla="*/ 855 h 1710"/>
                <a:gd name="T24" fmla="*/ 804 w 868"/>
                <a:gd name="T25" fmla="*/ 855 h 1710"/>
                <a:gd name="T26" fmla="*/ 804 w 868"/>
                <a:gd name="T27" fmla="*/ 855 h 1710"/>
                <a:gd name="T28" fmla="*/ 804 w 868"/>
                <a:gd name="T29" fmla="*/ 855 h 1710"/>
                <a:gd name="T30" fmla="*/ 804 w 868"/>
                <a:gd name="T31" fmla="*/ 855 h 1710"/>
                <a:gd name="T32" fmla="*/ 804 w 868"/>
                <a:gd name="T33" fmla="*/ 855 h 1710"/>
                <a:gd name="T34" fmla="*/ 804 w 868"/>
                <a:gd name="T35" fmla="*/ 855 h 1710"/>
                <a:gd name="T36" fmla="*/ 868 w 868"/>
                <a:gd name="T37" fmla="*/ 149 h 1710"/>
                <a:gd name="T38" fmla="*/ 817 w 868"/>
                <a:gd name="T39" fmla="*/ 42 h 1710"/>
                <a:gd name="T40" fmla="*/ 748 w 868"/>
                <a:gd name="T41" fmla="*/ 6 h 1710"/>
                <a:gd name="T42" fmla="*/ 677 w 868"/>
                <a:gd name="T43" fmla="*/ 0 h 1710"/>
                <a:gd name="T44" fmla="*/ 619 w 868"/>
                <a:gd name="T45" fmla="*/ 23 h 1710"/>
                <a:gd name="T46" fmla="*/ 557 w 868"/>
                <a:gd name="T47" fmla="*/ 65 h 1710"/>
                <a:gd name="T48" fmla="*/ 509 w 868"/>
                <a:gd name="T49" fmla="*/ 113 h 1710"/>
                <a:gd name="T50" fmla="*/ 463 w 868"/>
                <a:gd name="T51" fmla="*/ 162 h 1710"/>
                <a:gd name="T52" fmla="*/ 415 w 868"/>
                <a:gd name="T53" fmla="*/ 198 h 1710"/>
                <a:gd name="T54" fmla="*/ 366 w 868"/>
                <a:gd name="T55" fmla="*/ 233 h 1710"/>
                <a:gd name="T56" fmla="*/ 311 w 868"/>
                <a:gd name="T57" fmla="*/ 262 h 1710"/>
                <a:gd name="T58" fmla="*/ 259 w 868"/>
                <a:gd name="T59" fmla="*/ 292 h 1710"/>
                <a:gd name="T60" fmla="*/ 204 w 868"/>
                <a:gd name="T61" fmla="*/ 327 h 1710"/>
                <a:gd name="T62" fmla="*/ 155 w 868"/>
                <a:gd name="T63" fmla="*/ 366 h 1710"/>
                <a:gd name="T64" fmla="*/ 113 w 868"/>
                <a:gd name="T65" fmla="*/ 411 h 1710"/>
                <a:gd name="T66" fmla="*/ 71 w 868"/>
                <a:gd name="T67" fmla="*/ 466 h 1710"/>
                <a:gd name="T68" fmla="*/ 48 w 868"/>
                <a:gd name="T69" fmla="*/ 525 h 1710"/>
                <a:gd name="T70" fmla="*/ 26 w 868"/>
                <a:gd name="T71" fmla="*/ 586 h 1710"/>
                <a:gd name="T72" fmla="*/ 13 w 868"/>
                <a:gd name="T73" fmla="*/ 651 h 1710"/>
                <a:gd name="T74" fmla="*/ 0 w 868"/>
                <a:gd name="T75" fmla="*/ 719 h 1710"/>
                <a:gd name="T76" fmla="*/ 0 w 868"/>
                <a:gd name="T77" fmla="*/ 777 h 1710"/>
                <a:gd name="T78" fmla="*/ 0 w 868"/>
                <a:gd name="T79" fmla="*/ 842 h 1710"/>
                <a:gd name="T80" fmla="*/ 0 w 868"/>
                <a:gd name="T81" fmla="*/ 910 h 1710"/>
                <a:gd name="T82" fmla="*/ 0 w 868"/>
                <a:gd name="T83" fmla="*/ 969 h 1710"/>
                <a:gd name="T84" fmla="*/ 6 w 868"/>
                <a:gd name="T85" fmla="*/ 1037 h 1710"/>
                <a:gd name="T86" fmla="*/ 19 w 868"/>
                <a:gd name="T87" fmla="*/ 1101 h 1710"/>
                <a:gd name="T88" fmla="*/ 35 w 868"/>
                <a:gd name="T89" fmla="*/ 1160 h 1710"/>
                <a:gd name="T90" fmla="*/ 61 w 868"/>
                <a:gd name="T91" fmla="*/ 1221 h 1710"/>
                <a:gd name="T92" fmla="*/ 97 w 868"/>
                <a:gd name="T93" fmla="*/ 1273 h 1710"/>
                <a:gd name="T94" fmla="*/ 139 w 868"/>
                <a:gd name="T95" fmla="*/ 1328 h 1710"/>
                <a:gd name="T96" fmla="*/ 188 w 868"/>
                <a:gd name="T97" fmla="*/ 1370 h 1710"/>
                <a:gd name="T98" fmla="*/ 240 w 868"/>
                <a:gd name="T99" fmla="*/ 1406 h 1710"/>
                <a:gd name="T100" fmla="*/ 295 w 868"/>
                <a:gd name="T101" fmla="*/ 1441 h 1710"/>
                <a:gd name="T102" fmla="*/ 350 w 868"/>
                <a:gd name="T103" fmla="*/ 1471 h 1710"/>
                <a:gd name="T104" fmla="*/ 395 w 868"/>
                <a:gd name="T105" fmla="*/ 1503 h 1710"/>
                <a:gd name="T106" fmla="*/ 444 w 868"/>
                <a:gd name="T107" fmla="*/ 1539 h 1710"/>
                <a:gd name="T108" fmla="*/ 492 w 868"/>
                <a:gd name="T109" fmla="*/ 1581 h 1710"/>
                <a:gd name="T110" fmla="*/ 541 w 868"/>
                <a:gd name="T111" fmla="*/ 1629 h 1710"/>
                <a:gd name="T112" fmla="*/ 593 w 868"/>
                <a:gd name="T113" fmla="*/ 1675 h 1710"/>
                <a:gd name="T114" fmla="*/ 654 w 868"/>
                <a:gd name="T115" fmla="*/ 1707 h 1710"/>
                <a:gd name="T116" fmla="*/ 719 w 868"/>
                <a:gd name="T117" fmla="*/ 1710 h 1710"/>
                <a:gd name="T118" fmla="*/ 784 w 868"/>
                <a:gd name="T119" fmla="*/ 1688 h 1710"/>
                <a:gd name="T120" fmla="*/ 852 w 868"/>
                <a:gd name="T121" fmla="*/ 1623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8" h="1710">
                  <a:moveTo>
                    <a:pt x="804" y="855"/>
                  </a:move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04" y="855"/>
                  </a:lnTo>
                  <a:lnTo>
                    <a:pt x="868" y="149"/>
                  </a:lnTo>
                  <a:lnTo>
                    <a:pt x="859" y="113"/>
                  </a:lnTo>
                  <a:lnTo>
                    <a:pt x="852" y="87"/>
                  </a:lnTo>
                  <a:lnTo>
                    <a:pt x="839" y="71"/>
                  </a:lnTo>
                  <a:lnTo>
                    <a:pt x="826" y="52"/>
                  </a:lnTo>
                  <a:lnTo>
                    <a:pt x="817" y="42"/>
                  </a:lnTo>
                  <a:lnTo>
                    <a:pt x="804" y="29"/>
                  </a:lnTo>
                  <a:lnTo>
                    <a:pt x="784" y="23"/>
                  </a:lnTo>
                  <a:lnTo>
                    <a:pt x="774" y="16"/>
                  </a:lnTo>
                  <a:lnTo>
                    <a:pt x="761" y="10"/>
                  </a:lnTo>
                  <a:lnTo>
                    <a:pt x="748" y="6"/>
                  </a:lnTo>
                  <a:lnTo>
                    <a:pt x="732" y="0"/>
                  </a:lnTo>
                  <a:lnTo>
                    <a:pt x="719" y="0"/>
                  </a:lnTo>
                  <a:lnTo>
                    <a:pt x="706" y="0"/>
                  </a:lnTo>
                  <a:lnTo>
                    <a:pt x="697" y="0"/>
                  </a:lnTo>
                  <a:lnTo>
                    <a:pt x="677" y="0"/>
                  </a:lnTo>
                  <a:lnTo>
                    <a:pt x="664" y="6"/>
                  </a:lnTo>
                  <a:lnTo>
                    <a:pt x="654" y="6"/>
                  </a:lnTo>
                  <a:lnTo>
                    <a:pt x="642" y="10"/>
                  </a:lnTo>
                  <a:lnTo>
                    <a:pt x="629" y="16"/>
                  </a:lnTo>
                  <a:lnTo>
                    <a:pt x="619" y="23"/>
                  </a:lnTo>
                  <a:lnTo>
                    <a:pt x="606" y="29"/>
                  </a:lnTo>
                  <a:lnTo>
                    <a:pt x="593" y="36"/>
                  </a:lnTo>
                  <a:lnTo>
                    <a:pt x="583" y="49"/>
                  </a:lnTo>
                  <a:lnTo>
                    <a:pt x="570" y="52"/>
                  </a:lnTo>
                  <a:lnTo>
                    <a:pt x="557" y="65"/>
                  </a:lnTo>
                  <a:lnTo>
                    <a:pt x="551" y="71"/>
                  </a:lnTo>
                  <a:lnTo>
                    <a:pt x="541" y="84"/>
                  </a:lnTo>
                  <a:lnTo>
                    <a:pt x="528" y="94"/>
                  </a:lnTo>
                  <a:lnTo>
                    <a:pt x="522" y="100"/>
                  </a:lnTo>
                  <a:lnTo>
                    <a:pt x="509" y="113"/>
                  </a:lnTo>
                  <a:lnTo>
                    <a:pt x="499" y="126"/>
                  </a:lnTo>
                  <a:lnTo>
                    <a:pt x="492" y="130"/>
                  </a:lnTo>
                  <a:lnTo>
                    <a:pt x="479" y="143"/>
                  </a:lnTo>
                  <a:lnTo>
                    <a:pt x="473" y="149"/>
                  </a:lnTo>
                  <a:lnTo>
                    <a:pt x="463" y="162"/>
                  </a:lnTo>
                  <a:lnTo>
                    <a:pt x="457" y="168"/>
                  </a:lnTo>
                  <a:lnTo>
                    <a:pt x="444" y="178"/>
                  </a:lnTo>
                  <a:lnTo>
                    <a:pt x="437" y="185"/>
                  </a:lnTo>
                  <a:lnTo>
                    <a:pt x="428" y="191"/>
                  </a:lnTo>
                  <a:lnTo>
                    <a:pt x="415" y="198"/>
                  </a:lnTo>
                  <a:lnTo>
                    <a:pt x="408" y="204"/>
                  </a:lnTo>
                  <a:lnTo>
                    <a:pt x="395" y="214"/>
                  </a:lnTo>
                  <a:lnTo>
                    <a:pt x="385" y="220"/>
                  </a:lnTo>
                  <a:lnTo>
                    <a:pt x="379" y="227"/>
                  </a:lnTo>
                  <a:lnTo>
                    <a:pt x="366" y="233"/>
                  </a:lnTo>
                  <a:lnTo>
                    <a:pt x="353" y="240"/>
                  </a:lnTo>
                  <a:lnTo>
                    <a:pt x="350" y="246"/>
                  </a:lnTo>
                  <a:lnTo>
                    <a:pt x="337" y="249"/>
                  </a:lnTo>
                  <a:lnTo>
                    <a:pt x="324" y="256"/>
                  </a:lnTo>
                  <a:lnTo>
                    <a:pt x="311" y="262"/>
                  </a:lnTo>
                  <a:lnTo>
                    <a:pt x="308" y="269"/>
                  </a:lnTo>
                  <a:lnTo>
                    <a:pt x="295" y="275"/>
                  </a:lnTo>
                  <a:lnTo>
                    <a:pt x="282" y="282"/>
                  </a:lnTo>
                  <a:lnTo>
                    <a:pt x="269" y="285"/>
                  </a:lnTo>
                  <a:lnTo>
                    <a:pt x="259" y="292"/>
                  </a:lnTo>
                  <a:lnTo>
                    <a:pt x="253" y="298"/>
                  </a:lnTo>
                  <a:lnTo>
                    <a:pt x="240" y="305"/>
                  </a:lnTo>
                  <a:lnTo>
                    <a:pt x="230" y="311"/>
                  </a:lnTo>
                  <a:lnTo>
                    <a:pt x="217" y="317"/>
                  </a:lnTo>
                  <a:lnTo>
                    <a:pt x="204" y="327"/>
                  </a:lnTo>
                  <a:lnTo>
                    <a:pt x="198" y="334"/>
                  </a:lnTo>
                  <a:lnTo>
                    <a:pt x="188" y="340"/>
                  </a:lnTo>
                  <a:lnTo>
                    <a:pt x="175" y="353"/>
                  </a:lnTo>
                  <a:lnTo>
                    <a:pt x="168" y="360"/>
                  </a:lnTo>
                  <a:lnTo>
                    <a:pt x="155" y="366"/>
                  </a:lnTo>
                  <a:lnTo>
                    <a:pt x="152" y="376"/>
                  </a:lnTo>
                  <a:lnTo>
                    <a:pt x="139" y="382"/>
                  </a:lnTo>
                  <a:lnTo>
                    <a:pt x="133" y="395"/>
                  </a:lnTo>
                  <a:lnTo>
                    <a:pt x="120" y="405"/>
                  </a:lnTo>
                  <a:lnTo>
                    <a:pt x="113" y="411"/>
                  </a:lnTo>
                  <a:lnTo>
                    <a:pt x="104" y="424"/>
                  </a:lnTo>
                  <a:lnTo>
                    <a:pt x="97" y="437"/>
                  </a:lnTo>
                  <a:lnTo>
                    <a:pt x="91" y="447"/>
                  </a:lnTo>
                  <a:lnTo>
                    <a:pt x="84" y="454"/>
                  </a:lnTo>
                  <a:lnTo>
                    <a:pt x="71" y="466"/>
                  </a:lnTo>
                  <a:lnTo>
                    <a:pt x="68" y="479"/>
                  </a:lnTo>
                  <a:lnTo>
                    <a:pt x="61" y="489"/>
                  </a:lnTo>
                  <a:lnTo>
                    <a:pt x="55" y="502"/>
                  </a:lnTo>
                  <a:lnTo>
                    <a:pt x="48" y="515"/>
                  </a:lnTo>
                  <a:lnTo>
                    <a:pt x="48" y="525"/>
                  </a:lnTo>
                  <a:lnTo>
                    <a:pt x="42" y="538"/>
                  </a:lnTo>
                  <a:lnTo>
                    <a:pt x="35" y="551"/>
                  </a:lnTo>
                  <a:lnTo>
                    <a:pt x="32" y="564"/>
                  </a:lnTo>
                  <a:lnTo>
                    <a:pt x="32" y="573"/>
                  </a:lnTo>
                  <a:lnTo>
                    <a:pt x="26" y="586"/>
                  </a:lnTo>
                  <a:lnTo>
                    <a:pt x="19" y="599"/>
                  </a:lnTo>
                  <a:lnTo>
                    <a:pt x="19" y="609"/>
                  </a:lnTo>
                  <a:lnTo>
                    <a:pt x="13" y="628"/>
                  </a:lnTo>
                  <a:lnTo>
                    <a:pt x="13" y="641"/>
                  </a:lnTo>
                  <a:lnTo>
                    <a:pt x="13" y="651"/>
                  </a:lnTo>
                  <a:lnTo>
                    <a:pt x="6" y="664"/>
                  </a:lnTo>
                  <a:lnTo>
                    <a:pt x="6" y="677"/>
                  </a:lnTo>
                  <a:lnTo>
                    <a:pt x="6" y="687"/>
                  </a:lnTo>
                  <a:lnTo>
                    <a:pt x="6" y="700"/>
                  </a:lnTo>
                  <a:lnTo>
                    <a:pt x="0" y="719"/>
                  </a:lnTo>
                  <a:lnTo>
                    <a:pt x="0" y="729"/>
                  </a:lnTo>
                  <a:lnTo>
                    <a:pt x="0" y="742"/>
                  </a:lnTo>
                  <a:lnTo>
                    <a:pt x="0" y="755"/>
                  </a:lnTo>
                  <a:lnTo>
                    <a:pt x="0" y="764"/>
                  </a:lnTo>
                  <a:lnTo>
                    <a:pt x="0" y="777"/>
                  </a:lnTo>
                  <a:lnTo>
                    <a:pt x="0" y="790"/>
                  </a:lnTo>
                  <a:lnTo>
                    <a:pt x="0" y="807"/>
                  </a:lnTo>
                  <a:lnTo>
                    <a:pt x="0" y="820"/>
                  </a:lnTo>
                  <a:lnTo>
                    <a:pt x="0" y="833"/>
                  </a:lnTo>
                  <a:lnTo>
                    <a:pt x="0" y="842"/>
                  </a:lnTo>
                  <a:lnTo>
                    <a:pt x="0" y="855"/>
                  </a:lnTo>
                  <a:lnTo>
                    <a:pt x="0" y="868"/>
                  </a:lnTo>
                  <a:lnTo>
                    <a:pt x="0" y="878"/>
                  </a:lnTo>
                  <a:lnTo>
                    <a:pt x="0" y="897"/>
                  </a:lnTo>
                  <a:lnTo>
                    <a:pt x="0" y="910"/>
                  </a:lnTo>
                  <a:lnTo>
                    <a:pt x="0" y="920"/>
                  </a:lnTo>
                  <a:lnTo>
                    <a:pt x="0" y="933"/>
                  </a:lnTo>
                  <a:lnTo>
                    <a:pt x="0" y="946"/>
                  </a:lnTo>
                  <a:lnTo>
                    <a:pt x="0" y="959"/>
                  </a:lnTo>
                  <a:lnTo>
                    <a:pt x="0" y="969"/>
                  </a:lnTo>
                  <a:lnTo>
                    <a:pt x="0" y="982"/>
                  </a:lnTo>
                  <a:lnTo>
                    <a:pt x="0" y="998"/>
                  </a:lnTo>
                  <a:lnTo>
                    <a:pt x="6" y="1011"/>
                  </a:lnTo>
                  <a:lnTo>
                    <a:pt x="6" y="1024"/>
                  </a:lnTo>
                  <a:lnTo>
                    <a:pt x="6" y="1037"/>
                  </a:lnTo>
                  <a:lnTo>
                    <a:pt x="6" y="1046"/>
                  </a:lnTo>
                  <a:lnTo>
                    <a:pt x="13" y="1059"/>
                  </a:lnTo>
                  <a:lnTo>
                    <a:pt x="13" y="1075"/>
                  </a:lnTo>
                  <a:lnTo>
                    <a:pt x="13" y="1088"/>
                  </a:lnTo>
                  <a:lnTo>
                    <a:pt x="19" y="1101"/>
                  </a:lnTo>
                  <a:lnTo>
                    <a:pt x="19" y="1114"/>
                  </a:lnTo>
                  <a:lnTo>
                    <a:pt x="26" y="1124"/>
                  </a:lnTo>
                  <a:lnTo>
                    <a:pt x="32" y="1137"/>
                  </a:lnTo>
                  <a:lnTo>
                    <a:pt x="32" y="1150"/>
                  </a:lnTo>
                  <a:lnTo>
                    <a:pt x="35" y="1160"/>
                  </a:lnTo>
                  <a:lnTo>
                    <a:pt x="42" y="1173"/>
                  </a:lnTo>
                  <a:lnTo>
                    <a:pt x="48" y="1186"/>
                  </a:lnTo>
                  <a:lnTo>
                    <a:pt x="48" y="1195"/>
                  </a:lnTo>
                  <a:lnTo>
                    <a:pt x="55" y="1208"/>
                  </a:lnTo>
                  <a:lnTo>
                    <a:pt x="61" y="1221"/>
                  </a:lnTo>
                  <a:lnTo>
                    <a:pt x="68" y="1234"/>
                  </a:lnTo>
                  <a:lnTo>
                    <a:pt x="71" y="1244"/>
                  </a:lnTo>
                  <a:lnTo>
                    <a:pt x="84" y="1257"/>
                  </a:lnTo>
                  <a:lnTo>
                    <a:pt x="91" y="1270"/>
                  </a:lnTo>
                  <a:lnTo>
                    <a:pt x="97" y="1273"/>
                  </a:lnTo>
                  <a:lnTo>
                    <a:pt x="104" y="1286"/>
                  </a:lnTo>
                  <a:lnTo>
                    <a:pt x="113" y="1299"/>
                  </a:lnTo>
                  <a:lnTo>
                    <a:pt x="120" y="1312"/>
                  </a:lnTo>
                  <a:lnTo>
                    <a:pt x="133" y="1315"/>
                  </a:lnTo>
                  <a:lnTo>
                    <a:pt x="139" y="1328"/>
                  </a:lnTo>
                  <a:lnTo>
                    <a:pt x="152" y="1335"/>
                  </a:lnTo>
                  <a:lnTo>
                    <a:pt x="155" y="1348"/>
                  </a:lnTo>
                  <a:lnTo>
                    <a:pt x="168" y="1354"/>
                  </a:lnTo>
                  <a:lnTo>
                    <a:pt x="175" y="1364"/>
                  </a:lnTo>
                  <a:lnTo>
                    <a:pt x="188" y="1370"/>
                  </a:lnTo>
                  <a:lnTo>
                    <a:pt x="198" y="1377"/>
                  </a:lnTo>
                  <a:lnTo>
                    <a:pt x="204" y="1390"/>
                  </a:lnTo>
                  <a:lnTo>
                    <a:pt x="217" y="1393"/>
                  </a:lnTo>
                  <a:lnTo>
                    <a:pt x="230" y="1399"/>
                  </a:lnTo>
                  <a:lnTo>
                    <a:pt x="240" y="1406"/>
                  </a:lnTo>
                  <a:lnTo>
                    <a:pt x="253" y="1412"/>
                  </a:lnTo>
                  <a:lnTo>
                    <a:pt x="259" y="1419"/>
                  </a:lnTo>
                  <a:lnTo>
                    <a:pt x="269" y="1425"/>
                  </a:lnTo>
                  <a:lnTo>
                    <a:pt x="282" y="1432"/>
                  </a:lnTo>
                  <a:lnTo>
                    <a:pt x="295" y="1441"/>
                  </a:lnTo>
                  <a:lnTo>
                    <a:pt x="308" y="1448"/>
                  </a:lnTo>
                  <a:lnTo>
                    <a:pt x="311" y="1454"/>
                  </a:lnTo>
                  <a:lnTo>
                    <a:pt x="324" y="1461"/>
                  </a:lnTo>
                  <a:lnTo>
                    <a:pt x="337" y="1467"/>
                  </a:lnTo>
                  <a:lnTo>
                    <a:pt x="350" y="1471"/>
                  </a:lnTo>
                  <a:lnTo>
                    <a:pt x="353" y="1477"/>
                  </a:lnTo>
                  <a:lnTo>
                    <a:pt x="366" y="1484"/>
                  </a:lnTo>
                  <a:lnTo>
                    <a:pt x="379" y="1490"/>
                  </a:lnTo>
                  <a:lnTo>
                    <a:pt x="385" y="1497"/>
                  </a:lnTo>
                  <a:lnTo>
                    <a:pt x="395" y="1503"/>
                  </a:lnTo>
                  <a:lnTo>
                    <a:pt x="408" y="1510"/>
                  </a:lnTo>
                  <a:lnTo>
                    <a:pt x="415" y="1513"/>
                  </a:lnTo>
                  <a:lnTo>
                    <a:pt x="428" y="1519"/>
                  </a:lnTo>
                  <a:lnTo>
                    <a:pt x="437" y="1526"/>
                  </a:lnTo>
                  <a:lnTo>
                    <a:pt x="444" y="1539"/>
                  </a:lnTo>
                  <a:lnTo>
                    <a:pt x="457" y="1545"/>
                  </a:lnTo>
                  <a:lnTo>
                    <a:pt x="463" y="1552"/>
                  </a:lnTo>
                  <a:lnTo>
                    <a:pt x="473" y="1561"/>
                  </a:lnTo>
                  <a:lnTo>
                    <a:pt x="479" y="1568"/>
                  </a:lnTo>
                  <a:lnTo>
                    <a:pt x="492" y="1581"/>
                  </a:lnTo>
                  <a:lnTo>
                    <a:pt x="499" y="1590"/>
                  </a:lnTo>
                  <a:lnTo>
                    <a:pt x="509" y="1597"/>
                  </a:lnTo>
                  <a:lnTo>
                    <a:pt x="522" y="1610"/>
                  </a:lnTo>
                  <a:lnTo>
                    <a:pt x="528" y="1623"/>
                  </a:lnTo>
                  <a:lnTo>
                    <a:pt x="541" y="1629"/>
                  </a:lnTo>
                  <a:lnTo>
                    <a:pt x="551" y="1639"/>
                  </a:lnTo>
                  <a:lnTo>
                    <a:pt x="557" y="1646"/>
                  </a:lnTo>
                  <a:lnTo>
                    <a:pt x="570" y="1659"/>
                  </a:lnTo>
                  <a:lnTo>
                    <a:pt x="583" y="1665"/>
                  </a:lnTo>
                  <a:lnTo>
                    <a:pt x="593" y="1675"/>
                  </a:lnTo>
                  <a:lnTo>
                    <a:pt x="606" y="1681"/>
                  </a:lnTo>
                  <a:lnTo>
                    <a:pt x="619" y="1688"/>
                  </a:lnTo>
                  <a:lnTo>
                    <a:pt x="629" y="1694"/>
                  </a:lnTo>
                  <a:lnTo>
                    <a:pt x="642" y="1701"/>
                  </a:lnTo>
                  <a:lnTo>
                    <a:pt x="654" y="1707"/>
                  </a:lnTo>
                  <a:lnTo>
                    <a:pt x="664" y="1707"/>
                  </a:lnTo>
                  <a:lnTo>
                    <a:pt x="677" y="1710"/>
                  </a:lnTo>
                  <a:lnTo>
                    <a:pt x="697" y="1710"/>
                  </a:lnTo>
                  <a:lnTo>
                    <a:pt x="706" y="1710"/>
                  </a:lnTo>
                  <a:lnTo>
                    <a:pt x="719" y="1710"/>
                  </a:lnTo>
                  <a:lnTo>
                    <a:pt x="732" y="1710"/>
                  </a:lnTo>
                  <a:lnTo>
                    <a:pt x="748" y="1707"/>
                  </a:lnTo>
                  <a:lnTo>
                    <a:pt x="761" y="1707"/>
                  </a:lnTo>
                  <a:lnTo>
                    <a:pt x="774" y="1701"/>
                  </a:lnTo>
                  <a:lnTo>
                    <a:pt x="784" y="1688"/>
                  </a:lnTo>
                  <a:lnTo>
                    <a:pt x="804" y="1681"/>
                  </a:lnTo>
                  <a:lnTo>
                    <a:pt x="817" y="1668"/>
                  </a:lnTo>
                  <a:lnTo>
                    <a:pt x="826" y="1659"/>
                  </a:lnTo>
                  <a:lnTo>
                    <a:pt x="839" y="1639"/>
                  </a:lnTo>
                  <a:lnTo>
                    <a:pt x="852" y="1623"/>
                  </a:lnTo>
                  <a:lnTo>
                    <a:pt x="859" y="1597"/>
                  </a:lnTo>
                  <a:lnTo>
                    <a:pt x="868" y="1561"/>
                  </a:lnTo>
                  <a:lnTo>
                    <a:pt x="804" y="855"/>
                  </a:lnTo>
                  <a:close/>
                </a:path>
              </a:pathLst>
            </a:custGeom>
            <a:solidFill>
              <a:srgbClr val="F2F2F2"/>
            </a:solidFill>
            <a:ln w="9525">
              <a:solidFill>
                <a:srgbClr val="13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Freeform 34">
              <a:extLst>
                <a:ext uri="{FF2B5EF4-FFF2-40B4-BE49-F238E27FC236}">
                  <a16:creationId xmlns:a16="http://schemas.microsoft.com/office/drawing/2014/main" id="{A65D38E5-DA88-4E90-72CA-9829289FE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2667"/>
              <a:ext cx="581" cy="1004"/>
            </a:xfrm>
            <a:custGeom>
              <a:avLst/>
              <a:gdLst>
                <a:gd name="T0" fmla="*/ 581 w 581"/>
                <a:gd name="T1" fmla="*/ 473 h 1004"/>
                <a:gd name="T2" fmla="*/ 581 w 581"/>
                <a:gd name="T3" fmla="*/ 437 h 1004"/>
                <a:gd name="T4" fmla="*/ 574 w 581"/>
                <a:gd name="T5" fmla="*/ 402 h 1004"/>
                <a:gd name="T6" fmla="*/ 574 w 581"/>
                <a:gd name="T7" fmla="*/ 366 h 1004"/>
                <a:gd name="T8" fmla="*/ 574 w 581"/>
                <a:gd name="T9" fmla="*/ 327 h 1004"/>
                <a:gd name="T10" fmla="*/ 568 w 581"/>
                <a:gd name="T11" fmla="*/ 292 h 1004"/>
                <a:gd name="T12" fmla="*/ 561 w 581"/>
                <a:gd name="T13" fmla="*/ 250 h 1004"/>
                <a:gd name="T14" fmla="*/ 551 w 581"/>
                <a:gd name="T15" fmla="*/ 211 h 1004"/>
                <a:gd name="T16" fmla="*/ 538 w 581"/>
                <a:gd name="T17" fmla="*/ 172 h 1004"/>
                <a:gd name="T18" fmla="*/ 516 w 581"/>
                <a:gd name="T19" fmla="*/ 130 h 1004"/>
                <a:gd name="T20" fmla="*/ 490 w 581"/>
                <a:gd name="T21" fmla="*/ 94 h 1004"/>
                <a:gd name="T22" fmla="*/ 454 w 581"/>
                <a:gd name="T23" fmla="*/ 58 h 1004"/>
                <a:gd name="T24" fmla="*/ 419 w 581"/>
                <a:gd name="T25" fmla="*/ 36 h 1004"/>
                <a:gd name="T26" fmla="*/ 376 w 581"/>
                <a:gd name="T27" fmla="*/ 13 h 1004"/>
                <a:gd name="T28" fmla="*/ 328 w 581"/>
                <a:gd name="T29" fmla="*/ 0 h 1004"/>
                <a:gd name="T30" fmla="*/ 282 w 581"/>
                <a:gd name="T31" fmla="*/ 0 h 1004"/>
                <a:gd name="T32" fmla="*/ 234 w 581"/>
                <a:gd name="T33" fmla="*/ 7 h 1004"/>
                <a:gd name="T34" fmla="*/ 192 w 581"/>
                <a:gd name="T35" fmla="*/ 16 h 1004"/>
                <a:gd name="T36" fmla="*/ 150 w 581"/>
                <a:gd name="T37" fmla="*/ 42 h 1004"/>
                <a:gd name="T38" fmla="*/ 114 w 581"/>
                <a:gd name="T39" fmla="*/ 71 h 1004"/>
                <a:gd name="T40" fmla="*/ 85 w 581"/>
                <a:gd name="T41" fmla="*/ 107 h 1004"/>
                <a:gd name="T42" fmla="*/ 52 w 581"/>
                <a:gd name="T43" fmla="*/ 143 h 1004"/>
                <a:gd name="T44" fmla="*/ 36 w 581"/>
                <a:gd name="T45" fmla="*/ 185 h 1004"/>
                <a:gd name="T46" fmla="*/ 23 w 581"/>
                <a:gd name="T47" fmla="*/ 227 h 1004"/>
                <a:gd name="T48" fmla="*/ 10 w 581"/>
                <a:gd name="T49" fmla="*/ 262 h 1004"/>
                <a:gd name="T50" fmla="*/ 7 w 581"/>
                <a:gd name="T51" fmla="*/ 305 h 1004"/>
                <a:gd name="T52" fmla="*/ 7 w 581"/>
                <a:gd name="T53" fmla="*/ 340 h 1004"/>
                <a:gd name="T54" fmla="*/ 7 w 581"/>
                <a:gd name="T55" fmla="*/ 376 h 1004"/>
                <a:gd name="T56" fmla="*/ 0 w 581"/>
                <a:gd name="T57" fmla="*/ 411 h 1004"/>
                <a:gd name="T58" fmla="*/ 0 w 581"/>
                <a:gd name="T59" fmla="*/ 447 h 1004"/>
                <a:gd name="T60" fmla="*/ 0 w 581"/>
                <a:gd name="T61" fmla="*/ 486 h 1004"/>
                <a:gd name="T62" fmla="*/ 0 w 581"/>
                <a:gd name="T63" fmla="*/ 522 h 1004"/>
                <a:gd name="T64" fmla="*/ 0 w 581"/>
                <a:gd name="T65" fmla="*/ 557 h 1004"/>
                <a:gd name="T66" fmla="*/ 0 w 581"/>
                <a:gd name="T67" fmla="*/ 593 h 1004"/>
                <a:gd name="T68" fmla="*/ 7 w 581"/>
                <a:gd name="T69" fmla="*/ 629 h 1004"/>
                <a:gd name="T70" fmla="*/ 7 w 581"/>
                <a:gd name="T71" fmla="*/ 664 h 1004"/>
                <a:gd name="T72" fmla="*/ 7 w 581"/>
                <a:gd name="T73" fmla="*/ 700 h 1004"/>
                <a:gd name="T74" fmla="*/ 10 w 581"/>
                <a:gd name="T75" fmla="*/ 735 h 1004"/>
                <a:gd name="T76" fmla="*/ 23 w 581"/>
                <a:gd name="T77" fmla="*/ 771 h 1004"/>
                <a:gd name="T78" fmla="*/ 36 w 581"/>
                <a:gd name="T79" fmla="*/ 813 h 1004"/>
                <a:gd name="T80" fmla="*/ 52 w 581"/>
                <a:gd name="T81" fmla="*/ 855 h 1004"/>
                <a:gd name="T82" fmla="*/ 78 w 581"/>
                <a:gd name="T83" fmla="*/ 897 h 1004"/>
                <a:gd name="T84" fmla="*/ 107 w 581"/>
                <a:gd name="T85" fmla="*/ 927 h 1004"/>
                <a:gd name="T86" fmla="*/ 143 w 581"/>
                <a:gd name="T87" fmla="*/ 962 h 1004"/>
                <a:gd name="T88" fmla="*/ 185 w 581"/>
                <a:gd name="T89" fmla="*/ 982 h 1004"/>
                <a:gd name="T90" fmla="*/ 227 w 581"/>
                <a:gd name="T91" fmla="*/ 1001 h 1004"/>
                <a:gd name="T92" fmla="*/ 276 w 581"/>
                <a:gd name="T93" fmla="*/ 1004 h 1004"/>
                <a:gd name="T94" fmla="*/ 325 w 581"/>
                <a:gd name="T95" fmla="*/ 1004 h 1004"/>
                <a:gd name="T96" fmla="*/ 363 w 581"/>
                <a:gd name="T97" fmla="*/ 995 h 1004"/>
                <a:gd name="T98" fmla="*/ 412 w 581"/>
                <a:gd name="T99" fmla="*/ 975 h 1004"/>
                <a:gd name="T100" fmla="*/ 448 w 581"/>
                <a:gd name="T101" fmla="*/ 952 h 1004"/>
                <a:gd name="T102" fmla="*/ 483 w 581"/>
                <a:gd name="T103" fmla="*/ 920 h 1004"/>
                <a:gd name="T104" fmla="*/ 509 w 581"/>
                <a:gd name="T105" fmla="*/ 881 h 1004"/>
                <a:gd name="T106" fmla="*/ 532 w 581"/>
                <a:gd name="T107" fmla="*/ 842 h 1004"/>
                <a:gd name="T108" fmla="*/ 551 w 581"/>
                <a:gd name="T109" fmla="*/ 803 h 1004"/>
                <a:gd name="T110" fmla="*/ 561 w 581"/>
                <a:gd name="T111" fmla="*/ 761 h 1004"/>
                <a:gd name="T112" fmla="*/ 568 w 581"/>
                <a:gd name="T113" fmla="*/ 722 h 1004"/>
                <a:gd name="T114" fmla="*/ 574 w 581"/>
                <a:gd name="T115" fmla="*/ 687 h 1004"/>
                <a:gd name="T116" fmla="*/ 574 w 581"/>
                <a:gd name="T117" fmla="*/ 651 h 1004"/>
                <a:gd name="T118" fmla="*/ 574 w 581"/>
                <a:gd name="T119" fmla="*/ 616 h 1004"/>
                <a:gd name="T120" fmla="*/ 581 w 581"/>
                <a:gd name="T121" fmla="*/ 580 h 1004"/>
                <a:gd name="T122" fmla="*/ 581 w 581"/>
                <a:gd name="T123" fmla="*/ 544 h 1004"/>
                <a:gd name="T124" fmla="*/ 581 w 581"/>
                <a:gd name="T125" fmla="*/ 50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1" h="1004">
                  <a:moveTo>
                    <a:pt x="581" y="502"/>
                  </a:moveTo>
                  <a:lnTo>
                    <a:pt x="581" y="496"/>
                  </a:lnTo>
                  <a:lnTo>
                    <a:pt x="581" y="489"/>
                  </a:lnTo>
                  <a:lnTo>
                    <a:pt x="581" y="486"/>
                  </a:lnTo>
                  <a:lnTo>
                    <a:pt x="581" y="480"/>
                  </a:lnTo>
                  <a:lnTo>
                    <a:pt x="581" y="473"/>
                  </a:lnTo>
                  <a:lnTo>
                    <a:pt x="581" y="467"/>
                  </a:lnTo>
                  <a:lnTo>
                    <a:pt x="581" y="460"/>
                  </a:lnTo>
                  <a:lnTo>
                    <a:pt x="581" y="454"/>
                  </a:lnTo>
                  <a:lnTo>
                    <a:pt x="581" y="447"/>
                  </a:lnTo>
                  <a:lnTo>
                    <a:pt x="581" y="444"/>
                  </a:lnTo>
                  <a:lnTo>
                    <a:pt x="581" y="437"/>
                  </a:lnTo>
                  <a:lnTo>
                    <a:pt x="581" y="431"/>
                  </a:lnTo>
                  <a:lnTo>
                    <a:pt x="581" y="424"/>
                  </a:lnTo>
                  <a:lnTo>
                    <a:pt x="581" y="418"/>
                  </a:lnTo>
                  <a:lnTo>
                    <a:pt x="581" y="411"/>
                  </a:lnTo>
                  <a:lnTo>
                    <a:pt x="574" y="408"/>
                  </a:lnTo>
                  <a:lnTo>
                    <a:pt x="574" y="402"/>
                  </a:lnTo>
                  <a:lnTo>
                    <a:pt x="574" y="395"/>
                  </a:lnTo>
                  <a:lnTo>
                    <a:pt x="574" y="389"/>
                  </a:lnTo>
                  <a:lnTo>
                    <a:pt x="574" y="382"/>
                  </a:lnTo>
                  <a:lnTo>
                    <a:pt x="574" y="376"/>
                  </a:lnTo>
                  <a:lnTo>
                    <a:pt x="574" y="369"/>
                  </a:lnTo>
                  <a:lnTo>
                    <a:pt x="574" y="366"/>
                  </a:lnTo>
                  <a:lnTo>
                    <a:pt x="574" y="360"/>
                  </a:lnTo>
                  <a:lnTo>
                    <a:pt x="574" y="353"/>
                  </a:lnTo>
                  <a:lnTo>
                    <a:pt x="574" y="347"/>
                  </a:lnTo>
                  <a:lnTo>
                    <a:pt x="574" y="340"/>
                  </a:lnTo>
                  <a:lnTo>
                    <a:pt x="574" y="334"/>
                  </a:lnTo>
                  <a:lnTo>
                    <a:pt x="574" y="327"/>
                  </a:lnTo>
                  <a:lnTo>
                    <a:pt x="574" y="324"/>
                  </a:lnTo>
                  <a:lnTo>
                    <a:pt x="574" y="318"/>
                  </a:lnTo>
                  <a:lnTo>
                    <a:pt x="574" y="311"/>
                  </a:lnTo>
                  <a:lnTo>
                    <a:pt x="568" y="305"/>
                  </a:lnTo>
                  <a:lnTo>
                    <a:pt x="568" y="298"/>
                  </a:lnTo>
                  <a:lnTo>
                    <a:pt x="568" y="292"/>
                  </a:lnTo>
                  <a:lnTo>
                    <a:pt x="568" y="288"/>
                  </a:lnTo>
                  <a:lnTo>
                    <a:pt x="568" y="275"/>
                  </a:lnTo>
                  <a:lnTo>
                    <a:pt x="568" y="269"/>
                  </a:lnTo>
                  <a:lnTo>
                    <a:pt x="561" y="262"/>
                  </a:lnTo>
                  <a:lnTo>
                    <a:pt x="561" y="256"/>
                  </a:lnTo>
                  <a:lnTo>
                    <a:pt x="561" y="250"/>
                  </a:lnTo>
                  <a:lnTo>
                    <a:pt x="561" y="246"/>
                  </a:lnTo>
                  <a:lnTo>
                    <a:pt x="561" y="240"/>
                  </a:lnTo>
                  <a:lnTo>
                    <a:pt x="558" y="233"/>
                  </a:lnTo>
                  <a:lnTo>
                    <a:pt x="558" y="227"/>
                  </a:lnTo>
                  <a:lnTo>
                    <a:pt x="558" y="220"/>
                  </a:lnTo>
                  <a:lnTo>
                    <a:pt x="551" y="211"/>
                  </a:lnTo>
                  <a:lnTo>
                    <a:pt x="551" y="204"/>
                  </a:lnTo>
                  <a:lnTo>
                    <a:pt x="545" y="198"/>
                  </a:lnTo>
                  <a:lnTo>
                    <a:pt x="545" y="191"/>
                  </a:lnTo>
                  <a:lnTo>
                    <a:pt x="545" y="185"/>
                  </a:lnTo>
                  <a:lnTo>
                    <a:pt x="538" y="178"/>
                  </a:lnTo>
                  <a:lnTo>
                    <a:pt x="538" y="172"/>
                  </a:lnTo>
                  <a:lnTo>
                    <a:pt x="532" y="162"/>
                  </a:lnTo>
                  <a:lnTo>
                    <a:pt x="532" y="156"/>
                  </a:lnTo>
                  <a:lnTo>
                    <a:pt x="525" y="149"/>
                  </a:lnTo>
                  <a:lnTo>
                    <a:pt x="522" y="143"/>
                  </a:lnTo>
                  <a:lnTo>
                    <a:pt x="522" y="136"/>
                  </a:lnTo>
                  <a:lnTo>
                    <a:pt x="516" y="130"/>
                  </a:lnTo>
                  <a:lnTo>
                    <a:pt x="509" y="126"/>
                  </a:lnTo>
                  <a:lnTo>
                    <a:pt x="509" y="120"/>
                  </a:lnTo>
                  <a:lnTo>
                    <a:pt x="503" y="113"/>
                  </a:lnTo>
                  <a:lnTo>
                    <a:pt x="496" y="107"/>
                  </a:lnTo>
                  <a:lnTo>
                    <a:pt x="490" y="101"/>
                  </a:lnTo>
                  <a:lnTo>
                    <a:pt x="490" y="94"/>
                  </a:lnTo>
                  <a:lnTo>
                    <a:pt x="483" y="91"/>
                  </a:lnTo>
                  <a:lnTo>
                    <a:pt x="480" y="84"/>
                  </a:lnTo>
                  <a:lnTo>
                    <a:pt x="474" y="78"/>
                  </a:lnTo>
                  <a:lnTo>
                    <a:pt x="467" y="71"/>
                  </a:lnTo>
                  <a:lnTo>
                    <a:pt x="461" y="65"/>
                  </a:lnTo>
                  <a:lnTo>
                    <a:pt x="454" y="58"/>
                  </a:lnTo>
                  <a:lnTo>
                    <a:pt x="448" y="52"/>
                  </a:lnTo>
                  <a:lnTo>
                    <a:pt x="441" y="49"/>
                  </a:lnTo>
                  <a:lnTo>
                    <a:pt x="438" y="49"/>
                  </a:lnTo>
                  <a:lnTo>
                    <a:pt x="431" y="42"/>
                  </a:lnTo>
                  <a:lnTo>
                    <a:pt x="425" y="36"/>
                  </a:lnTo>
                  <a:lnTo>
                    <a:pt x="419" y="36"/>
                  </a:lnTo>
                  <a:lnTo>
                    <a:pt x="412" y="29"/>
                  </a:lnTo>
                  <a:lnTo>
                    <a:pt x="402" y="23"/>
                  </a:lnTo>
                  <a:lnTo>
                    <a:pt x="396" y="23"/>
                  </a:lnTo>
                  <a:lnTo>
                    <a:pt x="389" y="16"/>
                  </a:lnTo>
                  <a:lnTo>
                    <a:pt x="383" y="16"/>
                  </a:lnTo>
                  <a:lnTo>
                    <a:pt x="376" y="13"/>
                  </a:lnTo>
                  <a:lnTo>
                    <a:pt x="363" y="13"/>
                  </a:lnTo>
                  <a:lnTo>
                    <a:pt x="360" y="7"/>
                  </a:lnTo>
                  <a:lnTo>
                    <a:pt x="354" y="7"/>
                  </a:lnTo>
                  <a:lnTo>
                    <a:pt x="347" y="7"/>
                  </a:lnTo>
                  <a:lnTo>
                    <a:pt x="334" y="0"/>
                  </a:lnTo>
                  <a:lnTo>
                    <a:pt x="328" y="0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5" y="0"/>
                  </a:lnTo>
                  <a:lnTo>
                    <a:pt x="299" y="0"/>
                  </a:lnTo>
                  <a:lnTo>
                    <a:pt x="286" y="0"/>
                  </a:lnTo>
                  <a:lnTo>
                    <a:pt x="282" y="0"/>
                  </a:lnTo>
                  <a:lnTo>
                    <a:pt x="276" y="0"/>
                  </a:lnTo>
                  <a:lnTo>
                    <a:pt x="269" y="0"/>
                  </a:lnTo>
                  <a:lnTo>
                    <a:pt x="256" y="0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34" y="7"/>
                  </a:lnTo>
                  <a:lnTo>
                    <a:pt x="227" y="7"/>
                  </a:lnTo>
                  <a:lnTo>
                    <a:pt x="221" y="7"/>
                  </a:lnTo>
                  <a:lnTo>
                    <a:pt x="214" y="13"/>
                  </a:lnTo>
                  <a:lnTo>
                    <a:pt x="205" y="13"/>
                  </a:lnTo>
                  <a:lnTo>
                    <a:pt x="198" y="16"/>
                  </a:lnTo>
                  <a:lnTo>
                    <a:pt x="192" y="16"/>
                  </a:lnTo>
                  <a:lnTo>
                    <a:pt x="185" y="23"/>
                  </a:lnTo>
                  <a:lnTo>
                    <a:pt x="179" y="23"/>
                  </a:lnTo>
                  <a:lnTo>
                    <a:pt x="166" y="29"/>
                  </a:lnTo>
                  <a:lnTo>
                    <a:pt x="162" y="36"/>
                  </a:lnTo>
                  <a:lnTo>
                    <a:pt x="156" y="36"/>
                  </a:lnTo>
                  <a:lnTo>
                    <a:pt x="150" y="42"/>
                  </a:lnTo>
                  <a:lnTo>
                    <a:pt x="143" y="49"/>
                  </a:lnTo>
                  <a:lnTo>
                    <a:pt x="137" y="49"/>
                  </a:lnTo>
                  <a:lnTo>
                    <a:pt x="130" y="52"/>
                  </a:lnTo>
                  <a:lnTo>
                    <a:pt x="127" y="58"/>
                  </a:lnTo>
                  <a:lnTo>
                    <a:pt x="120" y="65"/>
                  </a:lnTo>
                  <a:lnTo>
                    <a:pt x="114" y="71"/>
                  </a:lnTo>
                  <a:lnTo>
                    <a:pt x="107" y="78"/>
                  </a:lnTo>
                  <a:lnTo>
                    <a:pt x="101" y="84"/>
                  </a:lnTo>
                  <a:lnTo>
                    <a:pt x="94" y="91"/>
                  </a:lnTo>
                  <a:lnTo>
                    <a:pt x="88" y="94"/>
                  </a:lnTo>
                  <a:lnTo>
                    <a:pt x="85" y="101"/>
                  </a:lnTo>
                  <a:lnTo>
                    <a:pt x="85" y="107"/>
                  </a:lnTo>
                  <a:lnTo>
                    <a:pt x="78" y="113"/>
                  </a:lnTo>
                  <a:lnTo>
                    <a:pt x="72" y="120"/>
                  </a:lnTo>
                  <a:lnTo>
                    <a:pt x="65" y="126"/>
                  </a:lnTo>
                  <a:lnTo>
                    <a:pt x="65" y="130"/>
                  </a:lnTo>
                  <a:lnTo>
                    <a:pt x="59" y="136"/>
                  </a:lnTo>
                  <a:lnTo>
                    <a:pt x="52" y="143"/>
                  </a:lnTo>
                  <a:lnTo>
                    <a:pt x="52" y="149"/>
                  </a:lnTo>
                  <a:lnTo>
                    <a:pt x="46" y="156"/>
                  </a:lnTo>
                  <a:lnTo>
                    <a:pt x="46" y="162"/>
                  </a:lnTo>
                  <a:lnTo>
                    <a:pt x="43" y="172"/>
                  </a:lnTo>
                  <a:lnTo>
                    <a:pt x="43" y="178"/>
                  </a:lnTo>
                  <a:lnTo>
                    <a:pt x="36" y="185"/>
                  </a:lnTo>
                  <a:lnTo>
                    <a:pt x="36" y="191"/>
                  </a:lnTo>
                  <a:lnTo>
                    <a:pt x="30" y="198"/>
                  </a:lnTo>
                  <a:lnTo>
                    <a:pt x="30" y="204"/>
                  </a:lnTo>
                  <a:lnTo>
                    <a:pt x="30" y="211"/>
                  </a:lnTo>
                  <a:lnTo>
                    <a:pt x="23" y="220"/>
                  </a:lnTo>
                  <a:lnTo>
                    <a:pt x="23" y="227"/>
                  </a:lnTo>
                  <a:lnTo>
                    <a:pt x="23" y="233"/>
                  </a:lnTo>
                  <a:lnTo>
                    <a:pt x="17" y="240"/>
                  </a:lnTo>
                  <a:lnTo>
                    <a:pt x="17" y="246"/>
                  </a:lnTo>
                  <a:lnTo>
                    <a:pt x="17" y="250"/>
                  </a:lnTo>
                  <a:lnTo>
                    <a:pt x="17" y="256"/>
                  </a:lnTo>
                  <a:lnTo>
                    <a:pt x="10" y="262"/>
                  </a:lnTo>
                  <a:lnTo>
                    <a:pt x="10" y="269"/>
                  </a:lnTo>
                  <a:lnTo>
                    <a:pt x="10" y="275"/>
                  </a:lnTo>
                  <a:lnTo>
                    <a:pt x="10" y="288"/>
                  </a:lnTo>
                  <a:lnTo>
                    <a:pt x="10" y="292"/>
                  </a:lnTo>
                  <a:lnTo>
                    <a:pt x="10" y="298"/>
                  </a:lnTo>
                  <a:lnTo>
                    <a:pt x="7" y="305"/>
                  </a:lnTo>
                  <a:lnTo>
                    <a:pt x="7" y="311"/>
                  </a:lnTo>
                  <a:lnTo>
                    <a:pt x="7" y="318"/>
                  </a:lnTo>
                  <a:lnTo>
                    <a:pt x="7" y="324"/>
                  </a:lnTo>
                  <a:lnTo>
                    <a:pt x="7" y="327"/>
                  </a:lnTo>
                  <a:lnTo>
                    <a:pt x="7" y="334"/>
                  </a:lnTo>
                  <a:lnTo>
                    <a:pt x="7" y="340"/>
                  </a:lnTo>
                  <a:lnTo>
                    <a:pt x="7" y="347"/>
                  </a:lnTo>
                  <a:lnTo>
                    <a:pt x="7" y="353"/>
                  </a:lnTo>
                  <a:lnTo>
                    <a:pt x="7" y="360"/>
                  </a:lnTo>
                  <a:lnTo>
                    <a:pt x="7" y="366"/>
                  </a:lnTo>
                  <a:lnTo>
                    <a:pt x="7" y="369"/>
                  </a:lnTo>
                  <a:lnTo>
                    <a:pt x="7" y="3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0" y="395"/>
                  </a:lnTo>
                  <a:lnTo>
                    <a:pt x="0" y="402"/>
                  </a:lnTo>
                  <a:lnTo>
                    <a:pt x="0" y="408"/>
                  </a:lnTo>
                  <a:lnTo>
                    <a:pt x="0" y="411"/>
                  </a:lnTo>
                  <a:lnTo>
                    <a:pt x="0" y="418"/>
                  </a:lnTo>
                  <a:lnTo>
                    <a:pt x="0" y="424"/>
                  </a:lnTo>
                  <a:lnTo>
                    <a:pt x="0" y="431"/>
                  </a:lnTo>
                  <a:lnTo>
                    <a:pt x="0" y="437"/>
                  </a:lnTo>
                  <a:lnTo>
                    <a:pt x="0" y="44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0" y="460"/>
                  </a:lnTo>
                  <a:lnTo>
                    <a:pt x="0" y="467"/>
                  </a:lnTo>
                  <a:lnTo>
                    <a:pt x="0" y="473"/>
                  </a:lnTo>
                  <a:lnTo>
                    <a:pt x="0" y="480"/>
                  </a:lnTo>
                  <a:lnTo>
                    <a:pt x="0" y="486"/>
                  </a:lnTo>
                  <a:lnTo>
                    <a:pt x="0" y="489"/>
                  </a:lnTo>
                  <a:lnTo>
                    <a:pt x="0" y="496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0" y="522"/>
                  </a:lnTo>
                  <a:lnTo>
                    <a:pt x="0" y="525"/>
                  </a:lnTo>
                  <a:lnTo>
                    <a:pt x="0" y="531"/>
                  </a:lnTo>
                  <a:lnTo>
                    <a:pt x="0" y="538"/>
                  </a:lnTo>
                  <a:lnTo>
                    <a:pt x="0" y="544"/>
                  </a:lnTo>
                  <a:lnTo>
                    <a:pt x="0" y="551"/>
                  </a:lnTo>
                  <a:lnTo>
                    <a:pt x="0" y="557"/>
                  </a:lnTo>
                  <a:lnTo>
                    <a:pt x="0" y="564"/>
                  </a:lnTo>
                  <a:lnTo>
                    <a:pt x="0" y="567"/>
                  </a:lnTo>
                  <a:lnTo>
                    <a:pt x="0" y="573"/>
                  </a:lnTo>
                  <a:lnTo>
                    <a:pt x="0" y="580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599"/>
                  </a:lnTo>
                  <a:lnTo>
                    <a:pt x="0" y="606"/>
                  </a:lnTo>
                  <a:lnTo>
                    <a:pt x="0" y="609"/>
                  </a:lnTo>
                  <a:lnTo>
                    <a:pt x="0" y="616"/>
                  </a:lnTo>
                  <a:lnTo>
                    <a:pt x="0" y="622"/>
                  </a:lnTo>
                  <a:lnTo>
                    <a:pt x="7" y="629"/>
                  </a:lnTo>
                  <a:lnTo>
                    <a:pt x="7" y="635"/>
                  </a:lnTo>
                  <a:lnTo>
                    <a:pt x="7" y="641"/>
                  </a:lnTo>
                  <a:lnTo>
                    <a:pt x="7" y="645"/>
                  </a:lnTo>
                  <a:lnTo>
                    <a:pt x="7" y="651"/>
                  </a:lnTo>
                  <a:lnTo>
                    <a:pt x="7" y="658"/>
                  </a:lnTo>
                  <a:lnTo>
                    <a:pt x="7" y="664"/>
                  </a:lnTo>
                  <a:lnTo>
                    <a:pt x="7" y="671"/>
                  </a:lnTo>
                  <a:lnTo>
                    <a:pt x="7" y="677"/>
                  </a:lnTo>
                  <a:lnTo>
                    <a:pt x="7" y="684"/>
                  </a:lnTo>
                  <a:lnTo>
                    <a:pt x="7" y="687"/>
                  </a:lnTo>
                  <a:lnTo>
                    <a:pt x="7" y="693"/>
                  </a:lnTo>
                  <a:lnTo>
                    <a:pt x="7" y="700"/>
                  </a:lnTo>
                  <a:lnTo>
                    <a:pt x="7" y="706"/>
                  </a:lnTo>
                  <a:lnTo>
                    <a:pt x="10" y="713"/>
                  </a:lnTo>
                  <a:lnTo>
                    <a:pt x="10" y="719"/>
                  </a:lnTo>
                  <a:lnTo>
                    <a:pt x="10" y="722"/>
                  </a:lnTo>
                  <a:lnTo>
                    <a:pt x="10" y="729"/>
                  </a:lnTo>
                  <a:lnTo>
                    <a:pt x="10" y="735"/>
                  </a:lnTo>
                  <a:lnTo>
                    <a:pt x="10" y="742"/>
                  </a:lnTo>
                  <a:lnTo>
                    <a:pt x="17" y="748"/>
                  </a:lnTo>
                  <a:lnTo>
                    <a:pt x="17" y="755"/>
                  </a:lnTo>
                  <a:lnTo>
                    <a:pt x="17" y="761"/>
                  </a:lnTo>
                  <a:lnTo>
                    <a:pt x="17" y="765"/>
                  </a:lnTo>
                  <a:lnTo>
                    <a:pt x="23" y="771"/>
                  </a:lnTo>
                  <a:lnTo>
                    <a:pt x="23" y="784"/>
                  </a:lnTo>
                  <a:lnTo>
                    <a:pt x="23" y="790"/>
                  </a:lnTo>
                  <a:lnTo>
                    <a:pt x="30" y="797"/>
                  </a:lnTo>
                  <a:lnTo>
                    <a:pt x="30" y="803"/>
                  </a:lnTo>
                  <a:lnTo>
                    <a:pt x="30" y="807"/>
                  </a:lnTo>
                  <a:lnTo>
                    <a:pt x="36" y="813"/>
                  </a:lnTo>
                  <a:lnTo>
                    <a:pt x="36" y="820"/>
                  </a:lnTo>
                  <a:lnTo>
                    <a:pt x="43" y="833"/>
                  </a:lnTo>
                  <a:lnTo>
                    <a:pt x="43" y="839"/>
                  </a:lnTo>
                  <a:lnTo>
                    <a:pt x="46" y="842"/>
                  </a:lnTo>
                  <a:lnTo>
                    <a:pt x="46" y="849"/>
                  </a:lnTo>
                  <a:lnTo>
                    <a:pt x="52" y="855"/>
                  </a:lnTo>
                  <a:lnTo>
                    <a:pt x="52" y="862"/>
                  </a:lnTo>
                  <a:lnTo>
                    <a:pt x="59" y="868"/>
                  </a:lnTo>
                  <a:lnTo>
                    <a:pt x="65" y="875"/>
                  </a:lnTo>
                  <a:lnTo>
                    <a:pt x="65" y="881"/>
                  </a:lnTo>
                  <a:lnTo>
                    <a:pt x="72" y="884"/>
                  </a:lnTo>
                  <a:lnTo>
                    <a:pt x="78" y="897"/>
                  </a:lnTo>
                  <a:lnTo>
                    <a:pt x="85" y="904"/>
                  </a:lnTo>
                  <a:lnTo>
                    <a:pt x="85" y="910"/>
                  </a:lnTo>
                  <a:lnTo>
                    <a:pt x="88" y="917"/>
                  </a:lnTo>
                  <a:lnTo>
                    <a:pt x="94" y="920"/>
                  </a:lnTo>
                  <a:lnTo>
                    <a:pt x="101" y="927"/>
                  </a:lnTo>
                  <a:lnTo>
                    <a:pt x="107" y="927"/>
                  </a:lnTo>
                  <a:lnTo>
                    <a:pt x="114" y="933"/>
                  </a:lnTo>
                  <a:lnTo>
                    <a:pt x="120" y="939"/>
                  </a:lnTo>
                  <a:lnTo>
                    <a:pt x="127" y="946"/>
                  </a:lnTo>
                  <a:lnTo>
                    <a:pt x="130" y="952"/>
                  </a:lnTo>
                  <a:lnTo>
                    <a:pt x="137" y="959"/>
                  </a:lnTo>
                  <a:lnTo>
                    <a:pt x="143" y="962"/>
                  </a:lnTo>
                  <a:lnTo>
                    <a:pt x="150" y="962"/>
                  </a:lnTo>
                  <a:lnTo>
                    <a:pt x="156" y="969"/>
                  </a:lnTo>
                  <a:lnTo>
                    <a:pt x="162" y="975"/>
                  </a:lnTo>
                  <a:lnTo>
                    <a:pt x="166" y="975"/>
                  </a:lnTo>
                  <a:lnTo>
                    <a:pt x="179" y="982"/>
                  </a:lnTo>
                  <a:lnTo>
                    <a:pt x="185" y="982"/>
                  </a:lnTo>
                  <a:lnTo>
                    <a:pt x="192" y="988"/>
                  </a:lnTo>
                  <a:lnTo>
                    <a:pt x="198" y="995"/>
                  </a:lnTo>
                  <a:lnTo>
                    <a:pt x="205" y="995"/>
                  </a:lnTo>
                  <a:lnTo>
                    <a:pt x="214" y="995"/>
                  </a:lnTo>
                  <a:lnTo>
                    <a:pt x="221" y="1001"/>
                  </a:lnTo>
                  <a:lnTo>
                    <a:pt x="227" y="1001"/>
                  </a:lnTo>
                  <a:lnTo>
                    <a:pt x="234" y="1001"/>
                  </a:lnTo>
                  <a:lnTo>
                    <a:pt x="244" y="1004"/>
                  </a:lnTo>
                  <a:lnTo>
                    <a:pt x="250" y="1004"/>
                  </a:lnTo>
                  <a:lnTo>
                    <a:pt x="256" y="1004"/>
                  </a:lnTo>
                  <a:lnTo>
                    <a:pt x="269" y="1004"/>
                  </a:lnTo>
                  <a:lnTo>
                    <a:pt x="276" y="1004"/>
                  </a:lnTo>
                  <a:lnTo>
                    <a:pt x="282" y="1004"/>
                  </a:lnTo>
                  <a:lnTo>
                    <a:pt x="286" y="1004"/>
                  </a:lnTo>
                  <a:lnTo>
                    <a:pt x="299" y="1004"/>
                  </a:lnTo>
                  <a:lnTo>
                    <a:pt x="305" y="1004"/>
                  </a:lnTo>
                  <a:lnTo>
                    <a:pt x="312" y="1004"/>
                  </a:lnTo>
                  <a:lnTo>
                    <a:pt x="325" y="1004"/>
                  </a:lnTo>
                  <a:lnTo>
                    <a:pt x="328" y="1004"/>
                  </a:lnTo>
                  <a:lnTo>
                    <a:pt x="334" y="1004"/>
                  </a:lnTo>
                  <a:lnTo>
                    <a:pt x="347" y="1001"/>
                  </a:lnTo>
                  <a:lnTo>
                    <a:pt x="354" y="1001"/>
                  </a:lnTo>
                  <a:lnTo>
                    <a:pt x="360" y="1001"/>
                  </a:lnTo>
                  <a:lnTo>
                    <a:pt x="363" y="995"/>
                  </a:lnTo>
                  <a:lnTo>
                    <a:pt x="376" y="995"/>
                  </a:lnTo>
                  <a:lnTo>
                    <a:pt x="383" y="995"/>
                  </a:lnTo>
                  <a:lnTo>
                    <a:pt x="389" y="988"/>
                  </a:lnTo>
                  <a:lnTo>
                    <a:pt x="396" y="982"/>
                  </a:lnTo>
                  <a:lnTo>
                    <a:pt x="402" y="982"/>
                  </a:lnTo>
                  <a:lnTo>
                    <a:pt x="412" y="975"/>
                  </a:lnTo>
                  <a:lnTo>
                    <a:pt x="419" y="975"/>
                  </a:lnTo>
                  <a:lnTo>
                    <a:pt x="425" y="969"/>
                  </a:lnTo>
                  <a:lnTo>
                    <a:pt x="431" y="962"/>
                  </a:lnTo>
                  <a:lnTo>
                    <a:pt x="438" y="962"/>
                  </a:lnTo>
                  <a:lnTo>
                    <a:pt x="441" y="959"/>
                  </a:lnTo>
                  <a:lnTo>
                    <a:pt x="448" y="952"/>
                  </a:lnTo>
                  <a:lnTo>
                    <a:pt x="454" y="946"/>
                  </a:lnTo>
                  <a:lnTo>
                    <a:pt x="461" y="939"/>
                  </a:lnTo>
                  <a:lnTo>
                    <a:pt x="467" y="933"/>
                  </a:lnTo>
                  <a:lnTo>
                    <a:pt x="474" y="927"/>
                  </a:lnTo>
                  <a:lnTo>
                    <a:pt x="480" y="927"/>
                  </a:lnTo>
                  <a:lnTo>
                    <a:pt x="483" y="920"/>
                  </a:lnTo>
                  <a:lnTo>
                    <a:pt x="490" y="917"/>
                  </a:lnTo>
                  <a:lnTo>
                    <a:pt x="490" y="910"/>
                  </a:lnTo>
                  <a:lnTo>
                    <a:pt x="496" y="904"/>
                  </a:lnTo>
                  <a:lnTo>
                    <a:pt x="503" y="897"/>
                  </a:lnTo>
                  <a:lnTo>
                    <a:pt x="509" y="884"/>
                  </a:lnTo>
                  <a:lnTo>
                    <a:pt x="509" y="881"/>
                  </a:lnTo>
                  <a:lnTo>
                    <a:pt x="516" y="875"/>
                  </a:lnTo>
                  <a:lnTo>
                    <a:pt x="522" y="868"/>
                  </a:lnTo>
                  <a:lnTo>
                    <a:pt x="522" y="862"/>
                  </a:lnTo>
                  <a:lnTo>
                    <a:pt x="525" y="855"/>
                  </a:lnTo>
                  <a:lnTo>
                    <a:pt x="532" y="849"/>
                  </a:lnTo>
                  <a:lnTo>
                    <a:pt x="532" y="842"/>
                  </a:lnTo>
                  <a:lnTo>
                    <a:pt x="538" y="839"/>
                  </a:lnTo>
                  <a:lnTo>
                    <a:pt x="538" y="833"/>
                  </a:lnTo>
                  <a:lnTo>
                    <a:pt x="545" y="820"/>
                  </a:lnTo>
                  <a:lnTo>
                    <a:pt x="545" y="813"/>
                  </a:lnTo>
                  <a:lnTo>
                    <a:pt x="545" y="807"/>
                  </a:lnTo>
                  <a:lnTo>
                    <a:pt x="551" y="803"/>
                  </a:lnTo>
                  <a:lnTo>
                    <a:pt x="551" y="797"/>
                  </a:lnTo>
                  <a:lnTo>
                    <a:pt x="558" y="790"/>
                  </a:lnTo>
                  <a:lnTo>
                    <a:pt x="558" y="784"/>
                  </a:lnTo>
                  <a:lnTo>
                    <a:pt x="558" y="771"/>
                  </a:lnTo>
                  <a:lnTo>
                    <a:pt x="561" y="765"/>
                  </a:lnTo>
                  <a:lnTo>
                    <a:pt x="561" y="761"/>
                  </a:lnTo>
                  <a:lnTo>
                    <a:pt x="561" y="755"/>
                  </a:lnTo>
                  <a:lnTo>
                    <a:pt x="561" y="748"/>
                  </a:lnTo>
                  <a:lnTo>
                    <a:pt x="561" y="742"/>
                  </a:lnTo>
                  <a:lnTo>
                    <a:pt x="568" y="735"/>
                  </a:lnTo>
                  <a:lnTo>
                    <a:pt x="568" y="729"/>
                  </a:lnTo>
                  <a:lnTo>
                    <a:pt x="568" y="722"/>
                  </a:lnTo>
                  <a:lnTo>
                    <a:pt x="568" y="719"/>
                  </a:lnTo>
                  <a:lnTo>
                    <a:pt x="568" y="713"/>
                  </a:lnTo>
                  <a:lnTo>
                    <a:pt x="568" y="706"/>
                  </a:lnTo>
                  <a:lnTo>
                    <a:pt x="574" y="700"/>
                  </a:lnTo>
                  <a:lnTo>
                    <a:pt x="574" y="693"/>
                  </a:lnTo>
                  <a:lnTo>
                    <a:pt x="574" y="687"/>
                  </a:lnTo>
                  <a:lnTo>
                    <a:pt x="574" y="684"/>
                  </a:lnTo>
                  <a:lnTo>
                    <a:pt x="574" y="677"/>
                  </a:lnTo>
                  <a:lnTo>
                    <a:pt x="574" y="671"/>
                  </a:lnTo>
                  <a:lnTo>
                    <a:pt x="574" y="664"/>
                  </a:lnTo>
                  <a:lnTo>
                    <a:pt x="574" y="658"/>
                  </a:lnTo>
                  <a:lnTo>
                    <a:pt x="574" y="651"/>
                  </a:lnTo>
                  <a:lnTo>
                    <a:pt x="574" y="645"/>
                  </a:lnTo>
                  <a:lnTo>
                    <a:pt x="574" y="641"/>
                  </a:lnTo>
                  <a:lnTo>
                    <a:pt x="574" y="635"/>
                  </a:lnTo>
                  <a:lnTo>
                    <a:pt x="574" y="629"/>
                  </a:lnTo>
                  <a:lnTo>
                    <a:pt x="574" y="622"/>
                  </a:lnTo>
                  <a:lnTo>
                    <a:pt x="574" y="616"/>
                  </a:lnTo>
                  <a:lnTo>
                    <a:pt x="574" y="609"/>
                  </a:lnTo>
                  <a:lnTo>
                    <a:pt x="574" y="606"/>
                  </a:lnTo>
                  <a:lnTo>
                    <a:pt x="574" y="599"/>
                  </a:lnTo>
                  <a:lnTo>
                    <a:pt x="581" y="593"/>
                  </a:lnTo>
                  <a:lnTo>
                    <a:pt x="581" y="586"/>
                  </a:lnTo>
                  <a:lnTo>
                    <a:pt x="581" y="580"/>
                  </a:lnTo>
                  <a:lnTo>
                    <a:pt x="581" y="573"/>
                  </a:lnTo>
                  <a:lnTo>
                    <a:pt x="581" y="567"/>
                  </a:lnTo>
                  <a:lnTo>
                    <a:pt x="581" y="564"/>
                  </a:lnTo>
                  <a:lnTo>
                    <a:pt x="581" y="557"/>
                  </a:lnTo>
                  <a:lnTo>
                    <a:pt x="581" y="551"/>
                  </a:lnTo>
                  <a:lnTo>
                    <a:pt x="581" y="544"/>
                  </a:lnTo>
                  <a:lnTo>
                    <a:pt x="581" y="538"/>
                  </a:lnTo>
                  <a:lnTo>
                    <a:pt x="581" y="531"/>
                  </a:lnTo>
                  <a:lnTo>
                    <a:pt x="581" y="525"/>
                  </a:lnTo>
                  <a:lnTo>
                    <a:pt x="581" y="522"/>
                  </a:lnTo>
                  <a:lnTo>
                    <a:pt x="581" y="515"/>
                  </a:lnTo>
                  <a:lnTo>
                    <a:pt x="581" y="509"/>
                  </a:lnTo>
                  <a:lnTo>
                    <a:pt x="581" y="50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Freeform 35">
              <a:extLst>
                <a:ext uri="{FF2B5EF4-FFF2-40B4-BE49-F238E27FC236}">
                  <a16:creationId xmlns:a16="http://schemas.microsoft.com/office/drawing/2014/main" id="{74873234-2CA6-E6F9-D75B-FF4A8E1C9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2874"/>
              <a:ext cx="581" cy="590"/>
            </a:xfrm>
            <a:custGeom>
              <a:avLst/>
              <a:gdLst>
                <a:gd name="T0" fmla="*/ 574 w 581"/>
                <a:gd name="T1" fmla="*/ 273 h 590"/>
                <a:gd name="T2" fmla="*/ 574 w 581"/>
                <a:gd name="T3" fmla="*/ 240 h 590"/>
                <a:gd name="T4" fmla="*/ 561 w 581"/>
                <a:gd name="T5" fmla="*/ 211 h 590"/>
                <a:gd name="T6" fmla="*/ 558 w 581"/>
                <a:gd name="T7" fmla="*/ 182 h 590"/>
                <a:gd name="T8" fmla="*/ 538 w 581"/>
                <a:gd name="T9" fmla="*/ 153 h 590"/>
                <a:gd name="T10" fmla="*/ 525 w 581"/>
                <a:gd name="T11" fmla="*/ 133 h 590"/>
                <a:gd name="T12" fmla="*/ 509 w 581"/>
                <a:gd name="T13" fmla="*/ 104 h 590"/>
                <a:gd name="T14" fmla="*/ 483 w 581"/>
                <a:gd name="T15" fmla="*/ 85 h 590"/>
                <a:gd name="T16" fmla="*/ 474 w 581"/>
                <a:gd name="T17" fmla="*/ 68 h 590"/>
                <a:gd name="T18" fmla="*/ 448 w 581"/>
                <a:gd name="T19" fmla="*/ 49 h 590"/>
                <a:gd name="T20" fmla="*/ 425 w 581"/>
                <a:gd name="T21" fmla="*/ 39 h 590"/>
                <a:gd name="T22" fmla="*/ 406 w 581"/>
                <a:gd name="T23" fmla="*/ 26 h 590"/>
                <a:gd name="T24" fmla="*/ 383 w 581"/>
                <a:gd name="T25" fmla="*/ 20 h 590"/>
                <a:gd name="T26" fmla="*/ 354 w 581"/>
                <a:gd name="T27" fmla="*/ 13 h 590"/>
                <a:gd name="T28" fmla="*/ 325 w 581"/>
                <a:gd name="T29" fmla="*/ 7 h 590"/>
                <a:gd name="T30" fmla="*/ 292 w 581"/>
                <a:gd name="T31" fmla="*/ 0 h 590"/>
                <a:gd name="T32" fmla="*/ 269 w 581"/>
                <a:gd name="T33" fmla="*/ 7 h 590"/>
                <a:gd name="T34" fmla="*/ 240 w 581"/>
                <a:gd name="T35" fmla="*/ 7 h 590"/>
                <a:gd name="T36" fmla="*/ 208 w 581"/>
                <a:gd name="T37" fmla="*/ 13 h 590"/>
                <a:gd name="T38" fmla="*/ 179 w 581"/>
                <a:gd name="T39" fmla="*/ 26 h 590"/>
                <a:gd name="T40" fmla="*/ 162 w 581"/>
                <a:gd name="T41" fmla="*/ 39 h 590"/>
                <a:gd name="T42" fmla="*/ 137 w 581"/>
                <a:gd name="T43" fmla="*/ 49 h 590"/>
                <a:gd name="T44" fmla="*/ 107 w 581"/>
                <a:gd name="T45" fmla="*/ 68 h 590"/>
                <a:gd name="T46" fmla="*/ 94 w 581"/>
                <a:gd name="T47" fmla="*/ 85 h 590"/>
                <a:gd name="T48" fmla="*/ 65 w 581"/>
                <a:gd name="T49" fmla="*/ 111 h 590"/>
                <a:gd name="T50" fmla="*/ 52 w 581"/>
                <a:gd name="T51" fmla="*/ 133 h 590"/>
                <a:gd name="T52" fmla="*/ 36 w 581"/>
                <a:gd name="T53" fmla="*/ 159 h 590"/>
                <a:gd name="T54" fmla="*/ 23 w 581"/>
                <a:gd name="T55" fmla="*/ 188 h 590"/>
                <a:gd name="T56" fmla="*/ 10 w 581"/>
                <a:gd name="T57" fmla="*/ 217 h 590"/>
                <a:gd name="T58" fmla="*/ 7 w 581"/>
                <a:gd name="T59" fmla="*/ 240 h 590"/>
                <a:gd name="T60" fmla="*/ 7 w 581"/>
                <a:gd name="T61" fmla="*/ 273 h 590"/>
                <a:gd name="T62" fmla="*/ 0 w 581"/>
                <a:gd name="T63" fmla="*/ 295 h 590"/>
                <a:gd name="T64" fmla="*/ 7 w 581"/>
                <a:gd name="T65" fmla="*/ 324 h 590"/>
                <a:gd name="T66" fmla="*/ 7 w 581"/>
                <a:gd name="T67" fmla="*/ 357 h 590"/>
                <a:gd name="T68" fmla="*/ 10 w 581"/>
                <a:gd name="T69" fmla="*/ 379 h 590"/>
                <a:gd name="T70" fmla="*/ 23 w 581"/>
                <a:gd name="T71" fmla="*/ 409 h 590"/>
                <a:gd name="T72" fmla="*/ 36 w 581"/>
                <a:gd name="T73" fmla="*/ 434 h 590"/>
                <a:gd name="T74" fmla="*/ 46 w 581"/>
                <a:gd name="T75" fmla="*/ 451 h 590"/>
                <a:gd name="T76" fmla="*/ 59 w 581"/>
                <a:gd name="T77" fmla="*/ 477 h 590"/>
                <a:gd name="T78" fmla="*/ 85 w 581"/>
                <a:gd name="T79" fmla="*/ 506 h 590"/>
                <a:gd name="T80" fmla="*/ 114 w 581"/>
                <a:gd name="T81" fmla="*/ 528 h 590"/>
                <a:gd name="T82" fmla="*/ 137 w 581"/>
                <a:gd name="T83" fmla="*/ 541 h 590"/>
                <a:gd name="T84" fmla="*/ 156 w 581"/>
                <a:gd name="T85" fmla="*/ 554 h 590"/>
                <a:gd name="T86" fmla="*/ 185 w 581"/>
                <a:gd name="T87" fmla="*/ 564 h 590"/>
                <a:gd name="T88" fmla="*/ 205 w 581"/>
                <a:gd name="T89" fmla="*/ 577 h 590"/>
                <a:gd name="T90" fmla="*/ 234 w 581"/>
                <a:gd name="T91" fmla="*/ 583 h 590"/>
                <a:gd name="T92" fmla="*/ 263 w 581"/>
                <a:gd name="T93" fmla="*/ 590 h 590"/>
                <a:gd name="T94" fmla="*/ 292 w 581"/>
                <a:gd name="T95" fmla="*/ 590 h 590"/>
                <a:gd name="T96" fmla="*/ 325 w 581"/>
                <a:gd name="T97" fmla="*/ 590 h 590"/>
                <a:gd name="T98" fmla="*/ 347 w 581"/>
                <a:gd name="T99" fmla="*/ 583 h 590"/>
                <a:gd name="T100" fmla="*/ 376 w 581"/>
                <a:gd name="T101" fmla="*/ 577 h 590"/>
                <a:gd name="T102" fmla="*/ 402 w 581"/>
                <a:gd name="T103" fmla="*/ 564 h 590"/>
                <a:gd name="T104" fmla="*/ 431 w 581"/>
                <a:gd name="T105" fmla="*/ 554 h 590"/>
                <a:gd name="T106" fmla="*/ 448 w 581"/>
                <a:gd name="T107" fmla="*/ 541 h 590"/>
                <a:gd name="T108" fmla="*/ 467 w 581"/>
                <a:gd name="T109" fmla="*/ 528 h 590"/>
                <a:gd name="T110" fmla="*/ 496 w 581"/>
                <a:gd name="T111" fmla="*/ 499 h 590"/>
                <a:gd name="T112" fmla="*/ 522 w 581"/>
                <a:gd name="T113" fmla="*/ 470 h 590"/>
                <a:gd name="T114" fmla="*/ 538 w 581"/>
                <a:gd name="T115" fmla="*/ 444 h 590"/>
                <a:gd name="T116" fmla="*/ 551 w 581"/>
                <a:gd name="T117" fmla="*/ 428 h 590"/>
                <a:gd name="T118" fmla="*/ 558 w 581"/>
                <a:gd name="T119" fmla="*/ 399 h 590"/>
                <a:gd name="T120" fmla="*/ 568 w 581"/>
                <a:gd name="T121" fmla="*/ 379 h 590"/>
                <a:gd name="T122" fmla="*/ 574 w 581"/>
                <a:gd name="T123" fmla="*/ 350 h 590"/>
                <a:gd name="T124" fmla="*/ 574 w 581"/>
                <a:gd name="T125" fmla="*/ 31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1" h="590">
                  <a:moveTo>
                    <a:pt x="581" y="295"/>
                  </a:moveTo>
                  <a:lnTo>
                    <a:pt x="581" y="289"/>
                  </a:lnTo>
                  <a:lnTo>
                    <a:pt x="581" y="282"/>
                  </a:lnTo>
                  <a:lnTo>
                    <a:pt x="574" y="279"/>
                  </a:lnTo>
                  <a:lnTo>
                    <a:pt x="574" y="273"/>
                  </a:lnTo>
                  <a:lnTo>
                    <a:pt x="574" y="266"/>
                  </a:lnTo>
                  <a:lnTo>
                    <a:pt x="574" y="260"/>
                  </a:lnTo>
                  <a:lnTo>
                    <a:pt x="574" y="253"/>
                  </a:lnTo>
                  <a:lnTo>
                    <a:pt x="574" y="247"/>
                  </a:lnTo>
                  <a:lnTo>
                    <a:pt x="574" y="240"/>
                  </a:lnTo>
                  <a:lnTo>
                    <a:pt x="574" y="237"/>
                  </a:lnTo>
                  <a:lnTo>
                    <a:pt x="568" y="230"/>
                  </a:lnTo>
                  <a:lnTo>
                    <a:pt x="568" y="224"/>
                  </a:lnTo>
                  <a:lnTo>
                    <a:pt x="568" y="217"/>
                  </a:lnTo>
                  <a:lnTo>
                    <a:pt x="561" y="211"/>
                  </a:lnTo>
                  <a:lnTo>
                    <a:pt x="561" y="204"/>
                  </a:lnTo>
                  <a:lnTo>
                    <a:pt x="561" y="201"/>
                  </a:lnTo>
                  <a:lnTo>
                    <a:pt x="558" y="195"/>
                  </a:lnTo>
                  <a:lnTo>
                    <a:pt x="558" y="188"/>
                  </a:lnTo>
                  <a:lnTo>
                    <a:pt x="558" y="182"/>
                  </a:lnTo>
                  <a:lnTo>
                    <a:pt x="551" y="175"/>
                  </a:lnTo>
                  <a:lnTo>
                    <a:pt x="551" y="169"/>
                  </a:lnTo>
                  <a:lnTo>
                    <a:pt x="545" y="162"/>
                  </a:lnTo>
                  <a:lnTo>
                    <a:pt x="545" y="159"/>
                  </a:lnTo>
                  <a:lnTo>
                    <a:pt x="538" y="153"/>
                  </a:lnTo>
                  <a:lnTo>
                    <a:pt x="538" y="146"/>
                  </a:lnTo>
                  <a:lnTo>
                    <a:pt x="532" y="146"/>
                  </a:lnTo>
                  <a:lnTo>
                    <a:pt x="532" y="140"/>
                  </a:lnTo>
                  <a:lnTo>
                    <a:pt x="532" y="133"/>
                  </a:lnTo>
                  <a:lnTo>
                    <a:pt x="525" y="133"/>
                  </a:lnTo>
                  <a:lnTo>
                    <a:pt x="525" y="127"/>
                  </a:lnTo>
                  <a:lnTo>
                    <a:pt x="522" y="120"/>
                  </a:lnTo>
                  <a:lnTo>
                    <a:pt x="516" y="117"/>
                  </a:lnTo>
                  <a:lnTo>
                    <a:pt x="516" y="111"/>
                  </a:lnTo>
                  <a:lnTo>
                    <a:pt x="509" y="104"/>
                  </a:lnTo>
                  <a:lnTo>
                    <a:pt x="503" y="98"/>
                  </a:lnTo>
                  <a:lnTo>
                    <a:pt x="496" y="91"/>
                  </a:lnTo>
                  <a:lnTo>
                    <a:pt x="490" y="91"/>
                  </a:lnTo>
                  <a:lnTo>
                    <a:pt x="490" y="85"/>
                  </a:lnTo>
                  <a:lnTo>
                    <a:pt x="483" y="85"/>
                  </a:lnTo>
                  <a:lnTo>
                    <a:pt x="483" y="81"/>
                  </a:lnTo>
                  <a:lnTo>
                    <a:pt x="480" y="81"/>
                  </a:lnTo>
                  <a:lnTo>
                    <a:pt x="480" y="75"/>
                  </a:lnTo>
                  <a:lnTo>
                    <a:pt x="474" y="75"/>
                  </a:lnTo>
                  <a:lnTo>
                    <a:pt x="474" y="68"/>
                  </a:lnTo>
                  <a:lnTo>
                    <a:pt x="467" y="68"/>
                  </a:lnTo>
                  <a:lnTo>
                    <a:pt x="461" y="62"/>
                  </a:lnTo>
                  <a:lnTo>
                    <a:pt x="454" y="55"/>
                  </a:lnTo>
                  <a:lnTo>
                    <a:pt x="448" y="55"/>
                  </a:lnTo>
                  <a:lnTo>
                    <a:pt x="448" y="49"/>
                  </a:lnTo>
                  <a:lnTo>
                    <a:pt x="441" y="49"/>
                  </a:lnTo>
                  <a:lnTo>
                    <a:pt x="438" y="43"/>
                  </a:lnTo>
                  <a:lnTo>
                    <a:pt x="431" y="43"/>
                  </a:lnTo>
                  <a:lnTo>
                    <a:pt x="431" y="39"/>
                  </a:lnTo>
                  <a:lnTo>
                    <a:pt x="425" y="39"/>
                  </a:lnTo>
                  <a:lnTo>
                    <a:pt x="419" y="39"/>
                  </a:lnTo>
                  <a:lnTo>
                    <a:pt x="419" y="33"/>
                  </a:lnTo>
                  <a:lnTo>
                    <a:pt x="412" y="33"/>
                  </a:lnTo>
                  <a:lnTo>
                    <a:pt x="406" y="33"/>
                  </a:lnTo>
                  <a:lnTo>
                    <a:pt x="406" y="26"/>
                  </a:lnTo>
                  <a:lnTo>
                    <a:pt x="402" y="26"/>
                  </a:lnTo>
                  <a:lnTo>
                    <a:pt x="396" y="26"/>
                  </a:lnTo>
                  <a:lnTo>
                    <a:pt x="389" y="26"/>
                  </a:lnTo>
                  <a:lnTo>
                    <a:pt x="389" y="20"/>
                  </a:lnTo>
                  <a:lnTo>
                    <a:pt x="383" y="20"/>
                  </a:lnTo>
                  <a:lnTo>
                    <a:pt x="376" y="20"/>
                  </a:lnTo>
                  <a:lnTo>
                    <a:pt x="370" y="13"/>
                  </a:lnTo>
                  <a:lnTo>
                    <a:pt x="363" y="13"/>
                  </a:lnTo>
                  <a:lnTo>
                    <a:pt x="360" y="13"/>
                  </a:lnTo>
                  <a:lnTo>
                    <a:pt x="354" y="13"/>
                  </a:lnTo>
                  <a:lnTo>
                    <a:pt x="347" y="7"/>
                  </a:lnTo>
                  <a:lnTo>
                    <a:pt x="341" y="7"/>
                  </a:lnTo>
                  <a:lnTo>
                    <a:pt x="334" y="7"/>
                  </a:lnTo>
                  <a:lnTo>
                    <a:pt x="328" y="7"/>
                  </a:lnTo>
                  <a:lnTo>
                    <a:pt x="325" y="7"/>
                  </a:lnTo>
                  <a:lnTo>
                    <a:pt x="318" y="7"/>
                  </a:lnTo>
                  <a:lnTo>
                    <a:pt x="312" y="7"/>
                  </a:lnTo>
                  <a:lnTo>
                    <a:pt x="305" y="0"/>
                  </a:lnTo>
                  <a:lnTo>
                    <a:pt x="299" y="0"/>
                  </a:lnTo>
                  <a:lnTo>
                    <a:pt x="292" y="0"/>
                  </a:lnTo>
                  <a:lnTo>
                    <a:pt x="286" y="0"/>
                  </a:lnTo>
                  <a:lnTo>
                    <a:pt x="282" y="0"/>
                  </a:lnTo>
                  <a:lnTo>
                    <a:pt x="276" y="0"/>
                  </a:lnTo>
                  <a:lnTo>
                    <a:pt x="269" y="0"/>
                  </a:lnTo>
                  <a:lnTo>
                    <a:pt x="269" y="7"/>
                  </a:lnTo>
                  <a:lnTo>
                    <a:pt x="263" y="7"/>
                  </a:lnTo>
                  <a:lnTo>
                    <a:pt x="256" y="7"/>
                  </a:lnTo>
                  <a:lnTo>
                    <a:pt x="250" y="7"/>
                  </a:lnTo>
                  <a:lnTo>
                    <a:pt x="244" y="7"/>
                  </a:lnTo>
                  <a:lnTo>
                    <a:pt x="240" y="7"/>
                  </a:lnTo>
                  <a:lnTo>
                    <a:pt x="234" y="7"/>
                  </a:lnTo>
                  <a:lnTo>
                    <a:pt x="227" y="13"/>
                  </a:lnTo>
                  <a:lnTo>
                    <a:pt x="221" y="13"/>
                  </a:lnTo>
                  <a:lnTo>
                    <a:pt x="214" y="13"/>
                  </a:lnTo>
                  <a:lnTo>
                    <a:pt x="208" y="13"/>
                  </a:lnTo>
                  <a:lnTo>
                    <a:pt x="205" y="20"/>
                  </a:lnTo>
                  <a:lnTo>
                    <a:pt x="198" y="20"/>
                  </a:lnTo>
                  <a:lnTo>
                    <a:pt x="192" y="20"/>
                  </a:lnTo>
                  <a:lnTo>
                    <a:pt x="185" y="26"/>
                  </a:lnTo>
                  <a:lnTo>
                    <a:pt x="179" y="26"/>
                  </a:lnTo>
                  <a:lnTo>
                    <a:pt x="172" y="26"/>
                  </a:lnTo>
                  <a:lnTo>
                    <a:pt x="172" y="33"/>
                  </a:lnTo>
                  <a:lnTo>
                    <a:pt x="166" y="33"/>
                  </a:lnTo>
                  <a:lnTo>
                    <a:pt x="162" y="33"/>
                  </a:lnTo>
                  <a:lnTo>
                    <a:pt x="162" y="39"/>
                  </a:lnTo>
                  <a:lnTo>
                    <a:pt x="156" y="39"/>
                  </a:lnTo>
                  <a:lnTo>
                    <a:pt x="150" y="39"/>
                  </a:lnTo>
                  <a:lnTo>
                    <a:pt x="150" y="43"/>
                  </a:lnTo>
                  <a:lnTo>
                    <a:pt x="143" y="43"/>
                  </a:lnTo>
                  <a:lnTo>
                    <a:pt x="137" y="49"/>
                  </a:lnTo>
                  <a:lnTo>
                    <a:pt x="130" y="49"/>
                  </a:lnTo>
                  <a:lnTo>
                    <a:pt x="127" y="55"/>
                  </a:lnTo>
                  <a:lnTo>
                    <a:pt x="120" y="62"/>
                  </a:lnTo>
                  <a:lnTo>
                    <a:pt x="114" y="68"/>
                  </a:lnTo>
                  <a:lnTo>
                    <a:pt x="107" y="68"/>
                  </a:lnTo>
                  <a:lnTo>
                    <a:pt x="107" y="75"/>
                  </a:lnTo>
                  <a:lnTo>
                    <a:pt x="101" y="75"/>
                  </a:lnTo>
                  <a:lnTo>
                    <a:pt x="101" y="81"/>
                  </a:lnTo>
                  <a:lnTo>
                    <a:pt x="94" y="81"/>
                  </a:lnTo>
                  <a:lnTo>
                    <a:pt x="94" y="85"/>
                  </a:lnTo>
                  <a:lnTo>
                    <a:pt x="88" y="85"/>
                  </a:lnTo>
                  <a:lnTo>
                    <a:pt x="85" y="91"/>
                  </a:lnTo>
                  <a:lnTo>
                    <a:pt x="78" y="98"/>
                  </a:lnTo>
                  <a:lnTo>
                    <a:pt x="72" y="104"/>
                  </a:lnTo>
                  <a:lnTo>
                    <a:pt x="65" y="111"/>
                  </a:lnTo>
                  <a:lnTo>
                    <a:pt x="65" y="117"/>
                  </a:lnTo>
                  <a:lnTo>
                    <a:pt x="59" y="117"/>
                  </a:lnTo>
                  <a:lnTo>
                    <a:pt x="59" y="120"/>
                  </a:lnTo>
                  <a:lnTo>
                    <a:pt x="52" y="127"/>
                  </a:lnTo>
                  <a:lnTo>
                    <a:pt x="52" y="133"/>
                  </a:lnTo>
                  <a:lnTo>
                    <a:pt x="46" y="133"/>
                  </a:lnTo>
                  <a:lnTo>
                    <a:pt x="46" y="140"/>
                  </a:lnTo>
                  <a:lnTo>
                    <a:pt x="43" y="146"/>
                  </a:lnTo>
                  <a:lnTo>
                    <a:pt x="43" y="153"/>
                  </a:lnTo>
                  <a:lnTo>
                    <a:pt x="36" y="159"/>
                  </a:lnTo>
                  <a:lnTo>
                    <a:pt x="36" y="162"/>
                  </a:lnTo>
                  <a:lnTo>
                    <a:pt x="30" y="169"/>
                  </a:lnTo>
                  <a:lnTo>
                    <a:pt x="30" y="175"/>
                  </a:lnTo>
                  <a:lnTo>
                    <a:pt x="23" y="182"/>
                  </a:lnTo>
                  <a:lnTo>
                    <a:pt x="23" y="188"/>
                  </a:lnTo>
                  <a:lnTo>
                    <a:pt x="17" y="195"/>
                  </a:lnTo>
                  <a:lnTo>
                    <a:pt x="17" y="201"/>
                  </a:lnTo>
                  <a:lnTo>
                    <a:pt x="17" y="204"/>
                  </a:lnTo>
                  <a:lnTo>
                    <a:pt x="10" y="211"/>
                  </a:lnTo>
                  <a:lnTo>
                    <a:pt x="10" y="217"/>
                  </a:lnTo>
                  <a:lnTo>
                    <a:pt x="10" y="224"/>
                  </a:lnTo>
                  <a:lnTo>
                    <a:pt x="10" y="230"/>
                  </a:lnTo>
                  <a:lnTo>
                    <a:pt x="7" y="230"/>
                  </a:lnTo>
                  <a:lnTo>
                    <a:pt x="7" y="237"/>
                  </a:lnTo>
                  <a:lnTo>
                    <a:pt x="7" y="240"/>
                  </a:lnTo>
                  <a:lnTo>
                    <a:pt x="7" y="247"/>
                  </a:lnTo>
                  <a:lnTo>
                    <a:pt x="7" y="253"/>
                  </a:lnTo>
                  <a:lnTo>
                    <a:pt x="7" y="260"/>
                  </a:lnTo>
                  <a:lnTo>
                    <a:pt x="7" y="266"/>
                  </a:lnTo>
                  <a:lnTo>
                    <a:pt x="7" y="273"/>
                  </a:lnTo>
                  <a:lnTo>
                    <a:pt x="0" y="273"/>
                  </a:lnTo>
                  <a:lnTo>
                    <a:pt x="0" y="279"/>
                  </a:lnTo>
                  <a:lnTo>
                    <a:pt x="0" y="282"/>
                  </a:lnTo>
                  <a:lnTo>
                    <a:pt x="0" y="289"/>
                  </a:lnTo>
                  <a:lnTo>
                    <a:pt x="0" y="295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7" y="324"/>
                  </a:lnTo>
                  <a:lnTo>
                    <a:pt x="7" y="331"/>
                  </a:lnTo>
                  <a:lnTo>
                    <a:pt x="7" y="337"/>
                  </a:lnTo>
                  <a:lnTo>
                    <a:pt x="7" y="344"/>
                  </a:lnTo>
                  <a:lnTo>
                    <a:pt x="7" y="350"/>
                  </a:lnTo>
                  <a:lnTo>
                    <a:pt x="7" y="357"/>
                  </a:lnTo>
                  <a:lnTo>
                    <a:pt x="7" y="360"/>
                  </a:lnTo>
                  <a:lnTo>
                    <a:pt x="10" y="360"/>
                  </a:lnTo>
                  <a:lnTo>
                    <a:pt x="10" y="366"/>
                  </a:lnTo>
                  <a:lnTo>
                    <a:pt x="10" y="373"/>
                  </a:lnTo>
                  <a:lnTo>
                    <a:pt x="10" y="379"/>
                  </a:lnTo>
                  <a:lnTo>
                    <a:pt x="17" y="386"/>
                  </a:lnTo>
                  <a:lnTo>
                    <a:pt x="17" y="392"/>
                  </a:lnTo>
                  <a:lnTo>
                    <a:pt x="17" y="399"/>
                  </a:lnTo>
                  <a:lnTo>
                    <a:pt x="23" y="402"/>
                  </a:lnTo>
                  <a:lnTo>
                    <a:pt x="23" y="409"/>
                  </a:lnTo>
                  <a:lnTo>
                    <a:pt x="30" y="415"/>
                  </a:lnTo>
                  <a:lnTo>
                    <a:pt x="30" y="422"/>
                  </a:lnTo>
                  <a:lnTo>
                    <a:pt x="30" y="428"/>
                  </a:lnTo>
                  <a:lnTo>
                    <a:pt x="36" y="428"/>
                  </a:lnTo>
                  <a:lnTo>
                    <a:pt x="36" y="434"/>
                  </a:lnTo>
                  <a:lnTo>
                    <a:pt x="36" y="438"/>
                  </a:lnTo>
                  <a:lnTo>
                    <a:pt x="43" y="438"/>
                  </a:lnTo>
                  <a:lnTo>
                    <a:pt x="43" y="444"/>
                  </a:lnTo>
                  <a:lnTo>
                    <a:pt x="43" y="451"/>
                  </a:lnTo>
                  <a:lnTo>
                    <a:pt x="46" y="451"/>
                  </a:lnTo>
                  <a:lnTo>
                    <a:pt x="46" y="457"/>
                  </a:lnTo>
                  <a:lnTo>
                    <a:pt x="52" y="457"/>
                  </a:lnTo>
                  <a:lnTo>
                    <a:pt x="52" y="464"/>
                  </a:lnTo>
                  <a:lnTo>
                    <a:pt x="59" y="470"/>
                  </a:lnTo>
                  <a:lnTo>
                    <a:pt x="59" y="477"/>
                  </a:lnTo>
                  <a:lnTo>
                    <a:pt x="65" y="480"/>
                  </a:lnTo>
                  <a:lnTo>
                    <a:pt x="72" y="486"/>
                  </a:lnTo>
                  <a:lnTo>
                    <a:pt x="78" y="493"/>
                  </a:lnTo>
                  <a:lnTo>
                    <a:pt x="85" y="499"/>
                  </a:lnTo>
                  <a:lnTo>
                    <a:pt x="85" y="506"/>
                  </a:lnTo>
                  <a:lnTo>
                    <a:pt x="88" y="506"/>
                  </a:lnTo>
                  <a:lnTo>
                    <a:pt x="94" y="512"/>
                  </a:lnTo>
                  <a:lnTo>
                    <a:pt x="101" y="515"/>
                  </a:lnTo>
                  <a:lnTo>
                    <a:pt x="107" y="522"/>
                  </a:lnTo>
                  <a:lnTo>
                    <a:pt x="114" y="528"/>
                  </a:lnTo>
                  <a:lnTo>
                    <a:pt x="120" y="528"/>
                  </a:lnTo>
                  <a:lnTo>
                    <a:pt x="120" y="535"/>
                  </a:lnTo>
                  <a:lnTo>
                    <a:pt x="127" y="535"/>
                  </a:lnTo>
                  <a:lnTo>
                    <a:pt x="130" y="541"/>
                  </a:lnTo>
                  <a:lnTo>
                    <a:pt x="137" y="541"/>
                  </a:lnTo>
                  <a:lnTo>
                    <a:pt x="137" y="548"/>
                  </a:lnTo>
                  <a:lnTo>
                    <a:pt x="143" y="548"/>
                  </a:lnTo>
                  <a:lnTo>
                    <a:pt x="150" y="548"/>
                  </a:lnTo>
                  <a:lnTo>
                    <a:pt x="150" y="554"/>
                  </a:lnTo>
                  <a:lnTo>
                    <a:pt x="156" y="554"/>
                  </a:lnTo>
                  <a:lnTo>
                    <a:pt x="162" y="558"/>
                  </a:lnTo>
                  <a:lnTo>
                    <a:pt x="166" y="558"/>
                  </a:lnTo>
                  <a:lnTo>
                    <a:pt x="172" y="564"/>
                  </a:lnTo>
                  <a:lnTo>
                    <a:pt x="179" y="564"/>
                  </a:lnTo>
                  <a:lnTo>
                    <a:pt x="185" y="564"/>
                  </a:lnTo>
                  <a:lnTo>
                    <a:pt x="185" y="571"/>
                  </a:lnTo>
                  <a:lnTo>
                    <a:pt x="192" y="571"/>
                  </a:lnTo>
                  <a:lnTo>
                    <a:pt x="198" y="571"/>
                  </a:lnTo>
                  <a:lnTo>
                    <a:pt x="205" y="571"/>
                  </a:lnTo>
                  <a:lnTo>
                    <a:pt x="205" y="577"/>
                  </a:lnTo>
                  <a:lnTo>
                    <a:pt x="208" y="577"/>
                  </a:lnTo>
                  <a:lnTo>
                    <a:pt x="214" y="577"/>
                  </a:lnTo>
                  <a:lnTo>
                    <a:pt x="221" y="577"/>
                  </a:lnTo>
                  <a:lnTo>
                    <a:pt x="227" y="583"/>
                  </a:lnTo>
                  <a:lnTo>
                    <a:pt x="234" y="583"/>
                  </a:lnTo>
                  <a:lnTo>
                    <a:pt x="240" y="583"/>
                  </a:lnTo>
                  <a:lnTo>
                    <a:pt x="244" y="583"/>
                  </a:lnTo>
                  <a:lnTo>
                    <a:pt x="250" y="583"/>
                  </a:lnTo>
                  <a:lnTo>
                    <a:pt x="256" y="590"/>
                  </a:lnTo>
                  <a:lnTo>
                    <a:pt x="263" y="590"/>
                  </a:lnTo>
                  <a:lnTo>
                    <a:pt x="269" y="590"/>
                  </a:lnTo>
                  <a:lnTo>
                    <a:pt x="276" y="590"/>
                  </a:lnTo>
                  <a:lnTo>
                    <a:pt x="282" y="590"/>
                  </a:lnTo>
                  <a:lnTo>
                    <a:pt x="286" y="590"/>
                  </a:lnTo>
                  <a:lnTo>
                    <a:pt x="292" y="590"/>
                  </a:lnTo>
                  <a:lnTo>
                    <a:pt x="299" y="590"/>
                  </a:lnTo>
                  <a:lnTo>
                    <a:pt x="305" y="590"/>
                  </a:lnTo>
                  <a:lnTo>
                    <a:pt x="312" y="590"/>
                  </a:lnTo>
                  <a:lnTo>
                    <a:pt x="318" y="590"/>
                  </a:lnTo>
                  <a:lnTo>
                    <a:pt x="325" y="590"/>
                  </a:lnTo>
                  <a:lnTo>
                    <a:pt x="325" y="583"/>
                  </a:lnTo>
                  <a:lnTo>
                    <a:pt x="328" y="583"/>
                  </a:lnTo>
                  <a:lnTo>
                    <a:pt x="334" y="583"/>
                  </a:lnTo>
                  <a:lnTo>
                    <a:pt x="341" y="583"/>
                  </a:lnTo>
                  <a:lnTo>
                    <a:pt x="347" y="583"/>
                  </a:lnTo>
                  <a:lnTo>
                    <a:pt x="354" y="583"/>
                  </a:lnTo>
                  <a:lnTo>
                    <a:pt x="360" y="577"/>
                  </a:lnTo>
                  <a:lnTo>
                    <a:pt x="363" y="577"/>
                  </a:lnTo>
                  <a:lnTo>
                    <a:pt x="370" y="577"/>
                  </a:lnTo>
                  <a:lnTo>
                    <a:pt x="376" y="577"/>
                  </a:lnTo>
                  <a:lnTo>
                    <a:pt x="376" y="571"/>
                  </a:lnTo>
                  <a:lnTo>
                    <a:pt x="383" y="571"/>
                  </a:lnTo>
                  <a:lnTo>
                    <a:pt x="389" y="571"/>
                  </a:lnTo>
                  <a:lnTo>
                    <a:pt x="396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12" y="558"/>
                  </a:lnTo>
                  <a:lnTo>
                    <a:pt x="419" y="558"/>
                  </a:lnTo>
                  <a:lnTo>
                    <a:pt x="425" y="554"/>
                  </a:lnTo>
                  <a:lnTo>
                    <a:pt x="431" y="554"/>
                  </a:lnTo>
                  <a:lnTo>
                    <a:pt x="431" y="548"/>
                  </a:lnTo>
                  <a:lnTo>
                    <a:pt x="438" y="548"/>
                  </a:lnTo>
                  <a:lnTo>
                    <a:pt x="441" y="548"/>
                  </a:lnTo>
                  <a:lnTo>
                    <a:pt x="441" y="541"/>
                  </a:lnTo>
                  <a:lnTo>
                    <a:pt x="448" y="541"/>
                  </a:lnTo>
                  <a:lnTo>
                    <a:pt x="448" y="535"/>
                  </a:lnTo>
                  <a:lnTo>
                    <a:pt x="454" y="535"/>
                  </a:lnTo>
                  <a:lnTo>
                    <a:pt x="461" y="535"/>
                  </a:lnTo>
                  <a:lnTo>
                    <a:pt x="461" y="528"/>
                  </a:lnTo>
                  <a:lnTo>
                    <a:pt x="467" y="528"/>
                  </a:lnTo>
                  <a:lnTo>
                    <a:pt x="474" y="522"/>
                  </a:lnTo>
                  <a:lnTo>
                    <a:pt x="480" y="515"/>
                  </a:lnTo>
                  <a:lnTo>
                    <a:pt x="483" y="512"/>
                  </a:lnTo>
                  <a:lnTo>
                    <a:pt x="490" y="506"/>
                  </a:lnTo>
                  <a:lnTo>
                    <a:pt x="496" y="499"/>
                  </a:lnTo>
                  <a:lnTo>
                    <a:pt x="503" y="493"/>
                  </a:lnTo>
                  <a:lnTo>
                    <a:pt x="509" y="486"/>
                  </a:lnTo>
                  <a:lnTo>
                    <a:pt x="516" y="480"/>
                  </a:lnTo>
                  <a:lnTo>
                    <a:pt x="516" y="477"/>
                  </a:lnTo>
                  <a:lnTo>
                    <a:pt x="522" y="470"/>
                  </a:lnTo>
                  <a:lnTo>
                    <a:pt x="525" y="464"/>
                  </a:lnTo>
                  <a:lnTo>
                    <a:pt x="525" y="457"/>
                  </a:lnTo>
                  <a:lnTo>
                    <a:pt x="532" y="457"/>
                  </a:lnTo>
                  <a:lnTo>
                    <a:pt x="532" y="451"/>
                  </a:lnTo>
                  <a:lnTo>
                    <a:pt x="538" y="444"/>
                  </a:lnTo>
                  <a:lnTo>
                    <a:pt x="538" y="438"/>
                  </a:lnTo>
                  <a:lnTo>
                    <a:pt x="545" y="438"/>
                  </a:lnTo>
                  <a:lnTo>
                    <a:pt x="545" y="434"/>
                  </a:lnTo>
                  <a:lnTo>
                    <a:pt x="545" y="428"/>
                  </a:lnTo>
                  <a:lnTo>
                    <a:pt x="551" y="428"/>
                  </a:lnTo>
                  <a:lnTo>
                    <a:pt x="551" y="422"/>
                  </a:lnTo>
                  <a:lnTo>
                    <a:pt x="551" y="415"/>
                  </a:lnTo>
                  <a:lnTo>
                    <a:pt x="558" y="409"/>
                  </a:lnTo>
                  <a:lnTo>
                    <a:pt x="558" y="402"/>
                  </a:lnTo>
                  <a:lnTo>
                    <a:pt x="558" y="399"/>
                  </a:lnTo>
                  <a:lnTo>
                    <a:pt x="561" y="399"/>
                  </a:lnTo>
                  <a:lnTo>
                    <a:pt x="561" y="392"/>
                  </a:lnTo>
                  <a:lnTo>
                    <a:pt x="561" y="386"/>
                  </a:lnTo>
                  <a:lnTo>
                    <a:pt x="561" y="379"/>
                  </a:lnTo>
                  <a:lnTo>
                    <a:pt x="568" y="379"/>
                  </a:lnTo>
                  <a:lnTo>
                    <a:pt x="568" y="373"/>
                  </a:lnTo>
                  <a:lnTo>
                    <a:pt x="568" y="366"/>
                  </a:lnTo>
                  <a:lnTo>
                    <a:pt x="568" y="360"/>
                  </a:lnTo>
                  <a:lnTo>
                    <a:pt x="574" y="357"/>
                  </a:lnTo>
                  <a:lnTo>
                    <a:pt x="574" y="350"/>
                  </a:lnTo>
                  <a:lnTo>
                    <a:pt x="574" y="344"/>
                  </a:lnTo>
                  <a:lnTo>
                    <a:pt x="574" y="337"/>
                  </a:lnTo>
                  <a:lnTo>
                    <a:pt x="574" y="331"/>
                  </a:lnTo>
                  <a:lnTo>
                    <a:pt x="574" y="324"/>
                  </a:lnTo>
                  <a:lnTo>
                    <a:pt x="574" y="318"/>
                  </a:lnTo>
                  <a:lnTo>
                    <a:pt x="574" y="315"/>
                  </a:lnTo>
                  <a:lnTo>
                    <a:pt x="581" y="308"/>
                  </a:lnTo>
                  <a:lnTo>
                    <a:pt x="581" y="302"/>
                  </a:lnTo>
                  <a:lnTo>
                    <a:pt x="581" y="29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Freeform 36">
              <a:extLst>
                <a:ext uri="{FF2B5EF4-FFF2-40B4-BE49-F238E27FC236}">
                  <a16:creationId xmlns:a16="http://schemas.microsoft.com/office/drawing/2014/main" id="{BBDF9EA7-94E1-E174-A575-BFFFD52D7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2476"/>
              <a:ext cx="726" cy="1390"/>
            </a:xfrm>
            <a:custGeom>
              <a:avLst/>
              <a:gdLst>
                <a:gd name="T0" fmla="*/ 703 w 726"/>
                <a:gd name="T1" fmla="*/ 130 h 1390"/>
                <a:gd name="T2" fmla="*/ 670 w 726"/>
                <a:gd name="T3" fmla="*/ 84 h 1390"/>
                <a:gd name="T4" fmla="*/ 635 w 726"/>
                <a:gd name="T5" fmla="*/ 45 h 1390"/>
                <a:gd name="T6" fmla="*/ 599 w 726"/>
                <a:gd name="T7" fmla="*/ 23 h 1390"/>
                <a:gd name="T8" fmla="*/ 564 w 726"/>
                <a:gd name="T9" fmla="*/ 10 h 1390"/>
                <a:gd name="T10" fmla="*/ 528 w 726"/>
                <a:gd name="T11" fmla="*/ 6 h 1390"/>
                <a:gd name="T12" fmla="*/ 492 w 726"/>
                <a:gd name="T13" fmla="*/ 6 h 1390"/>
                <a:gd name="T14" fmla="*/ 457 w 726"/>
                <a:gd name="T15" fmla="*/ 10 h 1390"/>
                <a:gd name="T16" fmla="*/ 421 w 726"/>
                <a:gd name="T17" fmla="*/ 16 h 1390"/>
                <a:gd name="T18" fmla="*/ 385 w 726"/>
                <a:gd name="T19" fmla="*/ 42 h 1390"/>
                <a:gd name="T20" fmla="*/ 353 w 726"/>
                <a:gd name="T21" fmla="*/ 65 h 1390"/>
                <a:gd name="T22" fmla="*/ 324 w 726"/>
                <a:gd name="T23" fmla="*/ 87 h 1390"/>
                <a:gd name="T24" fmla="*/ 301 w 726"/>
                <a:gd name="T25" fmla="*/ 120 h 1390"/>
                <a:gd name="T26" fmla="*/ 275 w 726"/>
                <a:gd name="T27" fmla="*/ 149 h 1390"/>
                <a:gd name="T28" fmla="*/ 259 w 726"/>
                <a:gd name="T29" fmla="*/ 178 h 1390"/>
                <a:gd name="T30" fmla="*/ 233 w 726"/>
                <a:gd name="T31" fmla="*/ 207 h 1390"/>
                <a:gd name="T32" fmla="*/ 210 w 726"/>
                <a:gd name="T33" fmla="*/ 243 h 1390"/>
                <a:gd name="T34" fmla="*/ 188 w 726"/>
                <a:gd name="T35" fmla="*/ 282 h 1390"/>
                <a:gd name="T36" fmla="*/ 162 w 726"/>
                <a:gd name="T37" fmla="*/ 317 h 1390"/>
                <a:gd name="T38" fmla="*/ 145 w 726"/>
                <a:gd name="T39" fmla="*/ 340 h 1390"/>
                <a:gd name="T40" fmla="*/ 126 w 726"/>
                <a:gd name="T41" fmla="*/ 369 h 1390"/>
                <a:gd name="T42" fmla="*/ 110 w 726"/>
                <a:gd name="T43" fmla="*/ 395 h 1390"/>
                <a:gd name="T44" fmla="*/ 90 w 726"/>
                <a:gd name="T45" fmla="*/ 424 h 1390"/>
                <a:gd name="T46" fmla="*/ 68 w 726"/>
                <a:gd name="T47" fmla="*/ 453 h 1390"/>
                <a:gd name="T48" fmla="*/ 55 w 726"/>
                <a:gd name="T49" fmla="*/ 483 h 1390"/>
                <a:gd name="T50" fmla="*/ 35 w 726"/>
                <a:gd name="T51" fmla="*/ 515 h 1390"/>
                <a:gd name="T52" fmla="*/ 26 w 726"/>
                <a:gd name="T53" fmla="*/ 551 h 1390"/>
                <a:gd name="T54" fmla="*/ 13 w 726"/>
                <a:gd name="T55" fmla="*/ 580 h 1390"/>
                <a:gd name="T56" fmla="*/ 6 w 726"/>
                <a:gd name="T57" fmla="*/ 615 h 1390"/>
                <a:gd name="T58" fmla="*/ 0 w 726"/>
                <a:gd name="T59" fmla="*/ 651 h 1390"/>
                <a:gd name="T60" fmla="*/ 0 w 726"/>
                <a:gd name="T61" fmla="*/ 687 h 1390"/>
                <a:gd name="T62" fmla="*/ 0 w 726"/>
                <a:gd name="T63" fmla="*/ 722 h 1390"/>
                <a:gd name="T64" fmla="*/ 0 w 726"/>
                <a:gd name="T65" fmla="*/ 758 h 1390"/>
                <a:gd name="T66" fmla="*/ 13 w 726"/>
                <a:gd name="T67" fmla="*/ 797 h 1390"/>
                <a:gd name="T68" fmla="*/ 19 w 726"/>
                <a:gd name="T69" fmla="*/ 832 h 1390"/>
                <a:gd name="T70" fmla="*/ 35 w 726"/>
                <a:gd name="T71" fmla="*/ 868 h 1390"/>
                <a:gd name="T72" fmla="*/ 55 w 726"/>
                <a:gd name="T73" fmla="*/ 904 h 1390"/>
                <a:gd name="T74" fmla="*/ 74 w 726"/>
                <a:gd name="T75" fmla="*/ 939 h 1390"/>
                <a:gd name="T76" fmla="*/ 90 w 726"/>
                <a:gd name="T77" fmla="*/ 962 h 1390"/>
                <a:gd name="T78" fmla="*/ 110 w 726"/>
                <a:gd name="T79" fmla="*/ 998 h 1390"/>
                <a:gd name="T80" fmla="*/ 132 w 726"/>
                <a:gd name="T81" fmla="*/ 1030 h 1390"/>
                <a:gd name="T82" fmla="*/ 155 w 726"/>
                <a:gd name="T83" fmla="*/ 1066 h 1390"/>
                <a:gd name="T84" fmla="*/ 181 w 726"/>
                <a:gd name="T85" fmla="*/ 1095 h 1390"/>
                <a:gd name="T86" fmla="*/ 197 w 726"/>
                <a:gd name="T87" fmla="*/ 1118 h 1390"/>
                <a:gd name="T88" fmla="*/ 217 w 726"/>
                <a:gd name="T89" fmla="*/ 1150 h 1390"/>
                <a:gd name="T90" fmla="*/ 233 w 726"/>
                <a:gd name="T91" fmla="*/ 1173 h 1390"/>
                <a:gd name="T92" fmla="*/ 252 w 726"/>
                <a:gd name="T93" fmla="*/ 1202 h 1390"/>
                <a:gd name="T94" fmla="*/ 275 w 726"/>
                <a:gd name="T95" fmla="*/ 1237 h 1390"/>
                <a:gd name="T96" fmla="*/ 301 w 726"/>
                <a:gd name="T97" fmla="*/ 1273 h 1390"/>
                <a:gd name="T98" fmla="*/ 330 w 726"/>
                <a:gd name="T99" fmla="*/ 1305 h 1390"/>
                <a:gd name="T100" fmla="*/ 359 w 726"/>
                <a:gd name="T101" fmla="*/ 1335 h 1390"/>
                <a:gd name="T102" fmla="*/ 389 w 726"/>
                <a:gd name="T103" fmla="*/ 1351 h 1390"/>
                <a:gd name="T104" fmla="*/ 427 w 726"/>
                <a:gd name="T105" fmla="*/ 1370 h 1390"/>
                <a:gd name="T106" fmla="*/ 463 w 726"/>
                <a:gd name="T107" fmla="*/ 1383 h 1390"/>
                <a:gd name="T108" fmla="*/ 499 w 726"/>
                <a:gd name="T109" fmla="*/ 1390 h 1390"/>
                <a:gd name="T110" fmla="*/ 534 w 726"/>
                <a:gd name="T111" fmla="*/ 1383 h 1390"/>
                <a:gd name="T112" fmla="*/ 570 w 726"/>
                <a:gd name="T113" fmla="*/ 1377 h 1390"/>
                <a:gd name="T114" fmla="*/ 606 w 726"/>
                <a:gd name="T115" fmla="*/ 1357 h 1390"/>
                <a:gd name="T116" fmla="*/ 641 w 726"/>
                <a:gd name="T117" fmla="*/ 1335 h 1390"/>
                <a:gd name="T118" fmla="*/ 677 w 726"/>
                <a:gd name="T119" fmla="*/ 1305 h 1390"/>
                <a:gd name="T120" fmla="*/ 706 w 726"/>
                <a:gd name="T121" fmla="*/ 125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1390">
                  <a:moveTo>
                    <a:pt x="726" y="191"/>
                  </a:moveTo>
                  <a:lnTo>
                    <a:pt x="719" y="172"/>
                  </a:lnTo>
                  <a:lnTo>
                    <a:pt x="713" y="162"/>
                  </a:lnTo>
                  <a:lnTo>
                    <a:pt x="706" y="149"/>
                  </a:lnTo>
                  <a:lnTo>
                    <a:pt x="706" y="136"/>
                  </a:lnTo>
                  <a:lnTo>
                    <a:pt x="703" y="130"/>
                  </a:lnTo>
                  <a:lnTo>
                    <a:pt x="696" y="120"/>
                  </a:lnTo>
                  <a:lnTo>
                    <a:pt x="690" y="107"/>
                  </a:lnTo>
                  <a:lnTo>
                    <a:pt x="683" y="100"/>
                  </a:lnTo>
                  <a:lnTo>
                    <a:pt x="683" y="94"/>
                  </a:lnTo>
                  <a:lnTo>
                    <a:pt x="677" y="87"/>
                  </a:lnTo>
                  <a:lnTo>
                    <a:pt x="670" y="84"/>
                  </a:lnTo>
                  <a:lnTo>
                    <a:pt x="667" y="71"/>
                  </a:lnTo>
                  <a:lnTo>
                    <a:pt x="661" y="65"/>
                  </a:lnTo>
                  <a:lnTo>
                    <a:pt x="654" y="65"/>
                  </a:lnTo>
                  <a:lnTo>
                    <a:pt x="648" y="58"/>
                  </a:lnTo>
                  <a:lnTo>
                    <a:pt x="641" y="52"/>
                  </a:lnTo>
                  <a:lnTo>
                    <a:pt x="635" y="45"/>
                  </a:lnTo>
                  <a:lnTo>
                    <a:pt x="628" y="42"/>
                  </a:lnTo>
                  <a:lnTo>
                    <a:pt x="625" y="42"/>
                  </a:lnTo>
                  <a:lnTo>
                    <a:pt x="619" y="36"/>
                  </a:lnTo>
                  <a:lnTo>
                    <a:pt x="612" y="29"/>
                  </a:lnTo>
                  <a:lnTo>
                    <a:pt x="606" y="29"/>
                  </a:lnTo>
                  <a:lnTo>
                    <a:pt x="599" y="23"/>
                  </a:lnTo>
                  <a:lnTo>
                    <a:pt x="593" y="23"/>
                  </a:lnTo>
                  <a:lnTo>
                    <a:pt x="586" y="16"/>
                  </a:lnTo>
                  <a:lnTo>
                    <a:pt x="583" y="16"/>
                  </a:lnTo>
                  <a:lnTo>
                    <a:pt x="576" y="10"/>
                  </a:lnTo>
                  <a:lnTo>
                    <a:pt x="570" y="10"/>
                  </a:lnTo>
                  <a:lnTo>
                    <a:pt x="564" y="10"/>
                  </a:lnTo>
                  <a:lnTo>
                    <a:pt x="557" y="10"/>
                  </a:lnTo>
                  <a:lnTo>
                    <a:pt x="551" y="6"/>
                  </a:lnTo>
                  <a:lnTo>
                    <a:pt x="547" y="6"/>
                  </a:lnTo>
                  <a:lnTo>
                    <a:pt x="541" y="6"/>
                  </a:lnTo>
                  <a:lnTo>
                    <a:pt x="534" y="6"/>
                  </a:lnTo>
                  <a:lnTo>
                    <a:pt x="528" y="6"/>
                  </a:lnTo>
                  <a:lnTo>
                    <a:pt x="521" y="6"/>
                  </a:lnTo>
                  <a:lnTo>
                    <a:pt x="515" y="0"/>
                  </a:lnTo>
                  <a:lnTo>
                    <a:pt x="508" y="0"/>
                  </a:lnTo>
                  <a:lnTo>
                    <a:pt x="505" y="0"/>
                  </a:lnTo>
                  <a:lnTo>
                    <a:pt x="499" y="0"/>
                  </a:lnTo>
                  <a:lnTo>
                    <a:pt x="492" y="6"/>
                  </a:lnTo>
                  <a:lnTo>
                    <a:pt x="486" y="6"/>
                  </a:lnTo>
                  <a:lnTo>
                    <a:pt x="479" y="6"/>
                  </a:lnTo>
                  <a:lnTo>
                    <a:pt x="473" y="6"/>
                  </a:lnTo>
                  <a:lnTo>
                    <a:pt x="470" y="6"/>
                  </a:lnTo>
                  <a:lnTo>
                    <a:pt x="463" y="6"/>
                  </a:lnTo>
                  <a:lnTo>
                    <a:pt x="457" y="10"/>
                  </a:lnTo>
                  <a:lnTo>
                    <a:pt x="450" y="10"/>
                  </a:lnTo>
                  <a:lnTo>
                    <a:pt x="444" y="10"/>
                  </a:lnTo>
                  <a:lnTo>
                    <a:pt x="437" y="10"/>
                  </a:lnTo>
                  <a:lnTo>
                    <a:pt x="431" y="16"/>
                  </a:lnTo>
                  <a:lnTo>
                    <a:pt x="427" y="16"/>
                  </a:lnTo>
                  <a:lnTo>
                    <a:pt x="421" y="16"/>
                  </a:lnTo>
                  <a:lnTo>
                    <a:pt x="414" y="23"/>
                  </a:lnTo>
                  <a:lnTo>
                    <a:pt x="408" y="29"/>
                  </a:lnTo>
                  <a:lnTo>
                    <a:pt x="401" y="29"/>
                  </a:lnTo>
                  <a:lnTo>
                    <a:pt x="395" y="36"/>
                  </a:lnTo>
                  <a:lnTo>
                    <a:pt x="389" y="36"/>
                  </a:lnTo>
                  <a:lnTo>
                    <a:pt x="385" y="42"/>
                  </a:lnTo>
                  <a:lnTo>
                    <a:pt x="379" y="45"/>
                  </a:lnTo>
                  <a:lnTo>
                    <a:pt x="372" y="45"/>
                  </a:lnTo>
                  <a:lnTo>
                    <a:pt x="366" y="52"/>
                  </a:lnTo>
                  <a:lnTo>
                    <a:pt x="359" y="52"/>
                  </a:lnTo>
                  <a:lnTo>
                    <a:pt x="359" y="58"/>
                  </a:lnTo>
                  <a:lnTo>
                    <a:pt x="353" y="65"/>
                  </a:lnTo>
                  <a:lnTo>
                    <a:pt x="350" y="65"/>
                  </a:lnTo>
                  <a:lnTo>
                    <a:pt x="343" y="71"/>
                  </a:lnTo>
                  <a:lnTo>
                    <a:pt x="337" y="78"/>
                  </a:lnTo>
                  <a:lnTo>
                    <a:pt x="330" y="84"/>
                  </a:lnTo>
                  <a:lnTo>
                    <a:pt x="330" y="87"/>
                  </a:lnTo>
                  <a:lnTo>
                    <a:pt x="324" y="87"/>
                  </a:lnTo>
                  <a:lnTo>
                    <a:pt x="317" y="94"/>
                  </a:lnTo>
                  <a:lnTo>
                    <a:pt x="317" y="100"/>
                  </a:lnTo>
                  <a:lnTo>
                    <a:pt x="311" y="100"/>
                  </a:lnTo>
                  <a:lnTo>
                    <a:pt x="307" y="107"/>
                  </a:lnTo>
                  <a:lnTo>
                    <a:pt x="307" y="113"/>
                  </a:lnTo>
                  <a:lnTo>
                    <a:pt x="301" y="120"/>
                  </a:lnTo>
                  <a:lnTo>
                    <a:pt x="295" y="123"/>
                  </a:lnTo>
                  <a:lnTo>
                    <a:pt x="288" y="130"/>
                  </a:lnTo>
                  <a:lnTo>
                    <a:pt x="288" y="136"/>
                  </a:lnTo>
                  <a:lnTo>
                    <a:pt x="282" y="136"/>
                  </a:lnTo>
                  <a:lnTo>
                    <a:pt x="282" y="143"/>
                  </a:lnTo>
                  <a:lnTo>
                    <a:pt x="275" y="149"/>
                  </a:lnTo>
                  <a:lnTo>
                    <a:pt x="275" y="155"/>
                  </a:lnTo>
                  <a:lnTo>
                    <a:pt x="272" y="155"/>
                  </a:lnTo>
                  <a:lnTo>
                    <a:pt x="265" y="162"/>
                  </a:lnTo>
                  <a:lnTo>
                    <a:pt x="265" y="165"/>
                  </a:lnTo>
                  <a:lnTo>
                    <a:pt x="259" y="172"/>
                  </a:lnTo>
                  <a:lnTo>
                    <a:pt x="259" y="178"/>
                  </a:lnTo>
                  <a:lnTo>
                    <a:pt x="252" y="178"/>
                  </a:lnTo>
                  <a:lnTo>
                    <a:pt x="252" y="185"/>
                  </a:lnTo>
                  <a:lnTo>
                    <a:pt x="246" y="191"/>
                  </a:lnTo>
                  <a:lnTo>
                    <a:pt x="246" y="198"/>
                  </a:lnTo>
                  <a:lnTo>
                    <a:pt x="239" y="204"/>
                  </a:lnTo>
                  <a:lnTo>
                    <a:pt x="233" y="207"/>
                  </a:lnTo>
                  <a:lnTo>
                    <a:pt x="233" y="214"/>
                  </a:lnTo>
                  <a:lnTo>
                    <a:pt x="230" y="220"/>
                  </a:lnTo>
                  <a:lnTo>
                    <a:pt x="223" y="227"/>
                  </a:lnTo>
                  <a:lnTo>
                    <a:pt x="223" y="233"/>
                  </a:lnTo>
                  <a:lnTo>
                    <a:pt x="217" y="240"/>
                  </a:lnTo>
                  <a:lnTo>
                    <a:pt x="210" y="243"/>
                  </a:lnTo>
                  <a:lnTo>
                    <a:pt x="210" y="249"/>
                  </a:lnTo>
                  <a:lnTo>
                    <a:pt x="204" y="256"/>
                  </a:lnTo>
                  <a:lnTo>
                    <a:pt x="197" y="262"/>
                  </a:lnTo>
                  <a:lnTo>
                    <a:pt x="197" y="269"/>
                  </a:lnTo>
                  <a:lnTo>
                    <a:pt x="191" y="275"/>
                  </a:lnTo>
                  <a:lnTo>
                    <a:pt x="188" y="282"/>
                  </a:lnTo>
                  <a:lnTo>
                    <a:pt x="188" y="285"/>
                  </a:lnTo>
                  <a:lnTo>
                    <a:pt x="181" y="292"/>
                  </a:lnTo>
                  <a:lnTo>
                    <a:pt x="175" y="298"/>
                  </a:lnTo>
                  <a:lnTo>
                    <a:pt x="175" y="304"/>
                  </a:lnTo>
                  <a:lnTo>
                    <a:pt x="168" y="311"/>
                  </a:lnTo>
                  <a:lnTo>
                    <a:pt x="162" y="317"/>
                  </a:lnTo>
                  <a:lnTo>
                    <a:pt x="162" y="321"/>
                  </a:lnTo>
                  <a:lnTo>
                    <a:pt x="155" y="321"/>
                  </a:lnTo>
                  <a:lnTo>
                    <a:pt x="155" y="327"/>
                  </a:lnTo>
                  <a:lnTo>
                    <a:pt x="152" y="334"/>
                  </a:lnTo>
                  <a:lnTo>
                    <a:pt x="152" y="340"/>
                  </a:lnTo>
                  <a:lnTo>
                    <a:pt x="145" y="340"/>
                  </a:lnTo>
                  <a:lnTo>
                    <a:pt x="145" y="347"/>
                  </a:lnTo>
                  <a:lnTo>
                    <a:pt x="139" y="353"/>
                  </a:lnTo>
                  <a:lnTo>
                    <a:pt x="139" y="360"/>
                  </a:lnTo>
                  <a:lnTo>
                    <a:pt x="132" y="360"/>
                  </a:lnTo>
                  <a:lnTo>
                    <a:pt x="132" y="363"/>
                  </a:lnTo>
                  <a:lnTo>
                    <a:pt x="126" y="369"/>
                  </a:lnTo>
                  <a:lnTo>
                    <a:pt x="120" y="369"/>
                  </a:lnTo>
                  <a:lnTo>
                    <a:pt x="120" y="376"/>
                  </a:lnTo>
                  <a:lnTo>
                    <a:pt x="113" y="382"/>
                  </a:lnTo>
                  <a:lnTo>
                    <a:pt x="113" y="389"/>
                  </a:lnTo>
                  <a:lnTo>
                    <a:pt x="110" y="389"/>
                  </a:lnTo>
                  <a:lnTo>
                    <a:pt x="110" y="395"/>
                  </a:lnTo>
                  <a:lnTo>
                    <a:pt x="103" y="402"/>
                  </a:lnTo>
                  <a:lnTo>
                    <a:pt x="103" y="405"/>
                  </a:lnTo>
                  <a:lnTo>
                    <a:pt x="97" y="405"/>
                  </a:lnTo>
                  <a:lnTo>
                    <a:pt x="97" y="411"/>
                  </a:lnTo>
                  <a:lnTo>
                    <a:pt x="90" y="418"/>
                  </a:lnTo>
                  <a:lnTo>
                    <a:pt x="90" y="424"/>
                  </a:lnTo>
                  <a:lnTo>
                    <a:pt x="84" y="431"/>
                  </a:lnTo>
                  <a:lnTo>
                    <a:pt x="77" y="437"/>
                  </a:lnTo>
                  <a:lnTo>
                    <a:pt x="77" y="441"/>
                  </a:lnTo>
                  <a:lnTo>
                    <a:pt x="74" y="447"/>
                  </a:lnTo>
                  <a:lnTo>
                    <a:pt x="74" y="453"/>
                  </a:lnTo>
                  <a:lnTo>
                    <a:pt x="68" y="453"/>
                  </a:lnTo>
                  <a:lnTo>
                    <a:pt x="68" y="460"/>
                  </a:lnTo>
                  <a:lnTo>
                    <a:pt x="61" y="466"/>
                  </a:lnTo>
                  <a:lnTo>
                    <a:pt x="61" y="473"/>
                  </a:lnTo>
                  <a:lnTo>
                    <a:pt x="61" y="479"/>
                  </a:lnTo>
                  <a:lnTo>
                    <a:pt x="55" y="479"/>
                  </a:lnTo>
                  <a:lnTo>
                    <a:pt x="55" y="483"/>
                  </a:lnTo>
                  <a:lnTo>
                    <a:pt x="48" y="489"/>
                  </a:lnTo>
                  <a:lnTo>
                    <a:pt x="48" y="496"/>
                  </a:lnTo>
                  <a:lnTo>
                    <a:pt x="42" y="502"/>
                  </a:lnTo>
                  <a:lnTo>
                    <a:pt x="42" y="509"/>
                  </a:lnTo>
                  <a:lnTo>
                    <a:pt x="42" y="515"/>
                  </a:lnTo>
                  <a:lnTo>
                    <a:pt x="35" y="515"/>
                  </a:lnTo>
                  <a:lnTo>
                    <a:pt x="35" y="518"/>
                  </a:lnTo>
                  <a:lnTo>
                    <a:pt x="32" y="525"/>
                  </a:lnTo>
                  <a:lnTo>
                    <a:pt x="32" y="531"/>
                  </a:lnTo>
                  <a:lnTo>
                    <a:pt x="32" y="538"/>
                  </a:lnTo>
                  <a:lnTo>
                    <a:pt x="26" y="544"/>
                  </a:lnTo>
                  <a:lnTo>
                    <a:pt x="26" y="551"/>
                  </a:lnTo>
                  <a:lnTo>
                    <a:pt x="26" y="557"/>
                  </a:lnTo>
                  <a:lnTo>
                    <a:pt x="19" y="557"/>
                  </a:lnTo>
                  <a:lnTo>
                    <a:pt x="19" y="560"/>
                  </a:lnTo>
                  <a:lnTo>
                    <a:pt x="19" y="567"/>
                  </a:lnTo>
                  <a:lnTo>
                    <a:pt x="19" y="573"/>
                  </a:lnTo>
                  <a:lnTo>
                    <a:pt x="13" y="580"/>
                  </a:lnTo>
                  <a:lnTo>
                    <a:pt x="13" y="586"/>
                  </a:lnTo>
                  <a:lnTo>
                    <a:pt x="13" y="593"/>
                  </a:lnTo>
                  <a:lnTo>
                    <a:pt x="13" y="599"/>
                  </a:lnTo>
                  <a:lnTo>
                    <a:pt x="6" y="602"/>
                  </a:lnTo>
                  <a:lnTo>
                    <a:pt x="6" y="609"/>
                  </a:lnTo>
                  <a:lnTo>
                    <a:pt x="6" y="615"/>
                  </a:lnTo>
                  <a:lnTo>
                    <a:pt x="6" y="622"/>
                  </a:lnTo>
                  <a:lnTo>
                    <a:pt x="6" y="628"/>
                  </a:lnTo>
                  <a:lnTo>
                    <a:pt x="0" y="635"/>
                  </a:lnTo>
                  <a:lnTo>
                    <a:pt x="0" y="638"/>
                  </a:lnTo>
                  <a:lnTo>
                    <a:pt x="0" y="645"/>
                  </a:lnTo>
                  <a:lnTo>
                    <a:pt x="0" y="651"/>
                  </a:lnTo>
                  <a:lnTo>
                    <a:pt x="0" y="658"/>
                  </a:lnTo>
                  <a:lnTo>
                    <a:pt x="0" y="664"/>
                  </a:lnTo>
                  <a:lnTo>
                    <a:pt x="0" y="671"/>
                  </a:lnTo>
                  <a:lnTo>
                    <a:pt x="0" y="677"/>
                  </a:lnTo>
                  <a:lnTo>
                    <a:pt x="0" y="680"/>
                  </a:lnTo>
                  <a:lnTo>
                    <a:pt x="0" y="687"/>
                  </a:lnTo>
                  <a:lnTo>
                    <a:pt x="0" y="693"/>
                  </a:lnTo>
                  <a:lnTo>
                    <a:pt x="0" y="700"/>
                  </a:lnTo>
                  <a:lnTo>
                    <a:pt x="0" y="706"/>
                  </a:lnTo>
                  <a:lnTo>
                    <a:pt x="0" y="713"/>
                  </a:lnTo>
                  <a:lnTo>
                    <a:pt x="0" y="716"/>
                  </a:lnTo>
                  <a:lnTo>
                    <a:pt x="0" y="722"/>
                  </a:lnTo>
                  <a:lnTo>
                    <a:pt x="0" y="729"/>
                  </a:lnTo>
                  <a:lnTo>
                    <a:pt x="0" y="735"/>
                  </a:lnTo>
                  <a:lnTo>
                    <a:pt x="0" y="742"/>
                  </a:lnTo>
                  <a:lnTo>
                    <a:pt x="0" y="748"/>
                  </a:lnTo>
                  <a:lnTo>
                    <a:pt x="0" y="755"/>
                  </a:lnTo>
                  <a:lnTo>
                    <a:pt x="0" y="758"/>
                  </a:lnTo>
                  <a:lnTo>
                    <a:pt x="6" y="764"/>
                  </a:lnTo>
                  <a:lnTo>
                    <a:pt x="6" y="771"/>
                  </a:lnTo>
                  <a:lnTo>
                    <a:pt x="6" y="777"/>
                  </a:lnTo>
                  <a:lnTo>
                    <a:pt x="6" y="784"/>
                  </a:lnTo>
                  <a:lnTo>
                    <a:pt x="13" y="790"/>
                  </a:lnTo>
                  <a:lnTo>
                    <a:pt x="13" y="797"/>
                  </a:lnTo>
                  <a:lnTo>
                    <a:pt x="13" y="800"/>
                  </a:lnTo>
                  <a:lnTo>
                    <a:pt x="13" y="807"/>
                  </a:lnTo>
                  <a:lnTo>
                    <a:pt x="19" y="813"/>
                  </a:lnTo>
                  <a:lnTo>
                    <a:pt x="19" y="820"/>
                  </a:lnTo>
                  <a:lnTo>
                    <a:pt x="19" y="826"/>
                  </a:lnTo>
                  <a:lnTo>
                    <a:pt x="19" y="832"/>
                  </a:lnTo>
                  <a:lnTo>
                    <a:pt x="26" y="836"/>
                  </a:lnTo>
                  <a:lnTo>
                    <a:pt x="26" y="842"/>
                  </a:lnTo>
                  <a:lnTo>
                    <a:pt x="32" y="849"/>
                  </a:lnTo>
                  <a:lnTo>
                    <a:pt x="32" y="855"/>
                  </a:lnTo>
                  <a:lnTo>
                    <a:pt x="32" y="862"/>
                  </a:lnTo>
                  <a:lnTo>
                    <a:pt x="35" y="868"/>
                  </a:lnTo>
                  <a:lnTo>
                    <a:pt x="35" y="875"/>
                  </a:lnTo>
                  <a:lnTo>
                    <a:pt x="42" y="878"/>
                  </a:lnTo>
                  <a:lnTo>
                    <a:pt x="42" y="884"/>
                  </a:lnTo>
                  <a:lnTo>
                    <a:pt x="48" y="891"/>
                  </a:lnTo>
                  <a:lnTo>
                    <a:pt x="48" y="897"/>
                  </a:lnTo>
                  <a:lnTo>
                    <a:pt x="55" y="904"/>
                  </a:lnTo>
                  <a:lnTo>
                    <a:pt x="55" y="910"/>
                  </a:lnTo>
                  <a:lnTo>
                    <a:pt x="61" y="913"/>
                  </a:lnTo>
                  <a:lnTo>
                    <a:pt x="61" y="920"/>
                  </a:lnTo>
                  <a:lnTo>
                    <a:pt x="68" y="926"/>
                  </a:lnTo>
                  <a:lnTo>
                    <a:pt x="68" y="933"/>
                  </a:lnTo>
                  <a:lnTo>
                    <a:pt x="74" y="939"/>
                  </a:lnTo>
                  <a:lnTo>
                    <a:pt x="74" y="946"/>
                  </a:lnTo>
                  <a:lnTo>
                    <a:pt x="77" y="946"/>
                  </a:lnTo>
                  <a:lnTo>
                    <a:pt x="77" y="952"/>
                  </a:lnTo>
                  <a:lnTo>
                    <a:pt x="84" y="956"/>
                  </a:lnTo>
                  <a:lnTo>
                    <a:pt x="84" y="962"/>
                  </a:lnTo>
                  <a:lnTo>
                    <a:pt x="90" y="962"/>
                  </a:lnTo>
                  <a:lnTo>
                    <a:pt x="90" y="969"/>
                  </a:lnTo>
                  <a:lnTo>
                    <a:pt x="97" y="975"/>
                  </a:lnTo>
                  <a:lnTo>
                    <a:pt x="97" y="981"/>
                  </a:lnTo>
                  <a:lnTo>
                    <a:pt x="103" y="988"/>
                  </a:lnTo>
                  <a:lnTo>
                    <a:pt x="110" y="994"/>
                  </a:lnTo>
                  <a:lnTo>
                    <a:pt x="110" y="998"/>
                  </a:lnTo>
                  <a:lnTo>
                    <a:pt x="113" y="1004"/>
                  </a:lnTo>
                  <a:lnTo>
                    <a:pt x="120" y="1011"/>
                  </a:lnTo>
                  <a:lnTo>
                    <a:pt x="120" y="1017"/>
                  </a:lnTo>
                  <a:lnTo>
                    <a:pt x="126" y="1024"/>
                  </a:lnTo>
                  <a:lnTo>
                    <a:pt x="132" y="1024"/>
                  </a:lnTo>
                  <a:lnTo>
                    <a:pt x="132" y="1030"/>
                  </a:lnTo>
                  <a:lnTo>
                    <a:pt x="139" y="1033"/>
                  </a:lnTo>
                  <a:lnTo>
                    <a:pt x="145" y="1040"/>
                  </a:lnTo>
                  <a:lnTo>
                    <a:pt x="145" y="1046"/>
                  </a:lnTo>
                  <a:lnTo>
                    <a:pt x="152" y="1053"/>
                  </a:lnTo>
                  <a:lnTo>
                    <a:pt x="155" y="1059"/>
                  </a:lnTo>
                  <a:lnTo>
                    <a:pt x="155" y="1066"/>
                  </a:lnTo>
                  <a:lnTo>
                    <a:pt x="162" y="1072"/>
                  </a:lnTo>
                  <a:lnTo>
                    <a:pt x="168" y="1075"/>
                  </a:lnTo>
                  <a:lnTo>
                    <a:pt x="168" y="1082"/>
                  </a:lnTo>
                  <a:lnTo>
                    <a:pt x="175" y="1082"/>
                  </a:lnTo>
                  <a:lnTo>
                    <a:pt x="175" y="1088"/>
                  </a:lnTo>
                  <a:lnTo>
                    <a:pt x="181" y="1095"/>
                  </a:lnTo>
                  <a:lnTo>
                    <a:pt x="181" y="1101"/>
                  </a:lnTo>
                  <a:lnTo>
                    <a:pt x="188" y="1101"/>
                  </a:lnTo>
                  <a:lnTo>
                    <a:pt x="188" y="1108"/>
                  </a:lnTo>
                  <a:lnTo>
                    <a:pt x="191" y="1111"/>
                  </a:lnTo>
                  <a:lnTo>
                    <a:pt x="191" y="1118"/>
                  </a:lnTo>
                  <a:lnTo>
                    <a:pt x="197" y="1118"/>
                  </a:lnTo>
                  <a:lnTo>
                    <a:pt x="197" y="1124"/>
                  </a:lnTo>
                  <a:lnTo>
                    <a:pt x="204" y="1130"/>
                  </a:lnTo>
                  <a:lnTo>
                    <a:pt x="204" y="1137"/>
                  </a:lnTo>
                  <a:lnTo>
                    <a:pt x="210" y="1137"/>
                  </a:lnTo>
                  <a:lnTo>
                    <a:pt x="210" y="1143"/>
                  </a:lnTo>
                  <a:lnTo>
                    <a:pt x="217" y="1150"/>
                  </a:lnTo>
                  <a:lnTo>
                    <a:pt x="217" y="1153"/>
                  </a:lnTo>
                  <a:lnTo>
                    <a:pt x="223" y="1153"/>
                  </a:lnTo>
                  <a:lnTo>
                    <a:pt x="223" y="1160"/>
                  </a:lnTo>
                  <a:lnTo>
                    <a:pt x="230" y="1166"/>
                  </a:lnTo>
                  <a:lnTo>
                    <a:pt x="230" y="1173"/>
                  </a:lnTo>
                  <a:lnTo>
                    <a:pt x="233" y="1173"/>
                  </a:lnTo>
                  <a:lnTo>
                    <a:pt x="233" y="1179"/>
                  </a:lnTo>
                  <a:lnTo>
                    <a:pt x="239" y="1186"/>
                  </a:lnTo>
                  <a:lnTo>
                    <a:pt x="239" y="1192"/>
                  </a:lnTo>
                  <a:lnTo>
                    <a:pt x="246" y="1192"/>
                  </a:lnTo>
                  <a:lnTo>
                    <a:pt x="246" y="1195"/>
                  </a:lnTo>
                  <a:lnTo>
                    <a:pt x="252" y="1202"/>
                  </a:lnTo>
                  <a:lnTo>
                    <a:pt x="252" y="1208"/>
                  </a:lnTo>
                  <a:lnTo>
                    <a:pt x="259" y="1215"/>
                  </a:lnTo>
                  <a:lnTo>
                    <a:pt x="265" y="1221"/>
                  </a:lnTo>
                  <a:lnTo>
                    <a:pt x="265" y="1228"/>
                  </a:lnTo>
                  <a:lnTo>
                    <a:pt x="272" y="1231"/>
                  </a:lnTo>
                  <a:lnTo>
                    <a:pt x="275" y="1237"/>
                  </a:lnTo>
                  <a:lnTo>
                    <a:pt x="282" y="1244"/>
                  </a:lnTo>
                  <a:lnTo>
                    <a:pt x="282" y="1250"/>
                  </a:lnTo>
                  <a:lnTo>
                    <a:pt x="288" y="1257"/>
                  </a:lnTo>
                  <a:lnTo>
                    <a:pt x="295" y="1263"/>
                  </a:lnTo>
                  <a:lnTo>
                    <a:pt x="301" y="1270"/>
                  </a:lnTo>
                  <a:lnTo>
                    <a:pt x="301" y="1273"/>
                  </a:lnTo>
                  <a:lnTo>
                    <a:pt x="307" y="1273"/>
                  </a:lnTo>
                  <a:lnTo>
                    <a:pt x="307" y="1279"/>
                  </a:lnTo>
                  <a:lnTo>
                    <a:pt x="311" y="1286"/>
                  </a:lnTo>
                  <a:lnTo>
                    <a:pt x="317" y="1292"/>
                  </a:lnTo>
                  <a:lnTo>
                    <a:pt x="324" y="1299"/>
                  </a:lnTo>
                  <a:lnTo>
                    <a:pt x="330" y="1305"/>
                  </a:lnTo>
                  <a:lnTo>
                    <a:pt x="337" y="1309"/>
                  </a:lnTo>
                  <a:lnTo>
                    <a:pt x="343" y="1315"/>
                  </a:lnTo>
                  <a:lnTo>
                    <a:pt x="350" y="1322"/>
                  </a:lnTo>
                  <a:lnTo>
                    <a:pt x="353" y="1328"/>
                  </a:lnTo>
                  <a:lnTo>
                    <a:pt x="359" y="1328"/>
                  </a:lnTo>
                  <a:lnTo>
                    <a:pt x="359" y="1335"/>
                  </a:lnTo>
                  <a:lnTo>
                    <a:pt x="366" y="1335"/>
                  </a:lnTo>
                  <a:lnTo>
                    <a:pt x="372" y="1341"/>
                  </a:lnTo>
                  <a:lnTo>
                    <a:pt x="379" y="1348"/>
                  </a:lnTo>
                  <a:lnTo>
                    <a:pt x="385" y="1348"/>
                  </a:lnTo>
                  <a:lnTo>
                    <a:pt x="385" y="1351"/>
                  </a:lnTo>
                  <a:lnTo>
                    <a:pt x="389" y="1351"/>
                  </a:lnTo>
                  <a:lnTo>
                    <a:pt x="395" y="1357"/>
                  </a:lnTo>
                  <a:lnTo>
                    <a:pt x="401" y="1357"/>
                  </a:lnTo>
                  <a:lnTo>
                    <a:pt x="408" y="1364"/>
                  </a:lnTo>
                  <a:lnTo>
                    <a:pt x="414" y="1364"/>
                  </a:lnTo>
                  <a:lnTo>
                    <a:pt x="421" y="1370"/>
                  </a:lnTo>
                  <a:lnTo>
                    <a:pt x="427" y="1370"/>
                  </a:lnTo>
                  <a:lnTo>
                    <a:pt x="431" y="1370"/>
                  </a:lnTo>
                  <a:lnTo>
                    <a:pt x="437" y="1377"/>
                  </a:lnTo>
                  <a:lnTo>
                    <a:pt x="444" y="1377"/>
                  </a:lnTo>
                  <a:lnTo>
                    <a:pt x="450" y="1377"/>
                  </a:lnTo>
                  <a:lnTo>
                    <a:pt x="457" y="1383"/>
                  </a:lnTo>
                  <a:lnTo>
                    <a:pt x="463" y="1383"/>
                  </a:lnTo>
                  <a:lnTo>
                    <a:pt x="470" y="1383"/>
                  </a:lnTo>
                  <a:lnTo>
                    <a:pt x="473" y="1383"/>
                  </a:lnTo>
                  <a:lnTo>
                    <a:pt x="479" y="1383"/>
                  </a:lnTo>
                  <a:lnTo>
                    <a:pt x="486" y="1390"/>
                  </a:lnTo>
                  <a:lnTo>
                    <a:pt x="492" y="1390"/>
                  </a:lnTo>
                  <a:lnTo>
                    <a:pt x="499" y="1390"/>
                  </a:lnTo>
                  <a:lnTo>
                    <a:pt x="505" y="1390"/>
                  </a:lnTo>
                  <a:lnTo>
                    <a:pt x="508" y="1390"/>
                  </a:lnTo>
                  <a:lnTo>
                    <a:pt x="515" y="1390"/>
                  </a:lnTo>
                  <a:lnTo>
                    <a:pt x="521" y="1390"/>
                  </a:lnTo>
                  <a:lnTo>
                    <a:pt x="528" y="1390"/>
                  </a:lnTo>
                  <a:lnTo>
                    <a:pt x="534" y="1383"/>
                  </a:lnTo>
                  <a:lnTo>
                    <a:pt x="541" y="1383"/>
                  </a:lnTo>
                  <a:lnTo>
                    <a:pt x="547" y="1383"/>
                  </a:lnTo>
                  <a:lnTo>
                    <a:pt x="551" y="1383"/>
                  </a:lnTo>
                  <a:lnTo>
                    <a:pt x="557" y="1383"/>
                  </a:lnTo>
                  <a:lnTo>
                    <a:pt x="564" y="1377"/>
                  </a:lnTo>
                  <a:lnTo>
                    <a:pt x="570" y="1377"/>
                  </a:lnTo>
                  <a:lnTo>
                    <a:pt x="576" y="1377"/>
                  </a:lnTo>
                  <a:lnTo>
                    <a:pt x="583" y="1370"/>
                  </a:lnTo>
                  <a:lnTo>
                    <a:pt x="586" y="1370"/>
                  </a:lnTo>
                  <a:lnTo>
                    <a:pt x="593" y="1364"/>
                  </a:lnTo>
                  <a:lnTo>
                    <a:pt x="599" y="1364"/>
                  </a:lnTo>
                  <a:lnTo>
                    <a:pt x="606" y="1357"/>
                  </a:lnTo>
                  <a:lnTo>
                    <a:pt x="612" y="1357"/>
                  </a:lnTo>
                  <a:lnTo>
                    <a:pt x="619" y="1351"/>
                  </a:lnTo>
                  <a:lnTo>
                    <a:pt x="625" y="1351"/>
                  </a:lnTo>
                  <a:lnTo>
                    <a:pt x="628" y="1348"/>
                  </a:lnTo>
                  <a:lnTo>
                    <a:pt x="635" y="1341"/>
                  </a:lnTo>
                  <a:lnTo>
                    <a:pt x="641" y="1335"/>
                  </a:lnTo>
                  <a:lnTo>
                    <a:pt x="648" y="1335"/>
                  </a:lnTo>
                  <a:lnTo>
                    <a:pt x="654" y="1328"/>
                  </a:lnTo>
                  <a:lnTo>
                    <a:pt x="661" y="1322"/>
                  </a:lnTo>
                  <a:lnTo>
                    <a:pt x="667" y="1315"/>
                  </a:lnTo>
                  <a:lnTo>
                    <a:pt x="670" y="1309"/>
                  </a:lnTo>
                  <a:lnTo>
                    <a:pt x="677" y="1305"/>
                  </a:lnTo>
                  <a:lnTo>
                    <a:pt x="683" y="1292"/>
                  </a:lnTo>
                  <a:lnTo>
                    <a:pt x="683" y="1286"/>
                  </a:lnTo>
                  <a:lnTo>
                    <a:pt x="690" y="1279"/>
                  </a:lnTo>
                  <a:lnTo>
                    <a:pt x="696" y="1270"/>
                  </a:lnTo>
                  <a:lnTo>
                    <a:pt x="703" y="1263"/>
                  </a:lnTo>
                  <a:lnTo>
                    <a:pt x="706" y="1250"/>
                  </a:lnTo>
                  <a:lnTo>
                    <a:pt x="706" y="1237"/>
                  </a:lnTo>
                  <a:lnTo>
                    <a:pt x="713" y="1228"/>
                  </a:lnTo>
                  <a:lnTo>
                    <a:pt x="719" y="1215"/>
                  </a:lnTo>
                  <a:lnTo>
                    <a:pt x="726" y="11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F4455AC5-DF8D-4502-F084-4F312E6D9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6" y="3169"/>
              <a:ext cx="15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Line 38">
              <a:extLst>
                <a:ext uri="{FF2B5EF4-FFF2-40B4-BE49-F238E27FC236}">
                  <a16:creationId xmlns:a16="http://schemas.microsoft.com/office/drawing/2014/main" id="{6D5EF942-8286-028B-91AC-AECE5D0B8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3" y="2061"/>
              <a:ext cx="1" cy="2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3" name="Rectangle 39">
              <a:extLst>
                <a:ext uri="{FF2B5EF4-FFF2-40B4-BE49-F238E27FC236}">
                  <a16:creationId xmlns:a16="http://schemas.microsoft.com/office/drawing/2014/main" id="{A8BAA092-03AE-6C3C-8B91-3E448F206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7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  <a:endParaRPr lang="en-US" altLang="zh-CN" b="1"/>
            </a:p>
          </p:txBody>
        </p:sp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C8F4C62E-CAE7-05CB-ED6E-B12DC5A7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777"/>
              <a:ext cx="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zh-CN" b="1"/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8FDF5B44-6D29-E11E-9298-A93557043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7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b="1"/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2355BB1F-CCE6-6034-2F28-F094E5901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56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  <a:endParaRPr lang="en-US" altLang="zh-CN" b="1"/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FC50D3D3-36D8-E91C-DC8C-E27AFED51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567"/>
              <a:ext cx="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zh-CN" b="1"/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BEB3E1C8-5E38-A64A-6FEA-D9DCED18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56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/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D78A335B-EEF4-2B23-D180-990ABD3E0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3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  <a:endParaRPr lang="en-US" altLang="zh-CN" b="1"/>
            </a:p>
          </p:txBody>
        </p:sp>
        <p:sp>
          <p:nvSpPr>
            <p:cNvPr id="67630" name="Rectangle 46">
              <a:extLst>
                <a:ext uri="{FF2B5EF4-FFF2-40B4-BE49-F238E27FC236}">
                  <a16:creationId xmlns:a16="http://schemas.microsoft.com/office/drawing/2014/main" id="{51F8FD6A-951B-9D6D-6B88-C580D539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389"/>
              <a:ext cx="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zh-CN" b="1"/>
            </a:p>
          </p:txBody>
        </p:sp>
        <p:sp>
          <p:nvSpPr>
            <p:cNvPr id="67631" name="Rectangle 47">
              <a:extLst>
                <a:ext uri="{FF2B5EF4-FFF2-40B4-BE49-F238E27FC236}">
                  <a16:creationId xmlns:a16="http://schemas.microsoft.com/office/drawing/2014/main" id="{DD2B6A1E-0717-1F22-6DC0-AD2E30DF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23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b="1"/>
            </a:p>
          </p:txBody>
        </p:sp>
        <p:sp>
          <p:nvSpPr>
            <p:cNvPr id="67632" name="Rectangle 48">
              <a:extLst>
                <a:ext uri="{FF2B5EF4-FFF2-40B4-BE49-F238E27FC236}">
                  <a16:creationId xmlns:a16="http://schemas.microsoft.com/office/drawing/2014/main" id="{A2177D55-FE86-11F1-2C02-E5CB31A7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221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k</a:t>
              </a:r>
              <a:endParaRPr lang="en-US" altLang="zh-CN" b="1"/>
            </a:p>
          </p:txBody>
        </p:sp>
        <p:sp>
          <p:nvSpPr>
            <p:cNvPr id="67633" name="Rectangle 49">
              <a:extLst>
                <a:ext uri="{FF2B5EF4-FFF2-40B4-BE49-F238E27FC236}">
                  <a16:creationId xmlns:a16="http://schemas.microsoft.com/office/drawing/2014/main" id="{65A6062D-A20D-D320-C7A0-AABD67BF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214"/>
              <a:ext cx="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zh-CN" b="1"/>
            </a:p>
          </p:txBody>
        </p:sp>
        <p:sp>
          <p:nvSpPr>
            <p:cNvPr id="67634" name="Rectangle 50">
              <a:extLst>
                <a:ext uri="{FF2B5EF4-FFF2-40B4-BE49-F238E27FC236}">
                  <a16:creationId xmlns:a16="http://schemas.microsoft.com/office/drawing/2014/main" id="{DB3A8023-2E3F-748F-B3AB-4A5AAF65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221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b="1"/>
            </a:p>
          </p:txBody>
        </p:sp>
        <p:sp>
          <p:nvSpPr>
            <p:cNvPr id="67635" name="Line 51">
              <a:extLst>
                <a:ext uri="{FF2B5EF4-FFF2-40B4-BE49-F238E27FC236}">
                  <a16:creationId xmlns:a16="http://schemas.microsoft.com/office/drawing/2014/main" id="{0380E249-FE14-42C7-0FFC-0A8334F1E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8" y="3140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52">
              <a:extLst>
                <a:ext uri="{FF2B5EF4-FFF2-40B4-BE49-F238E27FC236}">
                  <a16:creationId xmlns:a16="http://schemas.microsoft.com/office/drawing/2014/main" id="{FBC7A2FE-2FE2-4073-E44E-9D60B3BBD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2" y="3140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7" name="Line 53">
              <a:extLst>
                <a:ext uri="{FF2B5EF4-FFF2-40B4-BE49-F238E27FC236}">
                  <a16:creationId xmlns:a16="http://schemas.microsoft.com/office/drawing/2014/main" id="{002913F6-F176-33BE-0DF1-5056FA8E5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4" y="3140"/>
              <a:ext cx="1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8" name="Rectangle 54">
              <a:extLst>
                <a:ext uri="{FF2B5EF4-FFF2-40B4-BE49-F238E27FC236}">
                  <a16:creationId xmlns:a16="http://schemas.microsoft.com/office/drawing/2014/main" id="{505EF697-D2CE-A0B8-6AE0-78DC1440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3192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39" name="Rectangle 55">
              <a:extLst>
                <a:ext uri="{FF2B5EF4-FFF2-40B4-BE49-F238E27FC236}">
                  <a16:creationId xmlns:a16="http://schemas.microsoft.com/office/drawing/2014/main" id="{2C3F101D-D6AC-320E-BC97-90F7DF55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1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b="1"/>
            </a:p>
          </p:txBody>
        </p:sp>
        <p:sp>
          <p:nvSpPr>
            <p:cNvPr id="67640" name="Rectangle 56">
              <a:extLst>
                <a:ext uri="{FF2B5EF4-FFF2-40B4-BE49-F238E27FC236}">
                  <a16:creationId xmlns:a16="http://schemas.microsoft.com/office/drawing/2014/main" id="{3DEFB30E-9206-DF25-DEFC-CFA309859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3192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41" name="Rectangle 57">
              <a:extLst>
                <a:ext uri="{FF2B5EF4-FFF2-40B4-BE49-F238E27FC236}">
                  <a16:creationId xmlns:a16="http://schemas.microsoft.com/office/drawing/2014/main" id="{BABBABFF-B0F9-2C0A-2BF4-88ACB895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1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/>
            </a:p>
          </p:txBody>
        </p:sp>
        <p:sp>
          <p:nvSpPr>
            <p:cNvPr id="67642" name="Rectangle 58">
              <a:extLst>
                <a:ext uri="{FF2B5EF4-FFF2-40B4-BE49-F238E27FC236}">
                  <a16:creationId xmlns:a16="http://schemas.microsoft.com/office/drawing/2014/main" id="{2E8D66B7-8146-C916-9557-9CD46DDB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3192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43" name="Rectangle 59">
              <a:extLst>
                <a:ext uri="{FF2B5EF4-FFF2-40B4-BE49-F238E27FC236}">
                  <a16:creationId xmlns:a16="http://schemas.microsoft.com/office/drawing/2014/main" id="{205F7846-D29B-CA05-2B05-196248E65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1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b="1"/>
            </a:p>
          </p:txBody>
        </p:sp>
        <p:sp>
          <p:nvSpPr>
            <p:cNvPr id="67644" name="Rectangle 60">
              <a:extLst>
                <a:ext uri="{FF2B5EF4-FFF2-40B4-BE49-F238E27FC236}">
                  <a16:creationId xmlns:a16="http://schemas.microsoft.com/office/drawing/2014/main" id="{C875E6E8-1FF5-EEE2-20F4-8ADB99F1C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82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45" name="Rectangle 61">
              <a:extLst>
                <a:ext uri="{FF2B5EF4-FFF2-40B4-BE49-F238E27FC236}">
                  <a16:creationId xmlns:a16="http://schemas.microsoft.com/office/drawing/2014/main" id="{4A347F73-BBA4-A15D-C040-5A62CDDD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538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46" name="Rectangle 62">
              <a:extLst>
                <a:ext uri="{FF2B5EF4-FFF2-40B4-BE49-F238E27FC236}">
                  <a16:creationId xmlns:a16="http://schemas.microsoft.com/office/drawing/2014/main" id="{09E3E946-5BFE-CEB0-0563-F4EFBFB9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b="1"/>
            </a:p>
          </p:txBody>
        </p:sp>
        <p:sp>
          <p:nvSpPr>
            <p:cNvPr id="67647" name="Rectangle 63">
              <a:extLst>
                <a:ext uri="{FF2B5EF4-FFF2-40B4-BE49-F238E27FC236}">
                  <a16:creationId xmlns:a16="http://schemas.microsoft.com/office/drawing/2014/main" id="{DF2B52FB-4F25-45B5-3F0F-3F3200006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82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b="1"/>
            </a:p>
          </p:txBody>
        </p:sp>
        <p:sp>
          <p:nvSpPr>
            <p:cNvPr id="67648" name="Rectangle 64">
              <a:extLst>
                <a:ext uri="{FF2B5EF4-FFF2-40B4-BE49-F238E27FC236}">
                  <a16:creationId xmlns:a16="http://schemas.microsoft.com/office/drawing/2014/main" id="{C318F9C8-ACF0-A359-3060-268F11D9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5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/>
            </a:p>
          </p:txBody>
        </p:sp>
        <p:sp>
          <p:nvSpPr>
            <p:cNvPr id="67649" name="Rectangle 65">
              <a:extLst>
                <a:ext uri="{FF2B5EF4-FFF2-40B4-BE49-F238E27FC236}">
                  <a16:creationId xmlns:a16="http://schemas.microsoft.com/office/drawing/2014/main" id="{87BA49AD-F9A3-EFB9-DE03-02AEA81CC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24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b="1"/>
            </a:p>
          </p:txBody>
        </p:sp>
        <p:sp>
          <p:nvSpPr>
            <p:cNvPr id="67654" name="Rectangle 70">
              <a:extLst>
                <a:ext uri="{FF2B5EF4-FFF2-40B4-BE49-F238E27FC236}">
                  <a16:creationId xmlns:a16="http://schemas.microsoft.com/office/drawing/2014/main" id="{4633E8B2-B25D-C93C-71F8-278C7BE8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3192"/>
              <a:ext cx="1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</a:rPr>
                <a:t>Re</a:t>
              </a:r>
              <a:endParaRPr lang="en-US" altLang="zh-CN" b="1" i="1"/>
            </a:p>
          </p:txBody>
        </p:sp>
        <p:sp>
          <p:nvSpPr>
            <p:cNvPr id="67655" name="Rectangle 71">
              <a:extLst>
                <a:ext uri="{FF2B5EF4-FFF2-40B4-BE49-F238E27FC236}">
                  <a16:creationId xmlns:a16="http://schemas.microsoft.com/office/drawing/2014/main" id="{89A7E4AF-DBA2-8B8B-B023-55F51503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042"/>
              <a:ext cx="3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Im</a:t>
              </a:r>
              <a:r>
                <a:rPr lang="en-US" altLang="zh-CN" sz="1300" b="1">
                  <a:solidFill>
                    <a:srgbClr val="000000"/>
                  </a:solidFill>
                </a:rPr>
                <a:t>(</a:t>
              </a:r>
              <a:r>
                <a:rPr lang="el-GR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λ</a:t>
              </a:r>
              <a:r>
                <a:rPr lang="en-US" altLang="zh-CN" sz="13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)</a:t>
              </a:r>
              <a:endParaRPr lang="en-US" altLang="zh-CN" b="1" i="1"/>
            </a:p>
          </p:txBody>
        </p:sp>
      </p:grpSp>
      <p:sp>
        <p:nvSpPr>
          <p:cNvPr id="67657" name="AutoShape 73">
            <a:extLst>
              <a:ext uri="{FF2B5EF4-FFF2-40B4-BE49-F238E27FC236}">
                <a16:creationId xmlns:a16="http://schemas.microsoft.com/office/drawing/2014/main" id="{7F0EB70D-98D3-2C57-6062-6B8763C2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05400"/>
            <a:ext cx="2209800" cy="838200"/>
          </a:xfrm>
          <a:prstGeom prst="wedgeEllipseCallout">
            <a:avLst>
              <a:gd name="adj1" fmla="val -91019"/>
              <a:gd name="adj2" fmla="val -7519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</a:rPr>
              <a:t>无条件稳定</a:t>
            </a:r>
          </a:p>
        </p:txBody>
      </p:sp>
      <p:sp>
        <p:nvSpPr>
          <p:cNvPr id="67658" name="AutoShape 74">
            <a:extLst>
              <a:ext uri="{FF2B5EF4-FFF2-40B4-BE49-F238E27FC236}">
                <a16:creationId xmlns:a16="http://schemas.microsoft.com/office/drawing/2014/main" id="{BFFB8FE5-AC0C-0832-69F3-DBFF34E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16002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/>
            <a:r>
              <a:rPr kumimoji="0" lang="en-US" altLang="zh-CN" sz="2400" b="1"/>
              <a:t>HW: </a:t>
            </a:r>
          </a:p>
          <a:p>
            <a:pPr algn="ctr"/>
            <a:r>
              <a:rPr kumimoji="0" lang="en-US" altLang="zh-CN" sz="2400" b="1"/>
              <a:t>p.153  #6,8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7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utoUpdateAnimBg="0"/>
      <p:bldP spid="67657" grpId="0" animBg="1" autoUpdateAnimBg="0"/>
      <p:bldP spid="6765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37" name="Group 33">
            <a:extLst>
              <a:ext uri="{FF2B5EF4-FFF2-40B4-BE49-F238E27FC236}">
                <a16:creationId xmlns:a16="http://schemas.microsoft.com/office/drawing/2014/main" id="{057C1234-E296-6DD3-6E99-7D40BEBA6D7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352800"/>
            <a:ext cx="6477000" cy="652463"/>
            <a:chOff x="768" y="2112"/>
            <a:chExt cx="4080" cy="411"/>
          </a:xfrm>
        </p:grpSpPr>
        <p:graphicFrame>
          <p:nvGraphicFramePr>
            <p:cNvPr id="72708" name="Object 4">
              <a:extLst>
                <a:ext uri="{FF2B5EF4-FFF2-40B4-BE49-F238E27FC236}">
                  <a16:creationId xmlns:a16="http://schemas.microsoft.com/office/drawing/2014/main" id="{247C1681-7954-0A62-2128-3901AE64E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112"/>
            <a:ext cx="302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33360" imgH="355320" progId="Equation.DSMT4">
                    <p:embed/>
                  </p:oleObj>
                </mc:Choice>
                <mc:Fallback>
                  <p:oleObj name="Equation" r:id="rId6" imgW="2133360" imgH="3553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12"/>
                          <a:ext cx="3024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9" name="Object 5">
              <a:extLst>
                <a:ext uri="{FF2B5EF4-FFF2-40B4-BE49-F238E27FC236}">
                  <a16:creationId xmlns:a16="http://schemas.microsoft.com/office/drawing/2014/main" id="{EF27EEB8-E098-9A5F-067D-52B67658BB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174"/>
            <a:ext cx="9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12520" imgH="228600" progId="Equation.DSMT4">
                    <p:embed/>
                  </p:oleObj>
                </mc:Choice>
                <mc:Fallback>
                  <p:oleObj name="Equation" r:id="rId8" imgW="8125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74"/>
                          <a:ext cx="96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0B9106-C6DB-F141-A6AD-B5D810D6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</a:rPr>
              <a:t>然后将上式右端采用第四章介绍的数值积分离散化，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</a:rPr>
              <a:t>从而获得原初值问题的一个离散差分格式。</a:t>
            </a:r>
          </a:p>
        </p:txBody>
      </p:sp>
      <p:grpSp>
        <p:nvGrpSpPr>
          <p:cNvPr id="72714" name="Group 10">
            <a:extLst>
              <a:ext uri="{FF2B5EF4-FFF2-40B4-BE49-F238E27FC236}">
                <a16:creationId xmlns:a16="http://schemas.microsoft.com/office/drawing/2014/main" id="{35A837D0-EF4C-5D92-1D6E-0570A3CD6BC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33375"/>
            <a:ext cx="4114800" cy="609600"/>
            <a:chOff x="432" y="240"/>
            <a:chExt cx="2592" cy="384"/>
          </a:xfrm>
        </p:grpSpPr>
        <p:sp>
          <p:nvSpPr>
            <p:cNvPr id="72711" name="Rectangle 7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C43E6F1-9A8F-7E04-D093-EC4FFCFF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0066FF"/>
                  </a:solidFill>
                  <a:latin typeface="楷体_GB2312" pitchFamily="49" charset="-122"/>
                  <a:ea typeface="楷体_GB2312" pitchFamily="49" charset="-122"/>
                </a:rPr>
                <a:t>将微分方程离散化</a:t>
              </a:r>
            </a:p>
          </p:txBody>
        </p:sp>
        <p:sp>
          <p:nvSpPr>
            <p:cNvPr id="72713" name="Rectangle 9">
              <a:extLst>
                <a:ext uri="{FF2B5EF4-FFF2-40B4-BE49-F238E27FC236}">
                  <a16:creationId xmlns:a16="http://schemas.microsoft.com/office/drawing/2014/main" id="{10B4F1B7-94F4-0069-6C81-5CF9C522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72732" name="Group 28">
            <a:extLst>
              <a:ext uri="{FF2B5EF4-FFF2-40B4-BE49-F238E27FC236}">
                <a16:creationId xmlns:a16="http://schemas.microsoft.com/office/drawing/2014/main" id="{028A0CB6-0F04-0D66-2CF8-FD64AD7E319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908050"/>
            <a:ext cx="6388100" cy="515938"/>
            <a:chOff x="337" y="576"/>
            <a:chExt cx="4024" cy="325"/>
          </a:xfrm>
        </p:grpSpPr>
        <p:sp>
          <p:nvSpPr>
            <p:cNvPr id="72712" name="Rectangle 8">
              <a:extLst>
                <a:ext uri="{FF2B5EF4-FFF2-40B4-BE49-F238E27FC236}">
                  <a16:creationId xmlns:a16="http://schemas.microsoft.com/office/drawing/2014/main" id="{F2E8AEB6-DD8F-8D35-8730-9F02B309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576"/>
              <a:ext cx="3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</a:rPr>
                <a:t>将微分方程离散化，通常有下述方法：</a:t>
              </a:r>
            </a:p>
          </p:txBody>
        </p:sp>
        <p:grpSp>
          <p:nvGrpSpPr>
            <p:cNvPr id="72716" name="Group 12">
              <a:extLst>
                <a:ext uri="{FF2B5EF4-FFF2-40B4-BE49-F238E27FC236}">
                  <a16:creationId xmlns:a16="http://schemas.microsoft.com/office/drawing/2014/main" id="{CF29CD48-79B3-7403-4CCF-B4549E2FF55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84" y="429"/>
              <a:ext cx="325" cy="619"/>
              <a:chOff x="479" y="3455"/>
              <a:chExt cx="325" cy="620"/>
            </a:xfrm>
          </p:grpSpPr>
          <p:sp>
            <p:nvSpPr>
              <p:cNvPr id="72717" name="Freeform 13">
                <a:extLst>
                  <a:ext uri="{FF2B5EF4-FFF2-40B4-BE49-F238E27FC236}">
                    <a16:creationId xmlns:a16="http://schemas.microsoft.com/office/drawing/2014/main" id="{3604593B-6118-B03E-CEB8-43D1B78C7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341 w 951"/>
                  <a:gd name="T1" fmla="*/ 0 h 1848"/>
                  <a:gd name="T2" fmla="*/ 629 w 951"/>
                  <a:gd name="T3" fmla="*/ 0 h 1848"/>
                  <a:gd name="T4" fmla="*/ 574 w 951"/>
                  <a:gd name="T5" fmla="*/ 71 h 1848"/>
                  <a:gd name="T6" fmla="*/ 407 w 951"/>
                  <a:gd name="T7" fmla="*/ 71 h 1848"/>
                  <a:gd name="T8" fmla="*/ 344 w 951"/>
                  <a:gd name="T9" fmla="*/ 184 h 1848"/>
                  <a:gd name="T10" fmla="*/ 632 w 951"/>
                  <a:gd name="T11" fmla="*/ 184 h 1848"/>
                  <a:gd name="T12" fmla="*/ 573 w 951"/>
                  <a:gd name="T13" fmla="*/ 72 h 1848"/>
                  <a:gd name="T14" fmla="*/ 629 w 951"/>
                  <a:gd name="T15" fmla="*/ 1 h 1848"/>
                  <a:gd name="T16" fmla="*/ 730 w 951"/>
                  <a:gd name="T17" fmla="*/ 176 h 1848"/>
                  <a:gd name="T18" fmla="*/ 784 w 951"/>
                  <a:gd name="T19" fmla="*/ 177 h 1848"/>
                  <a:gd name="T20" fmla="*/ 803 w 951"/>
                  <a:gd name="T21" fmla="*/ 237 h 1848"/>
                  <a:gd name="T22" fmla="*/ 888 w 951"/>
                  <a:gd name="T23" fmla="*/ 237 h 1848"/>
                  <a:gd name="T24" fmla="*/ 889 w 951"/>
                  <a:gd name="T25" fmla="*/ 279 h 1848"/>
                  <a:gd name="T26" fmla="*/ 921 w 951"/>
                  <a:gd name="T27" fmla="*/ 280 h 1848"/>
                  <a:gd name="T28" fmla="*/ 951 w 951"/>
                  <a:gd name="T29" fmla="*/ 280 h 1848"/>
                  <a:gd name="T30" fmla="*/ 951 w 951"/>
                  <a:gd name="T31" fmla="*/ 538 h 1848"/>
                  <a:gd name="T32" fmla="*/ 888 w 951"/>
                  <a:gd name="T33" fmla="*/ 540 h 1848"/>
                  <a:gd name="T34" fmla="*/ 887 w 951"/>
                  <a:gd name="T35" fmla="*/ 594 h 1848"/>
                  <a:gd name="T36" fmla="*/ 806 w 951"/>
                  <a:gd name="T37" fmla="*/ 594 h 1848"/>
                  <a:gd name="T38" fmla="*/ 783 w 951"/>
                  <a:gd name="T39" fmla="*/ 658 h 1848"/>
                  <a:gd name="T40" fmla="*/ 738 w 951"/>
                  <a:gd name="T41" fmla="*/ 659 h 1848"/>
                  <a:gd name="T42" fmla="*/ 735 w 951"/>
                  <a:gd name="T43" fmla="*/ 790 h 1848"/>
                  <a:gd name="T44" fmla="*/ 705 w 951"/>
                  <a:gd name="T45" fmla="*/ 790 h 1848"/>
                  <a:gd name="T46" fmla="*/ 695 w 951"/>
                  <a:gd name="T47" fmla="*/ 810 h 1848"/>
                  <a:gd name="T48" fmla="*/ 695 w 951"/>
                  <a:gd name="T49" fmla="*/ 941 h 1848"/>
                  <a:gd name="T50" fmla="*/ 642 w 951"/>
                  <a:gd name="T51" fmla="*/ 942 h 1848"/>
                  <a:gd name="T52" fmla="*/ 645 w 951"/>
                  <a:gd name="T53" fmla="*/ 1729 h 1848"/>
                  <a:gd name="T54" fmla="*/ 519 w 951"/>
                  <a:gd name="T55" fmla="*/ 1848 h 1848"/>
                  <a:gd name="T56" fmla="*/ 357 w 951"/>
                  <a:gd name="T57" fmla="*/ 1711 h 1848"/>
                  <a:gd name="T58" fmla="*/ 415 w 951"/>
                  <a:gd name="T59" fmla="*/ 1673 h 1848"/>
                  <a:gd name="T60" fmla="*/ 415 w 951"/>
                  <a:gd name="T61" fmla="*/ 1627 h 1848"/>
                  <a:gd name="T62" fmla="*/ 357 w 951"/>
                  <a:gd name="T63" fmla="*/ 1586 h 1848"/>
                  <a:gd name="T64" fmla="*/ 415 w 951"/>
                  <a:gd name="T65" fmla="*/ 1551 h 1848"/>
                  <a:gd name="T66" fmla="*/ 406 w 951"/>
                  <a:gd name="T67" fmla="*/ 1536 h 1848"/>
                  <a:gd name="T68" fmla="*/ 356 w 951"/>
                  <a:gd name="T69" fmla="*/ 1504 h 1848"/>
                  <a:gd name="T70" fmla="*/ 347 w 951"/>
                  <a:gd name="T71" fmla="*/ 1402 h 1848"/>
                  <a:gd name="T72" fmla="*/ 340 w 951"/>
                  <a:gd name="T73" fmla="*/ 1392 h 1848"/>
                  <a:gd name="T74" fmla="*/ 416 w 951"/>
                  <a:gd name="T75" fmla="*/ 1333 h 1848"/>
                  <a:gd name="T76" fmla="*/ 416 w 951"/>
                  <a:gd name="T77" fmla="*/ 1282 h 1848"/>
                  <a:gd name="T78" fmla="*/ 356 w 951"/>
                  <a:gd name="T79" fmla="*/ 1223 h 1848"/>
                  <a:gd name="T80" fmla="*/ 415 w 951"/>
                  <a:gd name="T81" fmla="*/ 1169 h 1848"/>
                  <a:gd name="T82" fmla="*/ 415 w 951"/>
                  <a:gd name="T83" fmla="*/ 1116 h 1848"/>
                  <a:gd name="T84" fmla="*/ 357 w 951"/>
                  <a:gd name="T85" fmla="*/ 1047 h 1848"/>
                  <a:gd name="T86" fmla="*/ 346 w 951"/>
                  <a:gd name="T87" fmla="*/ 935 h 1848"/>
                  <a:gd name="T88" fmla="*/ 276 w 951"/>
                  <a:gd name="T89" fmla="*/ 935 h 1848"/>
                  <a:gd name="T90" fmla="*/ 276 w 951"/>
                  <a:gd name="T91" fmla="*/ 785 h 1848"/>
                  <a:gd name="T92" fmla="*/ 234 w 951"/>
                  <a:gd name="T93" fmla="*/ 785 h 1848"/>
                  <a:gd name="T94" fmla="*/ 234 w 951"/>
                  <a:gd name="T95" fmla="*/ 653 h 1848"/>
                  <a:gd name="T96" fmla="*/ 187 w 951"/>
                  <a:gd name="T97" fmla="*/ 653 h 1848"/>
                  <a:gd name="T98" fmla="*/ 166 w 951"/>
                  <a:gd name="T99" fmla="*/ 589 h 1848"/>
                  <a:gd name="T100" fmla="*/ 72 w 951"/>
                  <a:gd name="T101" fmla="*/ 589 h 1848"/>
                  <a:gd name="T102" fmla="*/ 72 w 951"/>
                  <a:gd name="T103" fmla="*/ 534 h 1848"/>
                  <a:gd name="T104" fmla="*/ 0 w 951"/>
                  <a:gd name="T105" fmla="*/ 534 h 1848"/>
                  <a:gd name="T106" fmla="*/ 0 w 951"/>
                  <a:gd name="T107" fmla="*/ 274 h 1848"/>
                  <a:gd name="T108" fmla="*/ 71 w 951"/>
                  <a:gd name="T109" fmla="*/ 274 h 1848"/>
                  <a:gd name="T110" fmla="*/ 71 w 951"/>
                  <a:gd name="T111" fmla="*/ 236 h 1848"/>
                  <a:gd name="T112" fmla="*/ 151 w 951"/>
                  <a:gd name="T113" fmla="*/ 236 h 1848"/>
                  <a:gd name="T114" fmla="*/ 169 w 951"/>
                  <a:gd name="T115" fmla="*/ 219 h 1848"/>
                  <a:gd name="T116" fmla="*/ 188 w 951"/>
                  <a:gd name="T117" fmla="*/ 177 h 1848"/>
                  <a:gd name="T118" fmla="*/ 234 w 951"/>
                  <a:gd name="T119" fmla="*/ 177 h 1848"/>
                  <a:gd name="T120" fmla="*/ 341 w 951"/>
                  <a:gd name="T121" fmla="*/ 0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18" name="Freeform 14">
                <a:extLst>
                  <a:ext uri="{FF2B5EF4-FFF2-40B4-BE49-F238E27FC236}">
                    <a16:creationId xmlns:a16="http://schemas.microsoft.com/office/drawing/2014/main" id="{A7080DCF-C4E3-26E5-FD1A-163F9C970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" y="3458"/>
                <a:ext cx="317" cy="617"/>
              </a:xfrm>
              <a:custGeom>
                <a:avLst/>
                <a:gdLst>
                  <a:gd name="T0" fmla="*/ 342 w 953"/>
                  <a:gd name="T1" fmla="*/ 0 h 1849"/>
                  <a:gd name="T2" fmla="*/ 629 w 953"/>
                  <a:gd name="T3" fmla="*/ 0 h 1849"/>
                  <a:gd name="T4" fmla="*/ 575 w 953"/>
                  <a:gd name="T5" fmla="*/ 71 h 1849"/>
                  <a:gd name="T6" fmla="*/ 407 w 953"/>
                  <a:gd name="T7" fmla="*/ 71 h 1849"/>
                  <a:gd name="T8" fmla="*/ 344 w 953"/>
                  <a:gd name="T9" fmla="*/ 184 h 1849"/>
                  <a:gd name="T10" fmla="*/ 632 w 953"/>
                  <a:gd name="T11" fmla="*/ 184 h 1849"/>
                  <a:gd name="T12" fmla="*/ 573 w 953"/>
                  <a:gd name="T13" fmla="*/ 72 h 1849"/>
                  <a:gd name="T14" fmla="*/ 629 w 953"/>
                  <a:gd name="T15" fmla="*/ 1 h 1849"/>
                  <a:gd name="T16" fmla="*/ 731 w 953"/>
                  <a:gd name="T17" fmla="*/ 176 h 1849"/>
                  <a:gd name="T18" fmla="*/ 784 w 953"/>
                  <a:gd name="T19" fmla="*/ 177 h 1849"/>
                  <a:gd name="T20" fmla="*/ 803 w 953"/>
                  <a:gd name="T21" fmla="*/ 237 h 1849"/>
                  <a:gd name="T22" fmla="*/ 888 w 953"/>
                  <a:gd name="T23" fmla="*/ 237 h 1849"/>
                  <a:gd name="T24" fmla="*/ 890 w 953"/>
                  <a:gd name="T25" fmla="*/ 279 h 1849"/>
                  <a:gd name="T26" fmla="*/ 922 w 953"/>
                  <a:gd name="T27" fmla="*/ 280 h 1849"/>
                  <a:gd name="T28" fmla="*/ 953 w 953"/>
                  <a:gd name="T29" fmla="*/ 280 h 1849"/>
                  <a:gd name="T30" fmla="*/ 953 w 953"/>
                  <a:gd name="T31" fmla="*/ 538 h 1849"/>
                  <a:gd name="T32" fmla="*/ 888 w 953"/>
                  <a:gd name="T33" fmla="*/ 540 h 1849"/>
                  <a:gd name="T34" fmla="*/ 887 w 953"/>
                  <a:gd name="T35" fmla="*/ 594 h 1849"/>
                  <a:gd name="T36" fmla="*/ 806 w 953"/>
                  <a:gd name="T37" fmla="*/ 594 h 1849"/>
                  <a:gd name="T38" fmla="*/ 783 w 953"/>
                  <a:gd name="T39" fmla="*/ 658 h 1849"/>
                  <a:gd name="T40" fmla="*/ 739 w 953"/>
                  <a:gd name="T41" fmla="*/ 659 h 1849"/>
                  <a:gd name="T42" fmla="*/ 735 w 953"/>
                  <a:gd name="T43" fmla="*/ 790 h 1849"/>
                  <a:gd name="T44" fmla="*/ 705 w 953"/>
                  <a:gd name="T45" fmla="*/ 790 h 1849"/>
                  <a:gd name="T46" fmla="*/ 698 w 953"/>
                  <a:gd name="T47" fmla="*/ 801 h 1849"/>
                  <a:gd name="T48" fmla="*/ 698 w 953"/>
                  <a:gd name="T49" fmla="*/ 942 h 1849"/>
                  <a:gd name="T50" fmla="*/ 642 w 953"/>
                  <a:gd name="T51" fmla="*/ 942 h 1849"/>
                  <a:gd name="T52" fmla="*/ 646 w 953"/>
                  <a:gd name="T53" fmla="*/ 1729 h 1849"/>
                  <a:gd name="T54" fmla="*/ 519 w 953"/>
                  <a:gd name="T55" fmla="*/ 1849 h 1849"/>
                  <a:gd name="T56" fmla="*/ 357 w 953"/>
                  <a:gd name="T57" fmla="*/ 1711 h 1849"/>
                  <a:gd name="T58" fmla="*/ 415 w 953"/>
                  <a:gd name="T59" fmla="*/ 1673 h 1849"/>
                  <a:gd name="T60" fmla="*/ 415 w 953"/>
                  <a:gd name="T61" fmla="*/ 1627 h 1849"/>
                  <a:gd name="T62" fmla="*/ 357 w 953"/>
                  <a:gd name="T63" fmla="*/ 1586 h 1849"/>
                  <a:gd name="T64" fmla="*/ 415 w 953"/>
                  <a:gd name="T65" fmla="*/ 1551 h 1849"/>
                  <a:gd name="T66" fmla="*/ 406 w 953"/>
                  <a:gd name="T67" fmla="*/ 1536 h 1849"/>
                  <a:gd name="T68" fmla="*/ 356 w 953"/>
                  <a:gd name="T69" fmla="*/ 1504 h 1849"/>
                  <a:gd name="T70" fmla="*/ 347 w 953"/>
                  <a:gd name="T71" fmla="*/ 1402 h 1849"/>
                  <a:gd name="T72" fmla="*/ 340 w 953"/>
                  <a:gd name="T73" fmla="*/ 1393 h 1849"/>
                  <a:gd name="T74" fmla="*/ 416 w 953"/>
                  <a:gd name="T75" fmla="*/ 1333 h 1849"/>
                  <a:gd name="T76" fmla="*/ 416 w 953"/>
                  <a:gd name="T77" fmla="*/ 1282 h 1849"/>
                  <a:gd name="T78" fmla="*/ 356 w 953"/>
                  <a:gd name="T79" fmla="*/ 1223 h 1849"/>
                  <a:gd name="T80" fmla="*/ 415 w 953"/>
                  <a:gd name="T81" fmla="*/ 1169 h 1849"/>
                  <a:gd name="T82" fmla="*/ 415 w 953"/>
                  <a:gd name="T83" fmla="*/ 1116 h 1849"/>
                  <a:gd name="T84" fmla="*/ 357 w 953"/>
                  <a:gd name="T85" fmla="*/ 1047 h 1849"/>
                  <a:gd name="T86" fmla="*/ 346 w 953"/>
                  <a:gd name="T87" fmla="*/ 935 h 1849"/>
                  <a:gd name="T88" fmla="*/ 276 w 953"/>
                  <a:gd name="T89" fmla="*/ 935 h 1849"/>
                  <a:gd name="T90" fmla="*/ 276 w 953"/>
                  <a:gd name="T91" fmla="*/ 785 h 1849"/>
                  <a:gd name="T92" fmla="*/ 235 w 953"/>
                  <a:gd name="T93" fmla="*/ 785 h 1849"/>
                  <a:gd name="T94" fmla="*/ 235 w 953"/>
                  <a:gd name="T95" fmla="*/ 653 h 1849"/>
                  <a:gd name="T96" fmla="*/ 187 w 953"/>
                  <a:gd name="T97" fmla="*/ 653 h 1849"/>
                  <a:gd name="T98" fmla="*/ 166 w 953"/>
                  <a:gd name="T99" fmla="*/ 589 h 1849"/>
                  <a:gd name="T100" fmla="*/ 72 w 953"/>
                  <a:gd name="T101" fmla="*/ 589 h 1849"/>
                  <a:gd name="T102" fmla="*/ 72 w 953"/>
                  <a:gd name="T103" fmla="*/ 534 h 1849"/>
                  <a:gd name="T104" fmla="*/ 0 w 953"/>
                  <a:gd name="T105" fmla="*/ 534 h 1849"/>
                  <a:gd name="T106" fmla="*/ 0 w 953"/>
                  <a:gd name="T107" fmla="*/ 273 h 1849"/>
                  <a:gd name="T108" fmla="*/ 71 w 953"/>
                  <a:gd name="T109" fmla="*/ 273 h 1849"/>
                  <a:gd name="T110" fmla="*/ 71 w 953"/>
                  <a:gd name="T111" fmla="*/ 236 h 1849"/>
                  <a:gd name="T112" fmla="*/ 151 w 953"/>
                  <a:gd name="T113" fmla="*/ 236 h 1849"/>
                  <a:gd name="T114" fmla="*/ 170 w 953"/>
                  <a:gd name="T115" fmla="*/ 219 h 1849"/>
                  <a:gd name="T116" fmla="*/ 189 w 953"/>
                  <a:gd name="T117" fmla="*/ 177 h 1849"/>
                  <a:gd name="T118" fmla="*/ 235 w 953"/>
                  <a:gd name="T119" fmla="*/ 177 h 1849"/>
                  <a:gd name="T120" fmla="*/ 342 w 953"/>
                  <a:gd name="T121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19" name="Group 15">
                <a:extLst>
                  <a:ext uri="{FF2B5EF4-FFF2-40B4-BE49-F238E27FC236}">
                    <a16:creationId xmlns:a16="http://schemas.microsoft.com/office/drawing/2014/main" id="{18667C9E-AC8D-C29D-7A1A-9B41F1997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72720" name="Freeform 16">
                  <a:extLst>
                    <a:ext uri="{FF2B5EF4-FFF2-40B4-BE49-F238E27FC236}">
                      <a16:creationId xmlns:a16="http://schemas.microsoft.com/office/drawing/2014/main" id="{4FDB0072-1403-55CE-F11C-EFBA07FBE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7"/>
                  <a:ext cx="224" cy="71"/>
                </a:xfrm>
                <a:custGeom>
                  <a:avLst/>
                  <a:gdLst>
                    <a:gd name="T0" fmla="*/ 0 w 673"/>
                    <a:gd name="T1" fmla="*/ 110 h 212"/>
                    <a:gd name="T2" fmla="*/ 59 w 673"/>
                    <a:gd name="T3" fmla="*/ 0 h 212"/>
                    <a:gd name="T4" fmla="*/ 673 w 673"/>
                    <a:gd name="T5" fmla="*/ 0 h 212"/>
                    <a:gd name="T6" fmla="*/ 668 w 673"/>
                    <a:gd name="T7" fmla="*/ 8 h 212"/>
                    <a:gd name="T8" fmla="*/ 66 w 673"/>
                    <a:gd name="T9" fmla="*/ 8 h 212"/>
                    <a:gd name="T10" fmla="*/ 11 w 673"/>
                    <a:gd name="T11" fmla="*/ 110 h 212"/>
                    <a:gd name="T12" fmla="*/ 64 w 673"/>
                    <a:gd name="T13" fmla="*/ 205 h 212"/>
                    <a:gd name="T14" fmla="*/ 54 w 673"/>
                    <a:gd name="T15" fmla="*/ 212 h 212"/>
                    <a:gd name="T16" fmla="*/ 0 w 673"/>
                    <a:gd name="T17" fmla="*/ 11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1" name="Freeform 17">
                  <a:extLst>
                    <a:ext uri="{FF2B5EF4-FFF2-40B4-BE49-F238E27FC236}">
                      <a16:creationId xmlns:a16="http://schemas.microsoft.com/office/drawing/2014/main" id="{95508590-B5EF-A5E9-72BB-2D8CB1581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7"/>
                  <a:ext cx="224" cy="70"/>
                </a:xfrm>
                <a:custGeom>
                  <a:avLst/>
                  <a:gdLst>
                    <a:gd name="T0" fmla="*/ 674 w 674"/>
                    <a:gd name="T1" fmla="*/ 101 h 211"/>
                    <a:gd name="T2" fmla="*/ 615 w 674"/>
                    <a:gd name="T3" fmla="*/ 211 h 211"/>
                    <a:gd name="T4" fmla="*/ 0 w 674"/>
                    <a:gd name="T5" fmla="*/ 211 h 211"/>
                    <a:gd name="T6" fmla="*/ 6 w 674"/>
                    <a:gd name="T7" fmla="*/ 204 h 211"/>
                    <a:gd name="T8" fmla="*/ 608 w 674"/>
                    <a:gd name="T9" fmla="*/ 204 h 211"/>
                    <a:gd name="T10" fmla="*/ 663 w 674"/>
                    <a:gd name="T11" fmla="*/ 101 h 211"/>
                    <a:gd name="T12" fmla="*/ 609 w 674"/>
                    <a:gd name="T13" fmla="*/ 6 h 211"/>
                    <a:gd name="T14" fmla="*/ 619 w 674"/>
                    <a:gd name="T15" fmla="*/ 0 h 211"/>
                    <a:gd name="T16" fmla="*/ 674 w 674"/>
                    <a:gd name="T17" fmla="*/ 10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722" name="Rectangle 18">
                <a:extLst>
                  <a:ext uri="{FF2B5EF4-FFF2-40B4-BE49-F238E27FC236}">
                    <a16:creationId xmlns:a16="http://schemas.microsoft.com/office/drawing/2014/main" id="{7C55829D-A3E9-DCB2-B725-9996505F9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532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723" name="Group 19">
                <a:extLst>
                  <a:ext uri="{FF2B5EF4-FFF2-40B4-BE49-F238E27FC236}">
                    <a16:creationId xmlns:a16="http://schemas.microsoft.com/office/drawing/2014/main" id="{88A2D91C-7240-4502-3796-23A6E5042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72724" name="Freeform 20">
                  <a:extLst>
                    <a:ext uri="{FF2B5EF4-FFF2-40B4-BE49-F238E27FC236}">
                      <a16:creationId xmlns:a16="http://schemas.microsoft.com/office/drawing/2014/main" id="{7D7F3572-5862-56F8-4B88-EC190F73A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22"/>
                  <a:ext cx="7" cy="337"/>
                </a:xfrm>
                <a:custGeom>
                  <a:avLst/>
                  <a:gdLst>
                    <a:gd name="T0" fmla="*/ 21 w 21"/>
                    <a:gd name="T1" fmla="*/ 0 h 1010"/>
                    <a:gd name="T2" fmla="*/ 20 w 21"/>
                    <a:gd name="T3" fmla="*/ 1010 h 1010"/>
                    <a:gd name="T4" fmla="*/ 2 w 21"/>
                    <a:gd name="T5" fmla="*/ 995 h 1010"/>
                    <a:gd name="T6" fmla="*/ 0 w 21"/>
                    <a:gd name="T7" fmla="*/ 31 h 1010"/>
                    <a:gd name="T8" fmla="*/ 21 w 21"/>
                    <a:gd name="T9" fmla="*/ 0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5" name="Freeform 21">
                  <a:extLst>
                    <a:ext uri="{FF2B5EF4-FFF2-40B4-BE49-F238E27FC236}">
                      <a16:creationId xmlns:a16="http://schemas.microsoft.com/office/drawing/2014/main" id="{1660AB79-5A07-6A8A-C020-4E65E2035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16 w 19"/>
                    <a:gd name="T1" fmla="*/ 0 h 986"/>
                    <a:gd name="T2" fmla="*/ 19 w 19"/>
                    <a:gd name="T3" fmla="*/ 969 h 986"/>
                    <a:gd name="T4" fmla="*/ 2 w 19"/>
                    <a:gd name="T5" fmla="*/ 986 h 986"/>
                    <a:gd name="T6" fmla="*/ 0 w 19"/>
                    <a:gd name="T7" fmla="*/ 80 h 986"/>
                    <a:gd name="T8" fmla="*/ 16 w 19"/>
                    <a:gd name="T9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26" name="Group 22">
                  <a:extLst>
                    <a:ext uri="{FF2B5EF4-FFF2-40B4-BE49-F238E27FC236}">
                      <a16:creationId xmlns:a16="http://schemas.microsoft.com/office/drawing/2014/main" id="{DBF98A2D-1551-3720-4364-313A7663A2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72727" name="Rectangle 23">
                    <a:extLst>
                      <a:ext uri="{FF2B5EF4-FFF2-40B4-BE49-F238E27FC236}">
                        <a16:creationId xmlns:a16="http://schemas.microsoft.com/office/drawing/2014/main" id="{4C6891E9-BC8A-F7A6-C97C-061006722C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8" name="Rectangle 24">
                    <a:extLst>
                      <a:ext uri="{FF2B5EF4-FFF2-40B4-BE49-F238E27FC236}">
                        <a16:creationId xmlns:a16="http://schemas.microsoft.com/office/drawing/2014/main" id="{07126631-5D24-AA9C-55D6-FF41617E07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78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9" name="Freeform 25">
                    <a:extLst>
                      <a:ext uri="{FF2B5EF4-FFF2-40B4-BE49-F238E27FC236}">
                        <a16:creationId xmlns:a16="http://schemas.microsoft.com/office/drawing/2014/main" id="{1F055285-D08B-A070-1708-8910F62473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3732"/>
                    <a:ext cx="21" cy="342"/>
                  </a:xfrm>
                  <a:custGeom>
                    <a:avLst/>
                    <a:gdLst>
                      <a:gd name="T0" fmla="*/ 62 w 62"/>
                      <a:gd name="T1" fmla="*/ 0 h 1026"/>
                      <a:gd name="T2" fmla="*/ 47 w 62"/>
                      <a:gd name="T3" fmla="*/ 67 h 1026"/>
                      <a:gd name="T4" fmla="*/ 23 w 62"/>
                      <a:gd name="T5" fmla="*/ 124 h 1026"/>
                      <a:gd name="T6" fmla="*/ 23 w 62"/>
                      <a:gd name="T7" fmla="*/ 1007 h 1026"/>
                      <a:gd name="T8" fmla="*/ 4 w 62"/>
                      <a:gd name="T9" fmla="*/ 1026 h 1026"/>
                      <a:gd name="T10" fmla="*/ 0 w 62"/>
                      <a:gd name="T11" fmla="*/ 108 h 1026"/>
                      <a:gd name="T12" fmla="*/ 62 w 62"/>
                      <a:gd name="T13" fmla="*/ 0 h 10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0" name="Freeform 26">
                    <a:extLst>
                      <a:ext uri="{FF2B5EF4-FFF2-40B4-BE49-F238E27FC236}">
                        <a16:creationId xmlns:a16="http://schemas.microsoft.com/office/drawing/2014/main" id="{A59A8E16-F0E8-348E-313A-2489442C62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19"/>
                    <a:ext cx="144" cy="52"/>
                  </a:xfrm>
                  <a:custGeom>
                    <a:avLst/>
                    <a:gdLst>
                      <a:gd name="T0" fmla="*/ 73 w 434"/>
                      <a:gd name="T1" fmla="*/ 155 h 155"/>
                      <a:gd name="T2" fmla="*/ 45 w 434"/>
                      <a:gd name="T3" fmla="*/ 120 h 155"/>
                      <a:gd name="T4" fmla="*/ 45 w 434"/>
                      <a:gd name="T5" fmla="*/ 18 h 155"/>
                      <a:gd name="T6" fmla="*/ 0 w 434"/>
                      <a:gd name="T7" fmla="*/ 18 h 155"/>
                      <a:gd name="T8" fmla="*/ 0 w 434"/>
                      <a:gd name="T9" fmla="*/ 0 h 155"/>
                      <a:gd name="T10" fmla="*/ 434 w 434"/>
                      <a:gd name="T11" fmla="*/ 0 h 155"/>
                      <a:gd name="T12" fmla="*/ 423 w 434"/>
                      <a:gd name="T13" fmla="*/ 18 h 155"/>
                      <a:gd name="T14" fmla="*/ 189 w 434"/>
                      <a:gd name="T15" fmla="*/ 18 h 155"/>
                      <a:gd name="T16" fmla="*/ 169 w 434"/>
                      <a:gd name="T17" fmla="*/ 47 h 155"/>
                      <a:gd name="T18" fmla="*/ 82 w 434"/>
                      <a:gd name="T19" fmla="*/ 47 h 155"/>
                      <a:gd name="T20" fmla="*/ 73 w 434"/>
                      <a:gd name="T21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1" name="Freeform 27">
                    <a:extLst>
                      <a:ext uri="{FF2B5EF4-FFF2-40B4-BE49-F238E27FC236}">
                        <a16:creationId xmlns:a16="http://schemas.microsoft.com/office/drawing/2014/main" id="{F03DE6A4-A6C4-0B66-B48A-30BAC6BCFD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" y="3654"/>
                    <a:ext cx="214" cy="7"/>
                  </a:xfrm>
                  <a:custGeom>
                    <a:avLst/>
                    <a:gdLst>
                      <a:gd name="T0" fmla="*/ 0 w 642"/>
                      <a:gd name="T1" fmla="*/ 1 h 21"/>
                      <a:gd name="T2" fmla="*/ 642 w 642"/>
                      <a:gd name="T3" fmla="*/ 0 h 21"/>
                      <a:gd name="T4" fmla="*/ 635 w 642"/>
                      <a:gd name="T5" fmla="*/ 20 h 21"/>
                      <a:gd name="T6" fmla="*/ 6 w 642"/>
                      <a:gd name="T7" fmla="*/ 21 h 21"/>
                      <a:gd name="T8" fmla="*/ 0 w 642"/>
                      <a:gd name="T9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72741" name="Group 37">
            <a:extLst>
              <a:ext uri="{FF2B5EF4-FFF2-40B4-BE49-F238E27FC236}">
                <a16:creationId xmlns:a16="http://schemas.microsoft.com/office/drawing/2014/main" id="{42733F6B-1A82-82AF-6FD1-D073DA43BBA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5562600" cy="1004888"/>
            <a:chOff x="288" y="864"/>
            <a:chExt cx="3504" cy="633"/>
          </a:xfrm>
        </p:grpSpPr>
        <p:sp>
          <p:nvSpPr>
            <p:cNvPr id="72740" name="Rectangle 36">
              <a:extLst>
                <a:ext uri="{FF2B5EF4-FFF2-40B4-BE49-F238E27FC236}">
                  <a16:creationId xmlns:a16="http://schemas.microsoft.com/office/drawing/2014/main" id="{7A88A2D4-4616-334A-2239-58257C72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64"/>
              <a:ext cx="350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</a:rPr>
                <a:t>（</a:t>
              </a:r>
              <a:r>
                <a:rPr lang="en-US" altLang="zh-CN" sz="2400" b="1">
                  <a:latin typeface="楷体_GB2312" pitchFamily="49" charset="-122"/>
                </a:rPr>
                <a:t>1</a:t>
              </a:r>
              <a:r>
                <a:rPr lang="zh-CN" altLang="en-US" sz="2400" b="1">
                  <a:latin typeface="楷体_GB2312" pitchFamily="49" charset="-122"/>
                </a:rPr>
                <a:t>）</a:t>
              </a: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</a:rPr>
                <a:t>差商逼近法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</a:rPr>
                <a:t>     即是用适当的差商逼近导数值。</a:t>
              </a:r>
            </a:p>
          </p:txBody>
        </p:sp>
        <p:pic>
          <p:nvPicPr>
            <p:cNvPr id="72733" name="Picture 29">
              <a:extLst>
                <a:ext uri="{FF2B5EF4-FFF2-40B4-BE49-F238E27FC236}">
                  <a16:creationId xmlns:a16="http://schemas.microsoft.com/office/drawing/2014/main" id="{1654D404-AC95-63C2-240B-FF81A22F3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00"/>
              <a:ext cx="288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738" name="Group 34">
            <a:extLst>
              <a:ext uri="{FF2B5EF4-FFF2-40B4-BE49-F238E27FC236}">
                <a16:creationId xmlns:a16="http://schemas.microsoft.com/office/drawing/2014/main" id="{9DEFD46D-5463-9759-E904-970D7DB2DC4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7086600" cy="1004888"/>
            <a:chOff x="288" y="1536"/>
            <a:chExt cx="4464" cy="633"/>
          </a:xfrm>
        </p:grpSpPr>
        <p:sp>
          <p:nvSpPr>
            <p:cNvPr id="72736" name="Rectangle 32">
              <a:extLst>
                <a:ext uri="{FF2B5EF4-FFF2-40B4-BE49-F238E27FC236}">
                  <a16:creationId xmlns:a16="http://schemas.microsoft.com/office/drawing/2014/main" id="{918B0524-BE38-911F-07F3-4B93D6E1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36"/>
              <a:ext cx="446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</a:rPr>
                <a:t>（</a:t>
              </a:r>
              <a:r>
                <a:rPr lang="en-US" altLang="zh-CN" sz="2400" b="1">
                  <a:latin typeface="楷体_GB2312" pitchFamily="49" charset="-122"/>
                </a:rPr>
                <a:t>2</a:t>
              </a:r>
              <a:r>
                <a:rPr lang="zh-CN" altLang="en-US" sz="2400" b="1">
                  <a:latin typeface="楷体_GB2312" pitchFamily="49" charset="-122"/>
                </a:rPr>
                <a:t>）</a:t>
              </a: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</a:rPr>
                <a:t>数值积分法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</a:rPr>
                <a:t>     基本思想是先将问题转化为积分方程</a:t>
              </a:r>
            </a:p>
          </p:txBody>
        </p:sp>
        <p:pic>
          <p:nvPicPr>
            <p:cNvPr id="72734" name="Picture 30">
              <a:extLst>
                <a:ext uri="{FF2B5EF4-FFF2-40B4-BE49-F238E27FC236}">
                  <a16:creationId xmlns:a16="http://schemas.microsoft.com/office/drawing/2014/main" id="{D2584409-4B10-6C32-CEAA-970BEFF2A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879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739" name="Group 35">
            <a:extLst>
              <a:ext uri="{FF2B5EF4-FFF2-40B4-BE49-F238E27FC236}">
                <a16:creationId xmlns:a16="http://schemas.microsoft.com/office/drawing/2014/main" id="{70762CBD-3342-38A6-3641-4C89F6501CD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652963"/>
            <a:ext cx="3090863" cy="1006475"/>
            <a:chOff x="336" y="2930"/>
            <a:chExt cx="1947" cy="634"/>
          </a:xfrm>
        </p:grpSpPr>
        <p:sp>
          <p:nvSpPr>
            <p:cNvPr id="72715" name="Text Box 11">
              <a:extLst>
                <a:ext uri="{FF2B5EF4-FFF2-40B4-BE49-F238E27FC236}">
                  <a16:creationId xmlns:a16="http://schemas.microsoft.com/office/drawing/2014/main" id="{03F37F70-08B7-63D1-D87F-DF73900B1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930"/>
              <a:ext cx="194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/>
                <a:t>（</a:t>
              </a:r>
              <a:r>
                <a:rPr lang="en-US" altLang="zh-CN" sz="2400" b="1"/>
                <a:t>3</a:t>
              </a:r>
              <a:r>
                <a:rPr lang="zh-CN" altLang="en-US" sz="2400" b="1"/>
                <a:t>）</a:t>
              </a:r>
              <a:r>
                <a:rPr lang="en-US" altLang="zh-CN" sz="2400" b="1">
                  <a:solidFill>
                    <a:srgbClr val="FF33CC"/>
                  </a:solidFill>
                </a:rPr>
                <a:t>Taylor</a:t>
              </a:r>
              <a:r>
                <a:rPr lang="zh-CN" altLang="en-US" sz="2400" b="1">
                  <a:solidFill>
                    <a:srgbClr val="FF33CC"/>
                  </a:solidFill>
                </a:rPr>
                <a:t>展开法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="1"/>
                <a:t>          见后面的叙述。</a:t>
              </a:r>
            </a:p>
          </p:txBody>
        </p:sp>
        <p:pic>
          <p:nvPicPr>
            <p:cNvPr id="72735" name="Picture 31">
              <a:extLst>
                <a:ext uri="{FF2B5EF4-FFF2-40B4-BE49-F238E27FC236}">
                  <a16:creationId xmlns:a16="http://schemas.microsoft.com/office/drawing/2014/main" id="{A3821A12-204E-C2F8-1DF8-ACD44267F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64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067B4EA5-F776-F5B7-9EB7-DE65685B3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§1  </a:t>
            </a:r>
            <a:r>
              <a:rPr lang="zh-CN" altLang="en-US" b="1"/>
              <a:t>欧拉方法</a:t>
            </a:r>
            <a:r>
              <a:rPr lang="zh-CN" altLang="en-US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Euler’s Method */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0C907AE8-C372-03C4-C13F-F9AAEEA0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>
                <a:ea typeface="楷体_GB2312" pitchFamily="49" charset="-122"/>
              </a:rPr>
              <a:t>欧拉公式：</a:t>
            </a:r>
          </a:p>
        </p:txBody>
      </p:sp>
      <p:grpSp>
        <p:nvGrpSpPr>
          <p:cNvPr id="50186" name="Group 10">
            <a:extLst>
              <a:ext uri="{FF2B5EF4-FFF2-40B4-BE49-F238E27FC236}">
                <a16:creationId xmlns:a16="http://schemas.microsoft.com/office/drawing/2014/main" id="{DBAE4518-C0C8-F745-4AC8-3F89AEC5037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"/>
            <a:ext cx="2438400" cy="1662113"/>
            <a:chOff x="3840" y="288"/>
            <a:chExt cx="1536" cy="1047"/>
          </a:xfrm>
        </p:grpSpPr>
        <p:sp>
          <p:nvSpPr>
            <p:cNvPr id="50180" name="Line 4">
              <a:extLst>
                <a:ext uri="{FF2B5EF4-FFF2-40B4-BE49-F238E27FC236}">
                  <a16:creationId xmlns:a16="http://schemas.microsoft.com/office/drawing/2014/main" id="{BD138F81-B3F1-0255-5BEC-3180A7EEA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Line 5">
              <a:extLst>
                <a:ext uri="{FF2B5EF4-FFF2-40B4-BE49-F238E27FC236}">
                  <a16:creationId xmlns:a16="http://schemas.microsoft.com/office/drawing/2014/main" id="{8EF3DDA6-0184-1D7E-783A-06F26C2C1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860B63CF-4306-E27C-7274-1B2D4243B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Freeform 7">
              <a:extLst>
                <a:ext uri="{FF2B5EF4-FFF2-40B4-BE49-F238E27FC236}">
                  <a16:creationId xmlns:a16="http://schemas.microsoft.com/office/drawing/2014/main" id="{2481601E-9878-78C8-0D45-E7841498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60"/>
              <a:ext cx="1248" cy="456"/>
            </a:xfrm>
            <a:custGeom>
              <a:avLst/>
              <a:gdLst>
                <a:gd name="T0" fmla="*/ 0 w 1248"/>
                <a:gd name="T1" fmla="*/ 456 h 456"/>
                <a:gd name="T2" fmla="*/ 336 w 1248"/>
                <a:gd name="T3" fmla="*/ 168 h 456"/>
                <a:gd name="T4" fmla="*/ 912 w 1248"/>
                <a:gd name="T5" fmla="*/ 24 h 456"/>
                <a:gd name="T6" fmla="*/ 1248 w 1248"/>
                <a:gd name="T7" fmla="*/ 2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92" y="348"/>
                    <a:pt x="184" y="240"/>
                    <a:pt x="336" y="168"/>
                  </a:cubicBezTo>
                  <a:cubicBezTo>
                    <a:pt x="488" y="96"/>
                    <a:pt x="760" y="48"/>
                    <a:pt x="912" y="24"/>
                  </a:cubicBezTo>
                  <a:cubicBezTo>
                    <a:pt x="1064" y="0"/>
                    <a:pt x="1156" y="12"/>
                    <a:pt x="1248" y="24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Text Box 8">
              <a:extLst>
                <a:ext uri="{FF2B5EF4-FFF2-40B4-BE49-F238E27FC236}">
                  <a16:creationId xmlns:a16="http://schemas.microsoft.com/office/drawing/2014/main" id="{4ECEE764-F274-FA4B-142E-81A0E4EDD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0185" name="Text Box 9">
              <a:extLst>
                <a:ext uri="{FF2B5EF4-FFF2-40B4-BE49-F238E27FC236}">
                  <a16:creationId xmlns:a16="http://schemas.microsoft.com/office/drawing/2014/main" id="{7F12D85F-4A7F-0DEF-FB0C-C994FEA0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1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sp>
        <p:nvSpPr>
          <p:cNvPr id="50187" name="Line 11">
            <a:extLst>
              <a:ext uri="{FF2B5EF4-FFF2-40B4-BE49-F238E27FC236}">
                <a16:creationId xmlns:a16="http://schemas.microsoft.com/office/drawing/2014/main" id="{2DAA23FB-FE3E-6597-3665-0C7964AE2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04800"/>
            <a:ext cx="1981200" cy="6858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36D7F209-07B3-A64E-2B97-6764A00FE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46075"/>
            <a:ext cx="609600" cy="838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92" name="Group 16">
            <a:extLst>
              <a:ext uri="{FF2B5EF4-FFF2-40B4-BE49-F238E27FC236}">
                <a16:creationId xmlns:a16="http://schemas.microsoft.com/office/drawing/2014/main" id="{E8E194E3-7F2E-ACB8-9D00-57C9A7C291A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90600"/>
            <a:ext cx="5627688" cy="690563"/>
            <a:chOff x="336" y="960"/>
            <a:chExt cx="3507" cy="435"/>
          </a:xfrm>
        </p:grpSpPr>
        <p:sp>
          <p:nvSpPr>
            <p:cNvPr id="50189" name="Text Box 13">
              <a:extLst>
                <a:ext uri="{FF2B5EF4-FFF2-40B4-BE49-F238E27FC236}">
                  <a16:creationId xmlns:a16="http://schemas.microsoft.com/office/drawing/2014/main" id="{3D09450A-E49C-E8A6-B3BE-74E06881D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00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向前差商近似导数</a:t>
              </a:r>
            </a:p>
          </p:txBody>
        </p:sp>
        <p:graphicFrame>
          <p:nvGraphicFramePr>
            <p:cNvPr id="50190" name="Object 14">
              <a:extLst>
                <a:ext uri="{FF2B5EF4-FFF2-40B4-BE49-F238E27FC236}">
                  <a16:creationId xmlns:a16="http://schemas.microsoft.com/office/drawing/2014/main" id="{61341FFB-36DA-E0C0-BC71-AF31448BF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960"/>
            <a:ext cx="153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47560" imgH="393480" progId="Equation.DSMT4">
                    <p:embed/>
                  </p:oleObj>
                </mc:Choice>
                <mc:Fallback>
                  <p:oleObj name="Equation" r:id="rId7" imgW="1447560" imgH="393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60"/>
                          <a:ext cx="153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AutoShape 15">
              <a:extLst>
                <a:ext uri="{FF2B5EF4-FFF2-40B4-BE49-F238E27FC236}">
                  <a16:creationId xmlns:a16="http://schemas.microsoft.com/office/drawing/2014/main" id="{05A1A8E3-7121-1EE2-4E93-9ED93BF0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52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6223BFDA-5615-CCD9-961A-5D66B669C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76400"/>
          <a:ext cx="480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720" imgH="228600" progId="Equation.DSMT4">
                  <p:embed/>
                </p:oleObj>
              </mc:Choice>
              <mc:Fallback>
                <p:oleObj name="Equation" r:id="rId9" imgW="262872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80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1" name="Group 25">
            <a:extLst>
              <a:ext uri="{FF2B5EF4-FFF2-40B4-BE49-F238E27FC236}">
                <a16:creationId xmlns:a16="http://schemas.microsoft.com/office/drawing/2014/main" id="{AF4064F6-4E02-F565-F72C-3BABA70C36F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524000"/>
            <a:ext cx="1042988" cy="573088"/>
            <a:chOff x="3456" y="1367"/>
            <a:chExt cx="657" cy="361"/>
          </a:xfrm>
        </p:grpSpPr>
        <p:graphicFrame>
          <p:nvGraphicFramePr>
            <p:cNvPr id="50195" name="Object 19">
              <a:extLst>
                <a:ext uri="{FF2B5EF4-FFF2-40B4-BE49-F238E27FC236}">
                  <a16:creationId xmlns:a16="http://schemas.microsoft.com/office/drawing/2014/main" id="{22F40A70-F135-874A-8D8E-B45CBE001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488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15640" progId="Equation.DSMT4">
                    <p:embed/>
                  </p:oleObj>
                </mc:Choice>
                <mc:Fallback>
                  <p:oleObj name="Equation" r:id="rId11" imgW="177480" imgH="215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88"/>
                          <a:ext cx="22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C63DD642-C1E4-C6B5-A33D-6A70F2255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07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91A23632-467D-984C-48ED-27508F34D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55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94F04ABC-40AF-9DB3-4BC7-67557CBF3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67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</a:rPr>
                <a:t>记为</a:t>
              </a:r>
            </a:p>
          </p:txBody>
        </p:sp>
      </p:grpSp>
      <p:grpSp>
        <p:nvGrpSpPr>
          <p:cNvPr id="50254" name="Group 78">
            <a:extLst>
              <a:ext uri="{FF2B5EF4-FFF2-40B4-BE49-F238E27FC236}">
                <a16:creationId xmlns:a16="http://schemas.microsoft.com/office/drawing/2014/main" id="{5F7F5BF6-CC86-0318-FCDD-D4C93862BB2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7400"/>
            <a:ext cx="5029200" cy="762000"/>
            <a:chOff x="384" y="1296"/>
            <a:chExt cx="3168" cy="480"/>
          </a:xfrm>
        </p:grpSpPr>
        <p:sp>
          <p:nvSpPr>
            <p:cNvPr id="50203" name="AutoShape 27">
              <a:extLst>
                <a:ext uri="{FF2B5EF4-FFF2-40B4-BE49-F238E27FC236}">
                  <a16:creationId xmlns:a16="http://schemas.microsoft.com/office/drawing/2014/main" id="{C5CAA8DE-6BB4-6B12-62F7-8740558A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96"/>
              <a:ext cx="3168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02" name="Object 26">
              <a:extLst>
                <a:ext uri="{FF2B5EF4-FFF2-40B4-BE49-F238E27FC236}">
                  <a16:creationId xmlns:a16="http://schemas.microsoft.com/office/drawing/2014/main" id="{290F7CA2-21DA-3D8D-9025-B4DD11806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1392"/>
            <a:ext cx="307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28720" imgH="228600" progId="Equation.DSMT4">
                    <p:embed/>
                  </p:oleObj>
                </mc:Choice>
                <mc:Fallback>
                  <p:oleObj name="Equation" r:id="rId14" imgW="262872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392"/>
                          <a:ext cx="307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30" name="Freeform 54">
            <a:extLst>
              <a:ext uri="{FF2B5EF4-FFF2-40B4-BE49-F238E27FC236}">
                <a16:creationId xmlns:a16="http://schemas.microsoft.com/office/drawing/2014/main" id="{A6C7B2BE-9468-2BD8-E66B-E734C1272AC3}"/>
              </a:ext>
            </a:extLst>
          </p:cNvPr>
          <p:cNvSpPr>
            <a:spLocks noChangeAspect="1"/>
          </p:cNvSpPr>
          <p:nvPr/>
        </p:nvSpPr>
        <p:spPr bwMode="auto">
          <a:xfrm>
            <a:off x="6437313" y="2419350"/>
            <a:ext cx="1587" cy="484188"/>
          </a:xfrm>
          <a:custGeom>
            <a:avLst/>
            <a:gdLst>
              <a:gd name="T0" fmla="*/ 566 h 566"/>
              <a:gd name="T1" fmla="*/ 556 h 566"/>
              <a:gd name="T2" fmla="*/ 546 h 566"/>
              <a:gd name="T3" fmla="*/ 541 h 566"/>
              <a:gd name="T4" fmla="*/ 531 h 566"/>
              <a:gd name="T5" fmla="*/ 521 h 566"/>
              <a:gd name="T6" fmla="*/ 511 h 566"/>
              <a:gd name="T7" fmla="*/ 501 h 566"/>
              <a:gd name="T8" fmla="*/ 491 h 566"/>
              <a:gd name="T9" fmla="*/ 481 h 566"/>
              <a:gd name="T10" fmla="*/ 476 h 566"/>
              <a:gd name="T11" fmla="*/ 466 h 566"/>
              <a:gd name="T12" fmla="*/ 456 h 566"/>
              <a:gd name="T13" fmla="*/ 446 h 566"/>
              <a:gd name="T14" fmla="*/ 436 h 566"/>
              <a:gd name="T15" fmla="*/ 426 h 566"/>
              <a:gd name="T16" fmla="*/ 421 h 566"/>
              <a:gd name="T17" fmla="*/ 411 h 566"/>
              <a:gd name="T18" fmla="*/ 401 h 566"/>
              <a:gd name="T19" fmla="*/ 391 h 566"/>
              <a:gd name="T20" fmla="*/ 381 h 566"/>
              <a:gd name="T21" fmla="*/ 371 h 566"/>
              <a:gd name="T22" fmla="*/ 361 h 566"/>
              <a:gd name="T23" fmla="*/ 356 h 566"/>
              <a:gd name="T24" fmla="*/ 346 h 566"/>
              <a:gd name="T25" fmla="*/ 336 h 566"/>
              <a:gd name="T26" fmla="*/ 326 h 566"/>
              <a:gd name="T27" fmla="*/ 316 h 566"/>
              <a:gd name="T28" fmla="*/ 306 h 566"/>
              <a:gd name="T29" fmla="*/ 296 h 566"/>
              <a:gd name="T30" fmla="*/ 291 h 566"/>
              <a:gd name="T31" fmla="*/ 281 h 566"/>
              <a:gd name="T32" fmla="*/ 271 h 566"/>
              <a:gd name="T33" fmla="*/ 261 h 566"/>
              <a:gd name="T34" fmla="*/ 251 h 566"/>
              <a:gd name="T35" fmla="*/ 241 h 566"/>
              <a:gd name="T36" fmla="*/ 236 h 566"/>
              <a:gd name="T37" fmla="*/ 226 h 566"/>
              <a:gd name="T38" fmla="*/ 216 h 566"/>
              <a:gd name="T39" fmla="*/ 206 h 566"/>
              <a:gd name="T40" fmla="*/ 196 h 566"/>
              <a:gd name="T41" fmla="*/ 186 h 566"/>
              <a:gd name="T42" fmla="*/ 176 h 566"/>
              <a:gd name="T43" fmla="*/ 171 h 566"/>
              <a:gd name="T44" fmla="*/ 161 h 566"/>
              <a:gd name="T45" fmla="*/ 151 h 566"/>
              <a:gd name="T46" fmla="*/ 141 h 566"/>
              <a:gd name="T47" fmla="*/ 131 h 566"/>
              <a:gd name="T48" fmla="*/ 120 h 566"/>
              <a:gd name="T49" fmla="*/ 115 h 566"/>
              <a:gd name="T50" fmla="*/ 105 h 566"/>
              <a:gd name="T51" fmla="*/ 95 h 566"/>
              <a:gd name="T52" fmla="*/ 85 h 566"/>
              <a:gd name="T53" fmla="*/ 75 h 566"/>
              <a:gd name="T54" fmla="*/ 65 h 566"/>
              <a:gd name="T55" fmla="*/ 55 h 566"/>
              <a:gd name="T56" fmla="*/ 50 h 566"/>
              <a:gd name="T57" fmla="*/ 40 h 566"/>
              <a:gd name="T58" fmla="*/ 30 h 566"/>
              <a:gd name="T59" fmla="*/ 20 h 566"/>
              <a:gd name="T60" fmla="*/ 10 h 566"/>
              <a:gd name="T61" fmla="*/ 0 h 56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  <a:cxn ang="0">
                <a:pos x="0" y="T50"/>
              </a:cxn>
              <a:cxn ang="0">
                <a:pos x="0" y="T51"/>
              </a:cxn>
              <a:cxn ang="0">
                <a:pos x="0" y="T52"/>
              </a:cxn>
              <a:cxn ang="0">
                <a:pos x="0" y="T53"/>
              </a:cxn>
              <a:cxn ang="0">
                <a:pos x="0" y="T54"/>
              </a:cxn>
              <a:cxn ang="0">
                <a:pos x="0" y="T55"/>
              </a:cxn>
              <a:cxn ang="0">
                <a:pos x="0" y="T56"/>
              </a:cxn>
              <a:cxn ang="0">
                <a:pos x="0" y="T57"/>
              </a:cxn>
              <a:cxn ang="0">
                <a:pos x="0" y="T58"/>
              </a:cxn>
              <a:cxn ang="0">
                <a:pos x="0" y="T59"/>
              </a:cxn>
              <a:cxn ang="0">
                <a:pos x="0" y="T60"/>
              </a:cxn>
              <a:cxn ang="0">
                <a:pos x="0" y="T61"/>
              </a:cxn>
            </a:cxnLst>
            <a:rect l="0" t="0" r="r" b="b"/>
            <a:pathLst>
              <a:path h="566">
                <a:moveTo>
                  <a:pt x="0" y="566"/>
                </a:moveTo>
                <a:lnTo>
                  <a:pt x="0" y="556"/>
                </a:lnTo>
                <a:lnTo>
                  <a:pt x="0" y="546"/>
                </a:lnTo>
                <a:lnTo>
                  <a:pt x="0" y="541"/>
                </a:lnTo>
                <a:lnTo>
                  <a:pt x="0" y="531"/>
                </a:lnTo>
                <a:lnTo>
                  <a:pt x="0" y="521"/>
                </a:lnTo>
                <a:lnTo>
                  <a:pt x="0" y="511"/>
                </a:lnTo>
                <a:lnTo>
                  <a:pt x="0" y="501"/>
                </a:lnTo>
                <a:lnTo>
                  <a:pt x="0" y="491"/>
                </a:lnTo>
                <a:lnTo>
                  <a:pt x="0" y="481"/>
                </a:lnTo>
                <a:lnTo>
                  <a:pt x="0" y="476"/>
                </a:lnTo>
                <a:lnTo>
                  <a:pt x="0" y="466"/>
                </a:lnTo>
                <a:lnTo>
                  <a:pt x="0" y="456"/>
                </a:lnTo>
                <a:lnTo>
                  <a:pt x="0" y="446"/>
                </a:lnTo>
                <a:lnTo>
                  <a:pt x="0" y="436"/>
                </a:lnTo>
                <a:lnTo>
                  <a:pt x="0" y="426"/>
                </a:lnTo>
                <a:lnTo>
                  <a:pt x="0" y="421"/>
                </a:lnTo>
                <a:lnTo>
                  <a:pt x="0" y="411"/>
                </a:lnTo>
                <a:lnTo>
                  <a:pt x="0" y="401"/>
                </a:lnTo>
                <a:lnTo>
                  <a:pt x="0" y="391"/>
                </a:lnTo>
                <a:lnTo>
                  <a:pt x="0" y="381"/>
                </a:lnTo>
                <a:lnTo>
                  <a:pt x="0" y="371"/>
                </a:lnTo>
                <a:lnTo>
                  <a:pt x="0" y="361"/>
                </a:lnTo>
                <a:lnTo>
                  <a:pt x="0" y="356"/>
                </a:lnTo>
                <a:lnTo>
                  <a:pt x="0" y="346"/>
                </a:lnTo>
                <a:lnTo>
                  <a:pt x="0" y="336"/>
                </a:lnTo>
                <a:lnTo>
                  <a:pt x="0" y="326"/>
                </a:lnTo>
                <a:lnTo>
                  <a:pt x="0" y="316"/>
                </a:lnTo>
                <a:lnTo>
                  <a:pt x="0" y="306"/>
                </a:lnTo>
                <a:lnTo>
                  <a:pt x="0" y="296"/>
                </a:lnTo>
                <a:lnTo>
                  <a:pt x="0" y="291"/>
                </a:lnTo>
                <a:lnTo>
                  <a:pt x="0" y="281"/>
                </a:lnTo>
                <a:lnTo>
                  <a:pt x="0" y="271"/>
                </a:lnTo>
                <a:lnTo>
                  <a:pt x="0" y="261"/>
                </a:lnTo>
                <a:lnTo>
                  <a:pt x="0" y="251"/>
                </a:lnTo>
                <a:lnTo>
                  <a:pt x="0" y="241"/>
                </a:lnTo>
                <a:lnTo>
                  <a:pt x="0" y="236"/>
                </a:lnTo>
                <a:lnTo>
                  <a:pt x="0" y="226"/>
                </a:lnTo>
                <a:lnTo>
                  <a:pt x="0" y="216"/>
                </a:lnTo>
                <a:lnTo>
                  <a:pt x="0" y="206"/>
                </a:lnTo>
                <a:lnTo>
                  <a:pt x="0" y="196"/>
                </a:lnTo>
                <a:lnTo>
                  <a:pt x="0" y="186"/>
                </a:lnTo>
                <a:lnTo>
                  <a:pt x="0" y="176"/>
                </a:lnTo>
                <a:lnTo>
                  <a:pt x="0" y="171"/>
                </a:lnTo>
                <a:lnTo>
                  <a:pt x="0" y="161"/>
                </a:lnTo>
                <a:lnTo>
                  <a:pt x="0" y="151"/>
                </a:lnTo>
                <a:lnTo>
                  <a:pt x="0" y="141"/>
                </a:lnTo>
                <a:lnTo>
                  <a:pt x="0" y="131"/>
                </a:lnTo>
                <a:lnTo>
                  <a:pt x="0" y="120"/>
                </a:lnTo>
                <a:lnTo>
                  <a:pt x="0" y="115"/>
                </a:lnTo>
                <a:lnTo>
                  <a:pt x="0" y="105"/>
                </a:lnTo>
                <a:lnTo>
                  <a:pt x="0" y="95"/>
                </a:lnTo>
                <a:lnTo>
                  <a:pt x="0" y="85"/>
                </a:lnTo>
                <a:lnTo>
                  <a:pt x="0" y="75"/>
                </a:lnTo>
                <a:lnTo>
                  <a:pt x="0" y="65"/>
                </a:lnTo>
                <a:lnTo>
                  <a:pt x="0" y="55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3" name="Freeform 57">
            <a:extLst>
              <a:ext uri="{FF2B5EF4-FFF2-40B4-BE49-F238E27FC236}">
                <a16:creationId xmlns:a16="http://schemas.microsoft.com/office/drawing/2014/main" id="{2398EE1F-0781-7535-8C9D-1604992F836B}"/>
              </a:ext>
            </a:extLst>
          </p:cNvPr>
          <p:cNvSpPr>
            <a:spLocks noChangeAspect="1"/>
          </p:cNvSpPr>
          <p:nvPr/>
        </p:nvSpPr>
        <p:spPr bwMode="auto">
          <a:xfrm>
            <a:off x="6346825" y="1955800"/>
            <a:ext cx="658813" cy="536575"/>
          </a:xfrm>
          <a:custGeom>
            <a:avLst/>
            <a:gdLst>
              <a:gd name="T0" fmla="*/ 10 w 668"/>
              <a:gd name="T1" fmla="*/ 761 h 766"/>
              <a:gd name="T2" fmla="*/ 20 w 668"/>
              <a:gd name="T3" fmla="*/ 741 h 766"/>
              <a:gd name="T4" fmla="*/ 40 w 668"/>
              <a:gd name="T5" fmla="*/ 731 h 766"/>
              <a:gd name="T6" fmla="*/ 45 w 668"/>
              <a:gd name="T7" fmla="*/ 711 h 766"/>
              <a:gd name="T8" fmla="*/ 65 w 668"/>
              <a:gd name="T9" fmla="*/ 696 h 766"/>
              <a:gd name="T10" fmla="*/ 75 w 668"/>
              <a:gd name="T11" fmla="*/ 676 h 766"/>
              <a:gd name="T12" fmla="*/ 95 w 668"/>
              <a:gd name="T13" fmla="*/ 666 h 766"/>
              <a:gd name="T14" fmla="*/ 100 w 668"/>
              <a:gd name="T15" fmla="*/ 646 h 766"/>
              <a:gd name="T16" fmla="*/ 120 w 668"/>
              <a:gd name="T17" fmla="*/ 631 h 766"/>
              <a:gd name="T18" fmla="*/ 130 w 668"/>
              <a:gd name="T19" fmla="*/ 611 h 766"/>
              <a:gd name="T20" fmla="*/ 150 w 668"/>
              <a:gd name="T21" fmla="*/ 601 h 766"/>
              <a:gd name="T22" fmla="*/ 161 w 668"/>
              <a:gd name="T23" fmla="*/ 586 h 766"/>
              <a:gd name="T24" fmla="*/ 176 w 668"/>
              <a:gd name="T25" fmla="*/ 566 h 766"/>
              <a:gd name="T26" fmla="*/ 186 w 668"/>
              <a:gd name="T27" fmla="*/ 546 h 766"/>
              <a:gd name="T28" fmla="*/ 206 w 668"/>
              <a:gd name="T29" fmla="*/ 536 h 766"/>
              <a:gd name="T30" fmla="*/ 216 w 668"/>
              <a:gd name="T31" fmla="*/ 521 h 766"/>
              <a:gd name="T32" fmla="*/ 231 w 668"/>
              <a:gd name="T33" fmla="*/ 511 h 766"/>
              <a:gd name="T34" fmla="*/ 241 w 668"/>
              <a:gd name="T35" fmla="*/ 481 h 766"/>
              <a:gd name="T36" fmla="*/ 261 w 668"/>
              <a:gd name="T37" fmla="*/ 471 h 766"/>
              <a:gd name="T38" fmla="*/ 271 w 668"/>
              <a:gd name="T39" fmla="*/ 456 h 766"/>
              <a:gd name="T40" fmla="*/ 286 w 668"/>
              <a:gd name="T41" fmla="*/ 446 h 766"/>
              <a:gd name="T42" fmla="*/ 306 w 668"/>
              <a:gd name="T43" fmla="*/ 415 h 766"/>
              <a:gd name="T44" fmla="*/ 316 w 668"/>
              <a:gd name="T45" fmla="*/ 400 h 766"/>
              <a:gd name="T46" fmla="*/ 336 w 668"/>
              <a:gd name="T47" fmla="*/ 390 h 766"/>
              <a:gd name="T48" fmla="*/ 346 w 668"/>
              <a:gd name="T49" fmla="*/ 370 h 766"/>
              <a:gd name="T50" fmla="*/ 362 w 668"/>
              <a:gd name="T51" fmla="*/ 350 h 766"/>
              <a:gd name="T52" fmla="*/ 372 w 668"/>
              <a:gd name="T53" fmla="*/ 335 h 766"/>
              <a:gd name="T54" fmla="*/ 392 w 668"/>
              <a:gd name="T55" fmla="*/ 325 h 766"/>
              <a:gd name="T56" fmla="*/ 402 w 668"/>
              <a:gd name="T57" fmla="*/ 305 h 766"/>
              <a:gd name="T58" fmla="*/ 417 w 668"/>
              <a:gd name="T59" fmla="*/ 295 h 766"/>
              <a:gd name="T60" fmla="*/ 427 w 668"/>
              <a:gd name="T61" fmla="*/ 280 h 766"/>
              <a:gd name="T62" fmla="*/ 447 w 668"/>
              <a:gd name="T63" fmla="*/ 260 h 766"/>
              <a:gd name="T64" fmla="*/ 457 w 668"/>
              <a:gd name="T65" fmla="*/ 240 h 766"/>
              <a:gd name="T66" fmla="*/ 472 w 668"/>
              <a:gd name="T67" fmla="*/ 230 h 766"/>
              <a:gd name="T68" fmla="*/ 482 w 668"/>
              <a:gd name="T69" fmla="*/ 215 h 766"/>
              <a:gd name="T70" fmla="*/ 502 w 668"/>
              <a:gd name="T71" fmla="*/ 195 h 766"/>
              <a:gd name="T72" fmla="*/ 512 w 668"/>
              <a:gd name="T73" fmla="*/ 175 h 766"/>
              <a:gd name="T74" fmla="*/ 532 w 668"/>
              <a:gd name="T75" fmla="*/ 165 h 766"/>
              <a:gd name="T76" fmla="*/ 537 w 668"/>
              <a:gd name="T77" fmla="*/ 150 h 766"/>
              <a:gd name="T78" fmla="*/ 558 w 668"/>
              <a:gd name="T79" fmla="*/ 130 h 766"/>
              <a:gd name="T80" fmla="*/ 568 w 668"/>
              <a:gd name="T81" fmla="*/ 110 h 766"/>
              <a:gd name="T82" fmla="*/ 588 w 668"/>
              <a:gd name="T83" fmla="*/ 100 h 766"/>
              <a:gd name="T84" fmla="*/ 593 w 668"/>
              <a:gd name="T85" fmla="*/ 85 h 766"/>
              <a:gd name="T86" fmla="*/ 613 w 668"/>
              <a:gd name="T87" fmla="*/ 65 h 766"/>
              <a:gd name="T88" fmla="*/ 623 w 668"/>
              <a:gd name="T89" fmla="*/ 45 h 766"/>
              <a:gd name="T90" fmla="*/ 643 w 668"/>
              <a:gd name="T91" fmla="*/ 35 h 766"/>
              <a:gd name="T92" fmla="*/ 653 w 668"/>
              <a:gd name="T93" fmla="*/ 20 h 766"/>
              <a:gd name="T94" fmla="*/ 668 w 668"/>
              <a:gd name="T95" fmla="*/ 1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8" h="766">
                <a:moveTo>
                  <a:pt x="0" y="766"/>
                </a:moveTo>
                <a:lnTo>
                  <a:pt x="0" y="761"/>
                </a:lnTo>
                <a:lnTo>
                  <a:pt x="10" y="761"/>
                </a:lnTo>
                <a:lnTo>
                  <a:pt x="10" y="751"/>
                </a:lnTo>
                <a:lnTo>
                  <a:pt x="20" y="751"/>
                </a:lnTo>
                <a:lnTo>
                  <a:pt x="20" y="741"/>
                </a:lnTo>
                <a:lnTo>
                  <a:pt x="30" y="741"/>
                </a:lnTo>
                <a:lnTo>
                  <a:pt x="30" y="731"/>
                </a:lnTo>
                <a:lnTo>
                  <a:pt x="40" y="731"/>
                </a:lnTo>
                <a:lnTo>
                  <a:pt x="40" y="721"/>
                </a:lnTo>
                <a:lnTo>
                  <a:pt x="45" y="721"/>
                </a:lnTo>
                <a:lnTo>
                  <a:pt x="45" y="711"/>
                </a:lnTo>
                <a:lnTo>
                  <a:pt x="55" y="706"/>
                </a:lnTo>
                <a:lnTo>
                  <a:pt x="55" y="696"/>
                </a:lnTo>
                <a:lnTo>
                  <a:pt x="65" y="696"/>
                </a:lnTo>
                <a:lnTo>
                  <a:pt x="65" y="686"/>
                </a:lnTo>
                <a:lnTo>
                  <a:pt x="75" y="686"/>
                </a:lnTo>
                <a:lnTo>
                  <a:pt x="75" y="676"/>
                </a:lnTo>
                <a:lnTo>
                  <a:pt x="85" y="676"/>
                </a:lnTo>
                <a:lnTo>
                  <a:pt x="85" y="666"/>
                </a:lnTo>
                <a:lnTo>
                  <a:pt x="95" y="666"/>
                </a:lnTo>
                <a:lnTo>
                  <a:pt x="95" y="656"/>
                </a:lnTo>
                <a:lnTo>
                  <a:pt x="100" y="656"/>
                </a:lnTo>
                <a:lnTo>
                  <a:pt x="100" y="646"/>
                </a:lnTo>
                <a:lnTo>
                  <a:pt x="110" y="646"/>
                </a:lnTo>
                <a:lnTo>
                  <a:pt x="110" y="641"/>
                </a:lnTo>
                <a:lnTo>
                  <a:pt x="120" y="631"/>
                </a:lnTo>
                <a:lnTo>
                  <a:pt x="120" y="621"/>
                </a:lnTo>
                <a:lnTo>
                  <a:pt x="130" y="621"/>
                </a:lnTo>
                <a:lnTo>
                  <a:pt x="130" y="611"/>
                </a:lnTo>
                <a:lnTo>
                  <a:pt x="140" y="611"/>
                </a:lnTo>
                <a:lnTo>
                  <a:pt x="140" y="601"/>
                </a:lnTo>
                <a:lnTo>
                  <a:pt x="150" y="601"/>
                </a:lnTo>
                <a:lnTo>
                  <a:pt x="150" y="591"/>
                </a:lnTo>
                <a:lnTo>
                  <a:pt x="161" y="591"/>
                </a:lnTo>
                <a:lnTo>
                  <a:pt x="161" y="586"/>
                </a:lnTo>
                <a:lnTo>
                  <a:pt x="166" y="586"/>
                </a:lnTo>
                <a:lnTo>
                  <a:pt x="166" y="576"/>
                </a:lnTo>
                <a:lnTo>
                  <a:pt x="176" y="566"/>
                </a:lnTo>
                <a:lnTo>
                  <a:pt x="176" y="556"/>
                </a:lnTo>
                <a:lnTo>
                  <a:pt x="186" y="556"/>
                </a:lnTo>
                <a:lnTo>
                  <a:pt x="186" y="546"/>
                </a:lnTo>
                <a:lnTo>
                  <a:pt x="196" y="546"/>
                </a:lnTo>
                <a:lnTo>
                  <a:pt x="196" y="536"/>
                </a:lnTo>
                <a:lnTo>
                  <a:pt x="206" y="536"/>
                </a:lnTo>
                <a:lnTo>
                  <a:pt x="206" y="526"/>
                </a:lnTo>
                <a:lnTo>
                  <a:pt x="216" y="526"/>
                </a:lnTo>
                <a:lnTo>
                  <a:pt x="216" y="521"/>
                </a:lnTo>
                <a:lnTo>
                  <a:pt x="226" y="521"/>
                </a:lnTo>
                <a:lnTo>
                  <a:pt x="226" y="511"/>
                </a:lnTo>
                <a:lnTo>
                  <a:pt x="231" y="511"/>
                </a:lnTo>
                <a:lnTo>
                  <a:pt x="231" y="501"/>
                </a:lnTo>
                <a:lnTo>
                  <a:pt x="241" y="491"/>
                </a:lnTo>
                <a:lnTo>
                  <a:pt x="241" y="481"/>
                </a:lnTo>
                <a:lnTo>
                  <a:pt x="251" y="481"/>
                </a:lnTo>
                <a:lnTo>
                  <a:pt x="251" y="471"/>
                </a:lnTo>
                <a:lnTo>
                  <a:pt x="261" y="471"/>
                </a:lnTo>
                <a:lnTo>
                  <a:pt x="261" y="461"/>
                </a:lnTo>
                <a:lnTo>
                  <a:pt x="271" y="461"/>
                </a:lnTo>
                <a:lnTo>
                  <a:pt x="271" y="456"/>
                </a:lnTo>
                <a:lnTo>
                  <a:pt x="281" y="456"/>
                </a:lnTo>
                <a:lnTo>
                  <a:pt x="281" y="446"/>
                </a:lnTo>
                <a:lnTo>
                  <a:pt x="286" y="446"/>
                </a:lnTo>
                <a:lnTo>
                  <a:pt x="286" y="436"/>
                </a:lnTo>
                <a:lnTo>
                  <a:pt x="296" y="426"/>
                </a:lnTo>
                <a:lnTo>
                  <a:pt x="306" y="415"/>
                </a:lnTo>
                <a:lnTo>
                  <a:pt x="306" y="405"/>
                </a:lnTo>
                <a:lnTo>
                  <a:pt x="316" y="405"/>
                </a:lnTo>
                <a:lnTo>
                  <a:pt x="316" y="400"/>
                </a:lnTo>
                <a:lnTo>
                  <a:pt x="326" y="400"/>
                </a:lnTo>
                <a:lnTo>
                  <a:pt x="326" y="390"/>
                </a:lnTo>
                <a:lnTo>
                  <a:pt x="336" y="390"/>
                </a:lnTo>
                <a:lnTo>
                  <a:pt x="336" y="380"/>
                </a:lnTo>
                <a:lnTo>
                  <a:pt x="346" y="380"/>
                </a:lnTo>
                <a:lnTo>
                  <a:pt x="346" y="370"/>
                </a:lnTo>
                <a:lnTo>
                  <a:pt x="351" y="370"/>
                </a:lnTo>
                <a:lnTo>
                  <a:pt x="351" y="360"/>
                </a:lnTo>
                <a:lnTo>
                  <a:pt x="362" y="350"/>
                </a:lnTo>
                <a:lnTo>
                  <a:pt x="362" y="340"/>
                </a:lnTo>
                <a:lnTo>
                  <a:pt x="372" y="340"/>
                </a:lnTo>
                <a:lnTo>
                  <a:pt x="372" y="335"/>
                </a:lnTo>
                <a:lnTo>
                  <a:pt x="382" y="335"/>
                </a:lnTo>
                <a:lnTo>
                  <a:pt x="382" y="325"/>
                </a:lnTo>
                <a:lnTo>
                  <a:pt x="392" y="325"/>
                </a:lnTo>
                <a:lnTo>
                  <a:pt x="392" y="315"/>
                </a:lnTo>
                <a:lnTo>
                  <a:pt x="402" y="315"/>
                </a:lnTo>
                <a:lnTo>
                  <a:pt x="402" y="305"/>
                </a:lnTo>
                <a:lnTo>
                  <a:pt x="407" y="305"/>
                </a:lnTo>
                <a:lnTo>
                  <a:pt x="407" y="295"/>
                </a:lnTo>
                <a:lnTo>
                  <a:pt x="417" y="295"/>
                </a:lnTo>
                <a:lnTo>
                  <a:pt x="417" y="285"/>
                </a:lnTo>
                <a:lnTo>
                  <a:pt x="427" y="285"/>
                </a:lnTo>
                <a:lnTo>
                  <a:pt x="427" y="280"/>
                </a:lnTo>
                <a:lnTo>
                  <a:pt x="437" y="270"/>
                </a:lnTo>
                <a:lnTo>
                  <a:pt x="437" y="260"/>
                </a:lnTo>
                <a:lnTo>
                  <a:pt x="447" y="260"/>
                </a:lnTo>
                <a:lnTo>
                  <a:pt x="447" y="250"/>
                </a:lnTo>
                <a:lnTo>
                  <a:pt x="457" y="250"/>
                </a:lnTo>
                <a:lnTo>
                  <a:pt x="457" y="240"/>
                </a:lnTo>
                <a:lnTo>
                  <a:pt x="467" y="240"/>
                </a:lnTo>
                <a:lnTo>
                  <a:pt x="467" y="230"/>
                </a:lnTo>
                <a:lnTo>
                  <a:pt x="472" y="230"/>
                </a:lnTo>
                <a:lnTo>
                  <a:pt x="472" y="220"/>
                </a:lnTo>
                <a:lnTo>
                  <a:pt x="482" y="220"/>
                </a:lnTo>
                <a:lnTo>
                  <a:pt x="482" y="215"/>
                </a:lnTo>
                <a:lnTo>
                  <a:pt x="492" y="205"/>
                </a:lnTo>
                <a:lnTo>
                  <a:pt x="492" y="195"/>
                </a:lnTo>
                <a:lnTo>
                  <a:pt x="502" y="195"/>
                </a:lnTo>
                <a:lnTo>
                  <a:pt x="502" y="185"/>
                </a:lnTo>
                <a:lnTo>
                  <a:pt x="512" y="185"/>
                </a:lnTo>
                <a:lnTo>
                  <a:pt x="512" y="175"/>
                </a:lnTo>
                <a:lnTo>
                  <a:pt x="522" y="175"/>
                </a:lnTo>
                <a:lnTo>
                  <a:pt x="522" y="165"/>
                </a:lnTo>
                <a:lnTo>
                  <a:pt x="532" y="165"/>
                </a:lnTo>
                <a:lnTo>
                  <a:pt x="532" y="155"/>
                </a:lnTo>
                <a:lnTo>
                  <a:pt x="537" y="155"/>
                </a:lnTo>
                <a:lnTo>
                  <a:pt x="537" y="150"/>
                </a:lnTo>
                <a:lnTo>
                  <a:pt x="547" y="150"/>
                </a:lnTo>
                <a:lnTo>
                  <a:pt x="547" y="140"/>
                </a:lnTo>
                <a:lnTo>
                  <a:pt x="558" y="130"/>
                </a:lnTo>
                <a:lnTo>
                  <a:pt x="558" y="120"/>
                </a:lnTo>
                <a:lnTo>
                  <a:pt x="568" y="120"/>
                </a:lnTo>
                <a:lnTo>
                  <a:pt x="568" y="110"/>
                </a:lnTo>
                <a:lnTo>
                  <a:pt x="578" y="110"/>
                </a:lnTo>
                <a:lnTo>
                  <a:pt x="578" y="100"/>
                </a:lnTo>
                <a:lnTo>
                  <a:pt x="588" y="100"/>
                </a:lnTo>
                <a:lnTo>
                  <a:pt x="588" y="95"/>
                </a:lnTo>
                <a:lnTo>
                  <a:pt x="593" y="95"/>
                </a:lnTo>
                <a:lnTo>
                  <a:pt x="593" y="85"/>
                </a:lnTo>
                <a:lnTo>
                  <a:pt x="603" y="85"/>
                </a:lnTo>
                <a:lnTo>
                  <a:pt x="603" y="75"/>
                </a:lnTo>
                <a:lnTo>
                  <a:pt x="613" y="65"/>
                </a:lnTo>
                <a:lnTo>
                  <a:pt x="613" y="55"/>
                </a:lnTo>
                <a:lnTo>
                  <a:pt x="623" y="55"/>
                </a:lnTo>
                <a:lnTo>
                  <a:pt x="623" y="45"/>
                </a:lnTo>
                <a:lnTo>
                  <a:pt x="633" y="45"/>
                </a:lnTo>
                <a:lnTo>
                  <a:pt x="633" y="35"/>
                </a:lnTo>
                <a:lnTo>
                  <a:pt x="643" y="35"/>
                </a:lnTo>
                <a:lnTo>
                  <a:pt x="643" y="30"/>
                </a:lnTo>
                <a:lnTo>
                  <a:pt x="653" y="30"/>
                </a:lnTo>
                <a:lnTo>
                  <a:pt x="653" y="20"/>
                </a:lnTo>
                <a:lnTo>
                  <a:pt x="658" y="20"/>
                </a:lnTo>
                <a:lnTo>
                  <a:pt x="658" y="10"/>
                </a:lnTo>
                <a:lnTo>
                  <a:pt x="668" y="10"/>
                </a:lnTo>
                <a:lnTo>
                  <a:pt x="668" y="0"/>
                </a:lnTo>
              </a:path>
            </a:pathLst>
          </a:custGeom>
          <a:noFill/>
          <a:ln w="254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4" name="Freeform 58">
            <a:extLst>
              <a:ext uri="{FF2B5EF4-FFF2-40B4-BE49-F238E27FC236}">
                <a16:creationId xmlns:a16="http://schemas.microsoft.com/office/drawing/2014/main" id="{F2967982-2508-B28B-779C-E0FFD772120D}"/>
              </a:ext>
            </a:extLst>
          </p:cNvPr>
          <p:cNvSpPr>
            <a:spLocks noChangeAspect="1"/>
          </p:cNvSpPr>
          <p:nvPr/>
        </p:nvSpPr>
        <p:spPr bwMode="auto">
          <a:xfrm>
            <a:off x="7010400" y="1752600"/>
            <a:ext cx="1588" cy="1150938"/>
          </a:xfrm>
          <a:custGeom>
            <a:avLst/>
            <a:gdLst>
              <a:gd name="T0" fmla="*/ 1332 h 1342"/>
              <a:gd name="T1" fmla="*/ 1307 h 1342"/>
              <a:gd name="T2" fmla="*/ 1277 h 1342"/>
              <a:gd name="T3" fmla="*/ 1252 h 1342"/>
              <a:gd name="T4" fmla="*/ 1222 h 1342"/>
              <a:gd name="T5" fmla="*/ 1197 h 1342"/>
              <a:gd name="T6" fmla="*/ 1167 h 1342"/>
              <a:gd name="T7" fmla="*/ 1137 h 1342"/>
              <a:gd name="T8" fmla="*/ 1112 h 1342"/>
              <a:gd name="T9" fmla="*/ 1082 h 1342"/>
              <a:gd name="T10" fmla="*/ 1057 h 1342"/>
              <a:gd name="T11" fmla="*/ 1027 h 1342"/>
              <a:gd name="T12" fmla="*/ 1002 h 1342"/>
              <a:gd name="T13" fmla="*/ 972 h 1342"/>
              <a:gd name="T14" fmla="*/ 952 h 1342"/>
              <a:gd name="T15" fmla="*/ 927 h 1342"/>
              <a:gd name="T16" fmla="*/ 896 h 1342"/>
              <a:gd name="T17" fmla="*/ 871 h 1342"/>
              <a:gd name="T18" fmla="*/ 841 h 1342"/>
              <a:gd name="T19" fmla="*/ 816 h 1342"/>
              <a:gd name="T20" fmla="*/ 786 h 1342"/>
              <a:gd name="T21" fmla="*/ 761 h 1342"/>
              <a:gd name="T22" fmla="*/ 731 h 1342"/>
              <a:gd name="T23" fmla="*/ 706 h 1342"/>
              <a:gd name="T24" fmla="*/ 676 h 1342"/>
              <a:gd name="T25" fmla="*/ 646 h 1342"/>
              <a:gd name="T26" fmla="*/ 621 h 1342"/>
              <a:gd name="T27" fmla="*/ 591 h 1342"/>
              <a:gd name="T28" fmla="*/ 566 h 1342"/>
              <a:gd name="T29" fmla="*/ 536 h 1342"/>
              <a:gd name="T30" fmla="*/ 511 h 1342"/>
              <a:gd name="T31" fmla="*/ 481 h 1342"/>
              <a:gd name="T32" fmla="*/ 461 h 1342"/>
              <a:gd name="T33" fmla="*/ 436 h 1342"/>
              <a:gd name="T34" fmla="*/ 405 h 1342"/>
              <a:gd name="T35" fmla="*/ 380 h 1342"/>
              <a:gd name="T36" fmla="*/ 350 h 1342"/>
              <a:gd name="T37" fmla="*/ 325 h 1342"/>
              <a:gd name="T38" fmla="*/ 295 h 1342"/>
              <a:gd name="T39" fmla="*/ 270 h 1342"/>
              <a:gd name="T40" fmla="*/ 240 h 1342"/>
              <a:gd name="T41" fmla="*/ 215 h 1342"/>
              <a:gd name="T42" fmla="*/ 185 h 1342"/>
              <a:gd name="T43" fmla="*/ 155 h 1342"/>
              <a:gd name="T44" fmla="*/ 130 h 1342"/>
              <a:gd name="T45" fmla="*/ 100 h 1342"/>
              <a:gd name="T46" fmla="*/ 75 h 1342"/>
              <a:gd name="T47" fmla="*/ 45 h 1342"/>
              <a:gd name="T48" fmla="*/ 20 h 1342"/>
              <a:gd name="T49" fmla="*/ 0 h 134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</a:cxnLst>
            <a:rect l="0" t="0" r="r" b="b"/>
            <a:pathLst>
              <a:path h="1342">
                <a:moveTo>
                  <a:pt x="0" y="1342"/>
                </a:moveTo>
                <a:lnTo>
                  <a:pt x="0" y="1332"/>
                </a:lnTo>
                <a:lnTo>
                  <a:pt x="0" y="1317"/>
                </a:lnTo>
                <a:lnTo>
                  <a:pt x="0" y="1307"/>
                </a:lnTo>
                <a:lnTo>
                  <a:pt x="0" y="1287"/>
                </a:lnTo>
                <a:lnTo>
                  <a:pt x="0" y="1277"/>
                </a:lnTo>
                <a:lnTo>
                  <a:pt x="0" y="1257"/>
                </a:lnTo>
                <a:lnTo>
                  <a:pt x="0" y="1252"/>
                </a:lnTo>
                <a:lnTo>
                  <a:pt x="0" y="1232"/>
                </a:lnTo>
                <a:lnTo>
                  <a:pt x="0" y="1222"/>
                </a:lnTo>
                <a:lnTo>
                  <a:pt x="0" y="1202"/>
                </a:lnTo>
                <a:lnTo>
                  <a:pt x="0" y="1197"/>
                </a:lnTo>
                <a:lnTo>
                  <a:pt x="0" y="1187"/>
                </a:lnTo>
                <a:lnTo>
                  <a:pt x="0" y="1167"/>
                </a:lnTo>
                <a:lnTo>
                  <a:pt x="0" y="1157"/>
                </a:lnTo>
                <a:lnTo>
                  <a:pt x="0" y="1137"/>
                </a:lnTo>
                <a:lnTo>
                  <a:pt x="0" y="1132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72"/>
                </a:lnTo>
                <a:lnTo>
                  <a:pt x="0" y="1057"/>
                </a:lnTo>
                <a:lnTo>
                  <a:pt x="0" y="1047"/>
                </a:lnTo>
                <a:lnTo>
                  <a:pt x="0" y="1027"/>
                </a:lnTo>
                <a:lnTo>
                  <a:pt x="0" y="1017"/>
                </a:lnTo>
                <a:lnTo>
                  <a:pt x="0" y="1002"/>
                </a:lnTo>
                <a:lnTo>
                  <a:pt x="0" y="992"/>
                </a:lnTo>
                <a:lnTo>
                  <a:pt x="0" y="972"/>
                </a:lnTo>
                <a:lnTo>
                  <a:pt x="0" y="96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96"/>
                </a:lnTo>
                <a:lnTo>
                  <a:pt x="0" y="881"/>
                </a:lnTo>
                <a:lnTo>
                  <a:pt x="0" y="871"/>
                </a:lnTo>
                <a:lnTo>
                  <a:pt x="0" y="851"/>
                </a:lnTo>
                <a:lnTo>
                  <a:pt x="0" y="841"/>
                </a:lnTo>
                <a:lnTo>
                  <a:pt x="0" y="826"/>
                </a:lnTo>
                <a:lnTo>
                  <a:pt x="0" y="816"/>
                </a:lnTo>
                <a:lnTo>
                  <a:pt x="0" y="796"/>
                </a:lnTo>
                <a:lnTo>
                  <a:pt x="0" y="786"/>
                </a:lnTo>
                <a:lnTo>
                  <a:pt x="0" y="766"/>
                </a:lnTo>
                <a:lnTo>
                  <a:pt x="0" y="761"/>
                </a:lnTo>
                <a:lnTo>
                  <a:pt x="0" y="741"/>
                </a:lnTo>
                <a:lnTo>
                  <a:pt x="0" y="731"/>
                </a:lnTo>
                <a:lnTo>
                  <a:pt x="0" y="721"/>
                </a:lnTo>
                <a:lnTo>
                  <a:pt x="0" y="706"/>
                </a:lnTo>
                <a:lnTo>
                  <a:pt x="0" y="696"/>
                </a:lnTo>
                <a:lnTo>
                  <a:pt x="0" y="676"/>
                </a:lnTo>
                <a:lnTo>
                  <a:pt x="0" y="666"/>
                </a:lnTo>
                <a:lnTo>
                  <a:pt x="0" y="646"/>
                </a:lnTo>
                <a:lnTo>
                  <a:pt x="0" y="641"/>
                </a:lnTo>
                <a:lnTo>
                  <a:pt x="0" y="621"/>
                </a:lnTo>
                <a:lnTo>
                  <a:pt x="0" y="611"/>
                </a:lnTo>
                <a:lnTo>
                  <a:pt x="0" y="591"/>
                </a:lnTo>
                <a:lnTo>
                  <a:pt x="0" y="586"/>
                </a:lnTo>
                <a:lnTo>
                  <a:pt x="0" y="566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501"/>
                </a:lnTo>
                <a:lnTo>
                  <a:pt x="0" y="48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36"/>
                </a:lnTo>
                <a:lnTo>
                  <a:pt x="0" y="415"/>
                </a:lnTo>
                <a:lnTo>
                  <a:pt x="0" y="405"/>
                </a:lnTo>
                <a:lnTo>
                  <a:pt x="0" y="390"/>
                </a:lnTo>
                <a:lnTo>
                  <a:pt x="0" y="380"/>
                </a:lnTo>
                <a:lnTo>
                  <a:pt x="0" y="360"/>
                </a:lnTo>
                <a:lnTo>
                  <a:pt x="0" y="350"/>
                </a:lnTo>
                <a:lnTo>
                  <a:pt x="0" y="335"/>
                </a:lnTo>
                <a:lnTo>
                  <a:pt x="0" y="325"/>
                </a:lnTo>
                <a:lnTo>
                  <a:pt x="0" y="305"/>
                </a:lnTo>
                <a:lnTo>
                  <a:pt x="0" y="295"/>
                </a:lnTo>
                <a:lnTo>
                  <a:pt x="0" y="280"/>
                </a:lnTo>
                <a:lnTo>
                  <a:pt x="0" y="270"/>
                </a:lnTo>
                <a:lnTo>
                  <a:pt x="0" y="250"/>
                </a:lnTo>
                <a:lnTo>
                  <a:pt x="0" y="240"/>
                </a:lnTo>
                <a:lnTo>
                  <a:pt x="0" y="230"/>
                </a:lnTo>
                <a:lnTo>
                  <a:pt x="0" y="215"/>
                </a:lnTo>
                <a:lnTo>
                  <a:pt x="0" y="205"/>
                </a:lnTo>
                <a:lnTo>
                  <a:pt x="0" y="185"/>
                </a:lnTo>
                <a:lnTo>
                  <a:pt x="0" y="175"/>
                </a:lnTo>
                <a:lnTo>
                  <a:pt x="0" y="155"/>
                </a:lnTo>
                <a:lnTo>
                  <a:pt x="0" y="150"/>
                </a:lnTo>
                <a:lnTo>
                  <a:pt x="0" y="130"/>
                </a:lnTo>
                <a:lnTo>
                  <a:pt x="0" y="120"/>
                </a:lnTo>
                <a:lnTo>
                  <a:pt x="0" y="100"/>
                </a:lnTo>
                <a:lnTo>
                  <a:pt x="0" y="95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35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7" name="Freeform 61">
            <a:extLst>
              <a:ext uri="{FF2B5EF4-FFF2-40B4-BE49-F238E27FC236}">
                <a16:creationId xmlns:a16="http://schemas.microsoft.com/office/drawing/2014/main" id="{49BA7B6B-04D9-3948-708C-F2BEA26E9302}"/>
              </a:ext>
            </a:extLst>
          </p:cNvPr>
          <p:cNvSpPr>
            <a:spLocks noChangeAspect="1"/>
          </p:cNvSpPr>
          <p:nvPr/>
        </p:nvSpPr>
        <p:spPr bwMode="auto">
          <a:xfrm>
            <a:off x="7593013" y="1749425"/>
            <a:ext cx="1587" cy="1155700"/>
          </a:xfrm>
          <a:custGeom>
            <a:avLst/>
            <a:gdLst>
              <a:gd name="T0" fmla="*/ 1553 h 1573"/>
              <a:gd name="T1" fmla="*/ 1528 h 1573"/>
              <a:gd name="T2" fmla="*/ 1498 h 1573"/>
              <a:gd name="T3" fmla="*/ 1463 h 1573"/>
              <a:gd name="T4" fmla="*/ 1433 h 1573"/>
              <a:gd name="T5" fmla="*/ 1398 h 1573"/>
              <a:gd name="T6" fmla="*/ 1368 h 1573"/>
              <a:gd name="T7" fmla="*/ 1333 h 1573"/>
              <a:gd name="T8" fmla="*/ 1303 h 1573"/>
              <a:gd name="T9" fmla="*/ 1268 h 1573"/>
              <a:gd name="T10" fmla="*/ 1243 h 1573"/>
              <a:gd name="T11" fmla="*/ 1213 h 1573"/>
              <a:gd name="T12" fmla="*/ 1178 h 1573"/>
              <a:gd name="T13" fmla="*/ 1148 h 1573"/>
              <a:gd name="T14" fmla="*/ 1112 h 1573"/>
              <a:gd name="T15" fmla="*/ 1082 h 1573"/>
              <a:gd name="T16" fmla="*/ 1047 h 1573"/>
              <a:gd name="T17" fmla="*/ 1017 h 1573"/>
              <a:gd name="T18" fmla="*/ 982 h 1573"/>
              <a:gd name="T19" fmla="*/ 952 h 1573"/>
              <a:gd name="T20" fmla="*/ 927 h 1573"/>
              <a:gd name="T21" fmla="*/ 887 h 1573"/>
              <a:gd name="T22" fmla="*/ 862 h 1573"/>
              <a:gd name="T23" fmla="*/ 822 h 1573"/>
              <a:gd name="T24" fmla="*/ 797 h 1573"/>
              <a:gd name="T25" fmla="*/ 757 h 1573"/>
              <a:gd name="T26" fmla="*/ 732 h 1573"/>
              <a:gd name="T27" fmla="*/ 692 h 1573"/>
              <a:gd name="T28" fmla="*/ 667 h 1573"/>
              <a:gd name="T29" fmla="*/ 636 h 1573"/>
              <a:gd name="T30" fmla="*/ 601 h 1573"/>
              <a:gd name="T31" fmla="*/ 571 h 1573"/>
              <a:gd name="T32" fmla="*/ 536 h 1573"/>
              <a:gd name="T33" fmla="*/ 511 h 1573"/>
              <a:gd name="T34" fmla="*/ 471 h 1573"/>
              <a:gd name="T35" fmla="*/ 446 h 1573"/>
              <a:gd name="T36" fmla="*/ 406 h 1573"/>
              <a:gd name="T37" fmla="*/ 381 h 1573"/>
              <a:gd name="T38" fmla="*/ 351 h 1573"/>
              <a:gd name="T39" fmla="*/ 316 h 1573"/>
              <a:gd name="T40" fmla="*/ 286 h 1573"/>
              <a:gd name="T41" fmla="*/ 251 h 1573"/>
              <a:gd name="T42" fmla="*/ 221 h 1573"/>
              <a:gd name="T43" fmla="*/ 186 h 1573"/>
              <a:gd name="T44" fmla="*/ 155 h 1573"/>
              <a:gd name="T45" fmla="*/ 120 h 1573"/>
              <a:gd name="T46" fmla="*/ 90 h 1573"/>
              <a:gd name="T47" fmla="*/ 65 h 1573"/>
              <a:gd name="T48" fmla="*/ 25 h 1573"/>
              <a:gd name="T49" fmla="*/ 0 h 157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</a:cxnLst>
            <a:rect l="0" t="0" r="r" b="b"/>
            <a:pathLst>
              <a:path h="1573">
                <a:moveTo>
                  <a:pt x="0" y="1573"/>
                </a:moveTo>
                <a:lnTo>
                  <a:pt x="0" y="1553"/>
                </a:lnTo>
                <a:lnTo>
                  <a:pt x="0" y="1548"/>
                </a:lnTo>
                <a:lnTo>
                  <a:pt x="0" y="1528"/>
                </a:lnTo>
                <a:lnTo>
                  <a:pt x="0" y="1508"/>
                </a:lnTo>
                <a:lnTo>
                  <a:pt x="0" y="1498"/>
                </a:lnTo>
                <a:lnTo>
                  <a:pt x="0" y="1483"/>
                </a:lnTo>
                <a:lnTo>
                  <a:pt x="0" y="1463"/>
                </a:lnTo>
                <a:lnTo>
                  <a:pt x="0" y="1443"/>
                </a:lnTo>
                <a:lnTo>
                  <a:pt x="0" y="1433"/>
                </a:lnTo>
                <a:lnTo>
                  <a:pt x="0" y="1418"/>
                </a:lnTo>
                <a:lnTo>
                  <a:pt x="0" y="1398"/>
                </a:lnTo>
                <a:lnTo>
                  <a:pt x="0" y="1388"/>
                </a:lnTo>
                <a:lnTo>
                  <a:pt x="0" y="1368"/>
                </a:lnTo>
                <a:lnTo>
                  <a:pt x="0" y="1353"/>
                </a:lnTo>
                <a:lnTo>
                  <a:pt x="0" y="1333"/>
                </a:lnTo>
                <a:lnTo>
                  <a:pt x="0" y="1323"/>
                </a:lnTo>
                <a:lnTo>
                  <a:pt x="0" y="1303"/>
                </a:lnTo>
                <a:lnTo>
                  <a:pt x="0" y="1288"/>
                </a:lnTo>
                <a:lnTo>
                  <a:pt x="0" y="1268"/>
                </a:lnTo>
                <a:lnTo>
                  <a:pt x="0" y="1258"/>
                </a:lnTo>
                <a:lnTo>
                  <a:pt x="0" y="1243"/>
                </a:lnTo>
                <a:lnTo>
                  <a:pt x="0" y="1223"/>
                </a:lnTo>
                <a:lnTo>
                  <a:pt x="0" y="1213"/>
                </a:lnTo>
                <a:lnTo>
                  <a:pt x="0" y="1193"/>
                </a:lnTo>
                <a:lnTo>
                  <a:pt x="0" y="1178"/>
                </a:lnTo>
                <a:lnTo>
                  <a:pt x="0" y="1158"/>
                </a:lnTo>
                <a:lnTo>
                  <a:pt x="0" y="1148"/>
                </a:lnTo>
                <a:lnTo>
                  <a:pt x="0" y="1127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62"/>
                </a:lnTo>
                <a:lnTo>
                  <a:pt x="0" y="1047"/>
                </a:lnTo>
                <a:lnTo>
                  <a:pt x="0" y="1037"/>
                </a:lnTo>
                <a:lnTo>
                  <a:pt x="0" y="1017"/>
                </a:lnTo>
                <a:lnTo>
                  <a:pt x="0" y="997"/>
                </a:lnTo>
                <a:lnTo>
                  <a:pt x="0" y="982"/>
                </a:lnTo>
                <a:lnTo>
                  <a:pt x="0" y="97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87"/>
                </a:lnTo>
                <a:lnTo>
                  <a:pt x="0" y="872"/>
                </a:lnTo>
                <a:lnTo>
                  <a:pt x="0" y="862"/>
                </a:lnTo>
                <a:lnTo>
                  <a:pt x="0" y="842"/>
                </a:lnTo>
                <a:lnTo>
                  <a:pt x="0" y="822"/>
                </a:lnTo>
                <a:lnTo>
                  <a:pt x="0" y="817"/>
                </a:lnTo>
                <a:lnTo>
                  <a:pt x="0" y="797"/>
                </a:lnTo>
                <a:lnTo>
                  <a:pt x="0" y="777"/>
                </a:lnTo>
                <a:lnTo>
                  <a:pt x="0" y="757"/>
                </a:lnTo>
                <a:lnTo>
                  <a:pt x="0" y="752"/>
                </a:lnTo>
                <a:lnTo>
                  <a:pt x="0" y="732"/>
                </a:lnTo>
                <a:lnTo>
                  <a:pt x="0" y="712"/>
                </a:lnTo>
                <a:lnTo>
                  <a:pt x="0" y="692"/>
                </a:lnTo>
                <a:lnTo>
                  <a:pt x="0" y="687"/>
                </a:lnTo>
                <a:lnTo>
                  <a:pt x="0" y="667"/>
                </a:lnTo>
                <a:lnTo>
                  <a:pt x="0" y="646"/>
                </a:lnTo>
                <a:lnTo>
                  <a:pt x="0" y="636"/>
                </a:lnTo>
                <a:lnTo>
                  <a:pt x="0" y="621"/>
                </a:lnTo>
                <a:lnTo>
                  <a:pt x="0" y="601"/>
                </a:lnTo>
                <a:lnTo>
                  <a:pt x="0" y="581"/>
                </a:lnTo>
                <a:lnTo>
                  <a:pt x="0" y="571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49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26"/>
                </a:lnTo>
                <a:lnTo>
                  <a:pt x="0" y="406"/>
                </a:lnTo>
                <a:lnTo>
                  <a:pt x="0" y="396"/>
                </a:lnTo>
                <a:lnTo>
                  <a:pt x="0" y="381"/>
                </a:lnTo>
                <a:lnTo>
                  <a:pt x="0" y="361"/>
                </a:lnTo>
                <a:lnTo>
                  <a:pt x="0" y="351"/>
                </a:lnTo>
                <a:lnTo>
                  <a:pt x="0" y="331"/>
                </a:lnTo>
                <a:lnTo>
                  <a:pt x="0" y="316"/>
                </a:lnTo>
                <a:lnTo>
                  <a:pt x="0" y="296"/>
                </a:lnTo>
                <a:lnTo>
                  <a:pt x="0" y="286"/>
                </a:lnTo>
                <a:lnTo>
                  <a:pt x="0" y="266"/>
                </a:lnTo>
                <a:lnTo>
                  <a:pt x="0" y="251"/>
                </a:lnTo>
                <a:lnTo>
                  <a:pt x="0" y="241"/>
                </a:lnTo>
                <a:lnTo>
                  <a:pt x="0" y="221"/>
                </a:lnTo>
                <a:lnTo>
                  <a:pt x="0" y="206"/>
                </a:lnTo>
                <a:lnTo>
                  <a:pt x="0" y="186"/>
                </a:lnTo>
                <a:lnTo>
                  <a:pt x="0" y="175"/>
                </a:lnTo>
                <a:lnTo>
                  <a:pt x="0" y="155"/>
                </a:lnTo>
                <a:lnTo>
                  <a:pt x="0" y="140"/>
                </a:lnTo>
                <a:lnTo>
                  <a:pt x="0" y="120"/>
                </a:lnTo>
                <a:lnTo>
                  <a:pt x="0" y="110"/>
                </a:lnTo>
                <a:lnTo>
                  <a:pt x="0" y="90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25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8" name="Freeform 62">
            <a:extLst>
              <a:ext uri="{FF2B5EF4-FFF2-40B4-BE49-F238E27FC236}">
                <a16:creationId xmlns:a16="http://schemas.microsoft.com/office/drawing/2014/main" id="{72A5875E-7381-0FE2-5D8D-1894A5EE11B3}"/>
              </a:ext>
            </a:extLst>
          </p:cNvPr>
          <p:cNvSpPr>
            <a:spLocks noChangeAspect="1"/>
          </p:cNvSpPr>
          <p:nvPr/>
        </p:nvSpPr>
        <p:spPr bwMode="auto">
          <a:xfrm>
            <a:off x="6318250" y="2903538"/>
            <a:ext cx="2008188" cy="1587"/>
          </a:xfrm>
          <a:custGeom>
            <a:avLst/>
            <a:gdLst>
              <a:gd name="T0" fmla="*/ 25 w 3020"/>
              <a:gd name="T1" fmla="*/ 90 w 3020"/>
              <a:gd name="T2" fmla="*/ 150 w 3020"/>
              <a:gd name="T3" fmla="*/ 211 w 3020"/>
              <a:gd name="T4" fmla="*/ 276 w 3020"/>
              <a:gd name="T5" fmla="*/ 331 w 3020"/>
              <a:gd name="T6" fmla="*/ 397 w 3020"/>
              <a:gd name="T7" fmla="*/ 457 w 3020"/>
              <a:gd name="T8" fmla="*/ 517 w 3020"/>
              <a:gd name="T9" fmla="*/ 578 w 3020"/>
              <a:gd name="T10" fmla="*/ 638 w 3020"/>
              <a:gd name="T11" fmla="*/ 703 w 3020"/>
              <a:gd name="T12" fmla="*/ 764 w 3020"/>
              <a:gd name="T13" fmla="*/ 824 w 3020"/>
              <a:gd name="T14" fmla="*/ 884 w 3020"/>
              <a:gd name="T15" fmla="*/ 944 w 3020"/>
              <a:gd name="T16" fmla="*/ 1005 w 3020"/>
              <a:gd name="T17" fmla="*/ 1070 w 3020"/>
              <a:gd name="T18" fmla="*/ 1125 w 3020"/>
              <a:gd name="T19" fmla="*/ 1191 w 3020"/>
              <a:gd name="T20" fmla="*/ 1251 w 3020"/>
              <a:gd name="T21" fmla="*/ 1311 w 3020"/>
              <a:gd name="T22" fmla="*/ 1377 w 3020"/>
              <a:gd name="T23" fmla="*/ 1432 w 3020"/>
              <a:gd name="T24" fmla="*/ 1497 w 3020"/>
              <a:gd name="T25" fmla="*/ 1553 w 3020"/>
              <a:gd name="T26" fmla="*/ 1618 w 3020"/>
              <a:gd name="T27" fmla="*/ 1683 w 3020"/>
              <a:gd name="T28" fmla="*/ 1738 w 3020"/>
              <a:gd name="T29" fmla="*/ 1804 w 3020"/>
              <a:gd name="T30" fmla="*/ 1859 w 3020"/>
              <a:gd name="T31" fmla="*/ 1924 w 3020"/>
              <a:gd name="T32" fmla="*/ 1980 w 3020"/>
              <a:gd name="T33" fmla="*/ 2045 w 3020"/>
              <a:gd name="T34" fmla="*/ 2100 w 3020"/>
              <a:gd name="T35" fmla="*/ 2166 w 3020"/>
              <a:gd name="T36" fmla="*/ 2231 w 3020"/>
              <a:gd name="T37" fmla="*/ 2286 w 3020"/>
              <a:gd name="T38" fmla="*/ 2352 w 3020"/>
              <a:gd name="T39" fmla="*/ 2407 w 3020"/>
              <a:gd name="T40" fmla="*/ 2472 w 3020"/>
              <a:gd name="T41" fmla="*/ 2527 w 3020"/>
              <a:gd name="T42" fmla="*/ 2593 w 3020"/>
              <a:gd name="T43" fmla="*/ 2648 w 3020"/>
              <a:gd name="T44" fmla="*/ 2713 w 3020"/>
              <a:gd name="T45" fmla="*/ 2779 w 3020"/>
              <a:gd name="T46" fmla="*/ 2834 w 3020"/>
              <a:gd name="T47" fmla="*/ 2899 w 3020"/>
              <a:gd name="T48" fmla="*/ 2955 w 3020"/>
              <a:gd name="T49" fmla="*/ 3020 w 30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</a:cxnLst>
            <a:rect l="0" t="0" r="r" b="b"/>
            <a:pathLst>
              <a:path w="3020">
                <a:moveTo>
                  <a:pt x="0" y="0"/>
                </a:moveTo>
                <a:lnTo>
                  <a:pt x="25" y="0"/>
                </a:lnTo>
                <a:lnTo>
                  <a:pt x="65" y="0"/>
                </a:lnTo>
                <a:lnTo>
                  <a:pt x="90" y="0"/>
                </a:lnTo>
                <a:lnTo>
                  <a:pt x="120" y="0"/>
                </a:lnTo>
                <a:lnTo>
                  <a:pt x="150" y="0"/>
                </a:lnTo>
                <a:lnTo>
                  <a:pt x="186" y="0"/>
                </a:lnTo>
                <a:lnTo>
                  <a:pt x="211" y="0"/>
                </a:lnTo>
                <a:lnTo>
                  <a:pt x="241" y="0"/>
                </a:lnTo>
                <a:lnTo>
                  <a:pt x="276" y="0"/>
                </a:lnTo>
                <a:lnTo>
                  <a:pt x="306" y="0"/>
                </a:lnTo>
                <a:lnTo>
                  <a:pt x="331" y="0"/>
                </a:lnTo>
                <a:lnTo>
                  <a:pt x="362" y="0"/>
                </a:lnTo>
                <a:lnTo>
                  <a:pt x="397" y="0"/>
                </a:lnTo>
                <a:lnTo>
                  <a:pt x="427" y="0"/>
                </a:lnTo>
                <a:lnTo>
                  <a:pt x="457" y="0"/>
                </a:lnTo>
                <a:lnTo>
                  <a:pt x="492" y="0"/>
                </a:lnTo>
                <a:lnTo>
                  <a:pt x="517" y="0"/>
                </a:lnTo>
                <a:lnTo>
                  <a:pt x="547" y="0"/>
                </a:lnTo>
                <a:lnTo>
                  <a:pt x="578" y="0"/>
                </a:lnTo>
                <a:lnTo>
                  <a:pt x="613" y="0"/>
                </a:lnTo>
                <a:lnTo>
                  <a:pt x="638" y="0"/>
                </a:lnTo>
                <a:lnTo>
                  <a:pt x="668" y="0"/>
                </a:lnTo>
                <a:lnTo>
                  <a:pt x="703" y="0"/>
                </a:lnTo>
                <a:lnTo>
                  <a:pt x="733" y="0"/>
                </a:lnTo>
                <a:lnTo>
                  <a:pt x="764" y="0"/>
                </a:lnTo>
                <a:lnTo>
                  <a:pt x="789" y="0"/>
                </a:lnTo>
                <a:lnTo>
                  <a:pt x="824" y="0"/>
                </a:lnTo>
                <a:lnTo>
                  <a:pt x="854" y="0"/>
                </a:lnTo>
                <a:lnTo>
                  <a:pt x="884" y="0"/>
                </a:lnTo>
                <a:lnTo>
                  <a:pt x="909" y="0"/>
                </a:lnTo>
                <a:lnTo>
                  <a:pt x="944" y="0"/>
                </a:lnTo>
                <a:lnTo>
                  <a:pt x="975" y="0"/>
                </a:lnTo>
                <a:lnTo>
                  <a:pt x="1005" y="0"/>
                </a:lnTo>
                <a:lnTo>
                  <a:pt x="1040" y="0"/>
                </a:lnTo>
                <a:lnTo>
                  <a:pt x="1070" y="0"/>
                </a:lnTo>
                <a:lnTo>
                  <a:pt x="1095" y="0"/>
                </a:lnTo>
                <a:lnTo>
                  <a:pt x="1125" y="0"/>
                </a:lnTo>
                <a:lnTo>
                  <a:pt x="1161" y="0"/>
                </a:lnTo>
                <a:lnTo>
                  <a:pt x="1191" y="0"/>
                </a:lnTo>
                <a:lnTo>
                  <a:pt x="1216" y="0"/>
                </a:lnTo>
                <a:lnTo>
                  <a:pt x="1251" y="0"/>
                </a:lnTo>
                <a:lnTo>
                  <a:pt x="1281" y="0"/>
                </a:lnTo>
                <a:lnTo>
                  <a:pt x="1311" y="0"/>
                </a:lnTo>
                <a:lnTo>
                  <a:pt x="1336" y="0"/>
                </a:lnTo>
                <a:lnTo>
                  <a:pt x="1377" y="0"/>
                </a:lnTo>
                <a:lnTo>
                  <a:pt x="1402" y="0"/>
                </a:lnTo>
                <a:lnTo>
                  <a:pt x="1432" y="0"/>
                </a:lnTo>
                <a:lnTo>
                  <a:pt x="1467" y="0"/>
                </a:lnTo>
                <a:lnTo>
                  <a:pt x="1497" y="0"/>
                </a:lnTo>
                <a:lnTo>
                  <a:pt x="1522" y="0"/>
                </a:lnTo>
                <a:lnTo>
                  <a:pt x="1553" y="0"/>
                </a:lnTo>
                <a:lnTo>
                  <a:pt x="1588" y="0"/>
                </a:lnTo>
                <a:lnTo>
                  <a:pt x="1618" y="0"/>
                </a:lnTo>
                <a:lnTo>
                  <a:pt x="1643" y="0"/>
                </a:lnTo>
                <a:lnTo>
                  <a:pt x="1683" y="0"/>
                </a:lnTo>
                <a:lnTo>
                  <a:pt x="1708" y="0"/>
                </a:lnTo>
                <a:lnTo>
                  <a:pt x="1738" y="0"/>
                </a:lnTo>
                <a:lnTo>
                  <a:pt x="1764" y="0"/>
                </a:lnTo>
                <a:lnTo>
                  <a:pt x="1804" y="0"/>
                </a:lnTo>
                <a:lnTo>
                  <a:pt x="1829" y="0"/>
                </a:lnTo>
                <a:lnTo>
                  <a:pt x="1859" y="0"/>
                </a:lnTo>
                <a:lnTo>
                  <a:pt x="1884" y="0"/>
                </a:lnTo>
                <a:lnTo>
                  <a:pt x="1924" y="0"/>
                </a:lnTo>
                <a:lnTo>
                  <a:pt x="1950" y="0"/>
                </a:lnTo>
                <a:lnTo>
                  <a:pt x="1980" y="0"/>
                </a:lnTo>
                <a:lnTo>
                  <a:pt x="2015" y="0"/>
                </a:lnTo>
                <a:lnTo>
                  <a:pt x="2045" y="0"/>
                </a:lnTo>
                <a:lnTo>
                  <a:pt x="2070" y="0"/>
                </a:lnTo>
                <a:lnTo>
                  <a:pt x="2100" y="0"/>
                </a:lnTo>
                <a:lnTo>
                  <a:pt x="2135" y="0"/>
                </a:lnTo>
                <a:lnTo>
                  <a:pt x="2166" y="0"/>
                </a:lnTo>
                <a:lnTo>
                  <a:pt x="2191" y="0"/>
                </a:lnTo>
                <a:lnTo>
                  <a:pt x="2231" y="0"/>
                </a:lnTo>
                <a:lnTo>
                  <a:pt x="2256" y="0"/>
                </a:lnTo>
                <a:lnTo>
                  <a:pt x="2286" y="0"/>
                </a:lnTo>
                <a:lnTo>
                  <a:pt x="2311" y="0"/>
                </a:lnTo>
                <a:lnTo>
                  <a:pt x="2352" y="0"/>
                </a:lnTo>
                <a:lnTo>
                  <a:pt x="2377" y="0"/>
                </a:lnTo>
                <a:lnTo>
                  <a:pt x="2407" y="0"/>
                </a:lnTo>
                <a:lnTo>
                  <a:pt x="2442" y="0"/>
                </a:lnTo>
                <a:lnTo>
                  <a:pt x="2472" y="0"/>
                </a:lnTo>
                <a:lnTo>
                  <a:pt x="2497" y="0"/>
                </a:lnTo>
                <a:lnTo>
                  <a:pt x="2527" y="0"/>
                </a:lnTo>
                <a:lnTo>
                  <a:pt x="2563" y="0"/>
                </a:lnTo>
                <a:lnTo>
                  <a:pt x="2593" y="0"/>
                </a:lnTo>
                <a:lnTo>
                  <a:pt x="2618" y="0"/>
                </a:lnTo>
                <a:lnTo>
                  <a:pt x="2648" y="0"/>
                </a:lnTo>
                <a:lnTo>
                  <a:pt x="2683" y="0"/>
                </a:lnTo>
                <a:lnTo>
                  <a:pt x="2713" y="0"/>
                </a:lnTo>
                <a:lnTo>
                  <a:pt x="2739" y="0"/>
                </a:lnTo>
                <a:lnTo>
                  <a:pt x="2779" y="0"/>
                </a:lnTo>
                <a:lnTo>
                  <a:pt x="2804" y="0"/>
                </a:lnTo>
                <a:lnTo>
                  <a:pt x="2834" y="0"/>
                </a:lnTo>
                <a:lnTo>
                  <a:pt x="2859" y="0"/>
                </a:lnTo>
                <a:lnTo>
                  <a:pt x="2899" y="0"/>
                </a:lnTo>
                <a:lnTo>
                  <a:pt x="2924" y="0"/>
                </a:lnTo>
                <a:lnTo>
                  <a:pt x="2955" y="0"/>
                </a:lnTo>
                <a:lnTo>
                  <a:pt x="2990" y="0"/>
                </a:lnTo>
                <a:lnTo>
                  <a:pt x="302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9" name="Freeform 63">
            <a:extLst>
              <a:ext uri="{FF2B5EF4-FFF2-40B4-BE49-F238E27FC236}">
                <a16:creationId xmlns:a16="http://schemas.microsoft.com/office/drawing/2014/main" id="{15684CB8-A485-8958-DC91-C8DE040617DB}"/>
              </a:ext>
            </a:extLst>
          </p:cNvPr>
          <p:cNvSpPr>
            <a:spLocks noChangeAspect="1"/>
          </p:cNvSpPr>
          <p:nvPr/>
        </p:nvSpPr>
        <p:spPr bwMode="auto">
          <a:xfrm>
            <a:off x="6437313" y="1752600"/>
            <a:ext cx="1897062" cy="666750"/>
          </a:xfrm>
          <a:custGeom>
            <a:avLst/>
            <a:gdLst>
              <a:gd name="T0" fmla="*/ 30 w 2211"/>
              <a:gd name="T1" fmla="*/ 761 h 776"/>
              <a:gd name="T2" fmla="*/ 55 w 2211"/>
              <a:gd name="T3" fmla="*/ 741 h 776"/>
              <a:gd name="T4" fmla="*/ 95 w 2211"/>
              <a:gd name="T5" fmla="*/ 711 h 776"/>
              <a:gd name="T6" fmla="*/ 120 w 2211"/>
              <a:gd name="T7" fmla="*/ 686 h 776"/>
              <a:gd name="T8" fmla="*/ 161 w 2211"/>
              <a:gd name="T9" fmla="*/ 666 h 776"/>
              <a:gd name="T10" fmla="*/ 186 w 2211"/>
              <a:gd name="T11" fmla="*/ 641 h 776"/>
              <a:gd name="T12" fmla="*/ 226 w 2211"/>
              <a:gd name="T13" fmla="*/ 621 h 776"/>
              <a:gd name="T14" fmla="*/ 251 w 2211"/>
              <a:gd name="T15" fmla="*/ 601 h 776"/>
              <a:gd name="T16" fmla="*/ 286 w 2211"/>
              <a:gd name="T17" fmla="*/ 586 h 776"/>
              <a:gd name="T18" fmla="*/ 336 w 2211"/>
              <a:gd name="T19" fmla="*/ 556 h 776"/>
              <a:gd name="T20" fmla="*/ 362 w 2211"/>
              <a:gd name="T21" fmla="*/ 536 h 776"/>
              <a:gd name="T22" fmla="*/ 407 w 2211"/>
              <a:gd name="T23" fmla="*/ 526 h 776"/>
              <a:gd name="T24" fmla="*/ 447 w 2211"/>
              <a:gd name="T25" fmla="*/ 511 h 776"/>
              <a:gd name="T26" fmla="*/ 482 w 2211"/>
              <a:gd name="T27" fmla="*/ 491 h 776"/>
              <a:gd name="T28" fmla="*/ 532 w 2211"/>
              <a:gd name="T29" fmla="*/ 481 h 776"/>
              <a:gd name="T30" fmla="*/ 578 w 2211"/>
              <a:gd name="T31" fmla="*/ 461 h 776"/>
              <a:gd name="T32" fmla="*/ 613 w 2211"/>
              <a:gd name="T33" fmla="*/ 456 h 776"/>
              <a:gd name="T34" fmla="*/ 653 w 2211"/>
              <a:gd name="T35" fmla="*/ 446 h 776"/>
              <a:gd name="T36" fmla="*/ 698 w 2211"/>
              <a:gd name="T37" fmla="*/ 446 h 776"/>
              <a:gd name="T38" fmla="*/ 733 w 2211"/>
              <a:gd name="T39" fmla="*/ 436 h 776"/>
              <a:gd name="T40" fmla="*/ 779 w 2211"/>
              <a:gd name="T41" fmla="*/ 426 h 776"/>
              <a:gd name="T42" fmla="*/ 829 w 2211"/>
              <a:gd name="T43" fmla="*/ 426 h 776"/>
              <a:gd name="T44" fmla="*/ 874 w 2211"/>
              <a:gd name="T45" fmla="*/ 426 h 776"/>
              <a:gd name="T46" fmla="*/ 919 w 2211"/>
              <a:gd name="T47" fmla="*/ 415 h 776"/>
              <a:gd name="T48" fmla="*/ 965 w 2211"/>
              <a:gd name="T49" fmla="*/ 415 h 776"/>
              <a:gd name="T50" fmla="*/ 1015 w 2211"/>
              <a:gd name="T51" fmla="*/ 415 h 776"/>
              <a:gd name="T52" fmla="*/ 1060 w 2211"/>
              <a:gd name="T53" fmla="*/ 415 h 776"/>
              <a:gd name="T54" fmla="*/ 1105 w 2211"/>
              <a:gd name="T55" fmla="*/ 415 h 776"/>
              <a:gd name="T56" fmla="*/ 1151 w 2211"/>
              <a:gd name="T57" fmla="*/ 415 h 776"/>
              <a:gd name="T58" fmla="*/ 1201 w 2211"/>
              <a:gd name="T59" fmla="*/ 415 h 776"/>
              <a:gd name="T60" fmla="*/ 1246 w 2211"/>
              <a:gd name="T61" fmla="*/ 415 h 776"/>
              <a:gd name="T62" fmla="*/ 1291 w 2211"/>
              <a:gd name="T63" fmla="*/ 415 h 776"/>
              <a:gd name="T64" fmla="*/ 1336 w 2211"/>
              <a:gd name="T65" fmla="*/ 415 h 776"/>
              <a:gd name="T66" fmla="*/ 1387 w 2211"/>
              <a:gd name="T67" fmla="*/ 405 h 776"/>
              <a:gd name="T68" fmla="*/ 1432 w 2211"/>
              <a:gd name="T69" fmla="*/ 400 h 776"/>
              <a:gd name="T70" fmla="*/ 1477 w 2211"/>
              <a:gd name="T71" fmla="*/ 400 h 776"/>
              <a:gd name="T72" fmla="*/ 1522 w 2211"/>
              <a:gd name="T73" fmla="*/ 390 h 776"/>
              <a:gd name="T74" fmla="*/ 1573 w 2211"/>
              <a:gd name="T75" fmla="*/ 370 h 776"/>
              <a:gd name="T76" fmla="*/ 1618 w 2211"/>
              <a:gd name="T77" fmla="*/ 360 h 776"/>
              <a:gd name="T78" fmla="*/ 1663 w 2211"/>
              <a:gd name="T79" fmla="*/ 340 h 776"/>
              <a:gd name="T80" fmla="*/ 1698 w 2211"/>
              <a:gd name="T81" fmla="*/ 335 h 776"/>
              <a:gd name="T82" fmla="*/ 1728 w 2211"/>
              <a:gd name="T83" fmla="*/ 315 h 776"/>
              <a:gd name="T84" fmla="*/ 1774 w 2211"/>
              <a:gd name="T85" fmla="*/ 295 h 776"/>
              <a:gd name="T86" fmla="*/ 1814 w 2211"/>
              <a:gd name="T87" fmla="*/ 280 h 776"/>
              <a:gd name="T88" fmla="*/ 1859 w 2211"/>
              <a:gd name="T89" fmla="*/ 260 h 776"/>
              <a:gd name="T90" fmla="*/ 1894 w 2211"/>
              <a:gd name="T91" fmla="*/ 240 h 776"/>
              <a:gd name="T92" fmla="*/ 1924 w 2211"/>
              <a:gd name="T93" fmla="*/ 220 h 776"/>
              <a:gd name="T94" fmla="*/ 1950 w 2211"/>
              <a:gd name="T95" fmla="*/ 195 h 776"/>
              <a:gd name="T96" fmla="*/ 1990 w 2211"/>
              <a:gd name="T97" fmla="*/ 175 h 776"/>
              <a:gd name="T98" fmla="*/ 2025 w 2211"/>
              <a:gd name="T99" fmla="*/ 150 h 776"/>
              <a:gd name="T100" fmla="*/ 2065 w 2211"/>
              <a:gd name="T101" fmla="*/ 120 h 776"/>
              <a:gd name="T102" fmla="*/ 2090 w 2211"/>
              <a:gd name="T103" fmla="*/ 100 h 776"/>
              <a:gd name="T104" fmla="*/ 2125 w 2211"/>
              <a:gd name="T105" fmla="*/ 65 h 776"/>
              <a:gd name="T106" fmla="*/ 2166 w 2211"/>
              <a:gd name="T107" fmla="*/ 35 h 776"/>
              <a:gd name="T108" fmla="*/ 2191 w 2211"/>
              <a:gd name="T109" fmla="*/ 1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1" h="776">
                <a:moveTo>
                  <a:pt x="0" y="776"/>
                </a:moveTo>
                <a:lnTo>
                  <a:pt x="10" y="776"/>
                </a:lnTo>
                <a:lnTo>
                  <a:pt x="10" y="766"/>
                </a:lnTo>
                <a:lnTo>
                  <a:pt x="20" y="766"/>
                </a:lnTo>
                <a:lnTo>
                  <a:pt x="30" y="761"/>
                </a:lnTo>
                <a:lnTo>
                  <a:pt x="40" y="761"/>
                </a:lnTo>
                <a:lnTo>
                  <a:pt x="40" y="751"/>
                </a:lnTo>
                <a:lnTo>
                  <a:pt x="45" y="751"/>
                </a:lnTo>
                <a:lnTo>
                  <a:pt x="45" y="741"/>
                </a:lnTo>
                <a:lnTo>
                  <a:pt x="55" y="741"/>
                </a:lnTo>
                <a:lnTo>
                  <a:pt x="55" y="731"/>
                </a:lnTo>
                <a:lnTo>
                  <a:pt x="65" y="731"/>
                </a:lnTo>
                <a:lnTo>
                  <a:pt x="75" y="721"/>
                </a:lnTo>
                <a:lnTo>
                  <a:pt x="85" y="711"/>
                </a:lnTo>
                <a:lnTo>
                  <a:pt x="95" y="711"/>
                </a:lnTo>
                <a:lnTo>
                  <a:pt x="95" y="706"/>
                </a:lnTo>
                <a:lnTo>
                  <a:pt x="100" y="706"/>
                </a:lnTo>
                <a:lnTo>
                  <a:pt x="110" y="696"/>
                </a:lnTo>
                <a:lnTo>
                  <a:pt x="120" y="696"/>
                </a:lnTo>
                <a:lnTo>
                  <a:pt x="120" y="686"/>
                </a:lnTo>
                <a:lnTo>
                  <a:pt x="130" y="686"/>
                </a:lnTo>
                <a:lnTo>
                  <a:pt x="140" y="676"/>
                </a:lnTo>
                <a:lnTo>
                  <a:pt x="150" y="676"/>
                </a:lnTo>
                <a:lnTo>
                  <a:pt x="150" y="666"/>
                </a:lnTo>
                <a:lnTo>
                  <a:pt x="161" y="666"/>
                </a:lnTo>
                <a:lnTo>
                  <a:pt x="161" y="656"/>
                </a:lnTo>
                <a:lnTo>
                  <a:pt x="166" y="656"/>
                </a:lnTo>
                <a:lnTo>
                  <a:pt x="176" y="646"/>
                </a:lnTo>
                <a:lnTo>
                  <a:pt x="186" y="646"/>
                </a:lnTo>
                <a:lnTo>
                  <a:pt x="186" y="641"/>
                </a:lnTo>
                <a:lnTo>
                  <a:pt x="196" y="641"/>
                </a:lnTo>
                <a:lnTo>
                  <a:pt x="206" y="631"/>
                </a:lnTo>
                <a:lnTo>
                  <a:pt x="216" y="631"/>
                </a:lnTo>
                <a:lnTo>
                  <a:pt x="216" y="621"/>
                </a:lnTo>
                <a:lnTo>
                  <a:pt x="226" y="621"/>
                </a:lnTo>
                <a:lnTo>
                  <a:pt x="231" y="621"/>
                </a:lnTo>
                <a:lnTo>
                  <a:pt x="231" y="611"/>
                </a:lnTo>
                <a:lnTo>
                  <a:pt x="241" y="611"/>
                </a:lnTo>
                <a:lnTo>
                  <a:pt x="241" y="601"/>
                </a:lnTo>
                <a:lnTo>
                  <a:pt x="251" y="601"/>
                </a:lnTo>
                <a:lnTo>
                  <a:pt x="261" y="601"/>
                </a:lnTo>
                <a:lnTo>
                  <a:pt x="261" y="591"/>
                </a:lnTo>
                <a:lnTo>
                  <a:pt x="271" y="591"/>
                </a:lnTo>
                <a:lnTo>
                  <a:pt x="281" y="586"/>
                </a:lnTo>
                <a:lnTo>
                  <a:pt x="286" y="586"/>
                </a:lnTo>
                <a:lnTo>
                  <a:pt x="296" y="576"/>
                </a:lnTo>
                <a:lnTo>
                  <a:pt x="306" y="576"/>
                </a:lnTo>
                <a:lnTo>
                  <a:pt x="316" y="566"/>
                </a:lnTo>
                <a:lnTo>
                  <a:pt x="326" y="566"/>
                </a:lnTo>
                <a:lnTo>
                  <a:pt x="336" y="556"/>
                </a:lnTo>
                <a:lnTo>
                  <a:pt x="346" y="556"/>
                </a:lnTo>
                <a:lnTo>
                  <a:pt x="346" y="546"/>
                </a:lnTo>
                <a:lnTo>
                  <a:pt x="351" y="546"/>
                </a:lnTo>
                <a:lnTo>
                  <a:pt x="362" y="546"/>
                </a:lnTo>
                <a:lnTo>
                  <a:pt x="362" y="536"/>
                </a:lnTo>
                <a:lnTo>
                  <a:pt x="372" y="536"/>
                </a:lnTo>
                <a:lnTo>
                  <a:pt x="382" y="536"/>
                </a:lnTo>
                <a:lnTo>
                  <a:pt x="392" y="526"/>
                </a:lnTo>
                <a:lnTo>
                  <a:pt x="402" y="526"/>
                </a:lnTo>
                <a:lnTo>
                  <a:pt x="407" y="526"/>
                </a:lnTo>
                <a:lnTo>
                  <a:pt x="407" y="521"/>
                </a:lnTo>
                <a:lnTo>
                  <a:pt x="417" y="521"/>
                </a:lnTo>
                <a:lnTo>
                  <a:pt x="427" y="521"/>
                </a:lnTo>
                <a:lnTo>
                  <a:pt x="437" y="511"/>
                </a:lnTo>
                <a:lnTo>
                  <a:pt x="447" y="511"/>
                </a:lnTo>
                <a:lnTo>
                  <a:pt x="457" y="501"/>
                </a:lnTo>
                <a:lnTo>
                  <a:pt x="467" y="501"/>
                </a:lnTo>
                <a:lnTo>
                  <a:pt x="472" y="501"/>
                </a:lnTo>
                <a:lnTo>
                  <a:pt x="472" y="491"/>
                </a:lnTo>
                <a:lnTo>
                  <a:pt x="482" y="491"/>
                </a:lnTo>
                <a:lnTo>
                  <a:pt x="492" y="491"/>
                </a:lnTo>
                <a:lnTo>
                  <a:pt x="502" y="491"/>
                </a:lnTo>
                <a:lnTo>
                  <a:pt x="512" y="481"/>
                </a:lnTo>
                <a:lnTo>
                  <a:pt x="522" y="481"/>
                </a:lnTo>
                <a:lnTo>
                  <a:pt x="532" y="481"/>
                </a:lnTo>
                <a:lnTo>
                  <a:pt x="537" y="471"/>
                </a:lnTo>
                <a:lnTo>
                  <a:pt x="547" y="471"/>
                </a:lnTo>
                <a:lnTo>
                  <a:pt x="558" y="471"/>
                </a:lnTo>
                <a:lnTo>
                  <a:pt x="568" y="461"/>
                </a:lnTo>
                <a:lnTo>
                  <a:pt x="578" y="461"/>
                </a:lnTo>
                <a:lnTo>
                  <a:pt x="588" y="461"/>
                </a:lnTo>
                <a:lnTo>
                  <a:pt x="593" y="461"/>
                </a:lnTo>
                <a:lnTo>
                  <a:pt x="603" y="461"/>
                </a:lnTo>
                <a:lnTo>
                  <a:pt x="603" y="456"/>
                </a:lnTo>
                <a:lnTo>
                  <a:pt x="613" y="456"/>
                </a:lnTo>
                <a:lnTo>
                  <a:pt x="623" y="456"/>
                </a:lnTo>
                <a:lnTo>
                  <a:pt x="633" y="456"/>
                </a:lnTo>
                <a:lnTo>
                  <a:pt x="643" y="456"/>
                </a:lnTo>
                <a:lnTo>
                  <a:pt x="643" y="446"/>
                </a:lnTo>
                <a:lnTo>
                  <a:pt x="653" y="446"/>
                </a:lnTo>
                <a:lnTo>
                  <a:pt x="658" y="446"/>
                </a:lnTo>
                <a:lnTo>
                  <a:pt x="668" y="446"/>
                </a:lnTo>
                <a:lnTo>
                  <a:pt x="678" y="446"/>
                </a:lnTo>
                <a:lnTo>
                  <a:pt x="688" y="446"/>
                </a:lnTo>
                <a:lnTo>
                  <a:pt x="698" y="446"/>
                </a:lnTo>
                <a:lnTo>
                  <a:pt x="698" y="436"/>
                </a:lnTo>
                <a:lnTo>
                  <a:pt x="708" y="436"/>
                </a:lnTo>
                <a:lnTo>
                  <a:pt x="713" y="436"/>
                </a:lnTo>
                <a:lnTo>
                  <a:pt x="723" y="436"/>
                </a:lnTo>
                <a:lnTo>
                  <a:pt x="733" y="436"/>
                </a:lnTo>
                <a:lnTo>
                  <a:pt x="743" y="436"/>
                </a:lnTo>
                <a:lnTo>
                  <a:pt x="754" y="436"/>
                </a:lnTo>
                <a:lnTo>
                  <a:pt x="764" y="436"/>
                </a:lnTo>
                <a:lnTo>
                  <a:pt x="774" y="426"/>
                </a:lnTo>
                <a:lnTo>
                  <a:pt x="779" y="426"/>
                </a:lnTo>
                <a:lnTo>
                  <a:pt x="789" y="426"/>
                </a:lnTo>
                <a:lnTo>
                  <a:pt x="799" y="426"/>
                </a:lnTo>
                <a:lnTo>
                  <a:pt x="809" y="426"/>
                </a:lnTo>
                <a:lnTo>
                  <a:pt x="819" y="426"/>
                </a:lnTo>
                <a:lnTo>
                  <a:pt x="829" y="426"/>
                </a:lnTo>
                <a:lnTo>
                  <a:pt x="839" y="426"/>
                </a:lnTo>
                <a:lnTo>
                  <a:pt x="844" y="426"/>
                </a:lnTo>
                <a:lnTo>
                  <a:pt x="854" y="426"/>
                </a:lnTo>
                <a:lnTo>
                  <a:pt x="864" y="426"/>
                </a:lnTo>
                <a:lnTo>
                  <a:pt x="874" y="426"/>
                </a:lnTo>
                <a:lnTo>
                  <a:pt x="884" y="426"/>
                </a:lnTo>
                <a:lnTo>
                  <a:pt x="894" y="426"/>
                </a:lnTo>
                <a:lnTo>
                  <a:pt x="899" y="426"/>
                </a:lnTo>
                <a:lnTo>
                  <a:pt x="909" y="426"/>
                </a:lnTo>
                <a:lnTo>
                  <a:pt x="919" y="415"/>
                </a:lnTo>
                <a:lnTo>
                  <a:pt x="929" y="415"/>
                </a:lnTo>
                <a:lnTo>
                  <a:pt x="939" y="415"/>
                </a:lnTo>
                <a:lnTo>
                  <a:pt x="950" y="415"/>
                </a:lnTo>
                <a:lnTo>
                  <a:pt x="960" y="415"/>
                </a:lnTo>
                <a:lnTo>
                  <a:pt x="965" y="415"/>
                </a:lnTo>
                <a:lnTo>
                  <a:pt x="975" y="415"/>
                </a:lnTo>
                <a:lnTo>
                  <a:pt x="985" y="415"/>
                </a:lnTo>
                <a:lnTo>
                  <a:pt x="995" y="415"/>
                </a:lnTo>
                <a:lnTo>
                  <a:pt x="1005" y="415"/>
                </a:lnTo>
                <a:lnTo>
                  <a:pt x="1015" y="415"/>
                </a:lnTo>
                <a:lnTo>
                  <a:pt x="1020" y="415"/>
                </a:lnTo>
                <a:lnTo>
                  <a:pt x="1030" y="415"/>
                </a:lnTo>
                <a:lnTo>
                  <a:pt x="1040" y="415"/>
                </a:lnTo>
                <a:lnTo>
                  <a:pt x="1050" y="415"/>
                </a:lnTo>
                <a:lnTo>
                  <a:pt x="1060" y="415"/>
                </a:lnTo>
                <a:lnTo>
                  <a:pt x="1070" y="415"/>
                </a:lnTo>
                <a:lnTo>
                  <a:pt x="1080" y="415"/>
                </a:lnTo>
                <a:lnTo>
                  <a:pt x="1085" y="415"/>
                </a:lnTo>
                <a:lnTo>
                  <a:pt x="1095" y="415"/>
                </a:lnTo>
                <a:lnTo>
                  <a:pt x="1105" y="415"/>
                </a:lnTo>
                <a:lnTo>
                  <a:pt x="1115" y="415"/>
                </a:lnTo>
                <a:lnTo>
                  <a:pt x="1125" y="415"/>
                </a:lnTo>
                <a:lnTo>
                  <a:pt x="1135" y="415"/>
                </a:lnTo>
                <a:lnTo>
                  <a:pt x="1145" y="415"/>
                </a:lnTo>
                <a:lnTo>
                  <a:pt x="1151" y="415"/>
                </a:lnTo>
                <a:lnTo>
                  <a:pt x="1161" y="415"/>
                </a:lnTo>
                <a:lnTo>
                  <a:pt x="1171" y="415"/>
                </a:lnTo>
                <a:lnTo>
                  <a:pt x="1181" y="415"/>
                </a:lnTo>
                <a:lnTo>
                  <a:pt x="1191" y="415"/>
                </a:lnTo>
                <a:lnTo>
                  <a:pt x="1201" y="415"/>
                </a:lnTo>
                <a:lnTo>
                  <a:pt x="1206" y="415"/>
                </a:lnTo>
                <a:lnTo>
                  <a:pt x="1216" y="415"/>
                </a:lnTo>
                <a:lnTo>
                  <a:pt x="1226" y="415"/>
                </a:lnTo>
                <a:lnTo>
                  <a:pt x="1236" y="415"/>
                </a:lnTo>
                <a:lnTo>
                  <a:pt x="1246" y="415"/>
                </a:lnTo>
                <a:lnTo>
                  <a:pt x="1256" y="415"/>
                </a:lnTo>
                <a:lnTo>
                  <a:pt x="1266" y="415"/>
                </a:lnTo>
                <a:lnTo>
                  <a:pt x="1271" y="415"/>
                </a:lnTo>
                <a:lnTo>
                  <a:pt x="1281" y="415"/>
                </a:lnTo>
                <a:lnTo>
                  <a:pt x="1291" y="415"/>
                </a:lnTo>
                <a:lnTo>
                  <a:pt x="1301" y="415"/>
                </a:lnTo>
                <a:lnTo>
                  <a:pt x="1311" y="415"/>
                </a:lnTo>
                <a:lnTo>
                  <a:pt x="1321" y="415"/>
                </a:lnTo>
                <a:lnTo>
                  <a:pt x="1326" y="415"/>
                </a:lnTo>
                <a:lnTo>
                  <a:pt x="1336" y="415"/>
                </a:lnTo>
                <a:lnTo>
                  <a:pt x="1347" y="405"/>
                </a:lnTo>
                <a:lnTo>
                  <a:pt x="1357" y="405"/>
                </a:lnTo>
                <a:lnTo>
                  <a:pt x="1367" y="405"/>
                </a:lnTo>
                <a:lnTo>
                  <a:pt x="1377" y="405"/>
                </a:lnTo>
                <a:lnTo>
                  <a:pt x="1387" y="405"/>
                </a:lnTo>
                <a:lnTo>
                  <a:pt x="1392" y="405"/>
                </a:lnTo>
                <a:lnTo>
                  <a:pt x="1402" y="405"/>
                </a:lnTo>
                <a:lnTo>
                  <a:pt x="1412" y="405"/>
                </a:lnTo>
                <a:lnTo>
                  <a:pt x="1422" y="405"/>
                </a:lnTo>
                <a:lnTo>
                  <a:pt x="1432" y="400"/>
                </a:lnTo>
                <a:lnTo>
                  <a:pt x="1442" y="400"/>
                </a:lnTo>
                <a:lnTo>
                  <a:pt x="1452" y="400"/>
                </a:lnTo>
                <a:lnTo>
                  <a:pt x="1457" y="400"/>
                </a:lnTo>
                <a:lnTo>
                  <a:pt x="1467" y="400"/>
                </a:lnTo>
                <a:lnTo>
                  <a:pt x="1477" y="400"/>
                </a:lnTo>
                <a:lnTo>
                  <a:pt x="1487" y="390"/>
                </a:lnTo>
                <a:lnTo>
                  <a:pt x="1497" y="390"/>
                </a:lnTo>
                <a:lnTo>
                  <a:pt x="1507" y="390"/>
                </a:lnTo>
                <a:lnTo>
                  <a:pt x="1512" y="390"/>
                </a:lnTo>
                <a:lnTo>
                  <a:pt x="1522" y="390"/>
                </a:lnTo>
                <a:lnTo>
                  <a:pt x="1532" y="380"/>
                </a:lnTo>
                <a:lnTo>
                  <a:pt x="1542" y="380"/>
                </a:lnTo>
                <a:lnTo>
                  <a:pt x="1553" y="380"/>
                </a:lnTo>
                <a:lnTo>
                  <a:pt x="1563" y="380"/>
                </a:lnTo>
                <a:lnTo>
                  <a:pt x="1573" y="370"/>
                </a:lnTo>
                <a:lnTo>
                  <a:pt x="1578" y="370"/>
                </a:lnTo>
                <a:lnTo>
                  <a:pt x="1588" y="370"/>
                </a:lnTo>
                <a:lnTo>
                  <a:pt x="1598" y="370"/>
                </a:lnTo>
                <a:lnTo>
                  <a:pt x="1608" y="360"/>
                </a:lnTo>
                <a:lnTo>
                  <a:pt x="1618" y="360"/>
                </a:lnTo>
                <a:lnTo>
                  <a:pt x="1628" y="360"/>
                </a:lnTo>
                <a:lnTo>
                  <a:pt x="1633" y="350"/>
                </a:lnTo>
                <a:lnTo>
                  <a:pt x="1643" y="350"/>
                </a:lnTo>
                <a:lnTo>
                  <a:pt x="1653" y="350"/>
                </a:lnTo>
                <a:lnTo>
                  <a:pt x="1663" y="340"/>
                </a:lnTo>
                <a:lnTo>
                  <a:pt x="1673" y="340"/>
                </a:lnTo>
                <a:lnTo>
                  <a:pt x="1683" y="340"/>
                </a:lnTo>
                <a:lnTo>
                  <a:pt x="1683" y="335"/>
                </a:lnTo>
                <a:lnTo>
                  <a:pt x="1693" y="335"/>
                </a:lnTo>
                <a:lnTo>
                  <a:pt x="1698" y="335"/>
                </a:lnTo>
                <a:lnTo>
                  <a:pt x="1708" y="335"/>
                </a:lnTo>
                <a:lnTo>
                  <a:pt x="1708" y="325"/>
                </a:lnTo>
                <a:lnTo>
                  <a:pt x="1718" y="325"/>
                </a:lnTo>
                <a:lnTo>
                  <a:pt x="1728" y="325"/>
                </a:lnTo>
                <a:lnTo>
                  <a:pt x="1728" y="315"/>
                </a:lnTo>
                <a:lnTo>
                  <a:pt x="1738" y="315"/>
                </a:lnTo>
                <a:lnTo>
                  <a:pt x="1749" y="315"/>
                </a:lnTo>
                <a:lnTo>
                  <a:pt x="1759" y="305"/>
                </a:lnTo>
                <a:lnTo>
                  <a:pt x="1764" y="305"/>
                </a:lnTo>
                <a:lnTo>
                  <a:pt x="1774" y="295"/>
                </a:lnTo>
                <a:lnTo>
                  <a:pt x="1784" y="295"/>
                </a:lnTo>
                <a:lnTo>
                  <a:pt x="1794" y="295"/>
                </a:lnTo>
                <a:lnTo>
                  <a:pt x="1794" y="285"/>
                </a:lnTo>
                <a:lnTo>
                  <a:pt x="1804" y="285"/>
                </a:lnTo>
                <a:lnTo>
                  <a:pt x="1814" y="280"/>
                </a:lnTo>
                <a:lnTo>
                  <a:pt x="1819" y="280"/>
                </a:lnTo>
                <a:lnTo>
                  <a:pt x="1829" y="270"/>
                </a:lnTo>
                <a:lnTo>
                  <a:pt x="1839" y="270"/>
                </a:lnTo>
                <a:lnTo>
                  <a:pt x="1849" y="260"/>
                </a:lnTo>
                <a:lnTo>
                  <a:pt x="1859" y="260"/>
                </a:lnTo>
                <a:lnTo>
                  <a:pt x="1869" y="250"/>
                </a:lnTo>
                <a:lnTo>
                  <a:pt x="1879" y="250"/>
                </a:lnTo>
                <a:lnTo>
                  <a:pt x="1879" y="240"/>
                </a:lnTo>
                <a:lnTo>
                  <a:pt x="1884" y="240"/>
                </a:lnTo>
                <a:lnTo>
                  <a:pt x="1894" y="240"/>
                </a:lnTo>
                <a:lnTo>
                  <a:pt x="1894" y="230"/>
                </a:lnTo>
                <a:lnTo>
                  <a:pt x="1904" y="230"/>
                </a:lnTo>
                <a:lnTo>
                  <a:pt x="1904" y="220"/>
                </a:lnTo>
                <a:lnTo>
                  <a:pt x="1914" y="220"/>
                </a:lnTo>
                <a:lnTo>
                  <a:pt x="1924" y="220"/>
                </a:lnTo>
                <a:lnTo>
                  <a:pt x="1924" y="215"/>
                </a:lnTo>
                <a:lnTo>
                  <a:pt x="1934" y="215"/>
                </a:lnTo>
                <a:lnTo>
                  <a:pt x="1940" y="205"/>
                </a:lnTo>
                <a:lnTo>
                  <a:pt x="1950" y="205"/>
                </a:lnTo>
                <a:lnTo>
                  <a:pt x="1950" y="195"/>
                </a:lnTo>
                <a:lnTo>
                  <a:pt x="1960" y="195"/>
                </a:lnTo>
                <a:lnTo>
                  <a:pt x="1970" y="185"/>
                </a:lnTo>
                <a:lnTo>
                  <a:pt x="1980" y="185"/>
                </a:lnTo>
                <a:lnTo>
                  <a:pt x="1980" y="175"/>
                </a:lnTo>
                <a:lnTo>
                  <a:pt x="1990" y="175"/>
                </a:lnTo>
                <a:lnTo>
                  <a:pt x="2000" y="165"/>
                </a:lnTo>
                <a:lnTo>
                  <a:pt x="2005" y="155"/>
                </a:lnTo>
                <a:lnTo>
                  <a:pt x="2015" y="155"/>
                </a:lnTo>
                <a:lnTo>
                  <a:pt x="2015" y="150"/>
                </a:lnTo>
                <a:lnTo>
                  <a:pt x="2025" y="150"/>
                </a:lnTo>
                <a:lnTo>
                  <a:pt x="2035" y="140"/>
                </a:lnTo>
                <a:lnTo>
                  <a:pt x="2045" y="140"/>
                </a:lnTo>
                <a:lnTo>
                  <a:pt x="2045" y="130"/>
                </a:lnTo>
                <a:lnTo>
                  <a:pt x="2055" y="130"/>
                </a:lnTo>
                <a:lnTo>
                  <a:pt x="2065" y="120"/>
                </a:lnTo>
                <a:lnTo>
                  <a:pt x="2070" y="120"/>
                </a:lnTo>
                <a:lnTo>
                  <a:pt x="2070" y="110"/>
                </a:lnTo>
                <a:lnTo>
                  <a:pt x="2080" y="110"/>
                </a:lnTo>
                <a:lnTo>
                  <a:pt x="2080" y="100"/>
                </a:lnTo>
                <a:lnTo>
                  <a:pt x="2090" y="100"/>
                </a:lnTo>
                <a:lnTo>
                  <a:pt x="2100" y="95"/>
                </a:lnTo>
                <a:lnTo>
                  <a:pt x="2110" y="85"/>
                </a:lnTo>
                <a:lnTo>
                  <a:pt x="2120" y="75"/>
                </a:lnTo>
                <a:lnTo>
                  <a:pt x="2125" y="75"/>
                </a:lnTo>
                <a:lnTo>
                  <a:pt x="2125" y="65"/>
                </a:lnTo>
                <a:lnTo>
                  <a:pt x="2135" y="65"/>
                </a:lnTo>
                <a:lnTo>
                  <a:pt x="2146" y="55"/>
                </a:lnTo>
                <a:lnTo>
                  <a:pt x="2156" y="45"/>
                </a:lnTo>
                <a:lnTo>
                  <a:pt x="2166" y="45"/>
                </a:lnTo>
                <a:lnTo>
                  <a:pt x="2166" y="35"/>
                </a:lnTo>
                <a:lnTo>
                  <a:pt x="2176" y="35"/>
                </a:lnTo>
                <a:lnTo>
                  <a:pt x="2176" y="30"/>
                </a:lnTo>
                <a:lnTo>
                  <a:pt x="2186" y="30"/>
                </a:lnTo>
                <a:lnTo>
                  <a:pt x="2191" y="20"/>
                </a:lnTo>
                <a:lnTo>
                  <a:pt x="2191" y="10"/>
                </a:lnTo>
                <a:lnTo>
                  <a:pt x="2201" y="10"/>
                </a:lnTo>
                <a:lnTo>
                  <a:pt x="2211" y="0"/>
                </a:lnTo>
              </a:path>
            </a:pathLst>
          </a:custGeom>
          <a:noFill/>
          <a:ln w="27051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0" name="Freeform 64">
            <a:extLst>
              <a:ext uri="{FF2B5EF4-FFF2-40B4-BE49-F238E27FC236}">
                <a16:creationId xmlns:a16="http://schemas.microsoft.com/office/drawing/2014/main" id="{3E2D3CFB-33CD-48C1-7688-5F0BB1C81850}"/>
              </a:ext>
            </a:extLst>
          </p:cNvPr>
          <p:cNvSpPr>
            <a:spLocks noChangeAspect="1"/>
          </p:cNvSpPr>
          <p:nvPr/>
        </p:nvSpPr>
        <p:spPr bwMode="auto">
          <a:xfrm>
            <a:off x="6634163" y="2016125"/>
            <a:ext cx="879475" cy="212725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1" name="Freeform 65">
            <a:extLst>
              <a:ext uri="{FF2B5EF4-FFF2-40B4-BE49-F238E27FC236}">
                <a16:creationId xmlns:a16="http://schemas.microsoft.com/office/drawing/2014/main" id="{873F99F4-9541-B76B-0BED-C80F17E7948B}"/>
              </a:ext>
            </a:extLst>
          </p:cNvPr>
          <p:cNvSpPr>
            <a:spLocks noChangeAspect="1"/>
          </p:cNvSpPr>
          <p:nvPr/>
        </p:nvSpPr>
        <p:spPr bwMode="auto">
          <a:xfrm>
            <a:off x="7005638" y="1812925"/>
            <a:ext cx="582612" cy="141288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42" name="AutoShape 66">
            <a:extLst>
              <a:ext uri="{FF2B5EF4-FFF2-40B4-BE49-F238E27FC236}">
                <a16:creationId xmlns:a16="http://schemas.microsoft.com/office/drawing/2014/main" id="{AF0478A6-78E8-3ECD-18CD-4ED5AF991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5181600" cy="1295400"/>
          </a:xfrm>
          <a:prstGeom prst="wedgeEllipseCallout">
            <a:avLst>
              <a:gd name="adj1" fmla="val -42708"/>
              <a:gd name="adj2" fmla="val 9767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/>
              <a:t>亦称为</a:t>
            </a:r>
            <a:r>
              <a:rPr lang="zh-CN" altLang="en-US" sz="2400" b="1">
                <a:solidFill>
                  <a:schemeClr val="accent2"/>
                </a:solidFill>
              </a:rPr>
              <a:t>欧拉折线法</a:t>
            </a:r>
            <a:r>
              <a:rPr lang="zh-CN" altLang="en-US" sz="2400" b="1"/>
              <a:t> 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Euler’s polygonal arc method*/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0257" name="Group 81">
            <a:extLst>
              <a:ext uri="{FF2B5EF4-FFF2-40B4-BE49-F238E27FC236}">
                <a16:creationId xmlns:a16="http://schemas.microsoft.com/office/drawing/2014/main" id="{EFA7E579-3C96-442B-CD83-9F3C0A91FC01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3276600"/>
            <a:ext cx="4262437" cy="1295400"/>
            <a:chOff x="1107" y="2064"/>
            <a:chExt cx="2685" cy="816"/>
          </a:xfrm>
        </p:grpSpPr>
        <p:graphicFrame>
          <p:nvGraphicFramePr>
            <p:cNvPr id="50245" name="Object 69">
              <a:extLst>
                <a:ext uri="{FF2B5EF4-FFF2-40B4-BE49-F238E27FC236}">
                  <a16:creationId xmlns:a16="http://schemas.microsoft.com/office/drawing/2014/main" id="{5EA1F755-2FD6-1261-5591-458FDCDDF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7" y="2064"/>
            <a:ext cx="148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0680" imgH="634680" progId="Equation.DSMT4">
                    <p:embed/>
                  </p:oleObj>
                </mc:Choice>
                <mc:Fallback>
                  <p:oleObj name="Equation" r:id="rId16" imgW="850680" imgH="63468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064"/>
                          <a:ext cx="148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6" name="Object 70">
              <a:extLst>
                <a:ext uri="{FF2B5EF4-FFF2-40B4-BE49-F238E27FC236}">
                  <a16:creationId xmlns:a16="http://schemas.microsoft.com/office/drawing/2014/main" id="{04058FEB-AB95-3416-5642-43352934F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8" y="2326"/>
            <a:ext cx="94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98400" imgH="203040" progId="Equation.DSMT4">
                    <p:embed/>
                  </p:oleObj>
                </mc:Choice>
                <mc:Fallback>
                  <p:oleObj name="Equation" r:id="rId18" imgW="698400" imgH="20304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326"/>
                          <a:ext cx="94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47" name="Rectangle 71">
            <a:extLst>
              <a:ext uri="{FF2B5EF4-FFF2-40B4-BE49-F238E27FC236}">
                <a16:creationId xmlns:a16="http://schemas.microsoft.com/office/drawing/2014/main" id="{1E0F5A77-CB52-D065-4495-E299BE4C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819400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</a:rPr>
              <a:t>. </a:t>
            </a:r>
            <a:r>
              <a:rPr lang="zh-CN" altLang="en-US" sz="2400" b="1">
                <a:latin typeface="楷体_GB2312" pitchFamily="49" charset="-122"/>
              </a:rPr>
              <a:t>求初值问题</a:t>
            </a:r>
          </a:p>
        </p:txBody>
      </p:sp>
      <p:sp>
        <p:nvSpPr>
          <p:cNvPr id="50248" name="Rectangle 72">
            <a:extLst>
              <a:ext uri="{FF2B5EF4-FFF2-40B4-BE49-F238E27FC236}">
                <a16:creationId xmlns:a16="http://schemas.microsoft.com/office/drawing/2014/main" id="{7F44A375-7614-C203-4EF0-A671229F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4495800"/>
            <a:ext cx="68087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：本题的</a:t>
            </a:r>
            <a:r>
              <a:rPr lang="en-US" altLang="zh-CN" b="1">
                <a:ea typeface="楷体_GB2312" pitchFamily="49" charset="-122"/>
              </a:rPr>
              <a:t>Euler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公式的具体形式为</a:t>
            </a:r>
          </a:p>
        </p:txBody>
      </p:sp>
      <p:graphicFrame>
        <p:nvGraphicFramePr>
          <p:cNvPr id="50249" name="Object 73">
            <a:extLst>
              <a:ext uri="{FF2B5EF4-FFF2-40B4-BE49-F238E27FC236}">
                <a16:creationId xmlns:a16="http://schemas.microsoft.com/office/drawing/2014/main" id="{DD8E10E2-B407-DD4A-F5F1-1574C6088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70463"/>
          <a:ext cx="36782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11280" imgH="431640" progId="Equation.DSMT4">
                  <p:embed/>
                </p:oleObj>
              </mc:Choice>
              <mc:Fallback>
                <p:oleObj name="Equation" r:id="rId20" imgW="1511280" imgH="4316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70463"/>
                        <a:ext cx="36782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58" name="Rectangle 82">
            <a:extLst>
              <a:ext uri="{FF2B5EF4-FFF2-40B4-BE49-F238E27FC236}">
                <a16:creationId xmlns:a16="http://schemas.microsoft.com/office/drawing/2014/main" id="{6DB27C4C-342D-54EC-2A14-F509FF07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242" grpId="0" animBg="1" autoUpdateAnimBg="0"/>
      <p:bldP spid="50247" grpId="0" autoUpdateAnimBg="0"/>
      <p:bldP spid="502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>
            <a:extLst>
              <a:ext uri="{FF2B5EF4-FFF2-40B4-BE49-F238E27FC236}">
                <a16:creationId xmlns:a16="http://schemas.microsoft.com/office/drawing/2014/main" id="{3C07057B-2C49-F91D-ACDC-18EE381DAB7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772400" cy="3581400"/>
            <a:chOff x="480" y="1152"/>
            <a:chExt cx="4896" cy="2256"/>
          </a:xfrm>
        </p:grpSpPr>
        <p:grpSp>
          <p:nvGrpSpPr>
            <p:cNvPr id="75779" name="Group 3">
              <a:extLst>
                <a:ext uri="{FF2B5EF4-FFF2-40B4-BE49-F238E27FC236}">
                  <a16:creationId xmlns:a16="http://schemas.microsoft.com/office/drawing/2014/main" id="{4D6A85F7-C152-E862-C210-4D588DC4A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96"/>
              <a:ext cx="4896" cy="2112"/>
              <a:chOff x="480" y="1248"/>
              <a:chExt cx="4896" cy="2112"/>
            </a:xfrm>
          </p:grpSpPr>
          <p:sp>
            <p:nvSpPr>
              <p:cNvPr id="75780" name="Rectangle 4">
                <a:extLst>
                  <a:ext uri="{FF2B5EF4-FFF2-40B4-BE49-F238E27FC236}">
                    <a16:creationId xmlns:a16="http://schemas.microsoft.com/office/drawing/2014/main" id="{A106F977-111E-F800-95E2-161444BA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1.7321</a:t>
                </a:r>
              </a:p>
            </p:txBody>
          </p:sp>
          <p:sp>
            <p:nvSpPr>
              <p:cNvPr id="75781" name="Rectangle 5">
                <a:extLst>
                  <a:ext uri="{FF2B5EF4-FFF2-40B4-BE49-F238E27FC236}">
                    <a16:creationId xmlns:a16="http://schemas.microsoft.com/office/drawing/2014/main" id="{F7A13219-CC2B-B8D4-0F1A-A4744A16E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1.7848</a:t>
                </a:r>
              </a:p>
            </p:txBody>
          </p:sp>
          <p:sp>
            <p:nvSpPr>
              <p:cNvPr id="75782" name="Rectangle 6">
                <a:extLst>
                  <a:ext uri="{FF2B5EF4-FFF2-40B4-BE49-F238E27FC236}">
                    <a16:creationId xmlns:a16="http://schemas.microsoft.com/office/drawing/2014/main" id="{5D65C3B4-CF09-29C7-959E-A58A8CDA3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1.0</a:t>
                </a:r>
              </a:p>
            </p:txBody>
          </p:sp>
          <p:sp>
            <p:nvSpPr>
              <p:cNvPr id="75783" name="Rectangle 7">
                <a:extLst>
                  <a:ext uri="{FF2B5EF4-FFF2-40B4-BE49-F238E27FC236}">
                    <a16:creationId xmlns:a16="http://schemas.microsoft.com/office/drawing/2014/main" id="{A8C03148-F2DE-A702-6B5D-939CD79CA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1.4142</a:t>
                </a:r>
              </a:p>
            </p:txBody>
          </p:sp>
          <p:sp>
            <p:nvSpPr>
              <p:cNvPr id="75784" name="Rectangle 8">
                <a:extLst>
                  <a:ext uri="{FF2B5EF4-FFF2-40B4-BE49-F238E27FC236}">
                    <a16:creationId xmlns:a16="http://schemas.microsoft.com/office/drawing/2014/main" id="{30AB8A2D-3043-6C3B-E411-AE8878F08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1.4351</a:t>
                </a:r>
              </a:p>
            </p:txBody>
          </p:sp>
          <p:sp>
            <p:nvSpPr>
              <p:cNvPr id="75785" name="Rectangle 9">
                <a:extLst>
                  <a:ext uri="{FF2B5EF4-FFF2-40B4-BE49-F238E27FC236}">
                    <a16:creationId xmlns:a16="http://schemas.microsoft.com/office/drawing/2014/main" id="{B3663370-8F5F-4EB2-CF0D-C635073A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02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0.5</a:t>
                </a:r>
              </a:p>
            </p:txBody>
          </p:sp>
          <p:sp>
            <p:nvSpPr>
              <p:cNvPr id="75786" name="Rectangle 10">
                <a:extLst>
                  <a:ext uri="{FF2B5EF4-FFF2-40B4-BE49-F238E27FC236}">
                    <a16:creationId xmlns:a16="http://schemas.microsoft.com/office/drawing/2014/main" id="{B530D93D-3113-B3FB-25DB-A11367526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1.6733</a:t>
                </a:r>
              </a:p>
            </p:txBody>
          </p:sp>
          <p:sp>
            <p:nvSpPr>
              <p:cNvPr id="75787" name="Rectangle 11">
                <a:extLst>
                  <a:ext uri="{FF2B5EF4-FFF2-40B4-BE49-F238E27FC236}">
                    <a16:creationId xmlns:a16="http://schemas.microsoft.com/office/drawing/2014/main" id="{21C55518-4B1D-8A69-5B16-1969C77B7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1.7178</a:t>
                </a:r>
              </a:p>
            </p:txBody>
          </p:sp>
          <p:sp>
            <p:nvSpPr>
              <p:cNvPr id="75788" name="Rectangle 12">
                <a:extLst>
                  <a:ext uri="{FF2B5EF4-FFF2-40B4-BE49-F238E27FC236}">
                    <a16:creationId xmlns:a16="http://schemas.microsoft.com/office/drawing/2014/main" id="{024E00AC-9F59-F665-C31D-F155E5560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0.9</a:t>
                </a:r>
              </a:p>
            </p:txBody>
          </p:sp>
          <p:sp>
            <p:nvSpPr>
              <p:cNvPr id="75789" name="Rectangle 13">
                <a:extLst>
                  <a:ext uri="{FF2B5EF4-FFF2-40B4-BE49-F238E27FC236}">
                    <a16:creationId xmlns:a16="http://schemas.microsoft.com/office/drawing/2014/main" id="{651E1785-853B-6F04-319B-4A14B4D2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1.2416</a:t>
                </a:r>
              </a:p>
            </p:txBody>
          </p:sp>
          <p:sp>
            <p:nvSpPr>
              <p:cNvPr id="75790" name="Rectangle 14">
                <a:extLst>
                  <a:ext uri="{FF2B5EF4-FFF2-40B4-BE49-F238E27FC236}">
                    <a16:creationId xmlns:a16="http://schemas.microsoft.com/office/drawing/2014/main" id="{91C0E38B-F488-DB08-B573-8FFA7DAA7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1.3582</a:t>
                </a:r>
              </a:p>
            </p:txBody>
          </p:sp>
          <p:sp>
            <p:nvSpPr>
              <p:cNvPr id="75791" name="Rectangle 15">
                <a:extLst>
                  <a:ext uri="{FF2B5EF4-FFF2-40B4-BE49-F238E27FC236}">
                    <a16:creationId xmlns:a16="http://schemas.microsoft.com/office/drawing/2014/main" id="{DA2D67BA-5111-0E37-C2DA-2FA20D1DD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46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0.4</a:t>
                </a:r>
              </a:p>
            </p:txBody>
          </p:sp>
          <p:sp>
            <p:nvSpPr>
              <p:cNvPr id="75792" name="Rectangle 16">
                <a:extLst>
                  <a:ext uri="{FF2B5EF4-FFF2-40B4-BE49-F238E27FC236}">
                    <a16:creationId xmlns:a16="http://schemas.microsoft.com/office/drawing/2014/main" id="{09864045-4B49-7829-47C0-5EE141026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1.6125</a:t>
                </a:r>
              </a:p>
            </p:txBody>
          </p:sp>
          <p:sp>
            <p:nvSpPr>
              <p:cNvPr id="75793" name="Rectangle 17">
                <a:extLst>
                  <a:ext uri="{FF2B5EF4-FFF2-40B4-BE49-F238E27FC236}">
                    <a16:creationId xmlns:a16="http://schemas.microsoft.com/office/drawing/2014/main" id="{4365016D-F114-FD3E-5674-5E8CE5D6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1.6498</a:t>
                </a:r>
              </a:p>
            </p:txBody>
          </p:sp>
          <p:sp>
            <p:nvSpPr>
              <p:cNvPr id="75794" name="Rectangle 18">
                <a:extLst>
                  <a:ext uri="{FF2B5EF4-FFF2-40B4-BE49-F238E27FC236}">
                    <a16:creationId xmlns:a16="http://schemas.microsoft.com/office/drawing/2014/main" id="{F6ADD2C7-77D3-C994-BF4A-1C380A09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0.8</a:t>
                </a:r>
              </a:p>
            </p:txBody>
          </p:sp>
          <p:sp>
            <p:nvSpPr>
              <p:cNvPr id="75795" name="Rectangle 19">
                <a:extLst>
                  <a:ext uri="{FF2B5EF4-FFF2-40B4-BE49-F238E27FC236}">
                    <a16:creationId xmlns:a16="http://schemas.microsoft.com/office/drawing/2014/main" id="{44948D2F-8014-2D7D-5C33-BE446D9ED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1.2649</a:t>
                </a:r>
              </a:p>
            </p:txBody>
          </p:sp>
          <p:sp>
            <p:nvSpPr>
              <p:cNvPr id="75796" name="Rectangle 20">
                <a:extLst>
                  <a:ext uri="{FF2B5EF4-FFF2-40B4-BE49-F238E27FC236}">
                    <a16:creationId xmlns:a16="http://schemas.microsoft.com/office/drawing/2014/main" id="{B6BC7A19-0374-276D-7FFE-4D72FD73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1.2774</a:t>
                </a:r>
              </a:p>
            </p:txBody>
          </p:sp>
          <p:sp>
            <p:nvSpPr>
              <p:cNvPr id="75797" name="Rectangle 21">
                <a:extLst>
                  <a:ext uri="{FF2B5EF4-FFF2-40B4-BE49-F238E27FC236}">
                    <a16:creationId xmlns:a16="http://schemas.microsoft.com/office/drawing/2014/main" id="{DCE10CE0-6874-18A9-2DA3-F158023CD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288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0.3</a:t>
                </a:r>
              </a:p>
            </p:txBody>
          </p:sp>
          <p:sp>
            <p:nvSpPr>
              <p:cNvPr id="75798" name="Rectangle 22">
                <a:extLst>
                  <a:ext uri="{FF2B5EF4-FFF2-40B4-BE49-F238E27FC236}">
                    <a16:creationId xmlns:a16="http://schemas.microsoft.com/office/drawing/2014/main" id="{C01AFF95-838C-D382-A9B9-451A2CA01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1.5492</a:t>
                </a:r>
              </a:p>
            </p:txBody>
          </p:sp>
          <p:sp>
            <p:nvSpPr>
              <p:cNvPr id="75799" name="Rectangle 23">
                <a:extLst>
                  <a:ext uri="{FF2B5EF4-FFF2-40B4-BE49-F238E27FC236}">
                    <a16:creationId xmlns:a16="http://schemas.microsoft.com/office/drawing/2014/main" id="{408ABB24-517A-0AA7-8D2E-AD98EBBF0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1.5803</a:t>
                </a:r>
              </a:p>
            </p:txBody>
          </p:sp>
          <p:sp>
            <p:nvSpPr>
              <p:cNvPr id="75800" name="Rectangle 24">
                <a:extLst>
                  <a:ext uri="{FF2B5EF4-FFF2-40B4-BE49-F238E27FC236}">
                    <a16:creationId xmlns:a16="http://schemas.microsoft.com/office/drawing/2014/main" id="{E95EF0C2-69F2-D6E7-C074-D8C8A92DD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0.7</a:t>
                </a:r>
              </a:p>
            </p:txBody>
          </p:sp>
          <p:sp>
            <p:nvSpPr>
              <p:cNvPr id="75801" name="Rectangle 25">
                <a:extLst>
                  <a:ext uri="{FF2B5EF4-FFF2-40B4-BE49-F238E27FC236}">
                    <a16:creationId xmlns:a16="http://schemas.microsoft.com/office/drawing/2014/main" id="{ADA74A1F-1395-07D1-068D-BF918F38A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1.1832</a:t>
                </a:r>
              </a:p>
            </p:txBody>
          </p:sp>
          <p:sp>
            <p:nvSpPr>
              <p:cNvPr id="75802" name="Rectangle 26">
                <a:extLst>
                  <a:ext uri="{FF2B5EF4-FFF2-40B4-BE49-F238E27FC236}">
                    <a16:creationId xmlns:a16="http://schemas.microsoft.com/office/drawing/2014/main" id="{A3D63C94-0CE9-766F-2727-58E2E3566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1.1918</a:t>
                </a:r>
              </a:p>
            </p:txBody>
          </p:sp>
          <p:sp>
            <p:nvSpPr>
              <p:cNvPr id="75803" name="Rectangle 27">
                <a:extLst>
                  <a:ext uri="{FF2B5EF4-FFF2-40B4-BE49-F238E27FC236}">
                    <a16:creationId xmlns:a16="http://schemas.microsoft.com/office/drawing/2014/main" id="{CBDAAB16-996D-C1B5-FBCB-00CD692EF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930"/>
                <a:ext cx="816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0.2</a:t>
                </a:r>
              </a:p>
            </p:txBody>
          </p:sp>
          <p:sp>
            <p:nvSpPr>
              <p:cNvPr id="75804" name="Rectangle 28">
                <a:extLst>
                  <a:ext uri="{FF2B5EF4-FFF2-40B4-BE49-F238E27FC236}">
                    <a16:creationId xmlns:a16="http://schemas.microsoft.com/office/drawing/2014/main" id="{6C4D54DB-1A2A-2ED8-A63C-36575BE34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1.4832</a:t>
                </a:r>
              </a:p>
            </p:txBody>
          </p:sp>
          <p:sp>
            <p:nvSpPr>
              <p:cNvPr id="75805" name="Rectangle 29">
                <a:extLst>
                  <a:ext uri="{FF2B5EF4-FFF2-40B4-BE49-F238E27FC236}">
                    <a16:creationId xmlns:a16="http://schemas.microsoft.com/office/drawing/2014/main" id="{A7B6E17C-1CC2-264F-C0CC-E640B69E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1.5090</a:t>
                </a:r>
              </a:p>
            </p:txBody>
          </p:sp>
          <p:sp>
            <p:nvSpPr>
              <p:cNvPr id="75806" name="Rectangle 30">
                <a:extLst>
                  <a:ext uri="{FF2B5EF4-FFF2-40B4-BE49-F238E27FC236}">
                    <a16:creationId xmlns:a16="http://schemas.microsoft.com/office/drawing/2014/main" id="{8B2B6185-A43A-7A7E-CF70-D4ED60E68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0.6</a:t>
                </a:r>
              </a:p>
            </p:txBody>
          </p:sp>
          <p:sp>
            <p:nvSpPr>
              <p:cNvPr id="75807" name="Rectangle 31">
                <a:extLst>
                  <a:ext uri="{FF2B5EF4-FFF2-40B4-BE49-F238E27FC236}">
                    <a16:creationId xmlns:a16="http://schemas.microsoft.com/office/drawing/2014/main" id="{B7401AC6-F0DC-4DAE-57C4-DF04411D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1.0954</a:t>
                </a:r>
              </a:p>
            </p:txBody>
          </p:sp>
          <p:sp>
            <p:nvSpPr>
              <p:cNvPr id="75808" name="Rectangle 32">
                <a:extLst>
                  <a:ext uri="{FF2B5EF4-FFF2-40B4-BE49-F238E27FC236}">
                    <a16:creationId xmlns:a16="http://schemas.microsoft.com/office/drawing/2014/main" id="{DA7C0761-8E8E-7403-6C14-2334DBE75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1.1000</a:t>
                </a:r>
              </a:p>
            </p:txBody>
          </p:sp>
          <p:sp>
            <p:nvSpPr>
              <p:cNvPr id="75809" name="Rectangle 33">
                <a:extLst>
                  <a:ext uri="{FF2B5EF4-FFF2-40B4-BE49-F238E27FC236}">
                    <a16:creationId xmlns:a16="http://schemas.microsoft.com/office/drawing/2014/main" id="{9ED71A19-92E6-7978-383A-D6AAF1542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574"/>
                <a:ext cx="81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zh-CN"/>
                  <a:t>0.1</a:t>
                </a:r>
              </a:p>
            </p:txBody>
          </p:sp>
          <p:sp>
            <p:nvSpPr>
              <p:cNvPr id="75810" name="Rectangle 34">
                <a:extLst>
                  <a:ext uri="{FF2B5EF4-FFF2-40B4-BE49-F238E27FC236}">
                    <a16:creationId xmlns:a16="http://schemas.microsoft.com/office/drawing/2014/main" id="{7AF15813-B6BC-7E3C-E0D2-E0E80A311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1" name="Rectangle 35">
                <a:extLst>
                  <a:ext uri="{FF2B5EF4-FFF2-40B4-BE49-F238E27FC236}">
                    <a16:creationId xmlns:a16="http://schemas.microsoft.com/office/drawing/2014/main" id="{9F64591A-9CC1-9105-08EA-B68839C17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2" name="Rectangle 36">
                <a:extLst>
                  <a:ext uri="{FF2B5EF4-FFF2-40B4-BE49-F238E27FC236}">
                    <a16:creationId xmlns:a16="http://schemas.microsoft.com/office/drawing/2014/main" id="{9B349057-5A61-87D8-8B4B-167C014D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3" name="Rectangle 37">
                <a:extLst>
                  <a:ext uri="{FF2B5EF4-FFF2-40B4-BE49-F238E27FC236}">
                    <a16:creationId xmlns:a16="http://schemas.microsoft.com/office/drawing/2014/main" id="{33D98CE4-AEE7-2BA0-2878-7CF962CA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4" name="Rectangle 38">
                <a:extLst>
                  <a:ext uri="{FF2B5EF4-FFF2-40B4-BE49-F238E27FC236}">
                    <a16:creationId xmlns:a16="http://schemas.microsoft.com/office/drawing/2014/main" id="{A769E447-FEAB-F4A0-6F3D-83164FF75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5" name="Rectangle 39">
                <a:extLst>
                  <a:ext uri="{FF2B5EF4-FFF2-40B4-BE49-F238E27FC236}">
                    <a16:creationId xmlns:a16="http://schemas.microsoft.com/office/drawing/2014/main" id="{037C643C-E56B-B7BA-6625-EE15ED73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8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75816" name="Line 40">
                <a:extLst>
                  <a:ext uri="{FF2B5EF4-FFF2-40B4-BE49-F238E27FC236}">
                    <a16:creationId xmlns:a16="http://schemas.microsoft.com/office/drawing/2014/main" id="{8C69F4F8-C8BB-6F25-709C-325D6D4D5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48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7" name="Line 41">
                <a:extLst>
                  <a:ext uri="{FF2B5EF4-FFF2-40B4-BE49-F238E27FC236}">
                    <a16:creationId xmlns:a16="http://schemas.microsoft.com/office/drawing/2014/main" id="{8844EBBA-4907-B0C0-15EF-9971DF15C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74"/>
                <a:ext cx="48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Line 42">
                <a:extLst>
                  <a:ext uri="{FF2B5EF4-FFF2-40B4-BE49-F238E27FC236}">
                    <a16:creationId xmlns:a16="http://schemas.microsoft.com/office/drawing/2014/main" id="{99C934E0-E194-0DD8-4B65-DE5C9FC8D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930"/>
                <a:ext cx="48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9" name="Line 43">
                <a:extLst>
                  <a:ext uri="{FF2B5EF4-FFF2-40B4-BE49-F238E27FC236}">
                    <a16:creationId xmlns:a16="http://schemas.microsoft.com/office/drawing/2014/main" id="{72AEED47-CB26-FA24-73AC-C4C87B9D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288"/>
                <a:ext cx="48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Line 44">
                <a:extLst>
                  <a:ext uri="{FF2B5EF4-FFF2-40B4-BE49-F238E27FC236}">
                    <a16:creationId xmlns:a16="http://schemas.microsoft.com/office/drawing/2014/main" id="{B05A799F-65DB-B7E3-523E-6BC4F0D4B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646"/>
                <a:ext cx="48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1" name="Line 45">
                <a:extLst>
                  <a:ext uri="{FF2B5EF4-FFF2-40B4-BE49-F238E27FC236}">
                    <a16:creationId xmlns:a16="http://schemas.microsoft.com/office/drawing/2014/main" id="{DD3ECA91-5AB9-E5CE-D56F-32E047D94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002"/>
                <a:ext cx="48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Line 46">
                <a:extLst>
                  <a:ext uri="{FF2B5EF4-FFF2-40B4-BE49-F238E27FC236}">
                    <a16:creationId xmlns:a16="http://schemas.microsoft.com/office/drawing/2014/main" id="{D79285CE-ADDC-BAB2-ADDB-3EB70207C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48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3" name="Line 47">
                <a:extLst>
                  <a:ext uri="{FF2B5EF4-FFF2-40B4-BE49-F238E27FC236}">
                    <a16:creationId xmlns:a16="http://schemas.microsoft.com/office/drawing/2014/main" id="{B723D14A-0D5A-4EB6-62C4-5CDFEC969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248"/>
                <a:ext cx="0" cy="211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4" name="Line 48">
                <a:extLst>
                  <a:ext uri="{FF2B5EF4-FFF2-40B4-BE49-F238E27FC236}">
                    <a16:creationId xmlns:a16="http://schemas.microsoft.com/office/drawing/2014/main" id="{36E16E25-AEE3-28C8-9F1D-B96993CBB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Line 49">
                <a:extLst>
                  <a:ext uri="{FF2B5EF4-FFF2-40B4-BE49-F238E27FC236}">
                    <a16:creationId xmlns:a16="http://schemas.microsoft.com/office/drawing/2014/main" id="{9376DDCC-E796-2640-6AA1-AD7726BE2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6" name="Line 50">
                <a:extLst>
                  <a:ext uri="{FF2B5EF4-FFF2-40B4-BE49-F238E27FC236}">
                    <a16:creationId xmlns:a16="http://schemas.microsoft.com/office/drawing/2014/main" id="{004BEF82-960E-03F2-160C-8A5376C2F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24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7" name="Line 51">
                <a:extLst>
                  <a:ext uri="{FF2B5EF4-FFF2-40B4-BE49-F238E27FC236}">
                    <a16:creationId xmlns:a16="http://schemas.microsoft.com/office/drawing/2014/main" id="{800FB822-7659-3293-8BBA-807A60D8A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24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8" name="Line 52">
                <a:extLst>
                  <a:ext uri="{FF2B5EF4-FFF2-40B4-BE49-F238E27FC236}">
                    <a16:creationId xmlns:a16="http://schemas.microsoft.com/office/drawing/2014/main" id="{E565904F-A95D-114E-43E2-BB0F5747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9" name="Line 53">
                <a:extLst>
                  <a:ext uri="{FF2B5EF4-FFF2-40B4-BE49-F238E27FC236}">
                    <a16:creationId xmlns:a16="http://schemas.microsoft.com/office/drawing/2014/main" id="{A0FEE65A-8CA9-09CD-745A-22A29AEF2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11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5830" name="Object 54">
              <a:extLst>
                <a:ext uri="{FF2B5EF4-FFF2-40B4-BE49-F238E27FC236}">
                  <a16:creationId xmlns:a16="http://schemas.microsoft.com/office/drawing/2014/main" id="{6A67BB1C-C353-44E1-A60C-F7F35F12D5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152"/>
            <a:ext cx="37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28600" progId="Equation.DSMT4">
                    <p:embed/>
                  </p:oleObj>
                </mc:Choice>
                <mc:Fallback>
                  <p:oleObj name="Equation" r:id="rId2" imgW="177480" imgH="228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37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31" name="Object 55">
              <a:extLst>
                <a:ext uri="{FF2B5EF4-FFF2-40B4-BE49-F238E27FC236}">
                  <a16:creationId xmlns:a16="http://schemas.microsoft.com/office/drawing/2014/main" id="{0339E97B-BF59-F9D3-6BB4-F7FCAFA761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152"/>
            <a:ext cx="37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28600" progId="Equation.DSMT4">
                    <p:embed/>
                  </p:oleObj>
                </mc:Choice>
                <mc:Fallback>
                  <p:oleObj name="Equation" r:id="rId4" imgW="177480" imgH="2286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152"/>
                          <a:ext cx="37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32" name="Object 56">
              <a:extLst>
                <a:ext uri="{FF2B5EF4-FFF2-40B4-BE49-F238E27FC236}">
                  <a16:creationId xmlns:a16="http://schemas.microsoft.com/office/drawing/2014/main" id="{64203CF3-7653-4B41-3ACC-D074FBDB4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200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33" name="Object 57">
              <a:extLst>
                <a:ext uri="{FF2B5EF4-FFF2-40B4-BE49-F238E27FC236}">
                  <a16:creationId xmlns:a16="http://schemas.microsoft.com/office/drawing/2014/main" id="{24406D01-6D90-37F5-86BD-D4F994FAD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200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34" name="Object 58">
              <a:extLst>
                <a:ext uri="{FF2B5EF4-FFF2-40B4-BE49-F238E27FC236}">
                  <a16:creationId xmlns:a16="http://schemas.microsoft.com/office/drawing/2014/main" id="{6D0EAC3A-C5B5-CA3D-77E2-AEAFF4C9C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248"/>
            <a:ext cx="5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228600" progId="Equation.DSMT4">
                    <p:embed/>
                  </p:oleObj>
                </mc:Choice>
                <mc:Fallback>
                  <p:oleObj name="Equation" r:id="rId10" imgW="380880" imgH="2286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48"/>
                          <a:ext cx="5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35" name="Object 59">
              <a:extLst>
                <a:ext uri="{FF2B5EF4-FFF2-40B4-BE49-F238E27FC236}">
                  <a16:creationId xmlns:a16="http://schemas.microsoft.com/office/drawing/2014/main" id="{DA4846D4-AABA-124F-9E1B-36BD47FF61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248"/>
            <a:ext cx="5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80" imgH="228600" progId="Equation.DSMT4">
                    <p:embed/>
                  </p:oleObj>
                </mc:Choice>
                <mc:Fallback>
                  <p:oleObj name="Equation" r:id="rId12" imgW="380880" imgH="228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248"/>
                          <a:ext cx="5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37" name="Rectangle 61">
            <a:extLst>
              <a:ext uri="{FF2B5EF4-FFF2-40B4-BE49-F238E27FC236}">
                <a16:creationId xmlns:a16="http://schemas.microsoft.com/office/drawing/2014/main" id="{49EE30BD-BBE9-EAF2-F604-3115CAC92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562600"/>
            <a:ext cx="8439150" cy="990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如果说表格仍不够直观的话，我们用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做出积分曲线与近似值的图，如下：</a:t>
            </a:r>
          </a:p>
        </p:txBody>
      </p:sp>
      <p:grpSp>
        <p:nvGrpSpPr>
          <p:cNvPr id="75847" name="Group 71">
            <a:extLst>
              <a:ext uri="{FF2B5EF4-FFF2-40B4-BE49-F238E27FC236}">
                <a16:creationId xmlns:a16="http://schemas.microsoft.com/office/drawing/2014/main" id="{28EAD46D-1485-163E-32FD-13432BB720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85800"/>
            <a:ext cx="7924800" cy="1447800"/>
            <a:chOff x="432" y="432"/>
            <a:chExt cx="4992" cy="912"/>
          </a:xfrm>
        </p:grpSpPr>
        <p:sp>
          <p:nvSpPr>
            <p:cNvPr id="75839" name="Rectangle 6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C0988993-E129-FECE-70AC-97570D0B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32"/>
              <a:ext cx="4992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72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763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54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145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717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289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861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433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取步长</a:t>
              </a:r>
              <a:r>
                <a:rPr lang="en-US" altLang="zh-CN" b="1" i="1">
                  <a:ea typeface="楷体_GB2312" pitchFamily="49" charset="-122"/>
                </a:rPr>
                <a:t>h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=0.1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。我们将计算结果与其解析解的精确值一同列在下表中，其中   是节点，  是节点上的近似值，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是精确值，结果见下表：</a:t>
              </a:r>
            </a:p>
          </p:txBody>
        </p:sp>
        <p:graphicFrame>
          <p:nvGraphicFramePr>
            <p:cNvPr id="75841" name="Object 65">
              <a:extLst>
                <a:ext uri="{FF2B5EF4-FFF2-40B4-BE49-F238E27FC236}">
                  <a16:creationId xmlns:a16="http://schemas.microsoft.com/office/drawing/2014/main" id="{598C02E6-936A-B825-FF76-0013A30EE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672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672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42" name="Object 66">
              <a:extLst>
                <a:ext uri="{FF2B5EF4-FFF2-40B4-BE49-F238E27FC236}">
                  <a16:creationId xmlns:a16="http://schemas.microsoft.com/office/drawing/2014/main" id="{3E0129AB-94DD-3CF6-0969-06E203874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3" y="672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672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43" name="Object 67">
              <a:extLst>
                <a:ext uri="{FF2B5EF4-FFF2-40B4-BE49-F238E27FC236}">
                  <a16:creationId xmlns:a16="http://schemas.microsoft.com/office/drawing/2014/main" id="{4EF11789-584A-F866-9157-8118856A5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672"/>
            <a:ext cx="43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6080" imgH="228600" progId="Equation.DSMT4">
                    <p:embed/>
                  </p:oleObj>
                </mc:Choice>
                <mc:Fallback>
                  <p:oleObj name="Equation" r:id="rId18" imgW="406080" imgH="2286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672"/>
                          <a:ext cx="43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46" name="Rectangle 70">
            <a:extLst>
              <a:ext uri="{FF2B5EF4-FFF2-40B4-BE49-F238E27FC236}">
                <a16:creationId xmlns:a16="http://schemas.microsoft.com/office/drawing/2014/main" id="{54F1D8C7-917D-149D-914D-3FDA83FF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5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3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>
            <a:extLst>
              <a:ext uri="{FF2B5EF4-FFF2-40B4-BE49-F238E27FC236}">
                <a16:creationId xmlns:a16="http://schemas.microsoft.com/office/drawing/2014/main" id="{A8633554-0F1A-FD09-419E-3E36633A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781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58EDEBE5-5DA4-E964-2BFB-AF7A829CD97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8763000" cy="2286000"/>
            <a:chOff x="240" y="2832"/>
            <a:chExt cx="5520" cy="1440"/>
          </a:xfrm>
        </p:grpSpPr>
        <p:sp>
          <p:nvSpPr>
            <p:cNvPr id="76808" name="Rectangle 8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1D149993-D993-6EC1-6A67-502DF172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32"/>
              <a:ext cx="5520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从图中可以看出，灰色连续的曲线就是初值问题的解析解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 的曲线。而红色的星点便是数值解。在图上似乎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数值解与曲线的偏差不是很大，但不要忘记这只是在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到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范围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内的。通过后面用其他方法解本题，大家便会发现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Euler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方法误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差其实是很大的。</a:t>
              </a:r>
            </a:p>
          </p:txBody>
        </p:sp>
        <p:graphicFrame>
          <p:nvGraphicFramePr>
            <p:cNvPr id="76809" name="Object 9">
              <a:extLst>
                <a:ext uri="{FF2B5EF4-FFF2-40B4-BE49-F238E27FC236}">
                  <a16:creationId xmlns:a16="http://schemas.microsoft.com/office/drawing/2014/main" id="{8DDD6167-92D0-6A09-2392-56C1ED113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3072"/>
            <a:ext cx="115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49160" imgH="241200" progId="Equation.DSMT4">
                    <p:embed/>
                  </p:oleObj>
                </mc:Choice>
                <mc:Fallback>
                  <p:oleObj name="Equation" r:id="rId4" imgW="749160" imgH="241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072"/>
                          <a:ext cx="115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3" name="Group 13">
            <a:extLst>
              <a:ext uri="{FF2B5EF4-FFF2-40B4-BE49-F238E27FC236}">
                <a16:creationId xmlns:a16="http://schemas.microsoft.com/office/drawing/2014/main" id="{26A6301C-C836-DEFE-19CE-180944AD31D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73075"/>
            <a:ext cx="763588" cy="3489325"/>
            <a:chOff x="240" y="298"/>
            <a:chExt cx="481" cy="2198"/>
          </a:xfrm>
        </p:grpSpPr>
        <p:pic>
          <p:nvPicPr>
            <p:cNvPr id="76810" name="Picture 10">
              <a:extLst>
                <a:ext uri="{FF2B5EF4-FFF2-40B4-BE49-F238E27FC236}">
                  <a16:creationId xmlns:a16="http://schemas.microsoft.com/office/drawing/2014/main" id="{3529CA58-EE7B-08A0-C5C3-F542DB221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98"/>
              <a:ext cx="470" cy="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812" name="Rectangle 12">
              <a:extLst>
                <a:ext uri="{FF2B5EF4-FFF2-40B4-BE49-F238E27FC236}">
                  <a16:creationId xmlns:a16="http://schemas.microsoft.com/office/drawing/2014/main" id="{2EF2257E-B86F-1728-3E04-5FB25E70F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50"/>
              <a:ext cx="385" cy="1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</a:rPr>
                <a:t>Matlab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</a:rPr>
                <a:t>作图显示</a:t>
              </a:r>
            </a:p>
          </p:txBody>
        </p:sp>
      </p:grp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CF147CC7-B8CC-85F2-C72A-8B022271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B15C4F2-5AE1-72D9-C399-17D2A48F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9F82734B-D0AE-E71B-5487-208F302D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8763"/>
            <a:ext cx="579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en-US" altLang="zh-CN" sz="2400" b="1"/>
              <a:t>  </a:t>
            </a:r>
            <a:r>
              <a:rPr lang="zh-CN" altLang="en-US" sz="2400" b="1"/>
              <a:t>隐式欧拉法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implicit Euler method */</a:t>
            </a:r>
          </a:p>
        </p:txBody>
      </p:sp>
      <p:grpSp>
        <p:nvGrpSpPr>
          <p:cNvPr id="102405" name="Group 5">
            <a:extLst>
              <a:ext uri="{FF2B5EF4-FFF2-40B4-BE49-F238E27FC236}">
                <a16:creationId xmlns:a16="http://schemas.microsoft.com/office/drawing/2014/main" id="{056092E2-7F99-038A-F635-2DF9C023B4F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2000"/>
            <a:ext cx="5567363" cy="690563"/>
            <a:chOff x="336" y="816"/>
            <a:chExt cx="3507" cy="435"/>
          </a:xfrm>
        </p:grpSpPr>
        <p:sp>
          <p:nvSpPr>
            <p:cNvPr id="102406" name="Text Box 6">
              <a:extLst>
                <a:ext uri="{FF2B5EF4-FFF2-40B4-BE49-F238E27FC236}">
                  <a16:creationId xmlns:a16="http://schemas.microsoft.com/office/drawing/2014/main" id="{6E13FF9A-C26D-41E0-31B3-FF036208D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86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向后差商近似导数</a:t>
              </a:r>
            </a:p>
          </p:txBody>
        </p:sp>
        <p:graphicFrame>
          <p:nvGraphicFramePr>
            <p:cNvPr id="102407" name="Object 7">
              <a:extLst>
                <a:ext uri="{FF2B5EF4-FFF2-40B4-BE49-F238E27FC236}">
                  <a16:creationId xmlns:a16="http://schemas.microsoft.com/office/drawing/2014/main" id="{67377817-C485-7F05-DC1A-4A776232E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16"/>
            <a:ext cx="153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47560" imgH="393480" progId="Equation.DSMT4">
                    <p:embed/>
                  </p:oleObj>
                </mc:Choice>
                <mc:Fallback>
                  <p:oleObj name="Equation" r:id="rId5" imgW="144756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153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8" name="AutoShape 8">
              <a:extLst>
                <a:ext uri="{FF2B5EF4-FFF2-40B4-BE49-F238E27FC236}">
                  <a16:creationId xmlns:a16="http://schemas.microsoft.com/office/drawing/2014/main" id="{49DB1231-F59B-1B21-C0F7-843CDDE8B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08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09" name="Group 9">
            <a:extLst>
              <a:ext uri="{FF2B5EF4-FFF2-40B4-BE49-F238E27FC236}">
                <a16:creationId xmlns:a16="http://schemas.microsoft.com/office/drawing/2014/main" id="{BAF2123C-EDB2-BD93-EB69-4B3B3BF2834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"/>
            <a:ext cx="2438400" cy="1662113"/>
            <a:chOff x="3840" y="288"/>
            <a:chExt cx="1536" cy="1047"/>
          </a:xfrm>
        </p:grpSpPr>
        <p:sp>
          <p:nvSpPr>
            <p:cNvPr id="102410" name="Line 10">
              <a:extLst>
                <a:ext uri="{FF2B5EF4-FFF2-40B4-BE49-F238E27FC236}">
                  <a16:creationId xmlns:a16="http://schemas.microsoft.com/office/drawing/2014/main" id="{12FB19C9-E393-031C-AC75-01BCFE8FD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2D250806-2D59-859D-4F9A-D436FF228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12">
              <a:extLst>
                <a:ext uri="{FF2B5EF4-FFF2-40B4-BE49-F238E27FC236}">
                  <a16:creationId xmlns:a16="http://schemas.microsoft.com/office/drawing/2014/main" id="{2FE2725F-43D9-FE9F-3D94-85DEED9EB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8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3" name="Freeform 13">
              <a:extLst>
                <a:ext uri="{FF2B5EF4-FFF2-40B4-BE49-F238E27FC236}">
                  <a16:creationId xmlns:a16="http://schemas.microsoft.com/office/drawing/2014/main" id="{3256F23A-019E-185A-A0FD-D14000BE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60"/>
              <a:ext cx="1248" cy="456"/>
            </a:xfrm>
            <a:custGeom>
              <a:avLst/>
              <a:gdLst>
                <a:gd name="T0" fmla="*/ 0 w 1248"/>
                <a:gd name="T1" fmla="*/ 456 h 456"/>
                <a:gd name="T2" fmla="*/ 336 w 1248"/>
                <a:gd name="T3" fmla="*/ 168 h 456"/>
                <a:gd name="T4" fmla="*/ 912 w 1248"/>
                <a:gd name="T5" fmla="*/ 24 h 456"/>
                <a:gd name="T6" fmla="*/ 1248 w 1248"/>
                <a:gd name="T7" fmla="*/ 2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92" y="348"/>
                    <a:pt x="184" y="240"/>
                    <a:pt x="336" y="168"/>
                  </a:cubicBezTo>
                  <a:cubicBezTo>
                    <a:pt x="488" y="96"/>
                    <a:pt x="760" y="48"/>
                    <a:pt x="912" y="24"/>
                  </a:cubicBezTo>
                  <a:cubicBezTo>
                    <a:pt x="1064" y="0"/>
                    <a:pt x="1156" y="12"/>
                    <a:pt x="1248" y="24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Text Box 14">
              <a:extLst>
                <a:ext uri="{FF2B5EF4-FFF2-40B4-BE49-F238E27FC236}">
                  <a16:creationId xmlns:a16="http://schemas.microsoft.com/office/drawing/2014/main" id="{D612E484-4AFA-B80E-CE30-61B42788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102415" name="Text Box 15">
              <a:extLst>
                <a:ext uri="{FF2B5EF4-FFF2-40B4-BE49-F238E27FC236}">
                  <a16:creationId xmlns:a16="http://schemas.microsoft.com/office/drawing/2014/main" id="{635FCF4A-0A62-BD83-D4ED-D47DC50F4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1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sp>
        <p:nvSpPr>
          <p:cNvPr id="102416" name="Line 16">
            <a:extLst>
              <a:ext uri="{FF2B5EF4-FFF2-40B4-BE49-F238E27FC236}">
                <a16:creationId xmlns:a16="http://schemas.microsoft.com/office/drawing/2014/main" id="{5A116819-A33B-D541-ABCA-06F6A4EB9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44488"/>
            <a:ext cx="99060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>
            <a:extLst>
              <a:ext uri="{FF2B5EF4-FFF2-40B4-BE49-F238E27FC236}">
                <a16:creationId xmlns:a16="http://schemas.microsoft.com/office/drawing/2014/main" id="{5EF069F0-B438-B813-67EF-49693BA55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200"/>
            <a:ext cx="1981200" cy="6858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18" name="Group 18">
            <a:extLst>
              <a:ext uri="{FF2B5EF4-FFF2-40B4-BE49-F238E27FC236}">
                <a16:creationId xmlns:a16="http://schemas.microsoft.com/office/drawing/2014/main" id="{E107F6B1-25F6-6EDB-044C-2DD846CED15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3990975" cy="457200"/>
            <a:chOff x="432" y="1247"/>
            <a:chExt cx="2514" cy="288"/>
          </a:xfrm>
        </p:grpSpPr>
        <p:sp>
          <p:nvSpPr>
            <p:cNvPr id="102419" name="Rectangle 19">
              <a:extLst>
                <a:ext uri="{FF2B5EF4-FFF2-40B4-BE49-F238E27FC236}">
                  <a16:creationId xmlns:a16="http://schemas.microsoft.com/office/drawing/2014/main" id="{96A54D75-7CDF-C9AE-9C07-85A5CE262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270"/>
              <a:ext cx="1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)</a:t>
              </a:r>
              <a:r>
                <a:rPr lang="en-US" altLang="zh-CN" sz="25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02420" name="Rectangle 20">
              <a:extLst>
                <a:ext uri="{FF2B5EF4-FFF2-40B4-BE49-F238E27FC236}">
                  <a16:creationId xmlns:a16="http://schemas.microsoft.com/office/drawing/2014/main" id="{1E95F7AF-2F70-6559-0D70-FAF78E58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21" name="Rectangle 21">
              <a:extLst>
                <a:ext uri="{FF2B5EF4-FFF2-40B4-BE49-F238E27FC236}">
                  <a16:creationId xmlns:a16="http://schemas.microsoft.com/office/drawing/2014/main" id="{74BCD4C8-8BAC-8442-7473-33FC6325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1270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422" name="Rectangle 22">
              <a:extLst>
                <a:ext uri="{FF2B5EF4-FFF2-40B4-BE49-F238E27FC236}">
                  <a16:creationId xmlns:a16="http://schemas.microsoft.com/office/drawing/2014/main" id="{420EB6DC-A42D-FF35-38E1-E96728DA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02423" name="Rectangle 23">
              <a:extLst>
                <a:ext uri="{FF2B5EF4-FFF2-40B4-BE49-F238E27FC236}">
                  <a16:creationId xmlns:a16="http://schemas.microsoft.com/office/drawing/2014/main" id="{4416FE14-1949-D579-ADB9-FDCF5B1C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)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24" name="Rectangle 24">
              <a:extLst>
                <a:ext uri="{FF2B5EF4-FFF2-40B4-BE49-F238E27FC236}">
                  <a16:creationId xmlns:a16="http://schemas.microsoft.com/office/drawing/2014/main" id="{B67866CA-1336-D70A-F361-CED1023B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(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25" name="Rectangle 25">
              <a:extLst>
                <a:ext uri="{FF2B5EF4-FFF2-40B4-BE49-F238E27FC236}">
                  <a16:creationId xmlns:a16="http://schemas.microsoft.com/office/drawing/2014/main" id="{7783EDED-3EF5-5F04-BA11-696197361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26" name="Rectangle 26">
              <a:extLst>
                <a:ext uri="{FF2B5EF4-FFF2-40B4-BE49-F238E27FC236}">
                  <a16:creationId xmlns:a16="http://schemas.microsoft.com/office/drawing/2014/main" id="{8B75D64A-7D98-7C5A-759A-90E3C43DD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27" name="Rectangle 27">
              <a:extLst>
                <a:ext uri="{FF2B5EF4-FFF2-40B4-BE49-F238E27FC236}">
                  <a16:creationId xmlns:a16="http://schemas.microsoft.com/office/drawing/2014/main" id="{FF4378FA-D9E4-9E9F-E30F-8E979DC9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02428" name="Rectangle 28">
              <a:extLst>
                <a:ext uri="{FF2B5EF4-FFF2-40B4-BE49-F238E27FC236}">
                  <a16:creationId xmlns:a16="http://schemas.microsoft.com/office/drawing/2014/main" id="{6D854984-6B2B-9861-B5AE-89B70948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139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29" name="Rectangle 29">
              <a:extLst>
                <a:ext uri="{FF2B5EF4-FFF2-40B4-BE49-F238E27FC236}">
                  <a16:creationId xmlns:a16="http://schemas.microsoft.com/office/drawing/2014/main" id="{95278722-B9EF-DA2A-1430-4D0BD5954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70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FF3300"/>
                  </a:solidFill>
                </a:rPr>
                <a:t>x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30" name="Rectangle 30">
              <a:extLst>
                <a:ext uri="{FF2B5EF4-FFF2-40B4-BE49-F238E27FC236}">
                  <a16:creationId xmlns:a16="http://schemas.microsoft.com/office/drawing/2014/main" id="{B9DFDCFD-3E5A-C48E-005D-6D6959E33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270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31" name="Rectangle 31">
              <a:extLst>
                <a:ext uri="{FF2B5EF4-FFF2-40B4-BE49-F238E27FC236}">
                  <a16:creationId xmlns:a16="http://schemas.microsoft.com/office/drawing/2014/main" id="{A23831E2-1AC2-5F24-D9FB-ACDAE6D9E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270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2432" name="Rectangle 32">
              <a:extLst>
                <a:ext uri="{FF2B5EF4-FFF2-40B4-BE49-F238E27FC236}">
                  <a16:creationId xmlns:a16="http://schemas.microsoft.com/office/drawing/2014/main" id="{A7DBFCE2-E311-91F0-5BE1-4982DA9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1270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02433" name="Rectangle 33">
              <a:extLst>
                <a:ext uri="{FF2B5EF4-FFF2-40B4-BE49-F238E27FC236}">
                  <a16:creationId xmlns:a16="http://schemas.microsoft.com/office/drawing/2014/main" id="{8F33C854-ABC4-D790-6C1C-A39403F0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70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102434" name="Rectangle 34">
              <a:extLst>
                <a:ext uri="{FF2B5EF4-FFF2-40B4-BE49-F238E27FC236}">
                  <a16:creationId xmlns:a16="http://schemas.microsoft.com/office/drawing/2014/main" id="{0D50C0BD-A040-BFD1-C950-EB087C1A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270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2435" name="Rectangle 35">
              <a:extLst>
                <a:ext uri="{FF2B5EF4-FFF2-40B4-BE49-F238E27FC236}">
                  <a16:creationId xmlns:a16="http://schemas.microsoft.com/office/drawing/2014/main" id="{E87E8474-DA1B-BFA8-43DC-C47D50F8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270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FF3300"/>
                  </a:solidFill>
                </a:rPr>
                <a:t>x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36" name="Rectangle 36">
              <a:extLst>
                <a:ext uri="{FF2B5EF4-FFF2-40B4-BE49-F238E27FC236}">
                  <a16:creationId xmlns:a16="http://schemas.microsoft.com/office/drawing/2014/main" id="{26C0A55E-51BE-1C7D-2927-2C293803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270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02437" name="Rectangle 37">
              <a:extLst>
                <a:ext uri="{FF2B5EF4-FFF2-40B4-BE49-F238E27FC236}">
                  <a16:creationId xmlns:a16="http://schemas.microsoft.com/office/drawing/2014/main" id="{ECCBCA4A-B1B5-A09D-4EDF-E3203983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247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02438" name="Rectangle 38">
              <a:extLst>
                <a:ext uri="{FF2B5EF4-FFF2-40B4-BE49-F238E27FC236}">
                  <a16:creationId xmlns:a16="http://schemas.microsoft.com/office/drawing/2014/main" id="{A8BEDE64-23E5-DC1F-DD9A-4324A3D72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247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</a:t>
              </a:r>
              <a:endParaRPr lang="en-US" altLang="zh-CN"/>
            </a:p>
          </p:txBody>
        </p:sp>
        <p:sp>
          <p:nvSpPr>
            <p:cNvPr id="102439" name="AutoShape 39">
              <a:extLst>
                <a:ext uri="{FF2B5EF4-FFF2-40B4-BE49-F238E27FC236}">
                  <a16:creationId xmlns:a16="http://schemas.microsoft.com/office/drawing/2014/main" id="{25294882-5B14-A099-BCE1-1331D7A2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561" name="Group 161">
            <a:extLst>
              <a:ext uri="{FF2B5EF4-FFF2-40B4-BE49-F238E27FC236}">
                <a16:creationId xmlns:a16="http://schemas.microsoft.com/office/drawing/2014/main" id="{39542755-5FAB-072B-B0A3-ED9954EDEC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33575"/>
            <a:ext cx="5181600" cy="762000"/>
            <a:chOff x="336" y="1200"/>
            <a:chExt cx="3264" cy="480"/>
          </a:xfrm>
        </p:grpSpPr>
        <p:sp>
          <p:nvSpPr>
            <p:cNvPr id="102441" name="AutoShape 41">
              <a:extLst>
                <a:ext uri="{FF2B5EF4-FFF2-40B4-BE49-F238E27FC236}">
                  <a16:creationId xmlns:a16="http://schemas.microsoft.com/office/drawing/2014/main" id="{D6E70C83-3D9A-94AA-46A9-F1CA482A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326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560" name="Group 160">
              <a:extLst>
                <a:ext uri="{FF2B5EF4-FFF2-40B4-BE49-F238E27FC236}">
                  <a16:creationId xmlns:a16="http://schemas.microsoft.com/office/drawing/2014/main" id="{D3D84F94-AD1B-9BC4-E6A6-8D3FBB304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95"/>
              <a:ext cx="3023" cy="252"/>
              <a:chOff x="480" y="1295"/>
              <a:chExt cx="3023" cy="252"/>
            </a:xfrm>
          </p:grpSpPr>
          <p:sp>
            <p:nvSpPr>
              <p:cNvPr id="102442" name="Rectangle 42">
                <a:extLst>
                  <a:ext uri="{FF2B5EF4-FFF2-40B4-BE49-F238E27FC236}">
                    <a16:creationId xmlns:a16="http://schemas.microsoft.com/office/drawing/2014/main" id="{A6138CE5-756F-D756-F1F1-C44FBE172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31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102444" name="Rectangle 44">
                <a:extLst>
                  <a:ext uri="{FF2B5EF4-FFF2-40B4-BE49-F238E27FC236}">
                    <a16:creationId xmlns:a16="http://schemas.microsoft.com/office/drawing/2014/main" id="{3D5C7889-FD50-2E57-BCEE-ECA11FC00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131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102446" name="Rectangle 46">
                <a:extLst>
                  <a:ext uri="{FF2B5EF4-FFF2-40B4-BE49-F238E27FC236}">
                    <a16:creationId xmlns:a16="http://schemas.microsoft.com/office/drawing/2014/main" id="{A23F0405-AFF7-7055-934E-7F3F78730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" y="131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102448" name="Rectangle 48">
                <a:extLst>
                  <a:ext uri="{FF2B5EF4-FFF2-40B4-BE49-F238E27FC236}">
                    <a16:creationId xmlns:a16="http://schemas.microsoft.com/office/drawing/2014/main" id="{9AC46DA1-99B1-0B22-2C6D-B1A66B7AC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31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102456" name="Rectangle 56">
                <a:extLst>
                  <a:ext uri="{FF2B5EF4-FFF2-40B4-BE49-F238E27FC236}">
                    <a16:creationId xmlns:a16="http://schemas.microsoft.com/office/drawing/2014/main" id="{7C68C5B3-1CB6-234E-DDA9-BC08CC94C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132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02461" name="Rectangle 61">
                <a:extLst>
                  <a:ext uri="{FF2B5EF4-FFF2-40B4-BE49-F238E27FC236}">
                    <a16:creationId xmlns:a16="http://schemas.microsoft.com/office/drawing/2014/main" id="{FDDB009E-F72E-3C58-62C9-C99039555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411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grpSp>
            <p:nvGrpSpPr>
              <p:cNvPr id="102557" name="Group 157">
                <a:extLst>
                  <a:ext uri="{FF2B5EF4-FFF2-40B4-BE49-F238E27FC236}">
                    <a16:creationId xmlns:a16="http://schemas.microsoft.com/office/drawing/2014/main" id="{37A0F3D1-14CD-3E04-E57A-48DD5D9CC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95"/>
                <a:ext cx="2927" cy="252"/>
                <a:chOff x="529" y="1295"/>
                <a:chExt cx="2927" cy="252"/>
              </a:xfrm>
            </p:grpSpPr>
            <p:sp>
              <p:nvSpPr>
                <p:cNvPr id="102469" name="Rectangle 69">
                  <a:extLst>
                    <a:ext uri="{FF2B5EF4-FFF2-40B4-BE49-F238E27FC236}">
                      <a16:creationId xmlns:a16="http://schemas.microsoft.com/office/drawing/2014/main" id="{498180C7-4897-AD18-D232-74B2CB35D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1315"/>
                  <a:ext cx="7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200" b="1" i="1">
                      <a:solidFill>
                        <a:srgbClr val="FF3300"/>
                      </a:solidFill>
                    </a:rPr>
                    <a:t>y</a:t>
                  </a:r>
                  <a:endParaRPr lang="en-US" altLang="zh-CN">
                    <a:solidFill>
                      <a:srgbClr val="FF3300"/>
                    </a:solidFill>
                  </a:endParaRPr>
                </a:p>
              </p:txBody>
            </p:sp>
            <p:grpSp>
              <p:nvGrpSpPr>
                <p:cNvPr id="102554" name="Group 154">
                  <a:extLst>
                    <a:ext uri="{FF2B5EF4-FFF2-40B4-BE49-F238E27FC236}">
                      <a16:creationId xmlns:a16="http://schemas.microsoft.com/office/drawing/2014/main" id="{CE2FAA6E-3200-72BE-451F-DF8FCA79A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3" y="1295"/>
                  <a:ext cx="2843" cy="252"/>
                  <a:chOff x="613" y="1295"/>
                  <a:chExt cx="2843" cy="252"/>
                </a:xfrm>
              </p:grpSpPr>
              <p:sp>
                <p:nvSpPr>
                  <p:cNvPr id="102454" name="Rectangle 54">
                    <a:extLst>
                      <a:ext uri="{FF2B5EF4-FFF2-40B4-BE49-F238E27FC236}">
                        <a16:creationId xmlns:a16="http://schemas.microsoft.com/office/drawing/2014/main" id="{3C35C08C-3052-97C8-6EDA-3419BEF7D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13" y="1421"/>
                    <a:ext cx="52" cy="1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300" b="1">
                        <a:solidFill>
                          <a:srgbClr val="FF3300"/>
                        </a:solidFill>
                      </a:rPr>
                      <a:t>1</a:t>
                    </a:r>
                    <a:endParaRPr lang="en-US" altLang="zh-CN">
                      <a:solidFill>
                        <a:srgbClr val="FF3300"/>
                      </a:solidFill>
                    </a:endParaRPr>
                  </a:p>
                </p:txBody>
              </p:sp>
              <p:grpSp>
                <p:nvGrpSpPr>
                  <p:cNvPr id="102553" name="Group 153">
                    <a:extLst>
                      <a:ext uri="{FF2B5EF4-FFF2-40B4-BE49-F238E27FC236}">
                        <a16:creationId xmlns:a16="http://schemas.microsoft.com/office/drawing/2014/main" id="{60B9BC12-CBF3-BC27-9829-890251B286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21" y="1295"/>
                    <a:ext cx="2635" cy="252"/>
                    <a:chOff x="821" y="1295"/>
                    <a:chExt cx="2635" cy="252"/>
                  </a:xfrm>
                </p:grpSpPr>
                <p:sp>
                  <p:nvSpPr>
                    <p:cNvPr id="102451" name="Rectangle 51">
                      <a:extLst>
                        <a:ext uri="{FF2B5EF4-FFF2-40B4-BE49-F238E27FC236}">
                          <a16:creationId xmlns:a16="http://schemas.microsoft.com/office/drawing/2014/main" id="{BEE310D0-2677-5445-A44B-CF66353F31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0" y="1315"/>
                      <a:ext cx="59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>
                          <a:solidFill>
                            <a:srgbClr val="000000"/>
                          </a:solidFill>
                        </a:rPr>
                        <a:t>(</a:t>
                      </a:r>
                      <a:endParaRPr lang="en-US" altLang="zh-CN"/>
                    </a:p>
                  </p:txBody>
                </p:sp>
                <p:sp>
                  <p:nvSpPr>
                    <p:cNvPr id="102457" name="Rectangle 57">
                      <a:extLst>
                        <a:ext uri="{FF2B5EF4-FFF2-40B4-BE49-F238E27FC236}">
                          <a16:creationId xmlns:a16="http://schemas.microsoft.com/office/drawing/2014/main" id="{97ABEC9C-219A-B42E-4751-65137A229F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3" y="1295"/>
                      <a:ext cx="97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+</a:t>
                      </a:r>
                      <a:endParaRPr lang="en-US" altLang="zh-CN"/>
                    </a:p>
                  </p:txBody>
                </p:sp>
                <p:sp>
                  <p:nvSpPr>
                    <p:cNvPr id="102466" name="Rectangle 66">
                      <a:extLst>
                        <a:ext uri="{FF2B5EF4-FFF2-40B4-BE49-F238E27FC236}">
                          <a16:creationId xmlns:a16="http://schemas.microsoft.com/office/drawing/2014/main" id="{3FF0F82B-8356-BEBD-7EF4-561EFA8284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2" y="1315"/>
                      <a:ext cx="59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 i="1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altLang="zh-CN"/>
                    </a:p>
                  </p:txBody>
                </p:sp>
                <p:sp>
                  <p:nvSpPr>
                    <p:cNvPr id="102467" name="Rectangle 67">
                      <a:extLst>
                        <a:ext uri="{FF2B5EF4-FFF2-40B4-BE49-F238E27FC236}">
                          <a16:creationId xmlns:a16="http://schemas.microsoft.com/office/drawing/2014/main" id="{CAC1C4A3-C594-1677-BF13-4B6AE0D9CF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6" y="1315"/>
                      <a:ext cx="98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 i="1">
                          <a:solidFill>
                            <a:srgbClr val="000000"/>
                          </a:solidFill>
                        </a:rPr>
                        <a:t>h</a:t>
                      </a:r>
                      <a:endParaRPr lang="en-US" altLang="zh-CN"/>
                    </a:p>
                  </p:txBody>
                </p:sp>
                <p:sp>
                  <p:nvSpPr>
                    <p:cNvPr id="102453" name="Rectangle 53">
                      <a:extLst>
                        <a:ext uri="{FF2B5EF4-FFF2-40B4-BE49-F238E27FC236}">
                          <a16:creationId xmlns:a16="http://schemas.microsoft.com/office/drawing/2014/main" id="{8629451D-C917-2377-76F1-773D21BF11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6" y="1421"/>
                      <a:ext cx="52" cy="1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1300" b="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/>
                    </a:p>
                  </p:txBody>
                </p:sp>
                <p:grpSp>
                  <p:nvGrpSpPr>
                    <p:cNvPr id="102552" name="Group 152">
                      <a:extLst>
                        <a:ext uri="{FF2B5EF4-FFF2-40B4-BE49-F238E27FC236}">
                          <a16:creationId xmlns:a16="http://schemas.microsoft.com/office/drawing/2014/main" id="{64832C3B-4490-CFD6-C4C8-AA4CDB4F7A7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32" y="1296"/>
                      <a:ext cx="1824" cy="251"/>
                      <a:chOff x="1632" y="1296"/>
                      <a:chExt cx="1824" cy="251"/>
                    </a:xfrm>
                  </p:grpSpPr>
                  <p:grpSp>
                    <p:nvGrpSpPr>
                      <p:cNvPr id="102549" name="Group 149">
                        <a:extLst>
                          <a:ext uri="{FF2B5EF4-FFF2-40B4-BE49-F238E27FC236}">
                            <a16:creationId xmlns:a16="http://schemas.microsoft.com/office/drawing/2014/main" id="{8FA53666-089C-CD3C-8E33-9ED2B9F34E3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32" y="1315"/>
                        <a:ext cx="1824" cy="232"/>
                        <a:chOff x="1632" y="1315"/>
                        <a:chExt cx="1863" cy="232"/>
                      </a:xfrm>
                    </p:grpSpPr>
                    <p:sp>
                      <p:nvSpPr>
                        <p:cNvPr id="102443" name="Rectangle 43">
                          <a:extLst>
                            <a:ext uri="{FF2B5EF4-FFF2-40B4-BE49-F238E27FC236}">
                              <a16:creationId xmlns:a16="http://schemas.microsoft.com/office/drawing/2014/main" id="{69CB0020-5F4D-0139-287B-AD164652B9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19" y="1315"/>
                          <a:ext cx="7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>
                              <a:solidFill>
                                <a:srgbClr val="000000"/>
                              </a:solidFill>
                            </a:rPr>
                            <a:t>1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45" name="Rectangle 45">
                          <a:extLst>
                            <a:ext uri="{FF2B5EF4-FFF2-40B4-BE49-F238E27FC236}">
                              <a16:creationId xmlns:a16="http://schemas.microsoft.com/office/drawing/2014/main" id="{C2135289-4D1A-23D9-DD64-6A9472521B3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43" y="1315"/>
                          <a:ext cx="11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>
                              <a:solidFill>
                                <a:srgbClr val="000000"/>
                              </a:solidFill>
                            </a:rPr>
                            <a:t>...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47" name="Rectangle 47">
                          <a:extLst>
                            <a:ext uri="{FF2B5EF4-FFF2-40B4-BE49-F238E27FC236}">
                              <a16:creationId xmlns:a16="http://schemas.microsoft.com/office/drawing/2014/main" id="{DE31AC20-4397-19DC-55EB-90493FB9640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67" y="1315"/>
                          <a:ext cx="7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>
                              <a:solidFill>
                                <a:srgbClr val="000000"/>
                              </a:solidFill>
                            </a:rPr>
                            <a:t>0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50" name="Rectangle 50">
                          <a:extLst>
                            <a:ext uri="{FF2B5EF4-FFF2-40B4-BE49-F238E27FC236}">
                              <a16:creationId xmlns:a16="http://schemas.microsoft.com/office/drawing/2014/main" id="{76E9AB14-4159-CE6F-E6C6-3F9C664AD40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1" y="1315"/>
                          <a:ext cx="4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>
                              <a:solidFill>
                                <a:srgbClr val="000000"/>
                              </a:solidFill>
                            </a:rPr>
                            <a:t>,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52" name="Rectangle 52">
                          <a:extLst>
                            <a:ext uri="{FF2B5EF4-FFF2-40B4-BE49-F238E27FC236}">
                              <a16:creationId xmlns:a16="http://schemas.microsoft.com/office/drawing/2014/main" id="{10D24662-28E0-F7C2-5D75-48046490A2F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3" y="1421"/>
                          <a:ext cx="4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1300" b="1">
                              <a:solidFill>
                                <a:srgbClr val="FF3300"/>
                              </a:solidFill>
                            </a:rPr>
                            <a:t>1</a:t>
                          </a:r>
                          <a:endParaRPr lang="en-US" altLang="zh-CN">
                            <a:solidFill>
                              <a:srgbClr val="FF33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2460" name="Rectangle 60">
                          <a:extLst>
                            <a:ext uri="{FF2B5EF4-FFF2-40B4-BE49-F238E27FC236}">
                              <a16:creationId xmlns:a16="http://schemas.microsoft.com/office/drawing/2014/main" id="{26D6A78E-79A2-DF65-B59A-B83A2D1A8C8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64" y="1411"/>
                          <a:ext cx="49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1300" b="1">
                              <a:solidFill>
                                <a:srgbClr val="000000"/>
                              </a:solidFill>
                              <a:latin typeface="Symbol" panose="05050102010706020507" pitchFamily="18" charset="2"/>
                            </a:rPr>
                            <a:t>+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62" name="Rectangle 62">
                          <a:extLst>
                            <a:ext uri="{FF2B5EF4-FFF2-40B4-BE49-F238E27FC236}">
                              <a16:creationId xmlns:a16="http://schemas.microsoft.com/office/drawing/2014/main" id="{1E425C7F-87FF-E5B1-DEF5-236A83980CD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76" y="1315"/>
                          <a:ext cx="11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 i="1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63" name="Rectangle 63">
                          <a:extLst>
                            <a:ext uri="{FF2B5EF4-FFF2-40B4-BE49-F238E27FC236}">
                              <a16:creationId xmlns:a16="http://schemas.microsoft.com/office/drawing/2014/main" id="{CB6B7089-2ADD-9FAB-3CAD-38DBFA85030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29" y="1315"/>
                          <a:ext cx="8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 i="1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65" name="Rectangle 65">
                          <a:extLst>
                            <a:ext uri="{FF2B5EF4-FFF2-40B4-BE49-F238E27FC236}">
                              <a16:creationId xmlns:a16="http://schemas.microsoft.com/office/drawing/2014/main" id="{0B0FF67F-7131-EFDE-381B-176165AD2DC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32" y="1315"/>
                          <a:ext cx="7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2200" b="1" i="1">
                              <a:solidFill>
                                <a:srgbClr val="000000"/>
                              </a:solidFill>
                            </a:rPr>
                            <a:t>x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02470" name="Rectangle 70">
                          <a:extLst>
                            <a:ext uri="{FF2B5EF4-FFF2-40B4-BE49-F238E27FC236}">
                              <a16:creationId xmlns:a16="http://schemas.microsoft.com/office/drawing/2014/main" id="{EDAFAD45-7430-3D4B-0288-FE9CCDB29C6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5" y="1422"/>
                          <a:ext cx="50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0" tIns="0" rIns="0" bIns="0">
                          <a:spAutoFit/>
                        </a:bodyPr>
                        <a:lstStyle/>
                        <a:p>
                          <a:r>
                            <a:rPr lang="en-US" altLang="zh-CN" sz="1300" b="1" i="1">
                              <a:solidFill>
                                <a:srgbClr val="FF3300"/>
                              </a:solidFill>
                            </a:rPr>
                            <a:t>n</a:t>
                          </a:r>
                          <a:endParaRPr lang="en-US" altLang="zh-CN">
                            <a:solidFill>
                              <a:srgbClr val="FF33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2455" name="Rectangle 55">
                        <a:extLst>
                          <a:ext uri="{FF2B5EF4-FFF2-40B4-BE49-F238E27FC236}">
                            <a16:creationId xmlns:a16="http://schemas.microsoft.com/office/drawing/2014/main" id="{E8068580-4E5A-299E-B4DA-A16420A65B4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1" y="1296"/>
                        <a:ext cx="95" cy="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r>
                          <a:rPr lang="en-US" altLang="zh-CN" sz="2200" b="1">
                            <a:solidFill>
                              <a:srgbClr val="000000"/>
                            </a:solidFill>
                            <a:latin typeface="Symbol" panose="05050102010706020507" pitchFamily="18" charset="2"/>
                          </a:rPr>
                          <a:t>-</a:t>
                        </a:r>
                        <a:endParaRPr lang="en-US" altLang="zh-CN"/>
                      </a:p>
                    </p:txBody>
                  </p:sp>
                </p:grpSp>
                <p:sp>
                  <p:nvSpPr>
                    <p:cNvPr id="102458" name="Rectangle 58">
                      <a:extLst>
                        <a:ext uri="{FF2B5EF4-FFF2-40B4-BE49-F238E27FC236}">
                          <a16:creationId xmlns:a16="http://schemas.microsoft.com/office/drawing/2014/main" id="{451E164B-5B3F-91AD-64DE-03786E9345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1" y="1295"/>
                      <a:ext cx="97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a:t>=</a:t>
                      </a:r>
                      <a:endParaRPr lang="en-US" altLang="zh-CN"/>
                    </a:p>
                  </p:txBody>
                </p:sp>
                <p:sp>
                  <p:nvSpPr>
                    <p:cNvPr id="102464" name="Rectangle 64">
                      <a:extLst>
                        <a:ext uri="{FF2B5EF4-FFF2-40B4-BE49-F238E27FC236}">
                          <a16:creationId xmlns:a16="http://schemas.microsoft.com/office/drawing/2014/main" id="{9C6FAC3F-71E3-B094-B6C2-A427293BE6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4" y="1315"/>
                      <a:ext cx="138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200" b="1" i="1">
                          <a:solidFill>
                            <a:srgbClr val="FF3300"/>
                          </a:solidFill>
                        </a:rPr>
                        <a:t>y</a:t>
                      </a:r>
                      <a:endParaRPr lang="en-US" altLang="zh-CN">
                        <a:solidFill>
                          <a:srgbClr val="FF3300"/>
                        </a:solidFill>
                      </a:endParaRPr>
                    </a:p>
                  </p:txBody>
                </p:sp>
                <p:sp>
                  <p:nvSpPr>
                    <p:cNvPr id="102468" name="Rectangle 68">
                      <a:extLst>
                        <a:ext uri="{FF2B5EF4-FFF2-40B4-BE49-F238E27FC236}">
                          <a16:creationId xmlns:a16="http://schemas.microsoft.com/office/drawing/2014/main" id="{84BE36E0-6B92-C82B-75E9-59DAC00760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5" y="1315"/>
                      <a:ext cx="78" cy="2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2200" b="1" i="1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altLang="zh-CN"/>
                    </a:p>
                  </p:txBody>
                </p:sp>
                <p:sp>
                  <p:nvSpPr>
                    <p:cNvPr id="102471" name="Rectangle 71">
                      <a:extLst>
                        <a:ext uri="{FF2B5EF4-FFF2-40B4-BE49-F238E27FC236}">
                          <a16:creationId xmlns:a16="http://schemas.microsoft.com/office/drawing/2014/main" id="{820F4ADC-BB1C-68FE-2D2C-4E899C56C4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6" y="1422"/>
                      <a:ext cx="58" cy="1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1300" b="1" i="1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altLang="zh-CN"/>
                    </a:p>
                  </p:txBody>
                </p:sp>
                <p:sp>
                  <p:nvSpPr>
                    <p:cNvPr id="102472" name="Rectangle 72">
                      <a:extLst>
                        <a:ext uri="{FF2B5EF4-FFF2-40B4-BE49-F238E27FC236}">
                          <a16:creationId xmlns:a16="http://schemas.microsoft.com/office/drawing/2014/main" id="{E57A316E-B270-36E0-FC2C-B291C8A65B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9" y="1422"/>
                      <a:ext cx="58" cy="1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altLang="zh-CN" sz="1300" b="1" i="1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102473" name="Rectangle 73">
                    <a:extLst>
                      <a:ext uri="{FF2B5EF4-FFF2-40B4-BE49-F238E27FC236}">
                        <a16:creationId xmlns:a16="http://schemas.microsoft.com/office/drawing/2014/main" id="{CF3EDF3F-67C8-C1E2-31C8-06A3A90C6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1422"/>
                    <a:ext cx="58" cy="1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300" b="1" i="1">
                        <a:solidFill>
                          <a:srgbClr val="FF3300"/>
                        </a:solidFill>
                      </a:rPr>
                      <a:t>n</a:t>
                    </a:r>
                    <a:endParaRPr lang="en-US" altLang="zh-CN">
                      <a:solidFill>
                        <a:srgbClr val="FF3300"/>
                      </a:solidFill>
                    </a:endParaRPr>
                  </a:p>
                </p:txBody>
              </p:sp>
            </p:grpSp>
          </p:grpSp>
          <p:sp>
            <p:nvSpPr>
              <p:cNvPr id="102449" name="Rectangle 49">
                <a:extLst>
                  <a:ext uri="{FF2B5EF4-FFF2-40B4-BE49-F238E27FC236}">
                    <a16:creationId xmlns:a16="http://schemas.microsoft.com/office/drawing/2014/main" id="{0F13A208-1DBE-60E8-F494-9A669F86F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1315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102459" name="Rectangle 59">
                <a:extLst>
                  <a:ext uri="{FF2B5EF4-FFF2-40B4-BE49-F238E27FC236}">
                    <a16:creationId xmlns:a16="http://schemas.microsoft.com/office/drawing/2014/main" id="{9B6B3D39-C472-B3BB-5812-0089E1F0B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1411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02474" name="Text Box 74">
            <a:extLst>
              <a:ext uri="{FF2B5EF4-FFF2-40B4-BE49-F238E27FC236}">
                <a16:creationId xmlns:a16="http://schemas.microsoft.com/office/drawing/2014/main" id="{035D5AAF-97CC-D530-59EE-6D2C5DC2E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35275"/>
            <a:ext cx="82296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由于未知数 </a:t>
            </a: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b="1" baseline="-25000">
                <a:solidFill>
                  <a:srgbClr val="FF3300"/>
                </a:solidFill>
                <a:ea typeface="楷体_GB2312" pitchFamily="49" charset="-122"/>
              </a:rPr>
              <a:t>+1</a:t>
            </a:r>
            <a:r>
              <a:rPr lang="en-US" altLang="zh-CN" b="1" baseline="-25000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同时出现在等式的两边，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不能直接得到，故称为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隐式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implicit */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欧拉公式，而前者称为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显式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explicit */ </a:t>
            </a:r>
            <a:r>
              <a:rPr lang="zh-CN" altLang="en-US" b="1">
                <a:ea typeface="楷体_GB2312" pitchFamily="49" charset="-122"/>
              </a:rPr>
              <a:t>欧拉公式。</a:t>
            </a:r>
          </a:p>
        </p:txBody>
      </p:sp>
      <p:sp>
        <p:nvSpPr>
          <p:cNvPr id="102475" name="Freeform 75">
            <a:extLst>
              <a:ext uri="{FF2B5EF4-FFF2-40B4-BE49-F238E27FC236}">
                <a16:creationId xmlns:a16="http://schemas.microsoft.com/office/drawing/2014/main" id="{49022631-F81F-8F7E-7679-F0DEE89D0744}"/>
              </a:ext>
            </a:extLst>
          </p:cNvPr>
          <p:cNvSpPr>
            <a:spLocks noChangeAspect="1"/>
          </p:cNvSpPr>
          <p:nvPr/>
        </p:nvSpPr>
        <p:spPr bwMode="auto">
          <a:xfrm>
            <a:off x="6443663" y="2792413"/>
            <a:ext cx="1587" cy="484187"/>
          </a:xfrm>
          <a:custGeom>
            <a:avLst/>
            <a:gdLst>
              <a:gd name="T0" fmla="*/ 566 h 566"/>
              <a:gd name="T1" fmla="*/ 556 h 566"/>
              <a:gd name="T2" fmla="*/ 546 h 566"/>
              <a:gd name="T3" fmla="*/ 541 h 566"/>
              <a:gd name="T4" fmla="*/ 531 h 566"/>
              <a:gd name="T5" fmla="*/ 521 h 566"/>
              <a:gd name="T6" fmla="*/ 511 h 566"/>
              <a:gd name="T7" fmla="*/ 501 h 566"/>
              <a:gd name="T8" fmla="*/ 491 h 566"/>
              <a:gd name="T9" fmla="*/ 481 h 566"/>
              <a:gd name="T10" fmla="*/ 476 h 566"/>
              <a:gd name="T11" fmla="*/ 466 h 566"/>
              <a:gd name="T12" fmla="*/ 456 h 566"/>
              <a:gd name="T13" fmla="*/ 446 h 566"/>
              <a:gd name="T14" fmla="*/ 436 h 566"/>
              <a:gd name="T15" fmla="*/ 426 h 566"/>
              <a:gd name="T16" fmla="*/ 421 h 566"/>
              <a:gd name="T17" fmla="*/ 411 h 566"/>
              <a:gd name="T18" fmla="*/ 401 h 566"/>
              <a:gd name="T19" fmla="*/ 391 h 566"/>
              <a:gd name="T20" fmla="*/ 381 h 566"/>
              <a:gd name="T21" fmla="*/ 371 h 566"/>
              <a:gd name="T22" fmla="*/ 361 h 566"/>
              <a:gd name="T23" fmla="*/ 356 h 566"/>
              <a:gd name="T24" fmla="*/ 346 h 566"/>
              <a:gd name="T25" fmla="*/ 336 h 566"/>
              <a:gd name="T26" fmla="*/ 326 h 566"/>
              <a:gd name="T27" fmla="*/ 316 h 566"/>
              <a:gd name="T28" fmla="*/ 306 h 566"/>
              <a:gd name="T29" fmla="*/ 296 h 566"/>
              <a:gd name="T30" fmla="*/ 291 h 566"/>
              <a:gd name="T31" fmla="*/ 281 h 566"/>
              <a:gd name="T32" fmla="*/ 271 h 566"/>
              <a:gd name="T33" fmla="*/ 261 h 566"/>
              <a:gd name="T34" fmla="*/ 251 h 566"/>
              <a:gd name="T35" fmla="*/ 241 h 566"/>
              <a:gd name="T36" fmla="*/ 236 h 566"/>
              <a:gd name="T37" fmla="*/ 226 h 566"/>
              <a:gd name="T38" fmla="*/ 216 h 566"/>
              <a:gd name="T39" fmla="*/ 206 h 566"/>
              <a:gd name="T40" fmla="*/ 196 h 566"/>
              <a:gd name="T41" fmla="*/ 186 h 566"/>
              <a:gd name="T42" fmla="*/ 176 h 566"/>
              <a:gd name="T43" fmla="*/ 171 h 566"/>
              <a:gd name="T44" fmla="*/ 161 h 566"/>
              <a:gd name="T45" fmla="*/ 151 h 566"/>
              <a:gd name="T46" fmla="*/ 141 h 566"/>
              <a:gd name="T47" fmla="*/ 131 h 566"/>
              <a:gd name="T48" fmla="*/ 120 h 566"/>
              <a:gd name="T49" fmla="*/ 115 h 566"/>
              <a:gd name="T50" fmla="*/ 105 h 566"/>
              <a:gd name="T51" fmla="*/ 95 h 566"/>
              <a:gd name="T52" fmla="*/ 85 h 566"/>
              <a:gd name="T53" fmla="*/ 75 h 566"/>
              <a:gd name="T54" fmla="*/ 65 h 566"/>
              <a:gd name="T55" fmla="*/ 55 h 566"/>
              <a:gd name="T56" fmla="*/ 50 h 566"/>
              <a:gd name="T57" fmla="*/ 40 h 566"/>
              <a:gd name="T58" fmla="*/ 30 h 566"/>
              <a:gd name="T59" fmla="*/ 20 h 566"/>
              <a:gd name="T60" fmla="*/ 10 h 566"/>
              <a:gd name="T61" fmla="*/ 0 h 56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  <a:cxn ang="0">
                <a:pos x="0" y="T50"/>
              </a:cxn>
              <a:cxn ang="0">
                <a:pos x="0" y="T51"/>
              </a:cxn>
              <a:cxn ang="0">
                <a:pos x="0" y="T52"/>
              </a:cxn>
              <a:cxn ang="0">
                <a:pos x="0" y="T53"/>
              </a:cxn>
              <a:cxn ang="0">
                <a:pos x="0" y="T54"/>
              </a:cxn>
              <a:cxn ang="0">
                <a:pos x="0" y="T55"/>
              </a:cxn>
              <a:cxn ang="0">
                <a:pos x="0" y="T56"/>
              </a:cxn>
              <a:cxn ang="0">
                <a:pos x="0" y="T57"/>
              </a:cxn>
              <a:cxn ang="0">
                <a:pos x="0" y="T58"/>
              </a:cxn>
              <a:cxn ang="0">
                <a:pos x="0" y="T59"/>
              </a:cxn>
              <a:cxn ang="0">
                <a:pos x="0" y="T60"/>
              </a:cxn>
              <a:cxn ang="0">
                <a:pos x="0" y="T61"/>
              </a:cxn>
            </a:cxnLst>
            <a:rect l="0" t="0" r="r" b="b"/>
            <a:pathLst>
              <a:path h="566">
                <a:moveTo>
                  <a:pt x="0" y="566"/>
                </a:moveTo>
                <a:lnTo>
                  <a:pt x="0" y="556"/>
                </a:lnTo>
                <a:lnTo>
                  <a:pt x="0" y="546"/>
                </a:lnTo>
                <a:lnTo>
                  <a:pt x="0" y="541"/>
                </a:lnTo>
                <a:lnTo>
                  <a:pt x="0" y="531"/>
                </a:lnTo>
                <a:lnTo>
                  <a:pt x="0" y="521"/>
                </a:lnTo>
                <a:lnTo>
                  <a:pt x="0" y="511"/>
                </a:lnTo>
                <a:lnTo>
                  <a:pt x="0" y="501"/>
                </a:lnTo>
                <a:lnTo>
                  <a:pt x="0" y="491"/>
                </a:lnTo>
                <a:lnTo>
                  <a:pt x="0" y="481"/>
                </a:lnTo>
                <a:lnTo>
                  <a:pt x="0" y="476"/>
                </a:lnTo>
                <a:lnTo>
                  <a:pt x="0" y="466"/>
                </a:lnTo>
                <a:lnTo>
                  <a:pt x="0" y="456"/>
                </a:lnTo>
                <a:lnTo>
                  <a:pt x="0" y="446"/>
                </a:lnTo>
                <a:lnTo>
                  <a:pt x="0" y="436"/>
                </a:lnTo>
                <a:lnTo>
                  <a:pt x="0" y="426"/>
                </a:lnTo>
                <a:lnTo>
                  <a:pt x="0" y="421"/>
                </a:lnTo>
                <a:lnTo>
                  <a:pt x="0" y="411"/>
                </a:lnTo>
                <a:lnTo>
                  <a:pt x="0" y="401"/>
                </a:lnTo>
                <a:lnTo>
                  <a:pt x="0" y="391"/>
                </a:lnTo>
                <a:lnTo>
                  <a:pt x="0" y="381"/>
                </a:lnTo>
                <a:lnTo>
                  <a:pt x="0" y="371"/>
                </a:lnTo>
                <a:lnTo>
                  <a:pt x="0" y="361"/>
                </a:lnTo>
                <a:lnTo>
                  <a:pt x="0" y="356"/>
                </a:lnTo>
                <a:lnTo>
                  <a:pt x="0" y="346"/>
                </a:lnTo>
                <a:lnTo>
                  <a:pt x="0" y="336"/>
                </a:lnTo>
                <a:lnTo>
                  <a:pt x="0" y="326"/>
                </a:lnTo>
                <a:lnTo>
                  <a:pt x="0" y="316"/>
                </a:lnTo>
                <a:lnTo>
                  <a:pt x="0" y="306"/>
                </a:lnTo>
                <a:lnTo>
                  <a:pt x="0" y="296"/>
                </a:lnTo>
                <a:lnTo>
                  <a:pt x="0" y="291"/>
                </a:lnTo>
                <a:lnTo>
                  <a:pt x="0" y="281"/>
                </a:lnTo>
                <a:lnTo>
                  <a:pt x="0" y="271"/>
                </a:lnTo>
                <a:lnTo>
                  <a:pt x="0" y="261"/>
                </a:lnTo>
                <a:lnTo>
                  <a:pt x="0" y="251"/>
                </a:lnTo>
                <a:lnTo>
                  <a:pt x="0" y="241"/>
                </a:lnTo>
                <a:lnTo>
                  <a:pt x="0" y="236"/>
                </a:lnTo>
                <a:lnTo>
                  <a:pt x="0" y="226"/>
                </a:lnTo>
                <a:lnTo>
                  <a:pt x="0" y="216"/>
                </a:lnTo>
                <a:lnTo>
                  <a:pt x="0" y="206"/>
                </a:lnTo>
                <a:lnTo>
                  <a:pt x="0" y="196"/>
                </a:lnTo>
                <a:lnTo>
                  <a:pt x="0" y="186"/>
                </a:lnTo>
                <a:lnTo>
                  <a:pt x="0" y="176"/>
                </a:lnTo>
                <a:lnTo>
                  <a:pt x="0" y="171"/>
                </a:lnTo>
                <a:lnTo>
                  <a:pt x="0" y="161"/>
                </a:lnTo>
                <a:lnTo>
                  <a:pt x="0" y="151"/>
                </a:lnTo>
                <a:lnTo>
                  <a:pt x="0" y="141"/>
                </a:lnTo>
                <a:lnTo>
                  <a:pt x="0" y="131"/>
                </a:lnTo>
                <a:lnTo>
                  <a:pt x="0" y="120"/>
                </a:lnTo>
                <a:lnTo>
                  <a:pt x="0" y="115"/>
                </a:lnTo>
                <a:lnTo>
                  <a:pt x="0" y="105"/>
                </a:lnTo>
                <a:lnTo>
                  <a:pt x="0" y="95"/>
                </a:lnTo>
                <a:lnTo>
                  <a:pt x="0" y="85"/>
                </a:lnTo>
                <a:lnTo>
                  <a:pt x="0" y="75"/>
                </a:lnTo>
                <a:lnTo>
                  <a:pt x="0" y="65"/>
                </a:lnTo>
                <a:lnTo>
                  <a:pt x="0" y="55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6" name="Freeform 76">
            <a:extLst>
              <a:ext uri="{FF2B5EF4-FFF2-40B4-BE49-F238E27FC236}">
                <a16:creationId xmlns:a16="http://schemas.microsoft.com/office/drawing/2014/main" id="{2E6DA8E4-B045-91E4-B116-077817BD17D5}"/>
              </a:ext>
            </a:extLst>
          </p:cNvPr>
          <p:cNvSpPr>
            <a:spLocks noChangeAspect="1"/>
          </p:cNvSpPr>
          <p:nvPr/>
        </p:nvSpPr>
        <p:spPr bwMode="auto">
          <a:xfrm>
            <a:off x="7016750" y="2125663"/>
            <a:ext cx="1588" cy="1150937"/>
          </a:xfrm>
          <a:custGeom>
            <a:avLst/>
            <a:gdLst>
              <a:gd name="T0" fmla="*/ 1332 h 1342"/>
              <a:gd name="T1" fmla="*/ 1307 h 1342"/>
              <a:gd name="T2" fmla="*/ 1277 h 1342"/>
              <a:gd name="T3" fmla="*/ 1252 h 1342"/>
              <a:gd name="T4" fmla="*/ 1222 h 1342"/>
              <a:gd name="T5" fmla="*/ 1197 h 1342"/>
              <a:gd name="T6" fmla="*/ 1167 h 1342"/>
              <a:gd name="T7" fmla="*/ 1137 h 1342"/>
              <a:gd name="T8" fmla="*/ 1112 h 1342"/>
              <a:gd name="T9" fmla="*/ 1082 h 1342"/>
              <a:gd name="T10" fmla="*/ 1057 h 1342"/>
              <a:gd name="T11" fmla="*/ 1027 h 1342"/>
              <a:gd name="T12" fmla="*/ 1002 h 1342"/>
              <a:gd name="T13" fmla="*/ 972 h 1342"/>
              <a:gd name="T14" fmla="*/ 952 h 1342"/>
              <a:gd name="T15" fmla="*/ 927 h 1342"/>
              <a:gd name="T16" fmla="*/ 896 h 1342"/>
              <a:gd name="T17" fmla="*/ 871 h 1342"/>
              <a:gd name="T18" fmla="*/ 841 h 1342"/>
              <a:gd name="T19" fmla="*/ 816 h 1342"/>
              <a:gd name="T20" fmla="*/ 786 h 1342"/>
              <a:gd name="T21" fmla="*/ 761 h 1342"/>
              <a:gd name="T22" fmla="*/ 731 h 1342"/>
              <a:gd name="T23" fmla="*/ 706 h 1342"/>
              <a:gd name="T24" fmla="*/ 676 h 1342"/>
              <a:gd name="T25" fmla="*/ 646 h 1342"/>
              <a:gd name="T26" fmla="*/ 621 h 1342"/>
              <a:gd name="T27" fmla="*/ 591 h 1342"/>
              <a:gd name="T28" fmla="*/ 566 h 1342"/>
              <a:gd name="T29" fmla="*/ 536 h 1342"/>
              <a:gd name="T30" fmla="*/ 511 h 1342"/>
              <a:gd name="T31" fmla="*/ 481 h 1342"/>
              <a:gd name="T32" fmla="*/ 461 h 1342"/>
              <a:gd name="T33" fmla="*/ 436 h 1342"/>
              <a:gd name="T34" fmla="*/ 405 h 1342"/>
              <a:gd name="T35" fmla="*/ 380 h 1342"/>
              <a:gd name="T36" fmla="*/ 350 h 1342"/>
              <a:gd name="T37" fmla="*/ 325 h 1342"/>
              <a:gd name="T38" fmla="*/ 295 h 1342"/>
              <a:gd name="T39" fmla="*/ 270 h 1342"/>
              <a:gd name="T40" fmla="*/ 240 h 1342"/>
              <a:gd name="T41" fmla="*/ 215 h 1342"/>
              <a:gd name="T42" fmla="*/ 185 h 1342"/>
              <a:gd name="T43" fmla="*/ 155 h 1342"/>
              <a:gd name="T44" fmla="*/ 130 h 1342"/>
              <a:gd name="T45" fmla="*/ 100 h 1342"/>
              <a:gd name="T46" fmla="*/ 75 h 1342"/>
              <a:gd name="T47" fmla="*/ 45 h 1342"/>
              <a:gd name="T48" fmla="*/ 20 h 1342"/>
              <a:gd name="T49" fmla="*/ 0 h 134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</a:cxnLst>
            <a:rect l="0" t="0" r="r" b="b"/>
            <a:pathLst>
              <a:path h="1342">
                <a:moveTo>
                  <a:pt x="0" y="1342"/>
                </a:moveTo>
                <a:lnTo>
                  <a:pt x="0" y="1332"/>
                </a:lnTo>
                <a:lnTo>
                  <a:pt x="0" y="1317"/>
                </a:lnTo>
                <a:lnTo>
                  <a:pt x="0" y="1307"/>
                </a:lnTo>
                <a:lnTo>
                  <a:pt x="0" y="1287"/>
                </a:lnTo>
                <a:lnTo>
                  <a:pt x="0" y="1277"/>
                </a:lnTo>
                <a:lnTo>
                  <a:pt x="0" y="1257"/>
                </a:lnTo>
                <a:lnTo>
                  <a:pt x="0" y="1252"/>
                </a:lnTo>
                <a:lnTo>
                  <a:pt x="0" y="1232"/>
                </a:lnTo>
                <a:lnTo>
                  <a:pt x="0" y="1222"/>
                </a:lnTo>
                <a:lnTo>
                  <a:pt x="0" y="1202"/>
                </a:lnTo>
                <a:lnTo>
                  <a:pt x="0" y="1197"/>
                </a:lnTo>
                <a:lnTo>
                  <a:pt x="0" y="1187"/>
                </a:lnTo>
                <a:lnTo>
                  <a:pt x="0" y="1167"/>
                </a:lnTo>
                <a:lnTo>
                  <a:pt x="0" y="1157"/>
                </a:lnTo>
                <a:lnTo>
                  <a:pt x="0" y="1137"/>
                </a:lnTo>
                <a:lnTo>
                  <a:pt x="0" y="1132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72"/>
                </a:lnTo>
                <a:lnTo>
                  <a:pt x="0" y="1057"/>
                </a:lnTo>
                <a:lnTo>
                  <a:pt x="0" y="1047"/>
                </a:lnTo>
                <a:lnTo>
                  <a:pt x="0" y="1027"/>
                </a:lnTo>
                <a:lnTo>
                  <a:pt x="0" y="1017"/>
                </a:lnTo>
                <a:lnTo>
                  <a:pt x="0" y="1002"/>
                </a:lnTo>
                <a:lnTo>
                  <a:pt x="0" y="992"/>
                </a:lnTo>
                <a:lnTo>
                  <a:pt x="0" y="972"/>
                </a:lnTo>
                <a:lnTo>
                  <a:pt x="0" y="96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96"/>
                </a:lnTo>
                <a:lnTo>
                  <a:pt x="0" y="881"/>
                </a:lnTo>
                <a:lnTo>
                  <a:pt x="0" y="871"/>
                </a:lnTo>
                <a:lnTo>
                  <a:pt x="0" y="851"/>
                </a:lnTo>
                <a:lnTo>
                  <a:pt x="0" y="841"/>
                </a:lnTo>
                <a:lnTo>
                  <a:pt x="0" y="826"/>
                </a:lnTo>
                <a:lnTo>
                  <a:pt x="0" y="816"/>
                </a:lnTo>
                <a:lnTo>
                  <a:pt x="0" y="796"/>
                </a:lnTo>
                <a:lnTo>
                  <a:pt x="0" y="786"/>
                </a:lnTo>
                <a:lnTo>
                  <a:pt x="0" y="766"/>
                </a:lnTo>
                <a:lnTo>
                  <a:pt x="0" y="761"/>
                </a:lnTo>
                <a:lnTo>
                  <a:pt x="0" y="741"/>
                </a:lnTo>
                <a:lnTo>
                  <a:pt x="0" y="731"/>
                </a:lnTo>
                <a:lnTo>
                  <a:pt x="0" y="721"/>
                </a:lnTo>
                <a:lnTo>
                  <a:pt x="0" y="706"/>
                </a:lnTo>
                <a:lnTo>
                  <a:pt x="0" y="696"/>
                </a:lnTo>
                <a:lnTo>
                  <a:pt x="0" y="676"/>
                </a:lnTo>
                <a:lnTo>
                  <a:pt x="0" y="666"/>
                </a:lnTo>
                <a:lnTo>
                  <a:pt x="0" y="646"/>
                </a:lnTo>
                <a:lnTo>
                  <a:pt x="0" y="641"/>
                </a:lnTo>
                <a:lnTo>
                  <a:pt x="0" y="621"/>
                </a:lnTo>
                <a:lnTo>
                  <a:pt x="0" y="611"/>
                </a:lnTo>
                <a:lnTo>
                  <a:pt x="0" y="591"/>
                </a:lnTo>
                <a:lnTo>
                  <a:pt x="0" y="586"/>
                </a:lnTo>
                <a:lnTo>
                  <a:pt x="0" y="566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501"/>
                </a:lnTo>
                <a:lnTo>
                  <a:pt x="0" y="48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36"/>
                </a:lnTo>
                <a:lnTo>
                  <a:pt x="0" y="415"/>
                </a:lnTo>
                <a:lnTo>
                  <a:pt x="0" y="405"/>
                </a:lnTo>
                <a:lnTo>
                  <a:pt x="0" y="390"/>
                </a:lnTo>
                <a:lnTo>
                  <a:pt x="0" y="380"/>
                </a:lnTo>
                <a:lnTo>
                  <a:pt x="0" y="360"/>
                </a:lnTo>
                <a:lnTo>
                  <a:pt x="0" y="350"/>
                </a:lnTo>
                <a:lnTo>
                  <a:pt x="0" y="335"/>
                </a:lnTo>
                <a:lnTo>
                  <a:pt x="0" y="325"/>
                </a:lnTo>
                <a:lnTo>
                  <a:pt x="0" y="305"/>
                </a:lnTo>
                <a:lnTo>
                  <a:pt x="0" y="295"/>
                </a:lnTo>
                <a:lnTo>
                  <a:pt x="0" y="280"/>
                </a:lnTo>
                <a:lnTo>
                  <a:pt x="0" y="270"/>
                </a:lnTo>
                <a:lnTo>
                  <a:pt x="0" y="250"/>
                </a:lnTo>
                <a:lnTo>
                  <a:pt x="0" y="240"/>
                </a:lnTo>
                <a:lnTo>
                  <a:pt x="0" y="230"/>
                </a:lnTo>
                <a:lnTo>
                  <a:pt x="0" y="215"/>
                </a:lnTo>
                <a:lnTo>
                  <a:pt x="0" y="205"/>
                </a:lnTo>
                <a:lnTo>
                  <a:pt x="0" y="185"/>
                </a:lnTo>
                <a:lnTo>
                  <a:pt x="0" y="175"/>
                </a:lnTo>
                <a:lnTo>
                  <a:pt x="0" y="155"/>
                </a:lnTo>
                <a:lnTo>
                  <a:pt x="0" y="150"/>
                </a:lnTo>
                <a:lnTo>
                  <a:pt x="0" y="130"/>
                </a:lnTo>
                <a:lnTo>
                  <a:pt x="0" y="120"/>
                </a:lnTo>
                <a:lnTo>
                  <a:pt x="0" y="100"/>
                </a:lnTo>
                <a:lnTo>
                  <a:pt x="0" y="95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35"/>
                </a:lnTo>
                <a:lnTo>
                  <a:pt x="0" y="2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7" name="Freeform 77">
            <a:extLst>
              <a:ext uri="{FF2B5EF4-FFF2-40B4-BE49-F238E27FC236}">
                <a16:creationId xmlns:a16="http://schemas.microsoft.com/office/drawing/2014/main" id="{184E2427-3B63-10E9-2D56-0D2A7F70F8D7}"/>
              </a:ext>
            </a:extLst>
          </p:cNvPr>
          <p:cNvSpPr>
            <a:spLocks noChangeAspect="1"/>
          </p:cNvSpPr>
          <p:nvPr/>
        </p:nvSpPr>
        <p:spPr bwMode="auto">
          <a:xfrm>
            <a:off x="7599363" y="2122488"/>
            <a:ext cx="1587" cy="1155700"/>
          </a:xfrm>
          <a:custGeom>
            <a:avLst/>
            <a:gdLst>
              <a:gd name="T0" fmla="*/ 1553 h 1573"/>
              <a:gd name="T1" fmla="*/ 1528 h 1573"/>
              <a:gd name="T2" fmla="*/ 1498 h 1573"/>
              <a:gd name="T3" fmla="*/ 1463 h 1573"/>
              <a:gd name="T4" fmla="*/ 1433 h 1573"/>
              <a:gd name="T5" fmla="*/ 1398 h 1573"/>
              <a:gd name="T6" fmla="*/ 1368 h 1573"/>
              <a:gd name="T7" fmla="*/ 1333 h 1573"/>
              <a:gd name="T8" fmla="*/ 1303 h 1573"/>
              <a:gd name="T9" fmla="*/ 1268 h 1573"/>
              <a:gd name="T10" fmla="*/ 1243 h 1573"/>
              <a:gd name="T11" fmla="*/ 1213 h 1573"/>
              <a:gd name="T12" fmla="*/ 1178 h 1573"/>
              <a:gd name="T13" fmla="*/ 1148 h 1573"/>
              <a:gd name="T14" fmla="*/ 1112 h 1573"/>
              <a:gd name="T15" fmla="*/ 1082 h 1573"/>
              <a:gd name="T16" fmla="*/ 1047 h 1573"/>
              <a:gd name="T17" fmla="*/ 1017 h 1573"/>
              <a:gd name="T18" fmla="*/ 982 h 1573"/>
              <a:gd name="T19" fmla="*/ 952 h 1573"/>
              <a:gd name="T20" fmla="*/ 927 h 1573"/>
              <a:gd name="T21" fmla="*/ 887 h 1573"/>
              <a:gd name="T22" fmla="*/ 862 h 1573"/>
              <a:gd name="T23" fmla="*/ 822 h 1573"/>
              <a:gd name="T24" fmla="*/ 797 h 1573"/>
              <a:gd name="T25" fmla="*/ 757 h 1573"/>
              <a:gd name="T26" fmla="*/ 732 h 1573"/>
              <a:gd name="T27" fmla="*/ 692 h 1573"/>
              <a:gd name="T28" fmla="*/ 667 h 1573"/>
              <a:gd name="T29" fmla="*/ 636 h 1573"/>
              <a:gd name="T30" fmla="*/ 601 h 1573"/>
              <a:gd name="T31" fmla="*/ 571 h 1573"/>
              <a:gd name="T32" fmla="*/ 536 h 1573"/>
              <a:gd name="T33" fmla="*/ 511 h 1573"/>
              <a:gd name="T34" fmla="*/ 471 h 1573"/>
              <a:gd name="T35" fmla="*/ 446 h 1573"/>
              <a:gd name="T36" fmla="*/ 406 h 1573"/>
              <a:gd name="T37" fmla="*/ 381 h 1573"/>
              <a:gd name="T38" fmla="*/ 351 h 1573"/>
              <a:gd name="T39" fmla="*/ 316 h 1573"/>
              <a:gd name="T40" fmla="*/ 286 h 1573"/>
              <a:gd name="T41" fmla="*/ 251 h 1573"/>
              <a:gd name="T42" fmla="*/ 221 h 1573"/>
              <a:gd name="T43" fmla="*/ 186 h 1573"/>
              <a:gd name="T44" fmla="*/ 155 h 1573"/>
              <a:gd name="T45" fmla="*/ 120 h 1573"/>
              <a:gd name="T46" fmla="*/ 90 h 1573"/>
              <a:gd name="T47" fmla="*/ 65 h 1573"/>
              <a:gd name="T48" fmla="*/ 25 h 1573"/>
              <a:gd name="T49" fmla="*/ 0 h 157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</a:cxnLst>
            <a:rect l="0" t="0" r="r" b="b"/>
            <a:pathLst>
              <a:path h="1573">
                <a:moveTo>
                  <a:pt x="0" y="1573"/>
                </a:moveTo>
                <a:lnTo>
                  <a:pt x="0" y="1553"/>
                </a:lnTo>
                <a:lnTo>
                  <a:pt x="0" y="1548"/>
                </a:lnTo>
                <a:lnTo>
                  <a:pt x="0" y="1528"/>
                </a:lnTo>
                <a:lnTo>
                  <a:pt x="0" y="1508"/>
                </a:lnTo>
                <a:lnTo>
                  <a:pt x="0" y="1498"/>
                </a:lnTo>
                <a:lnTo>
                  <a:pt x="0" y="1483"/>
                </a:lnTo>
                <a:lnTo>
                  <a:pt x="0" y="1463"/>
                </a:lnTo>
                <a:lnTo>
                  <a:pt x="0" y="1443"/>
                </a:lnTo>
                <a:lnTo>
                  <a:pt x="0" y="1433"/>
                </a:lnTo>
                <a:lnTo>
                  <a:pt x="0" y="1418"/>
                </a:lnTo>
                <a:lnTo>
                  <a:pt x="0" y="1398"/>
                </a:lnTo>
                <a:lnTo>
                  <a:pt x="0" y="1388"/>
                </a:lnTo>
                <a:lnTo>
                  <a:pt x="0" y="1368"/>
                </a:lnTo>
                <a:lnTo>
                  <a:pt x="0" y="1353"/>
                </a:lnTo>
                <a:lnTo>
                  <a:pt x="0" y="1333"/>
                </a:lnTo>
                <a:lnTo>
                  <a:pt x="0" y="1323"/>
                </a:lnTo>
                <a:lnTo>
                  <a:pt x="0" y="1303"/>
                </a:lnTo>
                <a:lnTo>
                  <a:pt x="0" y="1288"/>
                </a:lnTo>
                <a:lnTo>
                  <a:pt x="0" y="1268"/>
                </a:lnTo>
                <a:lnTo>
                  <a:pt x="0" y="1258"/>
                </a:lnTo>
                <a:lnTo>
                  <a:pt x="0" y="1243"/>
                </a:lnTo>
                <a:lnTo>
                  <a:pt x="0" y="1223"/>
                </a:lnTo>
                <a:lnTo>
                  <a:pt x="0" y="1213"/>
                </a:lnTo>
                <a:lnTo>
                  <a:pt x="0" y="1193"/>
                </a:lnTo>
                <a:lnTo>
                  <a:pt x="0" y="1178"/>
                </a:lnTo>
                <a:lnTo>
                  <a:pt x="0" y="1158"/>
                </a:lnTo>
                <a:lnTo>
                  <a:pt x="0" y="1148"/>
                </a:lnTo>
                <a:lnTo>
                  <a:pt x="0" y="1127"/>
                </a:lnTo>
                <a:lnTo>
                  <a:pt x="0" y="1112"/>
                </a:lnTo>
                <a:lnTo>
                  <a:pt x="0" y="1102"/>
                </a:lnTo>
                <a:lnTo>
                  <a:pt x="0" y="1082"/>
                </a:lnTo>
                <a:lnTo>
                  <a:pt x="0" y="1062"/>
                </a:lnTo>
                <a:lnTo>
                  <a:pt x="0" y="1047"/>
                </a:lnTo>
                <a:lnTo>
                  <a:pt x="0" y="1037"/>
                </a:lnTo>
                <a:lnTo>
                  <a:pt x="0" y="1017"/>
                </a:lnTo>
                <a:lnTo>
                  <a:pt x="0" y="997"/>
                </a:lnTo>
                <a:lnTo>
                  <a:pt x="0" y="982"/>
                </a:lnTo>
                <a:lnTo>
                  <a:pt x="0" y="972"/>
                </a:lnTo>
                <a:lnTo>
                  <a:pt x="0" y="952"/>
                </a:lnTo>
                <a:lnTo>
                  <a:pt x="0" y="937"/>
                </a:lnTo>
                <a:lnTo>
                  <a:pt x="0" y="927"/>
                </a:lnTo>
                <a:lnTo>
                  <a:pt x="0" y="907"/>
                </a:lnTo>
                <a:lnTo>
                  <a:pt x="0" y="887"/>
                </a:lnTo>
                <a:lnTo>
                  <a:pt x="0" y="872"/>
                </a:lnTo>
                <a:lnTo>
                  <a:pt x="0" y="862"/>
                </a:lnTo>
                <a:lnTo>
                  <a:pt x="0" y="842"/>
                </a:lnTo>
                <a:lnTo>
                  <a:pt x="0" y="822"/>
                </a:lnTo>
                <a:lnTo>
                  <a:pt x="0" y="817"/>
                </a:lnTo>
                <a:lnTo>
                  <a:pt x="0" y="797"/>
                </a:lnTo>
                <a:lnTo>
                  <a:pt x="0" y="777"/>
                </a:lnTo>
                <a:lnTo>
                  <a:pt x="0" y="757"/>
                </a:lnTo>
                <a:lnTo>
                  <a:pt x="0" y="752"/>
                </a:lnTo>
                <a:lnTo>
                  <a:pt x="0" y="732"/>
                </a:lnTo>
                <a:lnTo>
                  <a:pt x="0" y="712"/>
                </a:lnTo>
                <a:lnTo>
                  <a:pt x="0" y="692"/>
                </a:lnTo>
                <a:lnTo>
                  <a:pt x="0" y="687"/>
                </a:lnTo>
                <a:lnTo>
                  <a:pt x="0" y="667"/>
                </a:lnTo>
                <a:lnTo>
                  <a:pt x="0" y="646"/>
                </a:lnTo>
                <a:lnTo>
                  <a:pt x="0" y="636"/>
                </a:lnTo>
                <a:lnTo>
                  <a:pt x="0" y="621"/>
                </a:lnTo>
                <a:lnTo>
                  <a:pt x="0" y="601"/>
                </a:lnTo>
                <a:lnTo>
                  <a:pt x="0" y="581"/>
                </a:lnTo>
                <a:lnTo>
                  <a:pt x="0" y="571"/>
                </a:lnTo>
                <a:lnTo>
                  <a:pt x="0" y="556"/>
                </a:lnTo>
                <a:lnTo>
                  <a:pt x="0" y="536"/>
                </a:lnTo>
                <a:lnTo>
                  <a:pt x="0" y="526"/>
                </a:lnTo>
                <a:lnTo>
                  <a:pt x="0" y="511"/>
                </a:lnTo>
                <a:lnTo>
                  <a:pt x="0" y="491"/>
                </a:lnTo>
                <a:lnTo>
                  <a:pt x="0" y="471"/>
                </a:lnTo>
                <a:lnTo>
                  <a:pt x="0" y="461"/>
                </a:lnTo>
                <a:lnTo>
                  <a:pt x="0" y="446"/>
                </a:lnTo>
                <a:lnTo>
                  <a:pt x="0" y="426"/>
                </a:lnTo>
                <a:lnTo>
                  <a:pt x="0" y="406"/>
                </a:lnTo>
                <a:lnTo>
                  <a:pt x="0" y="396"/>
                </a:lnTo>
                <a:lnTo>
                  <a:pt x="0" y="381"/>
                </a:lnTo>
                <a:lnTo>
                  <a:pt x="0" y="361"/>
                </a:lnTo>
                <a:lnTo>
                  <a:pt x="0" y="351"/>
                </a:lnTo>
                <a:lnTo>
                  <a:pt x="0" y="331"/>
                </a:lnTo>
                <a:lnTo>
                  <a:pt x="0" y="316"/>
                </a:lnTo>
                <a:lnTo>
                  <a:pt x="0" y="296"/>
                </a:lnTo>
                <a:lnTo>
                  <a:pt x="0" y="286"/>
                </a:lnTo>
                <a:lnTo>
                  <a:pt x="0" y="266"/>
                </a:lnTo>
                <a:lnTo>
                  <a:pt x="0" y="251"/>
                </a:lnTo>
                <a:lnTo>
                  <a:pt x="0" y="241"/>
                </a:lnTo>
                <a:lnTo>
                  <a:pt x="0" y="221"/>
                </a:lnTo>
                <a:lnTo>
                  <a:pt x="0" y="206"/>
                </a:lnTo>
                <a:lnTo>
                  <a:pt x="0" y="186"/>
                </a:lnTo>
                <a:lnTo>
                  <a:pt x="0" y="175"/>
                </a:lnTo>
                <a:lnTo>
                  <a:pt x="0" y="155"/>
                </a:lnTo>
                <a:lnTo>
                  <a:pt x="0" y="140"/>
                </a:lnTo>
                <a:lnTo>
                  <a:pt x="0" y="120"/>
                </a:lnTo>
                <a:lnTo>
                  <a:pt x="0" y="110"/>
                </a:lnTo>
                <a:lnTo>
                  <a:pt x="0" y="90"/>
                </a:lnTo>
                <a:lnTo>
                  <a:pt x="0" y="75"/>
                </a:lnTo>
                <a:lnTo>
                  <a:pt x="0" y="65"/>
                </a:lnTo>
                <a:lnTo>
                  <a:pt x="0" y="45"/>
                </a:lnTo>
                <a:lnTo>
                  <a:pt x="0" y="25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8" name="Freeform 78">
            <a:extLst>
              <a:ext uri="{FF2B5EF4-FFF2-40B4-BE49-F238E27FC236}">
                <a16:creationId xmlns:a16="http://schemas.microsoft.com/office/drawing/2014/main" id="{2EDC1741-D06C-6E36-BA6A-DF0C89F25F57}"/>
              </a:ext>
            </a:extLst>
          </p:cNvPr>
          <p:cNvSpPr>
            <a:spLocks noChangeAspect="1"/>
          </p:cNvSpPr>
          <p:nvPr/>
        </p:nvSpPr>
        <p:spPr bwMode="auto">
          <a:xfrm>
            <a:off x="6324600" y="3276600"/>
            <a:ext cx="2008188" cy="1588"/>
          </a:xfrm>
          <a:custGeom>
            <a:avLst/>
            <a:gdLst>
              <a:gd name="T0" fmla="*/ 25 w 3020"/>
              <a:gd name="T1" fmla="*/ 90 w 3020"/>
              <a:gd name="T2" fmla="*/ 150 w 3020"/>
              <a:gd name="T3" fmla="*/ 211 w 3020"/>
              <a:gd name="T4" fmla="*/ 276 w 3020"/>
              <a:gd name="T5" fmla="*/ 331 w 3020"/>
              <a:gd name="T6" fmla="*/ 397 w 3020"/>
              <a:gd name="T7" fmla="*/ 457 w 3020"/>
              <a:gd name="T8" fmla="*/ 517 w 3020"/>
              <a:gd name="T9" fmla="*/ 578 w 3020"/>
              <a:gd name="T10" fmla="*/ 638 w 3020"/>
              <a:gd name="T11" fmla="*/ 703 w 3020"/>
              <a:gd name="T12" fmla="*/ 764 w 3020"/>
              <a:gd name="T13" fmla="*/ 824 w 3020"/>
              <a:gd name="T14" fmla="*/ 884 w 3020"/>
              <a:gd name="T15" fmla="*/ 944 w 3020"/>
              <a:gd name="T16" fmla="*/ 1005 w 3020"/>
              <a:gd name="T17" fmla="*/ 1070 w 3020"/>
              <a:gd name="T18" fmla="*/ 1125 w 3020"/>
              <a:gd name="T19" fmla="*/ 1191 w 3020"/>
              <a:gd name="T20" fmla="*/ 1251 w 3020"/>
              <a:gd name="T21" fmla="*/ 1311 w 3020"/>
              <a:gd name="T22" fmla="*/ 1377 w 3020"/>
              <a:gd name="T23" fmla="*/ 1432 w 3020"/>
              <a:gd name="T24" fmla="*/ 1497 w 3020"/>
              <a:gd name="T25" fmla="*/ 1553 w 3020"/>
              <a:gd name="T26" fmla="*/ 1618 w 3020"/>
              <a:gd name="T27" fmla="*/ 1683 w 3020"/>
              <a:gd name="T28" fmla="*/ 1738 w 3020"/>
              <a:gd name="T29" fmla="*/ 1804 w 3020"/>
              <a:gd name="T30" fmla="*/ 1859 w 3020"/>
              <a:gd name="T31" fmla="*/ 1924 w 3020"/>
              <a:gd name="T32" fmla="*/ 1980 w 3020"/>
              <a:gd name="T33" fmla="*/ 2045 w 3020"/>
              <a:gd name="T34" fmla="*/ 2100 w 3020"/>
              <a:gd name="T35" fmla="*/ 2166 w 3020"/>
              <a:gd name="T36" fmla="*/ 2231 w 3020"/>
              <a:gd name="T37" fmla="*/ 2286 w 3020"/>
              <a:gd name="T38" fmla="*/ 2352 w 3020"/>
              <a:gd name="T39" fmla="*/ 2407 w 3020"/>
              <a:gd name="T40" fmla="*/ 2472 w 3020"/>
              <a:gd name="T41" fmla="*/ 2527 w 3020"/>
              <a:gd name="T42" fmla="*/ 2593 w 3020"/>
              <a:gd name="T43" fmla="*/ 2648 w 3020"/>
              <a:gd name="T44" fmla="*/ 2713 w 3020"/>
              <a:gd name="T45" fmla="*/ 2779 w 3020"/>
              <a:gd name="T46" fmla="*/ 2834 w 3020"/>
              <a:gd name="T47" fmla="*/ 2899 w 3020"/>
              <a:gd name="T48" fmla="*/ 2955 w 3020"/>
              <a:gd name="T49" fmla="*/ 3020 w 30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</a:cxnLst>
            <a:rect l="0" t="0" r="r" b="b"/>
            <a:pathLst>
              <a:path w="3020">
                <a:moveTo>
                  <a:pt x="0" y="0"/>
                </a:moveTo>
                <a:lnTo>
                  <a:pt x="25" y="0"/>
                </a:lnTo>
                <a:lnTo>
                  <a:pt x="65" y="0"/>
                </a:lnTo>
                <a:lnTo>
                  <a:pt x="90" y="0"/>
                </a:lnTo>
                <a:lnTo>
                  <a:pt x="120" y="0"/>
                </a:lnTo>
                <a:lnTo>
                  <a:pt x="150" y="0"/>
                </a:lnTo>
                <a:lnTo>
                  <a:pt x="186" y="0"/>
                </a:lnTo>
                <a:lnTo>
                  <a:pt x="211" y="0"/>
                </a:lnTo>
                <a:lnTo>
                  <a:pt x="241" y="0"/>
                </a:lnTo>
                <a:lnTo>
                  <a:pt x="276" y="0"/>
                </a:lnTo>
                <a:lnTo>
                  <a:pt x="306" y="0"/>
                </a:lnTo>
                <a:lnTo>
                  <a:pt x="331" y="0"/>
                </a:lnTo>
                <a:lnTo>
                  <a:pt x="362" y="0"/>
                </a:lnTo>
                <a:lnTo>
                  <a:pt x="397" y="0"/>
                </a:lnTo>
                <a:lnTo>
                  <a:pt x="427" y="0"/>
                </a:lnTo>
                <a:lnTo>
                  <a:pt x="457" y="0"/>
                </a:lnTo>
                <a:lnTo>
                  <a:pt x="492" y="0"/>
                </a:lnTo>
                <a:lnTo>
                  <a:pt x="517" y="0"/>
                </a:lnTo>
                <a:lnTo>
                  <a:pt x="547" y="0"/>
                </a:lnTo>
                <a:lnTo>
                  <a:pt x="578" y="0"/>
                </a:lnTo>
                <a:lnTo>
                  <a:pt x="613" y="0"/>
                </a:lnTo>
                <a:lnTo>
                  <a:pt x="638" y="0"/>
                </a:lnTo>
                <a:lnTo>
                  <a:pt x="668" y="0"/>
                </a:lnTo>
                <a:lnTo>
                  <a:pt x="703" y="0"/>
                </a:lnTo>
                <a:lnTo>
                  <a:pt x="733" y="0"/>
                </a:lnTo>
                <a:lnTo>
                  <a:pt x="764" y="0"/>
                </a:lnTo>
                <a:lnTo>
                  <a:pt x="789" y="0"/>
                </a:lnTo>
                <a:lnTo>
                  <a:pt x="824" y="0"/>
                </a:lnTo>
                <a:lnTo>
                  <a:pt x="854" y="0"/>
                </a:lnTo>
                <a:lnTo>
                  <a:pt x="884" y="0"/>
                </a:lnTo>
                <a:lnTo>
                  <a:pt x="909" y="0"/>
                </a:lnTo>
                <a:lnTo>
                  <a:pt x="944" y="0"/>
                </a:lnTo>
                <a:lnTo>
                  <a:pt x="975" y="0"/>
                </a:lnTo>
                <a:lnTo>
                  <a:pt x="1005" y="0"/>
                </a:lnTo>
                <a:lnTo>
                  <a:pt x="1040" y="0"/>
                </a:lnTo>
                <a:lnTo>
                  <a:pt x="1070" y="0"/>
                </a:lnTo>
                <a:lnTo>
                  <a:pt x="1095" y="0"/>
                </a:lnTo>
                <a:lnTo>
                  <a:pt x="1125" y="0"/>
                </a:lnTo>
                <a:lnTo>
                  <a:pt x="1161" y="0"/>
                </a:lnTo>
                <a:lnTo>
                  <a:pt x="1191" y="0"/>
                </a:lnTo>
                <a:lnTo>
                  <a:pt x="1216" y="0"/>
                </a:lnTo>
                <a:lnTo>
                  <a:pt x="1251" y="0"/>
                </a:lnTo>
                <a:lnTo>
                  <a:pt x="1281" y="0"/>
                </a:lnTo>
                <a:lnTo>
                  <a:pt x="1311" y="0"/>
                </a:lnTo>
                <a:lnTo>
                  <a:pt x="1336" y="0"/>
                </a:lnTo>
                <a:lnTo>
                  <a:pt x="1377" y="0"/>
                </a:lnTo>
                <a:lnTo>
                  <a:pt x="1402" y="0"/>
                </a:lnTo>
                <a:lnTo>
                  <a:pt x="1432" y="0"/>
                </a:lnTo>
                <a:lnTo>
                  <a:pt x="1467" y="0"/>
                </a:lnTo>
                <a:lnTo>
                  <a:pt x="1497" y="0"/>
                </a:lnTo>
                <a:lnTo>
                  <a:pt x="1522" y="0"/>
                </a:lnTo>
                <a:lnTo>
                  <a:pt x="1553" y="0"/>
                </a:lnTo>
                <a:lnTo>
                  <a:pt x="1588" y="0"/>
                </a:lnTo>
                <a:lnTo>
                  <a:pt x="1618" y="0"/>
                </a:lnTo>
                <a:lnTo>
                  <a:pt x="1643" y="0"/>
                </a:lnTo>
                <a:lnTo>
                  <a:pt x="1683" y="0"/>
                </a:lnTo>
                <a:lnTo>
                  <a:pt x="1708" y="0"/>
                </a:lnTo>
                <a:lnTo>
                  <a:pt x="1738" y="0"/>
                </a:lnTo>
                <a:lnTo>
                  <a:pt x="1764" y="0"/>
                </a:lnTo>
                <a:lnTo>
                  <a:pt x="1804" y="0"/>
                </a:lnTo>
                <a:lnTo>
                  <a:pt x="1829" y="0"/>
                </a:lnTo>
                <a:lnTo>
                  <a:pt x="1859" y="0"/>
                </a:lnTo>
                <a:lnTo>
                  <a:pt x="1884" y="0"/>
                </a:lnTo>
                <a:lnTo>
                  <a:pt x="1924" y="0"/>
                </a:lnTo>
                <a:lnTo>
                  <a:pt x="1950" y="0"/>
                </a:lnTo>
                <a:lnTo>
                  <a:pt x="1980" y="0"/>
                </a:lnTo>
                <a:lnTo>
                  <a:pt x="2015" y="0"/>
                </a:lnTo>
                <a:lnTo>
                  <a:pt x="2045" y="0"/>
                </a:lnTo>
                <a:lnTo>
                  <a:pt x="2070" y="0"/>
                </a:lnTo>
                <a:lnTo>
                  <a:pt x="2100" y="0"/>
                </a:lnTo>
                <a:lnTo>
                  <a:pt x="2135" y="0"/>
                </a:lnTo>
                <a:lnTo>
                  <a:pt x="2166" y="0"/>
                </a:lnTo>
                <a:lnTo>
                  <a:pt x="2191" y="0"/>
                </a:lnTo>
                <a:lnTo>
                  <a:pt x="2231" y="0"/>
                </a:lnTo>
                <a:lnTo>
                  <a:pt x="2256" y="0"/>
                </a:lnTo>
                <a:lnTo>
                  <a:pt x="2286" y="0"/>
                </a:lnTo>
                <a:lnTo>
                  <a:pt x="2311" y="0"/>
                </a:lnTo>
                <a:lnTo>
                  <a:pt x="2352" y="0"/>
                </a:lnTo>
                <a:lnTo>
                  <a:pt x="2377" y="0"/>
                </a:lnTo>
                <a:lnTo>
                  <a:pt x="2407" y="0"/>
                </a:lnTo>
                <a:lnTo>
                  <a:pt x="2442" y="0"/>
                </a:lnTo>
                <a:lnTo>
                  <a:pt x="2472" y="0"/>
                </a:lnTo>
                <a:lnTo>
                  <a:pt x="2497" y="0"/>
                </a:lnTo>
                <a:lnTo>
                  <a:pt x="2527" y="0"/>
                </a:lnTo>
                <a:lnTo>
                  <a:pt x="2563" y="0"/>
                </a:lnTo>
                <a:lnTo>
                  <a:pt x="2593" y="0"/>
                </a:lnTo>
                <a:lnTo>
                  <a:pt x="2618" y="0"/>
                </a:lnTo>
                <a:lnTo>
                  <a:pt x="2648" y="0"/>
                </a:lnTo>
                <a:lnTo>
                  <a:pt x="2683" y="0"/>
                </a:lnTo>
                <a:lnTo>
                  <a:pt x="2713" y="0"/>
                </a:lnTo>
                <a:lnTo>
                  <a:pt x="2739" y="0"/>
                </a:lnTo>
                <a:lnTo>
                  <a:pt x="2779" y="0"/>
                </a:lnTo>
                <a:lnTo>
                  <a:pt x="2804" y="0"/>
                </a:lnTo>
                <a:lnTo>
                  <a:pt x="2834" y="0"/>
                </a:lnTo>
                <a:lnTo>
                  <a:pt x="2859" y="0"/>
                </a:lnTo>
                <a:lnTo>
                  <a:pt x="2899" y="0"/>
                </a:lnTo>
                <a:lnTo>
                  <a:pt x="2924" y="0"/>
                </a:lnTo>
                <a:lnTo>
                  <a:pt x="2955" y="0"/>
                </a:lnTo>
                <a:lnTo>
                  <a:pt x="2990" y="0"/>
                </a:lnTo>
                <a:lnTo>
                  <a:pt x="302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9" name="Freeform 79">
            <a:extLst>
              <a:ext uri="{FF2B5EF4-FFF2-40B4-BE49-F238E27FC236}">
                <a16:creationId xmlns:a16="http://schemas.microsoft.com/office/drawing/2014/main" id="{1B19C538-3DB8-C315-C62C-0AF258BADF35}"/>
              </a:ext>
            </a:extLst>
          </p:cNvPr>
          <p:cNvSpPr>
            <a:spLocks noChangeAspect="1"/>
          </p:cNvSpPr>
          <p:nvPr/>
        </p:nvSpPr>
        <p:spPr bwMode="auto">
          <a:xfrm>
            <a:off x="6443663" y="2125663"/>
            <a:ext cx="1897062" cy="666750"/>
          </a:xfrm>
          <a:custGeom>
            <a:avLst/>
            <a:gdLst>
              <a:gd name="T0" fmla="*/ 30 w 2211"/>
              <a:gd name="T1" fmla="*/ 761 h 776"/>
              <a:gd name="T2" fmla="*/ 55 w 2211"/>
              <a:gd name="T3" fmla="*/ 741 h 776"/>
              <a:gd name="T4" fmla="*/ 95 w 2211"/>
              <a:gd name="T5" fmla="*/ 711 h 776"/>
              <a:gd name="T6" fmla="*/ 120 w 2211"/>
              <a:gd name="T7" fmla="*/ 686 h 776"/>
              <a:gd name="T8" fmla="*/ 161 w 2211"/>
              <a:gd name="T9" fmla="*/ 666 h 776"/>
              <a:gd name="T10" fmla="*/ 186 w 2211"/>
              <a:gd name="T11" fmla="*/ 641 h 776"/>
              <a:gd name="T12" fmla="*/ 226 w 2211"/>
              <a:gd name="T13" fmla="*/ 621 h 776"/>
              <a:gd name="T14" fmla="*/ 251 w 2211"/>
              <a:gd name="T15" fmla="*/ 601 h 776"/>
              <a:gd name="T16" fmla="*/ 286 w 2211"/>
              <a:gd name="T17" fmla="*/ 586 h 776"/>
              <a:gd name="T18" fmla="*/ 336 w 2211"/>
              <a:gd name="T19" fmla="*/ 556 h 776"/>
              <a:gd name="T20" fmla="*/ 362 w 2211"/>
              <a:gd name="T21" fmla="*/ 536 h 776"/>
              <a:gd name="T22" fmla="*/ 407 w 2211"/>
              <a:gd name="T23" fmla="*/ 526 h 776"/>
              <a:gd name="T24" fmla="*/ 447 w 2211"/>
              <a:gd name="T25" fmla="*/ 511 h 776"/>
              <a:gd name="T26" fmla="*/ 482 w 2211"/>
              <a:gd name="T27" fmla="*/ 491 h 776"/>
              <a:gd name="T28" fmla="*/ 532 w 2211"/>
              <a:gd name="T29" fmla="*/ 481 h 776"/>
              <a:gd name="T30" fmla="*/ 578 w 2211"/>
              <a:gd name="T31" fmla="*/ 461 h 776"/>
              <a:gd name="T32" fmla="*/ 613 w 2211"/>
              <a:gd name="T33" fmla="*/ 456 h 776"/>
              <a:gd name="T34" fmla="*/ 653 w 2211"/>
              <a:gd name="T35" fmla="*/ 446 h 776"/>
              <a:gd name="T36" fmla="*/ 698 w 2211"/>
              <a:gd name="T37" fmla="*/ 446 h 776"/>
              <a:gd name="T38" fmla="*/ 733 w 2211"/>
              <a:gd name="T39" fmla="*/ 436 h 776"/>
              <a:gd name="T40" fmla="*/ 779 w 2211"/>
              <a:gd name="T41" fmla="*/ 426 h 776"/>
              <a:gd name="T42" fmla="*/ 829 w 2211"/>
              <a:gd name="T43" fmla="*/ 426 h 776"/>
              <a:gd name="T44" fmla="*/ 874 w 2211"/>
              <a:gd name="T45" fmla="*/ 426 h 776"/>
              <a:gd name="T46" fmla="*/ 919 w 2211"/>
              <a:gd name="T47" fmla="*/ 415 h 776"/>
              <a:gd name="T48" fmla="*/ 965 w 2211"/>
              <a:gd name="T49" fmla="*/ 415 h 776"/>
              <a:gd name="T50" fmla="*/ 1015 w 2211"/>
              <a:gd name="T51" fmla="*/ 415 h 776"/>
              <a:gd name="T52" fmla="*/ 1060 w 2211"/>
              <a:gd name="T53" fmla="*/ 415 h 776"/>
              <a:gd name="T54" fmla="*/ 1105 w 2211"/>
              <a:gd name="T55" fmla="*/ 415 h 776"/>
              <a:gd name="T56" fmla="*/ 1151 w 2211"/>
              <a:gd name="T57" fmla="*/ 415 h 776"/>
              <a:gd name="T58" fmla="*/ 1201 w 2211"/>
              <a:gd name="T59" fmla="*/ 415 h 776"/>
              <a:gd name="T60" fmla="*/ 1246 w 2211"/>
              <a:gd name="T61" fmla="*/ 415 h 776"/>
              <a:gd name="T62" fmla="*/ 1291 w 2211"/>
              <a:gd name="T63" fmla="*/ 415 h 776"/>
              <a:gd name="T64" fmla="*/ 1336 w 2211"/>
              <a:gd name="T65" fmla="*/ 415 h 776"/>
              <a:gd name="T66" fmla="*/ 1387 w 2211"/>
              <a:gd name="T67" fmla="*/ 405 h 776"/>
              <a:gd name="T68" fmla="*/ 1432 w 2211"/>
              <a:gd name="T69" fmla="*/ 400 h 776"/>
              <a:gd name="T70" fmla="*/ 1477 w 2211"/>
              <a:gd name="T71" fmla="*/ 400 h 776"/>
              <a:gd name="T72" fmla="*/ 1522 w 2211"/>
              <a:gd name="T73" fmla="*/ 390 h 776"/>
              <a:gd name="T74" fmla="*/ 1573 w 2211"/>
              <a:gd name="T75" fmla="*/ 370 h 776"/>
              <a:gd name="T76" fmla="*/ 1618 w 2211"/>
              <a:gd name="T77" fmla="*/ 360 h 776"/>
              <a:gd name="T78" fmla="*/ 1663 w 2211"/>
              <a:gd name="T79" fmla="*/ 340 h 776"/>
              <a:gd name="T80" fmla="*/ 1698 w 2211"/>
              <a:gd name="T81" fmla="*/ 335 h 776"/>
              <a:gd name="T82" fmla="*/ 1728 w 2211"/>
              <a:gd name="T83" fmla="*/ 315 h 776"/>
              <a:gd name="T84" fmla="*/ 1774 w 2211"/>
              <a:gd name="T85" fmla="*/ 295 h 776"/>
              <a:gd name="T86" fmla="*/ 1814 w 2211"/>
              <a:gd name="T87" fmla="*/ 280 h 776"/>
              <a:gd name="T88" fmla="*/ 1859 w 2211"/>
              <a:gd name="T89" fmla="*/ 260 h 776"/>
              <a:gd name="T90" fmla="*/ 1894 w 2211"/>
              <a:gd name="T91" fmla="*/ 240 h 776"/>
              <a:gd name="T92" fmla="*/ 1924 w 2211"/>
              <a:gd name="T93" fmla="*/ 220 h 776"/>
              <a:gd name="T94" fmla="*/ 1950 w 2211"/>
              <a:gd name="T95" fmla="*/ 195 h 776"/>
              <a:gd name="T96" fmla="*/ 1990 w 2211"/>
              <a:gd name="T97" fmla="*/ 175 h 776"/>
              <a:gd name="T98" fmla="*/ 2025 w 2211"/>
              <a:gd name="T99" fmla="*/ 150 h 776"/>
              <a:gd name="T100" fmla="*/ 2065 w 2211"/>
              <a:gd name="T101" fmla="*/ 120 h 776"/>
              <a:gd name="T102" fmla="*/ 2090 w 2211"/>
              <a:gd name="T103" fmla="*/ 100 h 776"/>
              <a:gd name="T104" fmla="*/ 2125 w 2211"/>
              <a:gd name="T105" fmla="*/ 65 h 776"/>
              <a:gd name="T106" fmla="*/ 2166 w 2211"/>
              <a:gd name="T107" fmla="*/ 35 h 776"/>
              <a:gd name="T108" fmla="*/ 2191 w 2211"/>
              <a:gd name="T109" fmla="*/ 1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1" h="776">
                <a:moveTo>
                  <a:pt x="0" y="776"/>
                </a:moveTo>
                <a:lnTo>
                  <a:pt x="10" y="776"/>
                </a:lnTo>
                <a:lnTo>
                  <a:pt x="10" y="766"/>
                </a:lnTo>
                <a:lnTo>
                  <a:pt x="20" y="766"/>
                </a:lnTo>
                <a:lnTo>
                  <a:pt x="30" y="761"/>
                </a:lnTo>
                <a:lnTo>
                  <a:pt x="40" y="761"/>
                </a:lnTo>
                <a:lnTo>
                  <a:pt x="40" y="751"/>
                </a:lnTo>
                <a:lnTo>
                  <a:pt x="45" y="751"/>
                </a:lnTo>
                <a:lnTo>
                  <a:pt x="45" y="741"/>
                </a:lnTo>
                <a:lnTo>
                  <a:pt x="55" y="741"/>
                </a:lnTo>
                <a:lnTo>
                  <a:pt x="55" y="731"/>
                </a:lnTo>
                <a:lnTo>
                  <a:pt x="65" y="731"/>
                </a:lnTo>
                <a:lnTo>
                  <a:pt x="75" y="721"/>
                </a:lnTo>
                <a:lnTo>
                  <a:pt x="85" y="711"/>
                </a:lnTo>
                <a:lnTo>
                  <a:pt x="95" y="711"/>
                </a:lnTo>
                <a:lnTo>
                  <a:pt x="95" y="706"/>
                </a:lnTo>
                <a:lnTo>
                  <a:pt x="100" y="706"/>
                </a:lnTo>
                <a:lnTo>
                  <a:pt x="110" y="696"/>
                </a:lnTo>
                <a:lnTo>
                  <a:pt x="120" y="696"/>
                </a:lnTo>
                <a:lnTo>
                  <a:pt x="120" y="686"/>
                </a:lnTo>
                <a:lnTo>
                  <a:pt x="130" y="686"/>
                </a:lnTo>
                <a:lnTo>
                  <a:pt x="140" y="676"/>
                </a:lnTo>
                <a:lnTo>
                  <a:pt x="150" y="676"/>
                </a:lnTo>
                <a:lnTo>
                  <a:pt x="150" y="666"/>
                </a:lnTo>
                <a:lnTo>
                  <a:pt x="161" y="666"/>
                </a:lnTo>
                <a:lnTo>
                  <a:pt x="161" y="656"/>
                </a:lnTo>
                <a:lnTo>
                  <a:pt x="166" y="656"/>
                </a:lnTo>
                <a:lnTo>
                  <a:pt x="176" y="646"/>
                </a:lnTo>
                <a:lnTo>
                  <a:pt x="186" y="646"/>
                </a:lnTo>
                <a:lnTo>
                  <a:pt x="186" y="641"/>
                </a:lnTo>
                <a:lnTo>
                  <a:pt x="196" y="641"/>
                </a:lnTo>
                <a:lnTo>
                  <a:pt x="206" y="631"/>
                </a:lnTo>
                <a:lnTo>
                  <a:pt x="216" y="631"/>
                </a:lnTo>
                <a:lnTo>
                  <a:pt x="216" y="621"/>
                </a:lnTo>
                <a:lnTo>
                  <a:pt x="226" y="621"/>
                </a:lnTo>
                <a:lnTo>
                  <a:pt x="231" y="621"/>
                </a:lnTo>
                <a:lnTo>
                  <a:pt x="231" y="611"/>
                </a:lnTo>
                <a:lnTo>
                  <a:pt x="241" y="611"/>
                </a:lnTo>
                <a:lnTo>
                  <a:pt x="241" y="601"/>
                </a:lnTo>
                <a:lnTo>
                  <a:pt x="251" y="601"/>
                </a:lnTo>
                <a:lnTo>
                  <a:pt x="261" y="601"/>
                </a:lnTo>
                <a:lnTo>
                  <a:pt x="261" y="591"/>
                </a:lnTo>
                <a:lnTo>
                  <a:pt x="271" y="591"/>
                </a:lnTo>
                <a:lnTo>
                  <a:pt x="281" y="586"/>
                </a:lnTo>
                <a:lnTo>
                  <a:pt x="286" y="586"/>
                </a:lnTo>
                <a:lnTo>
                  <a:pt x="296" y="576"/>
                </a:lnTo>
                <a:lnTo>
                  <a:pt x="306" y="576"/>
                </a:lnTo>
                <a:lnTo>
                  <a:pt x="316" y="566"/>
                </a:lnTo>
                <a:lnTo>
                  <a:pt x="326" y="566"/>
                </a:lnTo>
                <a:lnTo>
                  <a:pt x="336" y="556"/>
                </a:lnTo>
                <a:lnTo>
                  <a:pt x="346" y="556"/>
                </a:lnTo>
                <a:lnTo>
                  <a:pt x="346" y="546"/>
                </a:lnTo>
                <a:lnTo>
                  <a:pt x="351" y="546"/>
                </a:lnTo>
                <a:lnTo>
                  <a:pt x="362" y="546"/>
                </a:lnTo>
                <a:lnTo>
                  <a:pt x="362" y="536"/>
                </a:lnTo>
                <a:lnTo>
                  <a:pt x="372" y="536"/>
                </a:lnTo>
                <a:lnTo>
                  <a:pt x="382" y="536"/>
                </a:lnTo>
                <a:lnTo>
                  <a:pt x="392" y="526"/>
                </a:lnTo>
                <a:lnTo>
                  <a:pt x="402" y="526"/>
                </a:lnTo>
                <a:lnTo>
                  <a:pt x="407" y="526"/>
                </a:lnTo>
                <a:lnTo>
                  <a:pt x="407" y="521"/>
                </a:lnTo>
                <a:lnTo>
                  <a:pt x="417" y="521"/>
                </a:lnTo>
                <a:lnTo>
                  <a:pt x="427" y="521"/>
                </a:lnTo>
                <a:lnTo>
                  <a:pt x="437" y="511"/>
                </a:lnTo>
                <a:lnTo>
                  <a:pt x="447" y="511"/>
                </a:lnTo>
                <a:lnTo>
                  <a:pt x="457" y="501"/>
                </a:lnTo>
                <a:lnTo>
                  <a:pt x="467" y="501"/>
                </a:lnTo>
                <a:lnTo>
                  <a:pt x="472" y="501"/>
                </a:lnTo>
                <a:lnTo>
                  <a:pt x="472" y="491"/>
                </a:lnTo>
                <a:lnTo>
                  <a:pt x="482" y="491"/>
                </a:lnTo>
                <a:lnTo>
                  <a:pt x="492" y="491"/>
                </a:lnTo>
                <a:lnTo>
                  <a:pt x="502" y="491"/>
                </a:lnTo>
                <a:lnTo>
                  <a:pt x="512" y="481"/>
                </a:lnTo>
                <a:lnTo>
                  <a:pt x="522" y="481"/>
                </a:lnTo>
                <a:lnTo>
                  <a:pt x="532" y="481"/>
                </a:lnTo>
                <a:lnTo>
                  <a:pt x="537" y="471"/>
                </a:lnTo>
                <a:lnTo>
                  <a:pt x="547" y="471"/>
                </a:lnTo>
                <a:lnTo>
                  <a:pt x="558" y="471"/>
                </a:lnTo>
                <a:lnTo>
                  <a:pt x="568" y="461"/>
                </a:lnTo>
                <a:lnTo>
                  <a:pt x="578" y="461"/>
                </a:lnTo>
                <a:lnTo>
                  <a:pt x="588" y="461"/>
                </a:lnTo>
                <a:lnTo>
                  <a:pt x="593" y="461"/>
                </a:lnTo>
                <a:lnTo>
                  <a:pt x="603" y="461"/>
                </a:lnTo>
                <a:lnTo>
                  <a:pt x="603" y="456"/>
                </a:lnTo>
                <a:lnTo>
                  <a:pt x="613" y="456"/>
                </a:lnTo>
                <a:lnTo>
                  <a:pt x="623" y="456"/>
                </a:lnTo>
                <a:lnTo>
                  <a:pt x="633" y="456"/>
                </a:lnTo>
                <a:lnTo>
                  <a:pt x="643" y="456"/>
                </a:lnTo>
                <a:lnTo>
                  <a:pt x="643" y="446"/>
                </a:lnTo>
                <a:lnTo>
                  <a:pt x="653" y="446"/>
                </a:lnTo>
                <a:lnTo>
                  <a:pt x="658" y="446"/>
                </a:lnTo>
                <a:lnTo>
                  <a:pt x="668" y="446"/>
                </a:lnTo>
                <a:lnTo>
                  <a:pt x="678" y="446"/>
                </a:lnTo>
                <a:lnTo>
                  <a:pt x="688" y="446"/>
                </a:lnTo>
                <a:lnTo>
                  <a:pt x="698" y="446"/>
                </a:lnTo>
                <a:lnTo>
                  <a:pt x="698" y="436"/>
                </a:lnTo>
                <a:lnTo>
                  <a:pt x="708" y="436"/>
                </a:lnTo>
                <a:lnTo>
                  <a:pt x="713" y="436"/>
                </a:lnTo>
                <a:lnTo>
                  <a:pt x="723" y="436"/>
                </a:lnTo>
                <a:lnTo>
                  <a:pt x="733" y="436"/>
                </a:lnTo>
                <a:lnTo>
                  <a:pt x="743" y="436"/>
                </a:lnTo>
                <a:lnTo>
                  <a:pt x="754" y="436"/>
                </a:lnTo>
                <a:lnTo>
                  <a:pt x="764" y="436"/>
                </a:lnTo>
                <a:lnTo>
                  <a:pt x="774" y="426"/>
                </a:lnTo>
                <a:lnTo>
                  <a:pt x="779" y="426"/>
                </a:lnTo>
                <a:lnTo>
                  <a:pt x="789" y="426"/>
                </a:lnTo>
                <a:lnTo>
                  <a:pt x="799" y="426"/>
                </a:lnTo>
                <a:lnTo>
                  <a:pt x="809" y="426"/>
                </a:lnTo>
                <a:lnTo>
                  <a:pt x="819" y="426"/>
                </a:lnTo>
                <a:lnTo>
                  <a:pt x="829" y="426"/>
                </a:lnTo>
                <a:lnTo>
                  <a:pt x="839" y="426"/>
                </a:lnTo>
                <a:lnTo>
                  <a:pt x="844" y="426"/>
                </a:lnTo>
                <a:lnTo>
                  <a:pt x="854" y="426"/>
                </a:lnTo>
                <a:lnTo>
                  <a:pt x="864" y="426"/>
                </a:lnTo>
                <a:lnTo>
                  <a:pt x="874" y="426"/>
                </a:lnTo>
                <a:lnTo>
                  <a:pt x="884" y="426"/>
                </a:lnTo>
                <a:lnTo>
                  <a:pt x="894" y="426"/>
                </a:lnTo>
                <a:lnTo>
                  <a:pt x="899" y="426"/>
                </a:lnTo>
                <a:lnTo>
                  <a:pt x="909" y="426"/>
                </a:lnTo>
                <a:lnTo>
                  <a:pt x="919" y="415"/>
                </a:lnTo>
                <a:lnTo>
                  <a:pt x="929" y="415"/>
                </a:lnTo>
                <a:lnTo>
                  <a:pt x="939" y="415"/>
                </a:lnTo>
                <a:lnTo>
                  <a:pt x="950" y="415"/>
                </a:lnTo>
                <a:lnTo>
                  <a:pt x="960" y="415"/>
                </a:lnTo>
                <a:lnTo>
                  <a:pt x="965" y="415"/>
                </a:lnTo>
                <a:lnTo>
                  <a:pt x="975" y="415"/>
                </a:lnTo>
                <a:lnTo>
                  <a:pt x="985" y="415"/>
                </a:lnTo>
                <a:lnTo>
                  <a:pt x="995" y="415"/>
                </a:lnTo>
                <a:lnTo>
                  <a:pt x="1005" y="415"/>
                </a:lnTo>
                <a:lnTo>
                  <a:pt x="1015" y="415"/>
                </a:lnTo>
                <a:lnTo>
                  <a:pt x="1020" y="415"/>
                </a:lnTo>
                <a:lnTo>
                  <a:pt x="1030" y="415"/>
                </a:lnTo>
                <a:lnTo>
                  <a:pt x="1040" y="415"/>
                </a:lnTo>
                <a:lnTo>
                  <a:pt x="1050" y="415"/>
                </a:lnTo>
                <a:lnTo>
                  <a:pt x="1060" y="415"/>
                </a:lnTo>
                <a:lnTo>
                  <a:pt x="1070" y="415"/>
                </a:lnTo>
                <a:lnTo>
                  <a:pt x="1080" y="415"/>
                </a:lnTo>
                <a:lnTo>
                  <a:pt x="1085" y="415"/>
                </a:lnTo>
                <a:lnTo>
                  <a:pt x="1095" y="415"/>
                </a:lnTo>
                <a:lnTo>
                  <a:pt x="1105" y="415"/>
                </a:lnTo>
                <a:lnTo>
                  <a:pt x="1115" y="415"/>
                </a:lnTo>
                <a:lnTo>
                  <a:pt x="1125" y="415"/>
                </a:lnTo>
                <a:lnTo>
                  <a:pt x="1135" y="415"/>
                </a:lnTo>
                <a:lnTo>
                  <a:pt x="1145" y="415"/>
                </a:lnTo>
                <a:lnTo>
                  <a:pt x="1151" y="415"/>
                </a:lnTo>
                <a:lnTo>
                  <a:pt x="1161" y="415"/>
                </a:lnTo>
                <a:lnTo>
                  <a:pt x="1171" y="415"/>
                </a:lnTo>
                <a:lnTo>
                  <a:pt x="1181" y="415"/>
                </a:lnTo>
                <a:lnTo>
                  <a:pt x="1191" y="415"/>
                </a:lnTo>
                <a:lnTo>
                  <a:pt x="1201" y="415"/>
                </a:lnTo>
                <a:lnTo>
                  <a:pt x="1206" y="415"/>
                </a:lnTo>
                <a:lnTo>
                  <a:pt x="1216" y="415"/>
                </a:lnTo>
                <a:lnTo>
                  <a:pt x="1226" y="415"/>
                </a:lnTo>
                <a:lnTo>
                  <a:pt x="1236" y="415"/>
                </a:lnTo>
                <a:lnTo>
                  <a:pt x="1246" y="415"/>
                </a:lnTo>
                <a:lnTo>
                  <a:pt x="1256" y="415"/>
                </a:lnTo>
                <a:lnTo>
                  <a:pt x="1266" y="415"/>
                </a:lnTo>
                <a:lnTo>
                  <a:pt x="1271" y="415"/>
                </a:lnTo>
                <a:lnTo>
                  <a:pt x="1281" y="415"/>
                </a:lnTo>
                <a:lnTo>
                  <a:pt x="1291" y="415"/>
                </a:lnTo>
                <a:lnTo>
                  <a:pt x="1301" y="415"/>
                </a:lnTo>
                <a:lnTo>
                  <a:pt x="1311" y="415"/>
                </a:lnTo>
                <a:lnTo>
                  <a:pt x="1321" y="415"/>
                </a:lnTo>
                <a:lnTo>
                  <a:pt x="1326" y="415"/>
                </a:lnTo>
                <a:lnTo>
                  <a:pt x="1336" y="415"/>
                </a:lnTo>
                <a:lnTo>
                  <a:pt x="1347" y="405"/>
                </a:lnTo>
                <a:lnTo>
                  <a:pt x="1357" y="405"/>
                </a:lnTo>
                <a:lnTo>
                  <a:pt x="1367" y="405"/>
                </a:lnTo>
                <a:lnTo>
                  <a:pt x="1377" y="405"/>
                </a:lnTo>
                <a:lnTo>
                  <a:pt x="1387" y="405"/>
                </a:lnTo>
                <a:lnTo>
                  <a:pt x="1392" y="405"/>
                </a:lnTo>
                <a:lnTo>
                  <a:pt x="1402" y="405"/>
                </a:lnTo>
                <a:lnTo>
                  <a:pt x="1412" y="405"/>
                </a:lnTo>
                <a:lnTo>
                  <a:pt x="1422" y="405"/>
                </a:lnTo>
                <a:lnTo>
                  <a:pt x="1432" y="400"/>
                </a:lnTo>
                <a:lnTo>
                  <a:pt x="1442" y="400"/>
                </a:lnTo>
                <a:lnTo>
                  <a:pt x="1452" y="400"/>
                </a:lnTo>
                <a:lnTo>
                  <a:pt x="1457" y="400"/>
                </a:lnTo>
                <a:lnTo>
                  <a:pt x="1467" y="400"/>
                </a:lnTo>
                <a:lnTo>
                  <a:pt x="1477" y="400"/>
                </a:lnTo>
                <a:lnTo>
                  <a:pt x="1487" y="390"/>
                </a:lnTo>
                <a:lnTo>
                  <a:pt x="1497" y="390"/>
                </a:lnTo>
                <a:lnTo>
                  <a:pt x="1507" y="390"/>
                </a:lnTo>
                <a:lnTo>
                  <a:pt x="1512" y="390"/>
                </a:lnTo>
                <a:lnTo>
                  <a:pt x="1522" y="390"/>
                </a:lnTo>
                <a:lnTo>
                  <a:pt x="1532" y="380"/>
                </a:lnTo>
                <a:lnTo>
                  <a:pt x="1542" y="380"/>
                </a:lnTo>
                <a:lnTo>
                  <a:pt x="1553" y="380"/>
                </a:lnTo>
                <a:lnTo>
                  <a:pt x="1563" y="380"/>
                </a:lnTo>
                <a:lnTo>
                  <a:pt x="1573" y="370"/>
                </a:lnTo>
                <a:lnTo>
                  <a:pt x="1578" y="370"/>
                </a:lnTo>
                <a:lnTo>
                  <a:pt x="1588" y="370"/>
                </a:lnTo>
                <a:lnTo>
                  <a:pt x="1598" y="370"/>
                </a:lnTo>
                <a:lnTo>
                  <a:pt x="1608" y="360"/>
                </a:lnTo>
                <a:lnTo>
                  <a:pt x="1618" y="360"/>
                </a:lnTo>
                <a:lnTo>
                  <a:pt x="1628" y="360"/>
                </a:lnTo>
                <a:lnTo>
                  <a:pt x="1633" y="350"/>
                </a:lnTo>
                <a:lnTo>
                  <a:pt x="1643" y="350"/>
                </a:lnTo>
                <a:lnTo>
                  <a:pt x="1653" y="350"/>
                </a:lnTo>
                <a:lnTo>
                  <a:pt x="1663" y="340"/>
                </a:lnTo>
                <a:lnTo>
                  <a:pt x="1673" y="340"/>
                </a:lnTo>
                <a:lnTo>
                  <a:pt x="1683" y="340"/>
                </a:lnTo>
                <a:lnTo>
                  <a:pt x="1683" y="335"/>
                </a:lnTo>
                <a:lnTo>
                  <a:pt x="1693" y="335"/>
                </a:lnTo>
                <a:lnTo>
                  <a:pt x="1698" y="335"/>
                </a:lnTo>
                <a:lnTo>
                  <a:pt x="1708" y="335"/>
                </a:lnTo>
                <a:lnTo>
                  <a:pt x="1708" y="325"/>
                </a:lnTo>
                <a:lnTo>
                  <a:pt x="1718" y="325"/>
                </a:lnTo>
                <a:lnTo>
                  <a:pt x="1728" y="325"/>
                </a:lnTo>
                <a:lnTo>
                  <a:pt x="1728" y="315"/>
                </a:lnTo>
                <a:lnTo>
                  <a:pt x="1738" y="315"/>
                </a:lnTo>
                <a:lnTo>
                  <a:pt x="1749" y="315"/>
                </a:lnTo>
                <a:lnTo>
                  <a:pt x="1759" y="305"/>
                </a:lnTo>
                <a:lnTo>
                  <a:pt x="1764" y="305"/>
                </a:lnTo>
                <a:lnTo>
                  <a:pt x="1774" y="295"/>
                </a:lnTo>
                <a:lnTo>
                  <a:pt x="1784" y="295"/>
                </a:lnTo>
                <a:lnTo>
                  <a:pt x="1794" y="295"/>
                </a:lnTo>
                <a:lnTo>
                  <a:pt x="1794" y="285"/>
                </a:lnTo>
                <a:lnTo>
                  <a:pt x="1804" y="285"/>
                </a:lnTo>
                <a:lnTo>
                  <a:pt x="1814" y="280"/>
                </a:lnTo>
                <a:lnTo>
                  <a:pt x="1819" y="280"/>
                </a:lnTo>
                <a:lnTo>
                  <a:pt x="1829" y="270"/>
                </a:lnTo>
                <a:lnTo>
                  <a:pt x="1839" y="270"/>
                </a:lnTo>
                <a:lnTo>
                  <a:pt x="1849" y="260"/>
                </a:lnTo>
                <a:lnTo>
                  <a:pt x="1859" y="260"/>
                </a:lnTo>
                <a:lnTo>
                  <a:pt x="1869" y="250"/>
                </a:lnTo>
                <a:lnTo>
                  <a:pt x="1879" y="250"/>
                </a:lnTo>
                <a:lnTo>
                  <a:pt x="1879" y="240"/>
                </a:lnTo>
                <a:lnTo>
                  <a:pt x="1884" y="240"/>
                </a:lnTo>
                <a:lnTo>
                  <a:pt x="1894" y="240"/>
                </a:lnTo>
                <a:lnTo>
                  <a:pt x="1894" y="230"/>
                </a:lnTo>
                <a:lnTo>
                  <a:pt x="1904" y="230"/>
                </a:lnTo>
                <a:lnTo>
                  <a:pt x="1904" y="220"/>
                </a:lnTo>
                <a:lnTo>
                  <a:pt x="1914" y="220"/>
                </a:lnTo>
                <a:lnTo>
                  <a:pt x="1924" y="220"/>
                </a:lnTo>
                <a:lnTo>
                  <a:pt x="1924" y="215"/>
                </a:lnTo>
                <a:lnTo>
                  <a:pt x="1934" y="215"/>
                </a:lnTo>
                <a:lnTo>
                  <a:pt x="1940" y="205"/>
                </a:lnTo>
                <a:lnTo>
                  <a:pt x="1950" y="205"/>
                </a:lnTo>
                <a:lnTo>
                  <a:pt x="1950" y="195"/>
                </a:lnTo>
                <a:lnTo>
                  <a:pt x="1960" y="195"/>
                </a:lnTo>
                <a:lnTo>
                  <a:pt x="1970" y="185"/>
                </a:lnTo>
                <a:lnTo>
                  <a:pt x="1980" y="185"/>
                </a:lnTo>
                <a:lnTo>
                  <a:pt x="1980" y="175"/>
                </a:lnTo>
                <a:lnTo>
                  <a:pt x="1990" y="175"/>
                </a:lnTo>
                <a:lnTo>
                  <a:pt x="2000" y="165"/>
                </a:lnTo>
                <a:lnTo>
                  <a:pt x="2005" y="155"/>
                </a:lnTo>
                <a:lnTo>
                  <a:pt x="2015" y="155"/>
                </a:lnTo>
                <a:lnTo>
                  <a:pt x="2015" y="150"/>
                </a:lnTo>
                <a:lnTo>
                  <a:pt x="2025" y="150"/>
                </a:lnTo>
                <a:lnTo>
                  <a:pt x="2035" y="140"/>
                </a:lnTo>
                <a:lnTo>
                  <a:pt x="2045" y="140"/>
                </a:lnTo>
                <a:lnTo>
                  <a:pt x="2045" y="130"/>
                </a:lnTo>
                <a:lnTo>
                  <a:pt x="2055" y="130"/>
                </a:lnTo>
                <a:lnTo>
                  <a:pt x="2065" y="120"/>
                </a:lnTo>
                <a:lnTo>
                  <a:pt x="2070" y="120"/>
                </a:lnTo>
                <a:lnTo>
                  <a:pt x="2070" y="110"/>
                </a:lnTo>
                <a:lnTo>
                  <a:pt x="2080" y="110"/>
                </a:lnTo>
                <a:lnTo>
                  <a:pt x="2080" y="100"/>
                </a:lnTo>
                <a:lnTo>
                  <a:pt x="2090" y="100"/>
                </a:lnTo>
                <a:lnTo>
                  <a:pt x="2100" y="95"/>
                </a:lnTo>
                <a:lnTo>
                  <a:pt x="2110" y="85"/>
                </a:lnTo>
                <a:lnTo>
                  <a:pt x="2120" y="75"/>
                </a:lnTo>
                <a:lnTo>
                  <a:pt x="2125" y="75"/>
                </a:lnTo>
                <a:lnTo>
                  <a:pt x="2125" y="65"/>
                </a:lnTo>
                <a:lnTo>
                  <a:pt x="2135" y="65"/>
                </a:lnTo>
                <a:lnTo>
                  <a:pt x="2146" y="55"/>
                </a:lnTo>
                <a:lnTo>
                  <a:pt x="2156" y="45"/>
                </a:lnTo>
                <a:lnTo>
                  <a:pt x="2166" y="45"/>
                </a:lnTo>
                <a:lnTo>
                  <a:pt x="2166" y="35"/>
                </a:lnTo>
                <a:lnTo>
                  <a:pt x="2176" y="35"/>
                </a:lnTo>
                <a:lnTo>
                  <a:pt x="2176" y="30"/>
                </a:lnTo>
                <a:lnTo>
                  <a:pt x="2186" y="30"/>
                </a:lnTo>
                <a:lnTo>
                  <a:pt x="2191" y="20"/>
                </a:lnTo>
                <a:lnTo>
                  <a:pt x="2191" y="10"/>
                </a:lnTo>
                <a:lnTo>
                  <a:pt x="2201" y="10"/>
                </a:lnTo>
                <a:lnTo>
                  <a:pt x="2211" y="0"/>
                </a:lnTo>
              </a:path>
            </a:pathLst>
          </a:custGeom>
          <a:noFill/>
          <a:ln w="27051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0" name="Freeform 80">
            <a:extLst>
              <a:ext uri="{FF2B5EF4-FFF2-40B4-BE49-F238E27FC236}">
                <a16:creationId xmlns:a16="http://schemas.microsoft.com/office/drawing/2014/main" id="{FC26692C-2C8D-E311-0524-750D77254289}"/>
              </a:ext>
            </a:extLst>
          </p:cNvPr>
          <p:cNvSpPr>
            <a:spLocks noChangeAspect="1"/>
          </p:cNvSpPr>
          <p:nvPr/>
        </p:nvSpPr>
        <p:spPr bwMode="auto">
          <a:xfrm>
            <a:off x="6640513" y="2389188"/>
            <a:ext cx="879475" cy="212725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1" name="Freeform 81">
            <a:extLst>
              <a:ext uri="{FF2B5EF4-FFF2-40B4-BE49-F238E27FC236}">
                <a16:creationId xmlns:a16="http://schemas.microsoft.com/office/drawing/2014/main" id="{7CDBA4C9-C853-4D37-8B03-BAA385650838}"/>
              </a:ext>
            </a:extLst>
          </p:cNvPr>
          <p:cNvSpPr>
            <a:spLocks noChangeAspect="1"/>
          </p:cNvSpPr>
          <p:nvPr/>
        </p:nvSpPr>
        <p:spPr bwMode="auto">
          <a:xfrm>
            <a:off x="6448425" y="2667000"/>
            <a:ext cx="582613" cy="141288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2" name="Freeform 82">
            <a:extLst>
              <a:ext uri="{FF2B5EF4-FFF2-40B4-BE49-F238E27FC236}">
                <a16:creationId xmlns:a16="http://schemas.microsoft.com/office/drawing/2014/main" id="{715AD4E9-2D81-C1AF-76BB-1DE5742A1280}"/>
              </a:ext>
            </a:extLst>
          </p:cNvPr>
          <p:cNvSpPr>
            <a:spLocks noChangeAspect="1"/>
          </p:cNvSpPr>
          <p:nvPr/>
        </p:nvSpPr>
        <p:spPr bwMode="auto">
          <a:xfrm>
            <a:off x="7162800" y="2454275"/>
            <a:ext cx="900113" cy="77788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3" name="Freeform 83">
            <a:extLst>
              <a:ext uri="{FF2B5EF4-FFF2-40B4-BE49-F238E27FC236}">
                <a16:creationId xmlns:a16="http://schemas.microsoft.com/office/drawing/2014/main" id="{8F5783E0-58F1-B53F-0406-7504E3DDB4FE}"/>
              </a:ext>
            </a:extLst>
          </p:cNvPr>
          <p:cNvSpPr>
            <a:spLocks noChangeAspect="1"/>
          </p:cNvSpPr>
          <p:nvPr/>
        </p:nvSpPr>
        <p:spPr bwMode="auto">
          <a:xfrm>
            <a:off x="7010400" y="2608263"/>
            <a:ext cx="593725" cy="50800"/>
          </a:xfrm>
          <a:custGeom>
            <a:avLst/>
            <a:gdLst>
              <a:gd name="T0" fmla="*/ 10 w 679"/>
              <a:gd name="T1" fmla="*/ 261 h 261"/>
              <a:gd name="T2" fmla="*/ 30 w 679"/>
              <a:gd name="T3" fmla="*/ 251 h 261"/>
              <a:gd name="T4" fmla="*/ 40 w 679"/>
              <a:gd name="T5" fmla="*/ 241 h 261"/>
              <a:gd name="T6" fmla="*/ 55 w 679"/>
              <a:gd name="T7" fmla="*/ 241 h 261"/>
              <a:gd name="T8" fmla="*/ 75 w 679"/>
              <a:gd name="T9" fmla="*/ 231 h 261"/>
              <a:gd name="T10" fmla="*/ 86 w 679"/>
              <a:gd name="T11" fmla="*/ 221 h 261"/>
              <a:gd name="T12" fmla="*/ 106 w 679"/>
              <a:gd name="T13" fmla="*/ 221 h 261"/>
              <a:gd name="T14" fmla="*/ 111 w 679"/>
              <a:gd name="T15" fmla="*/ 216 h 261"/>
              <a:gd name="T16" fmla="*/ 131 w 679"/>
              <a:gd name="T17" fmla="*/ 216 h 261"/>
              <a:gd name="T18" fmla="*/ 141 w 679"/>
              <a:gd name="T19" fmla="*/ 206 h 261"/>
              <a:gd name="T20" fmla="*/ 161 w 679"/>
              <a:gd name="T21" fmla="*/ 206 h 261"/>
              <a:gd name="T22" fmla="*/ 171 w 679"/>
              <a:gd name="T23" fmla="*/ 196 h 261"/>
              <a:gd name="T24" fmla="*/ 176 w 679"/>
              <a:gd name="T25" fmla="*/ 185 h 261"/>
              <a:gd name="T26" fmla="*/ 196 w 679"/>
              <a:gd name="T27" fmla="*/ 185 h 261"/>
              <a:gd name="T28" fmla="*/ 206 w 679"/>
              <a:gd name="T29" fmla="*/ 175 h 261"/>
              <a:gd name="T30" fmla="*/ 226 w 679"/>
              <a:gd name="T31" fmla="*/ 175 h 261"/>
              <a:gd name="T32" fmla="*/ 231 w 679"/>
              <a:gd name="T33" fmla="*/ 165 h 261"/>
              <a:gd name="T34" fmla="*/ 251 w 679"/>
              <a:gd name="T35" fmla="*/ 165 h 261"/>
              <a:gd name="T36" fmla="*/ 261 w 679"/>
              <a:gd name="T37" fmla="*/ 155 h 261"/>
              <a:gd name="T38" fmla="*/ 282 w 679"/>
              <a:gd name="T39" fmla="*/ 150 h 261"/>
              <a:gd name="T40" fmla="*/ 297 w 679"/>
              <a:gd name="T41" fmla="*/ 150 h 261"/>
              <a:gd name="T42" fmla="*/ 307 w 679"/>
              <a:gd name="T43" fmla="*/ 140 h 261"/>
              <a:gd name="T44" fmla="*/ 327 w 679"/>
              <a:gd name="T45" fmla="*/ 140 h 261"/>
              <a:gd name="T46" fmla="*/ 337 w 679"/>
              <a:gd name="T47" fmla="*/ 130 h 261"/>
              <a:gd name="T48" fmla="*/ 347 w 679"/>
              <a:gd name="T49" fmla="*/ 120 h 261"/>
              <a:gd name="T50" fmla="*/ 362 w 679"/>
              <a:gd name="T51" fmla="*/ 120 h 261"/>
              <a:gd name="T52" fmla="*/ 372 w 679"/>
              <a:gd name="T53" fmla="*/ 110 h 261"/>
              <a:gd name="T54" fmla="*/ 392 w 679"/>
              <a:gd name="T55" fmla="*/ 110 h 261"/>
              <a:gd name="T56" fmla="*/ 402 w 679"/>
              <a:gd name="T57" fmla="*/ 100 h 261"/>
              <a:gd name="T58" fmla="*/ 417 w 679"/>
              <a:gd name="T59" fmla="*/ 100 h 261"/>
              <a:gd name="T60" fmla="*/ 427 w 679"/>
              <a:gd name="T61" fmla="*/ 90 h 261"/>
              <a:gd name="T62" fmla="*/ 437 w 679"/>
              <a:gd name="T63" fmla="*/ 85 h 261"/>
              <a:gd name="T64" fmla="*/ 457 w 679"/>
              <a:gd name="T65" fmla="*/ 85 h 261"/>
              <a:gd name="T66" fmla="*/ 467 w 679"/>
              <a:gd name="T67" fmla="*/ 75 h 261"/>
              <a:gd name="T68" fmla="*/ 483 w 679"/>
              <a:gd name="T69" fmla="*/ 75 h 261"/>
              <a:gd name="T70" fmla="*/ 493 w 679"/>
              <a:gd name="T71" fmla="*/ 65 h 261"/>
              <a:gd name="T72" fmla="*/ 513 w 679"/>
              <a:gd name="T73" fmla="*/ 65 h 261"/>
              <a:gd name="T74" fmla="*/ 523 w 679"/>
              <a:gd name="T75" fmla="*/ 55 h 261"/>
              <a:gd name="T76" fmla="*/ 538 w 679"/>
              <a:gd name="T77" fmla="*/ 45 h 261"/>
              <a:gd name="T78" fmla="*/ 558 w 679"/>
              <a:gd name="T79" fmla="*/ 45 h 261"/>
              <a:gd name="T80" fmla="*/ 568 w 679"/>
              <a:gd name="T81" fmla="*/ 35 h 261"/>
              <a:gd name="T82" fmla="*/ 588 w 679"/>
              <a:gd name="T83" fmla="*/ 30 h 261"/>
              <a:gd name="T84" fmla="*/ 603 w 679"/>
              <a:gd name="T85" fmla="*/ 30 h 261"/>
              <a:gd name="T86" fmla="*/ 613 w 679"/>
              <a:gd name="T87" fmla="*/ 20 h 261"/>
              <a:gd name="T88" fmla="*/ 633 w 679"/>
              <a:gd name="T89" fmla="*/ 20 h 261"/>
              <a:gd name="T90" fmla="*/ 643 w 679"/>
              <a:gd name="T91" fmla="*/ 10 h 261"/>
              <a:gd name="T92" fmla="*/ 653 w 679"/>
              <a:gd name="T93" fmla="*/ 0 h 261"/>
              <a:gd name="T94" fmla="*/ 668 w 679"/>
              <a:gd name="T95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261">
                <a:moveTo>
                  <a:pt x="0" y="261"/>
                </a:moveTo>
                <a:lnTo>
                  <a:pt x="10" y="261"/>
                </a:lnTo>
                <a:lnTo>
                  <a:pt x="20" y="251"/>
                </a:lnTo>
                <a:lnTo>
                  <a:pt x="30" y="251"/>
                </a:lnTo>
                <a:lnTo>
                  <a:pt x="40" y="251"/>
                </a:lnTo>
                <a:lnTo>
                  <a:pt x="40" y="241"/>
                </a:lnTo>
                <a:lnTo>
                  <a:pt x="45" y="241"/>
                </a:lnTo>
                <a:lnTo>
                  <a:pt x="55" y="241"/>
                </a:lnTo>
                <a:lnTo>
                  <a:pt x="65" y="231"/>
                </a:lnTo>
                <a:lnTo>
                  <a:pt x="75" y="231"/>
                </a:lnTo>
                <a:lnTo>
                  <a:pt x="86" y="231"/>
                </a:lnTo>
                <a:lnTo>
                  <a:pt x="86" y="221"/>
                </a:lnTo>
                <a:lnTo>
                  <a:pt x="96" y="221"/>
                </a:lnTo>
                <a:lnTo>
                  <a:pt x="106" y="221"/>
                </a:lnTo>
                <a:lnTo>
                  <a:pt x="111" y="221"/>
                </a:lnTo>
                <a:lnTo>
                  <a:pt x="111" y="216"/>
                </a:lnTo>
                <a:lnTo>
                  <a:pt x="121" y="216"/>
                </a:lnTo>
                <a:lnTo>
                  <a:pt x="131" y="216"/>
                </a:lnTo>
                <a:lnTo>
                  <a:pt x="131" y="206"/>
                </a:lnTo>
                <a:lnTo>
                  <a:pt x="141" y="206"/>
                </a:lnTo>
                <a:lnTo>
                  <a:pt x="151" y="206"/>
                </a:lnTo>
                <a:lnTo>
                  <a:pt x="161" y="206"/>
                </a:lnTo>
                <a:lnTo>
                  <a:pt x="161" y="196"/>
                </a:lnTo>
                <a:lnTo>
                  <a:pt x="171" y="196"/>
                </a:lnTo>
                <a:lnTo>
                  <a:pt x="176" y="196"/>
                </a:lnTo>
                <a:lnTo>
                  <a:pt x="176" y="185"/>
                </a:lnTo>
                <a:lnTo>
                  <a:pt x="186" y="185"/>
                </a:lnTo>
                <a:lnTo>
                  <a:pt x="196" y="185"/>
                </a:lnTo>
                <a:lnTo>
                  <a:pt x="206" y="185"/>
                </a:lnTo>
                <a:lnTo>
                  <a:pt x="206" y="175"/>
                </a:lnTo>
                <a:lnTo>
                  <a:pt x="216" y="175"/>
                </a:lnTo>
                <a:lnTo>
                  <a:pt x="226" y="175"/>
                </a:lnTo>
                <a:lnTo>
                  <a:pt x="226" y="165"/>
                </a:lnTo>
                <a:lnTo>
                  <a:pt x="231" y="165"/>
                </a:lnTo>
                <a:lnTo>
                  <a:pt x="241" y="165"/>
                </a:lnTo>
                <a:lnTo>
                  <a:pt x="251" y="165"/>
                </a:lnTo>
                <a:lnTo>
                  <a:pt x="251" y="155"/>
                </a:lnTo>
                <a:lnTo>
                  <a:pt x="261" y="155"/>
                </a:lnTo>
                <a:lnTo>
                  <a:pt x="271" y="155"/>
                </a:lnTo>
                <a:lnTo>
                  <a:pt x="282" y="150"/>
                </a:lnTo>
                <a:lnTo>
                  <a:pt x="292" y="150"/>
                </a:lnTo>
                <a:lnTo>
                  <a:pt x="297" y="150"/>
                </a:lnTo>
                <a:lnTo>
                  <a:pt x="297" y="140"/>
                </a:lnTo>
                <a:lnTo>
                  <a:pt x="307" y="140"/>
                </a:lnTo>
                <a:lnTo>
                  <a:pt x="317" y="140"/>
                </a:lnTo>
                <a:lnTo>
                  <a:pt x="327" y="140"/>
                </a:lnTo>
                <a:lnTo>
                  <a:pt x="327" y="130"/>
                </a:lnTo>
                <a:lnTo>
                  <a:pt x="337" y="130"/>
                </a:lnTo>
                <a:lnTo>
                  <a:pt x="347" y="130"/>
                </a:lnTo>
                <a:lnTo>
                  <a:pt x="347" y="120"/>
                </a:lnTo>
                <a:lnTo>
                  <a:pt x="352" y="120"/>
                </a:lnTo>
                <a:lnTo>
                  <a:pt x="362" y="120"/>
                </a:lnTo>
                <a:lnTo>
                  <a:pt x="372" y="120"/>
                </a:lnTo>
                <a:lnTo>
                  <a:pt x="372" y="110"/>
                </a:lnTo>
                <a:lnTo>
                  <a:pt x="382" y="110"/>
                </a:lnTo>
                <a:lnTo>
                  <a:pt x="392" y="110"/>
                </a:lnTo>
                <a:lnTo>
                  <a:pt x="392" y="100"/>
                </a:lnTo>
                <a:lnTo>
                  <a:pt x="402" y="100"/>
                </a:lnTo>
                <a:lnTo>
                  <a:pt x="412" y="100"/>
                </a:lnTo>
                <a:lnTo>
                  <a:pt x="417" y="100"/>
                </a:lnTo>
                <a:lnTo>
                  <a:pt x="417" y="90"/>
                </a:lnTo>
                <a:lnTo>
                  <a:pt x="427" y="90"/>
                </a:lnTo>
                <a:lnTo>
                  <a:pt x="437" y="90"/>
                </a:lnTo>
                <a:lnTo>
                  <a:pt x="437" y="85"/>
                </a:lnTo>
                <a:lnTo>
                  <a:pt x="447" y="85"/>
                </a:lnTo>
                <a:lnTo>
                  <a:pt x="457" y="85"/>
                </a:lnTo>
                <a:lnTo>
                  <a:pt x="467" y="85"/>
                </a:lnTo>
                <a:lnTo>
                  <a:pt x="467" y="75"/>
                </a:lnTo>
                <a:lnTo>
                  <a:pt x="477" y="75"/>
                </a:lnTo>
                <a:lnTo>
                  <a:pt x="483" y="75"/>
                </a:lnTo>
                <a:lnTo>
                  <a:pt x="483" y="65"/>
                </a:lnTo>
                <a:lnTo>
                  <a:pt x="493" y="65"/>
                </a:lnTo>
                <a:lnTo>
                  <a:pt x="503" y="65"/>
                </a:lnTo>
                <a:lnTo>
                  <a:pt x="513" y="65"/>
                </a:lnTo>
                <a:lnTo>
                  <a:pt x="513" y="55"/>
                </a:lnTo>
                <a:lnTo>
                  <a:pt x="523" y="55"/>
                </a:lnTo>
                <a:lnTo>
                  <a:pt x="533" y="55"/>
                </a:lnTo>
                <a:lnTo>
                  <a:pt x="538" y="45"/>
                </a:lnTo>
                <a:lnTo>
                  <a:pt x="548" y="45"/>
                </a:lnTo>
                <a:lnTo>
                  <a:pt x="558" y="45"/>
                </a:lnTo>
                <a:lnTo>
                  <a:pt x="558" y="35"/>
                </a:lnTo>
                <a:lnTo>
                  <a:pt x="568" y="35"/>
                </a:lnTo>
                <a:lnTo>
                  <a:pt x="578" y="35"/>
                </a:lnTo>
                <a:lnTo>
                  <a:pt x="588" y="30"/>
                </a:lnTo>
                <a:lnTo>
                  <a:pt x="598" y="30"/>
                </a:lnTo>
                <a:lnTo>
                  <a:pt x="603" y="30"/>
                </a:lnTo>
                <a:lnTo>
                  <a:pt x="603" y="20"/>
                </a:lnTo>
                <a:lnTo>
                  <a:pt x="613" y="20"/>
                </a:lnTo>
                <a:lnTo>
                  <a:pt x="623" y="20"/>
                </a:lnTo>
                <a:lnTo>
                  <a:pt x="633" y="20"/>
                </a:lnTo>
                <a:lnTo>
                  <a:pt x="633" y="10"/>
                </a:lnTo>
                <a:lnTo>
                  <a:pt x="643" y="10"/>
                </a:lnTo>
                <a:lnTo>
                  <a:pt x="653" y="10"/>
                </a:lnTo>
                <a:lnTo>
                  <a:pt x="653" y="0"/>
                </a:lnTo>
                <a:lnTo>
                  <a:pt x="658" y="0"/>
                </a:lnTo>
                <a:lnTo>
                  <a:pt x="668" y="0"/>
                </a:lnTo>
                <a:lnTo>
                  <a:pt x="679" y="0"/>
                </a:lnTo>
              </a:path>
            </a:pathLst>
          </a:custGeom>
          <a:noFill/>
          <a:ln w="25400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4" name="Text Box 84">
            <a:extLst>
              <a:ext uri="{FF2B5EF4-FFF2-40B4-BE49-F238E27FC236}">
                <a16:creationId xmlns:a16="http://schemas.microsoft.com/office/drawing/2014/main" id="{E63511E0-705B-B51D-1FD4-502EC002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一般先用显式计算一个初值，再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迭代</a:t>
            </a:r>
            <a:r>
              <a:rPr lang="zh-CN" altLang="en-US" b="1">
                <a:ea typeface="楷体_GB2312" pitchFamily="49" charset="-122"/>
              </a:rPr>
              <a:t>求解。即</a:t>
            </a:r>
          </a:p>
        </p:txBody>
      </p:sp>
      <p:graphicFrame>
        <p:nvGraphicFramePr>
          <p:cNvPr id="102541" name="Object 141">
            <a:extLst>
              <a:ext uri="{FF2B5EF4-FFF2-40B4-BE49-F238E27FC236}">
                <a16:creationId xmlns:a16="http://schemas.microsoft.com/office/drawing/2014/main" id="{3022CC0D-BED9-BB54-E1A1-409B4557B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495800"/>
          <a:ext cx="2911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241200" progId="Equation.DSMT4">
                  <p:embed/>
                </p:oleObj>
              </mc:Choice>
              <mc:Fallback>
                <p:oleObj name="Equation" r:id="rId8" imgW="1409400" imgH="24120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95800"/>
                        <a:ext cx="2911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62" name="Group 162">
            <a:extLst>
              <a:ext uri="{FF2B5EF4-FFF2-40B4-BE49-F238E27FC236}">
                <a16:creationId xmlns:a16="http://schemas.microsoft.com/office/drawing/2014/main" id="{E5C64E35-B6A2-D088-3D49-C1479375190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5064125" cy="438150"/>
            <a:chOff x="1392" y="3120"/>
            <a:chExt cx="3190" cy="276"/>
          </a:xfrm>
        </p:grpSpPr>
        <p:graphicFrame>
          <p:nvGraphicFramePr>
            <p:cNvPr id="102542" name="Object 142">
              <a:extLst>
                <a:ext uri="{FF2B5EF4-FFF2-40B4-BE49-F238E27FC236}">
                  <a16:creationId xmlns:a16="http://schemas.microsoft.com/office/drawing/2014/main" id="{AFC625EA-00F9-A450-E99B-2D5EE07CA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20"/>
            <a:ext cx="214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88760" imgH="241200" progId="Equation.DSMT4">
                    <p:embed/>
                  </p:oleObj>
                </mc:Choice>
                <mc:Fallback>
                  <p:oleObj name="Equation" r:id="rId10" imgW="1688760" imgH="24120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20"/>
                          <a:ext cx="214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3" name="Object 143">
              <a:extLst>
                <a:ext uri="{FF2B5EF4-FFF2-40B4-BE49-F238E27FC236}">
                  <a16:creationId xmlns:a16="http://schemas.microsoft.com/office/drawing/2014/main" id="{4B6AA2D3-DF04-CB12-7913-EB76D48175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4" y="3168"/>
            <a:ext cx="10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203040" progId="Equation.DSMT4">
                    <p:embed/>
                  </p:oleObj>
                </mc:Choice>
                <mc:Fallback>
                  <p:oleObj name="Equation" r:id="rId12" imgW="774360" imgH="20304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3168"/>
                          <a:ext cx="10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48" name="Group 148">
            <a:extLst>
              <a:ext uri="{FF2B5EF4-FFF2-40B4-BE49-F238E27FC236}">
                <a16:creationId xmlns:a16="http://schemas.microsoft.com/office/drawing/2014/main" id="{9C9461B9-93A1-EC2E-6347-18411453F12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10200"/>
            <a:ext cx="8229600" cy="822325"/>
            <a:chOff x="336" y="3408"/>
            <a:chExt cx="5184" cy="518"/>
          </a:xfrm>
        </p:grpSpPr>
        <p:sp>
          <p:nvSpPr>
            <p:cNvPr id="102544" name="Rectangle 144">
              <a:extLst>
                <a:ext uri="{FF2B5EF4-FFF2-40B4-BE49-F238E27FC236}">
                  <a16:creationId xmlns:a16="http://schemas.microsoft.com/office/drawing/2014/main" id="{9089F5C4-1E7C-8DFF-C5B3-D8A2A2D7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408"/>
              <a:ext cx="51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如果迭代过程收敛，则某步后   就可以作为   ，从而进行下一步的计算。</a:t>
              </a:r>
            </a:p>
          </p:txBody>
        </p:sp>
        <p:graphicFrame>
          <p:nvGraphicFramePr>
            <p:cNvPr id="102545" name="Object 145">
              <a:extLst>
                <a:ext uri="{FF2B5EF4-FFF2-40B4-BE49-F238E27FC236}">
                  <a16:creationId xmlns:a16="http://schemas.microsoft.com/office/drawing/2014/main" id="{D2AA2C81-1B32-FAA3-82CB-E978C14269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408"/>
            <a:ext cx="35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241200" progId="Equation.DSMT4">
                    <p:embed/>
                  </p:oleObj>
                </mc:Choice>
                <mc:Fallback>
                  <p:oleObj name="Equation" r:id="rId14" imgW="291960" imgH="241200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35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6" name="Object 146">
              <a:extLst>
                <a:ext uri="{FF2B5EF4-FFF2-40B4-BE49-F238E27FC236}">
                  <a16:creationId xmlns:a16="http://schemas.microsoft.com/office/drawing/2014/main" id="{EAC34F88-35E7-37BB-84E8-DB0279CB65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408"/>
            <a:ext cx="3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60" imgH="241200" progId="Equation.DSMT4">
                    <p:embed/>
                  </p:oleObj>
                </mc:Choice>
                <mc:Fallback>
                  <p:oleObj name="Equation" r:id="rId16" imgW="291960" imgH="241200" progId="Equation.DSMT4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408"/>
                          <a:ext cx="3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74" grpId="0" autoUpdateAnimBg="0"/>
      <p:bldP spid="1024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80" name="Group 232">
            <a:extLst>
              <a:ext uri="{FF2B5EF4-FFF2-40B4-BE49-F238E27FC236}">
                <a16:creationId xmlns:a16="http://schemas.microsoft.com/office/drawing/2014/main" id="{111FAEB4-804C-344D-81BF-38AEA3C4E04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00188"/>
            <a:ext cx="8582025" cy="2309812"/>
            <a:chOff x="192" y="945"/>
            <a:chExt cx="5406" cy="1455"/>
          </a:xfrm>
        </p:grpSpPr>
        <p:grpSp>
          <p:nvGrpSpPr>
            <p:cNvPr id="53432" name="Group 184">
              <a:extLst>
                <a:ext uri="{FF2B5EF4-FFF2-40B4-BE49-F238E27FC236}">
                  <a16:creationId xmlns:a16="http://schemas.microsoft.com/office/drawing/2014/main" id="{F9B414E6-B6A4-C32B-3EF8-D767BC98E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45"/>
              <a:ext cx="5406" cy="1455"/>
              <a:chOff x="528" y="1056"/>
              <a:chExt cx="4656" cy="1152"/>
            </a:xfrm>
          </p:grpSpPr>
          <p:sp>
            <p:nvSpPr>
              <p:cNvPr id="53362" name="AutoShape 114">
                <a:extLst>
                  <a:ext uri="{FF2B5EF4-FFF2-40B4-BE49-F238E27FC236}">
                    <a16:creationId xmlns:a16="http://schemas.microsoft.com/office/drawing/2014/main" id="{F805202F-337D-0A91-4C72-121FC35F4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4656" cy="1152"/>
              </a:xfrm>
              <a:prstGeom prst="roundRect">
                <a:avLst>
                  <a:gd name="adj" fmla="val 13704"/>
                </a:avLst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577850" indent="-577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83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88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5000"/>
                  </a:lnSpc>
                </a:pPr>
                <a:endParaRPr lang="zh-CN" altLang="zh-CN" b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3413" name="Rectangle 165">
                <a:extLst>
                  <a:ext uri="{FF2B5EF4-FFF2-40B4-BE49-F238E27FC236}">
                    <a16:creationId xmlns:a16="http://schemas.microsoft.com/office/drawing/2014/main" id="{AE28F99E-3F25-AA20-6F8F-BE4CD5935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48"/>
                <a:ext cx="2112" cy="86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200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11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梯形方法的平均化思想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可以借助几何直观说明，同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ea typeface="楷体_GB2312" pitchFamily="49" charset="-122"/>
                  </a:rPr>
                  <a:t>Euler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方法的图，见右：</a:t>
                </a:r>
              </a:p>
            </p:txBody>
          </p:sp>
        </p:grpSp>
        <p:pic>
          <p:nvPicPr>
            <p:cNvPr id="53433" name="Picture 185">
              <a:extLst>
                <a:ext uri="{FF2B5EF4-FFF2-40B4-BE49-F238E27FC236}">
                  <a16:creationId xmlns:a16="http://schemas.microsoft.com/office/drawing/2014/main" id="{96755964-6009-FE5E-555A-BA644A564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945"/>
              <a:ext cx="454" cy="495"/>
            </a:xfrm>
            <a:prstGeom prst="rect">
              <a:avLst/>
            </a:prstGeom>
            <a:solidFill>
              <a:srgbClr val="CCFFFF"/>
            </a:solidFill>
          </p:spPr>
        </p:pic>
      </p:grpSp>
      <p:sp>
        <p:nvSpPr>
          <p:cNvPr id="53350" name="Rectangle 102">
            <a:extLst>
              <a:ext uri="{FF2B5EF4-FFF2-40B4-BE49-F238E27FC236}">
                <a16:creationId xmlns:a16="http://schemas.microsoft.com/office/drawing/2014/main" id="{00ED6952-9A70-297C-0EDA-648A3458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  <p:grpSp>
        <p:nvGrpSpPr>
          <p:cNvPr id="53431" name="Group 183">
            <a:extLst>
              <a:ext uri="{FF2B5EF4-FFF2-40B4-BE49-F238E27FC236}">
                <a16:creationId xmlns:a16="http://schemas.microsoft.com/office/drawing/2014/main" id="{4A974686-05F1-9319-B8A7-A976D1C6F7E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"/>
            <a:ext cx="8839200" cy="579438"/>
            <a:chOff x="192" y="117"/>
            <a:chExt cx="5568" cy="365"/>
          </a:xfrm>
        </p:grpSpPr>
        <p:sp>
          <p:nvSpPr>
            <p:cNvPr id="53351" name="Text Box 103">
              <a:extLst>
                <a:ext uri="{FF2B5EF4-FFF2-40B4-BE49-F238E27FC236}">
                  <a16:creationId xmlns:a16="http://schemas.microsoft.com/office/drawing/2014/main" id="{9E5B882F-D695-33DC-2AD4-73080B738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7"/>
              <a:ext cx="31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sym typeface="Wingdings" panose="05000000000000000000" pitchFamily="2" charset="2"/>
                </a:rPr>
                <a:t> </a:t>
              </a:r>
              <a:r>
                <a:rPr lang="zh-CN" altLang="en-US" sz="2400" b="1"/>
                <a:t>梯形公式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trapezoid formula */</a:t>
              </a:r>
            </a:p>
          </p:txBody>
        </p:sp>
        <p:sp>
          <p:nvSpPr>
            <p:cNvPr id="53352" name="Text Box 104">
              <a:extLst>
                <a:ext uri="{FF2B5EF4-FFF2-40B4-BE49-F238E27FC236}">
                  <a16:creationId xmlns:a16="http://schemas.microsoft.com/office/drawing/2014/main" id="{4F2BA8F2-1D2B-A1E4-F854-180C6F6C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— </a:t>
              </a:r>
              <a:r>
                <a:rPr lang="zh-CN" altLang="en-US" sz="2400" b="1"/>
                <a:t>显、隐式两种算法的</a:t>
              </a:r>
              <a:r>
                <a:rPr lang="zh-CN" altLang="en-US" sz="2400" b="1">
                  <a:solidFill>
                    <a:schemeClr val="accent2"/>
                  </a:solidFill>
                </a:rPr>
                <a:t>平均</a:t>
              </a:r>
            </a:p>
          </p:txBody>
        </p:sp>
      </p:grpSp>
      <p:grpSp>
        <p:nvGrpSpPr>
          <p:cNvPr id="53436" name="Group 188">
            <a:extLst>
              <a:ext uri="{FF2B5EF4-FFF2-40B4-BE49-F238E27FC236}">
                <a16:creationId xmlns:a16="http://schemas.microsoft.com/office/drawing/2014/main" id="{3E416704-69E3-1CF5-B215-1B7509808E5C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638175"/>
            <a:ext cx="6553200" cy="833438"/>
            <a:chOff x="576" y="480"/>
            <a:chExt cx="4128" cy="525"/>
          </a:xfrm>
        </p:grpSpPr>
        <p:sp>
          <p:nvSpPr>
            <p:cNvPr id="53354" name="AutoShape 106">
              <a:extLst>
                <a:ext uri="{FF2B5EF4-FFF2-40B4-BE49-F238E27FC236}">
                  <a16:creationId xmlns:a16="http://schemas.microsoft.com/office/drawing/2014/main" id="{93DCD6C9-C255-6A04-D4CE-0D489CE10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0"/>
              <a:ext cx="4128" cy="525"/>
            </a:xfrm>
            <a:prstGeom prst="bevel">
              <a:avLst>
                <a:gd name="adj" fmla="val 6079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353" name="Object 105">
              <a:extLst>
                <a:ext uri="{FF2B5EF4-FFF2-40B4-BE49-F238E27FC236}">
                  <a16:creationId xmlns:a16="http://schemas.microsoft.com/office/drawing/2014/main" id="{FCF470C4-E939-D154-77FC-B1E2DDF7CD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" y="521"/>
            <a:ext cx="4079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682800" imgH="406080" progId="Equation.DSMT4">
                    <p:embed/>
                  </p:oleObj>
                </mc:Choice>
                <mc:Fallback>
                  <p:oleObj name="Equation" r:id="rId7" imgW="3682800" imgH="40608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521"/>
                          <a:ext cx="4079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58" name="Group 110">
            <a:extLst>
              <a:ext uri="{FF2B5EF4-FFF2-40B4-BE49-F238E27FC236}">
                <a16:creationId xmlns:a16="http://schemas.microsoft.com/office/drawing/2014/main" id="{FBBFE0A9-A7EC-8240-6919-C82293B57E35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885825"/>
            <a:ext cx="4191000" cy="457200"/>
            <a:chOff x="672" y="768"/>
            <a:chExt cx="2688" cy="336"/>
          </a:xfrm>
        </p:grpSpPr>
        <p:sp>
          <p:nvSpPr>
            <p:cNvPr id="53356" name="Oval 108">
              <a:extLst>
                <a:ext uri="{FF2B5EF4-FFF2-40B4-BE49-F238E27FC236}">
                  <a16:creationId xmlns:a16="http://schemas.microsoft.com/office/drawing/2014/main" id="{19FC9136-CF2C-2DB1-F230-5E45AA1EA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768"/>
              <a:ext cx="384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7" name="Oval 109">
              <a:extLst>
                <a:ext uri="{FF2B5EF4-FFF2-40B4-BE49-F238E27FC236}">
                  <a16:creationId xmlns:a16="http://schemas.microsoft.com/office/drawing/2014/main" id="{82C5F49E-A988-7157-90DE-5B3D57FB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68"/>
              <a:ext cx="384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64" name="Text Box 116">
            <a:extLst>
              <a:ext uri="{FF2B5EF4-FFF2-40B4-BE49-F238E27FC236}">
                <a16:creationId xmlns:a16="http://schemas.microsoft.com/office/drawing/2014/main" id="{7BC9F597-DCC6-2FC6-C79E-7268B51EA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anose="05000000000000000000" pitchFamily="2" charset="2"/>
              </a:rPr>
              <a:t> </a:t>
            </a:r>
            <a:r>
              <a:rPr lang="zh-CN" altLang="en-US" sz="2400" b="1"/>
              <a:t>两步欧拉公式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midpoint formula */</a:t>
            </a:r>
          </a:p>
        </p:txBody>
      </p:sp>
      <p:grpSp>
        <p:nvGrpSpPr>
          <p:cNvPr id="53369" name="Group 121">
            <a:extLst>
              <a:ext uri="{FF2B5EF4-FFF2-40B4-BE49-F238E27FC236}">
                <a16:creationId xmlns:a16="http://schemas.microsoft.com/office/drawing/2014/main" id="{FC89A460-0E99-BCC6-ABD7-D919AA25D9D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5567363" cy="690563"/>
            <a:chOff x="432" y="2880"/>
            <a:chExt cx="3507" cy="435"/>
          </a:xfrm>
        </p:grpSpPr>
        <p:sp>
          <p:nvSpPr>
            <p:cNvPr id="53366" name="Text Box 118">
              <a:extLst>
                <a:ext uri="{FF2B5EF4-FFF2-40B4-BE49-F238E27FC236}">
                  <a16:creationId xmlns:a16="http://schemas.microsoft.com/office/drawing/2014/main" id="{845F15C7-4790-DCBD-93A0-0B34B1D6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2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中心差商近似导数</a:t>
              </a:r>
            </a:p>
          </p:txBody>
        </p:sp>
        <p:graphicFrame>
          <p:nvGraphicFramePr>
            <p:cNvPr id="53367" name="Object 119">
              <a:extLst>
                <a:ext uri="{FF2B5EF4-FFF2-40B4-BE49-F238E27FC236}">
                  <a16:creationId xmlns:a16="http://schemas.microsoft.com/office/drawing/2014/main" id="{0DAD758F-CCC0-720B-63FE-E14C7123A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880"/>
            <a:ext cx="153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47560" imgH="393480" progId="Equation.DSMT4">
                    <p:embed/>
                  </p:oleObj>
                </mc:Choice>
                <mc:Fallback>
                  <p:oleObj name="Equation" r:id="rId9" imgW="1447560" imgH="39348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880"/>
                          <a:ext cx="1539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8" name="AutoShape 120">
              <a:extLst>
                <a:ext uri="{FF2B5EF4-FFF2-40B4-BE49-F238E27FC236}">
                  <a16:creationId xmlns:a16="http://schemas.microsoft.com/office/drawing/2014/main" id="{E3FB3ABA-5BEC-B675-B3E1-1C1889E1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79" name="Group 131">
            <a:extLst>
              <a:ext uri="{FF2B5EF4-FFF2-40B4-BE49-F238E27FC236}">
                <a16:creationId xmlns:a16="http://schemas.microsoft.com/office/drawing/2014/main" id="{048750C6-CBA4-890D-B62E-409ED04FFAB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52888"/>
            <a:ext cx="2438400" cy="1662112"/>
            <a:chOff x="4032" y="2592"/>
            <a:chExt cx="1536" cy="1047"/>
          </a:xfrm>
        </p:grpSpPr>
        <p:sp>
          <p:nvSpPr>
            <p:cNvPr id="53371" name="Line 123">
              <a:extLst>
                <a:ext uri="{FF2B5EF4-FFF2-40B4-BE49-F238E27FC236}">
                  <a16:creationId xmlns:a16="http://schemas.microsoft.com/office/drawing/2014/main" id="{6652DFE6-9163-A61E-40E2-8E342135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124">
              <a:extLst>
                <a:ext uri="{FF2B5EF4-FFF2-40B4-BE49-F238E27FC236}">
                  <a16:creationId xmlns:a16="http://schemas.microsoft.com/office/drawing/2014/main" id="{170618A7-F3E3-4CC6-05BA-3FB4932EF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592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125">
              <a:extLst>
                <a:ext uri="{FF2B5EF4-FFF2-40B4-BE49-F238E27FC236}">
                  <a16:creationId xmlns:a16="http://schemas.microsoft.com/office/drawing/2014/main" id="{A5A161B2-DCBE-5998-0011-6790123DA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592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Freeform 126">
              <a:extLst>
                <a:ext uri="{FF2B5EF4-FFF2-40B4-BE49-F238E27FC236}">
                  <a16:creationId xmlns:a16="http://schemas.microsoft.com/office/drawing/2014/main" id="{C57CC5C3-BCC1-0CCE-D56E-2559E66BC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664"/>
              <a:ext cx="1248" cy="456"/>
            </a:xfrm>
            <a:custGeom>
              <a:avLst/>
              <a:gdLst>
                <a:gd name="T0" fmla="*/ 0 w 1248"/>
                <a:gd name="T1" fmla="*/ 456 h 456"/>
                <a:gd name="T2" fmla="*/ 336 w 1248"/>
                <a:gd name="T3" fmla="*/ 168 h 456"/>
                <a:gd name="T4" fmla="*/ 912 w 1248"/>
                <a:gd name="T5" fmla="*/ 24 h 456"/>
                <a:gd name="T6" fmla="*/ 1248 w 1248"/>
                <a:gd name="T7" fmla="*/ 2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456">
                  <a:moveTo>
                    <a:pt x="0" y="456"/>
                  </a:moveTo>
                  <a:cubicBezTo>
                    <a:pt x="92" y="348"/>
                    <a:pt x="184" y="240"/>
                    <a:pt x="336" y="168"/>
                  </a:cubicBezTo>
                  <a:cubicBezTo>
                    <a:pt x="488" y="96"/>
                    <a:pt x="760" y="48"/>
                    <a:pt x="912" y="24"/>
                  </a:cubicBezTo>
                  <a:cubicBezTo>
                    <a:pt x="1064" y="0"/>
                    <a:pt x="1156" y="12"/>
                    <a:pt x="1248" y="24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Text Box 127">
              <a:extLst>
                <a:ext uri="{FF2B5EF4-FFF2-40B4-BE49-F238E27FC236}">
                  <a16:creationId xmlns:a16="http://schemas.microsoft.com/office/drawing/2014/main" id="{0149D5C4-ED70-4EF1-1A61-755ED80AC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4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3376" name="Text Box 128">
              <a:extLst>
                <a:ext uri="{FF2B5EF4-FFF2-40B4-BE49-F238E27FC236}">
                  <a16:creationId xmlns:a16="http://schemas.microsoft.com/office/drawing/2014/main" id="{56FD1715-EB9B-6D82-EAA6-BEC54279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4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2</a:t>
              </a:r>
              <a:endParaRPr lang="en-US" altLang="zh-CN" sz="1800" b="1" i="1"/>
            </a:p>
          </p:txBody>
        </p:sp>
        <p:sp>
          <p:nvSpPr>
            <p:cNvPr id="53377" name="Line 129">
              <a:extLst>
                <a:ext uri="{FF2B5EF4-FFF2-40B4-BE49-F238E27FC236}">
                  <a16:creationId xmlns:a16="http://schemas.microsoft.com/office/drawing/2014/main" id="{A6761A90-0968-556F-2FD4-D90894E16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6" y="2592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Text Box 130">
              <a:extLst>
                <a:ext uri="{FF2B5EF4-FFF2-40B4-BE49-F238E27FC236}">
                  <a16:creationId xmlns:a16="http://schemas.microsoft.com/office/drawing/2014/main" id="{00B24A6A-FAAE-CC9C-3216-F1CA64BE6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sp>
        <p:nvSpPr>
          <p:cNvPr id="53380" name="Line 132">
            <a:extLst>
              <a:ext uri="{FF2B5EF4-FFF2-40B4-BE49-F238E27FC236}">
                <a16:creationId xmlns:a16="http://schemas.microsoft.com/office/drawing/2014/main" id="{71604267-CDBB-E7DA-8C2D-01ACDB6DD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094163"/>
            <a:ext cx="1371600" cy="304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81" name="Line 133">
            <a:extLst>
              <a:ext uri="{FF2B5EF4-FFF2-40B4-BE49-F238E27FC236}">
                <a16:creationId xmlns:a16="http://schemas.microsoft.com/office/drawing/2014/main" id="{1B907E7B-DF93-5F80-7E28-06F41AA9DA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205288"/>
            <a:ext cx="1981200" cy="6858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2" name="Object 134">
            <a:extLst>
              <a:ext uri="{FF2B5EF4-FFF2-40B4-BE49-F238E27FC236}">
                <a16:creationId xmlns:a16="http://schemas.microsoft.com/office/drawing/2014/main" id="{4CCD1297-4953-483F-3872-AC83EA471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48200"/>
          <a:ext cx="3924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06280" imgH="228600" progId="Equation.DSMT4">
                  <p:embed/>
                </p:oleObj>
              </mc:Choice>
              <mc:Fallback>
                <p:oleObj name="Equation" r:id="rId11" imgW="2006280" imgH="2286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3924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83" name="AutoShape 135">
            <a:extLst>
              <a:ext uri="{FF2B5EF4-FFF2-40B4-BE49-F238E27FC236}">
                <a16:creationId xmlns:a16="http://schemas.microsoft.com/office/drawing/2014/main" id="{9DDEBDD4-821D-C31C-D41D-BBFA3E15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437" name="Group 189">
            <a:extLst>
              <a:ext uri="{FF2B5EF4-FFF2-40B4-BE49-F238E27FC236}">
                <a16:creationId xmlns:a16="http://schemas.microsoft.com/office/drawing/2014/main" id="{83930009-3B7F-A8BE-9EB1-14EB33AA595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105400"/>
            <a:ext cx="5334000" cy="762000"/>
            <a:chOff x="528" y="3168"/>
            <a:chExt cx="3360" cy="480"/>
          </a:xfrm>
        </p:grpSpPr>
        <p:sp>
          <p:nvSpPr>
            <p:cNvPr id="53385" name="AutoShape 137">
              <a:extLst>
                <a:ext uri="{FF2B5EF4-FFF2-40B4-BE49-F238E27FC236}">
                  <a16:creationId xmlns:a16="http://schemas.microsoft.com/office/drawing/2014/main" id="{D62D7065-A1C8-DCE7-9919-CDA885AD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68"/>
              <a:ext cx="3360" cy="480"/>
            </a:xfrm>
            <a:prstGeom prst="bevel">
              <a:avLst>
                <a:gd name="adj" fmla="val 12500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384" name="Object 136">
              <a:extLst>
                <a:ext uri="{FF2B5EF4-FFF2-40B4-BE49-F238E27FC236}">
                  <a16:creationId xmlns:a16="http://schemas.microsoft.com/office/drawing/2014/main" id="{197454B7-012E-C268-2B01-AE6E2E36EB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0" y="3264"/>
            <a:ext cx="3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92080" imgH="228600" progId="Equation.DSMT4">
                    <p:embed/>
                  </p:oleObj>
                </mc:Choice>
                <mc:Fallback>
                  <p:oleObj name="Equation" r:id="rId13" imgW="2692080" imgH="22860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3264"/>
                          <a:ext cx="3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481" name="Object 233">
            <a:extLst>
              <a:ext uri="{FF2B5EF4-FFF2-40B4-BE49-F238E27FC236}">
                <a16:creationId xmlns:a16="http://schemas.microsoft.com/office/drawing/2014/main" id="{0F6E0B49-A118-03AF-60A4-BE0ECBF7B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4438" y="2362200"/>
          <a:ext cx="2609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5" imgW="2610214" imgH="695238" progId="Paint.Picture">
                  <p:embed/>
                </p:oleObj>
              </mc:Choice>
              <mc:Fallback>
                <p:oleObj name="BMP 图象" r:id="rId15" imgW="2610214" imgH="695238" progId="Paint.Picture">
                  <p:embed/>
                  <p:pic>
                    <p:nvPicPr>
                      <p:cNvPr id="0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362200"/>
                        <a:ext cx="26098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6" name="Line 208">
            <a:extLst>
              <a:ext uri="{FF2B5EF4-FFF2-40B4-BE49-F238E27FC236}">
                <a16:creationId xmlns:a16="http://schemas.microsoft.com/office/drawing/2014/main" id="{73D66A12-055D-F8E1-DFC4-6BA9DF5716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7300" y="2819400"/>
            <a:ext cx="2552700" cy="234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457" name="Group 209">
            <a:extLst>
              <a:ext uri="{FF2B5EF4-FFF2-40B4-BE49-F238E27FC236}">
                <a16:creationId xmlns:a16="http://schemas.microsoft.com/office/drawing/2014/main" id="{90FF9707-EBDF-6C9C-D982-CEFE584D49EA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1600200"/>
            <a:ext cx="2997200" cy="1647825"/>
            <a:chOff x="2720" y="960"/>
            <a:chExt cx="1888" cy="1038"/>
          </a:xfrm>
        </p:grpSpPr>
        <p:sp>
          <p:nvSpPr>
            <p:cNvPr id="53458" name="Line 210">
              <a:extLst>
                <a:ext uri="{FF2B5EF4-FFF2-40B4-BE49-F238E27FC236}">
                  <a16:creationId xmlns:a16="http://schemas.microsoft.com/office/drawing/2014/main" id="{8E4C35E7-5CF2-C530-25DE-E04EB6E7C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3" y="960"/>
              <a:ext cx="1645" cy="9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459" name="Object 211">
              <a:extLst>
                <a:ext uri="{FF2B5EF4-FFF2-40B4-BE49-F238E27FC236}">
                  <a16:creationId xmlns:a16="http://schemas.microsoft.com/office/drawing/2014/main" id="{2E2DE028-B3C3-4750-3D06-ADC7ECB3E0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0" y="1729"/>
            <a:ext cx="29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1729"/>
                          <a:ext cx="29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60" name="Group 212">
            <a:extLst>
              <a:ext uri="{FF2B5EF4-FFF2-40B4-BE49-F238E27FC236}">
                <a16:creationId xmlns:a16="http://schemas.microsoft.com/office/drawing/2014/main" id="{8D709ED7-437B-9BEE-609F-BFE130A1D5C3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1466850"/>
            <a:ext cx="3024187" cy="1962150"/>
            <a:chOff x="2963" y="864"/>
            <a:chExt cx="1905" cy="1236"/>
          </a:xfrm>
        </p:grpSpPr>
        <p:sp>
          <p:nvSpPr>
            <p:cNvPr id="53461" name="Line 213">
              <a:extLst>
                <a:ext uri="{FF2B5EF4-FFF2-40B4-BE49-F238E27FC236}">
                  <a16:creationId xmlns:a16="http://schemas.microsoft.com/office/drawing/2014/main" id="{4603C2B8-4B3B-5CF5-05FA-BBCFA16E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904"/>
              <a:ext cx="0" cy="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62" name="Line 214">
              <a:extLst>
                <a:ext uri="{FF2B5EF4-FFF2-40B4-BE49-F238E27FC236}">
                  <a16:creationId xmlns:a16="http://schemas.microsoft.com/office/drawing/2014/main" id="{FD83A032-AF88-3FFD-5151-2A1BFBF4B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960"/>
              <a:ext cx="10" cy="1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463" name="Object 215">
              <a:extLst>
                <a:ext uri="{FF2B5EF4-FFF2-40B4-BE49-F238E27FC236}">
                  <a16:creationId xmlns:a16="http://schemas.microsoft.com/office/drawing/2014/main" id="{79268AC5-F05A-9DC8-0372-892586CC5C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9" y="864"/>
            <a:ext cx="22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4880" imgH="164880" progId="Equation.DSMT4">
                    <p:embed/>
                  </p:oleObj>
                </mc:Choice>
                <mc:Fallback>
                  <p:oleObj name="Equation" r:id="rId19" imgW="164880" imgH="164880" progId="Equation.DSMT4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864"/>
                          <a:ext cx="22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464" name="Object 216">
              <a:extLst>
                <a:ext uri="{FF2B5EF4-FFF2-40B4-BE49-F238E27FC236}">
                  <a16:creationId xmlns:a16="http://schemas.microsoft.com/office/drawing/2014/main" id="{65535FBA-178C-730B-D6CB-AFA701D6EF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7" y="1662"/>
            <a:ext cx="22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" y="1662"/>
                          <a:ext cx="22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465" name="Group 217">
            <a:extLst>
              <a:ext uri="{FF2B5EF4-FFF2-40B4-BE49-F238E27FC236}">
                <a16:creationId xmlns:a16="http://schemas.microsoft.com/office/drawing/2014/main" id="{D8DC4A54-EEF2-63B8-D001-FA3F7F23218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828800"/>
            <a:ext cx="3886200" cy="1981200"/>
            <a:chOff x="2496" y="1152"/>
            <a:chExt cx="2448" cy="1200"/>
          </a:xfrm>
        </p:grpSpPr>
        <p:graphicFrame>
          <p:nvGraphicFramePr>
            <p:cNvPr id="53466" name="Object 218">
              <a:extLst>
                <a:ext uri="{FF2B5EF4-FFF2-40B4-BE49-F238E27FC236}">
                  <a16:creationId xmlns:a16="http://schemas.microsoft.com/office/drawing/2014/main" id="{C9B7833B-B3C3-5934-B044-7245CCBE29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9" y="2156"/>
            <a:ext cx="20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7480" imgH="228600" progId="Equation.DSMT4">
                    <p:embed/>
                  </p:oleObj>
                </mc:Choice>
                <mc:Fallback>
                  <p:oleObj name="Equation" r:id="rId23" imgW="177480" imgH="228600" progId="Equation.DSMT4">
                    <p:embed/>
                    <p:pic>
                      <p:nvPicPr>
                        <p:cNvPr id="0" name="Object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156"/>
                          <a:ext cx="20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467" name="Object 219">
              <a:extLst>
                <a:ext uri="{FF2B5EF4-FFF2-40B4-BE49-F238E27FC236}">
                  <a16:creationId xmlns:a16="http://schemas.microsoft.com/office/drawing/2014/main" id="{1939F44C-89BE-28B7-F234-B9F9FCF6B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5" y="2128"/>
            <a:ext cx="28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3800" imgH="228600" progId="Equation.DSMT4">
                    <p:embed/>
                  </p:oleObj>
                </mc:Choice>
                <mc:Fallback>
                  <p:oleObj name="Equation" r:id="rId25" imgW="253800" imgH="228600" progId="Equation.DSMT4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2128"/>
                          <a:ext cx="28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468" name="Line 220">
              <a:extLst>
                <a:ext uri="{FF2B5EF4-FFF2-40B4-BE49-F238E27FC236}">
                  <a16:creationId xmlns:a16="http://schemas.microsoft.com/office/drawing/2014/main" id="{235A7410-0B84-8C7C-594C-1EFA24513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69" name="Line 221">
              <a:extLst>
                <a:ext uri="{FF2B5EF4-FFF2-40B4-BE49-F238E27FC236}">
                  <a16:creationId xmlns:a16="http://schemas.microsoft.com/office/drawing/2014/main" id="{1375AB14-49BB-12FF-E24F-09EBD3A29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085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470" name="Group 222">
            <a:extLst>
              <a:ext uri="{FF2B5EF4-FFF2-40B4-BE49-F238E27FC236}">
                <a16:creationId xmlns:a16="http://schemas.microsoft.com/office/drawing/2014/main" id="{C628824B-CDF4-CFF8-1953-21A37688F889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2257425"/>
            <a:ext cx="3051175" cy="373063"/>
            <a:chOff x="2963" y="1374"/>
            <a:chExt cx="1922" cy="235"/>
          </a:xfrm>
        </p:grpSpPr>
        <p:grpSp>
          <p:nvGrpSpPr>
            <p:cNvPr id="53471" name="Group 223">
              <a:extLst>
                <a:ext uri="{FF2B5EF4-FFF2-40B4-BE49-F238E27FC236}">
                  <a16:creationId xmlns:a16="http://schemas.microsoft.com/office/drawing/2014/main" id="{EBCFCEB4-9683-84BE-E7BC-6CE2A4300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1374"/>
              <a:ext cx="1922" cy="235"/>
              <a:chOff x="2963" y="1374"/>
              <a:chExt cx="1922" cy="235"/>
            </a:xfrm>
          </p:grpSpPr>
          <p:sp>
            <p:nvSpPr>
              <p:cNvPr id="53472" name="Line 224">
                <a:extLst>
                  <a:ext uri="{FF2B5EF4-FFF2-40B4-BE49-F238E27FC236}">
                    <a16:creationId xmlns:a16="http://schemas.microsoft.com/office/drawing/2014/main" id="{C8F5718B-1B2A-1421-D1EA-6CA4D2483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3" y="1437"/>
                <a:ext cx="1645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473" name="Object 225">
                <a:extLst>
                  <a:ext uri="{FF2B5EF4-FFF2-40B4-BE49-F238E27FC236}">
                    <a16:creationId xmlns:a16="http://schemas.microsoft.com/office/drawing/2014/main" id="{00F8C150-4424-072F-5005-32756452A7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66" y="1374"/>
              <a:ext cx="219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64880" imgH="203040" progId="Equation.DSMT4">
                      <p:embed/>
                    </p:oleObj>
                  </mc:Choice>
                  <mc:Fallback>
                    <p:oleObj name="Equation" r:id="rId27" imgW="164880" imgH="203040" progId="Equation.DSMT4">
                      <p:embed/>
                      <p:pic>
                        <p:nvPicPr>
                          <p:cNvPr id="0" name="Object 2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6" y="1374"/>
                            <a:ext cx="219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474" name="Oval 226">
              <a:extLst>
                <a:ext uri="{FF2B5EF4-FFF2-40B4-BE49-F238E27FC236}">
                  <a16:creationId xmlns:a16="http://schemas.microsoft.com/office/drawing/2014/main" id="{57EAB140-CC1A-AC88-9FC2-0B139CE9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93" name="AutoShape 145">
            <a:extLst>
              <a:ext uri="{FF2B5EF4-FFF2-40B4-BE49-F238E27FC236}">
                <a16:creationId xmlns:a16="http://schemas.microsoft.com/office/drawing/2014/main" id="{48021D83-B5A4-2A6E-49C7-3F69594E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57375"/>
            <a:ext cx="6400800" cy="2286000"/>
          </a:xfrm>
          <a:prstGeom prst="wedgeEllipseCallout">
            <a:avLst>
              <a:gd name="adj1" fmla="val -41792"/>
              <a:gd name="adj2" fmla="val 10229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需要</a:t>
            </a:r>
            <a:r>
              <a:rPr lang="en-US" altLang="zh-CN" sz="2400" b="1"/>
              <a:t>2</a:t>
            </a:r>
            <a:r>
              <a:rPr lang="zh-CN" altLang="en-US" sz="2400" b="1"/>
              <a:t>个初值 </a:t>
            </a:r>
            <a:r>
              <a:rPr lang="en-US" altLang="zh-CN" sz="2400" b="1" i="1"/>
              <a:t>y</a:t>
            </a:r>
            <a:r>
              <a:rPr lang="en-US" altLang="zh-CN" sz="2400" b="1" baseline="-25000"/>
              <a:t>0</a:t>
            </a:r>
            <a:r>
              <a:rPr lang="zh-CN" altLang="en-US" sz="2400" b="1"/>
              <a:t>和 </a:t>
            </a:r>
            <a:r>
              <a:rPr lang="en-US" altLang="zh-CN" sz="2400" b="1" i="1"/>
              <a:t>y</a:t>
            </a:r>
            <a:r>
              <a:rPr lang="en-US" altLang="zh-CN" sz="2400" b="1" baseline="-25000"/>
              <a:t>1</a:t>
            </a:r>
            <a:r>
              <a:rPr lang="zh-CN" altLang="en-US" sz="2400" b="1"/>
              <a:t>来启动递推</a:t>
            </a:r>
          </a:p>
          <a:p>
            <a:pPr algn="ctr"/>
            <a:r>
              <a:rPr lang="zh-CN" altLang="en-US" sz="2400" b="1"/>
              <a:t>过程，这样的算法称为</a:t>
            </a:r>
            <a:r>
              <a:rPr lang="zh-CN" altLang="en-US" sz="2400" b="1">
                <a:solidFill>
                  <a:schemeClr val="accent2"/>
                </a:solidFill>
              </a:rPr>
              <a:t>两步法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double-step 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method */</a:t>
            </a:r>
            <a:r>
              <a:rPr lang="zh-CN" altLang="en-US" sz="2400" b="1"/>
              <a:t>，而前面的三种算法都是</a:t>
            </a:r>
            <a:r>
              <a:rPr lang="zh-CN" altLang="en-US" sz="2400" b="1">
                <a:solidFill>
                  <a:schemeClr val="accent2"/>
                </a:solidFill>
              </a:rPr>
              <a:t>单步法 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single-step method */</a:t>
            </a:r>
            <a:r>
              <a:rPr lang="zh-CN" altLang="en-US" sz="2400" b="1"/>
              <a:t>。</a:t>
            </a:r>
          </a:p>
        </p:txBody>
      </p:sp>
      <p:grpSp>
        <p:nvGrpSpPr>
          <p:cNvPr id="53475" name="Group 227">
            <a:extLst>
              <a:ext uri="{FF2B5EF4-FFF2-40B4-BE49-F238E27FC236}">
                <a16:creationId xmlns:a16="http://schemas.microsoft.com/office/drawing/2014/main" id="{275EEADE-D8F6-D92A-FF13-DF6D37C3F06F}"/>
              </a:ext>
            </a:extLst>
          </p:cNvPr>
          <p:cNvGrpSpPr>
            <a:grpSpLocks/>
          </p:cNvGrpSpPr>
          <p:nvPr/>
        </p:nvGrpSpPr>
        <p:grpSpPr bwMode="auto">
          <a:xfrm>
            <a:off x="7591425" y="1781175"/>
            <a:ext cx="895350" cy="490538"/>
            <a:chOff x="4590" y="1074"/>
            <a:chExt cx="564" cy="309"/>
          </a:xfrm>
        </p:grpSpPr>
        <p:grpSp>
          <p:nvGrpSpPr>
            <p:cNvPr id="53476" name="Group 228">
              <a:extLst>
                <a:ext uri="{FF2B5EF4-FFF2-40B4-BE49-F238E27FC236}">
                  <a16:creationId xmlns:a16="http://schemas.microsoft.com/office/drawing/2014/main" id="{2BFC30A5-9F3D-9363-6996-0DE24E973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8" y="1074"/>
              <a:ext cx="536" cy="292"/>
              <a:chOff x="4618" y="1164"/>
              <a:chExt cx="536" cy="292"/>
            </a:xfrm>
          </p:grpSpPr>
          <p:sp>
            <p:nvSpPr>
              <p:cNvPr id="53477" name="Line 229">
                <a:extLst>
                  <a:ext uri="{FF2B5EF4-FFF2-40B4-BE49-F238E27FC236}">
                    <a16:creationId xmlns:a16="http://schemas.microsoft.com/office/drawing/2014/main" id="{D390F227-B493-F8DA-4707-D206B3525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8" y="1316"/>
                <a:ext cx="221" cy="140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478" name="Object 230">
                <a:extLst>
                  <a:ext uri="{FF2B5EF4-FFF2-40B4-BE49-F238E27FC236}">
                    <a16:creationId xmlns:a16="http://schemas.microsoft.com/office/drawing/2014/main" id="{58BA1942-F7EC-B109-2506-FA7D5C5C64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4" y="1164"/>
              <a:ext cx="27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79360" imgH="228600" progId="Equation.DSMT4">
                      <p:embed/>
                    </p:oleObj>
                  </mc:Choice>
                  <mc:Fallback>
                    <p:oleObj name="Equation" r:id="rId29" imgW="279360" imgH="228600" progId="Equation.DSMT4">
                      <p:embed/>
                      <p:pic>
                        <p:nvPicPr>
                          <p:cNvPr id="0" name="Object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4" y="1164"/>
                            <a:ext cx="27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479" name="Oval 231">
              <a:extLst>
                <a:ext uri="{FF2B5EF4-FFF2-40B4-BE49-F238E27FC236}">
                  <a16:creationId xmlns:a16="http://schemas.microsoft.com/office/drawing/2014/main" id="{90D1A0AA-36E2-F8FD-5EEB-B6CBEAB3E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335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3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3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5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4" grpId="0" autoUpdateAnimBg="0"/>
      <p:bldP spid="5339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E51B0B45-12D6-5DD5-F798-22D728F3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panose="05000000000000000000" pitchFamily="2" charset="2"/>
              </a:rPr>
              <a:t> </a:t>
            </a:r>
            <a:r>
              <a:rPr lang="zh-CN" altLang="en-US" sz="2400" b="1"/>
              <a:t>改进欧拉法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modified Euler’s method */</a:t>
            </a:r>
          </a:p>
        </p:txBody>
      </p:sp>
      <p:grpSp>
        <p:nvGrpSpPr>
          <p:cNvPr id="55323" name="Group 27">
            <a:extLst>
              <a:ext uri="{FF2B5EF4-FFF2-40B4-BE49-F238E27FC236}">
                <a16:creationId xmlns:a16="http://schemas.microsoft.com/office/drawing/2014/main" id="{31B67F78-07A9-11AA-4AAF-881297EF20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38200"/>
            <a:ext cx="7893050" cy="458788"/>
            <a:chOff x="288" y="528"/>
            <a:chExt cx="4972" cy="289"/>
          </a:xfrm>
        </p:grpSpPr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7739186D-E743-9D17-76DA-05BAAE01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29"/>
              <a:ext cx="4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</a:rPr>
                <a:t>Step 1</a:t>
              </a:r>
              <a:r>
                <a:rPr lang="en-US" altLang="zh-CN" sz="2400" b="1">
                  <a:solidFill>
                    <a:srgbClr val="008000"/>
                  </a:solidFill>
                </a:rPr>
                <a:t>:</a:t>
              </a:r>
              <a:r>
                <a:rPr lang="en-US" altLang="zh-CN" sz="2400" b="1"/>
                <a:t> </a:t>
              </a:r>
              <a:r>
                <a:rPr lang="zh-CN" altLang="en-US" sz="2400" b="1"/>
                <a:t>先用</a:t>
              </a:r>
              <a:r>
                <a:rPr lang="zh-CN" altLang="en-US" sz="2400" b="1">
                  <a:solidFill>
                    <a:schemeClr val="accent2"/>
                  </a:solidFill>
                </a:rPr>
                <a:t>显式</a:t>
              </a:r>
              <a:r>
                <a:rPr lang="zh-CN" altLang="en-US" sz="2400" b="1"/>
                <a:t>欧拉公式作</a:t>
              </a:r>
              <a:r>
                <a:rPr lang="zh-CN" altLang="en-US" sz="2400" b="1">
                  <a:solidFill>
                    <a:schemeClr val="accent2"/>
                  </a:solidFill>
                </a:rPr>
                <a:t>预测</a:t>
              </a:r>
              <a:r>
                <a:rPr lang="zh-CN" altLang="en-US" sz="2400" b="1"/>
                <a:t>，算出</a:t>
              </a:r>
            </a:p>
          </p:txBody>
        </p:sp>
        <p:grpSp>
          <p:nvGrpSpPr>
            <p:cNvPr id="55321" name="Group 25">
              <a:extLst>
                <a:ext uri="{FF2B5EF4-FFF2-40B4-BE49-F238E27FC236}">
                  <a16:creationId xmlns:a16="http://schemas.microsoft.com/office/drawing/2014/main" id="{B3409D0C-AFA5-C06D-08E4-42F3B896D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528"/>
              <a:ext cx="1612" cy="270"/>
              <a:chOff x="3120" y="575"/>
              <a:chExt cx="1612" cy="270"/>
            </a:xfrm>
          </p:grpSpPr>
          <p:sp>
            <p:nvSpPr>
              <p:cNvPr id="55304" name="Rectangle 8">
                <a:extLst>
                  <a:ext uri="{FF2B5EF4-FFF2-40B4-BE49-F238E27FC236}">
                    <a16:creationId xmlns:a16="http://schemas.microsoft.com/office/drawing/2014/main" id="{A812770F-2595-CC8B-0C43-1CECE367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)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05" name="Rectangle 9">
                <a:extLst>
                  <a:ext uri="{FF2B5EF4-FFF2-40B4-BE49-F238E27FC236}">
                    <a16:creationId xmlns:a16="http://schemas.microsoft.com/office/drawing/2014/main" id="{9966EB59-D860-2AC7-4F22-DEB449635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597"/>
                <a:ext cx="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,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06" name="Rectangle 10">
                <a:extLst>
                  <a:ext uri="{FF2B5EF4-FFF2-40B4-BE49-F238E27FC236}">
                    <a16:creationId xmlns:a16="http://schemas.microsoft.com/office/drawing/2014/main" id="{E7EE19E7-E28B-D9C6-52B3-0D5DB9DF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5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chemeClr val="accent2"/>
                    </a:solidFill>
                  </a:rPr>
                  <a:t>(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07" name="Rectangle 11">
                <a:extLst>
                  <a:ext uri="{FF2B5EF4-FFF2-40B4-BE49-F238E27FC236}">
                    <a16:creationId xmlns:a16="http://schemas.microsoft.com/office/drawing/2014/main" id="{936CE0CB-742E-5036-17F1-F446F3328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" y="71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08" name="Rectangle 12">
                <a:extLst>
                  <a:ext uri="{FF2B5EF4-FFF2-40B4-BE49-F238E27FC236}">
                    <a16:creationId xmlns:a16="http://schemas.microsoft.com/office/drawing/2014/main" id="{E7547388-1DAC-4E4D-C703-D5790071E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71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09" name="Rectangle 13">
                <a:extLst>
                  <a:ext uri="{FF2B5EF4-FFF2-40B4-BE49-F238E27FC236}">
                    <a16:creationId xmlns:a16="http://schemas.microsoft.com/office/drawing/2014/main" id="{F37AC691-9791-52B1-B8FB-D0D0C197C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71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0" name="Rectangle 14">
                <a:extLst>
                  <a:ext uri="{FF2B5EF4-FFF2-40B4-BE49-F238E27FC236}">
                    <a16:creationId xmlns:a16="http://schemas.microsoft.com/office/drawing/2014/main" id="{799EF1DD-4815-F06C-A41F-3F046A2F9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1" y="71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1" name="Rectangle 15">
                <a:extLst>
                  <a:ext uri="{FF2B5EF4-FFF2-40B4-BE49-F238E27FC236}">
                    <a16:creationId xmlns:a16="http://schemas.microsoft.com/office/drawing/2014/main" id="{CA1F223B-6BD1-AB6E-48F0-DA454ECF7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71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3300"/>
                    </a:solidFill>
                  </a:rPr>
                  <a:t>n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12" name="Rectangle 16">
                <a:extLst>
                  <a:ext uri="{FF2B5EF4-FFF2-40B4-BE49-F238E27FC236}">
                    <a16:creationId xmlns:a16="http://schemas.microsoft.com/office/drawing/2014/main" id="{93B1A346-7424-FA8F-FECF-2F590C7C3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2" y="597"/>
                <a:ext cx="8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y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3" name="Rectangle 17">
                <a:extLst>
                  <a:ext uri="{FF2B5EF4-FFF2-40B4-BE49-F238E27FC236}">
                    <a16:creationId xmlns:a16="http://schemas.microsoft.com/office/drawing/2014/main" id="{E3B27C3C-35B1-9484-C462-C27988EB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597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x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4" name="Rectangle 18">
                <a:extLst>
                  <a:ext uri="{FF2B5EF4-FFF2-40B4-BE49-F238E27FC236}">
                    <a16:creationId xmlns:a16="http://schemas.microsoft.com/office/drawing/2014/main" id="{621E7985-0BF9-B8A3-EC5B-736ADB241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597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5" name="Rectangle 19">
                <a:extLst>
                  <a:ext uri="{FF2B5EF4-FFF2-40B4-BE49-F238E27FC236}">
                    <a16:creationId xmlns:a16="http://schemas.microsoft.com/office/drawing/2014/main" id="{017D2B6B-6BC3-5642-538D-B0EC72AD0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597"/>
                <a:ext cx="10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6" name="Rectangle 20">
                <a:extLst>
                  <a:ext uri="{FF2B5EF4-FFF2-40B4-BE49-F238E27FC236}">
                    <a16:creationId xmlns:a16="http://schemas.microsoft.com/office/drawing/2014/main" id="{9B7AEB83-8A16-F057-1BF6-91711382A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597"/>
                <a:ext cx="8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chemeClr val="accent2"/>
                    </a:solidFill>
                  </a:rPr>
                  <a:t>y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17" name="Rectangle 21">
                <a:extLst>
                  <a:ext uri="{FF2B5EF4-FFF2-40B4-BE49-F238E27FC236}">
                    <a16:creationId xmlns:a16="http://schemas.microsoft.com/office/drawing/2014/main" id="{085AB1D7-74BC-DC18-1947-AC9075C3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597"/>
                <a:ext cx="8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3300"/>
                    </a:solidFill>
                  </a:rPr>
                  <a:t>y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18" name="Rectangle 22">
                <a:extLst>
                  <a:ext uri="{FF2B5EF4-FFF2-40B4-BE49-F238E27FC236}">
                    <a16:creationId xmlns:a16="http://schemas.microsoft.com/office/drawing/2014/main" id="{BC33D005-65F1-5905-D3CC-027761E05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575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19" name="Rectangle 23">
                <a:extLst>
                  <a:ext uri="{FF2B5EF4-FFF2-40B4-BE49-F238E27FC236}">
                    <a16:creationId xmlns:a16="http://schemas.microsoft.com/office/drawing/2014/main" id="{44883BF3-96AF-A681-9701-26B56480A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575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55320" name="Rectangle 24">
                <a:extLst>
                  <a:ext uri="{FF2B5EF4-FFF2-40B4-BE49-F238E27FC236}">
                    <a16:creationId xmlns:a16="http://schemas.microsoft.com/office/drawing/2014/main" id="{9CC2BB9C-51F3-162F-EDB0-67F94C57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70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03" name="Line 7">
                <a:extLst>
                  <a:ext uri="{FF2B5EF4-FFF2-40B4-BE49-F238E27FC236}">
                    <a16:creationId xmlns:a16="http://schemas.microsoft.com/office/drawing/2014/main" id="{A4A009E5-3D7A-9B68-4F24-9BC7600EC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624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5369" name="Group 73">
            <a:extLst>
              <a:ext uri="{FF2B5EF4-FFF2-40B4-BE49-F238E27FC236}">
                <a16:creationId xmlns:a16="http://schemas.microsoft.com/office/drawing/2014/main" id="{B7E8BDCD-D472-3F1E-9AA9-9D5D7B86C0C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077200" cy="1187450"/>
            <a:chOff x="432" y="1488"/>
            <a:chExt cx="5088" cy="748"/>
          </a:xfrm>
        </p:grpSpPr>
        <p:sp>
          <p:nvSpPr>
            <p:cNvPr id="55325" name="Text Box 29">
              <a:extLst>
                <a:ext uri="{FF2B5EF4-FFF2-40B4-BE49-F238E27FC236}">
                  <a16:creationId xmlns:a16="http://schemas.microsoft.com/office/drawing/2014/main" id="{15124CA8-CCC9-D840-DB08-0E2236989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88"/>
              <a:ext cx="5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</a:rPr>
                <a:t>Step 2</a:t>
              </a:r>
              <a:r>
                <a:rPr lang="en-US" altLang="zh-CN" sz="2400" b="1">
                  <a:solidFill>
                    <a:srgbClr val="008000"/>
                  </a:solidFill>
                </a:rPr>
                <a:t>: </a:t>
              </a:r>
              <a:r>
                <a:rPr lang="zh-CN" altLang="en-US" sz="2400" b="1"/>
                <a:t>再将       代入</a:t>
              </a:r>
              <a:r>
                <a:rPr lang="zh-CN" altLang="en-US" sz="2400" b="1">
                  <a:solidFill>
                    <a:schemeClr val="accent2"/>
                  </a:solidFill>
                </a:rPr>
                <a:t>隐式</a:t>
              </a:r>
              <a:r>
                <a:rPr lang="zh-CN" altLang="en-US" sz="2400" b="1"/>
                <a:t>梯形公式的右边作</a:t>
              </a:r>
              <a:r>
                <a:rPr lang="zh-CN" altLang="en-US" sz="2400" b="1">
                  <a:solidFill>
                    <a:schemeClr val="accent2"/>
                  </a:solidFill>
                </a:rPr>
                <a:t>校正</a:t>
              </a:r>
              <a:r>
                <a:rPr lang="zh-CN" altLang="en-US" sz="2400" b="1"/>
                <a:t>，得到</a:t>
              </a:r>
            </a:p>
          </p:txBody>
        </p:sp>
        <p:grpSp>
          <p:nvGrpSpPr>
            <p:cNvPr id="55333" name="Group 37">
              <a:extLst>
                <a:ext uri="{FF2B5EF4-FFF2-40B4-BE49-F238E27FC236}">
                  <a16:creationId xmlns:a16="http://schemas.microsoft.com/office/drawing/2014/main" id="{78279A73-A7F9-1BF8-342D-273EEC953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36"/>
              <a:ext cx="219" cy="217"/>
              <a:chOff x="909" y="2692"/>
              <a:chExt cx="219" cy="217"/>
            </a:xfrm>
          </p:grpSpPr>
          <p:sp>
            <p:nvSpPr>
              <p:cNvPr id="55328" name="Rectangle 32">
                <a:extLst>
                  <a:ext uri="{FF2B5EF4-FFF2-40B4-BE49-F238E27FC236}">
                    <a16:creationId xmlns:a16="http://schemas.microsoft.com/office/drawing/2014/main" id="{44648879-B4EA-9C27-C647-068B2DBC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793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29" name="Rectangle 33">
                <a:extLst>
                  <a:ext uri="{FF2B5EF4-FFF2-40B4-BE49-F238E27FC236}">
                    <a16:creationId xmlns:a16="http://schemas.microsoft.com/office/drawing/2014/main" id="{48BB8DED-B78E-6BCE-3167-7C72442AF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278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30" name="Rectangle 34">
                <a:extLst>
                  <a:ext uri="{FF2B5EF4-FFF2-40B4-BE49-F238E27FC236}">
                    <a16:creationId xmlns:a16="http://schemas.microsoft.com/office/drawing/2014/main" id="{F038D764-FB36-2738-71CF-A79597848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279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FF3300"/>
                    </a:solidFill>
                  </a:rPr>
                  <a:t>n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31" name="Rectangle 35">
                <a:extLst>
                  <a:ext uri="{FF2B5EF4-FFF2-40B4-BE49-F238E27FC236}">
                    <a16:creationId xmlns:a16="http://schemas.microsoft.com/office/drawing/2014/main" id="{4C836050-5DF8-34D9-0D5A-C98931EB8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" y="2692"/>
                <a:ext cx="75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 i="1">
                    <a:solidFill>
                      <a:srgbClr val="FF3300"/>
                    </a:solidFill>
                  </a:rPr>
                  <a:t>y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32" name="Line 36">
                <a:extLst>
                  <a:ext uri="{FF2B5EF4-FFF2-40B4-BE49-F238E27FC236}">
                    <a16:creationId xmlns:a16="http://schemas.microsoft.com/office/drawing/2014/main" id="{A07E1897-95DD-1656-80E8-94F7DFC29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68" name="Group 72">
              <a:extLst>
                <a:ext uri="{FF2B5EF4-FFF2-40B4-BE49-F238E27FC236}">
                  <a16:creationId xmlns:a16="http://schemas.microsoft.com/office/drawing/2014/main" id="{4EE1AAE5-024B-CAAD-37F1-C8A698077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776"/>
              <a:ext cx="2677" cy="460"/>
              <a:chOff x="1104" y="2338"/>
              <a:chExt cx="2677" cy="460"/>
            </a:xfrm>
          </p:grpSpPr>
          <p:sp>
            <p:nvSpPr>
              <p:cNvPr id="55334" name="Line 38">
                <a:extLst>
                  <a:ext uri="{FF2B5EF4-FFF2-40B4-BE49-F238E27FC236}">
                    <a16:creationId xmlns:a16="http://schemas.microsoft.com/office/drawing/2014/main" id="{B4B3ABA5-C97E-4C21-A028-578A8B520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" y="2563"/>
                <a:ext cx="11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5" name="Rectangle 39">
                <a:extLst>
                  <a:ext uri="{FF2B5EF4-FFF2-40B4-BE49-F238E27FC236}">
                    <a16:creationId xmlns:a16="http://schemas.microsoft.com/office/drawing/2014/main" id="{9E73D46E-C146-3B4B-CDE9-9B71E523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2449"/>
                <a:ext cx="11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)]</a:t>
                </a:r>
                <a:endParaRPr lang="en-US" altLang="zh-CN"/>
              </a:p>
            </p:txBody>
          </p:sp>
          <p:sp>
            <p:nvSpPr>
              <p:cNvPr id="55336" name="Rectangle 40">
                <a:extLst>
                  <a:ext uri="{FF2B5EF4-FFF2-40B4-BE49-F238E27FC236}">
                    <a16:creationId xmlns:a16="http://schemas.microsoft.com/office/drawing/2014/main" id="{C4AC22C2-CE9C-9E7A-2806-AEFDCB471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44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55337" name="Rectangle 41">
                <a:extLst>
                  <a:ext uri="{FF2B5EF4-FFF2-40B4-BE49-F238E27FC236}">
                    <a16:creationId xmlns:a16="http://schemas.microsoft.com/office/drawing/2014/main" id="{C6F8D8B3-9B5C-1432-DD20-7AC5F1E99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55338" name="Rectangle 42">
                <a:extLst>
                  <a:ext uri="{FF2B5EF4-FFF2-40B4-BE49-F238E27FC236}">
                    <a16:creationId xmlns:a16="http://schemas.microsoft.com/office/drawing/2014/main" id="{3E274164-207B-8BC8-8CAC-F2ACD5B25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55339" name="Rectangle 43">
                <a:extLst>
                  <a:ext uri="{FF2B5EF4-FFF2-40B4-BE49-F238E27FC236}">
                    <a16:creationId xmlns:a16="http://schemas.microsoft.com/office/drawing/2014/main" id="{613F3FB6-4895-220B-44CC-3A20C07A1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244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,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0" name="Rectangle 44">
                <a:extLst>
                  <a:ext uri="{FF2B5EF4-FFF2-40B4-BE49-F238E27FC236}">
                    <a16:creationId xmlns:a16="http://schemas.microsoft.com/office/drawing/2014/main" id="{EBD6D755-4001-B28D-31AD-6365C7A8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(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1" name="Rectangle 45">
                <a:extLst>
                  <a:ext uri="{FF2B5EF4-FFF2-40B4-BE49-F238E27FC236}">
                    <a16:creationId xmlns:a16="http://schemas.microsoft.com/office/drawing/2014/main" id="{CD89B12F-92D3-91E1-38A5-F42BEFA0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[</a:t>
                </a:r>
                <a:endParaRPr lang="en-US" altLang="zh-CN"/>
              </a:p>
            </p:txBody>
          </p:sp>
          <p:sp>
            <p:nvSpPr>
              <p:cNvPr id="55342" name="Rectangle 46">
                <a:extLst>
                  <a:ext uri="{FF2B5EF4-FFF2-40B4-BE49-F238E27FC236}">
                    <a16:creationId xmlns:a16="http://schemas.microsoft.com/office/drawing/2014/main" id="{5D1AF1D7-4773-E4D3-449F-3672BD54C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" y="2587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chemeClr val="accent2"/>
                    </a:solidFill>
                  </a:rPr>
                  <a:t>2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3" name="Rectangle 47">
                <a:extLst>
                  <a:ext uri="{FF2B5EF4-FFF2-40B4-BE49-F238E27FC236}">
                    <a16:creationId xmlns:a16="http://schemas.microsoft.com/office/drawing/2014/main" id="{F212D3DC-B5A2-9D05-14AA-FE447D73E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4" name="Rectangle 48">
                <a:extLst>
                  <a:ext uri="{FF2B5EF4-FFF2-40B4-BE49-F238E27FC236}">
                    <a16:creationId xmlns:a16="http://schemas.microsoft.com/office/drawing/2014/main" id="{F4969F1E-DCD1-4B6E-E4E5-457CD06A8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</a:rPr>
                  <a:t>1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5" name="Rectangle 49">
                <a:extLst>
                  <a:ext uri="{FF2B5EF4-FFF2-40B4-BE49-F238E27FC236}">
                    <a16:creationId xmlns:a16="http://schemas.microsoft.com/office/drawing/2014/main" id="{DB91F526-7864-FFB5-1569-F40E67E22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" y="255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</a:rPr>
                  <a:t>1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6" name="Rectangle 50">
                <a:extLst>
                  <a:ext uri="{FF2B5EF4-FFF2-40B4-BE49-F238E27FC236}">
                    <a16:creationId xmlns:a16="http://schemas.microsoft.com/office/drawing/2014/main" id="{8B97FDCE-C120-FE4F-56FA-76489DC6C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7" name="Rectangle 51">
                <a:extLst>
                  <a:ext uri="{FF2B5EF4-FFF2-40B4-BE49-F238E27FC236}">
                    <a16:creationId xmlns:a16="http://schemas.microsoft.com/office/drawing/2014/main" id="{646808AE-856A-8756-0103-7C6206E53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48" name="Rectangle 52">
                <a:extLst>
                  <a:ext uri="{FF2B5EF4-FFF2-40B4-BE49-F238E27FC236}">
                    <a16:creationId xmlns:a16="http://schemas.microsoft.com/office/drawing/2014/main" id="{03221580-79BD-A401-A85C-34D99C219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547"/>
                <a:ext cx="5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FF33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49" name="Rectangle 53">
                <a:extLst>
                  <a:ext uri="{FF2B5EF4-FFF2-40B4-BE49-F238E27FC236}">
                    <a16:creationId xmlns:a16="http://schemas.microsoft.com/office/drawing/2014/main" id="{26DAE471-9FC4-83FE-59FF-B154DE20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50" name="Rectangle 54">
                <a:extLst>
                  <a:ext uri="{FF2B5EF4-FFF2-40B4-BE49-F238E27FC236}">
                    <a16:creationId xmlns:a16="http://schemas.microsoft.com/office/drawing/2014/main" id="{11848D51-9716-29E2-1511-68E320FDF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55351" name="Rectangle 55">
                <a:extLst>
                  <a:ext uri="{FF2B5EF4-FFF2-40B4-BE49-F238E27FC236}">
                    <a16:creationId xmlns:a16="http://schemas.microsoft.com/office/drawing/2014/main" id="{4FA0FB8F-957C-6A17-EE54-3B07FF9CE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2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55352" name="Rectangle 56">
                <a:extLst>
                  <a:ext uri="{FF2B5EF4-FFF2-40B4-BE49-F238E27FC236}">
                    <a16:creationId xmlns:a16="http://schemas.microsoft.com/office/drawing/2014/main" id="{CAEA443C-6BBD-1C92-9843-107354774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4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3300"/>
                    </a:solidFill>
                  </a:rPr>
                  <a:t>n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3" name="Rectangle 57">
                <a:extLst>
                  <a:ext uri="{FF2B5EF4-FFF2-40B4-BE49-F238E27FC236}">
                    <a16:creationId xmlns:a16="http://schemas.microsoft.com/office/drawing/2014/main" id="{8E204145-12DF-F571-99BD-1916A98D4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4" name="Rectangle 58">
                <a:extLst>
                  <a:ext uri="{FF2B5EF4-FFF2-40B4-BE49-F238E27FC236}">
                    <a16:creationId xmlns:a16="http://schemas.microsoft.com/office/drawing/2014/main" id="{69A11CEB-F98D-8109-9F1E-08341FE1A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5" name="Rectangle 59">
                <a:extLst>
                  <a:ext uri="{FF2B5EF4-FFF2-40B4-BE49-F238E27FC236}">
                    <a16:creationId xmlns:a16="http://schemas.microsoft.com/office/drawing/2014/main" id="{0B40FA58-C4AC-6FF5-93D3-CC138590E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6" name="Rectangle 60">
                <a:extLst>
                  <a:ext uri="{FF2B5EF4-FFF2-40B4-BE49-F238E27FC236}">
                    <a16:creationId xmlns:a16="http://schemas.microsoft.com/office/drawing/2014/main" id="{CD8990B4-5511-4350-8276-FCF49710E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57" name="Rectangle 61">
                <a:extLst>
                  <a:ext uri="{FF2B5EF4-FFF2-40B4-BE49-F238E27FC236}">
                    <a16:creationId xmlns:a16="http://schemas.microsoft.com/office/drawing/2014/main" id="{C75180D2-C1B1-CD5A-CDD5-E5D764C9D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255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3300"/>
                    </a:solidFill>
                  </a:rPr>
                  <a:t>n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8" name="Rectangle 62">
                <a:extLst>
                  <a:ext uri="{FF2B5EF4-FFF2-40B4-BE49-F238E27FC236}">
                    <a16:creationId xmlns:a16="http://schemas.microsoft.com/office/drawing/2014/main" id="{AF0A069F-22CC-A92F-9D36-7CF851B77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244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FF3300"/>
                    </a:solidFill>
                  </a:rPr>
                  <a:t>y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59" name="Rectangle 63">
                <a:extLst>
                  <a:ext uri="{FF2B5EF4-FFF2-40B4-BE49-F238E27FC236}">
                    <a16:creationId xmlns:a16="http://schemas.microsoft.com/office/drawing/2014/main" id="{5F763D0A-E745-11D2-C354-69B189755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244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x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0" name="Rectangle 64">
                <a:extLst>
                  <a:ext uri="{FF2B5EF4-FFF2-40B4-BE49-F238E27FC236}">
                    <a16:creationId xmlns:a16="http://schemas.microsoft.com/office/drawing/2014/main" id="{DCD38CB9-FE8D-0874-76B9-7CCFF51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1" name="Rectangle 65">
                <a:extLst>
                  <a:ext uri="{FF2B5EF4-FFF2-40B4-BE49-F238E27FC236}">
                    <a16:creationId xmlns:a16="http://schemas.microsoft.com/office/drawing/2014/main" id="{34726C31-75C0-8ADE-C7F5-746E7C2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" y="244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y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2" name="Rectangle 66">
                <a:extLst>
                  <a:ext uri="{FF2B5EF4-FFF2-40B4-BE49-F238E27FC236}">
                    <a16:creationId xmlns:a16="http://schemas.microsoft.com/office/drawing/2014/main" id="{DEEA1A61-4EE2-537A-2D6B-3BABAAE45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244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x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3" name="Rectangle 67">
                <a:extLst>
                  <a:ext uri="{FF2B5EF4-FFF2-40B4-BE49-F238E27FC236}">
                    <a16:creationId xmlns:a16="http://schemas.microsoft.com/office/drawing/2014/main" id="{7392AF93-8746-EE74-48F6-BD1DDEE11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244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4" name="Rectangle 68">
                <a:extLst>
                  <a:ext uri="{FF2B5EF4-FFF2-40B4-BE49-F238E27FC236}">
                    <a16:creationId xmlns:a16="http://schemas.microsoft.com/office/drawing/2014/main" id="{24450D9F-6326-6251-F919-577039ED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" y="2338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h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5" name="Rectangle 69">
                <a:extLst>
                  <a:ext uri="{FF2B5EF4-FFF2-40B4-BE49-F238E27FC236}">
                    <a16:creationId xmlns:a16="http://schemas.microsoft.com/office/drawing/2014/main" id="{3553D83D-D88E-21EA-6C11-BEBD5CF4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" y="244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y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366" name="Rectangle 70">
                <a:extLst>
                  <a:ext uri="{FF2B5EF4-FFF2-40B4-BE49-F238E27FC236}">
                    <a16:creationId xmlns:a16="http://schemas.microsoft.com/office/drawing/2014/main" id="{0315AB62-1585-1223-F62C-4399E11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4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FF3300"/>
                    </a:solidFill>
                  </a:rPr>
                  <a:t>y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55367" name="Line 71">
                <a:extLst>
                  <a:ext uri="{FF2B5EF4-FFF2-40B4-BE49-F238E27FC236}">
                    <a16:creationId xmlns:a16="http://schemas.microsoft.com/office/drawing/2014/main" id="{44C69681-1420-3E2B-AF39-393DEB51F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370" name="AutoShape 74">
            <a:extLst>
              <a:ext uri="{FF2B5EF4-FFF2-40B4-BE49-F238E27FC236}">
                <a16:creationId xmlns:a16="http://schemas.microsoft.com/office/drawing/2014/main" id="{9E0A4033-C8EF-6117-3216-6517655D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8305800" cy="1905000"/>
          </a:xfrm>
          <a:prstGeom prst="roundRect">
            <a:avLst>
              <a:gd name="adj" fmla="val 8792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  <a:r>
              <a:rPr lang="zh-CN" altLang="en-US" b="1">
                <a:ea typeface="楷体_GB2312" pitchFamily="49" charset="-122"/>
              </a:rPr>
              <a:t>此法亦称为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预测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校正法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predictor-corrector method */</a:t>
            </a:r>
            <a:r>
              <a:rPr lang="zh-CN" altLang="en-US" b="1">
                <a:ea typeface="楷体_GB2312" pitchFamily="49" charset="-122"/>
              </a:rPr>
              <a:t>。可以证明该算法具有 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2 </a:t>
            </a:r>
            <a:r>
              <a:rPr lang="zh-CN" altLang="en-US" b="1">
                <a:ea typeface="楷体_GB2312" pitchFamily="49" charset="-122"/>
              </a:rPr>
              <a:t>阶精度，同时可以看到它是个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单步</a:t>
            </a:r>
            <a:r>
              <a:rPr lang="zh-CN" altLang="en-US" b="1">
                <a:ea typeface="楷体_GB2312" pitchFamily="49" charset="-122"/>
              </a:rPr>
              <a:t>递推格式，比隐式公式的迭代求解过程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简单</a:t>
            </a:r>
            <a:r>
              <a:rPr lang="zh-CN" altLang="en-US" b="1">
                <a:ea typeface="楷体_GB2312" pitchFamily="49" charset="-122"/>
              </a:rPr>
              <a:t>。后面将看到，它的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稳定性高</a:t>
            </a:r>
            <a:r>
              <a:rPr lang="zh-CN" altLang="en-US" b="1">
                <a:ea typeface="楷体_GB2312" pitchFamily="49" charset="-122"/>
              </a:rPr>
              <a:t>于显式欧拉法。</a:t>
            </a:r>
          </a:p>
        </p:txBody>
      </p:sp>
      <p:grpSp>
        <p:nvGrpSpPr>
          <p:cNvPr id="55378" name="Group 82">
            <a:extLst>
              <a:ext uri="{FF2B5EF4-FFF2-40B4-BE49-F238E27FC236}">
                <a16:creationId xmlns:a16="http://schemas.microsoft.com/office/drawing/2014/main" id="{1F09516D-8E5B-5F78-99E2-53CA75E753A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14600"/>
            <a:ext cx="8153400" cy="762000"/>
            <a:chOff x="240" y="1680"/>
            <a:chExt cx="5136" cy="480"/>
          </a:xfrm>
        </p:grpSpPr>
        <p:sp>
          <p:nvSpPr>
            <p:cNvPr id="55372" name="AutoShape 76">
              <a:extLst>
                <a:ext uri="{FF2B5EF4-FFF2-40B4-BE49-F238E27FC236}">
                  <a16:creationId xmlns:a16="http://schemas.microsoft.com/office/drawing/2014/main" id="{047DEEA9-90AE-870C-6645-0835CF681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80"/>
              <a:ext cx="5136" cy="480"/>
            </a:xfrm>
            <a:prstGeom prst="bevel">
              <a:avLst>
                <a:gd name="adj" fmla="val 7639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71" name="Object 75">
              <a:extLst>
                <a:ext uri="{FF2B5EF4-FFF2-40B4-BE49-F238E27FC236}">
                  <a16:creationId xmlns:a16="http://schemas.microsoft.com/office/drawing/2014/main" id="{4B8F703D-9882-6ED7-7398-40C8549E2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" y="1680"/>
            <a:ext cx="481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4920" imgH="406080" progId="Equation.DSMT4">
                    <p:embed/>
                  </p:oleObj>
                </mc:Choice>
                <mc:Fallback>
                  <p:oleObj name="Equation" r:id="rId6" imgW="4444920" imgH="40608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680"/>
                          <a:ext cx="481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74" name="Rectangle 78">
            <a:extLst>
              <a:ext uri="{FF2B5EF4-FFF2-40B4-BE49-F238E27FC236}">
                <a16:creationId xmlns:a16="http://schemas.microsoft.com/office/drawing/2014/main" id="{0F0FA4B1-83C3-7BBB-0C52-CE62C09B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Euler’s Method</a:t>
            </a:r>
          </a:p>
        </p:txBody>
      </p:sp>
      <p:graphicFrame>
        <p:nvGraphicFramePr>
          <p:cNvPr id="55377" name="Object 81">
            <a:extLst>
              <a:ext uri="{FF2B5EF4-FFF2-40B4-BE49-F238E27FC236}">
                <a16:creationId xmlns:a16="http://schemas.microsoft.com/office/drawing/2014/main" id="{CDA7419D-2467-4AF2-5B3C-7321B9371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3305175"/>
          <a:ext cx="54927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647640" progId="Equation.DSMT4">
                  <p:embed/>
                </p:oleObj>
              </mc:Choice>
              <mc:Fallback>
                <p:oleObj name="Equation" r:id="rId8" imgW="2781000" imgH="64764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305175"/>
                        <a:ext cx="54927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7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2793</Words>
  <Application>Microsoft Office PowerPoint</Application>
  <PresentationFormat>全屏显示(4:3)</PresentationFormat>
  <Paragraphs>558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Times New Roman</vt:lpstr>
      <vt:lpstr>宋体</vt:lpstr>
      <vt:lpstr>楷体_GB2312</vt:lpstr>
      <vt:lpstr>Arial</vt:lpstr>
      <vt:lpstr>Wingdings</vt:lpstr>
      <vt:lpstr>Symbol</vt:lpstr>
      <vt:lpstr>Tahoma</vt:lpstr>
      <vt:lpstr>默认设计模板</vt:lpstr>
      <vt:lpstr>MathType 7.0 Equation</vt:lpstr>
      <vt:lpstr>BMP 图象</vt:lpstr>
      <vt:lpstr> </vt:lpstr>
      <vt:lpstr>建立常微分方程数值方法的基本思想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Matlab作图显示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Z.J.U.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</dc:creator>
  <cp:lastModifiedBy>崇浩 唐</cp:lastModifiedBy>
  <cp:revision>247</cp:revision>
  <dcterms:created xsi:type="dcterms:W3CDTF">2001-10-22T10:38:23Z</dcterms:created>
  <dcterms:modified xsi:type="dcterms:W3CDTF">2025-10-15T09:04:46Z</dcterms:modified>
</cp:coreProperties>
</file>