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2"/>
    <p:sldId id="302" r:id="rId3"/>
    <p:sldId id="303" r:id="rId4"/>
    <p:sldId id="304" r:id="rId5"/>
    <p:sldId id="307" r:id="rId6"/>
    <p:sldId id="308" r:id="rId7"/>
    <p:sldId id="309" r:id="rId8"/>
    <p:sldId id="310" r:id="rId9"/>
    <p:sldId id="305" r:id="rId10"/>
    <p:sldId id="306" r:id="rId11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8000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968F8D1-48ED-1E0C-4110-F19D5A483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EBC04EE-1B20-6FF0-E018-97C9BB393B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BA2A694-9C94-2B6E-FCAE-FAEC577C9E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A160D0F5-262D-BF78-182E-61D770D09E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38688A1D-43BC-43D9-8D54-9A9DA97D84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13FB99-70C9-6EFD-D0A5-287FB008A3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CDBA458-531B-C45A-B039-821978B07B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013C30D-7898-D0AD-F5A2-2FAC542E4DE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B51F913-2C8E-A54B-06C4-C7EEBAE234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39834D6-18C1-9AF9-D6E9-8FC8A3C182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FA8F9BB-170E-4370-7132-CD6AF32CF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28DAC0-1FBF-45E0-A4C4-94C2CA07A1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30AC-8D78-C054-27A0-14685FE0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952F9-4FB2-6951-7015-47CB94228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9EFF9-6123-7CB6-05C8-64C44DD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D1321-C85E-A1C7-F874-5341D1C5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FD78E-6AD0-8AAF-D453-16C0CE1E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9367B-2171-4FB2-8033-57C74B6CC6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0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0B6D4-287F-40CE-2A25-B11D108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EB865-0D07-7B41-99EF-15DF2A675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AA001-FC90-34EC-868F-58AEA1D0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D5783-1F5C-EC4F-1B92-7A8FCB69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F8FD6-BAA8-0AFC-549C-66415957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E27D2-15F0-4A67-BD69-0D5956BE6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20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41CC5-D6FE-B5D3-A4EE-631511D3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A16F8-1922-AAC0-C26A-4F2E23B1E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4B7F5-512F-BF34-DBE8-E68073CD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CC0FA-EA86-D000-2DD5-5169AB61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3D750-8A2E-0C71-6260-B717537F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2E068-0534-44EE-9354-9810441764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9C82-F697-4F49-C437-4E591E2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5E85D-5E9C-D4CA-F9A1-77AB4BBD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BC177-958F-E9D0-9D69-065ED88F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EC645-D070-EEF2-38EF-CAEF3A3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1491-84C4-A639-9F3C-CE7DE9C2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54574-ED51-43B7-90A1-0E680CDFA2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0E1B2-D861-FC7A-252D-EC18E885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190B0-23B3-AEF4-F045-91B0EE10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58354-8FD0-0BFE-2A3E-D8A90D56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E51CF-12B6-E5C3-6019-E177DC3E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98CDB-090E-B72E-664B-70BDC71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CE763-8C11-45D7-A13E-E40964E68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9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CB58-62CD-E689-F87C-E897A298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60DB6-D3F6-7048-C15D-619EDB2F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443E5-06FA-01C1-E586-1BCF8A6D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20BF6-E510-813E-3984-EFAA7E53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41CBD-CD9D-DA79-D5D6-D53788D1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3921A-127A-1DF9-44E1-31F15059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E1B7-4B47-414D-87A4-6CDFE727C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1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669FF-7562-07D9-A02C-3ABAFAC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FEBC6-AE80-D1A6-C151-1CC59AAE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0AF36-185B-DB23-63B9-87052F6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19C52-191C-4230-9726-B40C82709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4CC0DB-B653-C067-BD7A-61F3757AC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B8331-FD2D-6116-5AA9-E02F8B45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8AFB3-62BA-BEE8-C1C9-1F0381CE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5D882-E328-5A60-E9CA-763554C9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553F8-3216-43CB-86F2-FDFAA76B8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95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6735-D503-0E74-B3E5-45BDA3FC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EB077-0C1B-4DEC-0F39-78B69132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925802-55B6-121C-1FFD-587CD3FE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EB710-041B-1F6D-95E8-48F4550F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3818B-5F8E-4E81-837F-04EC0846D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00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6A128-A55C-E8B0-5C74-89B60EF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D44A4-7C96-FCC6-EA4D-99F6D5A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C9991-60A8-E7DA-5D12-97C7F168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27B1E-686E-4BEE-97DB-BB0454FF98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0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05B2-B47B-8E25-FEF2-D36894A4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D3710-77C9-BDF3-F28F-26C23D76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35CFC-AC0C-1F02-018C-B7B8E281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2F4FB-7F58-5BB0-7175-ACF5F5D1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E8489-0079-37AC-14EB-930A6397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2D80A-D2F7-43C8-EE56-BBBF0757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BAEB4-8C61-4205-8A8A-AE4084F230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31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58EF8-C18C-ED5C-19FC-6CC46EA9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F93E8-78A6-D0D4-2A9E-D0B1C9292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7BF5CC-C9E9-4168-06E5-686626D2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385E8-F9A6-9A88-5D9D-28179EB0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E7820-2F3D-C172-5222-DCA34BF0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601284-C591-329E-0245-90F1273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07EF8-2756-4FB0-9DE8-DE4360363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9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C993-D033-6C6F-445A-C25BD7AE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A11ED7-5144-B466-B580-60E907E7A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9817828-7B4A-93F3-E690-F1E22D7EFE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00F87B-247A-138F-71C1-AB998B3295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A2D3FD-46EF-4FA4-623D-E30ED018CC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2961DE87-ABB2-40B2-8A9D-695B5834A3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.bin"/><Relationship Id="rId3" Type="http://schemas.openxmlformats.org/officeDocument/2006/relationships/audio" Target="../media/audio2.wav"/><Relationship Id="rId7" Type="http://schemas.openxmlformats.org/officeDocument/2006/relationships/image" Target="../media/image2.jpe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image" Target="../media/image4.wmf"/><Relationship Id="rId5" Type="http://schemas.openxmlformats.org/officeDocument/2006/relationships/audio" Target="../media/audio4.wav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8.wmf"/><Relationship Id="rId3" Type="http://schemas.openxmlformats.org/officeDocument/2006/relationships/audio" Target="../media/audio2.wav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9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audio" Target="../media/audio4.wav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2.jpeg"/><Relationship Id="rId19" Type="http://schemas.openxmlformats.org/officeDocument/2006/relationships/oleObject" Target="../embeddings/oleObject13.bin"/><Relationship Id="rId4" Type="http://schemas.openxmlformats.org/officeDocument/2006/relationships/audio" Target="../media/audio3.wav"/><Relationship Id="rId9" Type="http://schemas.openxmlformats.org/officeDocument/2006/relationships/image" Target="../media/image10.wmf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2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image" Target="../media/image31.wmf"/><Relationship Id="rId2" Type="http://schemas.openxmlformats.org/officeDocument/2006/relationships/audio" Target="../media/audio4.wav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3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oleObject" Target="../embeddings/oleObject2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31" Type="http://schemas.openxmlformats.org/officeDocument/2006/relationships/image" Target="../media/image30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7.bin"/><Relationship Id="rId30" Type="http://schemas.openxmlformats.org/officeDocument/2006/relationships/oleObject" Target="../embeddings/oleObject29.bin"/><Relationship Id="rId8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7.bin"/><Relationship Id="rId26" Type="http://schemas.openxmlformats.org/officeDocument/2006/relationships/image" Target="../media/image40.wmf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4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wmf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45.w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6.bin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wmf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6.bin"/><Relationship Id="rId5" Type="http://schemas.openxmlformats.org/officeDocument/2006/relationships/audio" Target="../media/audio3.wav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1.wmf"/><Relationship Id="rId36" Type="http://schemas.openxmlformats.org/officeDocument/2006/relationships/image" Target="../media/image32.png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audio" Target="../media/audio2.wav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5.bin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2.wmf"/><Relationship Id="rId35" Type="http://schemas.openxmlformats.org/officeDocument/2006/relationships/image" Target="../media/image2.jpeg"/><Relationship Id="rId8" Type="http://schemas.openxmlformats.org/officeDocument/2006/relationships/oleObject" Target="../embeddings/oleObject32.bin"/><Relationship Id="rId3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wmf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audio" Target="../media/audio4.wav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4.bin"/><Relationship Id="rId4" Type="http://schemas.openxmlformats.org/officeDocument/2006/relationships/audio" Target="../media/audio5.wav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3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4.bin"/><Relationship Id="rId2" Type="http://schemas.openxmlformats.org/officeDocument/2006/relationships/audio" Target="../media/audio4.wav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audio" Target="../media/audio4.wav"/><Relationship Id="rId7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67.bin"/><Relationship Id="rId4" Type="http://schemas.openxmlformats.org/officeDocument/2006/relationships/audio" Target="../media/audio3.wav"/><Relationship Id="rId9" Type="http://schemas.openxmlformats.org/officeDocument/2006/relationships/image" Target="../media/image6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3.bin"/><Relationship Id="rId2" Type="http://schemas.openxmlformats.org/officeDocument/2006/relationships/audio" Target="../media/audio4.wav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oleObject" Target="../embeddings/oleObject70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4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D21216D2-BDB7-500B-C451-1F22F8B0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§4  </a:t>
            </a:r>
            <a:r>
              <a:rPr lang="zh-CN" altLang="en-US" b="1">
                <a:latin typeface="楷体_GB2312" pitchFamily="49" charset="-122"/>
              </a:rPr>
              <a:t>线性多步法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Multistep Method */</a:t>
            </a:r>
          </a:p>
        </p:txBody>
      </p:sp>
      <p:grpSp>
        <p:nvGrpSpPr>
          <p:cNvPr id="49161" name="Group 9">
            <a:extLst>
              <a:ext uri="{FF2B5EF4-FFF2-40B4-BE49-F238E27FC236}">
                <a16:creationId xmlns:a16="http://schemas.microsoft.com/office/drawing/2014/main" id="{4249B2F9-C1C7-0F12-6B79-915EC7B90E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848600" cy="1022350"/>
            <a:chOff x="384" y="624"/>
            <a:chExt cx="4944" cy="644"/>
          </a:xfrm>
        </p:grpSpPr>
        <p:pic>
          <p:nvPicPr>
            <p:cNvPr id="49155" name="Picture 3">
              <a:extLst>
                <a:ext uri="{FF2B5EF4-FFF2-40B4-BE49-F238E27FC236}">
                  <a16:creationId xmlns:a16="http://schemas.microsoft.com/office/drawing/2014/main" id="{73DA963A-803C-8D84-BCF1-6A6EDE660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624"/>
              <a:ext cx="407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3F352F0F-26C6-DA67-95F9-70FD79798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72"/>
              <a:ext cx="45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49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39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用</a:t>
              </a:r>
              <a:r>
                <a:rPr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若干</a:t>
              </a:r>
              <a:r>
                <a:rPr lang="zh-CN" altLang="en-US" sz="2800" b="1">
                  <a:ea typeface="楷体_GB2312" pitchFamily="49" charset="-122"/>
                </a:rPr>
                <a:t>节点处的 </a:t>
              </a:r>
              <a:r>
                <a:rPr lang="en-US" altLang="zh-CN" sz="2800" b="1" i="1">
                  <a:ea typeface="楷体_GB2312" pitchFamily="49" charset="-122"/>
                </a:rPr>
                <a:t>y</a:t>
              </a:r>
              <a:r>
                <a:rPr lang="en-US" altLang="zh-CN" sz="2800" b="1">
                  <a:ea typeface="楷体_GB2312" pitchFamily="49" charset="-122"/>
                </a:rPr>
                <a:t> </a:t>
              </a:r>
              <a:r>
                <a:rPr lang="zh-CN" altLang="en-US" sz="2800" b="1">
                  <a:ea typeface="楷体_GB2312" pitchFamily="49" charset="-122"/>
                </a:rPr>
                <a:t>及 </a:t>
              </a:r>
              <a:r>
                <a:rPr lang="en-US" altLang="zh-CN" sz="2800" b="1" i="1">
                  <a:ea typeface="楷体_GB2312" pitchFamily="49" charset="-122"/>
                </a:rPr>
                <a:t>y’ </a:t>
              </a:r>
              <a:r>
                <a:rPr lang="zh-CN" altLang="en-US" sz="2800" b="1">
                  <a:ea typeface="楷体_GB2312" pitchFamily="49" charset="-122"/>
                </a:rPr>
                <a:t>值的</a:t>
              </a:r>
              <a:r>
                <a:rPr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线性组合</a:t>
              </a:r>
              <a:r>
                <a:rPr lang="zh-CN" altLang="en-US" sz="2800" b="1">
                  <a:ea typeface="楷体_GB2312" pitchFamily="49" charset="-122"/>
                </a:rPr>
                <a:t>来近似</a:t>
              </a:r>
              <a:r>
                <a:rPr lang="en-US" altLang="zh-CN" sz="2800" b="1" i="1">
                  <a:ea typeface="楷体_GB2312" pitchFamily="49" charset="-122"/>
                </a:rPr>
                <a:t>y</a:t>
              </a:r>
              <a:r>
                <a:rPr lang="en-US" altLang="zh-CN" sz="2800" b="1">
                  <a:ea typeface="楷体_GB2312" pitchFamily="49" charset="-122"/>
                </a:rPr>
                <a:t>(</a:t>
              </a:r>
              <a:r>
                <a:rPr lang="en-US" altLang="zh-CN" sz="2800" b="1" i="1">
                  <a:ea typeface="楷体_GB2312" pitchFamily="49" charset="-122"/>
                </a:rPr>
                <a:t>x</a:t>
              </a:r>
              <a:r>
                <a:rPr lang="en-US" altLang="zh-CN" sz="2800" b="1" i="1" baseline="-25000">
                  <a:ea typeface="楷体_GB2312" pitchFamily="49" charset="-122"/>
                </a:rPr>
                <a:t>n</a:t>
              </a:r>
              <a:r>
                <a:rPr lang="en-US" altLang="zh-CN" sz="2800" b="1" baseline="-25000">
                  <a:ea typeface="楷体_GB2312" pitchFamily="49" charset="-122"/>
                </a:rPr>
                <a:t>+1</a:t>
              </a:r>
              <a:r>
                <a:rPr lang="en-US" altLang="zh-CN" sz="2800" b="1">
                  <a:ea typeface="楷体_GB2312" pitchFamily="49" charset="-122"/>
                </a:rPr>
                <a:t>)</a:t>
              </a:r>
              <a:r>
                <a:rPr lang="zh-CN" altLang="en-US" sz="2800" b="1"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49222" name="Group 70">
            <a:extLst>
              <a:ext uri="{FF2B5EF4-FFF2-40B4-BE49-F238E27FC236}">
                <a16:creationId xmlns:a16="http://schemas.microsoft.com/office/drawing/2014/main" id="{7AFA3FAE-29FB-B837-89A7-4F353B01374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133600"/>
            <a:ext cx="7848600" cy="762000"/>
            <a:chOff x="384" y="1680"/>
            <a:chExt cx="4944" cy="480"/>
          </a:xfrm>
        </p:grpSpPr>
        <p:sp>
          <p:nvSpPr>
            <p:cNvPr id="49163" name="AutoShape 11">
              <a:extLst>
                <a:ext uri="{FF2B5EF4-FFF2-40B4-BE49-F238E27FC236}">
                  <a16:creationId xmlns:a16="http://schemas.microsoft.com/office/drawing/2014/main" id="{37772E19-AA8D-3902-33E6-4B626D1D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80"/>
              <a:ext cx="494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Rectangle 13">
              <a:extLst>
                <a:ext uri="{FF2B5EF4-FFF2-40B4-BE49-F238E27FC236}">
                  <a16:creationId xmlns:a16="http://schemas.microsoft.com/office/drawing/2014/main" id="{A229AA16-C13E-2AAD-E4EC-A13EFD8D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49166" name="Rectangle 14">
              <a:extLst>
                <a:ext uri="{FF2B5EF4-FFF2-40B4-BE49-F238E27FC236}">
                  <a16:creationId xmlns:a16="http://schemas.microsoft.com/office/drawing/2014/main" id="{9CDE2C34-C88A-84DB-EA19-DDE25721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1795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49167" name="Rectangle 15">
              <a:extLst>
                <a:ext uri="{FF2B5EF4-FFF2-40B4-BE49-F238E27FC236}">
                  <a16:creationId xmlns:a16="http://schemas.microsoft.com/office/drawing/2014/main" id="{C0664DAC-7E04-BCD7-2289-CC7E5C09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49168" name="Rectangle 16">
              <a:extLst>
                <a:ext uri="{FF2B5EF4-FFF2-40B4-BE49-F238E27FC236}">
                  <a16:creationId xmlns:a16="http://schemas.microsoft.com/office/drawing/2014/main" id="{7717435D-1545-3224-AFE0-7F2E1A3AA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795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49169" name="Rectangle 17">
              <a:extLst>
                <a:ext uri="{FF2B5EF4-FFF2-40B4-BE49-F238E27FC236}">
                  <a16:creationId xmlns:a16="http://schemas.microsoft.com/office/drawing/2014/main" id="{DA43D470-4016-B638-8305-5CC0C8D5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49170" name="Rectangle 18">
              <a:extLst>
                <a:ext uri="{FF2B5EF4-FFF2-40B4-BE49-F238E27FC236}">
                  <a16:creationId xmlns:a16="http://schemas.microsoft.com/office/drawing/2014/main" id="{D3B0D966-7587-B2C9-72A1-143C96704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71" name="Rectangle 19">
              <a:extLst>
                <a:ext uri="{FF2B5EF4-FFF2-40B4-BE49-F238E27FC236}">
                  <a16:creationId xmlns:a16="http://schemas.microsoft.com/office/drawing/2014/main" id="{A052434C-CA00-62EA-E6EF-CA4EAB24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72" name="Rectangle 20">
              <a:extLst>
                <a:ext uri="{FF2B5EF4-FFF2-40B4-BE49-F238E27FC236}">
                  <a16:creationId xmlns:a16="http://schemas.microsoft.com/office/drawing/2014/main" id="{7716AA96-D187-D0AF-F042-306DD302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49173" name="Rectangle 21">
              <a:extLst>
                <a:ext uri="{FF2B5EF4-FFF2-40B4-BE49-F238E27FC236}">
                  <a16:creationId xmlns:a16="http://schemas.microsoft.com/office/drawing/2014/main" id="{F7E95A97-75CB-861A-79B6-8FE4A729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74" name="Rectangle 22">
              <a:extLst>
                <a:ext uri="{FF2B5EF4-FFF2-40B4-BE49-F238E27FC236}">
                  <a16:creationId xmlns:a16="http://schemas.microsoft.com/office/drawing/2014/main" id="{D8B55CB5-1E50-8946-D753-8AD55823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49175" name="Rectangle 23">
              <a:extLst>
                <a:ext uri="{FF2B5EF4-FFF2-40B4-BE49-F238E27FC236}">
                  <a16:creationId xmlns:a16="http://schemas.microsoft.com/office/drawing/2014/main" id="{218A2272-07F6-0EB6-1D70-4127FC9B7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76" name="Rectangle 24">
              <a:extLst>
                <a:ext uri="{FF2B5EF4-FFF2-40B4-BE49-F238E27FC236}">
                  <a16:creationId xmlns:a16="http://schemas.microsoft.com/office/drawing/2014/main" id="{BCD2CCB6-83BE-3EC5-EEED-46D7684D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77" name="Rectangle 25">
              <a:extLst>
                <a:ext uri="{FF2B5EF4-FFF2-40B4-BE49-F238E27FC236}">
                  <a16:creationId xmlns:a16="http://schemas.microsoft.com/office/drawing/2014/main" id="{380F4F0D-6453-58A8-F9BA-E67726F8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49178" name="Rectangle 26">
              <a:extLst>
                <a:ext uri="{FF2B5EF4-FFF2-40B4-BE49-F238E27FC236}">
                  <a16:creationId xmlns:a16="http://schemas.microsoft.com/office/drawing/2014/main" id="{4DB64644-943E-08C2-3F42-F4255B444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49179" name="Rectangle 27">
              <a:extLst>
                <a:ext uri="{FF2B5EF4-FFF2-40B4-BE49-F238E27FC236}">
                  <a16:creationId xmlns:a16="http://schemas.microsoft.com/office/drawing/2014/main" id="{8F9A822F-631D-EFEF-9641-83BBBEC29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0" name="Rectangle 28">
              <a:extLst>
                <a:ext uri="{FF2B5EF4-FFF2-40B4-BE49-F238E27FC236}">
                  <a16:creationId xmlns:a16="http://schemas.microsoft.com/office/drawing/2014/main" id="{4BABF44A-C695-4D9F-B664-903BC0772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k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81" name="Rectangle 29">
              <a:extLst>
                <a:ext uri="{FF2B5EF4-FFF2-40B4-BE49-F238E27FC236}">
                  <a16:creationId xmlns:a16="http://schemas.microsoft.com/office/drawing/2014/main" id="{4F301A2A-1452-5F4B-B820-01996360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2" name="Rectangle 30">
              <a:extLst>
                <a:ext uri="{FF2B5EF4-FFF2-40B4-BE49-F238E27FC236}">
                  <a16:creationId xmlns:a16="http://schemas.microsoft.com/office/drawing/2014/main" id="{8805CABA-8F14-CB25-6AB6-33EFD9F22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3" name="Rectangle 31">
              <a:extLst>
                <a:ext uri="{FF2B5EF4-FFF2-40B4-BE49-F238E27FC236}">
                  <a16:creationId xmlns:a16="http://schemas.microsoft.com/office/drawing/2014/main" id="{1C9B45CC-FBC4-4020-A138-5BE38AA8C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4" name="Rectangle 32">
              <a:extLst>
                <a:ext uri="{FF2B5EF4-FFF2-40B4-BE49-F238E27FC236}">
                  <a16:creationId xmlns:a16="http://schemas.microsoft.com/office/drawing/2014/main" id="{5208BE54-8FE1-F2C4-579B-9DFF29804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49185" name="Rectangle 33">
              <a:extLst>
                <a:ext uri="{FF2B5EF4-FFF2-40B4-BE49-F238E27FC236}">
                  <a16:creationId xmlns:a16="http://schemas.microsoft.com/office/drawing/2014/main" id="{AB323D64-C069-2FA2-F8B6-D4A29FC5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6" name="Rectangle 34">
              <a:extLst>
                <a:ext uri="{FF2B5EF4-FFF2-40B4-BE49-F238E27FC236}">
                  <a16:creationId xmlns:a16="http://schemas.microsoft.com/office/drawing/2014/main" id="{FBC47334-FA03-8EF1-BEC5-7481099B9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k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187" name="Rectangle 35">
              <a:extLst>
                <a:ext uri="{FF2B5EF4-FFF2-40B4-BE49-F238E27FC236}">
                  <a16:creationId xmlns:a16="http://schemas.microsoft.com/office/drawing/2014/main" id="{665F8C85-62AC-CDF4-A4B3-7E59B165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8" name="Rectangle 36">
              <a:extLst>
                <a:ext uri="{FF2B5EF4-FFF2-40B4-BE49-F238E27FC236}">
                  <a16:creationId xmlns:a16="http://schemas.microsoft.com/office/drawing/2014/main" id="{E38C1EDF-44BA-3939-12F2-EFBC0E755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89" name="Rectangle 37">
              <a:extLst>
                <a:ext uri="{FF2B5EF4-FFF2-40B4-BE49-F238E27FC236}">
                  <a16:creationId xmlns:a16="http://schemas.microsoft.com/office/drawing/2014/main" id="{105A7218-5FF5-3B95-1AAD-CB7AFDB37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49190" name="Rectangle 38">
              <a:extLst>
                <a:ext uri="{FF2B5EF4-FFF2-40B4-BE49-F238E27FC236}">
                  <a16:creationId xmlns:a16="http://schemas.microsoft.com/office/drawing/2014/main" id="{5AF50C5A-C084-F8F7-3C5D-93FEC290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9191" name="Rectangle 39">
              <a:extLst>
                <a:ext uri="{FF2B5EF4-FFF2-40B4-BE49-F238E27FC236}">
                  <a16:creationId xmlns:a16="http://schemas.microsoft.com/office/drawing/2014/main" id="{A338A1A5-5EBC-A50F-1484-B82984E0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9192" name="Rectangle 40">
              <a:extLst>
                <a:ext uri="{FF2B5EF4-FFF2-40B4-BE49-F238E27FC236}">
                  <a16:creationId xmlns:a16="http://schemas.microsoft.com/office/drawing/2014/main" id="{5BC8A544-7B95-2A1A-6B7A-35B04550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9193" name="Rectangle 41">
              <a:extLst>
                <a:ext uri="{FF2B5EF4-FFF2-40B4-BE49-F238E27FC236}">
                  <a16:creationId xmlns:a16="http://schemas.microsoft.com/office/drawing/2014/main" id="{CEA3AB7F-E96A-1E39-839B-DCCE6929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9194" name="Rectangle 42">
              <a:extLst>
                <a:ext uri="{FF2B5EF4-FFF2-40B4-BE49-F238E27FC236}">
                  <a16:creationId xmlns:a16="http://schemas.microsoft.com/office/drawing/2014/main" id="{8A37500E-DCF8-F954-609B-19B6BD4A7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79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49195" name="Rectangle 43">
              <a:extLst>
                <a:ext uri="{FF2B5EF4-FFF2-40B4-BE49-F238E27FC236}">
                  <a16:creationId xmlns:a16="http://schemas.microsoft.com/office/drawing/2014/main" id="{FC18B531-564D-D0BC-37C2-3A7B21BE1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9196" name="Rectangle 44">
              <a:extLst>
                <a:ext uri="{FF2B5EF4-FFF2-40B4-BE49-F238E27FC236}">
                  <a16:creationId xmlns:a16="http://schemas.microsoft.com/office/drawing/2014/main" id="{74F0C819-8CAD-C645-2BE4-9FF7709D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9197" name="Rectangle 45">
              <a:extLst>
                <a:ext uri="{FF2B5EF4-FFF2-40B4-BE49-F238E27FC236}">
                  <a16:creationId xmlns:a16="http://schemas.microsoft.com/office/drawing/2014/main" id="{FCAAD625-8B03-95EB-6291-910D20A4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9198" name="Rectangle 46">
              <a:extLst>
                <a:ext uri="{FF2B5EF4-FFF2-40B4-BE49-F238E27FC236}">
                  <a16:creationId xmlns:a16="http://schemas.microsoft.com/office/drawing/2014/main" id="{8F8A9D45-A624-544A-F136-688AF2F1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9199" name="Rectangle 47">
              <a:extLst>
                <a:ext uri="{FF2B5EF4-FFF2-40B4-BE49-F238E27FC236}">
                  <a16:creationId xmlns:a16="http://schemas.microsoft.com/office/drawing/2014/main" id="{8F531734-A58A-E164-93B7-8FD0B63C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200" name="Rectangle 48">
              <a:extLst>
                <a:ext uri="{FF2B5EF4-FFF2-40B4-BE49-F238E27FC236}">
                  <a16:creationId xmlns:a16="http://schemas.microsoft.com/office/drawing/2014/main" id="{AC71CDCC-FE78-935B-434B-71241E5D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201" name="Rectangle 49">
              <a:extLst>
                <a:ext uri="{FF2B5EF4-FFF2-40B4-BE49-F238E27FC236}">
                  <a16:creationId xmlns:a16="http://schemas.microsoft.com/office/drawing/2014/main" id="{15DC7F50-9F38-0470-DF15-7020ED5C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02" name="Rectangle 50">
              <a:extLst>
                <a:ext uri="{FF2B5EF4-FFF2-40B4-BE49-F238E27FC236}">
                  <a16:creationId xmlns:a16="http://schemas.microsoft.com/office/drawing/2014/main" id="{E0E8DD4C-0DE5-59F5-C5D3-313A45128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03" name="Rectangle 51">
              <a:extLst>
                <a:ext uri="{FF2B5EF4-FFF2-40B4-BE49-F238E27FC236}">
                  <a16:creationId xmlns:a16="http://schemas.microsoft.com/office/drawing/2014/main" id="{593C0C96-F0FD-C24C-3A88-3A309BE9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204" name="Rectangle 52">
              <a:extLst>
                <a:ext uri="{FF2B5EF4-FFF2-40B4-BE49-F238E27FC236}">
                  <a16:creationId xmlns:a16="http://schemas.microsoft.com/office/drawing/2014/main" id="{1DA99306-3AAA-FDF7-D5DD-0DBAAD66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205" name="Rectangle 53">
              <a:extLst>
                <a:ext uri="{FF2B5EF4-FFF2-40B4-BE49-F238E27FC236}">
                  <a16:creationId xmlns:a16="http://schemas.microsoft.com/office/drawing/2014/main" id="{B165AAC9-1FB8-4F0E-E321-63371F7D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3D731B94-35E9-F757-7C67-83F893806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07" name="Rectangle 55">
              <a:extLst>
                <a:ext uri="{FF2B5EF4-FFF2-40B4-BE49-F238E27FC236}">
                  <a16:creationId xmlns:a16="http://schemas.microsoft.com/office/drawing/2014/main" id="{5B722772-2E91-1B57-8441-E0E266607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08" name="Rectangle 56">
              <a:extLst>
                <a:ext uri="{FF2B5EF4-FFF2-40B4-BE49-F238E27FC236}">
                  <a16:creationId xmlns:a16="http://schemas.microsoft.com/office/drawing/2014/main" id="{EB78F503-F28F-1125-D713-84915A136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09" name="Rectangle 57">
              <a:extLst>
                <a:ext uri="{FF2B5EF4-FFF2-40B4-BE49-F238E27FC236}">
                  <a16:creationId xmlns:a16="http://schemas.microsoft.com/office/drawing/2014/main" id="{592D6AE0-BB5A-F346-95B5-21F24C86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10" name="Rectangle 58">
              <a:extLst>
                <a:ext uri="{FF2B5EF4-FFF2-40B4-BE49-F238E27FC236}">
                  <a16:creationId xmlns:a16="http://schemas.microsoft.com/office/drawing/2014/main" id="{44299DF3-CD97-035D-DB40-CFFD15A1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11" name="Rectangle 59">
              <a:extLst>
                <a:ext uri="{FF2B5EF4-FFF2-40B4-BE49-F238E27FC236}">
                  <a16:creationId xmlns:a16="http://schemas.microsoft.com/office/drawing/2014/main" id="{25CAECD7-FBDD-1790-C6A8-2E7E6F2F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12" name="Rectangle 60">
              <a:extLst>
                <a:ext uri="{FF2B5EF4-FFF2-40B4-BE49-F238E27FC236}">
                  <a16:creationId xmlns:a16="http://schemas.microsoft.com/office/drawing/2014/main" id="{08D7926D-9344-142C-F17C-1A8D32A0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13" name="Rectangle 61">
              <a:extLst>
                <a:ext uri="{FF2B5EF4-FFF2-40B4-BE49-F238E27FC236}">
                  <a16:creationId xmlns:a16="http://schemas.microsoft.com/office/drawing/2014/main" id="{2888675D-7D4B-1696-314F-971C5AE0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214" name="Rectangle 62">
              <a:extLst>
                <a:ext uri="{FF2B5EF4-FFF2-40B4-BE49-F238E27FC236}">
                  <a16:creationId xmlns:a16="http://schemas.microsoft.com/office/drawing/2014/main" id="{06CC4DBE-02A7-D677-9510-AA46879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9215" name="Rectangle 63">
              <a:extLst>
                <a:ext uri="{FF2B5EF4-FFF2-40B4-BE49-F238E27FC236}">
                  <a16:creationId xmlns:a16="http://schemas.microsoft.com/office/drawing/2014/main" id="{B863B285-F6DC-7820-C712-23920F23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16" name="Rectangle 64">
              <a:extLst>
                <a:ext uri="{FF2B5EF4-FFF2-40B4-BE49-F238E27FC236}">
                  <a16:creationId xmlns:a16="http://schemas.microsoft.com/office/drawing/2014/main" id="{B84AE0AE-B3EF-D146-628A-203C1B897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17" name="Rectangle 65">
              <a:extLst>
                <a:ext uri="{FF2B5EF4-FFF2-40B4-BE49-F238E27FC236}">
                  <a16:creationId xmlns:a16="http://schemas.microsoft.com/office/drawing/2014/main" id="{8172F866-6F88-20BE-40CF-B17A1347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18" name="Rectangle 66">
              <a:extLst>
                <a:ext uri="{FF2B5EF4-FFF2-40B4-BE49-F238E27FC236}">
                  <a16:creationId xmlns:a16="http://schemas.microsoft.com/office/drawing/2014/main" id="{A1FE29B0-65EA-EC33-F6E5-97420548D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19" name="Rectangle 67">
              <a:extLst>
                <a:ext uri="{FF2B5EF4-FFF2-40B4-BE49-F238E27FC236}">
                  <a16:creationId xmlns:a16="http://schemas.microsoft.com/office/drawing/2014/main" id="{2BEF9CD9-E3D3-E6CD-B513-698148508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20" name="Rectangle 68">
              <a:extLst>
                <a:ext uri="{FF2B5EF4-FFF2-40B4-BE49-F238E27FC236}">
                  <a16:creationId xmlns:a16="http://schemas.microsoft.com/office/drawing/2014/main" id="{0F76E23A-27EF-BAA5-57CA-2CA964AE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49221" name="Rectangle 69">
              <a:extLst>
                <a:ext uri="{FF2B5EF4-FFF2-40B4-BE49-F238E27FC236}">
                  <a16:creationId xmlns:a16="http://schemas.microsoft.com/office/drawing/2014/main" id="{7A38ADB5-AA65-7B0F-C722-7441E918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49162" name="Text Box 10">
            <a:extLst>
              <a:ext uri="{FF2B5EF4-FFF2-40B4-BE49-F238E27FC236}">
                <a16:creationId xmlns:a16="http://schemas.microsoft.com/office/drawing/2014/main" id="{4BC82C9F-EEB4-0210-EB1F-F90BF03E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其通式可写为：</a:t>
            </a:r>
            <a:endParaRPr lang="zh-CN" altLang="en-US"/>
          </a:p>
        </p:txBody>
      </p:sp>
      <p:grpSp>
        <p:nvGrpSpPr>
          <p:cNvPr id="49225" name="Group 73">
            <a:extLst>
              <a:ext uri="{FF2B5EF4-FFF2-40B4-BE49-F238E27FC236}">
                <a16:creationId xmlns:a16="http://schemas.microsoft.com/office/drawing/2014/main" id="{D3559D18-B241-7D3A-44C2-1DD3D0AB218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143000"/>
            <a:ext cx="2514600" cy="762000"/>
            <a:chOff x="3312" y="1008"/>
            <a:chExt cx="1584" cy="480"/>
          </a:xfrm>
        </p:grpSpPr>
        <p:sp>
          <p:nvSpPr>
            <p:cNvPr id="49224" name="AutoShape 72">
              <a:extLst>
                <a:ext uri="{FF2B5EF4-FFF2-40B4-BE49-F238E27FC236}">
                  <a16:creationId xmlns:a16="http://schemas.microsoft.com/office/drawing/2014/main" id="{55B93600-A85C-457E-9CC4-3474214B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08"/>
              <a:ext cx="1584" cy="480"/>
            </a:xfrm>
            <a:prstGeom prst="wedgeEllipseCallout">
              <a:avLst>
                <a:gd name="adj1" fmla="val -22981"/>
                <a:gd name="adj2" fmla="val 11750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49223" name="Object 71">
              <a:extLst>
                <a:ext uri="{FF2B5EF4-FFF2-40B4-BE49-F238E27FC236}">
                  <a16:creationId xmlns:a16="http://schemas.microsoft.com/office/drawing/2014/main" id="{716E6114-55C7-9B85-6CE6-4558CAAFEB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104"/>
            <a:ext cx="1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600" imgH="241200" progId="Equation.DSMT4">
                    <p:embed/>
                  </p:oleObj>
                </mc:Choice>
                <mc:Fallback>
                  <p:oleObj name="Equation" r:id="rId8" imgW="939600" imgH="2412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04"/>
                          <a:ext cx="1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26" name="AutoShape 74">
            <a:extLst>
              <a:ext uri="{FF2B5EF4-FFF2-40B4-BE49-F238E27FC236}">
                <a16:creationId xmlns:a16="http://schemas.microsoft.com/office/drawing/2014/main" id="{85B0A1CE-6594-093C-FBBF-68D92049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"/>
            <a:ext cx="4724400" cy="1295400"/>
          </a:xfrm>
          <a:prstGeom prst="wedgeEllipseCallout">
            <a:avLst>
              <a:gd name="adj1" fmla="val -28125"/>
              <a:gd name="adj2" fmla="val 10514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当 </a:t>
            </a:r>
            <a:r>
              <a:rPr lang="zh-CN" altLang="en-US" sz="2000" b="1" i="1">
                <a:solidFill>
                  <a:srgbClr val="FF330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000" b="1" baseline="-25000">
                <a:solidFill>
                  <a:srgbClr val="FF33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baseline="-2500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0 </a:t>
            </a:r>
            <a:r>
              <a:rPr lang="zh-CN" altLang="en-US" sz="2400" b="1"/>
              <a:t>时，为</a:t>
            </a:r>
            <a:r>
              <a:rPr lang="zh-CN" altLang="en-US" sz="2400" b="1">
                <a:solidFill>
                  <a:schemeClr val="accent2"/>
                </a:solidFill>
              </a:rPr>
              <a:t>隐式公式</a:t>
            </a:r>
            <a:r>
              <a:rPr lang="en-US" altLang="zh-CN" sz="2400" b="1"/>
              <a:t>; </a:t>
            </a:r>
            <a:r>
              <a:rPr lang="en-US" altLang="zh-CN" sz="2000" b="1" i="1">
                <a:solidFill>
                  <a:srgbClr val="FF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000" b="1" baseline="-25000">
                <a:solidFill>
                  <a:srgbClr val="FF3300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sym typeface="Symbol" panose="05050102010706020507" pitchFamily="18" charset="2"/>
              </a:rPr>
              <a:t>=0 </a:t>
            </a:r>
            <a:r>
              <a:rPr lang="zh-CN" altLang="en-US" sz="2400" b="1"/>
              <a:t>则为</a:t>
            </a:r>
            <a:r>
              <a:rPr lang="zh-CN" altLang="en-US" sz="2400" b="1">
                <a:solidFill>
                  <a:schemeClr val="accent2"/>
                </a:solidFill>
              </a:rPr>
              <a:t>显式公式</a:t>
            </a:r>
            <a:r>
              <a:rPr lang="zh-CN" altLang="en-US" sz="2400" b="1"/>
              <a:t>。</a:t>
            </a:r>
          </a:p>
        </p:txBody>
      </p:sp>
      <p:sp>
        <p:nvSpPr>
          <p:cNvPr id="49227" name="Text Box 75">
            <a:extLst>
              <a:ext uri="{FF2B5EF4-FFF2-40B4-BE49-F238E27FC236}">
                <a16:creationId xmlns:a16="http://schemas.microsoft.com/office/drawing/2014/main" id="{E73F377A-2E69-7860-EB5B-9331D8D1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基于数值积分的构造法</a:t>
            </a:r>
          </a:p>
        </p:txBody>
      </p:sp>
      <p:grpSp>
        <p:nvGrpSpPr>
          <p:cNvPr id="49241" name="Group 89">
            <a:extLst>
              <a:ext uri="{FF2B5EF4-FFF2-40B4-BE49-F238E27FC236}">
                <a16:creationId xmlns:a16="http://schemas.microsoft.com/office/drawing/2014/main" id="{72DC65F4-69E8-B6F0-397A-AC9DFCF0860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33800"/>
            <a:ext cx="8077200" cy="2557463"/>
            <a:chOff x="384" y="2352"/>
            <a:chExt cx="5088" cy="1611"/>
          </a:xfrm>
        </p:grpSpPr>
        <p:sp>
          <p:nvSpPr>
            <p:cNvPr id="49229" name="Text Box 77">
              <a:extLst>
                <a:ext uri="{FF2B5EF4-FFF2-40B4-BE49-F238E27FC236}">
                  <a16:creationId xmlns:a16="http://schemas.microsoft.com/office/drawing/2014/main" id="{A113F1F1-E89E-509C-42EB-DB5B7DE5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52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                     在                上积分，得到</a:t>
              </a:r>
            </a:p>
          </p:txBody>
        </p:sp>
        <p:graphicFrame>
          <p:nvGraphicFramePr>
            <p:cNvPr id="49230" name="Object 78">
              <a:extLst>
                <a:ext uri="{FF2B5EF4-FFF2-40B4-BE49-F238E27FC236}">
                  <a16:creationId xmlns:a16="http://schemas.microsoft.com/office/drawing/2014/main" id="{B8066C7F-2995-ABD8-3C19-4131FA366A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96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9920" imgH="203040" progId="Equation.DSMT4">
                    <p:embed/>
                  </p:oleObj>
                </mc:Choice>
                <mc:Fallback>
                  <p:oleObj name="Equation" r:id="rId10" imgW="799920" imgH="20304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96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1" name="Object 79">
              <a:extLst>
                <a:ext uri="{FF2B5EF4-FFF2-40B4-BE49-F238E27FC236}">
                  <a16:creationId xmlns:a16="http://schemas.microsoft.com/office/drawing/2014/main" id="{9CEFC441-8D25-9F32-B361-9114FA511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2372"/>
            <a:ext cx="71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228600" progId="Equation.DSMT4">
                    <p:embed/>
                  </p:oleObj>
                </mc:Choice>
                <mc:Fallback>
                  <p:oleObj name="Equation" r:id="rId12" imgW="609480" imgH="2286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372"/>
                          <a:ext cx="71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2" name="Object 80">
              <a:extLst>
                <a:ext uri="{FF2B5EF4-FFF2-40B4-BE49-F238E27FC236}">
                  <a16:creationId xmlns:a16="http://schemas.microsoft.com/office/drawing/2014/main" id="{B785654E-BC1F-2976-AC7B-453F9AF3E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5" y="2640"/>
            <a:ext cx="293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73040" imgH="355320" progId="Equation.DSMT4">
                    <p:embed/>
                  </p:oleObj>
                </mc:Choice>
                <mc:Fallback>
                  <p:oleObj name="Equation" r:id="rId14" imgW="2273040" imgH="35532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640"/>
                          <a:ext cx="293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34" name="Text Box 82">
              <a:extLst>
                <a:ext uri="{FF2B5EF4-FFF2-40B4-BE49-F238E27FC236}">
                  <a16:creationId xmlns:a16="http://schemas.microsoft.com/office/drawing/2014/main" id="{34C59F60-6B53-BAD8-5ED2-4FC68C29C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7"/>
              <a:ext cx="508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/>
                <a:t>只要</a:t>
              </a:r>
              <a:r>
                <a:rPr lang="zh-CN" altLang="en-US" sz="2400" b="1">
                  <a:solidFill>
                    <a:schemeClr val="accent2"/>
                  </a:solidFill>
                </a:rPr>
                <a:t>近似地算出右边的积分</a:t>
              </a:r>
              <a:r>
                <a:rPr lang="zh-CN" altLang="en-US" sz="2400" b="1"/>
                <a:t>                                    ，则可通过                     近似</a:t>
              </a:r>
              <a:r>
                <a:rPr lang="en-US" altLang="zh-CN" sz="2000" b="1" i="1"/>
                <a:t>y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n</a:t>
              </a:r>
              <a:r>
                <a:rPr lang="en-US" altLang="zh-CN" sz="2000" b="1" baseline="-25000"/>
                <a:t>+1</a:t>
              </a:r>
              <a:r>
                <a:rPr lang="en-US" altLang="zh-CN" sz="2000" b="1"/>
                <a:t>)</a:t>
              </a:r>
              <a:r>
                <a:rPr lang="en-US" altLang="zh-CN" sz="2400" b="1"/>
                <a:t> </a:t>
              </a:r>
              <a:r>
                <a:rPr lang="zh-CN" altLang="en-US" sz="2400" b="1"/>
                <a:t>。而</a:t>
              </a:r>
              <a:r>
                <a:rPr lang="zh-CN" altLang="en-US" sz="2400" b="1">
                  <a:solidFill>
                    <a:schemeClr val="accent2"/>
                  </a:solidFill>
                </a:rPr>
                <a:t>选用不同近似式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,</a:t>
              </a:r>
              <a:r>
                <a:rPr lang="zh-CN" altLang="en-US" sz="2400" b="1">
                  <a:solidFill>
                    <a:schemeClr val="accent2"/>
                  </a:solidFill>
                </a:rPr>
                <a:t>可得到不同的计算公式</a:t>
              </a:r>
              <a:r>
                <a:rPr lang="zh-CN" altLang="en-US" sz="2400" b="1"/>
                <a:t>。</a:t>
              </a:r>
            </a:p>
          </p:txBody>
        </p:sp>
        <p:graphicFrame>
          <p:nvGraphicFramePr>
            <p:cNvPr id="49235" name="Object 83">
              <a:extLst>
                <a:ext uri="{FF2B5EF4-FFF2-40B4-BE49-F238E27FC236}">
                  <a16:creationId xmlns:a16="http://schemas.microsoft.com/office/drawing/2014/main" id="{FB84648A-FB58-C867-BFF7-CDF3ED9F8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9" y="3072"/>
            <a:ext cx="172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60160" imgH="355320" progId="Equation.DSMT4">
                    <p:embed/>
                  </p:oleObj>
                </mc:Choice>
                <mc:Fallback>
                  <p:oleObj name="Equation" r:id="rId16" imgW="1460160" imgH="35532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3072"/>
                          <a:ext cx="172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6" name="Object 84">
              <a:extLst>
                <a:ext uri="{FF2B5EF4-FFF2-40B4-BE49-F238E27FC236}">
                  <a16:creationId xmlns:a16="http://schemas.microsoft.com/office/drawing/2014/main" id="{1216C61A-9D6C-2758-0B87-1B013F78D0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" y="3408"/>
            <a:ext cx="9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88840" imgH="228600" progId="Equation.DSMT4">
                    <p:embed/>
                  </p:oleObj>
                </mc:Choice>
                <mc:Fallback>
                  <p:oleObj name="Equation" r:id="rId18" imgW="888840" imgH="228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408"/>
                          <a:ext cx="9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239" name="Picture 87">
              <a:extLst>
                <a:ext uri="{FF2B5EF4-FFF2-40B4-BE49-F238E27FC236}">
                  <a16:creationId xmlns:a16="http://schemas.microsoft.com/office/drawing/2014/main" id="{453836BD-79BA-BF3D-6336-781275901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352"/>
              <a:ext cx="396" cy="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2" grpId="0" autoUpdateAnimBg="0"/>
      <p:bldP spid="49226" grpId="0" animBg="1" autoUpdateAnimBg="0"/>
      <p:bldP spid="4922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5" name="Rectangle 33">
            <a:extLst>
              <a:ext uri="{FF2B5EF4-FFF2-40B4-BE49-F238E27FC236}">
                <a16:creationId xmlns:a16="http://schemas.microsoft.com/office/drawing/2014/main" id="{A9EF238F-5C4C-4FCC-FCC0-54149942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grpSp>
        <p:nvGrpSpPr>
          <p:cNvPr id="54313" name="Group 41">
            <a:extLst>
              <a:ext uri="{FF2B5EF4-FFF2-40B4-BE49-F238E27FC236}">
                <a16:creationId xmlns:a16="http://schemas.microsoft.com/office/drawing/2014/main" id="{ED2B5BA9-7B20-5ED3-64DA-B5ACE633643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8077200" cy="6096000"/>
            <a:chOff x="336" y="288"/>
            <a:chExt cx="5088" cy="3840"/>
          </a:xfrm>
        </p:grpSpPr>
        <p:sp>
          <p:nvSpPr>
            <p:cNvPr id="54304" name="AutoShape 32">
              <a:extLst>
                <a:ext uri="{FF2B5EF4-FFF2-40B4-BE49-F238E27FC236}">
                  <a16:creationId xmlns:a16="http://schemas.microsoft.com/office/drawing/2014/main" id="{7A206D81-FD2F-EA88-BB6B-F5D2B082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5088" cy="3840"/>
            </a:xfrm>
            <a:prstGeom prst="foldedCorner">
              <a:avLst>
                <a:gd name="adj" fmla="val 963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62000"/>
            <a:lstStyle/>
            <a:p>
              <a:r>
                <a:rPr lang="en-US" altLang="zh-CN" sz="2400" b="1"/>
                <a:t>       </a:t>
              </a:r>
              <a:r>
                <a:rPr lang="en-US" altLang="zh-CN" sz="2400" b="1">
                  <a:latin typeface="Arial" panose="020B0604020202020204" pitchFamily="34" charset="0"/>
                </a:rPr>
                <a:t>Adams 4</a:t>
              </a:r>
              <a:r>
                <a:rPr lang="en-US" altLang="zh-CN" sz="2400" b="1" baseline="30000">
                  <a:latin typeface="Arial" panose="020B0604020202020204" pitchFamily="34" charset="0"/>
                </a:rPr>
                <a:t>th</a:t>
              </a:r>
              <a:r>
                <a:rPr lang="en-US" altLang="zh-CN" sz="2400" b="1">
                  <a:latin typeface="Arial" panose="020B0604020202020204" pitchFamily="34" charset="0"/>
                </a:rPr>
                <a:t>-Order predictor-corrector Algorithm</a:t>
              </a:r>
            </a:p>
            <a:p>
              <a:r>
                <a:rPr kumimoji="0" lang="en-US" altLang="zh-CN" sz="1800" b="1">
                  <a:ea typeface="宋体" panose="02010600030101010101" pitchFamily="2" charset="-122"/>
                </a:rPr>
                <a:t>To approximate the the solution of the initial-value problem</a:t>
              </a:r>
            </a:p>
            <a:p>
              <a:endParaRPr kumimoji="0" lang="en-US" altLang="zh-CN" sz="1800" b="1">
                <a:ea typeface="宋体" panose="02010600030101010101" pitchFamily="2" charset="-122"/>
              </a:endParaRPr>
            </a:p>
            <a:p>
              <a:r>
                <a:rPr kumimoji="0" lang="en-US" altLang="zh-CN" sz="1800" b="1">
                  <a:ea typeface="宋体" panose="02010600030101010101" pitchFamily="2" charset="-122"/>
                </a:rPr>
                <a:t>At (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N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+1) equally spaced numbers in the interval [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, 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b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].</a:t>
              </a:r>
            </a:p>
            <a:p>
              <a:r>
                <a:rPr kumimoji="0" lang="en-US" altLang="zh-CN" sz="1800" b="1">
                  <a:solidFill>
                    <a:schemeClr val="accent2"/>
                  </a:solidFill>
                  <a:ea typeface="宋体" panose="02010600030101010101" pitchFamily="2" charset="-122"/>
                </a:rPr>
                <a:t>Input: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 endpoints 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, 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b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; integer 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N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; initial value </a:t>
              </a:r>
              <a:r>
                <a:rPr kumimoji="0" lang="en-US" altLang="zh-CN" sz="1800" b="1" i="1">
                  <a:ea typeface="宋体" panose="02010600030101010101" pitchFamily="2" charset="-122"/>
                </a:rPr>
                <a:t>y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0</a:t>
              </a:r>
              <a:r>
                <a:rPr kumimoji="0" lang="en-US" altLang="zh-CN" sz="1800" b="1" baseline="-25000">
                  <a:ea typeface="宋体" panose="02010600030101010101" pitchFamily="2" charset="-122"/>
                </a:rPr>
                <a:t> </a:t>
              </a:r>
              <a:r>
                <a:rPr kumimoji="0" lang="en-US" altLang="zh-CN" sz="1800" b="1">
                  <a:ea typeface="宋体" panose="02010600030101010101" pitchFamily="2" charset="-122"/>
                </a:rPr>
                <a:t>.</a:t>
              </a:r>
            </a:p>
            <a:p>
              <a:r>
                <a:rPr lang="en-US" altLang="zh-CN" sz="1800" b="1">
                  <a:solidFill>
                    <a:schemeClr val="accent2"/>
                  </a:solidFill>
                </a:rPr>
                <a:t>Output:</a:t>
              </a:r>
              <a:r>
                <a:rPr lang="en-US" altLang="zh-CN" sz="1800" b="1"/>
                <a:t> approximation </a:t>
              </a:r>
              <a:r>
                <a:rPr lang="en-US" altLang="zh-CN" sz="1800" b="1" i="1"/>
                <a:t>y</a:t>
              </a:r>
              <a:r>
                <a:rPr lang="en-US" altLang="zh-CN" sz="1800" b="1"/>
                <a:t> at the (</a:t>
              </a:r>
              <a:r>
                <a:rPr lang="en-US" altLang="zh-CN" sz="1800" b="1" i="1"/>
                <a:t>N</a:t>
              </a:r>
              <a:r>
                <a:rPr lang="en-US" altLang="zh-CN" sz="1800" b="1"/>
                <a:t>+1) values of 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.</a:t>
              </a:r>
            </a:p>
            <a:p>
              <a:r>
                <a:rPr lang="en-US" altLang="zh-CN" sz="1800" b="1" i="1"/>
                <a:t>Step 1</a:t>
              </a:r>
              <a:r>
                <a:rPr lang="en-US" altLang="zh-CN" sz="1800" b="1"/>
                <a:t>  Set  </a:t>
              </a:r>
              <a:r>
                <a:rPr lang="en-US" altLang="zh-CN" sz="1800" b="1" i="1"/>
                <a:t>h</a:t>
              </a:r>
              <a:r>
                <a:rPr lang="en-US" altLang="zh-CN" sz="1800" b="1"/>
                <a:t> = (</a:t>
              </a:r>
              <a:r>
                <a:rPr lang="en-US" altLang="zh-CN" sz="1800" b="1" i="1"/>
                <a:t>b </a:t>
              </a: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 i="1"/>
                <a:t> a</a:t>
              </a:r>
              <a:r>
                <a:rPr lang="en-US" altLang="zh-CN" sz="1800" b="1"/>
                <a:t>) / </a:t>
              </a:r>
              <a:r>
                <a:rPr lang="en-US" altLang="zh-CN" sz="1800" b="1" i="1"/>
                <a:t>N </a:t>
              </a:r>
              <a:r>
                <a:rPr lang="en-US" altLang="zh-CN" sz="1800" b="1"/>
                <a:t>;   </a:t>
              </a:r>
              <a:r>
                <a:rPr lang="en-US" altLang="zh-CN" sz="1800" b="1" i="1"/>
                <a:t>x</a:t>
              </a:r>
              <a:r>
                <a:rPr lang="en-US" altLang="zh-CN" sz="1800" b="1" baseline="-25000"/>
                <a:t>0 </a:t>
              </a:r>
              <a:r>
                <a:rPr lang="en-US" altLang="zh-CN" sz="1800" b="1"/>
                <a:t>= </a:t>
              </a:r>
              <a:r>
                <a:rPr lang="en-US" altLang="zh-CN" sz="1800" b="1" i="1"/>
                <a:t>a</a:t>
              </a:r>
              <a:r>
                <a:rPr lang="en-US" altLang="zh-CN" sz="1800" b="1"/>
                <a:t>;   </a:t>
              </a:r>
              <a:r>
                <a:rPr lang="en-US" altLang="zh-CN" sz="1800" b="1" i="1"/>
                <a:t>y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 = </a:t>
              </a:r>
              <a:r>
                <a:rPr lang="en-US" altLang="zh-CN" sz="1800" b="1" i="1"/>
                <a:t>y</a:t>
              </a:r>
              <a:r>
                <a:rPr lang="en-US" altLang="zh-CN" sz="1800" b="1"/>
                <a:t>0;   Output ( </a:t>
              </a: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r>
                <a:rPr lang="en-US" altLang="zh-CN" sz="1800" b="1"/>
                <a:t>, </a:t>
              </a:r>
              <a:r>
                <a:rPr lang="en-US" altLang="zh-CN" sz="1800" b="1" i="1"/>
                <a:t>y</a:t>
              </a:r>
              <a:r>
                <a:rPr lang="en-US" altLang="zh-CN" sz="1800" b="1" baseline="-25000"/>
                <a:t>0 </a:t>
              </a:r>
              <a:r>
                <a:rPr lang="en-US" altLang="zh-CN" sz="1800" b="1"/>
                <a:t>);</a:t>
              </a:r>
            </a:p>
            <a:p>
              <a:r>
                <a:rPr lang="en-US" altLang="zh-CN" sz="1800" b="1" i="1"/>
                <a:t>Step 2</a:t>
              </a:r>
              <a:r>
                <a:rPr lang="en-US" altLang="zh-CN" sz="1800" b="1"/>
                <a:t>  For </a:t>
              </a:r>
              <a:r>
                <a:rPr lang="en-US" altLang="zh-CN" sz="1800" b="1" i="1"/>
                <a:t>n </a:t>
              </a:r>
              <a:r>
                <a:rPr lang="en-US" altLang="zh-CN" sz="1800" b="1"/>
                <a:t>= 1, 2, 3</a:t>
              </a:r>
            </a:p>
            <a:p>
              <a:r>
                <a:rPr lang="en-US" altLang="zh-CN" sz="1800" b="1"/>
                <a:t>                Compute </a:t>
              </a:r>
              <a:r>
                <a:rPr lang="en-US" altLang="zh-CN" sz="1800" b="1" i="1"/>
                <a:t>y</a:t>
              </a:r>
              <a:r>
                <a:rPr lang="en-US" altLang="zh-CN" sz="1800" b="1" i="1" baseline="-25000"/>
                <a:t>n</a:t>
              </a:r>
              <a:r>
                <a:rPr lang="en-US" altLang="zh-CN" sz="1800" b="1"/>
                <a:t> using classical Runge-Kutta method;    Output ( </a:t>
              </a:r>
              <a:r>
                <a:rPr lang="en-US" altLang="zh-CN" sz="1800" b="1" i="1"/>
                <a:t>x</a:t>
              </a:r>
              <a:r>
                <a:rPr lang="en-US" altLang="zh-CN" sz="1800" b="1" i="1" baseline="-25000"/>
                <a:t>n </a:t>
              </a:r>
              <a:r>
                <a:rPr lang="en-US" altLang="zh-CN" sz="1800" b="1"/>
                <a:t>, </a:t>
              </a:r>
              <a:r>
                <a:rPr lang="en-US" altLang="zh-CN" sz="1800" b="1" i="1"/>
                <a:t>y</a:t>
              </a:r>
              <a:r>
                <a:rPr lang="en-US" altLang="zh-CN" sz="1800" b="1" i="1" baseline="-25000"/>
                <a:t>n </a:t>
              </a:r>
              <a:r>
                <a:rPr lang="en-US" altLang="zh-CN" sz="1800" b="1"/>
                <a:t>);</a:t>
              </a:r>
              <a:endParaRPr lang="en-US" altLang="zh-CN" sz="1800" b="1">
                <a:sym typeface="Symbol" panose="05050102010706020507" pitchFamily="18" charset="2"/>
              </a:endParaRPr>
            </a:p>
            <a:p>
              <a:r>
                <a:rPr lang="en-US" altLang="zh-CN" sz="1800" b="1" i="1">
                  <a:sym typeface="Symbol" panose="05050102010706020507" pitchFamily="18" charset="2"/>
                </a:rPr>
                <a:t>Step 3</a:t>
              </a:r>
              <a:r>
                <a:rPr lang="en-US" altLang="zh-CN" sz="1800" b="1">
                  <a:sym typeface="Symbol" panose="05050102010706020507" pitchFamily="18" charset="2"/>
                </a:rPr>
                <a:t>  For </a:t>
              </a:r>
              <a:r>
                <a:rPr lang="en-US" altLang="zh-CN" sz="1800" b="1" i="1"/>
                <a:t>n </a:t>
              </a:r>
              <a:r>
                <a:rPr lang="en-US" altLang="zh-CN" sz="1800" b="1"/>
                <a:t>= 4, …, </a:t>
              </a:r>
              <a:r>
                <a:rPr lang="en-US" altLang="zh-CN" sz="1800" b="1" i="1"/>
                <a:t>N</a:t>
              </a:r>
              <a:r>
                <a:rPr lang="en-US" altLang="zh-CN" sz="1800" b="1"/>
                <a:t>  do steps 4-10</a:t>
              </a: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5                                                                            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predict */</a:t>
              </a:r>
              <a:endParaRPr kumimoji="0" lang="en-US" altLang="zh-CN" sz="1800" b="1"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               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6                                                   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modify */</a:t>
              </a:r>
              <a:endParaRPr kumimoji="0" lang="en-US" altLang="zh-CN" sz="1800" b="1"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7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 </a:t>
              </a:r>
              <a:r>
                <a:rPr lang="en-US" altLang="zh-CN" sz="1800" b="1"/>
                <a:t>                                                                          </a:t>
              </a:r>
              <a:r>
                <a:rPr lang="en-US" altLang="zh-CN" sz="1800" b="1">
                  <a:sym typeface="Symbol" panose="05050102010706020507" pitchFamily="18" charset="2"/>
                </a:rPr>
                <a:t>     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correct */</a:t>
              </a:r>
              <a:endParaRPr lang="en-US" altLang="zh-CN" sz="1800" b="1"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8                                                       </a:t>
              </a:r>
              <a:r>
                <a:rPr lang="en-US" altLang="zh-CN" sz="1800" b="1"/>
                <a:t>; </a:t>
              </a:r>
              <a:r>
                <a:rPr lang="en-US" altLang="zh-CN" sz="1800" b="1">
                  <a:solidFill>
                    <a:srgbClr val="008000"/>
                  </a:solidFill>
                </a:rPr>
                <a:t>/* modify the final value */</a:t>
              </a:r>
              <a:endParaRPr kumimoji="0" lang="en-US" altLang="zh-CN" sz="1800" b="1">
                <a:solidFill>
                  <a:srgbClr val="008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9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</a:t>
              </a:r>
              <a:r>
                <a:rPr lang="en-US" altLang="zh-CN" sz="1800" b="1"/>
                <a:t>Output ( </a:t>
              </a:r>
              <a:r>
                <a:rPr lang="en-US" altLang="zh-CN" sz="1800" b="1" i="1"/>
                <a:t>x</a:t>
              </a:r>
              <a:r>
                <a:rPr lang="en-US" altLang="zh-CN" sz="1800" b="1" i="1" baseline="-25000"/>
                <a:t>n</a:t>
              </a:r>
              <a:r>
                <a:rPr lang="en-US" altLang="zh-CN" sz="1800" b="1" baseline="-25000"/>
                <a:t>+1</a:t>
              </a:r>
              <a:r>
                <a:rPr lang="en-US" altLang="zh-CN" sz="1800" b="1" i="1" baseline="-25000"/>
                <a:t> </a:t>
              </a:r>
              <a:r>
                <a:rPr lang="en-US" altLang="zh-CN" sz="1800" b="1"/>
                <a:t>, </a:t>
              </a:r>
              <a:r>
                <a:rPr lang="en-US" altLang="zh-CN" sz="1800" b="1" i="1"/>
                <a:t>y</a:t>
              </a:r>
              <a:r>
                <a:rPr lang="en-US" altLang="zh-CN" sz="1800" b="1" i="1" baseline="-25000"/>
                <a:t>n</a:t>
              </a:r>
              <a:r>
                <a:rPr lang="en-US" altLang="zh-CN" sz="1800" b="1" baseline="-25000"/>
                <a:t>+1</a:t>
              </a:r>
              <a:r>
                <a:rPr lang="en-US" altLang="zh-CN" sz="1800" b="1" i="1" baseline="-25000"/>
                <a:t> </a:t>
              </a:r>
              <a:r>
                <a:rPr lang="en-US" altLang="zh-CN" sz="1800" b="1"/>
                <a:t>);</a:t>
              </a: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 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10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j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= 0, 1, 2, 3</a:t>
              </a: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                                 Set   </a:t>
              </a:r>
              <a:r>
                <a:rPr lang="en-US" altLang="zh-CN" sz="1800" b="1" i="1"/>
                <a:t>x</a:t>
              </a:r>
              <a:r>
                <a:rPr lang="en-US" altLang="zh-CN" sz="1800" b="1" i="1" baseline="-25000"/>
                <a:t>n</a:t>
              </a:r>
              <a:r>
                <a:rPr lang="en-US" altLang="zh-CN" sz="1800" b="1" baseline="-25000"/>
                <a:t> </a:t>
              </a:r>
              <a:r>
                <a:rPr lang="en-US" altLang="zh-CN" sz="1800" b="1" i="1" baseline="-25000"/>
                <a:t> </a:t>
              </a:r>
              <a:r>
                <a:rPr lang="en-US" altLang="zh-CN" sz="1800" b="1"/>
                <a:t>= </a:t>
              </a:r>
              <a:r>
                <a:rPr lang="en-US" altLang="zh-CN" sz="1800" b="1" i="1"/>
                <a:t>x</a:t>
              </a:r>
              <a:r>
                <a:rPr lang="en-US" altLang="zh-CN" sz="1800" b="1" i="1" baseline="-25000"/>
                <a:t>n</a:t>
              </a:r>
              <a:r>
                <a:rPr lang="en-US" altLang="zh-CN" sz="1800" b="1" baseline="-25000"/>
                <a:t>+1</a:t>
              </a:r>
              <a:r>
                <a:rPr lang="en-US" altLang="zh-CN" sz="1800" b="1" i="1" baseline="-25000"/>
                <a:t> </a:t>
              </a:r>
              <a:r>
                <a:rPr lang="en-US" altLang="zh-CN" sz="1800" b="1"/>
                <a:t>;  </a:t>
              </a:r>
              <a:r>
                <a:rPr lang="en-US" altLang="zh-CN" sz="1800" b="1" i="1"/>
                <a:t>y</a:t>
              </a:r>
              <a:r>
                <a:rPr lang="en-US" altLang="zh-CN" sz="1800" b="1" i="1" baseline="-25000"/>
                <a:t>n </a:t>
              </a:r>
              <a:r>
                <a:rPr lang="en-US" altLang="zh-CN" sz="1800" b="1"/>
                <a:t>= </a:t>
              </a:r>
              <a:r>
                <a:rPr lang="en-US" altLang="zh-CN" sz="1800" b="1" i="1"/>
                <a:t>y</a:t>
              </a:r>
              <a:r>
                <a:rPr lang="en-US" altLang="zh-CN" sz="1800" b="1" i="1" baseline="-25000"/>
                <a:t>n</a:t>
              </a:r>
              <a:r>
                <a:rPr lang="en-US" altLang="zh-CN" sz="1800" b="1" baseline="-25000"/>
                <a:t>+1</a:t>
              </a:r>
              <a:r>
                <a:rPr lang="en-US" altLang="zh-CN" sz="1800" b="1" i="1" baseline="-25000"/>
                <a:t> </a:t>
              </a:r>
              <a:r>
                <a:rPr lang="en-US" altLang="zh-CN" sz="1800" b="1"/>
                <a:t>;  </a:t>
              </a:r>
              <a:r>
                <a:rPr lang="en-US" altLang="zh-CN" sz="1800" b="1">
                  <a:solidFill>
                    <a:srgbClr val="008000"/>
                  </a:solidFill>
                </a:rPr>
                <a:t>/* Prepare for next iteration */</a:t>
              </a:r>
              <a:endParaRPr lang="en-US" altLang="zh-CN" sz="1800" b="1">
                <a:solidFill>
                  <a:srgbClr val="008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40000"/>
                </a:lnSpc>
              </a:pPr>
              <a:r>
                <a:rPr kumimoji="0" lang="en-US" altLang="zh-CN" sz="1800" b="1" i="1">
                  <a:sym typeface="Symbol" panose="05050102010706020507" pitchFamily="18" charset="2"/>
                </a:rPr>
                <a:t>Step 11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 STOP.  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54306" name="Object 34">
              <a:extLst>
                <a:ext uri="{FF2B5EF4-FFF2-40B4-BE49-F238E27FC236}">
                  <a16:creationId xmlns:a16="http://schemas.microsoft.com/office/drawing/2014/main" id="{5E6C2002-DA59-9BC2-AA4D-AFF1983598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235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73040" imgH="228600" progId="Equation.DSMT4">
                    <p:embed/>
                  </p:oleObj>
                </mc:Choice>
                <mc:Fallback>
                  <p:oleObj name="Equation" r:id="rId4" imgW="227304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235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7" name="Object 35">
              <a:extLst>
                <a:ext uri="{FF2B5EF4-FFF2-40B4-BE49-F238E27FC236}">
                  <a16:creationId xmlns:a16="http://schemas.microsoft.com/office/drawing/2014/main" id="{71D028B1-A598-2000-A3E7-E334816571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5" y="2160"/>
            <a:ext cx="273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98520" imgH="228600" progId="Equation.DSMT4">
                    <p:embed/>
                  </p:oleObj>
                </mc:Choice>
                <mc:Fallback>
                  <p:oleObj name="Equation" r:id="rId6" imgW="309852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160"/>
                          <a:ext cx="273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8" name="Object 36">
              <a:extLst>
                <a:ext uri="{FF2B5EF4-FFF2-40B4-BE49-F238E27FC236}">
                  <a16:creationId xmlns:a16="http://schemas.microsoft.com/office/drawing/2014/main" id="{5F9914DF-F14C-C301-E903-277561CB3D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0" y="2400"/>
            <a:ext cx="18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93680" imgH="228600" progId="Equation.DSMT4">
                    <p:embed/>
                  </p:oleObj>
                </mc:Choice>
                <mc:Fallback>
                  <p:oleObj name="Equation" r:id="rId8" imgW="199368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400"/>
                          <a:ext cx="18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Object 37">
              <a:extLst>
                <a:ext uri="{FF2B5EF4-FFF2-40B4-BE49-F238E27FC236}">
                  <a16:creationId xmlns:a16="http://schemas.microsoft.com/office/drawing/2014/main" id="{4D169F2D-BBD0-7C8D-858E-E8DF5C235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8" y="2640"/>
            <a:ext cx="295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03440" imgH="228600" progId="Equation.DSMT4">
                    <p:embed/>
                  </p:oleObj>
                </mc:Choice>
                <mc:Fallback>
                  <p:oleObj name="Equation" r:id="rId10" imgW="340344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640"/>
                          <a:ext cx="295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0" name="Object 38">
              <a:extLst>
                <a:ext uri="{FF2B5EF4-FFF2-40B4-BE49-F238E27FC236}">
                  <a16:creationId xmlns:a16="http://schemas.microsoft.com/office/drawing/2014/main" id="{F5FAA59D-F4A3-E01C-8AD9-D05B57D87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8" y="2880"/>
            <a:ext cx="195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44440" imgH="228600" progId="Equation.DSMT4">
                    <p:embed/>
                  </p:oleObj>
                </mc:Choice>
                <mc:Fallback>
                  <p:oleObj name="Equation" r:id="rId12" imgW="204444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880"/>
                          <a:ext cx="195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2" name="AutoShape 40">
            <a:extLst>
              <a:ext uri="{FF2B5EF4-FFF2-40B4-BE49-F238E27FC236}">
                <a16:creationId xmlns:a16="http://schemas.microsoft.com/office/drawing/2014/main" id="{7E7CCD81-C9A8-E24C-5B2A-3447F159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715000" cy="1219200"/>
          </a:xfrm>
          <a:prstGeom prst="wedgeEllipseCallout">
            <a:avLst>
              <a:gd name="adj1" fmla="val -14083"/>
              <a:gd name="adj2" fmla="val 1674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应为</a:t>
            </a:r>
            <a:r>
              <a:rPr lang="en-US" altLang="zh-CN" sz="2000" b="1">
                <a:solidFill>
                  <a:schemeClr val="accent2"/>
                </a:solidFill>
              </a:rPr>
              <a:t>( </a:t>
            </a:r>
            <a:r>
              <a:rPr lang="en-US" altLang="zh-CN" sz="2000" b="1" i="1">
                <a:solidFill>
                  <a:schemeClr val="accent2"/>
                </a:solidFill>
              </a:rPr>
              <a:t>c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000" b="1" baseline="-25000">
                <a:solidFill>
                  <a:schemeClr val="accent2"/>
                </a:solidFill>
              </a:rPr>
              <a:t>+1 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2000" b="1" i="1">
                <a:solidFill>
                  <a:schemeClr val="accent2"/>
                </a:solidFill>
              </a:rPr>
              <a:t>p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000" b="1" baseline="-25000">
                <a:solidFill>
                  <a:schemeClr val="accent2"/>
                </a:solidFill>
              </a:rPr>
              <a:t>+1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r>
              <a:rPr lang="en-US" altLang="zh-CN" sz="2000" b="1"/>
              <a:t>, </a:t>
            </a:r>
            <a:r>
              <a:rPr lang="zh-CN" altLang="en-US" sz="2400" b="1"/>
              <a:t>但因</a:t>
            </a:r>
            <a:r>
              <a:rPr lang="en-US" altLang="zh-CN" sz="2400" b="1" i="1"/>
              <a:t>c</a:t>
            </a:r>
            <a:r>
              <a:rPr lang="en-US" altLang="zh-CN" sz="2400" b="1" i="1" baseline="-25000"/>
              <a:t>n</a:t>
            </a:r>
            <a:r>
              <a:rPr lang="en-US" altLang="zh-CN" sz="2400" b="1" baseline="-25000"/>
              <a:t>+1</a:t>
            </a:r>
            <a:r>
              <a:rPr lang="en-US" altLang="zh-CN" sz="2000" b="1" baseline="-25000"/>
              <a:t> </a:t>
            </a:r>
            <a:r>
              <a:rPr lang="zh-CN" altLang="en-US" sz="2400" b="1"/>
              <a:t>尚未算出，只好用</a:t>
            </a:r>
            <a:r>
              <a:rPr lang="en-US" altLang="zh-CN" sz="2000" b="1"/>
              <a:t>( </a:t>
            </a:r>
            <a:r>
              <a:rPr lang="en-US" altLang="zh-CN" sz="2000" b="1" i="1"/>
              <a:t>c</a:t>
            </a:r>
            <a:r>
              <a:rPr lang="en-US" altLang="zh-CN" sz="2000" b="1" i="1" baseline="-25000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 </a:t>
            </a:r>
            <a:r>
              <a:rPr lang="en-US" altLang="zh-CN" sz="2000" b="1" i="1"/>
              <a:t>p</a:t>
            </a:r>
            <a:r>
              <a:rPr lang="en-US" altLang="zh-CN" sz="2000" b="1" i="1" baseline="-25000"/>
              <a:t>n </a:t>
            </a:r>
            <a:r>
              <a:rPr lang="en-US" altLang="zh-CN" sz="2000" b="1"/>
              <a:t>)</a:t>
            </a:r>
            <a:r>
              <a:rPr lang="zh-CN" altLang="en-US" sz="2400" b="1"/>
              <a:t>取代之。</a:t>
            </a:r>
          </a:p>
        </p:txBody>
      </p:sp>
      <p:sp>
        <p:nvSpPr>
          <p:cNvPr id="54314" name="AutoShape 42">
            <a:extLst>
              <a:ext uri="{FF2B5EF4-FFF2-40B4-BE49-F238E27FC236}">
                <a16:creationId xmlns:a16="http://schemas.microsoft.com/office/drawing/2014/main" id="{8EF948A4-3FDB-73FA-4320-EC11BCF5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26670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 bIns="0" anchor="ctr"/>
          <a:lstStyle/>
          <a:p>
            <a:pPr algn="ctr"/>
            <a:r>
              <a:rPr kumimoji="0" lang="en-US" altLang="zh-CN" sz="2400" b="1"/>
              <a:t>HW: </a:t>
            </a:r>
          </a:p>
          <a:p>
            <a:pPr algn="ctr"/>
            <a:r>
              <a:rPr kumimoji="0" lang="en-US" altLang="zh-CN" sz="2400" b="1"/>
              <a:t>p. 154  #9,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 animBg="1" autoUpdateAnimBg="0"/>
      <p:bldP spid="543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9FE6477-E9F5-453D-73E8-FA971AEA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49C6023D-61E2-643D-09F8-5B43926B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en-US" altLang="zh-CN" sz="2400" b="1"/>
              <a:t>  </a:t>
            </a:r>
            <a:r>
              <a:rPr lang="zh-CN" altLang="en-US" sz="2400" b="1"/>
              <a:t>亚当姆斯显式公式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Adams explicit formulae */</a:t>
            </a:r>
          </a:p>
        </p:txBody>
      </p:sp>
      <p:grpSp>
        <p:nvGrpSpPr>
          <p:cNvPr id="50207" name="Group 31">
            <a:extLst>
              <a:ext uri="{FF2B5EF4-FFF2-40B4-BE49-F238E27FC236}">
                <a16:creationId xmlns:a16="http://schemas.microsoft.com/office/drawing/2014/main" id="{39241B57-1CA3-48F9-35F6-C51B34CA9D6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41375"/>
            <a:ext cx="8077200" cy="1978025"/>
            <a:chOff x="288" y="530"/>
            <a:chExt cx="5088" cy="1246"/>
          </a:xfrm>
        </p:grpSpPr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D6E67069-5D8A-39CC-8406-1B5D297EB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30"/>
              <a:ext cx="5088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/>
                <a:t>利用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k+</a:t>
              </a:r>
              <a:r>
                <a:rPr lang="en-US" altLang="zh-CN" sz="2400" b="1">
                  <a:solidFill>
                    <a:schemeClr val="accent2"/>
                  </a:solidFill>
                </a:rPr>
                <a:t>1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个节点上的被积函数值                       构造 </a:t>
              </a:r>
              <a:r>
                <a:rPr lang="en-US" altLang="zh-CN" sz="2400" b="1" i="1"/>
                <a:t>k</a:t>
              </a:r>
              <a:r>
                <a:rPr lang="en-US" altLang="zh-CN" sz="2400" b="1"/>
                <a:t> </a:t>
              </a:r>
              <a:r>
                <a:rPr lang="zh-CN" altLang="en-US" sz="2400" b="1"/>
                <a:t>阶牛顿</a:t>
              </a:r>
              <a:r>
                <a:rPr lang="zh-CN" altLang="en-US" sz="2400" b="1">
                  <a:solidFill>
                    <a:schemeClr val="accent2"/>
                  </a:solidFill>
                </a:rPr>
                <a:t>后插</a:t>
              </a:r>
              <a:r>
                <a:rPr lang="zh-CN" altLang="en-US" sz="2400" b="1"/>
                <a:t>多项式                                   </a:t>
              </a:r>
              <a:r>
                <a:rPr lang="en-US" altLang="zh-CN" sz="2400" b="1"/>
                <a:t>, </a:t>
              </a:r>
              <a:r>
                <a:rPr lang="zh-CN" altLang="en-US" sz="2400" b="1"/>
                <a:t>有</a:t>
              </a:r>
            </a:p>
          </p:txBody>
        </p:sp>
        <p:graphicFrame>
          <p:nvGraphicFramePr>
            <p:cNvPr id="50182" name="Object 6">
              <a:extLst>
                <a:ext uri="{FF2B5EF4-FFF2-40B4-BE49-F238E27FC236}">
                  <a16:creationId xmlns:a16="http://schemas.microsoft.com/office/drawing/2014/main" id="{65A63E06-7ADE-68C5-33EB-4C075C641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0" y="576"/>
            <a:ext cx="106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1120" imgH="228600" progId="Equation.DSMT4">
                    <p:embed/>
                  </p:oleObj>
                </mc:Choice>
                <mc:Fallback>
                  <p:oleObj name="Equation" r:id="rId6" imgW="104112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576"/>
                          <a:ext cx="106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7">
              <a:extLst>
                <a:ext uri="{FF2B5EF4-FFF2-40B4-BE49-F238E27FC236}">
                  <a16:creationId xmlns:a16="http://schemas.microsoft.com/office/drawing/2014/main" id="{DDD0DB12-6991-8369-219A-E07993AE7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9" y="816"/>
            <a:ext cx="16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47560" imgH="228600" progId="Equation.DSMT4">
                    <p:embed/>
                  </p:oleObj>
                </mc:Choice>
                <mc:Fallback>
                  <p:oleObj name="Equation" r:id="rId8" imgW="144756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816"/>
                          <a:ext cx="168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06" name="Group 30">
              <a:extLst>
                <a:ext uri="{FF2B5EF4-FFF2-40B4-BE49-F238E27FC236}">
                  <a16:creationId xmlns:a16="http://schemas.microsoft.com/office/drawing/2014/main" id="{D9685572-9EA7-59BD-354B-90230A78D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104"/>
              <a:ext cx="4512" cy="672"/>
              <a:chOff x="480" y="1104"/>
              <a:chExt cx="4512" cy="672"/>
            </a:xfrm>
          </p:grpSpPr>
          <p:sp>
            <p:nvSpPr>
              <p:cNvPr id="50185" name="AutoShape 9">
                <a:extLst>
                  <a:ext uri="{FF2B5EF4-FFF2-40B4-BE49-F238E27FC236}">
                    <a16:creationId xmlns:a16="http://schemas.microsoft.com/office/drawing/2014/main" id="{96BBF244-83C1-4FAC-C936-BC3BEA4B0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4512" cy="672"/>
              </a:xfrm>
              <a:prstGeom prst="bevel">
                <a:avLst>
                  <a:gd name="adj" fmla="val 7500"/>
                </a:avLst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84" name="Object 8">
                <a:extLst>
                  <a:ext uri="{FF2B5EF4-FFF2-40B4-BE49-F238E27FC236}">
                    <a16:creationId xmlns:a16="http://schemas.microsoft.com/office/drawing/2014/main" id="{CE8B4E53-AE5B-1E73-81C0-E0CA644654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3" y="1200"/>
              <a:ext cx="4258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695400" imgH="355320" progId="Equation.DSMT4">
                      <p:embed/>
                    </p:oleObj>
                  </mc:Choice>
                  <mc:Fallback>
                    <p:oleObj name="Equation" r:id="rId11" imgW="3695400" imgH="35532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" y="1200"/>
                            <a:ext cx="4258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0188" name="AutoShape 12">
            <a:extLst>
              <a:ext uri="{FF2B5EF4-FFF2-40B4-BE49-F238E27FC236}">
                <a16:creationId xmlns:a16="http://schemas.microsoft.com/office/drawing/2014/main" id="{30FDDB02-E29C-CDC1-901D-D9CEF30A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00400"/>
            <a:ext cx="2133600" cy="914400"/>
          </a:xfrm>
          <a:prstGeom prst="wedgeEllipseCallout">
            <a:avLst>
              <a:gd name="adj1" fmla="val -53421"/>
              <a:gd name="adj2" fmla="val -13038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/>
          <a:lstStyle/>
          <a:p>
            <a:pPr algn="ctr"/>
            <a:r>
              <a:rPr lang="en-US" altLang="zh-CN" sz="2000" b="1"/>
              <a:t>Newton</a:t>
            </a:r>
          </a:p>
          <a:p>
            <a:pPr algn="ctr"/>
            <a:r>
              <a:rPr lang="zh-CN" altLang="en-US" sz="2000" b="1"/>
              <a:t>插值余项</a:t>
            </a:r>
          </a:p>
        </p:txBody>
      </p:sp>
      <p:grpSp>
        <p:nvGrpSpPr>
          <p:cNvPr id="50208" name="Group 32">
            <a:extLst>
              <a:ext uri="{FF2B5EF4-FFF2-40B4-BE49-F238E27FC236}">
                <a16:creationId xmlns:a16="http://schemas.microsoft.com/office/drawing/2014/main" id="{A3FF430D-915D-3FAF-2793-D3853856AEB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3800475" cy="663575"/>
            <a:chOff x="528" y="1879"/>
            <a:chExt cx="2394" cy="418"/>
          </a:xfrm>
        </p:grpSpPr>
        <p:graphicFrame>
          <p:nvGraphicFramePr>
            <p:cNvPr id="50189" name="Object 13">
              <a:extLst>
                <a:ext uri="{FF2B5EF4-FFF2-40B4-BE49-F238E27FC236}">
                  <a16:creationId xmlns:a16="http://schemas.microsoft.com/office/drawing/2014/main" id="{B95E1F19-78D2-4F66-F810-EF2593FC2D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0" y="1879"/>
            <a:ext cx="205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866600" imgH="342720" progId="Equation.DSMT4">
                    <p:embed/>
                  </p:oleObj>
                </mc:Choice>
                <mc:Fallback>
                  <p:oleObj name="Equation" r:id="rId13" imgW="1866600" imgH="3427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79"/>
                          <a:ext cx="2052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AutoShape 14">
              <a:extLst>
                <a:ext uri="{FF2B5EF4-FFF2-40B4-BE49-F238E27FC236}">
                  <a16:creationId xmlns:a16="http://schemas.microsoft.com/office/drawing/2014/main" id="{C580125E-B139-9A86-C7FB-1FC0767B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1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2" name="Text Box 16">
            <a:extLst>
              <a:ext uri="{FF2B5EF4-FFF2-40B4-BE49-F238E27FC236}">
                <a16:creationId xmlns:a16="http://schemas.microsoft.com/office/drawing/2014/main" id="{DA4F99D1-48D9-4DC3-61DA-183521B7D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</a:rPr>
              <a:t>/* </a:t>
            </a:r>
            <a:r>
              <a:rPr lang="zh-CN" altLang="en-US" sz="2400" b="1">
                <a:solidFill>
                  <a:srgbClr val="008000"/>
                </a:solidFill>
              </a:rPr>
              <a:t>显式计算公式 *</a:t>
            </a:r>
            <a:r>
              <a:rPr lang="en-US" altLang="zh-CN" sz="2400" b="1">
                <a:solidFill>
                  <a:srgbClr val="008000"/>
                </a:solidFill>
              </a:rPr>
              <a:t>/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C4762E44-16E9-108B-B635-44A73A4B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局部截断误差为：</a:t>
            </a:r>
          </a:p>
        </p:txBody>
      </p:sp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12E1E9DE-500C-FDBC-83D7-FB4F2267C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3655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52400" imgH="342720" progId="Equation.DSMT4">
                  <p:embed/>
                </p:oleObj>
              </mc:Choice>
              <mc:Fallback>
                <p:oleObj name="Equation" r:id="rId15" imgW="2552400" imgH="3427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655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>
            <a:extLst>
              <a:ext uri="{FF2B5EF4-FFF2-40B4-BE49-F238E27FC236}">
                <a16:creationId xmlns:a16="http://schemas.microsoft.com/office/drawing/2014/main" id="{E9AAADC1-01F3-120F-D750-7122B265F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例：</a:t>
            </a:r>
            <a:r>
              <a:rPr lang="en-US" altLang="zh-CN" sz="2400" b="1" i="1"/>
              <a:t>k</a:t>
            </a:r>
            <a:r>
              <a:rPr lang="en-US" altLang="zh-CN" sz="2400" b="1"/>
              <a:t>=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en-US" altLang="zh-CN" sz="2400" b="1"/>
              <a:t> </a:t>
            </a:r>
            <a:r>
              <a:rPr lang="zh-CN" altLang="en-US" sz="2400" b="1"/>
              <a:t>时有</a:t>
            </a:r>
          </a:p>
        </p:txBody>
      </p:sp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A7764286-4CEE-FD8A-84CC-AB452A7EA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4913" y="4114800"/>
          <a:ext cx="4981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30240" imgH="228600" progId="Equation.DSMT4">
                  <p:embed/>
                </p:oleObj>
              </mc:Choice>
              <mc:Fallback>
                <p:oleObj name="Equation" r:id="rId17" imgW="273024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114800"/>
                        <a:ext cx="49815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9" name="Group 33">
            <a:extLst>
              <a:ext uri="{FF2B5EF4-FFF2-40B4-BE49-F238E27FC236}">
                <a16:creationId xmlns:a16="http://schemas.microsoft.com/office/drawing/2014/main" id="{686A9A9A-7C26-B014-B2EC-F293927E4CF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560888"/>
            <a:ext cx="6707188" cy="736600"/>
            <a:chOff x="768" y="3065"/>
            <a:chExt cx="4225" cy="464"/>
          </a:xfrm>
        </p:grpSpPr>
        <p:graphicFrame>
          <p:nvGraphicFramePr>
            <p:cNvPr id="50200" name="Object 24">
              <a:extLst>
                <a:ext uri="{FF2B5EF4-FFF2-40B4-BE49-F238E27FC236}">
                  <a16:creationId xmlns:a16="http://schemas.microsoft.com/office/drawing/2014/main" id="{BC8BD2BB-A31D-BDDE-4685-CA423B08D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065"/>
            <a:ext cx="384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43120" imgH="406080" progId="Equation.DSMT4">
                    <p:embed/>
                  </p:oleObj>
                </mc:Choice>
                <mc:Fallback>
                  <p:oleObj name="Equation" r:id="rId19" imgW="3543120" imgH="4060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65"/>
                          <a:ext cx="384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1" name="AutoShape 25">
              <a:extLst>
                <a:ext uri="{FF2B5EF4-FFF2-40B4-BE49-F238E27FC236}">
                  <a16:creationId xmlns:a16="http://schemas.microsoft.com/office/drawing/2014/main" id="{AD98DFB5-9CB5-0ADA-A1F5-59B51A5E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16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03" name="Object 27">
            <a:extLst>
              <a:ext uri="{FF2B5EF4-FFF2-40B4-BE49-F238E27FC236}">
                <a16:creationId xmlns:a16="http://schemas.microsoft.com/office/drawing/2014/main" id="{E6C35465-5D24-88C9-A29C-27112FA25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5334000"/>
          <a:ext cx="4873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77960" imgH="444240" progId="Equation.DSMT4">
                  <p:embed/>
                </p:oleObj>
              </mc:Choice>
              <mc:Fallback>
                <p:oleObj name="Equation" r:id="rId21" imgW="2577960" imgH="4442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334000"/>
                        <a:ext cx="48736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>
            <a:extLst>
              <a:ext uri="{FF2B5EF4-FFF2-40B4-BE49-F238E27FC236}">
                <a16:creationId xmlns:a16="http://schemas.microsoft.com/office/drawing/2014/main" id="{652FD78E-3EED-FADF-2418-9519E8E05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0738" y="5334000"/>
          <a:ext cx="15668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27000" imgH="406080" progId="Equation.DSMT4">
                  <p:embed/>
                </p:oleObj>
              </mc:Choice>
              <mc:Fallback>
                <p:oleObj name="Equation" r:id="rId23" imgW="927000" imgH="4060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334000"/>
                        <a:ext cx="15668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3" name="Group 37">
            <a:extLst>
              <a:ext uri="{FF2B5EF4-FFF2-40B4-BE49-F238E27FC236}">
                <a16:creationId xmlns:a16="http://schemas.microsoft.com/office/drawing/2014/main" id="{BEAEA14D-2F46-BC82-E6B4-A107253555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2133600" cy="990600"/>
            <a:chOff x="2592" y="2880"/>
            <a:chExt cx="1344" cy="624"/>
          </a:xfrm>
        </p:grpSpPr>
        <p:sp>
          <p:nvSpPr>
            <p:cNvPr id="50211" name="AutoShape 35">
              <a:extLst>
                <a:ext uri="{FF2B5EF4-FFF2-40B4-BE49-F238E27FC236}">
                  <a16:creationId xmlns:a16="http://schemas.microsoft.com/office/drawing/2014/main" id="{9812C42D-646C-E61F-5437-DD6A71BE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80"/>
              <a:ext cx="1344" cy="624"/>
            </a:xfrm>
            <a:prstGeom prst="wedgeEllipseCallout">
              <a:avLst>
                <a:gd name="adj1" fmla="val -52755"/>
                <a:gd name="adj2" fmla="val 6971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0212" name="Text Box 36">
              <a:extLst>
                <a:ext uri="{FF2B5EF4-FFF2-40B4-BE49-F238E27FC236}">
                  <a16:creationId xmlns:a16="http://schemas.microsoft.com/office/drawing/2014/main" id="{EFDF0E83-6D29-82E6-3934-77BE26D8B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10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/>
                <a:t>见教材</a:t>
              </a:r>
              <a:r>
                <a:rPr lang="en-US" altLang="zh-CN" sz="2000" b="1"/>
                <a:t>p30</a:t>
              </a:r>
              <a:r>
                <a:rPr lang="zh-CN" altLang="en-US" sz="2000" b="1"/>
                <a:t>的</a:t>
              </a:r>
            </a:p>
            <a:p>
              <a:r>
                <a:rPr lang="zh-CN" altLang="en-US" sz="2000" b="1"/>
                <a:t>（</a:t>
              </a:r>
              <a:r>
                <a:rPr lang="en-US" altLang="zh-CN" sz="2000" b="1"/>
                <a:t>2.41</a:t>
              </a:r>
              <a:r>
                <a:rPr lang="zh-CN" altLang="en-US" sz="2000" b="1"/>
                <a:t>）式。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8" grpId="0" animBg="1" autoUpdateAnimBg="0"/>
      <p:bldP spid="50192" grpId="0" autoUpdateAnimBg="0"/>
      <p:bldP spid="50193" grpId="0" autoUpdateAnimBg="0"/>
      <p:bldP spid="501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6099278-1A31-3B1E-2555-5007509E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grpSp>
        <p:nvGrpSpPr>
          <p:cNvPr id="51283" name="Group 83">
            <a:extLst>
              <a:ext uri="{FF2B5EF4-FFF2-40B4-BE49-F238E27FC236}">
                <a16:creationId xmlns:a16="http://schemas.microsoft.com/office/drawing/2014/main" id="{1EB410B2-42DF-A7F3-2825-7320A640A1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153400" cy="1447800"/>
            <a:chOff x="288" y="192"/>
            <a:chExt cx="5136" cy="912"/>
          </a:xfrm>
        </p:grpSpPr>
        <p:sp>
          <p:nvSpPr>
            <p:cNvPr id="51209" name="AutoShape 9">
              <a:extLst>
                <a:ext uri="{FF2B5EF4-FFF2-40B4-BE49-F238E27FC236}">
                  <a16:creationId xmlns:a16="http://schemas.microsoft.com/office/drawing/2014/main" id="{BD8E3E13-CA27-A6CE-80FF-766F8090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"/>
              <a:ext cx="5136" cy="91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577850" indent="-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注：</a:t>
              </a:r>
              <a:r>
                <a:rPr lang="zh-CN" altLang="en-US" b="1">
                  <a:ea typeface="楷体_GB2312" pitchFamily="49" charset="-122"/>
                </a:rPr>
                <a:t>一般有                                    ，其中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B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k </a:t>
              </a:r>
              <a:r>
                <a:rPr lang="zh-CN" altLang="en-US" b="1">
                  <a:ea typeface="楷体_GB2312" pitchFamily="49" charset="-122"/>
                </a:rPr>
                <a:t>与</a:t>
              </a:r>
              <a:r>
                <a:rPr lang="en-US" altLang="zh-CN" b="1" i="1">
                  <a:ea typeface="楷体_GB2312" pitchFamily="49" charset="-122"/>
                </a:rPr>
                <a:t>y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 baseline="-25000">
                  <a:ea typeface="楷体_GB2312" pitchFamily="49" charset="-122"/>
                </a:rPr>
                <a:t>+1 </a:t>
              </a:r>
              <a:r>
                <a:rPr lang="zh-CN" altLang="en-US" b="1">
                  <a:ea typeface="楷体_GB2312" pitchFamily="49" charset="-122"/>
                </a:rPr>
                <a:t>计算公式中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n 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, …,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各项的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系数</a:t>
              </a:r>
              <a:r>
                <a:rPr lang="zh-CN" altLang="en-US" b="1">
                  <a:ea typeface="楷体_GB2312" pitchFamily="49" charset="-122"/>
                </a:rPr>
                <a:t>均可查表得到 。 </a:t>
              </a:r>
            </a:p>
          </p:txBody>
        </p:sp>
        <p:graphicFrame>
          <p:nvGraphicFramePr>
            <p:cNvPr id="51205" name="Object 5">
              <a:extLst>
                <a:ext uri="{FF2B5EF4-FFF2-40B4-BE49-F238E27FC236}">
                  <a16:creationId xmlns:a16="http://schemas.microsoft.com/office/drawing/2014/main" id="{30F2251C-F8EB-DA83-46FA-FE7E596A59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" y="362"/>
            <a:ext cx="1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60160" imgH="241200" progId="Equation.DSMT4">
                    <p:embed/>
                  </p:oleObj>
                </mc:Choice>
                <mc:Fallback>
                  <p:oleObj name="Equation" r:id="rId5" imgW="146016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362"/>
                          <a:ext cx="184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4" name="Group 84">
            <a:extLst>
              <a:ext uri="{FF2B5EF4-FFF2-40B4-BE49-F238E27FC236}">
                <a16:creationId xmlns:a16="http://schemas.microsoft.com/office/drawing/2014/main" id="{05A40FF9-42D3-8FD2-B12C-427D4107AC1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7696200" cy="3276600"/>
            <a:chOff x="336" y="1152"/>
            <a:chExt cx="4848" cy="2064"/>
          </a:xfrm>
        </p:grpSpPr>
        <p:sp>
          <p:nvSpPr>
            <p:cNvPr id="51217" name="Rectangle 17">
              <a:extLst>
                <a:ext uri="{FF2B5EF4-FFF2-40B4-BE49-F238E27FC236}">
                  <a16:creationId xmlns:a16="http://schemas.microsoft.com/office/drawing/2014/main" id="{665167D3-0019-8AFB-6BEA-879B15506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04"/>
              <a:ext cx="62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1218" name="Rectangle 18">
              <a:extLst>
                <a:ext uri="{FF2B5EF4-FFF2-40B4-BE49-F238E27FC236}">
                  <a16:creationId xmlns:a16="http://schemas.microsoft.com/office/drawing/2014/main" id="{2A601946-593A-9276-50A8-D4F7CCEF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04"/>
              <a:ext cx="57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0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1</a:t>
              </a:r>
            </a:p>
            <a:p>
              <a:pPr algn="ctr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2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3</a:t>
              </a:r>
              <a:endParaRPr lang="en-US" altLang="zh-CN" sz="2000"/>
            </a:p>
          </p:txBody>
        </p:sp>
        <p:sp>
          <p:nvSpPr>
            <p:cNvPr id="51219" name="Rectangle 19">
              <a:extLst>
                <a:ext uri="{FF2B5EF4-FFF2-40B4-BE49-F238E27FC236}">
                  <a16:creationId xmlns:a16="http://schemas.microsoft.com/office/drawing/2014/main" id="{2BDD4D01-A5E3-5181-D036-367DD41F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2"/>
              <a:ext cx="86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0" name="Rectangle 20">
              <a:extLst>
                <a:ext uri="{FF2B5EF4-FFF2-40B4-BE49-F238E27FC236}">
                  <a16:creationId xmlns:a16="http://schemas.microsoft.com/office/drawing/2014/main" id="{AADDD41B-D7D4-8A5F-3CA5-8F63F32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1" name="Rectangle 21">
              <a:extLst>
                <a:ext uri="{FF2B5EF4-FFF2-40B4-BE49-F238E27FC236}">
                  <a16:creationId xmlns:a16="http://schemas.microsoft.com/office/drawing/2014/main" id="{543590D2-484C-358C-3737-F8E6545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72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2" name="Rectangle 22">
              <a:extLst>
                <a:ext uri="{FF2B5EF4-FFF2-40B4-BE49-F238E27FC236}">
                  <a16:creationId xmlns:a16="http://schemas.microsoft.com/office/drawing/2014/main" id="{0E2B3D67-E40D-FC60-64EA-0E3EA90A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72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3" name="Rectangle 23">
              <a:extLst>
                <a:ext uri="{FF2B5EF4-FFF2-40B4-BE49-F238E27FC236}">
                  <a16:creationId xmlns:a16="http://schemas.microsoft.com/office/drawing/2014/main" id="{9CD52EA1-C0E1-EDE6-8D11-82254A78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152"/>
              <a:ext cx="6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4" name="Rectangle 24">
              <a:extLst>
                <a:ext uri="{FF2B5EF4-FFF2-40B4-BE49-F238E27FC236}">
                  <a16:creationId xmlns:a16="http://schemas.microsoft.com/office/drawing/2014/main" id="{A8A3D763-6023-9D0F-7863-6E77D9400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52"/>
              <a:ext cx="6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1225" name="Rectangle 25">
              <a:extLst>
                <a:ext uri="{FF2B5EF4-FFF2-40B4-BE49-F238E27FC236}">
                  <a16:creationId xmlns:a16="http://schemas.microsoft.com/office/drawing/2014/main" id="{C9F48011-8481-C357-5E10-44A2317A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/>
                <a:t>k</a:t>
              </a:r>
            </a:p>
          </p:txBody>
        </p:sp>
        <p:sp>
          <p:nvSpPr>
            <p:cNvPr id="51226" name="Line 26">
              <a:extLst>
                <a:ext uri="{FF2B5EF4-FFF2-40B4-BE49-F238E27FC236}">
                  <a16:creationId xmlns:a16="http://schemas.microsoft.com/office/drawing/2014/main" id="{51E61763-924B-05E0-2E64-ED8B60418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152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3340A0C3-AFCA-F752-4776-B00F2725D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04"/>
              <a:ext cx="4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45EBCD89-1706-8B71-F991-1C974796A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04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34" name="Object 34">
              <a:extLst>
                <a:ext uri="{FF2B5EF4-FFF2-40B4-BE49-F238E27FC236}">
                  <a16:creationId xmlns:a16="http://schemas.microsoft.com/office/drawing/2014/main" id="{5E759E26-3A5D-0D0B-007A-77BC2A79B5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545"/>
            <a:ext cx="19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280" imgH="393480" progId="Equation.DSMT4">
                    <p:embed/>
                  </p:oleObj>
                </mc:Choice>
                <mc:Fallback>
                  <p:oleObj name="Equation" r:id="rId7" imgW="152280" imgH="3934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45"/>
                          <a:ext cx="19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0" name="Object 40">
              <a:extLst>
                <a:ext uri="{FF2B5EF4-FFF2-40B4-BE49-F238E27FC236}">
                  <a16:creationId xmlns:a16="http://schemas.microsoft.com/office/drawing/2014/main" id="{2BEA272C-7B68-FD0A-F790-5E1AE64020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824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393480" progId="Equation.DSMT4">
                    <p:embed/>
                  </p:oleObj>
                </mc:Choice>
                <mc:Fallback>
                  <p:oleObj name="Equation" r:id="rId9" imgW="152280" imgH="3934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24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1" name="Object 41">
              <a:extLst>
                <a:ext uri="{FF2B5EF4-FFF2-40B4-BE49-F238E27FC236}">
                  <a16:creationId xmlns:a16="http://schemas.microsoft.com/office/drawing/2014/main" id="{450B0F04-0518-0544-E2B1-08228C072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60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393480" progId="Equation.DSMT4">
                    <p:embed/>
                  </p:oleObj>
                </mc:Choice>
                <mc:Fallback>
                  <p:oleObj name="Equation" r:id="rId11" imgW="228600" imgH="3934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60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2" name="Object 42">
              <a:extLst>
                <a:ext uri="{FF2B5EF4-FFF2-40B4-BE49-F238E27FC236}">
                  <a16:creationId xmlns:a16="http://schemas.microsoft.com/office/drawing/2014/main" id="{FA40D6D0-21BD-603C-7DAF-E1AEA9565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96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600" imgH="393480" progId="Equation.DSMT4">
                    <p:embed/>
                  </p:oleObj>
                </mc:Choice>
                <mc:Fallback>
                  <p:oleObj name="Equation" r:id="rId13" imgW="228600" imgH="393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96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3" name="Object 43">
              <a:extLst>
                <a:ext uri="{FF2B5EF4-FFF2-40B4-BE49-F238E27FC236}">
                  <a16:creationId xmlns:a16="http://schemas.microsoft.com/office/drawing/2014/main" id="{DC8797A7-97A2-A6D3-2066-14FC29F3C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824"/>
            <a:ext cx="27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3800" imgH="393480" progId="Equation.DSMT4">
                    <p:embed/>
                  </p:oleObj>
                </mc:Choice>
                <mc:Fallback>
                  <p:oleObj name="Equation" r:id="rId15" imgW="253800" imgH="3934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24"/>
                          <a:ext cx="27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4" name="Object 44">
              <a:extLst>
                <a:ext uri="{FF2B5EF4-FFF2-40B4-BE49-F238E27FC236}">
                  <a16:creationId xmlns:a16="http://schemas.microsoft.com/office/drawing/2014/main" id="{ACEA7B96-66AE-378D-65C5-F2866A6AD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60"/>
            <a:ext cx="35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0120" imgH="393480" progId="Equation.DSMT4">
                    <p:embed/>
                  </p:oleObj>
                </mc:Choice>
                <mc:Fallback>
                  <p:oleObj name="Equation" r:id="rId17" imgW="330120" imgH="3934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35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5" name="Object 45">
              <a:extLst>
                <a:ext uri="{FF2B5EF4-FFF2-40B4-BE49-F238E27FC236}">
                  <a16:creationId xmlns:a16="http://schemas.microsoft.com/office/drawing/2014/main" id="{8E586F8D-8394-C8E7-6BA2-0436808E19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96"/>
            <a:ext cx="35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30120" imgH="393480" progId="Equation.DSMT4">
                    <p:embed/>
                  </p:oleObj>
                </mc:Choice>
                <mc:Fallback>
                  <p:oleObj name="Equation" r:id="rId19" imgW="330120" imgH="3934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96"/>
                          <a:ext cx="35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1" name="Object 51">
              <a:extLst>
                <a:ext uri="{FF2B5EF4-FFF2-40B4-BE49-F238E27FC236}">
                  <a16:creationId xmlns:a16="http://schemas.microsoft.com/office/drawing/2014/main" id="{7C80F53E-B782-8AE2-19FB-905BDE69CF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160"/>
            <a:ext cx="24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393480" progId="Equation.DSMT4">
                    <p:embed/>
                  </p:oleObj>
                </mc:Choice>
                <mc:Fallback>
                  <p:oleObj name="Equation" r:id="rId21" imgW="215640" imgH="3934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60"/>
                          <a:ext cx="24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2" name="Object 52">
              <a:extLst>
                <a:ext uri="{FF2B5EF4-FFF2-40B4-BE49-F238E27FC236}">
                  <a16:creationId xmlns:a16="http://schemas.microsoft.com/office/drawing/2014/main" id="{A63C4FE2-3E9C-30DE-3C94-270D486792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496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8600" imgH="393480" progId="Equation.DSMT4">
                    <p:embed/>
                  </p:oleObj>
                </mc:Choice>
                <mc:Fallback>
                  <p:oleObj name="Equation" r:id="rId23" imgW="228600" imgH="39348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96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3" name="Object 53">
              <a:extLst>
                <a:ext uri="{FF2B5EF4-FFF2-40B4-BE49-F238E27FC236}">
                  <a16:creationId xmlns:a16="http://schemas.microsoft.com/office/drawing/2014/main" id="{FFF54D17-656E-1AC4-9137-486BB31C6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496"/>
            <a:ext cx="3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30120" imgH="393480" progId="Equation.DSMT4">
                    <p:embed/>
                  </p:oleObj>
                </mc:Choice>
                <mc:Fallback>
                  <p:oleObj name="Equation" r:id="rId25" imgW="330120" imgH="39348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96"/>
                          <a:ext cx="37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4" name="Object 54">
              <a:extLst>
                <a:ext uri="{FF2B5EF4-FFF2-40B4-BE49-F238E27FC236}">
                  <a16:creationId xmlns:a16="http://schemas.microsoft.com/office/drawing/2014/main" id="{0A44502D-8B8E-92A3-C3F7-6C13EDBC1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824"/>
            <a:ext cx="24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15640" imgH="393480" progId="Equation.DSMT4">
                    <p:embed/>
                  </p:oleObj>
                </mc:Choice>
                <mc:Fallback>
                  <p:oleObj name="Equation" r:id="rId27" imgW="215640" imgH="39348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24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5" name="Object 55">
              <a:extLst>
                <a:ext uri="{FF2B5EF4-FFF2-40B4-BE49-F238E27FC236}">
                  <a16:creationId xmlns:a16="http://schemas.microsoft.com/office/drawing/2014/main" id="{F91CF661-8D5A-CC1E-E6D0-D1D322BCC6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160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80" imgH="393480" progId="Equation.DSMT4">
                    <p:embed/>
                  </p:oleObj>
                </mc:Choice>
                <mc:Fallback>
                  <p:oleObj name="Equation" r:id="rId28" imgW="152280" imgH="3934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6" name="Object 56">
              <a:extLst>
                <a:ext uri="{FF2B5EF4-FFF2-40B4-BE49-F238E27FC236}">
                  <a16:creationId xmlns:a16="http://schemas.microsoft.com/office/drawing/2014/main" id="{B05F878F-FFCC-C0AC-AEAA-93C931F81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496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04560" imgH="393480" progId="Equation.DSMT4">
                    <p:embed/>
                  </p:oleObj>
                </mc:Choice>
                <mc:Fallback>
                  <p:oleObj name="Equation" r:id="rId30" imgW="304560" imgH="39348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96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57" name="Rectangle 57">
              <a:extLst>
                <a:ext uri="{FF2B5EF4-FFF2-40B4-BE49-F238E27FC236}">
                  <a16:creationId xmlns:a16="http://schemas.microsoft.com/office/drawing/2014/main" id="{4FF453B9-3948-FD2C-7F72-36A09207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51258" name="Rectangle 58">
              <a:extLst>
                <a:ext uri="{FF2B5EF4-FFF2-40B4-BE49-F238E27FC236}">
                  <a16:creationId xmlns:a16="http://schemas.microsoft.com/office/drawing/2014/main" id="{E61BC72C-0A28-7BA4-6AD2-A8DC1838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259" name="Rectangle 59">
              <a:extLst>
                <a:ext uri="{FF2B5EF4-FFF2-40B4-BE49-F238E27FC236}">
                  <a16:creationId xmlns:a16="http://schemas.microsoft.com/office/drawing/2014/main" id="{67F95F42-EFEE-784F-8982-F8C423A5F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2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260" name="Rectangle 60">
              <a:extLst>
                <a:ext uri="{FF2B5EF4-FFF2-40B4-BE49-F238E27FC236}">
                  <a16:creationId xmlns:a16="http://schemas.microsoft.com/office/drawing/2014/main" id="{1C56425B-DC9C-3CB3-8AFA-6097963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3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261" name="Rectangle 61">
              <a:extLst>
                <a:ext uri="{FF2B5EF4-FFF2-40B4-BE49-F238E27FC236}">
                  <a16:creationId xmlns:a16="http://schemas.microsoft.com/office/drawing/2014/main" id="{93E48BE0-9C47-66A6-484E-C8CF71BE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51262" name="Rectangle 62">
              <a:extLst>
                <a:ext uri="{FF2B5EF4-FFF2-40B4-BE49-F238E27FC236}">
                  <a16:creationId xmlns:a16="http://schemas.microsoft.com/office/drawing/2014/main" id="{D336AC82-F700-C87C-D135-3974D0B3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15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/>
                <a:t>B</a:t>
              </a:r>
              <a:r>
                <a:rPr lang="en-US" altLang="zh-CN" sz="2000" b="1" i="1" baseline="-25000"/>
                <a:t>k</a:t>
              </a:r>
            </a:p>
          </p:txBody>
        </p:sp>
        <p:sp>
          <p:nvSpPr>
            <p:cNvPr id="51263" name="Text Box 63">
              <a:extLst>
                <a:ext uri="{FF2B5EF4-FFF2-40B4-BE49-F238E27FC236}">
                  <a16:creationId xmlns:a16="http://schemas.microsoft.com/office/drawing/2014/main" id="{FE092D96-9AF3-939D-43CF-C050F2DF4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4" name="Text Box 64">
              <a:extLst>
                <a:ext uri="{FF2B5EF4-FFF2-40B4-BE49-F238E27FC236}">
                  <a16:creationId xmlns:a16="http://schemas.microsoft.com/office/drawing/2014/main" id="{EDB10549-506F-A075-47D6-805CC2E23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5" name="Text Box 65">
              <a:extLst>
                <a:ext uri="{FF2B5EF4-FFF2-40B4-BE49-F238E27FC236}">
                  <a16:creationId xmlns:a16="http://schemas.microsoft.com/office/drawing/2014/main" id="{5A1B26E0-A031-2917-83A4-B8AFA2A90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6" name="Text Box 66">
              <a:extLst>
                <a:ext uri="{FF2B5EF4-FFF2-40B4-BE49-F238E27FC236}">
                  <a16:creationId xmlns:a16="http://schemas.microsoft.com/office/drawing/2014/main" id="{636AC9BB-8E79-537A-0C28-26D4CFD90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7" name="Text Box 67">
              <a:extLst>
                <a:ext uri="{FF2B5EF4-FFF2-40B4-BE49-F238E27FC236}">
                  <a16:creationId xmlns:a16="http://schemas.microsoft.com/office/drawing/2014/main" id="{AAEA14E6-F0B4-06B2-254B-C74F47404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8" name="Text Box 68">
              <a:extLst>
                <a:ext uri="{FF2B5EF4-FFF2-40B4-BE49-F238E27FC236}">
                  <a16:creationId xmlns:a16="http://schemas.microsoft.com/office/drawing/2014/main" id="{FD57BD0B-8AC1-91BF-EEDF-9866D4176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69" name="Text Box 69">
              <a:extLst>
                <a:ext uri="{FF2B5EF4-FFF2-40B4-BE49-F238E27FC236}">
                  <a16:creationId xmlns:a16="http://schemas.microsoft.com/office/drawing/2014/main" id="{7CFFB5D6-CCA3-8A15-8374-6534D0DBA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832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1270" name="Line 70">
              <a:extLst>
                <a:ext uri="{FF2B5EF4-FFF2-40B4-BE49-F238E27FC236}">
                  <a16:creationId xmlns:a16="http://schemas.microsoft.com/office/drawing/2014/main" id="{58A2CA92-35ED-AFEF-530A-35CA3888E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16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86" name="Group 86">
            <a:extLst>
              <a:ext uri="{FF2B5EF4-FFF2-40B4-BE49-F238E27FC236}">
                <a16:creationId xmlns:a16="http://schemas.microsoft.com/office/drawing/2014/main" id="{0536DE28-6F5D-159B-0B65-2D4EC52ECE1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05400"/>
            <a:ext cx="6858000" cy="1330325"/>
            <a:chOff x="336" y="3312"/>
            <a:chExt cx="4320" cy="838"/>
          </a:xfrm>
        </p:grpSpPr>
        <p:sp>
          <p:nvSpPr>
            <p:cNvPr id="51274" name="Text Box 74">
              <a:extLst>
                <a:ext uri="{FF2B5EF4-FFF2-40B4-BE49-F238E27FC236}">
                  <a16:creationId xmlns:a16="http://schemas.microsoft.com/office/drawing/2014/main" id="{DBB86F9B-9B21-5BED-19A6-657778ACB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31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常用的是 </a:t>
              </a:r>
              <a:r>
                <a:rPr lang="en-US" altLang="zh-CN" sz="2400" b="1" i="1"/>
                <a:t>k</a:t>
              </a:r>
              <a:r>
                <a:rPr lang="en-US" altLang="zh-CN" sz="2400" b="1"/>
                <a:t> = </a:t>
              </a:r>
              <a:r>
                <a:rPr lang="en-US" altLang="zh-CN" sz="2400" b="1">
                  <a:solidFill>
                    <a:schemeClr val="accent2"/>
                  </a:solidFill>
                </a:rPr>
                <a:t>3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的</a:t>
              </a:r>
              <a:r>
                <a:rPr lang="en-US" altLang="zh-CN" sz="2400" b="1">
                  <a:solidFill>
                    <a:schemeClr val="accent2"/>
                  </a:solidFill>
                </a:rPr>
                <a:t>4</a:t>
              </a:r>
              <a:r>
                <a:rPr lang="zh-CN" altLang="en-US" sz="2400" b="1">
                  <a:solidFill>
                    <a:schemeClr val="accent2"/>
                  </a:solidFill>
                </a:rPr>
                <a:t>阶亚当姆斯显式公式</a:t>
              </a:r>
            </a:p>
          </p:txBody>
        </p:sp>
        <p:grpSp>
          <p:nvGrpSpPr>
            <p:cNvPr id="51285" name="Group 85">
              <a:extLst>
                <a:ext uri="{FF2B5EF4-FFF2-40B4-BE49-F238E27FC236}">
                  <a16:creationId xmlns:a16="http://schemas.microsoft.com/office/drawing/2014/main" id="{C6699A18-DB1B-48BB-22B5-667936FC6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648"/>
              <a:ext cx="3360" cy="502"/>
              <a:chOff x="960" y="3648"/>
              <a:chExt cx="3360" cy="502"/>
            </a:xfrm>
          </p:grpSpPr>
          <p:sp>
            <p:nvSpPr>
              <p:cNvPr id="51277" name="AutoShape 77">
                <a:extLst>
                  <a:ext uri="{FF2B5EF4-FFF2-40B4-BE49-F238E27FC236}">
                    <a16:creationId xmlns:a16="http://schemas.microsoft.com/office/drawing/2014/main" id="{3FF126E7-A33E-3E88-0F3E-51211DDCA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648"/>
                <a:ext cx="3360" cy="502"/>
              </a:xfrm>
              <a:prstGeom prst="bevel">
                <a:avLst>
                  <a:gd name="adj" fmla="val 6250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276" name="Object 76">
                <a:extLst>
                  <a:ext uri="{FF2B5EF4-FFF2-40B4-BE49-F238E27FC236}">
                    <a16:creationId xmlns:a16="http://schemas.microsoft.com/office/drawing/2014/main" id="{EC82606E-9D8A-CF7E-18E6-AB1FB5A3B1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9" y="3663"/>
              <a:ext cx="3282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2958840" imgH="406080" progId="Equation.DSMT4">
                      <p:embed/>
                    </p:oleObj>
                  </mc:Choice>
                  <mc:Fallback>
                    <p:oleObj name="Equation" r:id="rId32" imgW="2958840" imgH="406080" progId="Equation.DSMT4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9" y="3663"/>
                            <a:ext cx="3282" cy="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51279" name="Picture 79">
              <a:extLst>
                <a:ext uri="{FF2B5EF4-FFF2-40B4-BE49-F238E27FC236}">
                  <a16:creationId xmlns:a16="http://schemas.microsoft.com/office/drawing/2014/main" id="{DAE61767-838D-2738-7F5D-9D1BBCBB7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312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6E8B6F1-06BA-E295-FBBA-DAA47B3E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A651B69-2766-FE5A-0DC5-D72BDD5C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en-US" altLang="zh-CN" sz="2400" b="1"/>
              <a:t>  </a:t>
            </a:r>
            <a:r>
              <a:rPr lang="zh-CN" altLang="en-US" sz="2400" b="1"/>
              <a:t>亚当姆斯隐式公式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Adams implicit formulae */</a:t>
            </a:r>
          </a:p>
        </p:txBody>
      </p:sp>
      <p:grpSp>
        <p:nvGrpSpPr>
          <p:cNvPr id="52295" name="Group 71">
            <a:extLst>
              <a:ext uri="{FF2B5EF4-FFF2-40B4-BE49-F238E27FC236}">
                <a16:creationId xmlns:a16="http://schemas.microsoft.com/office/drawing/2014/main" id="{49D9AAB4-6638-F032-99BF-01BB5B55D9A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077200" cy="1698625"/>
            <a:chOff x="288" y="432"/>
            <a:chExt cx="5088" cy="1070"/>
          </a:xfrm>
        </p:grpSpPr>
        <p:sp>
          <p:nvSpPr>
            <p:cNvPr id="52229" name="Text Box 5">
              <a:extLst>
                <a:ext uri="{FF2B5EF4-FFF2-40B4-BE49-F238E27FC236}">
                  <a16:creationId xmlns:a16="http://schemas.microsoft.com/office/drawing/2014/main" id="{3A7B8447-7016-C92F-B2ED-E1A8CFC30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32"/>
              <a:ext cx="508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/>
                <a:t>利用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k+</a:t>
              </a:r>
              <a:r>
                <a:rPr lang="en-US" altLang="zh-CN" sz="2400" b="1">
                  <a:solidFill>
                    <a:schemeClr val="accent2"/>
                  </a:solidFill>
                </a:rPr>
                <a:t>1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个节点上的被积函数值 </a:t>
              </a:r>
              <a:r>
                <a:rPr lang="en-US" altLang="zh-CN" sz="2400" b="1" i="1">
                  <a:solidFill>
                    <a:srgbClr val="FF3300"/>
                  </a:solidFill>
                </a:rPr>
                <a:t>f</a:t>
              </a:r>
              <a:r>
                <a:rPr lang="en-US" altLang="zh-CN" sz="2400" b="1" i="1" baseline="-25000">
                  <a:solidFill>
                    <a:srgbClr val="FF3300"/>
                  </a:solidFill>
                </a:rPr>
                <a:t>n</a:t>
              </a:r>
              <a:r>
                <a:rPr lang="en-US" altLang="zh-CN" sz="2400" b="1" baseline="-25000">
                  <a:solidFill>
                    <a:srgbClr val="FF3300"/>
                  </a:solidFill>
                </a:rPr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/>
                <a:t>,  </a:t>
              </a:r>
              <a:r>
                <a:rPr lang="en-US" altLang="zh-CN" sz="2400" b="1" i="1"/>
                <a:t>f</a:t>
              </a:r>
              <a:r>
                <a:rPr lang="en-US" altLang="zh-CN" sz="2400" b="1" i="1" baseline="-25000"/>
                <a:t>n </a:t>
              </a:r>
              <a:r>
                <a:rPr lang="en-US" altLang="zh-CN" sz="2400" b="1"/>
                <a:t>, …, </a:t>
              </a:r>
              <a:r>
                <a:rPr lang="en-US" altLang="zh-CN" sz="2400" b="1" i="1"/>
                <a:t>f</a:t>
              </a:r>
              <a:r>
                <a:rPr lang="en-US" altLang="zh-CN" sz="2400" b="1" i="1" baseline="-25000"/>
                <a:t>n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k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+1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构造 </a:t>
              </a:r>
              <a:r>
                <a:rPr lang="en-US" altLang="zh-CN" sz="2400" b="1" i="1"/>
                <a:t>k</a:t>
              </a:r>
              <a:r>
                <a:rPr lang="en-US" altLang="zh-CN" sz="2400" b="1"/>
                <a:t> </a:t>
              </a:r>
              <a:r>
                <a:rPr lang="zh-CN" altLang="en-US" sz="2400" b="1"/>
                <a:t>阶牛顿</a:t>
              </a:r>
              <a:r>
                <a:rPr lang="zh-CN" altLang="en-US" sz="2400" b="1">
                  <a:solidFill>
                    <a:schemeClr val="accent2"/>
                  </a:solidFill>
                </a:rPr>
                <a:t>前插</a:t>
              </a:r>
              <a:r>
                <a:rPr lang="zh-CN" altLang="en-US" sz="2400" b="1"/>
                <a:t>多项式。与显式多项式完全类似地可得到一系列</a:t>
              </a:r>
              <a:r>
                <a:rPr lang="zh-CN" altLang="en-US" sz="2400" b="1">
                  <a:solidFill>
                    <a:schemeClr val="accent2"/>
                  </a:solidFill>
                </a:rPr>
                <a:t>隐式公式</a:t>
              </a:r>
              <a:r>
                <a:rPr lang="zh-CN" altLang="en-US" sz="2400" b="1"/>
                <a:t>，并有                                   ，其中      与 </a:t>
              </a:r>
              <a:r>
                <a:rPr lang="en-US" altLang="zh-CN" sz="2400" b="1" i="1">
                  <a:solidFill>
                    <a:srgbClr val="FF3300"/>
                  </a:solidFill>
                </a:rPr>
                <a:t>f</a:t>
              </a:r>
              <a:r>
                <a:rPr lang="en-US" altLang="zh-CN" sz="2400" b="1" i="1" baseline="-25000">
                  <a:solidFill>
                    <a:srgbClr val="FF3300"/>
                  </a:solidFill>
                </a:rPr>
                <a:t>n</a:t>
              </a:r>
              <a:r>
                <a:rPr lang="en-US" altLang="zh-CN" sz="2400" b="1" baseline="-25000">
                  <a:solidFill>
                    <a:srgbClr val="FF3300"/>
                  </a:solidFill>
                </a:rPr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/>
                <a:t>,  </a:t>
              </a:r>
              <a:r>
                <a:rPr lang="en-US" altLang="zh-CN" sz="2400" b="1" i="1"/>
                <a:t>f</a:t>
              </a:r>
              <a:r>
                <a:rPr lang="en-US" altLang="zh-CN" sz="2400" b="1" i="1" baseline="-25000"/>
                <a:t>n </a:t>
              </a:r>
              <a:r>
                <a:rPr lang="en-US" altLang="zh-CN" sz="2400" b="1"/>
                <a:t>, …, </a:t>
              </a:r>
              <a:r>
                <a:rPr lang="en-US" altLang="zh-CN" sz="2400" b="1" i="1"/>
                <a:t>f</a:t>
              </a:r>
              <a:r>
                <a:rPr lang="en-US" altLang="zh-CN" sz="2400" b="1" i="1" baseline="-25000"/>
                <a:t>n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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k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+1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的系数亦可查表得到。</a:t>
              </a:r>
            </a:p>
          </p:txBody>
        </p:sp>
        <p:grpSp>
          <p:nvGrpSpPr>
            <p:cNvPr id="52294" name="Group 70">
              <a:extLst>
                <a:ext uri="{FF2B5EF4-FFF2-40B4-BE49-F238E27FC236}">
                  <a16:creationId xmlns:a16="http://schemas.microsoft.com/office/drawing/2014/main" id="{E2EE6231-4743-7482-08F5-1849D6375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839"/>
              <a:ext cx="1732" cy="428"/>
              <a:chOff x="1661" y="839"/>
              <a:chExt cx="1732" cy="428"/>
            </a:xfrm>
          </p:grpSpPr>
          <p:graphicFrame>
            <p:nvGraphicFramePr>
              <p:cNvPr id="52235" name="Object 11">
                <a:extLst>
                  <a:ext uri="{FF2B5EF4-FFF2-40B4-BE49-F238E27FC236}">
                    <a16:creationId xmlns:a16="http://schemas.microsoft.com/office/drawing/2014/main" id="{586C9070-89C2-D0CB-D95F-FFC96B62F8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61" y="983"/>
              <a:ext cx="1732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473120" imgH="241200" progId="Equation.DSMT4">
                      <p:embed/>
                    </p:oleObj>
                  </mc:Choice>
                  <mc:Fallback>
                    <p:oleObj name="Equation" r:id="rId6" imgW="1473120" imgH="2412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1" y="983"/>
                            <a:ext cx="1732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36" name="Text Box 12">
                <a:extLst>
                  <a:ext uri="{FF2B5EF4-FFF2-40B4-BE49-F238E27FC236}">
                    <a16:creationId xmlns:a16="http://schemas.microsoft.com/office/drawing/2014/main" id="{6D255039-8C62-AE19-8831-483D1B259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83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~</a:t>
                </a:r>
              </a:p>
            </p:txBody>
          </p:sp>
        </p:grpSp>
        <p:grpSp>
          <p:nvGrpSpPr>
            <p:cNvPr id="52240" name="Group 16">
              <a:extLst>
                <a:ext uri="{FF2B5EF4-FFF2-40B4-BE49-F238E27FC236}">
                  <a16:creationId xmlns:a16="http://schemas.microsoft.com/office/drawing/2014/main" id="{2A3C3BC7-8AE8-6C98-1CD2-7094F342A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839"/>
              <a:ext cx="336" cy="424"/>
              <a:chOff x="2736" y="1968"/>
              <a:chExt cx="336" cy="424"/>
            </a:xfrm>
          </p:grpSpPr>
          <p:graphicFrame>
            <p:nvGraphicFramePr>
              <p:cNvPr id="52238" name="Object 14">
                <a:extLst>
                  <a:ext uri="{FF2B5EF4-FFF2-40B4-BE49-F238E27FC236}">
                    <a16:creationId xmlns:a16="http://schemas.microsoft.com/office/drawing/2014/main" id="{2ABD7E02-6583-A1A1-6453-6BF6F44725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9" y="2119"/>
              <a:ext cx="241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228600" progId="Equation.DSMT4">
                      <p:embed/>
                    </p:oleObj>
                  </mc:Choice>
                  <mc:Fallback>
                    <p:oleObj name="Equation" r:id="rId8" imgW="20304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2119"/>
                            <a:ext cx="241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39" name="Text Box 15">
                <a:extLst>
                  <a:ext uri="{FF2B5EF4-FFF2-40B4-BE49-F238E27FC236}">
                    <a16:creationId xmlns:a16="http://schemas.microsoft.com/office/drawing/2014/main" id="{AAAB02CA-FADE-F330-65A3-1105D2637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/>
                  <a:t>~</a:t>
                </a:r>
              </a:p>
            </p:txBody>
          </p:sp>
        </p:grpSp>
      </p:grpSp>
      <p:grpSp>
        <p:nvGrpSpPr>
          <p:cNvPr id="52283" name="Group 59">
            <a:extLst>
              <a:ext uri="{FF2B5EF4-FFF2-40B4-BE49-F238E27FC236}">
                <a16:creationId xmlns:a16="http://schemas.microsoft.com/office/drawing/2014/main" id="{0CD6072B-6F29-1368-895C-31024E63B3D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09800"/>
            <a:ext cx="7696200" cy="3011488"/>
            <a:chOff x="336" y="1559"/>
            <a:chExt cx="4848" cy="1897"/>
          </a:xfrm>
        </p:grpSpPr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D5CF9092-18C5-E14C-FC83-29CE9AD87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36"/>
              <a:ext cx="624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C0B6A074-D1FC-70F1-D3F9-4DF89E41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36"/>
              <a:ext cx="57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2000" b="1"/>
                <a:t>0</a:t>
              </a:r>
            </a:p>
            <a:p>
              <a:pPr algn="ctr">
                <a:lnSpc>
                  <a:spcPct val="120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2000" b="1"/>
                <a:t>1</a:t>
              </a:r>
            </a:p>
            <a:p>
              <a:pPr algn="ctr">
                <a:lnSpc>
                  <a:spcPct val="120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2000" b="1"/>
                <a:t>2</a:t>
              </a:r>
            </a:p>
            <a:p>
              <a:pPr algn="ctr">
                <a:spcBef>
                  <a:spcPct val="40000"/>
                </a:spcBef>
                <a:buFontTx/>
                <a:buNone/>
              </a:pPr>
              <a:r>
                <a:rPr lang="en-US" altLang="zh-CN" sz="2000" b="1"/>
                <a:t>3</a:t>
              </a:r>
              <a:endParaRPr lang="en-US" altLang="zh-CN" sz="2000"/>
            </a:p>
          </p:txBody>
        </p:sp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F7C6F96F-52B7-B947-C205-5A60B89D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32"/>
              <a:ext cx="86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95D7F38E-BBC5-315E-7726-53361620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6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95E0FFD8-71CE-CDEE-6473-7EA40244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72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C48F7675-5131-3A75-DAAE-6DACC267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32"/>
              <a:ext cx="72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0EFF2C0A-9ACA-2638-66EB-580AE007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67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6224CF21-114B-3BD6-C3ED-127FCB1F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62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000"/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09F7BF15-11BC-685A-88EE-86AB4925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/>
                <a:t>k</a:t>
              </a:r>
            </a:p>
          </p:txBody>
        </p:sp>
        <p:sp>
          <p:nvSpPr>
            <p:cNvPr id="52252" name="Line 28">
              <a:extLst>
                <a:ext uri="{FF2B5EF4-FFF2-40B4-BE49-F238E27FC236}">
                  <a16:creationId xmlns:a16="http://schemas.microsoft.com/office/drawing/2014/main" id="{6F0334F7-9BE3-01D3-A597-867168EC8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29">
              <a:extLst>
                <a:ext uri="{FF2B5EF4-FFF2-40B4-BE49-F238E27FC236}">
                  <a16:creationId xmlns:a16="http://schemas.microsoft.com/office/drawing/2014/main" id="{803EF87B-D5D4-0F04-F5DE-5745B5A7F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55" name="Object 31">
              <a:extLst>
                <a:ext uri="{FF2B5EF4-FFF2-40B4-BE49-F238E27FC236}">
                  <a16:creationId xmlns:a16="http://schemas.microsoft.com/office/drawing/2014/main" id="{6BC080AD-5993-619E-471E-6BE86DAF47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968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393480" progId="Equation.DSMT4">
                    <p:embed/>
                  </p:oleObj>
                </mc:Choice>
                <mc:Fallback>
                  <p:oleObj name="Equation" r:id="rId10" imgW="266400" imgH="3934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968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6" name="Object 32">
              <a:extLst>
                <a:ext uri="{FF2B5EF4-FFF2-40B4-BE49-F238E27FC236}">
                  <a16:creationId xmlns:a16="http://schemas.microsoft.com/office/drawing/2014/main" id="{353F588E-F3C8-9641-E099-B8181C7903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256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393480" progId="Equation.DSMT4">
                    <p:embed/>
                  </p:oleObj>
                </mc:Choice>
                <mc:Fallback>
                  <p:oleObj name="Equation" r:id="rId12" imgW="152280" imgH="393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56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7" name="Object 33">
              <a:extLst>
                <a:ext uri="{FF2B5EF4-FFF2-40B4-BE49-F238E27FC236}">
                  <a16:creationId xmlns:a16="http://schemas.microsoft.com/office/drawing/2014/main" id="{D9E243B5-A8BE-B078-B7B6-F33127801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44"/>
            <a:ext cx="24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393480" progId="Equation.DSMT4">
                    <p:embed/>
                  </p:oleObj>
                </mc:Choice>
                <mc:Fallback>
                  <p:oleObj name="Equation" r:id="rId14" imgW="215640" imgH="39348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44"/>
                          <a:ext cx="24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8" name="Object 34">
              <a:extLst>
                <a:ext uri="{FF2B5EF4-FFF2-40B4-BE49-F238E27FC236}">
                  <a16:creationId xmlns:a16="http://schemas.microsoft.com/office/drawing/2014/main" id="{CFB893DF-4F25-C452-76DD-AB1FDAFA1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832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8600" imgH="393480" progId="Equation.DSMT4">
                    <p:embed/>
                  </p:oleObj>
                </mc:Choice>
                <mc:Fallback>
                  <p:oleObj name="Equation" r:id="rId16" imgW="228600" imgH="3934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32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9" name="Object 35">
              <a:extLst>
                <a:ext uri="{FF2B5EF4-FFF2-40B4-BE49-F238E27FC236}">
                  <a16:creationId xmlns:a16="http://schemas.microsoft.com/office/drawing/2014/main" id="{D75BF764-3E57-D6DD-8A98-A53F8D124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256"/>
            <a:ext cx="16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393480" progId="Equation.DSMT4">
                    <p:embed/>
                  </p:oleObj>
                </mc:Choice>
                <mc:Fallback>
                  <p:oleObj name="Equation" r:id="rId18" imgW="152280" imgH="3934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256"/>
                          <a:ext cx="16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0" name="Object 36">
              <a:extLst>
                <a:ext uri="{FF2B5EF4-FFF2-40B4-BE49-F238E27FC236}">
                  <a16:creationId xmlns:a16="http://schemas.microsoft.com/office/drawing/2014/main" id="{4BD912CC-23C1-6314-EDE3-BBDC98C945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544"/>
            <a:ext cx="23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5640" imgH="393480" progId="Equation.DSMT4">
                    <p:embed/>
                  </p:oleObj>
                </mc:Choice>
                <mc:Fallback>
                  <p:oleObj name="Equation" r:id="rId19" imgW="215640" imgH="3934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44"/>
                          <a:ext cx="23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1" name="Object 37">
              <a:extLst>
                <a:ext uri="{FF2B5EF4-FFF2-40B4-BE49-F238E27FC236}">
                  <a16:creationId xmlns:a16="http://schemas.microsoft.com/office/drawing/2014/main" id="{A82DF8ED-DDF6-DB1E-93AE-96D321976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832"/>
            <a:ext cx="24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" imgH="393480" progId="Equation.DSMT4">
                    <p:embed/>
                  </p:oleObj>
                </mc:Choice>
                <mc:Fallback>
                  <p:oleObj name="Equation" r:id="rId21" imgW="228600" imgH="3934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24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2" name="Object 38">
              <a:extLst>
                <a:ext uri="{FF2B5EF4-FFF2-40B4-BE49-F238E27FC236}">
                  <a16:creationId xmlns:a16="http://schemas.microsoft.com/office/drawing/2014/main" id="{EFC05D0F-8F75-80BF-544F-56B95938E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544"/>
            <a:ext cx="37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0120" imgH="393480" progId="Equation.DSMT4">
                    <p:embed/>
                  </p:oleObj>
                </mc:Choice>
                <mc:Fallback>
                  <p:oleObj name="Equation" r:id="rId23" imgW="330120" imgH="393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44"/>
                          <a:ext cx="37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3" name="Object 39">
              <a:extLst>
                <a:ext uri="{FF2B5EF4-FFF2-40B4-BE49-F238E27FC236}">
                  <a16:creationId xmlns:a16="http://schemas.microsoft.com/office/drawing/2014/main" id="{155E25D4-8F23-CE8C-1F65-395E701C49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832"/>
            <a:ext cx="38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42720" imgH="393480" progId="Equation.DSMT4">
                    <p:embed/>
                  </p:oleObj>
                </mc:Choice>
                <mc:Fallback>
                  <p:oleObj name="Equation" r:id="rId25" imgW="342720" imgH="393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38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4" name="Object 40">
              <a:extLst>
                <a:ext uri="{FF2B5EF4-FFF2-40B4-BE49-F238E27FC236}">
                  <a16:creationId xmlns:a16="http://schemas.microsoft.com/office/drawing/2014/main" id="{12C86FF0-CCA4-08D4-BDF8-9186FAD68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832"/>
            <a:ext cx="25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8600" imgH="393480" progId="Equation.DSMT4">
                    <p:embed/>
                  </p:oleObj>
                </mc:Choice>
                <mc:Fallback>
                  <p:oleObj name="Equation" r:id="rId27" imgW="228600" imgH="3934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32"/>
                          <a:ext cx="25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5" name="Object 41">
              <a:extLst>
                <a:ext uri="{FF2B5EF4-FFF2-40B4-BE49-F238E27FC236}">
                  <a16:creationId xmlns:a16="http://schemas.microsoft.com/office/drawing/2014/main" id="{657AD48D-2203-B04E-0C8E-47B082E04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256"/>
            <a:ext cx="37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30120" imgH="393480" progId="Equation.DSMT4">
                    <p:embed/>
                  </p:oleObj>
                </mc:Choice>
                <mc:Fallback>
                  <p:oleObj name="Equation" r:id="rId29" imgW="330120" imgH="3934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56"/>
                          <a:ext cx="37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6" name="Object 42">
              <a:extLst>
                <a:ext uri="{FF2B5EF4-FFF2-40B4-BE49-F238E27FC236}">
                  <a16:creationId xmlns:a16="http://schemas.microsoft.com/office/drawing/2014/main" id="{4E4770F8-F10D-71E3-509B-33CD4CD8C3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544"/>
            <a:ext cx="4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42720" imgH="393480" progId="Equation.DSMT4">
                    <p:embed/>
                  </p:oleObj>
                </mc:Choice>
                <mc:Fallback>
                  <p:oleObj name="Equation" r:id="rId31" imgW="342720" imgH="393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43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7" name="Object 43">
              <a:extLst>
                <a:ext uri="{FF2B5EF4-FFF2-40B4-BE49-F238E27FC236}">
                  <a16:creationId xmlns:a16="http://schemas.microsoft.com/office/drawing/2014/main" id="{FB6F5599-92E6-87F3-4968-6DB02463D8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832"/>
            <a:ext cx="44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06080" imgH="393480" progId="Equation.DSMT4">
                    <p:embed/>
                  </p:oleObj>
                </mc:Choice>
                <mc:Fallback>
                  <p:oleObj name="Equation" r:id="rId33" imgW="406080" imgH="3934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32"/>
                          <a:ext cx="44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8" name="Rectangle 44">
              <a:extLst>
                <a:ext uri="{FF2B5EF4-FFF2-40B4-BE49-F238E27FC236}">
                  <a16:creationId xmlns:a16="http://schemas.microsoft.com/office/drawing/2014/main" id="{9530057B-9A3C-123D-4243-ABF06997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</a:rPr>
                <a:t>+1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2269" name="Rectangle 45">
              <a:extLst>
                <a:ext uri="{FF2B5EF4-FFF2-40B4-BE49-F238E27FC236}">
                  <a16:creationId xmlns:a16="http://schemas.microsoft.com/office/drawing/2014/main" id="{00BF7AFA-3ECD-CB9C-6D2B-4A6E2C21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52270" name="Rectangle 46">
              <a:extLst>
                <a:ext uri="{FF2B5EF4-FFF2-40B4-BE49-F238E27FC236}">
                  <a16:creationId xmlns:a16="http://schemas.microsoft.com/office/drawing/2014/main" id="{3B11DEF6-6AD6-F009-1EA6-08643D10C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2271" name="Rectangle 47">
              <a:extLst>
                <a:ext uri="{FF2B5EF4-FFF2-40B4-BE49-F238E27FC236}">
                  <a16:creationId xmlns:a16="http://schemas.microsoft.com/office/drawing/2014/main" id="{2E79FF8E-D723-3C20-D96F-037562D4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000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2</a:t>
              </a:r>
              <a:endPara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2272" name="Rectangle 48">
              <a:extLst>
                <a:ext uri="{FF2B5EF4-FFF2-40B4-BE49-F238E27FC236}">
                  <a16:creationId xmlns:a16="http://schemas.microsoft.com/office/drawing/2014/main" id="{9F374AC6-B56B-CBAA-BA13-142B87BC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52273" name="Rectangle 49">
              <a:extLst>
                <a:ext uri="{FF2B5EF4-FFF2-40B4-BE49-F238E27FC236}">
                  <a16:creationId xmlns:a16="http://schemas.microsoft.com/office/drawing/2014/main" id="{A18FB9B9-7AB4-5B01-5AD9-DE490B50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632"/>
              <a:ext cx="57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 i="1"/>
                <a:t>B</a:t>
              </a:r>
              <a:r>
                <a:rPr lang="en-US" altLang="zh-CN" sz="2000" b="1" i="1" baseline="-25000"/>
                <a:t>k</a:t>
              </a:r>
            </a:p>
          </p:txBody>
        </p:sp>
        <p:sp>
          <p:nvSpPr>
            <p:cNvPr id="52274" name="Text Box 50">
              <a:extLst>
                <a:ext uri="{FF2B5EF4-FFF2-40B4-BE49-F238E27FC236}">
                  <a16:creationId xmlns:a16="http://schemas.microsoft.com/office/drawing/2014/main" id="{BEC5ED1D-2454-407A-D0C2-06870EC7B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75" name="Text Box 51">
              <a:extLst>
                <a:ext uri="{FF2B5EF4-FFF2-40B4-BE49-F238E27FC236}">
                  <a16:creationId xmlns:a16="http://schemas.microsoft.com/office/drawing/2014/main" id="{73DB9BDD-E0B3-0142-CD13-87FF37A99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76" name="Text Box 52">
              <a:extLst>
                <a:ext uri="{FF2B5EF4-FFF2-40B4-BE49-F238E27FC236}">
                  <a16:creationId xmlns:a16="http://schemas.microsoft.com/office/drawing/2014/main" id="{95E45A7B-72F4-759B-1C47-8E13AED88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77" name="Text Box 53">
              <a:extLst>
                <a:ext uri="{FF2B5EF4-FFF2-40B4-BE49-F238E27FC236}">
                  <a16:creationId xmlns:a16="http://schemas.microsoft.com/office/drawing/2014/main" id="{538E0F22-E9E4-31E2-91F4-A4752518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78" name="Text Box 54">
              <a:extLst>
                <a:ext uri="{FF2B5EF4-FFF2-40B4-BE49-F238E27FC236}">
                  <a16:creationId xmlns:a16="http://schemas.microsoft.com/office/drawing/2014/main" id="{538A774E-3F30-D45E-1D61-528197EE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79" name="Text Box 55">
              <a:extLst>
                <a:ext uri="{FF2B5EF4-FFF2-40B4-BE49-F238E27FC236}">
                  <a16:creationId xmlns:a16="http://schemas.microsoft.com/office/drawing/2014/main" id="{3627F735-79C3-13C7-BFF3-820C5BBB5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80" name="Text Box 56">
              <a:extLst>
                <a:ext uri="{FF2B5EF4-FFF2-40B4-BE49-F238E27FC236}">
                  <a16:creationId xmlns:a16="http://schemas.microsoft.com/office/drawing/2014/main" id="{7B9B9F89-ADEB-4EA7-491C-2476D532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120"/>
              <a:ext cx="3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2281" name="Line 57">
              <a:extLst>
                <a:ext uri="{FF2B5EF4-FFF2-40B4-BE49-F238E27FC236}">
                  <a16:creationId xmlns:a16="http://schemas.microsoft.com/office/drawing/2014/main" id="{5A64981D-9CE0-95B5-9630-A2DF68FED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56"/>
              <a:ext cx="48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Text Box 58">
              <a:extLst>
                <a:ext uri="{FF2B5EF4-FFF2-40B4-BE49-F238E27FC236}">
                  <a16:creationId xmlns:a16="http://schemas.microsoft.com/office/drawing/2014/main" id="{8308551E-8D3A-53E8-0337-9302610B0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5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~</a:t>
              </a:r>
            </a:p>
          </p:txBody>
        </p:sp>
      </p:grpSp>
      <p:grpSp>
        <p:nvGrpSpPr>
          <p:cNvPr id="52296" name="Group 72">
            <a:extLst>
              <a:ext uri="{FF2B5EF4-FFF2-40B4-BE49-F238E27FC236}">
                <a16:creationId xmlns:a16="http://schemas.microsoft.com/office/drawing/2014/main" id="{1F52409F-94A9-D52E-B9E7-D4818BA1DD1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7800"/>
            <a:ext cx="6858000" cy="1184275"/>
            <a:chOff x="384" y="3482"/>
            <a:chExt cx="4320" cy="746"/>
          </a:xfrm>
        </p:grpSpPr>
        <p:sp>
          <p:nvSpPr>
            <p:cNvPr id="52285" name="Text Box 61">
              <a:extLst>
                <a:ext uri="{FF2B5EF4-FFF2-40B4-BE49-F238E27FC236}">
                  <a16:creationId xmlns:a16="http://schemas.microsoft.com/office/drawing/2014/main" id="{7B82973A-2B59-F0AD-CAC9-85DB63C6D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8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常用的是 </a:t>
              </a:r>
              <a:r>
                <a:rPr lang="en-US" altLang="zh-CN" sz="2400" b="1" i="1"/>
                <a:t>k</a:t>
              </a:r>
              <a:r>
                <a:rPr lang="en-US" altLang="zh-CN" sz="2400" b="1"/>
                <a:t> = </a:t>
              </a:r>
              <a:r>
                <a:rPr lang="en-US" altLang="zh-CN" sz="2400" b="1">
                  <a:solidFill>
                    <a:schemeClr val="accent2"/>
                  </a:solidFill>
                </a:rPr>
                <a:t>3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的</a:t>
              </a:r>
              <a:r>
                <a:rPr lang="en-US" altLang="zh-CN" sz="2400" b="1">
                  <a:solidFill>
                    <a:schemeClr val="accent2"/>
                  </a:solidFill>
                </a:rPr>
                <a:t>4</a:t>
              </a:r>
              <a:r>
                <a:rPr lang="zh-CN" altLang="en-US" sz="2400" b="1">
                  <a:solidFill>
                    <a:schemeClr val="accent2"/>
                  </a:solidFill>
                </a:rPr>
                <a:t>阶亚当姆斯隐式公式</a:t>
              </a:r>
            </a:p>
          </p:txBody>
        </p:sp>
        <p:sp>
          <p:nvSpPr>
            <p:cNvPr id="52287" name="AutoShape 63">
              <a:extLst>
                <a:ext uri="{FF2B5EF4-FFF2-40B4-BE49-F238E27FC236}">
                  <a16:creationId xmlns:a16="http://schemas.microsoft.com/office/drawing/2014/main" id="{08F64403-6BCB-CDFF-D4F3-73E378E3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726"/>
              <a:ext cx="3216" cy="502"/>
            </a:xfrm>
            <a:prstGeom prst="bevel">
              <a:avLst>
                <a:gd name="adj" fmla="val 6250"/>
              </a:avLst>
            </a:prstGeom>
            <a:blipFill dpi="0" rotWithShape="0">
              <a:blip r:embed="rId3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2289" name="Picture 65">
              <a:extLst>
                <a:ext uri="{FF2B5EF4-FFF2-40B4-BE49-F238E27FC236}">
                  <a16:creationId xmlns:a16="http://schemas.microsoft.com/office/drawing/2014/main" id="{B7863ADB-C7A9-16AC-A275-1515878B2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482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2290" name="Object 66">
              <a:extLst>
                <a:ext uri="{FF2B5EF4-FFF2-40B4-BE49-F238E27FC236}">
                  <a16:creationId xmlns:a16="http://schemas.microsoft.com/office/drawing/2014/main" id="{D78C1412-303B-BFB8-5D98-837E02486A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3737"/>
            <a:ext cx="309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717640" imgH="406080" progId="Equation.DSMT4">
                    <p:embed/>
                  </p:oleObj>
                </mc:Choice>
                <mc:Fallback>
                  <p:oleObj name="Equation" r:id="rId37" imgW="2717640" imgH="4060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3737"/>
                          <a:ext cx="3095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92" name="AutoShape 68">
            <a:extLst>
              <a:ext uri="{FF2B5EF4-FFF2-40B4-BE49-F238E27FC236}">
                <a16:creationId xmlns:a16="http://schemas.microsoft.com/office/drawing/2014/main" id="{64FB052C-55AE-26E5-7D57-9EFED314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981200" cy="762000"/>
          </a:xfrm>
          <a:prstGeom prst="wedgeEllipseCallout">
            <a:avLst>
              <a:gd name="adj1" fmla="val 76204"/>
              <a:gd name="adj2" fmla="val -1172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400" b="1"/>
              <a:t>小于</a:t>
            </a:r>
            <a:r>
              <a:rPr lang="en-US" altLang="zh-CN" sz="2400" b="1" i="1">
                <a:solidFill>
                  <a:schemeClr val="accent2"/>
                </a:solidFill>
              </a:rPr>
              <a:t>B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k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52293" name="AutoShape 69">
            <a:extLst>
              <a:ext uri="{FF2B5EF4-FFF2-40B4-BE49-F238E27FC236}">
                <a16:creationId xmlns:a16="http://schemas.microsoft.com/office/drawing/2014/main" id="{40FE1556-7058-2AE6-C625-699690D8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2362200" cy="1066800"/>
          </a:xfrm>
          <a:prstGeom prst="wedgeEllipseCallout">
            <a:avLst>
              <a:gd name="adj1" fmla="val -45093"/>
              <a:gd name="adj2" fmla="val 7648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r>
              <a:rPr lang="zh-CN" altLang="en-US" sz="2400" b="1"/>
              <a:t>较同阶显式</a:t>
            </a:r>
            <a:r>
              <a:rPr lang="zh-CN" altLang="en-US" sz="2400" b="1">
                <a:solidFill>
                  <a:schemeClr val="accent2"/>
                </a:solidFill>
              </a:rPr>
              <a:t>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92" grpId="0" animBg="1" autoUpdateAnimBg="0"/>
      <p:bldP spid="5229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035D91A-FB23-CEE0-A192-9AD0A04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BFC17931-C617-1833-D491-6E875C14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基于泰勒展开的构造法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259BCE32-575D-DD84-14F8-A9E873C4A70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95400"/>
            <a:ext cx="7848600" cy="762000"/>
            <a:chOff x="384" y="1680"/>
            <a:chExt cx="4944" cy="480"/>
          </a:xfrm>
        </p:grpSpPr>
        <p:sp>
          <p:nvSpPr>
            <p:cNvPr id="55301" name="AutoShape 5">
              <a:extLst>
                <a:ext uri="{FF2B5EF4-FFF2-40B4-BE49-F238E27FC236}">
                  <a16:creationId xmlns:a16="http://schemas.microsoft.com/office/drawing/2014/main" id="{8D3F7EDB-7E25-D855-B547-848873023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80"/>
              <a:ext cx="4944" cy="480"/>
            </a:xfrm>
            <a:prstGeom prst="bevel">
              <a:avLst>
                <a:gd name="adj" fmla="val 875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2" name="Rectangle 6">
              <a:extLst>
                <a:ext uri="{FF2B5EF4-FFF2-40B4-BE49-F238E27FC236}">
                  <a16:creationId xmlns:a16="http://schemas.microsoft.com/office/drawing/2014/main" id="{984046FA-F0A4-7AB7-F85C-D72E031C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5303" name="Rectangle 7">
              <a:extLst>
                <a:ext uri="{FF2B5EF4-FFF2-40B4-BE49-F238E27FC236}">
                  <a16:creationId xmlns:a16="http://schemas.microsoft.com/office/drawing/2014/main" id="{6016423F-A069-9C94-11E9-8A78180C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1795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5304" name="Rectangle 8">
              <a:extLst>
                <a:ext uri="{FF2B5EF4-FFF2-40B4-BE49-F238E27FC236}">
                  <a16:creationId xmlns:a16="http://schemas.microsoft.com/office/drawing/2014/main" id="{30353920-FDB3-7846-1BA3-14A827FB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AA91EFE8-E5DC-97DA-6EC2-4B66C27B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795"/>
              <a:ext cx="13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...</a:t>
              </a:r>
              <a:endParaRPr lang="en-US" altLang="zh-CN"/>
            </a:p>
          </p:txBody>
        </p:sp>
        <p:sp>
          <p:nvSpPr>
            <p:cNvPr id="55306" name="Rectangle 10">
              <a:extLst>
                <a:ext uri="{FF2B5EF4-FFF2-40B4-BE49-F238E27FC236}">
                  <a16:creationId xmlns:a16="http://schemas.microsoft.com/office/drawing/2014/main" id="{A64400B8-876F-C671-864F-A5FFB6D2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80D68304-3484-5AE1-108C-D76D84FC2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6CA181AC-5897-193F-5642-EF87F88A1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09" name="Rectangle 13">
              <a:extLst>
                <a:ext uri="{FF2B5EF4-FFF2-40B4-BE49-F238E27FC236}">
                  <a16:creationId xmlns:a16="http://schemas.microsoft.com/office/drawing/2014/main" id="{380B6B01-A427-69B8-64D9-E8A3CEBC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5310" name="Rectangle 14">
              <a:extLst>
                <a:ext uri="{FF2B5EF4-FFF2-40B4-BE49-F238E27FC236}">
                  <a16:creationId xmlns:a16="http://schemas.microsoft.com/office/drawing/2014/main" id="{C17B0075-E691-9C23-C142-3C50A1B3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11" name="Rectangle 15">
              <a:extLst>
                <a:ext uri="{FF2B5EF4-FFF2-40B4-BE49-F238E27FC236}">
                  <a16:creationId xmlns:a16="http://schemas.microsoft.com/office/drawing/2014/main" id="{585F2337-F148-13CC-F5C9-E2CCA5CA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5312" name="Rectangle 16">
              <a:extLst>
                <a:ext uri="{FF2B5EF4-FFF2-40B4-BE49-F238E27FC236}">
                  <a16:creationId xmlns:a16="http://schemas.microsoft.com/office/drawing/2014/main" id="{AFBBD073-D9E1-9A26-6CDE-EDE130B2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13" name="Rectangle 17">
              <a:extLst>
                <a:ext uri="{FF2B5EF4-FFF2-40B4-BE49-F238E27FC236}">
                  <a16:creationId xmlns:a16="http://schemas.microsoft.com/office/drawing/2014/main" id="{7753C0A6-D5CB-82DA-8DB1-1B7D57FBD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14" name="Rectangle 18">
              <a:extLst>
                <a:ext uri="{FF2B5EF4-FFF2-40B4-BE49-F238E27FC236}">
                  <a16:creationId xmlns:a16="http://schemas.microsoft.com/office/drawing/2014/main" id="{FE158DFA-F837-3B2A-242B-D144CB0CF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190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5315" name="Rectangle 19">
              <a:extLst>
                <a:ext uri="{FF2B5EF4-FFF2-40B4-BE49-F238E27FC236}">
                  <a16:creationId xmlns:a16="http://schemas.microsoft.com/office/drawing/2014/main" id="{14744381-A487-FA9B-409C-50AB76AC9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5316" name="Rectangle 20">
              <a:extLst>
                <a:ext uri="{FF2B5EF4-FFF2-40B4-BE49-F238E27FC236}">
                  <a16:creationId xmlns:a16="http://schemas.microsoft.com/office/drawing/2014/main" id="{7FBC9FBA-F0BB-CFD7-216A-05C17D31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17" name="Rectangle 21">
              <a:extLst>
                <a:ext uri="{FF2B5EF4-FFF2-40B4-BE49-F238E27FC236}">
                  <a16:creationId xmlns:a16="http://schemas.microsoft.com/office/drawing/2014/main" id="{83EAC799-121B-F9D4-E2C6-77599F94A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k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18" name="Rectangle 22">
              <a:extLst>
                <a:ext uri="{FF2B5EF4-FFF2-40B4-BE49-F238E27FC236}">
                  <a16:creationId xmlns:a16="http://schemas.microsoft.com/office/drawing/2014/main" id="{2B347D65-7001-BDB0-E9EC-29C33C31D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2DD7DC04-48EB-245F-B8B5-C8B52C5C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0" name="Rectangle 24">
              <a:extLst>
                <a:ext uri="{FF2B5EF4-FFF2-40B4-BE49-F238E27FC236}">
                  <a16:creationId xmlns:a16="http://schemas.microsoft.com/office/drawing/2014/main" id="{8EA27974-3EDF-E50E-3790-3A877AEE0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1" name="Rectangle 25">
              <a:extLst>
                <a:ext uri="{FF2B5EF4-FFF2-40B4-BE49-F238E27FC236}">
                  <a16:creationId xmlns:a16="http://schemas.microsoft.com/office/drawing/2014/main" id="{6C137DB4-AD60-F53B-85C5-CDA5E0927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5322" name="Rectangle 26">
              <a:extLst>
                <a:ext uri="{FF2B5EF4-FFF2-40B4-BE49-F238E27FC236}">
                  <a16:creationId xmlns:a16="http://schemas.microsoft.com/office/drawing/2014/main" id="{52CE08F0-3E55-3C7F-CDD3-81A5956D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3" name="Rectangle 27">
              <a:extLst>
                <a:ext uri="{FF2B5EF4-FFF2-40B4-BE49-F238E27FC236}">
                  <a16:creationId xmlns:a16="http://schemas.microsoft.com/office/drawing/2014/main" id="{E0D18FF4-895A-5A1C-0095-F1885477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90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FF3300"/>
                  </a:solidFill>
                </a:rPr>
                <a:t>k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24" name="Rectangle 28">
              <a:extLst>
                <a:ext uri="{FF2B5EF4-FFF2-40B4-BE49-F238E27FC236}">
                  <a16:creationId xmlns:a16="http://schemas.microsoft.com/office/drawing/2014/main" id="{DD21745C-E0D3-FCE9-10D2-9F030B589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5" name="Rectangle 29">
              <a:extLst>
                <a:ext uri="{FF2B5EF4-FFF2-40B4-BE49-F238E27FC236}">
                  <a16:creationId xmlns:a16="http://schemas.microsoft.com/office/drawing/2014/main" id="{952F1A50-6836-837A-D287-38CC44FC7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6" name="Rectangle 30">
              <a:extLst>
                <a:ext uri="{FF2B5EF4-FFF2-40B4-BE49-F238E27FC236}">
                  <a16:creationId xmlns:a16="http://schemas.microsoft.com/office/drawing/2014/main" id="{C571A7DA-9A2E-80E7-5011-F566C529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902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5327" name="Rectangle 31">
              <a:extLst>
                <a:ext uri="{FF2B5EF4-FFF2-40B4-BE49-F238E27FC236}">
                  <a16:creationId xmlns:a16="http://schemas.microsoft.com/office/drawing/2014/main" id="{BDB5A690-497D-D9E0-FF64-80E446943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5328" name="Rectangle 32">
              <a:extLst>
                <a:ext uri="{FF2B5EF4-FFF2-40B4-BE49-F238E27FC236}">
                  <a16:creationId xmlns:a16="http://schemas.microsoft.com/office/drawing/2014/main" id="{DE2EE956-862C-DD60-4CB2-53D12980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5329" name="Rectangle 33">
              <a:extLst>
                <a:ext uri="{FF2B5EF4-FFF2-40B4-BE49-F238E27FC236}">
                  <a16:creationId xmlns:a16="http://schemas.microsoft.com/office/drawing/2014/main" id="{57AF9887-CB20-567F-B575-CE4AE20A1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5330" name="Rectangle 34">
              <a:extLst>
                <a:ext uri="{FF2B5EF4-FFF2-40B4-BE49-F238E27FC236}">
                  <a16:creationId xmlns:a16="http://schemas.microsoft.com/office/drawing/2014/main" id="{45D13DCF-A849-D6C0-2B98-D2B7F79D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79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5331" name="Rectangle 35">
              <a:extLst>
                <a:ext uri="{FF2B5EF4-FFF2-40B4-BE49-F238E27FC236}">
                  <a16:creationId xmlns:a16="http://schemas.microsoft.com/office/drawing/2014/main" id="{A27C77DC-70FA-4667-F42F-2D4E1BB9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79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5332" name="Rectangle 36">
              <a:extLst>
                <a:ext uri="{FF2B5EF4-FFF2-40B4-BE49-F238E27FC236}">
                  <a16:creationId xmlns:a16="http://schemas.microsoft.com/office/drawing/2014/main" id="{20D3ECC4-F740-1CA7-525A-E28E73B6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5333" name="Rectangle 37">
              <a:extLst>
                <a:ext uri="{FF2B5EF4-FFF2-40B4-BE49-F238E27FC236}">
                  <a16:creationId xmlns:a16="http://schemas.microsoft.com/office/drawing/2014/main" id="{E656104D-D334-EDB1-89B0-1F2CBB1E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5334" name="Rectangle 38">
              <a:extLst>
                <a:ext uri="{FF2B5EF4-FFF2-40B4-BE49-F238E27FC236}">
                  <a16:creationId xmlns:a16="http://schemas.microsoft.com/office/drawing/2014/main" id="{93772761-4488-CCE0-7D4C-E2E575CF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5335" name="Rectangle 39">
              <a:extLst>
                <a:ext uri="{FF2B5EF4-FFF2-40B4-BE49-F238E27FC236}">
                  <a16:creationId xmlns:a16="http://schemas.microsoft.com/office/drawing/2014/main" id="{8443AFE3-562D-F811-DDDC-34545942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79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5336" name="Rectangle 40">
              <a:extLst>
                <a:ext uri="{FF2B5EF4-FFF2-40B4-BE49-F238E27FC236}">
                  <a16:creationId xmlns:a16="http://schemas.microsoft.com/office/drawing/2014/main" id="{85946B30-ADE8-6006-2455-76569069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5337" name="Rectangle 41">
              <a:extLst>
                <a:ext uri="{FF2B5EF4-FFF2-40B4-BE49-F238E27FC236}">
                  <a16:creationId xmlns:a16="http://schemas.microsoft.com/office/drawing/2014/main" id="{AE8EA8FC-EFE8-3079-B241-65229B26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5338" name="Rectangle 42">
              <a:extLst>
                <a:ext uri="{FF2B5EF4-FFF2-40B4-BE49-F238E27FC236}">
                  <a16:creationId xmlns:a16="http://schemas.microsoft.com/office/drawing/2014/main" id="{60FF3404-D6C9-8964-86E3-0395097A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39" name="Rectangle 43">
              <a:extLst>
                <a:ext uri="{FF2B5EF4-FFF2-40B4-BE49-F238E27FC236}">
                  <a16:creationId xmlns:a16="http://schemas.microsoft.com/office/drawing/2014/main" id="{5A85A2A3-037A-B90F-F4A3-85CDEEE0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40" name="Rectangle 44">
              <a:extLst>
                <a:ext uri="{FF2B5EF4-FFF2-40B4-BE49-F238E27FC236}">
                  <a16:creationId xmlns:a16="http://schemas.microsoft.com/office/drawing/2014/main" id="{FD3CAAF4-2406-34EC-39AA-56D38428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5341" name="Rectangle 45">
              <a:extLst>
                <a:ext uri="{FF2B5EF4-FFF2-40B4-BE49-F238E27FC236}">
                  <a16:creationId xmlns:a16="http://schemas.microsoft.com/office/drawing/2014/main" id="{E23B3825-111B-FA52-C581-030721E8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5342" name="Rectangle 46">
              <a:extLst>
                <a:ext uri="{FF2B5EF4-FFF2-40B4-BE49-F238E27FC236}">
                  <a16:creationId xmlns:a16="http://schemas.microsoft.com/office/drawing/2014/main" id="{6FB293FE-489A-8E5D-9D14-214302B1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1891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3" name="Rectangle 47">
              <a:extLst>
                <a:ext uri="{FF2B5EF4-FFF2-40B4-BE49-F238E27FC236}">
                  <a16:creationId xmlns:a16="http://schemas.microsoft.com/office/drawing/2014/main" id="{E6D9ACD2-A994-8BB0-3A4E-652B421F7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4" name="Rectangle 48">
              <a:extLst>
                <a:ext uri="{FF2B5EF4-FFF2-40B4-BE49-F238E27FC236}">
                  <a16:creationId xmlns:a16="http://schemas.microsoft.com/office/drawing/2014/main" id="{2648F7A7-F7B2-2756-050F-E2AD06386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5" name="Rectangle 49">
              <a:extLst>
                <a:ext uri="{FF2B5EF4-FFF2-40B4-BE49-F238E27FC236}">
                  <a16:creationId xmlns:a16="http://schemas.microsoft.com/office/drawing/2014/main" id="{A1437BA4-FBCA-D856-7447-28ABF9ED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6" name="Rectangle 50">
              <a:extLst>
                <a:ext uri="{FF2B5EF4-FFF2-40B4-BE49-F238E27FC236}">
                  <a16:creationId xmlns:a16="http://schemas.microsoft.com/office/drawing/2014/main" id="{239C4744-76EC-6D9B-3739-3C212CF2F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7" name="Rectangle 51">
              <a:extLst>
                <a:ext uri="{FF2B5EF4-FFF2-40B4-BE49-F238E27FC236}">
                  <a16:creationId xmlns:a16="http://schemas.microsoft.com/office/drawing/2014/main" id="{1C5E9FCE-3038-B7F5-55DC-C62B7503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8" name="Rectangle 52">
              <a:extLst>
                <a:ext uri="{FF2B5EF4-FFF2-40B4-BE49-F238E27FC236}">
                  <a16:creationId xmlns:a16="http://schemas.microsoft.com/office/drawing/2014/main" id="{E606B931-F94A-162A-E0EB-B11F4BD0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49" name="Rectangle 53">
              <a:extLst>
                <a:ext uri="{FF2B5EF4-FFF2-40B4-BE49-F238E27FC236}">
                  <a16:creationId xmlns:a16="http://schemas.microsoft.com/office/drawing/2014/main" id="{A16BDF82-C549-1F19-65AF-2A026DAC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50" name="Rectangle 54">
              <a:extLst>
                <a:ext uri="{FF2B5EF4-FFF2-40B4-BE49-F238E27FC236}">
                  <a16:creationId xmlns:a16="http://schemas.microsoft.com/office/drawing/2014/main" id="{8BAEF89F-7DB0-6BC0-C2A4-8C01FF56F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5351" name="Rectangle 55">
              <a:extLst>
                <a:ext uri="{FF2B5EF4-FFF2-40B4-BE49-F238E27FC236}">
                  <a16:creationId xmlns:a16="http://schemas.microsoft.com/office/drawing/2014/main" id="{07DAD91A-B835-3D63-AEF9-D4CA7E1F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5352" name="Rectangle 56">
              <a:extLst>
                <a:ext uri="{FF2B5EF4-FFF2-40B4-BE49-F238E27FC236}">
                  <a16:creationId xmlns:a16="http://schemas.microsoft.com/office/drawing/2014/main" id="{2D3C8FCC-D7F5-FE8C-0E7F-4D88EBCFF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3" name="Rectangle 57">
              <a:extLst>
                <a:ext uri="{FF2B5EF4-FFF2-40B4-BE49-F238E27FC236}">
                  <a16:creationId xmlns:a16="http://schemas.microsoft.com/office/drawing/2014/main" id="{73D1FE4E-093D-4328-C5CE-EF758C63C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4" name="Rectangle 58">
              <a:extLst>
                <a:ext uri="{FF2B5EF4-FFF2-40B4-BE49-F238E27FC236}">
                  <a16:creationId xmlns:a16="http://schemas.microsoft.com/office/drawing/2014/main" id="{C96BEDAF-A304-23CF-0A3C-50264FBE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5" name="Rectangle 59">
              <a:extLst>
                <a:ext uri="{FF2B5EF4-FFF2-40B4-BE49-F238E27FC236}">
                  <a16:creationId xmlns:a16="http://schemas.microsoft.com/office/drawing/2014/main" id="{C97F9738-E779-2ADE-BA93-8C9206106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77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6" name="Rectangle 60">
              <a:extLst>
                <a:ext uri="{FF2B5EF4-FFF2-40B4-BE49-F238E27FC236}">
                  <a16:creationId xmlns:a16="http://schemas.microsoft.com/office/drawing/2014/main" id="{C96F1B60-1F4B-69EB-7AB5-AA7CDF822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7" name="Rectangle 61">
              <a:extLst>
                <a:ext uri="{FF2B5EF4-FFF2-40B4-BE49-F238E27FC236}">
                  <a16:creationId xmlns:a16="http://schemas.microsoft.com/office/drawing/2014/main" id="{DB92E445-726E-F08C-05FA-97C7CC50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5358" name="Rectangle 62">
              <a:extLst>
                <a:ext uri="{FF2B5EF4-FFF2-40B4-BE49-F238E27FC236}">
                  <a16:creationId xmlns:a16="http://schemas.microsoft.com/office/drawing/2014/main" id="{E6F0EDDF-37E2-FA85-CEBF-719711D7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77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grpSp>
        <p:nvGrpSpPr>
          <p:cNvPr id="55448" name="Group 152">
            <a:extLst>
              <a:ext uri="{FF2B5EF4-FFF2-40B4-BE49-F238E27FC236}">
                <a16:creationId xmlns:a16="http://schemas.microsoft.com/office/drawing/2014/main" id="{B71A12C9-1551-C13A-4679-7E26B6749D8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38400"/>
            <a:ext cx="8001000" cy="2730500"/>
            <a:chOff x="336" y="1152"/>
            <a:chExt cx="5040" cy="1720"/>
          </a:xfrm>
        </p:grpSpPr>
        <p:sp>
          <p:nvSpPr>
            <p:cNvPr id="55360" name="Text Box 64">
              <a:extLst>
                <a:ext uri="{FF2B5EF4-FFF2-40B4-BE49-F238E27FC236}">
                  <a16:creationId xmlns:a16="http://schemas.microsoft.com/office/drawing/2014/main" id="{ECB1AD62-DD89-9A34-511C-19A018F92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00"/>
              <a:ext cx="5040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/>
                <a:t>              </a:t>
              </a:r>
              <a:r>
                <a:rPr lang="zh-CN" altLang="en-US" b="1"/>
                <a:t>将通式中的右端各项 </a:t>
              </a:r>
              <a:r>
                <a:rPr lang="en-US" altLang="zh-CN" b="1" i="1">
                  <a:solidFill>
                    <a:schemeClr val="accent2"/>
                  </a:solidFill>
                </a:rPr>
                <a:t>y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, … , </a:t>
              </a:r>
              <a:r>
                <a:rPr lang="en-US" altLang="zh-CN" b="1" i="1">
                  <a:solidFill>
                    <a:schemeClr val="accent2"/>
                  </a:solidFill>
                </a:rPr>
                <a:t>y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k 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; </a:t>
              </a:r>
              <a:r>
                <a:rPr lang="en-US" altLang="zh-CN" b="1" i="1">
                  <a:solidFill>
                    <a:schemeClr val="accent2"/>
                  </a:solidFill>
                </a:rPr>
                <a:t>f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+1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chemeClr val="accent2"/>
                  </a:solidFill>
                </a:rPr>
                <a:t>f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, </a:t>
              </a:r>
            </a:p>
            <a:p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            … , </a:t>
              </a:r>
              <a:r>
                <a:rPr lang="en-US" altLang="zh-CN" b="1" i="1">
                  <a:solidFill>
                    <a:schemeClr val="accent2"/>
                  </a:solidFill>
                </a:rPr>
                <a:t>f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b="1"/>
                <a:t>分别在</a:t>
              </a:r>
              <a:r>
                <a:rPr lang="zh-CN" altLang="en-US" b="1">
                  <a:solidFill>
                    <a:schemeClr val="accent2"/>
                  </a:solidFill>
                </a:rPr>
                <a:t> </a:t>
              </a:r>
              <a:r>
                <a:rPr lang="en-US" altLang="zh-CN" b="1" i="1">
                  <a:solidFill>
                    <a:schemeClr val="accent2"/>
                  </a:solidFill>
                </a:rPr>
                <a:t>x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 </a:t>
              </a:r>
              <a:r>
                <a:rPr lang="zh-CN" altLang="en-US" b="1"/>
                <a:t>点作</a:t>
              </a:r>
              <a:r>
                <a:rPr lang="zh-CN" altLang="en-US" b="1">
                  <a:solidFill>
                    <a:schemeClr val="accent2"/>
                  </a:solidFill>
                </a:rPr>
                <a:t>泰勒展开</a:t>
              </a:r>
              <a:r>
                <a:rPr lang="zh-CN" altLang="en-US" b="1"/>
                <a:t>，与精确解</a:t>
              </a:r>
            </a:p>
            <a:p>
              <a:r>
                <a:rPr lang="zh-CN" altLang="en-US" b="1"/>
                <a:t>            </a:t>
              </a:r>
              <a:r>
                <a:rPr lang="en-US" altLang="zh-CN" b="1" i="1">
                  <a:solidFill>
                    <a:schemeClr val="accent2"/>
                  </a:solidFill>
                </a:rPr>
                <a:t>y</a:t>
              </a:r>
              <a:r>
                <a:rPr lang="en-US" altLang="zh-CN" b="1">
                  <a:solidFill>
                    <a:schemeClr val="accent2"/>
                  </a:solidFill>
                </a:rPr>
                <a:t>(</a:t>
              </a:r>
              <a:r>
                <a:rPr lang="en-US" altLang="zh-CN" b="1" i="1">
                  <a:solidFill>
                    <a:schemeClr val="accent2"/>
                  </a:solidFill>
                </a:rPr>
                <a:t>x</a:t>
              </a:r>
              <a:r>
                <a:rPr lang="en-US" altLang="zh-CN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</a:rPr>
                <a:t>+1</a:t>
              </a:r>
              <a:r>
                <a:rPr lang="en-US" altLang="zh-CN" b="1">
                  <a:solidFill>
                    <a:schemeClr val="accent2"/>
                  </a:solidFill>
                </a:rPr>
                <a:t>) </a:t>
              </a:r>
              <a:r>
                <a:rPr lang="zh-CN" altLang="en-US" b="1"/>
                <a:t>在 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 </a:t>
              </a:r>
              <a:r>
                <a:rPr lang="zh-CN" altLang="en-US" b="1"/>
                <a:t>点的泰勒展开作</a:t>
              </a:r>
              <a:r>
                <a:rPr lang="zh-CN" altLang="en-US" b="1">
                  <a:solidFill>
                    <a:schemeClr val="accent2"/>
                  </a:solidFill>
                </a:rPr>
                <a:t>比较</a:t>
              </a:r>
              <a:r>
                <a:rPr lang="zh-CN" altLang="en-US" b="1"/>
                <a:t>。通过令</a:t>
              </a:r>
              <a:r>
                <a:rPr lang="zh-CN" altLang="en-US" b="1">
                  <a:solidFill>
                    <a:schemeClr val="accent2"/>
                  </a:solidFill>
                </a:rPr>
                <a:t>同类项系数相等</a:t>
              </a:r>
              <a:r>
                <a:rPr lang="zh-CN" altLang="en-US" b="1"/>
                <a:t>，得到足以确定待定系数</a:t>
              </a:r>
              <a:r>
                <a:rPr lang="zh-CN" altLang="en-US" b="1" i="1">
                  <a:solidFill>
                    <a:srgbClr val="FF33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… </a:t>
              </a:r>
              <a:r>
                <a:rPr lang="en-US" altLang="zh-CN" b="1"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b="1" i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k </a:t>
              </a:r>
              <a:r>
                <a:rPr lang="en-US" altLang="zh-CN" b="1">
                  <a:sym typeface="Symbol" panose="05050102010706020507" pitchFamily="18" charset="2"/>
                </a:rPr>
                <a:t>;</a:t>
              </a:r>
              <a:r>
                <a:rPr lang="en-US" altLang="zh-CN" b="1" i="1">
                  <a:sym typeface="Symbol" panose="05050102010706020507" pitchFamily="18" charset="2"/>
                </a:rPr>
                <a:t>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… </a:t>
              </a:r>
              <a:r>
                <a:rPr lang="en-US" altLang="zh-CN" b="1"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b="1" i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sym typeface="Symbol" panose="05050102010706020507" pitchFamily="18" charset="2"/>
                </a:rPr>
                <a:t> </a:t>
              </a:r>
              <a:r>
                <a:rPr lang="zh-CN" altLang="en-US" b="1"/>
                <a:t>的等式，则可构造出线性多步法的公式。</a:t>
              </a:r>
            </a:p>
          </p:txBody>
        </p:sp>
        <p:pic>
          <p:nvPicPr>
            <p:cNvPr id="55366" name="Picture 70">
              <a:extLst>
                <a:ext uri="{FF2B5EF4-FFF2-40B4-BE49-F238E27FC236}">
                  <a16:creationId xmlns:a16="http://schemas.microsoft.com/office/drawing/2014/main" id="{4122DE1C-13CE-5D40-3999-BE66FCC1C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52"/>
              <a:ext cx="541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5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3A21DB56-88C7-AA45-0386-F7EA8884EC5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1355725"/>
            <a:chOff x="336" y="2208"/>
            <a:chExt cx="5184" cy="854"/>
          </a:xfrm>
        </p:grpSpPr>
        <p:sp>
          <p:nvSpPr>
            <p:cNvPr id="56323" name="Text Box 3">
              <a:extLst>
                <a:ext uri="{FF2B5EF4-FFF2-40B4-BE49-F238E27FC236}">
                  <a16:creationId xmlns:a16="http://schemas.microsoft.com/office/drawing/2014/main" id="{CAF8BEFD-8F9D-1BB6-02E5-FC73FF743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0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设</a:t>
              </a:r>
            </a:p>
          </p:txBody>
        </p:sp>
        <p:sp>
          <p:nvSpPr>
            <p:cNvPr id="56324" name="Rectangle 4">
              <a:extLst>
                <a:ext uri="{FF2B5EF4-FFF2-40B4-BE49-F238E27FC236}">
                  <a16:creationId xmlns:a16="http://schemas.microsoft.com/office/drawing/2014/main" id="{1CC59701-1FC4-FCE6-0CDE-881DD37CE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E6E4045E-9D1A-719C-1F02-9FA2D97A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227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6326" name="Rectangle 6">
              <a:extLst>
                <a:ext uri="{FF2B5EF4-FFF2-40B4-BE49-F238E27FC236}">
                  <a16:creationId xmlns:a16="http://schemas.microsoft.com/office/drawing/2014/main" id="{FA6CCE91-4801-E0BD-F3DA-CD6D29AE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6327" name="Rectangle 7">
              <a:extLst>
                <a:ext uri="{FF2B5EF4-FFF2-40B4-BE49-F238E27FC236}">
                  <a16:creationId xmlns:a16="http://schemas.microsoft.com/office/drawing/2014/main" id="{FC855353-DCCB-A422-AB17-5285D6FD9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3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28" name="Rectangle 8">
              <a:extLst>
                <a:ext uri="{FF2B5EF4-FFF2-40B4-BE49-F238E27FC236}">
                  <a16:creationId xmlns:a16="http://schemas.microsoft.com/office/drawing/2014/main" id="{436E7900-0F22-2B4F-B4C5-161BC9660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6329" name="Rectangle 9">
              <a:extLst>
                <a:ext uri="{FF2B5EF4-FFF2-40B4-BE49-F238E27FC236}">
                  <a16:creationId xmlns:a16="http://schemas.microsoft.com/office/drawing/2014/main" id="{1703F4D3-0F95-AA4A-1691-D040CAF65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0" name="Rectangle 10">
              <a:extLst>
                <a:ext uri="{FF2B5EF4-FFF2-40B4-BE49-F238E27FC236}">
                  <a16:creationId xmlns:a16="http://schemas.microsoft.com/office/drawing/2014/main" id="{A4C1319B-9F08-FAFB-33C9-96919E43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6331" name="Rectangle 11">
              <a:extLst>
                <a:ext uri="{FF2B5EF4-FFF2-40B4-BE49-F238E27FC236}">
                  <a16:creationId xmlns:a16="http://schemas.microsoft.com/office/drawing/2014/main" id="{6B3219E5-7EF6-E6EA-879F-8933E37B9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2" name="Rectangle 12">
              <a:extLst>
                <a:ext uri="{FF2B5EF4-FFF2-40B4-BE49-F238E27FC236}">
                  <a16:creationId xmlns:a16="http://schemas.microsoft.com/office/drawing/2014/main" id="{290C6930-5C16-2230-1FFC-B33DB554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3" name="Rectangle 13">
              <a:extLst>
                <a:ext uri="{FF2B5EF4-FFF2-40B4-BE49-F238E27FC236}">
                  <a16:creationId xmlns:a16="http://schemas.microsoft.com/office/drawing/2014/main" id="{74388788-E08D-49C4-1378-974D227E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6334" name="Rectangle 14">
              <a:extLst>
                <a:ext uri="{FF2B5EF4-FFF2-40B4-BE49-F238E27FC236}">
                  <a16:creationId xmlns:a16="http://schemas.microsoft.com/office/drawing/2014/main" id="{9783500B-E920-6AA3-E015-4B038688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5" name="Rectangle 15">
              <a:extLst>
                <a:ext uri="{FF2B5EF4-FFF2-40B4-BE49-F238E27FC236}">
                  <a16:creationId xmlns:a16="http://schemas.microsoft.com/office/drawing/2014/main" id="{0E7F63F6-F74B-7864-8A9A-A65D2858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6336" name="Rectangle 16">
              <a:extLst>
                <a:ext uri="{FF2B5EF4-FFF2-40B4-BE49-F238E27FC236}">
                  <a16:creationId xmlns:a16="http://schemas.microsoft.com/office/drawing/2014/main" id="{766B88DB-E33D-F656-6C8F-6B76FB70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7" name="Rectangle 17">
              <a:extLst>
                <a:ext uri="{FF2B5EF4-FFF2-40B4-BE49-F238E27FC236}">
                  <a16:creationId xmlns:a16="http://schemas.microsoft.com/office/drawing/2014/main" id="{FEC77403-7BF7-D6B5-1380-8D55C65F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FF3300"/>
                  </a:solidFill>
                </a:rPr>
                <a:t>0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38" name="Rectangle 18">
              <a:extLst>
                <a:ext uri="{FF2B5EF4-FFF2-40B4-BE49-F238E27FC236}">
                  <a16:creationId xmlns:a16="http://schemas.microsoft.com/office/drawing/2014/main" id="{19F34131-72E3-ABD7-E428-6E7CCE08A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38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6339" name="Rectangle 19">
              <a:extLst>
                <a:ext uri="{FF2B5EF4-FFF2-40B4-BE49-F238E27FC236}">
                  <a16:creationId xmlns:a16="http://schemas.microsoft.com/office/drawing/2014/main" id="{DEDF7F21-4700-1475-A185-422C4757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6340" name="Rectangle 20">
              <a:extLst>
                <a:ext uri="{FF2B5EF4-FFF2-40B4-BE49-F238E27FC236}">
                  <a16:creationId xmlns:a16="http://schemas.microsoft.com/office/drawing/2014/main" id="{A94EF6A2-D835-6148-C651-06EBA44E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6341" name="Rectangle 21">
              <a:extLst>
                <a:ext uri="{FF2B5EF4-FFF2-40B4-BE49-F238E27FC236}">
                  <a16:creationId xmlns:a16="http://schemas.microsoft.com/office/drawing/2014/main" id="{1AEEE30D-9875-47BF-7F6C-128C9E13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6342" name="Rectangle 22">
              <a:extLst>
                <a:ext uri="{FF2B5EF4-FFF2-40B4-BE49-F238E27FC236}">
                  <a16:creationId xmlns:a16="http://schemas.microsoft.com/office/drawing/2014/main" id="{17C9525B-C14E-E5C5-FFD2-59A4822B8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6343" name="Rectangle 23">
              <a:extLst>
                <a:ext uri="{FF2B5EF4-FFF2-40B4-BE49-F238E27FC236}">
                  <a16:creationId xmlns:a16="http://schemas.microsoft.com/office/drawing/2014/main" id="{7642F4F3-8193-EA0D-CF1F-D198BBB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56344" name="Rectangle 24">
              <a:extLst>
                <a:ext uri="{FF2B5EF4-FFF2-40B4-BE49-F238E27FC236}">
                  <a16:creationId xmlns:a16="http://schemas.microsoft.com/office/drawing/2014/main" id="{A1F47F29-5546-01CD-7CD6-B293CA61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375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45" name="Rectangle 25">
              <a:extLst>
                <a:ext uri="{FF2B5EF4-FFF2-40B4-BE49-F238E27FC236}">
                  <a16:creationId xmlns:a16="http://schemas.microsoft.com/office/drawing/2014/main" id="{87716BB1-9919-0234-6CBB-9FE7C0CA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56346" name="Rectangle 26">
              <a:extLst>
                <a:ext uri="{FF2B5EF4-FFF2-40B4-BE49-F238E27FC236}">
                  <a16:creationId xmlns:a16="http://schemas.microsoft.com/office/drawing/2014/main" id="{6808DB6F-BA72-C8FE-4980-D220F3B6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47" name="Rectangle 27">
              <a:extLst>
                <a:ext uri="{FF2B5EF4-FFF2-40B4-BE49-F238E27FC236}">
                  <a16:creationId xmlns:a16="http://schemas.microsoft.com/office/drawing/2014/main" id="{F2B435C1-70D5-F12D-C495-83E4CD66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56348" name="Rectangle 28">
              <a:extLst>
                <a:ext uri="{FF2B5EF4-FFF2-40B4-BE49-F238E27FC236}">
                  <a16:creationId xmlns:a16="http://schemas.microsoft.com/office/drawing/2014/main" id="{5249511A-A370-9D2E-7267-46F9463D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49" name="Rectangle 29">
              <a:extLst>
                <a:ext uri="{FF2B5EF4-FFF2-40B4-BE49-F238E27FC236}">
                  <a16:creationId xmlns:a16="http://schemas.microsoft.com/office/drawing/2014/main" id="{D14C7B0D-7930-F370-FAAB-C8623CBF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56350" name="Rectangle 30">
              <a:extLst>
                <a:ext uri="{FF2B5EF4-FFF2-40B4-BE49-F238E27FC236}">
                  <a16:creationId xmlns:a16="http://schemas.microsoft.com/office/drawing/2014/main" id="{B6FAF00F-9013-AB89-F2C0-B47C5ECC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51" name="Rectangle 31">
              <a:extLst>
                <a:ext uri="{FF2B5EF4-FFF2-40B4-BE49-F238E27FC236}">
                  <a16:creationId xmlns:a16="http://schemas.microsoft.com/office/drawing/2014/main" id="{8E35F1D6-AF32-46C9-9CDD-CEF21355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245"/>
              <a:ext cx="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ym typeface="Symbol" panose="05050102010706020507" pitchFamily="18" charset="2"/>
                </a:rPr>
                <a:t></a:t>
              </a:r>
              <a:endParaRPr lang="en-US" altLang="zh-CN"/>
            </a:p>
          </p:txBody>
        </p:sp>
        <p:sp>
          <p:nvSpPr>
            <p:cNvPr id="56352" name="Rectangle 32">
              <a:extLst>
                <a:ext uri="{FF2B5EF4-FFF2-40B4-BE49-F238E27FC236}">
                  <a16:creationId xmlns:a16="http://schemas.microsoft.com/office/drawing/2014/main" id="{D03ED2D1-9A30-059F-A06F-4FE2297E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53" name="Rectangle 33">
              <a:extLst>
                <a:ext uri="{FF2B5EF4-FFF2-40B4-BE49-F238E27FC236}">
                  <a16:creationId xmlns:a16="http://schemas.microsoft.com/office/drawing/2014/main" id="{6F73E420-C6FC-7DE0-34AF-E7C8BB2FB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54" name="Rectangle 34">
              <a:extLst>
                <a:ext uri="{FF2B5EF4-FFF2-40B4-BE49-F238E27FC236}">
                  <a16:creationId xmlns:a16="http://schemas.microsoft.com/office/drawing/2014/main" id="{F355FE00-7BB8-7CDF-96D1-7CB4BF7C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6355" name="Rectangle 35">
              <a:extLst>
                <a:ext uri="{FF2B5EF4-FFF2-40B4-BE49-F238E27FC236}">
                  <a16:creationId xmlns:a16="http://schemas.microsoft.com/office/drawing/2014/main" id="{18A0E6C3-E265-EC39-E3FF-D05F8FF1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6356" name="Rectangle 36">
              <a:extLst>
                <a:ext uri="{FF2B5EF4-FFF2-40B4-BE49-F238E27FC236}">
                  <a16:creationId xmlns:a16="http://schemas.microsoft.com/office/drawing/2014/main" id="{9D9C6581-80F9-0796-E750-339D14E1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57" name="Rectangle 37">
              <a:extLst>
                <a:ext uri="{FF2B5EF4-FFF2-40B4-BE49-F238E27FC236}">
                  <a16:creationId xmlns:a16="http://schemas.microsoft.com/office/drawing/2014/main" id="{A5B0F5F9-6293-4BAE-1A9C-4C594763F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58" name="Rectangle 38">
              <a:extLst>
                <a:ext uri="{FF2B5EF4-FFF2-40B4-BE49-F238E27FC236}">
                  <a16:creationId xmlns:a16="http://schemas.microsoft.com/office/drawing/2014/main" id="{5C372203-0368-39ED-11B7-E4C0B1F85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59" name="Rectangle 39">
              <a:extLst>
                <a:ext uri="{FF2B5EF4-FFF2-40B4-BE49-F238E27FC236}">
                  <a16:creationId xmlns:a16="http://schemas.microsoft.com/office/drawing/2014/main" id="{7586C3CC-F3B1-BE75-7053-B26A688B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60" name="Rectangle 40">
              <a:extLst>
                <a:ext uri="{FF2B5EF4-FFF2-40B4-BE49-F238E27FC236}">
                  <a16:creationId xmlns:a16="http://schemas.microsoft.com/office/drawing/2014/main" id="{6687E8E0-470F-218A-4EF9-BCC81B706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61" name="Rectangle 41">
              <a:extLst>
                <a:ext uri="{FF2B5EF4-FFF2-40B4-BE49-F238E27FC236}">
                  <a16:creationId xmlns:a16="http://schemas.microsoft.com/office/drawing/2014/main" id="{9C3CCF9D-46EC-D600-1B55-60941518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62" name="Rectangle 42">
              <a:extLst>
                <a:ext uri="{FF2B5EF4-FFF2-40B4-BE49-F238E27FC236}">
                  <a16:creationId xmlns:a16="http://schemas.microsoft.com/office/drawing/2014/main" id="{D451E326-E607-3FA8-9CB2-64B80C03F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63" name="Rectangle 43">
              <a:extLst>
                <a:ext uri="{FF2B5EF4-FFF2-40B4-BE49-F238E27FC236}">
                  <a16:creationId xmlns:a16="http://schemas.microsoft.com/office/drawing/2014/main" id="{BE961585-842E-9684-368A-D9143B3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2386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6364" name="Rectangle 44">
              <a:extLst>
                <a:ext uri="{FF2B5EF4-FFF2-40B4-BE49-F238E27FC236}">
                  <a16:creationId xmlns:a16="http://schemas.microsoft.com/office/drawing/2014/main" id="{548BD7FA-4A53-F561-606A-E9BE25FF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65" name="Rectangle 45">
              <a:extLst>
                <a:ext uri="{FF2B5EF4-FFF2-40B4-BE49-F238E27FC236}">
                  <a16:creationId xmlns:a16="http://schemas.microsoft.com/office/drawing/2014/main" id="{B319B396-FB63-71AA-5BCB-668BE8A1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66" name="Rectangle 46">
              <a:extLst>
                <a:ext uri="{FF2B5EF4-FFF2-40B4-BE49-F238E27FC236}">
                  <a16:creationId xmlns:a16="http://schemas.microsoft.com/office/drawing/2014/main" id="{8A7DB7B5-696B-60D9-D3F8-13E3A65F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67" name="Rectangle 47">
              <a:extLst>
                <a:ext uri="{FF2B5EF4-FFF2-40B4-BE49-F238E27FC236}">
                  <a16:creationId xmlns:a16="http://schemas.microsoft.com/office/drawing/2014/main" id="{FDE538D1-F2A1-38DC-C8B4-C9591CA7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68" name="Rectangle 48">
              <a:extLst>
                <a:ext uri="{FF2B5EF4-FFF2-40B4-BE49-F238E27FC236}">
                  <a16:creationId xmlns:a16="http://schemas.microsoft.com/office/drawing/2014/main" id="{A460B84F-E03D-C1F1-E163-216219ED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75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6369" name="Rectangle 49">
              <a:extLst>
                <a:ext uri="{FF2B5EF4-FFF2-40B4-BE49-F238E27FC236}">
                  <a16:creationId xmlns:a16="http://schemas.microsoft.com/office/drawing/2014/main" id="{988CADC9-77ED-2439-04E1-AFBB5087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70" name="Rectangle 50">
              <a:extLst>
                <a:ext uri="{FF2B5EF4-FFF2-40B4-BE49-F238E27FC236}">
                  <a16:creationId xmlns:a16="http://schemas.microsoft.com/office/drawing/2014/main" id="{214C6286-C02E-29CC-57AB-0D7EDAE8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71" name="Rectangle 51">
              <a:extLst>
                <a:ext uri="{FF2B5EF4-FFF2-40B4-BE49-F238E27FC236}">
                  <a16:creationId xmlns:a16="http://schemas.microsoft.com/office/drawing/2014/main" id="{FBD7FEC7-3761-F185-CDC4-41AB0AE6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72" name="Rectangle 52">
              <a:extLst>
                <a:ext uri="{FF2B5EF4-FFF2-40B4-BE49-F238E27FC236}">
                  <a16:creationId xmlns:a16="http://schemas.microsoft.com/office/drawing/2014/main" id="{CAAC8898-6981-0417-CDDA-3FC8735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27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6373" name="Rectangle 53">
              <a:extLst>
                <a:ext uri="{FF2B5EF4-FFF2-40B4-BE49-F238E27FC236}">
                  <a16:creationId xmlns:a16="http://schemas.microsoft.com/office/drawing/2014/main" id="{CF21A700-5B1F-DE4D-9D7D-69A06F6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4" name="Rectangle 54">
              <a:extLst>
                <a:ext uri="{FF2B5EF4-FFF2-40B4-BE49-F238E27FC236}">
                  <a16:creationId xmlns:a16="http://schemas.microsoft.com/office/drawing/2014/main" id="{B921EC75-9CE7-B38B-F1D0-91719C15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5" name="Rectangle 55">
              <a:extLst>
                <a:ext uri="{FF2B5EF4-FFF2-40B4-BE49-F238E27FC236}">
                  <a16:creationId xmlns:a16="http://schemas.microsoft.com/office/drawing/2014/main" id="{0C5023DA-1D9E-52CC-A1D7-77009E60B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6" name="Rectangle 56">
              <a:extLst>
                <a:ext uri="{FF2B5EF4-FFF2-40B4-BE49-F238E27FC236}">
                  <a16:creationId xmlns:a16="http://schemas.microsoft.com/office/drawing/2014/main" id="{36193B7C-CA7D-177E-F408-183315AE6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255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7" name="Rectangle 57">
              <a:extLst>
                <a:ext uri="{FF2B5EF4-FFF2-40B4-BE49-F238E27FC236}">
                  <a16:creationId xmlns:a16="http://schemas.microsoft.com/office/drawing/2014/main" id="{618C57C2-E4EB-9EF5-398C-35892625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8" name="Rectangle 58">
              <a:extLst>
                <a:ext uri="{FF2B5EF4-FFF2-40B4-BE49-F238E27FC236}">
                  <a16:creationId xmlns:a16="http://schemas.microsoft.com/office/drawing/2014/main" id="{6B15AE07-555E-0118-D3C8-FAA71D9F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79" name="Rectangle 59">
              <a:extLst>
                <a:ext uri="{FF2B5EF4-FFF2-40B4-BE49-F238E27FC236}">
                  <a16:creationId xmlns:a16="http://schemas.microsoft.com/office/drawing/2014/main" id="{E2349A06-BE92-E011-7FE3-B0D12ACB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255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56380" name="Text Box 60">
              <a:extLst>
                <a:ext uri="{FF2B5EF4-FFF2-40B4-BE49-F238E27FC236}">
                  <a16:creationId xmlns:a16="http://schemas.microsoft.com/office/drawing/2014/main" id="{90C9ECB5-AB65-C10E-5828-1B5D7970B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48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确定式中待定系数</a:t>
              </a:r>
              <a:r>
                <a:rPr lang="zh-CN" altLang="en-US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sz="2000" b="1">
                  <a:sym typeface="Symbol" panose="05050102010706020507" pitchFamily="18" charset="2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b="1">
                  <a:sym typeface="Symbol" panose="05050102010706020507" pitchFamily="18" charset="2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sz="2000" b="1">
                  <a:sym typeface="Symbol" panose="05050102010706020507" pitchFamily="18" charset="2"/>
                </a:rPr>
                <a:t>,</a:t>
              </a:r>
              <a:r>
                <a:rPr lang="en-US" altLang="zh-CN" sz="2000" b="1" i="1">
                  <a:sym typeface="Symbol" panose="05050102010706020507" pitchFamily="18" charset="2"/>
                </a:rPr>
                <a:t>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sz="2000" b="1">
                  <a:sym typeface="Symbol" panose="05050102010706020507" pitchFamily="18" charset="2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b="1">
                  <a:sym typeface="Symbol" panose="05050102010706020507" pitchFamily="18" charset="2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sz="2000" b="1">
                  <a:sym typeface="Symbol" panose="05050102010706020507" pitchFamily="18" charset="2"/>
                </a:rPr>
                <a:t>, </a:t>
              </a:r>
              <a:r>
                <a:rPr lang="en-US" altLang="zh-CN" sz="2000" b="1" i="1">
                  <a:solidFill>
                    <a:srgbClr val="FF3300"/>
                  </a:solidFill>
                  <a:sym typeface="Symbol" panose="05050102010706020507" pitchFamily="18" charset="2"/>
                </a:rPr>
                <a:t></a:t>
              </a:r>
              <a:r>
                <a:rPr lang="en-US" altLang="zh-CN" sz="2000" b="1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3</a:t>
              </a:r>
              <a:r>
                <a:rPr lang="en-US" altLang="zh-CN" sz="2000" b="1">
                  <a:sym typeface="Symbol" panose="05050102010706020507" pitchFamily="18" charset="2"/>
                </a:rPr>
                <a:t>,</a:t>
              </a:r>
              <a:r>
                <a:rPr lang="en-US" altLang="zh-CN" sz="2400" b="1"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使得公式具有</a:t>
              </a:r>
              <a:r>
                <a:rPr lang="en-US" altLang="zh-CN" sz="2400" b="1">
                  <a:solidFill>
                    <a:schemeClr val="accent2"/>
                  </a:solidFill>
                </a:rPr>
                <a:t>4</a:t>
              </a:r>
              <a:r>
                <a:rPr lang="zh-CN" altLang="en-US" sz="2400" b="1"/>
                <a:t>阶精度。</a:t>
              </a:r>
            </a:p>
          </p:txBody>
        </p:sp>
      </p:grpSp>
      <p:sp>
        <p:nvSpPr>
          <p:cNvPr id="56381" name="Rectangle 61">
            <a:extLst>
              <a:ext uri="{FF2B5EF4-FFF2-40B4-BE49-F238E27FC236}">
                <a16:creationId xmlns:a16="http://schemas.microsoft.com/office/drawing/2014/main" id="{9E4B570E-5715-8163-64CD-C6CF61B0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6382" name="Text Box 62">
            <a:extLst>
              <a:ext uri="{FF2B5EF4-FFF2-40B4-BE49-F238E27FC236}">
                <a16:creationId xmlns:a16="http://schemas.microsoft.com/office/drawing/2014/main" id="{212B5BA4-9E3A-A0D2-C69E-0C74ACC7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  <a:endParaRPr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56383" name="Object 63">
            <a:extLst>
              <a:ext uri="{FF2B5EF4-FFF2-40B4-BE49-F238E27FC236}">
                <a16:creationId xmlns:a16="http://schemas.microsoft.com/office/drawing/2014/main" id="{B8FEDBE1-A431-DBF9-5632-CB1E4FFA8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1673225"/>
          <a:ext cx="6003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13000" imgH="241200" progId="Equation.DSMT4">
                  <p:embed/>
                </p:oleObj>
              </mc:Choice>
              <mc:Fallback>
                <p:oleObj name="Equation" r:id="rId5" imgW="3213000" imgH="241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673225"/>
                        <a:ext cx="6003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4" name="Object 64">
            <a:extLst>
              <a:ext uri="{FF2B5EF4-FFF2-40B4-BE49-F238E27FC236}">
                <a16:creationId xmlns:a16="http://schemas.microsoft.com/office/drawing/2014/main" id="{20B35B7F-C37B-BB90-FE25-2D2AC9400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2133600"/>
          <a:ext cx="6029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160" imgH="241200" progId="Equation.DSMT4">
                  <p:embed/>
                </p:oleObj>
              </mc:Choice>
              <mc:Fallback>
                <p:oleObj name="Equation" r:id="rId7" imgW="3251160" imgH="241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133600"/>
                        <a:ext cx="6029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37D37470-E290-571B-8FAF-82CDD2FEF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2590800"/>
          <a:ext cx="51260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41320" imgH="241200" progId="Equation.DSMT4">
                  <p:embed/>
                </p:oleObj>
              </mc:Choice>
              <mc:Fallback>
                <p:oleObj name="Equation" r:id="rId9" imgW="2641320" imgH="2412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590800"/>
                        <a:ext cx="51260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6" name="Object 66">
            <a:extLst>
              <a:ext uri="{FF2B5EF4-FFF2-40B4-BE49-F238E27FC236}">
                <a16:creationId xmlns:a16="http://schemas.microsoft.com/office/drawing/2014/main" id="{D030BD19-0865-B498-EC54-0F29E9A46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048000"/>
          <a:ext cx="5172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241200" progId="Equation.DSMT4">
                  <p:embed/>
                </p:oleObj>
              </mc:Choice>
              <mc:Fallback>
                <p:oleObj name="Equation" r:id="rId11" imgW="2717640" imgH="2412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048000"/>
                        <a:ext cx="5172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7" name="Object 67">
            <a:extLst>
              <a:ext uri="{FF2B5EF4-FFF2-40B4-BE49-F238E27FC236}">
                <a16:creationId xmlns:a16="http://schemas.microsoft.com/office/drawing/2014/main" id="{5C0FC5FD-7F13-A574-7C9F-8CB564A1A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498850"/>
          <a:ext cx="5197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30240" imgH="241200" progId="Equation.DSMT4">
                  <p:embed/>
                </p:oleObj>
              </mc:Choice>
              <mc:Fallback>
                <p:oleObj name="Equation" r:id="rId13" imgW="2730240" imgH="241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498850"/>
                        <a:ext cx="51974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29" name="Group 109">
            <a:extLst>
              <a:ext uri="{FF2B5EF4-FFF2-40B4-BE49-F238E27FC236}">
                <a16:creationId xmlns:a16="http://schemas.microsoft.com/office/drawing/2014/main" id="{515C6C5F-37C1-E482-513A-AEA83EFD3939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3962400"/>
            <a:ext cx="7951787" cy="414338"/>
            <a:chOff x="607" y="2496"/>
            <a:chExt cx="5009" cy="261"/>
          </a:xfrm>
        </p:grpSpPr>
        <p:graphicFrame>
          <p:nvGraphicFramePr>
            <p:cNvPr id="56391" name="Object 71">
              <a:extLst>
                <a:ext uri="{FF2B5EF4-FFF2-40B4-BE49-F238E27FC236}">
                  <a16:creationId xmlns:a16="http://schemas.microsoft.com/office/drawing/2014/main" id="{29E9C167-5961-2845-C2D1-BA55E1DC3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" y="2496"/>
            <a:ext cx="392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9000" imgH="241200" progId="Equation.DSMT4">
                    <p:embed/>
                  </p:oleObj>
                </mc:Choice>
                <mc:Fallback>
                  <p:oleObj name="Equation" r:id="rId15" imgW="3429000" imgH="2412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2496"/>
                          <a:ext cx="392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96" name="Text Box 76">
              <a:extLst>
                <a:ext uri="{FF2B5EF4-FFF2-40B4-BE49-F238E27FC236}">
                  <a16:creationId xmlns:a16="http://schemas.microsoft.com/office/drawing/2014/main" id="{E9E4239A-70A0-D093-4B44-DAC2F4CB5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96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</a:rPr>
                <a:t>/*</a:t>
              </a:r>
              <a:r>
                <a:rPr lang="en-US" altLang="zh-CN" sz="2000" b="1" i="1">
                  <a:solidFill>
                    <a:srgbClr val="008000"/>
                  </a:solidFill>
                </a:rPr>
                <a:t> y</a:t>
              </a:r>
              <a:r>
                <a:rPr lang="en-US" altLang="zh-CN" sz="2000" b="1">
                  <a:solidFill>
                    <a:srgbClr val="008000"/>
                  </a:solidFill>
                </a:rPr>
                <a:t>(</a:t>
              </a:r>
              <a:r>
                <a:rPr lang="en-US" altLang="zh-CN" sz="2000" b="1" i="1">
                  <a:solidFill>
                    <a:srgbClr val="008000"/>
                  </a:solidFill>
                </a:rPr>
                <a:t>x</a:t>
              </a:r>
              <a:r>
                <a:rPr lang="en-US" altLang="zh-CN" sz="2000" b="1" i="1" baseline="-25000">
                  <a:solidFill>
                    <a:srgbClr val="008000"/>
                  </a:solidFill>
                </a:rPr>
                <a:t>n</a:t>
              </a:r>
              <a:r>
                <a:rPr lang="en-US" altLang="zh-CN" sz="2000" b="1">
                  <a:solidFill>
                    <a:srgbClr val="008000"/>
                  </a:solidFill>
                </a:rPr>
                <a:t>) = </a:t>
              </a:r>
              <a:r>
                <a:rPr lang="en-US" altLang="zh-CN" sz="2000" b="1" i="1">
                  <a:solidFill>
                    <a:srgbClr val="008000"/>
                  </a:solidFill>
                </a:rPr>
                <a:t>y</a:t>
              </a:r>
              <a:r>
                <a:rPr lang="en-US" altLang="zh-CN" sz="2000" b="1" i="1" baseline="-25000">
                  <a:solidFill>
                    <a:srgbClr val="008000"/>
                  </a:solidFill>
                </a:rPr>
                <a:t>n</a:t>
              </a:r>
              <a:r>
                <a:rPr lang="en-US" altLang="zh-CN" sz="2000" b="1">
                  <a:solidFill>
                    <a:srgbClr val="008000"/>
                  </a:solidFill>
                </a:rPr>
                <a:t> */</a:t>
              </a:r>
            </a:p>
          </p:txBody>
        </p:sp>
      </p:grpSp>
      <p:graphicFrame>
        <p:nvGraphicFramePr>
          <p:cNvPr id="56414" name="Object 94">
            <a:extLst>
              <a:ext uri="{FF2B5EF4-FFF2-40B4-BE49-F238E27FC236}">
                <a16:creationId xmlns:a16="http://schemas.microsoft.com/office/drawing/2014/main" id="{26C7BC75-0469-AE5B-529A-25FF62A24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43400"/>
          <a:ext cx="1752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02960" imgH="228600" progId="Equation.DSMT4">
                  <p:embed/>
                </p:oleObj>
              </mc:Choice>
              <mc:Fallback>
                <p:oleObj name="Equation" r:id="rId17" imgW="1002960" imgH="2286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1752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5" name="Object 95">
            <a:extLst>
              <a:ext uri="{FF2B5EF4-FFF2-40B4-BE49-F238E27FC236}">
                <a16:creationId xmlns:a16="http://schemas.microsoft.com/office/drawing/2014/main" id="{F1A810F2-2021-2C0F-037B-F33A3F651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4694238"/>
          <a:ext cx="4533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11200" imgH="228600" progId="Equation.DSMT4">
                  <p:embed/>
                </p:oleObj>
              </mc:Choice>
              <mc:Fallback>
                <p:oleObj name="Equation" r:id="rId19" imgW="2311200" imgH="2286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694238"/>
                        <a:ext cx="4533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6" name="Object 96">
            <a:extLst>
              <a:ext uri="{FF2B5EF4-FFF2-40B4-BE49-F238E27FC236}">
                <a16:creationId xmlns:a16="http://schemas.microsoft.com/office/drawing/2014/main" id="{5500ED38-9919-7002-7DB2-CD74945E9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29200"/>
          <a:ext cx="4800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61960" imgH="241200" progId="Equation.DSMT4">
                  <p:embed/>
                </p:oleObj>
              </mc:Choice>
              <mc:Fallback>
                <p:oleObj name="Equation" r:id="rId21" imgW="2361960" imgH="2412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4800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7" name="Object 97">
            <a:extLst>
              <a:ext uri="{FF2B5EF4-FFF2-40B4-BE49-F238E27FC236}">
                <a16:creationId xmlns:a16="http://schemas.microsoft.com/office/drawing/2014/main" id="{A00ED11A-1093-DF7A-4CE6-1531B9349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26075"/>
          <a:ext cx="502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90560" imgH="241200" progId="Equation.DSMT4">
                  <p:embed/>
                </p:oleObj>
              </mc:Choice>
              <mc:Fallback>
                <p:oleObj name="Equation" r:id="rId23" imgW="2590560" imgH="2412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26075"/>
                        <a:ext cx="502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18" name="Object 98">
            <a:extLst>
              <a:ext uri="{FF2B5EF4-FFF2-40B4-BE49-F238E27FC236}">
                <a16:creationId xmlns:a16="http://schemas.microsoft.com/office/drawing/2014/main" id="{52EEBAB2-1800-B7D1-47D0-F507C9F58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829300"/>
          <a:ext cx="5319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77960" imgH="241200" progId="Equation.DSMT4">
                  <p:embed/>
                </p:oleObj>
              </mc:Choice>
              <mc:Fallback>
                <p:oleObj name="Equation" r:id="rId25" imgW="2577960" imgH="2412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29300"/>
                        <a:ext cx="5319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0" name="AutoShape 100">
            <a:extLst>
              <a:ext uri="{FF2B5EF4-FFF2-40B4-BE49-F238E27FC236}">
                <a16:creationId xmlns:a16="http://schemas.microsoft.com/office/drawing/2014/main" id="{EE804AC0-0012-FBEF-D964-E8A0391E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1" name="Line 101">
            <a:extLst>
              <a:ext uri="{FF2B5EF4-FFF2-40B4-BE49-F238E27FC236}">
                <a16:creationId xmlns:a16="http://schemas.microsoft.com/office/drawing/2014/main" id="{6B32530E-55AB-9FC8-2633-DF6D8133D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2" name="Line 102">
            <a:extLst>
              <a:ext uri="{FF2B5EF4-FFF2-40B4-BE49-F238E27FC236}">
                <a16:creationId xmlns:a16="http://schemas.microsoft.com/office/drawing/2014/main" id="{EC210A06-A7D5-2F41-870A-1C17AF7FF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3" name="Line 103">
            <a:extLst>
              <a:ext uri="{FF2B5EF4-FFF2-40B4-BE49-F238E27FC236}">
                <a16:creationId xmlns:a16="http://schemas.microsoft.com/office/drawing/2014/main" id="{9BD5B8E4-322B-EB33-6955-09C2902DE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4" name="Line 104">
            <a:extLst>
              <a:ext uri="{FF2B5EF4-FFF2-40B4-BE49-F238E27FC236}">
                <a16:creationId xmlns:a16="http://schemas.microsoft.com/office/drawing/2014/main" id="{B226C28C-62D3-B8AF-F2E4-80DCBA6FB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5" name="Line 105">
            <a:extLst>
              <a:ext uri="{FF2B5EF4-FFF2-40B4-BE49-F238E27FC236}">
                <a16:creationId xmlns:a16="http://schemas.microsoft.com/office/drawing/2014/main" id="{53A2B0B6-3FD6-A79B-0BF4-66F35971B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26" name="Text Box 106">
            <a:extLst>
              <a:ext uri="{FF2B5EF4-FFF2-40B4-BE49-F238E27FC236}">
                <a16:creationId xmlns:a16="http://schemas.microsoft.com/office/drawing/2014/main" id="{11B644BD-6885-3B1F-7154-B7C03E52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1600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个未知数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个方程</a:t>
            </a:r>
          </a:p>
        </p:txBody>
      </p:sp>
      <p:sp>
        <p:nvSpPr>
          <p:cNvPr id="56427" name="Rectangle 107">
            <a:extLst>
              <a:ext uri="{FF2B5EF4-FFF2-40B4-BE49-F238E27FC236}">
                <a16:creationId xmlns:a16="http://schemas.microsoft.com/office/drawing/2014/main" id="{2E02CDB4-7B06-BF86-EFE3-C69E47CA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428" name="Rectangle 108">
            <a:extLst>
              <a:ext uri="{FF2B5EF4-FFF2-40B4-BE49-F238E27FC236}">
                <a16:creationId xmlns:a16="http://schemas.microsoft.com/office/drawing/2014/main" id="{F9324C13-0116-E6A9-671D-1837C9CC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86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2" grpId="0" autoUpdateAnimBg="0"/>
      <p:bldP spid="56426" grpId="0" autoUpdateAnimBg="0"/>
      <p:bldP spid="56427" grpId="0" autoUpdateAnimBg="0"/>
      <p:bldP spid="564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117B39C-DC94-4D69-2958-21C150CF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48A1BCD1-3B29-CD19-FA09-320C6D383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 </a:t>
            </a:r>
            <a:r>
              <a:rPr lang="zh-CN" altLang="en-US" sz="2400" b="1"/>
              <a:t>令 </a:t>
            </a:r>
            <a:r>
              <a:rPr lang="zh-CN" altLang="en-US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0</a:t>
            </a:r>
          </a:p>
        </p:txBody>
      </p:sp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10178D7C-2378-C1BB-3070-93022127EAB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04800"/>
            <a:ext cx="3276600" cy="457200"/>
            <a:chOff x="1776" y="288"/>
            <a:chExt cx="2064" cy="288"/>
          </a:xfrm>
        </p:grpSpPr>
        <p:sp>
          <p:nvSpPr>
            <p:cNvPr id="57348" name="AutoShape 4">
              <a:extLst>
                <a:ext uri="{FF2B5EF4-FFF2-40B4-BE49-F238E27FC236}">
                  <a16:creationId xmlns:a16="http://schemas.microsoft.com/office/drawing/2014/main" id="{0B99CFAE-8340-B02F-C605-08A0580B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9" name="Rectangle 5">
              <a:extLst>
                <a:ext uri="{FF2B5EF4-FFF2-40B4-BE49-F238E27FC236}">
                  <a16:creationId xmlns:a16="http://schemas.microsoft.com/office/drawing/2014/main" id="{8695234B-0055-9654-D5F5-58738A51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i="1"/>
                <a:t>Adams</a:t>
              </a:r>
              <a:r>
                <a:rPr lang="en-US" altLang="zh-CN" sz="2400" b="1"/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显式</a:t>
              </a:r>
              <a:r>
                <a:rPr lang="zh-CN" altLang="en-US" sz="2400" b="1"/>
                <a:t>公式</a:t>
              </a:r>
            </a:p>
          </p:txBody>
        </p:sp>
      </p:grp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C7BE79F-F1F6-F897-1E9F-097B553D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  </a:t>
            </a:r>
            <a:r>
              <a:rPr lang="zh-CN" altLang="en-US" sz="2400" b="1"/>
              <a:t>以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  <a:r>
              <a:rPr lang="en-US" altLang="zh-CN" sz="2400" b="1"/>
              <a:t> </a:t>
            </a:r>
            <a:r>
              <a:rPr lang="zh-CN" altLang="en-US" sz="2400" b="1"/>
              <a:t>取代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400" b="1" i="1" baseline="-25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3</a:t>
            </a:r>
            <a:r>
              <a:rPr lang="zh-CN" altLang="en-US" sz="2400" b="1"/>
              <a:t>，并取 </a:t>
            </a:r>
            <a:r>
              <a:rPr lang="zh-CN" altLang="en-US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0</a:t>
            </a:r>
          </a:p>
        </p:txBody>
      </p:sp>
      <p:grpSp>
        <p:nvGrpSpPr>
          <p:cNvPr id="57356" name="Group 12">
            <a:extLst>
              <a:ext uri="{FF2B5EF4-FFF2-40B4-BE49-F238E27FC236}">
                <a16:creationId xmlns:a16="http://schemas.microsoft.com/office/drawing/2014/main" id="{4B58FEA2-7511-67F1-57F2-AFE44E3B1E1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"/>
            <a:ext cx="3124200" cy="457200"/>
            <a:chOff x="3408" y="720"/>
            <a:chExt cx="1968" cy="288"/>
          </a:xfrm>
        </p:grpSpPr>
        <p:sp>
          <p:nvSpPr>
            <p:cNvPr id="57353" name="AutoShape 9">
              <a:extLst>
                <a:ext uri="{FF2B5EF4-FFF2-40B4-BE49-F238E27FC236}">
                  <a16:creationId xmlns:a16="http://schemas.microsoft.com/office/drawing/2014/main" id="{E523CBDA-CF4E-AC60-D09F-0FF8A052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Rectangle 10">
              <a:extLst>
                <a:ext uri="{FF2B5EF4-FFF2-40B4-BE49-F238E27FC236}">
                  <a16:creationId xmlns:a16="http://schemas.microsoft.com/office/drawing/2014/main" id="{03DB32B7-EAEF-E27E-211B-A9858BFE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i="1"/>
                <a:t>Adams</a:t>
              </a:r>
              <a:r>
                <a:rPr lang="en-US" altLang="zh-CN" sz="2400" b="1"/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隐式</a:t>
              </a:r>
              <a:r>
                <a:rPr lang="zh-CN" altLang="en-US" sz="2400" b="1"/>
                <a:t>公式</a:t>
              </a:r>
            </a:p>
          </p:txBody>
        </p:sp>
      </p:grpSp>
      <p:grpSp>
        <p:nvGrpSpPr>
          <p:cNvPr id="57384" name="Group 40">
            <a:extLst>
              <a:ext uri="{FF2B5EF4-FFF2-40B4-BE49-F238E27FC236}">
                <a16:creationId xmlns:a16="http://schemas.microsoft.com/office/drawing/2014/main" id="{6C49B60B-1C90-2091-EC21-8BB543B0ECE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43000"/>
            <a:ext cx="8153400" cy="2582863"/>
            <a:chOff x="240" y="720"/>
            <a:chExt cx="5136" cy="1627"/>
          </a:xfrm>
        </p:grpSpPr>
        <p:sp>
          <p:nvSpPr>
            <p:cNvPr id="57357" name="Rectangle 13">
              <a:extLst>
                <a:ext uri="{FF2B5EF4-FFF2-40B4-BE49-F238E27FC236}">
                  <a16:creationId xmlns:a16="http://schemas.microsoft.com/office/drawing/2014/main" id="{6D9C2A19-0E2B-98BA-3A90-B6335EBF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5136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  </a:t>
              </a:r>
              <a:r>
                <a:rPr lang="zh-CN" altLang="en-US" b="1">
                  <a:ea typeface="楷体_GB2312" pitchFamily="49" charset="-122"/>
                </a:rPr>
                <a:t>以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3 </a:t>
              </a:r>
              <a:r>
                <a:rPr lang="zh-CN" altLang="en-US" b="1">
                  <a:ea typeface="楷体_GB2312" pitchFamily="49" charset="-122"/>
                </a:rPr>
                <a:t>取代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3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，则可导出另一组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4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阶显式算法，其中包含了著名的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米尔尼</a:t>
              </a:r>
              <a:r>
                <a:rPr lang="zh-CN" altLang="en-US" b="1">
                  <a:ea typeface="楷体_GB2312" pitchFamily="49" charset="-12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Milne */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公式</a:t>
              </a:r>
            </a:p>
          </p:txBody>
        </p:sp>
        <p:grpSp>
          <p:nvGrpSpPr>
            <p:cNvPr id="57382" name="Group 38">
              <a:extLst>
                <a:ext uri="{FF2B5EF4-FFF2-40B4-BE49-F238E27FC236}">
                  <a16:creationId xmlns:a16="http://schemas.microsoft.com/office/drawing/2014/main" id="{8C8CA5C2-74EB-4218-4E77-6C4DBD76C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296"/>
              <a:ext cx="2784" cy="576"/>
              <a:chOff x="1392" y="1296"/>
              <a:chExt cx="2784" cy="576"/>
            </a:xfrm>
          </p:grpSpPr>
          <p:sp>
            <p:nvSpPr>
              <p:cNvPr id="57362" name="AutoShape 18">
                <a:extLst>
                  <a:ext uri="{FF2B5EF4-FFF2-40B4-BE49-F238E27FC236}">
                    <a16:creationId xmlns:a16="http://schemas.microsoft.com/office/drawing/2014/main" id="{8FD8BCE2-89E3-3D92-6FD5-45E04C110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784" cy="576"/>
              </a:xfrm>
              <a:prstGeom prst="bevel">
                <a:avLst>
                  <a:gd name="adj" fmla="val 6731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7358" name="Object 14">
                <a:extLst>
                  <a:ext uri="{FF2B5EF4-FFF2-40B4-BE49-F238E27FC236}">
                    <a16:creationId xmlns:a16="http://schemas.microsoft.com/office/drawing/2014/main" id="{EF3D6967-F4DB-6C9D-88A7-5E1AF85CE5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14" y="1336"/>
              <a:ext cx="2735" cy="4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286000" imgH="406080" progId="Equation.DSMT4">
                      <p:embed/>
                    </p:oleObj>
                  </mc:Choice>
                  <mc:Fallback>
                    <p:oleObj name="Equation" r:id="rId5" imgW="2286000" imgH="4060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4" y="1336"/>
                            <a:ext cx="2735" cy="4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383" name="Group 39">
              <a:extLst>
                <a:ext uri="{FF2B5EF4-FFF2-40B4-BE49-F238E27FC236}">
                  <a16:creationId xmlns:a16="http://schemas.microsoft.com/office/drawing/2014/main" id="{D754C6B7-36D8-BD24-2EB5-8DF646024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914"/>
              <a:ext cx="4656" cy="433"/>
              <a:chOff x="576" y="1914"/>
              <a:chExt cx="4656" cy="433"/>
            </a:xfrm>
          </p:grpSpPr>
          <p:sp>
            <p:nvSpPr>
              <p:cNvPr id="57360" name="Text Box 16">
                <a:extLst>
                  <a:ext uri="{FF2B5EF4-FFF2-40B4-BE49-F238E27FC236}">
                    <a16:creationId xmlns:a16="http://schemas.microsoft.com/office/drawing/2014/main" id="{C230F3DE-36BA-0042-1859-79E824795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968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其</a:t>
                </a:r>
                <a:r>
                  <a:rPr lang="zh-CN" altLang="en-US" sz="2400" b="1">
                    <a:solidFill>
                      <a:srgbClr val="FF3300"/>
                    </a:solidFill>
                  </a:rPr>
                  <a:t>局部截断误差</a:t>
                </a:r>
                <a:r>
                  <a:rPr lang="zh-CN" altLang="en-US" sz="2400" b="1"/>
                  <a:t>为</a:t>
                </a:r>
              </a:p>
            </p:txBody>
          </p:sp>
          <p:graphicFrame>
            <p:nvGraphicFramePr>
              <p:cNvPr id="57361" name="Object 17">
                <a:extLst>
                  <a:ext uri="{FF2B5EF4-FFF2-40B4-BE49-F238E27FC236}">
                    <a16:creationId xmlns:a16="http://schemas.microsoft.com/office/drawing/2014/main" id="{1600F84E-931D-02CB-D156-66D00EB655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5" y="1914"/>
              <a:ext cx="3067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323800" imgH="406080" progId="Equation.DSMT4">
                      <p:embed/>
                    </p:oleObj>
                  </mc:Choice>
                  <mc:Fallback>
                    <p:oleObj name="Equation" r:id="rId7" imgW="2323800" imgH="40608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5" y="1914"/>
                            <a:ext cx="3067" cy="4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386" name="Group 42">
            <a:extLst>
              <a:ext uri="{FF2B5EF4-FFF2-40B4-BE49-F238E27FC236}">
                <a16:creationId xmlns:a16="http://schemas.microsoft.com/office/drawing/2014/main" id="{09C0435F-5EB3-6BC2-0AC9-BCD03E6CCB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8458200" cy="1676400"/>
            <a:chOff x="240" y="2352"/>
            <a:chExt cx="5328" cy="1056"/>
          </a:xfrm>
        </p:grpSpPr>
        <p:sp>
          <p:nvSpPr>
            <p:cNvPr id="57374" name="AutoShape 30">
              <a:extLst>
                <a:ext uri="{FF2B5EF4-FFF2-40B4-BE49-F238E27FC236}">
                  <a16:creationId xmlns:a16="http://schemas.microsoft.com/office/drawing/2014/main" id="{5FA1E0C4-6E75-D785-7BED-539F63F4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52"/>
              <a:ext cx="5328" cy="105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1AB7F789-AB01-0130-9ABE-3A34FD83E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8"/>
              <a:ext cx="4848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69925" indent="-669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0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0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注：</a:t>
              </a:r>
              <a:r>
                <a:rPr lang="zh-CN" altLang="en-US" b="1">
                  <a:ea typeface="楷体_GB2312" pitchFamily="49" charset="-122"/>
                </a:rPr>
                <a:t>上式也可通过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数值积分</a:t>
              </a:r>
              <a:r>
                <a:rPr lang="zh-CN" altLang="en-US" b="1">
                  <a:ea typeface="楷体_GB2312" pitchFamily="49" charset="-122"/>
                </a:rPr>
                <a:t>导出，即将                 在区间</a:t>
              </a:r>
            </a:p>
            <a:p>
              <a:pPr>
                <a:spcBef>
                  <a:spcPct val="30000"/>
                </a:spcBef>
              </a:pPr>
              <a:r>
                <a:rPr lang="zh-CN" altLang="en-US" b="1">
                  <a:ea typeface="楷体_GB2312" pitchFamily="49" charset="-122"/>
                </a:rPr>
                <a:t>                       上积分，得到                                                            再过                     做 </a:t>
              </a:r>
              <a:r>
                <a:rPr lang="en-US" altLang="zh-CN" b="1" i="1">
                  <a:ea typeface="楷体_GB2312" pitchFamily="49" charset="-122"/>
                </a:rPr>
                <a:t>f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的插值多项式即可。</a:t>
              </a:r>
            </a:p>
          </p:txBody>
        </p:sp>
        <p:graphicFrame>
          <p:nvGraphicFramePr>
            <p:cNvPr id="57369" name="Object 25">
              <a:extLst>
                <a:ext uri="{FF2B5EF4-FFF2-40B4-BE49-F238E27FC236}">
                  <a16:creationId xmlns:a16="http://schemas.microsoft.com/office/drawing/2014/main" id="{217474F8-C038-A8D6-5A45-41E76AD742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496"/>
            <a:ext cx="7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99920" imgH="203040" progId="Equation.DSMT4">
                    <p:embed/>
                  </p:oleObj>
                </mc:Choice>
                <mc:Fallback>
                  <p:oleObj name="Equation" r:id="rId9" imgW="79992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7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>
              <a:extLst>
                <a:ext uri="{FF2B5EF4-FFF2-40B4-BE49-F238E27FC236}">
                  <a16:creationId xmlns:a16="http://schemas.microsoft.com/office/drawing/2014/main" id="{719B3E6E-311B-5898-D908-096A140BA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2736"/>
            <a:ext cx="71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11000" imgH="228600" progId="Equation.DSMT4">
                    <p:embed/>
                  </p:oleObj>
                </mc:Choice>
                <mc:Fallback>
                  <p:oleObj name="Equation" r:id="rId11" imgW="71100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2736"/>
                          <a:ext cx="71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1" name="Object 27">
              <a:extLst>
                <a:ext uri="{FF2B5EF4-FFF2-40B4-BE49-F238E27FC236}">
                  <a16:creationId xmlns:a16="http://schemas.microsoft.com/office/drawing/2014/main" id="{9FCE5504-DCF8-A4E7-A1F8-D55A53BC3E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3" y="2688"/>
            <a:ext cx="285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25680" imgH="355320" progId="Equation.DSMT4">
                    <p:embed/>
                  </p:oleObj>
                </mc:Choice>
                <mc:Fallback>
                  <p:oleObj name="Equation" r:id="rId13" imgW="2425680" imgH="35532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2688"/>
                          <a:ext cx="285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2" name="Object 28">
              <a:extLst>
                <a:ext uri="{FF2B5EF4-FFF2-40B4-BE49-F238E27FC236}">
                  <a16:creationId xmlns:a16="http://schemas.microsoft.com/office/drawing/2014/main" id="{750344EB-7462-0672-8598-98A197AE0C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2" y="2976"/>
            <a:ext cx="98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28600" progId="Equation.DSMT4">
                    <p:embed/>
                  </p:oleObj>
                </mc:Choice>
                <mc:Fallback>
                  <p:oleObj name="Equation" r:id="rId15" imgW="82548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2976"/>
                          <a:ext cx="98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6" name="AutoShape 32">
            <a:extLst>
              <a:ext uri="{FF2B5EF4-FFF2-40B4-BE49-F238E27FC236}">
                <a16:creationId xmlns:a16="http://schemas.microsoft.com/office/drawing/2014/main" id="{1844B1D2-6A8A-7D21-7AB2-9F64DCF4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05000"/>
            <a:ext cx="4724400" cy="1828800"/>
          </a:xfrm>
          <a:prstGeom prst="wedgeEllipseCallout">
            <a:avLst>
              <a:gd name="adj1" fmla="val -21639"/>
              <a:gd name="adj2" fmla="val -9053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/>
              <a:t>取 </a:t>
            </a:r>
            <a:r>
              <a:rPr lang="zh-CN" altLang="en-US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1,  </a:t>
            </a:r>
            <a:r>
              <a:rPr lang="en-US" altLang="zh-CN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0</a:t>
            </a:r>
          </a:p>
          <a:p>
            <a:pPr algn="ctr"/>
            <a:r>
              <a:rPr lang="zh-CN" altLang="en-US" sz="2400" b="1"/>
              <a:t>得到</a:t>
            </a:r>
            <a:r>
              <a:rPr lang="zh-CN" altLang="en-US" sz="2400" b="1">
                <a:solidFill>
                  <a:schemeClr val="accent2"/>
                </a:solidFill>
              </a:rPr>
              <a:t>辛甫生</a:t>
            </a:r>
            <a:r>
              <a:rPr lang="zh-CN" altLang="en-US" sz="2400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Simpson */</a:t>
            </a:r>
            <a:r>
              <a:rPr lang="en-US" altLang="zh-CN" sz="2400" b="1"/>
              <a:t> </a:t>
            </a:r>
            <a:r>
              <a:rPr lang="zh-CN" altLang="en-US" sz="2400" b="1"/>
              <a:t>公式</a:t>
            </a:r>
          </a:p>
          <a:p>
            <a:pPr algn="ctr"/>
            <a:r>
              <a:rPr lang="zh-CN" altLang="en-US" sz="2400" b="1"/>
              <a:t>与</a:t>
            </a:r>
            <a:r>
              <a:rPr lang="en-US" altLang="zh-CN" sz="2400" b="1" i="1">
                <a:solidFill>
                  <a:schemeClr val="accent2"/>
                </a:solidFill>
              </a:rPr>
              <a:t>Milne </a:t>
            </a:r>
            <a:r>
              <a:rPr lang="zh-CN" altLang="en-US" sz="2400" b="1"/>
              <a:t>公式匹配使用</a:t>
            </a:r>
          </a:p>
        </p:txBody>
      </p:sp>
      <p:sp>
        <p:nvSpPr>
          <p:cNvPr id="57377" name="Rectangle 33">
            <a:extLst>
              <a:ext uri="{FF2B5EF4-FFF2-40B4-BE49-F238E27FC236}">
                <a16:creationId xmlns:a16="http://schemas.microsoft.com/office/drawing/2014/main" id="{D59CAEBD-3BB3-D393-03A1-B152142D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  </a:t>
            </a:r>
            <a:r>
              <a:rPr lang="zh-CN" altLang="en-US" sz="2400" b="1">
                <a:solidFill>
                  <a:schemeClr val="accent2"/>
                </a:solidFill>
              </a:rPr>
              <a:t>辛甫生</a:t>
            </a:r>
            <a:r>
              <a:rPr lang="zh-CN" altLang="en-US" sz="2400" b="1"/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Simpson */</a:t>
            </a:r>
            <a:r>
              <a:rPr lang="en-US" altLang="zh-CN" sz="2400" b="1"/>
              <a:t> </a:t>
            </a:r>
            <a:r>
              <a:rPr lang="zh-CN" altLang="en-US" sz="2400" b="1"/>
              <a:t>公式</a:t>
            </a:r>
          </a:p>
        </p:txBody>
      </p:sp>
      <p:grpSp>
        <p:nvGrpSpPr>
          <p:cNvPr id="57385" name="Group 41">
            <a:extLst>
              <a:ext uri="{FF2B5EF4-FFF2-40B4-BE49-F238E27FC236}">
                <a16:creationId xmlns:a16="http://schemas.microsoft.com/office/drawing/2014/main" id="{D6932BA8-772B-16B5-F7FE-A92B1EB0288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410200"/>
            <a:ext cx="3886200" cy="849313"/>
            <a:chOff x="2736" y="3545"/>
            <a:chExt cx="2448" cy="535"/>
          </a:xfrm>
        </p:grpSpPr>
        <p:sp>
          <p:nvSpPr>
            <p:cNvPr id="57379" name="AutoShape 35">
              <a:extLst>
                <a:ext uri="{FF2B5EF4-FFF2-40B4-BE49-F238E27FC236}">
                  <a16:creationId xmlns:a16="http://schemas.microsoft.com/office/drawing/2014/main" id="{0DEE50B1-4A4E-2FB7-E17F-8F25B350D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552"/>
              <a:ext cx="2448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78" name="Object 34">
              <a:extLst>
                <a:ext uri="{FF2B5EF4-FFF2-40B4-BE49-F238E27FC236}">
                  <a16:creationId xmlns:a16="http://schemas.microsoft.com/office/drawing/2014/main" id="{24755462-3C61-780E-C3DE-ED2C21E9B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3545"/>
            <a:ext cx="2391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20760" imgH="406080" progId="Equation.DSMT4">
                    <p:embed/>
                  </p:oleObj>
                </mc:Choice>
                <mc:Fallback>
                  <p:oleObj name="Equation" r:id="rId17" imgW="2120760" imgH="4060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3545"/>
                          <a:ext cx="2391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81" name="AutoShape 37">
            <a:extLst>
              <a:ext uri="{FF2B5EF4-FFF2-40B4-BE49-F238E27FC236}">
                <a16:creationId xmlns:a16="http://schemas.microsoft.com/office/drawing/2014/main" id="{7756D99B-03F3-A0FE-E5F1-8717ABDF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6248400" cy="1676400"/>
          </a:xfrm>
          <a:prstGeom prst="wedgeEllipseCallout">
            <a:avLst>
              <a:gd name="adj1" fmla="val 20352"/>
              <a:gd name="adj2" fmla="val 12471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在区间</a:t>
            </a:r>
            <a:r>
              <a:rPr lang="en-US" altLang="zh-CN" sz="2400" b="1"/>
              <a:t>[</a:t>
            </a:r>
            <a:r>
              <a:rPr lang="en-US" altLang="zh-CN" sz="2400" b="1" i="1"/>
              <a:t>x</a:t>
            </a:r>
            <a:r>
              <a:rPr lang="en-US" altLang="zh-CN" sz="2400" b="1" i="1" baseline="-25000"/>
              <a:t>n</a:t>
            </a:r>
            <a:r>
              <a:rPr lang="en-US" altLang="zh-CN" sz="2400" b="1" baseline="-25000"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 i="1"/>
              <a:t>x</a:t>
            </a:r>
            <a:r>
              <a:rPr lang="en-US" altLang="zh-CN" sz="2400" b="1" i="1" baseline="-25000"/>
              <a:t>n</a:t>
            </a:r>
            <a:r>
              <a:rPr lang="en-US" altLang="zh-CN" sz="2400" b="1" baseline="-25000">
                <a:sym typeface="Symbol" panose="05050102010706020507" pitchFamily="18" charset="2"/>
              </a:rPr>
              <a:t>+1</a:t>
            </a:r>
            <a:r>
              <a:rPr lang="en-US" altLang="zh-CN" sz="2400" b="1"/>
              <a:t>]</a:t>
            </a:r>
            <a:r>
              <a:rPr lang="zh-CN" altLang="en-US" sz="2400" b="1"/>
              <a:t>上积分，并用</a:t>
            </a:r>
            <a:r>
              <a:rPr lang="en-US" altLang="zh-CN" sz="2400" b="1">
                <a:solidFill>
                  <a:schemeClr val="accent2"/>
                </a:solidFill>
              </a:rPr>
              <a:t>Simpson</a:t>
            </a:r>
            <a:r>
              <a:rPr lang="zh-CN" altLang="en-US" sz="2400" b="1">
                <a:solidFill>
                  <a:schemeClr val="accent2"/>
                </a:solidFill>
              </a:rPr>
              <a:t>数值积分</a:t>
            </a:r>
            <a:r>
              <a:rPr lang="zh-CN" altLang="en-US" sz="2400" b="1"/>
              <a:t>公式来近似积分项，亦可得此</a:t>
            </a:r>
            <a:r>
              <a:rPr lang="en-US" altLang="zh-CN" sz="2400" b="1"/>
              <a:t>Simpson</a:t>
            </a:r>
            <a:r>
              <a:rPr lang="zh-CN" altLang="en-US" sz="2400" b="1"/>
              <a:t>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51" grpId="0" autoUpdateAnimBg="0"/>
      <p:bldP spid="57376" grpId="0" animBg="1" autoUpdateAnimBg="0"/>
      <p:bldP spid="57377" grpId="0" autoUpdateAnimBg="0"/>
      <p:bldP spid="573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087F6E1-057A-F17E-AC5B-E7A7D2710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grpSp>
        <p:nvGrpSpPr>
          <p:cNvPr id="58397" name="Group 29">
            <a:extLst>
              <a:ext uri="{FF2B5EF4-FFF2-40B4-BE49-F238E27FC236}">
                <a16:creationId xmlns:a16="http://schemas.microsoft.com/office/drawing/2014/main" id="{CECA02AC-75AB-1D79-13F0-0C22B2F0BA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4338"/>
            <a:ext cx="8229600" cy="1262062"/>
            <a:chOff x="288" y="240"/>
            <a:chExt cx="5184" cy="795"/>
          </a:xfrm>
        </p:grpSpPr>
        <p:sp>
          <p:nvSpPr>
            <p:cNvPr id="58372" name="Text Box 4">
              <a:extLst>
                <a:ext uri="{FF2B5EF4-FFF2-40B4-BE49-F238E27FC236}">
                  <a16:creationId xmlns:a16="http://schemas.microsoft.com/office/drawing/2014/main" id="{3AC410FF-B302-5300-F633-94C1D233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518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sym typeface="Wingdings" panose="05000000000000000000" pitchFamily="2" charset="2"/>
                </a:rPr>
                <a:t></a:t>
              </a:r>
              <a:r>
                <a:rPr lang="en-US" altLang="zh-CN" sz="2400" b="1">
                  <a:sym typeface="Wingdings" panose="05000000000000000000" pitchFamily="2" charset="2"/>
                </a:rPr>
                <a:t>  </a:t>
              </a:r>
              <a:r>
                <a:rPr lang="en-US" altLang="zh-CN" sz="2400" b="1" i="1"/>
                <a:t>Milne-Simpson </a:t>
              </a:r>
              <a:r>
                <a:rPr lang="zh-CN" altLang="en-US" sz="2400" b="1">
                  <a:latin typeface="楷体_GB2312" pitchFamily="49" charset="-122"/>
                </a:rPr>
                <a:t>系统的缺点是</a:t>
              </a:r>
              <a:r>
                <a:rPr lang="zh-CN" altLang="en-US" sz="2400" b="1">
                  <a:solidFill>
                    <a:schemeClr val="accent2"/>
                  </a:solidFill>
                  <a:latin typeface="楷体_GB2312" pitchFamily="49" charset="-122"/>
                </a:rPr>
                <a:t>稳定性差</a:t>
              </a:r>
              <a:r>
                <a:rPr lang="zh-CN" altLang="en-US" sz="2400" b="1">
                  <a:latin typeface="楷体_GB2312" pitchFamily="49" charset="-122"/>
                </a:rPr>
                <a:t>，为改善稳定性，考虑另一种隐式校正公式：</a:t>
              </a:r>
            </a:p>
          </p:txBody>
        </p:sp>
        <p:graphicFrame>
          <p:nvGraphicFramePr>
            <p:cNvPr id="58373" name="Object 5">
              <a:extLst>
                <a:ext uri="{FF2B5EF4-FFF2-40B4-BE49-F238E27FC236}">
                  <a16:creationId xmlns:a16="http://schemas.microsoft.com/office/drawing/2014/main" id="{99BFBAF5-94C0-91A5-CE10-1B477E3BD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768"/>
            <a:ext cx="425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44640" imgH="228600" progId="Equation.DSMT4">
                    <p:embed/>
                  </p:oleObj>
                </mc:Choice>
                <mc:Fallback>
                  <p:oleObj name="Equation" r:id="rId5" imgW="364464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768"/>
                          <a:ext cx="425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Text Box 8">
            <a:extLst>
              <a:ext uri="{FF2B5EF4-FFF2-40B4-BE49-F238E27FC236}">
                <a16:creationId xmlns:a16="http://schemas.microsoft.com/office/drawing/2014/main" id="{D035D823-66B8-8945-B881-04FDCF246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752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要求公式具有</a:t>
            </a:r>
            <a:r>
              <a:rPr lang="en-US" altLang="zh-CN" sz="2400" b="1">
                <a:solidFill>
                  <a:schemeClr val="accent2"/>
                </a:solidFill>
              </a:rPr>
              <a:t>4 </a:t>
            </a:r>
            <a:r>
              <a:rPr lang="zh-CN" altLang="en-US" sz="2400" b="1"/>
              <a:t>阶精度。通过泰勒展开，可得到       个等式，从中解出      个未知数，则有     个自由度。</a:t>
            </a:r>
          </a:p>
        </p:txBody>
      </p:sp>
      <p:sp>
        <p:nvSpPr>
          <p:cNvPr id="58378" name="Rectangle 10">
            <a:extLst>
              <a:ext uri="{FF2B5EF4-FFF2-40B4-BE49-F238E27FC236}">
                <a16:creationId xmlns:a16="http://schemas.microsoft.com/office/drawing/2014/main" id="{39B3B98E-6B66-A440-9D1A-7751638D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C704AF64-2A4D-742B-795E-3E0847A8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133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8380" name="Rectangle 12">
            <a:extLst>
              <a:ext uri="{FF2B5EF4-FFF2-40B4-BE49-F238E27FC236}">
                <a16:creationId xmlns:a16="http://schemas.microsoft.com/office/drawing/2014/main" id="{1D60F69B-0EED-84C6-5607-ACD19541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133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91BD38C1-6506-F44A-1433-9E9A11E2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743200"/>
            <a:ext cx="3048000" cy="1066800"/>
          </a:xfrm>
          <a:prstGeom prst="wedgeEllipseCallout">
            <a:avLst>
              <a:gd name="adj1" fmla="val -44949"/>
              <a:gd name="adj2" fmla="val -16339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取 </a:t>
            </a:r>
            <a:r>
              <a:rPr lang="zh-CN" altLang="en-US" sz="2000" b="1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000" b="1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 = 1 </a:t>
            </a:r>
            <a:r>
              <a:rPr lang="zh-CN" altLang="en-US" sz="2400" b="1"/>
              <a:t>得</a:t>
            </a:r>
            <a:r>
              <a:rPr lang="en-US" altLang="zh-CN" sz="2400" b="1" i="1"/>
              <a:t>Simpson</a:t>
            </a:r>
            <a:r>
              <a:rPr lang="en-US" altLang="zh-CN" sz="2400" b="1"/>
              <a:t> </a:t>
            </a:r>
            <a:r>
              <a:rPr lang="zh-CN" altLang="en-US" sz="2400" b="1"/>
              <a:t>公式</a:t>
            </a:r>
          </a:p>
        </p:txBody>
      </p:sp>
      <p:grpSp>
        <p:nvGrpSpPr>
          <p:cNvPr id="58399" name="Group 31">
            <a:extLst>
              <a:ext uri="{FF2B5EF4-FFF2-40B4-BE49-F238E27FC236}">
                <a16:creationId xmlns:a16="http://schemas.microsoft.com/office/drawing/2014/main" id="{21654609-8F32-A137-9819-8AC3AD6FF8C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19400"/>
            <a:ext cx="8153400" cy="1905000"/>
            <a:chOff x="336" y="1776"/>
            <a:chExt cx="5136" cy="1200"/>
          </a:xfrm>
        </p:grpSpPr>
        <p:sp>
          <p:nvSpPr>
            <p:cNvPr id="58383" name="Text Box 15">
              <a:extLst>
                <a:ext uri="{FF2B5EF4-FFF2-40B4-BE49-F238E27FC236}">
                  <a16:creationId xmlns:a16="http://schemas.microsoft.com/office/drawing/2014/main" id="{95594D0B-1A23-45E6-2C8E-2535E0BA2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76"/>
              <a:ext cx="51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哈明</a:t>
              </a:r>
              <a:r>
                <a:rPr lang="zh-CN" altLang="en-US" sz="2400" b="1"/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Hamming */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用</a:t>
              </a:r>
              <a:r>
                <a:rPr lang="zh-CN" altLang="en-US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sz="2400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1 </a:t>
              </a:r>
              <a:r>
                <a:rPr lang="zh-CN" altLang="en-US" sz="2400" b="1"/>
                <a:t>的不同数值进行试验，发现当</a:t>
              </a:r>
              <a:r>
                <a:rPr lang="zh-CN" altLang="en-US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sz="2400" b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 = 0</a:t>
              </a:r>
              <a:r>
                <a:rPr lang="en-US" altLang="zh-CN" sz="2000" b="1">
                  <a:solidFill>
                    <a:schemeClr val="accent2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时，公式的稳定性较好，即：</a:t>
              </a:r>
            </a:p>
          </p:txBody>
        </p:sp>
        <p:grpSp>
          <p:nvGrpSpPr>
            <p:cNvPr id="58398" name="Group 30">
              <a:extLst>
                <a:ext uri="{FF2B5EF4-FFF2-40B4-BE49-F238E27FC236}">
                  <a16:creationId xmlns:a16="http://schemas.microsoft.com/office/drawing/2014/main" id="{D2BEF596-032F-4EBB-FDFC-293329FFB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52"/>
              <a:ext cx="3216" cy="624"/>
              <a:chOff x="960" y="2352"/>
              <a:chExt cx="3216" cy="624"/>
            </a:xfrm>
          </p:grpSpPr>
          <p:sp>
            <p:nvSpPr>
              <p:cNvPr id="58393" name="AutoShape 25">
                <a:extLst>
                  <a:ext uri="{FF2B5EF4-FFF2-40B4-BE49-F238E27FC236}">
                    <a16:creationId xmlns:a16="http://schemas.microsoft.com/office/drawing/2014/main" id="{AA4E6C85-CE46-071C-F3AF-2FE45521B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352"/>
                <a:ext cx="3216" cy="624"/>
              </a:xfrm>
              <a:prstGeom prst="bevel">
                <a:avLst>
                  <a:gd name="adj" fmla="val 5287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86" name="Object 18">
                <a:extLst>
                  <a:ext uri="{FF2B5EF4-FFF2-40B4-BE49-F238E27FC236}">
                    <a16:creationId xmlns:a16="http://schemas.microsoft.com/office/drawing/2014/main" id="{8AA248EE-F6FD-2871-BD86-9DDECCC74C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9" y="2441"/>
              <a:ext cx="3147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793960" imgH="406080" progId="Equation.DSMT4">
                      <p:embed/>
                    </p:oleObj>
                  </mc:Choice>
                  <mc:Fallback>
                    <p:oleObj name="Equation" r:id="rId8" imgW="2793960" imgH="4060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" y="2441"/>
                            <a:ext cx="3147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400" name="Group 32">
            <a:extLst>
              <a:ext uri="{FF2B5EF4-FFF2-40B4-BE49-F238E27FC236}">
                <a16:creationId xmlns:a16="http://schemas.microsoft.com/office/drawing/2014/main" id="{DF1EEF10-550E-219A-7277-92BCF4AB931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48200"/>
            <a:ext cx="7162800" cy="773113"/>
            <a:chOff x="336" y="3017"/>
            <a:chExt cx="4512" cy="487"/>
          </a:xfrm>
        </p:grpSpPr>
        <p:sp>
          <p:nvSpPr>
            <p:cNvPr id="58388" name="Text Box 20">
              <a:extLst>
                <a:ext uri="{FF2B5EF4-FFF2-40B4-BE49-F238E27FC236}">
                  <a16:creationId xmlns:a16="http://schemas.microsoft.com/office/drawing/2014/main" id="{9E6B81C6-F857-2775-96C4-6B7EEF473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9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其局部截断误差为</a:t>
              </a:r>
            </a:p>
          </p:txBody>
        </p:sp>
        <p:graphicFrame>
          <p:nvGraphicFramePr>
            <p:cNvPr id="58389" name="Object 21">
              <a:extLst>
                <a:ext uri="{FF2B5EF4-FFF2-40B4-BE49-F238E27FC236}">
                  <a16:creationId xmlns:a16="http://schemas.microsoft.com/office/drawing/2014/main" id="{4B9EDA23-BBCB-2A92-3285-61A8C3BFD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6" y="3017"/>
            <a:ext cx="2922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87520" imgH="406080" progId="Equation.DSMT4">
                    <p:embed/>
                  </p:oleObj>
                </mc:Choice>
                <mc:Fallback>
                  <p:oleObj name="Equation" r:id="rId10" imgW="2387520" imgH="4060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3017"/>
                          <a:ext cx="2922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6" name="AutoShape 28">
            <a:extLst>
              <a:ext uri="{FF2B5EF4-FFF2-40B4-BE49-F238E27FC236}">
                <a16:creationId xmlns:a16="http://schemas.microsoft.com/office/drawing/2014/main" id="{1BE021C6-2EF9-A3F7-3D9D-6C48D2C6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62600"/>
            <a:ext cx="7543800" cy="685800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zh-CN" altLang="en-US" sz="2400" b="1"/>
              <a:t>哈明公式不能用数值积分方法推导出来。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  <p:bldP spid="58378" grpId="0" autoUpdateAnimBg="0"/>
      <p:bldP spid="58379" grpId="0" autoUpdateAnimBg="0"/>
      <p:bldP spid="58380" grpId="0" autoUpdateAnimBg="0"/>
      <p:bldP spid="58381" grpId="0" animBg="1" autoUpdateAnimBg="0"/>
      <p:bldP spid="5839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46C3666-E658-ED5A-3958-B792852B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 Multistep Method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975303ED-FFC9-D1E3-7B2A-B01C3E442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696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en-US" altLang="zh-CN" sz="2400" b="1"/>
              <a:t>  </a:t>
            </a:r>
            <a:r>
              <a:rPr lang="zh-CN" altLang="en-US" sz="2400" b="1"/>
              <a:t>亚当姆斯预测</a:t>
            </a:r>
            <a:r>
              <a:rPr lang="en-US" altLang="zh-CN" sz="2400" b="1"/>
              <a:t>-</a:t>
            </a:r>
            <a:r>
              <a:rPr lang="zh-CN" altLang="en-US" sz="2400" b="1"/>
              <a:t>校正系统 </a:t>
            </a:r>
          </a:p>
          <a:p>
            <a:r>
              <a:rPr lang="zh-CN" altLang="en-US" sz="2000" b="1">
                <a:solidFill>
                  <a:srgbClr val="008000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Adams predictor-corrector system */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B77F1092-E7E1-9788-8BC2-65C2444D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1</a:t>
            </a:r>
            <a:r>
              <a:rPr lang="en-US" altLang="zh-CN" sz="2400" b="1">
                <a:solidFill>
                  <a:srgbClr val="008000"/>
                </a:solidFill>
              </a:rPr>
              <a:t>:</a:t>
            </a:r>
            <a:r>
              <a:rPr lang="en-US" altLang="zh-CN" sz="2400" b="1"/>
              <a:t> </a:t>
            </a:r>
            <a:r>
              <a:rPr lang="zh-CN" altLang="en-US" sz="2400" b="1"/>
              <a:t>用</a:t>
            </a:r>
            <a:r>
              <a:rPr lang="en-US" altLang="zh-CN" sz="2400" b="1" i="1">
                <a:solidFill>
                  <a:schemeClr val="accent2"/>
                </a:solidFill>
              </a:rPr>
              <a:t>Runge-Kutta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法</a:t>
            </a:r>
            <a:r>
              <a:rPr lang="zh-CN" altLang="en-US" sz="2400" b="1"/>
              <a:t>计算前 </a:t>
            </a:r>
            <a:r>
              <a:rPr lang="en-US" altLang="zh-CN" sz="2400" b="1" i="1">
                <a:solidFill>
                  <a:schemeClr val="accent2"/>
                </a:solidFill>
              </a:rPr>
              <a:t>k</a:t>
            </a:r>
            <a:r>
              <a:rPr lang="en-US" altLang="zh-CN" sz="2400" b="1" i="1"/>
              <a:t> </a:t>
            </a:r>
            <a:r>
              <a:rPr lang="zh-CN" altLang="en-US" sz="2400" b="1"/>
              <a:t>个初值；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DF1B27FC-257B-B984-333E-7B3E576D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2</a:t>
            </a:r>
            <a:r>
              <a:rPr lang="en-US" altLang="zh-CN" sz="2400" b="1">
                <a:solidFill>
                  <a:srgbClr val="008000"/>
                </a:solidFill>
              </a:rPr>
              <a:t>:</a:t>
            </a:r>
            <a:r>
              <a:rPr lang="en-US" altLang="zh-CN" sz="2400" b="1"/>
              <a:t> </a:t>
            </a:r>
            <a:r>
              <a:rPr lang="zh-CN" altLang="en-US" sz="2400" b="1"/>
              <a:t>用</a:t>
            </a:r>
            <a:r>
              <a:rPr lang="en-US" altLang="zh-CN" sz="2400" b="1" i="1">
                <a:solidFill>
                  <a:schemeClr val="accent2"/>
                </a:solidFill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</a:rPr>
              <a:t>显式</a:t>
            </a:r>
            <a:r>
              <a:rPr lang="zh-CN" altLang="en-US" sz="2400" b="1"/>
              <a:t>计算</a:t>
            </a:r>
            <a:r>
              <a:rPr lang="zh-CN" altLang="en-US" sz="2400" b="1">
                <a:solidFill>
                  <a:schemeClr val="accent2"/>
                </a:solidFill>
              </a:rPr>
              <a:t>预测</a:t>
            </a:r>
            <a:r>
              <a:rPr lang="zh-CN" altLang="en-US" sz="2400" b="1"/>
              <a:t>值；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16C17261-87B9-F483-1BFC-10BB553D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Step 3</a:t>
            </a:r>
            <a:r>
              <a:rPr lang="en-US" altLang="zh-CN" sz="2400" b="1">
                <a:solidFill>
                  <a:srgbClr val="008000"/>
                </a:solidFill>
              </a:rPr>
              <a:t>:</a:t>
            </a:r>
            <a:r>
              <a:rPr lang="en-US" altLang="zh-CN" sz="2400" b="1"/>
              <a:t> </a:t>
            </a:r>
            <a:r>
              <a:rPr lang="zh-CN" altLang="en-US" sz="2400" b="1"/>
              <a:t>用同阶</a:t>
            </a:r>
            <a:r>
              <a:rPr lang="en-US" altLang="zh-CN" sz="2400" b="1" i="1">
                <a:solidFill>
                  <a:schemeClr val="accent2"/>
                </a:solidFill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</a:rPr>
              <a:t>隐式</a:t>
            </a:r>
            <a:r>
              <a:rPr lang="zh-CN" altLang="en-US" sz="2400" b="1"/>
              <a:t>计算</a:t>
            </a:r>
            <a:r>
              <a:rPr lang="zh-CN" altLang="en-US" sz="2400" b="1">
                <a:solidFill>
                  <a:schemeClr val="accent2"/>
                </a:solidFill>
              </a:rPr>
              <a:t>校正</a:t>
            </a:r>
            <a:r>
              <a:rPr lang="zh-CN" altLang="en-US" sz="2400" b="1"/>
              <a:t>值。</a:t>
            </a:r>
          </a:p>
        </p:txBody>
      </p:sp>
      <p:sp>
        <p:nvSpPr>
          <p:cNvPr id="53256" name="AutoShape 8">
            <a:extLst>
              <a:ext uri="{FF2B5EF4-FFF2-40B4-BE49-F238E27FC236}">
                <a16:creationId xmlns:a16="http://schemas.microsoft.com/office/drawing/2014/main" id="{6E5A5C58-9174-BB06-8432-F1CB16F6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762000"/>
            <a:ext cx="3048000" cy="2133600"/>
          </a:xfrm>
          <a:prstGeom prst="roundRect">
            <a:avLst>
              <a:gd name="adj" fmla="val 10491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 b="1">
                <a:solidFill>
                  <a:schemeClr val="accent2"/>
                </a:solidFill>
              </a:rPr>
              <a:t>注意：</a:t>
            </a:r>
            <a:r>
              <a:rPr lang="zh-CN" altLang="en-US" sz="2400" b="1"/>
              <a:t>三步所用公式的精度必须相同。通常用</a:t>
            </a:r>
            <a:r>
              <a:rPr lang="zh-CN" altLang="en-US" sz="2400" b="1">
                <a:solidFill>
                  <a:schemeClr val="accent2"/>
                </a:solidFill>
              </a:rPr>
              <a:t>经典</a:t>
            </a:r>
            <a:r>
              <a:rPr lang="en-US" altLang="zh-CN" sz="2400" b="1" i="1">
                <a:solidFill>
                  <a:schemeClr val="accent2"/>
                </a:solidFill>
              </a:rPr>
              <a:t>Runge-Kutta </a:t>
            </a:r>
            <a:r>
              <a:rPr lang="zh-CN" altLang="en-US" sz="2400" b="1">
                <a:solidFill>
                  <a:schemeClr val="accent2"/>
                </a:solidFill>
              </a:rPr>
              <a:t>法</a:t>
            </a:r>
            <a:r>
              <a:rPr lang="zh-CN" altLang="en-US" sz="2400" b="1"/>
              <a:t>配合</a:t>
            </a:r>
            <a:r>
              <a:rPr lang="en-US" altLang="zh-CN" sz="2400" b="1">
                <a:solidFill>
                  <a:schemeClr val="accent2"/>
                </a:solidFill>
              </a:rPr>
              <a:t>4</a:t>
            </a:r>
            <a:r>
              <a:rPr lang="zh-CN" altLang="en-US" sz="2400" b="1">
                <a:solidFill>
                  <a:schemeClr val="accent2"/>
                </a:solidFill>
              </a:rPr>
              <a:t>阶</a:t>
            </a:r>
            <a:r>
              <a:rPr lang="en-US" altLang="zh-CN" sz="2400" b="1" i="1">
                <a:solidFill>
                  <a:schemeClr val="accent2"/>
                </a:solidFill>
              </a:rPr>
              <a:t>Adams </a:t>
            </a:r>
            <a:r>
              <a:rPr lang="zh-CN" altLang="en-US" sz="2400" b="1">
                <a:solidFill>
                  <a:schemeClr val="accent2"/>
                </a:solidFill>
              </a:rPr>
              <a:t>公式</a:t>
            </a:r>
            <a:r>
              <a:rPr lang="zh-CN" altLang="en-US" sz="2400" b="1"/>
              <a:t>。</a:t>
            </a:r>
          </a:p>
        </p:txBody>
      </p:sp>
      <p:grpSp>
        <p:nvGrpSpPr>
          <p:cNvPr id="53351" name="Group 103">
            <a:extLst>
              <a:ext uri="{FF2B5EF4-FFF2-40B4-BE49-F238E27FC236}">
                <a16:creationId xmlns:a16="http://schemas.microsoft.com/office/drawing/2014/main" id="{9C07C2F9-D123-2DB7-3353-D27F1FBDE9F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48075"/>
            <a:ext cx="8310563" cy="655638"/>
            <a:chOff x="192" y="2298"/>
            <a:chExt cx="5235" cy="413"/>
          </a:xfrm>
        </p:grpSpPr>
        <p:sp>
          <p:nvSpPr>
            <p:cNvPr id="53324" name="Text Box 76">
              <a:extLst>
                <a:ext uri="{FF2B5EF4-FFF2-40B4-BE49-F238E27FC236}">
                  <a16:creationId xmlns:a16="http://schemas.microsoft.com/office/drawing/2014/main" id="{7B29CCD1-1D17-FBF7-CAA1-DA70ED5AD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3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4</a:t>
              </a:r>
              <a:r>
                <a:rPr lang="zh-CN" altLang="en-US" sz="2400" b="1"/>
                <a:t>阶</a:t>
              </a:r>
              <a:r>
                <a:rPr lang="en-US" altLang="zh-CN" sz="2400" b="1"/>
                <a:t>Adams</a:t>
              </a:r>
              <a:r>
                <a:rPr lang="zh-CN" altLang="en-US" sz="2400" b="1"/>
                <a:t>隐式公式的截断误差为</a:t>
              </a:r>
            </a:p>
          </p:txBody>
        </p:sp>
        <p:graphicFrame>
          <p:nvGraphicFramePr>
            <p:cNvPr id="53325" name="Object 77">
              <a:extLst>
                <a:ext uri="{FF2B5EF4-FFF2-40B4-BE49-F238E27FC236}">
                  <a16:creationId xmlns:a16="http://schemas.microsoft.com/office/drawing/2014/main" id="{8F7A5C16-7823-7603-929A-DF8775EC3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298"/>
            <a:ext cx="2350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70000" imgH="406080" progId="Equation.DSMT4">
                    <p:embed/>
                  </p:oleObj>
                </mc:Choice>
                <mc:Fallback>
                  <p:oleObj name="Equation" r:id="rId7" imgW="2070000" imgH="40608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298"/>
                          <a:ext cx="2350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53" name="Group 105">
            <a:extLst>
              <a:ext uri="{FF2B5EF4-FFF2-40B4-BE49-F238E27FC236}">
                <a16:creationId xmlns:a16="http://schemas.microsoft.com/office/drawing/2014/main" id="{F229D255-CCCC-0991-3277-CCB39F9D094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05150"/>
            <a:ext cx="8001000" cy="649288"/>
            <a:chOff x="192" y="1956"/>
            <a:chExt cx="5040" cy="409"/>
          </a:xfrm>
        </p:grpSpPr>
        <p:grpSp>
          <p:nvGrpSpPr>
            <p:cNvPr id="53350" name="Group 102">
              <a:extLst>
                <a:ext uri="{FF2B5EF4-FFF2-40B4-BE49-F238E27FC236}">
                  <a16:creationId xmlns:a16="http://schemas.microsoft.com/office/drawing/2014/main" id="{62726F5D-15C0-D731-0B2D-667428410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56"/>
              <a:ext cx="5040" cy="409"/>
              <a:chOff x="192" y="1956"/>
              <a:chExt cx="5040" cy="409"/>
            </a:xfrm>
          </p:grpSpPr>
          <p:sp>
            <p:nvSpPr>
              <p:cNvPr id="53327" name="Text Box 79">
                <a:extLst>
                  <a:ext uri="{FF2B5EF4-FFF2-40B4-BE49-F238E27FC236}">
                    <a16:creationId xmlns:a16="http://schemas.microsoft.com/office/drawing/2014/main" id="{372DEAB9-A08D-2FC3-67B2-AB167967B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022"/>
                <a:ext cx="30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/>
                  <a:t>4</a:t>
                </a:r>
                <a:r>
                  <a:rPr lang="zh-CN" altLang="en-US" sz="2400" b="1"/>
                  <a:t>阶</a:t>
                </a:r>
                <a:r>
                  <a:rPr lang="en-US" altLang="zh-CN" sz="2400" b="1"/>
                  <a:t>Adams</a:t>
                </a:r>
                <a:r>
                  <a:rPr lang="zh-CN" altLang="en-US" sz="2400" b="1"/>
                  <a:t>显式公式的截断误差为</a:t>
                </a:r>
              </a:p>
            </p:txBody>
          </p:sp>
          <p:graphicFrame>
            <p:nvGraphicFramePr>
              <p:cNvPr id="53328" name="Object 80">
                <a:extLst>
                  <a:ext uri="{FF2B5EF4-FFF2-40B4-BE49-F238E27FC236}">
                    <a16:creationId xmlns:a16="http://schemas.microsoft.com/office/drawing/2014/main" id="{FBBB7B72-109C-8836-E7E4-0782263933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84" y="1956"/>
              <a:ext cx="2148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942920" imgH="406080" progId="Equation.DSMT4">
                      <p:embed/>
                    </p:oleObj>
                  </mc:Choice>
                  <mc:Fallback>
                    <p:oleObj name="Equation" r:id="rId9" imgW="1942920" imgH="406080" progId="Equation.DSMT4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4" y="1956"/>
                            <a:ext cx="2148" cy="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329" name="Line 81">
              <a:extLst>
                <a:ext uri="{FF2B5EF4-FFF2-40B4-BE49-F238E27FC236}">
                  <a16:creationId xmlns:a16="http://schemas.microsoft.com/office/drawing/2014/main" id="{AFA589ED-2DF9-8D7E-1336-B8070E487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209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52" name="Group 104">
            <a:extLst>
              <a:ext uri="{FF2B5EF4-FFF2-40B4-BE49-F238E27FC236}">
                <a16:creationId xmlns:a16="http://schemas.microsoft.com/office/drawing/2014/main" id="{8B9BDC53-C89C-56FD-E880-C45891055CA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33875"/>
            <a:ext cx="7881938" cy="703263"/>
            <a:chOff x="192" y="2730"/>
            <a:chExt cx="4965" cy="443"/>
          </a:xfrm>
        </p:grpSpPr>
        <p:sp>
          <p:nvSpPr>
            <p:cNvPr id="53331" name="Text Box 83">
              <a:extLst>
                <a:ext uri="{FF2B5EF4-FFF2-40B4-BE49-F238E27FC236}">
                  <a16:creationId xmlns:a16="http://schemas.microsoft.com/office/drawing/2014/main" id="{70858974-C326-93CA-6B35-B90DB4CCE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84"/>
              <a:ext cx="3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当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h</a:t>
              </a:r>
              <a:r>
                <a:rPr lang="en-US" altLang="zh-CN" sz="2400" b="1">
                  <a:solidFill>
                    <a:schemeClr val="accent2"/>
                  </a:solidFill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充分小</a:t>
              </a:r>
              <a:r>
                <a:rPr lang="zh-CN" altLang="en-US" sz="2400" b="1"/>
                <a:t>时，可近似认为</a:t>
              </a:r>
              <a:r>
                <a:rPr lang="zh-CN" altLang="en-US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</a:t>
              </a:r>
              <a:r>
                <a:rPr lang="en-US" altLang="zh-CN" sz="2400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 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</a:t>
              </a:r>
              <a:r>
                <a:rPr lang="en-US" altLang="zh-CN" sz="2400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，则：</a:t>
              </a:r>
            </a:p>
          </p:txBody>
        </p:sp>
        <p:graphicFrame>
          <p:nvGraphicFramePr>
            <p:cNvPr id="53333" name="Object 85">
              <a:extLst>
                <a:ext uri="{FF2B5EF4-FFF2-40B4-BE49-F238E27FC236}">
                  <a16:creationId xmlns:a16="http://schemas.microsoft.com/office/drawing/2014/main" id="{AF994E34-E45C-0FC5-EE03-447850701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8" y="2730"/>
            <a:ext cx="1529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34960" imgH="444240" progId="Equation.DSMT4">
                    <p:embed/>
                  </p:oleObj>
                </mc:Choice>
                <mc:Fallback>
                  <p:oleObj name="Equation" r:id="rId11" imgW="1434960" imgH="44424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730"/>
                          <a:ext cx="1529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4" name="Line 86">
              <a:extLst>
                <a:ext uri="{FF2B5EF4-FFF2-40B4-BE49-F238E27FC236}">
                  <a16:creationId xmlns:a16="http://schemas.microsoft.com/office/drawing/2014/main" id="{6C10A7A3-9C7A-4DF3-58EC-2144A83F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56"/>
              <a:ext cx="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35" name="AutoShape 87">
            <a:extLst>
              <a:ext uri="{FF2B5EF4-FFF2-40B4-BE49-F238E27FC236}">
                <a16:creationId xmlns:a16="http://schemas.microsoft.com/office/drawing/2014/main" id="{BA313F19-8993-E709-C678-9BDFD6EE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62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58" name="Group 110">
            <a:extLst>
              <a:ext uri="{FF2B5EF4-FFF2-40B4-BE49-F238E27FC236}">
                <a16:creationId xmlns:a16="http://schemas.microsoft.com/office/drawing/2014/main" id="{E7C8BB06-6B4A-81AD-62CA-CA84F235C697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4876800"/>
            <a:ext cx="4052888" cy="1470025"/>
            <a:chOff x="714" y="3209"/>
            <a:chExt cx="2553" cy="926"/>
          </a:xfrm>
        </p:grpSpPr>
        <p:grpSp>
          <p:nvGrpSpPr>
            <p:cNvPr id="53356" name="Group 108">
              <a:extLst>
                <a:ext uri="{FF2B5EF4-FFF2-40B4-BE49-F238E27FC236}">
                  <a16:creationId xmlns:a16="http://schemas.microsoft.com/office/drawing/2014/main" id="{EE6654ED-3F3E-B0A3-BCB8-1664F8BB5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3209"/>
              <a:ext cx="2553" cy="446"/>
              <a:chOff x="714" y="3209"/>
              <a:chExt cx="2553" cy="446"/>
            </a:xfrm>
          </p:grpSpPr>
          <p:grpSp>
            <p:nvGrpSpPr>
              <p:cNvPr id="53355" name="Group 107">
                <a:extLst>
                  <a:ext uri="{FF2B5EF4-FFF2-40B4-BE49-F238E27FC236}">
                    <a16:creationId xmlns:a16="http://schemas.microsoft.com/office/drawing/2014/main" id="{2BE7899C-EFFD-3DC3-B1C6-4CEF78C216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4" y="3209"/>
                <a:ext cx="2553" cy="446"/>
                <a:chOff x="714" y="3209"/>
                <a:chExt cx="2553" cy="446"/>
              </a:xfrm>
            </p:grpSpPr>
            <p:graphicFrame>
              <p:nvGraphicFramePr>
                <p:cNvPr id="53338" name="Object 90">
                  <a:extLst>
                    <a:ext uri="{FF2B5EF4-FFF2-40B4-BE49-F238E27FC236}">
                      <a16:creationId xmlns:a16="http://schemas.microsoft.com/office/drawing/2014/main" id="{927083B2-728D-1881-6AA9-8EA1B24FC0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14" y="3209"/>
                <a:ext cx="2553" cy="4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2082600" imgH="406080" progId="Equation.DSMT4">
                        <p:embed/>
                      </p:oleObj>
                    </mc:Choice>
                    <mc:Fallback>
                      <p:oleObj name="Equation" r:id="rId13" imgW="2082600" imgH="406080" progId="Equation.DSMT4">
                        <p:embed/>
                        <p:pic>
                          <p:nvPicPr>
                            <p:cNvPr id="0" name="Object 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4" y="3209"/>
                              <a:ext cx="2553" cy="4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339" name="Line 91">
                  <a:extLst>
                    <a:ext uri="{FF2B5EF4-FFF2-40B4-BE49-F238E27FC236}">
                      <a16:creationId xmlns:a16="http://schemas.microsoft.com/office/drawing/2014/main" id="{03391B36-651A-CA47-7401-D627CFE91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3" y="3360"/>
                  <a:ext cx="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40" name="Line 92">
                <a:extLst>
                  <a:ext uri="{FF2B5EF4-FFF2-40B4-BE49-F238E27FC236}">
                    <a16:creationId xmlns:a16="http://schemas.microsoft.com/office/drawing/2014/main" id="{7E3ADC59-6D88-40C2-C892-EB453D28F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1" y="33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357" name="Group 109">
              <a:extLst>
                <a:ext uri="{FF2B5EF4-FFF2-40B4-BE49-F238E27FC236}">
                  <a16:creationId xmlns:a16="http://schemas.microsoft.com/office/drawing/2014/main" id="{99B3D849-B3E5-EDEB-902D-431513CA7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3689"/>
              <a:ext cx="2553" cy="446"/>
              <a:chOff x="714" y="3689"/>
              <a:chExt cx="2553" cy="446"/>
            </a:xfrm>
          </p:grpSpPr>
          <p:graphicFrame>
            <p:nvGraphicFramePr>
              <p:cNvPr id="53342" name="Object 94">
                <a:extLst>
                  <a:ext uri="{FF2B5EF4-FFF2-40B4-BE49-F238E27FC236}">
                    <a16:creationId xmlns:a16="http://schemas.microsoft.com/office/drawing/2014/main" id="{56E27026-D951-EA49-A3AD-D9C21873E9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4" y="3689"/>
              <a:ext cx="2553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82600" imgH="406080" progId="Equation.DSMT4">
                      <p:embed/>
                    </p:oleObj>
                  </mc:Choice>
                  <mc:Fallback>
                    <p:oleObj name="Equation" r:id="rId15" imgW="2082600" imgH="406080" progId="Equation.DSMT4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" y="3689"/>
                            <a:ext cx="2553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343" name="Line 95">
                <a:extLst>
                  <a:ext uri="{FF2B5EF4-FFF2-40B4-BE49-F238E27FC236}">
                    <a16:creationId xmlns:a16="http://schemas.microsoft.com/office/drawing/2014/main" id="{F0E16DEB-851D-FD07-EDD2-BE000525A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4" y="38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344" name="AutoShape 96">
            <a:extLst>
              <a:ext uri="{FF2B5EF4-FFF2-40B4-BE49-F238E27FC236}">
                <a16:creationId xmlns:a16="http://schemas.microsoft.com/office/drawing/2014/main" id="{16E4EAFF-EC05-5A61-89F1-647912A7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2667000" cy="1295400"/>
          </a:xfrm>
          <a:prstGeom prst="wedgeEllipseCallout">
            <a:avLst>
              <a:gd name="adj1" fmla="val 38153"/>
              <a:gd name="adj2" fmla="val 15147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P</a:t>
            </a:r>
            <a:r>
              <a:rPr lang="en-US" altLang="zh-CN" sz="2400" b="1"/>
              <a:t>redicted value </a:t>
            </a:r>
            <a:r>
              <a:rPr lang="en-US" altLang="zh-CN" sz="2400" b="1" i="1">
                <a:solidFill>
                  <a:schemeClr val="accent2"/>
                </a:solidFill>
              </a:rPr>
              <a:t>p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53345" name="AutoShape 97">
            <a:extLst>
              <a:ext uri="{FF2B5EF4-FFF2-40B4-BE49-F238E27FC236}">
                <a16:creationId xmlns:a16="http://schemas.microsoft.com/office/drawing/2014/main" id="{4827AF41-71FA-61A9-14AE-70DED451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2590800" cy="1143000"/>
          </a:xfrm>
          <a:prstGeom prst="wedgeEllipseCallout">
            <a:avLst>
              <a:gd name="adj1" fmla="val -89093"/>
              <a:gd name="adj2" fmla="val -4041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M</a:t>
            </a:r>
            <a:r>
              <a:rPr lang="en-US" altLang="zh-CN" sz="2400" b="1"/>
              <a:t>odified value </a:t>
            </a:r>
            <a:r>
              <a:rPr lang="en-US" altLang="zh-CN" sz="2400" b="1" i="1">
                <a:solidFill>
                  <a:schemeClr val="accent2"/>
                </a:solidFill>
              </a:rPr>
              <a:t>m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53346" name="AutoShape 98">
            <a:extLst>
              <a:ext uri="{FF2B5EF4-FFF2-40B4-BE49-F238E27FC236}">
                <a16:creationId xmlns:a16="http://schemas.microsoft.com/office/drawing/2014/main" id="{9AD86A03-6220-6F77-93AC-AB2BAE4F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4000"/>
            <a:ext cx="2667000" cy="1219200"/>
          </a:xfrm>
          <a:prstGeom prst="wedgeEllipseCallout">
            <a:avLst>
              <a:gd name="adj1" fmla="val -41546"/>
              <a:gd name="adj2" fmla="val -15612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C</a:t>
            </a:r>
            <a:r>
              <a:rPr lang="en-US" altLang="zh-CN" sz="2400" b="1"/>
              <a:t>orrected value </a:t>
            </a:r>
            <a:r>
              <a:rPr lang="en-US" altLang="zh-CN" sz="2400" b="1" i="1">
                <a:solidFill>
                  <a:schemeClr val="accent2"/>
                </a:solidFill>
              </a:rPr>
              <a:t>c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53347" name="AutoShape 99">
            <a:extLst>
              <a:ext uri="{FF2B5EF4-FFF2-40B4-BE49-F238E27FC236}">
                <a16:creationId xmlns:a16="http://schemas.microsoft.com/office/drawing/2014/main" id="{6B5CA2AD-57FC-0DA1-748A-5515436C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2971800" cy="1143000"/>
          </a:xfrm>
          <a:prstGeom prst="wedgeEllipseCallout">
            <a:avLst>
              <a:gd name="adj1" fmla="val -71634"/>
              <a:gd name="adj2" fmla="val 3666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M</a:t>
            </a:r>
            <a:r>
              <a:rPr lang="en-US" altLang="zh-CN" sz="2400" b="1"/>
              <a:t>odified final value </a:t>
            </a:r>
            <a:r>
              <a:rPr lang="en-US" altLang="zh-CN" sz="2400" b="1" i="1">
                <a:solidFill>
                  <a:schemeClr val="accent2"/>
                </a:solidFill>
              </a:rPr>
              <a:t>y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 baseline="-25000">
                <a:solidFill>
                  <a:schemeClr val="accent2"/>
                </a:solidFill>
              </a:rPr>
              <a:t>+1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53348" name="AutoShape 100">
            <a:extLst>
              <a:ext uri="{FF2B5EF4-FFF2-40B4-BE49-F238E27FC236}">
                <a16:creationId xmlns:a16="http://schemas.microsoft.com/office/drawing/2014/main" id="{4F95236F-4DB5-523E-1087-FD5EB7C3C922}"/>
              </a:ext>
            </a:extLst>
          </p:cNvPr>
          <p:cNvSpPr>
            <a:spLocks/>
          </p:cNvSpPr>
          <p:nvPr/>
        </p:nvSpPr>
        <p:spPr bwMode="auto">
          <a:xfrm>
            <a:off x="5181600" y="50292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49" name="Text Box 101">
            <a:extLst>
              <a:ext uri="{FF2B5EF4-FFF2-40B4-BE49-F238E27FC236}">
                <a16:creationId xmlns:a16="http://schemas.microsoft.com/office/drawing/2014/main" id="{CCF780D1-7E98-1245-A260-C2960A39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外推技术 </a:t>
            </a:r>
          </a:p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extrapolation */</a:t>
            </a:r>
          </a:p>
        </p:txBody>
      </p:sp>
      <p:grpSp>
        <p:nvGrpSpPr>
          <p:cNvPr id="53354" name="Group 106">
            <a:extLst>
              <a:ext uri="{FF2B5EF4-FFF2-40B4-BE49-F238E27FC236}">
                <a16:creationId xmlns:a16="http://schemas.microsoft.com/office/drawing/2014/main" id="{3CCBE2CB-62C7-6721-CCCE-A421E1C808B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482850"/>
            <a:ext cx="8229600" cy="3689350"/>
            <a:chOff x="144" y="1824"/>
            <a:chExt cx="5184" cy="2324"/>
          </a:xfrm>
        </p:grpSpPr>
        <p:grpSp>
          <p:nvGrpSpPr>
            <p:cNvPr id="53257" name="Group 9">
              <a:extLst>
                <a:ext uri="{FF2B5EF4-FFF2-40B4-BE49-F238E27FC236}">
                  <a16:creationId xmlns:a16="http://schemas.microsoft.com/office/drawing/2014/main" id="{07A7A803-ABBE-3F22-FDC0-FEA5EA0D9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168"/>
              <a:ext cx="912" cy="980"/>
              <a:chOff x="2051" y="1696"/>
              <a:chExt cx="1004" cy="1028"/>
            </a:xfrm>
          </p:grpSpPr>
          <p:sp>
            <p:nvSpPr>
              <p:cNvPr id="53258" name="Freeform 10">
                <a:extLst>
                  <a:ext uri="{FF2B5EF4-FFF2-40B4-BE49-F238E27FC236}">
                    <a16:creationId xmlns:a16="http://schemas.microsoft.com/office/drawing/2014/main" id="{6404265E-8E60-BD18-E82D-7EDDF81A573F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59" name="Group 11">
                <a:extLst>
                  <a:ext uri="{FF2B5EF4-FFF2-40B4-BE49-F238E27FC236}">
                    <a16:creationId xmlns:a16="http://schemas.microsoft.com/office/drawing/2014/main" id="{6DB35898-95AC-6CEF-DFC0-F2A0CDDE4D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53260" name="Freeform 12">
                  <a:extLst>
                    <a:ext uri="{FF2B5EF4-FFF2-40B4-BE49-F238E27FC236}">
                      <a16:creationId xmlns:a16="http://schemas.microsoft.com/office/drawing/2014/main" id="{A754BA96-9881-222B-94B0-8C425DB6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61" name="Freeform 13">
                  <a:extLst>
                    <a:ext uri="{FF2B5EF4-FFF2-40B4-BE49-F238E27FC236}">
                      <a16:creationId xmlns:a16="http://schemas.microsoft.com/office/drawing/2014/main" id="{06B2A161-A800-4741-90B3-336E27145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62" name="Freeform 14">
                <a:extLst>
                  <a:ext uri="{FF2B5EF4-FFF2-40B4-BE49-F238E27FC236}">
                    <a16:creationId xmlns:a16="http://schemas.microsoft.com/office/drawing/2014/main" id="{88ECB630-85D8-8DFF-85C4-D3E2D965F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63" name="Group 15">
                <a:extLst>
                  <a:ext uri="{FF2B5EF4-FFF2-40B4-BE49-F238E27FC236}">
                    <a16:creationId xmlns:a16="http://schemas.microsoft.com/office/drawing/2014/main" id="{6C738184-F22A-B9E8-41CE-23ED8D2A7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53264" name="Group 16">
                  <a:extLst>
                    <a:ext uri="{FF2B5EF4-FFF2-40B4-BE49-F238E27FC236}">
                      <a16:creationId xmlns:a16="http://schemas.microsoft.com/office/drawing/2014/main" id="{29485B00-74FC-B618-80A8-E0EC33CF32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53265" name="Freeform 17">
                    <a:extLst>
                      <a:ext uri="{FF2B5EF4-FFF2-40B4-BE49-F238E27FC236}">
                        <a16:creationId xmlns:a16="http://schemas.microsoft.com/office/drawing/2014/main" id="{00F3097B-481E-127A-20CC-E9D2704E12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66" name="Freeform 18">
                    <a:extLst>
                      <a:ext uri="{FF2B5EF4-FFF2-40B4-BE49-F238E27FC236}">
                        <a16:creationId xmlns:a16="http://schemas.microsoft.com/office/drawing/2014/main" id="{24747EC6-EAAB-044A-680E-48F1633F21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267" name="Group 19">
                  <a:extLst>
                    <a:ext uri="{FF2B5EF4-FFF2-40B4-BE49-F238E27FC236}">
                      <a16:creationId xmlns:a16="http://schemas.microsoft.com/office/drawing/2014/main" id="{810E1E7B-1DFF-78C6-2B07-299EE49A61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53268" name="Freeform 20">
                    <a:extLst>
                      <a:ext uri="{FF2B5EF4-FFF2-40B4-BE49-F238E27FC236}">
                        <a16:creationId xmlns:a16="http://schemas.microsoft.com/office/drawing/2014/main" id="{CEB700BF-BDC5-909A-D11D-D442A4EC2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69" name="Freeform 21">
                    <a:extLst>
                      <a:ext uri="{FF2B5EF4-FFF2-40B4-BE49-F238E27FC236}">
                        <a16:creationId xmlns:a16="http://schemas.microsoft.com/office/drawing/2014/main" id="{771A0555-0602-A692-E9DD-C1BDCD95D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70" name="Freeform 22">
                    <a:extLst>
                      <a:ext uri="{FF2B5EF4-FFF2-40B4-BE49-F238E27FC236}">
                        <a16:creationId xmlns:a16="http://schemas.microsoft.com/office/drawing/2014/main" id="{EC4E1DF0-1A5E-3DB0-8F57-277AFE132F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271" name="Group 23">
                <a:extLst>
                  <a:ext uri="{FF2B5EF4-FFF2-40B4-BE49-F238E27FC236}">
                    <a16:creationId xmlns:a16="http://schemas.microsoft.com/office/drawing/2014/main" id="{CD869EAC-A7B7-605D-A709-D74DC3499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53272" name="Group 24">
                  <a:extLst>
                    <a:ext uri="{FF2B5EF4-FFF2-40B4-BE49-F238E27FC236}">
                      <a16:creationId xmlns:a16="http://schemas.microsoft.com/office/drawing/2014/main" id="{6AE2192B-7066-27C5-13FA-2E25B3813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53273" name="Freeform 25">
                    <a:extLst>
                      <a:ext uri="{FF2B5EF4-FFF2-40B4-BE49-F238E27FC236}">
                        <a16:creationId xmlns:a16="http://schemas.microsoft.com/office/drawing/2014/main" id="{7326DB66-88A2-2C92-FC88-E4568E0FD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74" name="Freeform 26">
                    <a:extLst>
                      <a:ext uri="{FF2B5EF4-FFF2-40B4-BE49-F238E27FC236}">
                        <a16:creationId xmlns:a16="http://schemas.microsoft.com/office/drawing/2014/main" id="{186380F6-01CC-3987-41CB-22D879A89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75" name="Freeform 27">
                  <a:extLst>
                    <a:ext uri="{FF2B5EF4-FFF2-40B4-BE49-F238E27FC236}">
                      <a16:creationId xmlns:a16="http://schemas.microsoft.com/office/drawing/2014/main" id="{8F037566-118E-85E9-4A4A-F90E8499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3276" name="Group 28">
                  <a:extLst>
                    <a:ext uri="{FF2B5EF4-FFF2-40B4-BE49-F238E27FC236}">
                      <a16:creationId xmlns:a16="http://schemas.microsoft.com/office/drawing/2014/main" id="{15F95BB9-A2D7-4385-DB48-52BA2A389D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53277" name="Freeform 29">
                    <a:extLst>
                      <a:ext uri="{FF2B5EF4-FFF2-40B4-BE49-F238E27FC236}">
                        <a16:creationId xmlns:a16="http://schemas.microsoft.com/office/drawing/2014/main" id="{A0422FDC-86F4-D7BA-AF0F-35AC129BC3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78" name="Freeform 30">
                    <a:extLst>
                      <a:ext uri="{FF2B5EF4-FFF2-40B4-BE49-F238E27FC236}">
                        <a16:creationId xmlns:a16="http://schemas.microsoft.com/office/drawing/2014/main" id="{A1F7DF61-4F79-7EC2-EE12-147FF051D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79" name="Freeform 31">
                    <a:extLst>
                      <a:ext uri="{FF2B5EF4-FFF2-40B4-BE49-F238E27FC236}">
                        <a16:creationId xmlns:a16="http://schemas.microsoft.com/office/drawing/2014/main" id="{F4B2974F-9338-ED71-9455-BB0F97E770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3280" name="Group 32">
                  <a:extLst>
                    <a:ext uri="{FF2B5EF4-FFF2-40B4-BE49-F238E27FC236}">
                      <a16:creationId xmlns:a16="http://schemas.microsoft.com/office/drawing/2014/main" id="{F1B7DAB6-2A3A-FC8A-00BA-9817DF8D93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53281" name="Freeform 33">
                    <a:extLst>
                      <a:ext uri="{FF2B5EF4-FFF2-40B4-BE49-F238E27FC236}">
                        <a16:creationId xmlns:a16="http://schemas.microsoft.com/office/drawing/2014/main" id="{F2525590-67BA-6F15-B0BA-147EE4E1CD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2" name="Oval 34">
                    <a:extLst>
                      <a:ext uri="{FF2B5EF4-FFF2-40B4-BE49-F238E27FC236}">
                        <a16:creationId xmlns:a16="http://schemas.microsoft.com/office/drawing/2014/main" id="{680C7846-4390-8DA1-D420-380A6FDB1E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3" name="Freeform 35">
                    <a:extLst>
                      <a:ext uri="{FF2B5EF4-FFF2-40B4-BE49-F238E27FC236}">
                        <a16:creationId xmlns:a16="http://schemas.microsoft.com/office/drawing/2014/main" id="{2FD8EDEF-3441-9FE5-CD2B-E9754AFAA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4" name="Oval 36">
                    <a:extLst>
                      <a:ext uri="{FF2B5EF4-FFF2-40B4-BE49-F238E27FC236}">
                        <a16:creationId xmlns:a16="http://schemas.microsoft.com/office/drawing/2014/main" id="{75BA42A6-B87E-9B2D-8EE7-A0BCC4E4B9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85" name="Freeform 37">
                  <a:extLst>
                    <a:ext uri="{FF2B5EF4-FFF2-40B4-BE49-F238E27FC236}">
                      <a16:creationId xmlns:a16="http://schemas.microsoft.com/office/drawing/2014/main" id="{D0C3D39E-3D80-DDE6-6277-ADBC37531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6" name="Freeform 38">
                  <a:extLst>
                    <a:ext uri="{FF2B5EF4-FFF2-40B4-BE49-F238E27FC236}">
                      <a16:creationId xmlns:a16="http://schemas.microsoft.com/office/drawing/2014/main" id="{1360CFFB-6A6A-4BCB-8657-059F66E8A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7" name="Freeform 39">
                  <a:extLst>
                    <a:ext uri="{FF2B5EF4-FFF2-40B4-BE49-F238E27FC236}">
                      <a16:creationId xmlns:a16="http://schemas.microsoft.com/office/drawing/2014/main" id="{33913501-3C84-07BB-388F-958CAD1303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88" name="Freeform 40">
                <a:extLst>
                  <a:ext uri="{FF2B5EF4-FFF2-40B4-BE49-F238E27FC236}">
                    <a16:creationId xmlns:a16="http://schemas.microsoft.com/office/drawing/2014/main" id="{B9632C87-6411-9CF1-8870-93FEB1338A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289" name="Group 41">
                <a:extLst>
                  <a:ext uri="{FF2B5EF4-FFF2-40B4-BE49-F238E27FC236}">
                    <a16:creationId xmlns:a16="http://schemas.microsoft.com/office/drawing/2014/main" id="{46A14174-2610-62FF-B7BD-9A6A59828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53290" name="Freeform 42">
                  <a:extLst>
                    <a:ext uri="{FF2B5EF4-FFF2-40B4-BE49-F238E27FC236}">
                      <a16:creationId xmlns:a16="http://schemas.microsoft.com/office/drawing/2014/main" id="{1741F224-01C5-69B0-F77C-96B8D72C6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1" name="Freeform 43">
                  <a:extLst>
                    <a:ext uri="{FF2B5EF4-FFF2-40B4-BE49-F238E27FC236}">
                      <a16:creationId xmlns:a16="http://schemas.microsoft.com/office/drawing/2014/main" id="{06CB05E2-3799-37B1-D6A7-AB348F6FF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2" name="Freeform 44">
                  <a:extLst>
                    <a:ext uri="{FF2B5EF4-FFF2-40B4-BE49-F238E27FC236}">
                      <a16:creationId xmlns:a16="http://schemas.microsoft.com/office/drawing/2014/main" id="{3EFB7157-7E1C-3213-F255-B33FE84BE2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3" name="Freeform 45">
                  <a:extLst>
                    <a:ext uri="{FF2B5EF4-FFF2-40B4-BE49-F238E27FC236}">
                      <a16:creationId xmlns:a16="http://schemas.microsoft.com/office/drawing/2014/main" id="{F3D352B1-2737-0C4E-4F82-4FEBD1DB8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4" name="Freeform 46">
                  <a:extLst>
                    <a:ext uri="{FF2B5EF4-FFF2-40B4-BE49-F238E27FC236}">
                      <a16:creationId xmlns:a16="http://schemas.microsoft.com/office/drawing/2014/main" id="{E8F6877B-0303-FA13-19C5-FFD0918A1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5" name="Freeform 47">
                  <a:extLst>
                    <a:ext uri="{FF2B5EF4-FFF2-40B4-BE49-F238E27FC236}">
                      <a16:creationId xmlns:a16="http://schemas.microsoft.com/office/drawing/2014/main" id="{3A813661-40B3-B35E-64CE-0EBE754DF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6" name="Freeform 48">
                  <a:extLst>
                    <a:ext uri="{FF2B5EF4-FFF2-40B4-BE49-F238E27FC236}">
                      <a16:creationId xmlns:a16="http://schemas.microsoft.com/office/drawing/2014/main" id="{E7789D4A-7190-AE7A-7365-9E844483D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7" name="Freeform 49">
                  <a:extLst>
                    <a:ext uri="{FF2B5EF4-FFF2-40B4-BE49-F238E27FC236}">
                      <a16:creationId xmlns:a16="http://schemas.microsoft.com/office/drawing/2014/main" id="{7F3F15C1-3454-2AA9-4211-C8BAD63C5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8" name="Freeform 50">
                  <a:extLst>
                    <a:ext uri="{FF2B5EF4-FFF2-40B4-BE49-F238E27FC236}">
                      <a16:creationId xmlns:a16="http://schemas.microsoft.com/office/drawing/2014/main" id="{576003C7-271D-A081-68F7-2264A29AE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9" name="Freeform 51">
                  <a:extLst>
                    <a:ext uri="{FF2B5EF4-FFF2-40B4-BE49-F238E27FC236}">
                      <a16:creationId xmlns:a16="http://schemas.microsoft.com/office/drawing/2014/main" id="{661BF9EC-8AAA-DC19-6105-887765D80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0" name="Freeform 52">
                  <a:extLst>
                    <a:ext uri="{FF2B5EF4-FFF2-40B4-BE49-F238E27FC236}">
                      <a16:creationId xmlns:a16="http://schemas.microsoft.com/office/drawing/2014/main" id="{AE44BFF0-C6BE-0291-027E-B991460E6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1" name="Freeform 53">
                  <a:extLst>
                    <a:ext uri="{FF2B5EF4-FFF2-40B4-BE49-F238E27FC236}">
                      <a16:creationId xmlns:a16="http://schemas.microsoft.com/office/drawing/2014/main" id="{66955B25-E50C-5CD2-7581-363D85B49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2" name="Freeform 54">
                  <a:extLst>
                    <a:ext uri="{FF2B5EF4-FFF2-40B4-BE49-F238E27FC236}">
                      <a16:creationId xmlns:a16="http://schemas.microsoft.com/office/drawing/2014/main" id="{753A8C74-B53D-48FC-1B5B-32088213D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3" name="Freeform 55">
                  <a:extLst>
                    <a:ext uri="{FF2B5EF4-FFF2-40B4-BE49-F238E27FC236}">
                      <a16:creationId xmlns:a16="http://schemas.microsoft.com/office/drawing/2014/main" id="{5772158C-E07E-75DE-D9C6-E6FEDA3D2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4" name="Freeform 56">
                  <a:extLst>
                    <a:ext uri="{FF2B5EF4-FFF2-40B4-BE49-F238E27FC236}">
                      <a16:creationId xmlns:a16="http://schemas.microsoft.com/office/drawing/2014/main" id="{B029427F-69D8-8102-9F99-2E7387DC56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305" name="AutoShape 57">
              <a:extLst>
                <a:ext uri="{FF2B5EF4-FFF2-40B4-BE49-F238E27FC236}">
                  <a16:creationId xmlns:a16="http://schemas.microsoft.com/office/drawing/2014/main" id="{177D1450-5B5C-36EB-7D2F-CC23E4808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24"/>
              <a:ext cx="5088" cy="1392"/>
            </a:xfrm>
            <a:prstGeom prst="cloudCallout">
              <a:avLst>
                <a:gd name="adj1" fmla="val -40037"/>
                <a:gd name="adj2" fmla="val 62931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b="1"/>
                <a:t>              Hey!  Look at the local truncation error of the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b="1"/>
                <a:t>explicit and implicit </a:t>
              </a:r>
              <a:r>
                <a:rPr lang="en-US" altLang="zh-CN" sz="2000" b="1" i="1"/>
                <a:t>Adams </a:t>
              </a:r>
              <a:r>
                <a:rPr lang="en-US" altLang="zh-CN" sz="2000" b="1"/>
                <a:t>methods:                       and                 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b="1"/>
                <a:t>Don’t you think there’s something you can do?</a:t>
              </a:r>
            </a:p>
          </p:txBody>
        </p:sp>
        <p:graphicFrame>
          <p:nvGraphicFramePr>
            <p:cNvPr id="53306" name="Object 58">
              <a:extLst>
                <a:ext uri="{FF2B5EF4-FFF2-40B4-BE49-F238E27FC236}">
                  <a16:creationId xmlns:a16="http://schemas.microsoft.com/office/drawing/2014/main" id="{DCE16DF2-53F9-B3BA-7C65-58A938ABF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5" y="2347"/>
            <a:ext cx="87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39600" imgH="406080" progId="Equation.DSMT4">
                    <p:embed/>
                  </p:oleObj>
                </mc:Choice>
                <mc:Fallback>
                  <p:oleObj name="Equation" r:id="rId17" imgW="939600" imgH="40608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2347"/>
                          <a:ext cx="87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07" name="Object 59">
              <a:extLst>
                <a:ext uri="{FF2B5EF4-FFF2-40B4-BE49-F238E27FC236}">
                  <a16:creationId xmlns:a16="http://schemas.microsoft.com/office/drawing/2014/main" id="{23C9691E-2EF8-D3C0-5858-4F34B8FC33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2" y="2347"/>
            <a:ext cx="97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54080" imgH="406080" progId="Equation.DSMT4">
                    <p:embed/>
                  </p:oleObj>
                </mc:Choice>
                <mc:Fallback>
                  <p:oleObj name="Equation" r:id="rId19" imgW="1054080" imgH="4060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2347"/>
                          <a:ext cx="97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53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5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5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5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3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53" grpId="0" autoUpdateAnimBg="0"/>
      <p:bldP spid="53254" grpId="0" autoUpdateAnimBg="0"/>
      <p:bldP spid="53256" grpId="0" animBg="1" autoUpdateAnimBg="0"/>
      <p:bldP spid="53344" grpId="0" animBg="1" autoUpdateAnimBg="0"/>
      <p:bldP spid="53345" grpId="0" animBg="1" autoUpdateAnimBg="0"/>
      <p:bldP spid="53346" grpId="0" animBg="1" autoUpdateAnimBg="0"/>
      <p:bldP spid="53347" grpId="0" animBg="1" autoUpdateAnimBg="0"/>
      <p:bldP spid="5334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1386</Words>
  <Application>Microsoft Office PowerPoint</Application>
  <PresentationFormat>全屏显示(4:3)</PresentationFormat>
  <Paragraphs>316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Times New Roman</vt:lpstr>
      <vt:lpstr>宋体</vt:lpstr>
      <vt:lpstr>楷体_GB2312</vt:lpstr>
      <vt:lpstr>Arial</vt:lpstr>
      <vt:lpstr>Symbol</vt:lpstr>
      <vt:lpstr>Wingdings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Z.J.U.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</dc:creator>
  <cp:lastModifiedBy>崇浩 唐</cp:lastModifiedBy>
  <cp:revision>90</cp:revision>
  <dcterms:created xsi:type="dcterms:W3CDTF">2001-10-22T10:38:23Z</dcterms:created>
  <dcterms:modified xsi:type="dcterms:W3CDTF">2025-10-15T09:05:13Z</dcterms:modified>
</cp:coreProperties>
</file>