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51" r:id="rId2"/>
    <p:sldId id="352" r:id="rId3"/>
    <p:sldId id="353" r:id="rId4"/>
    <p:sldId id="369" r:id="rId5"/>
    <p:sldId id="370" r:id="rId6"/>
    <p:sldId id="371" r:id="rId7"/>
    <p:sldId id="372" r:id="rId8"/>
    <p:sldId id="356" r:id="rId9"/>
    <p:sldId id="358" r:id="rId10"/>
    <p:sldId id="359" r:id="rId11"/>
    <p:sldId id="360" r:id="rId12"/>
    <p:sldId id="362" r:id="rId13"/>
    <p:sldId id="364" r:id="rId14"/>
    <p:sldId id="365" r:id="rId15"/>
    <p:sldId id="368" r:id="rId16"/>
  </p:sldIdLst>
  <p:sldSz cx="9144000" cy="6858000" type="screen4x3"/>
  <p:notesSz cx="6858000" cy="9737725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99FF99"/>
    <a:srgbClr val="99CCFF"/>
    <a:srgbClr val="0000FF"/>
    <a:srgbClr val="CCFFFF"/>
    <a:srgbClr val="FF33CC"/>
    <a:srgbClr val="FF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7" autoAdjust="0"/>
    <p:restoredTop sz="94619" autoAdjust="0"/>
  </p:normalViewPr>
  <p:slideViewPr>
    <p:cSldViewPr>
      <p:cViewPr varScale="1">
        <p:scale>
          <a:sx n="80" d="100"/>
          <a:sy n="80" d="100"/>
        </p:scale>
        <p:origin x="1526" y="67"/>
      </p:cViewPr>
      <p:guideLst>
        <p:guide orient="horz" pos="2112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14.xml"/><Relationship Id="rId1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26A1DD1C-012C-AC10-E6E3-FD3913622DE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2204299-3354-4023-D19E-8F0371B4ABA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CABE44EC-4B19-0105-857F-C1E72D4097B3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7" name="Rectangle 5">
            <a:extLst>
              <a:ext uri="{FF2B5EF4-FFF2-40B4-BE49-F238E27FC236}">
                <a16:creationId xmlns:a16="http://schemas.microsoft.com/office/drawing/2014/main" id="{008A6CCD-73E7-4558-7842-B1F161BDD47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263608E5-DC76-46C5-A994-8A17D175CDBD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91D2D2A3-D549-8107-B616-7F2DCAAE1B5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4D884986-D874-799F-7A4A-A6F1E71A84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412" name="Rectangle 4">
            <a:extLst>
              <a:ext uri="{FF2B5EF4-FFF2-40B4-BE49-F238E27FC236}">
                <a16:creationId xmlns:a16="http://schemas.microsoft.com/office/drawing/2014/main" id="{0BDCFA68-4154-ECE3-E014-84C0B7B3BE4A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95363" y="730250"/>
            <a:ext cx="4868862" cy="3651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>
            <a:extLst>
              <a:ext uri="{FF2B5EF4-FFF2-40B4-BE49-F238E27FC236}">
                <a16:creationId xmlns:a16="http://schemas.microsoft.com/office/drawing/2014/main" id="{3FA80DB2-B4E9-75D6-B749-5E00B28819C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25975"/>
            <a:ext cx="5029200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6390" name="Rectangle 6">
            <a:extLst>
              <a:ext uri="{FF2B5EF4-FFF2-40B4-BE49-F238E27FC236}">
                <a16:creationId xmlns:a16="http://schemas.microsoft.com/office/drawing/2014/main" id="{FE5C9D63-B0B0-7C8A-8D79-AEF02B9C8EA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503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91" name="Rectangle 7">
            <a:extLst>
              <a:ext uri="{FF2B5EF4-FFF2-40B4-BE49-F238E27FC236}">
                <a16:creationId xmlns:a16="http://schemas.microsoft.com/office/drawing/2014/main" id="{C7ED279B-6E37-90A7-264B-54664D9A04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9250363"/>
            <a:ext cx="2971800" cy="48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 b="0"/>
            </a:lvl1pPr>
          </a:lstStyle>
          <a:p>
            <a:fld id="{A6630FFF-8B1D-4FF1-8F9C-1CBC137AD89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D4ABEFE-F55D-A1C2-2435-33060AADE2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4F1592E-84D6-FDAF-077A-61426EBDCD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F810305-515D-894D-324C-FE61B1BA1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996B28-DBAB-4DF6-8F96-B5C34E23DAF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3192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BBCFD82-0115-E64D-B9A9-72AA73780E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D9CE96-2A2D-DD4B-609F-1E8B1497A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C828CDB-8E19-7ACF-DDDC-D0C2E86DC0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090703-2D85-45D1-B0AA-EDD224E6845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013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D53D06-D35D-FE18-35A5-D07C494C479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765FCD1-99DE-9348-816D-9BC4B567B2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49EEE8-7B61-7CF4-1001-EB664394E16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5E376D-4E99-42D8-95D8-91A2B78EED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4049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E79D91-65B0-1546-097D-FB7EC34B5E8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0DA100-1523-49FD-AB2C-9A05BB086C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51100D-5C50-50CC-CFE3-257C77CBF0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C70EA8-07F0-4B28-A86D-A92C701AFB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8125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EF269C5-4B6F-EACC-22B8-3DD0AC494E3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AA3536-8D01-B887-E8AE-D8CF2F02297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1EF4A09-3E10-F5D0-2C5F-14CB67D2E5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CDFCB-3A34-4020-9379-00E5FF9C44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7936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CF392F8-4059-6809-A60A-E06A54CC03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FDF8EB8-07AA-F0B8-B25E-5A1B9C3B02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D2A668D-FC57-149A-8957-86E1E1D5695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0E710E-715A-4DDD-BD01-5A2CE5A5DC5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1649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BAC5A-E129-96F0-29D0-0910A8AAB0D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DEA2DA-1671-F689-8902-37BAA75B70A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15922-C83A-3DF8-671E-B56BA7FF4A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15CCCA-9AF9-4088-8EC8-A96536AB1B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7733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6981359-AF3A-DFC9-73EE-9EA5FE933E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611EE1BF-8837-2245-F056-2942522948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3E37187-9288-BAFC-3D39-0842C34C068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112DAC-95C1-482D-98B9-D9DC8878AEB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653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E84995F-D34D-8DC7-E3EF-FE9309F186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82627015-A552-F5BA-DD1C-31C065CB6E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28B9D01-10C7-619A-5625-AB6A4427EC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26FE3C-A7A9-4A4B-AD1D-5DA26BAABB7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11384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4C0D61C-CC4B-46EA-5900-3FF8CBE5D4E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6279495-7D3A-6212-2B28-7714B878C0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43992E7B-63D0-AAAA-A54B-8ED00CEE9C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202B87-A830-4531-9FD1-1B7F9462B8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551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2F568-3328-ECC2-4EAE-4BA72779AF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A7AFC1-4D4F-DD0D-814D-3CD881700C8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BA3792-29E9-CE8D-8A99-F86930D2DA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BD7ABFD-597B-4F0D-AAD2-E7BBD59A2D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083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AF95A9-27A7-3F09-BA20-420947A10C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618C8C-36AF-CAD0-DD3A-BC6397C8BC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C40CCE-E248-67C2-C664-CB9CB0363E0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8528E5-30B2-42D6-984B-0BA0361221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853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1E6C996-A6F3-DF7A-A15B-693EF8C5E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BAA98A8-BCC5-D9DB-59CF-4628D2BADB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19FD6BC-1ECB-4D5F-3451-76C011AAD16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0D9A880-DB02-4894-C203-3534D18A1E6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1" sz="1400" b="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68E6A86-9197-10BB-1F5D-E26561BF541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400" b="0"/>
            </a:lvl1pPr>
          </a:lstStyle>
          <a:p>
            <a:fld id="{D03D2FA6-1DB2-4BC1-9DBC-6BE5BB59D53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13" Type="http://schemas.openxmlformats.org/officeDocument/2006/relationships/image" Target="../media/image14.wmf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14.bin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3.wmf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灯片编号占位符 5">
            <a:extLst>
              <a:ext uri="{FF2B5EF4-FFF2-40B4-BE49-F238E27FC236}">
                <a16:creationId xmlns:a16="http://schemas.microsoft.com/office/drawing/2014/main" id="{60AC3E8F-8839-0DBB-3CA5-5FB4FA23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71DDAFD-7CC8-4D18-A6AA-F2EC857D9AFC}" type="slidenum">
              <a:rPr lang="en-US" altLang="zh-CN" sz="1400" b="0"/>
              <a:pPr eaLnBrk="1" hangingPunct="1"/>
              <a:t>1</a:t>
            </a:fld>
            <a:endParaRPr lang="en-US" altLang="zh-CN" sz="1400" b="0"/>
          </a:p>
        </p:txBody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983D5158-2F27-B3F1-A0B9-760C17B9BC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数值分析复习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17111890-7068-3F9A-5AD5-82D9F8C865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1550" y="2060575"/>
            <a:ext cx="5256213" cy="11874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一 误差分析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1. </a:t>
            </a:r>
            <a:r>
              <a:rPr lang="zh-CN" altLang="en-US" sz="2400" b="1"/>
              <a:t>舍入误差、截断误差、有效数字；</a:t>
            </a:r>
          </a:p>
        </p:txBody>
      </p:sp>
      <p:sp>
        <p:nvSpPr>
          <p:cNvPr id="121860" name="Rectangle 4">
            <a:extLst>
              <a:ext uri="{FF2B5EF4-FFF2-40B4-BE49-F238E27FC236}">
                <a16:creationId xmlns:a16="http://schemas.microsoft.com/office/drawing/2014/main" id="{00CA998D-09F4-E185-77B0-098474A9D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4365625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3. </a:t>
            </a:r>
            <a:r>
              <a:rPr kumimoji="1" lang="zh-CN" altLang="en-US"/>
              <a:t>数值计算的稳定性。</a:t>
            </a:r>
          </a:p>
        </p:txBody>
      </p:sp>
      <p:sp>
        <p:nvSpPr>
          <p:cNvPr id="121861" name="Rectangle 5">
            <a:extLst>
              <a:ext uri="{FF2B5EF4-FFF2-40B4-BE49-F238E27FC236}">
                <a16:creationId xmlns:a16="http://schemas.microsoft.com/office/drawing/2014/main" id="{F03996DE-1DA4-68F5-EDDF-97F0AFD68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3573463"/>
            <a:ext cx="7200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2. </a:t>
            </a:r>
            <a:r>
              <a:rPr kumimoji="1" lang="zh-CN" altLang="en-US"/>
              <a:t>数值计算的一些原则；如：</a:t>
            </a:r>
            <a:r>
              <a:rPr kumimoji="1" lang="en-US" altLang="zh-CN"/>
              <a:t>P10-</a:t>
            </a:r>
            <a:r>
              <a:rPr kumimoji="1" lang="zh-CN" altLang="en-US"/>
              <a:t>例</a:t>
            </a:r>
            <a:r>
              <a:rPr kumimoji="1" lang="en-US" altLang="zh-CN"/>
              <a:t>1.3</a:t>
            </a:r>
            <a:r>
              <a:rPr kumimoji="1" lang="zh-CN" altLang="en-US"/>
              <a:t>、例</a:t>
            </a:r>
            <a:r>
              <a:rPr kumimoji="1" lang="en-US" altLang="zh-CN"/>
              <a:t>1.6</a:t>
            </a:r>
            <a:r>
              <a:rPr kumimoji="1" lang="zh-CN" altLang="en-US"/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18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18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/>
      <p:bldP spid="121859" grpId="0" build="p"/>
      <p:bldP spid="121860" grpId="0"/>
      <p:bldP spid="12186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灯片编号占位符 5">
            <a:extLst>
              <a:ext uri="{FF2B5EF4-FFF2-40B4-BE49-F238E27FC236}">
                <a16:creationId xmlns:a16="http://schemas.microsoft.com/office/drawing/2014/main" id="{05A1E91A-C97C-F88B-00CA-102BF537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DF78AE0-97B4-44C8-B048-9A88B7CC73AA}" type="slidenum">
              <a:rPr lang="en-US" altLang="zh-CN" sz="1400" b="0"/>
              <a:pPr eaLnBrk="1" hangingPunct="1"/>
              <a:t>10</a:t>
            </a:fld>
            <a:endParaRPr lang="en-US" altLang="zh-CN" sz="1400" b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9BFA912-67F5-F65E-C6FB-070E1DA877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188913"/>
            <a:ext cx="7772400" cy="1143000"/>
          </a:xfrm>
        </p:spPr>
        <p:txBody>
          <a:bodyPr/>
          <a:lstStyle/>
          <a:p>
            <a:pPr algn="l" eaLnBrk="1" hangingPunct="1"/>
            <a:r>
              <a:rPr lang="en-US" altLang="zh-CN" sz="4000"/>
              <a:t>2</a:t>
            </a:r>
            <a:r>
              <a:rPr lang="zh-CN" altLang="en-US" sz="4000"/>
              <a:t>、构造求积公式的方法：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11652E0-3F30-9CF2-33A8-5640CE7FC9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1196975"/>
            <a:ext cx="7772400" cy="52228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(1)</a:t>
            </a:r>
            <a:r>
              <a:rPr lang="zh-CN" altLang="en-US" sz="2800" b="1"/>
              <a:t>待定系数</a:t>
            </a:r>
            <a:r>
              <a:rPr lang="en-US" altLang="zh-CN" sz="2800" b="1"/>
              <a:t>(</a:t>
            </a:r>
            <a:r>
              <a:rPr lang="zh-CN" altLang="en-US" sz="2800" b="1"/>
              <a:t>利用代精</a:t>
            </a:r>
            <a:r>
              <a:rPr lang="en-US" altLang="zh-CN" sz="2800" b="1"/>
              <a:t>)</a:t>
            </a:r>
            <a:r>
              <a:rPr lang="zh-CN" altLang="en-US" sz="2800" b="1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(2)</a:t>
            </a:r>
            <a:r>
              <a:rPr lang="zh-CN" altLang="en-US" sz="2800" b="1"/>
              <a:t>插值型求积公式；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8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800" b="1"/>
              <a:t>(3)Newton-Cotes</a:t>
            </a:r>
            <a:r>
              <a:rPr lang="zh-CN" altLang="en-US" sz="2800" b="1"/>
              <a:t>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800" b="1"/>
              <a:t>     </a:t>
            </a:r>
            <a:r>
              <a:rPr lang="en-US" altLang="zh-CN" sz="2800" b="1"/>
              <a:t>(</a:t>
            </a:r>
            <a:r>
              <a:rPr lang="zh-CN" altLang="en-US" sz="2800" b="1"/>
              <a:t>节点等距</a:t>
            </a:r>
            <a:r>
              <a:rPr lang="en-US" altLang="zh-CN" sz="2800" b="1"/>
              <a:t>)</a:t>
            </a:r>
            <a:r>
              <a:rPr lang="zh-CN" altLang="en-US" sz="2800" b="1"/>
              <a:t>，几种低阶，                    及余项。</a:t>
            </a:r>
          </a:p>
        </p:txBody>
      </p:sp>
      <p:graphicFrame>
        <p:nvGraphicFramePr>
          <p:cNvPr id="11269" name="Object 4">
            <a:extLst>
              <a:ext uri="{FF2B5EF4-FFF2-40B4-BE49-F238E27FC236}">
                <a16:creationId xmlns:a16="http://schemas.microsoft.com/office/drawing/2014/main" id="{B4055DD0-11B3-27E2-9E3B-FAB60E6687B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516563"/>
          <a:ext cx="19812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93800" imgH="647700" progId="Equation.DSMT4">
                  <p:embed/>
                </p:oleObj>
              </mc:Choice>
              <mc:Fallback>
                <p:oleObj name="Equation" r:id="rId2" imgW="1193800" imgH="6477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516563"/>
                        <a:ext cx="1981200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5">
            <a:extLst>
              <a:ext uri="{FF2B5EF4-FFF2-40B4-BE49-F238E27FC236}">
                <a16:creationId xmlns:a16="http://schemas.microsoft.com/office/drawing/2014/main" id="{99CA7654-DC64-6D44-8111-A725EDF40E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3933825"/>
          <a:ext cx="16256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600" imgH="749300" progId="Equation.DSMT4">
                  <p:embed/>
                </p:oleObj>
              </mc:Choice>
              <mc:Fallback>
                <p:oleObj name="Equation" r:id="rId4" imgW="1625600" imgH="749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3933825"/>
                        <a:ext cx="16256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6">
            <a:extLst>
              <a:ext uri="{FF2B5EF4-FFF2-40B4-BE49-F238E27FC236}">
                <a16:creationId xmlns:a16="http://schemas.microsoft.com/office/drawing/2014/main" id="{398DBB87-7D31-2525-E802-E4141963D2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31913" y="2060575"/>
          <a:ext cx="3733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800" imgH="660400" progId="Equation.DSMT4">
                  <p:embed/>
                </p:oleObj>
              </mc:Choice>
              <mc:Fallback>
                <p:oleObj name="Equation" r:id="rId6" imgW="3733800" imgH="6604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2060575"/>
                        <a:ext cx="3733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7">
            <a:extLst>
              <a:ext uri="{FF2B5EF4-FFF2-40B4-BE49-F238E27FC236}">
                <a16:creationId xmlns:a16="http://schemas.microsoft.com/office/drawing/2014/main" id="{5E9205FA-0532-7735-25AC-5206CAFA38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3284538"/>
          <a:ext cx="21336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600" imgH="1295400" progId="Equation.DSMT4">
                  <p:embed/>
                </p:oleObj>
              </mc:Choice>
              <mc:Fallback>
                <p:oleObj name="Equation" r:id="rId8" imgW="2133600" imgH="12954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284538"/>
                        <a:ext cx="213360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0056" name="AutoShape 8">
            <a:extLst>
              <a:ext uri="{FF2B5EF4-FFF2-40B4-BE49-F238E27FC236}">
                <a16:creationId xmlns:a16="http://schemas.microsoft.com/office/drawing/2014/main" id="{4591E61A-C643-160E-B82E-7B9AAE728A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484313"/>
            <a:ext cx="2209800" cy="685800"/>
          </a:xfrm>
          <a:prstGeom prst="wedgeRoundRectCallout">
            <a:avLst>
              <a:gd name="adj1" fmla="val -96194"/>
              <a:gd name="adj2" fmla="val 71528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/>
              <a:t>P91,</a:t>
            </a:r>
            <a:r>
              <a:rPr kumimoji="1" lang="zh-CN" altLang="en-US" b="0"/>
              <a:t>例</a:t>
            </a:r>
            <a:r>
              <a:rPr kumimoji="1" lang="en-US" altLang="zh-CN" b="0"/>
              <a:t>4.2</a:t>
            </a:r>
          </a:p>
        </p:txBody>
      </p:sp>
      <p:sp>
        <p:nvSpPr>
          <p:cNvPr id="130057" name="AutoShape 9">
            <a:extLst>
              <a:ext uri="{FF2B5EF4-FFF2-40B4-BE49-F238E27FC236}">
                <a16:creationId xmlns:a16="http://schemas.microsoft.com/office/drawing/2014/main" id="{0ECC6B42-72FF-8340-C161-A534A2B3E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4652963"/>
            <a:ext cx="1143000" cy="457200"/>
          </a:xfrm>
          <a:prstGeom prst="wedgeRoundRectCallout">
            <a:avLst>
              <a:gd name="adj1" fmla="val 3472"/>
              <a:gd name="adj2" fmla="val 23194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/>
              <a:t>P95</a:t>
            </a:r>
          </a:p>
        </p:txBody>
      </p:sp>
      <p:grpSp>
        <p:nvGrpSpPr>
          <p:cNvPr id="130060" name="Group 12">
            <a:extLst>
              <a:ext uri="{FF2B5EF4-FFF2-40B4-BE49-F238E27FC236}">
                <a16:creationId xmlns:a16="http://schemas.microsoft.com/office/drawing/2014/main" id="{7AE955E5-BC4E-E7FB-A569-E7BEB8ADA1DE}"/>
              </a:ext>
            </a:extLst>
          </p:cNvPr>
          <p:cNvGrpSpPr>
            <a:grpSpLocks/>
          </p:cNvGrpSpPr>
          <p:nvPr/>
        </p:nvGrpSpPr>
        <p:grpSpPr bwMode="auto">
          <a:xfrm>
            <a:off x="3924300" y="4652963"/>
            <a:ext cx="1905000" cy="609600"/>
            <a:chOff x="2109" y="2795"/>
            <a:chExt cx="1200" cy="384"/>
          </a:xfrm>
        </p:grpSpPr>
        <p:sp>
          <p:nvSpPr>
            <p:cNvPr id="11276" name="AutoShape 10">
              <a:extLst>
                <a:ext uri="{FF2B5EF4-FFF2-40B4-BE49-F238E27FC236}">
                  <a16:creationId xmlns:a16="http://schemas.microsoft.com/office/drawing/2014/main" id="{0D1DB304-0C4E-ED98-C929-54BA286178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9" y="2795"/>
              <a:ext cx="1200" cy="384"/>
            </a:xfrm>
            <a:prstGeom prst="wedgeRectCallout">
              <a:avLst>
                <a:gd name="adj1" fmla="val 44167"/>
                <a:gd name="adj2" fmla="val 120574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zh-CN" sz="1800" b="0">
                <a:latin typeface="Arial" panose="020B0604020202020204" pitchFamily="34" charset="0"/>
              </a:endParaRPr>
            </a:p>
          </p:txBody>
        </p:sp>
        <p:sp>
          <p:nvSpPr>
            <p:cNvPr id="11277" name="Rectangle 11">
              <a:extLst>
                <a:ext uri="{FF2B5EF4-FFF2-40B4-BE49-F238E27FC236}">
                  <a16:creationId xmlns:a16="http://schemas.microsoft.com/office/drawing/2014/main" id="{D11786C9-5577-87CD-9EC1-48D64768E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9" y="2845"/>
              <a:ext cx="7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1800" b="0">
                  <a:latin typeface="Arial" panose="020B0604020202020204" pitchFamily="34" charset="0"/>
                </a:rPr>
                <a:t>P96 </a:t>
              </a:r>
              <a:r>
                <a:rPr kumimoji="1" lang="zh-CN" altLang="en-US" sz="1800" b="0">
                  <a:latin typeface="Arial" panose="020B0604020202020204" pitchFamily="34" charset="0"/>
                </a:rPr>
                <a:t>例</a:t>
              </a:r>
              <a:r>
                <a:rPr kumimoji="1" lang="en-US" altLang="zh-CN" sz="1800" b="0">
                  <a:latin typeface="Arial" panose="020B0604020202020204" pitchFamily="34" charset="0"/>
                </a:rPr>
                <a:t>4.4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0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0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056" grpId="0" animBg="1"/>
      <p:bldP spid="13005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灯片编号占位符 5">
            <a:extLst>
              <a:ext uri="{FF2B5EF4-FFF2-40B4-BE49-F238E27FC236}">
                <a16:creationId xmlns:a16="http://schemas.microsoft.com/office/drawing/2014/main" id="{92C3C325-B1DD-1DBB-BB35-1636AC51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B6E3C93-69B3-4B28-957B-2D7FE22B4CBF}" type="slidenum">
              <a:rPr lang="en-US" altLang="zh-CN" sz="1400" b="0"/>
              <a:pPr eaLnBrk="1" hangingPunct="1"/>
              <a:t>11</a:t>
            </a:fld>
            <a:endParaRPr lang="en-US" altLang="zh-CN" sz="1400" b="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F0A6D00-DCC6-156A-3AC4-5BD090C0F3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CN" sz="4000"/>
              <a:t>3</a:t>
            </a:r>
            <a:r>
              <a:rPr lang="zh-CN" altLang="en-US" sz="4000"/>
              <a:t>、提高求积公式精度的方法：</a:t>
            </a:r>
          </a:p>
        </p:txBody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id="{CE0DF48A-A37F-6829-9F3C-9EEA7A078A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392588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(1)</a:t>
            </a:r>
            <a:r>
              <a:rPr lang="zh-CN" altLang="en-US" sz="2400" b="1"/>
              <a:t>构造复化求积公式；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      误差的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(2)</a:t>
            </a:r>
            <a:r>
              <a:rPr lang="zh-CN" altLang="en-US" sz="2400" b="1"/>
              <a:t>用线性外推公式</a:t>
            </a:r>
            <a:r>
              <a:rPr lang="en-US" altLang="zh-CN" sz="2400" b="1"/>
              <a:t>Romberg</a:t>
            </a:r>
            <a:r>
              <a:rPr lang="zh-CN" altLang="en-US" sz="2400" b="1"/>
              <a:t>算法。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(3) Gauss</a:t>
            </a:r>
            <a:r>
              <a:rPr lang="zh-CN" altLang="en-US" sz="2400" b="1"/>
              <a:t>（高斯）型求积公式</a:t>
            </a:r>
          </a:p>
        </p:txBody>
      </p:sp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3387419B-5A36-2097-B45A-A732E304B5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2781300"/>
          <a:ext cx="19558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4951" imgH="634725" progId="Equation.DSMT4">
                  <p:embed/>
                </p:oleObj>
              </mc:Choice>
              <mc:Fallback>
                <p:oleObj name="Equation" r:id="rId2" imgW="1954951" imgH="6347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781300"/>
                        <a:ext cx="1955800" cy="635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1077" name="AutoShape 5">
            <a:extLst>
              <a:ext uri="{FF2B5EF4-FFF2-40B4-BE49-F238E27FC236}">
                <a16:creationId xmlns:a16="http://schemas.microsoft.com/office/drawing/2014/main" id="{7A7E71D9-EE0E-4071-6667-FDF5AE954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2276475"/>
            <a:ext cx="2971800" cy="990600"/>
          </a:xfrm>
          <a:prstGeom prst="wedgeRoundRectCallout">
            <a:avLst>
              <a:gd name="adj1" fmla="val -80236"/>
              <a:gd name="adj2" fmla="val 21954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/>
              <a:t>P98-102</a:t>
            </a:r>
          </a:p>
          <a:p>
            <a:pPr algn="ctr" eaLnBrk="1" hangingPunct="1"/>
            <a:r>
              <a:rPr kumimoji="1" lang="zh-CN" altLang="en-US" b="0"/>
              <a:t>例：</a:t>
            </a:r>
            <a:r>
              <a:rPr kumimoji="1" lang="en-US" altLang="zh-CN" b="0"/>
              <a:t>P100.</a:t>
            </a:r>
            <a:r>
              <a:rPr kumimoji="1" lang="zh-CN" altLang="en-US" b="0"/>
              <a:t>例</a:t>
            </a:r>
            <a:r>
              <a:rPr kumimoji="1" lang="en-US" altLang="zh-CN" b="0"/>
              <a:t>4.6</a:t>
            </a:r>
          </a:p>
          <a:p>
            <a:pPr algn="ctr" eaLnBrk="1" hangingPunct="1"/>
            <a:endParaRPr kumimoji="1" lang="en-US" altLang="zh-CN" b="0"/>
          </a:p>
        </p:txBody>
      </p:sp>
      <p:sp>
        <p:nvSpPr>
          <p:cNvPr id="131078" name="AutoShape 6">
            <a:extLst>
              <a:ext uri="{FF2B5EF4-FFF2-40B4-BE49-F238E27FC236}">
                <a16:creationId xmlns:a16="http://schemas.microsoft.com/office/drawing/2014/main" id="{25DB2A3E-774B-1DBD-C3C0-4E378EAB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2588" y="4292600"/>
            <a:ext cx="1524000" cy="609600"/>
          </a:xfrm>
          <a:prstGeom prst="wedgeRoundRectCallout">
            <a:avLst>
              <a:gd name="adj1" fmla="val -157292"/>
              <a:gd name="adj2" fmla="val -58856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b="0"/>
              <a:t>P102,106</a:t>
            </a:r>
          </a:p>
        </p:txBody>
      </p:sp>
      <p:sp>
        <p:nvSpPr>
          <p:cNvPr id="131079" name="AutoShape 7">
            <a:extLst>
              <a:ext uri="{FF2B5EF4-FFF2-40B4-BE49-F238E27FC236}">
                <a16:creationId xmlns:a16="http://schemas.microsoft.com/office/drawing/2014/main" id="{9FE6EE66-3731-5086-0E6A-C45C1FD44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2225" y="5516563"/>
            <a:ext cx="2376488" cy="792162"/>
          </a:xfrm>
          <a:prstGeom prst="wedgeRoundRectCallout">
            <a:avLst>
              <a:gd name="adj1" fmla="val -118806"/>
              <a:gd name="adj2" fmla="val -56815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en-US" altLang="zh-CN" sz="2000" b="0"/>
              <a:t>P111,</a:t>
            </a:r>
            <a:r>
              <a:rPr kumimoji="1" lang="zh-CN" altLang="en-US" sz="2000" b="0"/>
              <a:t>公式（</a:t>
            </a:r>
            <a:r>
              <a:rPr kumimoji="1" lang="en-US" altLang="zh-CN" sz="2000" b="0"/>
              <a:t>4.46</a:t>
            </a:r>
            <a:r>
              <a:rPr kumimoji="1" lang="zh-CN" altLang="en-US" sz="2000" b="0"/>
              <a:t>） </a:t>
            </a:r>
            <a:r>
              <a:rPr kumimoji="1" lang="en-US" altLang="zh-CN" sz="2000" b="0"/>
              <a:t>P113,</a:t>
            </a:r>
            <a:r>
              <a:rPr kumimoji="1" lang="zh-CN" altLang="en-US" sz="2000" b="0"/>
              <a:t>公式（</a:t>
            </a:r>
            <a:r>
              <a:rPr kumimoji="1" lang="en-US" altLang="zh-CN" sz="2000" b="0"/>
              <a:t>4.50</a:t>
            </a:r>
            <a:r>
              <a:rPr kumimoji="1" lang="zh-CN" altLang="en-US" sz="2000" b="0"/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1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1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1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7" grpId="0" animBg="1"/>
      <p:bldP spid="131078" grpId="0" animBg="1"/>
      <p:bldP spid="13107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灯片编号占位符 5">
            <a:extLst>
              <a:ext uri="{FF2B5EF4-FFF2-40B4-BE49-F238E27FC236}">
                <a16:creationId xmlns:a16="http://schemas.microsoft.com/office/drawing/2014/main" id="{9239E89E-15E9-381C-CA45-F0658ED80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CED6628-6360-44F5-9020-9FBCE4FD6516}" type="slidenum">
              <a:rPr lang="en-US" altLang="zh-CN" sz="1400" b="0"/>
              <a:pPr eaLnBrk="1" hangingPunct="1"/>
              <a:t>12</a:t>
            </a:fld>
            <a:endParaRPr lang="en-US" altLang="zh-CN" sz="1400" b="0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4C309D25-EFEC-6ABB-211F-E0C8ABB0B4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</p:spPr>
        <p:txBody>
          <a:bodyPr/>
          <a:lstStyle/>
          <a:p>
            <a:pPr algn="l" eaLnBrk="1" hangingPunct="1"/>
            <a:r>
              <a:rPr lang="zh-CN" altLang="en-US"/>
              <a:t>五、常微分方程数值解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C158AB74-7B12-ECB6-1A2A-D8BA3BED779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9750" y="981075"/>
            <a:ext cx="4826000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⒈</a:t>
            </a:r>
            <a:r>
              <a:rPr lang="zh-CN" altLang="en-US" sz="2400" b="1"/>
              <a:t>将方程离散化的三种方法。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14C9920F-77B2-D7B5-1AC4-3BC19D6262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516563"/>
            <a:ext cx="7675562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⒎</a:t>
            </a:r>
            <a:r>
              <a:rPr kumimoji="1" lang="zh-CN" altLang="en-US"/>
              <a:t>掌握线性多步法的构造原理，能构造线性多步格式。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1C7D747D-6A3A-A334-2B97-AE0EA205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5084763"/>
            <a:ext cx="6924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⒍</a:t>
            </a:r>
            <a:r>
              <a:rPr kumimoji="1" lang="zh-CN" altLang="en-US"/>
              <a:t>能给出一般单步法的绝对稳定性区域（区间）。</a:t>
            </a:r>
          </a:p>
        </p:txBody>
      </p:sp>
      <p:sp>
        <p:nvSpPr>
          <p:cNvPr id="133127" name="Rectangle 7">
            <a:extLst>
              <a:ext uri="{FF2B5EF4-FFF2-40B4-BE49-F238E27FC236}">
                <a16:creationId xmlns:a16="http://schemas.microsoft.com/office/drawing/2014/main" id="{DE0F9E63-24A2-5219-C939-95C15D22B2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4149725"/>
            <a:ext cx="6311900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⒌</a:t>
            </a:r>
            <a:r>
              <a:rPr kumimoji="1" lang="zh-CN" altLang="en-US"/>
              <a:t>能利用单步法收敛定理判断方法的收敛性。</a:t>
            </a:r>
          </a:p>
        </p:txBody>
      </p:sp>
      <p:sp>
        <p:nvSpPr>
          <p:cNvPr id="133128" name="Rectangle 8">
            <a:extLst>
              <a:ext uri="{FF2B5EF4-FFF2-40B4-BE49-F238E27FC236}">
                <a16:creationId xmlns:a16="http://schemas.microsoft.com/office/drawing/2014/main" id="{3D763B4B-E6F3-04A3-28E0-4022948AE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573463"/>
            <a:ext cx="63119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⒋</a:t>
            </a:r>
            <a:r>
              <a:rPr kumimoji="1" lang="zh-CN" altLang="en-US"/>
              <a:t>会求差分格式的局部截断误差及方法的阶。</a:t>
            </a:r>
          </a:p>
        </p:txBody>
      </p:sp>
      <p:sp>
        <p:nvSpPr>
          <p:cNvPr id="133129" name="Rectangle 9">
            <a:extLst>
              <a:ext uri="{FF2B5EF4-FFF2-40B4-BE49-F238E27FC236}">
                <a16:creationId xmlns:a16="http://schemas.microsoft.com/office/drawing/2014/main" id="{4292B2DB-C23B-3EF4-FFA7-F7B53DD8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2924175"/>
            <a:ext cx="8042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⒊</a:t>
            </a:r>
            <a:r>
              <a:rPr kumimoji="1" lang="zh-CN" altLang="en-US"/>
              <a:t>领会</a:t>
            </a:r>
            <a:r>
              <a:rPr kumimoji="1" lang="en-US" altLang="zh-CN"/>
              <a:t>R-K</a:t>
            </a:r>
            <a:r>
              <a:rPr kumimoji="1" lang="zh-CN" altLang="en-US"/>
              <a:t>方法的基本思想，会进行二阶</a:t>
            </a:r>
            <a:r>
              <a:rPr kumimoji="1" lang="en-US" altLang="zh-CN"/>
              <a:t>R-K</a:t>
            </a:r>
            <a:r>
              <a:rPr kumimoji="1" lang="zh-CN" altLang="en-US"/>
              <a:t>方法的推导。</a:t>
            </a:r>
          </a:p>
        </p:txBody>
      </p:sp>
      <p:sp>
        <p:nvSpPr>
          <p:cNvPr id="133130" name="Rectangle 10">
            <a:extLst>
              <a:ext uri="{FF2B5EF4-FFF2-40B4-BE49-F238E27FC236}">
                <a16:creationId xmlns:a16="http://schemas.microsoft.com/office/drawing/2014/main" id="{35B5A477-C5E5-FB13-E01C-A46522DED0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700213"/>
            <a:ext cx="84931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⒉</a:t>
            </a:r>
            <a:r>
              <a:rPr kumimoji="1" lang="zh-CN" altLang="en-US"/>
              <a:t>掌握</a:t>
            </a:r>
            <a:r>
              <a:rPr kumimoji="1" lang="en-US" altLang="zh-CN"/>
              <a:t>Euler</a:t>
            </a:r>
            <a:r>
              <a:rPr kumimoji="1" lang="zh-CN" altLang="en-US"/>
              <a:t>发和改进的</a:t>
            </a:r>
            <a:r>
              <a:rPr kumimoji="1" lang="en-US" altLang="zh-CN"/>
              <a:t>Euler</a:t>
            </a:r>
            <a:r>
              <a:rPr kumimoji="1" lang="zh-CN" altLang="en-US"/>
              <a:t>法、隐式</a:t>
            </a:r>
            <a:r>
              <a:rPr kumimoji="1" lang="en-US" altLang="zh-CN"/>
              <a:t>Euler</a:t>
            </a:r>
            <a:r>
              <a:rPr kumimoji="1" lang="zh-CN" altLang="en-US"/>
              <a:t>法和梯形法的基本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   公式和构造。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/>
      <p:bldP spid="133123" grpId="0" build="p"/>
      <p:bldP spid="133125" grpId="0"/>
      <p:bldP spid="133126" grpId="0"/>
      <p:bldP spid="133127" grpId="0"/>
      <p:bldP spid="133128" grpId="0"/>
      <p:bldP spid="133129" grpId="0"/>
      <p:bldP spid="1331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灯片编号占位符 5">
            <a:extLst>
              <a:ext uri="{FF2B5EF4-FFF2-40B4-BE49-F238E27FC236}">
                <a16:creationId xmlns:a16="http://schemas.microsoft.com/office/drawing/2014/main" id="{F0591B2F-7C36-E38E-8749-EE0CB2965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A43902-F6DA-47AF-A30D-A88209C678B7}" type="slidenum">
              <a:rPr lang="en-US" altLang="zh-CN" sz="1400" b="0"/>
              <a:pPr eaLnBrk="1" hangingPunct="1"/>
              <a:t>13</a:t>
            </a:fld>
            <a:endParaRPr lang="en-US" altLang="zh-CN" sz="1400" b="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00CDCDFB-685F-DB59-8945-5339F028DA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zh-CN" altLang="en-US"/>
              <a:t>六 、线性代数方程组的解法</a:t>
            </a:r>
          </a:p>
        </p:txBody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E8232567-3376-BF3D-9984-D3E247CA1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772400" cy="392588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 </a:t>
            </a:r>
            <a:r>
              <a:rPr lang="zh-CN" altLang="en-US" sz="2400" b="1"/>
              <a:t>直接法、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⒈ 方法：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① </a:t>
            </a:r>
            <a:r>
              <a:rPr lang="en-US" altLang="zh-CN" sz="2400" b="1"/>
              <a:t>Gauss</a:t>
            </a:r>
            <a:r>
              <a:rPr lang="zh-CN" altLang="en-US" sz="2400" b="1"/>
              <a:t>顺序消去法；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② 列主元</a:t>
            </a:r>
            <a:r>
              <a:rPr lang="en-US" altLang="zh-CN" sz="2400" b="1"/>
              <a:t>Gauss</a:t>
            </a:r>
            <a:r>
              <a:rPr lang="zh-CN" altLang="en-US" sz="2400" b="1"/>
              <a:t>消去法；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⒉ 以上各方法的算法步骤。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⒊ 误差分析。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⒋ 向量、矩阵的范数、条件数、谱半径。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灯片编号占位符 5">
            <a:extLst>
              <a:ext uri="{FF2B5EF4-FFF2-40B4-BE49-F238E27FC236}">
                <a16:creationId xmlns:a16="http://schemas.microsoft.com/office/drawing/2014/main" id="{EEF118B6-94A5-0AE8-82AA-EEFAAD95B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1BB12B1-CDDB-4C52-A054-304E8C0705B8}" type="slidenum">
              <a:rPr lang="en-US" altLang="zh-CN" sz="1400" b="0"/>
              <a:pPr eaLnBrk="1" hangingPunct="1"/>
              <a:t>14</a:t>
            </a:fld>
            <a:endParaRPr lang="en-US" altLang="zh-CN" sz="1400" b="0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6705FD69-19ED-A58C-F3F4-DF0B9B9628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50800"/>
            <a:ext cx="7772400" cy="3378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迭代法、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⒈ 方法：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 ① </a:t>
            </a:r>
            <a:r>
              <a:rPr lang="en-US" altLang="zh-CN" sz="2400" b="1"/>
              <a:t>Jacobi</a:t>
            </a:r>
            <a:r>
              <a:rPr lang="zh-CN" altLang="en-US" sz="2400" b="1"/>
              <a:t>迭代法； 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  ② </a:t>
            </a:r>
            <a:r>
              <a:rPr lang="en-US" altLang="zh-CN" sz="2400" b="1"/>
              <a:t>Gauss-Seidel</a:t>
            </a:r>
            <a:r>
              <a:rPr lang="zh-CN" altLang="en-US" sz="2400" b="1"/>
              <a:t>迭代，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     ③ </a:t>
            </a:r>
            <a:r>
              <a:rPr lang="en-US" altLang="zh-CN" sz="2400" b="1"/>
              <a:t>SOR</a:t>
            </a:r>
            <a:r>
              <a:rPr lang="zh-CN" altLang="en-US" sz="2400" b="1"/>
              <a:t>方法，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⒉ 上述三种方法的算法步骤。</a:t>
            </a:r>
          </a:p>
        </p:txBody>
      </p:sp>
      <p:graphicFrame>
        <p:nvGraphicFramePr>
          <p:cNvPr id="136195" name="Object 3">
            <a:extLst>
              <a:ext uri="{FF2B5EF4-FFF2-40B4-BE49-F238E27FC236}">
                <a16:creationId xmlns:a16="http://schemas.microsoft.com/office/drawing/2014/main" id="{3CBEC223-C073-8D91-7E0E-A10F1D718F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67175" y="1268413"/>
          <a:ext cx="2667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29810" imgH="241195" progId="Equation.DSMT4">
                  <p:embed/>
                </p:oleObj>
              </mc:Choice>
              <mc:Fallback>
                <p:oleObj name="Equation" r:id="rId2" imgW="1129810" imgH="241195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175" y="1268413"/>
                        <a:ext cx="2667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6" name="Object 4">
            <a:extLst>
              <a:ext uri="{FF2B5EF4-FFF2-40B4-BE49-F238E27FC236}">
                <a16:creationId xmlns:a16="http://schemas.microsoft.com/office/drawing/2014/main" id="{9DA35B9C-CE59-AD01-304D-DA5D890E8AF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95738" y="1773238"/>
          <a:ext cx="327660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3000" imgH="241200" progId="Equation.DSMT4">
                  <p:embed/>
                </p:oleObj>
              </mc:Choice>
              <mc:Fallback>
                <p:oleObj name="Equation" r:id="rId4" imgW="1143000" imgH="24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738" y="1773238"/>
                        <a:ext cx="3276600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7" name="Object 5">
            <a:extLst>
              <a:ext uri="{FF2B5EF4-FFF2-40B4-BE49-F238E27FC236}">
                <a16:creationId xmlns:a16="http://schemas.microsoft.com/office/drawing/2014/main" id="{B1C7CFD9-BB39-4D9A-CFBE-E9EE6479F9A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3575" y="2276475"/>
          <a:ext cx="50546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32000" imgH="254000" progId="Equation.DSMT4">
                  <p:embed/>
                </p:oleObj>
              </mc:Choice>
              <mc:Fallback>
                <p:oleObj name="Equation" r:id="rId6" imgW="2032000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575" y="2276475"/>
                        <a:ext cx="50546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198" name="Rectangle 6">
            <a:extLst>
              <a:ext uri="{FF2B5EF4-FFF2-40B4-BE49-F238E27FC236}">
                <a16:creationId xmlns:a16="http://schemas.microsoft.com/office/drawing/2014/main" id="{8DB40BCC-32EA-F9F6-625F-0B11B3EBE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284538"/>
            <a:ext cx="8748712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⒊ </a:t>
            </a:r>
            <a:r>
              <a:rPr kumimoji="1" lang="zh-CN" altLang="en-US"/>
              <a:t>收敛性定理：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  ① 充要条件；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  ② 充分条件；  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  ③ 系数矩阵</a:t>
            </a:r>
            <a:r>
              <a:rPr kumimoji="1" lang="en-US" altLang="zh-CN"/>
              <a:t>A</a:t>
            </a:r>
            <a:r>
              <a:rPr kumimoji="1" lang="zh-CN" altLang="en-US"/>
              <a:t>严格对角占优，则</a:t>
            </a:r>
            <a:r>
              <a:rPr kumimoji="1" lang="en-US" altLang="zh-CN"/>
              <a:t>Jacobi</a:t>
            </a:r>
            <a:r>
              <a:rPr kumimoji="1" lang="zh-CN" altLang="en-US"/>
              <a:t>迭代、</a:t>
            </a:r>
            <a:r>
              <a:rPr kumimoji="1" lang="en-US" altLang="zh-CN"/>
              <a:t>G-S </a:t>
            </a:r>
            <a:r>
              <a:rPr kumimoji="1" lang="zh-CN" altLang="en-US"/>
              <a:t>迭代必收敛。</a:t>
            </a:r>
          </a:p>
        </p:txBody>
      </p:sp>
      <p:graphicFrame>
        <p:nvGraphicFramePr>
          <p:cNvPr id="136199" name="Object 7">
            <a:extLst>
              <a:ext uri="{FF2B5EF4-FFF2-40B4-BE49-F238E27FC236}">
                <a16:creationId xmlns:a16="http://schemas.microsoft.com/office/drawing/2014/main" id="{7C2156F9-4B53-B2DF-58A4-35307E2C58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43213" y="3933825"/>
          <a:ext cx="1296987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58558" imgH="203112" progId="Equation.DSMT4">
                  <p:embed/>
                </p:oleObj>
              </mc:Choice>
              <mc:Fallback>
                <p:oleObj name="Equation" r:id="rId8" imgW="558558" imgH="203112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933825"/>
                        <a:ext cx="1296987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>
            <a:extLst>
              <a:ext uri="{FF2B5EF4-FFF2-40B4-BE49-F238E27FC236}">
                <a16:creationId xmlns:a16="http://schemas.microsoft.com/office/drawing/2014/main" id="{935FF2CB-BB26-7482-659E-AB5605161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0338" y="4437063"/>
          <a:ext cx="10080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13" imgH="253890" progId="Equation.DSMT4">
                  <p:embed/>
                </p:oleObj>
              </mc:Choice>
              <mc:Fallback>
                <p:oleObj name="Equation" r:id="rId10" imgW="431613" imgH="25389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4437063"/>
                        <a:ext cx="10080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1" name="Rectangle 9">
            <a:extLst>
              <a:ext uri="{FF2B5EF4-FFF2-40B4-BE49-F238E27FC236}">
                <a16:creationId xmlns:a16="http://schemas.microsoft.com/office/drawing/2014/main" id="{6B6D4134-FC66-76C4-50BC-D18F2FFC6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516563"/>
            <a:ext cx="61928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④ SOR</a:t>
            </a:r>
            <a:r>
              <a:rPr kumimoji="1" lang="zh-CN" altLang="en-US"/>
              <a:t>方法收敛的必要条件：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⑤ </a:t>
            </a:r>
            <a:r>
              <a:rPr kumimoji="1" lang="en-US" altLang="zh-CN"/>
              <a:t>SOR</a:t>
            </a:r>
            <a:r>
              <a:rPr kumimoji="1" lang="zh-CN" altLang="en-US"/>
              <a:t>方法收敛的有关定理。</a:t>
            </a:r>
          </a:p>
        </p:txBody>
      </p:sp>
      <p:graphicFrame>
        <p:nvGraphicFramePr>
          <p:cNvPr id="136202" name="Object 10">
            <a:extLst>
              <a:ext uri="{FF2B5EF4-FFF2-40B4-BE49-F238E27FC236}">
                <a16:creationId xmlns:a16="http://schemas.microsoft.com/office/drawing/2014/main" id="{19EE6928-0CF7-C8EB-58C8-8C7E43B7FE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661025"/>
          <a:ext cx="155575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20248" imgH="177646" progId="Equation.DSMT4">
                  <p:embed/>
                </p:oleObj>
              </mc:Choice>
              <mc:Fallback>
                <p:oleObj name="Equation" r:id="rId12" imgW="520248" imgH="177646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661025"/>
                        <a:ext cx="155575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6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6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6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6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6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6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6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6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6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6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6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6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6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6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 build="p"/>
      <p:bldP spid="136198" grpId="0"/>
      <p:bldP spid="1362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灯片编号占位符 3">
            <a:extLst>
              <a:ext uri="{FF2B5EF4-FFF2-40B4-BE49-F238E27FC236}">
                <a16:creationId xmlns:a16="http://schemas.microsoft.com/office/drawing/2014/main" id="{45212B43-D81E-7D16-1391-6675EFCF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52FFD6EF-69C0-4CFB-875A-15DB1BCA0D54}" type="slidenum">
              <a:rPr lang="en-US" altLang="zh-CN" sz="1400" b="0"/>
              <a:pPr eaLnBrk="1" hangingPunct="1"/>
              <a:t>15</a:t>
            </a:fld>
            <a:endParaRPr lang="en-US" altLang="zh-CN" sz="1400" b="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AAAC1CFD-7525-FEAA-4166-860647C95936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250825" y="1341438"/>
            <a:ext cx="8534400" cy="22828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1 </a:t>
            </a:r>
            <a:r>
              <a:rPr lang="zh-CN" altLang="en-US" sz="2400" b="1"/>
              <a:t>简单迭代法                  ： 			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）迭代函数	  的构造和选择；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）整体与局部收敛定理；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3</a:t>
            </a:r>
            <a:r>
              <a:rPr lang="zh-CN" altLang="en-US" sz="2400" b="1"/>
              <a:t>）加速收敛的方法。</a:t>
            </a:r>
          </a:p>
        </p:txBody>
      </p:sp>
      <p:graphicFrame>
        <p:nvGraphicFramePr>
          <p:cNvPr id="16388" name="Object 3">
            <a:extLst>
              <a:ext uri="{FF2B5EF4-FFF2-40B4-BE49-F238E27FC236}">
                <a16:creationId xmlns:a16="http://schemas.microsoft.com/office/drawing/2014/main" id="{70B73869-83A7-0892-310B-73C698B08415}"/>
              </a:ext>
            </a:extLst>
          </p:cNvPr>
          <p:cNvGraphicFramePr>
            <a:graphicFrameLocks noChangeAspect="1"/>
          </p:cNvGraphicFramePr>
          <p:nvPr>
            <p:ph sz="half" idx="4294967295"/>
          </p:nvPr>
        </p:nvGraphicFramePr>
        <p:xfrm>
          <a:off x="2195513" y="1484313"/>
          <a:ext cx="15240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669" imgH="228501" progId="Equation.DSMT4">
                  <p:embed/>
                </p:oleObj>
              </mc:Choice>
              <mc:Fallback>
                <p:oleObj name="Equation" r:id="rId2" imgW="761669" imgH="228501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484313"/>
                        <a:ext cx="15240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">
            <a:extLst>
              <a:ext uri="{FF2B5EF4-FFF2-40B4-BE49-F238E27FC236}">
                <a16:creationId xmlns:a16="http://schemas.microsoft.com/office/drawing/2014/main" id="{5608C21D-509D-A0C1-7612-7CCAE11452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84438" y="2070100"/>
          <a:ext cx="685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057" imgH="203112" progId="Equation.DSMT4">
                  <p:embed/>
                </p:oleObj>
              </mc:Choice>
              <mc:Fallback>
                <p:oleObj name="Equation" r:id="rId4" imgW="330057" imgH="203112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2070100"/>
                        <a:ext cx="685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5">
            <a:extLst>
              <a:ext uri="{FF2B5EF4-FFF2-40B4-BE49-F238E27FC236}">
                <a16:creationId xmlns:a16="http://schemas.microsoft.com/office/drawing/2014/main" id="{D90C173A-C53C-F27B-29BE-3993521225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4806950"/>
          <a:ext cx="685800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057" imgH="203112" progId="Equation.DSMT4">
                  <p:embed/>
                </p:oleObj>
              </mc:Choice>
              <mc:Fallback>
                <p:oleObj name="Equation" r:id="rId6" imgW="330057" imgH="203112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806950"/>
                        <a:ext cx="685800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9270" name="AutoShape 6">
            <a:extLst>
              <a:ext uri="{FF2B5EF4-FFF2-40B4-BE49-F238E27FC236}">
                <a16:creationId xmlns:a16="http://schemas.microsoft.com/office/drawing/2014/main" id="{8838D69A-EB8C-CF7F-CFA8-292D5BCCF9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9338" y="1628775"/>
            <a:ext cx="1447800" cy="381000"/>
          </a:xfrm>
          <a:prstGeom prst="wedgeRectCallout">
            <a:avLst>
              <a:gd name="adj1" fmla="val -180153"/>
              <a:gd name="adj2" fmla="val 23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P215Th7.2</a:t>
            </a:r>
          </a:p>
        </p:txBody>
      </p:sp>
      <p:sp>
        <p:nvSpPr>
          <p:cNvPr id="139271" name="AutoShape 7">
            <a:extLst>
              <a:ext uri="{FF2B5EF4-FFF2-40B4-BE49-F238E27FC236}">
                <a16:creationId xmlns:a16="http://schemas.microsoft.com/office/drawing/2014/main" id="{9F71C75B-23BE-C722-A60E-E8DDA7FAE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6463" y="2276475"/>
            <a:ext cx="1981200" cy="609600"/>
          </a:xfrm>
          <a:prstGeom prst="wedgeRoundRectCallout">
            <a:avLst>
              <a:gd name="adj1" fmla="val -124440"/>
              <a:gd name="adj2" fmla="val 118491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P217-P218</a:t>
            </a:r>
          </a:p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Th7.4</a:t>
            </a:r>
          </a:p>
        </p:txBody>
      </p:sp>
      <p:sp>
        <p:nvSpPr>
          <p:cNvPr id="139272" name="AutoShape 8">
            <a:extLst>
              <a:ext uri="{FF2B5EF4-FFF2-40B4-BE49-F238E27FC236}">
                <a16:creationId xmlns:a16="http://schemas.microsoft.com/office/drawing/2014/main" id="{8B89014C-E799-6071-2022-7B2ED3EEF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363" y="692150"/>
            <a:ext cx="914400" cy="609600"/>
          </a:xfrm>
          <a:prstGeom prst="wedgeRoundRectCallout">
            <a:avLst>
              <a:gd name="adj1" fmla="val -303648"/>
              <a:gd name="adj2" fmla="val 1859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00" b="0">
                <a:latin typeface="Arial" panose="020B0604020202020204" pitchFamily="34" charset="0"/>
              </a:rPr>
              <a:t>P212</a:t>
            </a:r>
          </a:p>
          <a:p>
            <a:pPr eaLnBrk="1" hangingPunct="1"/>
            <a:r>
              <a:rPr lang="en-US" altLang="zh-CN" sz="1800" b="0" i="1">
                <a:latin typeface="Arial" panose="020B0604020202020204" pitchFamily="34" charset="0"/>
              </a:rPr>
              <a:t>Th</a:t>
            </a:r>
            <a:r>
              <a:rPr lang="en-US" altLang="zh-CN" sz="1800" b="0">
                <a:latin typeface="Arial" panose="020B0604020202020204" pitchFamily="34" charset="0"/>
              </a:rPr>
              <a:t>7.1</a:t>
            </a:r>
          </a:p>
        </p:txBody>
      </p:sp>
      <p:sp>
        <p:nvSpPr>
          <p:cNvPr id="139273" name="AutoShape 9">
            <a:extLst>
              <a:ext uri="{FF2B5EF4-FFF2-40B4-BE49-F238E27FC236}">
                <a16:creationId xmlns:a16="http://schemas.microsoft.com/office/drawing/2014/main" id="{107E7903-CC88-C173-0BCD-F2616BA97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9838" y="3213100"/>
            <a:ext cx="1371600" cy="609600"/>
          </a:xfrm>
          <a:prstGeom prst="wedgeRoundRectCallout">
            <a:avLst>
              <a:gd name="adj1" fmla="val -100463"/>
              <a:gd name="adj2" fmla="val 150259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P215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定义</a:t>
            </a:r>
            <a:r>
              <a:rPr lang="en-US" altLang="zh-CN" sz="1800" b="0">
                <a:latin typeface="Arial" panose="020B0604020202020204" pitchFamily="34" charset="0"/>
              </a:rPr>
              <a:t>7.2</a:t>
            </a:r>
          </a:p>
        </p:txBody>
      </p:sp>
      <p:sp>
        <p:nvSpPr>
          <p:cNvPr id="139274" name="AutoShape 10">
            <a:extLst>
              <a:ext uri="{FF2B5EF4-FFF2-40B4-BE49-F238E27FC236}">
                <a16:creationId xmlns:a16="http://schemas.microsoft.com/office/drawing/2014/main" id="{04380E60-7952-A645-89FC-8D065A129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500438"/>
            <a:ext cx="914400" cy="609600"/>
          </a:xfrm>
          <a:prstGeom prst="wedgeRoundRectCallout">
            <a:avLst>
              <a:gd name="adj1" fmla="val -447917"/>
              <a:gd name="adj2" fmla="val 173440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P215</a:t>
            </a:r>
          </a:p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Th7.3</a:t>
            </a:r>
          </a:p>
        </p:txBody>
      </p:sp>
      <p:sp>
        <p:nvSpPr>
          <p:cNvPr id="16396" name="Text Box 11">
            <a:extLst>
              <a:ext uri="{FF2B5EF4-FFF2-40B4-BE49-F238E27FC236}">
                <a16:creationId xmlns:a16="http://schemas.microsoft.com/office/drawing/2014/main" id="{3A9A9926-7499-DAF4-B28E-139853E0A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03225"/>
            <a:ext cx="49530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4400" b="0">
                <a:latin typeface="Arial" panose="020B0604020202020204" pitchFamily="34" charset="0"/>
              </a:rPr>
              <a:t>七、方程求根</a:t>
            </a:r>
          </a:p>
        </p:txBody>
      </p:sp>
      <p:sp>
        <p:nvSpPr>
          <p:cNvPr id="16397" name="Rectangle 12">
            <a:extLst>
              <a:ext uri="{FF2B5EF4-FFF2-40B4-BE49-F238E27FC236}">
                <a16:creationId xmlns:a16="http://schemas.microsoft.com/office/drawing/2014/main" id="{ED860EBD-40DB-DF15-0A24-419D57455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573463"/>
            <a:ext cx="6696075" cy="2830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2 </a:t>
            </a:r>
            <a:r>
              <a:rPr kumimoji="1" lang="zh-CN" altLang="en-US"/>
              <a:t>收敛阶的判断方法：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）根据定义判断；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）用	的高阶导数判断（局部收敛）。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3 Newton</a:t>
            </a:r>
            <a:r>
              <a:rPr kumimoji="1" lang="zh-CN" altLang="en-US"/>
              <a:t>迭代及其各种改进。</a:t>
            </a:r>
          </a:p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4 </a:t>
            </a:r>
            <a:r>
              <a:rPr kumimoji="1" lang="zh-CN" altLang="en-US"/>
              <a:t>例。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39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139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70" grpId="0" animBg="1"/>
      <p:bldP spid="139271" grpId="0" animBg="1"/>
      <p:bldP spid="139272" grpId="0" animBg="1"/>
      <p:bldP spid="139273" grpId="0" animBg="1"/>
      <p:bldP spid="1392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5">
            <a:extLst>
              <a:ext uri="{FF2B5EF4-FFF2-40B4-BE49-F238E27FC236}">
                <a16:creationId xmlns:a16="http://schemas.microsoft.com/office/drawing/2014/main" id="{72806B47-48C9-B062-107F-6D8FA641B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BDA070-36C2-4C52-A797-89B667553D21}" type="slidenum">
              <a:rPr lang="en-US" altLang="zh-CN" sz="1400" b="0"/>
              <a:pPr eaLnBrk="1" hangingPunct="1"/>
              <a:t>2</a:t>
            </a:fld>
            <a:endParaRPr lang="en-US" altLang="zh-CN" sz="1400" b="0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C4DF5930-2732-8BF6-C0F0-3282EB350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5288" y="476250"/>
            <a:ext cx="8229600" cy="22828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二</a:t>
            </a:r>
            <a:r>
              <a:rPr lang="en-US" altLang="zh-CN" sz="2400" b="1"/>
              <a:t>.</a:t>
            </a:r>
            <a:r>
              <a:rPr lang="zh-CN" altLang="en-US" sz="2400" b="1"/>
              <a:t>插值法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1.</a:t>
            </a:r>
            <a:r>
              <a:rPr lang="zh-CN" altLang="en-US" sz="2400" b="1"/>
              <a:t>插值的概念：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）问题的引出；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）唯一性：待定系数法；	反证法。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279E4129-59DE-3AC1-376E-4FCF31B96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29000"/>
            <a:ext cx="4572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/>
              <a:t>2.</a:t>
            </a:r>
            <a:r>
              <a:rPr kumimoji="1" lang="zh-CN" altLang="en-US"/>
              <a:t>构造插值多项式的方法：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）待定系数法；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）基函数法；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/>
              <a:t>（</a:t>
            </a:r>
            <a:r>
              <a:rPr kumimoji="1" lang="en-US" altLang="zh-CN"/>
              <a:t>3</a:t>
            </a:r>
            <a:r>
              <a:rPr kumimoji="1" lang="zh-CN" altLang="en-US"/>
              <a:t>）承袭性思想。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2" grpId="0" build="p"/>
      <p:bldP spid="12288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>
            <a:extLst>
              <a:ext uri="{FF2B5EF4-FFF2-40B4-BE49-F238E27FC236}">
                <a16:creationId xmlns:a16="http://schemas.microsoft.com/office/drawing/2014/main" id="{B87F26D8-CF90-6A58-86DC-A5AB77C2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91FAA98-59FC-4984-91C3-7070F1C04005}" type="slidenum">
              <a:rPr lang="en-US" altLang="zh-CN" sz="1400" b="0"/>
              <a:pPr eaLnBrk="1" hangingPunct="1"/>
              <a:t>3</a:t>
            </a:fld>
            <a:endParaRPr lang="en-US" altLang="zh-CN" sz="1400" b="0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A7D47F3B-E1F2-6F86-E487-AB99795EB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8313" y="3500438"/>
            <a:ext cx="7720012" cy="228282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4 </a:t>
            </a:r>
            <a:r>
              <a:rPr lang="zh-CN" altLang="en-US" sz="2400" b="1"/>
              <a:t>余项表达式、截断误差估计、总的误差界。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5 </a:t>
            </a:r>
            <a:r>
              <a:rPr lang="zh-CN" altLang="en-US" sz="2400" b="1"/>
              <a:t>各阶差分、差商的定义、基本性质。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6 </a:t>
            </a:r>
            <a:r>
              <a:rPr lang="zh-CN" altLang="en-US" sz="2400" b="1"/>
              <a:t>三次样条插值。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7</a:t>
            </a:r>
            <a:r>
              <a:rPr lang="zh-CN" altLang="en-US" sz="2400" b="1"/>
              <a:t>例</a:t>
            </a:r>
            <a:r>
              <a:rPr lang="en-US" altLang="zh-CN" sz="2400" b="1"/>
              <a:t>.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C2B47D13-7CA0-6E4D-8F35-2FFA0872C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620713"/>
            <a:ext cx="79930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3 </a:t>
            </a:r>
            <a:r>
              <a:rPr kumimoji="1" lang="zh-CN" altLang="en-US"/>
              <a:t>插值的分类：</a:t>
            </a:r>
          </a:p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1</a:t>
            </a:r>
            <a:r>
              <a:rPr kumimoji="1" lang="zh-CN" altLang="en-US"/>
              <a:t>）不含导数插值条件（</a:t>
            </a:r>
            <a:r>
              <a:rPr kumimoji="1" lang="en-US" altLang="zh-CN"/>
              <a:t>Lagrange</a:t>
            </a:r>
            <a:r>
              <a:rPr kumimoji="1" lang="zh-CN" altLang="en-US"/>
              <a:t>型插值）；</a:t>
            </a:r>
          </a:p>
          <a:p>
            <a:pPr eaLnBrk="1" hangingPunct="1"/>
            <a:r>
              <a:rPr kumimoji="1" lang="zh-CN" altLang="en-US"/>
              <a:t> </a:t>
            </a:r>
            <a:r>
              <a:rPr kumimoji="1" lang="en-US" altLang="zh-CN"/>
              <a:t>Lagrange</a:t>
            </a:r>
            <a:r>
              <a:rPr kumimoji="1" lang="zh-CN" altLang="en-US"/>
              <a:t>插值公式、</a:t>
            </a:r>
            <a:r>
              <a:rPr kumimoji="1" lang="en-US" altLang="zh-CN"/>
              <a:t>Newton</a:t>
            </a:r>
            <a:r>
              <a:rPr kumimoji="1" lang="zh-CN" altLang="en-US"/>
              <a:t>插值公式。</a:t>
            </a:r>
          </a:p>
        </p:txBody>
      </p:sp>
      <p:sp>
        <p:nvSpPr>
          <p:cNvPr id="123908" name="Rectangle 4">
            <a:extLst>
              <a:ext uri="{FF2B5EF4-FFF2-40B4-BE49-F238E27FC236}">
                <a16:creationId xmlns:a16="http://schemas.microsoft.com/office/drawing/2014/main" id="{D5E68DF8-F755-F844-A4AC-2AF4D6BBD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2133600"/>
            <a:ext cx="69119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/>
              <a:t>（</a:t>
            </a:r>
            <a:r>
              <a:rPr kumimoji="1" lang="en-US" altLang="zh-CN"/>
              <a:t>2</a:t>
            </a:r>
            <a:r>
              <a:rPr kumimoji="1" lang="zh-CN" altLang="en-US"/>
              <a:t>）含导数插值条件（</a:t>
            </a:r>
            <a:r>
              <a:rPr kumimoji="1" lang="en-US" altLang="zh-CN"/>
              <a:t>Hermite</a:t>
            </a:r>
            <a:r>
              <a:rPr kumimoji="1" lang="zh-CN" altLang="en-US"/>
              <a:t>插值）；构造法、</a:t>
            </a:r>
          </a:p>
          <a:p>
            <a:pPr eaLnBrk="1" hangingPunct="1"/>
            <a:r>
              <a:rPr kumimoji="1" lang="zh-CN" altLang="en-US"/>
              <a:t>带重节点的</a:t>
            </a:r>
            <a:r>
              <a:rPr kumimoji="1" lang="en-US" altLang="zh-CN"/>
              <a:t>Newton</a:t>
            </a:r>
            <a:r>
              <a:rPr kumimoji="1" lang="zh-CN" altLang="en-US"/>
              <a:t>插值法。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3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39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39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39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build="p"/>
      <p:bldP spid="123907" grpId="0"/>
      <p:bldP spid="12390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6">
            <a:extLst>
              <a:ext uri="{FF2B5EF4-FFF2-40B4-BE49-F238E27FC236}">
                <a16:creationId xmlns:a16="http://schemas.microsoft.com/office/drawing/2014/main" id="{D707934B-749C-50A3-46FA-3B95D273C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7D3E47E9-1FA4-4397-9416-8B26DC312FD9}" type="slidenum">
              <a:rPr lang="en-US" altLang="zh-CN" sz="1400" b="0"/>
              <a:pPr eaLnBrk="1" hangingPunct="1"/>
              <a:t>4</a:t>
            </a:fld>
            <a:endParaRPr lang="en-US" altLang="zh-CN" sz="1400" b="0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68E9B998-9DB8-3BE8-6E48-DC6365D315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404813"/>
            <a:ext cx="4419600" cy="727075"/>
          </a:xfrm>
        </p:spPr>
        <p:txBody>
          <a:bodyPr/>
          <a:lstStyle/>
          <a:p>
            <a:pPr eaLnBrk="1" hangingPunct="1"/>
            <a:r>
              <a:rPr lang="zh-CN" altLang="en-US" sz="4000"/>
              <a:t>三、函数逼近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8605838B-8221-5C48-6A3D-DB9EA979078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403350" y="1844675"/>
            <a:ext cx="1944688" cy="639763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⒈  </a:t>
            </a:r>
            <a:r>
              <a:rPr lang="zh-CN" altLang="en-US" sz="2400" b="1"/>
              <a:t>概念</a:t>
            </a:r>
          </a:p>
        </p:txBody>
      </p:sp>
      <p:graphicFrame>
        <p:nvGraphicFramePr>
          <p:cNvPr id="140292" name="Object 4">
            <a:extLst>
              <a:ext uri="{FF2B5EF4-FFF2-40B4-BE49-F238E27FC236}">
                <a16:creationId xmlns:a16="http://schemas.microsoft.com/office/drawing/2014/main" id="{E1227558-A434-766B-177E-8E09661E0E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41600" y="1125538"/>
          <a:ext cx="3946525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50531" imgH="393529" progId="Equation.DSMT4">
                  <p:embed/>
                </p:oleObj>
              </mc:Choice>
              <mc:Fallback>
                <p:oleObj name="Equation" r:id="rId2" imgW="850531" imgH="39352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600" y="1125538"/>
                        <a:ext cx="3946525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0293" name="Object 5">
            <a:extLst>
              <a:ext uri="{FF2B5EF4-FFF2-40B4-BE49-F238E27FC236}">
                <a16:creationId xmlns:a16="http://schemas.microsoft.com/office/drawing/2014/main" id="{2B645EBB-D42D-CE1C-B9DD-200556E96FC5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4859338" y="3141663"/>
          <a:ext cx="2592387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08" imgH="431613" progId="Equation.DSMT4">
                  <p:embed/>
                </p:oleObj>
              </mc:Choice>
              <mc:Fallback>
                <p:oleObj name="Equation" r:id="rId4" imgW="672808" imgH="431613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9338" y="3141663"/>
                        <a:ext cx="2592387" cy="1584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0294" name="Rectangle 6">
            <a:extLst>
              <a:ext uri="{FF2B5EF4-FFF2-40B4-BE49-F238E27FC236}">
                <a16:creationId xmlns:a16="http://schemas.microsoft.com/office/drawing/2014/main" id="{AD2F73E6-59AA-6000-CFE1-4B87F54D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3284538"/>
            <a:ext cx="3889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/>
              <a:t>⒉  </a:t>
            </a:r>
            <a:r>
              <a:rPr kumimoji="1" lang="zh-CN" altLang="en-US"/>
              <a:t>正交多项式：</a:t>
            </a:r>
          </a:p>
          <a:p>
            <a:pPr eaLnBrk="1" hangingPunct="1"/>
            <a:r>
              <a:rPr kumimoji="1" lang="zh-CN" altLang="en-US"/>
              <a:t>①定义；②性质；③特点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0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0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0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0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290" grpId="0"/>
      <p:bldP spid="140291" grpId="0" build="p"/>
      <p:bldP spid="14029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6">
            <a:extLst>
              <a:ext uri="{FF2B5EF4-FFF2-40B4-BE49-F238E27FC236}">
                <a16:creationId xmlns:a16="http://schemas.microsoft.com/office/drawing/2014/main" id="{CDE79E4E-5AEF-55DE-BBEB-EE1C9C21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7D616AC-6D72-4299-A7E4-81784B805D4B}" type="slidenum">
              <a:rPr lang="en-US" altLang="zh-CN" sz="1400" b="0"/>
              <a:pPr eaLnBrk="1" hangingPunct="1"/>
              <a:t>5</a:t>
            </a:fld>
            <a:endParaRPr lang="en-US" altLang="zh-CN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96ABC730-73FA-C704-00F4-565998036BD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381000"/>
            <a:ext cx="8229600" cy="44735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⒊  </a:t>
            </a:r>
            <a:r>
              <a:rPr lang="zh-CN" altLang="en-US" sz="2400" b="1"/>
              <a:t>最佳平方逼近多项式的寻求：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①基底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②正交多项式作为基底。</a:t>
            </a:r>
          </a:p>
        </p:txBody>
      </p:sp>
      <p:graphicFrame>
        <p:nvGraphicFramePr>
          <p:cNvPr id="141315" name="Object 3">
            <a:extLst>
              <a:ext uri="{FF2B5EF4-FFF2-40B4-BE49-F238E27FC236}">
                <a16:creationId xmlns:a16="http://schemas.microsoft.com/office/drawing/2014/main" id="{63AA645D-EDA1-661D-0CD2-8B89D2011BAD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619250" y="2349500"/>
          <a:ext cx="2992438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6000" imgH="228600" progId="Equation.DSMT4">
                  <p:embed/>
                </p:oleObj>
              </mc:Choice>
              <mc:Fallback>
                <p:oleObj name="Equation" r:id="rId2" imgW="1016000" imgH="228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349500"/>
                        <a:ext cx="2992438" cy="649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 algn="ctr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1316" name="AutoShape 4">
            <a:extLst>
              <a:ext uri="{FF2B5EF4-FFF2-40B4-BE49-F238E27FC236}">
                <a16:creationId xmlns:a16="http://schemas.microsoft.com/office/drawing/2014/main" id="{5D856216-9101-8557-606A-C08A5CF9F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971800"/>
            <a:ext cx="2160588" cy="609600"/>
          </a:xfrm>
          <a:prstGeom prst="wedgeRoundRectCallout">
            <a:avLst>
              <a:gd name="adj1" fmla="val -102019"/>
              <a:gd name="adj2" fmla="val 13645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 </a:t>
            </a:r>
            <a:r>
              <a:rPr lang="en-US" altLang="zh-CN" sz="1800" b="0">
                <a:latin typeface="Arial" panose="020B0604020202020204" pitchFamily="34" charset="0"/>
              </a:rPr>
              <a:t>p65,66.  </a:t>
            </a:r>
          </a:p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 </a:t>
            </a:r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3.2  </a:t>
            </a:r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3.3</a:t>
            </a:r>
          </a:p>
        </p:txBody>
      </p:sp>
      <p:sp>
        <p:nvSpPr>
          <p:cNvPr id="141317" name="AutoShape 5">
            <a:extLst>
              <a:ext uri="{FF2B5EF4-FFF2-40B4-BE49-F238E27FC236}">
                <a16:creationId xmlns:a16="http://schemas.microsoft.com/office/drawing/2014/main" id="{CC66BBC5-2410-8751-EF57-7FDE2441B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1412875"/>
            <a:ext cx="1366838" cy="609600"/>
          </a:xfrm>
          <a:prstGeom prst="wedgeRoundRectCallout">
            <a:avLst>
              <a:gd name="adj1" fmla="val -94019"/>
              <a:gd name="adj2" fmla="val 12448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 </a:t>
            </a:r>
            <a:r>
              <a:rPr lang="en-US" altLang="zh-CN" sz="1800" b="0">
                <a:latin typeface="Arial" panose="020B0604020202020204" pitchFamily="34" charset="0"/>
              </a:rPr>
              <a:t>p58.   </a:t>
            </a:r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1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1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1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6" grpId="0" animBg="1"/>
      <p:bldP spid="1413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5">
            <a:extLst>
              <a:ext uri="{FF2B5EF4-FFF2-40B4-BE49-F238E27FC236}">
                <a16:creationId xmlns:a16="http://schemas.microsoft.com/office/drawing/2014/main" id="{8FC5A417-50F3-C328-F370-6CE1A0F0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135CC22-AC6C-4B27-8F4A-15F90F6BDEE9}" type="slidenum">
              <a:rPr lang="en-US" altLang="zh-CN" sz="1400" b="0"/>
              <a:pPr eaLnBrk="1" hangingPunct="1"/>
              <a:t>6</a:t>
            </a:fld>
            <a:endParaRPr lang="en-US" altLang="zh-CN" sz="14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2BF8EF5-2BF0-4954-ACBE-18F97707DE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44735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⒋  </a:t>
            </a:r>
            <a:r>
              <a:rPr lang="zh-CN" altLang="en-US" sz="2400" b="1"/>
              <a:t>最小二乘拟合问题：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①给出数据能求出拟合曲线；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②会解矛盾方程；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③正交多项式在曲线拟合中的应用。</a:t>
            </a:r>
          </a:p>
        </p:txBody>
      </p:sp>
      <p:sp>
        <p:nvSpPr>
          <p:cNvPr id="142339" name="AutoShape 3">
            <a:extLst>
              <a:ext uri="{FF2B5EF4-FFF2-40B4-BE49-F238E27FC236}">
                <a16:creationId xmlns:a16="http://schemas.microsoft.com/office/drawing/2014/main" id="{3FE71AE6-6B67-6239-A91F-EC4D4BB37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819400"/>
            <a:ext cx="1439862" cy="647700"/>
          </a:xfrm>
          <a:prstGeom prst="wedgeRoundRectCallout">
            <a:avLst>
              <a:gd name="adj1" fmla="val -121222"/>
              <a:gd name="adj2" fmla="val 65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</a:t>
            </a:r>
            <a:r>
              <a:rPr lang="en-US" altLang="zh-CN" sz="1800" b="0">
                <a:latin typeface="Arial" panose="020B0604020202020204" pitchFamily="34" charset="0"/>
              </a:rPr>
              <a:t>p72.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3.6</a:t>
            </a:r>
          </a:p>
        </p:txBody>
      </p:sp>
      <p:sp>
        <p:nvSpPr>
          <p:cNvPr id="142340" name="AutoShape 4">
            <a:extLst>
              <a:ext uri="{FF2B5EF4-FFF2-40B4-BE49-F238E27FC236}">
                <a16:creationId xmlns:a16="http://schemas.microsoft.com/office/drawing/2014/main" id="{881B6695-3D22-5F44-B54B-5C4D33AA8C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036638"/>
            <a:ext cx="2376488" cy="792162"/>
          </a:xfrm>
          <a:prstGeom prst="wedgeRoundRectCallout">
            <a:avLst>
              <a:gd name="adj1" fmla="val -70843"/>
              <a:gd name="adj2" fmla="val 1125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</a:t>
            </a:r>
            <a:r>
              <a:rPr lang="en-US" altLang="zh-CN" sz="1800" b="0">
                <a:latin typeface="Arial" panose="020B0604020202020204" pitchFamily="34" charset="0"/>
              </a:rPr>
              <a:t>P69,70,72.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3.4</a:t>
            </a:r>
            <a:r>
              <a:rPr lang="zh-CN" altLang="en-US" sz="1800" b="0">
                <a:latin typeface="Arial" panose="020B0604020202020204" pitchFamily="34" charset="0"/>
              </a:rPr>
              <a:t>，</a:t>
            </a:r>
            <a:r>
              <a:rPr lang="en-US" altLang="zh-CN" sz="1800" b="0">
                <a:latin typeface="Arial" panose="020B0604020202020204" pitchFamily="34" charset="0"/>
              </a:rPr>
              <a:t>3.5</a:t>
            </a:r>
            <a:r>
              <a:rPr lang="zh-CN" altLang="en-US" sz="1800" b="0">
                <a:latin typeface="Arial" panose="020B0604020202020204" pitchFamily="34" charset="0"/>
              </a:rPr>
              <a:t>，</a:t>
            </a:r>
            <a:r>
              <a:rPr lang="en-US" altLang="zh-CN" sz="1800" b="0">
                <a:latin typeface="Arial" panose="020B0604020202020204" pitchFamily="34" charset="0"/>
              </a:rPr>
              <a:t>3.7</a:t>
            </a:r>
          </a:p>
        </p:txBody>
      </p:sp>
      <p:sp>
        <p:nvSpPr>
          <p:cNvPr id="142341" name="AutoShape 5">
            <a:extLst>
              <a:ext uri="{FF2B5EF4-FFF2-40B4-BE49-F238E27FC236}">
                <a16:creationId xmlns:a16="http://schemas.microsoft.com/office/drawing/2014/main" id="{9998C167-A600-29C2-500E-2B0384BED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9563" y="3276600"/>
            <a:ext cx="1368425" cy="792163"/>
          </a:xfrm>
          <a:prstGeom prst="wedgeRoundRectCallout">
            <a:avLst>
              <a:gd name="adj1" fmla="val -96750"/>
              <a:gd name="adj2" fmla="val 11994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</a:t>
            </a:r>
            <a:r>
              <a:rPr lang="en-US" altLang="zh-CN" sz="1800" b="0">
                <a:latin typeface="Arial" panose="020B0604020202020204" pitchFamily="34" charset="0"/>
              </a:rPr>
              <a:t>p74.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3.8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9" grpId="0" animBg="1"/>
      <p:bldP spid="142340" grpId="0" animBg="1"/>
      <p:bldP spid="1423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灯片编号占位符 5">
            <a:extLst>
              <a:ext uri="{FF2B5EF4-FFF2-40B4-BE49-F238E27FC236}">
                <a16:creationId xmlns:a16="http://schemas.microsoft.com/office/drawing/2014/main" id="{6150A41B-71E4-7308-888C-B7C503FE4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253E712-A768-4F2F-9B06-48877DC43914}" type="slidenum">
              <a:rPr lang="en-US" altLang="zh-CN" sz="1400" b="0"/>
              <a:pPr eaLnBrk="1" hangingPunct="1"/>
              <a:t>7</a:t>
            </a:fld>
            <a:endParaRPr lang="en-US" altLang="zh-CN" sz="14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EECD0D4-1A06-4CF7-6794-68FC643C26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52400"/>
            <a:ext cx="8534400" cy="4473575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⒌  </a:t>
            </a:r>
            <a:r>
              <a:rPr lang="zh-CN" altLang="en-US" sz="2400" b="1"/>
              <a:t>最佳一致逼近多项式的求法：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①利用</a:t>
            </a:r>
            <a:r>
              <a:rPr lang="en-US" altLang="zh-CN" sz="2400" b="1"/>
              <a:t>p80.Th3.7</a:t>
            </a:r>
            <a:r>
              <a:rPr lang="zh-CN" altLang="en-US" sz="2400" b="1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②</a:t>
            </a:r>
            <a:r>
              <a:rPr lang="en-US" altLang="zh-CN" sz="2400" b="1"/>
              <a:t>Chebysher</a:t>
            </a:r>
            <a:r>
              <a:rPr lang="zh-CN" altLang="en-US" sz="2400" b="1"/>
              <a:t>插值法；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③缩减幂级数法。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6</a:t>
            </a:r>
            <a:r>
              <a:rPr lang="zh-CN" altLang="en-US" sz="2400" b="1"/>
              <a:t>．例。</a:t>
            </a:r>
          </a:p>
        </p:txBody>
      </p:sp>
      <p:sp>
        <p:nvSpPr>
          <p:cNvPr id="143363" name="AutoShape 3">
            <a:extLst>
              <a:ext uri="{FF2B5EF4-FFF2-40B4-BE49-F238E27FC236}">
                <a16:creationId xmlns:a16="http://schemas.microsoft.com/office/drawing/2014/main" id="{E17CF40D-7B6F-CA52-8AD6-6C0F32D71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892175"/>
            <a:ext cx="1512888" cy="936625"/>
          </a:xfrm>
          <a:prstGeom prst="wedgeRoundRectCallout">
            <a:avLst>
              <a:gd name="adj1" fmla="val -120093"/>
              <a:gd name="adj2" fmla="val 12457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P82.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3.11.</a:t>
            </a:r>
            <a:r>
              <a:rPr lang="zh-CN" altLang="en-US" sz="1800" b="0">
                <a:latin typeface="Arial" panose="020B0604020202020204" pitchFamily="34" charset="0"/>
              </a:rPr>
              <a:t>法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43364" name="AutoShape 4">
            <a:extLst>
              <a:ext uri="{FF2B5EF4-FFF2-40B4-BE49-F238E27FC236}">
                <a16:creationId xmlns:a16="http://schemas.microsoft.com/office/drawing/2014/main" id="{3E48CF0D-0EE8-832D-CD5C-14665B02A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6100" y="2336800"/>
            <a:ext cx="1368425" cy="863600"/>
          </a:xfrm>
          <a:prstGeom prst="wedgeRoundRectCallout">
            <a:avLst>
              <a:gd name="adj1" fmla="val -165315"/>
              <a:gd name="adj2" fmla="val 10588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1800" b="0">
                <a:latin typeface="Arial" panose="020B0604020202020204" pitchFamily="34" charset="0"/>
              </a:rPr>
              <a:t>P84.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12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43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43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animBg="1"/>
      <p:bldP spid="14336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灯片编号占位符 5">
            <a:extLst>
              <a:ext uri="{FF2B5EF4-FFF2-40B4-BE49-F238E27FC236}">
                <a16:creationId xmlns:a16="http://schemas.microsoft.com/office/drawing/2014/main" id="{1CC0549B-D0AF-E6AF-1680-25FD35C0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F7A4DE25-2891-4574-9CB5-70FA3374C29D}" type="slidenum">
              <a:rPr lang="en-US" altLang="zh-CN" sz="1400" b="0"/>
              <a:pPr eaLnBrk="1" hangingPunct="1"/>
              <a:t>8</a:t>
            </a:fld>
            <a:endParaRPr lang="en-US" altLang="zh-CN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832BEE4-30C5-1AFD-1D71-892D7D486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381000"/>
            <a:ext cx="8534400" cy="3925888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三</a:t>
            </a:r>
            <a:r>
              <a:rPr lang="en-US" altLang="zh-CN" sz="2400" b="1"/>
              <a:t>.  </a:t>
            </a:r>
            <a:r>
              <a:rPr lang="zh-CN" altLang="en-US" sz="2400" b="1"/>
              <a:t>最小二乘拟合问题：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①给出数据能求出拟合曲线；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zh-CN" altLang="en-US" sz="2400" b="1"/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zh-CN" altLang="en-US" sz="2400" b="1"/>
              <a:t>②会解矛盾方程；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n-US" altLang="zh-CN" sz="2400" b="1"/>
          </a:p>
        </p:txBody>
      </p:sp>
      <p:sp>
        <p:nvSpPr>
          <p:cNvPr id="126979" name="AutoShape 3">
            <a:extLst>
              <a:ext uri="{FF2B5EF4-FFF2-40B4-BE49-F238E27FC236}">
                <a16:creationId xmlns:a16="http://schemas.microsoft.com/office/drawing/2014/main" id="{BBA6270E-85C4-AAF7-2DA3-7B772DEB4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1338" y="2819400"/>
            <a:ext cx="1439862" cy="647700"/>
          </a:xfrm>
          <a:prstGeom prst="wedgeRoundRectCallout">
            <a:avLst>
              <a:gd name="adj1" fmla="val -121222"/>
              <a:gd name="adj2" fmla="val 6519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</a:t>
            </a:r>
            <a:r>
              <a:rPr lang="en-US" altLang="zh-CN" sz="1800" b="0">
                <a:latin typeface="Arial" panose="020B0604020202020204" pitchFamily="34" charset="0"/>
              </a:rPr>
              <a:t>p72.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3.6</a:t>
            </a:r>
          </a:p>
        </p:txBody>
      </p:sp>
      <p:sp>
        <p:nvSpPr>
          <p:cNvPr id="126980" name="AutoShape 4">
            <a:extLst>
              <a:ext uri="{FF2B5EF4-FFF2-40B4-BE49-F238E27FC236}">
                <a16:creationId xmlns:a16="http://schemas.microsoft.com/office/drawing/2014/main" id="{BC2817F6-6BA9-AC26-11C0-3313AA91C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1036638"/>
            <a:ext cx="2376488" cy="792162"/>
          </a:xfrm>
          <a:prstGeom prst="wedgeRoundRectCallout">
            <a:avLst>
              <a:gd name="adj1" fmla="val -70843"/>
              <a:gd name="adj2" fmla="val 1125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教</a:t>
            </a:r>
            <a:r>
              <a:rPr lang="en-US" altLang="zh-CN" sz="1800" b="0">
                <a:latin typeface="Arial" panose="020B0604020202020204" pitchFamily="34" charset="0"/>
              </a:rPr>
              <a:t>P69.</a:t>
            </a:r>
          </a:p>
          <a:p>
            <a:pPr algn="ctr" eaLnBrk="1" hangingPunct="1"/>
            <a:r>
              <a:rPr lang="zh-CN" altLang="en-US" sz="1800" b="0">
                <a:latin typeface="Arial" panose="020B0604020202020204" pitchFamily="34" charset="0"/>
              </a:rPr>
              <a:t>例</a:t>
            </a:r>
            <a:r>
              <a:rPr lang="en-US" altLang="zh-CN" sz="1800" b="0">
                <a:latin typeface="Arial" panose="020B0604020202020204" pitchFamily="34" charset="0"/>
              </a:rPr>
              <a:t>3.4</a:t>
            </a:r>
            <a:r>
              <a:rPr lang="zh-CN" altLang="en-US" sz="1800" b="0">
                <a:latin typeface="Arial" panose="020B0604020202020204" pitchFamily="34" charset="0"/>
              </a:rPr>
              <a:t>，</a:t>
            </a:r>
            <a:r>
              <a:rPr lang="en-US" altLang="zh-CN" sz="1800" b="0">
                <a:latin typeface="Arial" panose="020B0604020202020204" pitchFamily="34" charset="0"/>
              </a:rPr>
              <a:t>3.5</a:t>
            </a:r>
            <a:r>
              <a:rPr lang="zh-CN" altLang="en-US" sz="1800" b="0">
                <a:latin typeface="Arial" panose="020B0604020202020204" pitchFamily="34" charset="0"/>
              </a:rPr>
              <a:t>，</a:t>
            </a:r>
            <a:r>
              <a:rPr lang="en-US" altLang="zh-CN" sz="1800" b="0">
                <a:latin typeface="Arial" panose="020B0604020202020204" pitchFamily="34" charset="0"/>
              </a:rPr>
              <a:t>3.7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26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animBg="1"/>
      <p:bldP spid="12698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灯片编号占位符 5">
            <a:extLst>
              <a:ext uri="{FF2B5EF4-FFF2-40B4-BE49-F238E27FC236}">
                <a16:creationId xmlns:a16="http://schemas.microsoft.com/office/drawing/2014/main" id="{6B395657-E8F1-0D88-B11B-CCC604F5E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297E3C1-7CF7-454C-84D4-CE8F2223B655}" type="slidenum">
              <a:rPr lang="en-US" altLang="zh-CN" sz="1400" b="0"/>
              <a:pPr eaLnBrk="1" hangingPunct="1"/>
              <a:t>9</a:t>
            </a:fld>
            <a:endParaRPr lang="en-US" altLang="zh-CN" sz="1400" b="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B1DC773-9D1E-89DB-1EE6-8790557F37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2625" y="836613"/>
            <a:ext cx="3744913" cy="118745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t">
            <a:spAutoFit/>
          </a:bodyPr>
          <a:lstStyle/>
          <a:p>
            <a:pPr algn="l" eaLnBrk="1" hangingPunct="1">
              <a:lnSpc>
                <a:spcPct val="150000"/>
              </a:lnSpc>
            </a:pPr>
            <a:r>
              <a:rPr lang="zh-CN" altLang="en-US" sz="2400" b="1">
                <a:solidFill>
                  <a:schemeClr val="tx1"/>
                </a:solidFill>
              </a:rPr>
              <a:t>四、数值积分</a:t>
            </a:r>
            <a:br>
              <a:rPr lang="zh-CN" altLang="en-US" sz="2400" b="1">
                <a:solidFill>
                  <a:schemeClr val="tx1"/>
                </a:solidFill>
              </a:rPr>
            </a:br>
            <a:r>
              <a:rPr lang="en-US" altLang="zh-CN" sz="2400" b="1">
                <a:solidFill>
                  <a:schemeClr val="tx1"/>
                </a:solidFill>
              </a:rPr>
              <a:t>1</a:t>
            </a:r>
            <a:r>
              <a:rPr lang="zh-CN" altLang="en-US" sz="2400" b="1">
                <a:solidFill>
                  <a:schemeClr val="tx1"/>
                </a:solidFill>
              </a:rPr>
              <a:t>、基本概念：</a:t>
            </a:r>
          </a:p>
        </p:txBody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296E400D-61E3-299D-F24D-BD79F56747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4213" y="2060575"/>
            <a:ext cx="3887787" cy="3378200"/>
          </a:xfrm>
          <a:noFill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(1) </a:t>
            </a:r>
            <a:r>
              <a:rPr lang="zh-CN" altLang="en-US" sz="2400" b="1"/>
              <a:t>代数精度；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(2)</a:t>
            </a:r>
            <a:r>
              <a:rPr lang="zh-CN" altLang="en-US" sz="2400" b="1"/>
              <a:t>插值型求积公式；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(3)</a:t>
            </a:r>
            <a:r>
              <a:rPr lang="zh-CN" altLang="en-US" sz="2400" b="1"/>
              <a:t>复化求积公式；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(4)Gauss</a:t>
            </a:r>
            <a:r>
              <a:rPr lang="zh-CN" altLang="en-US" sz="2400" b="1"/>
              <a:t>型求积公式；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(5)</a:t>
            </a:r>
            <a:r>
              <a:rPr lang="zh-CN" altLang="en-US" sz="2400" b="1"/>
              <a:t>收敛阶</a:t>
            </a:r>
            <a:r>
              <a:rPr lang="en-US" altLang="zh-CN" sz="2400" b="1"/>
              <a:t>(</a:t>
            </a:r>
            <a:r>
              <a:rPr lang="zh-CN" altLang="en-US" sz="2400" b="1"/>
              <a:t>复化</a:t>
            </a:r>
            <a:r>
              <a:rPr lang="en-US" altLang="zh-CN" sz="2400" b="1"/>
              <a:t>)</a:t>
            </a:r>
            <a:r>
              <a:rPr lang="zh-CN" altLang="en-US" sz="2400" b="1"/>
              <a:t>；</a:t>
            </a:r>
          </a:p>
          <a:p>
            <a:pPr marL="0" indent="0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sz="2400" b="1"/>
              <a:t>(6)</a:t>
            </a:r>
            <a:r>
              <a:rPr lang="zh-CN" altLang="en-US" sz="2400" b="1"/>
              <a:t>计算的稳定性。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4139</TotalTime>
  <Words>818</Words>
  <Application>Microsoft Office PowerPoint</Application>
  <PresentationFormat>全屏显示(4:3)</PresentationFormat>
  <Paragraphs>167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Times New Roman</vt:lpstr>
      <vt:lpstr>宋体</vt:lpstr>
      <vt:lpstr>Arial</vt:lpstr>
      <vt:lpstr>默认设计模板</vt:lpstr>
      <vt:lpstr>MathType 7.0 Equation</vt:lpstr>
      <vt:lpstr>数值分析复习</vt:lpstr>
      <vt:lpstr>PowerPoint 演示文稿</vt:lpstr>
      <vt:lpstr>PowerPoint 演示文稿</vt:lpstr>
      <vt:lpstr>三、函数逼近</vt:lpstr>
      <vt:lpstr>PowerPoint 演示文稿</vt:lpstr>
      <vt:lpstr>PowerPoint 演示文稿</vt:lpstr>
      <vt:lpstr>PowerPoint 演示文稿</vt:lpstr>
      <vt:lpstr>PowerPoint 演示文稿</vt:lpstr>
      <vt:lpstr>四、数值积分 1、基本概念：</vt:lpstr>
      <vt:lpstr>2、构造求积公式的方法：</vt:lpstr>
      <vt:lpstr>3、提高求积公式精度的方法：</vt:lpstr>
      <vt:lpstr>五、常微分方程数值解</vt:lpstr>
      <vt:lpstr>六 、线性代数方程组的解法</vt:lpstr>
      <vt:lpstr>PowerPoint 演示文稿</vt:lpstr>
      <vt:lpstr>PowerPoint 演示文稿</vt:lpstr>
    </vt:vector>
  </TitlesOfParts>
  <Company>2000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Ch.7  非线性方程求根(Solution of Nonlinear Equations )</dc:title>
  <dc:creator>lihong</dc:creator>
  <cp:lastModifiedBy>崇浩 唐</cp:lastModifiedBy>
  <cp:revision>222</cp:revision>
  <dcterms:created xsi:type="dcterms:W3CDTF">2001-09-27T06:33:28Z</dcterms:created>
  <dcterms:modified xsi:type="dcterms:W3CDTF">2025-10-16T09:13:54Z</dcterms:modified>
</cp:coreProperties>
</file>