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305" r:id="rId2"/>
    <p:sldId id="308" r:id="rId3"/>
    <p:sldId id="306" r:id="rId4"/>
    <p:sldId id="307" r:id="rId5"/>
    <p:sldId id="309" r:id="rId6"/>
    <p:sldId id="311" r:id="rId7"/>
    <p:sldId id="318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3" r:id="rId17"/>
    <p:sldId id="294" r:id="rId18"/>
    <p:sldId id="31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</p:sldIdLst>
  <p:sldSz cx="9144000" cy="6858000" type="screen4x3"/>
  <p:notesSz cx="6815138" cy="99456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CCFFFF"/>
    <a:srgbClr val="0000FF"/>
    <a:srgbClr val="FF0066"/>
    <a:srgbClr val="FF0000"/>
    <a:srgbClr val="FF3300"/>
    <a:srgbClr val="9900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1" autoAdjust="0"/>
    <p:restoredTop sz="94625" autoAdjust="0"/>
  </p:normalViewPr>
  <p:slideViewPr>
    <p:cSldViewPr>
      <p:cViewPr varScale="1">
        <p:scale>
          <a:sx n="80" d="100"/>
          <a:sy n="80" d="100"/>
        </p:scale>
        <p:origin x="1445" y="82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464" y="-102"/>
      </p:cViewPr>
      <p:guideLst>
        <p:guide orient="horz" pos="3133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A9BA676-39D4-CBA1-39BE-231007C899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A466062-B614-57DC-8D75-46702A1BC0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E58EA788-86C0-0175-ED75-923AE5A1883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2750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4445DFD8-2012-025D-D5DE-F0D614F9975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5625"/>
            <a:ext cx="2952750" cy="498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04F1EB-E922-4567-B94A-F60ED44F0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6C08F7-3BFE-2836-5DA6-083902E87B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D7AA2E-BA46-3538-C345-B101BCAB3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801A64-D5C4-4411-CB3D-747062E057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930FB-40F3-44A7-BF3E-389A4CC893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44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4383D4-7DD5-914E-A32E-5718EF6F10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F3C84D-84DC-7D1C-06C9-2FE8BCAFD0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39F273-CF11-8200-F2C4-B3E910FCE4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5BE48-A5A3-4EFE-A542-9E82F1F554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8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36CFCF-7600-B4ED-9033-5E7B1B216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7E66DA-6811-29AF-B06E-B910C233F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B8E249-456E-C6F0-4FF4-3DB026450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DD533-55DD-4B97-BDF3-F244AE841E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763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31AD16B-7EC5-8E49-B250-256E6CA050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4A26967-5D88-ADB1-002D-19F6EC1244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90BE99-1C35-3577-B457-00B5CDEA3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728DC-2598-4400-B636-4B49B0115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49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2E2A2-D953-E54A-BDFB-C04CF3A4E5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943F3-D434-30AD-1C39-71B8731BF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B1939A-D3A5-4C68-9DE8-93E6D53652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3C31B-D0E3-45B2-B2E3-2117BD80E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7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FFE9E8-56C6-532F-4218-F8A2D9372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C288E8-DF7F-6E1D-2D63-8ED34D3067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7F371E-CA6B-0620-4686-1623E15EC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AB472-C516-4CB2-857B-E95B00DB5A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5EDEC7-7738-ABFF-2248-77E3EB2552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2E8163-4FD4-F762-391B-9B042C9504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EBD2A2-C5C6-2936-EED4-3984F8BD3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14F86-A761-4C54-AC52-53253EEF7C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04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C3E825-15A3-BAFF-03A8-F90980A17F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BA0F29-FEE6-B444-188A-180BAE9C1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A955A-EB8D-14AA-1E28-EC0B9FB68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C49AA-B387-45AC-BE43-15E2224A66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20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5CA5A3-EABF-DC70-39C8-A7671C7EE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B297BB-EE31-3718-946E-E40E172AE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55FB1E-54FC-26A5-410A-645054D7C4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79F95-FC42-4561-A363-84D8A42A62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42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6DD6D60-70B3-0E67-B4CB-E6CC596440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B9FEC3-7DD9-FD87-E937-8AA8EF31FA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0CB177-39CB-058A-9D77-57BAADDE2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0C267-1CF9-4AD8-9FA9-D2C6615B59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50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4E555C-DD22-1B96-BA20-A6F7EB7808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5DBD115-F483-4CE6-1E61-FBF2507DB9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2433299-B915-7F7D-42B5-57C6AEB6B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83ABC-9088-4B6C-BA08-0EFECFB15F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83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75E41-CBDD-B4C6-9B87-BED010A4E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7E509-F7E4-5328-CAFF-EBFACE7615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7CD18-0937-FB18-E705-2CD4097A3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8A699-BACA-446F-A961-3E155DB952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20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3D8C9-CC1A-D8B3-ACC7-9BC71EACE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AEC11-F347-6FD7-B2BE-8C8CFB5E3C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7E4D6-66A3-3504-3BC7-56716AE2DD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429F-AB85-4EAC-AF4F-AAF4676B2D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35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248CB9B-09B6-0B77-C2EE-637A16323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8237DAD-4EF6-E6C7-9AFE-3BC96260E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0D26752-5439-5455-FA48-C3180221E1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C85FB-CCE3-A233-B5BB-AD65AA8C00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3D7D1B5-6EB7-6DBF-D9F1-03839F0CB3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ABA3C53-BDB6-4836-93CE-AFB0D528A9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audio" Target="../media/audio11.wav"/><Relationship Id="rId21" Type="http://schemas.openxmlformats.org/officeDocument/2006/relationships/oleObject" Target="../embeddings/oleObject23.bin"/><Relationship Id="rId7" Type="http://schemas.openxmlformats.org/officeDocument/2006/relationships/audio" Target="../media/audio2.wav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audio" Target="../media/audio5.wav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6.wmf"/><Relationship Id="rId5" Type="http://schemas.openxmlformats.org/officeDocument/2006/relationships/audio" Target="../media/audio10.wav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8.wmf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2.bin"/><Relationship Id="rId4" Type="http://schemas.openxmlformats.org/officeDocument/2006/relationships/audio" Target="../media/audio12.wav"/><Relationship Id="rId9" Type="http://schemas.openxmlformats.org/officeDocument/2006/relationships/image" Target="../media/image19.wmf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9.wav"/><Relationship Id="rId4" Type="http://schemas.openxmlformats.org/officeDocument/2006/relationships/audio" Target="../media/audio6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4.wmf"/><Relationship Id="rId3" Type="http://schemas.openxmlformats.org/officeDocument/2006/relationships/audio" Target="../media/audio2.wav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2.bin"/><Relationship Id="rId2" Type="http://schemas.openxmlformats.org/officeDocument/2006/relationships/audio" Target="../media/audio5.wav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openxmlformats.org/officeDocument/2006/relationships/oleObject" Target="../embeddings/oleObject29.bin"/><Relationship Id="rId5" Type="http://schemas.openxmlformats.org/officeDocument/2006/relationships/audio" Target="../media/audio11.wav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3.bin"/><Relationship Id="rId4" Type="http://schemas.openxmlformats.org/officeDocument/2006/relationships/audio" Target="../media/audio12.wav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3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0.bin"/><Relationship Id="rId2" Type="http://schemas.openxmlformats.org/officeDocument/2006/relationships/audio" Target="../media/audio5.wav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1.bin"/><Relationship Id="rId4" Type="http://schemas.openxmlformats.org/officeDocument/2006/relationships/audio" Target="../media/audio12.wav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audio" Target="../media/audio12.wav"/><Relationship Id="rId7" Type="http://schemas.openxmlformats.org/officeDocument/2006/relationships/image" Target="../media/image46.w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5" Type="http://schemas.openxmlformats.org/officeDocument/2006/relationships/audio" Target="../media/audio2.wav"/><Relationship Id="rId4" Type="http://schemas.openxmlformats.org/officeDocument/2006/relationships/audio" Target="../media/audio3.wav"/><Relationship Id="rId9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1.wmf"/><Relationship Id="rId18" Type="http://schemas.openxmlformats.org/officeDocument/2006/relationships/image" Target="../media/image54.jpeg"/><Relationship Id="rId3" Type="http://schemas.openxmlformats.org/officeDocument/2006/relationships/audio" Target="../media/audio5.wav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3.wmf"/><Relationship Id="rId2" Type="http://schemas.openxmlformats.org/officeDocument/2006/relationships/audio" Target="../media/audio10.wav"/><Relationship Id="rId16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0.wmf"/><Relationship Id="rId5" Type="http://schemas.openxmlformats.org/officeDocument/2006/relationships/audio" Target="../media/audio12.wav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5.wmf"/><Relationship Id="rId4" Type="http://schemas.openxmlformats.org/officeDocument/2006/relationships/audio" Target="../media/audio2.wav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4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13" Type="http://schemas.openxmlformats.org/officeDocument/2006/relationships/oleObject" Target="../embeddings/oleObject55.bin"/><Relationship Id="rId3" Type="http://schemas.openxmlformats.org/officeDocument/2006/relationships/audio" Target="../media/audio12.wav"/><Relationship Id="rId7" Type="http://schemas.openxmlformats.org/officeDocument/2006/relationships/image" Target="../media/image57.wmf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7.bin"/><Relationship Id="rId2" Type="http://schemas.openxmlformats.org/officeDocument/2006/relationships/audio" Target="../media/audio5.wav"/><Relationship Id="rId16" Type="http://schemas.openxmlformats.org/officeDocument/2006/relationships/image" Target="../media/image6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4.bin"/><Relationship Id="rId5" Type="http://schemas.openxmlformats.org/officeDocument/2006/relationships/image" Target="../media/image56.wmf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8.wmf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audio" Target="../media/audio6.wav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5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4.wmf"/><Relationship Id="rId4" Type="http://schemas.openxmlformats.org/officeDocument/2006/relationships/audio" Target="../media/audio10.wav"/><Relationship Id="rId9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2.wmf"/><Relationship Id="rId3" Type="http://schemas.openxmlformats.org/officeDocument/2006/relationships/audio" Target="../media/audio6.wav"/><Relationship Id="rId21" Type="http://schemas.openxmlformats.org/officeDocument/2006/relationships/image" Target="../media/image73.w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68.bin"/><Relationship Id="rId2" Type="http://schemas.openxmlformats.org/officeDocument/2006/relationships/audio" Target="../media/audio5.wav"/><Relationship Id="rId16" Type="http://schemas.openxmlformats.org/officeDocument/2006/relationships/image" Target="../media/image71.wmf"/><Relationship Id="rId20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8.wmf"/><Relationship Id="rId19" Type="http://schemas.openxmlformats.org/officeDocument/2006/relationships/image" Target="../media/image54.jpeg"/><Relationship Id="rId4" Type="http://schemas.openxmlformats.org/officeDocument/2006/relationships/audio" Target="../media/audio12.wav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audio" Target="../media/audio5.wav"/><Relationship Id="rId7" Type="http://schemas.openxmlformats.org/officeDocument/2006/relationships/oleObject" Target="../embeddings/oleObject74.bin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9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7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eg"/><Relationship Id="rId3" Type="http://schemas.openxmlformats.org/officeDocument/2006/relationships/audio" Target="../media/audio4.wav"/><Relationship Id="rId7" Type="http://schemas.openxmlformats.org/officeDocument/2006/relationships/audio" Target="../media/audio12.wav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5" Type="http://schemas.openxmlformats.org/officeDocument/2006/relationships/audio" Target="../media/audio1.wav"/><Relationship Id="rId4" Type="http://schemas.openxmlformats.org/officeDocument/2006/relationships/audio" Target="../media/audio5.wav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oleObject" Target="../embeddings/oleObject79.bin"/><Relationship Id="rId3" Type="http://schemas.openxmlformats.org/officeDocument/2006/relationships/audio" Target="../media/audio1.wav"/><Relationship Id="rId7" Type="http://schemas.openxmlformats.org/officeDocument/2006/relationships/image" Target="../media/image81.wmf"/><Relationship Id="rId12" Type="http://schemas.openxmlformats.org/officeDocument/2006/relationships/image" Target="../media/image54.jpeg"/><Relationship Id="rId2" Type="http://schemas.openxmlformats.org/officeDocument/2006/relationships/audio" Target="../media/audio14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3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78.bin"/><Relationship Id="rId4" Type="http://schemas.openxmlformats.org/officeDocument/2006/relationships/audio" Target="../media/audio5.wav"/><Relationship Id="rId9" Type="http://schemas.openxmlformats.org/officeDocument/2006/relationships/image" Target="../media/image82.wmf"/><Relationship Id="rId14" Type="http://schemas.openxmlformats.org/officeDocument/2006/relationships/image" Target="../media/image8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90.wmf"/><Relationship Id="rId3" Type="http://schemas.openxmlformats.org/officeDocument/2006/relationships/audio" Target="../media/audio12.wav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5.bin"/><Relationship Id="rId2" Type="http://schemas.openxmlformats.org/officeDocument/2006/relationships/audio" Target="../media/audio5.wav"/><Relationship Id="rId16" Type="http://schemas.openxmlformats.org/officeDocument/2006/relationships/image" Target="../media/image89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oleObject" Target="../embeddings/oleObject82.bin"/><Relationship Id="rId5" Type="http://schemas.openxmlformats.org/officeDocument/2006/relationships/audio" Target="../media/audio4.wav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6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audio" Target="../media/audio5.wav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4.wmf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3.wmf"/><Relationship Id="rId4" Type="http://schemas.openxmlformats.org/officeDocument/2006/relationships/audio" Target="../media/audio12.wav"/><Relationship Id="rId9" Type="http://schemas.openxmlformats.org/officeDocument/2006/relationships/oleObject" Target="../embeddings/oleObject8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3.bin"/><Relationship Id="rId3" Type="http://schemas.openxmlformats.org/officeDocument/2006/relationships/audio" Target="../media/audio12.wav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7.w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11" Type="http://schemas.openxmlformats.org/officeDocument/2006/relationships/oleObject" Target="../embeddings/oleObject92.bin"/><Relationship Id="rId5" Type="http://schemas.openxmlformats.org/officeDocument/2006/relationships/audio" Target="../media/audio2.wav"/><Relationship Id="rId10" Type="http://schemas.openxmlformats.org/officeDocument/2006/relationships/image" Target="../media/image96.wmf"/><Relationship Id="rId4" Type="http://schemas.openxmlformats.org/officeDocument/2006/relationships/audio" Target="../media/audio10.wav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audio" Target="../media/audio5.wav"/><Relationship Id="rId7" Type="http://schemas.openxmlformats.org/officeDocument/2006/relationships/oleObject" Target="../embeddings/oleObject95.bin"/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wmf"/><Relationship Id="rId11" Type="http://schemas.openxmlformats.org/officeDocument/2006/relationships/image" Target="../media/image101.wmf"/><Relationship Id="rId5" Type="http://schemas.openxmlformats.org/officeDocument/2006/relationships/oleObject" Target="../embeddings/oleObject94.bin"/><Relationship Id="rId10" Type="http://schemas.openxmlformats.org/officeDocument/2006/relationships/oleObject" Target="../embeddings/oleObject96.bin"/><Relationship Id="rId4" Type="http://schemas.openxmlformats.org/officeDocument/2006/relationships/audio" Target="../media/audio3.wav"/><Relationship Id="rId9" Type="http://schemas.openxmlformats.org/officeDocument/2006/relationships/image" Target="../media/image5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5.wav"/><Relationship Id="rId7" Type="http://schemas.openxmlformats.org/officeDocument/2006/relationships/image" Target="../media/image2.e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audio" Target="../media/audio6.wav"/><Relationship Id="rId7" Type="http://schemas.openxmlformats.org/officeDocument/2006/relationships/image" Target="../media/image4.emf"/><Relationship Id="rId12" Type="http://schemas.openxmlformats.org/officeDocument/2006/relationships/image" Target="../media/image7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6.bin"/><Relationship Id="rId4" Type="http://schemas.openxmlformats.org/officeDocument/2006/relationships/audio" Target="../media/audio4.wav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1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emf"/><Relationship Id="rId2" Type="http://schemas.openxmlformats.org/officeDocument/2006/relationships/audio" Target="../media/audio5.wav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emf"/><Relationship Id="rId4" Type="http://schemas.openxmlformats.org/officeDocument/2006/relationships/audio" Target="../media/audio6.wav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emf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9.wav"/><Relationship Id="rId11" Type="http://schemas.openxmlformats.org/officeDocument/2006/relationships/oleObject" Target="../embeddings/oleObject15.bin"/><Relationship Id="rId5" Type="http://schemas.openxmlformats.org/officeDocument/2006/relationships/audio" Target="../media/audio8.wav"/><Relationship Id="rId10" Type="http://schemas.openxmlformats.org/officeDocument/2006/relationships/image" Target="../media/image15.e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8.wav"/><Relationship Id="rId4" Type="http://schemas.openxmlformats.org/officeDocument/2006/relationships/audio" Target="../media/audio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EAED3D8-6F63-3F65-5D9F-3ED8E99E2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7963" y="476250"/>
            <a:ext cx="3048000" cy="6096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绪  论</a:t>
            </a:r>
            <a:r>
              <a:rPr lang="zh-CN" altLang="en-US"/>
              <a:t> </a:t>
            </a:r>
            <a:endParaRPr lang="zh-CN" altLang="en-US" sz="360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C161C94-65AD-62B4-8505-F2826FAF2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39838"/>
            <a:ext cx="7772400" cy="51419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数值分析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概括为用计算机求解数学问题的</a:t>
            </a:r>
            <a:r>
              <a:rPr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数值方法和理论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在工程计算和科学实验中会遇到诸如线性方程组的求解、微分、积分、微分方程的求解等常见的数学问题。    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    求解数学问题思维方式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：</a:t>
            </a:r>
            <a:endParaRPr lang="en-US" altLang="zh-CN" sz="240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）利用数学方法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求出（或推导出）结果的解析表达式（又称解析解）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）若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实际中结果的解析表达式难以给出，例如满足某个微分方程的函数不易求得，采用数学理论与计算机相结合，寻求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合适的算法以期得到问题的近似数值解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数值分析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研究的主要问题。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 下面是两种思维过程的对比：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0">
            <a:extLst>
              <a:ext uri="{FF2B5EF4-FFF2-40B4-BE49-F238E27FC236}">
                <a16:creationId xmlns:a16="http://schemas.microsoft.com/office/drawing/2014/main" id="{639DC439-E182-06B3-5C0D-C53668627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§1  Introduction: Source &amp; Classification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1875" name="Object 131">
            <a:extLst>
              <a:ext uri="{FF2B5EF4-FFF2-40B4-BE49-F238E27FC236}">
                <a16:creationId xmlns:a16="http://schemas.microsoft.com/office/drawing/2014/main" id="{B898F6FA-144E-D479-9FA7-66F266212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4813"/>
          <a:ext cx="36258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342900" progId="Equation.DSMT4">
                  <p:embed/>
                </p:oleObj>
              </mc:Choice>
              <mc:Fallback>
                <p:oleObj name="Equation" r:id="rId8" imgW="1485900" imgH="34290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4813"/>
                        <a:ext cx="36258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7">
            <a:extLst>
              <a:ext uri="{FF2B5EF4-FFF2-40B4-BE49-F238E27FC236}">
                <a16:creationId xmlns:a16="http://schemas.microsoft.com/office/drawing/2014/main" id="{30F8E7CD-B427-8363-3B8A-EBBBE6E857C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150938"/>
            <a:ext cx="3402012" cy="1846262"/>
            <a:chOff x="480" y="672"/>
            <a:chExt cx="2016" cy="1163"/>
          </a:xfrm>
        </p:grpSpPr>
        <p:sp>
          <p:nvSpPr>
            <p:cNvPr id="12322" name="Rectangle 145">
              <a:extLst>
                <a:ext uri="{FF2B5EF4-FFF2-40B4-BE49-F238E27FC236}">
                  <a16:creationId xmlns:a16="http://schemas.microsoft.com/office/drawing/2014/main" id="{2704C146-825A-F936-F01B-6F0B56FF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68"/>
              <a:ext cx="124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大家一起猜？</a:t>
              </a:r>
              <a:endParaRPr lang="zh-CN" altLang="en-US" sz="2400"/>
            </a:p>
          </p:txBody>
        </p:sp>
        <p:pic>
          <p:nvPicPr>
            <p:cNvPr id="12323" name="Picture 146" descr="AMCONFUS">
              <a:extLst>
                <a:ext uri="{FF2B5EF4-FFF2-40B4-BE49-F238E27FC236}">
                  <a16:creationId xmlns:a16="http://schemas.microsoft.com/office/drawing/2014/main" id="{FF1A19DC-D9EE-A8E3-5E6F-5FDF4F2115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672"/>
              <a:ext cx="697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1892" name="Object 148">
            <a:extLst>
              <a:ext uri="{FF2B5EF4-FFF2-40B4-BE49-F238E27FC236}">
                <a16:creationId xmlns:a16="http://schemas.microsoft.com/office/drawing/2014/main" id="{12C699A1-FE57-36E0-985D-55EFD6F4A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057400"/>
          <a:ext cx="24844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54100" imgH="355600" progId="Equation.DSMT4">
                  <p:embed/>
                </p:oleObj>
              </mc:Choice>
              <mc:Fallback>
                <p:oleObj name="Equation" r:id="rId11" imgW="1054100" imgH="355600" progId="Equation.DSMT4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24844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93" name="Text Box 149">
            <a:extLst>
              <a:ext uri="{FF2B5EF4-FFF2-40B4-BE49-F238E27FC236}">
                <a16:creationId xmlns:a16="http://schemas.microsoft.com/office/drawing/2014/main" id="{B628EB4C-AE7D-2C3A-5F95-35F0ABAF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220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1</a:t>
            </a:r>
          </a:p>
        </p:txBody>
      </p:sp>
      <p:sp>
        <p:nvSpPr>
          <p:cNvPr id="31894" name="Text Box 150">
            <a:extLst>
              <a:ext uri="{FF2B5EF4-FFF2-40B4-BE49-F238E27FC236}">
                <a16:creationId xmlns:a16="http://schemas.microsoft.com/office/drawing/2014/main" id="{FD40AC99-B2E3-8209-E5FB-E197C563C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1415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1 / </a:t>
            </a:r>
            <a:r>
              <a:rPr lang="en-US" altLang="zh-CN" sz="2800" b="1" i="1">
                <a:ea typeface="楷体_GB2312" pitchFamily="49" charset="-122"/>
              </a:rPr>
              <a:t>e</a:t>
            </a:r>
          </a:p>
        </p:txBody>
      </p:sp>
      <p:sp>
        <p:nvSpPr>
          <p:cNvPr id="31895" name="Rectangle 151">
            <a:extLst>
              <a:ext uri="{FF2B5EF4-FFF2-40B4-BE49-F238E27FC236}">
                <a16:creationId xmlns:a16="http://schemas.microsoft.com/office/drawing/2014/main" id="{45C12442-4347-F05D-131F-2CA31EE3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60960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grpSp>
        <p:nvGrpSpPr>
          <p:cNvPr id="3" name="Group 155">
            <a:extLst>
              <a:ext uri="{FF2B5EF4-FFF2-40B4-BE49-F238E27FC236}">
                <a16:creationId xmlns:a16="http://schemas.microsoft.com/office/drawing/2014/main" id="{4CBA37C8-815A-612B-ACEA-C79AA64BF0D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066800"/>
            <a:ext cx="5638800" cy="533400"/>
            <a:chOff x="672" y="3120"/>
            <a:chExt cx="3552" cy="336"/>
          </a:xfrm>
        </p:grpSpPr>
        <p:sp>
          <p:nvSpPr>
            <p:cNvPr id="12320" name="Rectangle 153">
              <a:extLst>
                <a:ext uri="{FF2B5EF4-FFF2-40B4-BE49-F238E27FC236}">
                  <a16:creationId xmlns:a16="http://schemas.microsoft.com/office/drawing/2014/main" id="{3572348B-2ACE-F750-3A06-1AD03FD87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68"/>
              <a:ext cx="3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ea typeface="楷体_GB2312" pitchFamily="49" charset="-122"/>
                </a:rPr>
                <a:t>解法之一</a:t>
              </a:r>
              <a:r>
                <a:rPr lang="zh-CN" altLang="en-US" sz="2800"/>
                <a:t>：</a:t>
              </a:r>
              <a:r>
                <a:rPr lang="zh-CN" altLang="en-US" sz="2400" b="1">
                  <a:ea typeface="楷体_GB2312" pitchFamily="49" charset="-122"/>
                </a:rPr>
                <a:t>将      作</a:t>
              </a:r>
              <a:r>
                <a:rPr lang="en-US" altLang="zh-CN" sz="2400" b="1">
                  <a:ea typeface="楷体_GB2312" pitchFamily="49" charset="-122"/>
                </a:rPr>
                <a:t>Taylor</a:t>
              </a:r>
              <a:r>
                <a:rPr lang="zh-CN" altLang="en-US" sz="2400" b="1">
                  <a:ea typeface="楷体_GB2312" pitchFamily="49" charset="-122"/>
                </a:rPr>
                <a:t>展开后再积分</a:t>
              </a:r>
              <a:endParaRPr lang="zh-CN" altLang="en-US"/>
            </a:p>
          </p:txBody>
        </p:sp>
        <p:graphicFrame>
          <p:nvGraphicFramePr>
            <p:cNvPr id="12321" name="Object 154">
              <a:extLst>
                <a:ext uri="{FF2B5EF4-FFF2-40B4-BE49-F238E27FC236}">
                  <a16:creationId xmlns:a16="http://schemas.microsoft.com/office/drawing/2014/main" id="{0226BB62-ED31-3E28-52CD-79656D4794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3120"/>
            <a:ext cx="33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91973" imgH="228501" progId="Equation.DSMT4">
                    <p:embed/>
                  </p:oleObj>
                </mc:Choice>
                <mc:Fallback>
                  <p:oleObj name="Equation" r:id="rId13" imgW="291973" imgH="228501" progId="Equation.DSMT4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120"/>
                          <a:ext cx="33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900" name="Object 156">
            <a:extLst>
              <a:ext uri="{FF2B5EF4-FFF2-40B4-BE49-F238E27FC236}">
                <a16:creationId xmlns:a16="http://schemas.microsoft.com/office/drawing/2014/main" id="{B51F896F-2096-13C5-395B-DC957AB22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600200"/>
          <a:ext cx="5754688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819400" imgH="863600" progId="Equation.DSMT4">
                  <p:embed/>
                </p:oleObj>
              </mc:Choice>
              <mc:Fallback>
                <p:oleObj name="Equation" r:id="rId15" imgW="2819400" imgH="863600" progId="Equation.DSMT4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5754688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1">
            <a:extLst>
              <a:ext uri="{FF2B5EF4-FFF2-40B4-BE49-F238E27FC236}">
                <a16:creationId xmlns:a16="http://schemas.microsoft.com/office/drawing/2014/main" id="{00969719-1F6E-B580-53C6-BA505BF58C4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895600"/>
            <a:ext cx="2514600" cy="609600"/>
            <a:chOff x="1872" y="2016"/>
            <a:chExt cx="1584" cy="384"/>
          </a:xfrm>
        </p:grpSpPr>
        <p:sp>
          <p:nvSpPr>
            <p:cNvPr id="12318" name="AutoShape 157">
              <a:extLst>
                <a:ext uri="{FF2B5EF4-FFF2-40B4-BE49-F238E27FC236}">
                  <a16:creationId xmlns:a16="http://schemas.microsoft.com/office/drawing/2014/main" id="{92F5D94C-FDB9-C78E-66F2-3F8FF3E29F8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592" y="1296"/>
              <a:ext cx="144" cy="1584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ea typeface="楷体_GB2312" pitchFamily="49" charset="-122"/>
              </a:endParaRPr>
            </a:p>
          </p:txBody>
        </p:sp>
        <p:sp>
          <p:nvSpPr>
            <p:cNvPr id="12319" name="Text Box 159">
              <a:extLst>
                <a:ext uri="{FF2B5EF4-FFF2-40B4-BE49-F238E27FC236}">
                  <a16:creationId xmlns:a16="http://schemas.microsoft.com/office/drawing/2014/main" id="{FE139E49-9429-19C0-9FF1-590E33920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1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ea typeface="楷体_GB2312" pitchFamily="49" charset="-122"/>
                </a:rPr>
                <a:t>S</a:t>
              </a:r>
              <a:r>
                <a:rPr lang="en-US" altLang="zh-CN" sz="2400" b="1" baseline="-25000">
                  <a:ea typeface="楷体_GB2312" pitchFamily="49" charset="-122"/>
                </a:rPr>
                <a:t>4</a:t>
              </a:r>
              <a:endParaRPr lang="en-US" altLang="zh-CN" sz="2400" b="1" i="1">
                <a:ea typeface="楷体_GB2312" pitchFamily="49" charset="-122"/>
              </a:endParaRPr>
            </a:p>
          </p:txBody>
        </p:sp>
      </p:grpSp>
      <p:grpSp>
        <p:nvGrpSpPr>
          <p:cNvPr id="5" name="Group 162">
            <a:extLst>
              <a:ext uri="{FF2B5EF4-FFF2-40B4-BE49-F238E27FC236}">
                <a16:creationId xmlns:a16="http://schemas.microsoft.com/office/drawing/2014/main" id="{3964A8A1-B50C-F99D-9E03-7FC3DFEF78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895600"/>
            <a:ext cx="2667000" cy="609600"/>
            <a:chOff x="3696" y="2016"/>
            <a:chExt cx="1680" cy="384"/>
          </a:xfrm>
        </p:grpSpPr>
        <p:sp>
          <p:nvSpPr>
            <p:cNvPr id="12316" name="AutoShape 158">
              <a:extLst>
                <a:ext uri="{FF2B5EF4-FFF2-40B4-BE49-F238E27FC236}">
                  <a16:creationId xmlns:a16="http://schemas.microsoft.com/office/drawing/2014/main" id="{5309E947-46DB-1C16-4A39-BA670E14C15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32" y="168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ea typeface="楷体_GB2312" pitchFamily="49" charset="-122"/>
              </a:endParaRPr>
            </a:p>
          </p:txBody>
        </p:sp>
        <p:sp>
          <p:nvSpPr>
            <p:cNvPr id="12317" name="Text Box 160">
              <a:extLst>
                <a:ext uri="{FF2B5EF4-FFF2-40B4-BE49-F238E27FC236}">
                  <a16:creationId xmlns:a16="http://schemas.microsoft.com/office/drawing/2014/main" id="{D762C9F7-4826-1530-9134-9BDC54E71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ea typeface="楷体_GB2312" pitchFamily="49" charset="-122"/>
                </a:rPr>
                <a:t>R</a:t>
              </a:r>
              <a:r>
                <a:rPr lang="en-US" altLang="zh-CN" sz="2400" b="1" baseline="-25000">
                  <a:ea typeface="楷体_GB2312" pitchFamily="49" charset="-122"/>
                </a:rPr>
                <a:t>4</a:t>
              </a:r>
              <a:r>
                <a:rPr lang="en-US" altLang="zh-CN" sz="2400" b="1">
                  <a:ea typeface="楷体_GB2312" pitchFamily="49" charset="-122"/>
                </a:rPr>
                <a:t>  </a:t>
              </a:r>
              <a:r>
                <a:rPr lang="en-US" altLang="zh-CN" sz="18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Remainder */</a:t>
              </a:r>
              <a:endParaRPr lang="en-US" altLang="zh-CN" sz="1800" b="1" i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6" name="Group 172">
            <a:extLst>
              <a:ext uri="{FF2B5EF4-FFF2-40B4-BE49-F238E27FC236}">
                <a16:creationId xmlns:a16="http://schemas.microsoft.com/office/drawing/2014/main" id="{50B47306-C8D6-ACAA-FA9D-35D60D06C64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048000"/>
            <a:ext cx="7848600" cy="1866900"/>
            <a:chOff x="480" y="2016"/>
            <a:chExt cx="4944" cy="1176"/>
          </a:xfrm>
        </p:grpSpPr>
        <p:graphicFrame>
          <p:nvGraphicFramePr>
            <p:cNvPr id="12310" name="Object 163">
              <a:extLst>
                <a:ext uri="{FF2B5EF4-FFF2-40B4-BE49-F238E27FC236}">
                  <a16:creationId xmlns:a16="http://schemas.microsoft.com/office/drawing/2014/main" id="{CBC64A69-0FC6-9933-164A-B8B3EC3D2D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016"/>
            <a:ext cx="1168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002865" imgH="355446" progId="Equation.DSMT4">
                    <p:embed/>
                  </p:oleObj>
                </mc:Choice>
                <mc:Fallback>
                  <p:oleObj name="Equation" r:id="rId17" imgW="1002865" imgH="355446" progId="Equation.DSMT4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016"/>
                          <a:ext cx="1168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Text Box 164">
              <a:extLst>
                <a:ext uri="{FF2B5EF4-FFF2-40B4-BE49-F238E27FC236}">
                  <a16:creationId xmlns:a16="http://schemas.microsoft.com/office/drawing/2014/main" id="{F0E28BA6-187A-7C78-4A3C-235F85FCD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" y="20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取</a:t>
              </a:r>
            </a:p>
          </p:txBody>
        </p:sp>
        <p:sp>
          <p:nvSpPr>
            <p:cNvPr id="12312" name="Text Box 165">
              <a:extLst>
                <a:ext uri="{FF2B5EF4-FFF2-40B4-BE49-F238E27FC236}">
                  <a16:creationId xmlns:a16="http://schemas.microsoft.com/office/drawing/2014/main" id="{8FEC47B6-4DAB-AA29-EF32-79C9CF765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12313" name="Object 166">
              <a:extLst>
                <a:ext uri="{FF2B5EF4-FFF2-40B4-BE49-F238E27FC236}">
                  <a16:creationId xmlns:a16="http://schemas.microsoft.com/office/drawing/2014/main" id="{8FB65B90-E623-6D74-56E7-E57EFC54F1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352"/>
            <a:ext cx="186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600200" imgH="393700" progId="Equation.DSMT4">
                    <p:embed/>
                  </p:oleObj>
                </mc:Choice>
                <mc:Fallback>
                  <p:oleObj name="Equation" r:id="rId19" imgW="1600200" imgH="393700" progId="Equation.DSMT4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352"/>
                          <a:ext cx="186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Text Box 167">
              <a:extLst>
                <a:ext uri="{FF2B5EF4-FFF2-40B4-BE49-F238E27FC236}">
                  <a16:creationId xmlns:a16="http://schemas.microsoft.com/office/drawing/2014/main" id="{B844EBD7-0D15-C5F2-085A-CAA25A501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00"/>
              <a:ext cx="2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称为</a:t>
              </a:r>
              <a:r>
                <a:rPr lang="zh-CN" altLang="en-US" sz="2400" b="1">
                  <a:solidFill>
                    <a:schemeClr val="hlink"/>
                  </a:solidFill>
                  <a:ea typeface="楷体_GB2312" pitchFamily="49" charset="-122"/>
                </a:rPr>
                <a:t>截断误差  </a:t>
              </a:r>
              <a:r>
                <a:rPr lang="en-US" altLang="zh-CN" sz="18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Truncation Error */</a:t>
              </a:r>
            </a:p>
          </p:txBody>
        </p:sp>
        <p:graphicFrame>
          <p:nvGraphicFramePr>
            <p:cNvPr id="12315" name="Object 168">
              <a:extLst>
                <a:ext uri="{FF2B5EF4-FFF2-40B4-BE49-F238E27FC236}">
                  <a16:creationId xmlns:a16="http://schemas.microsoft.com/office/drawing/2014/main" id="{20098B2B-D496-4CE1-1F02-D645DCED60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784"/>
            <a:ext cx="198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701800" imgH="393700" progId="Equation.DSMT4">
                    <p:embed/>
                  </p:oleObj>
                </mc:Choice>
                <mc:Fallback>
                  <p:oleObj name="Equation" r:id="rId21" imgW="1701800" imgH="393700" progId="Equation.DSMT4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784"/>
                          <a:ext cx="198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914" name="Object 170">
            <a:extLst>
              <a:ext uri="{FF2B5EF4-FFF2-40B4-BE49-F238E27FC236}">
                <a16:creationId xmlns:a16="http://schemas.microsoft.com/office/drawing/2014/main" id="{A902D2C5-155F-DAFC-8198-D69E00892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876800"/>
          <a:ext cx="68405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238500" imgH="393700" progId="Equation.DSMT4">
                  <p:embed/>
                </p:oleObj>
              </mc:Choice>
              <mc:Fallback>
                <p:oleObj name="Equation" r:id="rId23" imgW="3238500" imgH="393700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68405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74">
            <a:extLst>
              <a:ext uri="{FF2B5EF4-FFF2-40B4-BE49-F238E27FC236}">
                <a16:creationId xmlns:a16="http://schemas.microsoft.com/office/drawing/2014/main" id="{41C3A533-B20B-AA51-56D0-4BA211EB19F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86400"/>
            <a:ext cx="5946775" cy="457200"/>
            <a:chOff x="432" y="3552"/>
            <a:chExt cx="3746" cy="288"/>
          </a:xfrm>
        </p:grpSpPr>
        <p:graphicFrame>
          <p:nvGraphicFramePr>
            <p:cNvPr id="12308" name="Object 171">
              <a:extLst>
                <a:ext uri="{FF2B5EF4-FFF2-40B4-BE49-F238E27FC236}">
                  <a16:creationId xmlns:a16="http://schemas.microsoft.com/office/drawing/2014/main" id="{D6A24AA3-6C64-631C-B8BA-18665C0B26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600"/>
            <a:ext cx="134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256755" imgH="203112" progId="Equation.DSMT4">
                    <p:embed/>
                  </p:oleObj>
                </mc:Choice>
                <mc:Fallback>
                  <p:oleObj name="Equation" r:id="rId25" imgW="1256755" imgH="203112" progId="Equation.DSMT4">
                    <p:embed/>
                    <p:pic>
                      <p:nvPicPr>
                        <p:cNvPr id="0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600"/>
                          <a:ext cx="134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Text Box 173">
              <a:extLst>
                <a:ext uri="{FF2B5EF4-FFF2-40B4-BE49-F238E27FC236}">
                  <a16:creationId xmlns:a16="http://schemas.microsoft.com/office/drawing/2014/main" id="{B2E44BFC-4BE6-8F41-E417-5C7F934EE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552"/>
              <a:ext cx="2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楷体_GB2312" pitchFamily="49" charset="-122"/>
                </a:rPr>
                <a:t>|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solidFill>
                    <a:schemeClr val="hlink"/>
                  </a:solidFill>
                  <a:ea typeface="楷体_GB2312" pitchFamily="49" charset="-122"/>
                </a:rPr>
                <a:t>舍入误差</a:t>
              </a:r>
              <a:r>
                <a:rPr lang="zh-CN" altLang="en-US" sz="2400" b="1">
                  <a:ea typeface="楷体_GB2312" pitchFamily="49" charset="-122"/>
                </a:rPr>
                <a:t> </a:t>
              </a:r>
              <a:r>
                <a:rPr lang="en-US" altLang="zh-CN" sz="18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Roundoff Error */ </a:t>
              </a:r>
              <a:r>
                <a:rPr lang="en-US" altLang="zh-CN" sz="2400" b="1">
                  <a:latin typeface="Arial" panose="020B0604020202020204" pitchFamily="34" charset="0"/>
                  <a:ea typeface="楷体_GB2312" pitchFamily="49" charset="-122"/>
                </a:rPr>
                <a:t>|</a:t>
              </a:r>
              <a:endParaRPr lang="en-US" altLang="zh-CN" sz="18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31919" name="Object 175">
            <a:extLst>
              <a:ext uri="{FF2B5EF4-FFF2-40B4-BE49-F238E27FC236}">
                <a16:creationId xmlns:a16="http://schemas.microsoft.com/office/drawing/2014/main" id="{C33B51FB-3C82-ECF2-CE55-AF3CF551A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943600"/>
          <a:ext cx="56610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517900" imgH="381000" progId="Equation.DSMT4">
                  <p:embed/>
                </p:oleObj>
              </mc:Choice>
              <mc:Fallback>
                <p:oleObj name="Equation" r:id="rId27" imgW="3517900" imgH="381000" progId="Equation.DSMT4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943600"/>
                        <a:ext cx="56610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21" name="Text Box 177">
            <a:extLst>
              <a:ext uri="{FF2B5EF4-FFF2-40B4-BE49-F238E27FC236}">
                <a16:creationId xmlns:a16="http://schemas.microsoft.com/office/drawing/2014/main" id="{D4836803-9B67-57E2-724B-4723692CD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3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= 0.747… …</a:t>
            </a:r>
          </a:p>
        </p:txBody>
      </p:sp>
      <p:sp>
        <p:nvSpPr>
          <p:cNvPr id="31922" name="AutoShape 178">
            <a:extLst>
              <a:ext uri="{FF2B5EF4-FFF2-40B4-BE49-F238E27FC236}">
                <a16:creationId xmlns:a16="http://schemas.microsoft.com/office/drawing/2014/main" id="{68D0B2A1-EF08-38E1-93BA-A973731DA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67200"/>
            <a:ext cx="3276600" cy="1371600"/>
          </a:xfrm>
          <a:prstGeom prst="wedgeEllipseCallout">
            <a:avLst>
              <a:gd name="adj1" fmla="val -60370"/>
              <a:gd name="adj2" fmla="val -70718"/>
            </a:avLst>
          </a:prstGeom>
          <a:gradFill rotWithShape="0">
            <a:gsLst>
              <a:gs pos="0">
                <a:srgbClr val="CCFFFF"/>
              </a:gs>
              <a:gs pos="100000">
                <a:srgbClr val="FAFCFC"/>
              </a:gs>
            </a:gsLst>
            <a:lin ang="2700000" scaled="1"/>
          </a:gradFill>
          <a:ln w="12700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由截去部分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excluded terms */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引起</a:t>
            </a:r>
          </a:p>
        </p:txBody>
      </p:sp>
      <p:sp>
        <p:nvSpPr>
          <p:cNvPr id="31923" name="AutoShape 179">
            <a:extLst>
              <a:ext uri="{FF2B5EF4-FFF2-40B4-BE49-F238E27FC236}">
                <a16:creationId xmlns:a16="http://schemas.microsoft.com/office/drawing/2014/main" id="{092F2B42-B9A5-3C5F-DA58-DF7738A74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3276600" cy="1371600"/>
          </a:xfrm>
          <a:prstGeom prst="wedgeEllipseCallout">
            <a:avLst>
              <a:gd name="adj1" fmla="val -45009"/>
              <a:gd name="adj2" fmla="val 100810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由留下部分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included terms */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引起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18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31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1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93" grpId="0" autoUpdateAnimBg="0"/>
      <p:bldP spid="31894" grpId="0" autoUpdateAnimBg="0"/>
      <p:bldP spid="31895" grpId="0" animBg="1"/>
      <p:bldP spid="31921" grpId="0" autoUpdateAnimBg="0"/>
      <p:bldP spid="31922" grpId="0" animBg="1" autoUpdateAnimBg="0"/>
      <p:bldP spid="3192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70D2C62-6C93-4571-EB41-8576D0E12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0"/>
            <a:ext cx="449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§1  Introduction: Spread &amp; Accumulation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1DB18273-A26D-9E83-7414-352794F1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2.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传播与积累 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Spread &amp; Accumulation */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56C9779F-477A-5328-6316-8C5A6A821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例</a:t>
            </a:r>
            <a:r>
              <a:rPr lang="zh-CN" altLang="en-US" sz="2400" b="1">
                <a:ea typeface="楷体_GB2312" pitchFamily="49" charset="-122"/>
              </a:rPr>
              <a:t>：</a:t>
            </a:r>
            <a:r>
              <a:rPr lang="zh-CN" altLang="en-US" sz="2400" b="1">
                <a:solidFill>
                  <a:srgbClr val="990099"/>
                </a:solidFill>
                <a:ea typeface="楷体_GB2312" pitchFamily="49" charset="-122"/>
              </a:rPr>
              <a:t>蝴蝶效应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zh-CN" sz="2400" b="1">
                <a:ea typeface="楷体_GB2312" pitchFamily="49" charset="-122"/>
              </a:rPr>
              <a:t>—— </a:t>
            </a:r>
            <a:r>
              <a:rPr lang="zh-CN" altLang="en-US" sz="2400" b="1">
                <a:ea typeface="楷体_GB2312" pitchFamily="49" charset="-122"/>
              </a:rPr>
              <a:t>纽约的一只蝴蝶翅膀一拍，风和日丽的北京就刮起台风来了？！</a:t>
            </a:r>
          </a:p>
        </p:txBody>
      </p:sp>
      <p:grpSp>
        <p:nvGrpSpPr>
          <p:cNvPr id="2" name="Group 53">
            <a:extLst>
              <a:ext uri="{FF2B5EF4-FFF2-40B4-BE49-F238E27FC236}">
                <a16:creationId xmlns:a16="http://schemas.microsoft.com/office/drawing/2014/main" id="{DFAEF3DF-6C5D-07C6-B161-AA41D24558D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09800"/>
            <a:ext cx="5410200" cy="2209800"/>
            <a:chOff x="1872" y="2832"/>
            <a:chExt cx="3408" cy="1392"/>
          </a:xfrm>
        </p:grpSpPr>
        <p:sp>
          <p:nvSpPr>
            <p:cNvPr id="13358" name="Line 6">
              <a:extLst>
                <a:ext uri="{FF2B5EF4-FFF2-40B4-BE49-F238E27FC236}">
                  <a16:creationId xmlns:a16="http://schemas.microsoft.com/office/drawing/2014/main" id="{252AEEEC-09EC-C2A1-6D53-C47272461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4224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7">
              <a:extLst>
                <a:ext uri="{FF2B5EF4-FFF2-40B4-BE49-F238E27FC236}">
                  <a16:creationId xmlns:a16="http://schemas.microsoft.com/office/drawing/2014/main" id="{456DCB35-6FD6-A8CE-0E91-A241B1A5B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832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6" name="Freeform 8">
            <a:extLst>
              <a:ext uri="{FF2B5EF4-FFF2-40B4-BE49-F238E27FC236}">
                <a16:creationId xmlns:a16="http://schemas.microsoft.com/office/drawing/2014/main" id="{FA9A3406-5FCA-FE0B-4587-338AD18A6ABA}"/>
              </a:ext>
            </a:extLst>
          </p:cNvPr>
          <p:cNvSpPr>
            <a:spLocks/>
          </p:cNvSpPr>
          <p:nvPr/>
        </p:nvSpPr>
        <p:spPr bwMode="auto">
          <a:xfrm>
            <a:off x="1981200" y="3581400"/>
            <a:ext cx="4419600" cy="266700"/>
          </a:xfrm>
          <a:custGeom>
            <a:avLst/>
            <a:gdLst>
              <a:gd name="T0" fmla="*/ 0 w 2784"/>
              <a:gd name="T1" fmla="*/ 2147483646 h 168"/>
              <a:gd name="T2" fmla="*/ 2147483646 w 2784"/>
              <a:gd name="T3" fmla="*/ 2147483646 h 168"/>
              <a:gd name="T4" fmla="*/ 2147483646 w 2784"/>
              <a:gd name="T5" fmla="*/ 2147483646 h 168"/>
              <a:gd name="T6" fmla="*/ 2147483646 w 2784"/>
              <a:gd name="T7" fmla="*/ 2147483646 h 168"/>
              <a:gd name="T8" fmla="*/ 2147483646 w 2784"/>
              <a:gd name="T9" fmla="*/ 2147483646 h 168"/>
              <a:gd name="T10" fmla="*/ 2147483646 w 2784"/>
              <a:gd name="T11" fmla="*/ 2147483646 h 168"/>
              <a:gd name="T12" fmla="*/ 2147483646 w 2784"/>
              <a:gd name="T13" fmla="*/ 2147483646 h 168"/>
              <a:gd name="T14" fmla="*/ 2147483646 w 2784"/>
              <a:gd name="T15" fmla="*/ 2147483646 h 168"/>
              <a:gd name="T16" fmla="*/ 2147483646 w 2784"/>
              <a:gd name="T17" fmla="*/ 2147483646 h 168"/>
              <a:gd name="T18" fmla="*/ 2147483646 w 2784"/>
              <a:gd name="T19" fmla="*/ 2147483646 h 1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84"/>
              <a:gd name="T31" fmla="*/ 0 h 168"/>
              <a:gd name="T32" fmla="*/ 2784 w 2784"/>
              <a:gd name="T33" fmla="*/ 168 h 1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84" h="168">
                <a:moveTo>
                  <a:pt x="0" y="64"/>
                </a:moveTo>
                <a:cubicBezTo>
                  <a:pt x="68" y="68"/>
                  <a:pt x="136" y="72"/>
                  <a:pt x="240" y="64"/>
                </a:cubicBezTo>
                <a:cubicBezTo>
                  <a:pt x="344" y="56"/>
                  <a:pt x="520" y="24"/>
                  <a:pt x="624" y="16"/>
                </a:cubicBezTo>
                <a:cubicBezTo>
                  <a:pt x="728" y="8"/>
                  <a:pt x="760" y="0"/>
                  <a:pt x="864" y="16"/>
                </a:cubicBezTo>
                <a:cubicBezTo>
                  <a:pt x="968" y="32"/>
                  <a:pt x="1136" y="88"/>
                  <a:pt x="1248" y="112"/>
                </a:cubicBezTo>
                <a:cubicBezTo>
                  <a:pt x="1360" y="136"/>
                  <a:pt x="1456" y="168"/>
                  <a:pt x="1536" y="160"/>
                </a:cubicBezTo>
                <a:cubicBezTo>
                  <a:pt x="1616" y="152"/>
                  <a:pt x="1656" y="88"/>
                  <a:pt x="1728" y="64"/>
                </a:cubicBezTo>
                <a:cubicBezTo>
                  <a:pt x="1800" y="40"/>
                  <a:pt x="1880" y="16"/>
                  <a:pt x="1968" y="16"/>
                </a:cubicBezTo>
                <a:cubicBezTo>
                  <a:pt x="2056" y="16"/>
                  <a:pt x="2120" y="56"/>
                  <a:pt x="2256" y="64"/>
                </a:cubicBezTo>
                <a:cubicBezTo>
                  <a:pt x="2392" y="72"/>
                  <a:pt x="2588" y="68"/>
                  <a:pt x="2784" y="64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BBDC6087-2F22-838C-63F1-139829A95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685BE52F-C44D-C1F3-7127-EFB88660EA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6800" y="3124200"/>
            <a:ext cx="879475" cy="762000"/>
            <a:chOff x="220" y="1356"/>
            <a:chExt cx="1130" cy="1108"/>
          </a:xfrm>
        </p:grpSpPr>
        <p:sp>
          <p:nvSpPr>
            <p:cNvPr id="13329" name="Freeform 11">
              <a:extLst>
                <a:ext uri="{FF2B5EF4-FFF2-40B4-BE49-F238E27FC236}">
                  <a16:creationId xmlns:a16="http://schemas.microsoft.com/office/drawing/2014/main" id="{423FF7AB-7912-EA9A-B2A9-42F11952E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1709"/>
              <a:ext cx="127" cy="232"/>
            </a:xfrm>
            <a:custGeom>
              <a:avLst/>
              <a:gdLst>
                <a:gd name="T0" fmla="*/ 16 w 252"/>
                <a:gd name="T1" fmla="*/ 29 h 464"/>
                <a:gd name="T2" fmla="*/ 15 w 252"/>
                <a:gd name="T3" fmla="*/ 26 h 464"/>
                <a:gd name="T4" fmla="*/ 14 w 252"/>
                <a:gd name="T5" fmla="*/ 23 h 464"/>
                <a:gd name="T6" fmla="*/ 13 w 252"/>
                <a:gd name="T7" fmla="*/ 19 h 464"/>
                <a:gd name="T8" fmla="*/ 12 w 252"/>
                <a:gd name="T9" fmla="*/ 15 h 464"/>
                <a:gd name="T10" fmla="*/ 11 w 252"/>
                <a:gd name="T11" fmla="*/ 12 h 464"/>
                <a:gd name="T12" fmla="*/ 10 w 252"/>
                <a:gd name="T13" fmla="*/ 8 h 464"/>
                <a:gd name="T14" fmla="*/ 9 w 252"/>
                <a:gd name="T15" fmla="*/ 5 h 464"/>
                <a:gd name="T16" fmla="*/ 7 w 252"/>
                <a:gd name="T17" fmla="*/ 2 h 464"/>
                <a:gd name="T18" fmla="*/ 7 w 252"/>
                <a:gd name="T19" fmla="*/ 2 h 464"/>
                <a:gd name="T20" fmla="*/ 6 w 252"/>
                <a:gd name="T21" fmla="*/ 2 h 464"/>
                <a:gd name="T22" fmla="*/ 6 w 252"/>
                <a:gd name="T23" fmla="*/ 1 h 464"/>
                <a:gd name="T24" fmla="*/ 6 w 252"/>
                <a:gd name="T25" fmla="*/ 1 h 464"/>
                <a:gd name="T26" fmla="*/ 6 w 252"/>
                <a:gd name="T27" fmla="*/ 1 h 464"/>
                <a:gd name="T28" fmla="*/ 5 w 252"/>
                <a:gd name="T29" fmla="*/ 1 h 464"/>
                <a:gd name="T30" fmla="*/ 5 w 252"/>
                <a:gd name="T31" fmla="*/ 1 h 464"/>
                <a:gd name="T32" fmla="*/ 5 w 252"/>
                <a:gd name="T33" fmla="*/ 1 h 464"/>
                <a:gd name="T34" fmla="*/ 4 w 252"/>
                <a:gd name="T35" fmla="*/ 1 h 464"/>
                <a:gd name="T36" fmla="*/ 3 w 252"/>
                <a:gd name="T37" fmla="*/ 0 h 464"/>
                <a:gd name="T38" fmla="*/ 3 w 252"/>
                <a:gd name="T39" fmla="*/ 1 h 464"/>
                <a:gd name="T40" fmla="*/ 2 w 252"/>
                <a:gd name="T41" fmla="*/ 1 h 464"/>
                <a:gd name="T42" fmla="*/ 1 w 252"/>
                <a:gd name="T43" fmla="*/ 1 h 464"/>
                <a:gd name="T44" fmla="*/ 1 w 252"/>
                <a:gd name="T45" fmla="*/ 2 h 464"/>
                <a:gd name="T46" fmla="*/ 0 w 252"/>
                <a:gd name="T47" fmla="*/ 3 h 464"/>
                <a:gd name="T48" fmla="*/ 0 w 252"/>
                <a:gd name="T49" fmla="*/ 4 h 464"/>
                <a:gd name="T50" fmla="*/ 1 w 252"/>
                <a:gd name="T51" fmla="*/ 4 h 464"/>
                <a:gd name="T52" fmla="*/ 1 w 252"/>
                <a:gd name="T53" fmla="*/ 5 h 464"/>
                <a:gd name="T54" fmla="*/ 2 w 252"/>
                <a:gd name="T55" fmla="*/ 7 h 464"/>
                <a:gd name="T56" fmla="*/ 3 w 252"/>
                <a:gd name="T57" fmla="*/ 8 h 464"/>
                <a:gd name="T58" fmla="*/ 4 w 252"/>
                <a:gd name="T59" fmla="*/ 11 h 464"/>
                <a:gd name="T60" fmla="*/ 5 w 252"/>
                <a:gd name="T61" fmla="*/ 13 h 464"/>
                <a:gd name="T62" fmla="*/ 6 w 252"/>
                <a:gd name="T63" fmla="*/ 15 h 464"/>
                <a:gd name="T64" fmla="*/ 8 w 252"/>
                <a:gd name="T65" fmla="*/ 18 h 464"/>
                <a:gd name="T66" fmla="*/ 9 w 252"/>
                <a:gd name="T67" fmla="*/ 21 h 464"/>
                <a:gd name="T68" fmla="*/ 10 w 252"/>
                <a:gd name="T69" fmla="*/ 23 h 464"/>
                <a:gd name="T70" fmla="*/ 12 w 252"/>
                <a:gd name="T71" fmla="*/ 25 h 464"/>
                <a:gd name="T72" fmla="*/ 13 w 252"/>
                <a:gd name="T73" fmla="*/ 27 h 464"/>
                <a:gd name="T74" fmla="*/ 14 w 252"/>
                <a:gd name="T75" fmla="*/ 28 h 464"/>
                <a:gd name="T76" fmla="*/ 15 w 252"/>
                <a:gd name="T77" fmla="*/ 29 h 464"/>
                <a:gd name="T78" fmla="*/ 16 w 252"/>
                <a:gd name="T79" fmla="*/ 29 h 464"/>
                <a:gd name="T80" fmla="*/ 16 w 252"/>
                <a:gd name="T81" fmla="*/ 29 h 4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52"/>
                <a:gd name="T124" fmla="*/ 0 h 464"/>
                <a:gd name="T125" fmla="*/ 252 w 252"/>
                <a:gd name="T126" fmla="*/ 464 h 46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52" h="464">
                  <a:moveTo>
                    <a:pt x="252" y="456"/>
                  </a:moveTo>
                  <a:lnTo>
                    <a:pt x="237" y="409"/>
                  </a:lnTo>
                  <a:lnTo>
                    <a:pt x="222" y="355"/>
                  </a:lnTo>
                  <a:lnTo>
                    <a:pt x="206" y="297"/>
                  </a:lnTo>
                  <a:lnTo>
                    <a:pt x="190" y="237"/>
                  </a:lnTo>
                  <a:lnTo>
                    <a:pt x="172" y="179"/>
                  </a:lnTo>
                  <a:lnTo>
                    <a:pt x="151" y="123"/>
                  </a:lnTo>
                  <a:lnTo>
                    <a:pt x="129" y="74"/>
                  </a:lnTo>
                  <a:lnTo>
                    <a:pt x="104" y="31"/>
                  </a:lnTo>
                  <a:lnTo>
                    <a:pt x="100" y="24"/>
                  </a:lnTo>
                  <a:lnTo>
                    <a:pt x="96" y="19"/>
                  </a:lnTo>
                  <a:lnTo>
                    <a:pt x="91" y="14"/>
                  </a:lnTo>
                  <a:lnTo>
                    <a:pt x="86" y="9"/>
                  </a:lnTo>
                  <a:lnTo>
                    <a:pt x="82" y="7"/>
                  </a:lnTo>
                  <a:lnTo>
                    <a:pt x="77" y="7"/>
                  </a:lnTo>
                  <a:lnTo>
                    <a:pt x="73" y="8"/>
                  </a:lnTo>
                  <a:lnTo>
                    <a:pt x="69" y="12"/>
                  </a:lnTo>
                  <a:lnTo>
                    <a:pt x="59" y="4"/>
                  </a:lnTo>
                  <a:lnTo>
                    <a:pt x="47" y="0"/>
                  </a:lnTo>
                  <a:lnTo>
                    <a:pt x="34" y="1"/>
                  </a:lnTo>
                  <a:lnTo>
                    <a:pt x="23" y="6"/>
                  </a:lnTo>
                  <a:lnTo>
                    <a:pt x="13" y="13"/>
                  </a:lnTo>
                  <a:lnTo>
                    <a:pt x="5" y="24"/>
                  </a:lnTo>
                  <a:lnTo>
                    <a:pt x="0" y="37"/>
                  </a:lnTo>
                  <a:lnTo>
                    <a:pt x="0" y="53"/>
                  </a:lnTo>
                  <a:lnTo>
                    <a:pt x="2" y="59"/>
                  </a:lnTo>
                  <a:lnTo>
                    <a:pt x="9" y="74"/>
                  </a:lnTo>
                  <a:lnTo>
                    <a:pt x="21" y="97"/>
                  </a:lnTo>
                  <a:lnTo>
                    <a:pt x="34" y="127"/>
                  </a:lnTo>
                  <a:lnTo>
                    <a:pt x="52" y="161"/>
                  </a:lnTo>
                  <a:lnTo>
                    <a:pt x="71" y="201"/>
                  </a:lnTo>
                  <a:lnTo>
                    <a:pt x="92" y="241"/>
                  </a:lnTo>
                  <a:lnTo>
                    <a:pt x="114" y="282"/>
                  </a:lnTo>
                  <a:lnTo>
                    <a:pt x="137" y="324"/>
                  </a:lnTo>
                  <a:lnTo>
                    <a:pt x="159" y="362"/>
                  </a:lnTo>
                  <a:lnTo>
                    <a:pt x="180" y="396"/>
                  </a:lnTo>
                  <a:lnTo>
                    <a:pt x="199" y="425"/>
                  </a:lnTo>
                  <a:lnTo>
                    <a:pt x="218" y="447"/>
                  </a:lnTo>
                  <a:lnTo>
                    <a:pt x="233" y="461"/>
                  </a:lnTo>
                  <a:lnTo>
                    <a:pt x="244" y="464"/>
                  </a:lnTo>
                  <a:lnTo>
                    <a:pt x="252" y="4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Freeform 12">
              <a:extLst>
                <a:ext uri="{FF2B5EF4-FFF2-40B4-BE49-F238E27FC236}">
                  <a16:creationId xmlns:a16="http://schemas.microsoft.com/office/drawing/2014/main" id="{2F2E3573-096A-08D5-3310-F277A2329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" y="1709"/>
              <a:ext cx="651" cy="755"/>
            </a:xfrm>
            <a:custGeom>
              <a:avLst/>
              <a:gdLst>
                <a:gd name="T0" fmla="*/ 63 w 1302"/>
                <a:gd name="T1" fmla="*/ 3 h 1511"/>
                <a:gd name="T2" fmla="*/ 59 w 1302"/>
                <a:gd name="T3" fmla="*/ 1 h 1511"/>
                <a:gd name="T4" fmla="*/ 53 w 1302"/>
                <a:gd name="T5" fmla="*/ 0 h 1511"/>
                <a:gd name="T6" fmla="*/ 46 w 1302"/>
                <a:gd name="T7" fmla="*/ 0 h 1511"/>
                <a:gd name="T8" fmla="*/ 38 w 1302"/>
                <a:gd name="T9" fmla="*/ 0 h 1511"/>
                <a:gd name="T10" fmla="*/ 30 w 1302"/>
                <a:gd name="T11" fmla="*/ 0 h 1511"/>
                <a:gd name="T12" fmla="*/ 23 w 1302"/>
                <a:gd name="T13" fmla="*/ 0 h 1511"/>
                <a:gd name="T14" fmla="*/ 18 w 1302"/>
                <a:gd name="T15" fmla="*/ 0 h 1511"/>
                <a:gd name="T16" fmla="*/ 12 w 1302"/>
                <a:gd name="T17" fmla="*/ 0 h 1511"/>
                <a:gd name="T18" fmla="*/ 7 w 1302"/>
                <a:gd name="T19" fmla="*/ 1 h 1511"/>
                <a:gd name="T20" fmla="*/ 3 w 1302"/>
                <a:gd name="T21" fmla="*/ 3 h 1511"/>
                <a:gd name="T22" fmla="*/ 0 w 1302"/>
                <a:gd name="T23" fmla="*/ 7 h 1511"/>
                <a:gd name="T24" fmla="*/ 3 w 1302"/>
                <a:gd name="T25" fmla="*/ 10 h 1511"/>
                <a:gd name="T26" fmla="*/ 8 w 1302"/>
                <a:gd name="T27" fmla="*/ 14 h 1511"/>
                <a:gd name="T28" fmla="*/ 13 w 1302"/>
                <a:gd name="T29" fmla="*/ 17 h 1511"/>
                <a:gd name="T30" fmla="*/ 20 w 1302"/>
                <a:gd name="T31" fmla="*/ 22 h 1511"/>
                <a:gd name="T32" fmla="*/ 26 w 1302"/>
                <a:gd name="T33" fmla="*/ 26 h 1511"/>
                <a:gd name="T34" fmla="*/ 34 w 1302"/>
                <a:gd name="T35" fmla="*/ 29 h 1511"/>
                <a:gd name="T36" fmla="*/ 41 w 1302"/>
                <a:gd name="T37" fmla="*/ 31 h 1511"/>
                <a:gd name="T38" fmla="*/ 44 w 1302"/>
                <a:gd name="T39" fmla="*/ 31 h 1511"/>
                <a:gd name="T40" fmla="*/ 49 w 1302"/>
                <a:gd name="T41" fmla="*/ 30 h 1511"/>
                <a:gd name="T42" fmla="*/ 50 w 1302"/>
                <a:gd name="T43" fmla="*/ 31 h 1511"/>
                <a:gd name="T44" fmla="*/ 49 w 1302"/>
                <a:gd name="T45" fmla="*/ 39 h 1511"/>
                <a:gd name="T46" fmla="*/ 50 w 1302"/>
                <a:gd name="T47" fmla="*/ 41 h 1511"/>
                <a:gd name="T48" fmla="*/ 51 w 1302"/>
                <a:gd name="T49" fmla="*/ 42 h 1511"/>
                <a:gd name="T50" fmla="*/ 53 w 1302"/>
                <a:gd name="T51" fmla="*/ 43 h 1511"/>
                <a:gd name="T52" fmla="*/ 56 w 1302"/>
                <a:gd name="T53" fmla="*/ 44 h 1511"/>
                <a:gd name="T54" fmla="*/ 58 w 1302"/>
                <a:gd name="T55" fmla="*/ 45 h 1511"/>
                <a:gd name="T56" fmla="*/ 59 w 1302"/>
                <a:gd name="T57" fmla="*/ 46 h 1511"/>
                <a:gd name="T58" fmla="*/ 60 w 1302"/>
                <a:gd name="T59" fmla="*/ 48 h 1511"/>
                <a:gd name="T60" fmla="*/ 60 w 1302"/>
                <a:gd name="T61" fmla="*/ 52 h 1511"/>
                <a:gd name="T62" fmla="*/ 59 w 1302"/>
                <a:gd name="T63" fmla="*/ 78 h 1511"/>
                <a:gd name="T64" fmla="*/ 59 w 1302"/>
                <a:gd name="T65" fmla="*/ 89 h 1511"/>
                <a:gd name="T66" fmla="*/ 58 w 1302"/>
                <a:gd name="T67" fmla="*/ 93 h 1511"/>
                <a:gd name="T68" fmla="*/ 60 w 1302"/>
                <a:gd name="T69" fmla="*/ 93 h 1511"/>
                <a:gd name="T70" fmla="*/ 61 w 1302"/>
                <a:gd name="T71" fmla="*/ 85 h 1511"/>
                <a:gd name="T72" fmla="*/ 61 w 1302"/>
                <a:gd name="T73" fmla="*/ 75 h 1511"/>
                <a:gd name="T74" fmla="*/ 62 w 1302"/>
                <a:gd name="T75" fmla="*/ 68 h 1511"/>
                <a:gd name="T76" fmla="*/ 62 w 1302"/>
                <a:gd name="T77" fmla="*/ 65 h 1511"/>
                <a:gd name="T78" fmla="*/ 63 w 1302"/>
                <a:gd name="T79" fmla="*/ 64 h 1511"/>
                <a:gd name="T80" fmla="*/ 65 w 1302"/>
                <a:gd name="T81" fmla="*/ 64 h 1511"/>
                <a:gd name="T82" fmla="*/ 66 w 1302"/>
                <a:gd name="T83" fmla="*/ 64 h 1511"/>
                <a:gd name="T84" fmla="*/ 68 w 1302"/>
                <a:gd name="T85" fmla="*/ 65 h 1511"/>
                <a:gd name="T86" fmla="*/ 69 w 1302"/>
                <a:gd name="T87" fmla="*/ 64 h 1511"/>
                <a:gd name="T88" fmla="*/ 70 w 1302"/>
                <a:gd name="T89" fmla="*/ 63 h 1511"/>
                <a:gd name="T90" fmla="*/ 71 w 1302"/>
                <a:gd name="T91" fmla="*/ 63 h 1511"/>
                <a:gd name="T92" fmla="*/ 72 w 1302"/>
                <a:gd name="T93" fmla="*/ 65 h 1511"/>
                <a:gd name="T94" fmla="*/ 74 w 1302"/>
                <a:gd name="T95" fmla="*/ 66 h 1511"/>
                <a:gd name="T96" fmla="*/ 76 w 1302"/>
                <a:gd name="T97" fmla="*/ 65 h 1511"/>
                <a:gd name="T98" fmla="*/ 76 w 1302"/>
                <a:gd name="T99" fmla="*/ 61 h 1511"/>
                <a:gd name="T100" fmla="*/ 75 w 1302"/>
                <a:gd name="T101" fmla="*/ 57 h 1511"/>
                <a:gd name="T102" fmla="*/ 77 w 1302"/>
                <a:gd name="T103" fmla="*/ 54 h 1511"/>
                <a:gd name="T104" fmla="*/ 80 w 1302"/>
                <a:gd name="T105" fmla="*/ 52 h 1511"/>
                <a:gd name="T106" fmla="*/ 81 w 1302"/>
                <a:gd name="T107" fmla="*/ 48 h 1511"/>
                <a:gd name="T108" fmla="*/ 82 w 1302"/>
                <a:gd name="T109" fmla="*/ 40 h 1511"/>
                <a:gd name="T110" fmla="*/ 80 w 1302"/>
                <a:gd name="T111" fmla="*/ 32 h 1511"/>
                <a:gd name="T112" fmla="*/ 77 w 1302"/>
                <a:gd name="T113" fmla="*/ 26 h 1511"/>
                <a:gd name="T114" fmla="*/ 75 w 1302"/>
                <a:gd name="T115" fmla="*/ 22 h 1511"/>
                <a:gd name="T116" fmla="*/ 72 w 1302"/>
                <a:gd name="T117" fmla="*/ 17 h 1511"/>
                <a:gd name="T118" fmla="*/ 69 w 1302"/>
                <a:gd name="T119" fmla="*/ 12 h 1511"/>
                <a:gd name="T120" fmla="*/ 67 w 1302"/>
                <a:gd name="T121" fmla="*/ 7 h 15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02"/>
                <a:gd name="T184" fmla="*/ 0 h 1511"/>
                <a:gd name="T185" fmla="*/ 1302 w 1302"/>
                <a:gd name="T186" fmla="*/ 1511 h 15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02" h="1511">
                  <a:moveTo>
                    <a:pt x="1043" y="71"/>
                  </a:moveTo>
                  <a:lnTo>
                    <a:pt x="1028" y="61"/>
                  </a:lnTo>
                  <a:lnTo>
                    <a:pt x="1010" y="51"/>
                  </a:lnTo>
                  <a:lnTo>
                    <a:pt x="989" y="42"/>
                  </a:lnTo>
                  <a:lnTo>
                    <a:pt x="964" y="35"/>
                  </a:lnTo>
                  <a:lnTo>
                    <a:pt x="937" y="28"/>
                  </a:lnTo>
                  <a:lnTo>
                    <a:pt x="907" y="21"/>
                  </a:lnTo>
                  <a:lnTo>
                    <a:pt x="875" y="16"/>
                  </a:lnTo>
                  <a:lnTo>
                    <a:pt x="840" y="12"/>
                  </a:lnTo>
                  <a:lnTo>
                    <a:pt x="805" y="8"/>
                  </a:lnTo>
                  <a:lnTo>
                    <a:pt x="767" y="6"/>
                  </a:lnTo>
                  <a:lnTo>
                    <a:pt x="729" y="4"/>
                  </a:lnTo>
                  <a:lnTo>
                    <a:pt x="688" y="1"/>
                  </a:lnTo>
                  <a:lnTo>
                    <a:pt x="648" y="1"/>
                  </a:lnTo>
                  <a:lnTo>
                    <a:pt x="608" y="0"/>
                  </a:lnTo>
                  <a:lnTo>
                    <a:pt x="566" y="0"/>
                  </a:lnTo>
                  <a:lnTo>
                    <a:pt x="525" y="1"/>
                  </a:lnTo>
                  <a:lnTo>
                    <a:pt x="484" y="2"/>
                  </a:lnTo>
                  <a:lnTo>
                    <a:pt x="446" y="2"/>
                  </a:lnTo>
                  <a:lnTo>
                    <a:pt x="408" y="2"/>
                  </a:lnTo>
                  <a:lnTo>
                    <a:pt x="373" y="2"/>
                  </a:lnTo>
                  <a:lnTo>
                    <a:pt x="339" y="2"/>
                  </a:lnTo>
                  <a:lnTo>
                    <a:pt x="306" y="2"/>
                  </a:lnTo>
                  <a:lnTo>
                    <a:pt x="275" y="4"/>
                  </a:lnTo>
                  <a:lnTo>
                    <a:pt x="245" y="5"/>
                  </a:lnTo>
                  <a:lnTo>
                    <a:pt x="217" y="7"/>
                  </a:lnTo>
                  <a:lnTo>
                    <a:pt x="189" y="10"/>
                  </a:lnTo>
                  <a:lnTo>
                    <a:pt x="163" y="15"/>
                  </a:lnTo>
                  <a:lnTo>
                    <a:pt x="139" y="20"/>
                  </a:lnTo>
                  <a:lnTo>
                    <a:pt x="114" y="27"/>
                  </a:lnTo>
                  <a:lnTo>
                    <a:pt x="92" y="35"/>
                  </a:lnTo>
                  <a:lnTo>
                    <a:pt x="72" y="45"/>
                  </a:lnTo>
                  <a:lnTo>
                    <a:pt x="51" y="56"/>
                  </a:lnTo>
                  <a:lnTo>
                    <a:pt x="20" y="80"/>
                  </a:lnTo>
                  <a:lnTo>
                    <a:pt x="4" y="99"/>
                  </a:lnTo>
                  <a:lnTo>
                    <a:pt x="0" y="116"/>
                  </a:lnTo>
                  <a:lnTo>
                    <a:pt x="8" y="134"/>
                  </a:lnTo>
                  <a:lnTo>
                    <a:pt x="26" y="151"/>
                  </a:lnTo>
                  <a:lnTo>
                    <a:pt x="49" y="169"/>
                  </a:lnTo>
                  <a:lnTo>
                    <a:pt x="78" y="190"/>
                  </a:lnTo>
                  <a:lnTo>
                    <a:pt x="109" y="214"/>
                  </a:lnTo>
                  <a:lnTo>
                    <a:pt x="127" y="229"/>
                  </a:lnTo>
                  <a:lnTo>
                    <a:pt x="149" y="247"/>
                  </a:lnTo>
                  <a:lnTo>
                    <a:pt x="174" y="266"/>
                  </a:lnTo>
                  <a:lnTo>
                    <a:pt x="203" y="287"/>
                  </a:lnTo>
                  <a:lnTo>
                    <a:pt x="235" y="310"/>
                  </a:lnTo>
                  <a:lnTo>
                    <a:pt x="269" y="333"/>
                  </a:lnTo>
                  <a:lnTo>
                    <a:pt x="305" y="356"/>
                  </a:lnTo>
                  <a:lnTo>
                    <a:pt x="343" y="379"/>
                  </a:lnTo>
                  <a:lnTo>
                    <a:pt x="382" y="402"/>
                  </a:lnTo>
                  <a:lnTo>
                    <a:pt x="421" y="423"/>
                  </a:lnTo>
                  <a:lnTo>
                    <a:pt x="461" y="442"/>
                  </a:lnTo>
                  <a:lnTo>
                    <a:pt x="500" y="460"/>
                  </a:lnTo>
                  <a:lnTo>
                    <a:pt x="541" y="475"/>
                  </a:lnTo>
                  <a:lnTo>
                    <a:pt x="579" y="486"/>
                  </a:lnTo>
                  <a:lnTo>
                    <a:pt x="617" y="494"/>
                  </a:lnTo>
                  <a:lnTo>
                    <a:pt x="653" y="498"/>
                  </a:lnTo>
                  <a:lnTo>
                    <a:pt x="667" y="500"/>
                  </a:lnTo>
                  <a:lnTo>
                    <a:pt x="686" y="503"/>
                  </a:lnTo>
                  <a:lnTo>
                    <a:pt x="708" y="507"/>
                  </a:lnTo>
                  <a:lnTo>
                    <a:pt x="731" y="507"/>
                  </a:lnTo>
                  <a:lnTo>
                    <a:pt x="754" y="503"/>
                  </a:lnTo>
                  <a:lnTo>
                    <a:pt x="776" y="492"/>
                  </a:lnTo>
                  <a:lnTo>
                    <a:pt x="795" y="473"/>
                  </a:lnTo>
                  <a:lnTo>
                    <a:pt x="810" y="443"/>
                  </a:lnTo>
                  <a:lnTo>
                    <a:pt x="803" y="503"/>
                  </a:lnTo>
                  <a:lnTo>
                    <a:pt x="794" y="551"/>
                  </a:lnTo>
                  <a:lnTo>
                    <a:pt x="787" y="590"/>
                  </a:lnTo>
                  <a:lnTo>
                    <a:pt x="784" y="627"/>
                  </a:lnTo>
                  <a:lnTo>
                    <a:pt x="785" y="643"/>
                  </a:lnTo>
                  <a:lnTo>
                    <a:pt x="788" y="654"/>
                  </a:lnTo>
                  <a:lnTo>
                    <a:pt x="794" y="663"/>
                  </a:lnTo>
                  <a:lnTo>
                    <a:pt x="801" y="669"/>
                  </a:lnTo>
                  <a:lnTo>
                    <a:pt x="809" y="675"/>
                  </a:lnTo>
                  <a:lnTo>
                    <a:pt x="818" y="681"/>
                  </a:lnTo>
                  <a:lnTo>
                    <a:pt x="827" y="688"/>
                  </a:lnTo>
                  <a:lnTo>
                    <a:pt x="835" y="696"/>
                  </a:lnTo>
                  <a:lnTo>
                    <a:pt x="845" y="696"/>
                  </a:lnTo>
                  <a:lnTo>
                    <a:pt x="858" y="698"/>
                  </a:lnTo>
                  <a:lnTo>
                    <a:pt x="873" y="700"/>
                  </a:lnTo>
                  <a:lnTo>
                    <a:pt x="889" y="705"/>
                  </a:lnTo>
                  <a:lnTo>
                    <a:pt x="904" y="712"/>
                  </a:lnTo>
                  <a:lnTo>
                    <a:pt x="916" y="720"/>
                  </a:lnTo>
                  <a:lnTo>
                    <a:pt x="927" y="729"/>
                  </a:lnTo>
                  <a:lnTo>
                    <a:pt x="933" y="741"/>
                  </a:lnTo>
                  <a:lnTo>
                    <a:pt x="938" y="744"/>
                  </a:lnTo>
                  <a:lnTo>
                    <a:pt x="945" y="748"/>
                  </a:lnTo>
                  <a:lnTo>
                    <a:pt x="952" y="754"/>
                  </a:lnTo>
                  <a:lnTo>
                    <a:pt x="958" y="762"/>
                  </a:lnTo>
                  <a:lnTo>
                    <a:pt x="964" y="775"/>
                  </a:lnTo>
                  <a:lnTo>
                    <a:pt x="967" y="790"/>
                  </a:lnTo>
                  <a:lnTo>
                    <a:pt x="968" y="811"/>
                  </a:lnTo>
                  <a:lnTo>
                    <a:pt x="966" y="836"/>
                  </a:lnTo>
                  <a:lnTo>
                    <a:pt x="958" y="939"/>
                  </a:lnTo>
                  <a:lnTo>
                    <a:pt x="950" y="1096"/>
                  </a:lnTo>
                  <a:lnTo>
                    <a:pt x="944" y="1252"/>
                  </a:lnTo>
                  <a:lnTo>
                    <a:pt x="945" y="1346"/>
                  </a:lnTo>
                  <a:lnTo>
                    <a:pt x="946" y="1389"/>
                  </a:lnTo>
                  <a:lnTo>
                    <a:pt x="943" y="1426"/>
                  </a:lnTo>
                  <a:lnTo>
                    <a:pt x="937" y="1455"/>
                  </a:lnTo>
                  <a:lnTo>
                    <a:pt x="931" y="1473"/>
                  </a:lnTo>
                  <a:lnTo>
                    <a:pt x="928" y="1488"/>
                  </a:lnTo>
                  <a:lnTo>
                    <a:pt x="928" y="1504"/>
                  </a:lnTo>
                  <a:lnTo>
                    <a:pt x="935" y="1511"/>
                  </a:lnTo>
                  <a:lnTo>
                    <a:pt x="951" y="1498"/>
                  </a:lnTo>
                  <a:lnTo>
                    <a:pt x="967" y="1465"/>
                  </a:lnTo>
                  <a:lnTo>
                    <a:pt x="976" y="1420"/>
                  </a:lnTo>
                  <a:lnTo>
                    <a:pt x="980" y="1372"/>
                  </a:lnTo>
                  <a:lnTo>
                    <a:pt x="977" y="1327"/>
                  </a:lnTo>
                  <a:lnTo>
                    <a:pt x="975" y="1276"/>
                  </a:lnTo>
                  <a:lnTo>
                    <a:pt x="976" y="1215"/>
                  </a:lnTo>
                  <a:lnTo>
                    <a:pt x="980" y="1156"/>
                  </a:lnTo>
                  <a:lnTo>
                    <a:pt x="984" y="1110"/>
                  </a:lnTo>
                  <a:lnTo>
                    <a:pt x="987" y="1093"/>
                  </a:lnTo>
                  <a:lnTo>
                    <a:pt x="989" y="1077"/>
                  </a:lnTo>
                  <a:lnTo>
                    <a:pt x="992" y="1063"/>
                  </a:lnTo>
                  <a:lnTo>
                    <a:pt x="996" y="1050"/>
                  </a:lnTo>
                  <a:lnTo>
                    <a:pt x="1000" y="1040"/>
                  </a:lnTo>
                  <a:lnTo>
                    <a:pt x="1005" y="1032"/>
                  </a:lnTo>
                  <a:lnTo>
                    <a:pt x="1013" y="1026"/>
                  </a:lnTo>
                  <a:lnTo>
                    <a:pt x="1021" y="1023"/>
                  </a:lnTo>
                  <a:lnTo>
                    <a:pt x="1030" y="1022"/>
                  </a:lnTo>
                  <a:lnTo>
                    <a:pt x="1039" y="1024"/>
                  </a:lnTo>
                  <a:lnTo>
                    <a:pt x="1044" y="1026"/>
                  </a:lnTo>
                  <a:lnTo>
                    <a:pt x="1051" y="1030"/>
                  </a:lnTo>
                  <a:lnTo>
                    <a:pt x="1056" y="1033"/>
                  </a:lnTo>
                  <a:lnTo>
                    <a:pt x="1062" y="1037"/>
                  </a:lnTo>
                  <a:lnTo>
                    <a:pt x="1067" y="1039"/>
                  </a:lnTo>
                  <a:lnTo>
                    <a:pt x="1074" y="1040"/>
                  </a:lnTo>
                  <a:lnTo>
                    <a:pt x="1081" y="1039"/>
                  </a:lnTo>
                  <a:lnTo>
                    <a:pt x="1087" y="1037"/>
                  </a:lnTo>
                  <a:lnTo>
                    <a:pt x="1093" y="1033"/>
                  </a:lnTo>
                  <a:lnTo>
                    <a:pt x="1097" y="1030"/>
                  </a:lnTo>
                  <a:lnTo>
                    <a:pt x="1102" y="1026"/>
                  </a:lnTo>
                  <a:lnTo>
                    <a:pt x="1108" y="1023"/>
                  </a:lnTo>
                  <a:lnTo>
                    <a:pt x="1112" y="1020"/>
                  </a:lnTo>
                  <a:lnTo>
                    <a:pt x="1118" y="1019"/>
                  </a:lnTo>
                  <a:lnTo>
                    <a:pt x="1125" y="1022"/>
                  </a:lnTo>
                  <a:lnTo>
                    <a:pt x="1133" y="1027"/>
                  </a:lnTo>
                  <a:lnTo>
                    <a:pt x="1141" y="1037"/>
                  </a:lnTo>
                  <a:lnTo>
                    <a:pt x="1151" y="1046"/>
                  </a:lnTo>
                  <a:lnTo>
                    <a:pt x="1162" y="1055"/>
                  </a:lnTo>
                  <a:lnTo>
                    <a:pt x="1172" y="1063"/>
                  </a:lnTo>
                  <a:lnTo>
                    <a:pt x="1181" y="1068"/>
                  </a:lnTo>
                  <a:lnTo>
                    <a:pt x="1191" y="1069"/>
                  </a:lnTo>
                  <a:lnTo>
                    <a:pt x="1204" y="1061"/>
                  </a:lnTo>
                  <a:lnTo>
                    <a:pt x="1211" y="1047"/>
                  </a:lnTo>
                  <a:lnTo>
                    <a:pt x="1214" y="1027"/>
                  </a:lnTo>
                  <a:lnTo>
                    <a:pt x="1211" y="1004"/>
                  </a:lnTo>
                  <a:lnTo>
                    <a:pt x="1207" y="980"/>
                  </a:lnTo>
                  <a:lnTo>
                    <a:pt x="1203" y="957"/>
                  </a:lnTo>
                  <a:lnTo>
                    <a:pt x="1200" y="936"/>
                  </a:lnTo>
                  <a:lnTo>
                    <a:pt x="1200" y="920"/>
                  </a:lnTo>
                  <a:lnTo>
                    <a:pt x="1207" y="896"/>
                  </a:lnTo>
                  <a:lnTo>
                    <a:pt x="1216" y="880"/>
                  </a:lnTo>
                  <a:lnTo>
                    <a:pt x="1228" y="867"/>
                  </a:lnTo>
                  <a:lnTo>
                    <a:pt x="1240" y="858"/>
                  </a:lnTo>
                  <a:lnTo>
                    <a:pt x="1254" y="849"/>
                  </a:lnTo>
                  <a:lnTo>
                    <a:pt x="1267" y="837"/>
                  </a:lnTo>
                  <a:lnTo>
                    <a:pt x="1278" y="822"/>
                  </a:lnTo>
                  <a:lnTo>
                    <a:pt x="1289" y="802"/>
                  </a:lnTo>
                  <a:lnTo>
                    <a:pt x="1295" y="773"/>
                  </a:lnTo>
                  <a:lnTo>
                    <a:pt x="1301" y="737"/>
                  </a:lnTo>
                  <a:lnTo>
                    <a:pt x="1302" y="696"/>
                  </a:lnTo>
                  <a:lnTo>
                    <a:pt x="1301" y="652"/>
                  </a:lnTo>
                  <a:lnTo>
                    <a:pt x="1295" y="606"/>
                  </a:lnTo>
                  <a:lnTo>
                    <a:pt x="1286" y="560"/>
                  </a:lnTo>
                  <a:lnTo>
                    <a:pt x="1272" y="514"/>
                  </a:lnTo>
                  <a:lnTo>
                    <a:pt x="1254" y="471"/>
                  </a:lnTo>
                  <a:lnTo>
                    <a:pt x="1242" y="450"/>
                  </a:lnTo>
                  <a:lnTo>
                    <a:pt x="1231" y="427"/>
                  </a:lnTo>
                  <a:lnTo>
                    <a:pt x="1218" y="404"/>
                  </a:lnTo>
                  <a:lnTo>
                    <a:pt x="1204" y="379"/>
                  </a:lnTo>
                  <a:lnTo>
                    <a:pt x="1189" y="354"/>
                  </a:lnTo>
                  <a:lnTo>
                    <a:pt x="1176" y="328"/>
                  </a:lnTo>
                  <a:lnTo>
                    <a:pt x="1161" y="302"/>
                  </a:lnTo>
                  <a:lnTo>
                    <a:pt x="1146" y="275"/>
                  </a:lnTo>
                  <a:lnTo>
                    <a:pt x="1131" y="249"/>
                  </a:lnTo>
                  <a:lnTo>
                    <a:pt x="1116" y="221"/>
                  </a:lnTo>
                  <a:lnTo>
                    <a:pt x="1102" y="195"/>
                  </a:lnTo>
                  <a:lnTo>
                    <a:pt x="1088" y="169"/>
                  </a:lnTo>
                  <a:lnTo>
                    <a:pt x="1075" y="144"/>
                  </a:lnTo>
                  <a:lnTo>
                    <a:pt x="1064" y="119"/>
                  </a:lnTo>
                  <a:lnTo>
                    <a:pt x="1052" y="94"/>
                  </a:lnTo>
                  <a:lnTo>
                    <a:pt x="1043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Freeform 13">
              <a:extLst>
                <a:ext uri="{FF2B5EF4-FFF2-40B4-BE49-F238E27FC236}">
                  <a16:creationId xmlns:a16="http://schemas.microsoft.com/office/drawing/2014/main" id="{0FDB7D69-6E4E-DA5C-D0FD-C6031CC6B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" y="1356"/>
              <a:ext cx="562" cy="826"/>
            </a:xfrm>
            <a:custGeom>
              <a:avLst/>
              <a:gdLst>
                <a:gd name="T0" fmla="*/ 2 w 1123"/>
                <a:gd name="T1" fmla="*/ 42 h 1654"/>
                <a:gd name="T2" fmla="*/ 5 w 1123"/>
                <a:gd name="T3" fmla="*/ 36 h 1654"/>
                <a:gd name="T4" fmla="*/ 11 w 1123"/>
                <a:gd name="T5" fmla="*/ 28 h 1654"/>
                <a:gd name="T6" fmla="*/ 18 w 1123"/>
                <a:gd name="T7" fmla="*/ 21 h 1654"/>
                <a:gd name="T8" fmla="*/ 25 w 1123"/>
                <a:gd name="T9" fmla="*/ 14 h 1654"/>
                <a:gd name="T10" fmla="*/ 31 w 1123"/>
                <a:gd name="T11" fmla="*/ 8 h 1654"/>
                <a:gd name="T12" fmla="*/ 36 w 1123"/>
                <a:gd name="T13" fmla="*/ 3 h 1654"/>
                <a:gd name="T14" fmla="*/ 41 w 1123"/>
                <a:gd name="T15" fmla="*/ 0 h 1654"/>
                <a:gd name="T16" fmla="*/ 48 w 1123"/>
                <a:gd name="T17" fmla="*/ 0 h 1654"/>
                <a:gd name="T18" fmla="*/ 48 w 1123"/>
                <a:gd name="T19" fmla="*/ 7 h 1654"/>
                <a:gd name="T20" fmla="*/ 46 w 1123"/>
                <a:gd name="T21" fmla="*/ 22 h 1654"/>
                <a:gd name="T22" fmla="*/ 40 w 1123"/>
                <a:gd name="T23" fmla="*/ 42 h 1654"/>
                <a:gd name="T24" fmla="*/ 35 w 1123"/>
                <a:gd name="T25" fmla="*/ 49 h 1654"/>
                <a:gd name="T26" fmla="*/ 30 w 1123"/>
                <a:gd name="T27" fmla="*/ 52 h 1654"/>
                <a:gd name="T28" fmla="*/ 32 w 1123"/>
                <a:gd name="T29" fmla="*/ 54 h 1654"/>
                <a:gd name="T30" fmla="*/ 36 w 1123"/>
                <a:gd name="T31" fmla="*/ 57 h 1654"/>
                <a:gd name="T32" fmla="*/ 38 w 1123"/>
                <a:gd name="T33" fmla="*/ 60 h 1654"/>
                <a:gd name="T34" fmla="*/ 38 w 1123"/>
                <a:gd name="T35" fmla="*/ 62 h 1654"/>
                <a:gd name="T36" fmla="*/ 37 w 1123"/>
                <a:gd name="T37" fmla="*/ 65 h 1654"/>
                <a:gd name="T38" fmla="*/ 35 w 1123"/>
                <a:gd name="T39" fmla="*/ 69 h 1654"/>
                <a:gd name="T40" fmla="*/ 36 w 1123"/>
                <a:gd name="T41" fmla="*/ 71 h 1654"/>
                <a:gd name="T42" fmla="*/ 37 w 1123"/>
                <a:gd name="T43" fmla="*/ 74 h 1654"/>
                <a:gd name="T44" fmla="*/ 42 w 1123"/>
                <a:gd name="T45" fmla="*/ 78 h 1654"/>
                <a:gd name="T46" fmla="*/ 49 w 1123"/>
                <a:gd name="T47" fmla="*/ 84 h 1654"/>
                <a:gd name="T48" fmla="*/ 57 w 1123"/>
                <a:gd name="T49" fmla="*/ 90 h 1654"/>
                <a:gd name="T50" fmla="*/ 62 w 1123"/>
                <a:gd name="T51" fmla="*/ 95 h 1654"/>
                <a:gd name="T52" fmla="*/ 65 w 1123"/>
                <a:gd name="T53" fmla="*/ 99 h 1654"/>
                <a:gd name="T54" fmla="*/ 69 w 1123"/>
                <a:gd name="T55" fmla="*/ 101 h 1654"/>
                <a:gd name="T56" fmla="*/ 70 w 1123"/>
                <a:gd name="T57" fmla="*/ 102 h 1654"/>
                <a:gd name="T58" fmla="*/ 70 w 1123"/>
                <a:gd name="T59" fmla="*/ 103 h 1654"/>
                <a:gd name="T60" fmla="*/ 66 w 1123"/>
                <a:gd name="T61" fmla="*/ 101 h 1654"/>
                <a:gd name="T62" fmla="*/ 61 w 1123"/>
                <a:gd name="T63" fmla="*/ 98 h 1654"/>
                <a:gd name="T64" fmla="*/ 57 w 1123"/>
                <a:gd name="T65" fmla="*/ 93 h 1654"/>
                <a:gd name="T66" fmla="*/ 51 w 1123"/>
                <a:gd name="T67" fmla="*/ 88 h 1654"/>
                <a:gd name="T68" fmla="*/ 48 w 1123"/>
                <a:gd name="T69" fmla="*/ 86 h 1654"/>
                <a:gd name="T70" fmla="*/ 45 w 1123"/>
                <a:gd name="T71" fmla="*/ 85 h 1654"/>
                <a:gd name="T72" fmla="*/ 44 w 1123"/>
                <a:gd name="T73" fmla="*/ 88 h 1654"/>
                <a:gd name="T74" fmla="*/ 42 w 1123"/>
                <a:gd name="T75" fmla="*/ 89 h 1654"/>
                <a:gd name="T76" fmla="*/ 41 w 1123"/>
                <a:gd name="T77" fmla="*/ 90 h 1654"/>
                <a:gd name="T78" fmla="*/ 40 w 1123"/>
                <a:gd name="T79" fmla="*/ 94 h 1654"/>
                <a:gd name="T80" fmla="*/ 37 w 1123"/>
                <a:gd name="T81" fmla="*/ 94 h 1654"/>
                <a:gd name="T82" fmla="*/ 33 w 1123"/>
                <a:gd name="T83" fmla="*/ 90 h 1654"/>
                <a:gd name="T84" fmla="*/ 29 w 1123"/>
                <a:gd name="T85" fmla="*/ 88 h 1654"/>
                <a:gd name="T86" fmla="*/ 25 w 1123"/>
                <a:gd name="T87" fmla="*/ 89 h 1654"/>
                <a:gd name="T88" fmla="*/ 21 w 1123"/>
                <a:gd name="T89" fmla="*/ 86 h 1654"/>
                <a:gd name="T90" fmla="*/ 17 w 1123"/>
                <a:gd name="T91" fmla="*/ 83 h 1654"/>
                <a:gd name="T92" fmla="*/ 13 w 1123"/>
                <a:gd name="T93" fmla="*/ 79 h 1654"/>
                <a:gd name="T94" fmla="*/ 10 w 1123"/>
                <a:gd name="T95" fmla="*/ 74 h 1654"/>
                <a:gd name="T96" fmla="*/ 7 w 1123"/>
                <a:gd name="T97" fmla="*/ 62 h 1654"/>
                <a:gd name="T98" fmla="*/ 2 w 1123"/>
                <a:gd name="T99" fmla="*/ 48 h 16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23"/>
                <a:gd name="T151" fmla="*/ 0 h 1654"/>
                <a:gd name="T152" fmla="*/ 1123 w 1123"/>
                <a:gd name="T153" fmla="*/ 1654 h 165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23" h="1654">
                  <a:moveTo>
                    <a:pt x="0" y="738"/>
                  </a:moveTo>
                  <a:lnTo>
                    <a:pt x="2" y="720"/>
                  </a:lnTo>
                  <a:lnTo>
                    <a:pt x="8" y="700"/>
                  </a:lnTo>
                  <a:lnTo>
                    <a:pt x="17" y="678"/>
                  </a:lnTo>
                  <a:lnTo>
                    <a:pt x="28" y="654"/>
                  </a:lnTo>
                  <a:lnTo>
                    <a:pt x="42" y="630"/>
                  </a:lnTo>
                  <a:lnTo>
                    <a:pt x="58" y="604"/>
                  </a:lnTo>
                  <a:lnTo>
                    <a:pt x="78" y="577"/>
                  </a:lnTo>
                  <a:lnTo>
                    <a:pt x="99" y="548"/>
                  </a:lnTo>
                  <a:lnTo>
                    <a:pt x="122" y="519"/>
                  </a:lnTo>
                  <a:lnTo>
                    <a:pt x="145" y="491"/>
                  </a:lnTo>
                  <a:lnTo>
                    <a:pt x="171" y="461"/>
                  </a:lnTo>
                  <a:lnTo>
                    <a:pt x="198" y="431"/>
                  </a:lnTo>
                  <a:lnTo>
                    <a:pt x="225" y="401"/>
                  </a:lnTo>
                  <a:lnTo>
                    <a:pt x="253" y="371"/>
                  </a:lnTo>
                  <a:lnTo>
                    <a:pt x="282" y="341"/>
                  </a:lnTo>
                  <a:lnTo>
                    <a:pt x="311" y="312"/>
                  </a:lnTo>
                  <a:lnTo>
                    <a:pt x="340" y="283"/>
                  </a:lnTo>
                  <a:lnTo>
                    <a:pt x="366" y="256"/>
                  </a:lnTo>
                  <a:lnTo>
                    <a:pt x="391" y="229"/>
                  </a:lnTo>
                  <a:lnTo>
                    <a:pt x="416" y="203"/>
                  </a:lnTo>
                  <a:lnTo>
                    <a:pt x="440" y="179"/>
                  </a:lnTo>
                  <a:lnTo>
                    <a:pt x="463" y="156"/>
                  </a:lnTo>
                  <a:lnTo>
                    <a:pt x="485" y="134"/>
                  </a:lnTo>
                  <a:lnTo>
                    <a:pt x="507" y="113"/>
                  </a:lnTo>
                  <a:lnTo>
                    <a:pt x="529" y="93"/>
                  </a:lnTo>
                  <a:lnTo>
                    <a:pt x="549" y="76"/>
                  </a:lnTo>
                  <a:lnTo>
                    <a:pt x="570" y="60"/>
                  </a:lnTo>
                  <a:lnTo>
                    <a:pt x="591" y="45"/>
                  </a:lnTo>
                  <a:lnTo>
                    <a:pt x="613" y="33"/>
                  </a:lnTo>
                  <a:lnTo>
                    <a:pt x="633" y="22"/>
                  </a:lnTo>
                  <a:lnTo>
                    <a:pt x="655" y="14"/>
                  </a:lnTo>
                  <a:lnTo>
                    <a:pt x="678" y="7"/>
                  </a:lnTo>
                  <a:lnTo>
                    <a:pt x="716" y="0"/>
                  </a:lnTo>
                  <a:lnTo>
                    <a:pt x="742" y="2"/>
                  </a:lnTo>
                  <a:lnTo>
                    <a:pt x="757" y="13"/>
                  </a:lnTo>
                  <a:lnTo>
                    <a:pt x="764" y="30"/>
                  </a:lnTo>
                  <a:lnTo>
                    <a:pt x="764" y="54"/>
                  </a:lnTo>
                  <a:lnTo>
                    <a:pt x="760" y="83"/>
                  </a:lnTo>
                  <a:lnTo>
                    <a:pt x="756" y="119"/>
                  </a:lnTo>
                  <a:lnTo>
                    <a:pt x="752" y="158"/>
                  </a:lnTo>
                  <a:lnTo>
                    <a:pt x="747" y="210"/>
                  </a:lnTo>
                  <a:lnTo>
                    <a:pt x="739" y="276"/>
                  </a:lnTo>
                  <a:lnTo>
                    <a:pt x="728" y="356"/>
                  </a:lnTo>
                  <a:lnTo>
                    <a:pt x="711" y="441"/>
                  </a:lnTo>
                  <a:lnTo>
                    <a:pt x="689" y="528"/>
                  </a:lnTo>
                  <a:lnTo>
                    <a:pt x="660" y="612"/>
                  </a:lnTo>
                  <a:lnTo>
                    <a:pt x="625" y="685"/>
                  </a:lnTo>
                  <a:lnTo>
                    <a:pt x="583" y="746"/>
                  </a:lnTo>
                  <a:lnTo>
                    <a:pt x="575" y="759"/>
                  </a:lnTo>
                  <a:lnTo>
                    <a:pt x="564" y="775"/>
                  </a:lnTo>
                  <a:lnTo>
                    <a:pt x="550" y="794"/>
                  </a:lnTo>
                  <a:lnTo>
                    <a:pt x="535" y="810"/>
                  </a:lnTo>
                  <a:lnTo>
                    <a:pt x="516" y="824"/>
                  </a:lnTo>
                  <a:lnTo>
                    <a:pt x="493" y="833"/>
                  </a:lnTo>
                  <a:lnTo>
                    <a:pt x="466" y="833"/>
                  </a:lnTo>
                  <a:lnTo>
                    <a:pt x="434" y="824"/>
                  </a:lnTo>
                  <a:lnTo>
                    <a:pt x="459" y="843"/>
                  </a:lnTo>
                  <a:lnTo>
                    <a:pt x="482" y="859"/>
                  </a:lnTo>
                  <a:lnTo>
                    <a:pt x="503" y="874"/>
                  </a:lnTo>
                  <a:lnTo>
                    <a:pt x="523" y="886"/>
                  </a:lnTo>
                  <a:lnTo>
                    <a:pt x="540" y="897"/>
                  </a:lnTo>
                  <a:lnTo>
                    <a:pt x="556" y="909"/>
                  </a:lnTo>
                  <a:lnTo>
                    <a:pt x="571" y="919"/>
                  </a:lnTo>
                  <a:lnTo>
                    <a:pt x="585" y="931"/>
                  </a:lnTo>
                  <a:lnTo>
                    <a:pt x="597" y="942"/>
                  </a:lnTo>
                  <a:lnTo>
                    <a:pt x="602" y="953"/>
                  </a:lnTo>
                  <a:lnTo>
                    <a:pt x="605" y="963"/>
                  </a:lnTo>
                  <a:lnTo>
                    <a:pt x="605" y="973"/>
                  </a:lnTo>
                  <a:lnTo>
                    <a:pt x="603" y="982"/>
                  </a:lnTo>
                  <a:lnTo>
                    <a:pt x="601" y="993"/>
                  </a:lnTo>
                  <a:lnTo>
                    <a:pt x="600" y="1003"/>
                  </a:lnTo>
                  <a:lnTo>
                    <a:pt x="600" y="1015"/>
                  </a:lnTo>
                  <a:lnTo>
                    <a:pt x="593" y="1023"/>
                  </a:lnTo>
                  <a:lnTo>
                    <a:pt x="585" y="1033"/>
                  </a:lnTo>
                  <a:lnTo>
                    <a:pt x="577" y="1047"/>
                  </a:lnTo>
                  <a:lnTo>
                    <a:pt x="569" y="1061"/>
                  </a:lnTo>
                  <a:lnTo>
                    <a:pt x="563" y="1077"/>
                  </a:lnTo>
                  <a:lnTo>
                    <a:pt x="560" y="1092"/>
                  </a:lnTo>
                  <a:lnTo>
                    <a:pt x="560" y="1106"/>
                  </a:lnTo>
                  <a:lnTo>
                    <a:pt x="564" y="1117"/>
                  </a:lnTo>
                  <a:lnTo>
                    <a:pt x="562" y="1123"/>
                  </a:lnTo>
                  <a:lnTo>
                    <a:pt x="561" y="1131"/>
                  </a:lnTo>
                  <a:lnTo>
                    <a:pt x="561" y="1140"/>
                  </a:lnTo>
                  <a:lnTo>
                    <a:pt x="563" y="1151"/>
                  </a:lnTo>
                  <a:lnTo>
                    <a:pt x="568" y="1162"/>
                  </a:lnTo>
                  <a:lnTo>
                    <a:pt x="577" y="1176"/>
                  </a:lnTo>
                  <a:lnTo>
                    <a:pt x="591" y="1191"/>
                  </a:lnTo>
                  <a:lnTo>
                    <a:pt x="610" y="1207"/>
                  </a:lnTo>
                  <a:lnTo>
                    <a:pt x="624" y="1217"/>
                  </a:lnTo>
                  <a:lnTo>
                    <a:pt x="643" y="1232"/>
                  </a:lnTo>
                  <a:lnTo>
                    <a:pt x="664" y="1251"/>
                  </a:lnTo>
                  <a:lnTo>
                    <a:pt x="690" y="1273"/>
                  </a:lnTo>
                  <a:lnTo>
                    <a:pt x="719" y="1297"/>
                  </a:lnTo>
                  <a:lnTo>
                    <a:pt x="749" y="1322"/>
                  </a:lnTo>
                  <a:lnTo>
                    <a:pt x="779" y="1349"/>
                  </a:lnTo>
                  <a:lnTo>
                    <a:pt x="811" y="1375"/>
                  </a:lnTo>
                  <a:lnTo>
                    <a:pt x="842" y="1403"/>
                  </a:lnTo>
                  <a:lnTo>
                    <a:pt x="872" y="1429"/>
                  </a:lnTo>
                  <a:lnTo>
                    <a:pt x="901" y="1455"/>
                  </a:lnTo>
                  <a:lnTo>
                    <a:pt x="926" y="1479"/>
                  </a:lnTo>
                  <a:lnTo>
                    <a:pt x="949" y="1501"/>
                  </a:lnTo>
                  <a:lnTo>
                    <a:pt x="969" y="1519"/>
                  </a:lnTo>
                  <a:lnTo>
                    <a:pt x="984" y="1534"/>
                  </a:lnTo>
                  <a:lnTo>
                    <a:pt x="994" y="1545"/>
                  </a:lnTo>
                  <a:lnTo>
                    <a:pt x="1009" y="1561"/>
                  </a:lnTo>
                  <a:lnTo>
                    <a:pt x="1024" y="1574"/>
                  </a:lnTo>
                  <a:lnTo>
                    <a:pt x="1039" y="1587"/>
                  </a:lnTo>
                  <a:lnTo>
                    <a:pt x="1054" y="1597"/>
                  </a:lnTo>
                  <a:lnTo>
                    <a:pt x="1067" y="1607"/>
                  </a:lnTo>
                  <a:lnTo>
                    <a:pt x="1079" y="1614"/>
                  </a:lnTo>
                  <a:lnTo>
                    <a:pt x="1089" y="1618"/>
                  </a:lnTo>
                  <a:lnTo>
                    <a:pt x="1095" y="1622"/>
                  </a:lnTo>
                  <a:lnTo>
                    <a:pt x="1102" y="1625"/>
                  </a:lnTo>
                  <a:lnTo>
                    <a:pt x="1109" y="1630"/>
                  </a:lnTo>
                  <a:lnTo>
                    <a:pt x="1116" y="1635"/>
                  </a:lnTo>
                  <a:lnTo>
                    <a:pt x="1121" y="1641"/>
                  </a:lnTo>
                  <a:lnTo>
                    <a:pt x="1123" y="1646"/>
                  </a:lnTo>
                  <a:lnTo>
                    <a:pt x="1121" y="1650"/>
                  </a:lnTo>
                  <a:lnTo>
                    <a:pt x="1114" y="1654"/>
                  </a:lnTo>
                  <a:lnTo>
                    <a:pt x="1100" y="1654"/>
                  </a:lnTo>
                  <a:lnTo>
                    <a:pt x="1083" y="1650"/>
                  </a:lnTo>
                  <a:lnTo>
                    <a:pt x="1064" y="1642"/>
                  </a:lnTo>
                  <a:lnTo>
                    <a:pt x="1046" y="1632"/>
                  </a:lnTo>
                  <a:lnTo>
                    <a:pt x="1026" y="1618"/>
                  </a:lnTo>
                  <a:lnTo>
                    <a:pt x="1007" y="1603"/>
                  </a:lnTo>
                  <a:lnTo>
                    <a:pt x="989" y="1587"/>
                  </a:lnTo>
                  <a:lnTo>
                    <a:pt x="972" y="1570"/>
                  </a:lnTo>
                  <a:lnTo>
                    <a:pt x="957" y="1554"/>
                  </a:lnTo>
                  <a:lnTo>
                    <a:pt x="941" y="1536"/>
                  </a:lnTo>
                  <a:lnTo>
                    <a:pt x="923" y="1518"/>
                  </a:lnTo>
                  <a:lnTo>
                    <a:pt x="901" y="1497"/>
                  </a:lnTo>
                  <a:lnTo>
                    <a:pt x="878" y="1477"/>
                  </a:lnTo>
                  <a:lnTo>
                    <a:pt x="855" y="1457"/>
                  </a:lnTo>
                  <a:lnTo>
                    <a:pt x="833" y="1439"/>
                  </a:lnTo>
                  <a:lnTo>
                    <a:pt x="813" y="1422"/>
                  </a:lnTo>
                  <a:lnTo>
                    <a:pt x="797" y="1410"/>
                  </a:lnTo>
                  <a:lnTo>
                    <a:pt x="783" y="1399"/>
                  </a:lnTo>
                  <a:lnTo>
                    <a:pt x="769" y="1390"/>
                  </a:lnTo>
                  <a:lnTo>
                    <a:pt x="757" y="1382"/>
                  </a:lnTo>
                  <a:lnTo>
                    <a:pt x="745" y="1376"/>
                  </a:lnTo>
                  <a:lnTo>
                    <a:pt x="735" y="1373"/>
                  </a:lnTo>
                  <a:lnTo>
                    <a:pt x="724" y="1371"/>
                  </a:lnTo>
                  <a:lnTo>
                    <a:pt x="715" y="1372"/>
                  </a:lnTo>
                  <a:lnTo>
                    <a:pt x="707" y="1376"/>
                  </a:lnTo>
                  <a:lnTo>
                    <a:pt x="697" y="1389"/>
                  </a:lnTo>
                  <a:lnTo>
                    <a:pt x="692" y="1403"/>
                  </a:lnTo>
                  <a:lnTo>
                    <a:pt x="690" y="1416"/>
                  </a:lnTo>
                  <a:lnTo>
                    <a:pt x="683" y="1426"/>
                  </a:lnTo>
                  <a:lnTo>
                    <a:pt x="678" y="1430"/>
                  </a:lnTo>
                  <a:lnTo>
                    <a:pt x="673" y="1433"/>
                  </a:lnTo>
                  <a:lnTo>
                    <a:pt x="666" y="1435"/>
                  </a:lnTo>
                  <a:lnTo>
                    <a:pt x="660" y="1436"/>
                  </a:lnTo>
                  <a:lnTo>
                    <a:pt x="653" y="1437"/>
                  </a:lnTo>
                  <a:lnTo>
                    <a:pt x="647" y="1439"/>
                  </a:lnTo>
                  <a:lnTo>
                    <a:pt x="643" y="1441"/>
                  </a:lnTo>
                  <a:lnTo>
                    <a:pt x="638" y="1444"/>
                  </a:lnTo>
                  <a:lnTo>
                    <a:pt x="635" y="1460"/>
                  </a:lnTo>
                  <a:lnTo>
                    <a:pt x="635" y="1486"/>
                  </a:lnTo>
                  <a:lnTo>
                    <a:pt x="632" y="1512"/>
                  </a:lnTo>
                  <a:lnTo>
                    <a:pt x="624" y="1531"/>
                  </a:lnTo>
                  <a:lnTo>
                    <a:pt x="609" y="1535"/>
                  </a:lnTo>
                  <a:lnTo>
                    <a:pt x="593" y="1531"/>
                  </a:lnTo>
                  <a:lnTo>
                    <a:pt x="578" y="1518"/>
                  </a:lnTo>
                  <a:lnTo>
                    <a:pt x="563" y="1501"/>
                  </a:lnTo>
                  <a:lnTo>
                    <a:pt x="549" y="1481"/>
                  </a:lnTo>
                  <a:lnTo>
                    <a:pt x="535" y="1462"/>
                  </a:lnTo>
                  <a:lnTo>
                    <a:pt x="522" y="1445"/>
                  </a:lnTo>
                  <a:lnTo>
                    <a:pt x="510" y="1434"/>
                  </a:lnTo>
                  <a:lnTo>
                    <a:pt x="488" y="1422"/>
                  </a:lnTo>
                  <a:lnTo>
                    <a:pt x="470" y="1418"/>
                  </a:lnTo>
                  <a:lnTo>
                    <a:pt x="452" y="1418"/>
                  </a:lnTo>
                  <a:lnTo>
                    <a:pt x="437" y="1420"/>
                  </a:lnTo>
                  <a:lnTo>
                    <a:pt x="421" y="1424"/>
                  </a:lnTo>
                  <a:lnTo>
                    <a:pt x="404" y="1426"/>
                  </a:lnTo>
                  <a:lnTo>
                    <a:pt x="386" y="1425"/>
                  </a:lnTo>
                  <a:lnTo>
                    <a:pt x="363" y="1417"/>
                  </a:lnTo>
                  <a:lnTo>
                    <a:pt x="350" y="1410"/>
                  </a:lnTo>
                  <a:lnTo>
                    <a:pt x="336" y="1402"/>
                  </a:lnTo>
                  <a:lnTo>
                    <a:pt x="322" y="1392"/>
                  </a:lnTo>
                  <a:lnTo>
                    <a:pt x="307" y="1381"/>
                  </a:lnTo>
                  <a:lnTo>
                    <a:pt x="292" y="1368"/>
                  </a:lnTo>
                  <a:lnTo>
                    <a:pt x="276" y="1354"/>
                  </a:lnTo>
                  <a:lnTo>
                    <a:pt x="261" y="1338"/>
                  </a:lnTo>
                  <a:lnTo>
                    <a:pt x="246" y="1322"/>
                  </a:lnTo>
                  <a:lnTo>
                    <a:pt x="231" y="1305"/>
                  </a:lnTo>
                  <a:lnTo>
                    <a:pt x="216" y="1287"/>
                  </a:lnTo>
                  <a:lnTo>
                    <a:pt x="202" y="1268"/>
                  </a:lnTo>
                  <a:lnTo>
                    <a:pt x="190" y="1247"/>
                  </a:lnTo>
                  <a:lnTo>
                    <a:pt x="177" y="1228"/>
                  </a:lnTo>
                  <a:lnTo>
                    <a:pt x="167" y="1206"/>
                  </a:lnTo>
                  <a:lnTo>
                    <a:pt x="156" y="1185"/>
                  </a:lnTo>
                  <a:lnTo>
                    <a:pt x="148" y="1163"/>
                  </a:lnTo>
                  <a:lnTo>
                    <a:pt x="133" y="1116"/>
                  </a:lnTo>
                  <a:lnTo>
                    <a:pt x="118" y="1062"/>
                  </a:lnTo>
                  <a:lnTo>
                    <a:pt x="102" y="1004"/>
                  </a:lnTo>
                  <a:lnTo>
                    <a:pt x="86" y="944"/>
                  </a:lnTo>
                  <a:lnTo>
                    <a:pt x="68" y="886"/>
                  </a:lnTo>
                  <a:lnTo>
                    <a:pt x="47" y="830"/>
                  </a:lnTo>
                  <a:lnTo>
                    <a:pt x="25" y="781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Freeform 14">
              <a:extLst>
                <a:ext uri="{FF2B5EF4-FFF2-40B4-BE49-F238E27FC236}">
                  <a16:creationId xmlns:a16="http://schemas.microsoft.com/office/drawing/2014/main" id="{61CEEB87-D06F-2775-9102-11AEBAF11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" y="1468"/>
              <a:ext cx="142" cy="242"/>
            </a:xfrm>
            <a:custGeom>
              <a:avLst/>
              <a:gdLst>
                <a:gd name="T0" fmla="*/ 0 w 283"/>
                <a:gd name="T1" fmla="*/ 30 h 485"/>
                <a:gd name="T2" fmla="*/ 1 w 283"/>
                <a:gd name="T3" fmla="*/ 29 h 485"/>
                <a:gd name="T4" fmla="*/ 1 w 283"/>
                <a:gd name="T5" fmla="*/ 27 h 485"/>
                <a:gd name="T6" fmla="*/ 2 w 283"/>
                <a:gd name="T7" fmla="*/ 26 h 485"/>
                <a:gd name="T8" fmla="*/ 2 w 283"/>
                <a:gd name="T9" fmla="*/ 24 h 485"/>
                <a:gd name="T10" fmla="*/ 3 w 283"/>
                <a:gd name="T11" fmla="*/ 22 h 485"/>
                <a:gd name="T12" fmla="*/ 4 w 283"/>
                <a:gd name="T13" fmla="*/ 20 h 485"/>
                <a:gd name="T14" fmla="*/ 5 w 283"/>
                <a:gd name="T15" fmla="*/ 18 h 485"/>
                <a:gd name="T16" fmla="*/ 7 w 283"/>
                <a:gd name="T17" fmla="*/ 15 h 485"/>
                <a:gd name="T18" fmla="*/ 8 w 283"/>
                <a:gd name="T19" fmla="*/ 13 h 485"/>
                <a:gd name="T20" fmla="*/ 9 w 283"/>
                <a:gd name="T21" fmla="*/ 11 h 485"/>
                <a:gd name="T22" fmla="*/ 10 w 283"/>
                <a:gd name="T23" fmla="*/ 9 h 485"/>
                <a:gd name="T24" fmla="*/ 12 w 283"/>
                <a:gd name="T25" fmla="*/ 6 h 485"/>
                <a:gd name="T26" fmla="*/ 13 w 283"/>
                <a:gd name="T27" fmla="*/ 5 h 485"/>
                <a:gd name="T28" fmla="*/ 15 w 283"/>
                <a:gd name="T29" fmla="*/ 3 h 485"/>
                <a:gd name="T30" fmla="*/ 16 w 283"/>
                <a:gd name="T31" fmla="*/ 2 h 485"/>
                <a:gd name="T32" fmla="*/ 18 w 283"/>
                <a:gd name="T33" fmla="*/ 1 h 485"/>
                <a:gd name="T34" fmla="*/ 18 w 283"/>
                <a:gd name="T35" fmla="*/ 0 h 485"/>
                <a:gd name="T36" fmla="*/ 18 w 283"/>
                <a:gd name="T37" fmla="*/ 0 h 485"/>
                <a:gd name="T38" fmla="*/ 18 w 283"/>
                <a:gd name="T39" fmla="*/ 0 h 485"/>
                <a:gd name="T40" fmla="*/ 18 w 283"/>
                <a:gd name="T41" fmla="*/ 0 h 485"/>
                <a:gd name="T42" fmla="*/ 17 w 283"/>
                <a:gd name="T43" fmla="*/ 0 h 485"/>
                <a:gd name="T44" fmla="*/ 17 w 283"/>
                <a:gd name="T45" fmla="*/ 0 h 485"/>
                <a:gd name="T46" fmla="*/ 16 w 283"/>
                <a:gd name="T47" fmla="*/ 0 h 485"/>
                <a:gd name="T48" fmla="*/ 16 w 283"/>
                <a:gd name="T49" fmla="*/ 0 h 485"/>
                <a:gd name="T50" fmla="*/ 15 w 283"/>
                <a:gd name="T51" fmla="*/ 1 h 485"/>
                <a:gd name="T52" fmla="*/ 15 w 283"/>
                <a:gd name="T53" fmla="*/ 1 h 485"/>
                <a:gd name="T54" fmla="*/ 14 w 283"/>
                <a:gd name="T55" fmla="*/ 3 h 485"/>
                <a:gd name="T56" fmla="*/ 13 w 283"/>
                <a:gd name="T57" fmla="*/ 4 h 485"/>
                <a:gd name="T58" fmla="*/ 12 w 283"/>
                <a:gd name="T59" fmla="*/ 5 h 485"/>
                <a:gd name="T60" fmla="*/ 11 w 283"/>
                <a:gd name="T61" fmla="*/ 7 h 485"/>
                <a:gd name="T62" fmla="*/ 10 w 283"/>
                <a:gd name="T63" fmla="*/ 9 h 485"/>
                <a:gd name="T64" fmla="*/ 8 w 283"/>
                <a:gd name="T65" fmla="*/ 11 h 485"/>
                <a:gd name="T66" fmla="*/ 7 w 283"/>
                <a:gd name="T67" fmla="*/ 13 h 485"/>
                <a:gd name="T68" fmla="*/ 6 w 283"/>
                <a:gd name="T69" fmla="*/ 15 h 485"/>
                <a:gd name="T70" fmla="*/ 5 w 283"/>
                <a:gd name="T71" fmla="*/ 18 h 485"/>
                <a:gd name="T72" fmla="*/ 4 w 283"/>
                <a:gd name="T73" fmla="*/ 20 h 485"/>
                <a:gd name="T74" fmla="*/ 3 w 283"/>
                <a:gd name="T75" fmla="*/ 23 h 485"/>
                <a:gd name="T76" fmla="*/ 2 w 283"/>
                <a:gd name="T77" fmla="*/ 25 h 485"/>
                <a:gd name="T78" fmla="*/ 1 w 283"/>
                <a:gd name="T79" fmla="*/ 27 h 485"/>
                <a:gd name="T80" fmla="*/ 0 w 283"/>
                <a:gd name="T81" fmla="*/ 30 h 48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83"/>
                <a:gd name="T124" fmla="*/ 0 h 485"/>
                <a:gd name="T125" fmla="*/ 283 w 283"/>
                <a:gd name="T126" fmla="*/ 485 h 48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83" h="485">
                  <a:moveTo>
                    <a:pt x="0" y="485"/>
                  </a:moveTo>
                  <a:lnTo>
                    <a:pt x="5" y="468"/>
                  </a:lnTo>
                  <a:lnTo>
                    <a:pt x="11" y="446"/>
                  </a:lnTo>
                  <a:lnTo>
                    <a:pt x="20" y="421"/>
                  </a:lnTo>
                  <a:lnTo>
                    <a:pt x="31" y="391"/>
                  </a:lnTo>
                  <a:lnTo>
                    <a:pt x="45" y="359"/>
                  </a:lnTo>
                  <a:lnTo>
                    <a:pt x="61" y="324"/>
                  </a:lnTo>
                  <a:lnTo>
                    <a:pt x="77" y="288"/>
                  </a:lnTo>
                  <a:lnTo>
                    <a:pt x="97" y="251"/>
                  </a:lnTo>
                  <a:lnTo>
                    <a:pt x="116" y="214"/>
                  </a:lnTo>
                  <a:lnTo>
                    <a:pt x="138" y="178"/>
                  </a:lnTo>
                  <a:lnTo>
                    <a:pt x="160" y="144"/>
                  </a:lnTo>
                  <a:lnTo>
                    <a:pt x="183" y="111"/>
                  </a:lnTo>
                  <a:lnTo>
                    <a:pt x="207" y="81"/>
                  </a:lnTo>
                  <a:lnTo>
                    <a:pt x="232" y="56"/>
                  </a:lnTo>
                  <a:lnTo>
                    <a:pt x="256" y="35"/>
                  </a:lnTo>
                  <a:lnTo>
                    <a:pt x="281" y="20"/>
                  </a:lnTo>
                  <a:lnTo>
                    <a:pt x="283" y="13"/>
                  </a:lnTo>
                  <a:lnTo>
                    <a:pt x="282" y="8"/>
                  </a:lnTo>
                  <a:lnTo>
                    <a:pt x="281" y="3"/>
                  </a:lnTo>
                  <a:lnTo>
                    <a:pt x="276" y="1"/>
                  </a:lnTo>
                  <a:lnTo>
                    <a:pt x="271" y="0"/>
                  </a:lnTo>
                  <a:lnTo>
                    <a:pt x="264" y="1"/>
                  </a:lnTo>
                  <a:lnTo>
                    <a:pt x="255" y="5"/>
                  </a:lnTo>
                  <a:lnTo>
                    <a:pt x="244" y="12"/>
                  </a:lnTo>
                  <a:lnTo>
                    <a:pt x="237" y="19"/>
                  </a:lnTo>
                  <a:lnTo>
                    <a:pt x="227" y="31"/>
                  </a:lnTo>
                  <a:lnTo>
                    <a:pt x="214" y="48"/>
                  </a:lnTo>
                  <a:lnTo>
                    <a:pt x="199" y="68"/>
                  </a:lnTo>
                  <a:lnTo>
                    <a:pt x="182" y="93"/>
                  </a:lnTo>
                  <a:lnTo>
                    <a:pt x="164" y="119"/>
                  </a:lnTo>
                  <a:lnTo>
                    <a:pt x="145" y="150"/>
                  </a:lnTo>
                  <a:lnTo>
                    <a:pt x="126" y="183"/>
                  </a:lnTo>
                  <a:lnTo>
                    <a:pt x="106" y="218"/>
                  </a:lnTo>
                  <a:lnTo>
                    <a:pt x="86" y="254"/>
                  </a:lnTo>
                  <a:lnTo>
                    <a:pt x="68" y="292"/>
                  </a:lnTo>
                  <a:lnTo>
                    <a:pt x="49" y="331"/>
                  </a:lnTo>
                  <a:lnTo>
                    <a:pt x="34" y="369"/>
                  </a:lnTo>
                  <a:lnTo>
                    <a:pt x="21" y="408"/>
                  </a:lnTo>
                  <a:lnTo>
                    <a:pt x="9" y="446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Freeform 15">
              <a:extLst>
                <a:ext uri="{FF2B5EF4-FFF2-40B4-BE49-F238E27FC236}">
                  <a16:creationId xmlns:a16="http://schemas.microsoft.com/office/drawing/2014/main" id="{678866BB-1643-6DDD-6E72-4EF0F511A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" y="1463"/>
              <a:ext cx="106" cy="258"/>
            </a:xfrm>
            <a:custGeom>
              <a:avLst/>
              <a:gdLst>
                <a:gd name="T0" fmla="*/ 0 w 211"/>
                <a:gd name="T1" fmla="*/ 32 h 517"/>
                <a:gd name="T2" fmla="*/ 1 w 211"/>
                <a:gd name="T3" fmla="*/ 31 h 517"/>
                <a:gd name="T4" fmla="*/ 1 w 211"/>
                <a:gd name="T5" fmla="*/ 29 h 517"/>
                <a:gd name="T6" fmla="*/ 1 w 211"/>
                <a:gd name="T7" fmla="*/ 28 h 517"/>
                <a:gd name="T8" fmla="*/ 2 w 211"/>
                <a:gd name="T9" fmla="*/ 26 h 517"/>
                <a:gd name="T10" fmla="*/ 2 w 211"/>
                <a:gd name="T11" fmla="*/ 24 h 517"/>
                <a:gd name="T12" fmla="*/ 3 w 211"/>
                <a:gd name="T13" fmla="*/ 21 h 517"/>
                <a:gd name="T14" fmla="*/ 3 w 211"/>
                <a:gd name="T15" fmla="*/ 19 h 517"/>
                <a:gd name="T16" fmla="*/ 4 w 211"/>
                <a:gd name="T17" fmla="*/ 17 h 517"/>
                <a:gd name="T18" fmla="*/ 5 w 211"/>
                <a:gd name="T19" fmla="*/ 14 h 517"/>
                <a:gd name="T20" fmla="*/ 6 w 211"/>
                <a:gd name="T21" fmla="*/ 12 h 517"/>
                <a:gd name="T22" fmla="*/ 7 w 211"/>
                <a:gd name="T23" fmla="*/ 9 h 517"/>
                <a:gd name="T24" fmla="*/ 8 w 211"/>
                <a:gd name="T25" fmla="*/ 7 h 517"/>
                <a:gd name="T26" fmla="*/ 10 w 211"/>
                <a:gd name="T27" fmla="*/ 5 h 517"/>
                <a:gd name="T28" fmla="*/ 11 w 211"/>
                <a:gd name="T29" fmla="*/ 3 h 517"/>
                <a:gd name="T30" fmla="*/ 12 w 211"/>
                <a:gd name="T31" fmla="*/ 2 h 517"/>
                <a:gd name="T32" fmla="*/ 14 w 211"/>
                <a:gd name="T33" fmla="*/ 1 h 517"/>
                <a:gd name="T34" fmla="*/ 14 w 211"/>
                <a:gd name="T35" fmla="*/ 0 h 517"/>
                <a:gd name="T36" fmla="*/ 14 w 211"/>
                <a:gd name="T37" fmla="*/ 0 h 517"/>
                <a:gd name="T38" fmla="*/ 13 w 211"/>
                <a:gd name="T39" fmla="*/ 0 h 517"/>
                <a:gd name="T40" fmla="*/ 13 w 211"/>
                <a:gd name="T41" fmla="*/ 0 h 517"/>
                <a:gd name="T42" fmla="*/ 13 w 211"/>
                <a:gd name="T43" fmla="*/ 0 h 517"/>
                <a:gd name="T44" fmla="*/ 12 w 211"/>
                <a:gd name="T45" fmla="*/ 0 h 517"/>
                <a:gd name="T46" fmla="*/ 12 w 211"/>
                <a:gd name="T47" fmla="*/ 0 h 517"/>
                <a:gd name="T48" fmla="*/ 11 w 211"/>
                <a:gd name="T49" fmla="*/ 1 h 517"/>
                <a:gd name="T50" fmla="*/ 10 w 211"/>
                <a:gd name="T51" fmla="*/ 2 h 517"/>
                <a:gd name="T52" fmla="*/ 9 w 211"/>
                <a:gd name="T53" fmla="*/ 4 h 517"/>
                <a:gd name="T54" fmla="*/ 7 w 211"/>
                <a:gd name="T55" fmla="*/ 8 h 517"/>
                <a:gd name="T56" fmla="*/ 5 w 211"/>
                <a:gd name="T57" fmla="*/ 12 h 517"/>
                <a:gd name="T58" fmla="*/ 4 w 211"/>
                <a:gd name="T59" fmla="*/ 17 h 517"/>
                <a:gd name="T60" fmla="*/ 2 w 211"/>
                <a:gd name="T61" fmla="*/ 22 h 517"/>
                <a:gd name="T62" fmla="*/ 1 w 211"/>
                <a:gd name="T63" fmla="*/ 27 h 517"/>
                <a:gd name="T64" fmla="*/ 0 w 211"/>
                <a:gd name="T65" fmla="*/ 32 h 5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1"/>
                <a:gd name="T100" fmla="*/ 0 h 517"/>
                <a:gd name="T101" fmla="*/ 211 w 211"/>
                <a:gd name="T102" fmla="*/ 517 h 5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1" h="517">
                  <a:moveTo>
                    <a:pt x="0" y="517"/>
                  </a:moveTo>
                  <a:lnTo>
                    <a:pt x="1" y="501"/>
                  </a:lnTo>
                  <a:lnTo>
                    <a:pt x="4" y="478"/>
                  </a:lnTo>
                  <a:lnTo>
                    <a:pt x="10" y="452"/>
                  </a:lnTo>
                  <a:lnTo>
                    <a:pt x="17" y="421"/>
                  </a:lnTo>
                  <a:lnTo>
                    <a:pt x="25" y="387"/>
                  </a:lnTo>
                  <a:lnTo>
                    <a:pt x="35" y="350"/>
                  </a:lnTo>
                  <a:lnTo>
                    <a:pt x="47" y="312"/>
                  </a:lnTo>
                  <a:lnTo>
                    <a:pt x="60" y="273"/>
                  </a:lnTo>
                  <a:lnTo>
                    <a:pt x="75" y="234"/>
                  </a:lnTo>
                  <a:lnTo>
                    <a:pt x="91" y="195"/>
                  </a:lnTo>
                  <a:lnTo>
                    <a:pt x="107" y="158"/>
                  </a:lnTo>
                  <a:lnTo>
                    <a:pt x="125" y="122"/>
                  </a:lnTo>
                  <a:lnTo>
                    <a:pt x="145" y="91"/>
                  </a:lnTo>
                  <a:lnTo>
                    <a:pt x="166" y="62"/>
                  </a:lnTo>
                  <a:lnTo>
                    <a:pt x="188" y="38"/>
                  </a:lnTo>
                  <a:lnTo>
                    <a:pt x="209" y="20"/>
                  </a:lnTo>
                  <a:lnTo>
                    <a:pt x="211" y="13"/>
                  </a:lnTo>
                  <a:lnTo>
                    <a:pt x="209" y="7"/>
                  </a:lnTo>
                  <a:lnTo>
                    <a:pt x="206" y="4"/>
                  </a:lnTo>
                  <a:lnTo>
                    <a:pt x="201" y="0"/>
                  </a:lnTo>
                  <a:lnTo>
                    <a:pt x="196" y="0"/>
                  </a:lnTo>
                  <a:lnTo>
                    <a:pt x="189" y="3"/>
                  </a:lnTo>
                  <a:lnTo>
                    <a:pt x="181" y="8"/>
                  </a:lnTo>
                  <a:lnTo>
                    <a:pt x="171" y="16"/>
                  </a:lnTo>
                  <a:lnTo>
                    <a:pt x="158" y="37"/>
                  </a:lnTo>
                  <a:lnTo>
                    <a:pt x="134" y="79"/>
                  </a:lnTo>
                  <a:lnTo>
                    <a:pt x="108" y="134"/>
                  </a:lnTo>
                  <a:lnTo>
                    <a:pt x="79" y="202"/>
                  </a:lnTo>
                  <a:lnTo>
                    <a:pt x="50" y="278"/>
                  </a:lnTo>
                  <a:lnTo>
                    <a:pt x="26" y="358"/>
                  </a:lnTo>
                  <a:lnTo>
                    <a:pt x="9" y="439"/>
                  </a:lnTo>
                  <a:lnTo>
                    <a:pt x="0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Freeform 16">
              <a:extLst>
                <a:ext uri="{FF2B5EF4-FFF2-40B4-BE49-F238E27FC236}">
                  <a16:creationId xmlns:a16="http://schemas.microsoft.com/office/drawing/2014/main" id="{69C2244C-9D58-97BA-176C-5DAC393A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" y="1734"/>
              <a:ext cx="177" cy="82"/>
            </a:xfrm>
            <a:custGeom>
              <a:avLst/>
              <a:gdLst>
                <a:gd name="T0" fmla="*/ 2 w 353"/>
                <a:gd name="T1" fmla="*/ 10 h 162"/>
                <a:gd name="T2" fmla="*/ 2 w 353"/>
                <a:gd name="T3" fmla="*/ 10 h 162"/>
                <a:gd name="T4" fmla="*/ 3 w 353"/>
                <a:gd name="T5" fmla="*/ 11 h 162"/>
                <a:gd name="T6" fmla="*/ 4 w 353"/>
                <a:gd name="T7" fmla="*/ 11 h 162"/>
                <a:gd name="T8" fmla="*/ 5 w 353"/>
                <a:gd name="T9" fmla="*/ 11 h 162"/>
                <a:gd name="T10" fmla="*/ 6 w 353"/>
                <a:gd name="T11" fmla="*/ 11 h 162"/>
                <a:gd name="T12" fmla="*/ 7 w 353"/>
                <a:gd name="T13" fmla="*/ 10 h 162"/>
                <a:gd name="T14" fmla="*/ 8 w 353"/>
                <a:gd name="T15" fmla="*/ 10 h 162"/>
                <a:gd name="T16" fmla="*/ 9 w 353"/>
                <a:gd name="T17" fmla="*/ 10 h 162"/>
                <a:gd name="T18" fmla="*/ 10 w 353"/>
                <a:gd name="T19" fmla="*/ 9 h 162"/>
                <a:gd name="T20" fmla="*/ 10 w 353"/>
                <a:gd name="T21" fmla="*/ 9 h 162"/>
                <a:gd name="T22" fmla="*/ 11 w 353"/>
                <a:gd name="T23" fmla="*/ 9 h 162"/>
                <a:gd name="T24" fmla="*/ 12 w 353"/>
                <a:gd name="T25" fmla="*/ 8 h 162"/>
                <a:gd name="T26" fmla="*/ 13 w 353"/>
                <a:gd name="T27" fmla="*/ 8 h 162"/>
                <a:gd name="T28" fmla="*/ 14 w 353"/>
                <a:gd name="T29" fmla="*/ 7 h 162"/>
                <a:gd name="T30" fmla="*/ 15 w 353"/>
                <a:gd name="T31" fmla="*/ 7 h 162"/>
                <a:gd name="T32" fmla="*/ 16 w 353"/>
                <a:gd name="T33" fmla="*/ 7 h 162"/>
                <a:gd name="T34" fmla="*/ 17 w 353"/>
                <a:gd name="T35" fmla="*/ 6 h 162"/>
                <a:gd name="T36" fmla="*/ 18 w 353"/>
                <a:gd name="T37" fmla="*/ 6 h 162"/>
                <a:gd name="T38" fmla="*/ 19 w 353"/>
                <a:gd name="T39" fmla="*/ 5 h 162"/>
                <a:gd name="T40" fmla="*/ 19 w 353"/>
                <a:gd name="T41" fmla="*/ 5 h 162"/>
                <a:gd name="T42" fmla="*/ 20 w 353"/>
                <a:gd name="T43" fmla="*/ 4 h 162"/>
                <a:gd name="T44" fmla="*/ 21 w 353"/>
                <a:gd name="T45" fmla="*/ 4 h 162"/>
                <a:gd name="T46" fmla="*/ 21 w 353"/>
                <a:gd name="T47" fmla="*/ 4 h 162"/>
                <a:gd name="T48" fmla="*/ 22 w 353"/>
                <a:gd name="T49" fmla="*/ 4 h 162"/>
                <a:gd name="T50" fmla="*/ 22 w 353"/>
                <a:gd name="T51" fmla="*/ 3 h 162"/>
                <a:gd name="T52" fmla="*/ 23 w 353"/>
                <a:gd name="T53" fmla="*/ 2 h 162"/>
                <a:gd name="T54" fmla="*/ 22 w 353"/>
                <a:gd name="T55" fmla="*/ 1 h 162"/>
                <a:gd name="T56" fmla="*/ 21 w 353"/>
                <a:gd name="T57" fmla="*/ 1 h 162"/>
                <a:gd name="T58" fmla="*/ 21 w 353"/>
                <a:gd name="T59" fmla="*/ 0 h 162"/>
                <a:gd name="T60" fmla="*/ 20 w 353"/>
                <a:gd name="T61" fmla="*/ 0 h 162"/>
                <a:gd name="T62" fmla="*/ 20 w 353"/>
                <a:gd name="T63" fmla="*/ 1 h 162"/>
                <a:gd name="T64" fmla="*/ 19 w 353"/>
                <a:gd name="T65" fmla="*/ 1 h 162"/>
                <a:gd name="T66" fmla="*/ 18 w 353"/>
                <a:gd name="T67" fmla="*/ 1 h 162"/>
                <a:gd name="T68" fmla="*/ 18 w 353"/>
                <a:gd name="T69" fmla="*/ 1 h 162"/>
                <a:gd name="T70" fmla="*/ 17 w 353"/>
                <a:gd name="T71" fmla="*/ 2 h 162"/>
                <a:gd name="T72" fmla="*/ 16 w 353"/>
                <a:gd name="T73" fmla="*/ 2 h 162"/>
                <a:gd name="T74" fmla="*/ 16 w 353"/>
                <a:gd name="T75" fmla="*/ 2 h 162"/>
                <a:gd name="T76" fmla="*/ 15 w 353"/>
                <a:gd name="T77" fmla="*/ 2 h 162"/>
                <a:gd name="T78" fmla="*/ 14 w 353"/>
                <a:gd name="T79" fmla="*/ 2 h 162"/>
                <a:gd name="T80" fmla="*/ 13 w 353"/>
                <a:gd name="T81" fmla="*/ 3 h 162"/>
                <a:gd name="T82" fmla="*/ 12 w 353"/>
                <a:gd name="T83" fmla="*/ 3 h 162"/>
                <a:gd name="T84" fmla="*/ 11 w 353"/>
                <a:gd name="T85" fmla="*/ 3 h 162"/>
                <a:gd name="T86" fmla="*/ 10 w 353"/>
                <a:gd name="T87" fmla="*/ 4 h 162"/>
                <a:gd name="T88" fmla="*/ 9 w 353"/>
                <a:gd name="T89" fmla="*/ 4 h 162"/>
                <a:gd name="T90" fmla="*/ 7 w 353"/>
                <a:gd name="T91" fmla="*/ 5 h 162"/>
                <a:gd name="T92" fmla="*/ 6 w 353"/>
                <a:gd name="T93" fmla="*/ 5 h 162"/>
                <a:gd name="T94" fmla="*/ 5 w 353"/>
                <a:gd name="T95" fmla="*/ 6 h 162"/>
                <a:gd name="T96" fmla="*/ 4 w 353"/>
                <a:gd name="T97" fmla="*/ 6 h 162"/>
                <a:gd name="T98" fmla="*/ 3 w 353"/>
                <a:gd name="T99" fmla="*/ 6 h 162"/>
                <a:gd name="T100" fmla="*/ 2 w 353"/>
                <a:gd name="T101" fmla="*/ 7 h 162"/>
                <a:gd name="T102" fmla="*/ 2 w 353"/>
                <a:gd name="T103" fmla="*/ 7 h 162"/>
                <a:gd name="T104" fmla="*/ 1 w 353"/>
                <a:gd name="T105" fmla="*/ 7 h 162"/>
                <a:gd name="T106" fmla="*/ 1 w 353"/>
                <a:gd name="T107" fmla="*/ 7 h 162"/>
                <a:gd name="T108" fmla="*/ 0 w 353"/>
                <a:gd name="T109" fmla="*/ 8 h 162"/>
                <a:gd name="T110" fmla="*/ 1 w 353"/>
                <a:gd name="T111" fmla="*/ 9 h 162"/>
                <a:gd name="T112" fmla="*/ 2 w 353"/>
                <a:gd name="T113" fmla="*/ 10 h 16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53"/>
                <a:gd name="T172" fmla="*/ 0 h 162"/>
                <a:gd name="T173" fmla="*/ 353 w 353"/>
                <a:gd name="T174" fmla="*/ 162 h 16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53" h="162">
                  <a:moveTo>
                    <a:pt x="23" y="154"/>
                  </a:moveTo>
                  <a:lnTo>
                    <a:pt x="31" y="159"/>
                  </a:lnTo>
                  <a:lnTo>
                    <a:pt x="44" y="161"/>
                  </a:lnTo>
                  <a:lnTo>
                    <a:pt x="58" y="162"/>
                  </a:lnTo>
                  <a:lnTo>
                    <a:pt x="75" y="162"/>
                  </a:lnTo>
                  <a:lnTo>
                    <a:pt x="91" y="160"/>
                  </a:lnTo>
                  <a:lnTo>
                    <a:pt x="108" y="157"/>
                  </a:lnTo>
                  <a:lnTo>
                    <a:pt x="124" y="152"/>
                  </a:lnTo>
                  <a:lnTo>
                    <a:pt x="139" y="145"/>
                  </a:lnTo>
                  <a:lnTo>
                    <a:pt x="147" y="142"/>
                  </a:lnTo>
                  <a:lnTo>
                    <a:pt x="157" y="136"/>
                  </a:lnTo>
                  <a:lnTo>
                    <a:pt x="169" y="130"/>
                  </a:lnTo>
                  <a:lnTo>
                    <a:pt x="182" y="124"/>
                  </a:lnTo>
                  <a:lnTo>
                    <a:pt x="197" y="117"/>
                  </a:lnTo>
                  <a:lnTo>
                    <a:pt x="212" y="110"/>
                  </a:lnTo>
                  <a:lnTo>
                    <a:pt x="228" y="104"/>
                  </a:lnTo>
                  <a:lnTo>
                    <a:pt x="244" y="97"/>
                  </a:lnTo>
                  <a:lnTo>
                    <a:pt x="260" y="89"/>
                  </a:lnTo>
                  <a:lnTo>
                    <a:pt x="277" y="83"/>
                  </a:lnTo>
                  <a:lnTo>
                    <a:pt x="290" y="76"/>
                  </a:lnTo>
                  <a:lnTo>
                    <a:pt x="304" y="70"/>
                  </a:lnTo>
                  <a:lnTo>
                    <a:pt x="316" y="64"/>
                  </a:lnTo>
                  <a:lnTo>
                    <a:pt x="326" y="61"/>
                  </a:lnTo>
                  <a:lnTo>
                    <a:pt x="334" y="57"/>
                  </a:lnTo>
                  <a:lnTo>
                    <a:pt x="339" y="55"/>
                  </a:lnTo>
                  <a:lnTo>
                    <a:pt x="351" y="45"/>
                  </a:lnTo>
                  <a:lnTo>
                    <a:pt x="353" y="30"/>
                  </a:lnTo>
                  <a:lnTo>
                    <a:pt x="344" y="15"/>
                  </a:lnTo>
                  <a:lnTo>
                    <a:pt x="333" y="1"/>
                  </a:lnTo>
                  <a:lnTo>
                    <a:pt x="327" y="0"/>
                  </a:lnTo>
                  <a:lnTo>
                    <a:pt x="320" y="0"/>
                  </a:lnTo>
                  <a:lnTo>
                    <a:pt x="310" y="1"/>
                  </a:lnTo>
                  <a:lnTo>
                    <a:pt x="300" y="3"/>
                  </a:lnTo>
                  <a:lnTo>
                    <a:pt x="288" y="7"/>
                  </a:lnTo>
                  <a:lnTo>
                    <a:pt x="275" y="11"/>
                  </a:lnTo>
                  <a:lnTo>
                    <a:pt x="262" y="17"/>
                  </a:lnTo>
                  <a:lnTo>
                    <a:pt x="249" y="22"/>
                  </a:lnTo>
                  <a:lnTo>
                    <a:pt x="243" y="23"/>
                  </a:lnTo>
                  <a:lnTo>
                    <a:pt x="234" y="26"/>
                  </a:lnTo>
                  <a:lnTo>
                    <a:pt x="221" y="31"/>
                  </a:lnTo>
                  <a:lnTo>
                    <a:pt x="206" y="36"/>
                  </a:lnTo>
                  <a:lnTo>
                    <a:pt x="189" y="41"/>
                  </a:lnTo>
                  <a:lnTo>
                    <a:pt x="171" y="48"/>
                  </a:lnTo>
                  <a:lnTo>
                    <a:pt x="151" y="55"/>
                  </a:lnTo>
                  <a:lnTo>
                    <a:pt x="130" y="62"/>
                  </a:lnTo>
                  <a:lnTo>
                    <a:pt x="111" y="69"/>
                  </a:lnTo>
                  <a:lnTo>
                    <a:pt x="90" y="76"/>
                  </a:lnTo>
                  <a:lnTo>
                    <a:pt x="71" y="83"/>
                  </a:lnTo>
                  <a:lnTo>
                    <a:pt x="55" y="89"/>
                  </a:lnTo>
                  <a:lnTo>
                    <a:pt x="40" y="93"/>
                  </a:lnTo>
                  <a:lnTo>
                    <a:pt x="28" y="98"/>
                  </a:lnTo>
                  <a:lnTo>
                    <a:pt x="18" y="101"/>
                  </a:lnTo>
                  <a:lnTo>
                    <a:pt x="14" y="102"/>
                  </a:lnTo>
                  <a:lnTo>
                    <a:pt x="3" y="109"/>
                  </a:lnTo>
                  <a:lnTo>
                    <a:pt x="0" y="120"/>
                  </a:lnTo>
                  <a:lnTo>
                    <a:pt x="7" y="135"/>
                  </a:lnTo>
                  <a:lnTo>
                    <a:pt x="23" y="154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Freeform 17">
              <a:extLst>
                <a:ext uri="{FF2B5EF4-FFF2-40B4-BE49-F238E27FC236}">
                  <a16:creationId xmlns:a16="http://schemas.microsoft.com/office/drawing/2014/main" id="{23A0C811-6DFE-1BDA-A774-2FBCFADBD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74"/>
              <a:ext cx="54" cy="62"/>
            </a:xfrm>
            <a:custGeom>
              <a:avLst/>
              <a:gdLst>
                <a:gd name="T0" fmla="*/ 5 w 107"/>
                <a:gd name="T1" fmla="*/ 0 h 123"/>
                <a:gd name="T2" fmla="*/ 4 w 107"/>
                <a:gd name="T3" fmla="*/ 1 h 123"/>
                <a:gd name="T4" fmla="*/ 4 w 107"/>
                <a:gd name="T5" fmla="*/ 2 h 123"/>
                <a:gd name="T6" fmla="*/ 3 w 107"/>
                <a:gd name="T7" fmla="*/ 3 h 123"/>
                <a:gd name="T8" fmla="*/ 3 w 107"/>
                <a:gd name="T9" fmla="*/ 4 h 123"/>
                <a:gd name="T10" fmla="*/ 2 w 107"/>
                <a:gd name="T11" fmla="*/ 5 h 123"/>
                <a:gd name="T12" fmla="*/ 1 w 107"/>
                <a:gd name="T13" fmla="*/ 6 h 123"/>
                <a:gd name="T14" fmla="*/ 1 w 107"/>
                <a:gd name="T15" fmla="*/ 7 h 123"/>
                <a:gd name="T16" fmla="*/ 0 w 107"/>
                <a:gd name="T17" fmla="*/ 7 h 123"/>
                <a:gd name="T18" fmla="*/ 1 w 107"/>
                <a:gd name="T19" fmla="*/ 7 h 123"/>
                <a:gd name="T20" fmla="*/ 2 w 107"/>
                <a:gd name="T21" fmla="*/ 8 h 123"/>
                <a:gd name="T22" fmla="*/ 3 w 107"/>
                <a:gd name="T23" fmla="*/ 8 h 123"/>
                <a:gd name="T24" fmla="*/ 4 w 107"/>
                <a:gd name="T25" fmla="*/ 8 h 123"/>
                <a:gd name="T26" fmla="*/ 5 w 107"/>
                <a:gd name="T27" fmla="*/ 8 h 123"/>
                <a:gd name="T28" fmla="*/ 6 w 107"/>
                <a:gd name="T29" fmla="*/ 8 h 123"/>
                <a:gd name="T30" fmla="*/ 7 w 107"/>
                <a:gd name="T31" fmla="*/ 8 h 123"/>
                <a:gd name="T32" fmla="*/ 7 w 107"/>
                <a:gd name="T33" fmla="*/ 8 h 123"/>
                <a:gd name="T34" fmla="*/ 7 w 107"/>
                <a:gd name="T35" fmla="*/ 7 h 123"/>
                <a:gd name="T36" fmla="*/ 7 w 107"/>
                <a:gd name="T37" fmla="*/ 6 h 123"/>
                <a:gd name="T38" fmla="*/ 7 w 107"/>
                <a:gd name="T39" fmla="*/ 5 h 123"/>
                <a:gd name="T40" fmla="*/ 6 w 107"/>
                <a:gd name="T41" fmla="*/ 4 h 123"/>
                <a:gd name="T42" fmla="*/ 6 w 107"/>
                <a:gd name="T43" fmla="*/ 3 h 123"/>
                <a:gd name="T44" fmla="*/ 5 w 107"/>
                <a:gd name="T45" fmla="*/ 2 h 123"/>
                <a:gd name="T46" fmla="*/ 5 w 107"/>
                <a:gd name="T47" fmla="*/ 1 h 123"/>
                <a:gd name="T48" fmla="*/ 5 w 107"/>
                <a:gd name="T49" fmla="*/ 0 h 1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7"/>
                <a:gd name="T76" fmla="*/ 0 h 123"/>
                <a:gd name="T77" fmla="*/ 107 w 107"/>
                <a:gd name="T78" fmla="*/ 123 h 12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7" h="123">
                  <a:moveTo>
                    <a:pt x="65" y="0"/>
                  </a:moveTo>
                  <a:lnTo>
                    <a:pt x="61" y="7"/>
                  </a:lnTo>
                  <a:lnTo>
                    <a:pt x="55" y="20"/>
                  </a:lnTo>
                  <a:lnTo>
                    <a:pt x="46" y="37"/>
                  </a:lnTo>
                  <a:lnTo>
                    <a:pt x="37" y="55"/>
                  </a:lnTo>
                  <a:lnTo>
                    <a:pt x="27" y="73"/>
                  </a:lnTo>
                  <a:lnTo>
                    <a:pt x="16" y="91"/>
                  </a:lnTo>
                  <a:lnTo>
                    <a:pt x="7" y="103"/>
                  </a:lnTo>
                  <a:lnTo>
                    <a:pt x="0" y="110"/>
                  </a:lnTo>
                  <a:lnTo>
                    <a:pt x="10" y="111"/>
                  </a:lnTo>
                  <a:lnTo>
                    <a:pt x="25" y="114"/>
                  </a:lnTo>
                  <a:lnTo>
                    <a:pt x="42" y="117"/>
                  </a:lnTo>
                  <a:lnTo>
                    <a:pt x="59" y="121"/>
                  </a:lnTo>
                  <a:lnTo>
                    <a:pt x="75" y="122"/>
                  </a:lnTo>
                  <a:lnTo>
                    <a:pt x="89" y="123"/>
                  </a:lnTo>
                  <a:lnTo>
                    <a:pt x="100" y="121"/>
                  </a:lnTo>
                  <a:lnTo>
                    <a:pt x="106" y="115"/>
                  </a:lnTo>
                  <a:lnTo>
                    <a:pt x="107" y="106"/>
                  </a:lnTo>
                  <a:lnTo>
                    <a:pt x="104" y="91"/>
                  </a:lnTo>
                  <a:lnTo>
                    <a:pt x="98" y="73"/>
                  </a:lnTo>
                  <a:lnTo>
                    <a:pt x="91" y="55"/>
                  </a:lnTo>
                  <a:lnTo>
                    <a:pt x="83" y="37"/>
                  </a:lnTo>
                  <a:lnTo>
                    <a:pt x="75" y="20"/>
                  </a:lnTo>
                  <a:lnTo>
                    <a:pt x="68" y="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Freeform 18">
              <a:extLst>
                <a:ext uri="{FF2B5EF4-FFF2-40B4-BE49-F238E27FC236}">
                  <a16:creationId xmlns:a16="http://schemas.microsoft.com/office/drawing/2014/main" id="{1EA8A866-E646-8F68-6BEB-2E8214A3A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1728"/>
              <a:ext cx="162" cy="49"/>
            </a:xfrm>
            <a:custGeom>
              <a:avLst/>
              <a:gdLst>
                <a:gd name="T0" fmla="*/ 0 w 323"/>
                <a:gd name="T1" fmla="*/ 0 h 99"/>
                <a:gd name="T2" fmla="*/ 1 w 323"/>
                <a:gd name="T3" fmla="*/ 0 h 99"/>
                <a:gd name="T4" fmla="*/ 2 w 323"/>
                <a:gd name="T5" fmla="*/ 1 h 99"/>
                <a:gd name="T6" fmla="*/ 2 w 323"/>
                <a:gd name="T7" fmla="*/ 2 h 99"/>
                <a:gd name="T8" fmla="*/ 3 w 323"/>
                <a:gd name="T9" fmla="*/ 2 h 99"/>
                <a:gd name="T10" fmla="*/ 4 w 323"/>
                <a:gd name="T11" fmla="*/ 3 h 99"/>
                <a:gd name="T12" fmla="*/ 5 w 323"/>
                <a:gd name="T13" fmla="*/ 4 h 99"/>
                <a:gd name="T14" fmla="*/ 5 w 323"/>
                <a:gd name="T15" fmla="*/ 5 h 99"/>
                <a:gd name="T16" fmla="*/ 5 w 323"/>
                <a:gd name="T17" fmla="*/ 6 h 99"/>
                <a:gd name="T18" fmla="*/ 6 w 323"/>
                <a:gd name="T19" fmla="*/ 6 h 99"/>
                <a:gd name="T20" fmla="*/ 7 w 323"/>
                <a:gd name="T21" fmla="*/ 6 h 99"/>
                <a:gd name="T22" fmla="*/ 8 w 323"/>
                <a:gd name="T23" fmla="*/ 6 h 99"/>
                <a:gd name="T24" fmla="*/ 9 w 323"/>
                <a:gd name="T25" fmla="*/ 6 h 99"/>
                <a:gd name="T26" fmla="*/ 10 w 323"/>
                <a:gd name="T27" fmla="*/ 6 h 99"/>
                <a:gd name="T28" fmla="*/ 11 w 323"/>
                <a:gd name="T29" fmla="*/ 6 h 99"/>
                <a:gd name="T30" fmla="*/ 12 w 323"/>
                <a:gd name="T31" fmla="*/ 6 h 99"/>
                <a:gd name="T32" fmla="*/ 12 w 323"/>
                <a:gd name="T33" fmla="*/ 6 h 99"/>
                <a:gd name="T34" fmla="*/ 13 w 323"/>
                <a:gd name="T35" fmla="*/ 6 h 99"/>
                <a:gd name="T36" fmla="*/ 15 w 323"/>
                <a:gd name="T37" fmla="*/ 5 h 99"/>
                <a:gd name="T38" fmla="*/ 16 w 323"/>
                <a:gd name="T39" fmla="*/ 5 h 99"/>
                <a:gd name="T40" fmla="*/ 17 w 323"/>
                <a:gd name="T41" fmla="*/ 5 h 99"/>
                <a:gd name="T42" fmla="*/ 19 w 323"/>
                <a:gd name="T43" fmla="*/ 4 h 99"/>
                <a:gd name="T44" fmla="*/ 20 w 323"/>
                <a:gd name="T45" fmla="*/ 4 h 99"/>
                <a:gd name="T46" fmla="*/ 20 w 323"/>
                <a:gd name="T47" fmla="*/ 4 h 99"/>
                <a:gd name="T48" fmla="*/ 21 w 323"/>
                <a:gd name="T49" fmla="*/ 3 h 99"/>
                <a:gd name="T50" fmla="*/ 21 w 323"/>
                <a:gd name="T51" fmla="*/ 3 h 99"/>
                <a:gd name="T52" fmla="*/ 20 w 323"/>
                <a:gd name="T53" fmla="*/ 3 h 99"/>
                <a:gd name="T54" fmla="*/ 20 w 323"/>
                <a:gd name="T55" fmla="*/ 3 h 99"/>
                <a:gd name="T56" fmla="*/ 19 w 323"/>
                <a:gd name="T57" fmla="*/ 2 h 99"/>
                <a:gd name="T58" fmla="*/ 19 w 323"/>
                <a:gd name="T59" fmla="*/ 2 h 99"/>
                <a:gd name="T60" fmla="*/ 18 w 323"/>
                <a:gd name="T61" fmla="*/ 2 h 99"/>
                <a:gd name="T62" fmla="*/ 17 w 323"/>
                <a:gd name="T63" fmla="*/ 1 h 99"/>
                <a:gd name="T64" fmla="*/ 16 w 323"/>
                <a:gd name="T65" fmla="*/ 1 h 99"/>
                <a:gd name="T66" fmla="*/ 15 w 323"/>
                <a:gd name="T67" fmla="*/ 1 h 99"/>
                <a:gd name="T68" fmla="*/ 13 w 323"/>
                <a:gd name="T69" fmla="*/ 0 h 99"/>
                <a:gd name="T70" fmla="*/ 11 w 323"/>
                <a:gd name="T71" fmla="*/ 0 h 99"/>
                <a:gd name="T72" fmla="*/ 10 w 323"/>
                <a:gd name="T73" fmla="*/ 0 h 99"/>
                <a:gd name="T74" fmla="*/ 8 w 323"/>
                <a:gd name="T75" fmla="*/ 0 h 99"/>
                <a:gd name="T76" fmla="*/ 5 w 323"/>
                <a:gd name="T77" fmla="*/ 0 h 99"/>
                <a:gd name="T78" fmla="*/ 3 w 323"/>
                <a:gd name="T79" fmla="*/ 0 h 99"/>
                <a:gd name="T80" fmla="*/ 0 w 323"/>
                <a:gd name="T81" fmla="*/ 0 h 9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3"/>
                <a:gd name="T124" fmla="*/ 0 h 99"/>
                <a:gd name="T125" fmla="*/ 323 w 323"/>
                <a:gd name="T126" fmla="*/ 99 h 9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3" h="99">
                  <a:moveTo>
                    <a:pt x="0" y="0"/>
                  </a:moveTo>
                  <a:lnTo>
                    <a:pt x="8" y="7"/>
                  </a:lnTo>
                  <a:lnTo>
                    <a:pt x="18" y="18"/>
                  </a:lnTo>
                  <a:lnTo>
                    <a:pt x="31" y="32"/>
                  </a:lnTo>
                  <a:lnTo>
                    <a:pt x="45" y="47"/>
                  </a:lnTo>
                  <a:lnTo>
                    <a:pt x="56" y="63"/>
                  </a:lnTo>
                  <a:lnTo>
                    <a:pt x="68" y="77"/>
                  </a:lnTo>
                  <a:lnTo>
                    <a:pt x="75" y="90"/>
                  </a:lnTo>
                  <a:lnTo>
                    <a:pt x="77" y="99"/>
                  </a:lnTo>
                  <a:lnTo>
                    <a:pt x="92" y="99"/>
                  </a:lnTo>
                  <a:lnTo>
                    <a:pt x="108" y="99"/>
                  </a:lnTo>
                  <a:lnTo>
                    <a:pt x="124" y="98"/>
                  </a:lnTo>
                  <a:lnTo>
                    <a:pt x="140" y="98"/>
                  </a:lnTo>
                  <a:lnTo>
                    <a:pt x="155" y="98"/>
                  </a:lnTo>
                  <a:lnTo>
                    <a:pt x="169" y="98"/>
                  </a:lnTo>
                  <a:lnTo>
                    <a:pt x="182" y="98"/>
                  </a:lnTo>
                  <a:lnTo>
                    <a:pt x="192" y="98"/>
                  </a:lnTo>
                  <a:lnTo>
                    <a:pt x="206" y="96"/>
                  </a:lnTo>
                  <a:lnTo>
                    <a:pt x="225" y="92"/>
                  </a:lnTo>
                  <a:lnTo>
                    <a:pt x="246" y="88"/>
                  </a:lnTo>
                  <a:lnTo>
                    <a:pt x="268" y="82"/>
                  </a:lnTo>
                  <a:lnTo>
                    <a:pt x="289" y="76"/>
                  </a:lnTo>
                  <a:lnTo>
                    <a:pt x="306" y="70"/>
                  </a:lnTo>
                  <a:lnTo>
                    <a:pt x="318" y="65"/>
                  </a:lnTo>
                  <a:lnTo>
                    <a:pt x="323" y="60"/>
                  </a:lnTo>
                  <a:lnTo>
                    <a:pt x="321" y="56"/>
                  </a:lnTo>
                  <a:lnTo>
                    <a:pt x="318" y="53"/>
                  </a:lnTo>
                  <a:lnTo>
                    <a:pt x="312" y="50"/>
                  </a:lnTo>
                  <a:lnTo>
                    <a:pt x="303" y="45"/>
                  </a:lnTo>
                  <a:lnTo>
                    <a:pt x="293" y="39"/>
                  </a:lnTo>
                  <a:lnTo>
                    <a:pt x="280" y="35"/>
                  </a:lnTo>
                  <a:lnTo>
                    <a:pt x="264" y="30"/>
                  </a:lnTo>
                  <a:lnTo>
                    <a:pt x="245" y="24"/>
                  </a:lnTo>
                  <a:lnTo>
                    <a:pt x="225" y="20"/>
                  </a:lnTo>
                  <a:lnTo>
                    <a:pt x="200" y="15"/>
                  </a:lnTo>
                  <a:lnTo>
                    <a:pt x="175" y="10"/>
                  </a:lnTo>
                  <a:lnTo>
                    <a:pt x="145" y="7"/>
                  </a:lnTo>
                  <a:lnTo>
                    <a:pt x="114" y="4"/>
                  </a:lnTo>
                  <a:lnTo>
                    <a:pt x="78" y="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Freeform 19">
              <a:extLst>
                <a:ext uri="{FF2B5EF4-FFF2-40B4-BE49-F238E27FC236}">
                  <a16:creationId xmlns:a16="http://schemas.microsoft.com/office/drawing/2014/main" id="{43ECB8BD-FF24-5EEC-1DBF-0CD60B4B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" y="1912"/>
              <a:ext cx="39" cy="99"/>
            </a:xfrm>
            <a:custGeom>
              <a:avLst/>
              <a:gdLst>
                <a:gd name="T0" fmla="*/ 2 w 80"/>
                <a:gd name="T1" fmla="*/ 0 h 198"/>
                <a:gd name="T2" fmla="*/ 2 w 80"/>
                <a:gd name="T3" fmla="*/ 1 h 198"/>
                <a:gd name="T4" fmla="*/ 2 w 80"/>
                <a:gd name="T5" fmla="*/ 3 h 198"/>
                <a:gd name="T6" fmla="*/ 2 w 80"/>
                <a:gd name="T7" fmla="*/ 4 h 198"/>
                <a:gd name="T8" fmla="*/ 1 w 80"/>
                <a:gd name="T9" fmla="*/ 6 h 198"/>
                <a:gd name="T10" fmla="*/ 1 w 80"/>
                <a:gd name="T11" fmla="*/ 8 h 198"/>
                <a:gd name="T12" fmla="*/ 0 w 80"/>
                <a:gd name="T13" fmla="*/ 10 h 198"/>
                <a:gd name="T14" fmla="*/ 0 w 80"/>
                <a:gd name="T15" fmla="*/ 11 h 198"/>
                <a:gd name="T16" fmla="*/ 0 w 80"/>
                <a:gd name="T17" fmla="*/ 13 h 198"/>
                <a:gd name="T18" fmla="*/ 0 w 80"/>
                <a:gd name="T19" fmla="*/ 13 h 198"/>
                <a:gd name="T20" fmla="*/ 0 w 80"/>
                <a:gd name="T21" fmla="*/ 13 h 198"/>
                <a:gd name="T22" fmla="*/ 1 w 80"/>
                <a:gd name="T23" fmla="*/ 13 h 198"/>
                <a:gd name="T24" fmla="*/ 1 w 80"/>
                <a:gd name="T25" fmla="*/ 13 h 198"/>
                <a:gd name="T26" fmla="*/ 2 w 80"/>
                <a:gd name="T27" fmla="*/ 13 h 198"/>
                <a:gd name="T28" fmla="*/ 2 w 80"/>
                <a:gd name="T29" fmla="*/ 13 h 198"/>
                <a:gd name="T30" fmla="*/ 2 w 80"/>
                <a:gd name="T31" fmla="*/ 12 h 198"/>
                <a:gd name="T32" fmla="*/ 3 w 80"/>
                <a:gd name="T33" fmla="*/ 12 h 198"/>
                <a:gd name="T34" fmla="*/ 3 w 80"/>
                <a:gd name="T35" fmla="*/ 11 h 198"/>
                <a:gd name="T36" fmla="*/ 4 w 80"/>
                <a:gd name="T37" fmla="*/ 11 h 198"/>
                <a:gd name="T38" fmla="*/ 4 w 80"/>
                <a:gd name="T39" fmla="*/ 10 h 198"/>
                <a:gd name="T40" fmla="*/ 4 w 80"/>
                <a:gd name="T41" fmla="*/ 9 h 198"/>
                <a:gd name="T42" fmla="*/ 4 w 80"/>
                <a:gd name="T43" fmla="*/ 8 h 198"/>
                <a:gd name="T44" fmla="*/ 4 w 80"/>
                <a:gd name="T45" fmla="*/ 7 h 198"/>
                <a:gd name="T46" fmla="*/ 4 w 80"/>
                <a:gd name="T47" fmla="*/ 6 h 198"/>
                <a:gd name="T48" fmla="*/ 4 w 80"/>
                <a:gd name="T49" fmla="*/ 4 h 198"/>
                <a:gd name="T50" fmla="*/ 4 w 80"/>
                <a:gd name="T51" fmla="*/ 3 h 198"/>
                <a:gd name="T52" fmla="*/ 3 w 80"/>
                <a:gd name="T53" fmla="*/ 2 h 198"/>
                <a:gd name="T54" fmla="*/ 3 w 80"/>
                <a:gd name="T55" fmla="*/ 1 h 198"/>
                <a:gd name="T56" fmla="*/ 2 w 80"/>
                <a:gd name="T57" fmla="*/ 0 h 1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"/>
                <a:gd name="T88" fmla="*/ 0 h 198"/>
                <a:gd name="T89" fmla="*/ 80 w 80"/>
                <a:gd name="T90" fmla="*/ 198 h 19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" h="198">
                  <a:moveTo>
                    <a:pt x="45" y="0"/>
                  </a:moveTo>
                  <a:lnTo>
                    <a:pt x="44" y="12"/>
                  </a:lnTo>
                  <a:lnTo>
                    <a:pt x="41" y="33"/>
                  </a:lnTo>
                  <a:lnTo>
                    <a:pt x="35" y="61"/>
                  </a:lnTo>
                  <a:lnTo>
                    <a:pt x="27" y="91"/>
                  </a:lnTo>
                  <a:lnTo>
                    <a:pt x="19" y="122"/>
                  </a:lnTo>
                  <a:lnTo>
                    <a:pt x="11" y="152"/>
                  </a:lnTo>
                  <a:lnTo>
                    <a:pt x="5" y="176"/>
                  </a:lnTo>
                  <a:lnTo>
                    <a:pt x="0" y="193"/>
                  </a:lnTo>
                  <a:lnTo>
                    <a:pt x="4" y="195"/>
                  </a:lnTo>
                  <a:lnTo>
                    <a:pt x="11" y="197"/>
                  </a:lnTo>
                  <a:lnTo>
                    <a:pt x="18" y="198"/>
                  </a:lnTo>
                  <a:lnTo>
                    <a:pt x="27" y="197"/>
                  </a:lnTo>
                  <a:lnTo>
                    <a:pt x="35" y="195"/>
                  </a:lnTo>
                  <a:lnTo>
                    <a:pt x="42" y="193"/>
                  </a:lnTo>
                  <a:lnTo>
                    <a:pt x="48" y="190"/>
                  </a:lnTo>
                  <a:lnTo>
                    <a:pt x="50" y="185"/>
                  </a:lnTo>
                  <a:lnTo>
                    <a:pt x="56" y="176"/>
                  </a:lnTo>
                  <a:lnTo>
                    <a:pt x="65" y="165"/>
                  </a:lnTo>
                  <a:lnTo>
                    <a:pt x="75" y="153"/>
                  </a:lnTo>
                  <a:lnTo>
                    <a:pt x="80" y="136"/>
                  </a:lnTo>
                  <a:lnTo>
                    <a:pt x="80" y="122"/>
                  </a:lnTo>
                  <a:lnTo>
                    <a:pt x="78" y="104"/>
                  </a:lnTo>
                  <a:lnTo>
                    <a:pt x="75" y="83"/>
                  </a:lnTo>
                  <a:lnTo>
                    <a:pt x="72" y="61"/>
                  </a:lnTo>
                  <a:lnTo>
                    <a:pt x="66" y="40"/>
                  </a:lnTo>
                  <a:lnTo>
                    <a:pt x="60" y="21"/>
                  </a:lnTo>
                  <a:lnTo>
                    <a:pt x="53" y="8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Freeform 20">
              <a:extLst>
                <a:ext uri="{FF2B5EF4-FFF2-40B4-BE49-F238E27FC236}">
                  <a16:creationId xmlns:a16="http://schemas.microsoft.com/office/drawing/2014/main" id="{3AF47625-0EE4-2A23-9159-3AE61E3E0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" y="1451"/>
              <a:ext cx="163" cy="104"/>
            </a:xfrm>
            <a:custGeom>
              <a:avLst/>
              <a:gdLst>
                <a:gd name="T0" fmla="*/ 21 w 325"/>
                <a:gd name="T1" fmla="*/ 2 h 209"/>
                <a:gd name="T2" fmla="*/ 21 w 325"/>
                <a:gd name="T3" fmla="*/ 3 h 209"/>
                <a:gd name="T4" fmla="*/ 20 w 325"/>
                <a:gd name="T5" fmla="*/ 4 h 209"/>
                <a:gd name="T6" fmla="*/ 20 w 325"/>
                <a:gd name="T7" fmla="*/ 4 h 209"/>
                <a:gd name="T8" fmla="*/ 19 w 325"/>
                <a:gd name="T9" fmla="*/ 5 h 209"/>
                <a:gd name="T10" fmla="*/ 18 w 325"/>
                <a:gd name="T11" fmla="*/ 6 h 209"/>
                <a:gd name="T12" fmla="*/ 17 w 325"/>
                <a:gd name="T13" fmla="*/ 6 h 209"/>
                <a:gd name="T14" fmla="*/ 16 w 325"/>
                <a:gd name="T15" fmla="*/ 7 h 209"/>
                <a:gd name="T16" fmla="*/ 15 w 325"/>
                <a:gd name="T17" fmla="*/ 7 h 209"/>
                <a:gd name="T18" fmla="*/ 15 w 325"/>
                <a:gd name="T19" fmla="*/ 8 h 209"/>
                <a:gd name="T20" fmla="*/ 14 w 325"/>
                <a:gd name="T21" fmla="*/ 8 h 209"/>
                <a:gd name="T22" fmla="*/ 13 w 325"/>
                <a:gd name="T23" fmla="*/ 8 h 209"/>
                <a:gd name="T24" fmla="*/ 13 w 325"/>
                <a:gd name="T25" fmla="*/ 8 h 209"/>
                <a:gd name="T26" fmla="*/ 12 w 325"/>
                <a:gd name="T27" fmla="*/ 9 h 209"/>
                <a:gd name="T28" fmla="*/ 11 w 325"/>
                <a:gd name="T29" fmla="*/ 9 h 209"/>
                <a:gd name="T30" fmla="*/ 10 w 325"/>
                <a:gd name="T31" fmla="*/ 10 h 209"/>
                <a:gd name="T32" fmla="*/ 9 w 325"/>
                <a:gd name="T33" fmla="*/ 10 h 209"/>
                <a:gd name="T34" fmla="*/ 8 w 325"/>
                <a:gd name="T35" fmla="*/ 10 h 209"/>
                <a:gd name="T36" fmla="*/ 7 w 325"/>
                <a:gd name="T37" fmla="*/ 11 h 209"/>
                <a:gd name="T38" fmla="*/ 6 w 325"/>
                <a:gd name="T39" fmla="*/ 11 h 209"/>
                <a:gd name="T40" fmla="*/ 5 w 325"/>
                <a:gd name="T41" fmla="*/ 11 h 209"/>
                <a:gd name="T42" fmla="*/ 4 w 325"/>
                <a:gd name="T43" fmla="*/ 12 h 209"/>
                <a:gd name="T44" fmla="*/ 3 w 325"/>
                <a:gd name="T45" fmla="*/ 12 h 209"/>
                <a:gd name="T46" fmla="*/ 3 w 325"/>
                <a:gd name="T47" fmla="*/ 12 h 209"/>
                <a:gd name="T48" fmla="*/ 3 w 325"/>
                <a:gd name="T49" fmla="*/ 12 h 209"/>
                <a:gd name="T50" fmla="*/ 2 w 325"/>
                <a:gd name="T51" fmla="*/ 13 h 209"/>
                <a:gd name="T52" fmla="*/ 2 w 325"/>
                <a:gd name="T53" fmla="*/ 13 h 209"/>
                <a:gd name="T54" fmla="*/ 1 w 325"/>
                <a:gd name="T55" fmla="*/ 12 h 209"/>
                <a:gd name="T56" fmla="*/ 1 w 325"/>
                <a:gd name="T57" fmla="*/ 12 h 209"/>
                <a:gd name="T58" fmla="*/ 1 w 325"/>
                <a:gd name="T59" fmla="*/ 12 h 209"/>
                <a:gd name="T60" fmla="*/ 1 w 325"/>
                <a:gd name="T61" fmla="*/ 11 h 209"/>
                <a:gd name="T62" fmla="*/ 0 w 325"/>
                <a:gd name="T63" fmla="*/ 10 h 209"/>
                <a:gd name="T64" fmla="*/ 0 w 325"/>
                <a:gd name="T65" fmla="*/ 10 h 209"/>
                <a:gd name="T66" fmla="*/ 1 w 325"/>
                <a:gd name="T67" fmla="*/ 10 h 209"/>
                <a:gd name="T68" fmla="*/ 1 w 325"/>
                <a:gd name="T69" fmla="*/ 9 h 209"/>
                <a:gd name="T70" fmla="*/ 1 w 325"/>
                <a:gd name="T71" fmla="*/ 9 h 209"/>
                <a:gd name="T72" fmla="*/ 2 w 325"/>
                <a:gd name="T73" fmla="*/ 8 h 209"/>
                <a:gd name="T74" fmla="*/ 3 w 325"/>
                <a:gd name="T75" fmla="*/ 8 h 209"/>
                <a:gd name="T76" fmla="*/ 3 w 325"/>
                <a:gd name="T77" fmla="*/ 8 h 209"/>
                <a:gd name="T78" fmla="*/ 4 w 325"/>
                <a:gd name="T79" fmla="*/ 7 h 209"/>
                <a:gd name="T80" fmla="*/ 5 w 325"/>
                <a:gd name="T81" fmla="*/ 7 h 209"/>
                <a:gd name="T82" fmla="*/ 5 w 325"/>
                <a:gd name="T83" fmla="*/ 7 h 209"/>
                <a:gd name="T84" fmla="*/ 6 w 325"/>
                <a:gd name="T85" fmla="*/ 6 h 209"/>
                <a:gd name="T86" fmla="*/ 7 w 325"/>
                <a:gd name="T87" fmla="*/ 6 h 209"/>
                <a:gd name="T88" fmla="*/ 8 w 325"/>
                <a:gd name="T89" fmla="*/ 6 h 209"/>
                <a:gd name="T90" fmla="*/ 8 w 325"/>
                <a:gd name="T91" fmla="*/ 5 h 209"/>
                <a:gd name="T92" fmla="*/ 10 w 325"/>
                <a:gd name="T93" fmla="*/ 5 h 209"/>
                <a:gd name="T94" fmla="*/ 11 w 325"/>
                <a:gd name="T95" fmla="*/ 4 h 209"/>
                <a:gd name="T96" fmla="*/ 12 w 325"/>
                <a:gd name="T97" fmla="*/ 3 h 209"/>
                <a:gd name="T98" fmla="*/ 13 w 325"/>
                <a:gd name="T99" fmla="*/ 3 h 209"/>
                <a:gd name="T100" fmla="*/ 14 w 325"/>
                <a:gd name="T101" fmla="*/ 2 h 209"/>
                <a:gd name="T102" fmla="*/ 15 w 325"/>
                <a:gd name="T103" fmla="*/ 2 h 209"/>
                <a:gd name="T104" fmla="*/ 16 w 325"/>
                <a:gd name="T105" fmla="*/ 1 h 209"/>
                <a:gd name="T106" fmla="*/ 17 w 325"/>
                <a:gd name="T107" fmla="*/ 1 h 209"/>
                <a:gd name="T108" fmla="*/ 18 w 325"/>
                <a:gd name="T109" fmla="*/ 0 h 209"/>
                <a:gd name="T110" fmla="*/ 19 w 325"/>
                <a:gd name="T111" fmla="*/ 0 h 209"/>
                <a:gd name="T112" fmla="*/ 19 w 325"/>
                <a:gd name="T113" fmla="*/ 0 h 209"/>
                <a:gd name="T114" fmla="*/ 20 w 325"/>
                <a:gd name="T115" fmla="*/ 0 h 209"/>
                <a:gd name="T116" fmla="*/ 20 w 325"/>
                <a:gd name="T117" fmla="*/ 0 h 209"/>
                <a:gd name="T118" fmla="*/ 21 w 325"/>
                <a:gd name="T119" fmla="*/ 1 h 209"/>
                <a:gd name="T120" fmla="*/ 21 w 325"/>
                <a:gd name="T121" fmla="*/ 2 h 2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5"/>
                <a:gd name="T184" fmla="*/ 0 h 209"/>
                <a:gd name="T185" fmla="*/ 325 w 325"/>
                <a:gd name="T186" fmla="*/ 209 h 2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5" h="209">
                  <a:moveTo>
                    <a:pt x="325" y="46"/>
                  </a:moveTo>
                  <a:lnTo>
                    <a:pt x="322" y="55"/>
                  </a:lnTo>
                  <a:lnTo>
                    <a:pt x="316" y="66"/>
                  </a:lnTo>
                  <a:lnTo>
                    <a:pt x="306" y="77"/>
                  </a:lnTo>
                  <a:lnTo>
                    <a:pt x="295" y="89"/>
                  </a:lnTo>
                  <a:lnTo>
                    <a:pt x="282" y="100"/>
                  </a:lnTo>
                  <a:lnTo>
                    <a:pt x="267" y="109"/>
                  </a:lnTo>
                  <a:lnTo>
                    <a:pt x="252" y="119"/>
                  </a:lnTo>
                  <a:lnTo>
                    <a:pt x="237" y="124"/>
                  </a:lnTo>
                  <a:lnTo>
                    <a:pt x="229" y="128"/>
                  </a:lnTo>
                  <a:lnTo>
                    <a:pt x="219" y="131"/>
                  </a:lnTo>
                  <a:lnTo>
                    <a:pt x="206" y="136"/>
                  </a:lnTo>
                  <a:lnTo>
                    <a:pt x="193" y="142"/>
                  </a:lnTo>
                  <a:lnTo>
                    <a:pt x="178" y="147"/>
                  </a:lnTo>
                  <a:lnTo>
                    <a:pt x="162" y="153"/>
                  </a:lnTo>
                  <a:lnTo>
                    <a:pt x="146" y="160"/>
                  </a:lnTo>
                  <a:lnTo>
                    <a:pt x="130" y="167"/>
                  </a:lnTo>
                  <a:lnTo>
                    <a:pt x="114" y="173"/>
                  </a:lnTo>
                  <a:lnTo>
                    <a:pt x="98" y="180"/>
                  </a:lnTo>
                  <a:lnTo>
                    <a:pt x="83" y="185"/>
                  </a:lnTo>
                  <a:lnTo>
                    <a:pt x="70" y="191"/>
                  </a:lnTo>
                  <a:lnTo>
                    <a:pt x="57" y="196"/>
                  </a:lnTo>
                  <a:lnTo>
                    <a:pt x="47" y="200"/>
                  </a:lnTo>
                  <a:lnTo>
                    <a:pt x="40" y="204"/>
                  </a:lnTo>
                  <a:lnTo>
                    <a:pt x="34" y="206"/>
                  </a:lnTo>
                  <a:lnTo>
                    <a:pt x="25" y="209"/>
                  </a:lnTo>
                  <a:lnTo>
                    <a:pt x="17" y="209"/>
                  </a:lnTo>
                  <a:lnTo>
                    <a:pt x="11" y="205"/>
                  </a:lnTo>
                  <a:lnTo>
                    <a:pt x="7" y="199"/>
                  </a:lnTo>
                  <a:lnTo>
                    <a:pt x="3" y="192"/>
                  </a:lnTo>
                  <a:lnTo>
                    <a:pt x="1" y="183"/>
                  </a:lnTo>
                  <a:lnTo>
                    <a:pt x="0" y="174"/>
                  </a:lnTo>
                  <a:lnTo>
                    <a:pt x="0" y="165"/>
                  </a:lnTo>
                  <a:lnTo>
                    <a:pt x="2" y="160"/>
                  </a:lnTo>
                  <a:lnTo>
                    <a:pt x="8" y="154"/>
                  </a:lnTo>
                  <a:lnTo>
                    <a:pt x="15" y="149"/>
                  </a:lnTo>
                  <a:lnTo>
                    <a:pt x="25" y="143"/>
                  </a:lnTo>
                  <a:lnTo>
                    <a:pt x="36" y="136"/>
                  </a:lnTo>
                  <a:lnTo>
                    <a:pt x="48" y="130"/>
                  </a:lnTo>
                  <a:lnTo>
                    <a:pt x="61" y="124"/>
                  </a:lnTo>
                  <a:lnTo>
                    <a:pt x="74" y="119"/>
                  </a:lnTo>
                  <a:lnTo>
                    <a:pt x="78" y="115"/>
                  </a:lnTo>
                  <a:lnTo>
                    <a:pt x="86" y="111"/>
                  </a:lnTo>
                  <a:lnTo>
                    <a:pt x="98" y="105"/>
                  </a:lnTo>
                  <a:lnTo>
                    <a:pt x="113" y="98"/>
                  </a:lnTo>
                  <a:lnTo>
                    <a:pt x="128" y="89"/>
                  </a:lnTo>
                  <a:lnTo>
                    <a:pt x="146" y="81"/>
                  </a:lnTo>
                  <a:lnTo>
                    <a:pt x="165" y="70"/>
                  </a:lnTo>
                  <a:lnTo>
                    <a:pt x="184" y="61"/>
                  </a:lnTo>
                  <a:lnTo>
                    <a:pt x="203" y="51"/>
                  </a:lnTo>
                  <a:lnTo>
                    <a:pt x="221" y="42"/>
                  </a:lnTo>
                  <a:lnTo>
                    <a:pt x="240" y="32"/>
                  </a:lnTo>
                  <a:lnTo>
                    <a:pt x="256" y="24"/>
                  </a:lnTo>
                  <a:lnTo>
                    <a:pt x="269" y="16"/>
                  </a:lnTo>
                  <a:lnTo>
                    <a:pt x="281" y="10"/>
                  </a:lnTo>
                  <a:lnTo>
                    <a:pt x="289" y="6"/>
                  </a:lnTo>
                  <a:lnTo>
                    <a:pt x="294" y="4"/>
                  </a:lnTo>
                  <a:lnTo>
                    <a:pt x="305" y="0"/>
                  </a:lnTo>
                  <a:lnTo>
                    <a:pt x="316" y="6"/>
                  </a:lnTo>
                  <a:lnTo>
                    <a:pt x="321" y="21"/>
                  </a:lnTo>
                  <a:lnTo>
                    <a:pt x="325" y="46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Freeform 21">
              <a:extLst>
                <a:ext uri="{FF2B5EF4-FFF2-40B4-BE49-F238E27FC236}">
                  <a16:creationId xmlns:a16="http://schemas.microsoft.com/office/drawing/2014/main" id="{A057AE33-558D-B2BF-7B6B-94BE7BF1E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" y="1696"/>
              <a:ext cx="62" cy="56"/>
            </a:xfrm>
            <a:custGeom>
              <a:avLst/>
              <a:gdLst>
                <a:gd name="T0" fmla="*/ 0 w 125"/>
                <a:gd name="T1" fmla="*/ 0 h 110"/>
                <a:gd name="T2" fmla="*/ 0 w 125"/>
                <a:gd name="T3" fmla="*/ 1 h 110"/>
                <a:gd name="T4" fmla="*/ 1 w 125"/>
                <a:gd name="T5" fmla="*/ 1 h 110"/>
                <a:gd name="T6" fmla="*/ 2 w 125"/>
                <a:gd name="T7" fmla="*/ 1 h 110"/>
                <a:gd name="T8" fmla="*/ 3 w 125"/>
                <a:gd name="T9" fmla="*/ 2 h 110"/>
                <a:gd name="T10" fmla="*/ 5 w 125"/>
                <a:gd name="T11" fmla="*/ 2 h 110"/>
                <a:gd name="T12" fmla="*/ 6 w 125"/>
                <a:gd name="T13" fmla="*/ 2 h 110"/>
                <a:gd name="T14" fmla="*/ 7 w 125"/>
                <a:gd name="T15" fmla="*/ 2 h 110"/>
                <a:gd name="T16" fmla="*/ 7 w 125"/>
                <a:gd name="T17" fmla="*/ 2 h 110"/>
                <a:gd name="T18" fmla="*/ 7 w 125"/>
                <a:gd name="T19" fmla="*/ 3 h 110"/>
                <a:gd name="T20" fmla="*/ 6 w 125"/>
                <a:gd name="T21" fmla="*/ 4 h 110"/>
                <a:gd name="T22" fmla="*/ 6 w 125"/>
                <a:gd name="T23" fmla="*/ 5 h 110"/>
                <a:gd name="T24" fmla="*/ 5 w 125"/>
                <a:gd name="T25" fmla="*/ 5 h 110"/>
                <a:gd name="T26" fmla="*/ 5 w 125"/>
                <a:gd name="T27" fmla="*/ 6 h 110"/>
                <a:gd name="T28" fmla="*/ 4 w 125"/>
                <a:gd name="T29" fmla="*/ 7 h 110"/>
                <a:gd name="T30" fmla="*/ 4 w 125"/>
                <a:gd name="T31" fmla="*/ 7 h 110"/>
                <a:gd name="T32" fmla="*/ 3 w 125"/>
                <a:gd name="T33" fmla="*/ 8 h 110"/>
                <a:gd name="T34" fmla="*/ 3 w 125"/>
                <a:gd name="T35" fmla="*/ 7 h 110"/>
                <a:gd name="T36" fmla="*/ 2 w 125"/>
                <a:gd name="T37" fmla="*/ 6 h 110"/>
                <a:gd name="T38" fmla="*/ 1 w 125"/>
                <a:gd name="T39" fmla="*/ 5 h 110"/>
                <a:gd name="T40" fmla="*/ 1 w 125"/>
                <a:gd name="T41" fmla="*/ 4 h 110"/>
                <a:gd name="T42" fmla="*/ 0 w 125"/>
                <a:gd name="T43" fmla="*/ 3 h 110"/>
                <a:gd name="T44" fmla="*/ 0 w 125"/>
                <a:gd name="T45" fmla="*/ 2 h 110"/>
                <a:gd name="T46" fmla="*/ 0 w 125"/>
                <a:gd name="T47" fmla="*/ 1 h 110"/>
                <a:gd name="T48" fmla="*/ 0 w 125"/>
                <a:gd name="T49" fmla="*/ 0 h 1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10"/>
                <a:gd name="T77" fmla="*/ 125 w 125"/>
                <a:gd name="T78" fmla="*/ 110 h 11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10">
                  <a:moveTo>
                    <a:pt x="0" y="0"/>
                  </a:moveTo>
                  <a:lnTo>
                    <a:pt x="7" y="2"/>
                  </a:lnTo>
                  <a:lnTo>
                    <a:pt x="21" y="7"/>
                  </a:lnTo>
                  <a:lnTo>
                    <a:pt x="40" y="13"/>
                  </a:lnTo>
                  <a:lnTo>
                    <a:pt x="59" y="18"/>
                  </a:lnTo>
                  <a:lnTo>
                    <a:pt x="80" y="24"/>
                  </a:lnTo>
                  <a:lnTo>
                    <a:pt x="100" y="29"/>
                  </a:lnTo>
                  <a:lnTo>
                    <a:pt x="115" y="31"/>
                  </a:lnTo>
                  <a:lnTo>
                    <a:pt x="125" y="31"/>
                  </a:lnTo>
                  <a:lnTo>
                    <a:pt x="118" y="39"/>
                  </a:lnTo>
                  <a:lnTo>
                    <a:pt x="111" y="52"/>
                  </a:lnTo>
                  <a:lnTo>
                    <a:pt x="102" y="66"/>
                  </a:lnTo>
                  <a:lnTo>
                    <a:pt x="93" y="79"/>
                  </a:lnTo>
                  <a:lnTo>
                    <a:pt x="82" y="92"/>
                  </a:lnTo>
                  <a:lnTo>
                    <a:pt x="73" y="104"/>
                  </a:lnTo>
                  <a:lnTo>
                    <a:pt x="64" y="109"/>
                  </a:lnTo>
                  <a:lnTo>
                    <a:pt x="56" y="110"/>
                  </a:lnTo>
                  <a:lnTo>
                    <a:pt x="48" y="105"/>
                  </a:lnTo>
                  <a:lnTo>
                    <a:pt x="40" y="92"/>
                  </a:lnTo>
                  <a:lnTo>
                    <a:pt x="30" y="76"/>
                  </a:lnTo>
                  <a:lnTo>
                    <a:pt x="22" y="57"/>
                  </a:lnTo>
                  <a:lnTo>
                    <a:pt x="15" y="39"/>
                  </a:lnTo>
                  <a:lnTo>
                    <a:pt x="9" y="22"/>
                  </a:lnTo>
                  <a:lnTo>
                    <a:pt x="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2">
              <a:extLst>
                <a:ext uri="{FF2B5EF4-FFF2-40B4-BE49-F238E27FC236}">
                  <a16:creationId xmlns:a16="http://schemas.microsoft.com/office/drawing/2014/main" id="{8610FEFE-5EBF-6181-7A57-66157701F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" y="1555"/>
              <a:ext cx="99" cy="137"/>
            </a:xfrm>
            <a:custGeom>
              <a:avLst/>
              <a:gdLst>
                <a:gd name="T0" fmla="*/ 12 w 198"/>
                <a:gd name="T1" fmla="*/ 0 h 273"/>
                <a:gd name="T2" fmla="*/ 12 w 198"/>
                <a:gd name="T3" fmla="*/ 2 h 273"/>
                <a:gd name="T4" fmla="*/ 12 w 198"/>
                <a:gd name="T5" fmla="*/ 4 h 273"/>
                <a:gd name="T6" fmla="*/ 12 w 198"/>
                <a:gd name="T7" fmla="*/ 7 h 273"/>
                <a:gd name="T8" fmla="*/ 13 w 198"/>
                <a:gd name="T9" fmla="*/ 8 h 273"/>
                <a:gd name="T10" fmla="*/ 12 w 198"/>
                <a:gd name="T11" fmla="*/ 9 h 273"/>
                <a:gd name="T12" fmla="*/ 12 w 198"/>
                <a:gd name="T13" fmla="*/ 10 h 273"/>
                <a:gd name="T14" fmla="*/ 11 w 198"/>
                <a:gd name="T15" fmla="*/ 10 h 273"/>
                <a:gd name="T16" fmla="*/ 10 w 198"/>
                <a:gd name="T17" fmla="*/ 11 h 273"/>
                <a:gd name="T18" fmla="*/ 9 w 198"/>
                <a:gd name="T19" fmla="*/ 12 h 273"/>
                <a:gd name="T20" fmla="*/ 9 w 198"/>
                <a:gd name="T21" fmla="*/ 12 h 273"/>
                <a:gd name="T22" fmla="*/ 8 w 198"/>
                <a:gd name="T23" fmla="*/ 13 h 273"/>
                <a:gd name="T24" fmla="*/ 7 w 198"/>
                <a:gd name="T25" fmla="*/ 13 h 273"/>
                <a:gd name="T26" fmla="*/ 7 w 198"/>
                <a:gd name="T27" fmla="*/ 14 h 273"/>
                <a:gd name="T28" fmla="*/ 6 w 198"/>
                <a:gd name="T29" fmla="*/ 15 h 273"/>
                <a:gd name="T30" fmla="*/ 5 w 198"/>
                <a:gd name="T31" fmla="*/ 15 h 273"/>
                <a:gd name="T32" fmla="*/ 4 w 198"/>
                <a:gd name="T33" fmla="*/ 16 h 273"/>
                <a:gd name="T34" fmla="*/ 3 w 198"/>
                <a:gd name="T35" fmla="*/ 17 h 273"/>
                <a:gd name="T36" fmla="*/ 2 w 198"/>
                <a:gd name="T37" fmla="*/ 17 h 273"/>
                <a:gd name="T38" fmla="*/ 1 w 198"/>
                <a:gd name="T39" fmla="*/ 18 h 273"/>
                <a:gd name="T40" fmla="*/ 1 w 198"/>
                <a:gd name="T41" fmla="*/ 18 h 273"/>
                <a:gd name="T42" fmla="*/ 0 w 198"/>
                <a:gd name="T43" fmla="*/ 17 h 273"/>
                <a:gd name="T44" fmla="*/ 0 w 198"/>
                <a:gd name="T45" fmla="*/ 17 h 273"/>
                <a:gd name="T46" fmla="*/ 1 w 198"/>
                <a:gd name="T47" fmla="*/ 17 h 273"/>
                <a:gd name="T48" fmla="*/ 1 w 198"/>
                <a:gd name="T49" fmla="*/ 16 h 273"/>
                <a:gd name="T50" fmla="*/ 1 w 198"/>
                <a:gd name="T51" fmla="*/ 15 h 273"/>
                <a:gd name="T52" fmla="*/ 1 w 198"/>
                <a:gd name="T53" fmla="*/ 14 h 273"/>
                <a:gd name="T54" fmla="*/ 2 w 198"/>
                <a:gd name="T55" fmla="*/ 14 h 273"/>
                <a:gd name="T56" fmla="*/ 2 w 198"/>
                <a:gd name="T57" fmla="*/ 13 h 273"/>
                <a:gd name="T58" fmla="*/ 3 w 198"/>
                <a:gd name="T59" fmla="*/ 11 h 273"/>
                <a:gd name="T60" fmla="*/ 3 w 198"/>
                <a:gd name="T61" fmla="*/ 10 h 273"/>
                <a:gd name="T62" fmla="*/ 5 w 198"/>
                <a:gd name="T63" fmla="*/ 9 h 273"/>
                <a:gd name="T64" fmla="*/ 6 w 198"/>
                <a:gd name="T65" fmla="*/ 7 h 273"/>
                <a:gd name="T66" fmla="*/ 7 w 198"/>
                <a:gd name="T67" fmla="*/ 6 h 273"/>
                <a:gd name="T68" fmla="*/ 8 w 198"/>
                <a:gd name="T69" fmla="*/ 4 h 273"/>
                <a:gd name="T70" fmla="*/ 10 w 198"/>
                <a:gd name="T71" fmla="*/ 2 h 273"/>
                <a:gd name="T72" fmla="*/ 12 w 198"/>
                <a:gd name="T73" fmla="*/ 0 h 2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8"/>
                <a:gd name="T112" fmla="*/ 0 h 273"/>
                <a:gd name="T113" fmla="*/ 198 w 198"/>
                <a:gd name="T114" fmla="*/ 273 h 2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8" h="273">
                  <a:moveTo>
                    <a:pt x="181" y="0"/>
                  </a:moveTo>
                  <a:lnTo>
                    <a:pt x="181" y="25"/>
                  </a:lnTo>
                  <a:lnTo>
                    <a:pt x="184" y="63"/>
                  </a:lnTo>
                  <a:lnTo>
                    <a:pt x="190" y="101"/>
                  </a:lnTo>
                  <a:lnTo>
                    <a:pt x="198" y="123"/>
                  </a:lnTo>
                  <a:lnTo>
                    <a:pt x="188" y="133"/>
                  </a:lnTo>
                  <a:lnTo>
                    <a:pt x="177" y="145"/>
                  </a:lnTo>
                  <a:lnTo>
                    <a:pt x="166" y="156"/>
                  </a:lnTo>
                  <a:lnTo>
                    <a:pt x="155" y="168"/>
                  </a:lnTo>
                  <a:lnTo>
                    <a:pt x="144" y="179"/>
                  </a:lnTo>
                  <a:lnTo>
                    <a:pt x="135" y="189"/>
                  </a:lnTo>
                  <a:lnTo>
                    <a:pt x="125" y="198"/>
                  </a:lnTo>
                  <a:lnTo>
                    <a:pt x="118" y="206"/>
                  </a:lnTo>
                  <a:lnTo>
                    <a:pt x="107" y="214"/>
                  </a:lnTo>
                  <a:lnTo>
                    <a:pt x="92" y="225"/>
                  </a:lnTo>
                  <a:lnTo>
                    <a:pt x="73" y="237"/>
                  </a:lnTo>
                  <a:lnTo>
                    <a:pt x="55" y="250"/>
                  </a:lnTo>
                  <a:lnTo>
                    <a:pt x="37" y="260"/>
                  </a:lnTo>
                  <a:lnTo>
                    <a:pt x="20" y="268"/>
                  </a:lnTo>
                  <a:lnTo>
                    <a:pt x="8" y="273"/>
                  </a:lnTo>
                  <a:lnTo>
                    <a:pt x="1" y="273"/>
                  </a:lnTo>
                  <a:lnTo>
                    <a:pt x="0" y="270"/>
                  </a:lnTo>
                  <a:lnTo>
                    <a:pt x="0" y="265"/>
                  </a:lnTo>
                  <a:lnTo>
                    <a:pt x="1" y="258"/>
                  </a:lnTo>
                  <a:lnTo>
                    <a:pt x="3" y="248"/>
                  </a:lnTo>
                  <a:lnTo>
                    <a:pt x="7" y="238"/>
                  </a:lnTo>
                  <a:lnTo>
                    <a:pt x="12" y="224"/>
                  </a:lnTo>
                  <a:lnTo>
                    <a:pt x="19" y="210"/>
                  </a:lnTo>
                  <a:lnTo>
                    <a:pt x="29" y="193"/>
                  </a:lnTo>
                  <a:lnTo>
                    <a:pt x="39" y="175"/>
                  </a:lnTo>
                  <a:lnTo>
                    <a:pt x="53" y="154"/>
                  </a:lnTo>
                  <a:lnTo>
                    <a:pt x="68" y="132"/>
                  </a:lnTo>
                  <a:lnTo>
                    <a:pt x="85" y="109"/>
                  </a:lnTo>
                  <a:lnTo>
                    <a:pt x="105" y="84"/>
                  </a:lnTo>
                  <a:lnTo>
                    <a:pt x="128" y="57"/>
                  </a:lnTo>
                  <a:lnTo>
                    <a:pt x="153" y="3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Freeform 23">
              <a:extLst>
                <a:ext uri="{FF2B5EF4-FFF2-40B4-BE49-F238E27FC236}">
                  <a16:creationId xmlns:a16="http://schemas.microsoft.com/office/drawing/2014/main" id="{D39EC613-9CF8-6E1F-5BBB-856812E55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" y="1864"/>
              <a:ext cx="86" cy="66"/>
            </a:xfrm>
            <a:custGeom>
              <a:avLst/>
              <a:gdLst>
                <a:gd name="T0" fmla="*/ 0 w 170"/>
                <a:gd name="T1" fmla="*/ 0 h 132"/>
                <a:gd name="T2" fmla="*/ 1 w 170"/>
                <a:gd name="T3" fmla="*/ 1 h 132"/>
                <a:gd name="T4" fmla="*/ 2 w 170"/>
                <a:gd name="T5" fmla="*/ 1 h 132"/>
                <a:gd name="T6" fmla="*/ 4 w 170"/>
                <a:gd name="T7" fmla="*/ 2 h 132"/>
                <a:gd name="T8" fmla="*/ 5 w 170"/>
                <a:gd name="T9" fmla="*/ 3 h 132"/>
                <a:gd name="T10" fmla="*/ 7 w 170"/>
                <a:gd name="T11" fmla="*/ 4 h 132"/>
                <a:gd name="T12" fmla="*/ 9 w 170"/>
                <a:gd name="T13" fmla="*/ 5 h 132"/>
                <a:gd name="T14" fmla="*/ 10 w 170"/>
                <a:gd name="T15" fmla="*/ 6 h 132"/>
                <a:gd name="T16" fmla="*/ 11 w 170"/>
                <a:gd name="T17" fmla="*/ 6 h 132"/>
                <a:gd name="T18" fmla="*/ 11 w 170"/>
                <a:gd name="T19" fmla="*/ 7 h 132"/>
                <a:gd name="T20" fmla="*/ 11 w 170"/>
                <a:gd name="T21" fmla="*/ 7 h 132"/>
                <a:gd name="T22" fmla="*/ 11 w 170"/>
                <a:gd name="T23" fmla="*/ 7 h 132"/>
                <a:gd name="T24" fmla="*/ 10 w 170"/>
                <a:gd name="T25" fmla="*/ 8 h 132"/>
                <a:gd name="T26" fmla="*/ 10 w 170"/>
                <a:gd name="T27" fmla="*/ 8 h 132"/>
                <a:gd name="T28" fmla="*/ 9 w 170"/>
                <a:gd name="T29" fmla="*/ 9 h 132"/>
                <a:gd name="T30" fmla="*/ 9 w 170"/>
                <a:gd name="T31" fmla="*/ 9 h 132"/>
                <a:gd name="T32" fmla="*/ 9 w 170"/>
                <a:gd name="T33" fmla="*/ 9 h 132"/>
                <a:gd name="T34" fmla="*/ 8 w 170"/>
                <a:gd name="T35" fmla="*/ 9 h 132"/>
                <a:gd name="T36" fmla="*/ 8 w 170"/>
                <a:gd name="T37" fmla="*/ 9 h 132"/>
                <a:gd name="T38" fmla="*/ 8 w 170"/>
                <a:gd name="T39" fmla="*/ 9 h 132"/>
                <a:gd name="T40" fmla="*/ 7 w 170"/>
                <a:gd name="T41" fmla="*/ 9 h 132"/>
                <a:gd name="T42" fmla="*/ 7 w 170"/>
                <a:gd name="T43" fmla="*/ 9 h 132"/>
                <a:gd name="T44" fmla="*/ 6 w 170"/>
                <a:gd name="T45" fmla="*/ 8 h 132"/>
                <a:gd name="T46" fmla="*/ 6 w 170"/>
                <a:gd name="T47" fmla="*/ 8 h 132"/>
                <a:gd name="T48" fmla="*/ 5 w 170"/>
                <a:gd name="T49" fmla="*/ 8 h 132"/>
                <a:gd name="T50" fmla="*/ 5 w 170"/>
                <a:gd name="T51" fmla="*/ 7 h 132"/>
                <a:gd name="T52" fmla="*/ 4 w 170"/>
                <a:gd name="T53" fmla="*/ 6 h 132"/>
                <a:gd name="T54" fmla="*/ 3 w 170"/>
                <a:gd name="T55" fmla="*/ 5 h 132"/>
                <a:gd name="T56" fmla="*/ 2 w 170"/>
                <a:gd name="T57" fmla="*/ 4 h 132"/>
                <a:gd name="T58" fmla="*/ 1 w 170"/>
                <a:gd name="T59" fmla="*/ 3 h 132"/>
                <a:gd name="T60" fmla="*/ 1 w 170"/>
                <a:gd name="T61" fmla="*/ 2 h 132"/>
                <a:gd name="T62" fmla="*/ 0 w 170"/>
                <a:gd name="T63" fmla="*/ 1 h 132"/>
                <a:gd name="T64" fmla="*/ 0 w 170"/>
                <a:gd name="T65" fmla="*/ 0 h 1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0"/>
                <a:gd name="T100" fmla="*/ 0 h 132"/>
                <a:gd name="T101" fmla="*/ 170 w 170"/>
                <a:gd name="T102" fmla="*/ 132 h 1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0" h="132">
                  <a:moveTo>
                    <a:pt x="0" y="0"/>
                  </a:moveTo>
                  <a:lnTo>
                    <a:pt x="9" y="8"/>
                  </a:lnTo>
                  <a:lnTo>
                    <a:pt x="27" y="20"/>
                  </a:lnTo>
                  <a:lnTo>
                    <a:pt x="52" y="35"/>
                  </a:lnTo>
                  <a:lnTo>
                    <a:pt x="79" y="50"/>
                  </a:lnTo>
                  <a:lnTo>
                    <a:pt x="107" y="66"/>
                  </a:lnTo>
                  <a:lnTo>
                    <a:pt x="133" y="79"/>
                  </a:lnTo>
                  <a:lnTo>
                    <a:pt x="155" y="92"/>
                  </a:lnTo>
                  <a:lnTo>
                    <a:pt x="170" y="101"/>
                  </a:lnTo>
                  <a:lnTo>
                    <a:pt x="169" y="106"/>
                  </a:lnTo>
                  <a:lnTo>
                    <a:pt x="167" y="112"/>
                  </a:lnTo>
                  <a:lnTo>
                    <a:pt x="161" y="117"/>
                  </a:lnTo>
                  <a:lnTo>
                    <a:pt x="155" y="123"/>
                  </a:lnTo>
                  <a:lnTo>
                    <a:pt x="148" y="128"/>
                  </a:lnTo>
                  <a:lnTo>
                    <a:pt x="143" y="131"/>
                  </a:lnTo>
                  <a:lnTo>
                    <a:pt x="136" y="132"/>
                  </a:lnTo>
                  <a:lnTo>
                    <a:pt x="131" y="131"/>
                  </a:lnTo>
                  <a:lnTo>
                    <a:pt x="127" y="130"/>
                  </a:lnTo>
                  <a:lnTo>
                    <a:pt x="121" y="129"/>
                  </a:lnTo>
                  <a:lnTo>
                    <a:pt x="114" y="129"/>
                  </a:lnTo>
                  <a:lnTo>
                    <a:pt x="107" y="130"/>
                  </a:lnTo>
                  <a:lnTo>
                    <a:pt x="99" y="129"/>
                  </a:lnTo>
                  <a:lnTo>
                    <a:pt x="91" y="128"/>
                  </a:lnTo>
                  <a:lnTo>
                    <a:pt x="83" y="124"/>
                  </a:lnTo>
                  <a:lnTo>
                    <a:pt x="75" y="119"/>
                  </a:lnTo>
                  <a:lnTo>
                    <a:pt x="65" y="109"/>
                  </a:lnTo>
                  <a:lnTo>
                    <a:pt x="53" y="96"/>
                  </a:lnTo>
                  <a:lnTo>
                    <a:pt x="40" y="79"/>
                  </a:lnTo>
                  <a:lnTo>
                    <a:pt x="26" y="61"/>
                  </a:lnTo>
                  <a:lnTo>
                    <a:pt x="15" y="44"/>
                  </a:lnTo>
                  <a:lnTo>
                    <a:pt x="6" y="27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Freeform 24">
              <a:extLst>
                <a:ext uri="{FF2B5EF4-FFF2-40B4-BE49-F238E27FC236}">
                  <a16:creationId xmlns:a16="http://schemas.microsoft.com/office/drawing/2014/main" id="{E86DCC2D-F89D-C39B-9CE3-C6A46DC90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1726"/>
              <a:ext cx="151" cy="38"/>
            </a:xfrm>
            <a:custGeom>
              <a:avLst/>
              <a:gdLst>
                <a:gd name="T0" fmla="*/ 19 w 302"/>
                <a:gd name="T1" fmla="*/ 0 h 75"/>
                <a:gd name="T2" fmla="*/ 19 w 302"/>
                <a:gd name="T3" fmla="*/ 0 h 75"/>
                <a:gd name="T4" fmla="*/ 19 w 302"/>
                <a:gd name="T5" fmla="*/ 0 h 75"/>
                <a:gd name="T6" fmla="*/ 18 w 302"/>
                <a:gd name="T7" fmla="*/ 0 h 75"/>
                <a:gd name="T8" fmla="*/ 17 w 302"/>
                <a:gd name="T9" fmla="*/ 0 h 75"/>
                <a:gd name="T10" fmla="*/ 16 w 302"/>
                <a:gd name="T11" fmla="*/ 0 h 75"/>
                <a:gd name="T12" fmla="*/ 15 w 302"/>
                <a:gd name="T13" fmla="*/ 1 h 75"/>
                <a:gd name="T14" fmla="*/ 14 w 302"/>
                <a:gd name="T15" fmla="*/ 1 h 75"/>
                <a:gd name="T16" fmla="*/ 12 w 302"/>
                <a:gd name="T17" fmla="*/ 1 h 75"/>
                <a:gd name="T18" fmla="*/ 11 w 302"/>
                <a:gd name="T19" fmla="*/ 1 h 75"/>
                <a:gd name="T20" fmla="*/ 10 w 302"/>
                <a:gd name="T21" fmla="*/ 1 h 75"/>
                <a:gd name="T22" fmla="*/ 9 w 302"/>
                <a:gd name="T23" fmla="*/ 1 h 75"/>
                <a:gd name="T24" fmla="*/ 7 w 302"/>
                <a:gd name="T25" fmla="*/ 1 h 75"/>
                <a:gd name="T26" fmla="*/ 6 w 302"/>
                <a:gd name="T27" fmla="*/ 1 h 75"/>
                <a:gd name="T28" fmla="*/ 5 w 302"/>
                <a:gd name="T29" fmla="*/ 1 h 75"/>
                <a:gd name="T30" fmla="*/ 5 w 302"/>
                <a:gd name="T31" fmla="*/ 1 h 75"/>
                <a:gd name="T32" fmla="*/ 4 w 302"/>
                <a:gd name="T33" fmla="*/ 1 h 75"/>
                <a:gd name="T34" fmla="*/ 3 w 302"/>
                <a:gd name="T35" fmla="*/ 2 h 75"/>
                <a:gd name="T36" fmla="*/ 2 w 302"/>
                <a:gd name="T37" fmla="*/ 2 h 75"/>
                <a:gd name="T38" fmla="*/ 1 w 302"/>
                <a:gd name="T39" fmla="*/ 2 h 75"/>
                <a:gd name="T40" fmla="*/ 1 w 302"/>
                <a:gd name="T41" fmla="*/ 3 h 75"/>
                <a:gd name="T42" fmla="*/ 1 w 302"/>
                <a:gd name="T43" fmla="*/ 3 h 75"/>
                <a:gd name="T44" fmla="*/ 1 w 302"/>
                <a:gd name="T45" fmla="*/ 4 h 75"/>
                <a:gd name="T46" fmla="*/ 0 w 302"/>
                <a:gd name="T47" fmla="*/ 4 h 75"/>
                <a:gd name="T48" fmla="*/ 1 w 302"/>
                <a:gd name="T49" fmla="*/ 5 h 75"/>
                <a:gd name="T50" fmla="*/ 1 w 302"/>
                <a:gd name="T51" fmla="*/ 5 h 75"/>
                <a:gd name="T52" fmla="*/ 1 w 302"/>
                <a:gd name="T53" fmla="*/ 5 h 75"/>
                <a:gd name="T54" fmla="*/ 2 w 302"/>
                <a:gd name="T55" fmla="*/ 5 h 75"/>
                <a:gd name="T56" fmla="*/ 3 w 302"/>
                <a:gd name="T57" fmla="*/ 5 h 75"/>
                <a:gd name="T58" fmla="*/ 4 w 302"/>
                <a:gd name="T59" fmla="*/ 4 h 75"/>
                <a:gd name="T60" fmla="*/ 5 w 302"/>
                <a:gd name="T61" fmla="*/ 4 h 75"/>
                <a:gd name="T62" fmla="*/ 6 w 302"/>
                <a:gd name="T63" fmla="*/ 4 h 75"/>
                <a:gd name="T64" fmla="*/ 8 w 302"/>
                <a:gd name="T65" fmla="*/ 3 h 75"/>
                <a:gd name="T66" fmla="*/ 10 w 302"/>
                <a:gd name="T67" fmla="*/ 3 h 75"/>
                <a:gd name="T68" fmla="*/ 11 w 302"/>
                <a:gd name="T69" fmla="*/ 2 h 75"/>
                <a:gd name="T70" fmla="*/ 13 w 302"/>
                <a:gd name="T71" fmla="*/ 2 h 75"/>
                <a:gd name="T72" fmla="*/ 14 w 302"/>
                <a:gd name="T73" fmla="*/ 1 h 75"/>
                <a:gd name="T74" fmla="*/ 15 w 302"/>
                <a:gd name="T75" fmla="*/ 1 h 75"/>
                <a:gd name="T76" fmla="*/ 17 w 302"/>
                <a:gd name="T77" fmla="*/ 1 h 75"/>
                <a:gd name="T78" fmla="*/ 18 w 302"/>
                <a:gd name="T79" fmla="*/ 1 h 75"/>
                <a:gd name="T80" fmla="*/ 19 w 302"/>
                <a:gd name="T81" fmla="*/ 0 h 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75"/>
                <a:gd name="T125" fmla="*/ 302 w 302"/>
                <a:gd name="T126" fmla="*/ 75 h 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75">
                  <a:moveTo>
                    <a:pt x="302" y="0"/>
                  </a:moveTo>
                  <a:lnTo>
                    <a:pt x="300" y="0"/>
                  </a:lnTo>
                  <a:lnTo>
                    <a:pt x="293" y="0"/>
                  </a:lnTo>
                  <a:lnTo>
                    <a:pt x="283" y="0"/>
                  </a:lnTo>
                  <a:lnTo>
                    <a:pt x="270" y="0"/>
                  </a:lnTo>
                  <a:lnTo>
                    <a:pt x="254" y="0"/>
                  </a:lnTo>
                  <a:lnTo>
                    <a:pt x="236" y="1"/>
                  </a:lnTo>
                  <a:lnTo>
                    <a:pt x="216" y="1"/>
                  </a:lnTo>
                  <a:lnTo>
                    <a:pt x="195" y="1"/>
                  </a:lnTo>
                  <a:lnTo>
                    <a:pt x="173" y="2"/>
                  </a:lnTo>
                  <a:lnTo>
                    <a:pt x="153" y="3"/>
                  </a:lnTo>
                  <a:lnTo>
                    <a:pt x="132" y="4"/>
                  </a:lnTo>
                  <a:lnTo>
                    <a:pt x="113" y="6"/>
                  </a:lnTo>
                  <a:lnTo>
                    <a:pt x="96" y="7"/>
                  </a:lnTo>
                  <a:lnTo>
                    <a:pt x="81" y="8"/>
                  </a:lnTo>
                  <a:lnTo>
                    <a:pt x="68" y="10"/>
                  </a:lnTo>
                  <a:lnTo>
                    <a:pt x="60" y="12"/>
                  </a:lnTo>
                  <a:lnTo>
                    <a:pt x="44" y="18"/>
                  </a:lnTo>
                  <a:lnTo>
                    <a:pt x="32" y="25"/>
                  </a:lnTo>
                  <a:lnTo>
                    <a:pt x="20" y="31"/>
                  </a:lnTo>
                  <a:lnTo>
                    <a:pt x="12" y="37"/>
                  </a:lnTo>
                  <a:lnTo>
                    <a:pt x="6" y="45"/>
                  </a:lnTo>
                  <a:lnTo>
                    <a:pt x="2" y="53"/>
                  </a:lnTo>
                  <a:lnTo>
                    <a:pt x="0" y="62"/>
                  </a:lnTo>
                  <a:lnTo>
                    <a:pt x="2" y="72"/>
                  </a:lnTo>
                  <a:lnTo>
                    <a:pt x="5" y="75"/>
                  </a:lnTo>
                  <a:lnTo>
                    <a:pt x="12" y="75"/>
                  </a:lnTo>
                  <a:lnTo>
                    <a:pt x="23" y="72"/>
                  </a:lnTo>
                  <a:lnTo>
                    <a:pt x="38" y="69"/>
                  </a:lnTo>
                  <a:lnTo>
                    <a:pt x="57" y="63"/>
                  </a:lnTo>
                  <a:lnTo>
                    <a:pt x="78" y="57"/>
                  </a:lnTo>
                  <a:lnTo>
                    <a:pt x="100" y="50"/>
                  </a:lnTo>
                  <a:lnTo>
                    <a:pt x="124" y="42"/>
                  </a:lnTo>
                  <a:lnTo>
                    <a:pt x="149" y="34"/>
                  </a:lnTo>
                  <a:lnTo>
                    <a:pt x="173" y="27"/>
                  </a:lnTo>
                  <a:lnTo>
                    <a:pt x="199" y="19"/>
                  </a:lnTo>
                  <a:lnTo>
                    <a:pt x="223" y="14"/>
                  </a:lnTo>
                  <a:lnTo>
                    <a:pt x="246" y="8"/>
                  </a:lnTo>
                  <a:lnTo>
                    <a:pt x="267" y="3"/>
                  </a:lnTo>
                  <a:lnTo>
                    <a:pt x="286" y="1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Freeform 25">
              <a:extLst>
                <a:ext uri="{FF2B5EF4-FFF2-40B4-BE49-F238E27FC236}">
                  <a16:creationId xmlns:a16="http://schemas.microsoft.com/office/drawing/2014/main" id="{B607CAF8-7CA3-9DFF-08E4-A8447530D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" y="1792"/>
              <a:ext cx="142" cy="102"/>
            </a:xfrm>
            <a:custGeom>
              <a:avLst/>
              <a:gdLst>
                <a:gd name="T0" fmla="*/ 18 w 283"/>
                <a:gd name="T1" fmla="*/ 1 h 204"/>
                <a:gd name="T2" fmla="*/ 18 w 283"/>
                <a:gd name="T3" fmla="*/ 1 h 204"/>
                <a:gd name="T4" fmla="*/ 17 w 283"/>
                <a:gd name="T5" fmla="*/ 1 h 204"/>
                <a:gd name="T6" fmla="*/ 17 w 283"/>
                <a:gd name="T7" fmla="*/ 0 h 204"/>
                <a:gd name="T8" fmla="*/ 17 w 283"/>
                <a:gd name="T9" fmla="*/ 0 h 204"/>
                <a:gd name="T10" fmla="*/ 16 w 283"/>
                <a:gd name="T11" fmla="*/ 1 h 204"/>
                <a:gd name="T12" fmla="*/ 16 w 283"/>
                <a:gd name="T13" fmla="*/ 1 h 204"/>
                <a:gd name="T14" fmla="*/ 15 w 283"/>
                <a:gd name="T15" fmla="*/ 1 h 204"/>
                <a:gd name="T16" fmla="*/ 14 w 283"/>
                <a:gd name="T17" fmla="*/ 1 h 204"/>
                <a:gd name="T18" fmla="*/ 14 w 283"/>
                <a:gd name="T19" fmla="*/ 1 h 204"/>
                <a:gd name="T20" fmla="*/ 13 w 283"/>
                <a:gd name="T21" fmla="*/ 2 h 204"/>
                <a:gd name="T22" fmla="*/ 13 w 283"/>
                <a:gd name="T23" fmla="*/ 2 h 204"/>
                <a:gd name="T24" fmla="*/ 12 w 283"/>
                <a:gd name="T25" fmla="*/ 2 h 204"/>
                <a:gd name="T26" fmla="*/ 11 w 283"/>
                <a:gd name="T27" fmla="*/ 3 h 204"/>
                <a:gd name="T28" fmla="*/ 10 w 283"/>
                <a:gd name="T29" fmla="*/ 3 h 204"/>
                <a:gd name="T30" fmla="*/ 9 w 283"/>
                <a:gd name="T31" fmla="*/ 4 h 204"/>
                <a:gd name="T32" fmla="*/ 8 w 283"/>
                <a:gd name="T33" fmla="*/ 5 h 204"/>
                <a:gd name="T34" fmla="*/ 7 w 283"/>
                <a:gd name="T35" fmla="*/ 6 h 204"/>
                <a:gd name="T36" fmla="*/ 6 w 283"/>
                <a:gd name="T37" fmla="*/ 6 h 204"/>
                <a:gd name="T38" fmla="*/ 5 w 283"/>
                <a:gd name="T39" fmla="*/ 7 h 204"/>
                <a:gd name="T40" fmla="*/ 4 w 283"/>
                <a:gd name="T41" fmla="*/ 7 h 204"/>
                <a:gd name="T42" fmla="*/ 3 w 283"/>
                <a:gd name="T43" fmla="*/ 7 h 204"/>
                <a:gd name="T44" fmla="*/ 2 w 283"/>
                <a:gd name="T45" fmla="*/ 8 h 204"/>
                <a:gd name="T46" fmla="*/ 2 w 283"/>
                <a:gd name="T47" fmla="*/ 8 h 204"/>
                <a:gd name="T48" fmla="*/ 1 w 283"/>
                <a:gd name="T49" fmla="*/ 9 h 204"/>
                <a:gd name="T50" fmla="*/ 1 w 283"/>
                <a:gd name="T51" fmla="*/ 9 h 204"/>
                <a:gd name="T52" fmla="*/ 0 w 283"/>
                <a:gd name="T53" fmla="*/ 10 h 204"/>
                <a:gd name="T54" fmla="*/ 1 w 283"/>
                <a:gd name="T55" fmla="*/ 11 h 204"/>
                <a:gd name="T56" fmla="*/ 1 w 283"/>
                <a:gd name="T57" fmla="*/ 11 h 204"/>
                <a:gd name="T58" fmla="*/ 1 w 283"/>
                <a:gd name="T59" fmla="*/ 11 h 204"/>
                <a:gd name="T60" fmla="*/ 1 w 283"/>
                <a:gd name="T61" fmla="*/ 11 h 204"/>
                <a:gd name="T62" fmla="*/ 2 w 283"/>
                <a:gd name="T63" fmla="*/ 11 h 204"/>
                <a:gd name="T64" fmla="*/ 2 w 283"/>
                <a:gd name="T65" fmla="*/ 11 h 204"/>
                <a:gd name="T66" fmla="*/ 2 w 283"/>
                <a:gd name="T67" fmla="*/ 12 h 204"/>
                <a:gd name="T68" fmla="*/ 3 w 283"/>
                <a:gd name="T69" fmla="*/ 12 h 204"/>
                <a:gd name="T70" fmla="*/ 3 w 283"/>
                <a:gd name="T71" fmla="*/ 12 h 204"/>
                <a:gd name="T72" fmla="*/ 3 w 283"/>
                <a:gd name="T73" fmla="*/ 12 h 204"/>
                <a:gd name="T74" fmla="*/ 4 w 283"/>
                <a:gd name="T75" fmla="*/ 12 h 204"/>
                <a:gd name="T76" fmla="*/ 4 w 283"/>
                <a:gd name="T77" fmla="*/ 13 h 204"/>
                <a:gd name="T78" fmla="*/ 5 w 283"/>
                <a:gd name="T79" fmla="*/ 13 h 204"/>
                <a:gd name="T80" fmla="*/ 5 w 283"/>
                <a:gd name="T81" fmla="*/ 13 h 204"/>
                <a:gd name="T82" fmla="*/ 6 w 283"/>
                <a:gd name="T83" fmla="*/ 13 h 204"/>
                <a:gd name="T84" fmla="*/ 7 w 283"/>
                <a:gd name="T85" fmla="*/ 13 h 204"/>
                <a:gd name="T86" fmla="*/ 7 w 283"/>
                <a:gd name="T87" fmla="*/ 13 h 204"/>
                <a:gd name="T88" fmla="*/ 8 w 283"/>
                <a:gd name="T89" fmla="*/ 12 h 204"/>
                <a:gd name="T90" fmla="*/ 9 w 283"/>
                <a:gd name="T91" fmla="*/ 11 h 204"/>
                <a:gd name="T92" fmla="*/ 10 w 283"/>
                <a:gd name="T93" fmla="*/ 10 h 204"/>
                <a:gd name="T94" fmla="*/ 11 w 283"/>
                <a:gd name="T95" fmla="*/ 9 h 204"/>
                <a:gd name="T96" fmla="*/ 13 w 283"/>
                <a:gd name="T97" fmla="*/ 7 h 204"/>
                <a:gd name="T98" fmla="*/ 14 w 283"/>
                <a:gd name="T99" fmla="*/ 6 h 204"/>
                <a:gd name="T100" fmla="*/ 15 w 283"/>
                <a:gd name="T101" fmla="*/ 5 h 204"/>
                <a:gd name="T102" fmla="*/ 16 w 283"/>
                <a:gd name="T103" fmla="*/ 5 h 204"/>
                <a:gd name="T104" fmla="*/ 17 w 283"/>
                <a:gd name="T105" fmla="*/ 4 h 204"/>
                <a:gd name="T106" fmla="*/ 18 w 283"/>
                <a:gd name="T107" fmla="*/ 3 h 204"/>
                <a:gd name="T108" fmla="*/ 18 w 283"/>
                <a:gd name="T109" fmla="*/ 3 h 204"/>
                <a:gd name="T110" fmla="*/ 18 w 283"/>
                <a:gd name="T111" fmla="*/ 2 h 204"/>
                <a:gd name="T112" fmla="*/ 18 w 283"/>
                <a:gd name="T113" fmla="*/ 1 h 2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3"/>
                <a:gd name="T172" fmla="*/ 0 h 204"/>
                <a:gd name="T173" fmla="*/ 283 w 283"/>
                <a:gd name="T174" fmla="*/ 204 h 20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3" h="204">
                  <a:moveTo>
                    <a:pt x="279" y="8"/>
                  </a:moveTo>
                  <a:lnTo>
                    <a:pt x="275" y="4"/>
                  </a:lnTo>
                  <a:lnTo>
                    <a:pt x="271" y="1"/>
                  </a:lnTo>
                  <a:lnTo>
                    <a:pt x="265" y="0"/>
                  </a:lnTo>
                  <a:lnTo>
                    <a:pt x="259" y="0"/>
                  </a:lnTo>
                  <a:lnTo>
                    <a:pt x="252" y="1"/>
                  </a:lnTo>
                  <a:lnTo>
                    <a:pt x="244" y="4"/>
                  </a:lnTo>
                  <a:lnTo>
                    <a:pt x="234" y="7"/>
                  </a:lnTo>
                  <a:lnTo>
                    <a:pt x="224" y="10"/>
                  </a:lnTo>
                  <a:lnTo>
                    <a:pt x="217" y="14"/>
                  </a:lnTo>
                  <a:lnTo>
                    <a:pt x="206" y="18"/>
                  </a:lnTo>
                  <a:lnTo>
                    <a:pt x="195" y="24"/>
                  </a:lnTo>
                  <a:lnTo>
                    <a:pt x="181" y="32"/>
                  </a:lnTo>
                  <a:lnTo>
                    <a:pt x="166" y="42"/>
                  </a:lnTo>
                  <a:lnTo>
                    <a:pt x="150" y="51"/>
                  </a:lnTo>
                  <a:lnTo>
                    <a:pt x="134" y="61"/>
                  </a:lnTo>
                  <a:lnTo>
                    <a:pt x="116" y="70"/>
                  </a:lnTo>
                  <a:lnTo>
                    <a:pt x="99" y="81"/>
                  </a:lnTo>
                  <a:lnTo>
                    <a:pt x="83" y="91"/>
                  </a:lnTo>
                  <a:lnTo>
                    <a:pt x="68" y="100"/>
                  </a:lnTo>
                  <a:lnTo>
                    <a:pt x="53" y="109"/>
                  </a:lnTo>
                  <a:lnTo>
                    <a:pt x="40" y="118"/>
                  </a:lnTo>
                  <a:lnTo>
                    <a:pt x="30" y="123"/>
                  </a:lnTo>
                  <a:lnTo>
                    <a:pt x="22" y="128"/>
                  </a:lnTo>
                  <a:lnTo>
                    <a:pt x="16" y="131"/>
                  </a:lnTo>
                  <a:lnTo>
                    <a:pt x="5" y="141"/>
                  </a:lnTo>
                  <a:lnTo>
                    <a:pt x="0" y="151"/>
                  </a:lnTo>
                  <a:lnTo>
                    <a:pt x="1" y="161"/>
                  </a:lnTo>
                  <a:lnTo>
                    <a:pt x="7" y="168"/>
                  </a:lnTo>
                  <a:lnTo>
                    <a:pt x="10" y="171"/>
                  </a:lnTo>
                  <a:lnTo>
                    <a:pt x="15" y="173"/>
                  </a:lnTo>
                  <a:lnTo>
                    <a:pt x="20" y="174"/>
                  </a:lnTo>
                  <a:lnTo>
                    <a:pt x="24" y="176"/>
                  </a:lnTo>
                  <a:lnTo>
                    <a:pt x="29" y="179"/>
                  </a:lnTo>
                  <a:lnTo>
                    <a:pt x="35" y="182"/>
                  </a:lnTo>
                  <a:lnTo>
                    <a:pt x="41" y="184"/>
                  </a:lnTo>
                  <a:lnTo>
                    <a:pt x="47" y="188"/>
                  </a:lnTo>
                  <a:lnTo>
                    <a:pt x="54" y="191"/>
                  </a:lnTo>
                  <a:lnTo>
                    <a:pt x="62" y="196"/>
                  </a:lnTo>
                  <a:lnTo>
                    <a:pt x="70" y="199"/>
                  </a:lnTo>
                  <a:lnTo>
                    <a:pt x="79" y="203"/>
                  </a:lnTo>
                  <a:lnTo>
                    <a:pt x="89" y="204"/>
                  </a:lnTo>
                  <a:lnTo>
                    <a:pt x="99" y="202"/>
                  </a:lnTo>
                  <a:lnTo>
                    <a:pt x="109" y="197"/>
                  </a:lnTo>
                  <a:lnTo>
                    <a:pt x="120" y="187"/>
                  </a:lnTo>
                  <a:lnTo>
                    <a:pt x="134" y="172"/>
                  </a:lnTo>
                  <a:lnTo>
                    <a:pt x="153" y="154"/>
                  </a:lnTo>
                  <a:lnTo>
                    <a:pt x="175" y="134"/>
                  </a:lnTo>
                  <a:lnTo>
                    <a:pt x="198" y="114"/>
                  </a:lnTo>
                  <a:lnTo>
                    <a:pt x="220" y="94"/>
                  </a:lnTo>
                  <a:lnTo>
                    <a:pt x="240" y="77"/>
                  </a:lnTo>
                  <a:lnTo>
                    <a:pt x="255" y="66"/>
                  </a:lnTo>
                  <a:lnTo>
                    <a:pt x="264" y="59"/>
                  </a:lnTo>
                  <a:lnTo>
                    <a:pt x="273" y="50"/>
                  </a:lnTo>
                  <a:lnTo>
                    <a:pt x="281" y="35"/>
                  </a:lnTo>
                  <a:lnTo>
                    <a:pt x="283" y="21"/>
                  </a:lnTo>
                  <a:lnTo>
                    <a:pt x="279" y="8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Freeform 26">
              <a:extLst>
                <a:ext uri="{FF2B5EF4-FFF2-40B4-BE49-F238E27FC236}">
                  <a16:creationId xmlns:a16="http://schemas.microsoft.com/office/drawing/2014/main" id="{0EBEC63F-05AE-03B5-DE64-97DF23BB3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" y="1838"/>
              <a:ext cx="70" cy="152"/>
            </a:xfrm>
            <a:custGeom>
              <a:avLst/>
              <a:gdLst>
                <a:gd name="T0" fmla="*/ 3 w 140"/>
                <a:gd name="T1" fmla="*/ 16 h 304"/>
                <a:gd name="T2" fmla="*/ 3 w 140"/>
                <a:gd name="T3" fmla="*/ 17 h 304"/>
                <a:gd name="T4" fmla="*/ 3 w 140"/>
                <a:gd name="T5" fmla="*/ 17 h 304"/>
                <a:gd name="T6" fmla="*/ 3 w 140"/>
                <a:gd name="T7" fmla="*/ 18 h 304"/>
                <a:gd name="T8" fmla="*/ 4 w 140"/>
                <a:gd name="T9" fmla="*/ 18 h 304"/>
                <a:gd name="T10" fmla="*/ 5 w 140"/>
                <a:gd name="T11" fmla="*/ 19 h 304"/>
                <a:gd name="T12" fmla="*/ 5 w 140"/>
                <a:gd name="T13" fmla="*/ 19 h 304"/>
                <a:gd name="T14" fmla="*/ 5 w 140"/>
                <a:gd name="T15" fmla="*/ 19 h 304"/>
                <a:gd name="T16" fmla="*/ 6 w 140"/>
                <a:gd name="T17" fmla="*/ 19 h 304"/>
                <a:gd name="T18" fmla="*/ 6 w 140"/>
                <a:gd name="T19" fmla="*/ 18 h 304"/>
                <a:gd name="T20" fmla="*/ 6 w 140"/>
                <a:gd name="T21" fmla="*/ 15 h 304"/>
                <a:gd name="T22" fmla="*/ 7 w 140"/>
                <a:gd name="T23" fmla="*/ 13 h 304"/>
                <a:gd name="T24" fmla="*/ 7 w 140"/>
                <a:gd name="T25" fmla="*/ 11 h 304"/>
                <a:gd name="T26" fmla="*/ 8 w 140"/>
                <a:gd name="T27" fmla="*/ 10 h 304"/>
                <a:gd name="T28" fmla="*/ 8 w 140"/>
                <a:gd name="T29" fmla="*/ 9 h 304"/>
                <a:gd name="T30" fmla="*/ 9 w 140"/>
                <a:gd name="T31" fmla="*/ 7 h 304"/>
                <a:gd name="T32" fmla="*/ 9 w 140"/>
                <a:gd name="T33" fmla="*/ 6 h 304"/>
                <a:gd name="T34" fmla="*/ 9 w 140"/>
                <a:gd name="T35" fmla="*/ 5 h 304"/>
                <a:gd name="T36" fmla="*/ 9 w 140"/>
                <a:gd name="T37" fmla="*/ 3 h 304"/>
                <a:gd name="T38" fmla="*/ 9 w 140"/>
                <a:gd name="T39" fmla="*/ 2 h 304"/>
                <a:gd name="T40" fmla="*/ 9 w 140"/>
                <a:gd name="T41" fmla="*/ 1 h 304"/>
                <a:gd name="T42" fmla="*/ 9 w 140"/>
                <a:gd name="T43" fmla="*/ 1 h 304"/>
                <a:gd name="T44" fmla="*/ 8 w 140"/>
                <a:gd name="T45" fmla="*/ 1 h 304"/>
                <a:gd name="T46" fmla="*/ 8 w 140"/>
                <a:gd name="T47" fmla="*/ 0 h 304"/>
                <a:gd name="T48" fmla="*/ 7 w 140"/>
                <a:gd name="T49" fmla="*/ 0 h 304"/>
                <a:gd name="T50" fmla="*/ 7 w 140"/>
                <a:gd name="T51" fmla="*/ 1 h 304"/>
                <a:gd name="T52" fmla="*/ 7 w 140"/>
                <a:gd name="T53" fmla="*/ 1 h 304"/>
                <a:gd name="T54" fmla="*/ 7 w 140"/>
                <a:gd name="T55" fmla="*/ 1 h 304"/>
                <a:gd name="T56" fmla="*/ 6 w 140"/>
                <a:gd name="T57" fmla="*/ 2 h 304"/>
                <a:gd name="T58" fmla="*/ 6 w 140"/>
                <a:gd name="T59" fmla="*/ 3 h 304"/>
                <a:gd name="T60" fmla="*/ 5 w 140"/>
                <a:gd name="T61" fmla="*/ 4 h 304"/>
                <a:gd name="T62" fmla="*/ 5 w 140"/>
                <a:gd name="T63" fmla="*/ 5 h 304"/>
                <a:gd name="T64" fmla="*/ 3 w 140"/>
                <a:gd name="T65" fmla="*/ 7 h 304"/>
                <a:gd name="T66" fmla="*/ 2 w 140"/>
                <a:gd name="T67" fmla="*/ 8 h 304"/>
                <a:gd name="T68" fmla="*/ 2 w 140"/>
                <a:gd name="T69" fmla="*/ 10 h 304"/>
                <a:gd name="T70" fmla="*/ 1 w 140"/>
                <a:gd name="T71" fmla="*/ 10 h 304"/>
                <a:gd name="T72" fmla="*/ 1 w 140"/>
                <a:gd name="T73" fmla="*/ 11 h 304"/>
                <a:gd name="T74" fmla="*/ 1 w 140"/>
                <a:gd name="T75" fmla="*/ 12 h 304"/>
                <a:gd name="T76" fmla="*/ 0 w 140"/>
                <a:gd name="T77" fmla="*/ 13 h 304"/>
                <a:gd name="T78" fmla="*/ 1 w 140"/>
                <a:gd name="T79" fmla="*/ 14 h 304"/>
                <a:gd name="T80" fmla="*/ 1 w 140"/>
                <a:gd name="T81" fmla="*/ 15 h 304"/>
                <a:gd name="T82" fmla="*/ 1 w 140"/>
                <a:gd name="T83" fmla="*/ 15 h 304"/>
                <a:gd name="T84" fmla="*/ 2 w 140"/>
                <a:gd name="T85" fmla="*/ 16 h 304"/>
                <a:gd name="T86" fmla="*/ 2 w 140"/>
                <a:gd name="T87" fmla="*/ 16 h 304"/>
                <a:gd name="T88" fmla="*/ 3 w 140"/>
                <a:gd name="T89" fmla="*/ 16 h 30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0"/>
                <a:gd name="T136" fmla="*/ 0 h 304"/>
                <a:gd name="T137" fmla="*/ 140 w 140"/>
                <a:gd name="T138" fmla="*/ 304 h 304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0" h="304">
                  <a:moveTo>
                    <a:pt x="43" y="247"/>
                  </a:moveTo>
                  <a:lnTo>
                    <a:pt x="42" y="257"/>
                  </a:lnTo>
                  <a:lnTo>
                    <a:pt x="44" y="267"/>
                  </a:lnTo>
                  <a:lnTo>
                    <a:pt x="50" y="275"/>
                  </a:lnTo>
                  <a:lnTo>
                    <a:pt x="58" y="283"/>
                  </a:lnTo>
                  <a:lnTo>
                    <a:pt x="66" y="291"/>
                  </a:lnTo>
                  <a:lnTo>
                    <a:pt x="75" y="297"/>
                  </a:lnTo>
                  <a:lnTo>
                    <a:pt x="82" y="301"/>
                  </a:lnTo>
                  <a:lnTo>
                    <a:pt x="88" y="304"/>
                  </a:lnTo>
                  <a:lnTo>
                    <a:pt x="94" y="273"/>
                  </a:lnTo>
                  <a:lnTo>
                    <a:pt x="100" y="241"/>
                  </a:lnTo>
                  <a:lnTo>
                    <a:pt x="107" y="211"/>
                  </a:lnTo>
                  <a:lnTo>
                    <a:pt x="114" y="181"/>
                  </a:lnTo>
                  <a:lnTo>
                    <a:pt x="121" y="156"/>
                  </a:lnTo>
                  <a:lnTo>
                    <a:pt x="127" y="132"/>
                  </a:lnTo>
                  <a:lnTo>
                    <a:pt x="132" y="114"/>
                  </a:lnTo>
                  <a:lnTo>
                    <a:pt x="134" y="100"/>
                  </a:lnTo>
                  <a:lnTo>
                    <a:pt x="137" y="77"/>
                  </a:lnTo>
                  <a:lnTo>
                    <a:pt x="140" y="53"/>
                  </a:lnTo>
                  <a:lnTo>
                    <a:pt x="140" y="30"/>
                  </a:lnTo>
                  <a:lnTo>
                    <a:pt x="134" y="13"/>
                  </a:lnTo>
                  <a:lnTo>
                    <a:pt x="129" y="7"/>
                  </a:lnTo>
                  <a:lnTo>
                    <a:pt x="126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3" y="2"/>
                  </a:lnTo>
                  <a:lnTo>
                    <a:pt x="109" y="7"/>
                  </a:lnTo>
                  <a:lnTo>
                    <a:pt x="103" y="15"/>
                  </a:lnTo>
                  <a:lnTo>
                    <a:pt x="96" y="25"/>
                  </a:lnTo>
                  <a:lnTo>
                    <a:pt x="88" y="40"/>
                  </a:lnTo>
                  <a:lnTo>
                    <a:pt x="77" y="59"/>
                  </a:lnTo>
                  <a:lnTo>
                    <a:pt x="65" y="81"/>
                  </a:lnTo>
                  <a:lnTo>
                    <a:pt x="52" y="104"/>
                  </a:lnTo>
                  <a:lnTo>
                    <a:pt x="38" y="126"/>
                  </a:lnTo>
                  <a:lnTo>
                    <a:pt x="27" y="145"/>
                  </a:lnTo>
                  <a:lnTo>
                    <a:pt x="18" y="161"/>
                  </a:lnTo>
                  <a:lnTo>
                    <a:pt x="11" y="173"/>
                  </a:lnTo>
                  <a:lnTo>
                    <a:pt x="3" y="190"/>
                  </a:lnTo>
                  <a:lnTo>
                    <a:pt x="0" y="206"/>
                  </a:lnTo>
                  <a:lnTo>
                    <a:pt x="3" y="221"/>
                  </a:lnTo>
                  <a:lnTo>
                    <a:pt x="8" y="233"/>
                  </a:lnTo>
                  <a:lnTo>
                    <a:pt x="15" y="242"/>
                  </a:lnTo>
                  <a:lnTo>
                    <a:pt x="24" y="248"/>
                  </a:lnTo>
                  <a:lnTo>
                    <a:pt x="34" y="249"/>
                  </a:lnTo>
                  <a:lnTo>
                    <a:pt x="43" y="247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Freeform 27">
              <a:extLst>
                <a:ext uri="{FF2B5EF4-FFF2-40B4-BE49-F238E27FC236}">
                  <a16:creationId xmlns:a16="http://schemas.microsoft.com/office/drawing/2014/main" id="{04431AE0-0332-C99C-B941-D85F12DE2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1852"/>
              <a:ext cx="73" cy="183"/>
            </a:xfrm>
            <a:custGeom>
              <a:avLst/>
              <a:gdLst>
                <a:gd name="T0" fmla="*/ 0 w 145"/>
                <a:gd name="T1" fmla="*/ 0 h 366"/>
                <a:gd name="T2" fmla="*/ 1 w 145"/>
                <a:gd name="T3" fmla="*/ 2 h 366"/>
                <a:gd name="T4" fmla="*/ 2 w 145"/>
                <a:gd name="T5" fmla="*/ 4 h 366"/>
                <a:gd name="T6" fmla="*/ 3 w 145"/>
                <a:gd name="T7" fmla="*/ 7 h 366"/>
                <a:gd name="T8" fmla="*/ 4 w 145"/>
                <a:gd name="T9" fmla="*/ 10 h 366"/>
                <a:gd name="T10" fmla="*/ 6 w 145"/>
                <a:gd name="T11" fmla="*/ 13 h 366"/>
                <a:gd name="T12" fmla="*/ 8 w 145"/>
                <a:gd name="T13" fmla="*/ 17 h 366"/>
                <a:gd name="T14" fmla="*/ 9 w 145"/>
                <a:gd name="T15" fmla="*/ 20 h 366"/>
                <a:gd name="T16" fmla="*/ 9 w 145"/>
                <a:gd name="T17" fmla="*/ 23 h 366"/>
                <a:gd name="T18" fmla="*/ 9 w 145"/>
                <a:gd name="T19" fmla="*/ 22 h 366"/>
                <a:gd name="T20" fmla="*/ 10 w 145"/>
                <a:gd name="T21" fmla="*/ 20 h 366"/>
                <a:gd name="T22" fmla="*/ 9 w 145"/>
                <a:gd name="T23" fmla="*/ 19 h 366"/>
                <a:gd name="T24" fmla="*/ 9 w 145"/>
                <a:gd name="T25" fmla="*/ 17 h 366"/>
                <a:gd name="T26" fmla="*/ 8 w 145"/>
                <a:gd name="T27" fmla="*/ 15 h 366"/>
                <a:gd name="T28" fmla="*/ 8 w 145"/>
                <a:gd name="T29" fmla="*/ 13 h 366"/>
                <a:gd name="T30" fmla="*/ 7 w 145"/>
                <a:gd name="T31" fmla="*/ 12 h 366"/>
                <a:gd name="T32" fmla="*/ 6 w 145"/>
                <a:gd name="T33" fmla="*/ 10 h 366"/>
                <a:gd name="T34" fmla="*/ 5 w 145"/>
                <a:gd name="T35" fmla="*/ 8 h 366"/>
                <a:gd name="T36" fmla="*/ 4 w 145"/>
                <a:gd name="T37" fmla="*/ 6 h 366"/>
                <a:gd name="T38" fmla="*/ 3 w 145"/>
                <a:gd name="T39" fmla="*/ 5 h 366"/>
                <a:gd name="T40" fmla="*/ 2 w 145"/>
                <a:gd name="T41" fmla="*/ 3 h 366"/>
                <a:gd name="T42" fmla="*/ 2 w 145"/>
                <a:gd name="T43" fmla="*/ 3 h 366"/>
                <a:gd name="T44" fmla="*/ 1 w 145"/>
                <a:gd name="T45" fmla="*/ 2 h 366"/>
                <a:gd name="T46" fmla="*/ 1 w 145"/>
                <a:gd name="T47" fmla="*/ 1 h 366"/>
                <a:gd name="T48" fmla="*/ 0 w 145"/>
                <a:gd name="T49" fmla="*/ 0 h 3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366"/>
                <a:gd name="T77" fmla="*/ 145 w 145"/>
                <a:gd name="T78" fmla="*/ 366 h 3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366">
                  <a:moveTo>
                    <a:pt x="0" y="0"/>
                  </a:moveTo>
                  <a:lnTo>
                    <a:pt x="3" y="29"/>
                  </a:lnTo>
                  <a:lnTo>
                    <a:pt x="17" y="64"/>
                  </a:lnTo>
                  <a:lnTo>
                    <a:pt x="39" y="107"/>
                  </a:lnTo>
                  <a:lnTo>
                    <a:pt x="64" y="153"/>
                  </a:lnTo>
                  <a:lnTo>
                    <a:pt x="91" y="204"/>
                  </a:lnTo>
                  <a:lnTo>
                    <a:pt x="114" y="257"/>
                  </a:lnTo>
                  <a:lnTo>
                    <a:pt x="130" y="312"/>
                  </a:lnTo>
                  <a:lnTo>
                    <a:pt x="137" y="366"/>
                  </a:lnTo>
                  <a:lnTo>
                    <a:pt x="144" y="343"/>
                  </a:lnTo>
                  <a:lnTo>
                    <a:pt x="145" y="318"/>
                  </a:lnTo>
                  <a:lnTo>
                    <a:pt x="143" y="291"/>
                  </a:lnTo>
                  <a:lnTo>
                    <a:pt x="137" y="264"/>
                  </a:lnTo>
                  <a:lnTo>
                    <a:pt x="128" y="236"/>
                  </a:lnTo>
                  <a:lnTo>
                    <a:pt x="116" y="207"/>
                  </a:lnTo>
                  <a:lnTo>
                    <a:pt x="104" y="178"/>
                  </a:lnTo>
                  <a:lnTo>
                    <a:pt x="89" y="151"/>
                  </a:lnTo>
                  <a:lnTo>
                    <a:pt x="74" y="124"/>
                  </a:lnTo>
                  <a:lnTo>
                    <a:pt x="59" y="98"/>
                  </a:lnTo>
                  <a:lnTo>
                    <a:pt x="44" y="75"/>
                  </a:lnTo>
                  <a:lnTo>
                    <a:pt x="30" y="53"/>
                  </a:lnTo>
                  <a:lnTo>
                    <a:pt x="18" y="34"/>
                  </a:lnTo>
                  <a:lnTo>
                    <a:pt x="9" y="19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Freeform 28">
              <a:extLst>
                <a:ext uri="{FF2B5EF4-FFF2-40B4-BE49-F238E27FC236}">
                  <a16:creationId xmlns:a16="http://schemas.microsoft.com/office/drawing/2014/main" id="{E7F833F2-EC05-4266-7A71-8648F4D01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" y="1400"/>
              <a:ext cx="130" cy="92"/>
            </a:xfrm>
            <a:custGeom>
              <a:avLst/>
              <a:gdLst>
                <a:gd name="T0" fmla="*/ 0 w 260"/>
                <a:gd name="T1" fmla="*/ 12 h 183"/>
                <a:gd name="T2" fmla="*/ 1 w 260"/>
                <a:gd name="T3" fmla="*/ 12 h 183"/>
                <a:gd name="T4" fmla="*/ 2 w 260"/>
                <a:gd name="T5" fmla="*/ 10 h 183"/>
                <a:gd name="T6" fmla="*/ 3 w 260"/>
                <a:gd name="T7" fmla="*/ 9 h 183"/>
                <a:gd name="T8" fmla="*/ 5 w 260"/>
                <a:gd name="T9" fmla="*/ 7 h 183"/>
                <a:gd name="T10" fmla="*/ 7 w 260"/>
                <a:gd name="T11" fmla="*/ 5 h 183"/>
                <a:gd name="T12" fmla="*/ 9 w 260"/>
                <a:gd name="T13" fmla="*/ 4 h 183"/>
                <a:gd name="T14" fmla="*/ 10 w 260"/>
                <a:gd name="T15" fmla="*/ 2 h 183"/>
                <a:gd name="T16" fmla="*/ 11 w 260"/>
                <a:gd name="T17" fmla="*/ 2 h 183"/>
                <a:gd name="T18" fmla="*/ 12 w 260"/>
                <a:gd name="T19" fmla="*/ 1 h 183"/>
                <a:gd name="T20" fmla="*/ 13 w 260"/>
                <a:gd name="T21" fmla="*/ 1 h 183"/>
                <a:gd name="T22" fmla="*/ 14 w 260"/>
                <a:gd name="T23" fmla="*/ 1 h 183"/>
                <a:gd name="T24" fmla="*/ 14 w 260"/>
                <a:gd name="T25" fmla="*/ 0 h 183"/>
                <a:gd name="T26" fmla="*/ 15 w 260"/>
                <a:gd name="T27" fmla="*/ 0 h 183"/>
                <a:gd name="T28" fmla="*/ 15 w 260"/>
                <a:gd name="T29" fmla="*/ 1 h 183"/>
                <a:gd name="T30" fmla="*/ 16 w 260"/>
                <a:gd name="T31" fmla="*/ 1 h 183"/>
                <a:gd name="T32" fmla="*/ 17 w 260"/>
                <a:gd name="T33" fmla="*/ 1 h 183"/>
                <a:gd name="T34" fmla="*/ 17 w 260"/>
                <a:gd name="T35" fmla="*/ 2 h 183"/>
                <a:gd name="T36" fmla="*/ 16 w 260"/>
                <a:gd name="T37" fmla="*/ 2 h 183"/>
                <a:gd name="T38" fmla="*/ 15 w 260"/>
                <a:gd name="T39" fmla="*/ 2 h 183"/>
                <a:gd name="T40" fmla="*/ 15 w 260"/>
                <a:gd name="T41" fmla="*/ 3 h 183"/>
                <a:gd name="T42" fmla="*/ 14 w 260"/>
                <a:gd name="T43" fmla="*/ 4 h 183"/>
                <a:gd name="T44" fmla="*/ 12 w 260"/>
                <a:gd name="T45" fmla="*/ 4 h 183"/>
                <a:gd name="T46" fmla="*/ 11 w 260"/>
                <a:gd name="T47" fmla="*/ 5 h 183"/>
                <a:gd name="T48" fmla="*/ 10 w 260"/>
                <a:gd name="T49" fmla="*/ 6 h 183"/>
                <a:gd name="T50" fmla="*/ 8 w 260"/>
                <a:gd name="T51" fmla="*/ 7 h 183"/>
                <a:gd name="T52" fmla="*/ 7 w 260"/>
                <a:gd name="T53" fmla="*/ 7 h 183"/>
                <a:gd name="T54" fmla="*/ 5 w 260"/>
                <a:gd name="T55" fmla="*/ 8 h 183"/>
                <a:gd name="T56" fmla="*/ 4 w 260"/>
                <a:gd name="T57" fmla="*/ 9 h 183"/>
                <a:gd name="T58" fmla="*/ 3 w 260"/>
                <a:gd name="T59" fmla="*/ 10 h 183"/>
                <a:gd name="T60" fmla="*/ 2 w 260"/>
                <a:gd name="T61" fmla="*/ 10 h 183"/>
                <a:gd name="T62" fmla="*/ 1 w 260"/>
                <a:gd name="T63" fmla="*/ 11 h 183"/>
                <a:gd name="T64" fmla="*/ 0 w 260"/>
                <a:gd name="T65" fmla="*/ 12 h 1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0"/>
                <a:gd name="T100" fmla="*/ 0 h 183"/>
                <a:gd name="T101" fmla="*/ 260 w 260"/>
                <a:gd name="T102" fmla="*/ 183 h 18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0" h="183">
                  <a:moveTo>
                    <a:pt x="0" y="183"/>
                  </a:moveTo>
                  <a:lnTo>
                    <a:pt x="7" y="177"/>
                  </a:lnTo>
                  <a:lnTo>
                    <a:pt x="23" y="160"/>
                  </a:lnTo>
                  <a:lnTo>
                    <a:pt x="47" y="136"/>
                  </a:lnTo>
                  <a:lnTo>
                    <a:pt x="76" y="107"/>
                  </a:lnTo>
                  <a:lnTo>
                    <a:pt x="106" y="77"/>
                  </a:lnTo>
                  <a:lnTo>
                    <a:pt x="135" y="51"/>
                  </a:lnTo>
                  <a:lnTo>
                    <a:pt x="160" y="30"/>
                  </a:lnTo>
                  <a:lnTo>
                    <a:pt x="177" y="17"/>
                  </a:lnTo>
                  <a:lnTo>
                    <a:pt x="192" y="10"/>
                  </a:lnTo>
                  <a:lnTo>
                    <a:pt x="206" y="6"/>
                  </a:lnTo>
                  <a:lnTo>
                    <a:pt x="218" y="1"/>
                  </a:lnTo>
                  <a:lnTo>
                    <a:pt x="228" y="0"/>
                  </a:lnTo>
                  <a:lnTo>
                    <a:pt x="237" y="0"/>
                  </a:lnTo>
                  <a:lnTo>
                    <a:pt x="245" y="2"/>
                  </a:lnTo>
                  <a:lnTo>
                    <a:pt x="253" y="8"/>
                  </a:lnTo>
                  <a:lnTo>
                    <a:pt x="260" y="16"/>
                  </a:lnTo>
                  <a:lnTo>
                    <a:pt x="260" y="19"/>
                  </a:lnTo>
                  <a:lnTo>
                    <a:pt x="255" y="25"/>
                  </a:lnTo>
                  <a:lnTo>
                    <a:pt x="245" y="32"/>
                  </a:lnTo>
                  <a:lnTo>
                    <a:pt x="233" y="40"/>
                  </a:lnTo>
                  <a:lnTo>
                    <a:pt x="215" y="51"/>
                  </a:lnTo>
                  <a:lnTo>
                    <a:pt x="197" y="61"/>
                  </a:lnTo>
                  <a:lnTo>
                    <a:pt x="176" y="72"/>
                  </a:lnTo>
                  <a:lnTo>
                    <a:pt x="154" y="84"/>
                  </a:lnTo>
                  <a:lnTo>
                    <a:pt x="132" y="97"/>
                  </a:lnTo>
                  <a:lnTo>
                    <a:pt x="109" y="109"/>
                  </a:lnTo>
                  <a:lnTo>
                    <a:pt x="86" y="122"/>
                  </a:lnTo>
                  <a:lnTo>
                    <a:pt x="66" y="135"/>
                  </a:lnTo>
                  <a:lnTo>
                    <a:pt x="45" y="148"/>
                  </a:lnTo>
                  <a:lnTo>
                    <a:pt x="28" y="160"/>
                  </a:lnTo>
                  <a:lnTo>
                    <a:pt x="11" y="171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Freeform 29">
              <a:extLst>
                <a:ext uri="{FF2B5EF4-FFF2-40B4-BE49-F238E27FC236}">
                  <a16:creationId xmlns:a16="http://schemas.microsoft.com/office/drawing/2014/main" id="{B9834E8B-7C83-A4C5-21D9-A67B5093E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" y="1559"/>
              <a:ext cx="152" cy="67"/>
            </a:xfrm>
            <a:custGeom>
              <a:avLst/>
              <a:gdLst>
                <a:gd name="T0" fmla="*/ 0 w 304"/>
                <a:gd name="T1" fmla="*/ 7 h 132"/>
                <a:gd name="T2" fmla="*/ 1 w 304"/>
                <a:gd name="T3" fmla="*/ 6 h 132"/>
                <a:gd name="T4" fmla="*/ 1 w 304"/>
                <a:gd name="T5" fmla="*/ 6 h 132"/>
                <a:gd name="T6" fmla="*/ 2 w 304"/>
                <a:gd name="T7" fmla="*/ 5 h 132"/>
                <a:gd name="T8" fmla="*/ 3 w 304"/>
                <a:gd name="T9" fmla="*/ 5 h 132"/>
                <a:gd name="T10" fmla="*/ 5 w 304"/>
                <a:gd name="T11" fmla="*/ 4 h 132"/>
                <a:gd name="T12" fmla="*/ 6 w 304"/>
                <a:gd name="T13" fmla="*/ 3 h 132"/>
                <a:gd name="T14" fmla="*/ 9 w 304"/>
                <a:gd name="T15" fmla="*/ 3 h 132"/>
                <a:gd name="T16" fmla="*/ 11 w 304"/>
                <a:gd name="T17" fmla="*/ 2 h 132"/>
                <a:gd name="T18" fmla="*/ 13 w 304"/>
                <a:gd name="T19" fmla="*/ 2 h 132"/>
                <a:gd name="T20" fmla="*/ 15 w 304"/>
                <a:gd name="T21" fmla="*/ 1 h 132"/>
                <a:gd name="T22" fmla="*/ 17 w 304"/>
                <a:gd name="T23" fmla="*/ 1 h 132"/>
                <a:gd name="T24" fmla="*/ 18 w 304"/>
                <a:gd name="T25" fmla="*/ 0 h 132"/>
                <a:gd name="T26" fmla="*/ 19 w 304"/>
                <a:gd name="T27" fmla="*/ 1 h 132"/>
                <a:gd name="T28" fmla="*/ 19 w 304"/>
                <a:gd name="T29" fmla="*/ 1 h 132"/>
                <a:gd name="T30" fmla="*/ 19 w 304"/>
                <a:gd name="T31" fmla="*/ 1 h 132"/>
                <a:gd name="T32" fmla="*/ 19 w 304"/>
                <a:gd name="T33" fmla="*/ 2 h 132"/>
                <a:gd name="T34" fmla="*/ 19 w 304"/>
                <a:gd name="T35" fmla="*/ 4 h 132"/>
                <a:gd name="T36" fmla="*/ 18 w 304"/>
                <a:gd name="T37" fmla="*/ 5 h 132"/>
                <a:gd name="T38" fmla="*/ 18 w 304"/>
                <a:gd name="T39" fmla="*/ 6 h 132"/>
                <a:gd name="T40" fmla="*/ 18 w 304"/>
                <a:gd name="T41" fmla="*/ 7 h 132"/>
                <a:gd name="T42" fmla="*/ 16 w 304"/>
                <a:gd name="T43" fmla="*/ 8 h 132"/>
                <a:gd name="T44" fmla="*/ 14 w 304"/>
                <a:gd name="T45" fmla="*/ 8 h 132"/>
                <a:gd name="T46" fmla="*/ 13 w 304"/>
                <a:gd name="T47" fmla="*/ 8 h 132"/>
                <a:gd name="T48" fmla="*/ 11 w 304"/>
                <a:gd name="T49" fmla="*/ 8 h 132"/>
                <a:gd name="T50" fmla="*/ 10 w 304"/>
                <a:gd name="T51" fmla="*/ 8 h 132"/>
                <a:gd name="T52" fmla="*/ 7 w 304"/>
                <a:gd name="T53" fmla="*/ 8 h 132"/>
                <a:gd name="T54" fmla="*/ 6 w 304"/>
                <a:gd name="T55" fmla="*/ 8 h 132"/>
                <a:gd name="T56" fmla="*/ 5 w 304"/>
                <a:gd name="T57" fmla="*/ 9 h 132"/>
                <a:gd name="T58" fmla="*/ 3 w 304"/>
                <a:gd name="T59" fmla="*/ 9 h 132"/>
                <a:gd name="T60" fmla="*/ 3 w 304"/>
                <a:gd name="T61" fmla="*/ 9 h 132"/>
                <a:gd name="T62" fmla="*/ 2 w 304"/>
                <a:gd name="T63" fmla="*/ 9 h 132"/>
                <a:gd name="T64" fmla="*/ 1 w 304"/>
                <a:gd name="T65" fmla="*/ 8 h 132"/>
                <a:gd name="T66" fmla="*/ 1 w 304"/>
                <a:gd name="T67" fmla="*/ 8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4"/>
                <a:gd name="T103" fmla="*/ 0 h 132"/>
                <a:gd name="T104" fmla="*/ 304 w 304"/>
                <a:gd name="T105" fmla="*/ 132 h 1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4" h="132">
                  <a:moveTo>
                    <a:pt x="1" y="107"/>
                  </a:moveTo>
                  <a:lnTo>
                    <a:pt x="0" y="101"/>
                  </a:lnTo>
                  <a:lnTo>
                    <a:pt x="1" y="96"/>
                  </a:lnTo>
                  <a:lnTo>
                    <a:pt x="3" y="92"/>
                  </a:lnTo>
                  <a:lnTo>
                    <a:pt x="8" y="87"/>
                  </a:lnTo>
                  <a:lnTo>
                    <a:pt x="14" y="83"/>
                  </a:lnTo>
                  <a:lnTo>
                    <a:pt x="22" y="79"/>
                  </a:lnTo>
                  <a:lnTo>
                    <a:pt x="31" y="75"/>
                  </a:lnTo>
                  <a:lnTo>
                    <a:pt x="41" y="69"/>
                  </a:lnTo>
                  <a:lnTo>
                    <a:pt x="48" y="65"/>
                  </a:lnTo>
                  <a:lnTo>
                    <a:pt x="59" y="62"/>
                  </a:lnTo>
                  <a:lnTo>
                    <a:pt x="71" y="58"/>
                  </a:lnTo>
                  <a:lnTo>
                    <a:pt x="86" y="54"/>
                  </a:lnTo>
                  <a:lnTo>
                    <a:pt x="102" y="48"/>
                  </a:lnTo>
                  <a:lnTo>
                    <a:pt x="121" y="44"/>
                  </a:lnTo>
                  <a:lnTo>
                    <a:pt x="139" y="39"/>
                  </a:lnTo>
                  <a:lnTo>
                    <a:pt x="159" y="33"/>
                  </a:lnTo>
                  <a:lnTo>
                    <a:pt x="177" y="29"/>
                  </a:lnTo>
                  <a:lnTo>
                    <a:pt x="196" y="23"/>
                  </a:lnTo>
                  <a:lnTo>
                    <a:pt x="213" y="18"/>
                  </a:lnTo>
                  <a:lnTo>
                    <a:pt x="229" y="15"/>
                  </a:lnTo>
                  <a:lnTo>
                    <a:pt x="244" y="10"/>
                  </a:lnTo>
                  <a:lnTo>
                    <a:pt x="256" y="7"/>
                  </a:lnTo>
                  <a:lnTo>
                    <a:pt x="265" y="4"/>
                  </a:lnTo>
                  <a:lnTo>
                    <a:pt x="271" y="2"/>
                  </a:lnTo>
                  <a:lnTo>
                    <a:pt x="279" y="0"/>
                  </a:lnTo>
                  <a:lnTo>
                    <a:pt x="286" y="0"/>
                  </a:lnTo>
                  <a:lnTo>
                    <a:pt x="293" y="1"/>
                  </a:lnTo>
                  <a:lnTo>
                    <a:pt x="297" y="4"/>
                  </a:lnTo>
                  <a:lnTo>
                    <a:pt x="301" y="8"/>
                  </a:lnTo>
                  <a:lnTo>
                    <a:pt x="304" y="12"/>
                  </a:lnTo>
                  <a:lnTo>
                    <a:pt x="304" y="16"/>
                  </a:lnTo>
                  <a:lnTo>
                    <a:pt x="304" y="20"/>
                  </a:lnTo>
                  <a:lnTo>
                    <a:pt x="302" y="30"/>
                  </a:lnTo>
                  <a:lnTo>
                    <a:pt x="298" y="39"/>
                  </a:lnTo>
                  <a:lnTo>
                    <a:pt x="295" y="50"/>
                  </a:lnTo>
                  <a:lnTo>
                    <a:pt x="290" y="63"/>
                  </a:lnTo>
                  <a:lnTo>
                    <a:pt x="288" y="71"/>
                  </a:lnTo>
                  <a:lnTo>
                    <a:pt x="286" y="79"/>
                  </a:lnTo>
                  <a:lnTo>
                    <a:pt x="283" y="88"/>
                  </a:lnTo>
                  <a:lnTo>
                    <a:pt x="279" y="96"/>
                  </a:lnTo>
                  <a:lnTo>
                    <a:pt x="273" y="105"/>
                  </a:lnTo>
                  <a:lnTo>
                    <a:pt x="265" y="110"/>
                  </a:lnTo>
                  <a:lnTo>
                    <a:pt x="254" y="115"/>
                  </a:lnTo>
                  <a:lnTo>
                    <a:pt x="240" y="116"/>
                  </a:lnTo>
                  <a:lnTo>
                    <a:pt x="230" y="116"/>
                  </a:lnTo>
                  <a:lnTo>
                    <a:pt x="220" y="116"/>
                  </a:lnTo>
                  <a:lnTo>
                    <a:pt x="207" y="116"/>
                  </a:lnTo>
                  <a:lnTo>
                    <a:pt x="193" y="117"/>
                  </a:lnTo>
                  <a:lnTo>
                    <a:pt x="178" y="118"/>
                  </a:lnTo>
                  <a:lnTo>
                    <a:pt x="163" y="118"/>
                  </a:lnTo>
                  <a:lnTo>
                    <a:pt x="148" y="120"/>
                  </a:lnTo>
                  <a:lnTo>
                    <a:pt x="133" y="122"/>
                  </a:lnTo>
                  <a:lnTo>
                    <a:pt x="117" y="123"/>
                  </a:lnTo>
                  <a:lnTo>
                    <a:pt x="104" y="124"/>
                  </a:lnTo>
                  <a:lnTo>
                    <a:pt x="90" y="125"/>
                  </a:lnTo>
                  <a:lnTo>
                    <a:pt x="77" y="126"/>
                  </a:lnTo>
                  <a:lnTo>
                    <a:pt x="67" y="129"/>
                  </a:lnTo>
                  <a:lnTo>
                    <a:pt x="57" y="129"/>
                  </a:lnTo>
                  <a:lnTo>
                    <a:pt x="52" y="130"/>
                  </a:lnTo>
                  <a:lnTo>
                    <a:pt x="47" y="131"/>
                  </a:lnTo>
                  <a:lnTo>
                    <a:pt x="41" y="132"/>
                  </a:lnTo>
                  <a:lnTo>
                    <a:pt x="34" y="131"/>
                  </a:lnTo>
                  <a:lnTo>
                    <a:pt x="26" y="130"/>
                  </a:lnTo>
                  <a:lnTo>
                    <a:pt x="19" y="126"/>
                  </a:lnTo>
                  <a:lnTo>
                    <a:pt x="11" y="123"/>
                  </a:lnTo>
                  <a:lnTo>
                    <a:pt x="7" y="118"/>
                  </a:lnTo>
                  <a:lnTo>
                    <a:pt x="2" y="113"/>
                  </a:lnTo>
                  <a:lnTo>
                    <a:pt x="1" y="107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Freeform 30">
              <a:extLst>
                <a:ext uri="{FF2B5EF4-FFF2-40B4-BE49-F238E27FC236}">
                  <a16:creationId xmlns:a16="http://schemas.microsoft.com/office/drawing/2014/main" id="{70AFB6FE-7741-3197-80C8-F909354E4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" y="1782"/>
              <a:ext cx="125" cy="96"/>
            </a:xfrm>
            <a:custGeom>
              <a:avLst/>
              <a:gdLst>
                <a:gd name="T0" fmla="*/ 14 w 251"/>
                <a:gd name="T1" fmla="*/ 8 h 192"/>
                <a:gd name="T2" fmla="*/ 15 w 251"/>
                <a:gd name="T3" fmla="*/ 9 h 192"/>
                <a:gd name="T4" fmla="*/ 15 w 251"/>
                <a:gd name="T5" fmla="*/ 10 h 192"/>
                <a:gd name="T6" fmla="*/ 15 w 251"/>
                <a:gd name="T7" fmla="*/ 12 h 192"/>
                <a:gd name="T8" fmla="*/ 15 w 251"/>
                <a:gd name="T9" fmla="*/ 12 h 192"/>
                <a:gd name="T10" fmla="*/ 13 w 251"/>
                <a:gd name="T11" fmla="*/ 11 h 192"/>
                <a:gd name="T12" fmla="*/ 11 w 251"/>
                <a:gd name="T13" fmla="*/ 10 h 192"/>
                <a:gd name="T14" fmla="*/ 10 w 251"/>
                <a:gd name="T15" fmla="*/ 9 h 192"/>
                <a:gd name="T16" fmla="*/ 8 w 251"/>
                <a:gd name="T17" fmla="*/ 8 h 192"/>
                <a:gd name="T18" fmla="*/ 7 w 251"/>
                <a:gd name="T19" fmla="*/ 7 h 192"/>
                <a:gd name="T20" fmla="*/ 5 w 251"/>
                <a:gd name="T21" fmla="*/ 6 h 192"/>
                <a:gd name="T22" fmla="*/ 4 w 251"/>
                <a:gd name="T23" fmla="*/ 6 h 192"/>
                <a:gd name="T24" fmla="*/ 4 w 251"/>
                <a:gd name="T25" fmla="*/ 6 h 192"/>
                <a:gd name="T26" fmla="*/ 3 w 251"/>
                <a:gd name="T27" fmla="*/ 5 h 192"/>
                <a:gd name="T28" fmla="*/ 2 w 251"/>
                <a:gd name="T29" fmla="*/ 5 h 192"/>
                <a:gd name="T30" fmla="*/ 2 w 251"/>
                <a:gd name="T31" fmla="*/ 4 h 192"/>
                <a:gd name="T32" fmla="*/ 1 w 251"/>
                <a:gd name="T33" fmla="*/ 4 h 192"/>
                <a:gd name="T34" fmla="*/ 1 w 251"/>
                <a:gd name="T35" fmla="*/ 3 h 192"/>
                <a:gd name="T36" fmla="*/ 0 w 251"/>
                <a:gd name="T37" fmla="*/ 3 h 192"/>
                <a:gd name="T38" fmla="*/ 0 w 251"/>
                <a:gd name="T39" fmla="*/ 2 h 192"/>
                <a:gd name="T40" fmla="*/ 0 w 251"/>
                <a:gd name="T41" fmla="*/ 2 h 192"/>
                <a:gd name="T42" fmla="*/ 0 w 251"/>
                <a:gd name="T43" fmla="*/ 2 h 192"/>
                <a:gd name="T44" fmla="*/ 0 w 251"/>
                <a:gd name="T45" fmla="*/ 1 h 192"/>
                <a:gd name="T46" fmla="*/ 0 w 251"/>
                <a:gd name="T47" fmla="*/ 1 h 192"/>
                <a:gd name="T48" fmla="*/ 0 w 251"/>
                <a:gd name="T49" fmla="*/ 1 h 192"/>
                <a:gd name="T50" fmla="*/ 0 w 251"/>
                <a:gd name="T51" fmla="*/ 0 h 192"/>
                <a:gd name="T52" fmla="*/ 1 w 251"/>
                <a:gd name="T53" fmla="*/ 0 h 192"/>
                <a:gd name="T54" fmla="*/ 1 w 251"/>
                <a:gd name="T55" fmla="*/ 1 h 192"/>
                <a:gd name="T56" fmla="*/ 2 w 251"/>
                <a:gd name="T57" fmla="*/ 1 h 192"/>
                <a:gd name="T58" fmla="*/ 3 w 251"/>
                <a:gd name="T59" fmla="*/ 1 h 192"/>
                <a:gd name="T60" fmla="*/ 4 w 251"/>
                <a:gd name="T61" fmla="*/ 1 h 192"/>
                <a:gd name="T62" fmla="*/ 6 w 251"/>
                <a:gd name="T63" fmla="*/ 2 h 192"/>
                <a:gd name="T64" fmla="*/ 7 w 251"/>
                <a:gd name="T65" fmla="*/ 2 h 192"/>
                <a:gd name="T66" fmla="*/ 9 w 251"/>
                <a:gd name="T67" fmla="*/ 3 h 192"/>
                <a:gd name="T68" fmla="*/ 10 w 251"/>
                <a:gd name="T69" fmla="*/ 3 h 192"/>
                <a:gd name="T70" fmla="*/ 11 w 251"/>
                <a:gd name="T71" fmla="*/ 3 h 192"/>
                <a:gd name="T72" fmla="*/ 12 w 251"/>
                <a:gd name="T73" fmla="*/ 3 h 192"/>
                <a:gd name="T74" fmla="*/ 13 w 251"/>
                <a:gd name="T75" fmla="*/ 3 h 192"/>
                <a:gd name="T76" fmla="*/ 14 w 251"/>
                <a:gd name="T77" fmla="*/ 4 h 192"/>
                <a:gd name="T78" fmla="*/ 15 w 251"/>
                <a:gd name="T79" fmla="*/ 5 h 192"/>
                <a:gd name="T80" fmla="*/ 15 w 251"/>
                <a:gd name="T81" fmla="*/ 6 h 192"/>
                <a:gd name="T82" fmla="*/ 15 w 251"/>
                <a:gd name="T83" fmla="*/ 6 h 192"/>
                <a:gd name="T84" fmla="*/ 15 w 251"/>
                <a:gd name="T85" fmla="*/ 7 h 192"/>
                <a:gd name="T86" fmla="*/ 15 w 251"/>
                <a:gd name="T87" fmla="*/ 7 h 192"/>
                <a:gd name="T88" fmla="*/ 14 w 251"/>
                <a:gd name="T89" fmla="*/ 8 h 19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51"/>
                <a:gd name="T136" fmla="*/ 0 h 192"/>
                <a:gd name="T137" fmla="*/ 251 w 251"/>
                <a:gd name="T138" fmla="*/ 192 h 19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51" h="192">
                  <a:moveTo>
                    <a:pt x="233" y="119"/>
                  </a:moveTo>
                  <a:lnTo>
                    <a:pt x="247" y="134"/>
                  </a:lnTo>
                  <a:lnTo>
                    <a:pt x="251" y="156"/>
                  </a:lnTo>
                  <a:lnTo>
                    <a:pt x="247" y="177"/>
                  </a:lnTo>
                  <a:lnTo>
                    <a:pt x="244" y="192"/>
                  </a:lnTo>
                  <a:lnTo>
                    <a:pt x="217" y="174"/>
                  </a:lnTo>
                  <a:lnTo>
                    <a:pt x="190" y="157"/>
                  </a:lnTo>
                  <a:lnTo>
                    <a:pt x="163" y="141"/>
                  </a:lnTo>
                  <a:lnTo>
                    <a:pt x="138" y="126"/>
                  </a:lnTo>
                  <a:lnTo>
                    <a:pt x="114" y="112"/>
                  </a:lnTo>
                  <a:lnTo>
                    <a:pt x="93" y="101"/>
                  </a:lnTo>
                  <a:lnTo>
                    <a:pt x="77" y="90"/>
                  </a:lnTo>
                  <a:lnTo>
                    <a:pt x="65" y="83"/>
                  </a:lnTo>
                  <a:lnTo>
                    <a:pt x="56" y="78"/>
                  </a:lnTo>
                  <a:lnTo>
                    <a:pt x="46" y="71"/>
                  </a:lnTo>
                  <a:lnTo>
                    <a:pt x="35" y="63"/>
                  </a:lnTo>
                  <a:lnTo>
                    <a:pt x="26" y="56"/>
                  </a:lnTo>
                  <a:lnTo>
                    <a:pt x="18" y="48"/>
                  </a:lnTo>
                  <a:lnTo>
                    <a:pt x="10" y="40"/>
                  </a:lnTo>
                  <a:lnTo>
                    <a:pt x="5" y="32"/>
                  </a:lnTo>
                  <a:lnTo>
                    <a:pt x="2" y="24"/>
                  </a:lnTo>
                  <a:lnTo>
                    <a:pt x="1" y="17"/>
                  </a:lnTo>
                  <a:lnTo>
                    <a:pt x="0" y="11"/>
                  </a:lnTo>
                  <a:lnTo>
                    <a:pt x="1" y="6"/>
                  </a:lnTo>
                  <a:lnTo>
                    <a:pt x="4" y="3"/>
                  </a:lnTo>
                  <a:lnTo>
                    <a:pt x="9" y="0"/>
                  </a:lnTo>
                  <a:lnTo>
                    <a:pt x="16" y="0"/>
                  </a:lnTo>
                  <a:lnTo>
                    <a:pt x="25" y="2"/>
                  </a:lnTo>
                  <a:lnTo>
                    <a:pt x="36" y="5"/>
                  </a:lnTo>
                  <a:lnTo>
                    <a:pt x="53" y="10"/>
                  </a:lnTo>
                  <a:lnTo>
                    <a:pt x="73" y="14"/>
                  </a:lnTo>
                  <a:lnTo>
                    <a:pt x="97" y="20"/>
                  </a:lnTo>
                  <a:lnTo>
                    <a:pt x="124" y="27"/>
                  </a:lnTo>
                  <a:lnTo>
                    <a:pt x="149" y="33"/>
                  </a:lnTo>
                  <a:lnTo>
                    <a:pt x="171" y="38"/>
                  </a:lnTo>
                  <a:lnTo>
                    <a:pt x="190" y="42"/>
                  </a:lnTo>
                  <a:lnTo>
                    <a:pt x="202" y="45"/>
                  </a:lnTo>
                  <a:lnTo>
                    <a:pt x="221" y="52"/>
                  </a:lnTo>
                  <a:lnTo>
                    <a:pt x="233" y="62"/>
                  </a:lnTo>
                  <a:lnTo>
                    <a:pt x="243" y="73"/>
                  </a:lnTo>
                  <a:lnTo>
                    <a:pt x="247" y="85"/>
                  </a:lnTo>
                  <a:lnTo>
                    <a:pt x="248" y="96"/>
                  </a:lnTo>
                  <a:lnTo>
                    <a:pt x="246" y="106"/>
                  </a:lnTo>
                  <a:lnTo>
                    <a:pt x="241" y="114"/>
                  </a:lnTo>
                  <a:lnTo>
                    <a:pt x="233" y="119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Freeform 31">
              <a:extLst>
                <a:ext uri="{FF2B5EF4-FFF2-40B4-BE49-F238E27FC236}">
                  <a16:creationId xmlns:a16="http://schemas.microsoft.com/office/drawing/2014/main" id="{F34A4C0F-E8DD-A514-72D4-8A364F245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1827"/>
              <a:ext cx="85" cy="176"/>
            </a:xfrm>
            <a:custGeom>
              <a:avLst/>
              <a:gdLst>
                <a:gd name="T0" fmla="*/ 0 w 171"/>
                <a:gd name="T1" fmla="*/ 0 h 353"/>
                <a:gd name="T2" fmla="*/ 1 w 171"/>
                <a:gd name="T3" fmla="*/ 1 h 353"/>
                <a:gd name="T4" fmla="*/ 2 w 171"/>
                <a:gd name="T5" fmla="*/ 3 h 353"/>
                <a:gd name="T6" fmla="*/ 3 w 171"/>
                <a:gd name="T7" fmla="*/ 6 h 353"/>
                <a:gd name="T8" fmla="*/ 4 w 171"/>
                <a:gd name="T9" fmla="*/ 9 h 353"/>
                <a:gd name="T10" fmla="*/ 5 w 171"/>
                <a:gd name="T11" fmla="*/ 12 h 353"/>
                <a:gd name="T12" fmla="*/ 6 w 171"/>
                <a:gd name="T13" fmla="*/ 16 h 353"/>
                <a:gd name="T14" fmla="*/ 8 w 171"/>
                <a:gd name="T15" fmla="*/ 19 h 353"/>
                <a:gd name="T16" fmla="*/ 10 w 171"/>
                <a:gd name="T17" fmla="*/ 22 h 353"/>
                <a:gd name="T18" fmla="*/ 8 w 171"/>
                <a:gd name="T19" fmla="*/ 20 h 353"/>
                <a:gd name="T20" fmla="*/ 6 w 171"/>
                <a:gd name="T21" fmla="*/ 17 h 353"/>
                <a:gd name="T22" fmla="*/ 4 w 171"/>
                <a:gd name="T23" fmla="*/ 14 h 353"/>
                <a:gd name="T24" fmla="*/ 3 w 171"/>
                <a:gd name="T25" fmla="*/ 10 h 353"/>
                <a:gd name="T26" fmla="*/ 1 w 171"/>
                <a:gd name="T27" fmla="*/ 6 h 353"/>
                <a:gd name="T28" fmla="*/ 1 w 171"/>
                <a:gd name="T29" fmla="*/ 3 h 353"/>
                <a:gd name="T30" fmla="*/ 0 w 171"/>
                <a:gd name="T31" fmla="*/ 1 h 353"/>
                <a:gd name="T32" fmla="*/ 0 w 171"/>
                <a:gd name="T33" fmla="*/ 0 h 3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1"/>
                <a:gd name="T52" fmla="*/ 0 h 353"/>
                <a:gd name="T53" fmla="*/ 171 w 171"/>
                <a:gd name="T54" fmla="*/ 353 h 3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1" h="353">
                  <a:moveTo>
                    <a:pt x="0" y="0"/>
                  </a:moveTo>
                  <a:lnTo>
                    <a:pt x="19" y="23"/>
                  </a:lnTo>
                  <a:lnTo>
                    <a:pt x="35" y="58"/>
                  </a:lnTo>
                  <a:lnTo>
                    <a:pt x="51" y="103"/>
                  </a:lnTo>
                  <a:lnTo>
                    <a:pt x="67" y="153"/>
                  </a:lnTo>
                  <a:lnTo>
                    <a:pt x="86" y="207"/>
                  </a:lnTo>
                  <a:lnTo>
                    <a:pt x="109" y="260"/>
                  </a:lnTo>
                  <a:lnTo>
                    <a:pt x="136" y="310"/>
                  </a:lnTo>
                  <a:lnTo>
                    <a:pt x="171" y="353"/>
                  </a:lnTo>
                  <a:lnTo>
                    <a:pt x="131" y="325"/>
                  </a:lnTo>
                  <a:lnTo>
                    <a:pt x="97" y="281"/>
                  </a:lnTo>
                  <a:lnTo>
                    <a:pt x="70" y="227"/>
                  </a:lnTo>
                  <a:lnTo>
                    <a:pt x="48" y="168"/>
                  </a:lnTo>
                  <a:lnTo>
                    <a:pt x="30" y="111"/>
                  </a:lnTo>
                  <a:lnTo>
                    <a:pt x="18" y="5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Freeform 32">
              <a:extLst>
                <a:ext uri="{FF2B5EF4-FFF2-40B4-BE49-F238E27FC236}">
                  <a16:creationId xmlns:a16="http://schemas.microsoft.com/office/drawing/2014/main" id="{6629F722-0619-5072-68C2-69A8A90AA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827"/>
              <a:ext cx="68" cy="91"/>
            </a:xfrm>
            <a:custGeom>
              <a:avLst/>
              <a:gdLst>
                <a:gd name="T0" fmla="*/ 9 w 136"/>
                <a:gd name="T1" fmla="*/ 0 h 182"/>
                <a:gd name="T2" fmla="*/ 8 w 136"/>
                <a:gd name="T3" fmla="*/ 1 h 182"/>
                <a:gd name="T4" fmla="*/ 7 w 136"/>
                <a:gd name="T5" fmla="*/ 2 h 182"/>
                <a:gd name="T6" fmla="*/ 7 w 136"/>
                <a:gd name="T7" fmla="*/ 2 h 182"/>
                <a:gd name="T8" fmla="*/ 6 w 136"/>
                <a:gd name="T9" fmla="*/ 3 h 182"/>
                <a:gd name="T10" fmla="*/ 5 w 136"/>
                <a:gd name="T11" fmla="*/ 3 h 182"/>
                <a:gd name="T12" fmla="*/ 5 w 136"/>
                <a:gd name="T13" fmla="*/ 5 h 182"/>
                <a:gd name="T14" fmla="*/ 5 w 136"/>
                <a:gd name="T15" fmla="*/ 5 h 182"/>
                <a:gd name="T16" fmla="*/ 5 w 136"/>
                <a:gd name="T17" fmla="*/ 6 h 182"/>
                <a:gd name="T18" fmla="*/ 4 w 136"/>
                <a:gd name="T19" fmla="*/ 6 h 182"/>
                <a:gd name="T20" fmla="*/ 3 w 136"/>
                <a:gd name="T21" fmla="*/ 6 h 182"/>
                <a:gd name="T22" fmla="*/ 3 w 136"/>
                <a:gd name="T23" fmla="*/ 7 h 182"/>
                <a:gd name="T24" fmla="*/ 2 w 136"/>
                <a:gd name="T25" fmla="*/ 7 h 182"/>
                <a:gd name="T26" fmla="*/ 2 w 136"/>
                <a:gd name="T27" fmla="*/ 8 h 182"/>
                <a:gd name="T28" fmla="*/ 1 w 136"/>
                <a:gd name="T29" fmla="*/ 9 h 182"/>
                <a:gd name="T30" fmla="*/ 1 w 136"/>
                <a:gd name="T31" fmla="*/ 9 h 182"/>
                <a:gd name="T32" fmla="*/ 1 w 136"/>
                <a:gd name="T33" fmla="*/ 9 h 182"/>
                <a:gd name="T34" fmla="*/ 1 w 136"/>
                <a:gd name="T35" fmla="*/ 10 h 182"/>
                <a:gd name="T36" fmla="*/ 0 w 136"/>
                <a:gd name="T37" fmla="*/ 10 h 182"/>
                <a:gd name="T38" fmla="*/ 0 w 136"/>
                <a:gd name="T39" fmla="*/ 11 h 182"/>
                <a:gd name="T40" fmla="*/ 1 w 136"/>
                <a:gd name="T41" fmla="*/ 11 h 182"/>
                <a:gd name="T42" fmla="*/ 1 w 136"/>
                <a:gd name="T43" fmla="*/ 12 h 182"/>
                <a:gd name="T44" fmla="*/ 1 w 136"/>
                <a:gd name="T45" fmla="*/ 12 h 182"/>
                <a:gd name="T46" fmla="*/ 1 w 136"/>
                <a:gd name="T47" fmla="*/ 12 h 182"/>
                <a:gd name="T48" fmla="*/ 2 w 136"/>
                <a:gd name="T49" fmla="*/ 11 h 182"/>
                <a:gd name="T50" fmla="*/ 2 w 136"/>
                <a:gd name="T51" fmla="*/ 10 h 182"/>
                <a:gd name="T52" fmla="*/ 3 w 136"/>
                <a:gd name="T53" fmla="*/ 10 h 182"/>
                <a:gd name="T54" fmla="*/ 3 w 136"/>
                <a:gd name="T55" fmla="*/ 9 h 182"/>
                <a:gd name="T56" fmla="*/ 3 w 136"/>
                <a:gd name="T57" fmla="*/ 8 h 182"/>
                <a:gd name="T58" fmla="*/ 4 w 136"/>
                <a:gd name="T59" fmla="*/ 8 h 182"/>
                <a:gd name="T60" fmla="*/ 4 w 136"/>
                <a:gd name="T61" fmla="*/ 7 h 182"/>
                <a:gd name="T62" fmla="*/ 5 w 136"/>
                <a:gd name="T63" fmla="*/ 7 h 182"/>
                <a:gd name="T64" fmla="*/ 5 w 136"/>
                <a:gd name="T65" fmla="*/ 6 h 182"/>
                <a:gd name="T66" fmla="*/ 5 w 136"/>
                <a:gd name="T67" fmla="*/ 6 h 182"/>
                <a:gd name="T68" fmla="*/ 5 w 136"/>
                <a:gd name="T69" fmla="*/ 5 h 182"/>
                <a:gd name="T70" fmla="*/ 6 w 136"/>
                <a:gd name="T71" fmla="*/ 5 h 182"/>
                <a:gd name="T72" fmla="*/ 6 w 136"/>
                <a:gd name="T73" fmla="*/ 3 h 182"/>
                <a:gd name="T74" fmla="*/ 7 w 136"/>
                <a:gd name="T75" fmla="*/ 3 h 182"/>
                <a:gd name="T76" fmla="*/ 8 w 136"/>
                <a:gd name="T77" fmla="*/ 2 h 182"/>
                <a:gd name="T78" fmla="*/ 9 w 136"/>
                <a:gd name="T79" fmla="*/ 1 h 182"/>
                <a:gd name="T80" fmla="*/ 9 w 136"/>
                <a:gd name="T81" fmla="*/ 0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36"/>
                <a:gd name="T124" fmla="*/ 0 h 182"/>
                <a:gd name="T125" fmla="*/ 136 w 136"/>
                <a:gd name="T126" fmla="*/ 182 h 18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36" h="182">
                  <a:moveTo>
                    <a:pt x="136" y="0"/>
                  </a:moveTo>
                  <a:lnTo>
                    <a:pt x="128" y="8"/>
                  </a:lnTo>
                  <a:lnTo>
                    <a:pt x="118" y="19"/>
                  </a:lnTo>
                  <a:lnTo>
                    <a:pt x="106" y="30"/>
                  </a:lnTo>
                  <a:lnTo>
                    <a:pt x="95" y="42"/>
                  </a:lnTo>
                  <a:lnTo>
                    <a:pt x="83" y="54"/>
                  </a:lnTo>
                  <a:lnTo>
                    <a:pt x="75" y="66"/>
                  </a:lnTo>
                  <a:lnTo>
                    <a:pt x="68" y="74"/>
                  </a:lnTo>
                  <a:lnTo>
                    <a:pt x="65" y="81"/>
                  </a:lnTo>
                  <a:lnTo>
                    <a:pt x="58" y="86"/>
                  </a:lnTo>
                  <a:lnTo>
                    <a:pt x="51" y="94"/>
                  </a:lnTo>
                  <a:lnTo>
                    <a:pt x="43" y="103"/>
                  </a:lnTo>
                  <a:lnTo>
                    <a:pt x="35" y="112"/>
                  </a:lnTo>
                  <a:lnTo>
                    <a:pt x="27" y="122"/>
                  </a:lnTo>
                  <a:lnTo>
                    <a:pt x="20" y="132"/>
                  </a:lnTo>
                  <a:lnTo>
                    <a:pt x="14" y="139"/>
                  </a:lnTo>
                  <a:lnTo>
                    <a:pt x="9" y="143"/>
                  </a:lnTo>
                  <a:lnTo>
                    <a:pt x="4" y="150"/>
                  </a:lnTo>
                  <a:lnTo>
                    <a:pt x="0" y="159"/>
                  </a:lnTo>
                  <a:lnTo>
                    <a:pt x="0" y="167"/>
                  </a:lnTo>
                  <a:lnTo>
                    <a:pt x="4" y="175"/>
                  </a:lnTo>
                  <a:lnTo>
                    <a:pt x="8" y="180"/>
                  </a:lnTo>
                  <a:lnTo>
                    <a:pt x="14" y="182"/>
                  </a:lnTo>
                  <a:lnTo>
                    <a:pt x="21" y="179"/>
                  </a:lnTo>
                  <a:lnTo>
                    <a:pt x="29" y="168"/>
                  </a:lnTo>
                  <a:lnTo>
                    <a:pt x="36" y="156"/>
                  </a:lnTo>
                  <a:lnTo>
                    <a:pt x="43" y="145"/>
                  </a:lnTo>
                  <a:lnTo>
                    <a:pt x="49" y="135"/>
                  </a:lnTo>
                  <a:lnTo>
                    <a:pt x="53" y="127"/>
                  </a:lnTo>
                  <a:lnTo>
                    <a:pt x="58" y="119"/>
                  </a:lnTo>
                  <a:lnTo>
                    <a:pt x="61" y="112"/>
                  </a:lnTo>
                  <a:lnTo>
                    <a:pt x="66" y="105"/>
                  </a:lnTo>
                  <a:lnTo>
                    <a:pt x="69" y="99"/>
                  </a:lnTo>
                  <a:lnTo>
                    <a:pt x="75" y="91"/>
                  </a:lnTo>
                  <a:lnTo>
                    <a:pt x="82" y="80"/>
                  </a:lnTo>
                  <a:lnTo>
                    <a:pt x="91" y="67"/>
                  </a:lnTo>
                  <a:lnTo>
                    <a:pt x="102" y="51"/>
                  </a:lnTo>
                  <a:lnTo>
                    <a:pt x="112" y="36"/>
                  </a:lnTo>
                  <a:lnTo>
                    <a:pt x="122" y="22"/>
                  </a:lnTo>
                  <a:lnTo>
                    <a:pt x="130" y="1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Freeform 33">
              <a:extLst>
                <a:ext uri="{FF2B5EF4-FFF2-40B4-BE49-F238E27FC236}">
                  <a16:creationId xmlns:a16="http://schemas.microsoft.com/office/drawing/2014/main" id="{B00B249A-A08E-13E7-7ADE-575D073CA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" y="1968"/>
              <a:ext cx="28" cy="54"/>
            </a:xfrm>
            <a:custGeom>
              <a:avLst/>
              <a:gdLst>
                <a:gd name="T0" fmla="*/ 3 w 55"/>
                <a:gd name="T1" fmla="*/ 0 h 109"/>
                <a:gd name="T2" fmla="*/ 3 w 55"/>
                <a:gd name="T3" fmla="*/ 0 h 109"/>
                <a:gd name="T4" fmla="*/ 2 w 55"/>
                <a:gd name="T5" fmla="*/ 0 h 109"/>
                <a:gd name="T6" fmla="*/ 2 w 55"/>
                <a:gd name="T7" fmla="*/ 0 h 109"/>
                <a:gd name="T8" fmla="*/ 2 w 55"/>
                <a:gd name="T9" fmla="*/ 0 h 109"/>
                <a:gd name="T10" fmla="*/ 2 w 55"/>
                <a:gd name="T11" fmla="*/ 0 h 109"/>
                <a:gd name="T12" fmla="*/ 1 w 55"/>
                <a:gd name="T13" fmla="*/ 1 h 109"/>
                <a:gd name="T14" fmla="*/ 1 w 55"/>
                <a:gd name="T15" fmla="*/ 1 h 109"/>
                <a:gd name="T16" fmla="*/ 1 w 55"/>
                <a:gd name="T17" fmla="*/ 2 h 109"/>
                <a:gd name="T18" fmla="*/ 1 w 55"/>
                <a:gd name="T19" fmla="*/ 3 h 109"/>
                <a:gd name="T20" fmla="*/ 0 w 55"/>
                <a:gd name="T21" fmla="*/ 4 h 109"/>
                <a:gd name="T22" fmla="*/ 1 w 55"/>
                <a:gd name="T23" fmla="*/ 6 h 109"/>
                <a:gd name="T24" fmla="*/ 1 w 55"/>
                <a:gd name="T25" fmla="*/ 6 h 109"/>
                <a:gd name="T26" fmla="*/ 1 w 55"/>
                <a:gd name="T27" fmla="*/ 6 h 109"/>
                <a:gd name="T28" fmla="*/ 2 w 55"/>
                <a:gd name="T29" fmla="*/ 6 h 109"/>
                <a:gd name="T30" fmla="*/ 2 w 55"/>
                <a:gd name="T31" fmla="*/ 6 h 109"/>
                <a:gd name="T32" fmla="*/ 3 w 55"/>
                <a:gd name="T33" fmla="*/ 6 h 109"/>
                <a:gd name="T34" fmla="*/ 3 w 55"/>
                <a:gd name="T35" fmla="*/ 6 h 109"/>
                <a:gd name="T36" fmla="*/ 3 w 55"/>
                <a:gd name="T37" fmla="*/ 5 h 109"/>
                <a:gd name="T38" fmla="*/ 3 w 55"/>
                <a:gd name="T39" fmla="*/ 5 h 109"/>
                <a:gd name="T40" fmla="*/ 3 w 55"/>
                <a:gd name="T41" fmla="*/ 4 h 109"/>
                <a:gd name="T42" fmla="*/ 4 w 55"/>
                <a:gd name="T43" fmla="*/ 3 h 109"/>
                <a:gd name="T44" fmla="*/ 4 w 55"/>
                <a:gd name="T45" fmla="*/ 2 h 109"/>
                <a:gd name="T46" fmla="*/ 4 w 55"/>
                <a:gd name="T47" fmla="*/ 1 h 109"/>
                <a:gd name="T48" fmla="*/ 3 w 55"/>
                <a:gd name="T49" fmla="*/ 0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"/>
                <a:gd name="T76" fmla="*/ 0 h 109"/>
                <a:gd name="T77" fmla="*/ 55 w 55"/>
                <a:gd name="T78" fmla="*/ 109 h 1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" h="109">
                  <a:moveTo>
                    <a:pt x="45" y="6"/>
                  </a:moveTo>
                  <a:lnTo>
                    <a:pt x="37" y="1"/>
                  </a:lnTo>
                  <a:lnTo>
                    <a:pt x="30" y="0"/>
                  </a:lnTo>
                  <a:lnTo>
                    <a:pt x="25" y="3"/>
                  </a:lnTo>
                  <a:lnTo>
                    <a:pt x="21" y="7"/>
                  </a:lnTo>
                  <a:lnTo>
                    <a:pt x="17" y="14"/>
                  </a:lnTo>
                  <a:lnTo>
                    <a:pt x="15" y="21"/>
                  </a:lnTo>
                  <a:lnTo>
                    <a:pt x="12" y="30"/>
                  </a:lnTo>
                  <a:lnTo>
                    <a:pt x="8" y="38"/>
                  </a:lnTo>
                  <a:lnTo>
                    <a:pt x="2" y="58"/>
                  </a:lnTo>
                  <a:lnTo>
                    <a:pt x="0" y="79"/>
                  </a:lnTo>
                  <a:lnTo>
                    <a:pt x="1" y="96"/>
                  </a:lnTo>
                  <a:lnTo>
                    <a:pt x="7" y="105"/>
                  </a:lnTo>
                  <a:lnTo>
                    <a:pt x="16" y="109"/>
                  </a:lnTo>
                  <a:lnTo>
                    <a:pt x="23" y="109"/>
                  </a:lnTo>
                  <a:lnTo>
                    <a:pt x="29" y="107"/>
                  </a:lnTo>
                  <a:lnTo>
                    <a:pt x="35" y="103"/>
                  </a:lnTo>
                  <a:lnTo>
                    <a:pt x="38" y="97"/>
                  </a:lnTo>
                  <a:lnTo>
                    <a:pt x="41" y="90"/>
                  </a:lnTo>
                  <a:lnTo>
                    <a:pt x="45" y="81"/>
                  </a:lnTo>
                  <a:lnTo>
                    <a:pt x="47" y="71"/>
                  </a:lnTo>
                  <a:lnTo>
                    <a:pt x="52" y="51"/>
                  </a:lnTo>
                  <a:lnTo>
                    <a:pt x="55" y="33"/>
                  </a:lnTo>
                  <a:lnTo>
                    <a:pt x="54" y="18"/>
                  </a:lnTo>
                  <a:lnTo>
                    <a:pt x="4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Freeform 34">
              <a:extLst>
                <a:ext uri="{FF2B5EF4-FFF2-40B4-BE49-F238E27FC236}">
                  <a16:creationId xmlns:a16="http://schemas.microsoft.com/office/drawing/2014/main" id="{DA2D5703-29FD-6890-2984-1DB30C024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" y="1988"/>
              <a:ext cx="39" cy="47"/>
            </a:xfrm>
            <a:custGeom>
              <a:avLst/>
              <a:gdLst>
                <a:gd name="T0" fmla="*/ 1 w 77"/>
                <a:gd name="T1" fmla="*/ 2 h 94"/>
                <a:gd name="T2" fmla="*/ 1 w 77"/>
                <a:gd name="T3" fmla="*/ 3 h 94"/>
                <a:gd name="T4" fmla="*/ 1 w 77"/>
                <a:gd name="T5" fmla="*/ 3 h 94"/>
                <a:gd name="T6" fmla="*/ 1 w 77"/>
                <a:gd name="T7" fmla="*/ 3 h 94"/>
                <a:gd name="T8" fmla="*/ 0 w 77"/>
                <a:gd name="T9" fmla="*/ 4 h 94"/>
                <a:gd name="T10" fmla="*/ 0 w 77"/>
                <a:gd name="T11" fmla="*/ 5 h 94"/>
                <a:gd name="T12" fmla="*/ 1 w 77"/>
                <a:gd name="T13" fmla="*/ 5 h 94"/>
                <a:gd name="T14" fmla="*/ 1 w 77"/>
                <a:gd name="T15" fmla="*/ 6 h 94"/>
                <a:gd name="T16" fmla="*/ 2 w 77"/>
                <a:gd name="T17" fmla="*/ 6 h 94"/>
                <a:gd name="T18" fmla="*/ 3 w 77"/>
                <a:gd name="T19" fmla="*/ 6 h 94"/>
                <a:gd name="T20" fmla="*/ 4 w 77"/>
                <a:gd name="T21" fmla="*/ 6 h 94"/>
                <a:gd name="T22" fmla="*/ 4 w 77"/>
                <a:gd name="T23" fmla="*/ 6 h 94"/>
                <a:gd name="T24" fmla="*/ 5 w 77"/>
                <a:gd name="T25" fmla="*/ 6 h 94"/>
                <a:gd name="T26" fmla="*/ 5 w 77"/>
                <a:gd name="T27" fmla="*/ 6 h 94"/>
                <a:gd name="T28" fmla="*/ 5 w 77"/>
                <a:gd name="T29" fmla="*/ 6 h 94"/>
                <a:gd name="T30" fmla="*/ 5 w 77"/>
                <a:gd name="T31" fmla="*/ 5 h 94"/>
                <a:gd name="T32" fmla="*/ 5 w 77"/>
                <a:gd name="T33" fmla="*/ 5 h 94"/>
                <a:gd name="T34" fmla="*/ 5 w 77"/>
                <a:gd name="T35" fmla="*/ 4 h 94"/>
                <a:gd name="T36" fmla="*/ 5 w 77"/>
                <a:gd name="T37" fmla="*/ 3 h 94"/>
                <a:gd name="T38" fmla="*/ 4 w 77"/>
                <a:gd name="T39" fmla="*/ 2 h 94"/>
                <a:gd name="T40" fmla="*/ 4 w 77"/>
                <a:gd name="T41" fmla="*/ 1 h 94"/>
                <a:gd name="T42" fmla="*/ 3 w 77"/>
                <a:gd name="T43" fmla="*/ 1 h 94"/>
                <a:gd name="T44" fmla="*/ 3 w 77"/>
                <a:gd name="T45" fmla="*/ 1 h 94"/>
                <a:gd name="T46" fmla="*/ 2 w 77"/>
                <a:gd name="T47" fmla="*/ 1 h 94"/>
                <a:gd name="T48" fmla="*/ 2 w 77"/>
                <a:gd name="T49" fmla="*/ 0 h 94"/>
                <a:gd name="T50" fmla="*/ 2 w 77"/>
                <a:gd name="T51" fmla="*/ 1 h 94"/>
                <a:gd name="T52" fmla="*/ 1 w 77"/>
                <a:gd name="T53" fmla="*/ 1 h 94"/>
                <a:gd name="T54" fmla="*/ 1 w 77"/>
                <a:gd name="T55" fmla="*/ 1 h 94"/>
                <a:gd name="T56" fmla="*/ 1 w 77"/>
                <a:gd name="T57" fmla="*/ 2 h 9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7"/>
                <a:gd name="T88" fmla="*/ 0 h 94"/>
                <a:gd name="T89" fmla="*/ 77 w 77"/>
                <a:gd name="T90" fmla="*/ 94 h 9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7" h="94">
                  <a:moveTo>
                    <a:pt x="9" y="27"/>
                  </a:moveTo>
                  <a:lnTo>
                    <a:pt x="7" y="34"/>
                  </a:lnTo>
                  <a:lnTo>
                    <a:pt x="5" y="42"/>
                  </a:lnTo>
                  <a:lnTo>
                    <a:pt x="1" y="51"/>
                  </a:lnTo>
                  <a:lnTo>
                    <a:pt x="0" y="61"/>
                  </a:lnTo>
                  <a:lnTo>
                    <a:pt x="0" y="69"/>
                  </a:lnTo>
                  <a:lnTo>
                    <a:pt x="3" y="77"/>
                  </a:lnTo>
                  <a:lnTo>
                    <a:pt x="12" y="84"/>
                  </a:lnTo>
                  <a:lnTo>
                    <a:pt x="24" y="89"/>
                  </a:lnTo>
                  <a:lnTo>
                    <a:pt x="38" y="93"/>
                  </a:lnTo>
                  <a:lnTo>
                    <a:pt x="50" y="94"/>
                  </a:lnTo>
                  <a:lnTo>
                    <a:pt x="59" y="94"/>
                  </a:lnTo>
                  <a:lnTo>
                    <a:pt x="66" y="92"/>
                  </a:lnTo>
                  <a:lnTo>
                    <a:pt x="70" y="88"/>
                  </a:lnTo>
                  <a:lnTo>
                    <a:pt x="74" y="84"/>
                  </a:lnTo>
                  <a:lnTo>
                    <a:pt x="76" y="79"/>
                  </a:lnTo>
                  <a:lnTo>
                    <a:pt x="77" y="73"/>
                  </a:lnTo>
                  <a:lnTo>
                    <a:pt x="76" y="58"/>
                  </a:lnTo>
                  <a:lnTo>
                    <a:pt x="73" y="41"/>
                  </a:lnTo>
                  <a:lnTo>
                    <a:pt x="63" y="25"/>
                  </a:lnTo>
                  <a:lnTo>
                    <a:pt x="51" y="12"/>
                  </a:lnTo>
                  <a:lnTo>
                    <a:pt x="44" y="8"/>
                  </a:lnTo>
                  <a:lnTo>
                    <a:pt x="37" y="4"/>
                  </a:lnTo>
                  <a:lnTo>
                    <a:pt x="30" y="1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6" y="5"/>
                  </a:lnTo>
                  <a:lnTo>
                    <a:pt x="13" y="15"/>
                  </a:lnTo>
                  <a:lnTo>
                    <a:pt x="9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Freeform 35">
              <a:extLst>
                <a:ext uri="{FF2B5EF4-FFF2-40B4-BE49-F238E27FC236}">
                  <a16:creationId xmlns:a16="http://schemas.microsoft.com/office/drawing/2014/main" id="{85481BB3-9114-87C6-06EA-BBCBA1A31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" y="2024"/>
              <a:ext cx="27" cy="19"/>
            </a:xfrm>
            <a:custGeom>
              <a:avLst/>
              <a:gdLst>
                <a:gd name="T0" fmla="*/ 1 w 53"/>
                <a:gd name="T1" fmla="*/ 0 h 38"/>
                <a:gd name="T2" fmla="*/ 1 w 53"/>
                <a:gd name="T3" fmla="*/ 1 h 38"/>
                <a:gd name="T4" fmla="*/ 1 w 53"/>
                <a:gd name="T5" fmla="*/ 1 h 38"/>
                <a:gd name="T6" fmla="*/ 1 w 53"/>
                <a:gd name="T7" fmla="*/ 1 h 38"/>
                <a:gd name="T8" fmla="*/ 0 w 53"/>
                <a:gd name="T9" fmla="*/ 2 h 38"/>
                <a:gd name="T10" fmla="*/ 1 w 53"/>
                <a:gd name="T11" fmla="*/ 2 h 38"/>
                <a:gd name="T12" fmla="*/ 1 w 53"/>
                <a:gd name="T13" fmla="*/ 3 h 38"/>
                <a:gd name="T14" fmla="*/ 2 w 53"/>
                <a:gd name="T15" fmla="*/ 3 h 38"/>
                <a:gd name="T16" fmla="*/ 2 w 53"/>
                <a:gd name="T17" fmla="*/ 3 h 38"/>
                <a:gd name="T18" fmla="*/ 3 w 53"/>
                <a:gd name="T19" fmla="*/ 3 h 38"/>
                <a:gd name="T20" fmla="*/ 3 w 53"/>
                <a:gd name="T21" fmla="*/ 3 h 38"/>
                <a:gd name="T22" fmla="*/ 4 w 53"/>
                <a:gd name="T23" fmla="*/ 3 h 38"/>
                <a:gd name="T24" fmla="*/ 4 w 53"/>
                <a:gd name="T25" fmla="*/ 3 h 38"/>
                <a:gd name="T26" fmla="*/ 4 w 53"/>
                <a:gd name="T27" fmla="*/ 2 h 38"/>
                <a:gd name="T28" fmla="*/ 4 w 53"/>
                <a:gd name="T29" fmla="*/ 2 h 38"/>
                <a:gd name="T30" fmla="*/ 3 w 53"/>
                <a:gd name="T31" fmla="*/ 1 h 38"/>
                <a:gd name="T32" fmla="*/ 3 w 53"/>
                <a:gd name="T33" fmla="*/ 1 h 38"/>
                <a:gd name="T34" fmla="*/ 2 w 53"/>
                <a:gd name="T35" fmla="*/ 1 h 38"/>
                <a:gd name="T36" fmla="*/ 2 w 53"/>
                <a:gd name="T37" fmla="*/ 1 h 38"/>
                <a:gd name="T38" fmla="*/ 1 w 53"/>
                <a:gd name="T39" fmla="*/ 1 h 38"/>
                <a:gd name="T40" fmla="*/ 1 w 53"/>
                <a:gd name="T41" fmla="*/ 0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38"/>
                <a:gd name="T65" fmla="*/ 53 w 53"/>
                <a:gd name="T66" fmla="*/ 38 h 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38">
                  <a:moveTo>
                    <a:pt x="10" y="0"/>
                  </a:moveTo>
                  <a:lnTo>
                    <a:pt x="10" y="7"/>
                  </a:lnTo>
                  <a:lnTo>
                    <a:pt x="8" y="15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7" y="31"/>
                  </a:lnTo>
                  <a:lnTo>
                    <a:pt x="15" y="33"/>
                  </a:lnTo>
                  <a:lnTo>
                    <a:pt x="23" y="35"/>
                  </a:lnTo>
                  <a:lnTo>
                    <a:pt x="32" y="37"/>
                  </a:lnTo>
                  <a:lnTo>
                    <a:pt x="39" y="38"/>
                  </a:lnTo>
                  <a:lnTo>
                    <a:pt x="46" y="38"/>
                  </a:lnTo>
                  <a:lnTo>
                    <a:pt x="50" y="37"/>
                  </a:lnTo>
                  <a:lnTo>
                    <a:pt x="53" y="33"/>
                  </a:lnTo>
                  <a:lnTo>
                    <a:pt x="53" y="29"/>
                  </a:lnTo>
                  <a:lnTo>
                    <a:pt x="49" y="25"/>
                  </a:lnTo>
                  <a:lnTo>
                    <a:pt x="45" y="21"/>
                  </a:lnTo>
                  <a:lnTo>
                    <a:pt x="38" y="16"/>
                  </a:lnTo>
                  <a:lnTo>
                    <a:pt x="31" y="13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Freeform 36">
              <a:extLst>
                <a:ext uri="{FF2B5EF4-FFF2-40B4-BE49-F238E27FC236}">
                  <a16:creationId xmlns:a16="http://schemas.microsoft.com/office/drawing/2014/main" id="{D6C85B3C-5961-7B5C-17BC-53B0C82DC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1744"/>
              <a:ext cx="109" cy="21"/>
            </a:xfrm>
            <a:custGeom>
              <a:avLst/>
              <a:gdLst>
                <a:gd name="T0" fmla="*/ 0 w 219"/>
                <a:gd name="T1" fmla="*/ 1 h 42"/>
                <a:gd name="T2" fmla="*/ 0 w 219"/>
                <a:gd name="T3" fmla="*/ 0 h 42"/>
                <a:gd name="T4" fmla="*/ 1 w 219"/>
                <a:gd name="T5" fmla="*/ 0 h 42"/>
                <a:gd name="T6" fmla="*/ 2 w 219"/>
                <a:gd name="T7" fmla="*/ 0 h 42"/>
                <a:gd name="T8" fmla="*/ 3 w 219"/>
                <a:gd name="T9" fmla="*/ 0 h 42"/>
                <a:gd name="T10" fmla="*/ 4 w 219"/>
                <a:gd name="T11" fmla="*/ 1 h 42"/>
                <a:gd name="T12" fmla="*/ 5 w 219"/>
                <a:gd name="T13" fmla="*/ 1 h 42"/>
                <a:gd name="T14" fmla="*/ 6 w 219"/>
                <a:gd name="T15" fmla="*/ 1 h 42"/>
                <a:gd name="T16" fmla="*/ 6 w 219"/>
                <a:gd name="T17" fmla="*/ 1 h 42"/>
                <a:gd name="T18" fmla="*/ 7 w 219"/>
                <a:gd name="T19" fmla="*/ 1 h 42"/>
                <a:gd name="T20" fmla="*/ 7 w 219"/>
                <a:gd name="T21" fmla="*/ 1 h 42"/>
                <a:gd name="T22" fmla="*/ 8 w 219"/>
                <a:gd name="T23" fmla="*/ 1 h 42"/>
                <a:gd name="T24" fmla="*/ 9 w 219"/>
                <a:gd name="T25" fmla="*/ 1 h 42"/>
                <a:gd name="T26" fmla="*/ 10 w 219"/>
                <a:gd name="T27" fmla="*/ 1 h 42"/>
                <a:gd name="T28" fmla="*/ 10 w 219"/>
                <a:gd name="T29" fmla="*/ 1 h 42"/>
                <a:gd name="T30" fmla="*/ 11 w 219"/>
                <a:gd name="T31" fmla="*/ 1 h 42"/>
                <a:gd name="T32" fmla="*/ 11 w 219"/>
                <a:gd name="T33" fmla="*/ 1 h 42"/>
                <a:gd name="T34" fmla="*/ 12 w 219"/>
                <a:gd name="T35" fmla="*/ 1 h 42"/>
                <a:gd name="T36" fmla="*/ 12 w 219"/>
                <a:gd name="T37" fmla="*/ 1 h 42"/>
                <a:gd name="T38" fmla="*/ 13 w 219"/>
                <a:gd name="T39" fmla="*/ 2 h 42"/>
                <a:gd name="T40" fmla="*/ 13 w 219"/>
                <a:gd name="T41" fmla="*/ 2 h 42"/>
                <a:gd name="T42" fmla="*/ 13 w 219"/>
                <a:gd name="T43" fmla="*/ 3 h 42"/>
                <a:gd name="T44" fmla="*/ 13 w 219"/>
                <a:gd name="T45" fmla="*/ 3 h 42"/>
                <a:gd name="T46" fmla="*/ 12 w 219"/>
                <a:gd name="T47" fmla="*/ 3 h 42"/>
                <a:gd name="T48" fmla="*/ 12 w 219"/>
                <a:gd name="T49" fmla="*/ 3 h 42"/>
                <a:gd name="T50" fmla="*/ 11 w 219"/>
                <a:gd name="T51" fmla="*/ 3 h 42"/>
                <a:gd name="T52" fmla="*/ 10 w 219"/>
                <a:gd name="T53" fmla="*/ 3 h 42"/>
                <a:gd name="T54" fmla="*/ 9 w 219"/>
                <a:gd name="T55" fmla="*/ 2 h 42"/>
                <a:gd name="T56" fmla="*/ 9 w 219"/>
                <a:gd name="T57" fmla="*/ 2 h 42"/>
                <a:gd name="T58" fmla="*/ 8 w 219"/>
                <a:gd name="T59" fmla="*/ 2 h 42"/>
                <a:gd name="T60" fmla="*/ 8 w 219"/>
                <a:gd name="T61" fmla="*/ 2 h 42"/>
                <a:gd name="T62" fmla="*/ 7 w 219"/>
                <a:gd name="T63" fmla="*/ 2 h 42"/>
                <a:gd name="T64" fmla="*/ 7 w 219"/>
                <a:gd name="T65" fmla="*/ 2 h 42"/>
                <a:gd name="T66" fmla="*/ 6 w 219"/>
                <a:gd name="T67" fmla="*/ 2 h 42"/>
                <a:gd name="T68" fmla="*/ 5 w 219"/>
                <a:gd name="T69" fmla="*/ 2 h 42"/>
                <a:gd name="T70" fmla="*/ 4 w 219"/>
                <a:gd name="T71" fmla="*/ 1 h 42"/>
                <a:gd name="T72" fmla="*/ 3 w 219"/>
                <a:gd name="T73" fmla="*/ 1 h 42"/>
                <a:gd name="T74" fmla="*/ 2 w 219"/>
                <a:gd name="T75" fmla="*/ 1 h 42"/>
                <a:gd name="T76" fmla="*/ 1 w 219"/>
                <a:gd name="T77" fmla="*/ 1 h 42"/>
                <a:gd name="T78" fmla="*/ 0 w 219"/>
                <a:gd name="T79" fmla="*/ 1 h 42"/>
                <a:gd name="T80" fmla="*/ 0 w 219"/>
                <a:gd name="T81" fmla="*/ 1 h 4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19"/>
                <a:gd name="T124" fmla="*/ 0 h 42"/>
                <a:gd name="T125" fmla="*/ 219 w 219"/>
                <a:gd name="T126" fmla="*/ 42 h 4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19" h="42">
                  <a:moveTo>
                    <a:pt x="0" y="2"/>
                  </a:moveTo>
                  <a:lnTo>
                    <a:pt x="12" y="0"/>
                  </a:lnTo>
                  <a:lnTo>
                    <a:pt x="27" y="0"/>
                  </a:lnTo>
                  <a:lnTo>
                    <a:pt x="43" y="0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89" y="3"/>
                  </a:lnTo>
                  <a:lnTo>
                    <a:pt x="100" y="4"/>
                  </a:lnTo>
                  <a:lnTo>
                    <a:pt x="107" y="6"/>
                  </a:lnTo>
                  <a:lnTo>
                    <a:pt x="115" y="4"/>
                  </a:lnTo>
                  <a:lnTo>
                    <a:pt x="126" y="4"/>
                  </a:lnTo>
                  <a:lnTo>
                    <a:pt x="138" y="5"/>
                  </a:lnTo>
                  <a:lnTo>
                    <a:pt x="151" y="5"/>
                  </a:lnTo>
                  <a:lnTo>
                    <a:pt x="164" y="7"/>
                  </a:lnTo>
                  <a:lnTo>
                    <a:pt x="175" y="9"/>
                  </a:lnTo>
                  <a:lnTo>
                    <a:pt x="184" y="9"/>
                  </a:lnTo>
                  <a:lnTo>
                    <a:pt x="190" y="9"/>
                  </a:lnTo>
                  <a:lnTo>
                    <a:pt x="199" y="9"/>
                  </a:lnTo>
                  <a:lnTo>
                    <a:pt x="207" y="13"/>
                  </a:lnTo>
                  <a:lnTo>
                    <a:pt x="214" y="19"/>
                  </a:lnTo>
                  <a:lnTo>
                    <a:pt x="218" y="26"/>
                  </a:lnTo>
                  <a:lnTo>
                    <a:pt x="219" y="34"/>
                  </a:lnTo>
                  <a:lnTo>
                    <a:pt x="216" y="38"/>
                  </a:lnTo>
                  <a:lnTo>
                    <a:pt x="207" y="42"/>
                  </a:lnTo>
                  <a:lnTo>
                    <a:pt x="195" y="41"/>
                  </a:lnTo>
                  <a:lnTo>
                    <a:pt x="181" y="37"/>
                  </a:lnTo>
                  <a:lnTo>
                    <a:pt x="168" y="34"/>
                  </a:lnTo>
                  <a:lnTo>
                    <a:pt x="158" y="32"/>
                  </a:lnTo>
                  <a:lnTo>
                    <a:pt x="148" y="28"/>
                  </a:lnTo>
                  <a:lnTo>
                    <a:pt x="139" y="27"/>
                  </a:lnTo>
                  <a:lnTo>
                    <a:pt x="131" y="25"/>
                  </a:lnTo>
                  <a:lnTo>
                    <a:pt x="125" y="23"/>
                  </a:lnTo>
                  <a:lnTo>
                    <a:pt x="118" y="22"/>
                  </a:lnTo>
                  <a:lnTo>
                    <a:pt x="108" y="21"/>
                  </a:lnTo>
                  <a:lnTo>
                    <a:pt x="95" y="18"/>
                  </a:lnTo>
                  <a:lnTo>
                    <a:pt x="78" y="15"/>
                  </a:lnTo>
                  <a:lnTo>
                    <a:pt x="60" y="12"/>
                  </a:lnTo>
                  <a:lnTo>
                    <a:pt x="42" y="10"/>
                  </a:lnTo>
                  <a:lnTo>
                    <a:pt x="25" y="6"/>
                  </a:lnTo>
                  <a:lnTo>
                    <a:pt x="10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Freeform 37">
              <a:extLst>
                <a:ext uri="{FF2B5EF4-FFF2-40B4-BE49-F238E27FC236}">
                  <a16:creationId xmlns:a16="http://schemas.microsoft.com/office/drawing/2014/main" id="{6201810C-B4A0-4F3C-3F51-E26C505DA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" y="1805"/>
              <a:ext cx="49" cy="38"/>
            </a:xfrm>
            <a:custGeom>
              <a:avLst/>
              <a:gdLst>
                <a:gd name="T0" fmla="*/ 0 w 98"/>
                <a:gd name="T1" fmla="*/ 1 h 76"/>
                <a:gd name="T2" fmla="*/ 1 w 98"/>
                <a:gd name="T3" fmla="*/ 1 h 76"/>
                <a:gd name="T4" fmla="*/ 1 w 98"/>
                <a:gd name="T5" fmla="*/ 1 h 76"/>
                <a:gd name="T6" fmla="*/ 1 w 98"/>
                <a:gd name="T7" fmla="*/ 0 h 76"/>
                <a:gd name="T8" fmla="*/ 2 w 98"/>
                <a:gd name="T9" fmla="*/ 0 h 76"/>
                <a:gd name="T10" fmla="*/ 2 w 98"/>
                <a:gd name="T11" fmla="*/ 1 h 76"/>
                <a:gd name="T12" fmla="*/ 2 w 98"/>
                <a:gd name="T13" fmla="*/ 1 h 76"/>
                <a:gd name="T14" fmla="*/ 3 w 98"/>
                <a:gd name="T15" fmla="*/ 1 h 76"/>
                <a:gd name="T16" fmla="*/ 3 w 98"/>
                <a:gd name="T17" fmla="*/ 1 h 76"/>
                <a:gd name="T18" fmla="*/ 4 w 98"/>
                <a:gd name="T19" fmla="*/ 1 h 76"/>
                <a:gd name="T20" fmla="*/ 5 w 98"/>
                <a:gd name="T21" fmla="*/ 1 h 76"/>
                <a:gd name="T22" fmla="*/ 5 w 98"/>
                <a:gd name="T23" fmla="*/ 2 h 76"/>
                <a:gd name="T24" fmla="*/ 6 w 98"/>
                <a:gd name="T25" fmla="*/ 3 h 76"/>
                <a:gd name="T26" fmla="*/ 6 w 98"/>
                <a:gd name="T27" fmla="*/ 3 h 76"/>
                <a:gd name="T28" fmla="*/ 6 w 98"/>
                <a:gd name="T29" fmla="*/ 3 h 76"/>
                <a:gd name="T30" fmla="*/ 6 w 98"/>
                <a:gd name="T31" fmla="*/ 4 h 76"/>
                <a:gd name="T32" fmla="*/ 6 w 98"/>
                <a:gd name="T33" fmla="*/ 4 h 76"/>
                <a:gd name="T34" fmla="*/ 6 w 98"/>
                <a:gd name="T35" fmla="*/ 5 h 76"/>
                <a:gd name="T36" fmla="*/ 6 w 98"/>
                <a:gd name="T37" fmla="*/ 5 h 76"/>
                <a:gd name="T38" fmla="*/ 6 w 98"/>
                <a:gd name="T39" fmla="*/ 5 h 76"/>
                <a:gd name="T40" fmla="*/ 5 w 98"/>
                <a:gd name="T41" fmla="*/ 5 h 76"/>
                <a:gd name="T42" fmla="*/ 5 w 98"/>
                <a:gd name="T43" fmla="*/ 5 h 76"/>
                <a:gd name="T44" fmla="*/ 4 w 98"/>
                <a:gd name="T45" fmla="*/ 5 h 76"/>
                <a:gd name="T46" fmla="*/ 3 w 98"/>
                <a:gd name="T47" fmla="*/ 5 h 76"/>
                <a:gd name="T48" fmla="*/ 3 w 98"/>
                <a:gd name="T49" fmla="*/ 4 h 76"/>
                <a:gd name="T50" fmla="*/ 3 w 98"/>
                <a:gd name="T51" fmla="*/ 4 h 76"/>
                <a:gd name="T52" fmla="*/ 2 w 98"/>
                <a:gd name="T53" fmla="*/ 3 h 76"/>
                <a:gd name="T54" fmla="*/ 2 w 98"/>
                <a:gd name="T55" fmla="*/ 3 h 76"/>
                <a:gd name="T56" fmla="*/ 1 w 98"/>
                <a:gd name="T57" fmla="*/ 3 h 76"/>
                <a:gd name="T58" fmla="*/ 1 w 98"/>
                <a:gd name="T59" fmla="*/ 3 h 76"/>
                <a:gd name="T60" fmla="*/ 1 w 98"/>
                <a:gd name="T61" fmla="*/ 2 h 76"/>
                <a:gd name="T62" fmla="*/ 0 w 98"/>
                <a:gd name="T63" fmla="*/ 2 h 76"/>
                <a:gd name="T64" fmla="*/ 0 w 98"/>
                <a:gd name="T65" fmla="*/ 1 h 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8"/>
                <a:gd name="T100" fmla="*/ 0 h 76"/>
                <a:gd name="T101" fmla="*/ 98 w 98"/>
                <a:gd name="T102" fmla="*/ 76 h 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8" h="76">
                  <a:moveTo>
                    <a:pt x="0" y="17"/>
                  </a:moveTo>
                  <a:lnTo>
                    <a:pt x="3" y="7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3"/>
                  </a:lnTo>
                  <a:lnTo>
                    <a:pt x="32" y="6"/>
                  </a:lnTo>
                  <a:lnTo>
                    <a:pt x="41" y="10"/>
                  </a:lnTo>
                  <a:lnTo>
                    <a:pt x="49" y="13"/>
                  </a:lnTo>
                  <a:lnTo>
                    <a:pt x="58" y="17"/>
                  </a:lnTo>
                  <a:lnTo>
                    <a:pt x="67" y="22"/>
                  </a:lnTo>
                  <a:lnTo>
                    <a:pt x="76" y="28"/>
                  </a:lnTo>
                  <a:lnTo>
                    <a:pt x="84" y="35"/>
                  </a:lnTo>
                  <a:lnTo>
                    <a:pt x="90" y="42"/>
                  </a:lnTo>
                  <a:lnTo>
                    <a:pt x="96" y="49"/>
                  </a:lnTo>
                  <a:lnTo>
                    <a:pt x="98" y="55"/>
                  </a:lnTo>
                  <a:lnTo>
                    <a:pt x="98" y="59"/>
                  </a:lnTo>
                  <a:lnTo>
                    <a:pt x="95" y="67"/>
                  </a:lnTo>
                  <a:lnTo>
                    <a:pt x="90" y="73"/>
                  </a:lnTo>
                  <a:lnTo>
                    <a:pt x="84" y="75"/>
                  </a:lnTo>
                  <a:lnTo>
                    <a:pt x="79" y="76"/>
                  </a:lnTo>
                  <a:lnTo>
                    <a:pt x="71" y="75"/>
                  </a:lnTo>
                  <a:lnTo>
                    <a:pt x="62" y="72"/>
                  </a:lnTo>
                  <a:lnTo>
                    <a:pt x="54" y="68"/>
                  </a:lnTo>
                  <a:lnTo>
                    <a:pt x="45" y="63"/>
                  </a:lnTo>
                  <a:lnTo>
                    <a:pt x="36" y="58"/>
                  </a:lnTo>
                  <a:lnTo>
                    <a:pt x="27" y="52"/>
                  </a:lnTo>
                  <a:lnTo>
                    <a:pt x="19" y="48"/>
                  </a:lnTo>
                  <a:lnTo>
                    <a:pt x="12" y="43"/>
                  </a:lnTo>
                  <a:lnTo>
                    <a:pt x="6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Freeform 38">
              <a:extLst>
                <a:ext uri="{FF2B5EF4-FFF2-40B4-BE49-F238E27FC236}">
                  <a16:creationId xmlns:a16="http://schemas.microsoft.com/office/drawing/2014/main" id="{98F8036A-E364-1CCD-49F1-86D8EC059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" y="1836"/>
              <a:ext cx="40" cy="48"/>
            </a:xfrm>
            <a:custGeom>
              <a:avLst/>
              <a:gdLst>
                <a:gd name="T0" fmla="*/ 2 w 81"/>
                <a:gd name="T1" fmla="*/ 1 h 96"/>
                <a:gd name="T2" fmla="*/ 2 w 81"/>
                <a:gd name="T3" fmla="*/ 1 h 96"/>
                <a:gd name="T4" fmla="*/ 3 w 81"/>
                <a:gd name="T5" fmla="*/ 1 h 96"/>
                <a:gd name="T6" fmla="*/ 4 w 81"/>
                <a:gd name="T7" fmla="*/ 2 h 96"/>
                <a:gd name="T8" fmla="*/ 4 w 81"/>
                <a:gd name="T9" fmla="*/ 2 h 96"/>
                <a:gd name="T10" fmla="*/ 4 w 81"/>
                <a:gd name="T11" fmla="*/ 2 h 96"/>
                <a:gd name="T12" fmla="*/ 5 w 81"/>
                <a:gd name="T13" fmla="*/ 3 h 96"/>
                <a:gd name="T14" fmla="*/ 5 w 81"/>
                <a:gd name="T15" fmla="*/ 3 h 96"/>
                <a:gd name="T16" fmla="*/ 4 w 81"/>
                <a:gd name="T17" fmla="*/ 4 h 96"/>
                <a:gd name="T18" fmla="*/ 4 w 81"/>
                <a:gd name="T19" fmla="*/ 5 h 96"/>
                <a:gd name="T20" fmla="*/ 3 w 81"/>
                <a:gd name="T21" fmla="*/ 6 h 96"/>
                <a:gd name="T22" fmla="*/ 3 w 81"/>
                <a:gd name="T23" fmla="*/ 6 h 96"/>
                <a:gd name="T24" fmla="*/ 3 w 81"/>
                <a:gd name="T25" fmla="*/ 6 h 96"/>
                <a:gd name="T26" fmla="*/ 2 w 81"/>
                <a:gd name="T27" fmla="*/ 6 h 96"/>
                <a:gd name="T28" fmla="*/ 2 w 81"/>
                <a:gd name="T29" fmla="*/ 6 h 96"/>
                <a:gd name="T30" fmla="*/ 1 w 81"/>
                <a:gd name="T31" fmla="*/ 6 h 96"/>
                <a:gd name="T32" fmla="*/ 1 w 81"/>
                <a:gd name="T33" fmla="*/ 6 h 96"/>
                <a:gd name="T34" fmla="*/ 0 w 81"/>
                <a:gd name="T35" fmla="*/ 5 h 96"/>
                <a:gd name="T36" fmla="*/ 0 w 81"/>
                <a:gd name="T37" fmla="*/ 5 h 96"/>
                <a:gd name="T38" fmla="*/ 0 w 81"/>
                <a:gd name="T39" fmla="*/ 3 h 96"/>
                <a:gd name="T40" fmla="*/ 0 w 81"/>
                <a:gd name="T41" fmla="*/ 2 h 96"/>
                <a:gd name="T42" fmla="*/ 0 w 81"/>
                <a:gd name="T43" fmla="*/ 2 h 96"/>
                <a:gd name="T44" fmla="*/ 0 w 81"/>
                <a:gd name="T45" fmla="*/ 1 h 96"/>
                <a:gd name="T46" fmla="*/ 0 w 81"/>
                <a:gd name="T47" fmla="*/ 1 h 96"/>
                <a:gd name="T48" fmla="*/ 0 w 81"/>
                <a:gd name="T49" fmla="*/ 1 h 96"/>
                <a:gd name="T50" fmla="*/ 0 w 81"/>
                <a:gd name="T51" fmla="*/ 0 h 96"/>
                <a:gd name="T52" fmla="*/ 1 w 81"/>
                <a:gd name="T53" fmla="*/ 0 h 96"/>
                <a:gd name="T54" fmla="*/ 1 w 81"/>
                <a:gd name="T55" fmla="*/ 1 h 96"/>
                <a:gd name="T56" fmla="*/ 2 w 81"/>
                <a:gd name="T57" fmla="*/ 1 h 9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1"/>
                <a:gd name="T88" fmla="*/ 0 h 96"/>
                <a:gd name="T89" fmla="*/ 81 w 81"/>
                <a:gd name="T90" fmla="*/ 96 h 9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1" h="96">
                  <a:moveTo>
                    <a:pt x="41" y="9"/>
                  </a:moveTo>
                  <a:lnTo>
                    <a:pt x="46" y="12"/>
                  </a:lnTo>
                  <a:lnTo>
                    <a:pt x="54" y="16"/>
                  </a:lnTo>
                  <a:lnTo>
                    <a:pt x="64" y="20"/>
                  </a:lnTo>
                  <a:lnTo>
                    <a:pt x="71" y="25"/>
                  </a:lnTo>
                  <a:lnTo>
                    <a:pt x="78" y="32"/>
                  </a:lnTo>
                  <a:lnTo>
                    <a:pt x="81" y="40"/>
                  </a:lnTo>
                  <a:lnTo>
                    <a:pt x="80" y="50"/>
                  </a:lnTo>
                  <a:lnTo>
                    <a:pt x="75" y="63"/>
                  </a:lnTo>
                  <a:lnTo>
                    <a:pt x="67" y="76"/>
                  </a:lnTo>
                  <a:lnTo>
                    <a:pt x="60" y="85"/>
                  </a:lnTo>
                  <a:lnTo>
                    <a:pt x="54" y="91"/>
                  </a:lnTo>
                  <a:lnTo>
                    <a:pt x="48" y="95"/>
                  </a:lnTo>
                  <a:lnTo>
                    <a:pt x="42" y="96"/>
                  </a:lnTo>
                  <a:lnTo>
                    <a:pt x="36" y="96"/>
                  </a:lnTo>
                  <a:lnTo>
                    <a:pt x="31" y="94"/>
                  </a:lnTo>
                  <a:lnTo>
                    <a:pt x="26" y="91"/>
                  </a:lnTo>
                  <a:lnTo>
                    <a:pt x="15" y="80"/>
                  </a:lnTo>
                  <a:lnTo>
                    <a:pt x="6" y="65"/>
                  </a:lnTo>
                  <a:lnTo>
                    <a:pt x="0" y="47"/>
                  </a:lnTo>
                  <a:lnTo>
                    <a:pt x="0" y="30"/>
                  </a:lnTo>
                  <a:lnTo>
                    <a:pt x="3" y="21"/>
                  </a:lnTo>
                  <a:lnTo>
                    <a:pt x="4" y="13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9" y="2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Freeform 39">
              <a:extLst>
                <a:ext uri="{FF2B5EF4-FFF2-40B4-BE49-F238E27FC236}">
                  <a16:creationId xmlns:a16="http://schemas.microsoft.com/office/drawing/2014/main" id="{78C83D60-61AE-2189-ADDE-8EBBDE60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" y="1886"/>
              <a:ext cx="18" cy="26"/>
            </a:xfrm>
            <a:custGeom>
              <a:avLst/>
              <a:gdLst>
                <a:gd name="T0" fmla="*/ 0 w 37"/>
                <a:gd name="T1" fmla="*/ 0 h 53"/>
                <a:gd name="T2" fmla="*/ 0 w 37"/>
                <a:gd name="T3" fmla="*/ 0 h 53"/>
                <a:gd name="T4" fmla="*/ 1 w 37"/>
                <a:gd name="T5" fmla="*/ 0 h 53"/>
                <a:gd name="T6" fmla="*/ 1 w 37"/>
                <a:gd name="T7" fmla="*/ 0 h 53"/>
                <a:gd name="T8" fmla="*/ 2 w 37"/>
                <a:gd name="T9" fmla="*/ 0 h 53"/>
                <a:gd name="T10" fmla="*/ 1 w 37"/>
                <a:gd name="T11" fmla="*/ 1 h 53"/>
                <a:gd name="T12" fmla="*/ 1 w 37"/>
                <a:gd name="T13" fmla="*/ 2 h 53"/>
                <a:gd name="T14" fmla="*/ 0 w 37"/>
                <a:gd name="T15" fmla="*/ 3 h 53"/>
                <a:gd name="T16" fmla="*/ 0 w 37"/>
                <a:gd name="T17" fmla="*/ 3 h 53"/>
                <a:gd name="T18" fmla="*/ 0 w 37"/>
                <a:gd name="T19" fmla="*/ 2 h 53"/>
                <a:gd name="T20" fmla="*/ 0 w 37"/>
                <a:gd name="T21" fmla="*/ 1 h 53"/>
                <a:gd name="T22" fmla="*/ 0 w 37"/>
                <a:gd name="T23" fmla="*/ 0 h 53"/>
                <a:gd name="T24" fmla="*/ 0 w 37"/>
                <a:gd name="T25" fmla="*/ 0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7"/>
                <a:gd name="T40" fmla="*/ 0 h 53"/>
                <a:gd name="T41" fmla="*/ 37 w 37"/>
                <a:gd name="T42" fmla="*/ 53 h 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7" h="53">
                  <a:moveTo>
                    <a:pt x="8" y="0"/>
                  </a:moveTo>
                  <a:lnTo>
                    <a:pt x="14" y="4"/>
                  </a:lnTo>
                  <a:lnTo>
                    <a:pt x="21" y="8"/>
                  </a:lnTo>
                  <a:lnTo>
                    <a:pt x="29" y="11"/>
                  </a:lnTo>
                  <a:lnTo>
                    <a:pt x="37" y="12"/>
                  </a:lnTo>
                  <a:lnTo>
                    <a:pt x="29" y="26"/>
                  </a:lnTo>
                  <a:lnTo>
                    <a:pt x="21" y="40"/>
                  </a:lnTo>
                  <a:lnTo>
                    <a:pt x="12" y="50"/>
                  </a:lnTo>
                  <a:lnTo>
                    <a:pt x="4" y="53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6" y="1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815" name="Text Box 47">
            <a:extLst>
              <a:ext uri="{FF2B5EF4-FFF2-40B4-BE49-F238E27FC236}">
                <a16:creationId xmlns:a16="http://schemas.microsoft.com/office/drawing/2014/main" id="{44665AF5-C68B-45C5-11A5-A33186A0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NY</a:t>
            </a:r>
          </a:p>
        </p:txBody>
      </p:sp>
      <p:sp>
        <p:nvSpPr>
          <p:cNvPr id="32816" name="Text Box 48">
            <a:extLst>
              <a:ext uri="{FF2B5EF4-FFF2-40B4-BE49-F238E27FC236}">
                <a16:creationId xmlns:a16="http://schemas.microsoft.com/office/drawing/2014/main" id="{7BE6E328-7DC9-DF3D-F7A3-28C224B21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196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BJ</a:t>
            </a:r>
          </a:p>
        </p:txBody>
      </p:sp>
      <p:sp>
        <p:nvSpPr>
          <p:cNvPr id="32817" name="Freeform 49">
            <a:extLst>
              <a:ext uri="{FF2B5EF4-FFF2-40B4-BE49-F238E27FC236}">
                <a16:creationId xmlns:a16="http://schemas.microsoft.com/office/drawing/2014/main" id="{9599BED9-4ABE-D652-3624-C8DC5AC29054}"/>
              </a:ext>
            </a:extLst>
          </p:cNvPr>
          <p:cNvSpPr>
            <a:spLocks/>
          </p:cNvSpPr>
          <p:nvPr/>
        </p:nvSpPr>
        <p:spPr bwMode="auto">
          <a:xfrm>
            <a:off x="1981200" y="2514600"/>
            <a:ext cx="4419600" cy="1778000"/>
          </a:xfrm>
          <a:custGeom>
            <a:avLst/>
            <a:gdLst>
              <a:gd name="T0" fmla="*/ 0 w 2784"/>
              <a:gd name="T1" fmla="*/ 2147483646 h 1120"/>
              <a:gd name="T2" fmla="*/ 2147483646 w 2784"/>
              <a:gd name="T3" fmla="*/ 2147483646 h 1120"/>
              <a:gd name="T4" fmla="*/ 2147483646 w 2784"/>
              <a:gd name="T5" fmla="*/ 2147483646 h 1120"/>
              <a:gd name="T6" fmla="*/ 2147483646 w 2784"/>
              <a:gd name="T7" fmla="*/ 2147483646 h 1120"/>
              <a:gd name="T8" fmla="*/ 2147483646 w 2784"/>
              <a:gd name="T9" fmla="*/ 2147483646 h 1120"/>
              <a:gd name="T10" fmla="*/ 2147483646 w 2784"/>
              <a:gd name="T11" fmla="*/ 2147483646 h 1120"/>
              <a:gd name="T12" fmla="*/ 2147483646 w 2784"/>
              <a:gd name="T13" fmla="*/ 2147483646 h 1120"/>
              <a:gd name="T14" fmla="*/ 2147483646 w 2784"/>
              <a:gd name="T15" fmla="*/ 2147483646 h 1120"/>
              <a:gd name="T16" fmla="*/ 2147483646 w 2784"/>
              <a:gd name="T17" fmla="*/ 2147483646 h 1120"/>
              <a:gd name="T18" fmla="*/ 2147483646 w 2784"/>
              <a:gd name="T19" fmla="*/ 2147483646 h 1120"/>
              <a:gd name="T20" fmla="*/ 2147483646 w 2784"/>
              <a:gd name="T21" fmla="*/ 2147483646 h 1120"/>
              <a:gd name="T22" fmla="*/ 2147483646 w 2784"/>
              <a:gd name="T23" fmla="*/ 2147483646 h 1120"/>
              <a:gd name="T24" fmla="*/ 2147483646 w 2784"/>
              <a:gd name="T25" fmla="*/ 2147483646 h 1120"/>
              <a:gd name="T26" fmla="*/ 2147483646 w 2784"/>
              <a:gd name="T27" fmla="*/ 0 h 112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784"/>
              <a:gd name="T43" fmla="*/ 0 h 1120"/>
              <a:gd name="T44" fmla="*/ 2784 w 2784"/>
              <a:gd name="T45" fmla="*/ 1120 h 112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784" h="1120">
                <a:moveTo>
                  <a:pt x="0" y="720"/>
                </a:moveTo>
                <a:cubicBezTo>
                  <a:pt x="80" y="724"/>
                  <a:pt x="160" y="728"/>
                  <a:pt x="240" y="720"/>
                </a:cubicBezTo>
                <a:cubicBezTo>
                  <a:pt x="320" y="712"/>
                  <a:pt x="400" y="688"/>
                  <a:pt x="480" y="672"/>
                </a:cubicBezTo>
                <a:cubicBezTo>
                  <a:pt x="560" y="656"/>
                  <a:pt x="648" y="640"/>
                  <a:pt x="720" y="624"/>
                </a:cubicBezTo>
                <a:cubicBezTo>
                  <a:pt x="792" y="608"/>
                  <a:pt x="840" y="576"/>
                  <a:pt x="912" y="576"/>
                </a:cubicBezTo>
                <a:cubicBezTo>
                  <a:pt x="984" y="576"/>
                  <a:pt x="1056" y="576"/>
                  <a:pt x="1152" y="624"/>
                </a:cubicBezTo>
                <a:cubicBezTo>
                  <a:pt x="1248" y="672"/>
                  <a:pt x="1376" y="784"/>
                  <a:pt x="1488" y="864"/>
                </a:cubicBezTo>
                <a:cubicBezTo>
                  <a:pt x="1600" y="944"/>
                  <a:pt x="1736" y="1088"/>
                  <a:pt x="1824" y="1104"/>
                </a:cubicBezTo>
                <a:cubicBezTo>
                  <a:pt x="1912" y="1120"/>
                  <a:pt x="1960" y="1040"/>
                  <a:pt x="2016" y="960"/>
                </a:cubicBezTo>
                <a:cubicBezTo>
                  <a:pt x="2072" y="880"/>
                  <a:pt x="2104" y="648"/>
                  <a:pt x="2160" y="624"/>
                </a:cubicBezTo>
                <a:cubicBezTo>
                  <a:pt x="2216" y="600"/>
                  <a:pt x="2296" y="776"/>
                  <a:pt x="2352" y="816"/>
                </a:cubicBezTo>
                <a:cubicBezTo>
                  <a:pt x="2408" y="856"/>
                  <a:pt x="2448" y="952"/>
                  <a:pt x="2496" y="864"/>
                </a:cubicBezTo>
                <a:cubicBezTo>
                  <a:pt x="2544" y="776"/>
                  <a:pt x="2592" y="432"/>
                  <a:pt x="2640" y="288"/>
                </a:cubicBezTo>
                <a:cubicBezTo>
                  <a:pt x="2688" y="144"/>
                  <a:pt x="2736" y="72"/>
                  <a:pt x="2784" y="0"/>
                </a:cubicBezTo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8" name="AutoShape 50">
            <a:extLst>
              <a:ext uri="{FF2B5EF4-FFF2-40B4-BE49-F238E27FC236}">
                <a16:creationId xmlns:a16="http://schemas.microsoft.com/office/drawing/2014/main" id="{038F3520-E46A-243F-0234-C485482F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05200"/>
            <a:ext cx="304800" cy="304800"/>
          </a:xfrm>
          <a:prstGeom prst="sun">
            <a:avLst>
              <a:gd name="adj" fmla="val 2500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32819" name="AutoShape 51">
            <a:extLst>
              <a:ext uri="{FF2B5EF4-FFF2-40B4-BE49-F238E27FC236}">
                <a16:creationId xmlns:a16="http://schemas.microsoft.com/office/drawing/2014/main" id="{B6455CED-2671-E566-FFC9-AE611EE8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304800" cy="304800"/>
          </a:xfrm>
          <a:prstGeom prst="sun">
            <a:avLst>
              <a:gd name="adj" fmla="val 2500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32820" name="AutoShape 52">
            <a:extLst>
              <a:ext uri="{FF2B5EF4-FFF2-40B4-BE49-F238E27FC236}">
                <a16:creationId xmlns:a16="http://schemas.microsoft.com/office/drawing/2014/main" id="{382B3D2E-31BC-03BA-92A2-D46F51E3D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1219200" cy="914400"/>
          </a:xfrm>
          <a:prstGeom prst="lightningBol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2822" name="AutoShape 54">
            <a:extLst>
              <a:ext uri="{FF2B5EF4-FFF2-40B4-BE49-F238E27FC236}">
                <a16:creationId xmlns:a16="http://schemas.microsoft.com/office/drawing/2014/main" id="{FB88050B-F6CC-8053-A179-68E2A8C55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1219200" cy="914400"/>
          </a:xfrm>
          <a:prstGeom prst="lightningBol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2823" name="Text Box 55">
            <a:extLst>
              <a:ext uri="{FF2B5EF4-FFF2-40B4-BE49-F238E27FC236}">
                <a16:creationId xmlns:a16="http://schemas.microsoft.com/office/drawing/2014/main" id="{85D8F94F-8065-24B6-B10D-54F65E0CD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29200"/>
            <a:ext cx="784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以上是一个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病态问题</a:t>
            </a: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ill-posed problem*/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>
                <a:ea typeface="楷体_GB2312" pitchFamily="49" charset="-122"/>
              </a:rPr>
              <a:t>关于本身是病态的问题，我们还是留给数学家去头痛吧！</a:t>
            </a:r>
            <a:endParaRPr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3" grpId="0" autoUpdateAnimBg="0"/>
      <p:bldP spid="32815" grpId="0" autoUpdateAnimBg="0"/>
      <p:bldP spid="32816" grpId="0" autoUpdateAnimBg="0"/>
      <p:bldP spid="32818" grpId="0" animBg="1"/>
      <p:bldP spid="32819" grpId="0" animBg="1"/>
      <p:bldP spid="32820" grpId="0" animBg="1"/>
      <p:bldP spid="32822" grpId="0" animBg="1"/>
      <p:bldP spid="328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1BBD156-DC33-1432-39C0-433E9B65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0"/>
            <a:ext cx="449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§1  Introduction: Spread &amp; Accumulation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2" name="Group 96">
            <a:extLst>
              <a:ext uri="{FF2B5EF4-FFF2-40B4-BE49-F238E27FC236}">
                <a16:creationId xmlns:a16="http://schemas.microsoft.com/office/drawing/2014/main" id="{FEF8A40B-8733-5E58-B944-52220260A2A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5937250" cy="733425"/>
            <a:chOff x="288" y="192"/>
            <a:chExt cx="3740" cy="462"/>
          </a:xfrm>
        </p:grpSpPr>
        <p:graphicFrame>
          <p:nvGraphicFramePr>
            <p:cNvPr id="14362" name="Object 3">
              <a:extLst>
                <a:ext uri="{FF2B5EF4-FFF2-40B4-BE49-F238E27FC236}">
                  <a16:creationId xmlns:a16="http://schemas.microsoft.com/office/drawing/2014/main" id="{99D63C40-F9F4-9D22-5387-73221D4B3B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8" y="192"/>
            <a:ext cx="2870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84400" imgH="393700" progId="Equation.DSMT4">
                    <p:embed/>
                  </p:oleObj>
                </mc:Choice>
                <mc:Fallback>
                  <p:oleObj name="Equation" r:id="rId7" imgW="2184400" imgH="3937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92"/>
                          <a:ext cx="2870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3" name="Text Box 4">
              <a:extLst>
                <a:ext uri="{FF2B5EF4-FFF2-40B4-BE49-F238E27FC236}">
                  <a16:creationId xmlns:a16="http://schemas.microsoft.com/office/drawing/2014/main" id="{F39AF7C7-4420-2757-263E-8F09BABF1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例</a:t>
              </a:r>
              <a:r>
                <a:rPr lang="zh-CN" altLang="en-US" sz="2400" b="1">
                  <a:ea typeface="楷体_GB2312" pitchFamily="49" charset="-122"/>
                </a:rPr>
                <a:t>：计算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C4CC1606-9759-DFDB-5189-552AC006A2B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52513"/>
            <a:ext cx="4254500" cy="523875"/>
            <a:chOff x="336" y="672"/>
            <a:chExt cx="2352" cy="321"/>
          </a:xfrm>
        </p:grpSpPr>
        <p:graphicFrame>
          <p:nvGraphicFramePr>
            <p:cNvPr id="14360" name="Object 6">
              <a:extLst>
                <a:ext uri="{FF2B5EF4-FFF2-40B4-BE49-F238E27FC236}">
                  <a16:creationId xmlns:a16="http://schemas.microsoft.com/office/drawing/2014/main" id="{EE252A89-17A4-DEAE-C5F4-9264E53D99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720"/>
            <a:ext cx="124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89000" imgH="228600" progId="Equation.DSMT4">
                    <p:embed/>
                  </p:oleObj>
                </mc:Choice>
                <mc:Fallback>
                  <p:oleObj name="Equation" r:id="rId9" imgW="8890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720"/>
                          <a:ext cx="124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1" name="Text Box 7">
              <a:extLst>
                <a:ext uri="{FF2B5EF4-FFF2-40B4-BE49-F238E27FC236}">
                  <a16:creationId xmlns:a16="http://schemas.microsoft.com/office/drawing/2014/main" id="{AB19A322-C3A0-0B71-49B7-CF6DDC972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72"/>
              <a:ext cx="1104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chemeClr val="hlink"/>
                  </a:solidFill>
                  <a:ea typeface="楷体_GB2312" pitchFamily="49" charset="-122"/>
                  <a:sym typeface="Wingdings" panose="05000000000000000000" pitchFamily="2" charset="2"/>
                </a:rPr>
                <a:t></a:t>
              </a:r>
              <a:r>
                <a:rPr lang="en-US" altLang="zh-CN" sz="2400" b="1">
                  <a:solidFill>
                    <a:schemeClr val="hlink"/>
                  </a:solidFill>
                  <a:ea typeface="楷体_GB2312" pitchFamily="49" charset="-122"/>
                  <a:sym typeface="Wingdings" panose="05000000000000000000" pitchFamily="2" charset="2"/>
                </a:rPr>
                <a:t>  </a:t>
              </a:r>
              <a:r>
                <a:rPr lang="zh-CN" altLang="en-US" sz="2400" b="1">
                  <a:solidFill>
                    <a:schemeClr val="hlink"/>
                  </a:solidFill>
                  <a:ea typeface="楷体_GB2312" pitchFamily="49" charset="-122"/>
                  <a:sym typeface="Wingdings" panose="05000000000000000000" pitchFamily="2" charset="2"/>
                </a:rPr>
                <a:t>公式一：</a:t>
              </a:r>
              <a:endParaRPr lang="zh-CN" altLang="en-US" sz="2400" b="1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</p:grpSp>
      <p:sp>
        <p:nvSpPr>
          <p:cNvPr id="33801" name="AutoShape 9">
            <a:extLst>
              <a:ext uri="{FF2B5EF4-FFF2-40B4-BE49-F238E27FC236}">
                <a16:creationId xmlns:a16="http://schemas.microsoft.com/office/drawing/2014/main" id="{970AF8D4-A146-64FB-6C13-E6674C8E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879600"/>
            <a:ext cx="4164012" cy="685800"/>
          </a:xfrm>
          <a:prstGeom prst="wedgeEllipseCallout">
            <a:avLst>
              <a:gd name="adj1" fmla="val -79051"/>
              <a:gd name="adj2" fmla="val -110880"/>
            </a:avLst>
          </a:prstGeom>
          <a:gradFill rotWithShape="0">
            <a:gsLst>
              <a:gs pos="0">
                <a:srgbClr val="C1C1C1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注意此公式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精确</a:t>
            </a:r>
            <a:r>
              <a:rPr lang="zh-CN" altLang="en-US" sz="2400" b="1">
                <a:ea typeface="楷体_GB2312" pitchFamily="49" charset="-122"/>
              </a:rPr>
              <a:t>成立</a:t>
            </a:r>
          </a:p>
        </p:txBody>
      </p:sp>
      <p:grpSp>
        <p:nvGrpSpPr>
          <p:cNvPr id="4" name="Group 95">
            <a:extLst>
              <a:ext uri="{FF2B5EF4-FFF2-40B4-BE49-F238E27FC236}">
                <a16:creationId xmlns:a16="http://schemas.microsoft.com/office/drawing/2014/main" id="{EA0937BE-5A05-08D2-9A26-EDE7F214229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557338"/>
            <a:ext cx="4824413" cy="1174750"/>
            <a:chOff x="672" y="960"/>
            <a:chExt cx="2982" cy="740"/>
          </a:xfrm>
        </p:grpSpPr>
        <p:grpSp>
          <p:nvGrpSpPr>
            <p:cNvPr id="14351" name="Group 94">
              <a:extLst>
                <a:ext uri="{FF2B5EF4-FFF2-40B4-BE49-F238E27FC236}">
                  <a16:creationId xmlns:a16="http://schemas.microsoft.com/office/drawing/2014/main" id="{4E0F74B6-1696-DC11-B474-566A611E1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960"/>
              <a:ext cx="2982" cy="438"/>
              <a:chOff x="672" y="960"/>
              <a:chExt cx="2982" cy="438"/>
            </a:xfrm>
          </p:grpSpPr>
          <p:graphicFrame>
            <p:nvGraphicFramePr>
              <p:cNvPr id="14354" name="Object 10">
                <a:extLst>
                  <a:ext uri="{FF2B5EF4-FFF2-40B4-BE49-F238E27FC236}">
                    <a16:creationId xmlns:a16="http://schemas.microsoft.com/office/drawing/2014/main" id="{A3E1A20C-58E0-88AC-3BE0-5AB5C03EEC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960"/>
              <a:ext cx="2448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2222500" imgH="393700" progId="Equation.DSMT4">
                      <p:embed/>
                    </p:oleObj>
                  </mc:Choice>
                  <mc:Fallback>
                    <p:oleObj name="Equation" r:id="rId11" imgW="2222500" imgH="39370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960"/>
                            <a:ext cx="2448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355" name="Group 14">
                <a:extLst>
                  <a:ext uri="{FF2B5EF4-FFF2-40B4-BE49-F238E27FC236}">
                    <a16:creationId xmlns:a16="http://schemas.microsoft.com/office/drawing/2014/main" id="{8A14D8DC-6FE9-F6CC-5732-5908E33B6A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960"/>
                <a:ext cx="384" cy="240"/>
                <a:chOff x="1392" y="2640"/>
                <a:chExt cx="384" cy="240"/>
              </a:xfrm>
            </p:grpSpPr>
            <p:sp>
              <p:nvSpPr>
                <p:cNvPr id="14357" name="Text Box 11">
                  <a:extLst>
                    <a:ext uri="{FF2B5EF4-FFF2-40B4-BE49-F238E27FC236}">
                      <a16:creationId xmlns:a16="http://schemas.microsoft.com/office/drawing/2014/main" id="{B39A6F2D-C7B6-C4DE-84A4-79AE0E5D02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2" y="2640"/>
                  <a:ext cx="38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1600" b="1">
                      <a:ea typeface="楷体_GB2312" pitchFamily="49" charset="-122"/>
                    </a:rPr>
                    <a:t>记为</a:t>
                  </a:r>
                </a:p>
              </p:txBody>
            </p:sp>
            <p:sp>
              <p:nvSpPr>
                <p:cNvPr id="14358" name="Line 12">
                  <a:extLst>
                    <a:ext uri="{FF2B5EF4-FFF2-40B4-BE49-F238E27FC236}">
                      <a16:creationId xmlns:a16="http://schemas.microsoft.com/office/drawing/2014/main" id="{778B5762-63DF-B08B-361B-A323AC1F6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832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59" name="Line 13">
                  <a:extLst>
                    <a:ext uri="{FF2B5EF4-FFF2-40B4-BE49-F238E27FC236}">
                      <a16:creationId xmlns:a16="http://schemas.microsoft.com/office/drawing/2014/main" id="{3EC48BFD-4025-1B63-390D-976EA2CE36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880"/>
                  <a:ext cx="2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4356" name="Object 15">
                <a:extLst>
                  <a:ext uri="{FF2B5EF4-FFF2-40B4-BE49-F238E27FC236}">
                    <a16:creationId xmlns:a16="http://schemas.microsoft.com/office/drawing/2014/main" id="{79B5A28B-515D-5CB5-F674-13711C5949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6" y="1056"/>
              <a:ext cx="198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77646" imgH="241091" progId="Equation.DSMT4">
                      <p:embed/>
                    </p:oleObj>
                  </mc:Choice>
                  <mc:Fallback>
                    <p:oleObj name="Equation" r:id="rId13" imgW="177646" imgH="241091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056"/>
                            <a:ext cx="198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52" name="Object 17">
              <a:extLst>
                <a:ext uri="{FF2B5EF4-FFF2-40B4-BE49-F238E27FC236}">
                  <a16:creationId xmlns:a16="http://schemas.microsoft.com/office/drawing/2014/main" id="{ADD2337C-74D6-8026-AF35-F5D1DEC0D9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392"/>
            <a:ext cx="187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714500" imgH="279400" progId="Equation.DSMT4">
                    <p:embed/>
                  </p:oleObj>
                </mc:Choice>
                <mc:Fallback>
                  <p:oleObj name="Equation" r:id="rId15" imgW="1714500" imgH="2794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392"/>
                          <a:ext cx="187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Rectangle 63">
              <a:extLst>
                <a:ext uri="{FF2B5EF4-FFF2-40B4-BE49-F238E27FC236}">
                  <a16:creationId xmlns:a16="http://schemas.microsoft.com/office/drawing/2014/main" id="{9CC06EBE-CAEE-A518-D968-35F495A19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40"/>
              <a:ext cx="9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则初始误差</a:t>
              </a:r>
              <a:endParaRPr lang="zh-CN" altLang="en-US" sz="2400">
                <a:ea typeface="楷体_GB2312" pitchFamily="49" charset="-122"/>
              </a:endParaRPr>
            </a:p>
          </p:txBody>
        </p:sp>
      </p:grpSp>
      <p:graphicFrame>
        <p:nvGraphicFramePr>
          <p:cNvPr id="33858" name="Object 66">
            <a:extLst>
              <a:ext uri="{FF2B5EF4-FFF2-40B4-BE49-F238E27FC236}">
                <a16:creationId xmlns:a16="http://schemas.microsoft.com/office/drawing/2014/main" id="{1887DB60-2AE2-02D0-F958-4EE159DBE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743200"/>
          <a:ext cx="72437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22700" imgH="419100" progId="Equation.DSMT4">
                  <p:embed/>
                </p:oleObj>
              </mc:Choice>
              <mc:Fallback>
                <p:oleObj name="Equation" r:id="rId17" imgW="3822700" imgH="4191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72437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78" name="Object 86">
            <a:extLst>
              <a:ext uri="{FF2B5EF4-FFF2-40B4-BE49-F238E27FC236}">
                <a16:creationId xmlns:a16="http://schemas.microsoft.com/office/drawing/2014/main" id="{2B25758E-8EE0-6B9A-A02C-7D9BA180B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505200"/>
          <a:ext cx="327660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120900" imgH="1981200" progId="Equation.DSMT4">
                  <p:embed/>
                </p:oleObj>
              </mc:Choice>
              <mc:Fallback>
                <p:oleObj name="Equation" r:id="rId19" imgW="2120900" imgH="19812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3276600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79" name="Text Box 87">
            <a:extLst>
              <a:ext uri="{FF2B5EF4-FFF2-40B4-BE49-F238E27FC236}">
                <a16:creationId xmlns:a16="http://schemas.microsoft.com/office/drawing/2014/main" id="{A792ECA9-B65F-5D84-DDF5-E8AACC5F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953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3300"/>
                </a:solidFill>
                <a:ea typeface="楷体_GB2312" pitchFamily="49" charset="-122"/>
              </a:rPr>
              <a:t>?</a:t>
            </a:r>
          </a:p>
        </p:txBody>
      </p:sp>
      <p:sp>
        <p:nvSpPr>
          <p:cNvPr id="33880" name="Text Box 88">
            <a:extLst>
              <a:ext uri="{FF2B5EF4-FFF2-40B4-BE49-F238E27FC236}">
                <a16:creationId xmlns:a16="http://schemas.microsoft.com/office/drawing/2014/main" id="{A823BC66-9CF4-8F65-74A0-D3E0CD2E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34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ea typeface="楷体_GB2312" pitchFamily="49" charset="-122"/>
              </a:rPr>
              <a:t>??</a:t>
            </a:r>
          </a:p>
        </p:txBody>
      </p:sp>
      <p:sp>
        <p:nvSpPr>
          <p:cNvPr id="33881" name="Text Box 89">
            <a:extLst>
              <a:ext uri="{FF2B5EF4-FFF2-40B4-BE49-F238E27FC236}">
                <a16:creationId xmlns:a16="http://schemas.microsoft.com/office/drawing/2014/main" id="{6BD4F49D-4A29-D42E-6CCF-A503ABF6F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15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? !</a:t>
            </a:r>
          </a:p>
        </p:txBody>
      </p:sp>
      <p:sp>
        <p:nvSpPr>
          <p:cNvPr id="33882" name="Text Box 90">
            <a:extLst>
              <a:ext uri="{FF2B5EF4-FFF2-40B4-BE49-F238E27FC236}">
                <a16:creationId xmlns:a16="http://schemas.microsoft.com/office/drawing/2014/main" id="{A553AD81-6EDF-C70E-63C9-C6B2B5294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! !</a:t>
            </a:r>
          </a:p>
        </p:txBody>
      </p:sp>
      <p:pic>
        <p:nvPicPr>
          <p:cNvPr id="33883" name="Picture 91" descr="WHATNOW">
            <a:extLst>
              <a:ext uri="{FF2B5EF4-FFF2-40B4-BE49-F238E27FC236}">
                <a16:creationId xmlns:a16="http://schemas.microsoft.com/office/drawing/2014/main" id="{E4B1CB85-A472-AFEC-8A6B-36BFEF7E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38600"/>
            <a:ext cx="1819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85" name="AutoShape 93">
            <a:extLst>
              <a:ext uri="{FF2B5EF4-FFF2-40B4-BE49-F238E27FC236}">
                <a16:creationId xmlns:a16="http://schemas.microsoft.com/office/drawing/2014/main" id="{50E19C6B-5389-DD76-63CA-112347DE3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7413"/>
            <a:ext cx="2057400" cy="1690687"/>
          </a:xfrm>
          <a:prstGeom prst="cloudCallout">
            <a:avLst>
              <a:gd name="adj1" fmla="val -89042"/>
              <a:gd name="adj2" fmla="val 19296"/>
            </a:avLst>
          </a:prstGeom>
          <a:gradFill rotWithShape="0">
            <a:gsLst>
              <a:gs pos="0">
                <a:srgbClr val="C1C1C1"/>
              </a:gs>
              <a:gs pos="50000">
                <a:srgbClr val="FFFFFF"/>
              </a:gs>
              <a:gs pos="100000">
                <a:srgbClr val="C1C1C1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What happened?!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33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 autoUpdateAnimBg="0"/>
      <p:bldP spid="33879" grpId="0" autoUpdateAnimBg="0"/>
      <p:bldP spid="33880" grpId="0" autoUpdateAnimBg="0"/>
      <p:bldP spid="33881" grpId="0" autoUpdateAnimBg="0"/>
      <p:bldP spid="33882" grpId="0" autoUpdateAnimBg="0"/>
      <p:bldP spid="3388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5E3E486C-4E4D-9C7C-74B4-A3D75503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0"/>
            <a:ext cx="449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§1  Introduction: Spread &amp; Accumulation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4D219650-3FD9-BC3E-D8A4-D5493F626AA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81000"/>
            <a:ext cx="2895600" cy="457200"/>
            <a:chOff x="144" y="240"/>
            <a:chExt cx="1811" cy="288"/>
          </a:xfrm>
        </p:grpSpPr>
        <p:sp>
          <p:nvSpPr>
            <p:cNvPr id="15384" name="Rectangle 7">
              <a:extLst>
                <a:ext uri="{FF2B5EF4-FFF2-40B4-BE49-F238E27FC236}">
                  <a16:creationId xmlns:a16="http://schemas.microsoft.com/office/drawing/2014/main" id="{6CCBB7E8-B890-295C-612D-036FCF3EF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40"/>
              <a:ext cx="1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考察第</a:t>
              </a:r>
              <a:r>
                <a:rPr lang="en-US" altLang="zh-CN" sz="2400" b="1" i="1">
                  <a:ea typeface="楷体_GB2312" pitchFamily="49" charset="-122"/>
                </a:rPr>
                <a:t>n</a:t>
              </a:r>
              <a:r>
                <a:rPr lang="zh-CN" altLang="zh-CN" sz="2400" b="1">
                  <a:ea typeface="楷体_GB2312" pitchFamily="49" charset="-122"/>
                </a:rPr>
                <a:t>步的误差</a:t>
              </a:r>
              <a:endParaRPr lang="zh-CN" altLang="en-US" sz="2400"/>
            </a:p>
          </p:txBody>
        </p:sp>
        <p:graphicFrame>
          <p:nvGraphicFramePr>
            <p:cNvPr id="15385" name="Object 8">
              <a:extLst>
                <a:ext uri="{FF2B5EF4-FFF2-40B4-BE49-F238E27FC236}">
                  <a16:creationId xmlns:a16="http://schemas.microsoft.com/office/drawing/2014/main" id="{65C6C00F-11EF-46C2-00FD-6E16142DF8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40"/>
            <a:ext cx="27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66469" imgH="253780" progId="Equation.DSMT4">
                    <p:embed/>
                  </p:oleObj>
                </mc:Choice>
                <mc:Fallback>
                  <p:oleObj name="Equation" r:id="rId5" imgW="266469" imgH="2537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0"/>
                          <a:ext cx="275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13287B06-C38C-6E1A-04AD-3556BEBD6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838200"/>
          <a:ext cx="4900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54300" imgH="241300" progId="Equation.DSMT4">
                  <p:embed/>
                </p:oleObj>
              </mc:Choice>
              <mc:Fallback>
                <p:oleObj name="Equation" r:id="rId7" imgW="26543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838200"/>
                        <a:ext cx="4900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>
            <a:extLst>
              <a:ext uri="{FF2B5EF4-FFF2-40B4-BE49-F238E27FC236}">
                <a16:creationId xmlns:a16="http://schemas.microsoft.com/office/drawing/2014/main" id="{30E17A16-6943-E546-4279-E05DE38EC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838200"/>
          <a:ext cx="2667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11300" imgH="241300" progId="Equation.DSMT4">
                  <p:embed/>
                </p:oleObj>
              </mc:Choice>
              <mc:Fallback>
                <p:oleObj name="Equation" r:id="rId9" imgW="15113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838200"/>
                        <a:ext cx="2667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7">
            <a:extLst>
              <a:ext uri="{FF2B5EF4-FFF2-40B4-BE49-F238E27FC236}">
                <a16:creationId xmlns:a16="http://schemas.microsoft.com/office/drawing/2014/main" id="{C0CCDDF8-E18A-493B-D6BA-845D1C94321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44675"/>
            <a:ext cx="8229600" cy="746125"/>
            <a:chOff x="336" y="1200"/>
            <a:chExt cx="4704" cy="470"/>
          </a:xfrm>
        </p:grpSpPr>
        <p:sp>
          <p:nvSpPr>
            <p:cNvPr id="15382" name="Rectangle 16">
              <a:extLst>
                <a:ext uri="{FF2B5EF4-FFF2-40B4-BE49-F238E27FC236}">
                  <a16:creationId xmlns:a16="http://schemas.microsoft.com/office/drawing/2014/main" id="{CBAED29C-4A5C-1581-265D-390A182A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440"/>
              <a:ext cx="14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我们有责任改变。</a:t>
              </a: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5383" name="Rectangle 17">
              <a:extLst>
                <a:ext uri="{FF2B5EF4-FFF2-40B4-BE49-F238E27FC236}">
                  <a16:creationId xmlns:a16="http://schemas.microsoft.com/office/drawing/2014/main" id="{014BEEC7-1BBD-4C3D-B9C2-BC84BDCCB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00"/>
              <a:ext cx="47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造成这种情况的是</a:t>
              </a:r>
              <a:r>
                <a:rPr lang="zh-CN" altLang="en-US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不稳定的算法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unstable algorithm */</a:t>
              </a:r>
            </a:p>
          </p:txBody>
        </p:sp>
      </p:grpSp>
      <p:grpSp>
        <p:nvGrpSpPr>
          <p:cNvPr id="4" name="Group 87">
            <a:extLst>
              <a:ext uri="{FF2B5EF4-FFF2-40B4-BE49-F238E27FC236}">
                <a16:creationId xmlns:a16="http://schemas.microsoft.com/office/drawing/2014/main" id="{D1792464-9220-A179-02EF-21EF7303A421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295400"/>
            <a:ext cx="8748712" cy="431800"/>
            <a:chOff x="295" y="845"/>
            <a:chExt cx="5465" cy="272"/>
          </a:xfrm>
        </p:grpSpPr>
        <p:grpSp>
          <p:nvGrpSpPr>
            <p:cNvPr id="15378" name="Group 85">
              <a:extLst>
                <a:ext uri="{FF2B5EF4-FFF2-40B4-BE49-F238E27FC236}">
                  <a16:creationId xmlns:a16="http://schemas.microsoft.com/office/drawing/2014/main" id="{1AF759C6-BF3A-8A4F-ACDC-0CD7D601A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845"/>
              <a:ext cx="5465" cy="230"/>
              <a:chOff x="295" y="845"/>
              <a:chExt cx="5465" cy="230"/>
            </a:xfrm>
          </p:grpSpPr>
          <p:sp>
            <p:nvSpPr>
              <p:cNvPr id="15380" name="Rectangle 19">
                <a:extLst>
                  <a:ext uri="{FF2B5EF4-FFF2-40B4-BE49-F238E27FC236}">
                    <a16:creationId xmlns:a16="http://schemas.microsoft.com/office/drawing/2014/main" id="{15665509-6FEB-BB41-68F8-51558F44B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845"/>
                <a:ext cx="263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迅速积累，误差呈递增走势。</a:t>
                </a:r>
              </a:p>
            </p:txBody>
          </p:sp>
          <p:sp>
            <p:nvSpPr>
              <p:cNvPr id="15381" name="Rectangle 20">
                <a:extLst>
                  <a:ext uri="{FF2B5EF4-FFF2-40B4-BE49-F238E27FC236}">
                    <a16:creationId xmlns:a16="http://schemas.microsoft.com/office/drawing/2014/main" id="{61619DBE-DF44-34B9-91C2-D0A0143D7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845"/>
                <a:ext cx="154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可见初始的小扰动</a:t>
                </a:r>
                <a:endParaRPr lang="zh-CN" altLang="en-US" sz="2400"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5379" name="Object 13">
              <a:extLst>
                <a:ext uri="{FF2B5EF4-FFF2-40B4-BE49-F238E27FC236}">
                  <a16:creationId xmlns:a16="http://schemas.microsoft.com/office/drawing/2014/main" id="{241732DD-DC3E-1475-766F-9CC09AD152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9" y="845"/>
            <a:ext cx="126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28254" imgH="241195" progId="Equation.DSMT4">
                    <p:embed/>
                  </p:oleObj>
                </mc:Choice>
                <mc:Fallback>
                  <p:oleObj name="Equation" r:id="rId11" imgW="1028254" imgH="241195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845"/>
                          <a:ext cx="126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6">
            <a:extLst>
              <a:ext uri="{FF2B5EF4-FFF2-40B4-BE49-F238E27FC236}">
                <a16:creationId xmlns:a16="http://schemas.microsoft.com/office/drawing/2014/main" id="{BC8747B5-5949-75B0-8AC5-CF2DD1691F02}"/>
              </a:ext>
            </a:extLst>
          </p:cNvPr>
          <p:cNvGrpSpPr>
            <a:grpSpLocks/>
          </p:cNvGrpSpPr>
          <p:nvPr/>
        </p:nvGrpSpPr>
        <p:grpSpPr bwMode="auto">
          <a:xfrm>
            <a:off x="0" y="2667000"/>
            <a:ext cx="7053263" cy="701675"/>
            <a:chOff x="0" y="1680"/>
            <a:chExt cx="4443" cy="442"/>
          </a:xfrm>
        </p:grpSpPr>
        <p:graphicFrame>
          <p:nvGraphicFramePr>
            <p:cNvPr id="15376" name="Object 39">
              <a:extLst>
                <a:ext uri="{FF2B5EF4-FFF2-40B4-BE49-F238E27FC236}">
                  <a16:creationId xmlns:a16="http://schemas.microsoft.com/office/drawing/2014/main" id="{7118874E-EB6D-DF56-DB97-9D5AD4DDA6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5" y="1680"/>
            <a:ext cx="3278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311400" imgH="393700" progId="Equation.DSMT4">
                    <p:embed/>
                  </p:oleObj>
                </mc:Choice>
                <mc:Fallback>
                  <p:oleObj name="Equation" r:id="rId13" imgW="2311400" imgH="3937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1680"/>
                          <a:ext cx="3278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Text Box 40">
              <a:extLst>
                <a:ext uri="{FF2B5EF4-FFF2-40B4-BE49-F238E27FC236}">
                  <a16:creationId xmlns:a16="http://schemas.microsoft.com/office/drawing/2014/main" id="{2EABF785-1C6D-B7E7-C7E8-685D0B8D0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728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chemeClr val="hlink"/>
                  </a:solidFill>
                  <a:ea typeface="楷体_GB2312" pitchFamily="49" charset="-122"/>
                  <a:sym typeface="Wingdings" panose="05000000000000000000" pitchFamily="2" charset="2"/>
                </a:rPr>
                <a:t></a:t>
              </a:r>
              <a:r>
                <a:rPr lang="en-US" altLang="zh-CN" sz="2400" b="1">
                  <a:solidFill>
                    <a:schemeClr val="hlink"/>
                  </a:solidFill>
                  <a:ea typeface="楷体_GB2312" pitchFamily="49" charset="-122"/>
                  <a:sym typeface="Wingdings" panose="05000000000000000000" pitchFamily="2" charset="2"/>
                </a:rPr>
                <a:t>  </a:t>
              </a:r>
              <a:r>
                <a:rPr lang="zh-CN" altLang="en-US" sz="2400" b="1">
                  <a:solidFill>
                    <a:schemeClr val="hlink"/>
                  </a:solidFill>
                  <a:ea typeface="楷体_GB2312" pitchFamily="49" charset="-122"/>
                  <a:sym typeface="Wingdings" panose="05000000000000000000" pitchFamily="2" charset="2"/>
                </a:rPr>
                <a:t>公式二：</a:t>
              </a:r>
              <a:endParaRPr lang="zh-CN" altLang="en-US" sz="2400" b="1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</p:grpSp>
      <p:sp>
        <p:nvSpPr>
          <p:cNvPr id="34857" name="AutoShape 41">
            <a:extLst>
              <a:ext uri="{FF2B5EF4-FFF2-40B4-BE49-F238E27FC236}">
                <a16:creationId xmlns:a16="http://schemas.microsoft.com/office/drawing/2014/main" id="{BC4C1C67-05CE-0480-A5A9-6E2C71EB5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10000"/>
            <a:ext cx="4619625" cy="1066800"/>
          </a:xfrm>
          <a:prstGeom prst="wedgeEllipseCallout">
            <a:avLst>
              <a:gd name="adj1" fmla="val 36014"/>
              <a:gd name="adj2" fmla="val -109671"/>
            </a:avLst>
          </a:prstGeom>
          <a:gradFill rotWithShape="0">
            <a:gsLst>
              <a:gs pos="0">
                <a:srgbClr val="C1C1C1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注意此公式与公式一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在理论上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等价</a:t>
            </a:r>
            <a:r>
              <a:rPr lang="zh-CN" altLang="en-US" sz="2400" b="1">
                <a:ea typeface="楷体_GB2312" pitchFamily="49" charset="-122"/>
              </a:rPr>
              <a:t>。</a:t>
            </a:r>
          </a:p>
        </p:txBody>
      </p:sp>
      <p:sp>
        <p:nvSpPr>
          <p:cNvPr id="34885" name="Rectangle 69">
            <a:extLst>
              <a:ext uri="{FF2B5EF4-FFF2-40B4-BE49-F238E27FC236}">
                <a16:creationId xmlns:a16="http://schemas.microsoft.com/office/drawing/2014/main" id="{60B105E7-E4BD-829F-94A3-7A82571BB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52800"/>
            <a:ext cx="7239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方法：先估计一个</a:t>
            </a:r>
            <a:r>
              <a:rPr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400" b="1" i="1" baseline="-250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再反推要求的</a:t>
            </a:r>
            <a:r>
              <a:rPr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400" b="1" i="1" baseline="-2500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( </a:t>
            </a:r>
            <a:r>
              <a:rPr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 &lt;&lt; </a:t>
            </a:r>
            <a:r>
              <a:rPr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N </a:t>
            </a:r>
            <a:r>
              <a:rPr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4896" name="Object 80">
            <a:extLst>
              <a:ext uri="{FF2B5EF4-FFF2-40B4-BE49-F238E27FC236}">
                <a16:creationId xmlns:a16="http://schemas.microsoft.com/office/drawing/2014/main" id="{6D25372D-114C-92ED-0D14-3718745DF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810000"/>
          <a:ext cx="3124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00200" imgH="419100" progId="Equation.DSMT4">
                  <p:embed/>
                </p:oleObj>
              </mc:Choice>
              <mc:Fallback>
                <p:oleObj name="Equation" r:id="rId15" imgW="1600200" imgH="4191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3124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3">
            <a:extLst>
              <a:ext uri="{FF2B5EF4-FFF2-40B4-BE49-F238E27FC236}">
                <a16:creationId xmlns:a16="http://schemas.microsoft.com/office/drawing/2014/main" id="{21DA27EF-E3BC-D4DD-E580-4CE5D6E4E3E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648200"/>
            <a:ext cx="4953000" cy="838200"/>
            <a:chOff x="1728" y="3264"/>
            <a:chExt cx="3072" cy="466"/>
          </a:xfrm>
        </p:grpSpPr>
        <p:graphicFrame>
          <p:nvGraphicFramePr>
            <p:cNvPr id="15374" name="Object 81">
              <a:extLst>
                <a:ext uri="{FF2B5EF4-FFF2-40B4-BE49-F238E27FC236}">
                  <a16:creationId xmlns:a16="http://schemas.microsoft.com/office/drawing/2014/main" id="{E2CB54D0-ABCD-E673-D11D-415F08B80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3264"/>
            <a:ext cx="254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993900" imgH="457200" progId="Equation.DSMT4">
                    <p:embed/>
                  </p:oleObj>
                </mc:Choice>
                <mc:Fallback>
                  <p:oleObj name="Equation" r:id="rId17" imgW="1993900" imgH="45720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264"/>
                          <a:ext cx="2544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Text Box 82">
              <a:extLst>
                <a:ext uri="{FF2B5EF4-FFF2-40B4-BE49-F238E27FC236}">
                  <a16:creationId xmlns:a16="http://schemas.microsoft.com/office/drawing/2014/main" id="{0BE3B44C-4DB0-B6DA-4F34-7A8F00839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60"/>
              <a:ext cx="52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可取</a:t>
              </a:r>
            </a:p>
          </p:txBody>
        </p:sp>
      </p:grpSp>
      <p:graphicFrame>
        <p:nvGraphicFramePr>
          <p:cNvPr id="34900" name="Object 84">
            <a:extLst>
              <a:ext uri="{FF2B5EF4-FFF2-40B4-BE49-F238E27FC236}">
                <a16:creationId xmlns:a16="http://schemas.microsoft.com/office/drawing/2014/main" id="{637AA4CA-9228-3FC8-AD6F-A0F9FE869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715000"/>
          <a:ext cx="4724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73300" imgH="279400" progId="Equation.DSMT4">
                  <p:embed/>
                </p:oleObj>
              </mc:Choice>
              <mc:Fallback>
                <p:oleObj name="Equation" r:id="rId19" imgW="2273300" imgH="2794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715000"/>
                        <a:ext cx="4724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4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7" grpId="0" animBg="1" autoUpdateAnimBg="0"/>
      <p:bldP spid="3488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9F59A4D-838C-7C96-9389-2BF7768FA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0"/>
            <a:ext cx="449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§1  Introduction: Spread &amp; Accumulation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CC49B57-C932-8F8F-D5BF-FC2BB88AA8F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"/>
            <a:ext cx="4419600" cy="6248400"/>
            <a:chOff x="384" y="240"/>
            <a:chExt cx="2784" cy="3936"/>
          </a:xfrm>
        </p:grpSpPr>
        <p:graphicFrame>
          <p:nvGraphicFramePr>
            <p:cNvPr id="16431" name="Object 3">
              <a:extLst>
                <a:ext uri="{FF2B5EF4-FFF2-40B4-BE49-F238E27FC236}">
                  <a16:creationId xmlns:a16="http://schemas.microsoft.com/office/drawing/2014/main" id="{317524B2-1A68-FD2B-F87D-74E025DEFD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40"/>
            <a:ext cx="2448" cy="3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09800" imgH="3556000" progId="Equation.DSMT4">
                    <p:embed/>
                  </p:oleObj>
                </mc:Choice>
                <mc:Fallback>
                  <p:oleObj name="Equation" r:id="rId4" imgW="2209800" imgH="3556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0"/>
                          <a:ext cx="2448" cy="3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2" name="Text Box 4">
              <a:extLst>
                <a:ext uri="{FF2B5EF4-FFF2-40B4-BE49-F238E27FC236}">
                  <a16:creationId xmlns:a16="http://schemas.microsoft.com/office/drawing/2014/main" id="{0E9ED960-B1D7-CA41-378E-9E2560E16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取</a:t>
              </a:r>
            </a:p>
          </p:txBody>
        </p:sp>
      </p:grpSp>
      <p:grpSp>
        <p:nvGrpSpPr>
          <p:cNvPr id="3" name="Group 61">
            <a:extLst>
              <a:ext uri="{FF2B5EF4-FFF2-40B4-BE49-F238E27FC236}">
                <a16:creationId xmlns:a16="http://schemas.microsoft.com/office/drawing/2014/main" id="{CFD34298-5FE0-A989-F0BE-C4F12535D90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685800"/>
            <a:ext cx="3810000" cy="5724525"/>
            <a:chOff x="3216" y="432"/>
            <a:chExt cx="2400" cy="3606"/>
          </a:xfrm>
        </p:grpSpPr>
        <p:grpSp>
          <p:nvGrpSpPr>
            <p:cNvPr id="16389" name="Group 59">
              <a:extLst>
                <a:ext uri="{FF2B5EF4-FFF2-40B4-BE49-F238E27FC236}">
                  <a16:creationId xmlns:a16="http://schemas.microsoft.com/office/drawing/2014/main" id="{9EDDF0D7-04A4-80DC-563F-662374E76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296"/>
              <a:ext cx="1405" cy="2742"/>
              <a:chOff x="3123" y="758"/>
              <a:chExt cx="1405" cy="2742"/>
            </a:xfrm>
          </p:grpSpPr>
          <p:grpSp>
            <p:nvGrpSpPr>
              <p:cNvPr id="16391" name="Group 30">
                <a:extLst>
                  <a:ext uri="{FF2B5EF4-FFF2-40B4-BE49-F238E27FC236}">
                    <a16:creationId xmlns:a16="http://schemas.microsoft.com/office/drawing/2014/main" id="{FA5941A9-C8BB-6F87-ED5B-8C0458A2FD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920"/>
                <a:ext cx="857" cy="1580"/>
                <a:chOff x="3588" y="1911"/>
                <a:chExt cx="857" cy="1580"/>
              </a:xfrm>
            </p:grpSpPr>
            <p:grpSp>
              <p:nvGrpSpPr>
                <p:cNvPr id="16427" name="Group 28">
                  <a:extLst>
                    <a:ext uri="{FF2B5EF4-FFF2-40B4-BE49-F238E27FC236}">
                      <a16:creationId xmlns:a16="http://schemas.microsoft.com/office/drawing/2014/main" id="{9EDD52A4-6E5C-6D84-AE5B-E07BBCA4E2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7" y="2931"/>
                  <a:ext cx="750" cy="560"/>
                  <a:chOff x="3647" y="2931"/>
                  <a:chExt cx="750" cy="560"/>
                </a:xfrm>
              </p:grpSpPr>
              <p:sp>
                <p:nvSpPr>
                  <p:cNvPr id="16429" name="Freeform 26">
                    <a:extLst>
                      <a:ext uri="{FF2B5EF4-FFF2-40B4-BE49-F238E27FC236}">
                        <a16:creationId xmlns:a16="http://schemas.microsoft.com/office/drawing/2014/main" id="{B0094C9A-5E84-CBE7-803B-91375C25F5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996" y="2931"/>
                    <a:ext cx="401" cy="203"/>
                  </a:xfrm>
                  <a:custGeom>
                    <a:avLst/>
                    <a:gdLst>
                      <a:gd name="T0" fmla="*/ 19 w 401"/>
                      <a:gd name="T1" fmla="*/ 47 h 203"/>
                      <a:gd name="T2" fmla="*/ 10 w 401"/>
                      <a:gd name="T3" fmla="*/ 105 h 203"/>
                      <a:gd name="T4" fmla="*/ 0 w 401"/>
                      <a:gd name="T5" fmla="*/ 144 h 203"/>
                      <a:gd name="T6" fmla="*/ 6 w 401"/>
                      <a:gd name="T7" fmla="*/ 173 h 203"/>
                      <a:gd name="T8" fmla="*/ 19 w 401"/>
                      <a:gd name="T9" fmla="*/ 186 h 203"/>
                      <a:gd name="T10" fmla="*/ 65 w 401"/>
                      <a:gd name="T11" fmla="*/ 191 h 203"/>
                      <a:gd name="T12" fmla="*/ 124 w 401"/>
                      <a:gd name="T13" fmla="*/ 186 h 203"/>
                      <a:gd name="T14" fmla="*/ 140 w 401"/>
                      <a:gd name="T15" fmla="*/ 159 h 203"/>
                      <a:gd name="T16" fmla="*/ 222 w 401"/>
                      <a:gd name="T17" fmla="*/ 194 h 203"/>
                      <a:gd name="T18" fmla="*/ 279 w 401"/>
                      <a:gd name="T19" fmla="*/ 203 h 203"/>
                      <a:gd name="T20" fmla="*/ 317 w 401"/>
                      <a:gd name="T21" fmla="*/ 203 h 203"/>
                      <a:gd name="T22" fmla="*/ 366 w 401"/>
                      <a:gd name="T23" fmla="*/ 199 h 203"/>
                      <a:gd name="T24" fmla="*/ 388 w 401"/>
                      <a:gd name="T25" fmla="*/ 191 h 203"/>
                      <a:gd name="T26" fmla="*/ 401 w 401"/>
                      <a:gd name="T27" fmla="*/ 170 h 203"/>
                      <a:gd name="T28" fmla="*/ 395 w 401"/>
                      <a:gd name="T29" fmla="*/ 131 h 203"/>
                      <a:gd name="T30" fmla="*/ 373 w 401"/>
                      <a:gd name="T31" fmla="*/ 112 h 203"/>
                      <a:gd name="T32" fmla="*/ 317 w 401"/>
                      <a:gd name="T33" fmla="*/ 111 h 203"/>
                      <a:gd name="T34" fmla="*/ 256 w 401"/>
                      <a:gd name="T35" fmla="*/ 90 h 203"/>
                      <a:gd name="T36" fmla="*/ 205 w 401"/>
                      <a:gd name="T37" fmla="*/ 72 h 203"/>
                      <a:gd name="T38" fmla="*/ 205 w 401"/>
                      <a:gd name="T39" fmla="*/ 0 h 203"/>
                      <a:gd name="T40" fmla="*/ 19 w 401"/>
                      <a:gd name="T41" fmla="*/ 47 h 20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401"/>
                      <a:gd name="T64" fmla="*/ 0 h 203"/>
                      <a:gd name="T65" fmla="*/ 401 w 401"/>
                      <a:gd name="T66" fmla="*/ 203 h 20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401" h="203">
                        <a:moveTo>
                          <a:pt x="19" y="47"/>
                        </a:moveTo>
                        <a:lnTo>
                          <a:pt x="10" y="105"/>
                        </a:lnTo>
                        <a:lnTo>
                          <a:pt x="0" y="144"/>
                        </a:lnTo>
                        <a:lnTo>
                          <a:pt x="6" y="173"/>
                        </a:lnTo>
                        <a:lnTo>
                          <a:pt x="19" y="186"/>
                        </a:lnTo>
                        <a:lnTo>
                          <a:pt x="65" y="191"/>
                        </a:lnTo>
                        <a:lnTo>
                          <a:pt x="124" y="186"/>
                        </a:lnTo>
                        <a:lnTo>
                          <a:pt x="140" y="159"/>
                        </a:lnTo>
                        <a:lnTo>
                          <a:pt x="222" y="194"/>
                        </a:lnTo>
                        <a:lnTo>
                          <a:pt x="279" y="203"/>
                        </a:lnTo>
                        <a:lnTo>
                          <a:pt x="317" y="203"/>
                        </a:lnTo>
                        <a:lnTo>
                          <a:pt x="366" y="199"/>
                        </a:lnTo>
                        <a:lnTo>
                          <a:pt x="388" y="191"/>
                        </a:lnTo>
                        <a:lnTo>
                          <a:pt x="401" y="170"/>
                        </a:lnTo>
                        <a:lnTo>
                          <a:pt x="395" y="131"/>
                        </a:lnTo>
                        <a:lnTo>
                          <a:pt x="373" y="112"/>
                        </a:lnTo>
                        <a:lnTo>
                          <a:pt x="317" y="111"/>
                        </a:lnTo>
                        <a:lnTo>
                          <a:pt x="256" y="90"/>
                        </a:lnTo>
                        <a:lnTo>
                          <a:pt x="205" y="72"/>
                        </a:lnTo>
                        <a:lnTo>
                          <a:pt x="205" y="0"/>
                        </a:lnTo>
                        <a:lnTo>
                          <a:pt x="19" y="47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30" name="Freeform 27">
                    <a:extLst>
                      <a:ext uri="{FF2B5EF4-FFF2-40B4-BE49-F238E27FC236}">
                        <a16:creationId xmlns:a16="http://schemas.microsoft.com/office/drawing/2014/main" id="{39D458A5-34A4-5DF7-FA9F-DEEF0D050B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7" y="3296"/>
                    <a:ext cx="268" cy="195"/>
                  </a:xfrm>
                  <a:custGeom>
                    <a:avLst/>
                    <a:gdLst>
                      <a:gd name="T0" fmla="*/ 26 w 268"/>
                      <a:gd name="T1" fmla="*/ 3 h 195"/>
                      <a:gd name="T2" fmla="*/ 0 w 268"/>
                      <a:gd name="T3" fmla="*/ 68 h 195"/>
                      <a:gd name="T4" fmla="*/ 4 w 268"/>
                      <a:gd name="T5" fmla="*/ 103 h 195"/>
                      <a:gd name="T6" fmla="*/ 33 w 268"/>
                      <a:gd name="T7" fmla="*/ 106 h 195"/>
                      <a:gd name="T8" fmla="*/ 54 w 268"/>
                      <a:gd name="T9" fmla="*/ 148 h 195"/>
                      <a:gd name="T10" fmla="*/ 96 w 268"/>
                      <a:gd name="T11" fmla="*/ 170 h 195"/>
                      <a:gd name="T12" fmla="*/ 159 w 268"/>
                      <a:gd name="T13" fmla="*/ 188 h 195"/>
                      <a:gd name="T14" fmla="*/ 188 w 268"/>
                      <a:gd name="T15" fmla="*/ 195 h 195"/>
                      <a:gd name="T16" fmla="*/ 223 w 268"/>
                      <a:gd name="T17" fmla="*/ 193 h 195"/>
                      <a:gd name="T18" fmla="*/ 257 w 268"/>
                      <a:gd name="T19" fmla="*/ 177 h 195"/>
                      <a:gd name="T20" fmla="*/ 268 w 268"/>
                      <a:gd name="T21" fmla="*/ 141 h 195"/>
                      <a:gd name="T22" fmla="*/ 259 w 268"/>
                      <a:gd name="T23" fmla="*/ 103 h 195"/>
                      <a:gd name="T24" fmla="*/ 233 w 268"/>
                      <a:gd name="T25" fmla="*/ 79 h 195"/>
                      <a:gd name="T26" fmla="*/ 193 w 268"/>
                      <a:gd name="T27" fmla="*/ 64 h 195"/>
                      <a:gd name="T28" fmla="*/ 186 w 268"/>
                      <a:gd name="T29" fmla="*/ 29 h 195"/>
                      <a:gd name="T30" fmla="*/ 178 w 268"/>
                      <a:gd name="T31" fmla="*/ 0 h 195"/>
                      <a:gd name="T32" fmla="*/ 26 w 268"/>
                      <a:gd name="T33" fmla="*/ 3 h 19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68"/>
                      <a:gd name="T52" fmla="*/ 0 h 195"/>
                      <a:gd name="T53" fmla="*/ 268 w 268"/>
                      <a:gd name="T54" fmla="*/ 195 h 195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68" h="195">
                        <a:moveTo>
                          <a:pt x="26" y="3"/>
                        </a:moveTo>
                        <a:lnTo>
                          <a:pt x="0" y="68"/>
                        </a:lnTo>
                        <a:lnTo>
                          <a:pt x="4" y="103"/>
                        </a:lnTo>
                        <a:lnTo>
                          <a:pt x="33" y="106"/>
                        </a:lnTo>
                        <a:lnTo>
                          <a:pt x="54" y="148"/>
                        </a:lnTo>
                        <a:lnTo>
                          <a:pt x="96" y="170"/>
                        </a:lnTo>
                        <a:lnTo>
                          <a:pt x="159" y="188"/>
                        </a:lnTo>
                        <a:lnTo>
                          <a:pt x="188" y="195"/>
                        </a:lnTo>
                        <a:lnTo>
                          <a:pt x="223" y="193"/>
                        </a:lnTo>
                        <a:lnTo>
                          <a:pt x="257" y="177"/>
                        </a:lnTo>
                        <a:lnTo>
                          <a:pt x="268" y="141"/>
                        </a:lnTo>
                        <a:lnTo>
                          <a:pt x="259" y="103"/>
                        </a:lnTo>
                        <a:lnTo>
                          <a:pt x="233" y="79"/>
                        </a:lnTo>
                        <a:lnTo>
                          <a:pt x="193" y="64"/>
                        </a:lnTo>
                        <a:lnTo>
                          <a:pt x="186" y="29"/>
                        </a:lnTo>
                        <a:lnTo>
                          <a:pt x="178" y="0"/>
                        </a:lnTo>
                        <a:lnTo>
                          <a:pt x="26" y="3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28" name="Freeform 29">
                  <a:extLst>
                    <a:ext uri="{FF2B5EF4-FFF2-40B4-BE49-F238E27FC236}">
                      <a16:creationId xmlns:a16="http://schemas.microsoft.com/office/drawing/2014/main" id="{2A3BAEDE-2B9E-A242-AAB1-0DBC6635C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88" y="1911"/>
                  <a:ext cx="857" cy="1412"/>
                </a:xfrm>
                <a:custGeom>
                  <a:avLst/>
                  <a:gdLst>
                    <a:gd name="T0" fmla="*/ 8 w 857"/>
                    <a:gd name="T1" fmla="*/ 120 h 1412"/>
                    <a:gd name="T2" fmla="*/ 136 w 857"/>
                    <a:gd name="T3" fmla="*/ 114 h 1412"/>
                    <a:gd name="T4" fmla="*/ 194 w 857"/>
                    <a:gd name="T5" fmla="*/ 101 h 1412"/>
                    <a:gd name="T6" fmla="*/ 313 w 857"/>
                    <a:gd name="T7" fmla="*/ 60 h 1412"/>
                    <a:gd name="T8" fmla="*/ 383 w 857"/>
                    <a:gd name="T9" fmla="*/ 0 h 1412"/>
                    <a:gd name="T10" fmla="*/ 530 w 857"/>
                    <a:gd name="T11" fmla="*/ 127 h 1412"/>
                    <a:gd name="T12" fmla="*/ 659 w 857"/>
                    <a:gd name="T13" fmla="*/ 226 h 1412"/>
                    <a:gd name="T14" fmla="*/ 729 w 857"/>
                    <a:gd name="T15" fmla="*/ 290 h 1412"/>
                    <a:gd name="T16" fmla="*/ 786 w 857"/>
                    <a:gd name="T17" fmla="*/ 361 h 1412"/>
                    <a:gd name="T18" fmla="*/ 829 w 857"/>
                    <a:gd name="T19" fmla="*/ 411 h 1412"/>
                    <a:gd name="T20" fmla="*/ 843 w 857"/>
                    <a:gd name="T21" fmla="*/ 439 h 1412"/>
                    <a:gd name="T22" fmla="*/ 857 w 857"/>
                    <a:gd name="T23" fmla="*/ 482 h 1412"/>
                    <a:gd name="T24" fmla="*/ 857 w 857"/>
                    <a:gd name="T25" fmla="*/ 546 h 1412"/>
                    <a:gd name="T26" fmla="*/ 804 w 857"/>
                    <a:gd name="T27" fmla="*/ 630 h 1412"/>
                    <a:gd name="T28" fmla="*/ 743 w 857"/>
                    <a:gd name="T29" fmla="*/ 790 h 1412"/>
                    <a:gd name="T30" fmla="*/ 696 w 857"/>
                    <a:gd name="T31" fmla="*/ 923 h 1412"/>
                    <a:gd name="T32" fmla="*/ 677 w 857"/>
                    <a:gd name="T33" fmla="*/ 990 h 1412"/>
                    <a:gd name="T34" fmla="*/ 652 w 857"/>
                    <a:gd name="T35" fmla="*/ 1100 h 1412"/>
                    <a:gd name="T36" fmla="*/ 588 w 857"/>
                    <a:gd name="T37" fmla="*/ 1093 h 1412"/>
                    <a:gd name="T38" fmla="*/ 510 w 857"/>
                    <a:gd name="T39" fmla="*/ 1100 h 1412"/>
                    <a:gd name="T40" fmla="*/ 432 w 857"/>
                    <a:gd name="T41" fmla="*/ 1100 h 1412"/>
                    <a:gd name="T42" fmla="*/ 453 w 857"/>
                    <a:gd name="T43" fmla="*/ 993 h 1412"/>
                    <a:gd name="T44" fmla="*/ 511 w 857"/>
                    <a:gd name="T45" fmla="*/ 821 h 1412"/>
                    <a:gd name="T46" fmla="*/ 574 w 857"/>
                    <a:gd name="T47" fmla="*/ 642 h 1412"/>
                    <a:gd name="T48" fmla="*/ 602 w 857"/>
                    <a:gd name="T49" fmla="*/ 564 h 1412"/>
                    <a:gd name="T50" fmla="*/ 546 w 857"/>
                    <a:gd name="T51" fmla="*/ 516 h 1412"/>
                    <a:gd name="T52" fmla="*/ 482 w 857"/>
                    <a:gd name="T53" fmla="*/ 482 h 1412"/>
                    <a:gd name="T54" fmla="*/ 418 w 857"/>
                    <a:gd name="T55" fmla="*/ 425 h 1412"/>
                    <a:gd name="T56" fmla="*/ 368 w 857"/>
                    <a:gd name="T57" fmla="*/ 375 h 1412"/>
                    <a:gd name="T58" fmla="*/ 355 w 857"/>
                    <a:gd name="T59" fmla="*/ 461 h 1412"/>
                    <a:gd name="T60" fmla="*/ 312 w 857"/>
                    <a:gd name="T61" fmla="*/ 646 h 1412"/>
                    <a:gd name="T62" fmla="*/ 305 w 857"/>
                    <a:gd name="T63" fmla="*/ 723 h 1412"/>
                    <a:gd name="T64" fmla="*/ 305 w 857"/>
                    <a:gd name="T65" fmla="*/ 794 h 1412"/>
                    <a:gd name="T66" fmla="*/ 275 w 857"/>
                    <a:gd name="T67" fmla="*/ 914 h 1412"/>
                    <a:gd name="T68" fmla="*/ 256 w 857"/>
                    <a:gd name="T69" fmla="*/ 1183 h 1412"/>
                    <a:gd name="T70" fmla="*/ 255 w 857"/>
                    <a:gd name="T71" fmla="*/ 1398 h 1412"/>
                    <a:gd name="T72" fmla="*/ 142 w 857"/>
                    <a:gd name="T73" fmla="*/ 1398 h 1412"/>
                    <a:gd name="T74" fmla="*/ 99 w 857"/>
                    <a:gd name="T75" fmla="*/ 1412 h 1412"/>
                    <a:gd name="T76" fmla="*/ 56 w 857"/>
                    <a:gd name="T77" fmla="*/ 1390 h 1412"/>
                    <a:gd name="T78" fmla="*/ 59 w 857"/>
                    <a:gd name="T79" fmla="*/ 1264 h 1412"/>
                    <a:gd name="T80" fmla="*/ 48 w 857"/>
                    <a:gd name="T81" fmla="*/ 1129 h 1412"/>
                    <a:gd name="T82" fmla="*/ 66 w 857"/>
                    <a:gd name="T83" fmla="*/ 928 h 1412"/>
                    <a:gd name="T84" fmla="*/ 78 w 857"/>
                    <a:gd name="T85" fmla="*/ 786 h 1412"/>
                    <a:gd name="T86" fmla="*/ 66 w 857"/>
                    <a:gd name="T87" fmla="*/ 578 h 1412"/>
                    <a:gd name="T88" fmla="*/ 29 w 857"/>
                    <a:gd name="T89" fmla="*/ 354 h 1412"/>
                    <a:gd name="T90" fmla="*/ 0 w 857"/>
                    <a:gd name="T91" fmla="*/ 219 h 1412"/>
                    <a:gd name="T92" fmla="*/ 8 w 857"/>
                    <a:gd name="T93" fmla="*/ 120 h 141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57"/>
                    <a:gd name="T142" fmla="*/ 0 h 1412"/>
                    <a:gd name="T143" fmla="*/ 857 w 857"/>
                    <a:gd name="T144" fmla="*/ 1412 h 141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57" h="1412">
                      <a:moveTo>
                        <a:pt x="8" y="120"/>
                      </a:moveTo>
                      <a:lnTo>
                        <a:pt x="136" y="114"/>
                      </a:lnTo>
                      <a:lnTo>
                        <a:pt x="194" y="101"/>
                      </a:lnTo>
                      <a:lnTo>
                        <a:pt x="313" y="60"/>
                      </a:lnTo>
                      <a:lnTo>
                        <a:pt x="383" y="0"/>
                      </a:lnTo>
                      <a:lnTo>
                        <a:pt x="530" y="127"/>
                      </a:lnTo>
                      <a:lnTo>
                        <a:pt x="659" y="226"/>
                      </a:lnTo>
                      <a:lnTo>
                        <a:pt x="729" y="290"/>
                      </a:lnTo>
                      <a:lnTo>
                        <a:pt x="786" y="361"/>
                      </a:lnTo>
                      <a:lnTo>
                        <a:pt x="829" y="411"/>
                      </a:lnTo>
                      <a:lnTo>
                        <a:pt x="843" y="439"/>
                      </a:lnTo>
                      <a:lnTo>
                        <a:pt x="857" y="482"/>
                      </a:lnTo>
                      <a:lnTo>
                        <a:pt x="857" y="546"/>
                      </a:lnTo>
                      <a:lnTo>
                        <a:pt x="804" y="630"/>
                      </a:lnTo>
                      <a:lnTo>
                        <a:pt x="743" y="790"/>
                      </a:lnTo>
                      <a:lnTo>
                        <a:pt x="696" y="923"/>
                      </a:lnTo>
                      <a:lnTo>
                        <a:pt x="677" y="990"/>
                      </a:lnTo>
                      <a:lnTo>
                        <a:pt x="652" y="1100"/>
                      </a:lnTo>
                      <a:lnTo>
                        <a:pt x="588" y="1093"/>
                      </a:lnTo>
                      <a:lnTo>
                        <a:pt x="510" y="1100"/>
                      </a:lnTo>
                      <a:lnTo>
                        <a:pt x="432" y="1100"/>
                      </a:lnTo>
                      <a:lnTo>
                        <a:pt x="453" y="993"/>
                      </a:lnTo>
                      <a:lnTo>
                        <a:pt x="511" y="821"/>
                      </a:lnTo>
                      <a:lnTo>
                        <a:pt x="574" y="642"/>
                      </a:lnTo>
                      <a:lnTo>
                        <a:pt x="602" y="564"/>
                      </a:lnTo>
                      <a:lnTo>
                        <a:pt x="546" y="516"/>
                      </a:lnTo>
                      <a:lnTo>
                        <a:pt x="482" y="482"/>
                      </a:lnTo>
                      <a:lnTo>
                        <a:pt x="418" y="425"/>
                      </a:lnTo>
                      <a:lnTo>
                        <a:pt x="368" y="375"/>
                      </a:lnTo>
                      <a:lnTo>
                        <a:pt x="355" y="461"/>
                      </a:lnTo>
                      <a:lnTo>
                        <a:pt x="312" y="646"/>
                      </a:lnTo>
                      <a:lnTo>
                        <a:pt x="305" y="723"/>
                      </a:lnTo>
                      <a:lnTo>
                        <a:pt x="305" y="794"/>
                      </a:lnTo>
                      <a:lnTo>
                        <a:pt x="275" y="914"/>
                      </a:lnTo>
                      <a:lnTo>
                        <a:pt x="256" y="1183"/>
                      </a:lnTo>
                      <a:lnTo>
                        <a:pt x="255" y="1398"/>
                      </a:lnTo>
                      <a:lnTo>
                        <a:pt x="142" y="1398"/>
                      </a:lnTo>
                      <a:lnTo>
                        <a:pt x="99" y="1412"/>
                      </a:lnTo>
                      <a:lnTo>
                        <a:pt x="56" y="1390"/>
                      </a:lnTo>
                      <a:lnTo>
                        <a:pt x="59" y="1264"/>
                      </a:lnTo>
                      <a:lnTo>
                        <a:pt x="48" y="1129"/>
                      </a:lnTo>
                      <a:lnTo>
                        <a:pt x="66" y="928"/>
                      </a:lnTo>
                      <a:lnTo>
                        <a:pt x="78" y="786"/>
                      </a:lnTo>
                      <a:lnTo>
                        <a:pt x="66" y="578"/>
                      </a:lnTo>
                      <a:lnTo>
                        <a:pt x="29" y="354"/>
                      </a:lnTo>
                      <a:lnTo>
                        <a:pt x="0" y="219"/>
                      </a:lnTo>
                      <a:lnTo>
                        <a:pt x="8" y="12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392" name="Group 9">
                <a:extLst>
                  <a:ext uri="{FF2B5EF4-FFF2-40B4-BE49-F238E27FC236}">
                    <a16:creationId xmlns:a16="http://schemas.microsoft.com/office/drawing/2014/main" id="{589B5C54-AFAA-BFC5-5FE3-3970D10242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4326" y="1105"/>
                <a:ext cx="179" cy="317"/>
                <a:chOff x="4216" y="974"/>
                <a:chExt cx="163" cy="277"/>
              </a:xfrm>
            </p:grpSpPr>
            <p:sp>
              <p:nvSpPr>
                <p:cNvPr id="16425" name="Freeform 7">
                  <a:extLst>
                    <a:ext uri="{FF2B5EF4-FFF2-40B4-BE49-F238E27FC236}">
                      <a16:creationId xmlns:a16="http://schemas.microsoft.com/office/drawing/2014/main" id="{6376F774-DD7D-57AF-11F3-DFDCB26E83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6" y="974"/>
                  <a:ext cx="137" cy="274"/>
                </a:xfrm>
                <a:custGeom>
                  <a:avLst/>
                  <a:gdLst>
                    <a:gd name="T0" fmla="*/ 62 w 137"/>
                    <a:gd name="T1" fmla="*/ 274 h 274"/>
                    <a:gd name="T2" fmla="*/ 53 w 137"/>
                    <a:gd name="T3" fmla="*/ 219 h 274"/>
                    <a:gd name="T4" fmla="*/ 31 w 137"/>
                    <a:gd name="T5" fmla="*/ 184 h 274"/>
                    <a:gd name="T6" fmla="*/ 19 w 137"/>
                    <a:gd name="T7" fmla="*/ 142 h 274"/>
                    <a:gd name="T8" fmla="*/ 25 w 137"/>
                    <a:gd name="T9" fmla="*/ 106 h 274"/>
                    <a:gd name="T10" fmla="*/ 29 w 137"/>
                    <a:gd name="T11" fmla="*/ 84 h 274"/>
                    <a:gd name="T12" fmla="*/ 19 w 137"/>
                    <a:gd name="T13" fmla="*/ 50 h 274"/>
                    <a:gd name="T14" fmla="*/ 0 w 137"/>
                    <a:gd name="T15" fmla="*/ 23 h 274"/>
                    <a:gd name="T16" fmla="*/ 11 w 137"/>
                    <a:gd name="T17" fmla="*/ 4 h 274"/>
                    <a:gd name="T18" fmla="*/ 31 w 137"/>
                    <a:gd name="T19" fmla="*/ 0 h 274"/>
                    <a:gd name="T20" fmla="*/ 52 w 137"/>
                    <a:gd name="T21" fmla="*/ 4 h 274"/>
                    <a:gd name="T22" fmla="*/ 63 w 137"/>
                    <a:gd name="T23" fmla="*/ 19 h 274"/>
                    <a:gd name="T24" fmla="*/ 73 w 137"/>
                    <a:gd name="T25" fmla="*/ 31 h 274"/>
                    <a:gd name="T26" fmla="*/ 110 w 137"/>
                    <a:gd name="T27" fmla="*/ 82 h 274"/>
                    <a:gd name="T28" fmla="*/ 137 w 137"/>
                    <a:gd name="T29" fmla="*/ 131 h 274"/>
                    <a:gd name="T30" fmla="*/ 127 w 137"/>
                    <a:gd name="T31" fmla="*/ 195 h 274"/>
                    <a:gd name="T32" fmla="*/ 112 w 137"/>
                    <a:gd name="T33" fmla="*/ 274 h 274"/>
                    <a:gd name="T34" fmla="*/ 62 w 137"/>
                    <a:gd name="T35" fmla="*/ 274 h 27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7"/>
                    <a:gd name="T55" fmla="*/ 0 h 274"/>
                    <a:gd name="T56" fmla="*/ 137 w 137"/>
                    <a:gd name="T57" fmla="*/ 274 h 27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7" h="274">
                      <a:moveTo>
                        <a:pt x="62" y="274"/>
                      </a:moveTo>
                      <a:lnTo>
                        <a:pt x="53" y="219"/>
                      </a:lnTo>
                      <a:lnTo>
                        <a:pt x="31" y="184"/>
                      </a:lnTo>
                      <a:lnTo>
                        <a:pt x="19" y="142"/>
                      </a:lnTo>
                      <a:lnTo>
                        <a:pt x="25" y="106"/>
                      </a:lnTo>
                      <a:lnTo>
                        <a:pt x="29" y="84"/>
                      </a:lnTo>
                      <a:lnTo>
                        <a:pt x="19" y="50"/>
                      </a:lnTo>
                      <a:lnTo>
                        <a:pt x="0" y="23"/>
                      </a:lnTo>
                      <a:lnTo>
                        <a:pt x="11" y="4"/>
                      </a:lnTo>
                      <a:lnTo>
                        <a:pt x="31" y="0"/>
                      </a:lnTo>
                      <a:lnTo>
                        <a:pt x="52" y="4"/>
                      </a:lnTo>
                      <a:lnTo>
                        <a:pt x="63" y="19"/>
                      </a:lnTo>
                      <a:lnTo>
                        <a:pt x="73" y="31"/>
                      </a:lnTo>
                      <a:lnTo>
                        <a:pt x="110" y="82"/>
                      </a:lnTo>
                      <a:lnTo>
                        <a:pt x="137" y="131"/>
                      </a:lnTo>
                      <a:lnTo>
                        <a:pt x="127" y="195"/>
                      </a:lnTo>
                      <a:lnTo>
                        <a:pt x="112" y="274"/>
                      </a:lnTo>
                      <a:lnTo>
                        <a:pt x="62" y="27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6" name="Freeform 8">
                  <a:extLst>
                    <a:ext uri="{FF2B5EF4-FFF2-40B4-BE49-F238E27FC236}">
                      <a16:creationId xmlns:a16="http://schemas.microsoft.com/office/drawing/2014/main" id="{AE1220FA-4B12-5975-ED80-6F01268988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0" y="1191"/>
                  <a:ext cx="139" cy="60"/>
                </a:xfrm>
                <a:custGeom>
                  <a:avLst/>
                  <a:gdLst>
                    <a:gd name="T0" fmla="*/ 0 w 139"/>
                    <a:gd name="T1" fmla="*/ 0 h 60"/>
                    <a:gd name="T2" fmla="*/ 7 w 139"/>
                    <a:gd name="T3" fmla="*/ 60 h 60"/>
                    <a:gd name="T4" fmla="*/ 139 w 139"/>
                    <a:gd name="T5" fmla="*/ 60 h 60"/>
                    <a:gd name="T6" fmla="*/ 132 w 139"/>
                    <a:gd name="T7" fmla="*/ 0 h 60"/>
                    <a:gd name="T8" fmla="*/ 82 w 139"/>
                    <a:gd name="T9" fmla="*/ 8 h 60"/>
                    <a:gd name="T10" fmla="*/ 0 w 139"/>
                    <a:gd name="T11" fmla="*/ 0 h 6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60"/>
                    <a:gd name="T20" fmla="*/ 139 w 139"/>
                    <a:gd name="T21" fmla="*/ 60 h 6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60">
                      <a:moveTo>
                        <a:pt x="0" y="0"/>
                      </a:moveTo>
                      <a:lnTo>
                        <a:pt x="7" y="60"/>
                      </a:lnTo>
                      <a:lnTo>
                        <a:pt x="139" y="60"/>
                      </a:lnTo>
                      <a:lnTo>
                        <a:pt x="132" y="0"/>
                      </a:lnTo>
                      <a:lnTo>
                        <a:pt x="82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93" name="Freeform 10">
                <a:extLst>
                  <a:ext uri="{FF2B5EF4-FFF2-40B4-BE49-F238E27FC236}">
                    <a16:creationId xmlns:a16="http://schemas.microsoft.com/office/drawing/2014/main" id="{7704EECA-FDAB-033B-2911-01E64191405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416" y="1171"/>
                <a:ext cx="648" cy="858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48"/>
                  <a:gd name="T61" fmla="*/ 0 h 858"/>
                  <a:gd name="T62" fmla="*/ 648 w 648"/>
                  <a:gd name="T63" fmla="*/ 858 h 8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394" name="Group 13">
                <a:extLst>
                  <a:ext uri="{FF2B5EF4-FFF2-40B4-BE49-F238E27FC236}">
                    <a16:creationId xmlns:a16="http://schemas.microsoft.com/office/drawing/2014/main" id="{DF88F308-5D22-A13D-A0C1-B35910548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668" y="1230"/>
                <a:ext cx="710" cy="940"/>
                <a:chOff x="3688" y="1156"/>
                <a:chExt cx="710" cy="940"/>
              </a:xfrm>
            </p:grpSpPr>
            <p:sp>
              <p:nvSpPr>
                <p:cNvPr id="16423" name="Freeform 11">
                  <a:extLst>
                    <a:ext uri="{FF2B5EF4-FFF2-40B4-BE49-F238E27FC236}">
                      <a16:creationId xmlns:a16="http://schemas.microsoft.com/office/drawing/2014/main" id="{CB4C4AAF-C409-2F7A-E59D-6E83A8417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15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10"/>
                    <a:gd name="T118" fmla="*/ 0 h 940"/>
                    <a:gd name="T119" fmla="*/ 710 w 710"/>
                    <a:gd name="T120" fmla="*/ 940 h 94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4" name="Freeform 12">
                  <a:extLst>
                    <a:ext uri="{FF2B5EF4-FFF2-40B4-BE49-F238E27FC236}">
                      <a16:creationId xmlns:a16="http://schemas.microsoft.com/office/drawing/2014/main" id="{AACCC441-888B-C565-4D4F-24DC59DF6D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5" y="120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9"/>
                    <a:gd name="T25" fmla="*/ 0 h 569"/>
                    <a:gd name="T26" fmla="*/ 199 w 199"/>
                    <a:gd name="T27" fmla="*/ 569 h 5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95" name="Freeform 14">
                <a:extLst>
                  <a:ext uri="{FF2B5EF4-FFF2-40B4-BE49-F238E27FC236}">
                    <a16:creationId xmlns:a16="http://schemas.microsoft.com/office/drawing/2014/main" id="{9CD7E06A-B008-A56B-3719-FCD3DF9EB95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616" y="1166"/>
                <a:ext cx="213" cy="176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176"/>
                  <a:gd name="T26" fmla="*/ 213 w 213"/>
                  <a:gd name="T27" fmla="*/ 176 h 1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6" name="Freeform 18">
                <a:extLst>
                  <a:ext uri="{FF2B5EF4-FFF2-40B4-BE49-F238E27FC236}">
                    <a16:creationId xmlns:a16="http://schemas.microsoft.com/office/drawing/2014/main" id="{0BC33B26-F43A-1A5F-E023-617BF98D10E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4379" y="1173"/>
                <a:ext cx="149" cy="210"/>
              </a:xfrm>
              <a:custGeom>
                <a:avLst/>
                <a:gdLst>
                  <a:gd name="T0" fmla="*/ 66 w 149"/>
                  <a:gd name="T1" fmla="*/ 3 h 210"/>
                  <a:gd name="T2" fmla="*/ 38 w 149"/>
                  <a:gd name="T3" fmla="*/ 17 h 210"/>
                  <a:gd name="T4" fmla="*/ 11 w 149"/>
                  <a:gd name="T5" fmla="*/ 41 h 210"/>
                  <a:gd name="T6" fmla="*/ 0 w 149"/>
                  <a:gd name="T7" fmla="*/ 57 h 210"/>
                  <a:gd name="T8" fmla="*/ 5 w 149"/>
                  <a:gd name="T9" fmla="*/ 71 h 210"/>
                  <a:gd name="T10" fmla="*/ 19 w 149"/>
                  <a:gd name="T11" fmla="*/ 79 h 210"/>
                  <a:gd name="T12" fmla="*/ 43 w 149"/>
                  <a:gd name="T13" fmla="*/ 74 h 210"/>
                  <a:gd name="T14" fmla="*/ 14 w 149"/>
                  <a:gd name="T15" fmla="*/ 82 h 210"/>
                  <a:gd name="T16" fmla="*/ 11 w 149"/>
                  <a:gd name="T17" fmla="*/ 97 h 210"/>
                  <a:gd name="T18" fmla="*/ 14 w 149"/>
                  <a:gd name="T19" fmla="*/ 111 h 210"/>
                  <a:gd name="T20" fmla="*/ 21 w 149"/>
                  <a:gd name="T21" fmla="*/ 126 h 210"/>
                  <a:gd name="T22" fmla="*/ 50 w 149"/>
                  <a:gd name="T23" fmla="*/ 120 h 210"/>
                  <a:gd name="T24" fmla="*/ 19 w 149"/>
                  <a:gd name="T25" fmla="*/ 130 h 210"/>
                  <a:gd name="T26" fmla="*/ 19 w 149"/>
                  <a:gd name="T27" fmla="*/ 142 h 210"/>
                  <a:gd name="T28" fmla="*/ 23 w 149"/>
                  <a:gd name="T29" fmla="*/ 160 h 210"/>
                  <a:gd name="T30" fmla="*/ 34 w 149"/>
                  <a:gd name="T31" fmla="*/ 168 h 210"/>
                  <a:gd name="T32" fmla="*/ 50 w 149"/>
                  <a:gd name="T33" fmla="*/ 166 h 210"/>
                  <a:gd name="T34" fmla="*/ 32 w 149"/>
                  <a:gd name="T35" fmla="*/ 173 h 210"/>
                  <a:gd name="T36" fmla="*/ 29 w 149"/>
                  <a:gd name="T37" fmla="*/ 184 h 210"/>
                  <a:gd name="T38" fmla="*/ 31 w 149"/>
                  <a:gd name="T39" fmla="*/ 198 h 210"/>
                  <a:gd name="T40" fmla="*/ 51 w 149"/>
                  <a:gd name="T41" fmla="*/ 210 h 210"/>
                  <a:gd name="T42" fmla="*/ 79 w 149"/>
                  <a:gd name="T43" fmla="*/ 205 h 210"/>
                  <a:gd name="T44" fmla="*/ 107 w 149"/>
                  <a:gd name="T45" fmla="*/ 196 h 210"/>
                  <a:gd name="T46" fmla="*/ 126 w 149"/>
                  <a:gd name="T47" fmla="*/ 184 h 210"/>
                  <a:gd name="T48" fmla="*/ 143 w 149"/>
                  <a:gd name="T49" fmla="*/ 163 h 210"/>
                  <a:gd name="T50" fmla="*/ 141 w 149"/>
                  <a:gd name="T51" fmla="*/ 134 h 210"/>
                  <a:gd name="T52" fmla="*/ 149 w 149"/>
                  <a:gd name="T53" fmla="*/ 107 h 210"/>
                  <a:gd name="T54" fmla="*/ 132 w 149"/>
                  <a:gd name="T55" fmla="*/ 84 h 210"/>
                  <a:gd name="T56" fmla="*/ 134 w 149"/>
                  <a:gd name="T57" fmla="*/ 57 h 210"/>
                  <a:gd name="T58" fmla="*/ 122 w 149"/>
                  <a:gd name="T59" fmla="*/ 41 h 210"/>
                  <a:gd name="T60" fmla="*/ 125 w 149"/>
                  <a:gd name="T61" fmla="*/ 15 h 210"/>
                  <a:gd name="T62" fmla="*/ 106 w 149"/>
                  <a:gd name="T63" fmla="*/ 0 h 210"/>
                  <a:gd name="T64" fmla="*/ 66 w 149"/>
                  <a:gd name="T65" fmla="*/ 3 h 21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49"/>
                  <a:gd name="T100" fmla="*/ 0 h 210"/>
                  <a:gd name="T101" fmla="*/ 149 w 149"/>
                  <a:gd name="T102" fmla="*/ 210 h 21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49" h="210">
                    <a:moveTo>
                      <a:pt x="66" y="3"/>
                    </a:moveTo>
                    <a:lnTo>
                      <a:pt x="38" y="17"/>
                    </a:lnTo>
                    <a:lnTo>
                      <a:pt x="11" y="41"/>
                    </a:lnTo>
                    <a:lnTo>
                      <a:pt x="0" y="57"/>
                    </a:lnTo>
                    <a:lnTo>
                      <a:pt x="5" y="71"/>
                    </a:lnTo>
                    <a:lnTo>
                      <a:pt x="19" y="79"/>
                    </a:lnTo>
                    <a:lnTo>
                      <a:pt x="43" y="74"/>
                    </a:lnTo>
                    <a:lnTo>
                      <a:pt x="14" y="82"/>
                    </a:lnTo>
                    <a:lnTo>
                      <a:pt x="11" y="97"/>
                    </a:lnTo>
                    <a:lnTo>
                      <a:pt x="14" y="111"/>
                    </a:lnTo>
                    <a:lnTo>
                      <a:pt x="21" y="126"/>
                    </a:lnTo>
                    <a:lnTo>
                      <a:pt x="50" y="120"/>
                    </a:lnTo>
                    <a:lnTo>
                      <a:pt x="19" y="130"/>
                    </a:lnTo>
                    <a:lnTo>
                      <a:pt x="19" y="142"/>
                    </a:lnTo>
                    <a:lnTo>
                      <a:pt x="23" y="160"/>
                    </a:lnTo>
                    <a:lnTo>
                      <a:pt x="34" y="168"/>
                    </a:lnTo>
                    <a:lnTo>
                      <a:pt x="50" y="166"/>
                    </a:lnTo>
                    <a:lnTo>
                      <a:pt x="32" y="173"/>
                    </a:lnTo>
                    <a:lnTo>
                      <a:pt x="29" y="184"/>
                    </a:lnTo>
                    <a:lnTo>
                      <a:pt x="31" y="198"/>
                    </a:lnTo>
                    <a:lnTo>
                      <a:pt x="51" y="210"/>
                    </a:lnTo>
                    <a:lnTo>
                      <a:pt x="79" y="205"/>
                    </a:lnTo>
                    <a:lnTo>
                      <a:pt x="107" y="196"/>
                    </a:lnTo>
                    <a:lnTo>
                      <a:pt x="126" y="184"/>
                    </a:lnTo>
                    <a:lnTo>
                      <a:pt x="143" y="163"/>
                    </a:lnTo>
                    <a:lnTo>
                      <a:pt x="141" y="134"/>
                    </a:lnTo>
                    <a:lnTo>
                      <a:pt x="149" y="107"/>
                    </a:lnTo>
                    <a:lnTo>
                      <a:pt x="132" y="84"/>
                    </a:lnTo>
                    <a:lnTo>
                      <a:pt x="134" y="57"/>
                    </a:lnTo>
                    <a:lnTo>
                      <a:pt x="122" y="41"/>
                    </a:lnTo>
                    <a:lnTo>
                      <a:pt x="125" y="15"/>
                    </a:lnTo>
                    <a:lnTo>
                      <a:pt x="106" y="0"/>
                    </a:lnTo>
                    <a:lnTo>
                      <a:pt x="66" y="3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397" name="Group 38">
                <a:extLst>
                  <a:ext uri="{FF2B5EF4-FFF2-40B4-BE49-F238E27FC236}">
                    <a16:creationId xmlns:a16="http://schemas.microsoft.com/office/drawing/2014/main" id="{5D7FA2E5-3331-D82F-0067-0DCE26EC2D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123" y="1178"/>
                <a:ext cx="630" cy="1101"/>
                <a:chOff x="3179" y="1278"/>
                <a:chExt cx="630" cy="1101"/>
              </a:xfrm>
            </p:grpSpPr>
            <p:grpSp>
              <p:nvGrpSpPr>
                <p:cNvPr id="16416" name="Group 33">
                  <a:extLst>
                    <a:ext uri="{FF2B5EF4-FFF2-40B4-BE49-F238E27FC236}">
                      <a16:creationId xmlns:a16="http://schemas.microsoft.com/office/drawing/2014/main" id="{9A0E7BC3-F70D-C7A4-1B62-D5FBB77D6C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8" y="1278"/>
                  <a:ext cx="461" cy="1101"/>
                  <a:chOff x="3348" y="1278"/>
                  <a:chExt cx="461" cy="1101"/>
                </a:xfrm>
              </p:grpSpPr>
              <p:sp>
                <p:nvSpPr>
                  <p:cNvPr id="16421" name="Freeform 31">
                    <a:extLst>
                      <a:ext uri="{FF2B5EF4-FFF2-40B4-BE49-F238E27FC236}">
                        <a16:creationId xmlns:a16="http://schemas.microsoft.com/office/drawing/2014/main" id="{69794911-624E-69F8-580B-DA6F91E21A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48" y="127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61"/>
                      <a:gd name="T94" fmla="*/ 0 h 1101"/>
                      <a:gd name="T95" fmla="*/ 461 w 461"/>
                      <a:gd name="T96" fmla="*/ 1101 h 1101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2" name="Freeform 32">
                    <a:extLst>
                      <a:ext uri="{FF2B5EF4-FFF2-40B4-BE49-F238E27FC236}">
                        <a16:creationId xmlns:a16="http://schemas.microsoft.com/office/drawing/2014/main" id="{8958A658-59EA-27EE-AAC7-9C83C12F7B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5" y="132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25"/>
                      <a:gd name="T28" fmla="*/ 0 h 620"/>
                      <a:gd name="T29" fmla="*/ 325 w 325"/>
                      <a:gd name="T30" fmla="*/ 620 h 62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417" name="Group 37">
                  <a:extLst>
                    <a:ext uri="{FF2B5EF4-FFF2-40B4-BE49-F238E27FC236}">
                      <a16:creationId xmlns:a16="http://schemas.microsoft.com/office/drawing/2014/main" id="{B7E1936E-C47B-FF67-113F-D13FE3CC5C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79" y="1394"/>
                  <a:ext cx="549" cy="922"/>
                  <a:chOff x="3179" y="1394"/>
                  <a:chExt cx="549" cy="922"/>
                </a:xfrm>
              </p:grpSpPr>
              <p:sp>
                <p:nvSpPr>
                  <p:cNvPr id="16418" name="Freeform 34">
                    <a:extLst>
                      <a:ext uri="{FF2B5EF4-FFF2-40B4-BE49-F238E27FC236}">
                        <a16:creationId xmlns:a16="http://schemas.microsoft.com/office/drawing/2014/main" id="{282B1C9A-B5BB-DAF7-EAAB-10769F4751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24" y="210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04"/>
                      <a:gd name="T58" fmla="*/ 0 h 214"/>
                      <a:gd name="T59" fmla="*/ 204 w 204"/>
                      <a:gd name="T60" fmla="*/ 214 h 214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9" name="Freeform 35">
                    <a:extLst>
                      <a:ext uri="{FF2B5EF4-FFF2-40B4-BE49-F238E27FC236}">
                        <a16:creationId xmlns:a16="http://schemas.microsoft.com/office/drawing/2014/main" id="{8BB5B52A-5684-8CEC-B75C-B5F22BE8BE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96" y="209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1"/>
                      <a:gd name="T22" fmla="*/ 0 h 137"/>
                      <a:gd name="T23" fmla="*/ 121 w 121"/>
                      <a:gd name="T24" fmla="*/ 137 h 1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0" name="Freeform 36">
                    <a:extLst>
                      <a:ext uri="{FF2B5EF4-FFF2-40B4-BE49-F238E27FC236}">
                        <a16:creationId xmlns:a16="http://schemas.microsoft.com/office/drawing/2014/main" id="{3B3B2FBE-787A-4FA1-D365-DE3E96C77B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9" y="139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44"/>
                      <a:gd name="T94" fmla="*/ 0 h 840"/>
                      <a:gd name="T95" fmla="*/ 444 w 444"/>
                      <a:gd name="T96" fmla="*/ 840 h 840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6398" name="Group 55">
                <a:extLst>
                  <a:ext uri="{FF2B5EF4-FFF2-40B4-BE49-F238E27FC236}">
                    <a16:creationId xmlns:a16="http://schemas.microsoft.com/office/drawing/2014/main" id="{DAA684E2-8CFD-7F91-B663-195E1EDFA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42454">
                <a:off x="3503" y="758"/>
                <a:ext cx="355" cy="463"/>
                <a:chOff x="3327" y="819"/>
                <a:chExt cx="355" cy="463"/>
              </a:xfrm>
            </p:grpSpPr>
            <p:grpSp>
              <p:nvGrpSpPr>
                <p:cNvPr id="16400" name="Group 41">
                  <a:extLst>
                    <a:ext uri="{FF2B5EF4-FFF2-40B4-BE49-F238E27FC236}">
                      <a16:creationId xmlns:a16="http://schemas.microsoft.com/office/drawing/2014/main" id="{7928A4E6-7980-11D5-7649-958CB0664F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2" y="955"/>
                  <a:ext cx="305" cy="220"/>
                  <a:chOff x="3362" y="955"/>
                  <a:chExt cx="305" cy="220"/>
                </a:xfrm>
              </p:grpSpPr>
              <p:sp>
                <p:nvSpPr>
                  <p:cNvPr id="16414" name="Freeform 39">
                    <a:extLst>
                      <a:ext uri="{FF2B5EF4-FFF2-40B4-BE49-F238E27FC236}">
                        <a16:creationId xmlns:a16="http://schemas.microsoft.com/office/drawing/2014/main" id="{B996CC2A-7932-373E-7520-DF5D92D971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4" y="95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00"/>
                      <a:gd name="T32" fmla="*/ 43 w 43"/>
                      <a:gd name="T33" fmla="*/ 100 h 1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5" name="Freeform 40">
                    <a:extLst>
                      <a:ext uri="{FF2B5EF4-FFF2-40B4-BE49-F238E27FC236}">
                        <a16:creationId xmlns:a16="http://schemas.microsoft.com/office/drawing/2014/main" id="{24760578-DA8D-B767-6145-FC7AF20AE9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2" y="109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82"/>
                      <a:gd name="T32" fmla="*/ 73 w 73"/>
                      <a:gd name="T33" fmla="*/ 82 h 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01" name="Freeform 42">
                  <a:extLst>
                    <a:ext uri="{FF2B5EF4-FFF2-40B4-BE49-F238E27FC236}">
                      <a16:creationId xmlns:a16="http://schemas.microsoft.com/office/drawing/2014/main" id="{162BA11C-9AF2-1831-794A-AF901EA72D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42" y="86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413"/>
                    <a:gd name="T113" fmla="*/ 340 w 340"/>
                    <a:gd name="T114" fmla="*/ 413 h 41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402" name="Group 46">
                  <a:extLst>
                    <a:ext uri="{FF2B5EF4-FFF2-40B4-BE49-F238E27FC236}">
                      <a16:creationId xmlns:a16="http://schemas.microsoft.com/office/drawing/2014/main" id="{AF1ECF6F-271B-329B-1D0B-7EF1582BD1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7" y="959"/>
                  <a:ext cx="257" cy="143"/>
                  <a:chOff x="3377" y="959"/>
                  <a:chExt cx="257" cy="143"/>
                </a:xfrm>
              </p:grpSpPr>
              <p:sp>
                <p:nvSpPr>
                  <p:cNvPr id="16411" name="Freeform 43">
                    <a:extLst>
                      <a:ext uri="{FF2B5EF4-FFF2-40B4-BE49-F238E27FC236}">
                        <a16:creationId xmlns:a16="http://schemas.microsoft.com/office/drawing/2014/main" id="{B918E2D8-D5BE-CFA7-E15C-726A935D6E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02" y="102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"/>
                      <a:gd name="T22" fmla="*/ 0 h 21"/>
                      <a:gd name="T23" fmla="*/ 19 w 19"/>
                      <a:gd name="T24" fmla="*/ 21 h 2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2" name="Freeform 44">
                    <a:extLst>
                      <a:ext uri="{FF2B5EF4-FFF2-40B4-BE49-F238E27FC236}">
                        <a16:creationId xmlns:a16="http://schemas.microsoft.com/office/drawing/2014/main" id="{59AA681A-A61D-B56C-EC28-004E3B591C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7" y="107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24"/>
                      <a:gd name="T17" fmla="*/ 37 w 37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3" name="Freeform 45">
                    <a:extLst>
                      <a:ext uri="{FF2B5EF4-FFF2-40B4-BE49-F238E27FC236}">
                        <a16:creationId xmlns:a16="http://schemas.microsoft.com/office/drawing/2014/main" id="{443684C6-71B2-DCDA-AB09-8FA83E6B1E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01" y="95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24"/>
                      <a:gd name="T17" fmla="*/ 33 w 33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403" name="Group 51">
                  <a:extLst>
                    <a:ext uri="{FF2B5EF4-FFF2-40B4-BE49-F238E27FC236}">
                      <a16:creationId xmlns:a16="http://schemas.microsoft.com/office/drawing/2014/main" id="{B164EBA2-9ABF-69B0-0B20-CAD59EA4EE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7" y="969"/>
                  <a:ext cx="218" cy="158"/>
                  <a:chOff x="3407" y="969"/>
                  <a:chExt cx="218" cy="158"/>
                </a:xfrm>
              </p:grpSpPr>
              <p:sp>
                <p:nvSpPr>
                  <p:cNvPr id="16407" name="Freeform 47">
                    <a:extLst>
                      <a:ext uri="{FF2B5EF4-FFF2-40B4-BE49-F238E27FC236}">
                        <a16:creationId xmlns:a16="http://schemas.microsoft.com/office/drawing/2014/main" id="{D4BCBDD3-9D06-8D12-31D3-7EAEA07FF6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7" y="102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0"/>
                      <a:gd name="T49" fmla="*/ 0 h 100"/>
                      <a:gd name="T50" fmla="*/ 110 w 110"/>
                      <a:gd name="T51" fmla="*/ 100 h 10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08" name="Oval 48">
                    <a:extLst>
                      <a:ext uri="{FF2B5EF4-FFF2-40B4-BE49-F238E27FC236}">
                        <a16:creationId xmlns:a16="http://schemas.microsoft.com/office/drawing/2014/main" id="{F0602BAA-7163-3C74-1414-C01A57AAB7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7" y="107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0"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6409" name="Freeform 49">
                    <a:extLst>
                      <a:ext uri="{FF2B5EF4-FFF2-40B4-BE49-F238E27FC236}">
                        <a16:creationId xmlns:a16="http://schemas.microsoft.com/office/drawing/2014/main" id="{268A5531-64FB-621A-0FB1-5FA5213A78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4" y="96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1"/>
                      <a:gd name="T49" fmla="*/ 0 h 99"/>
                      <a:gd name="T50" fmla="*/ 111 w 111"/>
                      <a:gd name="T51" fmla="*/ 99 h 9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0" name="Oval 50">
                    <a:extLst>
                      <a:ext uri="{FF2B5EF4-FFF2-40B4-BE49-F238E27FC236}">
                        <a16:creationId xmlns:a16="http://schemas.microsoft.com/office/drawing/2014/main" id="{2A2F1FA5-37E8-9C28-D58C-2F7EDE0F3A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64" y="101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0" lang="zh-CN" altLang="en-US" sz="2400"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16404" name="Freeform 52">
                  <a:extLst>
                    <a:ext uri="{FF2B5EF4-FFF2-40B4-BE49-F238E27FC236}">
                      <a16:creationId xmlns:a16="http://schemas.microsoft.com/office/drawing/2014/main" id="{4B1C6FDA-6A1B-FE27-C79A-D40118F831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1" y="113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0"/>
                    <a:gd name="T67" fmla="*/ 0 h 89"/>
                    <a:gd name="T68" fmla="*/ 110 w 110"/>
                    <a:gd name="T69" fmla="*/ 89 h 8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5" name="Freeform 53">
                  <a:extLst>
                    <a:ext uri="{FF2B5EF4-FFF2-40B4-BE49-F238E27FC236}">
                      <a16:creationId xmlns:a16="http://schemas.microsoft.com/office/drawing/2014/main" id="{7636E04F-9A76-0A84-874D-F4D599E7F2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9" y="110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"/>
                    <a:gd name="T22" fmla="*/ 0 h 32"/>
                    <a:gd name="T23" fmla="*/ 57 w 57"/>
                    <a:gd name="T24" fmla="*/ 32 h 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6" name="Freeform 54">
                  <a:extLst>
                    <a:ext uri="{FF2B5EF4-FFF2-40B4-BE49-F238E27FC236}">
                      <a16:creationId xmlns:a16="http://schemas.microsoft.com/office/drawing/2014/main" id="{3A7E0833-538B-75FC-CF3F-356F2CCB9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7" y="81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07"/>
                    <a:gd name="T127" fmla="*/ 0 h 282"/>
                    <a:gd name="T128" fmla="*/ 307 w 307"/>
                    <a:gd name="T129" fmla="*/ 282 h 2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399" name="Freeform 56">
                <a:extLst>
                  <a:ext uri="{FF2B5EF4-FFF2-40B4-BE49-F238E27FC236}">
                    <a16:creationId xmlns:a16="http://schemas.microsoft.com/office/drawing/2014/main" id="{4B908A4E-8577-4BE4-A35F-00871A05818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42454">
                <a:off x="3600" y="1267"/>
                <a:ext cx="304" cy="764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04"/>
                  <a:gd name="T70" fmla="*/ 0 h 764"/>
                  <a:gd name="T71" fmla="*/ 304 w 304"/>
                  <a:gd name="T72" fmla="*/ 764 h 7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90" name="AutoShape 60">
              <a:extLst>
                <a:ext uri="{FF2B5EF4-FFF2-40B4-BE49-F238E27FC236}">
                  <a16:creationId xmlns:a16="http://schemas.microsoft.com/office/drawing/2014/main" id="{B03147B7-34BA-B4FD-29CD-78C43C01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32"/>
              <a:ext cx="2400" cy="480"/>
            </a:xfrm>
            <a:prstGeom prst="cloudCallout">
              <a:avLst>
                <a:gd name="adj1" fmla="val -9667"/>
                <a:gd name="adj2" fmla="val 13583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rgbClr val="CCFFFF"/>
              </a:solidFill>
              <a:round/>
              <a:headEnd/>
              <a:tailEnd/>
            </a:ln>
          </p:spPr>
          <p:txBody>
            <a:bodyPr wrap="none" lIns="18000" rIns="180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        We just got lucky?</a:t>
              </a:r>
              <a:endParaRPr lang="en-US" altLang="zh-CN" sz="240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A1E61C5-8965-484E-413D-DC3301FB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0"/>
            <a:ext cx="449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§1  Introduction: Spread &amp; Accumulation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C88E30E-06BD-794B-4625-3118CAACE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36226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考察反推一步的误差：</a:t>
            </a:r>
            <a:endParaRPr lang="zh-CN" altLang="en-US" sz="2400" b="1"/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6E8F3D3A-064C-A93E-C7B2-8D0E48C8E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914400"/>
          <a:ext cx="45069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4000" imgH="431800" progId="Equation.DSMT4">
                  <p:embed/>
                </p:oleObj>
              </mc:Choice>
              <mc:Fallback>
                <p:oleObj name="Equation" r:id="rId6" imgW="2794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14400"/>
                        <a:ext cx="45069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5">
            <a:extLst>
              <a:ext uri="{FF2B5EF4-FFF2-40B4-BE49-F238E27FC236}">
                <a16:creationId xmlns:a16="http://schemas.microsoft.com/office/drawing/2014/main" id="{72682757-4E21-F2DC-9D02-67541846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16113"/>
            <a:ext cx="354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以此类推，对 </a:t>
            </a:r>
            <a:r>
              <a:rPr lang="en-US" altLang="zh-CN" sz="2400" b="1" i="1" dirty="0">
                <a:ea typeface="楷体_GB2312" pitchFamily="49" charset="-122"/>
              </a:rPr>
              <a:t>n</a:t>
            </a:r>
            <a:r>
              <a:rPr lang="en-US" altLang="zh-CN" sz="2400" b="1" dirty="0">
                <a:ea typeface="楷体_GB2312" pitchFamily="49" charset="-122"/>
              </a:rPr>
              <a:t> &lt; </a:t>
            </a:r>
            <a:r>
              <a:rPr lang="en-US" altLang="zh-CN" sz="2400" b="1" i="1" dirty="0">
                <a:ea typeface="楷体_GB2312" pitchFamily="49" charset="-122"/>
              </a:rPr>
              <a:t>N</a:t>
            </a:r>
            <a:r>
              <a:rPr lang="en-US" altLang="zh-CN" sz="2400" b="1" dirty="0">
                <a:ea typeface="楷体_GB2312" pitchFamily="49" charset="-122"/>
              </a:rPr>
              <a:t> </a:t>
            </a:r>
            <a:r>
              <a:rPr lang="zh-CN" altLang="en-US" sz="2400" b="1" dirty="0">
                <a:ea typeface="楷体_GB2312" pitchFamily="49" charset="-122"/>
              </a:rPr>
              <a:t>有：</a:t>
            </a:r>
            <a:endParaRPr lang="zh-CN" altLang="en-US" sz="2400" b="1" dirty="0"/>
          </a:p>
        </p:txBody>
      </p:sp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7D7A99FC-8AC1-645B-C56A-165A33A15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438400"/>
          <a:ext cx="36306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200" imgH="419100" progId="Equation.DSMT4">
                  <p:embed/>
                </p:oleObj>
              </mc:Choice>
              <mc:Fallback>
                <p:oleObj name="Equation" r:id="rId8" imgW="21082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8400"/>
                        <a:ext cx="363061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7">
            <a:extLst>
              <a:ext uri="{FF2B5EF4-FFF2-40B4-BE49-F238E27FC236}">
                <a16:creationId xmlns:a16="http://schemas.microsoft.com/office/drawing/2014/main" id="{0F742991-08A9-7E1C-27F0-7C6A26177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29000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误差逐步递减</a:t>
            </a:r>
            <a:r>
              <a:rPr lang="en-US" altLang="zh-CN" sz="2400" b="1">
                <a:ea typeface="楷体_GB2312" pitchFamily="49" charset="-122"/>
              </a:rPr>
              <a:t>, </a:t>
            </a:r>
            <a:r>
              <a:rPr lang="zh-CN" altLang="en-US" sz="2400" b="1">
                <a:ea typeface="楷体_GB2312" pitchFamily="49" charset="-122"/>
              </a:rPr>
              <a:t>这样的算法称为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稳定的算法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stable algorithm */</a:t>
            </a:r>
            <a:endParaRPr lang="en-US" altLang="zh-CN" sz="2400" b="1"/>
          </a:p>
        </p:txBody>
      </p:sp>
      <p:sp>
        <p:nvSpPr>
          <p:cNvPr id="36873" name="AutoShape 9">
            <a:extLst>
              <a:ext uri="{FF2B5EF4-FFF2-40B4-BE49-F238E27FC236}">
                <a16:creationId xmlns:a16="http://schemas.microsoft.com/office/drawing/2014/main" id="{F71F83ED-A5A5-DD93-AD68-EDFEBB2919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4038600"/>
            <a:ext cx="8153400" cy="2286000"/>
          </a:xfrm>
          <a:prstGeom prst="horizontalScroll">
            <a:avLst>
              <a:gd name="adj" fmla="val 8903"/>
            </a:avLst>
          </a:prstGeom>
          <a:gradFill rotWithShape="0">
            <a:gsLst>
              <a:gs pos="0">
                <a:srgbClr val="C9C9C9"/>
              </a:gs>
              <a:gs pos="50000">
                <a:srgbClr val="FFFFFF"/>
              </a:gs>
              <a:gs pos="100000">
                <a:srgbClr val="C9C9C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22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            </a:t>
            </a:r>
            <a:r>
              <a:rPr lang="zh-CN" altLang="en-US" sz="2800" b="1">
                <a:ea typeface="楷体_GB2312" pitchFamily="49" charset="-122"/>
              </a:rPr>
              <a:t>在我们今后的讨论中，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误差</a:t>
            </a:r>
            <a:r>
              <a:rPr lang="zh-CN" altLang="en-US" sz="2800" b="1">
                <a:ea typeface="楷体_GB2312" pitchFamily="49" charset="-122"/>
              </a:rPr>
              <a:t>将不可回避，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    算法的</a:t>
            </a: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稳定性</a:t>
            </a:r>
            <a:r>
              <a:rPr lang="zh-CN" altLang="en-US" sz="2800" b="1">
                <a:ea typeface="楷体_GB2312" pitchFamily="49" charset="-122"/>
              </a:rPr>
              <a:t>会是一个非常重要的话题。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9" grpId="0" autoUpdateAnimBg="0"/>
      <p:bldP spid="36871" grpId="0" autoUpdateAnimBg="0"/>
      <p:bldP spid="3687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D554447C-102C-E084-C889-13970FED2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38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§2</a:t>
            </a: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ea typeface="楷体_GB2312" pitchFamily="49" charset="-122"/>
              </a:rPr>
              <a:t>误差与有效数字  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Error and Significant Digits */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69D09CA-927C-DF3E-9505-520C17336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楷体_GB2312" pitchFamily="49" charset="-122"/>
              </a:rPr>
              <a:t>绝对误差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absolute error */</a:t>
            </a:r>
            <a:endParaRPr lang="en-US" altLang="zh-CN" sz="2000" b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6990988C-F5F1-7954-5F9F-EACF5CAC666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524000"/>
            <a:ext cx="6142038" cy="441325"/>
            <a:chOff x="480" y="960"/>
            <a:chExt cx="3869" cy="278"/>
          </a:xfrm>
        </p:grpSpPr>
        <p:graphicFrame>
          <p:nvGraphicFramePr>
            <p:cNvPr id="18642" name="Object 4">
              <a:extLst>
                <a:ext uri="{FF2B5EF4-FFF2-40B4-BE49-F238E27FC236}">
                  <a16:creationId xmlns:a16="http://schemas.microsoft.com/office/drawing/2014/main" id="{12661DEC-E7BB-4E73-A104-E1179D1EC0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960"/>
            <a:ext cx="86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23586" imgH="203112" progId="Equation.DSMT4">
                    <p:embed/>
                  </p:oleObj>
                </mc:Choice>
                <mc:Fallback>
                  <p:oleObj name="Equation" r:id="rId6" imgW="723586" imgH="203112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60"/>
                          <a:ext cx="86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43" name="Rectangle 8">
              <a:extLst>
                <a:ext uri="{FF2B5EF4-FFF2-40B4-BE49-F238E27FC236}">
                  <a16:creationId xmlns:a16="http://schemas.microsoft.com/office/drawing/2014/main" id="{AE5B298F-C7BD-76E0-1FD0-20BC6200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08"/>
              <a:ext cx="286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其中</a:t>
              </a:r>
              <a:r>
                <a:rPr lang="en-US" altLang="zh-CN" sz="24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为精确值，</a:t>
              </a:r>
              <a:r>
                <a:rPr lang="en-US" altLang="zh-CN" sz="24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r>
                <a:rPr lang="en-US" altLang="zh-CN" sz="2400" b="1" baseline="30000">
                  <a:solidFill>
                    <a:srgbClr val="000000"/>
                  </a:solidFill>
                  <a:ea typeface="楷体_GB2312" pitchFamily="49" charset="-122"/>
                </a:rPr>
                <a:t>*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en-US" altLang="zh-CN" sz="24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的近似值。</a:t>
              </a:r>
            </a:p>
          </p:txBody>
        </p:sp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406C1A2A-80DA-D148-523B-8C0D9913185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495800"/>
            <a:ext cx="1593850" cy="1631950"/>
            <a:chOff x="2051" y="1696"/>
            <a:chExt cx="1004" cy="1028"/>
          </a:xfrm>
        </p:grpSpPr>
        <p:sp>
          <p:nvSpPr>
            <p:cNvPr id="18595" name="Freeform 24">
              <a:extLst>
                <a:ext uri="{FF2B5EF4-FFF2-40B4-BE49-F238E27FC236}">
                  <a16:creationId xmlns:a16="http://schemas.microsoft.com/office/drawing/2014/main" id="{448E895D-12E7-EC8F-E894-91E4A2F73532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0 w 648"/>
                <a:gd name="T1" fmla="*/ 31 h 858"/>
                <a:gd name="T2" fmla="*/ 24 w 648"/>
                <a:gd name="T3" fmla="*/ 22 h 858"/>
                <a:gd name="T4" fmla="*/ 79 w 648"/>
                <a:gd name="T5" fmla="*/ 8 h 858"/>
                <a:gd name="T6" fmla="*/ 112 w 648"/>
                <a:gd name="T7" fmla="*/ 1 h 858"/>
                <a:gd name="T8" fmla="*/ 125 w 648"/>
                <a:gd name="T9" fmla="*/ 0 h 858"/>
                <a:gd name="T10" fmla="*/ 142 w 648"/>
                <a:gd name="T11" fmla="*/ 21 h 858"/>
                <a:gd name="T12" fmla="*/ 151 w 648"/>
                <a:gd name="T13" fmla="*/ 43 h 858"/>
                <a:gd name="T14" fmla="*/ 156 w 648"/>
                <a:gd name="T15" fmla="*/ 65 h 858"/>
                <a:gd name="T16" fmla="*/ 156 w 648"/>
                <a:gd name="T17" fmla="*/ 105 h 858"/>
                <a:gd name="T18" fmla="*/ 175 w 648"/>
                <a:gd name="T19" fmla="*/ 144 h 858"/>
                <a:gd name="T20" fmla="*/ 172 w 648"/>
                <a:gd name="T21" fmla="*/ 161 h 858"/>
                <a:gd name="T22" fmla="*/ 147 w 648"/>
                <a:gd name="T23" fmla="*/ 172 h 858"/>
                <a:gd name="T24" fmla="*/ 81 w 648"/>
                <a:gd name="T25" fmla="*/ 182 h 858"/>
                <a:gd name="T26" fmla="*/ 57 w 648"/>
                <a:gd name="T27" fmla="*/ 171 h 858"/>
                <a:gd name="T28" fmla="*/ 41 w 648"/>
                <a:gd name="T29" fmla="*/ 140 h 858"/>
                <a:gd name="T30" fmla="*/ 29 w 648"/>
                <a:gd name="T31" fmla="*/ 105 h 858"/>
                <a:gd name="T32" fmla="*/ 6 w 648"/>
                <a:gd name="T33" fmla="*/ 88 h 858"/>
                <a:gd name="T34" fmla="*/ 1 w 648"/>
                <a:gd name="T35" fmla="*/ 69 h 858"/>
                <a:gd name="T36" fmla="*/ 0 w 648"/>
                <a:gd name="T37" fmla="*/ 47 h 858"/>
                <a:gd name="T38" fmla="*/ 10 w 648"/>
                <a:gd name="T39" fmla="*/ 31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96" name="Group 25">
              <a:extLst>
                <a:ext uri="{FF2B5EF4-FFF2-40B4-BE49-F238E27FC236}">
                  <a16:creationId xmlns:a16="http://schemas.microsoft.com/office/drawing/2014/main" id="{8A8CDA7D-CD39-AF57-B996-B92FF34FDFB5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18640" name="Freeform 26">
                <a:extLst>
                  <a:ext uri="{FF2B5EF4-FFF2-40B4-BE49-F238E27FC236}">
                    <a16:creationId xmlns:a16="http://schemas.microsoft.com/office/drawing/2014/main" id="{DA46CF45-E9D0-589E-F40B-1F40E2074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1" name="Freeform 27">
                <a:extLst>
                  <a:ext uri="{FF2B5EF4-FFF2-40B4-BE49-F238E27FC236}">
                    <a16:creationId xmlns:a16="http://schemas.microsoft.com/office/drawing/2014/main" id="{09EBCE95-AABD-4625-9843-A4E7AF32A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97" name="Freeform 28">
              <a:extLst>
                <a:ext uri="{FF2B5EF4-FFF2-40B4-BE49-F238E27FC236}">
                  <a16:creationId xmlns:a16="http://schemas.microsoft.com/office/drawing/2014/main" id="{852EC284-C3A2-42F0-A3DD-2C67103E8808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5 w 213"/>
                <a:gd name="T1" fmla="*/ 12 h 176"/>
                <a:gd name="T2" fmla="*/ 0 w 213"/>
                <a:gd name="T3" fmla="*/ 18 h 176"/>
                <a:gd name="T4" fmla="*/ 25 w 213"/>
                <a:gd name="T5" fmla="*/ 37 h 176"/>
                <a:gd name="T6" fmla="*/ 33 w 213"/>
                <a:gd name="T7" fmla="*/ 15 h 176"/>
                <a:gd name="T8" fmla="*/ 58 w 213"/>
                <a:gd name="T9" fmla="*/ 25 h 176"/>
                <a:gd name="T10" fmla="*/ 57 w 213"/>
                <a:gd name="T11" fmla="*/ 6 h 176"/>
                <a:gd name="T12" fmla="*/ 42 w 213"/>
                <a:gd name="T13" fmla="*/ 0 h 176"/>
                <a:gd name="T14" fmla="*/ 5 w 213"/>
                <a:gd name="T15" fmla="*/ 12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98" name="Group 29">
              <a:extLst>
                <a:ext uri="{FF2B5EF4-FFF2-40B4-BE49-F238E27FC236}">
                  <a16:creationId xmlns:a16="http://schemas.microsoft.com/office/drawing/2014/main" id="{26FACA6B-D809-6444-18B5-E889922A7A03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18633" name="Group 30">
                <a:extLst>
                  <a:ext uri="{FF2B5EF4-FFF2-40B4-BE49-F238E27FC236}">
                    <a16:creationId xmlns:a16="http://schemas.microsoft.com/office/drawing/2014/main" id="{D741AFD7-6B7E-B058-904C-58C5D3ED10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18638" name="Freeform 31">
                  <a:extLst>
                    <a:ext uri="{FF2B5EF4-FFF2-40B4-BE49-F238E27FC236}">
                      <a16:creationId xmlns:a16="http://schemas.microsoft.com/office/drawing/2014/main" id="{34A3CAEA-50FD-45CE-AF99-3CBC0FDD2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39" name="Freeform 32">
                  <a:extLst>
                    <a:ext uri="{FF2B5EF4-FFF2-40B4-BE49-F238E27FC236}">
                      <a16:creationId xmlns:a16="http://schemas.microsoft.com/office/drawing/2014/main" id="{C6E4CCD8-0C50-E751-191A-A7A7B2564D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634" name="Group 33">
                <a:extLst>
                  <a:ext uri="{FF2B5EF4-FFF2-40B4-BE49-F238E27FC236}">
                    <a16:creationId xmlns:a16="http://schemas.microsoft.com/office/drawing/2014/main" id="{C95269E6-8D28-C559-5E4A-9F8112FCAF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18635" name="Freeform 34">
                  <a:extLst>
                    <a:ext uri="{FF2B5EF4-FFF2-40B4-BE49-F238E27FC236}">
                      <a16:creationId xmlns:a16="http://schemas.microsoft.com/office/drawing/2014/main" id="{73E1CD1D-EAE8-3BDB-5BC7-BECFC7C783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36" name="Freeform 35">
                  <a:extLst>
                    <a:ext uri="{FF2B5EF4-FFF2-40B4-BE49-F238E27FC236}">
                      <a16:creationId xmlns:a16="http://schemas.microsoft.com/office/drawing/2014/main" id="{F609E24D-D189-2B4D-233F-893580248C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37" name="Freeform 36">
                  <a:extLst>
                    <a:ext uri="{FF2B5EF4-FFF2-40B4-BE49-F238E27FC236}">
                      <a16:creationId xmlns:a16="http://schemas.microsoft.com/office/drawing/2014/main" id="{F22F127E-09FC-6891-952E-A57D748194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599" name="Group 37">
              <a:extLst>
                <a:ext uri="{FF2B5EF4-FFF2-40B4-BE49-F238E27FC236}">
                  <a16:creationId xmlns:a16="http://schemas.microsoft.com/office/drawing/2014/main" id="{FB16BF60-D94E-05CF-8ABB-38A1C6BAA623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18617" name="Group 38">
                <a:extLst>
                  <a:ext uri="{FF2B5EF4-FFF2-40B4-BE49-F238E27FC236}">
                    <a16:creationId xmlns:a16="http://schemas.microsoft.com/office/drawing/2014/main" id="{A3F25AEB-8E5D-19CA-C0C1-5E1FAB5C4C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18631" name="Freeform 39">
                  <a:extLst>
                    <a:ext uri="{FF2B5EF4-FFF2-40B4-BE49-F238E27FC236}">
                      <a16:creationId xmlns:a16="http://schemas.microsoft.com/office/drawing/2014/main" id="{2B840DA2-B356-759E-FE89-EA66806322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32" name="Freeform 40">
                  <a:extLst>
                    <a:ext uri="{FF2B5EF4-FFF2-40B4-BE49-F238E27FC236}">
                      <a16:creationId xmlns:a16="http://schemas.microsoft.com/office/drawing/2014/main" id="{670CB382-DCCC-733D-5915-ABB1680015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618" name="Freeform 41">
                <a:extLst>
                  <a:ext uri="{FF2B5EF4-FFF2-40B4-BE49-F238E27FC236}">
                    <a16:creationId xmlns:a16="http://schemas.microsoft.com/office/drawing/2014/main" id="{12E91D2A-DBE8-649E-2B01-5FB259E57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19" name="Group 42">
                <a:extLst>
                  <a:ext uri="{FF2B5EF4-FFF2-40B4-BE49-F238E27FC236}">
                    <a16:creationId xmlns:a16="http://schemas.microsoft.com/office/drawing/2014/main" id="{E1641467-ADEF-1260-61EF-8F12154E1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18628" name="Freeform 43">
                  <a:extLst>
                    <a:ext uri="{FF2B5EF4-FFF2-40B4-BE49-F238E27FC236}">
                      <a16:creationId xmlns:a16="http://schemas.microsoft.com/office/drawing/2014/main" id="{BF272DD9-5A38-9043-4999-E585D8C05D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9" name="Freeform 44">
                  <a:extLst>
                    <a:ext uri="{FF2B5EF4-FFF2-40B4-BE49-F238E27FC236}">
                      <a16:creationId xmlns:a16="http://schemas.microsoft.com/office/drawing/2014/main" id="{D82DB952-6B00-D7DD-C9BD-DBCDFC6BF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30" name="Freeform 45">
                  <a:extLst>
                    <a:ext uri="{FF2B5EF4-FFF2-40B4-BE49-F238E27FC236}">
                      <a16:creationId xmlns:a16="http://schemas.microsoft.com/office/drawing/2014/main" id="{A5479066-93AA-62E3-5930-8FB9BFE48E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620" name="Group 46">
                <a:extLst>
                  <a:ext uri="{FF2B5EF4-FFF2-40B4-BE49-F238E27FC236}">
                    <a16:creationId xmlns:a16="http://schemas.microsoft.com/office/drawing/2014/main" id="{D08F62F1-8A6B-C10E-DD9A-25F14719C4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18624" name="Freeform 47">
                  <a:extLst>
                    <a:ext uri="{FF2B5EF4-FFF2-40B4-BE49-F238E27FC236}">
                      <a16:creationId xmlns:a16="http://schemas.microsoft.com/office/drawing/2014/main" id="{2D6249B0-47C1-8A9D-F777-DCE935329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5" name="Oval 48">
                  <a:extLst>
                    <a:ext uri="{FF2B5EF4-FFF2-40B4-BE49-F238E27FC236}">
                      <a16:creationId xmlns:a16="http://schemas.microsoft.com/office/drawing/2014/main" id="{795BD01F-F8B4-4B1E-4F29-0BD7C28955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  <p:sp>
              <p:nvSpPr>
                <p:cNvPr id="18626" name="Freeform 49">
                  <a:extLst>
                    <a:ext uri="{FF2B5EF4-FFF2-40B4-BE49-F238E27FC236}">
                      <a16:creationId xmlns:a16="http://schemas.microsoft.com/office/drawing/2014/main" id="{F99B9CE8-D722-7B11-367E-6B2589D69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7" name="Oval 50">
                  <a:extLst>
                    <a:ext uri="{FF2B5EF4-FFF2-40B4-BE49-F238E27FC236}">
                      <a16:creationId xmlns:a16="http://schemas.microsoft.com/office/drawing/2014/main" id="{3E6BF5DA-D0E1-B4B6-3456-2253C9BDDF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8621" name="Freeform 51">
                <a:extLst>
                  <a:ext uri="{FF2B5EF4-FFF2-40B4-BE49-F238E27FC236}">
                    <a16:creationId xmlns:a16="http://schemas.microsoft.com/office/drawing/2014/main" id="{7A53C3CD-9893-A4DC-DE84-B54062DC4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22" name="Freeform 52">
                <a:extLst>
                  <a:ext uri="{FF2B5EF4-FFF2-40B4-BE49-F238E27FC236}">
                    <a16:creationId xmlns:a16="http://schemas.microsoft.com/office/drawing/2014/main" id="{FA64E49E-6D05-1A7E-227D-89495868D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23" name="Freeform 53">
                <a:extLst>
                  <a:ext uri="{FF2B5EF4-FFF2-40B4-BE49-F238E27FC236}">
                    <a16:creationId xmlns:a16="http://schemas.microsoft.com/office/drawing/2014/main" id="{B308EDE7-E66C-473D-1641-D70449122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600" name="Freeform 54">
              <a:extLst>
                <a:ext uri="{FF2B5EF4-FFF2-40B4-BE49-F238E27FC236}">
                  <a16:creationId xmlns:a16="http://schemas.microsoft.com/office/drawing/2014/main" id="{0DAE64AB-A834-C5B8-EB63-707AB024B6FE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4 w 304"/>
                <a:gd name="T1" fmla="*/ 1 h 764"/>
                <a:gd name="T2" fmla="*/ 9 w 304"/>
                <a:gd name="T3" fmla="*/ 0 h 764"/>
                <a:gd name="T4" fmla="*/ 20 w 304"/>
                <a:gd name="T5" fmla="*/ 5 h 764"/>
                <a:gd name="T6" fmla="*/ 20 w 304"/>
                <a:gd name="T7" fmla="*/ 15 h 764"/>
                <a:gd name="T8" fmla="*/ 30 w 304"/>
                <a:gd name="T9" fmla="*/ 24 h 764"/>
                <a:gd name="T10" fmla="*/ 39 w 304"/>
                <a:gd name="T11" fmla="*/ 33 h 764"/>
                <a:gd name="T12" fmla="*/ 49 w 304"/>
                <a:gd name="T13" fmla="*/ 46 h 764"/>
                <a:gd name="T14" fmla="*/ 56 w 304"/>
                <a:gd name="T15" fmla="*/ 58 h 764"/>
                <a:gd name="T16" fmla="*/ 64 w 304"/>
                <a:gd name="T17" fmla="*/ 75 h 764"/>
                <a:gd name="T18" fmla="*/ 70 w 304"/>
                <a:gd name="T19" fmla="*/ 91 h 764"/>
                <a:gd name="T20" fmla="*/ 79 w 304"/>
                <a:gd name="T21" fmla="*/ 121 h 764"/>
                <a:gd name="T22" fmla="*/ 82 w 304"/>
                <a:gd name="T23" fmla="*/ 139 h 764"/>
                <a:gd name="T24" fmla="*/ 71 w 304"/>
                <a:gd name="T25" fmla="*/ 161 h 764"/>
                <a:gd name="T26" fmla="*/ 51 w 304"/>
                <a:gd name="T27" fmla="*/ 144 h 764"/>
                <a:gd name="T28" fmla="*/ 45 w 304"/>
                <a:gd name="T29" fmla="*/ 113 h 764"/>
                <a:gd name="T30" fmla="*/ 41 w 304"/>
                <a:gd name="T31" fmla="*/ 95 h 764"/>
                <a:gd name="T32" fmla="*/ 35 w 304"/>
                <a:gd name="T33" fmla="*/ 77 h 764"/>
                <a:gd name="T34" fmla="*/ 27 w 304"/>
                <a:gd name="T35" fmla="*/ 64 h 764"/>
                <a:gd name="T36" fmla="*/ 19 w 304"/>
                <a:gd name="T37" fmla="*/ 46 h 764"/>
                <a:gd name="T38" fmla="*/ 13 w 304"/>
                <a:gd name="T39" fmla="*/ 33 h 764"/>
                <a:gd name="T40" fmla="*/ 9 w 304"/>
                <a:gd name="T41" fmla="*/ 18 h 764"/>
                <a:gd name="T42" fmla="*/ 0 w 304"/>
                <a:gd name="T43" fmla="*/ 14 h 764"/>
                <a:gd name="T44" fmla="*/ 4 w 304"/>
                <a:gd name="T45" fmla="*/ 1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601" name="Group 55">
              <a:extLst>
                <a:ext uri="{FF2B5EF4-FFF2-40B4-BE49-F238E27FC236}">
                  <a16:creationId xmlns:a16="http://schemas.microsoft.com/office/drawing/2014/main" id="{604E35DF-AD26-54FC-FD15-4BA6B222D6F9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18602" name="Freeform 56">
                <a:extLst>
                  <a:ext uri="{FF2B5EF4-FFF2-40B4-BE49-F238E27FC236}">
                    <a16:creationId xmlns:a16="http://schemas.microsoft.com/office/drawing/2014/main" id="{EC3C3171-74E9-6D99-7355-7C96E76D2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0 w 1229"/>
                  <a:gd name="T1" fmla="*/ 1 h 1468"/>
                  <a:gd name="T2" fmla="*/ 0 w 1229"/>
                  <a:gd name="T3" fmla="*/ 1 h 1468"/>
                  <a:gd name="T4" fmla="*/ 0 w 1229"/>
                  <a:gd name="T5" fmla="*/ 0 h 1468"/>
                  <a:gd name="T6" fmla="*/ 0 w 1229"/>
                  <a:gd name="T7" fmla="*/ 0 h 1468"/>
                  <a:gd name="T8" fmla="*/ 0 w 1229"/>
                  <a:gd name="T9" fmla="*/ 0 h 1468"/>
                  <a:gd name="T10" fmla="*/ 1 w 1229"/>
                  <a:gd name="T11" fmla="*/ 0 h 1468"/>
                  <a:gd name="T12" fmla="*/ 1 w 1229"/>
                  <a:gd name="T13" fmla="*/ 0 h 1468"/>
                  <a:gd name="T14" fmla="*/ 0 w 1229"/>
                  <a:gd name="T15" fmla="*/ 0 h 1468"/>
                  <a:gd name="T16" fmla="*/ 0 w 1229"/>
                  <a:gd name="T17" fmla="*/ 0 h 1468"/>
                  <a:gd name="T18" fmla="*/ 0 w 1229"/>
                  <a:gd name="T19" fmla="*/ 0 h 1468"/>
                  <a:gd name="T20" fmla="*/ 0 w 1229"/>
                  <a:gd name="T21" fmla="*/ 0 h 1468"/>
                  <a:gd name="T22" fmla="*/ 0 w 1229"/>
                  <a:gd name="T23" fmla="*/ 0 h 1468"/>
                  <a:gd name="T24" fmla="*/ 0 w 1229"/>
                  <a:gd name="T25" fmla="*/ 0 h 1468"/>
                  <a:gd name="T26" fmla="*/ 0 w 1229"/>
                  <a:gd name="T27" fmla="*/ 0 h 1468"/>
                  <a:gd name="T28" fmla="*/ 0 w 1229"/>
                  <a:gd name="T29" fmla="*/ 0 h 1468"/>
                  <a:gd name="T30" fmla="*/ 0 w 1229"/>
                  <a:gd name="T31" fmla="*/ 0 h 1468"/>
                  <a:gd name="T32" fmla="*/ 0 w 1229"/>
                  <a:gd name="T33" fmla="*/ 0 h 1468"/>
                  <a:gd name="T34" fmla="*/ 0 w 1229"/>
                  <a:gd name="T35" fmla="*/ 0 h 1468"/>
                  <a:gd name="T36" fmla="*/ 0 w 1229"/>
                  <a:gd name="T37" fmla="*/ 0 h 1468"/>
                  <a:gd name="T38" fmla="*/ 0 w 1229"/>
                  <a:gd name="T39" fmla="*/ 0 h 1468"/>
                  <a:gd name="T40" fmla="*/ 0 w 1229"/>
                  <a:gd name="T41" fmla="*/ 0 h 1468"/>
                  <a:gd name="T42" fmla="*/ 0 w 1229"/>
                  <a:gd name="T43" fmla="*/ 0 h 1468"/>
                  <a:gd name="T44" fmla="*/ 0 w 1229"/>
                  <a:gd name="T45" fmla="*/ 0 h 1468"/>
                  <a:gd name="T46" fmla="*/ 0 w 1229"/>
                  <a:gd name="T47" fmla="*/ 0 h 1468"/>
                  <a:gd name="T48" fmla="*/ 0 w 1229"/>
                  <a:gd name="T49" fmla="*/ 0 h 1468"/>
                  <a:gd name="T50" fmla="*/ 0 w 1229"/>
                  <a:gd name="T51" fmla="*/ 0 h 1468"/>
                  <a:gd name="T52" fmla="*/ 0 w 1229"/>
                  <a:gd name="T53" fmla="*/ 0 h 1468"/>
                  <a:gd name="T54" fmla="*/ 0 w 1229"/>
                  <a:gd name="T55" fmla="*/ 0 h 1468"/>
                  <a:gd name="T56" fmla="*/ 0 w 1229"/>
                  <a:gd name="T57" fmla="*/ 0 h 1468"/>
                  <a:gd name="T58" fmla="*/ 0 w 1229"/>
                  <a:gd name="T59" fmla="*/ 0 h 1468"/>
                  <a:gd name="T60" fmla="*/ 0 w 1229"/>
                  <a:gd name="T61" fmla="*/ 0 h 1468"/>
                  <a:gd name="T62" fmla="*/ 0 w 1229"/>
                  <a:gd name="T63" fmla="*/ 0 h 1468"/>
                  <a:gd name="T64" fmla="*/ 0 w 1229"/>
                  <a:gd name="T65" fmla="*/ 0 h 1468"/>
                  <a:gd name="T66" fmla="*/ 0 w 1229"/>
                  <a:gd name="T67" fmla="*/ 0 h 1468"/>
                  <a:gd name="T68" fmla="*/ 0 w 1229"/>
                  <a:gd name="T69" fmla="*/ 0 h 1468"/>
                  <a:gd name="T70" fmla="*/ 0 w 1229"/>
                  <a:gd name="T71" fmla="*/ 0 h 1468"/>
                  <a:gd name="T72" fmla="*/ 0 w 1229"/>
                  <a:gd name="T73" fmla="*/ 0 h 1468"/>
                  <a:gd name="T74" fmla="*/ 0 w 1229"/>
                  <a:gd name="T75" fmla="*/ 0 h 1468"/>
                  <a:gd name="T76" fmla="*/ 0 w 1229"/>
                  <a:gd name="T77" fmla="*/ 0 h 1468"/>
                  <a:gd name="T78" fmla="*/ 0 w 1229"/>
                  <a:gd name="T79" fmla="*/ 0 h 1468"/>
                  <a:gd name="T80" fmla="*/ 0 w 1229"/>
                  <a:gd name="T81" fmla="*/ 0 h 1468"/>
                  <a:gd name="T82" fmla="*/ 0 w 1229"/>
                  <a:gd name="T83" fmla="*/ 1 h 1468"/>
                  <a:gd name="T84" fmla="*/ 0 w 1229"/>
                  <a:gd name="T85" fmla="*/ 1 h 1468"/>
                  <a:gd name="T86" fmla="*/ 0 w 1229"/>
                  <a:gd name="T87" fmla="*/ 1 h 1468"/>
                  <a:gd name="T88" fmla="*/ 0 w 1229"/>
                  <a:gd name="T89" fmla="*/ 1 h 1468"/>
                  <a:gd name="T90" fmla="*/ 0 w 1229"/>
                  <a:gd name="T91" fmla="*/ 1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3" name="Freeform 57">
                <a:extLst>
                  <a:ext uri="{FF2B5EF4-FFF2-40B4-BE49-F238E27FC236}">
                    <a16:creationId xmlns:a16="http://schemas.microsoft.com/office/drawing/2014/main" id="{FCC6C2CB-8BA8-5274-53E9-47451596A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0 w 538"/>
                  <a:gd name="T3" fmla="*/ 0 h 275"/>
                  <a:gd name="T4" fmla="*/ 0 w 538"/>
                  <a:gd name="T5" fmla="*/ 0 h 275"/>
                  <a:gd name="T6" fmla="*/ 0 w 538"/>
                  <a:gd name="T7" fmla="*/ 0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4" name="Freeform 58">
                <a:extLst>
                  <a:ext uri="{FF2B5EF4-FFF2-40B4-BE49-F238E27FC236}">
                    <a16:creationId xmlns:a16="http://schemas.microsoft.com/office/drawing/2014/main" id="{BF299FEA-CA66-4072-7EC6-D0F0C570A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0 w 601"/>
                  <a:gd name="T3" fmla="*/ 0 h 643"/>
                  <a:gd name="T4" fmla="*/ 0 w 601"/>
                  <a:gd name="T5" fmla="*/ 0 h 643"/>
                  <a:gd name="T6" fmla="*/ 0 w 601"/>
                  <a:gd name="T7" fmla="*/ 0 h 643"/>
                  <a:gd name="T8" fmla="*/ 0 w 601"/>
                  <a:gd name="T9" fmla="*/ 0 h 643"/>
                  <a:gd name="T10" fmla="*/ 0 w 601"/>
                  <a:gd name="T11" fmla="*/ 0 h 643"/>
                  <a:gd name="T12" fmla="*/ 0 w 601"/>
                  <a:gd name="T13" fmla="*/ 0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5" name="Freeform 59">
                <a:extLst>
                  <a:ext uri="{FF2B5EF4-FFF2-40B4-BE49-F238E27FC236}">
                    <a16:creationId xmlns:a16="http://schemas.microsoft.com/office/drawing/2014/main" id="{9098D873-12E5-7882-1F6C-9A516B26E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0 w 395"/>
                  <a:gd name="T1" fmla="*/ 0 h 623"/>
                  <a:gd name="T2" fmla="*/ 0 w 395"/>
                  <a:gd name="T3" fmla="*/ 0 h 623"/>
                  <a:gd name="T4" fmla="*/ 0 w 395"/>
                  <a:gd name="T5" fmla="*/ 0 h 623"/>
                  <a:gd name="T6" fmla="*/ 0 w 395"/>
                  <a:gd name="T7" fmla="*/ 0 h 623"/>
                  <a:gd name="T8" fmla="*/ 0 w 395"/>
                  <a:gd name="T9" fmla="*/ 0 h 623"/>
                  <a:gd name="T10" fmla="*/ 0 w 395"/>
                  <a:gd name="T11" fmla="*/ 0 h 623"/>
                  <a:gd name="T12" fmla="*/ 0 w 395"/>
                  <a:gd name="T13" fmla="*/ 0 h 623"/>
                  <a:gd name="T14" fmla="*/ 0 w 395"/>
                  <a:gd name="T15" fmla="*/ 0 h 623"/>
                  <a:gd name="T16" fmla="*/ 0 w 395"/>
                  <a:gd name="T17" fmla="*/ 0 h 623"/>
                  <a:gd name="T18" fmla="*/ 0 w 395"/>
                  <a:gd name="T19" fmla="*/ 0 h 623"/>
                  <a:gd name="T20" fmla="*/ 0 w 395"/>
                  <a:gd name="T21" fmla="*/ 0 h 623"/>
                  <a:gd name="T22" fmla="*/ 0 w 395"/>
                  <a:gd name="T23" fmla="*/ 0 h 623"/>
                  <a:gd name="T24" fmla="*/ 0 w 395"/>
                  <a:gd name="T25" fmla="*/ 0 h 623"/>
                  <a:gd name="T26" fmla="*/ 0 w 395"/>
                  <a:gd name="T27" fmla="*/ 0 h 623"/>
                  <a:gd name="T28" fmla="*/ 0 w 395"/>
                  <a:gd name="T29" fmla="*/ 0 h 623"/>
                  <a:gd name="T30" fmla="*/ 0 w 395"/>
                  <a:gd name="T31" fmla="*/ 0 h 623"/>
                  <a:gd name="T32" fmla="*/ 0 w 395"/>
                  <a:gd name="T33" fmla="*/ 0 h 623"/>
                  <a:gd name="T34" fmla="*/ 0 w 395"/>
                  <a:gd name="T35" fmla="*/ 0 h 623"/>
                  <a:gd name="T36" fmla="*/ 0 w 395"/>
                  <a:gd name="T37" fmla="*/ 0 h 623"/>
                  <a:gd name="T38" fmla="*/ 0 w 395"/>
                  <a:gd name="T39" fmla="*/ 0 h 623"/>
                  <a:gd name="T40" fmla="*/ 0 w 395"/>
                  <a:gd name="T41" fmla="*/ 0 h 623"/>
                  <a:gd name="T42" fmla="*/ 0 w 395"/>
                  <a:gd name="T43" fmla="*/ 0 h 623"/>
                  <a:gd name="T44" fmla="*/ 0 w 395"/>
                  <a:gd name="T45" fmla="*/ 0 h 623"/>
                  <a:gd name="T46" fmla="*/ 0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6" name="Freeform 60">
                <a:extLst>
                  <a:ext uri="{FF2B5EF4-FFF2-40B4-BE49-F238E27FC236}">
                    <a16:creationId xmlns:a16="http://schemas.microsoft.com/office/drawing/2014/main" id="{97CA4DE0-0A2C-AFD2-59B1-8422FE905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7" name="Freeform 61">
                <a:extLst>
                  <a:ext uri="{FF2B5EF4-FFF2-40B4-BE49-F238E27FC236}">
                    <a16:creationId xmlns:a16="http://schemas.microsoft.com/office/drawing/2014/main" id="{50775056-4ECE-E543-8E68-F5CC70D29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0 w 290"/>
                  <a:gd name="T1" fmla="*/ 0 h 1090"/>
                  <a:gd name="T2" fmla="*/ 0 w 290"/>
                  <a:gd name="T3" fmla="*/ 0 h 1090"/>
                  <a:gd name="T4" fmla="*/ 0 w 290"/>
                  <a:gd name="T5" fmla="*/ 0 h 1090"/>
                  <a:gd name="T6" fmla="*/ 0 w 290"/>
                  <a:gd name="T7" fmla="*/ 0 h 1090"/>
                  <a:gd name="T8" fmla="*/ 0 w 290"/>
                  <a:gd name="T9" fmla="*/ 0 h 1090"/>
                  <a:gd name="T10" fmla="*/ 0 w 290"/>
                  <a:gd name="T11" fmla="*/ 0 h 1090"/>
                  <a:gd name="T12" fmla="*/ 0 w 290"/>
                  <a:gd name="T13" fmla="*/ 0 h 1090"/>
                  <a:gd name="T14" fmla="*/ 0 w 290"/>
                  <a:gd name="T15" fmla="*/ 0 h 1090"/>
                  <a:gd name="T16" fmla="*/ 0 w 290"/>
                  <a:gd name="T17" fmla="*/ 0 h 1090"/>
                  <a:gd name="T18" fmla="*/ 0 w 290"/>
                  <a:gd name="T19" fmla="*/ 0 h 1090"/>
                  <a:gd name="T20" fmla="*/ 0 w 290"/>
                  <a:gd name="T21" fmla="*/ 0 h 1090"/>
                  <a:gd name="T22" fmla="*/ 0 w 290"/>
                  <a:gd name="T23" fmla="*/ 0 h 1090"/>
                  <a:gd name="T24" fmla="*/ 0 w 290"/>
                  <a:gd name="T25" fmla="*/ 0 h 1090"/>
                  <a:gd name="T26" fmla="*/ 0 w 290"/>
                  <a:gd name="T27" fmla="*/ 0 h 1090"/>
                  <a:gd name="T28" fmla="*/ 0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0 h 1090"/>
                  <a:gd name="T40" fmla="*/ 0 w 290"/>
                  <a:gd name="T41" fmla="*/ 0 h 1090"/>
                  <a:gd name="T42" fmla="*/ 0 w 290"/>
                  <a:gd name="T43" fmla="*/ 0 h 1090"/>
                  <a:gd name="T44" fmla="*/ 0 w 290"/>
                  <a:gd name="T45" fmla="*/ 0 h 1090"/>
                  <a:gd name="T46" fmla="*/ 0 w 290"/>
                  <a:gd name="T47" fmla="*/ 0 h 1090"/>
                  <a:gd name="T48" fmla="*/ 0 w 290"/>
                  <a:gd name="T49" fmla="*/ 0 h 1090"/>
                  <a:gd name="T50" fmla="*/ 0 w 290"/>
                  <a:gd name="T51" fmla="*/ 0 h 1090"/>
                  <a:gd name="T52" fmla="*/ 0 w 290"/>
                  <a:gd name="T53" fmla="*/ 0 h 1090"/>
                  <a:gd name="T54" fmla="*/ 0 w 290"/>
                  <a:gd name="T55" fmla="*/ 0 h 1090"/>
                  <a:gd name="T56" fmla="*/ 0 w 290"/>
                  <a:gd name="T57" fmla="*/ 0 h 1090"/>
                  <a:gd name="T58" fmla="*/ 0 w 290"/>
                  <a:gd name="T59" fmla="*/ 0 h 1090"/>
                  <a:gd name="T60" fmla="*/ 0 w 290"/>
                  <a:gd name="T61" fmla="*/ 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8" name="Freeform 62">
                <a:extLst>
                  <a:ext uri="{FF2B5EF4-FFF2-40B4-BE49-F238E27FC236}">
                    <a16:creationId xmlns:a16="http://schemas.microsoft.com/office/drawing/2014/main" id="{51E689FA-2367-11F0-63FE-2A462F387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0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9" name="Freeform 63">
                <a:extLst>
                  <a:ext uri="{FF2B5EF4-FFF2-40B4-BE49-F238E27FC236}">
                    <a16:creationId xmlns:a16="http://schemas.microsoft.com/office/drawing/2014/main" id="{2F94E5BB-669E-A98E-6640-A7C0004FF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0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0" name="Freeform 64">
                <a:extLst>
                  <a:ext uri="{FF2B5EF4-FFF2-40B4-BE49-F238E27FC236}">
                    <a16:creationId xmlns:a16="http://schemas.microsoft.com/office/drawing/2014/main" id="{6C699924-4A5E-2FDB-5785-5BC09D4BA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0 w 370"/>
                  <a:gd name="T1" fmla="*/ 0 h 501"/>
                  <a:gd name="T2" fmla="*/ 0 w 370"/>
                  <a:gd name="T3" fmla="*/ 0 h 501"/>
                  <a:gd name="T4" fmla="*/ 0 w 370"/>
                  <a:gd name="T5" fmla="*/ 0 h 501"/>
                  <a:gd name="T6" fmla="*/ 0 w 370"/>
                  <a:gd name="T7" fmla="*/ 0 h 501"/>
                  <a:gd name="T8" fmla="*/ 0 w 370"/>
                  <a:gd name="T9" fmla="*/ 0 h 501"/>
                  <a:gd name="T10" fmla="*/ 0 w 370"/>
                  <a:gd name="T11" fmla="*/ 0 h 501"/>
                  <a:gd name="T12" fmla="*/ 0 w 370"/>
                  <a:gd name="T13" fmla="*/ 0 h 501"/>
                  <a:gd name="T14" fmla="*/ 0 w 370"/>
                  <a:gd name="T15" fmla="*/ 0 h 501"/>
                  <a:gd name="T16" fmla="*/ 0 w 370"/>
                  <a:gd name="T17" fmla="*/ 0 h 501"/>
                  <a:gd name="T18" fmla="*/ 0 w 370"/>
                  <a:gd name="T19" fmla="*/ 0 h 501"/>
                  <a:gd name="T20" fmla="*/ 0 w 370"/>
                  <a:gd name="T21" fmla="*/ 0 h 501"/>
                  <a:gd name="T22" fmla="*/ 0 w 370"/>
                  <a:gd name="T23" fmla="*/ 0 h 501"/>
                  <a:gd name="T24" fmla="*/ 0 w 370"/>
                  <a:gd name="T25" fmla="*/ 0 h 501"/>
                  <a:gd name="T26" fmla="*/ 0 w 370"/>
                  <a:gd name="T27" fmla="*/ 0 h 501"/>
                  <a:gd name="T28" fmla="*/ 0 w 370"/>
                  <a:gd name="T29" fmla="*/ 0 h 501"/>
                  <a:gd name="T30" fmla="*/ 0 w 370"/>
                  <a:gd name="T31" fmla="*/ 0 h 501"/>
                  <a:gd name="T32" fmla="*/ 0 w 370"/>
                  <a:gd name="T33" fmla="*/ 0 h 501"/>
                  <a:gd name="T34" fmla="*/ 0 w 370"/>
                  <a:gd name="T35" fmla="*/ 0 h 501"/>
                  <a:gd name="T36" fmla="*/ 0 w 370"/>
                  <a:gd name="T37" fmla="*/ 0 h 501"/>
                  <a:gd name="T38" fmla="*/ 0 w 370"/>
                  <a:gd name="T39" fmla="*/ 0 h 501"/>
                  <a:gd name="T40" fmla="*/ 0 w 370"/>
                  <a:gd name="T41" fmla="*/ 0 h 501"/>
                  <a:gd name="T42" fmla="*/ 0 w 370"/>
                  <a:gd name="T43" fmla="*/ 0 h 501"/>
                  <a:gd name="T44" fmla="*/ 0 w 370"/>
                  <a:gd name="T45" fmla="*/ 0 h 501"/>
                  <a:gd name="T46" fmla="*/ 0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1" name="Freeform 65">
                <a:extLst>
                  <a:ext uri="{FF2B5EF4-FFF2-40B4-BE49-F238E27FC236}">
                    <a16:creationId xmlns:a16="http://schemas.microsoft.com/office/drawing/2014/main" id="{C7BF8E2D-432C-C755-58A9-5B8A3E9BA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2" name="Freeform 66">
                <a:extLst>
                  <a:ext uri="{FF2B5EF4-FFF2-40B4-BE49-F238E27FC236}">
                    <a16:creationId xmlns:a16="http://schemas.microsoft.com/office/drawing/2014/main" id="{5696F8D8-E012-6DCC-91D8-2E5A82DFD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0 w 317"/>
                  <a:gd name="T1" fmla="*/ 0 h 626"/>
                  <a:gd name="T2" fmla="*/ 0 w 317"/>
                  <a:gd name="T3" fmla="*/ 0 h 626"/>
                  <a:gd name="T4" fmla="*/ 0 w 317"/>
                  <a:gd name="T5" fmla="*/ 0 h 626"/>
                  <a:gd name="T6" fmla="*/ 0 w 317"/>
                  <a:gd name="T7" fmla="*/ 0 h 626"/>
                  <a:gd name="T8" fmla="*/ 0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0 h 626"/>
                  <a:gd name="T18" fmla="*/ 0 w 317"/>
                  <a:gd name="T19" fmla="*/ 0 h 626"/>
                  <a:gd name="T20" fmla="*/ 0 w 317"/>
                  <a:gd name="T21" fmla="*/ 0 h 626"/>
                  <a:gd name="T22" fmla="*/ 0 w 317"/>
                  <a:gd name="T23" fmla="*/ 0 h 626"/>
                  <a:gd name="T24" fmla="*/ 0 w 317"/>
                  <a:gd name="T25" fmla="*/ 0 h 626"/>
                  <a:gd name="T26" fmla="*/ 0 w 317"/>
                  <a:gd name="T27" fmla="*/ 0 h 626"/>
                  <a:gd name="T28" fmla="*/ 0 w 317"/>
                  <a:gd name="T29" fmla="*/ 0 h 626"/>
                  <a:gd name="T30" fmla="*/ 0 w 317"/>
                  <a:gd name="T31" fmla="*/ 0 h 626"/>
                  <a:gd name="T32" fmla="*/ 0 w 317"/>
                  <a:gd name="T33" fmla="*/ 0 h 626"/>
                  <a:gd name="T34" fmla="*/ 0 w 317"/>
                  <a:gd name="T35" fmla="*/ 0 h 626"/>
                  <a:gd name="T36" fmla="*/ 0 w 317"/>
                  <a:gd name="T37" fmla="*/ 0 h 626"/>
                  <a:gd name="T38" fmla="*/ 0 w 317"/>
                  <a:gd name="T39" fmla="*/ 0 h 626"/>
                  <a:gd name="T40" fmla="*/ 0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3" name="Freeform 67">
                <a:extLst>
                  <a:ext uri="{FF2B5EF4-FFF2-40B4-BE49-F238E27FC236}">
                    <a16:creationId xmlns:a16="http://schemas.microsoft.com/office/drawing/2014/main" id="{9541746C-6569-0D8A-9580-AE179A8CE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4" name="Freeform 68">
                <a:extLst>
                  <a:ext uri="{FF2B5EF4-FFF2-40B4-BE49-F238E27FC236}">
                    <a16:creationId xmlns:a16="http://schemas.microsoft.com/office/drawing/2014/main" id="{5CBC17EF-9A8B-C376-B449-A2AD82258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0 w 578"/>
                  <a:gd name="T1" fmla="*/ 0 h 941"/>
                  <a:gd name="T2" fmla="*/ 0 w 578"/>
                  <a:gd name="T3" fmla="*/ 0 h 941"/>
                  <a:gd name="T4" fmla="*/ 0 w 578"/>
                  <a:gd name="T5" fmla="*/ 0 h 941"/>
                  <a:gd name="T6" fmla="*/ 0 w 578"/>
                  <a:gd name="T7" fmla="*/ 0 h 941"/>
                  <a:gd name="T8" fmla="*/ 0 w 578"/>
                  <a:gd name="T9" fmla="*/ 0 h 941"/>
                  <a:gd name="T10" fmla="*/ 0 w 578"/>
                  <a:gd name="T11" fmla="*/ 0 h 941"/>
                  <a:gd name="T12" fmla="*/ 0 w 578"/>
                  <a:gd name="T13" fmla="*/ 0 h 941"/>
                  <a:gd name="T14" fmla="*/ 0 w 578"/>
                  <a:gd name="T15" fmla="*/ 0 h 941"/>
                  <a:gd name="T16" fmla="*/ 0 w 578"/>
                  <a:gd name="T17" fmla="*/ 0 h 941"/>
                  <a:gd name="T18" fmla="*/ 0 w 578"/>
                  <a:gd name="T19" fmla="*/ 0 h 941"/>
                  <a:gd name="T20" fmla="*/ 0 w 578"/>
                  <a:gd name="T21" fmla="*/ 0 h 941"/>
                  <a:gd name="T22" fmla="*/ 0 w 578"/>
                  <a:gd name="T23" fmla="*/ 0 h 941"/>
                  <a:gd name="T24" fmla="*/ 0 w 578"/>
                  <a:gd name="T25" fmla="*/ 0 h 941"/>
                  <a:gd name="T26" fmla="*/ 0 w 578"/>
                  <a:gd name="T27" fmla="*/ 0 h 941"/>
                  <a:gd name="T28" fmla="*/ 0 w 578"/>
                  <a:gd name="T29" fmla="*/ 0 h 941"/>
                  <a:gd name="T30" fmla="*/ 0 w 578"/>
                  <a:gd name="T31" fmla="*/ 0 h 941"/>
                  <a:gd name="T32" fmla="*/ 0 w 578"/>
                  <a:gd name="T33" fmla="*/ 0 h 941"/>
                  <a:gd name="T34" fmla="*/ 0 w 578"/>
                  <a:gd name="T35" fmla="*/ 0 h 941"/>
                  <a:gd name="T36" fmla="*/ 0 w 578"/>
                  <a:gd name="T37" fmla="*/ 0 h 941"/>
                  <a:gd name="T38" fmla="*/ 0 w 578"/>
                  <a:gd name="T39" fmla="*/ 0 h 941"/>
                  <a:gd name="T40" fmla="*/ 0 w 578"/>
                  <a:gd name="T41" fmla="*/ 0 h 941"/>
                  <a:gd name="T42" fmla="*/ 0 w 578"/>
                  <a:gd name="T43" fmla="*/ 0 h 941"/>
                  <a:gd name="T44" fmla="*/ 0 w 578"/>
                  <a:gd name="T45" fmla="*/ 0 h 941"/>
                  <a:gd name="T46" fmla="*/ 0 w 578"/>
                  <a:gd name="T47" fmla="*/ 0 h 941"/>
                  <a:gd name="T48" fmla="*/ 0 w 578"/>
                  <a:gd name="T49" fmla="*/ 0 h 941"/>
                  <a:gd name="T50" fmla="*/ 0 w 578"/>
                  <a:gd name="T51" fmla="*/ 0 h 941"/>
                  <a:gd name="T52" fmla="*/ 0 w 578"/>
                  <a:gd name="T53" fmla="*/ 0 h 941"/>
                  <a:gd name="T54" fmla="*/ 0 w 578"/>
                  <a:gd name="T55" fmla="*/ 0 h 941"/>
                  <a:gd name="T56" fmla="*/ 0 w 578"/>
                  <a:gd name="T57" fmla="*/ 0 h 941"/>
                  <a:gd name="T58" fmla="*/ 0 w 578"/>
                  <a:gd name="T59" fmla="*/ 0 h 941"/>
                  <a:gd name="T60" fmla="*/ 0 w 578"/>
                  <a:gd name="T61" fmla="*/ 0 h 941"/>
                  <a:gd name="T62" fmla="*/ 0 w 578"/>
                  <a:gd name="T63" fmla="*/ 0 h 941"/>
                  <a:gd name="T64" fmla="*/ 0 w 578"/>
                  <a:gd name="T65" fmla="*/ 0 h 941"/>
                  <a:gd name="T66" fmla="*/ 0 w 578"/>
                  <a:gd name="T67" fmla="*/ 0 h 941"/>
                  <a:gd name="T68" fmla="*/ 0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5" name="Freeform 69">
                <a:extLst>
                  <a:ext uri="{FF2B5EF4-FFF2-40B4-BE49-F238E27FC236}">
                    <a16:creationId xmlns:a16="http://schemas.microsoft.com/office/drawing/2014/main" id="{ACE93E5F-B11C-B83A-59F0-CB25C525E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0 w 210"/>
                  <a:gd name="T9" fmla="*/ 0 h 149"/>
                  <a:gd name="T10" fmla="*/ 0 w 210"/>
                  <a:gd name="T11" fmla="*/ 0 h 149"/>
                  <a:gd name="T12" fmla="*/ 0 w 210"/>
                  <a:gd name="T13" fmla="*/ 0 h 149"/>
                  <a:gd name="T14" fmla="*/ 0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6" name="Freeform 70">
                <a:extLst>
                  <a:ext uri="{FF2B5EF4-FFF2-40B4-BE49-F238E27FC236}">
                    <a16:creationId xmlns:a16="http://schemas.microsoft.com/office/drawing/2014/main" id="{90861E43-B675-DE30-B6AD-D0100A5EB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0007" name="AutoShape 71">
            <a:extLst>
              <a:ext uri="{FF2B5EF4-FFF2-40B4-BE49-F238E27FC236}">
                <a16:creationId xmlns:a16="http://schemas.microsoft.com/office/drawing/2014/main" id="{13C5C909-98E3-C69E-D29C-5D72DEE04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819400"/>
            <a:ext cx="3962400" cy="914400"/>
          </a:xfrm>
          <a:prstGeom prst="cloudCallout">
            <a:avLst>
              <a:gd name="adj1" fmla="val -48838"/>
              <a:gd name="adj2" fmla="val 136458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Hey isn’t it simple?</a:t>
            </a:r>
          </a:p>
        </p:txBody>
      </p:sp>
      <p:grpSp>
        <p:nvGrpSpPr>
          <p:cNvPr id="13" name="Group 72">
            <a:extLst>
              <a:ext uri="{FF2B5EF4-FFF2-40B4-BE49-F238E27FC236}">
                <a16:creationId xmlns:a16="http://schemas.microsoft.com/office/drawing/2014/main" id="{6930E6E9-D7B5-F084-CEF7-F3E588372043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724400"/>
            <a:ext cx="2384425" cy="1543050"/>
            <a:chOff x="1303" y="1686"/>
            <a:chExt cx="2573" cy="1669"/>
          </a:xfrm>
        </p:grpSpPr>
        <p:grpSp>
          <p:nvGrpSpPr>
            <p:cNvPr id="18526" name="Group 73">
              <a:extLst>
                <a:ext uri="{FF2B5EF4-FFF2-40B4-BE49-F238E27FC236}">
                  <a16:creationId xmlns:a16="http://schemas.microsoft.com/office/drawing/2014/main" id="{84B35215-D5C7-46FA-E907-B1DD624C0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18592" name="Freeform 74">
                <a:extLst>
                  <a:ext uri="{FF2B5EF4-FFF2-40B4-BE49-F238E27FC236}">
                    <a16:creationId xmlns:a16="http://schemas.microsoft.com/office/drawing/2014/main" id="{D660608B-5E44-E790-5E98-BAC93522C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99 w 5145"/>
                  <a:gd name="T1" fmla="*/ 0 h 963"/>
                  <a:gd name="T2" fmla="*/ 322 w 5145"/>
                  <a:gd name="T3" fmla="*/ 0 h 963"/>
                  <a:gd name="T4" fmla="*/ 262 w 5145"/>
                  <a:gd name="T5" fmla="*/ 60 h 963"/>
                  <a:gd name="T6" fmla="*/ 0 w 5145"/>
                  <a:gd name="T7" fmla="*/ 60 h 963"/>
                  <a:gd name="T8" fmla="*/ 99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3" name="Rectangle 75">
                <a:extLst>
                  <a:ext uri="{FF2B5EF4-FFF2-40B4-BE49-F238E27FC236}">
                    <a16:creationId xmlns:a16="http://schemas.microsoft.com/office/drawing/2014/main" id="{F0F87798-B086-DC60-820E-9A50B211F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8594" name="Freeform 76">
                <a:extLst>
                  <a:ext uri="{FF2B5EF4-FFF2-40B4-BE49-F238E27FC236}">
                    <a16:creationId xmlns:a16="http://schemas.microsoft.com/office/drawing/2014/main" id="{B5B59BA8-0F28-9DE5-19BA-4D30BE83A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61 w 963"/>
                  <a:gd name="T1" fmla="*/ 0 h 1192"/>
                  <a:gd name="T2" fmla="*/ 0 w 963"/>
                  <a:gd name="T3" fmla="*/ 60 h 1192"/>
                  <a:gd name="T4" fmla="*/ 0 w 963"/>
                  <a:gd name="T5" fmla="*/ 74 h 1192"/>
                  <a:gd name="T6" fmla="*/ 61 w 963"/>
                  <a:gd name="T7" fmla="*/ 13 h 1192"/>
                  <a:gd name="T8" fmla="*/ 6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27" name="Freeform 77">
              <a:extLst>
                <a:ext uri="{FF2B5EF4-FFF2-40B4-BE49-F238E27FC236}">
                  <a16:creationId xmlns:a16="http://schemas.microsoft.com/office/drawing/2014/main" id="{820C0386-01A0-F1E0-2378-ED83287A3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 h 95"/>
                <a:gd name="T2" fmla="*/ 1 w 39"/>
                <a:gd name="T3" fmla="*/ 1 h 95"/>
                <a:gd name="T4" fmla="*/ 3 w 39"/>
                <a:gd name="T5" fmla="*/ 0 h 95"/>
                <a:gd name="T6" fmla="*/ 3 w 39"/>
                <a:gd name="T7" fmla="*/ 6 h 95"/>
                <a:gd name="T8" fmla="*/ 2 w 39"/>
                <a:gd name="T9" fmla="*/ 6 h 95"/>
                <a:gd name="T10" fmla="*/ 2 w 39"/>
                <a:gd name="T11" fmla="*/ 5 h 95"/>
                <a:gd name="T12" fmla="*/ 1 w 39"/>
                <a:gd name="T13" fmla="*/ 4 h 95"/>
                <a:gd name="T14" fmla="*/ 0 w 39"/>
                <a:gd name="T15" fmla="*/ 2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28" name="Group 78">
              <a:extLst>
                <a:ext uri="{FF2B5EF4-FFF2-40B4-BE49-F238E27FC236}">
                  <a16:creationId xmlns:a16="http://schemas.microsoft.com/office/drawing/2014/main" id="{CFF270F2-0EC6-58E0-BEBE-6379790C7B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18590" name="Oval 79">
                <a:extLst>
                  <a:ext uri="{FF2B5EF4-FFF2-40B4-BE49-F238E27FC236}">
                    <a16:creationId xmlns:a16="http://schemas.microsoft.com/office/drawing/2014/main" id="{F494FFAC-1356-1D95-3754-640C91D1E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8591" name="Oval 80">
                <a:extLst>
                  <a:ext uri="{FF2B5EF4-FFF2-40B4-BE49-F238E27FC236}">
                    <a16:creationId xmlns:a16="http://schemas.microsoft.com/office/drawing/2014/main" id="{9F84502E-E8ED-A728-780E-4B193AF03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400">
                  <a:ea typeface="楷体_GB2312" pitchFamily="49" charset="-122"/>
                </a:endParaRPr>
              </a:p>
            </p:txBody>
          </p:sp>
        </p:grpSp>
        <p:grpSp>
          <p:nvGrpSpPr>
            <p:cNvPr id="18529" name="Group 81">
              <a:extLst>
                <a:ext uri="{FF2B5EF4-FFF2-40B4-BE49-F238E27FC236}">
                  <a16:creationId xmlns:a16="http://schemas.microsoft.com/office/drawing/2014/main" id="{8AD9E798-8396-251D-AC82-B7E52950B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18588" name="Oval 82">
                <a:extLst>
                  <a:ext uri="{FF2B5EF4-FFF2-40B4-BE49-F238E27FC236}">
                    <a16:creationId xmlns:a16="http://schemas.microsoft.com/office/drawing/2014/main" id="{D8AD0E48-3BB1-B7E8-6095-FB9AFB4EE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18589" name="Oval 83">
                <a:extLst>
                  <a:ext uri="{FF2B5EF4-FFF2-40B4-BE49-F238E27FC236}">
                    <a16:creationId xmlns:a16="http://schemas.microsoft.com/office/drawing/2014/main" id="{905DF447-6466-3AC9-DC3C-8250D21D9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en-US" sz="2400">
                  <a:ea typeface="楷体_GB2312" pitchFamily="49" charset="-122"/>
                </a:endParaRPr>
              </a:p>
            </p:txBody>
          </p:sp>
        </p:grpSp>
        <p:grpSp>
          <p:nvGrpSpPr>
            <p:cNvPr id="18530" name="Group 84">
              <a:extLst>
                <a:ext uri="{FF2B5EF4-FFF2-40B4-BE49-F238E27FC236}">
                  <a16:creationId xmlns:a16="http://schemas.microsoft.com/office/drawing/2014/main" id="{416E604B-9347-797B-3825-655C29571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18568" name="Group 85">
                <a:extLst>
                  <a:ext uri="{FF2B5EF4-FFF2-40B4-BE49-F238E27FC236}">
                    <a16:creationId xmlns:a16="http://schemas.microsoft.com/office/drawing/2014/main" id="{3904F596-3A72-0FC3-C323-A50FF710D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18571" name="Freeform 86">
                  <a:extLst>
                    <a:ext uri="{FF2B5EF4-FFF2-40B4-BE49-F238E27FC236}">
                      <a16:creationId xmlns:a16="http://schemas.microsoft.com/office/drawing/2014/main" id="{ED2D2DBD-B2AD-1457-CDFC-CB1509A902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4 w 128"/>
                    <a:gd name="T1" fmla="*/ 1 h 311"/>
                    <a:gd name="T2" fmla="*/ 6 w 128"/>
                    <a:gd name="T3" fmla="*/ 0 h 311"/>
                    <a:gd name="T4" fmla="*/ 7 w 128"/>
                    <a:gd name="T5" fmla="*/ 1 h 311"/>
                    <a:gd name="T6" fmla="*/ 8 w 128"/>
                    <a:gd name="T7" fmla="*/ 3 h 311"/>
                    <a:gd name="T8" fmla="*/ 8 w 128"/>
                    <a:gd name="T9" fmla="*/ 7 h 311"/>
                    <a:gd name="T10" fmla="*/ 8 w 128"/>
                    <a:gd name="T11" fmla="*/ 12 h 311"/>
                    <a:gd name="T12" fmla="*/ 7 w 128"/>
                    <a:gd name="T13" fmla="*/ 16 h 311"/>
                    <a:gd name="T14" fmla="*/ 5 w 128"/>
                    <a:gd name="T15" fmla="*/ 19 h 311"/>
                    <a:gd name="T16" fmla="*/ 2 w 128"/>
                    <a:gd name="T17" fmla="*/ 19 h 311"/>
                    <a:gd name="T18" fmla="*/ 0 w 128"/>
                    <a:gd name="T19" fmla="*/ 13 h 311"/>
                    <a:gd name="T20" fmla="*/ 4 w 128"/>
                    <a:gd name="T21" fmla="*/ 1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2" name="Freeform 87">
                  <a:extLst>
                    <a:ext uri="{FF2B5EF4-FFF2-40B4-BE49-F238E27FC236}">
                      <a16:creationId xmlns:a16="http://schemas.microsoft.com/office/drawing/2014/main" id="{59AC96DF-F50A-B723-9A95-872FFE191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5 w 126"/>
                    <a:gd name="T1" fmla="*/ 1 h 311"/>
                    <a:gd name="T2" fmla="*/ 3 w 126"/>
                    <a:gd name="T3" fmla="*/ 0 h 311"/>
                    <a:gd name="T4" fmla="*/ 2 w 126"/>
                    <a:gd name="T5" fmla="*/ 1 h 311"/>
                    <a:gd name="T6" fmla="*/ 1 w 126"/>
                    <a:gd name="T7" fmla="*/ 3 h 311"/>
                    <a:gd name="T8" fmla="*/ 0 w 126"/>
                    <a:gd name="T9" fmla="*/ 7 h 311"/>
                    <a:gd name="T10" fmla="*/ 1 w 126"/>
                    <a:gd name="T11" fmla="*/ 12 h 311"/>
                    <a:gd name="T12" fmla="*/ 2 w 126"/>
                    <a:gd name="T13" fmla="*/ 16 h 311"/>
                    <a:gd name="T14" fmla="*/ 4 w 126"/>
                    <a:gd name="T15" fmla="*/ 19 h 311"/>
                    <a:gd name="T16" fmla="*/ 6 w 126"/>
                    <a:gd name="T17" fmla="*/ 19 h 311"/>
                    <a:gd name="T18" fmla="*/ 8 w 126"/>
                    <a:gd name="T19" fmla="*/ 13 h 311"/>
                    <a:gd name="T20" fmla="*/ 5 w 126"/>
                    <a:gd name="T21" fmla="*/ 1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573" name="Group 88">
                  <a:extLst>
                    <a:ext uri="{FF2B5EF4-FFF2-40B4-BE49-F238E27FC236}">
                      <a16:creationId xmlns:a16="http://schemas.microsoft.com/office/drawing/2014/main" id="{453B3B2B-F798-05A0-7EBC-542FD4CE22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18584" name="Freeform 89">
                    <a:extLst>
                      <a:ext uri="{FF2B5EF4-FFF2-40B4-BE49-F238E27FC236}">
                        <a16:creationId xmlns:a16="http://schemas.microsoft.com/office/drawing/2014/main" id="{CB332DFE-AACE-E64F-8DED-4CA883A5D3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35 w 2472"/>
                      <a:gd name="T1" fmla="*/ 82 h 1310"/>
                      <a:gd name="T2" fmla="*/ 35 w 2472"/>
                      <a:gd name="T3" fmla="*/ 79 h 1310"/>
                      <a:gd name="T4" fmla="*/ 35 w 2472"/>
                      <a:gd name="T5" fmla="*/ 74 h 1310"/>
                      <a:gd name="T6" fmla="*/ 36 w 2472"/>
                      <a:gd name="T7" fmla="*/ 69 h 1310"/>
                      <a:gd name="T8" fmla="*/ 32 w 2472"/>
                      <a:gd name="T9" fmla="*/ 71 h 1310"/>
                      <a:gd name="T10" fmla="*/ 29 w 2472"/>
                      <a:gd name="T11" fmla="*/ 73 h 1310"/>
                      <a:gd name="T12" fmla="*/ 23 w 2472"/>
                      <a:gd name="T13" fmla="*/ 75 h 1310"/>
                      <a:gd name="T14" fmla="*/ 17 w 2472"/>
                      <a:gd name="T15" fmla="*/ 76 h 1310"/>
                      <a:gd name="T16" fmla="*/ 13 w 2472"/>
                      <a:gd name="T17" fmla="*/ 76 h 1310"/>
                      <a:gd name="T18" fmla="*/ 10 w 2472"/>
                      <a:gd name="T19" fmla="*/ 74 h 1310"/>
                      <a:gd name="T20" fmla="*/ 7 w 2472"/>
                      <a:gd name="T21" fmla="*/ 71 h 1310"/>
                      <a:gd name="T22" fmla="*/ 5 w 2472"/>
                      <a:gd name="T23" fmla="*/ 65 h 1310"/>
                      <a:gd name="T24" fmla="*/ 3 w 2472"/>
                      <a:gd name="T25" fmla="*/ 60 h 1310"/>
                      <a:gd name="T26" fmla="*/ 2 w 2472"/>
                      <a:gd name="T27" fmla="*/ 56 h 1310"/>
                      <a:gd name="T28" fmla="*/ 1 w 2472"/>
                      <a:gd name="T29" fmla="*/ 52 h 1310"/>
                      <a:gd name="T30" fmla="*/ 1 w 2472"/>
                      <a:gd name="T31" fmla="*/ 48 h 1310"/>
                      <a:gd name="T32" fmla="*/ 0 w 2472"/>
                      <a:gd name="T33" fmla="*/ 44 h 1310"/>
                      <a:gd name="T34" fmla="*/ 0 w 2472"/>
                      <a:gd name="T35" fmla="*/ 39 h 1310"/>
                      <a:gd name="T36" fmla="*/ 1 w 2472"/>
                      <a:gd name="T37" fmla="*/ 35 h 1310"/>
                      <a:gd name="T38" fmla="*/ 1 w 2472"/>
                      <a:gd name="T39" fmla="*/ 30 h 1310"/>
                      <a:gd name="T40" fmla="*/ 2 w 2472"/>
                      <a:gd name="T41" fmla="*/ 25 h 1310"/>
                      <a:gd name="T42" fmla="*/ 3 w 2472"/>
                      <a:gd name="T43" fmla="*/ 21 h 1310"/>
                      <a:gd name="T44" fmla="*/ 4 w 2472"/>
                      <a:gd name="T45" fmla="*/ 17 h 1310"/>
                      <a:gd name="T46" fmla="*/ 5 w 2472"/>
                      <a:gd name="T47" fmla="*/ 12 h 1310"/>
                      <a:gd name="T48" fmla="*/ 7 w 2472"/>
                      <a:gd name="T49" fmla="*/ 9 h 1310"/>
                      <a:gd name="T50" fmla="*/ 9 w 2472"/>
                      <a:gd name="T51" fmla="*/ 5 h 1310"/>
                      <a:gd name="T52" fmla="*/ 10 w 2472"/>
                      <a:gd name="T53" fmla="*/ 7 h 1310"/>
                      <a:gd name="T54" fmla="*/ 12 w 2472"/>
                      <a:gd name="T55" fmla="*/ 10 h 1310"/>
                      <a:gd name="T56" fmla="*/ 15 w 2472"/>
                      <a:gd name="T57" fmla="*/ 13 h 1310"/>
                      <a:gd name="T58" fmla="*/ 17 w 2472"/>
                      <a:gd name="T59" fmla="*/ 14 h 1310"/>
                      <a:gd name="T60" fmla="*/ 20 w 2472"/>
                      <a:gd name="T61" fmla="*/ 15 h 1310"/>
                      <a:gd name="T62" fmla="*/ 25 w 2472"/>
                      <a:gd name="T63" fmla="*/ 14 h 1310"/>
                      <a:gd name="T64" fmla="*/ 30 w 2472"/>
                      <a:gd name="T65" fmla="*/ 11 h 1310"/>
                      <a:gd name="T66" fmla="*/ 30 w 2472"/>
                      <a:gd name="T67" fmla="*/ 18 h 1310"/>
                      <a:gd name="T68" fmla="*/ 33 w 2472"/>
                      <a:gd name="T69" fmla="*/ 32 h 1310"/>
                      <a:gd name="T70" fmla="*/ 32 w 2472"/>
                      <a:gd name="T71" fmla="*/ 39 h 1310"/>
                      <a:gd name="T72" fmla="*/ 37 w 2472"/>
                      <a:gd name="T73" fmla="*/ 29 h 1310"/>
                      <a:gd name="T74" fmla="*/ 41 w 2472"/>
                      <a:gd name="T75" fmla="*/ 22 h 1310"/>
                      <a:gd name="T76" fmla="*/ 45 w 2472"/>
                      <a:gd name="T77" fmla="*/ 17 h 1310"/>
                      <a:gd name="T78" fmla="*/ 51 w 2472"/>
                      <a:gd name="T79" fmla="*/ 11 h 1310"/>
                      <a:gd name="T80" fmla="*/ 56 w 2472"/>
                      <a:gd name="T81" fmla="*/ 6 h 1310"/>
                      <a:gd name="T82" fmla="*/ 67 w 2472"/>
                      <a:gd name="T83" fmla="*/ 3 h 1310"/>
                      <a:gd name="T84" fmla="*/ 78 w 2472"/>
                      <a:gd name="T85" fmla="*/ 0 h 1310"/>
                      <a:gd name="T86" fmla="*/ 91 w 2472"/>
                      <a:gd name="T87" fmla="*/ 0 h 1310"/>
                      <a:gd name="T88" fmla="*/ 114 w 2472"/>
                      <a:gd name="T89" fmla="*/ 4 h 1310"/>
                      <a:gd name="T90" fmla="*/ 130 w 2472"/>
                      <a:gd name="T91" fmla="*/ 10 h 1310"/>
                      <a:gd name="T92" fmla="*/ 139 w 2472"/>
                      <a:gd name="T93" fmla="*/ 18 h 1310"/>
                      <a:gd name="T94" fmla="*/ 146 w 2472"/>
                      <a:gd name="T95" fmla="*/ 28 h 1310"/>
                      <a:gd name="T96" fmla="*/ 151 w 2472"/>
                      <a:gd name="T97" fmla="*/ 37 h 1310"/>
                      <a:gd name="T98" fmla="*/ 154 w 2472"/>
                      <a:gd name="T99" fmla="*/ 46 h 1310"/>
                      <a:gd name="T100" fmla="*/ 155 w 2472"/>
                      <a:gd name="T101" fmla="*/ 67 h 1310"/>
                      <a:gd name="T102" fmla="*/ 154 w 2472"/>
                      <a:gd name="T103" fmla="*/ 82 h 1310"/>
                      <a:gd name="T104" fmla="*/ 35 w 2472"/>
                      <a:gd name="T105" fmla="*/ 82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585" name="Group 90">
                    <a:extLst>
                      <a:ext uri="{FF2B5EF4-FFF2-40B4-BE49-F238E27FC236}">
                        <a16:creationId xmlns:a16="http://schemas.microsoft.com/office/drawing/2014/main" id="{27B74B6C-24CC-58AF-B26C-DA32F93E8E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18586" name="Freeform 91">
                      <a:extLst>
                        <a:ext uri="{FF2B5EF4-FFF2-40B4-BE49-F238E27FC236}">
                          <a16:creationId xmlns:a16="http://schemas.microsoft.com/office/drawing/2014/main" id="{DA984DE7-0AED-E645-96F7-0881E480351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 w 896"/>
                        <a:gd name="T1" fmla="*/ 11 h 808"/>
                        <a:gd name="T2" fmla="*/ 0 w 896"/>
                        <a:gd name="T3" fmla="*/ 19 h 808"/>
                        <a:gd name="T4" fmla="*/ 3 w 896"/>
                        <a:gd name="T5" fmla="*/ 28 h 808"/>
                        <a:gd name="T6" fmla="*/ 3 w 896"/>
                        <a:gd name="T7" fmla="*/ 34 h 808"/>
                        <a:gd name="T8" fmla="*/ 4 w 896"/>
                        <a:gd name="T9" fmla="*/ 37 h 808"/>
                        <a:gd name="T10" fmla="*/ 5 w 896"/>
                        <a:gd name="T11" fmla="*/ 40 h 808"/>
                        <a:gd name="T12" fmla="*/ 6 w 896"/>
                        <a:gd name="T13" fmla="*/ 43 h 808"/>
                        <a:gd name="T14" fmla="*/ 9 w 896"/>
                        <a:gd name="T15" fmla="*/ 46 h 808"/>
                        <a:gd name="T16" fmla="*/ 11 w 896"/>
                        <a:gd name="T17" fmla="*/ 49 h 808"/>
                        <a:gd name="T18" fmla="*/ 13 w 896"/>
                        <a:gd name="T19" fmla="*/ 51 h 808"/>
                        <a:gd name="T20" fmla="*/ 25 w 896"/>
                        <a:gd name="T21" fmla="*/ 37 h 808"/>
                        <a:gd name="T22" fmla="*/ 38 w 896"/>
                        <a:gd name="T23" fmla="*/ 51 h 808"/>
                        <a:gd name="T24" fmla="*/ 41 w 896"/>
                        <a:gd name="T25" fmla="*/ 48 h 808"/>
                        <a:gd name="T26" fmla="*/ 43 w 896"/>
                        <a:gd name="T27" fmla="*/ 45 h 808"/>
                        <a:gd name="T28" fmla="*/ 45 w 896"/>
                        <a:gd name="T29" fmla="*/ 41 h 808"/>
                        <a:gd name="T30" fmla="*/ 48 w 896"/>
                        <a:gd name="T31" fmla="*/ 37 h 808"/>
                        <a:gd name="T32" fmla="*/ 52 w 896"/>
                        <a:gd name="T33" fmla="*/ 28 h 808"/>
                        <a:gd name="T34" fmla="*/ 55 w 896"/>
                        <a:gd name="T35" fmla="*/ 15 h 808"/>
                        <a:gd name="T36" fmla="*/ 57 w 896"/>
                        <a:gd name="T37" fmla="*/ 9 h 808"/>
                        <a:gd name="T38" fmla="*/ 47 w 896"/>
                        <a:gd name="T39" fmla="*/ 3 h 808"/>
                        <a:gd name="T40" fmla="*/ 37 w 896"/>
                        <a:gd name="T41" fmla="*/ 0 h 808"/>
                        <a:gd name="T42" fmla="*/ 21 w 896"/>
                        <a:gd name="T43" fmla="*/ 1 h 808"/>
                        <a:gd name="T44" fmla="*/ 10 w 896"/>
                        <a:gd name="T45" fmla="*/ 4 h 808"/>
                        <a:gd name="T46" fmla="*/ 2 w 896"/>
                        <a:gd name="T47" fmla="*/ 1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87" name="Freeform 92">
                      <a:extLst>
                        <a:ext uri="{FF2B5EF4-FFF2-40B4-BE49-F238E27FC236}">
                          <a16:creationId xmlns:a16="http://schemas.microsoft.com/office/drawing/2014/main" id="{938C65C5-3187-D46E-5875-2E1CFA5F7F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15 w 553"/>
                        <a:gd name="T1" fmla="*/ 0 h 1424"/>
                        <a:gd name="T2" fmla="*/ 7 w 553"/>
                        <a:gd name="T3" fmla="*/ 10 h 1424"/>
                        <a:gd name="T4" fmla="*/ 10 w 553"/>
                        <a:gd name="T5" fmla="*/ 18 h 1424"/>
                        <a:gd name="T6" fmla="*/ 5 w 553"/>
                        <a:gd name="T7" fmla="*/ 29 h 1424"/>
                        <a:gd name="T8" fmla="*/ 1 w 553"/>
                        <a:gd name="T9" fmla="*/ 44 h 1424"/>
                        <a:gd name="T10" fmla="*/ 0 w 553"/>
                        <a:gd name="T11" fmla="*/ 54 h 1424"/>
                        <a:gd name="T12" fmla="*/ 1 w 553"/>
                        <a:gd name="T13" fmla="*/ 64 h 1424"/>
                        <a:gd name="T14" fmla="*/ 4 w 553"/>
                        <a:gd name="T15" fmla="*/ 75 h 1424"/>
                        <a:gd name="T16" fmla="*/ 18 w 553"/>
                        <a:gd name="T17" fmla="*/ 90 h 1424"/>
                        <a:gd name="T18" fmla="*/ 31 w 553"/>
                        <a:gd name="T19" fmla="*/ 72 h 1424"/>
                        <a:gd name="T20" fmla="*/ 34 w 553"/>
                        <a:gd name="T21" fmla="*/ 56 h 1424"/>
                        <a:gd name="T22" fmla="*/ 32 w 553"/>
                        <a:gd name="T23" fmla="*/ 41 h 1424"/>
                        <a:gd name="T24" fmla="*/ 28 w 553"/>
                        <a:gd name="T25" fmla="*/ 28 h 1424"/>
                        <a:gd name="T26" fmla="*/ 23 w 553"/>
                        <a:gd name="T27" fmla="*/ 18 h 1424"/>
                        <a:gd name="T28" fmla="*/ 27 w 553"/>
                        <a:gd name="T29" fmla="*/ 13 h 1424"/>
                        <a:gd name="T30" fmla="*/ 15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8574" name="Freeform 93">
                  <a:extLst>
                    <a:ext uri="{FF2B5EF4-FFF2-40B4-BE49-F238E27FC236}">
                      <a16:creationId xmlns:a16="http://schemas.microsoft.com/office/drawing/2014/main" id="{6B6B890D-6E59-90DB-E3F1-C47671B1A0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21 w 693"/>
                    <a:gd name="T1" fmla="*/ 2 h 873"/>
                    <a:gd name="T2" fmla="*/ 22 w 693"/>
                    <a:gd name="T3" fmla="*/ 0 h 873"/>
                    <a:gd name="T4" fmla="*/ 25 w 693"/>
                    <a:gd name="T5" fmla="*/ 0 h 873"/>
                    <a:gd name="T6" fmla="*/ 26 w 693"/>
                    <a:gd name="T7" fmla="*/ 0 h 873"/>
                    <a:gd name="T8" fmla="*/ 27 w 693"/>
                    <a:gd name="T9" fmla="*/ 1 h 873"/>
                    <a:gd name="T10" fmla="*/ 28 w 693"/>
                    <a:gd name="T11" fmla="*/ 3 h 873"/>
                    <a:gd name="T12" fmla="*/ 28 w 693"/>
                    <a:gd name="T13" fmla="*/ 7 h 873"/>
                    <a:gd name="T14" fmla="*/ 28 w 693"/>
                    <a:gd name="T15" fmla="*/ 10 h 873"/>
                    <a:gd name="T16" fmla="*/ 27 w 693"/>
                    <a:gd name="T17" fmla="*/ 13 h 873"/>
                    <a:gd name="T18" fmla="*/ 28 w 693"/>
                    <a:gd name="T19" fmla="*/ 18 h 873"/>
                    <a:gd name="T20" fmla="*/ 29 w 693"/>
                    <a:gd name="T21" fmla="*/ 22 h 873"/>
                    <a:gd name="T22" fmla="*/ 30 w 693"/>
                    <a:gd name="T23" fmla="*/ 24 h 873"/>
                    <a:gd name="T24" fmla="*/ 31 w 693"/>
                    <a:gd name="T25" fmla="*/ 26 h 873"/>
                    <a:gd name="T26" fmla="*/ 34 w 693"/>
                    <a:gd name="T27" fmla="*/ 35 h 873"/>
                    <a:gd name="T28" fmla="*/ 36 w 693"/>
                    <a:gd name="T29" fmla="*/ 37 h 873"/>
                    <a:gd name="T30" fmla="*/ 39 w 693"/>
                    <a:gd name="T31" fmla="*/ 40 h 873"/>
                    <a:gd name="T32" fmla="*/ 44 w 693"/>
                    <a:gd name="T33" fmla="*/ 45 h 873"/>
                    <a:gd name="T34" fmla="*/ 27 w 693"/>
                    <a:gd name="T35" fmla="*/ 54 h 873"/>
                    <a:gd name="T36" fmla="*/ 17 w 693"/>
                    <a:gd name="T37" fmla="*/ 43 h 873"/>
                    <a:gd name="T38" fmla="*/ 13 w 693"/>
                    <a:gd name="T39" fmla="*/ 44 h 873"/>
                    <a:gd name="T40" fmla="*/ 6 w 693"/>
                    <a:gd name="T41" fmla="*/ 46 h 873"/>
                    <a:gd name="T42" fmla="*/ 2 w 693"/>
                    <a:gd name="T43" fmla="*/ 45 h 873"/>
                    <a:gd name="T44" fmla="*/ 0 w 693"/>
                    <a:gd name="T45" fmla="*/ 43 h 873"/>
                    <a:gd name="T46" fmla="*/ 0 w 693"/>
                    <a:gd name="T47" fmla="*/ 41 h 873"/>
                    <a:gd name="T48" fmla="*/ 2 w 693"/>
                    <a:gd name="T49" fmla="*/ 39 h 873"/>
                    <a:gd name="T50" fmla="*/ 5 w 693"/>
                    <a:gd name="T51" fmla="*/ 38 h 873"/>
                    <a:gd name="T52" fmla="*/ 10 w 693"/>
                    <a:gd name="T53" fmla="*/ 37 h 873"/>
                    <a:gd name="T54" fmla="*/ 14 w 693"/>
                    <a:gd name="T55" fmla="*/ 35 h 873"/>
                    <a:gd name="T56" fmla="*/ 16 w 693"/>
                    <a:gd name="T57" fmla="*/ 34 h 873"/>
                    <a:gd name="T58" fmla="*/ 18 w 693"/>
                    <a:gd name="T59" fmla="*/ 31 h 873"/>
                    <a:gd name="T60" fmla="*/ 19 w 693"/>
                    <a:gd name="T61" fmla="*/ 30 h 873"/>
                    <a:gd name="T62" fmla="*/ 21 w 693"/>
                    <a:gd name="T63" fmla="*/ 28 h 873"/>
                    <a:gd name="T64" fmla="*/ 21 w 693"/>
                    <a:gd name="T65" fmla="*/ 23 h 873"/>
                    <a:gd name="T66" fmla="*/ 20 w 693"/>
                    <a:gd name="T67" fmla="*/ 18 h 873"/>
                    <a:gd name="T68" fmla="*/ 19 w 693"/>
                    <a:gd name="T69" fmla="*/ 13 h 873"/>
                    <a:gd name="T70" fmla="*/ 20 w 693"/>
                    <a:gd name="T71" fmla="*/ 6 h 873"/>
                    <a:gd name="T72" fmla="*/ 21 w 693"/>
                    <a:gd name="T73" fmla="*/ 2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5" name="Freeform 94">
                  <a:extLst>
                    <a:ext uri="{FF2B5EF4-FFF2-40B4-BE49-F238E27FC236}">
                      <a16:creationId xmlns:a16="http://schemas.microsoft.com/office/drawing/2014/main" id="{141B0329-768A-C0B9-D365-CAB11BFB65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16 w 874"/>
                    <a:gd name="T1" fmla="*/ 1 h 1244"/>
                    <a:gd name="T2" fmla="*/ 12 w 874"/>
                    <a:gd name="T3" fmla="*/ 4 h 1244"/>
                    <a:gd name="T4" fmla="*/ 10 w 874"/>
                    <a:gd name="T5" fmla="*/ 6 h 1244"/>
                    <a:gd name="T6" fmla="*/ 8 w 874"/>
                    <a:gd name="T7" fmla="*/ 9 h 1244"/>
                    <a:gd name="T8" fmla="*/ 5 w 874"/>
                    <a:gd name="T9" fmla="*/ 12 h 1244"/>
                    <a:gd name="T10" fmla="*/ 4 w 874"/>
                    <a:gd name="T11" fmla="*/ 17 h 1244"/>
                    <a:gd name="T12" fmla="*/ 3 w 874"/>
                    <a:gd name="T13" fmla="*/ 20 h 1244"/>
                    <a:gd name="T14" fmla="*/ 3 w 874"/>
                    <a:gd name="T15" fmla="*/ 25 h 1244"/>
                    <a:gd name="T16" fmla="*/ 4 w 874"/>
                    <a:gd name="T17" fmla="*/ 31 h 1244"/>
                    <a:gd name="T18" fmla="*/ 5 w 874"/>
                    <a:gd name="T19" fmla="*/ 36 h 1244"/>
                    <a:gd name="T20" fmla="*/ 3 w 874"/>
                    <a:gd name="T21" fmla="*/ 42 h 1244"/>
                    <a:gd name="T22" fmla="*/ 2 w 874"/>
                    <a:gd name="T23" fmla="*/ 48 h 1244"/>
                    <a:gd name="T24" fmla="*/ 0 w 874"/>
                    <a:gd name="T25" fmla="*/ 53 h 1244"/>
                    <a:gd name="T26" fmla="*/ 0 w 874"/>
                    <a:gd name="T27" fmla="*/ 57 h 1244"/>
                    <a:gd name="T28" fmla="*/ 1 w 874"/>
                    <a:gd name="T29" fmla="*/ 61 h 1244"/>
                    <a:gd name="T30" fmla="*/ 2 w 874"/>
                    <a:gd name="T31" fmla="*/ 64 h 1244"/>
                    <a:gd name="T32" fmla="*/ 3 w 874"/>
                    <a:gd name="T33" fmla="*/ 68 h 1244"/>
                    <a:gd name="T34" fmla="*/ 5 w 874"/>
                    <a:gd name="T35" fmla="*/ 70 h 1244"/>
                    <a:gd name="T36" fmla="*/ 8 w 874"/>
                    <a:gd name="T37" fmla="*/ 72 h 1244"/>
                    <a:gd name="T38" fmla="*/ 13 w 874"/>
                    <a:gd name="T39" fmla="*/ 75 h 1244"/>
                    <a:gd name="T40" fmla="*/ 18 w 874"/>
                    <a:gd name="T41" fmla="*/ 76 h 1244"/>
                    <a:gd name="T42" fmla="*/ 24 w 874"/>
                    <a:gd name="T43" fmla="*/ 77 h 1244"/>
                    <a:gd name="T44" fmla="*/ 30 w 874"/>
                    <a:gd name="T45" fmla="*/ 76 h 1244"/>
                    <a:gd name="T46" fmla="*/ 34 w 874"/>
                    <a:gd name="T47" fmla="*/ 76 h 1244"/>
                    <a:gd name="T48" fmla="*/ 39 w 874"/>
                    <a:gd name="T49" fmla="*/ 73 h 1244"/>
                    <a:gd name="T50" fmla="*/ 44 w 874"/>
                    <a:gd name="T51" fmla="*/ 71 h 1244"/>
                    <a:gd name="T52" fmla="*/ 47 w 874"/>
                    <a:gd name="T53" fmla="*/ 68 h 1244"/>
                    <a:gd name="T54" fmla="*/ 52 w 874"/>
                    <a:gd name="T55" fmla="*/ 63 h 1244"/>
                    <a:gd name="T56" fmla="*/ 53 w 874"/>
                    <a:gd name="T57" fmla="*/ 61 h 1244"/>
                    <a:gd name="T58" fmla="*/ 54 w 874"/>
                    <a:gd name="T59" fmla="*/ 57 h 1244"/>
                    <a:gd name="T60" fmla="*/ 55 w 874"/>
                    <a:gd name="T61" fmla="*/ 53 h 1244"/>
                    <a:gd name="T62" fmla="*/ 55 w 874"/>
                    <a:gd name="T63" fmla="*/ 50 h 1244"/>
                    <a:gd name="T64" fmla="*/ 55 w 874"/>
                    <a:gd name="T65" fmla="*/ 46 h 1244"/>
                    <a:gd name="T66" fmla="*/ 54 w 874"/>
                    <a:gd name="T67" fmla="*/ 42 h 1244"/>
                    <a:gd name="T68" fmla="*/ 53 w 874"/>
                    <a:gd name="T69" fmla="*/ 35 h 1244"/>
                    <a:gd name="T70" fmla="*/ 53 w 874"/>
                    <a:gd name="T71" fmla="*/ 31 h 1244"/>
                    <a:gd name="T72" fmla="*/ 55 w 874"/>
                    <a:gd name="T73" fmla="*/ 27 h 1244"/>
                    <a:gd name="T74" fmla="*/ 55 w 874"/>
                    <a:gd name="T75" fmla="*/ 19 h 1244"/>
                    <a:gd name="T76" fmla="*/ 55 w 874"/>
                    <a:gd name="T77" fmla="*/ 13 h 1244"/>
                    <a:gd name="T78" fmla="*/ 53 w 874"/>
                    <a:gd name="T79" fmla="*/ 8 h 1244"/>
                    <a:gd name="T80" fmla="*/ 51 w 874"/>
                    <a:gd name="T81" fmla="*/ 5 h 1244"/>
                    <a:gd name="T82" fmla="*/ 45 w 874"/>
                    <a:gd name="T83" fmla="*/ 2 h 1244"/>
                    <a:gd name="T84" fmla="*/ 37 w 874"/>
                    <a:gd name="T85" fmla="*/ 0 h 1244"/>
                    <a:gd name="T86" fmla="*/ 25 w 874"/>
                    <a:gd name="T87" fmla="*/ 0 h 1244"/>
                    <a:gd name="T88" fmla="*/ 16 w 874"/>
                    <a:gd name="T89" fmla="*/ 1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576" name="Group 95">
                  <a:extLst>
                    <a:ext uri="{FF2B5EF4-FFF2-40B4-BE49-F238E27FC236}">
                      <a16:creationId xmlns:a16="http://schemas.microsoft.com/office/drawing/2014/main" id="{12644BFA-E499-44D0-7FCE-FCB6CB2B82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18581" name="Freeform 96">
                    <a:extLst>
                      <a:ext uri="{FF2B5EF4-FFF2-40B4-BE49-F238E27FC236}">
                        <a16:creationId xmlns:a16="http://schemas.microsoft.com/office/drawing/2014/main" id="{FE9DFF43-680C-4305-E2E0-519CA4FFD3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3 w 431"/>
                      <a:gd name="T3" fmla="*/ 0 h 19"/>
                      <a:gd name="T4" fmla="*/ 7 w 431"/>
                      <a:gd name="T5" fmla="*/ 0 h 19"/>
                      <a:gd name="T6" fmla="*/ 10 w 431"/>
                      <a:gd name="T7" fmla="*/ 0 h 19"/>
                      <a:gd name="T8" fmla="*/ 14 w 431"/>
                      <a:gd name="T9" fmla="*/ 0 h 19"/>
                      <a:gd name="T10" fmla="*/ 19 w 431"/>
                      <a:gd name="T11" fmla="*/ 0 h 19"/>
                      <a:gd name="T12" fmla="*/ 23 w 431"/>
                      <a:gd name="T13" fmla="*/ 0 h 19"/>
                      <a:gd name="T14" fmla="*/ 27 w 431"/>
                      <a:gd name="T15" fmla="*/ 1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82" name="Freeform 97">
                    <a:extLst>
                      <a:ext uri="{FF2B5EF4-FFF2-40B4-BE49-F238E27FC236}">
                        <a16:creationId xmlns:a16="http://schemas.microsoft.com/office/drawing/2014/main" id="{40C3E9D7-7EE5-5C50-BD4D-B4B6C2666E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5 w 92"/>
                      <a:gd name="T3" fmla="*/ 0 h 5"/>
                      <a:gd name="T4" fmla="*/ 6 w 92"/>
                      <a:gd name="T5" fmla="*/ 1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83" name="Freeform 98">
                    <a:extLst>
                      <a:ext uri="{FF2B5EF4-FFF2-40B4-BE49-F238E27FC236}">
                        <a16:creationId xmlns:a16="http://schemas.microsoft.com/office/drawing/2014/main" id="{2F996AEE-DD73-76BC-1753-FAE5398FDE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9 w 202"/>
                      <a:gd name="T1" fmla="*/ 0 h 309"/>
                      <a:gd name="T2" fmla="*/ 9 w 202"/>
                      <a:gd name="T3" fmla="*/ 4 h 309"/>
                      <a:gd name="T4" fmla="*/ 9 w 202"/>
                      <a:gd name="T5" fmla="*/ 7 h 309"/>
                      <a:gd name="T6" fmla="*/ 10 w 202"/>
                      <a:gd name="T7" fmla="*/ 9 h 309"/>
                      <a:gd name="T8" fmla="*/ 12 w 202"/>
                      <a:gd name="T9" fmla="*/ 12 h 309"/>
                      <a:gd name="T10" fmla="*/ 12 w 202"/>
                      <a:gd name="T11" fmla="*/ 14 h 309"/>
                      <a:gd name="T12" fmla="*/ 13 w 202"/>
                      <a:gd name="T13" fmla="*/ 17 h 309"/>
                      <a:gd name="T14" fmla="*/ 12 w 202"/>
                      <a:gd name="T15" fmla="*/ 19 h 309"/>
                      <a:gd name="T16" fmla="*/ 11 w 202"/>
                      <a:gd name="T17" fmla="*/ 19 h 309"/>
                      <a:gd name="T18" fmla="*/ 9 w 202"/>
                      <a:gd name="T19" fmla="*/ 20 h 309"/>
                      <a:gd name="T20" fmla="*/ 7 w 202"/>
                      <a:gd name="T21" fmla="*/ 19 h 309"/>
                      <a:gd name="T22" fmla="*/ 4 w 202"/>
                      <a:gd name="T23" fmla="*/ 18 h 309"/>
                      <a:gd name="T24" fmla="*/ 0 w 202"/>
                      <a:gd name="T25" fmla="*/ 19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577" name="Group 99">
                  <a:extLst>
                    <a:ext uri="{FF2B5EF4-FFF2-40B4-BE49-F238E27FC236}">
                      <a16:creationId xmlns:a16="http://schemas.microsoft.com/office/drawing/2014/main" id="{1059E0A5-63A4-8C7C-9E8F-F9E56C6C89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18579" name="Freeform 100">
                    <a:extLst>
                      <a:ext uri="{FF2B5EF4-FFF2-40B4-BE49-F238E27FC236}">
                        <a16:creationId xmlns:a16="http://schemas.microsoft.com/office/drawing/2014/main" id="{4CFAFB7E-54DD-348C-B2D8-E36AE1AC66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3 h 49"/>
                      <a:gd name="T2" fmla="*/ 3 w 232"/>
                      <a:gd name="T3" fmla="*/ 1 h 49"/>
                      <a:gd name="T4" fmla="*/ 4 w 232"/>
                      <a:gd name="T5" fmla="*/ 0 h 49"/>
                      <a:gd name="T6" fmla="*/ 7 w 232"/>
                      <a:gd name="T7" fmla="*/ 0 h 49"/>
                      <a:gd name="T8" fmla="*/ 8 w 232"/>
                      <a:gd name="T9" fmla="*/ 0 h 49"/>
                      <a:gd name="T10" fmla="*/ 10 w 232"/>
                      <a:gd name="T11" fmla="*/ 0 h 49"/>
                      <a:gd name="T12" fmla="*/ 12 w 232"/>
                      <a:gd name="T13" fmla="*/ 0 h 49"/>
                      <a:gd name="T14" fmla="*/ 15 w 232"/>
                      <a:gd name="T15" fmla="*/ 1 h 49"/>
                      <a:gd name="T16" fmla="*/ 15 w 232"/>
                      <a:gd name="T17" fmla="*/ 2 h 49"/>
                      <a:gd name="T18" fmla="*/ 14 w 232"/>
                      <a:gd name="T19" fmla="*/ 2 h 49"/>
                      <a:gd name="T20" fmla="*/ 12 w 232"/>
                      <a:gd name="T21" fmla="*/ 2 h 49"/>
                      <a:gd name="T22" fmla="*/ 10 w 232"/>
                      <a:gd name="T23" fmla="*/ 1 h 49"/>
                      <a:gd name="T24" fmla="*/ 8 w 232"/>
                      <a:gd name="T25" fmla="*/ 1 h 49"/>
                      <a:gd name="T26" fmla="*/ 6 w 232"/>
                      <a:gd name="T27" fmla="*/ 2 h 49"/>
                      <a:gd name="T28" fmla="*/ 4 w 232"/>
                      <a:gd name="T29" fmla="*/ 2 h 49"/>
                      <a:gd name="T30" fmla="*/ 3 w 232"/>
                      <a:gd name="T31" fmla="*/ 2 h 49"/>
                      <a:gd name="T32" fmla="*/ 0 w 232"/>
                      <a:gd name="T33" fmla="*/ 3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80" name="Freeform 101">
                    <a:extLst>
                      <a:ext uri="{FF2B5EF4-FFF2-40B4-BE49-F238E27FC236}">
                        <a16:creationId xmlns:a16="http://schemas.microsoft.com/office/drawing/2014/main" id="{228943D0-312E-9A54-171F-931D3129B9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14 w 226"/>
                      <a:gd name="T1" fmla="*/ 3 h 48"/>
                      <a:gd name="T2" fmla="*/ 13 w 226"/>
                      <a:gd name="T3" fmla="*/ 2 h 48"/>
                      <a:gd name="T4" fmla="*/ 11 w 226"/>
                      <a:gd name="T5" fmla="*/ 1 h 48"/>
                      <a:gd name="T6" fmla="*/ 9 w 226"/>
                      <a:gd name="T7" fmla="*/ 1 h 48"/>
                      <a:gd name="T8" fmla="*/ 7 w 226"/>
                      <a:gd name="T9" fmla="*/ 1 h 48"/>
                      <a:gd name="T10" fmla="*/ 6 w 226"/>
                      <a:gd name="T11" fmla="*/ 0 h 48"/>
                      <a:gd name="T12" fmla="*/ 3 w 226"/>
                      <a:gd name="T13" fmla="*/ 1 h 48"/>
                      <a:gd name="T14" fmla="*/ 0 w 226"/>
                      <a:gd name="T15" fmla="*/ 2 h 48"/>
                      <a:gd name="T16" fmla="*/ 1 w 226"/>
                      <a:gd name="T17" fmla="*/ 3 h 48"/>
                      <a:gd name="T18" fmla="*/ 2 w 226"/>
                      <a:gd name="T19" fmla="*/ 3 h 48"/>
                      <a:gd name="T20" fmla="*/ 3 w 226"/>
                      <a:gd name="T21" fmla="*/ 2 h 48"/>
                      <a:gd name="T22" fmla="*/ 6 w 226"/>
                      <a:gd name="T23" fmla="*/ 2 h 48"/>
                      <a:gd name="T24" fmla="*/ 7 w 226"/>
                      <a:gd name="T25" fmla="*/ 2 h 48"/>
                      <a:gd name="T26" fmla="*/ 9 w 226"/>
                      <a:gd name="T27" fmla="*/ 2 h 48"/>
                      <a:gd name="T28" fmla="*/ 11 w 226"/>
                      <a:gd name="T29" fmla="*/ 3 h 48"/>
                      <a:gd name="T30" fmla="*/ 12 w 226"/>
                      <a:gd name="T31" fmla="*/ 3 h 48"/>
                      <a:gd name="T32" fmla="*/ 14 w 226"/>
                      <a:gd name="T33" fmla="*/ 3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78" name="Freeform 102">
                  <a:extLst>
                    <a:ext uri="{FF2B5EF4-FFF2-40B4-BE49-F238E27FC236}">
                      <a16:creationId xmlns:a16="http://schemas.microsoft.com/office/drawing/2014/main" id="{6081B7FA-265C-E471-EA2D-A63F2C9409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1 w 903"/>
                    <a:gd name="T1" fmla="*/ 37 h 586"/>
                    <a:gd name="T2" fmla="*/ 4 w 903"/>
                    <a:gd name="T3" fmla="*/ 37 h 586"/>
                    <a:gd name="T4" fmla="*/ 3 w 903"/>
                    <a:gd name="T5" fmla="*/ 32 h 586"/>
                    <a:gd name="T6" fmla="*/ 6 w 903"/>
                    <a:gd name="T7" fmla="*/ 27 h 586"/>
                    <a:gd name="T8" fmla="*/ 7 w 903"/>
                    <a:gd name="T9" fmla="*/ 22 h 586"/>
                    <a:gd name="T10" fmla="*/ 11 w 903"/>
                    <a:gd name="T11" fmla="*/ 18 h 586"/>
                    <a:gd name="T12" fmla="*/ 11 w 903"/>
                    <a:gd name="T13" fmla="*/ 14 h 586"/>
                    <a:gd name="T14" fmla="*/ 14 w 903"/>
                    <a:gd name="T15" fmla="*/ 13 h 586"/>
                    <a:gd name="T16" fmla="*/ 17 w 903"/>
                    <a:gd name="T17" fmla="*/ 11 h 586"/>
                    <a:gd name="T18" fmla="*/ 23 w 903"/>
                    <a:gd name="T19" fmla="*/ 14 h 586"/>
                    <a:gd name="T20" fmla="*/ 24 w 903"/>
                    <a:gd name="T21" fmla="*/ 12 h 586"/>
                    <a:gd name="T22" fmla="*/ 29 w 903"/>
                    <a:gd name="T23" fmla="*/ 14 h 586"/>
                    <a:gd name="T24" fmla="*/ 28 w 903"/>
                    <a:gd name="T25" fmla="*/ 11 h 586"/>
                    <a:gd name="T26" fmla="*/ 35 w 903"/>
                    <a:gd name="T27" fmla="*/ 15 h 586"/>
                    <a:gd name="T28" fmla="*/ 35 w 903"/>
                    <a:gd name="T29" fmla="*/ 12 h 586"/>
                    <a:gd name="T30" fmla="*/ 42 w 903"/>
                    <a:gd name="T31" fmla="*/ 16 h 586"/>
                    <a:gd name="T32" fmla="*/ 45 w 903"/>
                    <a:gd name="T33" fmla="*/ 15 h 586"/>
                    <a:gd name="T34" fmla="*/ 47 w 903"/>
                    <a:gd name="T35" fmla="*/ 19 h 586"/>
                    <a:gd name="T36" fmla="*/ 49 w 903"/>
                    <a:gd name="T37" fmla="*/ 19 h 586"/>
                    <a:gd name="T38" fmla="*/ 50 w 903"/>
                    <a:gd name="T39" fmla="*/ 22 h 586"/>
                    <a:gd name="T40" fmla="*/ 49 w 903"/>
                    <a:gd name="T41" fmla="*/ 27 h 586"/>
                    <a:gd name="T42" fmla="*/ 49 w 903"/>
                    <a:gd name="T43" fmla="*/ 31 h 586"/>
                    <a:gd name="T44" fmla="*/ 51 w 903"/>
                    <a:gd name="T45" fmla="*/ 36 h 586"/>
                    <a:gd name="T46" fmla="*/ 52 w 903"/>
                    <a:gd name="T47" fmla="*/ 36 h 586"/>
                    <a:gd name="T48" fmla="*/ 54 w 903"/>
                    <a:gd name="T49" fmla="*/ 33 h 586"/>
                    <a:gd name="T50" fmla="*/ 55 w 903"/>
                    <a:gd name="T51" fmla="*/ 29 h 586"/>
                    <a:gd name="T52" fmla="*/ 56 w 903"/>
                    <a:gd name="T53" fmla="*/ 24 h 586"/>
                    <a:gd name="T54" fmla="*/ 55 w 903"/>
                    <a:gd name="T55" fmla="*/ 17 h 586"/>
                    <a:gd name="T56" fmla="*/ 52 w 903"/>
                    <a:gd name="T57" fmla="*/ 12 h 586"/>
                    <a:gd name="T58" fmla="*/ 50 w 903"/>
                    <a:gd name="T59" fmla="*/ 9 h 586"/>
                    <a:gd name="T60" fmla="*/ 47 w 903"/>
                    <a:gd name="T61" fmla="*/ 5 h 586"/>
                    <a:gd name="T62" fmla="*/ 41 w 903"/>
                    <a:gd name="T63" fmla="*/ 3 h 586"/>
                    <a:gd name="T64" fmla="*/ 36 w 903"/>
                    <a:gd name="T65" fmla="*/ 1 h 586"/>
                    <a:gd name="T66" fmla="*/ 28 w 903"/>
                    <a:gd name="T67" fmla="*/ 0 h 586"/>
                    <a:gd name="T68" fmla="*/ 21 w 903"/>
                    <a:gd name="T69" fmla="*/ 1 h 586"/>
                    <a:gd name="T70" fmla="*/ 16 w 903"/>
                    <a:gd name="T71" fmla="*/ 2 h 586"/>
                    <a:gd name="T72" fmla="*/ 12 w 903"/>
                    <a:gd name="T73" fmla="*/ 3 h 586"/>
                    <a:gd name="T74" fmla="*/ 7 w 903"/>
                    <a:gd name="T75" fmla="*/ 6 h 586"/>
                    <a:gd name="T76" fmla="*/ 3 w 903"/>
                    <a:gd name="T77" fmla="*/ 11 h 586"/>
                    <a:gd name="T78" fmla="*/ 1 w 903"/>
                    <a:gd name="T79" fmla="*/ 14 h 586"/>
                    <a:gd name="T80" fmla="*/ 0 w 903"/>
                    <a:gd name="T81" fmla="*/ 21 h 586"/>
                    <a:gd name="T82" fmla="*/ 0 w 903"/>
                    <a:gd name="T83" fmla="*/ 28 h 586"/>
                    <a:gd name="T84" fmla="*/ 0 w 903"/>
                    <a:gd name="T85" fmla="*/ 33 h 586"/>
                    <a:gd name="T86" fmla="*/ 1 w 903"/>
                    <a:gd name="T87" fmla="*/ 37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69" name="Freeform 103">
                <a:extLst>
                  <a:ext uri="{FF2B5EF4-FFF2-40B4-BE49-F238E27FC236}">
                    <a16:creationId xmlns:a16="http://schemas.microsoft.com/office/drawing/2014/main" id="{B761C6D2-8D5A-49A7-25C6-2FF0CB596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5 w 954"/>
                  <a:gd name="T1" fmla="*/ 9 h 1017"/>
                  <a:gd name="T2" fmla="*/ 14 w 954"/>
                  <a:gd name="T3" fmla="*/ 7 h 1017"/>
                  <a:gd name="T4" fmla="*/ 19 w 954"/>
                  <a:gd name="T5" fmla="*/ 4 h 1017"/>
                  <a:gd name="T6" fmla="*/ 22 w 954"/>
                  <a:gd name="T7" fmla="*/ 0 h 1017"/>
                  <a:gd name="T8" fmla="*/ 30 w 954"/>
                  <a:gd name="T9" fmla="*/ 8 h 1017"/>
                  <a:gd name="T10" fmla="*/ 39 w 954"/>
                  <a:gd name="T11" fmla="*/ 17 h 1017"/>
                  <a:gd name="T12" fmla="*/ 47 w 954"/>
                  <a:gd name="T13" fmla="*/ 24 h 1017"/>
                  <a:gd name="T14" fmla="*/ 50 w 954"/>
                  <a:gd name="T15" fmla="*/ 28 h 1017"/>
                  <a:gd name="T16" fmla="*/ 52 w 954"/>
                  <a:gd name="T17" fmla="*/ 31 h 1017"/>
                  <a:gd name="T18" fmla="*/ 55 w 954"/>
                  <a:gd name="T19" fmla="*/ 34 h 1017"/>
                  <a:gd name="T20" fmla="*/ 57 w 954"/>
                  <a:gd name="T21" fmla="*/ 38 h 1017"/>
                  <a:gd name="T22" fmla="*/ 58 w 954"/>
                  <a:gd name="T23" fmla="*/ 41 h 1017"/>
                  <a:gd name="T24" fmla="*/ 59 w 954"/>
                  <a:gd name="T25" fmla="*/ 44 h 1017"/>
                  <a:gd name="T26" fmla="*/ 60 w 954"/>
                  <a:gd name="T27" fmla="*/ 51 h 1017"/>
                  <a:gd name="T28" fmla="*/ 59 w 954"/>
                  <a:gd name="T29" fmla="*/ 54 h 1017"/>
                  <a:gd name="T30" fmla="*/ 58 w 954"/>
                  <a:gd name="T31" fmla="*/ 57 h 1017"/>
                  <a:gd name="T32" fmla="*/ 54 w 954"/>
                  <a:gd name="T33" fmla="*/ 60 h 1017"/>
                  <a:gd name="T34" fmla="*/ 51 w 954"/>
                  <a:gd name="T35" fmla="*/ 62 h 1017"/>
                  <a:gd name="T36" fmla="*/ 46 w 954"/>
                  <a:gd name="T37" fmla="*/ 63 h 1017"/>
                  <a:gd name="T38" fmla="*/ 42 w 954"/>
                  <a:gd name="T39" fmla="*/ 64 h 1017"/>
                  <a:gd name="T40" fmla="*/ 38 w 954"/>
                  <a:gd name="T41" fmla="*/ 64 h 1017"/>
                  <a:gd name="T42" fmla="*/ 35 w 954"/>
                  <a:gd name="T43" fmla="*/ 63 h 1017"/>
                  <a:gd name="T44" fmla="*/ 32 w 954"/>
                  <a:gd name="T45" fmla="*/ 63 h 1017"/>
                  <a:gd name="T46" fmla="*/ 29 w 954"/>
                  <a:gd name="T47" fmla="*/ 61 h 1017"/>
                  <a:gd name="T48" fmla="*/ 26 w 954"/>
                  <a:gd name="T49" fmla="*/ 59 h 1017"/>
                  <a:gd name="T50" fmla="*/ 24 w 954"/>
                  <a:gd name="T51" fmla="*/ 57 h 1017"/>
                  <a:gd name="T52" fmla="*/ 21 w 954"/>
                  <a:gd name="T53" fmla="*/ 54 h 1017"/>
                  <a:gd name="T54" fmla="*/ 20 w 954"/>
                  <a:gd name="T55" fmla="*/ 51 h 1017"/>
                  <a:gd name="T56" fmla="*/ 16 w 954"/>
                  <a:gd name="T57" fmla="*/ 43 h 1017"/>
                  <a:gd name="T58" fmla="*/ 12 w 954"/>
                  <a:gd name="T59" fmla="*/ 33 h 1017"/>
                  <a:gd name="T60" fmla="*/ 9 w 954"/>
                  <a:gd name="T61" fmla="*/ 25 h 1017"/>
                  <a:gd name="T62" fmla="*/ 3 w 954"/>
                  <a:gd name="T63" fmla="*/ 16 h 1017"/>
                  <a:gd name="T64" fmla="*/ 0 w 954"/>
                  <a:gd name="T65" fmla="*/ 10 h 1017"/>
                  <a:gd name="T66" fmla="*/ 5 w 954"/>
                  <a:gd name="T67" fmla="*/ 9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70" name="Freeform 104">
                <a:extLst>
                  <a:ext uri="{FF2B5EF4-FFF2-40B4-BE49-F238E27FC236}">
                    <a16:creationId xmlns:a16="http://schemas.microsoft.com/office/drawing/2014/main" id="{4D919B2E-2E64-5E13-15CA-3A88034D0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1 h 486"/>
                  <a:gd name="T2" fmla="*/ 3 w 581"/>
                  <a:gd name="T3" fmla="*/ 11 h 486"/>
                  <a:gd name="T4" fmla="*/ 6 w 581"/>
                  <a:gd name="T5" fmla="*/ 10 h 486"/>
                  <a:gd name="T6" fmla="*/ 10 w 581"/>
                  <a:gd name="T7" fmla="*/ 10 h 486"/>
                  <a:gd name="T8" fmla="*/ 12 w 581"/>
                  <a:gd name="T9" fmla="*/ 9 h 486"/>
                  <a:gd name="T10" fmla="*/ 17 w 581"/>
                  <a:gd name="T11" fmla="*/ 7 h 486"/>
                  <a:gd name="T12" fmla="*/ 21 w 581"/>
                  <a:gd name="T13" fmla="*/ 3 h 486"/>
                  <a:gd name="T14" fmla="*/ 24 w 581"/>
                  <a:gd name="T15" fmla="*/ 0 h 486"/>
                  <a:gd name="T16" fmla="*/ 37 w 581"/>
                  <a:gd name="T17" fmla="*/ 14 h 486"/>
                  <a:gd name="T18" fmla="*/ 37 w 581"/>
                  <a:gd name="T19" fmla="*/ 16 h 486"/>
                  <a:gd name="T20" fmla="*/ 36 w 581"/>
                  <a:gd name="T21" fmla="*/ 18 h 486"/>
                  <a:gd name="T22" fmla="*/ 33 w 581"/>
                  <a:gd name="T23" fmla="*/ 21 h 486"/>
                  <a:gd name="T24" fmla="*/ 31 w 581"/>
                  <a:gd name="T25" fmla="*/ 23 h 486"/>
                  <a:gd name="T26" fmla="*/ 29 w 581"/>
                  <a:gd name="T27" fmla="*/ 24 h 486"/>
                  <a:gd name="T28" fmla="*/ 25 w 581"/>
                  <a:gd name="T29" fmla="*/ 26 h 486"/>
                  <a:gd name="T30" fmla="*/ 21 w 581"/>
                  <a:gd name="T31" fmla="*/ 28 h 486"/>
                  <a:gd name="T32" fmla="*/ 16 w 581"/>
                  <a:gd name="T33" fmla="*/ 29 h 486"/>
                  <a:gd name="T34" fmla="*/ 12 w 581"/>
                  <a:gd name="T35" fmla="*/ 30 h 486"/>
                  <a:gd name="T36" fmla="*/ 9 w 581"/>
                  <a:gd name="T37" fmla="*/ 31 h 486"/>
                  <a:gd name="T38" fmla="*/ 0 w 581"/>
                  <a:gd name="T39" fmla="*/ 1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31" name="Group 105">
              <a:extLst>
                <a:ext uri="{FF2B5EF4-FFF2-40B4-BE49-F238E27FC236}">
                  <a16:creationId xmlns:a16="http://schemas.microsoft.com/office/drawing/2014/main" id="{0ADBDAEF-8258-F862-76C7-5E5648F7C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18556" name="Group 106">
                <a:extLst>
                  <a:ext uri="{FF2B5EF4-FFF2-40B4-BE49-F238E27FC236}">
                    <a16:creationId xmlns:a16="http://schemas.microsoft.com/office/drawing/2014/main" id="{CDA40B88-9254-03A6-3ABE-4BCE165D7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18563" name="Freeform 107">
                  <a:extLst>
                    <a:ext uri="{FF2B5EF4-FFF2-40B4-BE49-F238E27FC236}">
                      <a16:creationId xmlns:a16="http://schemas.microsoft.com/office/drawing/2014/main" id="{13CA7422-E85E-9D69-CFE7-5E4FFA0CDB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2 w 309"/>
                    <a:gd name="T1" fmla="*/ 1 h 246"/>
                    <a:gd name="T2" fmla="*/ 6 w 309"/>
                    <a:gd name="T3" fmla="*/ 0 h 246"/>
                    <a:gd name="T4" fmla="*/ 10 w 309"/>
                    <a:gd name="T5" fmla="*/ 0 h 246"/>
                    <a:gd name="T6" fmla="*/ 16 w 309"/>
                    <a:gd name="T7" fmla="*/ 1 h 246"/>
                    <a:gd name="T8" fmla="*/ 18 w 309"/>
                    <a:gd name="T9" fmla="*/ 1 h 246"/>
                    <a:gd name="T10" fmla="*/ 20 w 309"/>
                    <a:gd name="T11" fmla="*/ 2 h 246"/>
                    <a:gd name="T12" fmla="*/ 20 w 309"/>
                    <a:gd name="T13" fmla="*/ 5 h 246"/>
                    <a:gd name="T14" fmla="*/ 20 w 309"/>
                    <a:gd name="T15" fmla="*/ 7 h 246"/>
                    <a:gd name="T16" fmla="*/ 19 w 309"/>
                    <a:gd name="T17" fmla="*/ 9 h 246"/>
                    <a:gd name="T18" fmla="*/ 18 w 309"/>
                    <a:gd name="T19" fmla="*/ 11 h 246"/>
                    <a:gd name="T20" fmla="*/ 18 w 309"/>
                    <a:gd name="T21" fmla="*/ 12 h 246"/>
                    <a:gd name="T22" fmla="*/ 17 w 309"/>
                    <a:gd name="T23" fmla="*/ 14 h 246"/>
                    <a:gd name="T24" fmla="*/ 16 w 309"/>
                    <a:gd name="T25" fmla="*/ 15 h 246"/>
                    <a:gd name="T26" fmla="*/ 14 w 309"/>
                    <a:gd name="T27" fmla="*/ 15 h 246"/>
                    <a:gd name="T28" fmla="*/ 12 w 309"/>
                    <a:gd name="T29" fmla="*/ 16 h 246"/>
                    <a:gd name="T30" fmla="*/ 9 w 309"/>
                    <a:gd name="T31" fmla="*/ 16 h 246"/>
                    <a:gd name="T32" fmla="*/ 7 w 309"/>
                    <a:gd name="T33" fmla="*/ 16 h 246"/>
                    <a:gd name="T34" fmla="*/ 5 w 309"/>
                    <a:gd name="T35" fmla="*/ 15 h 246"/>
                    <a:gd name="T36" fmla="*/ 3 w 309"/>
                    <a:gd name="T37" fmla="*/ 15 h 246"/>
                    <a:gd name="T38" fmla="*/ 2 w 309"/>
                    <a:gd name="T39" fmla="*/ 13 h 246"/>
                    <a:gd name="T40" fmla="*/ 1 w 309"/>
                    <a:gd name="T41" fmla="*/ 12 h 246"/>
                    <a:gd name="T42" fmla="*/ 0 w 309"/>
                    <a:gd name="T43" fmla="*/ 9 h 246"/>
                    <a:gd name="T44" fmla="*/ 0 w 309"/>
                    <a:gd name="T45" fmla="*/ 6 h 246"/>
                    <a:gd name="T46" fmla="*/ 0 w 309"/>
                    <a:gd name="T47" fmla="*/ 3 h 246"/>
                    <a:gd name="T48" fmla="*/ 2 w 309"/>
                    <a:gd name="T49" fmla="*/ 1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64" name="Freeform 108">
                  <a:extLst>
                    <a:ext uri="{FF2B5EF4-FFF2-40B4-BE49-F238E27FC236}">
                      <a16:creationId xmlns:a16="http://schemas.microsoft.com/office/drawing/2014/main" id="{A32FC380-5E21-E429-EC1E-B762FFC89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17 w 308"/>
                    <a:gd name="T1" fmla="*/ 0 h 245"/>
                    <a:gd name="T2" fmla="*/ 13 w 308"/>
                    <a:gd name="T3" fmla="*/ 0 h 245"/>
                    <a:gd name="T4" fmla="*/ 10 w 308"/>
                    <a:gd name="T5" fmla="*/ 0 h 245"/>
                    <a:gd name="T6" fmla="*/ 7 w 308"/>
                    <a:gd name="T7" fmla="*/ 0 h 245"/>
                    <a:gd name="T8" fmla="*/ 4 w 308"/>
                    <a:gd name="T9" fmla="*/ 0 h 245"/>
                    <a:gd name="T10" fmla="*/ 2 w 308"/>
                    <a:gd name="T11" fmla="*/ 0 h 245"/>
                    <a:gd name="T12" fmla="*/ 0 w 308"/>
                    <a:gd name="T13" fmla="*/ 1 h 245"/>
                    <a:gd name="T14" fmla="*/ 0 w 308"/>
                    <a:gd name="T15" fmla="*/ 6 h 245"/>
                    <a:gd name="T16" fmla="*/ 1 w 308"/>
                    <a:gd name="T17" fmla="*/ 9 h 245"/>
                    <a:gd name="T18" fmla="*/ 1 w 308"/>
                    <a:gd name="T19" fmla="*/ 11 h 245"/>
                    <a:gd name="T20" fmla="*/ 3 w 308"/>
                    <a:gd name="T21" fmla="*/ 12 h 245"/>
                    <a:gd name="T22" fmla="*/ 4 w 308"/>
                    <a:gd name="T23" fmla="*/ 13 h 245"/>
                    <a:gd name="T24" fmla="*/ 5 w 308"/>
                    <a:gd name="T25" fmla="*/ 14 h 245"/>
                    <a:gd name="T26" fmla="*/ 6 w 308"/>
                    <a:gd name="T27" fmla="*/ 14 h 245"/>
                    <a:gd name="T28" fmla="*/ 8 w 308"/>
                    <a:gd name="T29" fmla="*/ 15 h 245"/>
                    <a:gd name="T30" fmla="*/ 10 w 308"/>
                    <a:gd name="T31" fmla="*/ 15 h 245"/>
                    <a:gd name="T32" fmla="*/ 13 w 308"/>
                    <a:gd name="T33" fmla="*/ 15 h 245"/>
                    <a:gd name="T34" fmla="*/ 15 w 308"/>
                    <a:gd name="T35" fmla="*/ 14 h 245"/>
                    <a:gd name="T36" fmla="*/ 17 w 308"/>
                    <a:gd name="T37" fmla="*/ 14 h 245"/>
                    <a:gd name="T38" fmla="*/ 18 w 308"/>
                    <a:gd name="T39" fmla="*/ 12 h 245"/>
                    <a:gd name="T40" fmla="*/ 19 w 308"/>
                    <a:gd name="T41" fmla="*/ 10 h 245"/>
                    <a:gd name="T42" fmla="*/ 20 w 308"/>
                    <a:gd name="T43" fmla="*/ 8 h 245"/>
                    <a:gd name="T44" fmla="*/ 20 w 308"/>
                    <a:gd name="T45" fmla="*/ 5 h 245"/>
                    <a:gd name="T46" fmla="*/ 20 w 308"/>
                    <a:gd name="T47" fmla="*/ 2 h 245"/>
                    <a:gd name="T48" fmla="*/ 17 w 308"/>
                    <a:gd name="T49" fmla="*/ 0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65" name="Freeform 109">
                  <a:extLst>
                    <a:ext uri="{FF2B5EF4-FFF2-40B4-BE49-F238E27FC236}">
                      <a16:creationId xmlns:a16="http://schemas.microsoft.com/office/drawing/2014/main" id="{4EFC82F3-09FB-36A0-0E04-C6D9F3A7D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0 h 33"/>
                    <a:gd name="T2" fmla="*/ 0 w 45"/>
                    <a:gd name="T3" fmla="*/ 0 h 33"/>
                    <a:gd name="T4" fmla="*/ 1 w 45"/>
                    <a:gd name="T5" fmla="*/ 0 h 33"/>
                    <a:gd name="T6" fmla="*/ 1 w 45"/>
                    <a:gd name="T7" fmla="*/ 0 h 33"/>
                    <a:gd name="T8" fmla="*/ 2 w 45"/>
                    <a:gd name="T9" fmla="*/ 0 h 33"/>
                    <a:gd name="T10" fmla="*/ 2 w 45"/>
                    <a:gd name="T11" fmla="*/ 1 h 33"/>
                    <a:gd name="T12" fmla="*/ 2 w 45"/>
                    <a:gd name="T13" fmla="*/ 1 h 33"/>
                    <a:gd name="T14" fmla="*/ 1 w 45"/>
                    <a:gd name="T15" fmla="*/ 1 h 33"/>
                    <a:gd name="T16" fmla="*/ 0 w 45"/>
                    <a:gd name="T17" fmla="*/ 1 h 33"/>
                    <a:gd name="T18" fmla="*/ 0 w 45"/>
                    <a:gd name="T19" fmla="*/ 2 h 33"/>
                    <a:gd name="T20" fmla="*/ 0 w 45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66" name="Freeform 110">
                  <a:extLst>
                    <a:ext uri="{FF2B5EF4-FFF2-40B4-BE49-F238E27FC236}">
                      <a16:creationId xmlns:a16="http://schemas.microsoft.com/office/drawing/2014/main" id="{9BD76BB3-D7D6-8868-02AF-BA296D6B88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9 w 128"/>
                    <a:gd name="T1" fmla="*/ 2 h 52"/>
                    <a:gd name="T2" fmla="*/ 9 w 128"/>
                    <a:gd name="T3" fmla="*/ 4 h 52"/>
                    <a:gd name="T4" fmla="*/ 1 w 128"/>
                    <a:gd name="T5" fmla="*/ 2 h 52"/>
                    <a:gd name="T6" fmla="*/ 0 w 128"/>
                    <a:gd name="T7" fmla="*/ 0 h 52"/>
                    <a:gd name="T8" fmla="*/ 9 w 128"/>
                    <a:gd name="T9" fmla="*/ 2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67" name="Freeform 111">
                  <a:extLst>
                    <a:ext uri="{FF2B5EF4-FFF2-40B4-BE49-F238E27FC236}">
                      <a16:creationId xmlns:a16="http://schemas.microsoft.com/office/drawing/2014/main" id="{3F4BD7AA-235A-0DA2-1533-0327DFBECC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 h 54"/>
                    <a:gd name="T2" fmla="*/ 0 w 74"/>
                    <a:gd name="T3" fmla="*/ 4 h 54"/>
                    <a:gd name="T4" fmla="*/ 5 w 74"/>
                    <a:gd name="T5" fmla="*/ 2 h 54"/>
                    <a:gd name="T6" fmla="*/ 5 w 74"/>
                    <a:gd name="T7" fmla="*/ 0 h 54"/>
                    <a:gd name="T8" fmla="*/ 0 w 74"/>
                    <a:gd name="T9" fmla="*/ 2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57" name="Group 112">
                <a:extLst>
                  <a:ext uri="{FF2B5EF4-FFF2-40B4-BE49-F238E27FC236}">
                    <a16:creationId xmlns:a16="http://schemas.microsoft.com/office/drawing/2014/main" id="{3F1B68FB-4A20-86EC-8962-93035879FD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18561" name="Oval 113">
                  <a:extLst>
                    <a:ext uri="{FF2B5EF4-FFF2-40B4-BE49-F238E27FC236}">
                      <a16:creationId xmlns:a16="http://schemas.microsoft.com/office/drawing/2014/main" id="{58C91760-4561-147D-9A69-3AF2A801E4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  <p:sp>
              <p:nvSpPr>
                <p:cNvPr id="18562" name="Oval 114">
                  <a:extLst>
                    <a:ext uri="{FF2B5EF4-FFF2-40B4-BE49-F238E27FC236}">
                      <a16:creationId xmlns:a16="http://schemas.microsoft.com/office/drawing/2014/main" id="{E144962E-4D6A-78A7-5220-5065BB87C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558" name="Group 115">
                <a:extLst>
                  <a:ext uri="{FF2B5EF4-FFF2-40B4-BE49-F238E27FC236}">
                    <a16:creationId xmlns:a16="http://schemas.microsoft.com/office/drawing/2014/main" id="{06FAF077-B56B-D528-A921-2B6396D27F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18559" name="Oval 116">
                  <a:extLst>
                    <a:ext uri="{FF2B5EF4-FFF2-40B4-BE49-F238E27FC236}">
                      <a16:creationId xmlns:a16="http://schemas.microsoft.com/office/drawing/2014/main" id="{207CB6F1-AF38-A251-A436-D4B27CA960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  <p:sp>
              <p:nvSpPr>
                <p:cNvPr id="18560" name="Oval 117">
                  <a:extLst>
                    <a:ext uri="{FF2B5EF4-FFF2-40B4-BE49-F238E27FC236}">
                      <a16:creationId xmlns:a16="http://schemas.microsoft.com/office/drawing/2014/main" id="{8408D355-75DB-3D27-A627-E77F88B39B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zh-CN" altLang="en-US" sz="2400"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8532" name="Freeform 118">
              <a:extLst>
                <a:ext uri="{FF2B5EF4-FFF2-40B4-BE49-F238E27FC236}">
                  <a16:creationId xmlns:a16="http://schemas.microsoft.com/office/drawing/2014/main" id="{BA08B0A8-F330-871E-A8E3-3B4A7B37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2 w 487"/>
                <a:gd name="T1" fmla="*/ 0 h 424"/>
                <a:gd name="T2" fmla="*/ 3 w 487"/>
                <a:gd name="T3" fmla="*/ 1 h 424"/>
                <a:gd name="T4" fmla="*/ 3 w 487"/>
                <a:gd name="T5" fmla="*/ 2 h 424"/>
                <a:gd name="T6" fmla="*/ 4 w 487"/>
                <a:gd name="T7" fmla="*/ 4 h 424"/>
                <a:gd name="T8" fmla="*/ 4 w 487"/>
                <a:gd name="T9" fmla="*/ 5 h 424"/>
                <a:gd name="T10" fmla="*/ 4 w 487"/>
                <a:gd name="T11" fmla="*/ 5 h 424"/>
                <a:gd name="T12" fmla="*/ 5 w 487"/>
                <a:gd name="T13" fmla="*/ 6 h 424"/>
                <a:gd name="T14" fmla="*/ 6 w 487"/>
                <a:gd name="T15" fmla="*/ 7 h 424"/>
                <a:gd name="T16" fmla="*/ 7 w 487"/>
                <a:gd name="T17" fmla="*/ 7 h 424"/>
                <a:gd name="T18" fmla="*/ 8 w 487"/>
                <a:gd name="T19" fmla="*/ 7 h 424"/>
                <a:gd name="T20" fmla="*/ 9 w 487"/>
                <a:gd name="T21" fmla="*/ 6 h 424"/>
                <a:gd name="T22" fmla="*/ 11 w 487"/>
                <a:gd name="T23" fmla="*/ 5 h 424"/>
                <a:gd name="T24" fmla="*/ 11 w 487"/>
                <a:gd name="T25" fmla="*/ 6 h 424"/>
                <a:gd name="T26" fmla="*/ 11 w 487"/>
                <a:gd name="T27" fmla="*/ 13 h 424"/>
                <a:gd name="T28" fmla="*/ 12 w 487"/>
                <a:gd name="T29" fmla="*/ 16 h 424"/>
                <a:gd name="T30" fmla="*/ 10 w 487"/>
                <a:gd name="T31" fmla="*/ 17 h 424"/>
                <a:gd name="T32" fmla="*/ 8 w 487"/>
                <a:gd name="T33" fmla="*/ 18 h 424"/>
                <a:gd name="T34" fmla="*/ 7 w 487"/>
                <a:gd name="T35" fmla="*/ 18 h 424"/>
                <a:gd name="T36" fmla="*/ 4 w 487"/>
                <a:gd name="T37" fmla="*/ 17 h 424"/>
                <a:gd name="T38" fmla="*/ 3 w 487"/>
                <a:gd name="T39" fmla="*/ 15 h 424"/>
                <a:gd name="T40" fmla="*/ 2 w 487"/>
                <a:gd name="T41" fmla="*/ 14 h 424"/>
                <a:gd name="T42" fmla="*/ 1 w 487"/>
                <a:gd name="T43" fmla="*/ 12 h 424"/>
                <a:gd name="T44" fmla="*/ 0 w 487"/>
                <a:gd name="T45" fmla="*/ 10 h 424"/>
                <a:gd name="T46" fmla="*/ 0 w 487"/>
                <a:gd name="T47" fmla="*/ 7 h 424"/>
                <a:gd name="T48" fmla="*/ 1 w 487"/>
                <a:gd name="T49" fmla="*/ 5 h 424"/>
                <a:gd name="T50" fmla="*/ 2 w 487"/>
                <a:gd name="T51" fmla="*/ 3 h 424"/>
                <a:gd name="T52" fmla="*/ 2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33" name="Group 119">
              <a:extLst>
                <a:ext uri="{FF2B5EF4-FFF2-40B4-BE49-F238E27FC236}">
                  <a16:creationId xmlns:a16="http://schemas.microsoft.com/office/drawing/2014/main" id="{12F27D6C-8A9E-AAD4-AC41-5F3BBF5B15D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18534" name="Freeform 120">
                <a:extLst>
                  <a:ext uri="{FF2B5EF4-FFF2-40B4-BE49-F238E27FC236}">
                    <a16:creationId xmlns:a16="http://schemas.microsoft.com/office/drawing/2014/main" id="{68244D00-7805-BC6C-3377-8257E6941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9 w 3311"/>
                  <a:gd name="T1" fmla="*/ 1 h 2423"/>
                  <a:gd name="T2" fmla="*/ 15 w 3311"/>
                  <a:gd name="T3" fmla="*/ 0 h 2423"/>
                  <a:gd name="T4" fmla="*/ 21 w 3311"/>
                  <a:gd name="T5" fmla="*/ 1 h 2423"/>
                  <a:gd name="T6" fmla="*/ 26 w 3311"/>
                  <a:gd name="T7" fmla="*/ 3 h 2423"/>
                  <a:gd name="T8" fmla="*/ 31 w 3311"/>
                  <a:gd name="T9" fmla="*/ 5 h 2423"/>
                  <a:gd name="T10" fmla="*/ 35 w 3311"/>
                  <a:gd name="T11" fmla="*/ 7 h 2423"/>
                  <a:gd name="T12" fmla="*/ 37 w 3311"/>
                  <a:gd name="T13" fmla="*/ 8 h 2423"/>
                  <a:gd name="T14" fmla="*/ 37 w 3311"/>
                  <a:gd name="T15" fmla="*/ 10 h 2423"/>
                  <a:gd name="T16" fmla="*/ 35 w 3311"/>
                  <a:gd name="T17" fmla="*/ 11 h 2423"/>
                  <a:gd name="T18" fmla="*/ 33 w 3311"/>
                  <a:gd name="T19" fmla="*/ 12 h 2423"/>
                  <a:gd name="T20" fmla="*/ 32 w 3311"/>
                  <a:gd name="T21" fmla="*/ 11 h 2423"/>
                  <a:gd name="T22" fmla="*/ 30 w 3311"/>
                  <a:gd name="T23" fmla="*/ 11 h 2423"/>
                  <a:gd name="T24" fmla="*/ 31 w 3311"/>
                  <a:gd name="T25" fmla="*/ 12 h 2423"/>
                  <a:gd name="T26" fmla="*/ 31 w 3311"/>
                  <a:gd name="T27" fmla="*/ 13 h 2423"/>
                  <a:gd name="T28" fmla="*/ 34 w 3311"/>
                  <a:gd name="T29" fmla="*/ 15 h 2423"/>
                  <a:gd name="T30" fmla="*/ 35 w 3311"/>
                  <a:gd name="T31" fmla="*/ 16 h 2423"/>
                  <a:gd name="T32" fmla="*/ 37 w 3311"/>
                  <a:gd name="T33" fmla="*/ 18 h 2423"/>
                  <a:gd name="T34" fmla="*/ 39 w 3311"/>
                  <a:gd name="T35" fmla="*/ 19 h 2423"/>
                  <a:gd name="T36" fmla="*/ 40 w 3311"/>
                  <a:gd name="T37" fmla="*/ 21 h 2423"/>
                  <a:gd name="T38" fmla="*/ 41 w 3311"/>
                  <a:gd name="T39" fmla="*/ 22 h 2423"/>
                  <a:gd name="T40" fmla="*/ 41 w 3311"/>
                  <a:gd name="T41" fmla="*/ 23 h 2423"/>
                  <a:gd name="T42" fmla="*/ 40 w 3311"/>
                  <a:gd name="T43" fmla="*/ 24 h 2423"/>
                  <a:gd name="T44" fmla="*/ 40 w 3311"/>
                  <a:gd name="T45" fmla="*/ 25 h 2423"/>
                  <a:gd name="T46" fmla="*/ 40 w 3311"/>
                  <a:gd name="T47" fmla="*/ 26 h 2423"/>
                  <a:gd name="T48" fmla="*/ 40 w 3311"/>
                  <a:gd name="T49" fmla="*/ 27 h 2423"/>
                  <a:gd name="T50" fmla="*/ 39 w 3311"/>
                  <a:gd name="T51" fmla="*/ 28 h 2423"/>
                  <a:gd name="T52" fmla="*/ 38 w 3311"/>
                  <a:gd name="T53" fmla="*/ 28 h 2423"/>
                  <a:gd name="T54" fmla="*/ 37 w 3311"/>
                  <a:gd name="T55" fmla="*/ 28 h 2423"/>
                  <a:gd name="T56" fmla="*/ 36 w 3311"/>
                  <a:gd name="T57" fmla="*/ 28 h 2423"/>
                  <a:gd name="T58" fmla="*/ 36 w 3311"/>
                  <a:gd name="T59" fmla="*/ 29 h 2423"/>
                  <a:gd name="T60" fmla="*/ 36 w 3311"/>
                  <a:gd name="T61" fmla="*/ 30 h 2423"/>
                  <a:gd name="T62" fmla="*/ 35 w 3311"/>
                  <a:gd name="T63" fmla="*/ 30 h 2423"/>
                  <a:gd name="T64" fmla="*/ 34 w 3311"/>
                  <a:gd name="T65" fmla="*/ 30 h 2423"/>
                  <a:gd name="T66" fmla="*/ 32 w 3311"/>
                  <a:gd name="T67" fmla="*/ 29 h 2423"/>
                  <a:gd name="T68" fmla="*/ 29 w 3311"/>
                  <a:gd name="T69" fmla="*/ 27 h 2423"/>
                  <a:gd name="T70" fmla="*/ 27 w 3311"/>
                  <a:gd name="T71" fmla="*/ 27 h 2423"/>
                  <a:gd name="T72" fmla="*/ 25 w 3311"/>
                  <a:gd name="T73" fmla="*/ 27 h 2423"/>
                  <a:gd name="T74" fmla="*/ 20 w 3311"/>
                  <a:gd name="T75" fmla="*/ 25 h 2423"/>
                  <a:gd name="T76" fmla="*/ 17 w 3311"/>
                  <a:gd name="T77" fmla="*/ 23 h 2423"/>
                  <a:gd name="T78" fmla="*/ 14 w 3311"/>
                  <a:gd name="T79" fmla="*/ 22 h 2423"/>
                  <a:gd name="T80" fmla="*/ 12 w 3311"/>
                  <a:gd name="T81" fmla="*/ 21 h 2423"/>
                  <a:gd name="T82" fmla="*/ 10 w 3311"/>
                  <a:gd name="T83" fmla="*/ 19 h 2423"/>
                  <a:gd name="T84" fmla="*/ 3 w 3311"/>
                  <a:gd name="T85" fmla="*/ 13 h 2423"/>
                  <a:gd name="T86" fmla="*/ 3 w 3311"/>
                  <a:gd name="T87" fmla="*/ 3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" name="Freeform 121">
                <a:extLst>
                  <a:ext uri="{FF2B5EF4-FFF2-40B4-BE49-F238E27FC236}">
                    <a16:creationId xmlns:a16="http://schemas.microsoft.com/office/drawing/2014/main" id="{3B4593A1-1585-80D6-080E-5912162A4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12 w 1008"/>
                  <a:gd name="T1" fmla="*/ 8 h 673"/>
                  <a:gd name="T2" fmla="*/ 12 w 1008"/>
                  <a:gd name="T3" fmla="*/ 8 h 673"/>
                  <a:gd name="T4" fmla="*/ 12 w 1008"/>
                  <a:gd name="T5" fmla="*/ 7 h 673"/>
                  <a:gd name="T6" fmla="*/ 12 w 1008"/>
                  <a:gd name="T7" fmla="*/ 7 h 673"/>
                  <a:gd name="T8" fmla="*/ 12 w 1008"/>
                  <a:gd name="T9" fmla="*/ 6 h 673"/>
                  <a:gd name="T10" fmla="*/ 11 w 1008"/>
                  <a:gd name="T11" fmla="*/ 5 h 673"/>
                  <a:gd name="T12" fmla="*/ 10 w 1008"/>
                  <a:gd name="T13" fmla="*/ 5 h 673"/>
                  <a:gd name="T14" fmla="*/ 9 w 1008"/>
                  <a:gd name="T15" fmla="*/ 4 h 673"/>
                  <a:gd name="T16" fmla="*/ 8 w 1008"/>
                  <a:gd name="T17" fmla="*/ 4 h 673"/>
                  <a:gd name="T18" fmla="*/ 7 w 1008"/>
                  <a:gd name="T19" fmla="*/ 4 h 673"/>
                  <a:gd name="T20" fmla="*/ 7 w 1008"/>
                  <a:gd name="T21" fmla="*/ 3 h 673"/>
                  <a:gd name="T22" fmla="*/ 6 w 1008"/>
                  <a:gd name="T23" fmla="*/ 3 h 673"/>
                  <a:gd name="T24" fmla="*/ 6 w 1008"/>
                  <a:gd name="T25" fmla="*/ 2 h 673"/>
                  <a:gd name="T26" fmla="*/ 5 w 1008"/>
                  <a:gd name="T27" fmla="*/ 2 h 673"/>
                  <a:gd name="T28" fmla="*/ 4 w 1008"/>
                  <a:gd name="T29" fmla="*/ 1 h 673"/>
                  <a:gd name="T30" fmla="*/ 4 w 1008"/>
                  <a:gd name="T31" fmla="*/ 1 h 673"/>
                  <a:gd name="T32" fmla="*/ 3 w 1008"/>
                  <a:gd name="T33" fmla="*/ 0 h 673"/>
                  <a:gd name="T34" fmla="*/ 2 w 1008"/>
                  <a:gd name="T35" fmla="*/ 0 h 673"/>
                  <a:gd name="T36" fmla="*/ 1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" name="Freeform 122">
                <a:extLst>
                  <a:ext uri="{FF2B5EF4-FFF2-40B4-BE49-F238E27FC236}">
                    <a16:creationId xmlns:a16="http://schemas.microsoft.com/office/drawing/2014/main" id="{D24FDA9A-BA84-AD96-990F-D901F08CE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3 w 1077"/>
                  <a:gd name="T1" fmla="*/ 10 h 838"/>
                  <a:gd name="T2" fmla="*/ 13 w 1077"/>
                  <a:gd name="T3" fmla="*/ 10 h 838"/>
                  <a:gd name="T4" fmla="*/ 13 w 1077"/>
                  <a:gd name="T5" fmla="*/ 9 h 838"/>
                  <a:gd name="T6" fmla="*/ 13 w 1077"/>
                  <a:gd name="T7" fmla="*/ 9 h 838"/>
                  <a:gd name="T8" fmla="*/ 13 w 1077"/>
                  <a:gd name="T9" fmla="*/ 9 h 838"/>
                  <a:gd name="T10" fmla="*/ 12 w 1077"/>
                  <a:gd name="T11" fmla="*/ 8 h 838"/>
                  <a:gd name="T12" fmla="*/ 11 w 1077"/>
                  <a:gd name="T13" fmla="*/ 8 h 838"/>
                  <a:gd name="T14" fmla="*/ 10 w 1077"/>
                  <a:gd name="T15" fmla="*/ 7 h 838"/>
                  <a:gd name="T16" fmla="*/ 9 w 1077"/>
                  <a:gd name="T17" fmla="*/ 6 h 838"/>
                  <a:gd name="T18" fmla="*/ 8 w 1077"/>
                  <a:gd name="T19" fmla="*/ 6 h 838"/>
                  <a:gd name="T20" fmla="*/ 7 w 1077"/>
                  <a:gd name="T21" fmla="*/ 5 h 838"/>
                  <a:gd name="T22" fmla="*/ 6 w 1077"/>
                  <a:gd name="T23" fmla="*/ 4 h 838"/>
                  <a:gd name="T24" fmla="*/ 5 w 1077"/>
                  <a:gd name="T25" fmla="*/ 3 h 838"/>
                  <a:gd name="T26" fmla="*/ 4 w 1077"/>
                  <a:gd name="T27" fmla="*/ 3 h 838"/>
                  <a:gd name="T28" fmla="*/ 2 w 1077"/>
                  <a:gd name="T29" fmla="*/ 2 h 838"/>
                  <a:gd name="T30" fmla="*/ 1 w 1077"/>
                  <a:gd name="T31" fmla="*/ 1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" name="Freeform 123">
                <a:extLst>
                  <a:ext uri="{FF2B5EF4-FFF2-40B4-BE49-F238E27FC236}">
                    <a16:creationId xmlns:a16="http://schemas.microsoft.com/office/drawing/2014/main" id="{3BB117B2-76F5-2C39-3ABF-7666FA186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3 w 1069"/>
                  <a:gd name="T1" fmla="*/ 10 h 828"/>
                  <a:gd name="T2" fmla="*/ 13 w 1069"/>
                  <a:gd name="T3" fmla="*/ 10 h 828"/>
                  <a:gd name="T4" fmla="*/ 12 w 1069"/>
                  <a:gd name="T5" fmla="*/ 9 h 828"/>
                  <a:gd name="T6" fmla="*/ 12 w 1069"/>
                  <a:gd name="T7" fmla="*/ 9 h 828"/>
                  <a:gd name="T8" fmla="*/ 10 w 1069"/>
                  <a:gd name="T9" fmla="*/ 7 h 828"/>
                  <a:gd name="T10" fmla="*/ 9 w 1069"/>
                  <a:gd name="T11" fmla="*/ 7 h 828"/>
                  <a:gd name="T12" fmla="*/ 8 w 1069"/>
                  <a:gd name="T13" fmla="*/ 6 h 828"/>
                  <a:gd name="T14" fmla="*/ 7 w 1069"/>
                  <a:gd name="T15" fmla="*/ 5 h 828"/>
                  <a:gd name="T16" fmla="*/ 6 w 1069"/>
                  <a:gd name="T17" fmla="*/ 4 h 828"/>
                  <a:gd name="T18" fmla="*/ 5 w 1069"/>
                  <a:gd name="T19" fmla="*/ 3 h 828"/>
                  <a:gd name="T20" fmla="*/ 4 w 1069"/>
                  <a:gd name="T21" fmla="*/ 3 h 828"/>
                  <a:gd name="T22" fmla="*/ 3 w 1069"/>
                  <a:gd name="T23" fmla="*/ 2 h 828"/>
                  <a:gd name="T24" fmla="*/ 2 w 1069"/>
                  <a:gd name="T25" fmla="*/ 1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" name="Freeform 124">
                <a:extLst>
                  <a:ext uri="{FF2B5EF4-FFF2-40B4-BE49-F238E27FC236}">
                    <a16:creationId xmlns:a16="http://schemas.microsoft.com/office/drawing/2014/main" id="{8D00BA85-EC88-7A57-6155-56D9DD163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0 w 36"/>
                  <a:gd name="T1" fmla="*/ 4 h 313"/>
                  <a:gd name="T2" fmla="*/ 0 w 36"/>
                  <a:gd name="T3" fmla="*/ 3 h 313"/>
                  <a:gd name="T4" fmla="*/ 0 w 36"/>
                  <a:gd name="T5" fmla="*/ 2 h 313"/>
                  <a:gd name="T6" fmla="*/ 0 w 36"/>
                  <a:gd name="T7" fmla="*/ 1 h 313"/>
                  <a:gd name="T8" fmla="*/ 0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9" name="Freeform 125">
                <a:extLst>
                  <a:ext uri="{FF2B5EF4-FFF2-40B4-BE49-F238E27FC236}">
                    <a16:creationId xmlns:a16="http://schemas.microsoft.com/office/drawing/2014/main" id="{CDFAC389-F6A6-58A7-6BCD-9665D885D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2 w 177"/>
                  <a:gd name="T1" fmla="*/ 0 h 175"/>
                  <a:gd name="T2" fmla="*/ 2 w 177"/>
                  <a:gd name="T3" fmla="*/ 0 h 175"/>
                  <a:gd name="T4" fmla="*/ 1 w 177"/>
                  <a:gd name="T5" fmla="*/ 0 h 175"/>
                  <a:gd name="T6" fmla="*/ 1 w 177"/>
                  <a:gd name="T7" fmla="*/ 1 h 175"/>
                  <a:gd name="T8" fmla="*/ 0 w 177"/>
                  <a:gd name="T9" fmla="*/ 1 h 175"/>
                  <a:gd name="T10" fmla="*/ 0 w 177"/>
                  <a:gd name="T11" fmla="*/ 2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0" name="Freeform 126">
                <a:extLst>
                  <a:ext uri="{FF2B5EF4-FFF2-40B4-BE49-F238E27FC236}">
                    <a16:creationId xmlns:a16="http://schemas.microsoft.com/office/drawing/2014/main" id="{4EC45E1E-F8B7-8CBB-1BC6-388A32E33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3 w 281"/>
                  <a:gd name="T1" fmla="*/ 0 h 123"/>
                  <a:gd name="T2" fmla="*/ 3 w 281"/>
                  <a:gd name="T3" fmla="*/ 0 h 123"/>
                  <a:gd name="T4" fmla="*/ 2 w 281"/>
                  <a:gd name="T5" fmla="*/ 0 h 123"/>
                  <a:gd name="T6" fmla="*/ 1 w 281"/>
                  <a:gd name="T7" fmla="*/ 0 h 123"/>
                  <a:gd name="T8" fmla="*/ 1 w 281"/>
                  <a:gd name="T9" fmla="*/ 1 h 123"/>
                  <a:gd name="T10" fmla="*/ 0 w 281"/>
                  <a:gd name="T11" fmla="*/ 2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1" name="Freeform 127">
                <a:extLst>
                  <a:ext uri="{FF2B5EF4-FFF2-40B4-BE49-F238E27FC236}">
                    <a16:creationId xmlns:a16="http://schemas.microsoft.com/office/drawing/2014/main" id="{39E8B0AD-744A-9B01-20E8-9117A01CF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4 w 319"/>
                  <a:gd name="T1" fmla="*/ 0 h 68"/>
                  <a:gd name="T2" fmla="*/ 3 w 319"/>
                  <a:gd name="T3" fmla="*/ 0 h 68"/>
                  <a:gd name="T4" fmla="*/ 2 w 319"/>
                  <a:gd name="T5" fmla="*/ 0 h 68"/>
                  <a:gd name="T6" fmla="*/ 1 w 319"/>
                  <a:gd name="T7" fmla="*/ 0 h 68"/>
                  <a:gd name="T8" fmla="*/ 1 w 319"/>
                  <a:gd name="T9" fmla="*/ 0 h 68"/>
                  <a:gd name="T10" fmla="*/ 0 w 319"/>
                  <a:gd name="T11" fmla="*/ 1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2" name="Freeform 128">
                <a:extLst>
                  <a:ext uri="{FF2B5EF4-FFF2-40B4-BE49-F238E27FC236}">
                    <a16:creationId xmlns:a16="http://schemas.microsoft.com/office/drawing/2014/main" id="{869317F0-BB49-3EA7-F457-1894CBA4D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2 w 150"/>
                  <a:gd name="T1" fmla="*/ 0 h 103"/>
                  <a:gd name="T2" fmla="*/ 1 w 150"/>
                  <a:gd name="T3" fmla="*/ 0 h 103"/>
                  <a:gd name="T4" fmla="*/ 1 w 150"/>
                  <a:gd name="T5" fmla="*/ 1 h 103"/>
                  <a:gd name="T6" fmla="*/ 0 w 150"/>
                  <a:gd name="T7" fmla="*/ 1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3" name="Freeform 129">
                <a:extLst>
                  <a:ext uri="{FF2B5EF4-FFF2-40B4-BE49-F238E27FC236}">
                    <a16:creationId xmlns:a16="http://schemas.microsoft.com/office/drawing/2014/main" id="{3E85879E-B332-C9FA-B20E-60830A990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3 w 242"/>
                  <a:gd name="T1" fmla="*/ 0 h 124"/>
                  <a:gd name="T2" fmla="*/ 2 w 242"/>
                  <a:gd name="T3" fmla="*/ 0 h 124"/>
                  <a:gd name="T4" fmla="*/ 1 w 242"/>
                  <a:gd name="T5" fmla="*/ 0 h 124"/>
                  <a:gd name="T6" fmla="*/ 1 w 242"/>
                  <a:gd name="T7" fmla="*/ 1 h 124"/>
                  <a:gd name="T8" fmla="*/ 0 w 242"/>
                  <a:gd name="T9" fmla="*/ 2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4" name="Freeform 130">
                <a:extLst>
                  <a:ext uri="{FF2B5EF4-FFF2-40B4-BE49-F238E27FC236}">
                    <a16:creationId xmlns:a16="http://schemas.microsoft.com/office/drawing/2014/main" id="{CD78DEDF-418B-E5FF-94C7-9F28B532F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3 w 205"/>
                  <a:gd name="T1" fmla="*/ 0 h 95"/>
                  <a:gd name="T2" fmla="*/ 2 w 205"/>
                  <a:gd name="T3" fmla="*/ 0 h 95"/>
                  <a:gd name="T4" fmla="*/ 1 w 205"/>
                  <a:gd name="T5" fmla="*/ 0 h 95"/>
                  <a:gd name="T6" fmla="*/ 1 w 205"/>
                  <a:gd name="T7" fmla="*/ 1 h 95"/>
                  <a:gd name="T8" fmla="*/ 0 w 205"/>
                  <a:gd name="T9" fmla="*/ 1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5" name="Freeform 131">
                <a:extLst>
                  <a:ext uri="{FF2B5EF4-FFF2-40B4-BE49-F238E27FC236}">
                    <a16:creationId xmlns:a16="http://schemas.microsoft.com/office/drawing/2014/main" id="{E6021E2E-46EB-CDD8-6C57-A7550AE66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2 w 199"/>
                  <a:gd name="T1" fmla="*/ 0 h 101"/>
                  <a:gd name="T2" fmla="*/ 2 w 199"/>
                  <a:gd name="T3" fmla="*/ 0 h 101"/>
                  <a:gd name="T4" fmla="*/ 1 w 199"/>
                  <a:gd name="T5" fmla="*/ 0 h 101"/>
                  <a:gd name="T6" fmla="*/ 0 w 199"/>
                  <a:gd name="T7" fmla="*/ 1 h 101"/>
                  <a:gd name="T8" fmla="*/ 0 w 199"/>
                  <a:gd name="T9" fmla="*/ 1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6" name="Freeform 132">
                <a:extLst>
                  <a:ext uri="{FF2B5EF4-FFF2-40B4-BE49-F238E27FC236}">
                    <a16:creationId xmlns:a16="http://schemas.microsoft.com/office/drawing/2014/main" id="{7C4286DA-77DB-350D-DBE6-92E34BE18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3 h 253"/>
                  <a:gd name="T2" fmla="*/ 1 w 296"/>
                  <a:gd name="T3" fmla="*/ 3 h 253"/>
                  <a:gd name="T4" fmla="*/ 2 w 296"/>
                  <a:gd name="T5" fmla="*/ 2 h 253"/>
                  <a:gd name="T6" fmla="*/ 3 w 296"/>
                  <a:gd name="T7" fmla="*/ 1 h 253"/>
                  <a:gd name="T8" fmla="*/ 4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7" name="Freeform 133">
                <a:extLst>
                  <a:ext uri="{FF2B5EF4-FFF2-40B4-BE49-F238E27FC236}">
                    <a16:creationId xmlns:a16="http://schemas.microsoft.com/office/drawing/2014/main" id="{87B898EE-A522-4A75-A648-7E249D659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3 w 237"/>
                  <a:gd name="T1" fmla="*/ 0 h 96"/>
                  <a:gd name="T2" fmla="*/ 2 w 237"/>
                  <a:gd name="T3" fmla="*/ 0 h 96"/>
                  <a:gd name="T4" fmla="*/ 1 w 237"/>
                  <a:gd name="T5" fmla="*/ 0 h 96"/>
                  <a:gd name="T6" fmla="*/ 1 w 237"/>
                  <a:gd name="T7" fmla="*/ 1 h 96"/>
                  <a:gd name="T8" fmla="*/ 0 w 237"/>
                  <a:gd name="T9" fmla="*/ 1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8" name="Freeform 134">
                <a:extLst>
                  <a:ext uri="{FF2B5EF4-FFF2-40B4-BE49-F238E27FC236}">
                    <a16:creationId xmlns:a16="http://schemas.microsoft.com/office/drawing/2014/main" id="{B1659EFD-FD9B-C1B4-103F-738DD0D70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2 w 198"/>
                  <a:gd name="T1" fmla="*/ 0 h 79"/>
                  <a:gd name="T2" fmla="*/ 2 w 198"/>
                  <a:gd name="T3" fmla="*/ 0 h 79"/>
                  <a:gd name="T4" fmla="*/ 1 w 198"/>
                  <a:gd name="T5" fmla="*/ 0 h 79"/>
                  <a:gd name="T6" fmla="*/ 1 w 198"/>
                  <a:gd name="T7" fmla="*/ 0 h 79"/>
                  <a:gd name="T8" fmla="*/ 0 w 198"/>
                  <a:gd name="T9" fmla="*/ 1 h 79"/>
                  <a:gd name="T10" fmla="*/ 0 w 198"/>
                  <a:gd name="T11" fmla="*/ 1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9" name="Freeform 135">
                <a:extLst>
                  <a:ext uri="{FF2B5EF4-FFF2-40B4-BE49-F238E27FC236}">
                    <a16:creationId xmlns:a16="http://schemas.microsoft.com/office/drawing/2014/main" id="{CFC50A1C-BB5B-C25F-10C8-8A4B9A155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2 w 184"/>
                  <a:gd name="T1" fmla="*/ 0 h 72"/>
                  <a:gd name="T2" fmla="*/ 2 w 184"/>
                  <a:gd name="T3" fmla="*/ 0 h 72"/>
                  <a:gd name="T4" fmla="*/ 1 w 184"/>
                  <a:gd name="T5" fmla="*/ 0 h 72"/>
                  <a:gd name="T6" fmla="*/ 1 w 184"/>
                  <a:gd name="T7" fmla="*/ 0 h 72"/>
                  <a:gd name="T8" fmla="*/ 0 w 184"/>
                  <a:gd name="T9" fmla="*/ 0 h 72"/>
                  <a:gd name="T10" fmla="*/ 0 w 184"/>
                  <a:gd name="T11" fmla="*/ 1 h 72"/>
                  <a:gd name="T12" fmla="*/ 0 w 184"/>
                  <a:gd name="T13" fmla="*/ 1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0" name="Freeform 136">
                <a:extLst>
                  <a:ext uri="{FF2B5EF4-FFF2-40B4-BE49-F238E27FC236}">
                    <a16:creationId xmlns:a16="http://schemas.microsoft.com/office/drawing/2014/main" id="{38E19C23-6032-CF61-D261-0C253FC58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1 h 78"/>
                  <a:gd name="T2" fmla="*/ 0 w 38"/>
                  <a:gd name="T3" fmla="*/ 0 h 78"/>
                  <a:gd name="T4" fmla="*/ 0 w 38"/>
                  <a:gd name="T5" fmla="*/ 0 h 78"/>
                  <a:gd name="T6" fmla="*/ 0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1" name="Freeform 137">
                <a:extLst>
                  <a:ext uri="{FF2B5EF4-FFF2-40B4-BE49-F238E27FC236}">
                    <a16:creationId xmlns:a16="http://schemas.microsoft.com/office/drawing/2014/main" id="{5449A752-0E8E-BF20-9A3F-4B491DF29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2 w 1027"/>
                  <a:gd name="T3" fmla="*/ 2 h 266"/>
                  <a:gd name="T4" fmla="*/ 3 w 1027"/>
                  <a:gd name="T5" fmla="*/ 3 h 266"/>
                  <a:gd name="T6" fmla="*/ 5 w 1027"/>
                  <a:gd name="T7" fmla="*/ 3 h 266"/>
                  <a:gd name="T8" fmla="*/ 9 w 1027"/>
                  <a:gd name="T9" fmla="*/ 3 h 266"/>
                  <a:gd name="T10" fmla="*/ 11 w 1027"/>
                  <a:gd name="T11" fmla="*/ 3 h 266"/>
                  <a:gd name="T12" fmla="*/ 12 w 1027"/>
                  <a:gd name="T13" fmla="*/ 3 h 266"/>
                  <a:gd name="T14" fmla="*/ 13 w 1027"/>
                  <a:gd name="T15" fmla="*/ 3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2" name="Freeform 138">
                <a:extLst>
                  <a:ext uri="{FF2B5EF4-FFF2-40B4-BE49-F238E27FC236}">
                    <a16:creationId xmlns:a16="http://schemas.microsoft.com/office/drawing/2014/main" id="{787B01A7-3A61-5EEB-E0D2-62C8A3C48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1 w 174"/>
                  <a:gd name="T3" fmla="*/ 1 h 396"/>
                  <a:gd name="T4" fmla="*/ 2 w 174"/>
                  <a:gd name="T5" fmla="*/ 3 h 396"/>
                  <a:gd name="T6" fmla="*/ 2 w 174"/>
                  <a:gd name="T7" fmla="*/ 4 h 396"/>
                  <a:gd name="T8" fmla="*/ 2 w 174"/>
                  <a:gd name="T9" fmla="*/ 5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3" name="Freeform 139">
                <a:extLst>
                  <a:ext uri="{FF2B5EF4-FFF2-40B4-BE49-F238E27FC236}">
                    <a16:creationId xmlns:a16="http://schemas.microsoft.com/office/drawing/2014/main" id="{D3141848-12EA-4F4A-9CC4-A961048C1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12 w 992"/>
                  <a:gd name="T1" fmla="*/ 0 h 425"/>
                  <a:gd name="T2" fmla="*/ 10 w 992"/>
                  <a:gd name="T3" fmla="*/ 1 h 425"/>
                  <a:gd name="T4" fmla="*/ 8 w 992"/>
                  <a:gd name="T5" fmla="*/ 2 h 425"/>
                  <a:gd name="T6" fmla="*/ 6 w 992"/>
                  <a:gd name="T7" fmla="*/ 3 h 425"/>
                  <a:gd name="T8" fmla="*/ 4 w 992"/>
                  <a:gd name="T9" fmla="*/ 3 h 425"/>
                  <a:gd name="T10" fmla="*/ 2 w 992"/>
                  <a:gd name="T11" fmla="*/ 4 h 425"/>
                  <a:gd name="T12" fmla="*/ 0 w 992"/>
                  <a:gd name="T13" fmla="*/ 5 h 425"/>
                  <a:gd name="T14" fmla="*/ 0 w 992"/>
                  <a:gd name="T15" fmla="*/ 5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4" name="Freeform 140">
                <a:extLst>
                  <a:ext uri="{FF2B5EF4-FFF2-40B4-BE49-F238E27FC236}">
                    <a16:creationId xmlns:a16="http://schemas.microsoft.com/office/drawing/2014/main" id="{59208FD9-AF98-9DD8-A6AB-172188EAB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0 w 27"/>
                  <a:gd name="T1" fmla="*/ 1 h 116"/>
                  <a:gd name="T2" fmla="*/ 0 w 27"/>
                  <a:gd name="T3" fmla="*/ 1 h 116"/>
                  <a:gd name="T4" fmla="*/ 0 w 27"/>
                  <a:gd name="T5" fmla="*/ 0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5" name="Freeform 141">
                <a:extLst>
                  <a:ext uri="{FF2B5EF4-FFF2-40B4-BE49-F238E27FC236}">
                    <a16:creationId xmlns:a16="http://schemas.microsoft.com/office/drawing/2014/main" id="{E64A54C5-1063-4442-7FEA-7186D8193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1 w 204"/>
                  <a:gd name="T3" fmla="*/ 1 h 149"/>
                  <a:gd name="T4" fmla="*/ 1 w 204"/>
                  <a:gd name="T5" fmla="*/ 1 h 149"/>
                  <a:gd name="T6" fmla="*/ 3 w 204"/>
                  <a:gd name="T7" fmla="*/ 2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Group 144">
            <a:extLst>
              <a:ext uri="{FF2B5EF4-FFF2-40B4-BE49-F238E27FC236}">
                <a16:creationId xmlns:a16="http://schemas.microsoft.com/office/drawing/2014/main" id="{1079F126-271A-706C-2851-C70E31E06FF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362200"/>
            <a:ext cx="4419600" cy="1905000"/>
            <a:chOff x="1248" y="1536"/>
            <a:chExt cx="2784" cy="1200"/>
          </a:xfrm>
        </p:grpSpPr>
        <p:sp>
          <p:nvSpPr>
            <p:cNvPr id="18524" name="AutoShape 145">
              <a:extLst>
                <a:ext uri="{FF2B5EF4-FFF2-40B4-BE49-F238E27FC236}">
                  <a16:creationId xmlns:a16="http://schemas.microsoft.com/office/drawing/2014/main" id="{5042D527-E3EF-85CF-744F-C0111D63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536"/>
              <a:ext cx="2784" cy="1200"/>
            </a:xfrm>
            <a:prstGeom prst="cloudCallout">
              <a:avLst>
                <a:gd name="adj1" fmla="val 52264"/>
                <a:gd name="adj2" fmla="val 75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lin ang="2700000" scaled="1"/>
            </a:gra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Oh yeah?  Then tell me the absolute error of </a:t>
              </a:r>
            </a:p>
          </p:txBody>
        </p:sp>
        <p:graphicFrame>
          <p:nvGraphicFramePr>
            <p:cNvPr id="18525" name="Object 146">
              <a:extLst>
                <a:ext uri="{FF2B5EF4-FFF2-40B4-BE49-F238E27FC236}">
                  <a16:creationId xmlns:a16="http://schemas.microsoft.com/office/drawing/2014/main" id="{66C5A041-DE8D-235E-6280-C32B9A9052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8" y="2208"/>
            <a:ext cx="124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91726" imgH="355446" progId="Equation.DSMT4">
                    <p:embed/>
                  </p:oleObj>
                </mc:Choice>
                <mc:Fallback>
                  <p:oleObj name="Equation" r:id="rId8" imgW="1091726" imgH="355446" progId="Equation.DSMT4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2208"/>
                          <a:ext cx="124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083" name="AutoShape 147">
            <a:extLst>
              <a:ext uri="{FF2B5EF4-FFF2-40B4-BE49-F238E27FC236}">
                <a16:creationId xmlns:a16="http://schemas.microsoft.com/office/drawing/2014/main" id="{77D2E57F-A498-95D3-6A42-D26460C7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24200"/>
            <a:ext cx="2362200" cy="914400"/>
          </a:xfrm>
          <a:prstGeom prst="cloudCallout">
            <a:avLst>
              <a:gd name="adj1" fmla="val -69222"/>
              <a:gd name="adj2" fmla="val 102259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Oops!</a:t>
            </a:r>
          </a:p>
        </p:txBody>
      </p:sp>
      <p:sp>
        <p:nvSpPr>
          <p:cNvPr id="40084" name="Rectangle 148">
            <a:extLst>
              <a:ext uri="{FF2B5EF4-FFF2-40B4-BE49-F238E27FC236}">
                <a16:creationId xmlns:a16="http://schemas.microsoft.com/office/drawing/2014/main" id="{2E16FAE5-C275-674E-4944-DF8BC59E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1828800" cy="1828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40085" name="Rectangle 149">
            <a:extLst>
              <a:ext uri="{FF2B5EF4-FFF2-40B4-BE49-F238E27FC236}">
                <a16:creationId xmlns:a16="http://schemas.microsoft.com/office/drawing/2014/main" id="{EDCC11E7-1AA1-C453-134B-49081E8B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0"/>
            <a:ext cx="26670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grpSp>
        <p:nvGrpSpPr>
          <p:cNvPr id="29" name="Group 150">
            <a:extLst>
              <a:ext uri="{FF2B5EF4-FFF2-40B4-BE49-F238E27FC236}">
                <a16:creationId xmlns:a16="http://schemas.microsoft.com/office/drawing/2014/main" id="{9337E005-AE37-D34F-A490-D1571F38C3E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57400"/>
            <a:ext cx="7391400" cy="962025"/>
            <a:chOff x="336" y="1296"/>
            <a:chExt cx="4656" cy="606"/>
          </a:xfrm>
        </p:grpSpPr>
        <p:graphicFrame>
          <p:nvGraphicFramePr>
            <p:cNvPr id="18516" name="Object 151">
              <a:extLst>
                <a:ext uri="{FF2B5EF4-FFF2-40B4-BE49-F238E27FC236}">
                  <a16:creationId xmlns:a16="http://schemas.microsoft.com/office/drawing/2014/main" id="{14195D15-A934-597A-EDB0-C5AFDC2DC5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296"/>
            <a:ext cx="33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400" imgH="228600" progId="Equation.DSMT4">
                    <p:embed/>
                  </p:oleObj>
                </mc:Choice>
                <mc:Fallback>
                  <p:oleObj name="Equation" r:id="rId10" imgW="279400" imgH="228600" progId="Equation.DSMT4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296"/>
                          <a:ext cx="33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17" name="Object 152">
              <a:extLst>
                <a:ext uri="{FF2B5EF4-FFF2-40B4-BE49-F238E27FC236}">
                  <a16:creationId xmlns:a16="http://schemas.microsoft.com/office/drawing/2014/main" id="{EA1BB4B0-6C5B-0545-EEC2-2A1F365259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296"/>
            <a:ext cx="20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4957" imgH="203024" progId="Equation.DSMT4">
                    <p:embed/>
                  </p:oleObj>
                </mc:Choice>
                <mc:Fallback>
                  <p:oleObj name="Equation" r:id="rId12" imgW="164957" imgH="203024" progId="Equation.DSMT4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296"/>
                          <a:ext cx="20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18" name="Object 153">
              <a:extLst>
                <a:ext uri="{FF2B5EF4-FFF2-40B4-BE49-F238E27FC236}">
                  <a16:creationId xmlns:a16="http://schemas.microsoft.com/office/drawing/2014/main" id="{C75BD919-3377-33FF-DB31-5BCD2A910F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1488"/>
            <a:ext cx="1920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62100" imgH="355600" progId="Equation.DSMT4">
                    <p:embed/>
                  </p:oleObj>
                </mc:Choice>
                <mc:Fallback>
                  <p:oleObj name="Equation" r:id="rId14" imgW="1562100" imgH="355600" progId="Equation.DSMT4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488"/>
                          <a:ext cx="1920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19" name="Object 154">
              <a:extLst>
                <a:ext uri="{FF2B5EF4-FFF2-40B4-BE49-F238E27FC236}">
                  <a16:creationId xmlns:a16="http://schemas.microsoft.com/office/drawing/2014/main" id="{F736E8A0-7C32-18F8-85D5-1DEE19DE67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536"/>
            <a:ext cx="91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98500" imgH="228600" progId="Equation.DSMT4">
                    <p:embed/>
                  </p:oleObj>
                </mc:Choice>
                <mc:Fallback>
                  <p:oleObj name="Equation" r:id="rId16" imgW="698500" imgH="228600" progId="Equation.DSMT4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36"/>
                          <a:ext cx="91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20" name="Rectangle 155">
              <a:extLst>
                <a:ext uri="{FF2B5EF4-FFF2-40B4-BE49-F238E27FC236}">
                  <a16:creationId xmlns:a16="http://schemas.microsoft.com/office/drawing/2014/main" id="{538CDBC6-C805-7A5A-7E0B-907CDBA8A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84"/>
              <a:ext cx="7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，例如：</a:t>
              </a: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521" name="Rectangle 156">
              <a:extLst>
                <a:ext uri="{FF2B5EF4-FFF2-40B4-BE49-F238E27FC236}">
                  <a16:creationId xmlns:a16="http://schemas.microsoft.com/office/drawing/2014/main" id="{54F3C700-209D-4190-68FC-EC58866BD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584"/>
              <a:ext cx="115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工程上常记为</a:t>
              </a: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8522" name="Rectangle 157">
              <a:extLst>
                <a:ext uri="{FF2B5EF4-FFF2-40B4-BE49-F238E27FC236}">
                  <a16:creationId xmlns:a16="http://schemas.microsoft.com/office/drawing/2014/main" id="{8D503960-FD2D-57A4-1CD5-2095EA530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96"/>
              <a:ext cx="27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，称为</a:t>
              </a:r>
              <a:r>
                <a:rPr lang="zh-CN" altLang="en-US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绝对误差限</a:t>
              </a: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accuracy */</a:t>
              </a:r>
              <a:r>
                <a:rPr lang="zh-CN" altLang="en-US" sz="2000" b="1">
                  <a:latin typeface="Arial" panose="020B0604020202020204" pitchFamily="34" charset="0"/>
                  <a:ea typeface="楷体_GB2312" pitchFamily="49" charset="-122"/>
                </a:rPr>
                <a:t>，</a:t>
              </a:r>
              <a:endPara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523" name="Rectangle 158">
              <a:extLst>
                <a:ext uri="{FF2B5EF4-FFF2-40B4-BE49-F238E27FC236}">
                  <a16:creationId xmlns:a16="http://schemas.microsoft.com/office/drawing/2014/main" id="{D72D284E-4DAC-DA47-0B1C-587CA52B7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96"/>
              <a:ext cx="9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的上限记为</a:t>
              </a:r>
              <a:endParaRPr lang="zh-CN" altLang="en-US" sz="2400">
                <a:ea typeface="楷体_GB2312" pitchFamily="49" charset="-122"/>
              </a:endParaRPr>
            </a:p>
          </p:txBody>
        </p:sp>
      </p:grpSp>
      <p:sp>
        <p:nvSpPr>
          <p:cNvPr id="40096" name="AutoShape 160" descr="再生纸">
            <a:extLst>
              <a:ext uri="{FF2B5EF4-FFF2-40B4-BE49-F238E27FC236}">
                <a16:creationId xmlns:a16="http://schemas.microsoft.com/office/drawing/2014/main" id="{3B98774B-5906-9AA8-C5F4-725E98DD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0"/>
            <a:ext cx="7924800" cy="990600"/>
          </a:xfrm>
          <a:prstGeom prst="roundRect">
            <a:avLst>
              <a:gd name="adj" fmla="val 16667"/>
            </a:avLst>
          </a:prstGeom>
          <a:blipFill dpi="0" rotWithShape="0">
            <a:blip r:embed="rId18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注：</a:t>
            </a: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e* 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理论上讲是唯一确定的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可能取正</a:t>
            </a:r>
            <a:r>
              <a:rPr kumimoji="1" lang="zh-CN" altLang="en-US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也可能取负。</a:t>
            </a:r>
          </a:p>
          <a:p>
            <a:pPr eaLnBrk="1" hangingPunct="1">
              <a:defRPr/>
            </a:pPr>
            <a:r>
              <a:rPr kumimoji="1" lang="zh-CN" alt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        </a:t>
            </a: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e* 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&gt; 0 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不唯一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当然 </a:t>
            </a: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e* 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越小越具有参考价值。</a:t>
            </a:r>
          </a:p>
        </p:txBody>
      </p:sp>
      <p:grpSp>
        <p:nvGrpSpPr>
          <p:cNvPr id="30" name="Group 163">
            <a:extLst>
              <a:ext uri="{FF2B5EF4-FFF2-40B4-BE49-F238E27FC236}">
                <a16:creationId xmlns:a16="http://schemas.microsoft.com/office/drawing/2014/main" id="{FBDB0BDA-922D-A689-6BFC-13F127762E71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495800"/>
            <a:ext cx="1757363" cy="2092325"/>
            <a:chOff x="4224" y="2688"/>
            <a:chExt cx="1107" cy="1318"/>
          </a:xfrm>
        </p:grpSpPr>
        <p:sp>
          <p:nvSpPr>
            <p:cNvPr id="18451" name="Freeform 164">
              <a:extLst>
                <a:ext uri="{FF2B5EF4-FFF2-40B4-BE49-F238E27FC236}">
                  <a16:creationId xmlns:a16="http://schemas.microsoft.com/office/drawing/2014/main" id="{02481D84-D121-0FE9-69DF-C6357697B5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74" y="2927"/>
              <a:ext cx="632" cy="391"/>
            </a:xfrm>
            <a:custGeom>
              <a:avLst/>
              <a:gdLst>
                <a:gd name="T0" fmla="*/ 1 w 2387"/>
                <a:gd name="T1" fmla="*/ 10 h 1296"/>
                <a:gd name="T2" fmla="*/ 2 w 2387"/>
                <a:gd name="T3" fmla="*/ 10 h 1296"/>
                <a:gd name="T4" fmla="*/ 3 w 2387"/>
                <a:gd name="T5" fmla="*/ 10 h 1296"/>
                <a:gd name="T6" fmla="*/ 3 w 2387"/>
                <a:gd name="T7" fmla="*/ 7 h 1296"/>
                <a:gd name="T8" fmla="*/ 2 w 2387"/>
                <a:gd name="T9" fmla="*/ 7 h 1296"/>
                <a:gd name="T10" fmla="*/ 2 w 2387"/>
                <a:gd name="T11" fmla="*/ 6 h 1296"/>
                <a:gd name="T12" fmla="*/ 4 w 2387"/>
                <a:gd name="T13" fmla="*/ 6 h 1296"/>
                <a:gd name="T14" fmla="*/ 5 w 2387"/>
                <a:gd name="T15" fmla="*/ 5 h 1296"/>
                <a:gd name="T16" fmla="*/ 5 w 2387"/>
                <a:gd name="T17" fmla="*/ 10 h 1296"/>
                <a:gd name="T18" fmla="*/ 10 w 2387"/>
                <a:gd name="T19" fmla="*/ 10 h 1296"/>
                <a:gd name="T20" fmla="*/ 11 w 2387"/>
                <a:gd name="T21" fmla="*/ 11 h 1296"/>
                <a:gd name="T22" fmla="*/ 12 w 2387"/>
                <a:gd name="T23" fmla="*/ 10 h 1296"/>
                <a:gd name="T24" fmla="*/ 11 w 2387"/>
                <a:gd name="T25" fmla="*/ 7 h 1296"/>
                <a:gd name="T26" fmla="*/ 11 w 2387"/>
                <a:gd name="T27" fmla="*/ 7 h 1296"/>
                <a:gd name="T28" fmla="*/ 10 w 2387"/>
                <a:gd name="T29" fmla="*/ 2 h 1296"/>
                <a:gd name="T30" fmla="*/ 9 w 2387"/>
                <a:gd name="T31" fmla="*/ 1 h 1296"/>
                <a:gd name="T32" fmla="*/ 7 w 2387"/>
                <a:gd name="T33" fmla="*/ 0 h 1296"/>
                <a:gd name="T34" fmla="*/ 5 w 2387"/>
                <a:gd name="T35" fmla="*/ 0 h 1296"/>
                <a:gd name="T36" fmla="*/ 3 w 2387"/>
                <a:gd name="T37" fmla="*/ 1 h 1296"/>
                <a:gd name="T38" fmla="*/ 1 w 2387"/>
                <a:gd name="T39" fmla="*/ 3 h 1296"/>
                <a:gd name="T40" fmla="*/ 1 w 2387"/>
                <a:gd name="T41" fmla="*/ 4 h 1296"/>
                <a:gd name="T42" fmla="*/ 0 w 2387"/>
                <a:gd name="T43" fmla="*/ 7 h 1296"/>
                <a:gd name="T44" fmla="*/ 0 w 2387"/>
                <a:gd name="T45" fmla="*/ 7 h 1296"/>
                <a:gd name="T46" fmla="*/ 1 w 2387"/>
                <a:gd name="T47" fmla="*/ 9 h 1296"/>
                <a:gd name="T48" fmla="*/ 1 w 2387"/>
                <a:gd name="T49" fmla="*/ 10 h 1296"/>
                <a:gd name="T50" fmla="*/ 1 w 2387"/>
                <a:gd name="T51" fmla="*/ 10 h 12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87"/>
                <a:gd name="T79" fmla="*/ 0 h 1296"/>
                <a:gd name="T80" fmla="*/ 2387 w 2387"/>
                <a:gd name="T81" fmla="*/ 1296 h 12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87" h="1296">
                  <a:moveTo>
                    <a:pt x="211" y="1209"/>
                  </a:moveTo>
                  <a:lnTo>
                    <a:pt x="380" y="1209"/>
                  </a:lnTo>
                  <a:lnTo>
                    <a:pt x="509" y="1201"/>
                  </a:lnTo>
                  <a:lnTo>
                    <a:pt x="545" y="861"/>
                  </a:lnTo>
                  <a:lnTo>
                    <a:pt x="452" y="815"/>
                  </a:lnTo>
                  <a:lnTo>
                    <a:pt x="464" y="749"/>
                  </a:lnTo>
                  <a:lnTo>
                    <a:pt x="785" y="735"/>
                  </a:lnTo>
                  <a:lnTo>
                    <a:pt x="1036" y="640"/>
                  </a:lnTo>
                  <a:lnTo>
                    <a:pt x="1005" y="1169"/>
                  </a:lnTo>
                  <a:lnTo>
                    <a:pt x="1946" y="1216"/>
                  </a:lnTo>
                  <a:lnTo>
                    <a:pt x="2161" y="1296"/>
                  </a:lnTo>
                  <a:lnTo>
                    <a:pt x="2387" y="1180"/>
                  </a:lnTo>
                  <a:lnTo>
                    <a:pt x="2323" y="847"/>
                  </a:lnTo>
                  <a:lnTo>
                    <a:pt x="2222" y="821"/>
                  </a:lnTo>
                  <a:lnTo>
                    <a:pt x="2058" y="199"/>
                  </a:lnTo>
                  <a:lnTo>
                    <a:pt x="1832" y="74"/>
                  </a:lnTo>
                  <a:lnTo>
                    <a:pt x="1363" y="0"/>
                  </a:lnTo>
                  <a:lnTo>
                    <a:pt x="1104" y="19"/>
                  </a:lnTo>
                  <a:lnTo>
                    <a:pt x="690" y="140"/>
                  </a:lnTo>
                  <a:lnTo>
                    <a:pt x="201" y="334"/>
                  </a:lnTo>
                  <a:lnTo>
                    <a:pt x="106" y="427"/>
                  </a:lnTo>
                  <a:lnTo>
                    <a:pt x="66" y="790"/>
                  </a:lnTo>
                  <a:lnTo>
                    <a:pt x="0" y="861"/>
                  </a:lnTo>
                  <a:lnTo>
                    <a:pt x="97" y="1136"/>
                  </a:lnTo>
                  <a:lnTo>
                    <a:pt x="211" y="1209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Freeform 165">
              <a:extLst>
                <a:ext uri="{FF2B5EF4-FFF2-40B4-BE49-F238E27FC236}">
                  <a16:creationId xmlns:a16="http://schemas.microsoft.com/office/drawing/2014/main" id="{0539B782-A7B9-D6EE-813B-584D59FC55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53" y="2926"/>
              <a:ext cx="432" cy="254"/>
            </a:xfrm>
            <a:custGeom>
              <a:avLst/>
              <a:gdLst>
                <a:gd name="T0" fmla="*/ 1 w 1636"/>
                <a:gd name="T1" fmla="*/ 3 h 842"/>
                <a:gd name="T2" fmla="*/ 0 w 1636"/>
                <a:gd name="T3" fmla="*/ 4 h 842"/>
                <a:gd name="T4" fmla="*/ 1 w 1636"/>
                <a:gd name="T5" fmla="*/ 4 h 842"/>
                <a:gd name="T6" fmla="*/ 1 w 1636"/>
                <a:gd name="T7" fmla="*/ 5 h 842"/>
                <a:gd name="T8" fmla="*/ 1 w 1636"/>
                <a:gd name="T9" fmla="*/ 4 h 842"/>
                <a:gd name="T10" fmla="*/ 1 w 1636"/>
                <a:gd name="T11" fmla="*/ 4 h 842"/>
                <a:gd name="T12" fmla="*/ 1 w 1636"/>
                <a:gd name="T13" fmla="*/ 5 h 842"/>
                <a:gd name="T14" fmla="*/ 2 w 1636"/>
                <a:gd name="T15" fmla="*/ 5 h 842"/>
                <a:gd name="T16" fmla="*/ 3 w 1636"/>
                <a:gd name="T17" fmla="*/ 5 h 842"/>
                <a:gd name="T18" fmla="*/ 4 w 1636"/>
                <a:gd name="T19" fmla="*/ 4 h 842"/>
                <a:gd name="T20" fmla="*/ 4 w 1636"/>
                <a:gd name="T21" fmla="*/ 3 h 842"/>
                <a:gd name="T22" fmla="*/ 4 w 1636"/>
                <a:gd name="T23" fmla="*/ 2 h 842"/>
                <a:gd name="T24" fmla="*/ 4 w 1636"/>
                <a:gd name="T25" fmla="*/ 1 h 842"/>
                <a:gd name="T26" fmla="*/ 5 w 1636"/>
                <a:gd name="T27" fmla="*/ 1 h 842"/>
                <a:gd name="T28" fmla="*/ 5 w 1636"/>
                <a:gd name="T29" fmla="*/ 1 h 842"/>
                <a:gd name="T30" fmla="*/ 5 w 1636"/>
                <a:gd name="T31" fmla="*/ 1 h 842"/>
                <a:gd name="T32" fmla="*/ 5 w 1636"/>
                <a:gd name="T33" fmla="*/ 0 h 842"/>
                <a:gd name="T34" fmla="*/ 6 w 1636"/>
                <a:gd name="T35" fmla="*/ 0 h 842"/>
                <a:gd name="T36" fmla="*/ 6 w 1636"/>
                <a:gd name="T37" fmla="*/ 2 h 842"/>
                <a:gd name="T38" fmla="*/ 7 w 1636"/>
                <a:gd name="T39" fmla="*/ 2 h 842"/>
                <a:gd name="T40" fmla="*/ 7 w 1636"/>
                <a:gd name="T41" fmla="*/ 2 h 842"/>
                <a:gd name="T42" fmla="*/ 7 w 1636"/>
                <a:gd name="T43" fmla="*/ 3 h 842"/>
                <a:gd name="T44" fmla="*/ 8 w 1636"/>
                <a:gd name="T45" fmla="*/ 5 h 842"/>
                <a:gd name="T46" fmla="*/ 7 w 1636"/>
                <a:gd name="T47" fmla="*/ 3 h 842"/>
                <a:gd name="T48" fmla="*/ 6 w 1636"/>
                <a:gd name="T49" fmla="*/ 4 h 842"/>
                <a:gd name="T50" fmla="*/ 6 w 1636"/>
                <a:gd name="T51" fmla="*/ 5 h 842"/>
                <a:gd name="T52" fmla="*/ 4 w 1636"/>
                <a:gd name="T53" fmla="*/ 6 h 842"/>
                <a:gd name="T54" fmla="*/ 2 w 1636"/>
                <a:gd name="T55" fmla="*/ 6 h 842"/>
                <a:gd name="T56" fmla="*/ 1 w 1636"/>
                <a:gd name="T57" fmla="*/ 7 h 842"/>
                <a:gd name="T58" fmla="*/ 0 w 1636"/>
                <a:gd name="T59" fmla="*/ 7 h 842"/>
                <a:gd name="T60" fmla="*/ 0 w 1636"/>
                <a:gd name="T61" fmla="*/ 4 h 842"/>
                <a:gd name="T62" fmla="*/ 1 w 1636"/>
                <a:gd name="T63" fmla="*/ 3 h 842"/>
                <a:gd name="T64" fmla="*/ 1 w 1636"/>
                <a:gd name="T65" fmla="*/ 3 h 84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36"/>
                <a:gd name="T100" fmla="*/ 0 h 842"/>
                <a:gd name="T101" fmla="*/ 1636 w 1636"/>
                <a:gd name="T102" fmla="*/ 842 h 84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36" h="842">
                  <a:moveTo>
                    <a:pt x="123" y="371"/>
                  </a:moveTo>
                  <a:lnTo>
                    <a:pt x="76" y="477"/>
                  </a:lnTo>
                  <a:lnTo>
                    <a:pt x="83" y="526"/>
                  </a:lnTo>
                  <a:lnTo>
                    <a:pt x="110" y="534"/>
                  </a:lnTo>
                  <a:lnTo>
                    <a:pt x="144" y="481"/>
                  </a:lnTo>
                  <a:lnTo>
                    <a:pt x="169" y="511"/>
                  </a:lnTo>
                  <a:lnTo>
                    <a:pt x="268" y="572"/>
                  </a:lnTo>
                  <a:lnTo>
                    <a:pt x="462" y="621"/>
                  </a:lnTo>
                  <a:lnTo>
                    <a:pt x="678" y="608"/>
                  </a:lnTo>
                  <a:lnTo>
                    <a:pt x="832" y="504"/>
                  </a:lnTo>
                  <a:lnTo>
                    <a:pt x="914" y="367"/>
                  </a:lnTo>
                  <a:lnTo>
                    <a:pt x="927" y="198"/>
                  </a:lnTo>
                  <a:lnTo>
                    <a:pt x="882" y="131"/>
                  </a:lnTo>
                  <a:lnTo>
                    <a:pt x="973" y="158"/>
                  </a:lnTo>
                  <a:lnTo>
                    <a:pt x="986" y="93"/>
                  </a:lnTo>
                  <a:lnTo>
                    <a:pt x="998" y="59"/>
                  </a:lnTo>
                  <a:lnTo>
                    <a:pt x="1060" y="30"/>
                  </a:lnTo>
                  <a:lnTo>
                    <a:pt x="1252" y="0"/>
                  </a:lnTo>
                  <a:lnTo>
                    <a:pt x="1279" y="161"/>
                  </a:lnTo>
                  <a:lnTo>
                    <a:pt x="1363" y="260"/>
                  </a:lnTo>
                  <a:lnTo>
                    <a:pt x="1513" y="281"/>
                  </a:lnTo>
                  <a:lnTo>
                    <a:pt x="1536" y="344"/>
                  </a:lnTo>
                  <a:lnTo>
                    <a:pt x="1636" y="559"/>
                  </a:lnTo>
                  <a:lnTo>
                    <a:pt x="1444" y="384"/>
                  </a:lnTo>
                  <a:lnTo>
                    <a:pt x="1321" y="443"/>
                  </a:lnTo>
                  <a:lnTo>
                    <a:pt x="1228" y="553"/>
                  </a:lnTo>
                  <a:lnTo>
                    <a:pt x="876" y="768"/>
                  </a:lnTo>
                  <a:lnTo>
                    <a:pt x="331" y="699"/>
                  </a:lnTo>
                  <a:lnTo>
                    <a:pt x="205" y="829"/>
                  </a:lnTo>
                  <a:lnTo>
                    <a:pt x="0" y="842"/>
                  </a:lnTo>
                  <a:lnTo>
                    <a:pt x="4" y="475"/>
                  </a:lnTo>
                  <a:lnTo>
                    <a:pt x="123" y="371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166">
              <a:extLst>
                <a:ext uri="{FF2B5EF4-FFF2-40B4-BE49-F238E27FC236}">
                  <a16:creationId xmlns:a16="http://schemas.microsoft.com/office/drawing/2014/main" id="{73315A2E-BE02-3CC6-7D54-B4F83B25AB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93" y="2966"/>
              <a:ext cx="681" cy="919"/>
            </a:xfrm>
            <a:custGeom>
              <a:avLst/>
              <a:gdLst>
                <a:gd name="T0" fmla="*/ 0 w 2575"/>
                <a:gd name="T1" fmla="*/ 23 h 3043"/>
                <a:gd name="T2" fmla="*/ 1 w 2575"/>
                <a:gd name="T3" fmla="*/ 18 h 3043"/>
                <a:gd name="T4" fmla="*/ 3 w 2575"/>
                <a:gd name="T5" fmla="*/ 15 h 3043"/>
                <a:gd name="T6" fmla="*/ 3 w 2575"/>
                <a:gd name="T7" fmla="*/ 11 h 3043"/>
                <a:gd name="T8" fmla="*/ 4 w 2575"/>
                <a:gd name="T9" fmla="*/ 10 h 3043"/>
                <a:gd name="T10" fmla="*/ 5 w 2575"/>
                <a:gd name="T11" fmla="*/ 4 h 3043"/>
                <a:gd name="T12" fmla="*/ 5 w 2575"/>
                <a:gd name="T13" fmla="*/ 2 h 3043"/>
                <a:gd name="T14" fmla="*/ 5 w 2575"/>
                <a:gd name="T15" fmla="*/ 0 h 3043"/>
                <a:gd name="T16" fmla="*/ 5 w 2575"/>
                <a:gd name="T17" fmla="*/ 0 h 3043"/>
                <a:gd name="T18" fmla="*/ 6 w 2575"/>
                <a:gd name="T19" fmla="*/ 2 h 3043"/>
                <a:gd name="T20" fmla="*/ 6 w 2575"/>
                <a:gd name="T21" fmla="*/ 5 h 3043"/>
                <a:gd name="T22" fmla="*/ 6 w 2575"/>
                <a:gd name="T23" fmla="*/ 8 h 3043"/>
                <a:gd name="T24" fmla="*/ 8 w 2575"/>
                <a:gd name="T25" fmla="*/ 8 h 3043"/>
                <a:gd name="T26" fmla="*/ 8 w 2575"/>
                <a:gd name="T27" fmla="*/ 3 h 3043"/>
                <a:gd name="T28" fmla="*/ 8 w 2575"/>
                <a:gd name="T29" fmla="*/ 0 h 3043"/>
                <a:gd name="T30" fmla="*/ 8 w 2575"/>
                <a:gd name="T31" fmla="*/ 1 h 3043"/>
                <a:gd name="T32" fmla="*/ 9 w 2575"/>
                <a:gd name="T33" fmla="*/ 4 h 3043"/>
                <a:gd name="T34" fmla="*/ 8 w 2575"/>
                <a:gd name="T35" fmla="*/ 8 h 3043"/>
                <a:gd name="T36" fmla="*/ 8 w 2575"/>
                <a:gd name="T37" fmla="*/ 12 h 3043"/>
                <a:gd name="T38" fmla="*/ 10 w 2575"/>
                <a:gd name="T39" fmla="*/ 13 h 3043"/>
                <a:gd name="T40" fmla="*/ 11 w 2575"/>
                <a:gd name="T41" fmla="*/ 15 h 3043"/>
                <a:gd name="T42" fmla="*/ 12 w 2575"/>
                <a:gd name="T43" fmla="*/ 19 h 3043"/>
                <a:gd name="T44" fmla="*/ 12 w 2575"/>
                <a:gd name="T45" fmla="*/ 22 h 3043"/>
                <a:gd name="T46" fmla="*/ 13 w 2575"/>
                <a:gd name="T47" fmla="*/ 25 h 3043"/>
                <a:gd name="T48" fmla="*/ 11 w 2575"/>
                <a:gd name="T49" fmla="*/ 25 h 3043"/>
                <a:gd name="T50" fmla="*/ 10 w 2575"/>
                <a:gd name="T51" fmla="*/ 19 h 3043"/>
                <a:gd name="T52" fmla="*/ 9 w 2575"/>
                <a:gd name="T53" fmla="*/ 18 h 3043"/>
                <a:gd name="T54" fmla="*/ 7 w 2575"/>
                <a:gd name="T55" fmla="*/ 16 h 3043"/>
                <a:gd name="T56" fmla="*/ 6 w 2575"/>
                <a:gd name="T57" fmla="*/ 16 h 3043"/>
                <a:gd name="T58" fmla="*/ 4 w 2575"/>
                <a:gd name="T59" fmla="*/ 18 h 3043"/>
                <a:gd name="T60" fmla="*/ 3 w 2575"/>
                <a:gd name="T61" fmla="*/ 20 h 3043"/>
                <a:gd name="T62" fmla="*/ 3 w 2575"/>
                <a:gd name="T63" fmla="*/ 22 h 3043"/>
                <a:gd name="T64" fmla="*/ 2 w 2575"/>
                <a:gd name="T65" fmla="*/ 25 h 3043"/>
                <a:gd name="T66" fmla="*/ 1 w 2575"/>
                <a:gd name="T67" fmla="*/ 25 h 3043"/>
                <a:gd name="T68" fmla="*/ 0 w 2575"/>
                <a:gd name="T69" fmla="*/ 23 h 3043"/>
                <a:gd name="T70" fmla="*/ 0 w 2575"/>
                <a:gd name="T71" fmla="*/ 23 h 304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575"/>
                <a:gd name="T109" fmla="*/ 0 h 3043"/>
                <a:gd name="T110" fmla="*/ 2575 w 2575"/>
                <a:gd name="T111" fmla="*/ 3043 h 304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575" h="3043">
                  <a:moveTo>
                    <a:pt x="0" y="2747"/>
                  </a:moveTo>
                  <a:lnTo>
                    <a:pt x="182" y="2095"/>
                  </a:lnTo>
                  <a:lnTo>
                    <a:pt x="517" y="1783"/>
                  </a:lnTo>
                  <a:lnTo>
                    <a:pt x="549" y="1388"/>
                  </a:lnTo>
                  <a:lnTo>
                    <a:pt x="832" y="1163"/>
                  </a:lnTo>
                  <a:lnTo>
                    <a:pt x="977" y="496"/>
                  </a:lnTo>
                  <a:lnTo>
                    <a:pt x="986" y="302"/>
                  </a:lnTo>
                  <a:lnTo>
                    <a:pt x="980" y="2"/>
                  </a:lnTo>
                  <a:lnTo>
                    <a:pt x="1055" y="0"/>
                  </a:lnTo>
                  <a:lnTo>
                    <a:pt x="1136" y="194"/>
                  </a:lnTo>
                  <a:lnTo>
                    <a:pt x="1199" y="583"/>
                  </a:lnTo>
                  <a:lnTo>
                    <a:pt x="1170" y="943"/>
                  </a:lnTo>
                  <a:lnTo>
                    <a:pt x="1551" y="948"/>
                  </a:lnTo>
                  <a:lnTo>
                    <a:pt x="1661" y="420"/>
                  </a:lnTo>
                  <a:lnTo>
                    <a:pt x="1661" y="38"/>
                  </a:lnTo>
                  <a:lnTo>
                    <a:pt x="1708" y="78"/>
                  </a:lnTo>
                  <a:lnTo>
                    <a:pt x="1802" y="429"/>
                  </a:lnTo>
                  <a:lnTo>
                    <a:pt x="1748" y="994"/>
                  </a:lnTo>
                  <a:lnTo>
                    <a:pt x="1636" y="1424"/>
                  </a:lnTo>
                  <a:lnTo>
                    <a:pt x="1935" y="1553"/>
                  </a:lnTo>
                  <a:lnTo>
                    <a:pt x="2233" y="1849"/>
                  </a:lnTo>
                  <a:lnTo>
                    <a:pt x="2440" y="2260"/>
                  </a:lnTo>
                  <a:lnTo>
                    <a:pt x="2528" y="2648"/>
                  </a:lnTo>
                  <a:lnTo>
                    <a:pt x="2575" y="3013"/>
                  </a:lnTo>
                  <a:lnTo>
                    <a:pt x="2163" y="3043"/>
                  </a:lnTo>
                  <a:lnTo>
                    <a:pt x="1955" y="2311"/>
                  </a:lnTo>
                  <a:lnTo>
                    <a:pt x="1781" y="2121"/>
                  </a:lnTo>
                  <a:lnTo>
                    <a:pt x="1347" y="1937"/>
                  </a:lnTo>
                  <a:lnTo>
                    <a:pt x="1165" y="1952"/>
                  </a:lnTo>
                  <a:lnTo>
                    <a:pt x="914" y="2121"/>
                  </a:lnTo>
                  <a:lnTo>
                    <a:pt x="669" y="2403"/>
                  </a:lnTo>
                  <a:lnTo>
                    <a:pt x="517" y="2631"/>
                  </a:lnTo>
                  <a:lnTo>
                    <a:pt x="452" y="2977"/>
                  </a:lnTo>
                  <a:lnTo>
                    <a:pt x="140" y="3001"/>
                  </a:lnTo>
                  <a:lnTo>
                    <a:pt x="0" y="2747"/>
                  </a:lnTo>
                  <a:close/>
                </a:path>
              </a:pathLst>
            </a:custGeom>
            <a:solidFill>
              <a:srgbClr val="857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Freeform 167">
              <a:extLst>
                <a:ext uri="{FF2B5EF4-FFF2-40B4-BE49-F238E27FC236}">
                  <a16:creationId xmlns:a16="http://schemas.microsoft.com/office/drawing/2014/main" id="{E855E410-1FB2-41DA-0EB6-E31DC64FBC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26" y="3371"/>
              <a:ext cx="399" cy="180"/>
            </a:xfrm>
            <a:custGeom>
              <a:avLst/>
              <a:gdLst>
                <a:gd name="T0" fmla="*/ 0 w 1508"/>
                <a:gd name="T1" fmla="*/ 1 h 595"/>
                <a:gd name="T2" fmla="*/ 0 w 1508"/>
                <a:gd name="T3" fmla="*/ 0 h 595"/>
                <a:gd name="T4" fmla="*/ 2 w 1508"/>
                <a:gd name="T5" fmla="*/ 0 h 595"/>
                <a:gd name="T6" fmla="*/ 2 w 1508"/>
                <a:gd name="T7" fmla="*/ 1 h 595"/>
                <a:gd name="T8" fmla="*/ 3 w 1508"/>
                <a:gd name="T9" fmla="*/ 2 h 595"/>
                <a:gd name="T10" fmla="*/ 6 w 1508"/>
                <a:gd name="T11" fmla="*/ 2 h 595"/>
                <a:gd name="T12" fmla="*/ 6 w 1508"/>
                <a:gd name="T13" fmla="*/ 1 h 595"/>
                <a:gd name="T14" fmla="*/ 7 w 1508"/>
                <a:gd name="T15" fmla="*/ 1 h 595"/>
                <a:gd name="T16" fmla="*/ 7 w 1508"/>
                <a:gd name="T17" fmla="*/ 3 h 595"/>
                <a:gd name="T18" fmla="*/ 6 w 1508"/>
                <a:gd name="T19" fmla="*/ 2 h 595"/>
                <a:gd name="T20" fmla="*/ 6 w 1508"/>
                <a:gd name="T21" fmla="*/ 4 h 595"/>
                <a:gd name="T22" fmla="*/ 7 w 1508"/>
                <a:gd name="T23" fmla="*/ 4 h 595"/>
                <a:gd name="T24" fmla="*/ 7 w 1508"/>
                <a:gd name="T25" fmla="*/ 5 h 595"/>
                <a:gd name="T26" fmla="*/ 7 w 1508"/>
                <a:gd name="T27" fmla="*/ 5 h 595"/>
                <a:gd name="T28" fmla="*/ 6 w 1508"/>
                <a:gd name="T29" fmla="*/ 5 h 595"/>
                <a:gd name="T30" fmla="*/ 5 w 1508"/>
                <a:gd name="T31" fmla="*/ 4 h 595"/>
                <a:gd name="T32" fmla="*/ 2 w 1508"/>
                <a:gd name="T33" fmla="*/ 3 h 595"/>
                <a:gd name="T34" fmla="*/ 2 w 1508"/>
                <a:gd name="T35" fmla="*/ 4 h 595"/>
                <a:gd name="T36" fmla="*/ 1 w 1508"/>
                <a:gd name="T37" fmla="*/ 4 h 595"/>
                <a:gd name="T38" fmla="*/ 0 w 1508"/>
                <a:gd name="T39" fmla="*/ 2 h 595"/>
                <a:gd name="T40" fmla="*/ 1 w 1508"/>
                <a:gd name="T41" fmla="*/ 2 h 595"/>
                <a:gd name="T42" fmla="*/ 1 w 1508"/>
                <a:gd name="T43" fmla="*/ 1 h 595"/>
                <a:gd name="T44" fmla="*/ 0 w 1508"/>
                <a:gd name="T45" fmla="*/ 1 h 595"/>
                <a:gd name="T46" fmla="*/ 0 w 1508"/>
                <a:gd name="T47" fmla="*/ 1 h 59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08"/>
                <a:gd name="T73" fmla="*/ 0 h 595"/>
                <a:gd name="T74" fmla="*/ 1508 w 1508"/>
                <a:gd name="T75" fmla="*/ 595 h 59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08" h="595">
                  <a:moveTo>
                    <a:pt x="0" y="123"/>
                  </a:moveTo>
                  <a:lnTo>
                    <a:pt x="63" y="0"/>
                  </a:lnTo>
                  <a:lnTo>
                    <a:pt x="333" y="6"/>
                  </a:lnTo>
                  <a:lnTo>
                    <a:pt x="381" y="144"/>
                  </a:lnTo>
                  <a:lnTo>
                    <a:pt x="515" y="169"/>
                  </a:lnTo>
                  <a:lnTo>
                    <a:pt x="1108" y="190"/>
                  </a:lnTo>
                  <a:lnTo>
                    <a:pt x="1234" y="123"/>
                  </a:lnTo>
                  <a:lnTo>
                    <a:pt x="1460" y="148"/>
                  </a:lnTo>
                  <a:lnTo>
                    <a:pt x="1489" y="323"/>
                  </a:lnTo>
                  <a:lnTo>
                    <a:pt x="1257" y="312"/>
                  </a:lnTo>
                  <a:lnTo>
                    <a:pt x="1272" y="429"/>
                  </a:lnTo>
                  <a:lnTo>
                    <a:pt x="1508" y="481"/>
                  </a:lnTo>
                  <a:lnTo>
                    <a:pt x="1494" y="532"/>
                  </a:lnTo>
                  <a:lnTo>
                    <a:pt x="1407" y="595"/>
                  </a:lnTo>
                  <a:lnTo>
                    <a:pt x="1171" y="589"/>
                  </a:lnTo>
                  <a:lnTo>
                    <a:pt x="1086" y="441"/>
                  </a:lnTo>
                  <a:lnTo>
                    <a:pt x="415" y="344"/>
                  </a:lnTo>
                  <a:lnTo>
                    <a:pt x="308" y="466"/>
                  </a:lnTo>
                  <a:lnTo>
                    <a:pt x="111" y="477"/>
                  </a:lnTo>
                  <a:lnTo>
                    <a:pt x="10" y="293"/>
                  </a:lnTo>
                  <a:lnTo>
                    <a:pt x="217" y="287"/>
                  </a:lnTo>
                  <a:lnTo>
                    <a:pt x="213" y="148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Freeform 168">
              <a:extLst>
                <a:ext uri="{FF2B5EF4-FFF2-40B4-BE49-F238E27FC236}">
                  <a16:creationId xmlns:a16="http://schemas.microsoft.com/office/drawing/2014/main" id="{FDF810D0-EC9D-3F19-7159-5C9E4D82EF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0" y="3292"/>
              <a:ext cx="109" cy="226"/>
            </a:xfrm>
            <a:custGeom>
              <a:avLst/>
              <a:gdLst>
                <a:gd name="T0" fmla="*/ 1 w 411"/>
                <a:gd name="T1" fmla="*/ 0 h 747"/>
                <a:gd name="T2" fmla="*/ 2 w 411"/>
                <a:gd name="T3" fmla="*/ 0 h 747"/>
                <a:gd name="T4" fmla="*/ 2 w 411"/>
                <a:gd name="T5" fmla="*/ 2 h 747"/>
                <a:gd name="T6" fmla="*/ 2 w 411"/>
                <a:gd name="T7" fmla="*/ 3 h 747"/>
                <a:gd name="T8" fmla="*/ 2 w 411"/>
                <a:gd name="T9" fmla="*/ 4 h 747"/>
                <a:gd name="T10" fmla="*/ 2 w 411"/>
                <a:gd name="T11" fmla="*/ 5 h 747"/>
                <a:gd name="T12" fmla="*/ 2 w 411"/>
                <a:gd name="T13" fmla="*/ 6 h 747"/>
                <a:gd name="T14" fmla="*/ 1 w 411"/>
                <a:gd name="T15" fmla="*/ 6 h 747"/>
                <a:gd name="T16" fmla="*/ 1 w 411"/>
                <a:gd name="T17" fmla="*/ 5 h 747"/>
                <a:gd name="T18" fmla="*/ 1 w 411"/>
                <a:gd name="T19" fmla="*/ 6 h 747"/>
                <a:gd name="T20" fmla="*/ 0 w 411"/>
                <a:gd name="T21" fmla="*/ 5 h 747"/>
                <a:gd name="T22" fmla="*/ 0 w 411"/>
                <a:gd name="T23" fmla="*/ 4 h 747"/>
                <a:gd name="T24" fmla="*/ 1 w 411"/>
                <a:gd name="T25" fmla="*/ 2 h 747"/>
                <a:gd name="T26" fmla="*/ 1 w 411"/>
                <a:gd name="T27" fmla="*/ 0 h 747"/>
                <a:gd name="T28" fmla="*/ 1 w 411"/>
                <a:gd name="T29" fmla="*/ 0 h 7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1"/>
                <a:gd name="T46" fmla="*/ 0 h 747"/>
                <a:gd name="T47" fmla="*/ 411 w 411"/>
                <a:gd name="T48" fmla="*/ 747 h 74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1" h="747">
                  <a:moveTo>
                    <a:pt x="92" y="11"/>
                  </a:moveTo>
                  <a:lnTo>
                    <a:pt x="314" y="0"/>
                  </a:lnTo>
                  <a:lnTo>
                    <a:pt x="299" y="262"/>
                  </a:lnTo>
                  <a:lnTo>
                    <a:pt x="401" y="355"/>
                  </a:lnTo>
                  <a:lnTo>
                    <a:pt x="367" y="425"/>
                  </a:lnTo>
                  <a:lnTo>
                    <a:pt x="348" y="534"/>
                  </a:lnTo>
                  <a:lnTo>
                    <a:pt x="411" y="728"/>
                  </a:lnTo>
                  <a:lnTo>
                    <a:pt x="253" y="747"/>
                  </a:lnTo>
                  <a:lnTo>
                    <a:pt x="236" y="615"/>
                  </a:lnTo>
                  <a:lnTo>
                    <a:pt x="160" y="680"/>
                  </a:lnTo>
                  <a:lnTo>
                    <a:pt x="0" y="625"/>
                  </a:lnTo>
                  <a:lnTo>
                    <a:pt x="0" y="431"/>
                  </a:lnTo>
                  <a:lnTo>
                    <a:pt x="97" y="298"/>
                  </a:lnTo>
                  <a:lnTo>
                    <a:pt x="92" y="11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169">
              <a:extLst>
                <a:ext uri="{FF2B5EF4-FFF2-40B4-BE49-F238E27FC236}">
                  <a16:creationId xmlns:a16="http://schemas.microsoft.com/office/drawing/2014/main" id="{80DBAD35-8111-6E7F-EA2C-0C271A8A4F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08" y="3283"/>
              <a:ext cx="326" cy="121"/>
            </a:xfrm>
            <a:custGeom>
              <a:avLst/>
              <a:gdLst>
                <a:gd name="T0" fmla="*/ 0 w 1234"/>
                <a:gd name="T1" fmla="*/ 1 h 399"/>
                <a:gd name="T2" fmla="*/ 1 w 1234"/>
                <a:gd name="T3" fmla="*/ 0 h 399"/>
                <a:gd name="T4" fmla="*/ 3 w 1234"/>
                <a:gd name="T5" fmla="*/ 1 h 399"/>
                <a:gd name="T6" fmla="*/ 3 w 1234"/>
                <a:gd name="T7" fmla="*/ 1 h 399"/>
                <a:gd name="T8" fmla="*/ 4 w 1234"/>
                <a:gd name="T9" fmla="*/ 2 h 399"/>
                <a:gd name="T10" fmla="*/ 4 w 1234"/>
                <a:gd name="T11" fmla="*/ 2 h 399"/>
                <a:gd name="T12" fmla="*/ 4 w 1234"/>
                <a:gd name="T13" fmla="*/ 1 h 399"/>
                <a:gd name="T14" fmla="*/ 5 w 1234"/>
                <a:gd name="T15" fmla="*/ 1 h 399"/>
                <a:gd name="T16" fmla="*/ 5 w 1234"/>
                <a:gd name="T17" fmla="*/ 2 h 399"/>
                <a:gd name="T18" fmla="*/ 6 w 1234"/>
                <a:gd name="T19" fmla="*/ 2 h 399"/>
                <a:gd name="T20" fmla="*/ 6 w 1234"/>
                <a:gd name="T21" fmla="*/ 3 h 399"/>
                <a:gd name="T22" fmla="*/ 6 w 1234"/>
                <a:gd name="T23" fmla="*/ 3 h 399"/>
                <a:gd name="T24" fmla="*/ 4 w 1234"/>
                <a:gd name="T25" fmla="*/ 3 h 399"/>
                <a:gd name="T26" fmla="*/ 3 w 1234"/>
                <a:gd name="T27" fmla="*/ 2 h 399"/>
                <a:gd name="T28" fmla="*/ 1 w 1234"/>
                <a:gd name="T29" fmla="*/ 2 h 399"/>
                <a:gd name="T30" fmla="*/ 0 w 1234"/>
                <a:gd name="T31" fmla="*/ 1 h 399"/>
                <a:gd name="T32" fmla="*/ 0 w 1234"/>
                <a:gd name="T33" fmla="*/ 1 h 39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34"/>
                <a:gd name="T52" fmla="*/ 0 h 399"/>
                <a:gd name="T53" fmla="*/ 1234 w 1234"/>
                <a:gd name="T54" fmla="*/ 399 h 39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34" h="399">
                  <a:moveTo>
                    <a:pt x="0" y="116"/>
                  </a:moveTo>
                  <a:lnTo>
                    <a:pt x="226" y="0"/>
                  </a:lnTo>
                  <a:lnTo>
                    <a:pt x="574" y="101"/>
                  </a:lnTo>
                  <a:lnTo>
                    <a:pt x="732" y="49"/>
                  </a:lnTo>
                  <a:lnTo>
                    <a:pt x="737" y="173"/>
                  </a:lnTo>
                  <a:lnTo>
                    <a:pt x="910" y="188"/>
                  </a:lnTo>
                  <a:lnTo>
                    <a:pt x="939" y="76"/>
                  </a:lnTo>
                  <a:lnTo>
                    <a:pt x="1108" y="76"/>
                  </a:lnTo>
                  <a:lnTo>
                    <a:pt x="992" y="194"/>
                  </a:lnTo>
                  <a:lnTo>
                    <a:pt x="1190" y="240"/>
                  </a:lnTo>
                  <a:lnTo>
                    <a:pt x="1234" y="342"/>
                  </a:lnTo>
                  <a:lnTo>
                    <a:pt x="1127" y="388"/>
                  </a:lnTo>
                  <a:lnTo>
                    <a:pt x="766" y="399"/>
                  </a:lnTo>
                  <a:lnTo>
                    <a:pt x="511" y="266"/>
                  </a:lnTo>
                  <a:lnTo>
                    <a:pt x="101" y="29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170">
              <a:extLst>
                <a:ext uri="{FF2B5EF4-FFF2-40B4-BE49-F238E27FC236}">
                  <a16:creationId xmlns:a16="http://schemas.microsoft.com/office/drawing/2014/main" id="{9E75AF8C-2C9E-F14B-3CDC-B3AED0F0C9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91" y="3296"/>
              <a:ext cx="101" cy="211"/>
            </a:xfrm>
            <a:custGeom>
              <a:avLst/>
              <a:gdLst>
                <a:gd name="T0" fmla="*/ 1 w 382"/>
                <a:gd name="T1" fmla="*/ 0 h 701"/>
                <a:gd name="T2" fmla="*/ 2 w 382"/>
                <a:gd name="T3" fmla="*/ 0 h 701"/>
                <a:gd name="T4" fmla="*/ 2 w 382"/>
                <a:gd name="T5" fmla="*/ 2 h 701"/>
                <a:gd name="T6" fmla="*/ 1 w 382"/>
                <a:gd name="T7" fmla="*/ 2 h 701"/>
                <a:gd name="T8" fmla="*/ 1 w 382"/>
                <a:gd name="T9" fmla="*/ 2 h 701"/>
                <a:gd name="T10" fmla="*/ 1 w 382"/>
                <a:gd name="T11" fmla="*/ 3 h 701"/>
                <a:gd name="T12" fmla="*/ 1 w 382"/>
                <a:gd name="T13" fmla="*/ 3 h 701"/>
                <a:gd name="T14" fmla="*/ 1 w 382"/>
                <a:gd name="T15" fmla="*/ 4 h 701"/>
                <a:gd name="T16" fmla="*/ 1 w 382"/>
                <a:gd name="T17" fmla="*/ 4 h 701"/>
                <a:gd name="T18" fmla="*/ 1 w 382"/>
                <a:gd name="T19" fmla="*/ 4 h 701"/>
                <a:gd name="T20" fmla="*/ 1 w 382"/>
                <a:gd name="T21" fmla="*/ 4 h 701"/>
                <a:gd name="T22" fmla="*/ 1 w 382"/>
                <a:gd name="T23" fmla="*/ 4 h 701"/>
                <a:gd name="T24" fmla="*/ 1 w 382"/>
                <a:gd name="T25" fmla="*/ 4 h 701"/>
                <a:gd name="T26" fmla="*/ 1 w 382"/>
                <a:gd name="T27" fmla="*/ 5 h 701"/>
                <a:gd name="T28" fmla="*/ 2 w 382"/>
                <a:gd name="T29" fmla="*/ 5 h 701"/>
                <a:gd name="T30" fmla="*/ 2 w 382"/>
                <a:gd name="T31" fmla="*/ 4 h 701"/>
                <a:gd name="T32" fmla="*/ 2 w 382"/>
                <a:gd name="T33" fmla="*/ 6 h 701"/>
                <a:gd name="T34" fmla="*/ 2 w 382"/>
                <a:gd name="T35" fmla="*/ 6 h 701"/>
                <a:gd name="T36" fmla="*/ 1 w 382"/>
                <a:gd name="T37" fmla="*/ 5 h 701"/>
                <a:gd name="T38" fmla="*/ 1 w 382"/>
                <a:gd name="T39" fmla="*/ 6 h 701"/>
                <a:gd name="T40" fmla="*/ 0 w 382"/>
                <a:gd name="T41" fmla="*/ 5 h 701"/>
                <a:gd name="T42" fmla="*/ 0 w 382"/>
                <a:gd name="T43" fmla="*/ 3 h 701"/>
                <a:gd name="T44" fmla="*/ 1 w 382"/>
                <a:gd name="T45" fmla="*/ 2 h 701"/>
                <a:gd name="T46" fmla="*/ 1 w 382"/>
                <a:gd name="T47" fmla="*/ 0 h 701"/>
                <a:gd name="T48" fmla="*/ 1 w 382"/>
                <a:gd name="T49" fmla="*/ 0 h 7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2"/>
                <a:gd name="T76" fmla="*/ 0 h 701"/>
                <a:gd name="T77" fmla="*/ 382 w 382"/>
                <a:gd name="T78" fmla="*/ 701 h 70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2" h="701">
                  <a:moveTo>
                    <a:pt x="107" y="0"/>
                  </a:moveTo>
                  <a:lnTo>
                    <a:pt x="348" y="9"/>
                  </a:lnTo>
                  <a:lnTo>
                    <a:pt x="314" y="251"/>
                  </a:lnTo>
                  <a:lnTo>
                    <a:pt x="245" y="203"/>
                  </a:lnTo>
                  <a:lnTo>
                    <a:pt x="169" y="241"/>
                  </a:lnTo>
                  <a:lnTo>
                    <a:pt x="200" y="344"/>
                  </a:lnTo>
                  <a:lnTo>
                    <a:pt x="152" y="388"/>
                  </a:lnTo>
                  <a:lnTo>
                    <a:pt x="103" y="426"/>
                  </a:lnTo>
                  <a:lnTo>
                    <a:pt x="112" y="458"/>
                  </a:lnTo>
                  <a:lnTo>
                    <a:pt x="150" y="481"/>
                  </a:lnTo>
                  <a:lnTo>
                    <a:pt x="209" y="477"/>
                  </a:lnTo>
                  <a:lnTo>
                    <a:pt x="240" y="437"/>
                  </a:lnTo>
                  <a:lnTo>
                    <a:pt x="266" y="441"/>
                  </a:lnTo>
                  <a:lnTo>
                    <a:pt x="291" y="604"/>
                  </a:lnTo>
                  <a:lnTo>
                    <a:pt x="325" y="559"/>
                  </a:lnTo>
                  <a:lnTo>
                    <a:pt x="363" y="523"/>
                  </a:lnTo>
                  <a:lnTo>
                    <a:pt x="382" y="686"/>
                  </a:lnTo>
                  <a:lnTo>
                    <a:pt x="295" y="701"/>
                  </a:lnTo>
                  <a:lnTo>
                    <a:pt x="238" y="639"/>
                  </a:lnTo>
                  <a:lnTo>
                    <a:pt x="160" y="692"/>
                  </a:lnTo>
                  <a:lnTo>
                    <a:pt x="53" y="629"/>
                  </a:lnTo>
                  <a:lnTo>
                    <a:pt x="0" y="392"/>
                  </a:lnTo>
                  <a:lnTo>
                    <a:pt x="112" y="28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E89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171">
              <a:extLst>
                <a:ext uri="{FF2B5EF4-FFF2-40B4-BE49-F238E27FC236}">
                  <a16:creationId xmlns:a16="http://schemas.microsoft.com/office/drawing/2014/main" id="{F0E79111-ABC6-25DC-FF02-1A99C3CD6A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1" y="3285"/>
              <a:ext cx="303" cy="120"/>
            </a:xfrm>
            <a:custGeom>
              <a:avLst/>
              <a:gdLst>
                <a:gd name="T0" fmla="*/ 2 w 1146"/>
                <a:gd name="T1" fmla="*/ 0 h 399"/>
                <a:gd name="T2" fmla="*/ 1 w 1146"/>
                <a:gd name="T3" fmla="*/ 1 h 399"/>
                <a:gd name="T4" fmla="*/ 1 w 1146"/>
                <a:gd name="T5" fmla="*/ 1 h 399"/>
                <a:gd name="T6" fmla="*/ 2 w 1146"/>
                <a:gd name="T7" fmla="*/ 2 h 399"/>
                <a:gd name="T8" fmla="*/ 2 w 1146"/>
                <a:gd name="T9" fmla="*/ 2 h 399"/>
                <a:gd name="T10" fmla="*/ 3 w 1146"/>
                <a:gd name="T11" fmla="*/ 2 h 399"/>
                <a:gd name="T12" fmla="*/ 3 w 1146"/>
                <a:gd name="T13" fmla="*/ 2 h 399"/>
                <a:gd name="T14" fmla="*/ 3 w 1146"/>
                <a:gd name="T15" fmla="*/ 2 h 399"/>
                <a:gd name="T16" fmla="*/ 4 w 1146"/>
                <a:gd name="T17" fmla="*/ 2 h 399"/>
                <a:gd name="T18" fmla="*/ 4 w 1146"/>
                <a:gd name="T19" fmla="*/ 1 h 399"/>
                <a:gd name="T20" fmla="*/ 5 w 1146"/>
                <a:gd name="T21" fmla="*/ 2 h 399"/>
                <a:gd name="T22" fmla="*/ 6 w 1146"/>
                <a:gd name="T23" fmla="*/ 2 h 399"/>
                <a:gd name="T24" fmla="*/ 5 w 1146"/>
                <a:gd name="T25" fmla="*/ 2 h 399"/>
                <a:gd name="T26" fmla="*/ 5 w 1146"/>
                <a:gd name="T27" fmla="*/ 3 h 399"/>
                <a:gd name="T28" fmla="*/ 6 w 1146"/>
                <a:gd name="T29" fmla="*/ 3 h 399"/>
                <a:gd name="T30" fmla="*/ 6 w 1146"/>
                <a:gd name="T31" fmla="*/ 3 h 399"/>
                <a:gd name="T32" fmla="*/ 4 w 1146"/>
                <a:gd name="T33" fmla="*/ 3 h 399"/>
                <a:gd name="T34" fmla="*/ 3 w 1146"/>
                <a:gd name="T35" fmla="*/ 2 h 399"/>
                <a:gd name="T36" fmla="*/ 1 w 1146"/>
                <a:gd name="T37" fmla="*/ 2 h 399"/>
                <a:gd name="T38" fmla="*/ 0 w 1146"/>
                <a:gd name="T39" fmla="*/ 1 h 399"/>
                <a:gd name="T40" fmla="*/ 1 w 1146"/>
                <a:gd name="T41" fmla="*/ 1 h 399"/>
                <a:gd name="T42" fmla="*/ 1 w 1146"/>
                <a:gd name="T43" fmla="*/ 0 h 399"/>
                <a:gd name="T44" fmla="*/ 2 w 1146"/>
                <a:gd name="T45" fmla="*/ 0 h 399"/>
                <a:gd name="T46" fmla="*/ 2 w 1146"/>
                <a:gd name="T47" fmla="*/ 0 h 3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46"/>
                <a:gd name="T73" fmla="*/ 0 h 399"/>
                <a:gd name="T74" fmla="*/ 1146 w 1146"/>
                <a:gd name="T75" fmla="*/ 399 h 3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46" h="399">
                  <a:moveTo>
                    <a:pt x="317" y="0"/>
                  </a:moveTo>
                  <a:lnTo>
                    <a:pt x="241" y="57"/>
                  </a:lnTo>
                  <a:lnTo>
                    <a:pt x="251" y="139"/>
                  </a:lnTo>
                  <a:lnTo>
                    <a:pt x="300" y="180"/>
                  </a:lnTo>
                  <a:lnTo>
                    <a:pt x="395" y="205"/>
                  </a:lnTo>
                  <a:lnTo>
                    <a:pt x="608" y="190"/>
                  </a:lnTo>
                  <a:lnTo>
                    <a:pt x="644" y="251"/>
                  </a:lnTo>
                  <a:lnTo>
                    <a:pt x="707" y="241"/>
                  </a:lnTo>
                  <a:lnTo>
                    <a:pt x="762" y="196"/>
                  </a:lnTo>
                  <a:lnTo>
                    <a:pt x="905" y="139"/>
                  </a:lnTo>
                  <a:lnTo>
                    <a:pt x="1106" y="220"/>
                  </a:lnTo>
                  <a:lnTo>
                    <a:pt x="1112" y="281"/>
                  </a:lnTo>
                  <a:lnTo>
                    <a:pt x="977" y="274"/>
                  </a:lnTo>
                  <a:lnTo>
                    <a:pt x="1013" y="321"/>
                  </a:lnTo>
                  <a:lnTo>
                    <a:pt x="1118" y="348"/>
                  </a:lnTo>
                  <a:lnTo>
                    <a:pt x="1146" y="399"/>
                  </a:lnTo>
                  <a:lnTo>
                    <a:pt x="736" y="374"/>
                  </a:lnTo>
                  <a:lnTo>
                    <a:pt x="549" y="262"/>
                  </a:lnTo>
                  <a:lnTo>
                    <a:pt x="163" y="308"/>
                  </a:lnTo>
                  <a:lnTo>
                    <a:pt x="0" y="133"/>
                  </a:lnTo>
                  <a:lnTo>
                    <a:pt x="103" y="59"/>
                  </a:lnTo>
                  <a:lnTo>
                    <a:pt x="230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E89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172">
              <a:extLst>
                <a:ext uri="{FF2B5EF4-FFF2-40B4-BE49-F238E27FC236}">
                  <a16:creationId xmlns:a16="http://schemas.microsoft.com/office/drawing/2014/main" id="{6CEEBFCD-24DD-1EB4-CAE4-8D549A3213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90" y="2742"/>
              <a:ext cx="186" cy="269"/>
            </a:xfrm>
            <a:custGeom>
              <a:avLst/>
              <a:gdLst>
                <a:gd name="T0" fmla="*/ 1 w 705"/>
                <a:gd name="T1" fmla="*/ 2 h 891"/>
                <a:gd name="T2" fmla="*/ 2 w 705"/>
                <a:gd name="T3" fmla="*/ 1 h 891"/>
                <a:gd name="T4" fmla="*/ 3 w 705"/>
                <a:gd name="T5" fmla="*/ 0 h 891"/>
                <a:gd name="T6" fmla="*/ 3 w 705"/>
                <a:gd name="T7" fmla="*/ 1 h 891"/>
                <a:gd name="T8" fmla="*/ 3 w 705"/>
                <a:gd name="T9" fmla="*/ 2 h 891"/>
                <a:gd name="T10" fmla="*/ 3 w 705"/>
                <a:gd name="T11" fmla="*/ 4 h 891"/>
                <a:gd name="T12" fmla="*/ 3 w 705"/>
                <a:gd name="T13" fmla="*/ 5 h 891"/>
                <a:gd name="T14" fmla="*/ 2 w 705"/>
                <a:gd name="T15" fmla="*/ 6 h 891"/>
                <a:gd name="T16" fmla="*/ 2 w 705"/>
                <a:gd name="T17" fmla="*/ 7 h 891"/>
                <a:gd name="T18" fmla="*/ 2 w 705"/>
                <a:gd name="T19" fmla="*/ 7 h 891"/>
                <a:gd name="T20" fmla="*/ 1 w 705"/>
                <a:gd name="T21" fmla="*/ 7 h 891"/>
                <a:gd name="T22" fmla="*/ 1 w 705"/>
                <a:gd name="T23" fmla="*/ 5 h 891"/>
                <a:gd name="T24" fmla="*/ 0 w 705"/>
                <a:gd name="T25" fmla="*/ 3 h 891"/>
                <a:gd name="T26" fmla="*/ 1 w 705"/>
                <a:gd name="T27" fmla="*/ 2 h 891"/>
                <a:gd name="T28" fmla="*/ 1 w 705"/>
                <a:gd name="T29" fmla="*/ 2 h 8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5"/>
                <a:gd name="T46" fmla="*/ 0 h 891"/>
                <a:gd name="T47" fmla="*/ 705 w 705"/>
                <a:gd name="T48" fmla="*/ 891 h 89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5" h="891">
                  <a:moveTo>
                    <a:pt x="140" y="190"/>
                  </a:moveTo>
                  <a:lnTo>
                    <a:pt x="488" y="102"/>
                  </a:lnTo>
                  <a:lnTo>
                    <a:pt x="555" y="0"/>
                  </a:lnTo>
                  <a:lnTo>
                    <a:pt x="637" y="112"/>
                  </a:lnTo>
                  <a:lnTo>
                    <a:pt x="694" y="273"/>
                  </a:lnTo>
                  <a:lnTo>
                    <a:pt x="705" y="494"/>
                  </a:lnTo>
                  <a:lnTo>
                    <a:pt x="631" y="636"/>
                  </a:lnTo>
                  <a:lnTo>
                    <a:pt x="507" y="714"/>
                  </a:lnTo>
                  <a:lnTo>
                    <a:pt x="363" y="870"/>
                  </a:lnTo>
                  <a:lnTo>
                    <a:pt x="308" y="891"/>
                  </a:lnTo>
                  <a:lnTo>
                    <a:pt x="169" y="827"/>
                  </a:lnTo>
                  <a:lnTo>
                    <a:pt x="116" y="614"/>
                  </a:lnTo>
                  <a:lnTo>
                    <a:pt x="0" y="393"/>
                  </a:lnTo>
                  <a:lnTo>
                    <a:pt x="140" y="190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173">
              <a:extLst>
                <a:ext uri="{FF2B5EF4-FFF2-40B4-BE49-F238E27FC236}">
                  <a16:creationId xmlns:a16="http://schemas.microsoft.com/office/drawing/2014/main" id="{69943554-25E6-B249-0814-D34FFCF97A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3" y="2745"/>
              <a:ext cx="167" cy="268"/>
            </a:xfrm>
            <a:custGeom>
              <a:avLst/>
              <a:gdLst>
                <a:gd name="T0" fmla="*/ 3 w 633"/>
                <a:gd name="T1" fmla="*/ 1 h 888"/>
                <a:gd name="T2" fmla="*/ 3 w 633"/>
                <a:gd name="T3" fmla="*/ 1 h 888"/>
                <a:gd name="T4" fmla="*/ 2 w 633"/>
                <a:gd name="T5" fmla="*/ 1 h 888"/>
                <a:gd name="T6" fmla="*/ 2 w 633"/>
                <a:gd name="T7" fmla="*/ 2 h 888"/>
                <a:gd name="T8" fmla="*/ 2 w 633"/>
                <a:gd name="T9" fmla="*/ 2 h 888"/>
                <a:gd name="T10" fmla="*/ 2 w 633"/>
                <a:gd name="T11" fmla="*/ 2 h 888"/>
                <a:gd name="T12" fmla="*/ 2 w 633"/>
                <a:gd name="T13" fmla="*/ 3 h 888"/>
                <a:gd name="T14" fmla="*/ 2 w 633"/>
                <a:gd name="T15" fmla="*/ 3 h 888"/>
                <a:gd name="T16" fmla="*/ 2 w 633"/>
                <a:gd name="T17" fmla="*/ 3 h 888"/>
                <a:gd name="T18" fmla="*/ 2 w 633"/>
                <a:gd name="T19" fmla="*/ 4 h 888"/>
                <a:gd name="T20" fmla="*/ 3 w 633"/>
                <a:gd name="T21" fmla="*/ 4 h 888"/>
                <a:gd name="T22" fmla="*/ 2 w 633"/>
                <a:gd name="T23" fmla="*/ 4 h 888"/>
                <a:gd name="T24" fmla="*/ 2 w 633"/>
                <a:gd name="T25" fmla="*/ 4 h 888"/>
                <a:gd name="T26" fmla="*/ 2 w 633"/>
                <a:gd name="T27" fmla="*/ 5 h 888"/>
                <a:gd name="T28" fmla="*/ 2 w 633"/>
                <a:gd name="T29" fmla="*/ 4 h 888"/>
                <a:gd name="T30" fmla="*/ 2 w 633"/>
                <a:gd name="T31" fmla="*/ 4 h 888"/>
                <a:gd name="T32" fmla="*/ 2 w 633"/>
                <a:gd name="T33" fmla="*/ 3 h 888"/>
                <a:gd name="T34" fmla="*/ 2 w 633"/>
                <a:gd name="T35" fmla="*/ 3 h 888"/>
                <a:gd name="T36" fmla="*/ 1 w 633"/>
                <a:gd name="T37" fmla="*/ 2 h 888"/>
                <a:gd name="T38" fmla="*/ 1 w 633"/>
                <a:gd name="T39" fmla="*/ 3 h 888"/>
                <a:gd name="T40" fmla="*/ 1 w 633"/>
                <a:gd name="T41" fmla="*/ 5 h 888"/>
                <a:gd name="T42" fmla="*/ 1 w 633"/>
                <a:gd name="T43" fmla="*/ 5 h 888"/>
                <a:gd name="T44" fmla="*/ 1 w 633"/>
                <a:gd name="T45" fmla="*/ 5 h 888"/>
                <a:gd name="T46" fmla="*/ 2 w 633"/>
                <a:gd name="T47" fmla="*/ 5 h 888"/>
                <a:gd name="T48" fmla="*/ 2 w 633"/>
                <a:gd name="T49" fmla="*/ 6 h 888"/>
                <a:gd name="T50" fmla="*/ 1 w 633"/>
                <a:gd name="T51" fmla="*/ 6 h 888"/>
                <a:gd name="T52" fmla="*/ 1 w 633"/>
                <a:gd name="T53" fmla="*/ 6 h 888"/>
                <a:gd name="T54" fmla="*/ 2 w 633"/>
                <a:gd name="T55" fmla="*/ 7 h 888"/>
                <a:gd name="T56" fmla="*/ 2 w 633"/>
                <a:gd name="T57" fmla="*/ 7 h 888"/>
                <a:gd name="T58" fmla="*/ 1 w 633"/>
                <a:gd name="T59" fmla="*/ 7 h 888"/>
                <a:gd name="T60" fmla="*/ 1 w 633"/>
                <a:gd name="T61" fmla="*/ 6 h 888"/>
                <a:gd name="T62" fmla="*/ 1 w 633"/>
                <a:gd name="T63" fmla="*/ 5 h 888"/>
                <a:gd name="T64" fmla="*/ 0 w 633"/>
                <a:gd name="T65" fmla="*/ 4 h 888"/>
                <a:gd name="T66" fmla="*/ 0 w 633"/>
                <a:gd name="T67" fmla="*/ 3 h 888"/>
                <a:gd name="T68" fmla="*/ 0 w 633"/>
                <a:gd name="T69" fmla="*/ 2 h 888"/>
                <a:gd name="T70" fmla="*/ 1 w 633"/>
                <a:gd name="T71" fmla="*/ 2 h 888"/>
                <a:gd name="T72" fmla="*/ 2 w 633"/>
                <a:gd name="T73" fmla="*/ 1 h 888"/>
                <a:gd name="T74" fmla="*/ 2 w 633"/>
                <a:gd name="T75" fmla="*/ 1 h 888"/>
                <a:gd name="T76" fmla="*/ 3 w 633"/>
                <a:gd name="T77" fmla="*/ 0 h 888"/>
                <a:gd name="T78" fmla="*/ 3 w 633"/>
                <a:gd name="T79" fmla="*/ 1 h 888"/>
                <a:gd name="T80" fmla="*/ 3 w 633"/>
                <a:gd name="T81" fmla="*/ 1 h 888"/>
                <a:gd name="T82" fmla="*/ 3 w 633"/>
                <a:gd name="T83" fmla="*/ 1 h 8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33"/>
                <a:gd name="T127" fmla="*/ 0 h 888"/>
                <a:gd name="T128" fmla="*/ 633 w 633"/>
                <a:gd name="T129" fmla="*/ 888 h 8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33" h="888">
                  <a:moveTo>
                    <a:pt x="633" y="139"/>
                  </a:moveTo>
                  <a:lnTo>
                    <a:pt x="551" y="114"/>
                  </a:lnTo>
                  <a:lnTo>
                    <a:pt x="382" y="148"/>
                  </a:lnTo>
                  <a:lnTo>
                    <a:pt x="298" y="215"/>
                  </a:lnTo>
                  <a:lnTo>
                    <a:pt x="387" y="203"/>
                  </a:lnTo>
                  <a:lnTo>
                    <a:pt x="465" y="200"/>
                  </a:lnTo>
                  <a:lnTo>
                    <a:pt x="452" y="316"/>
                  </a:lnTo>
                  <a:lnTo>
                    <a:pt x="475" y="384"/>
                  </a:lnTo>
                  <a:lnTo>
                    <a:pt x="423" y="390"/>
                  </a:lnTo>
                  <a:lnTo>
                    <a:pt x="393" y="445"/>
                  </a:lnTo>
                  <a:lnTo>
                    <a:pt x="534" y="435"/>
                  </a:lnTo>
                  <a:lnTo>
                    <a:pt x="522" y="479"/>
                  </a:lnTo>
                  <a:lnTo>
                    <a:pt x="475" y="530"/>
                  </a:lnTo>
                  <a:lnTo>
                    <a:pt x="448" y="534"/>
                  </a:lnTo>
                  <a:lnTo>
                    <a:pt x="437" y="508"/>
                  </a:lnTo>
                  <a:lnTo>
                    <a:pt x="378" y="500"/>
                  </a:lnTo>
                  <a:lnTo>
                    <a:pt x="315" y="390"/>
                  </a:lnTo>
                  <a:lnTo>
                    <a:pt x="296" y="331"/>
                  </a:lnTo>
                  <a:lnTo>
                    <a:pt x="241" y="308"/>
                  </a:lnTo>
                  <a:lnTo>
                    <a:pt x="258" y="401"/>
                  </a:lnTo>
                  <a:lnTo>
                    <a:pt x="201" y="536"/>
                  </a:lnTo>
                  <a:lnTo>
                    <a:pt x="264" y="576"/>
                  </a:lnTo>
                  <a:lnTo>
                    <a:pt x="279" y="618"/>
                  </a:lnTo>
                  <a:lnTo>
                    <a:pt x="385" y="650"/>
                  </a:lnTo>
                  <a:lnTo>
                    <a:pt x="380" y="682"/>
                  </a:lnTo>
                  <a:lnTo>
                    <a:pt x="279" y="719"/>
                  </a:lnTo>
                  <a:lnTo>
                    <a:pt x="266" y="757"/>
                  </a:lnTo>
                  <a:lnTo>
                    <a:pt x="304" y="816"/>
                  </a:lnTo>
                  <a:lnTo>
                    <a:pt x="328" y="850"/>
                  </a:lnTo>
                  <a:lnTo>
                    <a:pt x="226" y="888"/>
                  </a:lnTo>
                  <a:lnTo>
                    <a:pt x="127" y="770"/>
                  </a:lnTo>
                  <a:lnTo>
                    <a:pt x="98" y="641"/>
                  </a:lnTo>
                  <a:lnTo>
                    <a:pt x="7" y="489"/>
                  </a:lnTo>
                  <a:lnTo>
                    <a:pt x="0" y="327"/>
                  </a:lnTo>
                  <a:lnTo>
                    <a:pt x="38" y="253"/>
                  </a:lnTo>
                  <a:lnTo>
                    <a:pt x="78" y="186"/>
                  </a:lnTo>
                  <a:lnTo>
                    <a:pt x="393" y="110"/>
                  </a:lnTo>
                  <a:lnTo>
                    <a:pt x="486" y="82"/>
                  </a:lnTo>
                  <a:lnTo>
                    <a:pt x="528" y="0"/>
                  </a:lnTo>
                  <a:lnTo>
                    <a:pt x="617" y="63"/>
                  </a:lnTo>
                  <a:lnTo>
                    <a:pt x="633" y="139"/>
                  </a:lnTo>
                  <a:close/>
                </a:path>
              </a:pathLst>
            </a:custGeom>
            <a:solidFill>
              <a:srgbClr val="E89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Freeform 174">
              <a:extLst>
                <a:ext uri="{FF2B5EF4-FFF2-40B4-BE49-F238E27FC236}">
                  <a16:creationId xmlns:a16="http://schemas.microsoft.com/office/drawing/2014/main" id="{9566E061-56DE-1A9E-E16D-651EE9ED34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70" y="2960"/>
              <a:ext cx="159" cy="464"/>
            </a:xfrm>
            <a:custGeom>
              <a:avLst/>
              <a:gdLst>
                <a:gd name="T0" fmla="*/ 2 w 602"/>
                <a:gd name="T1" fmla="*/ 0 h 1534"/>
                <a:gd name="T2" fmla="*/ 2 w 602"/>
                <a:gd name="T3" fmla="*/ 1 h 1534"/>
                <a:gd name="T4" fmla="*/ 2 w 602"/>
                <a:gd name="T5" fmla="*/ 5 h 1534"/>
                <a:gd name="T6" fmla="*/ 2 w 602"/>
                <a:gd name="T7" fmla="*/ 10 h 1534"/>
                <a:gd name="T8" fmla="*/ 0 w 602"/>
                <a:gd name="T9" fmla="*/ 11 h 1534"/>
                <a:gd name="T10" fmla="*/ 0 w 602"/>
                <a:gd name="T11" fmla="*/ 13 h 1534"/>
                <a:gd name="T12" fmla="*/ 1 w 602"/>
                <a:gd name="T13" fmla="*/ 12 h 1534"/>
                <a:gd name="T14" fmla="*/ 2 w 602"/>
                <a:gd name="T15" fmla="*/ 13 h 1534"/>
                <a:gd name="T16" fmla="*/ 2 w 602"/>
                <a:gd name="T17" fmla="*/ 12 h 1534"/>
                <a:gd name="T18" fmla="*/ 3 w 602"/>
                <a:gd name="T19" fmla="*/ 12 h 1534"/>
                <a:gd name="T20" fmla="*/ 3 w 602"/>
                <a:gd name="T21" fmla="*/ 11 h 1534"/>
                <a:gd name="T22" fmla="*/ 2 w 602"/>
                <a:gd name="T23" fmla="*/ 11 h 1534"/>
                <a:gd name="T24" fmla="*/ 2 w 602"/>
                <a:gd name="T25" fmla="*/ 10 h 1534"/>
                <a:gd name="T26" fmla="*/ 2 w 602"/>
                <a:gd name="T27" fmla="*/ 7 h 1534"/>
                <a:gd name="T28" fmla="*/ 2 w 602"/>
                <a:gd name="T29" fmla="*/ 5 h 1534"/>
                <a:gd name="T30" fmla="*/ 3 w 602"/>
                <a:gd name="T31" fmla="*/ 3 h 1534"/>
                <a:gd name="T32" fmla="*/ 3 w 602"/>
                <a:gd name="T33" fmla="*/ 3 h 1534"/>
                <a:gd name="T34" fmla="*/ 3 w 602"/>
                <a:gd name="T35" fmla="*/ 2 h 1534"/>
                <a:gd name="T36" fmla="*/ 3 w 602"/>
                <a:gd name="T37" fmla="*/ 1 h 1534"/>
                <a:gd name="T38" fmla="*/ 3 w 602"/>
                <a:gd name="T39" fmla="*/ 0 h 1534"/>
                <a:gd name="T40" fmla="*/ 2 w 602"/>
                <a:gd name="T41" fmla="*/ 0 h 1534"/>
                <a:gd name="T42" fmla="*/ 2 w 602"/>
                <a:gd name="T43" fmla="*/ 0 h 15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02"/>
                <a:gd name="T67" fmla="*/ 0 h 1534"/>
                <a:gd name="T68" fmla="*/ 602 w 602"/>
                <a:gd name="T69" fmla="*/ 1534 h 15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02" h="1534">
                  <a:moveTo>
                    <a:pt x="422" y="4"/>
                  </a:moveTo>
                  <a:lnTo>
                    <a:pt x="443" y="108"/>
                  </a:lnTo>
                  <a:lnTo>
                    <a:pt x="424" y="654"/>
                  </a:lnTo>
                  <a:lnTo>
                    <a:pt x="314" y="1169"/>
                  </a:lnTo>
                  <a:lnTo>
                    <a:pt x="9" y="1363"/>
                  </a:lnTo>
                  <a:lnTo>
                    <a:pt x="0" y="1534"/>
                  </a:lnTo>
                  <a:lnTo>
                    <a:pt x="125" y="1460"/>
                  </a:lnTo>
                  <a:lnTo>
                    <a:pt x="371" y="1521"/>
                  </a:lnTo>
                  <a:lnTo>
                    <a:pt x="367" y="1433"/>
                  </a:lnTo>
                  <a:lnTo>
                    <a:pt x="587" y="1420"/>
                  </a:lnTo>
                  <a:lnTo>
                    <a:pt x="564" y="1386"/>
                  </a:lnTo>
                  <a:lnTo>
                    <a:pt x="487" y="1340"/>
                  </a:lnTo>
                  <a:lnTo>
                    <a:pt x="452" y="1222"/>
                  </a:lnTo>
                  <a:lnTo>
                    <a:pt x="479" y="878"/>
                  </a:lnTo>
                  <a:lnTo>
                    <a:pt x="507" y="547"/>
                  </a:lnTo>
                  <a:lnTo>
                    <a:pt x="515" y="407"/>
                  </a:lnTo>
                  <a:lnTo>
                    <a:pt x="602" y="367"/>
                  </a:lnTo>
                  <a:lnTo>
                    <a:pt x="574" y="190"/>
                  </a:lnTo>
                  <a:lnTo>
                    <a:pt x="559" y="106"/>
                  </a:lnTo>
                  <a:lnTo>
                    <a:pt x="511" y="0"/>
                  </a:lnTo>
                  <a:lnTo>
                    <a:pt x="422" y="4"/>
                  </a:lnTo>
                  <a:close/>
                </a:path>
              </a:pathLst>
            </a:custGeom>
            <a:solidFill>
              <a:srgbClr val="66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175">
              <a:extLst>
                <a:ext uri="{FF2B5EF4-FFF2-40B4-BE49-F238E27FC236}">
                  <a16:creationId xmlns:a16="http://schemas.microsoft.com/office/drawing/2014/main" id="{C885492D-7B86-6CDA-456F-4BB4B4496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2" y="3375"/>
              <a:ext cx="63" cy="38"/>
            </a:xfrm>
            <a:custGeom>
              <a:avLst/>
              <a:gdLst>
                <a:gd name="T0" fmla="*/ 1 w 236"/>
                <a:gd name="T1" fmla="*/ 0 h 126"/>
                <a:gd name="T2" fmla="*/ 1 w 236"/>
                <a:gd name="T3" fmla="*/ 1 h 126"/>
                <a:gd name="T4" fmla="*/ 1 w 236"/>
                <a:gd name="T5" fmla="*/ 1 h 126"/>
                <a:gd name="T6" fmla="*/ 0 w 236"/>
                <a:gd name="T7" fmla="*/ 1 h 126"/>
                <a:gd name="T8" fmla="*/ 1 w 236"/>
                <a:gd name="T9" fmla="*/ 0 h 126"/>
                <a:gd name="T10" fmla="*/ 1 w 236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6"/>
                <a:gd name="T19" fmla="*/ 0 h 126"/>
                <a:gd name="T20" fmla="*/ 236 w 236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6" h="126">
                  <a:moveTo>
                    <a:pt x="78" y="0"/>
                  </a:moveTo>
                  <a:lnTo>
                    <a:pt x="80" y="65"/>
                  </a:lnTo>
                  <a:lnTo>
                    <a:pt x="236" y="126"/>
                  </a:lnTo>
                  <a:lnTo>
                    <a:pt x="0" y="11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Freeform 176">
              <a:extLst>
                <a:ext uri="{FF2B5EF4-FFF2-40B4-BE49-F238E27FC236}">
                  <a16:creationId xmlns:a16="http://schemas.microsoft.com/office/drawing/2014/main" id="{4CA5D1B4-7701-050D-7945-4F0DFD562A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85" y="3373"/>
              <a:ext cx="136" cy="142"/>
            </a:xfrm>
            <a:custGeom>
              <a:avLst/>
              <a:gdLst>
                <a:gd name="T0" fmla="*/ 1 w 513"/>
                <a:gd name="T1" fmla="*/ 0 h 471"/>
                <a:gd name="T2" fmla="*/ 1 w 513"/>
                <a:gd name="T3" fmla="*/ 1 h 471"/>
                <a:gd name="T4" fmla="*/ 2 w 513"/>
                <a:gd name="T5" fmla="*/ 2 h 471"/>
                <a:gd name="T6" fmla="*/ 2 w 513"/>
                <a:gd name="T7" fmla="*/ 2 h 471"/>
                <a:gd name="T8" fmla="*/ 1 w 513"/>
                <a:gd name="T9" fmla="*/ 3 h 471"/>
                <a:gd name="T10" fmla="*/ 1 w 513"/>
                <a:gd name="T11" fmla="*/ 3 h 471"/>
                <a:gd name="T12" fmla="*/ 0 w 513"/>
                <a:gd name="T13" fmla="*/ 2 h 471"/>
                <a:gd name="T14" fmla="*/ 1 w 513"/>
                <a:gd name="T15" fmla="*/ 4 h 471"/>
                <a:gd name="T16" fmla="*/ 1 w 513"/>
                <a:gd name="T17" fmla="*/ 4 h 471"/>
                <a:gd name="T18" fmla="*/ 2 w 513"/>
                <a:gd name="T19" fmla="*/ 3 h 471"/>
                <a:gd name="T20" fmla="*/ 3 w 513"/>
                <a:gd name="T21" fmla="*/ 3 h 471"/>
                <a:gd name="T22" fmla="*/ 2 w 513"/>
                <a:gd name="T23" fmla="*/ 2 h 471"/>
                <a:gd name="T24" fmla="*/ 2 w 513"/>
                <a:gd name="T25" fmla="*/ 1 h 471"/>
                <a:gd name="T26" fmla="*/ 2 w 513"/>
                <a:gd name="T27" fmla="*/ 0 h 471"/>
                <a:gd name="T28" fmla="*/ 1 w 513"/>
                <a:gd name="T29" fmla="*/ 0 h 471"/>
                <a:gd name="T30" fmla="*/ 1 w 513"/>
                <a:gd name="T31" fmla="*/ 0 h 4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13"/>
                <a:gd name="T49" fmla="*/ 0 h 471"/>
                <a:gd name="T50" fmla="*/ 513 w 513"/>
                <a:gd name="T51" fmla="*/ 471 h 4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13" h="471">
                  <a:moveTo>
                    <a:pt x="157" y="7"/>
                  </a:moveTo>
                  <a:lnTo>
                    <a:pt x="269" y="49"/>
                  </a:lnTo>
                  <a:lnTo>
                    <a:pt x="307" y="184"/>
                  </a:lnTo>
                  <a:lnTo>
                    <a:pt x="389" y="211"/>
                  </a:lnTo>
                  <a:lnTo>
                    <a:pt x="273" y="397"/>
                  </a:lnTo>
                  <a:lnTo>
                    <a:pt x="125" y="412"/>
                  </a:lnTo>
                  <a:lnTo>
                    <a:pt x="0" y="308"/>
                  </a:lnTo>
                  <a:lnTo>
                    <a:pt x="95" y="471"/>
                  </a:lnTo>
                  <a:lnTo>
                    <a:pt x="292" y="460"/>
                  </a:lnTo>
                  <a:lnTo>
                    <a:pt x="385" y="351"/>
                  </a:lnTo>
                  <a:lnTo>
                    <a:pt x="513" y="351"/>
                  </a:lnTo>
                  <a:lnTo>
                    <a:pt x="499" y="163"/>
                  </a:lnTo>
                  <a:lnTo>
                    <a:pt x="380" y="129"/>
                  </a:lnTo>
                  <a:lnTo>
                    <a:pt x="317" y="0"/>
                  </a:lnTo>
                  <a:lnTo>
                    <a:pt x="157" y="7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Freeform 177">
              <a:extLst>
                <a:ext uri="{FF2B5EF4-FFF2-40B4-BE49-F238E27FC236}">
                  <a16:creationId xmlns:a16="http://schemas.microsoft.com/office/drawing/2014/main" id="{6E59A0C8-E5C3-E863-96B3-CFCE938F42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38" y="3405"/>
              <a:ext cx="162" cy="146"/>
            </a:xfrm>
            <a:custGeom>
              <a:avLst/>
              <a:gdLst>
                <a:gd name="T0" fmla="*/ 3 w 608"/>
                <a:gd name="T1" fmla="*/ 1 h 485"/>
                <a:gd name="T2" fmla="*/ 2 w 608"/>
                <a:gd name="T3" fmla="*/ 0 h 485"/>
                <a:gd name="T4" fmla="*/ 1 w 608"/>
                <a:gd name="T5" fmla="*/ 1 h 485"/>
                <a:gd name="T6" fmla="*/ 1 w 608"/>
                <a:gd name="T7" fmla="*/ 1 h 485"/>
                <a:gd name="T8" fmla="*/ 1 w 608"/>
                <a:gd name="T9" fmla="*/ 2 h 485"/>
                <a:gd name="T10" fmla="*/ 1 w 608"/>
                <a:gd name="T11" fmla="*/ 2 h 485"/>
                <a:gd name="T12" fmla="*/ 1 w 608"/>
                <a:gd name="T13" fmla="*/ 2 h 485"/>
                <a:gd name="T14" fmla="*/ 2 w 608"/>
                <a:gd name="T15" fmla="*/ 3 h 485"/>
                <a:gd name="T16" fmla="*/ 3 w 608"/>
                <a:gd name="T17" fmla="*/ 4 h 485"/>
                <a:gd name="T18" fmla="*/ 2 w 608"/>
                <a:gd name="T19" fmla="*/ 4 h 485"/>
                <a:gd name="T20" fmla="*/ 1 w 608"/>
                <a:gd name="T21" fmla="*/ 2 h 485"/>
                <a:gd name="T22" fmla="*/ 0 w 608"/>
                <a:gd name="T23" fmla="*/ 2 h 485"/>
                <a:gd name="T24" fmla="*/ 0 w 608"/>
                <a:gd name="T25" fmla="*/ 2 h 485"/>
                <a:gd name="T26" fmla="*/ 0 w 608"/>
                <a:gd name="T27" fmla="*/ 0 h 485"/>
                <a:gd name="T28" fmla="*/ 1 w 608"/>
                <a:gd name="T29" fmla="*/ 1 h 485"/>
                <a:gd name="T30" fmla="*/ 2 w 608"/>
                <a:gd name="T31" fmla="*/ 0 h 485"/>
                <a:gd name="T32" fmla="*/ 3 w 608"/>
                <a:gd name="T33" fmla="*/ 1 h 485"/>
                <a:gd name="T34" fmla="*/ 3 w 608"/>
                <a:gd name="T35" fmla="*/ 1 h 4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8"/>
                <a:gd name="T55" fmla="*/ 0 h 485"/>
                <a:gd name="T56" fmla="*/ 608 w 608"/>
                <a:gd name="T57" fmla="*/ 485 h 4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8" h="485">
                  <a:moveTo>
                    <a:pt x="608" y="72"/>
                  </a:moveTo>
                  <a:lnTo>
                    <a:pt x="395" y="34"/>
                  </a:lnTo>
                  <a:lnTo>
                    <a:pt x="275" y="150"/>
                  </a:lnTo>
                  <a:lnTo>
                    <a:pt x="156" y="135"/>
                  </a:lnTo>
                  <a:lnTo>
                    <a:pt x="85" y="202"/>
                  </a:lnTo>
                  <a:lnTo>
                    <a:pt x="194" y="249"/>
                  </a:lnTo>
                  <a:lnTo>
                    <a:pt x="264" y="213"/>
                  </a:lnTo>
                  <a:lnTo>
                    <a:pt x="334" y="420"/>
                  </a:lnTo>
                  <a:lnTo>
                    <a:pt x="555" y="485"/>
                  </a:lnTo>
                  <a:lnTo>
                    <a:pt x="319" y="479"/>
                  </a:lnTo>
                  <a:lnTo>
                    <a:pt x="230" y="308"/>
                  </a:lnTo>
                  <a:lnTo>
                    <a:pt x="55" y="297"/>
                  </a:lnTo>
                  <a:lnTo>
                    <a:pt x="0" y="183"/>
                  </a:lnTo>
                  <a:lnTo>
                    <a:pt x="42" y="34"/>
                  </a:lnTo>
                  <a:lnTo>
                    <a:pt x="270" y="72"/>
                  </a:lnTo>
                  <a:lnTo>
                    <a:pt x="401" y="0"/>
                  </a:lnTo>
                  <a:lnTo>
                    <a:pt x="608" y="72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Freeform 178">
              <a:extLst>
                <a:ext uri="{FF2B5EF4-FFF2-40B4-BE49-F238E27FC236}">
                  <a16:creationId xmlns:a16="http://schemas.microsoft.com/office/drawing/2014/main" id="{EF93F291-470E-E22B-41ED-BA4DC54752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71" y="3048"/>
              <a:ext cx="240" cy="292"/>
            </a:xfrm>
            <a:custGeom>
              <a:avLst/>
              <a:gdLst>
                <a:gd name="T0" fmla="*/ 0 w 904"/>
                <a:gd name="T1" fmla="*/ 2 h 967"/>
                <a:gd name="T2" fmla="*/ 1 w 904"/>
                <a:gd name="T3" fmla="*/ 1 h 967"/>
                <a:gd name="T4" fmla="*/ 2 w 904"/>
                <a:gd name="T5" fmla="*/ 2 h 967"/>
                <a:gd name="T6" fmla="*/ 2 w 904"/>
                <a:gd name="T7" fmla="*/ 2 h 967"/>
                <a:gd name="T8" fmla="*/ 2 w 904"/>
                <a:gd name="T9" fmla="*/ 0 h 967"/>
                <a:gd name="T10" fmla="*/ 3 w 904"/>
                <a:gd name="T11" fmla="*/ 0 h 967"/>
                <a:gd name="T12" fmla="*/ 3 w 904"/>
                <a:gd name="T13" fmla="*/ 2 h 967"/>
                <a:gd name="T14" fmla="*/ 3 w 904"/>
                <a:gd name="T15" fmla="*/ 2 h 967"/>
                <a:gd name="T16" fmla="*/ 4 w 904"/>
                <a:gd name="T17" fmla="*/ 2 h 967"/>
                <a:gd name="T18" fmla="*/ 5 w 904"/>
                <a:gd name="T19" fmla="*/ 3 h 967"/>
                <a:gd name="T20" fmla="*/ 4 w 904"/>
                <a:gd name="T21" fmla="*/ 4 h 967"/>
                <a:gd name="T22" fmla="*/ 4 w 904"/>
                <a:gd name="T23" fmla="*/ 6 h 967"/>
                <a:gd name="T24" fmla="*/ 4 w 904"/>
                <a:gd name="T25" fmla="*/ 6 h 967"/>
                <a:gd name="T26" fmla="*/ 3 w 904"/>
                <a:gd name="T27" fmla="*/ 8 h 967"/>
                <a:gd name="T28" fmla="*/ 3 w 904"/>
                <a:gd name="T29" fmla="*/ 7 h 967"/>
                <a:gd name="T30" fmla="*/ 2 w 904"/>
                <a:gd name="T31" fmla="*/ 7 h 967"/>
                <a:gd name="T32" fmla="*/ 2 w 904"/>
                <a:gd name="T33" fmla="*/ 8 h 967"/>
                <a:gd name="T34" fmla="*/ 1 w 904"/>
                <a:gd name="T35" fmla="*/ 8 h 967"/>
                <a:gd name="T36" fmla="*/ 1 w 904"/>
                <a:gd name="T37" fmla="*/ 7 h 967"/>
                <a:gd name="T38" fmla="*/ 1 w 904"/>
                <a:gd name="T39" fmla="*/ 6 h 967"/>
                <a:gd name="T40" fmla="*/ 0 w 904"/>
                <a:gd name="T41" fmla="*/ 6 h 967"/>
                <a:gd name="T42" fmla="*/ 0 w 904"/>
                <a:gd name="T43" fmla="*/ 5 h 967"/>
                <a:gd name="T44" fmla="*/ 1 w 904"/>
                <a:gd name="T45" fmla="*/ 4 h 967"/>
                <a:gd name="T46" fmla="*/ 1 w 904"/>
                <a:gd name="T47" fmla="*/ 3 h 967"/>
                <a:gd name="T48" fmla="*/ 0 w 904"/>
                <a:gd name="T49" fmla="*/ 2 h 967"/>
                <a:gd name="T50" fmla="*/ 0 w 904"/>
                <a:gd name="T51" fmla="*/ 2 h 9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4"/>
                <a:gd name="T79" fmla="*/ 0 h 967"/>
                <a:gd name="T80" fmla="*/ 904 w 904"/>
                <a:gd name="T81" fmla="*/ 967 h 9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4" h="967">
                  <a:moveTo>
                    <a:pt x="53" y="220"/>
                  </a:moveTo>
                  <a:lnTo>
                    <a:pt x="207" y="102"/>
                  </a:lnTo>
                  <a:lnTo>
                    <a:pt x="298" y="235"/>
                  </a:lnTo>
                  <a:lnTo>
                    <a:pt x="389" y="178"/>
                  </a:lnTo>
                  <a:lnTo>
                    <a:pt x="437" y="0"/>
                  </a:lnTo>
                  <a:lnTo>
                    <a:pt x="615" y="40"/>
                  </a:lnTo>
                  <a:lnTo>
                    <a:pt x="591" y="220"/>
                  </a:lnTo>
                  <a:lnTo>
                    <a:pt x="672" y="287"/>
                  </a:lnTo>
                  <a:lnTo>
                    <a:pt x="842" y="245"/>
                  </a:lnTo>
                  <a:lnTo>
                    <a:pt x="904" y="414"/>
                  </a:lnTo>
                  <a:lnTo>
                    <a:pt x="779" y="471"/>
                  </a:lnTo>
                  <a:lnTo>
                    <a:pt x="741" y="680"/>
                  </a:lnTo>
                  <a:lnTo>
                    <a:pt x="823" y="762"/>
                  </a:lnTo>
                  <a:lnTo>
                    <a:pt x="703" y="937"/>
                  </a:lnTo>
                  <a:lnTo>
                    <a:pt x="596" y="825"/>
                  </a:lnTo>
                  <a:lnTo>
                    <a:pt x="471" y="855"/>
                  </a:lnTo>
                  <a:lnTo>
                    <a:pt x="442" y="967"/>
                  </a:lnTo>
                  <a:lnTo>
                    <a:pt x="269" y="952"/>
                  </a:lnTo>
                  <a:lnTo>
                    <a:pt x="264" y="828"/>
                  </a:lnTo>
                  <a:lnTo>
                    <a:pt x="169" y="722"/>
                  </a:lnTo>
                  <a:lnTo>
                    <a:pt x="53" y="752"/>
                  </a:lnTo>
                  <a:lnTo>
                    <a:pt x="0" y="543"/>
                  </a:lnTo>
                  <a:lnTo>
                    <a:pt x="106" y="486"/>
                  </a:lnTo>
                  <a:lnTo>
                    <a:pt x="125" y="348"/>
                  </a:lnTo>
                  <a:lnTo>
                    <a:pt x="53" y="22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Freeform 179">
              <a:extLst>
                <a:ext uri="{FF2B5EF4-FFF2-40B4-BE49-F238E27FC236}">
                  <a16:creationId xmlns:a16="http://schemas.microsoft.com/office/drawing/2014/main" id="{17373547-0ACB-5D80-8D59-2ADD26C312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9" y="3151"/>
              <a:ext cx="105" cy="140"/>
            </a:xfrm>
            <a:custGeom>
              <a:avLst/>
              <a:gdLst>
                <a:gd name="T0" fmla="*/ 1 w 398"/>
                <a:gd name="T1" fmla="*/ 0 h 464"/>
                <a:gd name="T2" fmla="*/ 1 w 398"/>
                <a:gd name="T3" fmla="*/ 1 h 464"/>
                <a:gd name="T4" fmla="*/ 1 w 398"/>
                <a:gd name="T5" fmla="*/ 2 h 464"/>
                <a:gd name="T6" fmla="*/ 2 w 398"/>
                <a:gd name="T7" fmla="*/ 2 h 464"/>
                <a:gd name="T8" fmla="*/ 2 w 398"/>
                <a:gd name="T9" fmla="*/ 2 h 464"/>
                <a:gd name="T10" fmla="*/ 2 w 398"/>
                <a:gd name="T11" fmla="*/ 3 h 464"/>
                <a:gd name="T12" fmla="*/ 1 w 398"/>
                <a:gd name="T13" fmla="*/ 4 h 464"/>
                <a:gd name="T14" fmla="*/ 0 w 398"/>
                <a:gd name="T15" fmla="*/ 3 h 464"/>
                <a:gd name="T16" fmla="*/ 0 w 398"/>
                <a:gd name="T17" fmla="*/ 2 h 464"/>
                <a:gd name="T18" fmla="*/ 1 w 398"/>
                <a:gd name="T19" fmla="*/ 1 h 464"/>
                <a:gd name="T20" fmla="*/ 1 w 398"/>
                <a:gd name="T21" fmla="*/ 0 h 464"/>
                <a:gd name="T22" fmla="*/ 1 w 398"/>
                <a:gd name="T23" fmla="*/ 0 h 46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98"/>
                <a:gd name="T37" fmla="*/ 0 h 464"/>
                <a:gd name="T38" fmla="*/ 398 w 398"/>
                <a:gd name="T39" fmla="*/ 464 h 46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98" h="464">
                  <a:moveTo>
                    <a:pt x="189" y="0"/>
                  </a:moveTo>
                  <a:lnTo>
                    <a:pt x="147" y="133"/>
                  </a:lnTo>
                  <a:lnTo>
                    <a:pt x="191" y="241"/>
                  </a:lnTo>
                  <a:lnTo>
                    <a:pt x="299" y="241"/>
                  </a:lnTo>
                  <a:lnTo>
                    <a:pt x="398" y="173"/>
                  </a:lnTo>
                  <a:lnTo>
                    <a:pt x="373" y="388"/>
                  </a:lnTo>
                  <a:lnTo>
                    <a:pt x="242" y="464"/>
                  </a:lnTo>
                  <a:lnTo>
                    <a:pt x="54" y="384"/>
                  </a:lnTo>
                  <a:lnTo>
                    <a:pt x="0" y="255"/>
                  </a:lnTo>
                  <a:lnTo>
                    <a:pt x="94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180">
              <a:extLst>
                <a:ext uri="{FF2B5EF4-FFF2-40B4-BE49-F238E27FC236}">
                  <a16:creationId xmlns:a16="http://schemas.microsoft.com/office/drawing/2014/main" id="{3CEBBFC8-73E7-000C-4C46-FF35243F7D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50" y="3107"/>
              <a:ext cx="44" cy="94"/>
            </a:xfrm>
            <a:custGeom>
              <a:avLst/>
              <a:gdLst>
                <a:gd name="T0" fmla="*/ 0 w 168"/>
                <a:gd name="T1" fmla="*/ 0 h 313"/>
                <a:gd name="T2" fmla="*/ 1 w 168"/>
                <a:gd name="T3" fmla="*/ 1 h 313"/>
                <a:gd name="T4" fmla="*/ 1 w 168"/>
                <a:gd name="T5" fmla="*/ 2 h 313"/>
                <a:gd name="T6" fmla="*/ 1 w 168"/>
                <a:gd name="T7" fmla="*/ 2 h 313"/>
                <a:gd name="T8" fmla="*/ 0 w 168"/>
                <a:gd name="T9" fmla="*/ 2 h 313"/>
                <a:gd name="T10" fmla="*/ 0 w 168"/>
                <a:gd name="T11" fmla="*/ 1 h 313"/>
                <a:gd name="T12" fmla="*/ 0 w 168"/>
                <a:gd name="T13" fmla="*/ 0 h 313"/>
                <a:gd name="T14" fmla="*/ 0 w 168"/>
                <a:gd name="T15" fmla="*/ 0 h 313"/>
                <a:gd name="T16" fmla="*/ 0 w 168"/>
                <a:gd name="T17" fmla="*/ 0 h 3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8"/>
                <a:gd name="T28" fmla="*/ 0 h 313"/>
                <a:gd name="T29" fmla="*/ 168 w 168"/>
                <a:gd name="T30" fmla="*/ 313 h 3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8" h="313">
                  <a:moveTo>
                    <a:pt x="42" y="0"/>
                  </a:moveTo>
                  <a:lnTo>
                    <a:pt x="168" y="116"/>
                  </a:lnTo>
                  <a:lnTo>
                    <a:pt x="114" y="195"/>
                  </a:lnTo>
                  <a:lnTo>
                    <a:pt x="95" y="313"/>
                  </a:lnTo>
                  <a:lnTo>
                    <a:pt x="46" y="292"/>
                  </a:lnTo>
                  <a:lnTo>
                    <a:pt x="65" y="154"/>
                  </a:lnTo>
                  <a:lnTo>
                    <a:pt x="0" y="45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181">
              <a:extLst>
                <a:ext uri="{FF2B5EF4-FFF2-40B4-BE49-F238E27FC236}">
                  <a16:creationId xmlns:a16="http://schemas.microsoft.com/office/drawing/2014/main" id="{E5DD9E05-A2E8-EB5C-8A15-AFAA8C67AF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3" y="3218"/>
              <a:ext cx="211" cy="129"/>
            </a:xfrm>
            <a:custGeom>
              <a:avLst/>
              <a:gdLst>
                <a:gd name="T0" fmla="*/ 0 w 799"/>
                <a:gd name="T1" fmla="*/ 0 h 428"/>
                <a:gd name="T2" fmla="*/ 0 w 799"/>
                <a:gd name="T3" fmla="*/ 1 h 428"/>
                <a:gd name="T4" fmla="*/ 1 w 799"/>
                <a:gd name="T5" fmla="*/ 1 h 428"/>
                <a:gd name="T6" fmla="*/ 1 w 799"/>
                <a:gd name="T7" fmla="*/ 0 h 428"/>
                <a:gd name="T8" fmla="*/ 2 w 799"/>
                <a:gd name="T9" fmla="*/ 2 h 428"/>
                <a:gd name="T10" fmla="*/ 3 w 799"/>
                <a:gd name="T11" fmla="*/ 2 h 428"/>
                <a:gd name="T12" fmla="*/ 3 w 799"/>
                <a:gd name="T13" fmla="*/ 1 h 428"/>
                <a:gd name="T14" fmla="*/ 3 w 799"/>
                <a:gd name="T15" fmla="*/ 2 h 428"/>
                <a:gd name="T16" fmla="*/ 3 w 799"/>
                <a:gd name="T17" fmla="*/ 2 h 428"/>
                <a:gd name="T18" fmla="*/ 4 w 799"/>
                <a:gd name="T19" fmla="*/ 2 h 428"/>
                <a:gd name="T20" fmla="*/ 3 w 799"/>
                <a:gd name="T21" fmla="*/ 3 h 428"/>
                <a:gd name="T22" fmla="*/ 3 w 799"/>
                <a:gd name="T23" fmla="*/ 2 h 428"/>
                <a:gd name="T24" fmla="*/ 2 w 799"/>
                <a:gd name="T25" fmla="*/ 2 h 428"/>
                <a:gd name="T26" fmla="*/ 2 w 799"/>
                <a:gd name="T27" fmla="*/ 4 h 428"/>
                <a:gd name="T28" fmla="*/ 1 w 799"/>
                <a:gd name="T29" fmla="*/ 3 h 428"/>
                <a:gd name="T30" fmla="*/ 1 w 799"/>
                <a:gd name="T31" fmla="*/ 2 h 428"/>
                <a:gd name="T32" fmla="*/ 1 w 799"/>
                <a:gd name="T33" fmla="*/ 2 h 428"/>
                <a:gd name="T34" fmla="*/ 0 w 799"/>
                <a:gd name="T35" fmla="*/ 2 h 428"/>
                <a:gd name="T36" fmla="*/ 0 w 799"/>
                <a:gd name="T37" fmla="*/ 0 h 428"/>
                <a:gd name="T38" fmla="*/ 0 w 799"/>
                <a:gd name="T39" fmla="*/ 0 h 4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9"/>
                <a:gd name="T61" fmla="*/ 0 h 428"/>
                <a:gd name="T62" fmla="*/ 799 w 799"/>
                <a:gd name="T63" fmla="*/ 428 h 42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9" h="428">
                  <a:moveTo>
                    <a:pt x="0" y="27"/>
                  </a:moveTo>
                  <a:lnTo>
                    <a:pt x="46" y="118"/>
                  </a:lnTo>
                  <a:lnTo>
                    <a:pt x="152" y="77"/>
                  </a:lnTo>
                  <a:lnTo>
                    <a:pt x="219" y="0"/>
                  </a:lnTo>
                  <a:lnTo>
                    <a:pt x="392" y="208"/>
                  </a:lnTo>
                  <a:lnTo>
                    <a:pt x="561" y="168"/>
                  </a:lnTo>
                  <a:lnTo>
                    <a:pt x="622" y="145"/>
                  </a:lnTo>
                  <a:lnTo>
                    <a:pt x="603" y="225"/>
                  </a:lnTo>
                  <a:lnTo>
                    <a:pt x="667" y="287"/>
                  </a:lnTo>
                  <a:lnTo>
                    <a:pt x="799" y="202"/>
                  </a:lnTo>
                  <a:lnTo>
                    <a:pt x="679" y="377"/>
                  </a:lnTo>
                  <a:lnTo>
                    <a:pt x="567" y="284"/>
                  </a:lnTo>
                  <a:lnTo>
                    <a:pt x="468" y="287"/>
                  </a:lnTo>
                  <a:lnTo>
                    <a:pt x="417" y="428"/>
                  </a:lnTo>
                  <a:lnTo>
                    <a:pt x="232" y="419"/>
                  </a:lnTo>
                  <a:lnTo>
                    <a:pt x="240" y="268"/>
                  </a:lnTo>
                  <a:lnTo>
                    <a:pt x="145" y="162"/>
                  </a:lnTo>
                  <a:lnTo>
                    <a:pt x="29" y="213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Freeform 182">
              <a:extLst>
                <a:ext uri="{FF2B5EF4-FFF2-40B4-BE49-F238E27FC236}">
                  <a16:creationId xmlns:a16="http://schemas.microsoft.com/office/drawing/2014/main" id="{E129AFC4-8F79-DE7B-C329-4D12355AF0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77" y="3213"/>
              <a:ext cx="141" cy="108"/>
            </a:xfrm>
            <a:custGeom>
              <a:avLst/>
              <a:gdLst>
                <a:gd name="T0" fmla="*/ 0 w 530"/>
                <a:gd name="T1" fmla="*/ 1 h 358"/>
                <a:gd name="T2" fmla="*/ 1 w 530"/>
                <a:gd name="T3" fmla="*/ 0 h 358"/>
                <a:gd name="T4" fmla="*/ 1 w 530"/>
                <a:gd name="T5" fmla="*/ 0 h 358"/>
                <a:gd name="T6" fmla="*/ 2 w 530"/>
                <a:gd name="T7" fmla="*/ 0 h 358"/>
                <a:gd name="T8" fmla="*/ 2 w 530"/>
                <a:gd name="T9" fmla="*/ 1 h 358"/>
                <a:gd name="T10" fmla="*/ 2 w 530"/>
                <a:gd name="T11" fmla="*/ 2 h 358"/>
                <a:gd name="T12" fmla="*/ 3 w 530"/>
                <a:gd name="T13" fmla="*/ 2 h 358"/>
                <a:gd name="T14" fmla="*/ 2 w 530"/>
                <a:gd name="T15" fmla="*/ 3 h 358"/>
                <a:gd name="T16" fmla="*/ 0 w 530"/>
                <a:gd name="T17" fmla="*/ 2 h 358"/>
                <a:gd name="T18" fmla="*/ 0 w 530"/>
                <a:gd name="T19" fmla="*/ 1 h 358"/>
                <a:gd name="T20" fmla="*/ 0 w 530"/>
                <a:gd name="T21" fmla="*/ 1 h 3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0"/>
                <a:gd name="T34" fmla="*/ 0 h 358"/>
                <a:gd name="T35" fmla="*/ 530 w 530"/>
                <a:gd name="T36" fmla="*/ 358 h 3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0" h="358">
                  <a:moveTo>
                    <a:pt x="43" y="65"/>
                  </a:moveTo>
                  <a:lnTo>
                    <a:pt x="100" y="38"/>
                  </a:lnTo>
                  <a:lnTo>
                    <a:pt x="212" y="0"/>
                  </a:lnTo>
                  <a:lnTo>
                    <a:pt x="347" y="27"/>
                  </a:lnTo>
                  <a:lnTo>
                    <a:pt x="389" y="158"/>
                  </a:lnTo>
                  <a:lnTo>
                    <a:pt x="475" y="202"/>
                  </a:lnTo>
                  <a:lnTo>
                    <a:pt x="530" y="217"/>
                  </a:lnTo>
                  <a:lnTo>
                    <a:pt x="330" y="358"/>
                  </a:lnTo>
                  <a:lnTo>
                    <a:pt x="0" y="283"/>
                  </a:lnTo>
                  <a:lnTo>
                    <a:pt x="43" y="65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Freeform 183">
              <a:extLst>
                <a:ext uri="{FF2B5EF4-FFF2-40B4-BE49-F238E27FC236}">
                  <a16:creationId xmlns:a16="http://schemas.microsoft.com/office/drawing/2014/main" id="{382926B8-F901-545E-3F52-CFF6CF5148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15" y="2693"/>
              <a:ext cx="176" cy="118"/>
            </a:xfrm>
            <a:custGeom>
              <a:avLst/>
              <a:gdLst>
                <a:gd name="T0" fmla="*/ 0 w 665"/>
                <a:gd name="T1" fmla="*/ 2 h 390"/>
                <a:gd name="T2" fmla="*/ 1 w 665"/>
                <a:gd name="T3" fmla="*/ 1 h 390"/>
                <a:gd name="T4" fmla="*/ 2 w 665"/>
                <a:gd name="T5" fmla="*/ 0 h 390"/>
                <a:gd name="T6" fmla="*/ 2 w 665"/>
                <a:gd name="T7" fmla="*/ 0 h 390"/>
                <a:gd name="T8" fmla="*/ 2 w 665"/>
                <a:gd name="T9" fmla="*/ 1 h 390"/>
                <a:gd name="T10" fmla="*/ 3 w 665"/>
                <a:gd name="T11" fmla="*/ 1 h 390"/>
                <a:gd name="T12" fmla="*/ 3 w 665"/>
                <a:gd name="T13" fmla="*/ 2 h 390"/>
                <a:gd name="T14" fmla="*/ 1 w 665"/>
                <a:gd name="T15" fmla="*/ 3 h 390"/>
                <a:gd name="T16" fmla="*/ 0 w 665"/>
                <a:gd name="T17" fmla="*/ 2 h 390"/>
                <a:gd name="T18" fmla="*/ 0 w 665"/>
                <a:gd name="T19" fmla="*/ 2 h 3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5"/>
                <a:gd name="T31" fmla="*/ 0 h 390"/>
                <a:gd name="T32" fmla="*/ 665 w 665"/>
                <a:gd name="T33" fmla="*/ 390 h 3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5" h="390">
                  <a:moveTo>
                    <a:pt x="0" y="188"/>
                  </a:moveTo>
                  <a:lnTo>
                    <a:pt x="154" y="65"/>
                  </a:lnTo>
                  <a:lnTo>
                    <a:pt x="329" y="0"/>
                  </a:lnTo>
                  <a:lnTo>
                    <a:pt x="481" y="17"/>
                  </a:lnTo>
                  <a:lnTo>
                    <a:pt x="498" y="118"/>
                  </a:lnTo>
                  <a:lnTo>
                    <a:pt x="665" y="78"/>
                  </a:lnTo>
                  <a:lnTo>
                    <a:pt x="545" y="264"/>
                  </a:lnTo>
                  <a:lnTo>
                    <a:pt x="178" y="39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66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Freeform 184">
              <a:extLst>
                <a:ext uri="{FF2B5EF4-FFF2-40B4-BE49-F238E27FC236}">
                  <a16:creationId xmlns:a16="http://schemas.microsoft.com/office/drawing/2014/main" id="{B02E220E-A646-AC10-8148-3E4A73FD2E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58" y="3794"/>
              <a:ext cx="208" cy="212"/>
            </a:xfrm>
            <a:custGeom>
              <a:avLst/>
              <a:gdLst>
                <a:gd name="T0" fmla="*/ 0 w 783"/>
                <a:gd name="T1" fmla="*/ 0 h 701"/>
                <a:gd name="T2" fmla="*/ 1 w 783"/>
                <a:gd name="T3" fmla="*/ 0 h 701"/>
                <a:gd name="T4" fmla="*/ 2 w 783"/>
                <a:gd name="T5" fmla="*/ 0 h 701"/>
                <a:gd name="T6" fmla="*/ 2 w 783"/>
                <a:gd name="T7" fmla="*/ 2 h 701"/>
                <a:gd name="T8" fmla="*/ 2 w 783"/>
                <a:gd name="T9" fmla="*/ 3 h 701"/>
                <a:gd name="T10" fmla="*/ 3 w 783"/>
                <a:gd name="T11" fmla="*/ 3 h 701"/>
                <a:gd name="T12" fmla="*/ 3 w 783"/>
                <a:gd name="T13" fmla="*/ 4 h 701"/>
                <a:gd name="T14" fmla="*/ 4 w 783"/>
                <a:gd name="T15" fmla="*/ 5 h 701"/>
                <a:gd name="T16" fmla="*/ 3 w 783"/>
                <a:gd name="T17" fmla="*/ 5 h 701"/>
                <a:gd name="T18" fmla="*/ 0 w 783"/>
                <a:gd name="T19" fmla="*/ 6 h 701"/>
                <a:gd name="T20" fmla="*/ 0 w 783"/>
                <a:gd name="T21" fmla="*/ 5 h 701"/>
                <a:gd name="T22" fmla="*/ 1 w 783"/>
                <a:gd name="T23" fmla="*/ 3 h 701"/>
                <a:gd name="T24" fmla="*/ 0 w 783"/>
                <a:gd name="T25" fmla="*/ 0 h 701"/>
                <a:gd name="T26" fmla="*/ 0 w 783"/>
                <a:gd name="T27" fmla="*/ 0 h 70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3"/>
                <a:gd name="T43" fmla="*/ 0 h 701"/>
                <a:gd name="T44" fmla="*/ 783 w 783"/>
                <a:gd name="T45" fmla="*/ 701 h 70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3" h="701">
                  <a:moveTo>
                    <a:pt x="0" y="7"/>
                  </a:moveTo>
                  <a:lnTo>
                    <a:pt x="277" y="0"/>
                  </a:lnTo>
                  <a:lnTo>
                    <a:pt x="441" y="45"/>
                  </a:lnTo>
                  <a:lnTo>
                    <a:pt x="388" y="235"/>
                  </a:lnTo>
                  <a:lnTo>
                    <a:pt x="409" y="408"/>
                  </a:lnTo>
                  <a:lnTo>
                    <a:pt x="566" y="404"/>
                  </a:lnTo>
                  <a:lnTo>
                    <a:pt x="716" y="465"/>
                  </a:lnTo>
                  <a:lnTo>
                    <a:pt x="783" y="650"/>
                  </a:lnTo>
                  <a:lnTo>
                    <a:pt x="591" y="661"/>
                  </a:lnTo>
                  <a:lnTo>
                    <a:pt x="44" y="701"/>
                  </a:lnTo>
                  <a:lnTo>
                    <a:pt x="49" y="545"/>
                  </a:lnTo>
                  <a:lnTo>
                    <a:pt x="186" y="34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08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Freeform 185">
              <a:extLst>
                <a:ext uri="{FF2B5EF4-FFF2-40B4-BE49-F238E27FC236}">
                  <a16:creationId xmlns:a16="http://schemas.microsoft.com/office/drawing/2014/main" id="{1AD6BE04-4F1C-9A2C-8161-9746EB9781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5" y="3791"/>
              <a:ext cx="214" cy="184"/>
            </a:xfrm>
            <a:custGeom>
              <a:avLst/>
              <a:gdLst>
                <a:gd name="T0" fmla="*/ 0 w 808"/>
                <a:gd name="T1" fmla="*/ 0 h 611"/>
                <a:gd name="T2" fmla="*/ 2 w 808"/>
                <a:gd name="T3" fmla="*/ 0 h 611"/>
                <a:gd name="T4" fmla="*/ 2 w 808"/>
                <a:gd name="T5" fmla="*/ 3 h 611"/>
                <a:gd name="T6" fmla="*/ 3 w 808"/>
                <a:gd name="T7" fmla="*/ 3 h 611"/>
                <a:gd name="T8" fmla="*/ 4 w 808"/>
                <a:gd name="T9" fmla="*/ 3 h 611"/>
                <a:gd name="T10" fmla="*/ 4 w 808"/>
                <a:gd name="T11" fmla="*/ 5 h 611"/>
                <a:gd name="T12" fmla="*/ 3 w 808"/>
                <a:gd name="T13" fmla="*/ 5 h 611"/>
                <a:gd name="T14" fmla="*/ 1 w 808"/>
                <a:gd name="T15" fmla="*/ 5 h 611"/>
                <a:gd name="T16" fmla="*/ 0 w 808"/>
                <a:gd name="T17" fmla="*/ 5 h 611"/>
                <a:gd name="T18" fmla="*/ 0 w 808"/>
                <a:gd name="T19" fmla="*/ 4 h 611"/>
                <a:gd name="T20" fmla="*/ 1 w 808"/>
                <a:gd name="T21" fmla="*/ 3 h 611"/>
                <a:gd name="T22" fmla="*/ 0 w 808"/>
                <a:gd name="T23" fmla="*/ 0 h 611"/>
                <a:gd name="T24" fmla="*/ 0 w 808"/>
                <a:gd name="T25" fmla="*/ 0 h 6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08"/>
                <a:gd name="T40" fmla="*/ 0 h 611"/>
                <a:gd name="T41" fmla="*/ 808 w 808"/>
                <a:gd name="T42" fmla="*/ 611 h 61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08" h="611">
                  <a:moveTo>
                    <a:pt x="0" y="0"/>
                  </a:moveTo>
                  <a:lnTo>
                    <a:pt x="472" y="21"/>
                  </a:lnTo>
                  <a:lnTo>
                    <a:pt x="399" y="318"/>
                  </a:lnTo>
                  <a:lnTo>
                    <a:pt x="601" y="360"/>
                  </a:lnTo>
                  <a:lnTo>
                    <a:pt x="764" y="417"/>
                  </a:lnTo>
                  <a:lnTo>
                    <a:pt x="808" y="554"/>
                  </a:lnTo>
                  <a:lnTo>
                    <a:pt x="597" y="584"/>
                  </a:lnTo>
                  <a:lnTo>
                    <a:pt x="221" y="611"/>
                  </a:lnTo>
                  <a:lnTo>
                    <a:pt x="67" y="601"/>
                  </a:lnTo>
                  <a:lnTo>
                    <a:pt x="61" y="521"/>
                  </a:lnTo>
                  <a:lnTo>
                    <a:pt x="173" y="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8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Freeform 186">
              <a:extLst>
                <a:ext uri="{FF2B5EF4-FFF2-40B4-BE49-F238E27FC236}">
                  <a16:creationId xmlns:a16="http://schemas.microsoft.com/office/drawing/2014/main" id="{826F4B1B-92A5-7BD2-25D0-A3B55BBA99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83" y="3366"/>
              <a:ext cx="148" cy="98"/>
            </a:xfrm>
            <a:custGeom>
              <a:avLst/>
              <a:gdLst>
                <a:gd name="T0" fmla="*/ 1 w 558"/>
                <a:gd name="T1" fmla="*/ 0 h 327"/>
                <a:gd name="T2" fmla="*/ 2 w 558"/>
                <a:gd name="T3" fmla="*/ 0 h 327"/>
                <a:gd name="T4" fmla="*/ 2 w 558"/>
                <a:gd name="T5" fmla="*/ 1 h 327"/>
                <a:gd name="T6" fmla="*/ 3 w 558"/>
                <a:gd name="T7" fmla="*/ 1 h 327"/>
                <a:gd name="T8" fmla="*/ 3 w 558"/>
                <a:gd name="T9" fmla="*/ 2 h 327"/>
                <a:gd name="T10" fmla="*/ 2 w 558"/>
                <a:gd name="T11" fmla="*/ 1 h 327"/>
                <a:gd name="T12" fmla="*/ 2 w 558"/>
                <a:gd name="T13" fmla="*/ 0 h 327"/>
                <a:gd name="T14" fmla="*/ 1 w 558"/>
                <a:gd name="T15" fmla="*/ 0 h 327"/>
                <a:gd name="T16" fmla="*/ 0 w 558"/>
                <a:gd name="T17" fmla="*/ 1 h 327"/>
                <a:gd name="T18" fmla="*/ 1 w 558"/>
                <a:gd name="T19" fmla="*/ 1 h 327"/>
                <a:gd name="T20" fmla="*/ 1 w 558"/>
                <a:gd name="T21" fmla="*/ 3 h 327"/>
                <a:gd name="T22" fmla="*/ 1 w 558"/>
                <a:gd name="T23" fmla="*/ 3 h 327"/>
                <a:gd name="T24" fmla="*/ 1 w 558"/>
                <a:gd name="T25" fmla="*/ 1 h 327"/>
                <a:gd name="T26" fmla="*/ 0 w 558"/>
                <a:gd name="T27" fmla="*/ 1 h 327"/>
                <a:gd name="T28" fmla="*/ 0 w 558"/>
                <a:gd name="T29" fmla="*/ 0 h 327"/>
                <a:gd name="T30" fmla="*/ 1 w 558"/>
                <a:gd name="T31" fmla="*/ 0 h 327"/>
                <a:gd name="T32" fmla="*/ 1 w 558"/>
                <a:gd name="T33" fmla="*/ 0 h 3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8"/>
                <a:gd name="T52" fmla="*/ 0 h 327"/>
                <a:gd name="T53" fmla="*/ 558 w 558"/>
                <a:gd name="T54" fmla="*/ 327 h 3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8" h="327">
                  <a:moveTo>
                    <a:pt x="115" y="0"/>
                  </a:moveTo>
                  <a:lnTo>
                    <a:pt x="363" y="7"/>
                  </a:lnTo>
                  <a:lnTo>
                    <a:pt x="458" y="148"/>
                  </a:lnTo>
                  <a:lnTo>
                    <a:pt x="558" y="163"/>
                  </a:lnTo>
                  <a:lnTo>
                    <a:pt x="555" y="209"/>
                  </a:lnTo>
                  <a:lnTo>
                    <a:pt x="393" y="188"/>
                  </a:lnTo>
                  <a:lnTo>
                    <a:pt x="328" y="46"/>
                  </a:lnTo>
                  <a:lnTo>
                    <a:pt x="96" y="46"/>
                  </a:lnTo>
                  <a:lnTo>
                    <a:pt x="51" y="123"/>
                  </a:lnTo>
                  <a:lnTo>
                    <a:pt x="264" y="156"/>
                  </a:lnTo>
                  <a:lnTo>
                    <a:pt x="271" y="319"/>
                  </a:lnTo>
                  <a:lnTo>
                    <a:pt x="222" y="327"/>
                  </a:lnTo>
                  <a:lnTo>
                    <a:pt x="228" y="192"/>
                  </a:lnTo>
                  <a:lnTo>
                    <a:pt x="0" y="156"/>
                  </a:lnTo>
                  <a:lnTo>
                    <a:pt x="72" y="2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Freeform 187">
              <a:extLst>
                <a:ext uri="{FF2B5EF4-FFF2-40B4-BE49-F238E27FC236}">
                  <a16:creationId xmlns:a16="http://schemas.microsoft.com/office/drawing/2014/main" id="{C274216B-EC9D-C90E-41D9-5D17F66E43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79" y="3448"/>
              <a:ext cx="152" cy="73"/>
            </a:xfrm>
            <a:custGeom>
              <a:avLst/>
              <a:gdLst>
                <a:gd name="T0" fmla="*/ 0 w 575"/>
                <a:gd name="T1" fmla="*/ 0 h 239"/>
                <a:gd name="T2" fmla="*/ 0 w 575"/>
                <a:gd name="T3" fmla="*/ 0 h 239"/>
                <a:gd name="T4" fmla="*/ 1 w 575"/>
                <a:gd name="T5" fmla="*/ 0 h 239"/>
                <a:gd name="T6" fmla="*/ 1 w 575"/>
                <a:gd name="T7" fmla="*/ 0 h 239"/>
                <a:gd name="T8" fmla="*/ 0 w 575"/>
                <a:gd name="T9" fmla="*/ 1 h 239"/>
                <a:gd name="T10" fmla="*/ 1 w 575"/>
                <a:gd name="T11" fmla="*/ 2 h 239"/>
                <a:gd name="T12" fmla="*/ 2 w 575"/>
                <a:gd name="T13" fmla="*/ 2 h 239"/>
                <a:gd name="T14" fmla="*/ 2 w 575"/>
                <a:gd name="T15" fmla="*/ 1 h 239"/>
                <a:gd name="T16" fmla="*/ 3 w 575"/>
                <a:gd name="T17" fmla="*/ 1 h 239"/>
                <a:gd name="T18" fmla="*/ 3 w 575"/>
                <a:gd name="T19" fmla="*/ 1 h 239"/>
                <a:gd name="T20" fmla="*/ 2 w 575"/>
                <a:gd name="T21" fmla="*/ 1 h 239"/>
                <a:gd name="T22" fmla="*/ 2 w 575"/>
                <a:gd name="T23" fmla="*/ 2 h 239"/>
                <a:gd name="T24" fmla="*/ 1 w 575"/>
                <a:gd name="T25" fmla="*/ 2 h 239"/>
                <a:gd name="T26" fmla="*/ 0 w 575"/>
                <a:gd name="T27" fmla="*/ 0 h 239"/>
                <a:gd name="T28" fmla="*/ 0 w 575"/>
                <a:gd name="T29" fmla="*/ 0 h 2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75"/>
                <a:gd name="T46" fmla="*/ 0 h 239"/>
                <a:gd name="T47" fmla="*/ 575 w 575"/>
                <a:gd name="T48" fmla="*/ 239 h 2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75" h="239">
                  <a:moveTo>
                    <a:pt x="0" y="34"/>
                  </a:moveTo>
                  <a:lnTo>
                    <a:pt x="66" y="0"/>
                  </a:lnTo>
                  <a:lnTo>
                    <a:pt x="264" y="5"/>
                  </a:lnTo>
                  <a:lnTo>
                    <a:pt x="271" y="45"/>
                  </a:lnTo>
                  <a:lnTo>
                    <a:pt x="51" y="66"/>
                  </a:lnTo>
                  <a:lnTo>
                    <a:pt x="131" y="193"/>
                  </a:lnTo>
                  <a:lnTo>
                    <a:pt x="319" y="201"/>
                  </a:lnTo>
                  <a:lnTo>
                    <a:pt x="420" y="70"/>
                  </a:lnTo>
                  <a:lnTo>
                    <a:pt x="536" y="81"/>
                  </a:lnTo>
                  <a:lnTo>
                    <a:pt x="575" y="123"/>
                  </a:lnTo>
                  <a:lnTo>
                    <a:pt x="435" y="119"/>
                  </a:lnTo>
                  <a:lnTo>
                    <a:pt x="342" y="239"/>
                  </a:lnTo>
                  <a:lnTo>
                    <a:pt x="127" y="235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Freeform 188">
              <a:extLst>
                <a:ext uri="{FF2B5EF4-FFF2-40B4-BE49-F238E27FC236}">
                  <a16:creationId xmlns:a16="http://schemas.microsoft.com/office/drawing/2014/main" id="{F8C4B8E9-5F85-B099-37E6-BB978D4005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12" y="3398"/>
              <a:ext cx="182" cy="127"/>
            </a:xfrm>
            <a:custGeom>
              <a:avLst/>
              <a:gdLst>
                <a:gd name="T0" fmla="*/ 0 w 690"/>
                <a:gd name="T1" fmla="*/ 1 h 422"/>
                <a:gd name="T2" fmla="*/ 1 w 690"/>
                <a:gd name="T3" fmla="*/ 1 h 422"/>
                <a:gd name="T4" fmla="*/ 2 w 690"/>
                <a:gd name="T5" fmla="*/ 0 h 422"/>
                <a:gd name="T6" fmla="*/ 3 w 690"/>
                <a:gd name="T7" fmla="*/ 0 h 422"/>
                <a:gd name="T8" fmla="*/ 3 w 690"/>
                <a:gd name="T9" fmla="*/ 1 h 422"/>
                <a:gd name="T10" fmla="*/ 3 w 690"/>
                <a:gd name="T11" fmla="*/ 2 h 422"/>
                <a:gd name="T12" fmla="*/ 3 w 690"/>
                <a:gd name="T13" fmla="*/ 2 h 422"/>
                <a:gd name="T14" fmla="*/ 2 w 690"/>
                <a:gd name="T15" fmla="*/ 2 h 422"/>
                <a:gd name="T16" fmla="*/ 2 w 690"/>
                <a:gd name="T17" fmla="*/ 3 h 422"/>
                <a:gd name="T18" fmla="*/ 3 w 690"/>
                <a:gd name="T19" fmla="*/ 3 h 422"/>
                <a:gd name="T20" fmla="*/ 3 w 690"/>
                <a:gd name="T21" fmla="*/ 3 h 422"/>
                <a:gd name="T22" fmla="*/ 2 w 690"/>
                <a:gd name="T23" fmla="*/ 3 h 422"/>
                <a:gd name="T24" fmla="*/ 2 w 690"/>
                <a:gd name="T25" fmla="*/ 2 h 422"/>
                <a:gd name="T26" fmla="*/ 3 w 690"/>
                <a:gd name="T27" fmla="*/ 2 h 422"/>
                <a:gd name="T28" fmla="*/ 3 w 690"/>
                <a:gd name="T29" fmla="*/ 1 h 422"/>
                <a:gd name="T30" fmla="*/ 2 w 690"/>
                <a:gd name="T31" fmla="*/ 0 h 422"/>
                <a:gd name="T32" fmla="*/ 1 w 690"/>
                <a:gd name="T33" fmla="*/ 1 h 422"/>
                <a:gd name="T34" fmla="*/ 0 w 690"/>
                <a:gd name="T35" fmla="*/ 1 h 422"/>
                <a:gd name="T36" fmla="*/ 0 w 690"/>
                <a:gd name="T37" fmla="*/ 1 h 422"/>
                <a:gd name="T38" fmla="*/ 0 w 690"/>
                <a:gd name="T39" fmla="*/ 1 h 42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90"/>
                <a:gd name="T61" fmla="*/ 0 h 422"/>
                <a:gd name="T62" fmla="*/ 690 w 690"/>
                <a:gd name="T63" fmla="*/ 422 h 42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90" h="422">
                  <a:moveTo>
                    <a:pt x="25" y="65"/>
                  </a:moveTo>
                  <a:lnTo>
                    <a:pt x="251" y="74"/>
                  </a:lnTo>
                  <a:lnTo>
                    <a:pt x="365" y="0"/>
                  </a:lnTo>
                  <a:lnTo>
                    <a:pt x="583" y="36"/>
                  </a:lnTo>
                  <a:lnTo>
                    <a:pt x="637" y="86"/>
                  </a:lnTo>
                  <a:lnTo>
                    <a:pt x="690" y="246"/>
                  </a:lnTo>
                  <a:lnTo>
                    <a:pt x="610" y="266"/>
                  </a:lnTo>
                  <a:lnTo>
                    <a:pt x="433" y="238"/>
                  </a:lnTo>
                  <a:lnTo>
                    <a:pt x="439" y="333"/>
                  </a:lnTo>
                  <a:lnTo>
                    <a:pt x="669" y="386"/>
                  </a:lnTo>
                  <a:lnTo>
                    <a:pt x="536" y="422"/>
                  </a:lnTo>
                  <a:lnTo>
                    <a:pt x="365" y="369"/>
                  </a:lnTo>
                  <a:lnTo>
                    <a:pt x="361" y="209"/>
                  </a:lnTo>
                  <a:lnTo>
                    <a:pt x="585" y="213"/>
                  </a:lnTo>
                  <a:lnTo>
                    <a:pt x="572" y="103"/>
                  </a:lnTo>
                  <a:lnTo>
                    <a:pt x="365" y="46"/>
                  </a:lnTo>
                  <a:lnTo>
                    <a:pt x="243" y="128"/>
                  </a:lnTo>
                  <a:lnTo>
                    <a:pt x="0" y="99"/>
                  </a:lnTo>
                  <a:lnTo>
                    <a:pt x="2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Freeform 189">
              <a:extLst>
                <a:ext uri="{FF2B5EF4-FFF2-40B4-BE49-F238E27FC236}">
                  <a16:creationId xmlns:a16="http://schemas.microsoft.com/office/drawing/2014/main" id="{9EB523D8-E7F1-378F-C8D5-4BC81633B0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18" y="3472"/>
              <a:ext cx="169" cy="86"/>
            </a:xfrm>
            <a:custGeom>
              <a:avLst/>
              <a:gdLst>
                <a:gd name="T0" fmla="*/ 0 w 641"/>
                <a:gd name="T1" fmla="*/ 0 h 286"/>
                <a:gd name="T2" fmla="*/ 1 w 641"/>
                <a:gd name="T3" fmla="*/ 1 h 286"/>
                <a:gd name="T4" fmla="*/ 1 w 641"/>
                <a:gd name="T5" fmla="*/ 0 h 286"/>
                <a:gd name="T6" fmla="*/ 1 w 641"/>
                <a:gd name="T7" fmla="*/ 2 h 286"/>
                <a:gd name="T8" fmla="*/ 2 w 641"/>
                <a:gd name="T9" fmla="*/ 2 h 286"/>
                <a:gd name="T10" fmla="*/ 3 w 641"/>
                <a:gd name="T11" fmla="*/ 2 h 286"/>
                <a:gd name="T12" fmla="*/ 3 w 641"/>
                <a:gd name="T13" fmla="*/ 1 h 286"/>
                <a:gd name="T14" fmla="*/ 3 w 641"/>
                <a:gd name="T15" fmla="*/ 1 h 286"/>
                <a:gd name="T16" fmla="*/ 3 w 641"/>
                <a:gd name="T17" fmla="*/ 2 h 286"/>
                <a:gd name="T18" fmla="*/ 2 w 641"/>
                <a:gd name="T19" fmla="*/ 2 h 286"/>
                <a:gd name="T20" fmla="*/ 1 w 641"/>
                <a:gd name="T21" fmla="*/ 2 h 286"/>
                <a:gd name="T22" fmla="*/ 1 w 641"/>
                <a:gd name="T23" fmla="*/ 1 h 286"/>
                <a:gd name="T24" fmla="*/ 0 w 641"/>
                <a:gd name="T25" fmla="*/ 1 h 286"/>
                <a:gd name="T26" fmla="*/ 0 w 641"/>
                <a:gd name="T27" fmla="*/ 0 h 286"/>
                <a:gd name="T28" fmla="*/ 0 w 641"/>
                <a:gd name="T29" fmla="*/ 0 h 2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1"/>
                <a:gd name="T46" fmla="*/ 0 h 286"/>
                <a:gd name="T47" fmla="*/ 641 w 641"/>
                <a:gd name="T48" fmla="*/ 286 h 28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1" h="286">
                  <a:moveTo>
                    <a:pt x="0" y="37"/>
                  </a:moveTo>
                  <a:lnTo>
                    <a:pt x="171" y="54"/>
                  </a:lnTo>
                  <a:lnTo>
                    <a:pt x="200" y="0"/>
                  </a:lnTo>
                  <a:lnTo>
                    <a:pt x="278" y="232"/>
                  </a:lnTo>
                  <a:lnTo>
                    <a:pt x="477" y="259"/>
                  </a:lnTo>
                  <a:lnTo>
                    <a:pt x="552" y="210"/>
                  </a:lnTo>
                  <a:lnTo>
                    <a:pt x="593" y="133"/>
                  </a:lnTo>
                  <a:lnTo>
                    <a:pt x="641" y="139"/>
                  </a:lnTo>
                  <a:lnTo>
                    <a:pt x="612" y="225"/>
                  </a:lnTo>
                  <a:lnTo>
                    <a:pt x="512" y="286"/>
                  </a:lnTo>
                  <a:lnTo>
                    <a:pt x="261" y="268"/>
                  </a:lnTo>
                  <a:lnTo>
                    <a:pt x="173" y="107"/>
                  </a:lnTo>
                  <a:lnTo>
                    <a:pt x="12" y="9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Freeform 190">
              <a:extLst>
                <a:ext uri="{FF2B5EF4-FFF2-40B4-BE49-F238E27FC236}">
                  <a16:creationId xmlns:a16="http://schemas.microsoft.com/office/drawing/2014/main" id="{B5B8E780-9BC0-F960-A471-6F3A9423AF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03" y="3282"/>
              <a:ext cx="365" cy="133"/>
            </a:xfrm>
            <a:custGeom>
              <a:avLst/>
              <a:gdLst>
                <a:gd name="T0" fmla="*/ 2 w 1378"/>
                <a:gd name="T1" fmla="*/ 0 h 441"/>
                <a:gd name="T2" fmla="*/ 2 w 1378"/>
                <a:gd name="T3" fmla="*/ 0 h 441"/>
                <a:gd name="T4" fmla="*/ 1 w 1378"/>
                <a:gd name="T5" fmla="*/ 1 h 441"/>
                <a:gd name="T6" fmla="*/ 1 w 1378"/>
                <a:gd name="T7" fmla="*/ 1 h 441"/>
                <a:gd name="T8" fmla="*/ 1 w 1378"/>
                <a:gd name="T9" fmla="*/ 2 h 441"/>
                <a:gd name="T10" fmla="*/ 2 w 1378"/>
                <a:gd name="T11" fmla="*/ 2 h 441"/>
                <a:gd name="T12" fmla="*/ 3 w 1378"/>
                <a:gd name="T13" fmla="*/ 2 h 441"/>
                <a:gd name="T14" fmla="*/ 3 w 1378"/>
                <a:gd name="T15" fmla="*/ 2 h 441"/>
                <a:gd name="T16" fmla="*/ 3 w 1378"/>
                <a:gd name="T17" fmla="*/ 2 h 441"/>
                <a:gd name="T18" fmla="*/ 3 w 1378"/>
                <a:gd name="T19" fmla="*/ 2 h 441"/>
                <a:gd name="T20" fmla="*/ 4 w 1378"/>
                <a:gd name="T21" fmla="*/ 2 h 441"/>
                <a:gd name="T22" fmla="*/ 3 w 1378"/>
                <a:gd name="T23" fmla="*/ 2 h 441"/>
                <a:gd name="T24" fmla="*/ 3 w 1378"/>
                <a:gd name="T25" fmla="*/ 2 h 441"/>
                <a:gd name="T26" fmla="*/ 4 w 1378"/>
                <a:gd name="T27" fmla="*/ 2 h 441"/>
                <a:gd name="T28" fmla="*/ 4 w 1378"/>
                <a:gd name="T29" fmla="*/ 3 h 441"/>
                <a:gd name="T30" fmla="*/ 4 w 1378"/>
                <a:gd name="T31" fmla="*/ 2 h 441"/>
                <a:gd name="T32" fmla="*/ 5 w 1378"/>
                <a:gd name="T33" fmla="*/ 2 h 441"/>
                <a:gd name="T34" fmla="*/ 5 w 1378"/>
                <a:gd name="T35" fmla="*/ 2 h 441"/>
                <a:gd name="T36" fmla="*/ 5 w 1378"/>
                <a:gd name="T37" fmla="*/ 3 h 441"/>
                <a:gd name="T38" fmla="*/ 5 w 1378"/>
                <a:gd name="T39" fmla="*/ 3 h 441"/>
                <a:gd name="T40" fmla="*/ 6 w 1378"/>
                <a:gd name="T41" fmla="*/ 3 h 441"/>
                <a:gd name="T42" fmla="*/ 6 w 1378"/>
                <a:gd name="T43" fmla="*/ 3 h 441"/>
                <a:gd name="T44" fmla="*/ 6 w 1378"/>
                <a:gd name="T45" fmla="*/ 3 h 441"/>
                <a:gd name="T46" fmla="*/ 6 w 1378"/>
                <a:gd name="T47" fmla="*/ 2 h 441"/>
                <a:gd name="T48" fmla="*/ 6 w 1378"/>
                <a:gd name="T49" fmla="*/ 2 h 441"/>
                <a:gd name="T50" fmla="*/ 7 w 1378"/>
                <a:gd name="T51" fmla="*/ 3 h 441"/>
                <a:gd name="T52" fmla="*/ 6 w 1378"/>
                <a:gd name="T53" fmla="*/ 2 h 441"/>
                <a:gd name="T54" fmla="*/ 5 w 1378"/>
                <a:gd name="T55" fmla="*/ 2 h 441"/>
                <a:gd name="T56" fmla="*/ 6 w 1378"/>
                <a:gd name="T57" fmla="*/ 2 h 441"/>
                <a:gd name="T58" fmla="*/ 7 w 1378"/>
                <a:gd name="T59" fmla="*/ 2 h 441"/>
                <a:gd name="T60" fmla="*/ 7 w 1378"/>
                <a:gd name="T61" fmla="*/ 2 h 441"/>
                <a:gd name="T62" fmla="*/ 7 w 1378"/>
                <a:gd name="T63" fmla="*/ 3 h 441"/>
                <a:gd name="T64" fmla="*/ 7 w 1378"/>
                <a:gd name="T65" fmla="*/ 3 h 441"/>
                <a:gd name="T66" fmla="*/ 6 w 1378"/>
                <a:gd name="T67" fmla="*/ 3 h 441"/>
                <a:gd name="T68" fmla="*/ 6 w 1378"/>
                <a:gd name="T69" fmla="*/ 3 h 441"/>
                <a:gd name="T70" fmla="*/ 6 w 1378"/>
                <a:gd name="T71" fmla="*/ 3 h 441"/>
                <a:gd name="T72" fmla="*/ 6 w 1378"/>
                <a:gd name="T73" fmla="*/ 4 h 441"/>
                <a:gd name="T74" fmla="*/ 5 w 1378"/>
                <a:gd name="T75" fmla="*/ 4 h 441"/>
                <a:gd name="T76" fmla="*/ 4 w 1378"/>
                <a:gd name="T77" fmla="*/ 3 h 441"/>
                <a:gd name="T78" fmla="*/ 3 w 1378"/>
                <a:gd name="T79" fmla="*/ 3 h 441"/>
                <a:gd name="T80" fmla="*/ 3 w 1378"/>
                <a:gd name="T81" fmla="*/ 2 h 441"/>
                <a:gd name="T82" fmla="*/ 3 w 1378"/>
                <a:gd name="T83" fmla="*/ 3 h 441"/>
                <a:gd name="T84" fmla="*/ 2 w 1378"/>
                <a:gd name="T85" fmla="*/ 3 h 441"/>
                <a:gd name="T86" fmla="*/ 1 w 1378"/>
                <a:gd name="T87" fmla="*/ 3 h 441"/>
                <a:gd name="T88" fmla="*/ 0 w 1378"/>
                <a:gd name="T89" fmla="*/ 2 h 441"/>
                <a:gd name="T90" fmla="*/ 0 w 1378"/>
                <a:gd name="T91" fmla="*/ 2 h 441"/>
                <a:gd name="T92" fmla="*/ 1 w 1378"/>
                <a:gd name="T93" fmla="*/ 0 h 441"/>
                <a:gd name="T94" fmla="*/ 2 w 1378"/>
                <a:gd name="T95" fmla="*/ 0 h 441"/>
                <a:gd name="T96" fmla="*/ 2 w 1378"/>
                <a:gd name="T97" fmla="*/ 0 h 4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78"/>
                <a:gd name="T148" fmla="*/ 0 h 441"/>
                <a:gd name="T149" fmla="*/ 1378 w 1378"/>
                <a:gd name="T150" fmla="*/ 441 h 4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78" h="441">
                  <a:moveTo>
                    <a:pt x="353" y="0"/>
                  </a:moveTo>
                  <a:lnTo>
                    <a:pt x="311" y="35"/>
                  </a:lnTo>
                  <a:lnTo>
                    <a:pt x="249" y="101"/>
                  </a:lnTo>
                  <a:lnTo>
                    <a:pt x="233" y="156"/>
                  </a:lnTo>
                  <a:lnTo>
                    <a:pt x="260" y="196"/>
                  </a:lnTo>
                  <a:lnTo>
                    <a:pt x="393" y="242"/>
                  </a:lnTo>
                  <a:lnTo>
                    <a:pt x="536" y="259"/>
                  </a:lnTo>
                  <a:lnTo>
                    <a:pt x="604" y="255"/>
                  </a:lnTo>
                  <a:lnTo>
                    <a:pt x="600" y="213"/>
                  </a:lnTo>
                  <a:lnTo>
                    <a:pt x="654" y="177"/>
                  </a:lnTo>
                  <a:lnTo>
                    <a:pt x="749" y="166"/>
                  </a:lnTo>
                  <a:lnTo>
                    <a:pt x="697" y="200"/>
                  </a:lnTo>
                  <a:lnTo>
                    <a:pt x="693" y="268"/>
                  </a:lnTo>
                  <a:lnTo>
                    <a:pt x="749" y="308"/>
                  </a:lnTo>
                  <a:lnTo>
                    <a:pt x="813" y="327"/>
                  </a:lnTo>
                  <a:lnTo>
                    <a:pt x="878" y="297"/>
                  </a:lnTo>
                  <a:lnTo>
                    <a:pt x="954" y="261"/>
                  </a:lnTo>
                  <a:lnTo>
                    <a:pt x="1039" y="270"/>
                  </a:lnTo>
                  <a:lnTo>
                    <a:pt x="961" y="339"/>
                  </a:lnTo>
                  <a:lnTo>
                    <a:pt x="1051" y="348"/>
                  </a:lnTo>
                  <a:lnTo>
                    <a:pt x="1201" y="386"/>
                  </a:lnTo>
                  <a:lnTo>
                    <a:pt x="1266" y="379"/>
                  </a:lnTo>
                  <a:lnTo>
                    <a:pt x="1290" y="343"/>
                  </a:lnTo>
                  <a:lnTo>
                    <a:pt x="1106" y="287"/>
                  </a:lnTo>
                  <a:lnTo>
                    <a:pt x="1174" y="278"/>
                  </a:lnTo>
                  <a:lnTo>
                    <a:pt x="1334" y="314"/>
                  </a:lnTo>
                  <a:lnTo>
                    <a:pt x="1305" y="268"/>
                  </a:lnTo>
                  <a:lnTo>
                    <a:pt x="1049" y="196"/>
                  </a:lnTo>
                  <a:lnTo>
                    <a:pt x="1138" y="192"/>
                  </a:lnTo>
                  <a:lnTo>
                    <a:pt x="1340" y="251"/>
                  </a:lnTo>
                  <a:lnTo>
                    <a:pt x="1355" y="297"/>
                  </a:lnTo>
                  <a:lnTo>
                    <a:pt x="1378" y="327"/>
                  </a:lnTo>
                  <a:lnTo>
                    <a:pt x="1359" y="382"/>
                  </a:lnTo>
                  <a:lnTo>
                    <a:pt x="1313" y="379"/>
                  </a:lnTo>
                  <a:lnTo>
                    <a:pt x="1290" y="419"/>
                  </a:lnTo>
                  <a:lnTo>
                    <a:pt x="1186" y="419"/>
                  </a:lnTo>
                  <a:lnTo>
                    <a:pt x="1117" y="441"/>
                  </a:lnTo>
                  <a:lnTo>
                    <a:pt x="990" y="432"/>
                  </a:lnTo>
                  <a:lnTo>
                    <a:pt x="785" y="405"/>
                  </a:lnTo>
                  <a:lnTo>
                    <a:pt x="712" y="348"/>
                  </a:lnTo>
                  <a:lnTo>
                    <a:pt x="650" y="304"/>
                  </a:lnTo>
                  <a:lnTo>
                    <a:pt x="545" y="333"/>
                  </a:lnTo>
                  <a:lnTo>
                    <a:pt x="405" y="350"/>
                  </a:lnTo>
                  <a:lnTo>
                    <a:pt x="180" y="333"/>
                  </a:lnTo>
                  <a:lnTo>
                    <a:pt x="53" y="297"/>
                  </a:lnTo>
                  <a:lnTo>
                    <a:pt x="0" y="187"/>
                  </a:lnTo>
                  <a:lnTo>
                    <a:pt x="152" y="46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Freeform 191">
              <a:extLst>
                <a:ext uri="{FF2B5EF4-FFF2-40B4-BE49-F238E27FC236}">
                  <a16:creationId xmlns:a16="http://schemas.microsoft.com/office/drawing/2014/main" id="{17BF9609-CA5C-D85B-6FC3-9E48E99A7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36" y="3274"/>
              <a:ext cx="158" cy="52"/>
            </a:xfrm>
            <a:custGeom>
              <a:avLst/>
              <a:gdLst>
                <a:gd name="T0" fmla="*/ 1 w 599"/>
                <a:gd name="T1" fmla="*/ 0 h 175"/>
                <a:gd name="T2" fmla="*/ 2 w 599"/>
                <a:gd name="T3" fmla="*/ 1 h 175"/>
                <a:gd name="T4" fmla="*/ 3 w 599"/>
                <a:gd name="T5" fmla="*/ 1 h 175"/>
                <a:gd name="T6" fmla="*/ 3 w 599"/>
                <a:gd name="T7" fmla="*/ 1 h 175"/>
                <a:gd name="T8" fmla="*/ 2 w 599"/>
                <a:gd name="T9" fmla="*/ 1 h 175"/>
                <a:gd name="T10" fmla="*/ 2 w 599"/>
                <a:gd name="T11" fmla="*/ 1 h 175"/>
                <a:gd name="T12" fmla="*/ 2 w 599"/>
                <a:gd name="T13" fmla="*/ 1 h 175"/>
                <a:gd name="T14" fmla="*/ 1 w 599"/>
                <a:gd name="T15" fmla="*/ 1 h 175"/>
                <a:gd name="T16" fmla="*/ 0 w 599"/>
                <a:gd name="T17" fmla="*/ 1 h 175"/>
                <a:gd name="T18" fmla="*/ 1 w 599"/>
                <a:gd name="T19" fmla="*/ 0 h 175"/>
                <a:gd name="T20" fmla="*/ 1 w 599"/>
                <a:gd name="T21" fmla="*/ 0 h 1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99"/>
                <a:gd name="T34" fmla="*/ 0 h 175"/>
                <a:gd name="T35" fmla="*/ 599 w 599"/>
                <a:gd name="T36" fmla="*/ 175 h 17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99" h="175">
                  <a:moveTo>
                    <a:pt x="97" y="0"/>
                  </a:moveTo>
                  <a:lnTo>
                    <a:pt x="433" y="114"/>
                  </a:lnTo>
                  <a:lnTo>
                    <a:pt x="549" y="83"/>
                  </a:lnTo>
                  <a:lnTo>
                    <a:pt x="599" y="121"/>
                  </a:lnTo>
                  <a:lnTo>
                    <a:pt x="489" y="135"/>
                  </a:lnTo>
                  <a:lnTo>
                    <a:pt x="399" y="175"/>
                  </a:lnTo>
                  <a:lnTo>
                    <a:pt x="380" y="133"/>
                  </a:lnTo>
                  <a:lnTo>
                    <a:pt x="194" y="72"/>
                  </a:lnTo>
                  <a:lnTo>
                    <a:pt x="0" y="7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Freeform 192">
              <a:extLst>
                <a:ext uri="{FF2B5EF4-FFF2-40B4-BE49-F238E27FC236}">
                  <a16:creationId xmlns:a16="http://schemas.microsoft.com/office/drawing/2014/main" id="{AFF87C23-3AFE-FEB6-869E-D9D0C456C7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45" y="3311"/>
              <a:ext cx="47" cy="36"/>
            </a:xfrm>
            <a:custGeom>
              <a:avLst/>
              <a:gdLst>
                <a:gd name="T0" fmla="*/ 0 w 181"/>
                <a:gd name="T1" fmla="*/ 1 h 124"/>
                <a:gd name="T2" fmla="*/ 0 w 181"/>
                <a:gd name="T3" fmla="*/ 1 h 124"/>
                <a:gd name="T4" fmla="*/ 1 w 181"/>
                <a:gd name="T5" fmla="*/ 0 h 124"/>
                <a:gd name="T6" fmla="*/ 1 w 181"/>
                <a:gd name="T7" fmla="*/ 0 h 124"/>
                <a:gd name="T8" fmla="*/ 1 w 181"/>
                <a:gd name="T9" fmla="*/ 1 h 124"/>
                <a:gd name="T10" fmla="*/ 0 w 181"/>
                <a:gd name="T11" fmla="*/ 1 h 124"/>
                <a:gd name="T12" fmla="*/ 0 w 181"/>
                <a:gd name="T13" fmla="*/ 1 h 124"/>
                <a:gd name="T14" fmla="*/ 0 w 181"/>
                <a:gd name="T15" fmla="*/ 1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1"/>
                <a:gd name="T25" fmla="*/ 0 h 124"/>
                <a:gd name="T26" fmla="*/ 181 w 181"/>
                <a:gd name="T27" fmla="*/ 124 h 1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1" h="124">
                  <a:moveTo>
                    <a:pt x="0" y="75"/>
                  </a:moveTo>
                  <a:lnTo>
                    <a:pt x="61" y="69"/>
                  </a:lnTo>
                  <a:lnTo>
                    <a:pt x="152" y="0"/>
                  </a:lnTo>
                  <a:lnTo>
                    <a:pt x="181" y="29"/>
                  </a:lnTo>
                  <a:lnTo>
                    <a:pt x="105" y="124"/>
                  </a:lnTo>
                  <a:lnTo>
                    <a:pt x="8" y="101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Freeform 193">
              <a:extLst>
                <a:ext uri="{FF2B5EF4-FFF2-40B4-BE49-F238E27FC236}">
                  <a16:creationId xmlns:a16="http://schemas.microsoft.com/office/drawing/2014/main" id="{8EB53272-B27C-9D80-022B-CE4E2DA2B7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7" y="3073"/>
              <a:ext cx="236" cy="281"/>
            </a:xfrm>
            <a:custGeom>
              <a:avLst/>
              <a:gdLst>
                <a:gd name="T0" fmla="*/ 1 w 889"/>
                <a:gd name="T1" fmla="*/ 5 h 932"/>
                <a:gd name="T2" fmla="*/ 1 w 889"/>
                <a:gd name="T3" fmla="*/ 5 h 932"/>
                <a:gd name="T4" fmla="*/ 2 w 889"/>
                <a:gd name="T5" fmla="*/ 6 h 932"/>
                <a:gd name="T6" fmla="*/ 2 w 889"/>
                <a:gd name="T7" fmla="*/ 7 h 932"/>
                <a:gd name="T8" fmla="*/ 2 w 889"/>
                <a:gd name="T9" fmla="*/ 7 h 932"/>
                <a:gd name="T10" fmla="*/ 2 w 889"/>
                <a:gd name="T11" fmla="*/ 6 h 932"/>
                <a:gd name="T12" fmla="*/ 3 w 889"/>
                <a:gd name="T13" fmla="*/ 6 h 932"/>
                <a:gd name="T14" fmla="*/ 4 w 889"/>
                <a:gd name="T15" fmla="*/ 7 h 932"/>
                <a:gd name="T16" fmla="*/ 4 w 889"/>
                <a:gd name="T17" fmla="*/ 5 h 932"/>
                <a:gd name="T18" fmla="*/ 5 w 889"/>
                <a:gd name="T19" fmla="*/ 6 h 932"/>
                <a:gd name="T20" fmla="*/ 4 w 889"/>
                <a:gd name="T21" fmla="*/ 7 h 932"/>
                <a:gd name="T22" fmla="*/ 3 w 889"/>
                <a:gd name="T23" fmla="*/ 6 h 932"/>
                <a:gd name="T24" fmla="*/ 3 w 889"/>
                <a:gd name="T25" fmla="*/ 7 h 932"/>
                <a:gd name="T26" fmla="*/ 3 w 889"/>
                <a:gd name="T27" fmla="*/ 8 h 932"/>
                <a:gd name="T28" fmla="*/ 1 w 889"/>
                <a:gd name="T29" fmla="*/ 8 h 932"/>
                <a:gd name="T30" fmla="*/ 1 w 889"/>
                <a:gd name="T31" fmla="*/ 7 h 932"/>
                <a:gd name="T32" fmla="*/ 1 w 889"/>
                <a:gd name="T33" fmla="*/ 6 h 932"/>
                <a:gd name="T34" fmla="*/ 1 w 889"/>
                <a:gd name="T35" fmla="*/ 6 h 932"/>
                <a:gd name="T36" fmla="*/ 0 w 889"/>
                <a:gd name="T37" fmla="*/ 4 h 932"/>
                <a:gd name="T38" fmla="*/ 0 w 889"/>
                <a:gd name="T39" fmla="*/ 4 h 932"/>
                <a:gd name="T40" fmla="*/ 1 w 889"/>
                <a:gd name="T41" fmla="*/ 3 h 932"/>
                <a:gd name="T42" fmla="*/ 1 w 889"/>
                <a:gd name="T43" fmla="*/ 2 h 932"/>
                <a:gd name="T44" fmla="*/ 0 w 889"/>
                <a:gd name="T45" fmla="*/ 2 h 932"/>
                <a:gd name="T46" fmla="*/ 1 w 889"/>
                <a:gd name="T47" fmla="*/ 1 h 932"/>
                <a:gd name="T48" fmla="*/ 1 w 889"/>
                <a:gd name="T49" fmla="*/ 0 h 932"/>
                <a:gd name="T50" fmla="*/ 1 w 889"/>
                <a:gd name="T51" fmla="*/ 1 h 932"/>
                <a:gd name="T52" fmla="*/ 1 w 889"/>
                <a:gd name="T53" fmla="*/ 2 h 932"/>
                <a:gd name="T54" fmla="*/ 1 w 889"/>
                <a:gd name="T55" fmla="*/ 2 h 932"/>
                <a:gd name="T56" fmla="*/ 1 w 889"/>
                <a:gd name="T57" fmla="*/ 4 h 932"/>
                <a:gd name="T58" fmla="*/ 0 w 889"/>
                <a:gd name="T59" fmla="*/ 4 h 932"/>
                <a:gd name="T60" fmla="*/ 1 w 889"/>
                <a:gd name="T61" fmla="*/ 5 h 932"/>
                <a:gd name="T62" fmla="*/ 1 w 889"/>
                <a:gd name="T63" fmla="*/ 5 h 932"/>
                <a:gd name="T64" fmla="*/ 1 w 889"/>
                <a:gd name="T65" fmla="*/ 5 h 9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89"/>
                <a:gd name="T100" fmla="*/ 0 h 932"/>
                <a:gd name="T101" fmla="*/ 889 w 889"/>
                <a:gd name="T102" fmla="*/ 932 h 9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89" h="932">
                  <a:moveTo>
                    <a:pt x="217" y="588"/>
                  </a:moveTo>
                  <a:lnTo>
                    <a:pt x="272" y="671"/>
                  </a:lnTo>
                  <a:lnTo>
                    <a:pt x="354" y="721"/>
                  </a:lnTo>
                  <a:lnTo>
                    <a:pt x="327" y="852"/>
                  </a:lnTo>
                  <a:lnTo>
                    <a:pt x="471" y="875"/>
                  </a:lnTo>
                  <a:lnTo>
                    <a:pt x="502" y="753"/>
                  </a:lnTo>
                  <a:lnTo>
                    <a:pt x="641" y="725"/>
                  </a:lnTo>
                  <a:lnTo>
                    <a:pt x="743" y="824"/>
                  </a:lnTo>
                  <a:lnTo>
                    <a:pt x="861" y="666"/>
                  </a:lnTo>
                  <a:lnTo>
                    <a:pt x="889" y="690"/>
                  </a:lnTo>
                  <a:lnTo>
                    <a:pt x="753" y="882"/>
                  </a:lnTo>
                  <a:lnTo>
                    <a:pt x="616" y="780"/>
                  </a:lnTo>
                  <a:lnTo>
                    <a:pt x="544" y="803"/>
                  </a:lnTo>
                  <a:lnTo>
                    <a:pt x="507" y="932"/>
                  </a:lnTo>
                  <a:lnTo>
                    <a:pt x="268" y="901"/>
                  </a:lnTo>
                  <a:lnTo>
                    <a:pt x="281" y="793"/>
                  </a:lnTo>
                  <a:lnTo>
                    <a:pt x="192" y="698"/>
                  </a:lnTo>
                  <a:lnTo>
                    <a:pt x="82" y="730"/>
                  </a:lnTo>
                  <a:lnTo>
                    <a:pt x="0" y="525"/>
                  </a:lnTo>
                  <a:lnTo>
                    <a:pt x="30" y="447"/>
                  </a:lnTo>
                  <a:lnTo>
                    <a:pt x="124" y="411"/>
                  </a:lnTo>
                  <a:lnTo>
                    <a:pt x="127" y="280"/>
                  </a:lnTo>
                  <a:lnTo>
                    <a:pt x="61" y="208"/>
                  </a:lnTo>
                  <a:lnTo>
                    <a:pt x="99" y="84"/>
                  </a:lnTo>
                  <a:lnTo>
                    <a:pt x="285" y="0"/>
                  </a:lnTo>
                  <a:lnTo>
                    <a:pt x="131" y="151"/>
                  </a:lnTo>
                  <a:lnTo>
                    <a:pt x="224" y="248"/>
                  </a:lnTo>
                  <a:lnTo>
                    <a:pt x="196" y="310"/>
                  </a:lnTo>
                  <a:lnTo>
                    <a:pt x="186" y="424"/>
                  </a:lnTo>
                  <a:lnTo>
                    <a:pt x="68" y="497"/>
                  </a:lnTo>
                  <a:lnTo>
                    <a:pt x="110" y="647"/>
                  </a:lnTo>
                  <a:lnTo>
                    <a:pt x="217" y="5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Freeform 194">
              <a:extLst>
                <a:ext uri="{FF2B5EF4-FFF2-40B4-BE49-F238E27FC236}">
                  <a16:creationId xmlns:a16="http://schemas.microsoft.com/office/drawing/2014/main" id="{58822A2D-2A78-B13F-6756-D521D0E1FE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50" y="3151"/>
              <a:ext cx="94" cy="125"/>
            </a:xfrm>
            <a:custGeom>
              <a:avLst/>
              <a:gdLst>
                <a:gd name="T0" fmla="*/ 1 w 358"/>
                <a:gd name="T1" fmla="*/ 0 h 414"/>
                <a:gd name="T2" fmla="*/ 1 w 358"/>
                <a:gd name="T3" fmla="*/ 1 h 414"/>
                <a:gd name="T4" fmla="*/ 1 w 358"/>
                <a:gd name="T5" fmla="*/ 2 h 414"/>
                <a:gd name="T6" fmla="*/ 1 w 358"/>
                <a:gd name="T7" fmla="*/ 2 h 414"/>
                <a:gd name="T8" fmla="*/ 1 w 358"/>
                <a:gd name="T9" fmla="*/ 2 h 414"/>
                <a:gd name="T10" fmla="*/ 2 w 358"/>
                <a:gd name="T11" fmla="*/ 2 h 414"/>
                <a:gd name="T12" fmla="*/ 2 w 358"/>
                <a:gd name="T13" fmla="*/ 2 h 414"/>
                <a:gd name="T14" fmla="*/ 2 w 358"/>
                <a:gd name="T15" fmla="*/ 3 h 414"/>
                <a:gd name="T16" fmla="*/ 1 w 358"/>
                <a:gd name="T17" fmla="*/ 3 h 414"/>
                <a:gd name="T18" fmla="*/ 1 w 358"/>
                <a:gd name="T19" fmla="*/ 3 h 414"/>
                <a:gd name="T20" fmla="*/ 0 w 358"/>
                <a:gd name="T21" fmla="*/ 3 h 414"/>
                <a:gd name="T22" fmla="*/ 0 w 358"/>
                <a:gd name="T23" fmla="*/ 2 h 414"/>
                <a:gd name="T24" fmla="*/ 0 w 358"/>
                <a:gd name="T25" fmla="*/ 1 h 414"/>
                <a:gd name="T26" fmla="*/ 1 w 358"/>
                <a:gd name="T27" fmla="*/ 0 h 414"/>
                <a:gd name="T28" fmla="*/ 1 w 358"/>
                <a:gd name="T29" fmla="*/ 0 h 414"/>
                <a:gd name="T30" fmla="*/ 1 w 358"/>
                <a:gd name="T31" fmla="*/ 0 h 4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58"/>
                <a:gd name="T49" fmla="*/ 0 h 414"/>
                <a:gd name="T50" fmla="*/ 358 w 358"/>
                <a:gd name="T51" fmla="*/ 414 h 4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58" h="414">
                  <a:moveTo>
                    <a:pt x="158" y="0"/>
                  </a:moveTo>
                  <a:lnTo>
                    <a:pt x="80" y="114"/>
                  </a:lnTo>
                  <a:lnTo>
                    <a:pt x="99" y="251"/>
                  </a:lnTo>
                  <a:lnTo>
                    <a:pt x="179" y="306"/>
                  </a:lnTo>
                  <a:lnTo>
                    <a:pt x="293" y="278"/>
                  </a:lnTo>
                  <a:lnTo>
                    <a:pt x="358" y="183"/>
                  </a:lnTo>
                  <a:lnTo>
                    <a:pt x="348" y="304"/>
                  </a:lnTo>
                  <a:lnTo>
                    <a:pt x="316" y="359"/>
                  </a:lnTo>
                  <a:lnTo>
                    <a:pt x="268" y="392"/>
                  </a:lnTo>
                  <a:lnTo>
                    <a:pt x="153" y="414"/>
                  </a:lnTo>
                  <a:lnTo>
                    <a:pt x="35" y="346"/>
                  </a:lnTo>
                  <a:lnTo>
                    <a:pt x="0" y="228"/>
                  </a:lnTo>
                  <a:lnTo>
                    <a:pt x="31" y="101"/>
                  </a:lnTo>
                  <a:lnTo>
                    <a:pt x="94" y="3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Freeform 195">
              <a:extLst>
                <a:ext uri="{FF2B5EF4-FFF2-40B4-BE49-F238E27FC236}">
                  <a16:creationId xmlns:a16="http://schemas.microsoft.com/office/drawing/2014/main" id="{7291685B-1777-3894-C007-3FF61F9666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59" y="3040"/>
              <a:ext cx="200" cy="241"/>
            </a:xfrm>
            <a:custGeom>
              <a:avLst/>
              <a:gdLst>
                <a:gd name="T0" fmla="*/ 0 w 757"/>
                <a:gd name="T1" fmla="*/ 1 h 798"/>
                <a:gd name="T2" fmla="*/ 1 w 757"/>
                <a:gd name="T3" fmla="*/ 2 h 798"/>
                <a:gd name="T4" fmla="*/ 1 w 757"/>
                <a:gd name="T5" fmla="*/ 2 h 798"/>
                <a:gd name="T6" fmla="*/ 1 w 757"/>
                <a:gd name="T7" fmla="*/ 0 h 798"/>
                <a:gd name="T8" fmla="*/ 1 w 757"/>
                <a:gd name="T9" fmla="*/ 0 h 798"/>
                <a:gd name="T10" fmla="*/ 2 w 757"/>
                <a:gd name="T11" fmla="*/ 1 h 798"/>
                <a:gd name="T12" fmla="*/ 2 w 757"/>
                <a:gd name="T13" fmla="*/ 2 h 798"/>
                <a:gd name="T14" fmla="*/ 2 w 757"/>
                <a:gd name="T15" fmla="*/ 2 h 798"/>
                <a:gd name="T16" fmla="*/ 3 w 757"/>
                <a:gd name="T17" fmla="*/ 2 h 798"/>
                <a:gd name="T18" fmla="*/ 4 w 757"/>
                <a:gd name="T19" fmla="*/ 4 h 798"/>
                <a:gd name="T20" fmla="*/ 3 w 757"/>
                <a:gd name="T21" fmla="*/ 4 h 798"/>
                <a:gd name="T22" fmla="*/ 3 w 757"/>
                <a:gd name="T23" fmla="*/ 6 h 798"/>
                <a:gd name="T24" fmla="*/ 3 w 757"/>
                <a:gd name="T25" fmla="*/ 7 h 798"/>
                <a:gd name="T26" fmla="*/ 3 w 757"/>
                <a:gd name="T27" fmla="*/ 6 h 798"/>
                <a:gd name="T28" fmla="*/ 3 w 757"/>
                <a:gd name="T29" fmla="*/ 5 h 798"/>
                <a:gd name="T30" fmla="*/ 3 w 757"/>
                <a:gd name="T31" fmla="*/ 4 h 798"/>
                <a:gd name="T32" fmla="*/ 3 w 757"/>
                <a:gd name="T33" fmla="*/ 4 h 798"/>
                <a:gd name="T34" fmla="*/ 3 w 757"/>
                <a:gd name="T35" fmla="*/ 4 h 798"/>
                <a:gd name="T36" fmla="*/ 3 w 757"/>
                <a:gd name="T37" fmla="*/ 2 h 798"/>
                <a:gd name="T38" fmla="*/ 2 w 757"/>
                <a:gd name="T39" fmla="*/ 3 h 798"/>
                <a:gd name="T40" fmla="*/ 2 w 757"/>
                <a:gd name="T41" fmla="*/ 2 h 798"/>
                <a:gd name="T42" fmla="*/ 2 w 757"/>
                <a:gd name="T43" fmla="*/ 1 h 798"/>
                <a:gd name="T44" fmla="*/ 1 w 757"/>
                <a:gd name="T45" fmla="*/ 1 h 798"/>
                <a:gd name="T46" fmla="*/ 1 w 757"/>
                <a:gd name="T47" fmla="*/ 2 h 798"/>
                <a:gd name="T48" fmla="*/ 0 w 757"/>
                <a:gd name="T49" fmla="*/ 2 h 798"/>
                <a:gd name="T50" fmla="*/ 0 w 757"/>
                <a:gd name="T51" fmla="*/ 2 h 798"/>
                <a:gd name="T52" fmla="*/ 0 w 757"/>
                <a:gd name="T53" fmla="*/ 1 h 798"/>
                <a:gd name="T54" fmla="*/ 0 w 757"/>
                <a:gd name="T55" fmla="*/ 1 h 798"/>
                <a:gd name="T56" fmla="*/ 0 w 757"/>
                <a:gd name="T57" fmla="*/ 1 h 7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57"/>
                <a:gd name="T88" fmla="*/ 0 h 798"/>
                <a:gd name="T89" fmla="*/ 757 w 757"/>
                <a:gd name="T90" fmla="*/ 798 h 79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57" h="798">
                  <a:moveTo>
                    <a:pt x="44" y="108"/>
                  </a:moveTo>
                  <a:lnTo>
                    <a:pt x="113" y="232"/>
                  </a:lnTo>
                  <a:lnTo>
                    <a:pt x="175" y="209"/>
                  </a:lnTo>
                  <a:lnTo>
                    <a:pt x="171" y="46"/>
                  </a:lnTo>
                  <a:lnTo>
                    <a:pt x="255" y="0"/>
                  </a:lnTo>
                  <a:lnTo>
                    <a:pt x="460" y="72"/>
                  </a:lnTo>
                  <a:lnTo>
                    <a:pt x="413" y="238"/>
                  </a:lnTo>
                  <a:lnTo>
                    <a:pt x="485" y="278"/>
                  </a:lnTo>
                  <a:lnTo>
                    <a:pt x="664" y="232"/>
                  </a:lnTo>
                  <a:lnTo>
                    <a:pt x="757" y="462"/>
                  </a:lnTo>
                  <a:lnTo>
                    <a:pt x="599" y="519"/>
                  </a:lnTo>
                  <a:lnTo>
                    <a:pt x="571" y="684"/>
                  </a:lnTo>
                  <a:lnTo>
                    <a:pt x="648" y="798"/>
                  </a:lnTo>
                  <a:lnTo>
                    <a:pt x="515" y="724"/>
                  </a:lnTo>
                  <a:lnTo>
                    <a:pt x="548" y="538"/>
                  </a:lnTo>
                  <a:lnTo>
                    <a:pt x="533" y="441"/>
                  </a:lnTo>
                  <a:lnTo>
                    <a:pt x="571" y="473"/>
                  </a:lnTo>
                  <a:lnTo>
                    <a:pt x="696" y="434"/>
                  </a:lnTo>
                  <a:lnTo>
                    <a:pt x="616" y="287"/>
                  </a:lnTo>
                  <a:lnTo>
                    <a:pt x="468" y="342"/>
                  </a:lnTo>
                  <a:lnTo>
                    <a:pt x="361" y="278"/>
                  </a:lnTo>
                  <a:lnTo>
                    <a:pt x="405" y="91"/>
                  </a:lnTo>
                  <a:lnTo>
                    <a:pt x="251" y="50"/>
                  </a:lnTo>
                  <a:lnTo>
                    <a:pt x="227" y="226"/>
                  </a:lnTo>
                  <a:lnTo>
                    <a:pt x="71" y="304"/>
                  </a:lnTo>
                  <a:lnTo>
                    <a:pt x="76" y="261"/>
                  </a:lnTo>
                  <a:lnTo>
                    <a:pt x="0" y="137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Freeform 196">
              <a:extLst>
                <a:ext uri="{FF2B5EF4-FFF2-40B4-BE49-F238E27FC236}">
                  <a16:creationId xmlns:a16="http://schemas.microsoft.com/office/drawing/2014/main" id="{A3EB0509-6EA4-D469-DCDC-763416927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68" y="3042"/>
              <a:ext cx="73" cy="109"/>
            </a:xfrm>
            <a:custGeom>
              <a:avLst/>
              <a:gdLst>
                <a:gd name="T0" fmla="*/ 1 w 273"/>
                <a:gd name="T1" fmla="*/ 0 h 359"/>
                <a:gd name="T2" fmla="*/ 0 w 273"/>
                <a:gd name="T3" fmla="*/ 1 h 359"/>
                <a:gd name="T4" fmla="*/ 0 w 273"/>
                <a:gd name="T5" fmla="*/ 2 h 359"/>
                <a:gd name="T6" fmla="*/ 0 w 273"/>
                <a:gd name="T7" fmla="*/ 2 h 359"/>
                <a:gd name="T8" fmla="*/ 0 w 273"/>
                <a:gd name="T9" fmla="*/ 3 h 359"/>
                <a:gd name="T10" fmla="*/ 1 w 273"/>
                <a:gd name="T11" fmla="*/ 2 h 359"/>
                <a:gd name="T12" fmla="*/ 1 w 273"/>
                <a:gd name="T13" fmla="*/ 1 h 359"/>
                <a:gd name="T14" fmla="*/ 1 w 273"/>
                <a:gd name="T15" fmla="*/ 0 h 359"/>
                <a:gd name="T16" fmla="*/ 1 w 273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3"/>
                <a:gd name="T28" fmla="*/ 0 h 359"/>
                <a:gd name="T29" fmla="*/ 273 w 273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3" h="359">
                  <a:moveTo>
                    <a:pt x="273" y="0"/>
                  </a:moveTo>
                  <a:lnTo>
                    <a:pt x="76" y="68"/>
                  </a:lnTo>
                  <a:lnTo>
                    <a:pt x="9" y="171"/>
                  </a:lnTo>
                  <a:lnTo>
                    <a:pt x="0" y="275"/>
                  </a:lnTo>
                  <a:lnTo>
                    <a:pt x="66" y="359"/>
                  </a:lnTo>
                  <a:lnTo>
                    <a:pt x="79" y="236"/>
                  </a:lnTo>
                  <a:lnTo>
                    <a:pt x="134" y="118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Freeform 197">
              <a:extLst>
                <a:ext uri="{FF2B5EF4-FFF2-40B4-BE49-F238E27FC236}">
                  <a16:creationId xmlns:a16="http://schemas.microsoft.com/office/drawing/2014/main" id="{F6DE93A4-7320-4EEC-D204-65F5B89134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24" y="3144"/>
              <a:ext cx="38" cy="107"/>
            </a:xfrm>
            <a:custGeom>
              <a:avLst/>
              <a:gdLst>
                <a:gd name="T0" fmla="*/ 0 w 143"/>
                <a:gd name="T1" fmla="*/ 0 h 354"/>
                <a:gd name="T2" fmla="*/ 1 w 143"/>
                <a:gd name="T3" fmla="*/ 1 h 354"/>
                <a:gd name="T4" fmla="*/ 0 w 143"/>
                <a:gd name="T5" fmla="*/ 2 h 354"/>
                <a:gd name="T6" fmla="*/ 0 w 143"/>
                <a:gd name="T7" fmla="*/ 3 h 354"/>
                <a:gd name="T8" fmla="*/ 1 w 143"/>
                <a:gd name="T9" fmla="*/ 2 h 354"/>
                <a:gd name="T10" fmla="*/ 1 w 143"/>
                <a:gd name="T11" fmla="*/ 2 h 354"/>
                <a:gd name="T12" fmla="*/ 0 w 143"/>
                <a:gd name="T13" fmla="*/ 0 h 354"/>
                <a:gd name="T14" fmla="*/ 0 w 143"/>
                <a:gd name="T15" fmla="*/ 0 h 3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3"/>
                <a:gd name="T25" fmla="*/ 0 h 354"/>
                <a:gd name="T26" fmla="*/ 143 w 143"/>
                <a:gd name="T27" fmla="*/ 354 h 3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3" h="354">
                  <a:moveTo>
                    <a:pt x="54" y="0"/>
                  </a:moveTo>
                  <a:lnTo>
                    <a:pt x="86" y="141"/>
                  </a:lnTo>
                  <a:lnTo>
                    <a:pt x="57" y="247"/>
                  </a:lnTo>
                  <a:lnTo>
                    <a:pt x="0" y="354"/>
                  </a:lnTo>
                  <a:lnTo>
                    <a:pt x="101" y="299"/>
                  </a:lnTo>
                  <a:lnTo>
                    <a:pt x="143" y="17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Freeform 198">
              <a:extLst>
                <a:ext uri="{FF2B5EF4-FFF2-40B4-BE49-F238E27FC236}">
                  <a16:creationId xmlns:a16="http://schemas.microsoft.com/office/drawing/2014/main" id="{7F840E25-A451-F95E-0D24-8BEC9124F7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26" y="3251"/>
              <a:ext cx="64" cy="67"/>
            </a:xfrm>
            <a:custGeom>
              <a:avLst/>
              <a:gdLst>
                <a:gd name="T0" fmla="*/ 1 w 241"/>
                <a:gd name="T1" fmla="*/ 0 h 220"/>
                <a:gd name="T2" fmla="*/ 1 w 241"/>
                <a:gd name="T3" fmla="*/ 1 h 220"/>
                <a:gd name="T4" fmla="*/ 0 w 241"/>
                <a:gd name="T5" fmla="*/ 2 h 220"/>
                <a:gd name="T6" fmla="*/ 0 w 241"/>
                <a:gd name="T7" fmla="*/ 2 h 220"/>
                <a:gd name="T8" fmla="*/ 1 w 241"/>
                <a:gd name="T9" fmla="*/ 2 h 220"/>
                <a:gd name="T10" fmla="*/ 1 w 241"/>
                <a:gd name="T11" fmla="*/ 1 h 220"/>
                <a:gd name="T12" fmla="*/ 1 w 241"/>
                <a:gd name="T13" fmla="*/ 0 h 220"/>
                <a:gd name="T14" fmla="*/ 1 w 241"/>
                <a:gd name="T15" fmla="*/ 0 h 2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220"/>
                <a:gd name="T26" fmla="*/ 241 w 241"/>
                <a:gd name="T27" fmla="*/ 220 h 2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220">
                  <a:moveTo>
                    <a:pt x="241" y="0"/>
                  </a:moveTo>
                  <a:lnTo>
                    <a:pt x="173" y="93"/>
                  </a:lnTo>
                  <a:lnTo>
                    <a:pt x="49" y="165"/>
                  </a:lnTo>
                  <a:lnTo>
                    <a:pt x="0" y="220"/>
                  </a:lnTo>
                  <a:lnTo>
                    <a:pt x="135" y="201"/>
                  </a:lnTo>
                  <a:lnTo>
                    <a:pt x="209" y="125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Freeform 199">
              <a:extLst>
                <a:ext uri="{FF2B5EF4-FFF2-40B4-BE49-F238E27FC236}">
                  <a16:creationId xmlns:a16="http://schemas.microsoft.com/office/drawing/2014/main" id="{83822FB9-935E-FB1B-EE9C-DA4E81FF08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47" y="3512"/>
              <a:ext cx="443" cy="295"/>
            </a:xfrm>
            <a:custGeom>
              <a:avLst/>
              <a:gdLst>
                <a:gd name="T0" fmla="*/ 1 w 1673"/>
                <a:gd name="T1" fmla="*/ 3 h 977"/>
                <a:gd name="T2" fmla="*/ 1 w 1673"/>
                <a:gd name="T3" fmla="*/ 3 h 977"/>
                <a:gd name="T4" fmla="*/ 1 w 1673"/>
                <a:gd name="T5" fmla="*/ 2 h 977"/>
                <a:gd name="T6" fmla="*/ 2 w 1673"/>
                <a:gd name="T7" fmla="*/ 2 h 977"/>
                <a:gd name="T8" fmla="*/ 2 w 1673"/>
                <a:gd name="T9" fmla="*/ 1 h 977"/>
                <a:gd name="T10" fmla="*/ 3 w 1673"/>
                <a:gd name="T11" fmla="*/ 0 h 977"/>
                <a:gd name="T12" fmla="*/ 3 w 1673"/>
                <a:gd name="T13" fmla="*/ 0 h 977"/>
                <a:gd name="T14" fmla="*/ 4 w 1673"/>
                <a:gd name="T15" fmla="*/ 0 h 977"/>
                <a:gd name="T16" fmla="*/ 4 w 1673"/>
                <a:gd name="T17" fmla="*/ 0 h 977"/>
                <a:gd name="T18" fmla="*/ 5 w 1673"/>
                <a:gd name="T19" fmla="*/ 0 h 977"/>
                <a:gd name="T20" fmla="*/ 6 w 1673"/>
                <a:gd name="T21" fmla="*/ 1 h 977"/>
                <a:gd name="T22" fmla="*/ 6 w 1673"/>
                <a:gd name="T23" fmla="*/ 2 h 977"/>
                <a:gd name="T24" fmla="*/ 6 w 1673"/>
                <a:gd name="T25" fmla="*/ 3 h 977"/>
                <a:gd name="T26" fmla="*/ 6 w 1673"/>
                <a:gd name="T27" fmla="*/ 3 h 977"/>
                <a:gd name="T28" fmla="*/ 7 w 1673"/>
                <a:gd name="T29" fmla="*/ 3 h 977"/>
                <a:gd name="T30" fmla="*/ 7 w 1673"/>
                <a:gd name="T31" fmla="*/ 3 h 977"/>
                <a:gd name="T32" fmla="*/ 8 w 1673"/>
                <a:gd name="T33" fmla="*/ 5 h 977"/>
                <a:gd name="T34" fmla="*/ 8 w 1673"/>
                <a:gd name="T35" fmla="*/ 7 h 977"/>
                <a:gd name="T36" fmla="*/ 8 w 1673"/>
                <a:gd name="T37" fmla="*/ 7 h 977"/>
                <a:gd name="T38" fmla="*/ 8 w 1673"/>
                <a:gd name="T39" fmla="*/ 8 h 977"/>
                <a:gd name="T40" fmla="*/ 8 w 1673"/>
                <a:gd name="T41" fmla="*/ 8 h 977"/>
                <a:gd name="T42" fmla="*/ 7 w 1673"/>
                <a:gd name="T43" fmla="*/ 8 h 977"/>
                <a:gd name="T44" fmla="*/ 6 w 1673"/>
                <a:gd name="T45" fmla="*/ 5 h 977"/>
                <a:gd name="T46" fmla="*/ 5 w 1673"/>
                <a:gd name="T47" fmla="*/ 2 h 977"/>
                <a:gd name="T48" fmla="*/ 4 w 1673"/>
                <a:gd name="T49" fmla="*/ 1 h 977"/>
                <a:gd name="T50" fmla="*/ 3 w 1673"/>
                <a:gd name="T51" fmla="*/ 1 h 977"/>
                <a:gd name="T52" fmla="*/ 2 w 1673"/>
                <a:gd name="T53" fmla="*/ 2 h 977"/>
                <a:gd name="T54" fmla="*/ 0 w 1673"/>
                <a:gd name="T55" fmla="*/ 5 h 977"/>
                <a:gd name="T56" fmla="*/ 1 w 1673"/>
                <a:gd name="T57" fmla="*/ 3 h 977"/>
                <a:gd name="T58" fmla="*/ 1 w 1673"/>
                <a:gd name="T59" fmla="*/ 3 h 97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73"/>
                <a:gd name="T91" fmla="*/ 0 h 977"/>
                <a:gd name="T92" fmla="*/ 1673 w 1673"/>
                <a:gd name="T93" fmla="*/ 977 h 97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73" h="977">
                  <a:moveTo>
                    <a:pt x="84" y="387"/>
                  </a:moveTo>
                  <a:lnTo>
                    <a:pt x="118" y="353"/>
                  </a:lnTo>
                  <a:lnTo>
                    <a:pt x="204" y="268"/>
                  </a:lnTo>
                  <a:lnTo>
                    <a:pt x="310" y="165"/>
                  </a:lnTo>
                  <a:lnTo>
                    <a:pt x="407" y="74"/>
                  </a:lnTo>
                  <a:lnTo>
                    <a:pt x="513" y="0"/>
                  </a:lnTo>
                  <a:lnTo>
                    <a:pt x="565" y="13"/>
                  </a:lnTo>
                  <a:lnTo>
                    <a:pt x="747" y="34"/>
                  </a:lnTo>
                  <a:lnTo>
                    <a:pt x="871" y="3"/>
                  </a:lnTo>
                  <a:lnTo>
                    <a:pt x="1015" y="0"/>
                  </a:lnTo>
                  <a:lnTo>
                    <a:pt x="1173" y="76"/>
                  </a:lnTo>
                  <a:lnTo>
                    <a:pt x="1260" y="201"/>
                  </a:lnTo>
                  <a:lnTo>
                    <a:pt x="1226" y="325"/>
                  </a:lnTo>
                  <a:lnTo>
                    <a:pt x="1181" y="382"/>
                  </a:lnTo>
                  <a:lnTo>
                    <a:pt x="1393" y="361"/>
                  </a:lnTo>
                  <a:lnTo>
                    <a:pt x="1449" y="406"/>
                  </a:lnTo>
                  <a:lnTo>
                    <a:pt x="1563" y="555"/>
                  </a:lnTo>
                  <a:lnTo>
                    <a:pt x="1656" y="787"/>
                  </a:lnTo>
                  <a:lnTo>
                    <a:pt x="1673" y="891"/>
                  </a:lnTo>
                  <a:lnTo>
                    <a:pt x="1658" y="963"/>
                  </a:lnTo>
                  <a:lnTo>
                    <a:pt x="1544" y="977"/>
                  </a:lnTo>
                  <a:lnTo>
                    <a:pt x="1462" y="942"/>
                  </a:lnTo>
                  <a:lnTo>
                    <a:pt x="1268" y="534"/>
                  </a:lnTo>
                  <a:lnTo>
                    <a:pt x="1009" y="294"/>
                  </a:lnTo>
                  <a:lnTo>
                    <a:pt x="759" y="146"/>
                  </a:lnTo>
                  <a:lnTo>
                    <a:pt x="521" y="140"/>
                  </a:lnTo>
                  <a:lnTo>
                    <a:pt x="306" y="214"/>
                  </a:lnTo>
                  <a:lnTo>
                    <a:pt x="0" y="532"/>
                  </a:lnTo>
                  <a:lnTo>
                    <a:pt x="84" y="387"/>
                  </a:lnTo>
                  <a:close/>
                </a:path>
              </a:pathLst>
            </a:custGeom>
            <a:solidFill>
              <a:srgbClr val="66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Freeform 200">
              <a:extLst>
                <a:ext uri="{FF2B5EF4-FFF2-40B4-BE49-F238E27FC236}">
                  <a16:creationId xmlns:a16="http://schemas.microsoft.com/office/drawing/2014/main" id="{0A0C956D-FD9F-7D29-17B0-90DD96B2D0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03" y="2985"/>
              <a:ext cx="271" cy="443"/>
            </a:xfrm>
            <a:custGeom>
              <a:avLst/>
              <a:gdLst>
                <a:gd name="T0" fmla="*/ 1 w 1026"/>
                <a:gd name="T1" fmla="*/ 3 h 1469"/>
                <a:gd name="T2" fmla="*/ 1 w 1026"/>
                <a:gd name="T3" fmla="*/ 3 h 1469"/>
                <a:gd name="T4" fmla="*/ 2 w 1026"/>
                <a:gd name="T5" fmla="*/ 4 h 1469"/>
                <a:gd name="T6" fmla="*/ 3 w 1026"/>
                <a:gd name="T7" fmla="*/ 4 h 1469"/>
                <a:gd name="T8" fmla="*/ 4 w 1026"/>
                <a:gd name="T9" fmla="*/ 4 h 1469"/>
                <a:gd name="T10" fmla="*/ 4 w 1026"/>
                <a:gd name="T11" fmla="*/ 3 h 1469"/>
                <a:gd name="T12" fmla="*/ 4 w 1026"/>
                <a:gd name="T13" fmla="*/ 2 h 1469"/>
                <a:gd name="T14" fmla="*/ 5 w 1026"/>
                <a:gd name="T15" fmla="*/ 0 h 1469"/>
                <a:gd name="T16" fmla="*/ 5 w 1026"/>
                <a:gd name="T17" fmla="*/ 2 h 1469"/>
                <a:gd name="T18" fmla="*/ 5 w 1026"/>
                <a:gd name="T19" fmla="*/ 5 h 1469"/>
                <a:gd name="T20" fmla="*/ 4 w 1026"/>
                <a:gd name="T21" fmla="*/ 7 h 1469"/>
                <a:gd name="T22" fmla="*/ 4 w 1026"/>
                <a:gd name="T23" fmla="*/ 9 h 1469"/>
                <a:gd name="T24" fmla="*/ 4 w 1026"/>
                <a:gd name="T25" fmla="*/ 10 h 1469"/>
                <a:gd name="T26" fmla="*/ 3 w 1026"/>
                <a:gd name="T27" fmla="*/ 11 h 1469"/>
                <a:gd name="T28" fmla="*/ 3 w 1026"/>
                <a:gd name="T29" fmla="*/ 12 h 1469"/>
                <a:gd name="T30" fmla="*/ 3 w 1026"/>
                <a:gd name="T31" fmla="*/ 12 h 1469"/>
                <a:gd name="T32" fmla="*/ 2 w 1026"/>
                <a:gd name="T33" fmla="*/ 11 h 1469"/>
                <a:gd name="T34" fmla="*/ 3 w 1026"/>
                <a:gd name="T35" fmla="*/ 10 h 1469"/>
                <a:gd name="T36" fmla="*/ 3 w 1026"/>
                <a:gd name="T37" fmla="*/ 8 h 1469"/>
                <a:gd name="T38" fmla="*/ 3 w 1026"/>
                <a:gd name="T39" fmla="*/ 5 h 1469"/>
                <a:gd name="T40" fmla="*/ 2 w 1026"/>
                <a:gd name="T41" fmla="*/ 5 h 1469"/>
                <a:gd name="T42" fmla="*/ 2 w 1026"/>
                <a:gd name="T43" fmla="*/ 5 h 1469"/>
                <a:gd name="T44" fmla="*/ 0 w 1026"/>
                <a:gd name="T45" fmla="*/ 5 h 1469"/>
                <a:gd name="T46" fmla="*/ 1 w 1026"/>
                <a:gd name="T47" fmla="*/ 5 h 1469"/>
                <a:gd name="T48" fmla="*/ 1 w 1026"/>
                <a:gd name="T49" fmla="*/ 3 h 1469"/>
                <a:gd name="T50" fmla="*/ 1 w 1026"/>
                <a:gd name="T51" fmla="*/ 3 h 1469"/>
                <a:gd name="T52" fmla="*/ 1 w 1026"/>
                <a:gd name="T53" fmla="*/ 3 h 146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026"/>
                <a:gd name="T82" fmla="*/ 0 h 1469"/>
                <a:gd name="T83" fmla="*/ 1026 w 1026"/>
                <a:gd name="T84" fmla="*/ 1469 h 146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026" h="1469">
                  <a:moveTo>
                    <a:pt x="116" y="344"/>
                  </a:moveTo>
                  <a:lnTo>
                    <a:pt x="197" y="393"/>
                  </a:lnTo>
                  <a:lnTo>
                    <a:pt x="389" y="467"/>
                  </a:lnTo>
                  <a:lnTo>
                    <a:pt x="612" y="484"/>
                  </a:lnTo>
                  <a:lnTo>
                    <a:pt x="796" y="435"/>
                  </a:lnTo>
                  <a:lnTo>
                    <a:pt x="901" y="338"/>
                  </a:lnTo>
                  <a:lnTo>
                    <a:pt x="948" y="205"/>
                  </a:lnTo>
                  <a:lnTo>
                    <a:pt x="988" y="0"/>
                  </a:lnTo>
                  <a:lnTo>
                    <a:pt x="1026" y="279"/>
                  </a:lnTo>
                  <a:lnTo>
                    <a:pt x="1001" y="583"/>
                  </a:lnTo>
                  <a:lnTo>
                    <a:pt x="948" y="885"/>
                  </a:lnTo>
                  <a:lnTo>
                    <a:pt x="897" y="1093"/>
                  </a:lnTo>
                  <a:lnTo>
                    <a:pt x="872" y="1165"/>
                  </a:lnTo>
                  <a:lnTo>
                    <a:pt x="574" y="1321"/>
                  </a:lnTo>
                  <a:lnTo>
                    <a:pt x="574" y="1469"/>
                  </a:lnTo>
                  <a:lnTo>
                    <a:pt x="513" y="1461"/>
                  </a:lnTo>
                  <a:lnTo>
                    <a:pt x="498" y="1281"/>
                  </a:lnTo>
                  <a:lnTo>
                    <a:pt x="596" y="1214"/>
                  </a:lnTo>
                  <a:lnTo>
                    <a:pt x="551" y="944"/>
                  </a:lnTo>
                  <a:lnTo>
                    <a:pt x="558" y="608"/>
                  </a:lnTo>
                  <a:lnTo>
                    <a:pt x="422" y="566"/>
                  </a:lnTo>
                  <a:lnTo>
                    <a:pt x="382" y="648"/>
                  </a:lnTo>
                  <a:lnTo>
                    <a:pt x="0" y="640"/>
                  </a:lnTo>
                  <a:lnTo>
                    <a:pt x="154" y="534"/>
                  </a:lnTo>
                  <a:lnTo>
                    <a:pt x="144" y="412"/>
                  </a:lnTo>
                  <a:lnTo>
                    <a:pt x="116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Freeform 201">
              <a:extLst>
                <a:ext uri="{FF2B5EF4-FFF2-40B4-BE49-F238E27FC236}">
                  <a16:creationId xmlns:a16="http://schemas.microsoft.com/office/drawing/2014/main" id="{89E6FBC6-3537-1632-6094-892A57F7F1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61" y="2921"/>
              <a:ext cx="338" cy="257"/>
            </a:xfrm>
            <a:custGeom>
              <a:avLst/>
              <a:gdLst>
                <a:gd name="T0" fmla="*/ 6 w 1278"/>
                <a:gd name="T1" fmla="*/ 0 h 853"/>
                <a:gd name="T2" fmla="*/ 5 w 1278"/>
                <a:gd name="T3" fmla="*/ 0 h 853"/>
                <a:gd name="T4" fmla="*/ 3 w 1278"/>
                <a:gd name="T5" fmla="*/ 1 h 853"/>
                <a:gd name="T6" fmla="*/ 2 w 1278"/>
                <a:gd name="T7" fmla="*/ 2 h 853"/>
                <a:gd name="T8" fmla="*/ 2 w 1278"/>
                <a:gd name="T9" fmla="*/ 2 h 853"/>
                <a:gd name="T10" fmla="*/ 1 w 1278"/>
                <a:gd name="T11" fmla="*/ 3 h 853"/>
                <a:gd name="T12" fmla="*/ 0 w 1278"/>
                <a:gd name="T13" fmla="*/ 4 h 853"/>
                <a:gd name="T14" fmla="*/ 0 w 1278"/>
                <a:gd name="T15" fmla="*/ 4 h 853"/>
                <a:gd name="T16" fmla="*/ 0 w 1278"/>
                <a:gd name="T17" fmla="*/ 7 h 853"/>
                <a:gd name="T18" fmla="*/ 1 w 1278"/>
                <a:gd name="T19" fmla="*/ 7 h 853"/>
                <a:gd name="T20" fmla="*/ 1 w 1278"/>
                <a:gd name="T21" fmla="*/ 6 h 853"/>
                <a:gd name="T22" fmla="*/ 1 w 1278"/>
                <a:gd name="T23" fmla="*/ 4 h 853"/>
                <a:gd name="T24" fmla="*/ 1 w 1278"/>
                <a:gd name="T25" fmla="*/ 3 h 853"/>
                <a:gd name="T26" fmla="*/ 2 w 1278"/>
                <a:gd name="T27" fmla="*/ 3 h 853"/>
                <a:gd name="T28" fmla="*/ 2 w 1278"/>
                <a:gd name="T29" fmla="*/ 2 h 853"/>
                <a:gd name="T30" fmla="*/ 3 w 1278"/>
                <a:gd name="T31" fmla="*/ 2 h 853"/>
                <a:gd name="T32" fmla="*/ 4 w 1278"/>
                <a:gd name="T33" fmla="*/ 1 h 853"/>
                <a:gd name="T34" fmla="*/ 5 w 1278"/>
                <a:gd name="T35" fmla="*/ 1 h 853"/>
                <a:gd name="T36" fmla="*/ 6 w 1278"/>
                <a:gd name="T37" fmla="*/ 1 h 853"/>
                <a:gd name="T38" fmla="*/ 6 w 1278"/>
                <a:gd name="T39" fmla="*/ 0 h 853"/>
                <a:gd name="T40" fmla="*/ 6 w 1278"/>
                <a:gd name="T41" fmla="*/ 0 h 85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78"/>
                <a:gd name="T64" fmla="*/ 0 h 853"/>
                <a:gd name="T65" fmla="*/ 1278 w 1278"/>
                <a:gd name="T66" fmla="*/ 853 h 85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78" h="853">
                  <a:moveTo>
                    <a:pt x="1278" y="0"/>
                  </a:moveTo>
                  <a:lnTo>
                    <a:pt x="1002" y="24"/>
                  </a:lnTo>
                  <a:lnTo>
                    <a:pt x="620" y="140"/>
                  </a:lnTo>
                  <a:lnTo>
                    <a:pt x="478" y="194"/>
                  </a:lnTo>
                  <a:lnTo>
                    <a:pt x="325" y="256"/>
                  </a:lnTo>
                  <a:lnTo>
                    <a:pt x="84" y="386"/>
                  </a:lnTo>
                  <a:lnTo>
                    <a:pt x="18" y="484"/>
                  </a:lnTo>
                  <a:lnTo>
                    <a:pt x="31" y="524"/>
                  </a:lnTo>
                  <a:lnTo>
                    <a:pt x="0" y="853"/>
                  </a:lnTo>
                  <a:lnTo>
                    <a:pt x="92" y="853"/>
                  </a:lnTo>
                  <a:lnTo>
                    <a:pt x="84" y="697"/>
                  </a:lnTo>
                  <a:lnTo>
                    <a:pt x="107" y="484"/>
                  </a:lnTo>
                  <a:lnTo>
                    <a:pt x="185" y="405"/>
                  </a:lnTo>
                  <a:lnTo>
                    <a:pt x="314" y="336"/>
                  </a:lnTo>
                  <a:lnTo>
                    <a:pt x="491" y="262"/>
                  </a:lnTo>
                  <a:lnTo>
                    <a:pt x="673" y="188"/>
                  </a:lnTo>
                  <a:lnTo>
                    <a:pt x="833" y="131"/>
                  </a:lnTo>
                  <a:lnTo>
                    <a:pt x="995" y="89"/>
                  </a:lnTo>
                  <a:lnTo>
                    <a:pt x="1262" y="57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Freeform 202">
              <a:extLst>
                <a:ext uri="{FF2B5EF4-FFF2-40B4-BE49-F238E27FC236}">
                  <a16:creationId xmlns:a16="http://schemas.microsoft.com/office/drawing/2014/main" id="{5357886F-6FA8-35AD-1B82-6C5CF53483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53" y="3166"/>
              <a:ext cx="164" cy="349"/>
            </a:xfrm>
            <a:custGeom>
              <a:avLst/>
              <a:gdLst>
                <a:gd name="T0" fmla="*/ 1 w 620"/>
                <a:gd name="T1" fmla="*/ 0 h 1158"/>
                <a:gd name="T2" fmla="*/ 3 w 620"/>
                <a:gd name="T3" fmla="*/ 0 h 1158"/>
                <a:gd name="T4" fmla="*/ 3 w 620"/>
                <a:gd name="T5" fmla="*/ 1 h 1158"/>
                <a:gd name="T6" fmla="*/ 3 w 620"/>
                <a:gd name="T7" fmla="*/ 3 h 1158"/>
                <a:gd name="T8" fmla="*/ 2 w 620"/>
                <a:gd name="T9" fmla="*/ 4 h 1158"/>
                <a:gd name="T10" fmla="*/ 2 w 620"/>
                <a:gd name="T11" fmla="*/ 6 h 1158"/>
                <a:gd name="T12" fmla="*/ 2 w 620"/>
                <a:gd name="T13" fmla="*/ 6 h 1158"/>
                <a:gd name="T14" fmla="*/ 2 w 620"/>
                <a:gd name="T15" fmla="*/ 3 h 1158"/>
                <a:gd name="T16" fmla="*/ 3 w 620"/>
                <a:gd name="T17" fmla="*/ 3 h 1158"/>
                <a:gd name="T18" fmla="*/ 3 w 620"/>
                <a:gd name="T19" fmla="*/ 1 h 1158"/>
                <a:gd name="T20" fmla="*/ 0 w 620"/>
                <a:gd name="T21" fmla="*/ 1 h 1158"/>
                <a:gd name="T22" fmla="*/ 1 w 620"/>
                <a:gd name="T23" fmla="*/ 3 h 1158"/>
                <a:gd name="T24" fmla="*/ 1 w 620"/>
                <a:gd name="T25" fmla="*/ 3 h 1158"/>
                <a:gd name="T26" fmla="*/ 1 w 620"/>
                <a:gd name="T27" fmla="*/ 4 h 1158"/>
                <a:gd name="T28" fmla="*/ 1 w 620"/>
                <a:gd name="T29" fmla="*/ 6 h 1158"/>
                <a:gd name="T30" fmla="*/ 1 w 620"/>
                <a:gd name="T31" fmla="*/ 7 h 1158"/>
                <a:gd name="T32" fmla="*/ 1 w 620"/>
                <a:gd name="T33" fmla="*/ 8 h 1158"/>
                <a:gd name="T34" fmla="*/ 1 w 620"/>
                <a:gd name="T35" fmla="*/ 8 h 1158"/>
                <a:gd name="T36" fmla="*/ 1 w 620"/>
                <a:gd name="T37" fmla="*/ 9 h 1158"/>
                <a:gd name="T38" fmla="*/ 1 w 620"/>
                <a:gd name="T39" fmla="*/ 9 h 1158"/>
                <a:gd name="T40" fmla="*/ 2 w 620"/>
                <a:gd name="T41" fmla="*/ 8 h 1158"/>
                <a:gd name="T42" fmla="*/ 2 w 620"/>
                <a:gd name="T43" fmla="*/ 9 h 1158"/>
                <a:gd name="T44" fmla="*/ 2 w 620"/>
                <a:gd name="T45" fmla="*/ 9 h 1158"/>
                <a:gd name="T46" fmla="*/ 1 w 620"/>
                <a:gd name="T47" fmla="*/ 10 h 1158"/>
                <a:gd name="T48" fmla="*/ 1 w 620"/>
                <a:gd name="T49" fmla="*/ 9 h 1158"/>
                <a:gd name="T50" fmla="*/ 1 w 620"/>
                <a:gd name="T51" fmla="*/ 9 h 1158"/>
                <a:gd name="T52" fmla="*/ 1 w 620"/>
                <a:gd name="T53" fmla="*/ 7 h 1158"/>
                <a:gd name="T54" fmla="*/ 1 w 620"/>
                <a:gd name="T55" fmla="*/ 6 h 1158"/>
                <a:gd name="T56" fmla="*/ 1 w 620"/>
                <a:gd name="T57" fmla="*/ 4 h 1158"/>
                <a:gd name="T58" fmla="*/ 1 w 620"/>
                <a:gd name="T59" fmla="*/ 4 h 1158"/>
                <a:gd name="T60" fmla="*/ 0 w 620"/>
                <a:gd name="T61" fmla="*/ 0 h 1158"/>
                <a:gd name="T62" fmla="*/ 1 w 620"/>
                <a:gd name="T63" fmla="*/ 0 h 1158"/>
                <a:gd name="T64" fmla="*/ 1 w 620"/>
                <a:gd name="T65" fmla="*/ 0 h 11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0"/>
                <a:gd name="T100" fmla="*/ 0 h 1158"/>
                <a:gd name="T101" fmla="*/ 620 w 620"/>
                <a:gd name="T102" fmla="*/ 1158 h 11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0" h="1158">
                  <a:moveTo>
                    <a:pt x="106" y="0"/>
                  </a:moveTo>
                  <a:lnTo>
                    <a:pt x="521" y="0"/>
                  </a:lnTo>
                  <a:lnTo>
                    <a:pt x="620" y="50"/>
                  </a:lnTo>
                  <a:lnTo>
                    <a:pt x="549" y="411"/>
                  </a:lnTo>
                  <a:lnTo>
                    <a:pt x="458" y="443"/>
                  </a:lnTo>
                  <a:lnTo>
                    <a:pt x="428" y="732"/>
                  </a:lnTo>
                  <a:lnTo>
                    <a:pt x="382" y="698"/>
                  </a:lnTo>
                  <a:lnTo>
                    <a:pt x="382" y="411"/>
                  </a:lnTo>
                  <a:lnTo>
                    <a:pt x="521" y="354"/>
                  </a:lnTo>
                  <a:lnTo>
                    <a:pt x="566" y="99"/>
                  </a:lnTo>
                  <a:lnTo>
                    <a:pt x="68" y="99"/>
                  </a:lnTo>
                  <a:lnTo>
                    <a:pt x="137" y="346"/>
                  </a:lnTo>
                  <a:lnTo>
                    <a:pt x="251" y="419"/>
                  </a:lnTo>
                  <a:lnTo>
                    <a:pt x="205" y="485"/>
                  </a:lnTo>
                  <a:lnTo>
                    <a:pt x="243" y="723"/>
                  </a:lnTo>
                  <a:lnTo>
                    <a:pt x="160" y="839"/>
                  </a:lnTo>
                  <a:lnTo>
                    <a:pt x="143" y="913"/>
                  </a:lnTo>
                  <a:lnTo>
                    <a:pt x="203" y="930"/>
                  </a:lnTo>
                  <a:lnTo>
                    <a:pt x="211" y="1071"/>
                  </a:lnTo>
                  <a:lnTo>
                    <a:pt x="266" y="1099"/>
                  </a:lnTo>
                  <a:lnTo>
                    <a:pt x="348" y="981"/>
                  </a:lnTo>
                  <a:lnTo>
                    <a:pt x="382" y="1109"/>
                  </a:lnTo>
                  <a:lnTo>
                    <a:pt x="321" y="1109"/>
                  </a:lnTo>
                  <a:lnTo>
                    <a:pt x="276" y="1158"/>
                  </a:lnTo>
                  <a:lnTo>
                    <a:pt x="160" y="1109"/>
                  </a:lnTo>
                  <a:lnTo>
                    <a:pt x="99" y="1069"/>
                  </a:lnTo>
                  <a:lnTo>
                    <a:pt x="91" y="822"/>
                  </a:lnTo>
                  <a:lnTo>
                    <a:pt x="182" y="708"/>
                  </a:lnTo>
                  <a:lnTo>
                    <a:pt x="167" y="436"/>
                  </a:lnTo>
                  <a:lnTo>
                    <a:pt x="99" y="428"/>
                  </a:lnTo>
                  <a:lnTo>
                    <a:pt x="0" y="4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Freeform 203">
              <a:extLst>
                <a:ext uri="{FF2B5EF4-FFF2-40B4-BE49-F238E27FC236}">
                  <a16:creationId xmlns:a16="http://schemas.microsoft.com/office/drawing/2014/main" id="{7048A189-2E75-651C-05F0-143EDCBA9B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67" y="3357"/>
              <a:ext cx="63" cy="166"/>
            </a:xfrm>
            <a:custGeom>
              <a:avLst/>
              <a:gdLst>
                <a:gd name="T0" fmla="*/ 0 w 237"/>
                <a:gd name="T1" fmla="*/ 0 h 550"/>
                <a:gd name="T2" fmla="*/ 1 w 237"/>
                <a:gd name="T3" fmla="*/ 1 h 550"/>
                <a:gd name="T4" fmla="*/ 1 w 237"/>
                <a:gd name="T5" fmla="*/ 2 h 550"/>
                <a:gd name="T6" fmla="*/ 1 w 237"/>
                <a:gd name="T7" fmla="*/ 2 h 550"/>
                <a:gd name="T8" fmla="*/ 1 w 237"/>
                <a:gd name="T9" fmla="*/ 3 h 550"/>
                <a:gd name="T10" fmla="*/ 1 w 237"/>
                <a:gd name="T11" fmla="*/ 4 h 550"/>
                <a:gd name="T12" fmla="*/ 1 w 237"/>
                <a:gd name="T13" fmla="*/ 5 h 550"/>
                <a:gd name="T14" fmla="*/ 0 w 237"/>
                <a:gd name="T15" fmla="*/ 5 h 550"/>
                <a:gd name="T16" fmla="*/ 0 w 237"/>
                <a:gd name="T17" fmla="*/ 4 h 550"/>
                <a:gd name="T18" fmla="*/ 0 w 237"/>
                <a:gd name="T19" fmla="*/ 2 h 550"/>
                <a:gd name="T20" fmla="*/ 0 w 237"/>
                <a:gd name="T21" fmla="*/ 4 h 550"/>
                <a:gd name="T22" fmla="*/ 1 w 237"/>
                <a:gd name="T23" fmla="*/ 4 h 550"/>
                <a:gd name="T24" fmla="*/ 1 w 237"/>
                <a:gd name="T25" fmla="*/ 3 h 550"/>
                <a:gd name="T26" fmla="*/ 1 w 237"/>
                <a:gd name="T27" fmla="*/ 2 h 550"/>
                <a:gd name="T28" fmla="*/ 1 w 237"/>
                <a:gd name="T29" fmla="*/ 1 h 550"/>
                <a:gd name="T30" fmla="*/ 0 w 237"/>
                <a:gd name="T31" fmla="*/ 1 h 550"/>
                <a:gd name="T32" fmla="*/ 0 w 237"/>
                <a:gd name="T33" fmla="*/ 0 h 550"/>
                <a:gd name="T34" fmla="*/ 0 w 237"/>
                <a:gd name="T35" fmla="*/ 0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7"/>
                <a:gd name="T55" fmla="*/ 0 h 550"/>
                <a:gd name="T56" fmla="*/ 237 w 237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7" h="550">
                  <a:moveTo>
                    <a:pt x="7" y="0"/>
                  </a:moveTo>
                  <a:lnTo>
                    <a:pt x="207" y="99"/>
                  </a:lnTo>
                  <a:lnTo>
                    <a:pt x="237" y="221"/>
                  </a:lnTo>
                  <a:lnTo>
                    <a:pt x="182" y="213"/>
                  </a:lnTo>
                  <a:lnTo>
                    <a:pt x="144" y="337"/>
                  </a:lnTo>
                  <a:lnTo>
                    <a:pt x="207" y="483"/>
                  </a:lnTo>
                  <a:lnTo>
                    <a:pt x="144" y="550"/>
                  </a:lnTo>
                  <a:lnTo>
                    <a:pt x="30" y="533"/>
                  </a:lnTo>
                  <a:lnTo>
                    <a:pt x="0" y="436"/>
                  </a:lnTo>
                  <a:lnTo>
                    <a:pt x="23" y="287"/>
                  </a:lnTo>
                  <a:lnTo>
                    <a:pt x="53" y="476"/>
                  </a:lnTo>
                  <a:lnTo>
                    <a:pt x="144" y="483"/>
                  </a:lnTo>
                  <a:lnTo>
                    <a:pt x="91" y="352"/>
                  </a:lnTo>
                  <a:lnTo>
                    <a:pt x="106" y="189"/>
                  </a:lnTo>
                  <a:lnTo>
                    <a:pt x="152" y="139"/>
                  </a:lnTo>
                  <a:lnTo>
                    <a:pt x="53" y="6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Freeform 204">
              <a:extLst>
                <a:ext uri="{FF2B5EF4-FFF2-40B4-BE49-F238E27FC236}">
                  <a16:creationId xmlns:a16="http://schemas.microsoft.com/office/drawing/2014/main" id="{1FA4249C-1ABE-2A05-01A4-0DE33E8A68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5" y="3196"/>
              <a:ext cx="114" cy="158"/>
            </a:xfrm>
            <a:custGeom>
              <a:avLst/>
              <a:gdLst>
                <a:gd name="T0" fmla="*/ 0 w 428"/>
                <a:gd name="T1" fmla="*/ 0 h 525"/>
                <a:gd name="T2" fmla="*/ 1 w 428"/>
                <a:gd name="T3" fmla="*/ 1 h 525"/>
                <a:gd name="T4" fmla="*/ 1 w 428"/>
                <a:gd name="T5" fmla="*/ 1 h 525"/>
                <a:gd name="T6" fmla="*/ 2 w 428"/>
                <a:gd name="T7" fmla="*/ 2 h 525"/>
                <a:gd name="T8" fmla="*/ 2 w 428"/>
                <a:gd name="T9" fmla="*/ 2 h 525"/>
                <a:gd name="T10" fmla="*/ 2 w 428"/>
                <a:gd name="T11" fmla="*/ 3 h 525"/>
                <a:gd name="T12" fmla="*/ 2 w 428"/>
                <a:gd name="T13" fmla="*/ 3 h 525"/>
                <a:gd name="T14" fmla="*/ 1 w 428"/>
                <a:gd name="T15" fmla="*/ 3 h 525"/>
                <a:gd name="T16" fmla="*/ 1 w 428"/>
                <a:gd name="T17" fmla="*/ 4 h 525"/>
                <a:gd name="T18" fmla="*/ 1 w 428"/>
                <a:gd name="T19" fmla="*/ 3 h 525"/>
                <a:gd name="T20" fmla="*/ 0 w 428"/>
                <a:gd name="T21" fmla="*/ 2 h 525"/>
                <a:gd name="T22" fmla="*/ 0 w 428"/>
                <a:gd name="T23" fmla="*/ 0 h 525"/>
                <a:gd name="T24" fmla="*/ 0 w 428"/>
                <a:gd name="T25" fmla="*/ 0 h 5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28"/>
                <a:gd name="T40" fmla="*/ 0 h 525"/>
                <a:gd name="T41" fmla="*/ 428 w 428"/>
                <a:gd name="T42" fmla="*/ 525 h 5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28" h="525">
                  <a:moveTo>
                    <a:pt x="0" y="0"/>
                  </a:moveTo>
                  <a:lnTo>
                    <a:pt x="122" y="67"/>
                  </a:lnTo>
                  <a:lnTo>
                    <a:pt x="276" y="82"/>
                  </a:lnTo>
                  <a:lnTo>
                    <a:pt x="337" y="223"/>
                  </a:lnTo>
                  <a:lnTo>
                    <a:pt x="428" y="295"/>
                  </a:lnTo>
                  <a:lnTo>
                    <a:pt x="352" y="320"/>
                  </a:lnTo>
                  <a:lnTo>
                    <a:pt x="329" y="394"/>
                  </a:lnTo>
                  <a:lnTo>
                    <a:pt x="238" y="403"/>
                  </a:lnTo>
                  <a:lnTo>
                    <a:pt x="152" y="525"/>
                  </a:lnTo>
                  <a:lnTo>
                    <a:pt x="99" y="337"/>
                  </a:lnTo>
                  <a:lnTo>
                    <a:pt x="69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Freeform 205">
              <a:extLst>
                <a:ext uri="{FF2B5EF4-FFF2-40B4-BE49-F238E27FC236}">
                  <a16:creationId xmlns:a16="http://schemas.microsoft.com/office/drawing/2014/main" id="{06236418-0D38-E7D0-1955-7D24744BA7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27" y="2968"/>
              <a:ext cx="163" cy="295"/>
            </a:xfrm>
            <a:custGeom>
              <a:avLst/>
              <a:gdLst>
                <a:gd name="T0" fmla="*/ 0 w 617"/>
                <a:gd name="T1" fmla="*/ 0 h 977"/>
                <a:gd name="T2" fmla="*/ 0 w 617"/>
                <a:gd name="T3" fmla="*/ 1 h 977"/>
                <a:gd name="T4" fmla="*/ 1 w 617"/>
                <a:gd name="T5" fmla="*/ 4 h 977"/>
                <a:gd name="T6" fmla="*/ 0 w 617"/>
                <a:gd name="T7" fmla="*/ 8 h 977"/>
                <a:gd name="T8" fmla="*/ 2 w 617"/>
                <a:gd name="T9" fmla="*/ 8 h 977"/>
                <a:gd name="T10" fmla="*/ 3 w 617"/>
                <a:gd name="T11" fmla="*/ 7 h 977"/>
                <a:gd name="T12" fmla="*/ 3 w 617"/>
                <a:gd name="T13" fmla="*/ 5 h 977"/>
                <a:gd name="T14" fmla="*/ 3 w 617"/>
                <a:gd name="T15" fmla="*/ 3 h 977"/>
                <a:gd name="T16" fmla="*/ 3 w 617"/>
                <a:gd name="T17" fmla="*/ 0 h 977"/>
                <a:gd name="T18" fmla="*/ 3 w 617"/>
                <a:gd name="T19" fmla="*/ 2 h 977"/>
                <a:gd name="T20" fmla="*/ 3 w 617"/>
                <a:gd name="T21" fmla="*/ 3 h 977"/>
                <a:gd name="T22" fmla="*/ 2 w 617"/>
                <a:gd name="T23" fmla="*/ 2 h 977"/>
                <a:gd name="T24" fmla="*/ 1 w 617"/>
                <a:gd name="T25" fmla="*/ 2 h 977"/>
                <a:gd name="T26" fmla="*/ 2 w 617"/>
                <a:gd name="T27" fmla="*/ 3 h 977"/>
                <a:gd name="T28" fmla="*/ 2 w 617"/>
                <a:gd name="T29" fmla="*/ 3 h 977"/>
                <a:gd name="T30" fmla="*/ 2 w 617"/>
                <a:gd name="T31" fmla="*/ 3 h 977"/>
                <a:gd name="T32" fmla="*/ 2 w 617"/>
                <a:gd name="T33" fmla="*/ 5 h 977"/>
                <a:gd name="T34" fmla="*/ 2 w 617"/>
                <a:gd name="T35" fmla="*/ 7 h 977"/>
                <a:gd name="T36" fmla="*/ 2 w 617"/>
                <a:gd name="T37" fmla="*/ 8 h 977"/>
                <a:gd name="T38" fmla="*/ 1 w 617"/>
                <a:gd name="T39" fmla="*/ 8 h 977"/>
                <a:gd name="T40" fmla="*/ 1 w 617"/>
                <a:gd name="T41" fmla="*/ 4 h 977"/>
                <a:gd name="T42" fmla="*/ 1 w 617"/>
                <a:gd name="T43" fmla="*/ 2 h 977"/>
                <a:gd name="T44" fmla="*/ 0 w 617"/>
                <a:gd name="T45" fmla="*/ 1 h 977"/>
                <a:gd name="T46" fmla="*/ 0 w 617"/>
                <a:gd name="T47" fmla="*/ 0 h 977"/>
                <a:gd name="T48" fmla="*/ 0 w 617"/>
                <a:gd name="T49" fmla="*/ 0 h 97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17"/>
                <a:gd name="T76" fmla="*/ 0 h 977"/>
                <a:gd name="T77" fmla="*/ 617 w 617"/>
                <a:gd name="T78" fmla="*/ 977 h 97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17" h="977">
                  <a:moveTo>
                    <a:pt x="0" y="0"/>
                  </a:moveTo>
                  <a:lnTo>
                    <a:pt x="36" y="152"/>
                  </a:lnTo>
                  <a:lnTo>
                    <a:pt x="81" y="475"/>
                  </a:lnTo>
                  <a:lnTo>
                    <a:pt x="66" y="967"/>
                  </a:lnTo>
                  <a:lnTo>
                    <a:pt x="488" y="977"/>
                  </a:lnTo>
                  <a:lnTo>
                    <a:pt x="520" y="885"/>
                  </a:lnTo>
                  <a:lnTo>
                    <a:pt x="579" y="673"/>
                  </a:lnTo>
                  <a:lnTo>
                    <a:pt x="617" y="328"/>
                  </a:lnTo>
                  <a:lnTo>
                    <a:pt x="587" y="32"/>
                  </a:lnTo>
                  <a:lnTo>
                    <a:pt x="572" y="270"/>
                  </a:lnTo>
                  <a:lnTo>
                    <a:pt x="518" y="393"/>
                  </a:lnTo>
                  <a:lnTo>
                    <a:pt x="349" y="188"/>
                  </a:lnTo>
                  <a:lnTo>
                    <a:pt x="205" y="304"/>
                  </a:lnTo>
                  <a:lnTo>
                    <a:pt x="319" y="319"/>
                  </a:lnTo>
                  <a:lnTo>
                    <a:pt x="406" y="370"/>
                  </a:lnTo>
                  <a:lnTo>
                    <a:pt x="450" y="401"/>
                  </a:lnTo>
                  <a:lnTo>
                    <a:pt x="473" y="648"/>
                  </a:lnTo>
                  <a:lnTo>
                    <a:pt x="439" y="842"/>
                  </a:lnTo>
                  <a:lnTo>
                    <a:pt x="410" y="935"/>
                  </a:lnTo>
                  <a:lnTo>
                    <a:pt x="129" y="903"/>
                  </a:lnTo>
                  <a:lnTo>
                    <a:pt x="144" y="524"/>
                  </a:lnTo>
                  <a:lnTo>
                    <a:pt x="98" y="256"/>
                  </a:lnTo>
                  <a:lnTo>
                    <a:pt x="66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Freeform 206">
              <a:extLst>
                <a:ext uri="{FF2B5EF4-FFF2-40B4-BE49-F238E27FC236}">
                  <a16:creationId xmlns:a16="http://schemas.microsoft.com/office/drawing/2014/main" id="{C1364230-155D-42BE-273D-D317AC064F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89" y="2994"/>
              <a:ext cx="182" cy="410"/>
            </a:xfrm>
            <a:custGeom>
              <a:avLst/>
              <a:gdLst>
                <a:gd name="T0" fmla="*/ 1 w 686"/>
                <a:gd name="T1" fmla="*/ 0 h 1357"/>
                <a:gd name="T2" fmla="*/ 1 w 686"/>
                <a:gd name="T3" fmla="*/ 1 h 1357"/>
                <a:gd name="T4" fmla="*/ 2 w 686"/>
                <a:gd name="T5" fmla="*/ 2 h 1357"/>
                <a:gd name="T6" fmla="*/ 2 w 686"/>
                <a:gd name="T7" fmla="*/ 3 h 1357"/>
                <a:gd name="T8" fmla="*/ 2 w 686"/>
                <a:gd name="T9" fmla="*/ 4 h 1357"/>
                <a:gd name="T10" fmla="*/ 2 w 686"/>
                <a:gd name="T11" fmla="*/ 5 h 1357"/>
                <a:gd name="T12" fmla="*/ 1 w 686"/>
                <a:gd name="T13" fmla="*/ 6 h 1357"/>
                <a:gd name="T14" fmla="*/ 1 w 686"/>
                <a:gd name="T15" fmla="*/ 7 h 1357"/>
                <a:gd name="T16" fmla="*/ 2 w 686"/>
                <a:gd name="T17" fmla="*/ 7 h 1357"/>
                <a:gd name="T18" fmla="*/ 2 w 686"/>
                <a:gd name="T19" fmla="*/ 7 h 1357"/>
                <a:gd name="T20" fmla="*/ 3 w 686"/>
                <a:gd name="T21" fmla="*/ 8 h 1357"/>
                <a:gd name="T22" fmla="*/ 3 w 686"/>
                <a:gd name="T23" fmla="*/ 8 h 1357"/>
                <a:gd name="T24" fmla="*/ 2 w 686"/>
                <a:gd name="T25" fmla="*/ 10 h 1357"/>
                <a:gd name="T26" fmla="*/ 1 w 686"/>
                <a:gd name="T27" fmla="*/ 10 h 1357"/>
                <a:gd name="T28" fmla="*/ 1 w 686"/>
                <a:gd name="T29" fmla="*/ 11 h 1357"/>
                <a:gd name="T30" fmla="*/ 0 w 686"/>
                <a:gd name="T31" fmla="*/ 11 h 1357"/>
                <a:gd name="T32" fmla="*/ 1 w 686"/>
                <a:gd name="T33" fmla="*/ 9 h 1357"/>
                <a:gd name="T34" fmla="*/ 1 w 686"/>
                <a:gd name="T35" fmla="*/ 8 h 1357"/>
                <a:gd name="T36" fmla="*/ 1 w 686"/>
                <a:gd name="T37" fmla="*/ 4 h 1357"/>
                <a:gd name="T38" fmla="*/ 1 w 686"/>
                <a:gd name="T39" fmla="*/ 3 h 1357"/>
                <a:gd name="T40" fmla="*/ 1 w 686"/>
                <a:gd name="T41" fmla="*/ 2 h 1357"/>
                <a:gd name="T42" fmla="*/ 1 w 686"/>
                <a:gd name="T43" fmla="*/ 0 h 1357"/>
                <a:gd name="T44" fmla="*/ 1 w 686"/>
                <a:gd name="T45" fmla="*/ 0 h 135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86"/>
                <a:gd name="T70" fmla="*/ 0 h 1357"/>
                <a:gd name="T71" fmla="*/ 686 w 686"/>
                <a:gd name="T72" fmla="*/ 1357 h 135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86" h="1357">
                  <a:moveTo>
                    <a:pt x="200" y="0"/>
                  </a:moveTo>
                  <a:lnTo>
                    <a:pt x="268" y="118"/>
                  </a:lnTo>
                  <a:lnTo>
                    <a:pt x="306" y="268"/>
                  </a:lnTo>
                  <a:lnTo>
                    <a:pt x="363" y="359"/>
                  </a:lnTo>
                  <a:lnTo>
                    <a:pt x="426" y="454"/>
                  </a:lnTo>
                  <a:lnTo>
                    <a:pt x="464" y="635"/>
                  </a:lnTo>
                  <a:lnTo>
                    <a:pt x="289" y="749"/>
                  </a:lnTo>
                  <a:lnTo>
                    <a:pt x="257" y="865"/>
                  </a:lnTo>
                  <a:lnTo>
                    <a:pt x="426" y="808"/>
                  </a:lnTo>
                  <a:lnTo>
                    <a:pt x="450" y="857"/>
                  </a:lnTo>
                  <a:lnTo>
                    <a:pt x="526" y="939"/>
                  </a:lnTo>
                  <a:lnTo>
                    <a:pt x="686" y="962"/>
                  </a:lnTo>
                  <a:lnTo>
                    <a:pt x="380" y="1201"/>
                  </a:lnTo>
                  <a:lnTo>
                    <a:pt x="241" y="1158"/>
                  </a:lnTo>
                  <a:lnTo>
                    <a:pt x="182" y="1357"/>
                  </a:lnTo>
                  <a:lnTo>
                    <a:pt x="0" y="1315"/>
                  </a:lnTo>
                  <a:lnTo>
                    <a:pt x="89" y="1137"/>
                  </a:lnTo>
                  <a:lnTo>
                    <a:pt x="165" y="935"/>
                  </a:lnTo>
                  <a:lnTo>
                    <a:pt x="236" y="481"/>
                  </a:lnTo>
                  <a:lnTo>
                    <a:pt x="239" y="373"/>
                  </a:lnTo>
                  <a:lnTo>
                    <a:pt x="238" y="23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Freeform 207">
              <a:extLst>
                <a:ext uri="{FF2B5EF4-FFF2-40B4-BE49-F238E27FC236}">
                  <a16:creationId xmlns:a16="http://schemas.microsoft.com/office/drawing/2014/main" id="{4D84ADE8-48B7-6A5D-4173-6E492B3643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56" y="2941"/>
              <a:ext cx="178" cy="361"/>
            </a:xfrm>
            <a:custGeom>
              <a:avLst/>
              <a:gdLst>
                <a:gd name="T0" fmla="*/ 0 w 669"/>
                <a:gd name="T1" fmla="*/ 0 h 1198"/>
                <a:gd name="T2" fmla="*/ 1 w 669"/>
                <a:gd name="T3" fmla="*/ 1 h 1198"/>
                <a:gd name="T4" fmla="*/ 2 w 669"/>
                <a:gd name="T5" fmla="*/ 3 h 1198"/>
                <a:gd name="T6" fmla="*/ 2 w 669"/>
                <a:gd name="T7" fmla="*/ 5 h 1198"/>
                <a:gd name="T8" fmla="*/ 2 w 669"/>
                <a:gd name="T9" fmla="*/ 6 h 1198"/>
                <a:gd name="T10" fmla="*/ 3 w 669"/>
                <a:gd name="T11" fmla="*/ 7 h 1198"/>
                <a:gd name="T12" fmla="*/ 3 w 669"/>
                <a:gd name="T13" fmla="*/ 8 h 1198"/>
                <a:gd name="T14" fmla="*/ 3 w 669"/>
                <a:gd name="T15" fmla="*/ 8 h 1198"/>
                <a:gd name="T16" fmla="*/ 3 w 669"/>
                <a:gd name="T17" fmla="*/ 9 h 1198"/>
                <a:gd name="T18" fmla="*/ 3 w 669"/>
                <a:gd name="T19" fmla="*/ 9 h 1198"/>
                <a:gd name="T20" fmla="*/ 3 w 669"/>
                <a:gd name="T21" fmla="*/ 10 h 1198"/>
                <a:gd name="T22" fmla="*/ 2 w 669"/>
                <a:gd name="T23" fmla="*/ 10 h 1198"/>
                <a:gd name="T24" fmla="*/ 3 w 669"/>
                <a:gd name="T25" fmla="*/ 9 h 1198"/>
                <a:gd name="T26" fmla="*/ 3 w 669"/>
                <a:gd name="T27" fmla="*/ 8 h 1198"/>
                <a:gd name="T28" fmla="*/ 2 w 669"/>
                <a:gd name="T29" fmla="*/ 7 h 1198"/>
                <a:gd name="T30" fmla="*/ 2 w 669"/>
                <a:gd name="T31" fmla="*/ 7 h 1198"/>
                <a:gd name="T32" fmla="*/ 1 w 669"/>
                <a:gd name="T33" fmla="*/ 7 h 1198"/>
                <a:gd name="T34" fmla="*/ 1 w 669"/>
                <a:gd name="T35" fmla="*/ 8 h 1198"/>
                <a:gd name="T36" fmla="*/ 1 w 669"/>
                <a:gd name="T37" fmla="*/ 7 h 1198"/>
                <a:gd name="T38" fmla="*/ 2 w 669"/>
                <a:gd name="T39" fmla="*/ 6 h 1198"/>
                <a:gd name="T40" fmla="*/ 2 w 669"/>
                <a:gd name="T41" fmla="*/ 3 h 1198"/>
                <a:gd name="T42" fmla="*/ 1 w 669"/>
                <a:gd name="T43" fmla="*/ 2 h 1198"/>
                <a:gd name="T44" fmla="*/ 0 w 669"/>
                <a:gd name="T45" fmla="*/ 1 h 1198"/>
                <a:gd name="T46" fmla="*/ 0 w 669"/>
                <a:gd name="T47" fmla="*/ 0 h 1198"/>
                <a:gd name="T48" fmla="*/ 0 w 669"/>
                <a:gd name="T49" fmla="*/ 0 h 119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69"/>
                <a:gd name="T76" fmla="*/ 0 h 1198"/>
                <a:gd name="T77" fmla="*/ 669 w 669"/>
                <a:gd name="T78" fmla="*/ 1198 h 119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69" h="1198">
                  <a:moveTo>
                    <a:pt x="55" y="0"/>
                  </a:moveTo>
                  <a:lnTo>
                    <a:pt x="269" y="114"/>
                  </a:lnTo>
                  <a:lnTo>
                    <a:pt x="363" y="344"/>
                  </a:lnTo>
                  <a:lnTo>
                    <a:pt x="429" y="609"/>
                  </a:lnTo>
                  <a:lnTo>
                    <a:pt x="461" y="755"/>
                  </a:lnTo>
                  <a:lnTo>
                    <a:pt x="575" y="795"/>
                  </a:lnTo>
                  <a:lnTo>
                    <a:pt x="583" y="911"/>
                  </a:lnTo>
                  <a:lnTo>
                    <a:pt x="633" y="1021"/>
                  </a:lnTo>
                  <a:lnTo>
                    <a:pt x="669" y="1082"/>
                  </a:lnTo>
                  <a:lnTo>
                    <a:pt x="653" y="1139"/>
                  </a:lnTo>
                  <a:lnTo>
                    <a:pt x="524" y="1179"/>
                  </a:lnTo>
                  <a:lnTo>
                    <a:pt x="439" y="1198"/>
                  </a:lnTo>
                  <a:lnTo>
                    <a:pt x="583" y="1091"/>
                  </a:lnTo>
                  <a:lnTo>
                    <a:pt x="515" y="943"/>
                  </a:lnTo>
                  <a:lnTo>
                    <a:pt x="492" y="829"/>
                  </a:lnTo>
                  <a:lnTo>
                    <a:pt x="401" y="844"/>
                  </a:lnTo>
                  <a:lnTo>
                    <a:pt x="269" y="877"/>
                  </a:lnTo>
                  <a:lnTo>
                    <a:pt x="102" y="968"/>
                  </a:lnTo>
                  <a:lnTo>
                    <a:pt x="193" y="837"/>
                  </a:lnTo>
                  <a:lnTo>
                    <a:pt x="393" y="755"/>
                  </a:lnTo>
                  <a:lnTo>
                    <a:pt x="323" y="401"/>
                  </a:lnTo>
                  <a:lnTo>
                    <a:pt x="239" y="181"/>
                  </a:lnTo>
                  <a:lnTo>
                    <a:pt x="0" y="5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Freeform 208">
              <a:extLst>
                <a:ext uri="{FF2B5EF4-FFF2-40B4-BE49-F238E27FC236}">
                  <a16:creationId xmlns:a16="http://schemas.microsoft.com/office/drawing/2014/main" id="{67703A45-D6A2-112A-B903-6A5D9211FC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82" y="3389"/>
              <a:ext cx="348" cy="505"/>
            </a:xfrm>
            <a:custGeom>
              <a:avLst/>
              <a:gdLst>
                <a:gd name="T0" fmla="*/ 2 w 1319"/>
                <a:gd name="T1" fmla="*/ 0 h 1675"/>
                <a:gd name="T2" fmla="*/ 2 w 1319"/>
                <a:gd name="T3" fmla="*/ 0 h 1675"/>
                <a:gd name="T4" fmla="*/ 3 w 1319"/>
                <a:gd name="T5" fmla="*/ 2 h 1675"/>
                <a:gd name="T6" fmla="*/ 4 w 1319"/>
                <a:gd name="T7" fmla="*/ 2 h 1675"/>
                <a:gd name="T8" fmla="*/ 4 w 1319"/>
                <a:gd name="T9" fmla="*/ 3 h 1675"/>
                <a:gd name="T10" fmla="*/ 5 w 1319"/>
                <a:gd name="T11" fmla="*/ 5 h 1675"/>
                <a:gd name="T12" fmla="*/ 6 w 1319"/>
                <a:gd name="T13" fmla="*/ 6 h 1675"/>
                <a:gd name="T14" fmla="*/ 6 w 1319"/>
                <a:gd name="T15" fmla="*/ 9 h 1675"/>
                <a:gd name="T16" fmla="*/ 6 w 1319"/>
                <a:gd name="T17" fmla="*/ 14 h 1675"/>
                <a:gd name="T18" fmla="*/ 5 w 1319"/>
                <a:gd name="T19" fmla="*/ 14 h 1675"/>
                <a:gd name="T20" fmla="*/ 5 w 1319"/>
                <a:gd name="T21" fmla="*/ 13 h 1675"/>
                <a:gd name="T22" fmla="*/ 6 w 1319"/>
                <a:gd name="T23" fmla="*/ 13 h 1675"/>
                <a:gd name="T24" fmla="*/ 6 w 1319"/>
                <a:gd name="T25" fmla="*/ 10 h 1675"/>
                <a:gd name="T26" fmla="*/ 6 w 1319"/>
                <a:gd name="T27" fmla="*/ 8 h 1675"/>
                <a:gd name="T28" fmla="*/ 5 w 1319"/>
                <a:gd name="T29" fmla="*/ 7 h 1675"/>
                <a:gd name="T30" fmla="*/ 5 w 1319"/>
                <a:gd name="T31" fmla="*/ 6 h 1675"/>
                <a:gd name="T32" fmla="*/ 5 w 1319"/>
                <a:gd name="T33" fmla="*/ 5 h 1675"/>
                <a:gd name="T34" fmla="*/ 4 w 1319"/>
                <a:gd name="T35" fmla="*/ 4 h 1675"/>
                <a:gd name="T36" fmla="*/ 4 w 1319"/>
                <a:gd name="T37" fmla="*/ 3 h 1675"/>
                <a:gd name="T38" fmla="*/ 3 w 1319"/>
                <a:gd name="T39" fmla="*/ 2 h 1675"/>
                <a:gd name="T40" fmla="*/ 3 w 1319"/>
                <a:gd name="T41" fmla="*/ 2 h 1675"/>
                <a:gd name="T42" fmla="*/ 3 w 1319"/>
                <a:gd name="T43" fmla="*/ 1 h 1675"/>
                <a:gd name="T44" fmla="*/ 2 w 1319"/>
                <a:gd name="T45" fmla="*/ 1 h 1675"/>
                <a:gd name="T46" fmla="*/ 1 w 1319"/>
                <a:gd name="T47" fmla="*/ 0 h 1675"/>
                <a:gd name="T48" fmla="*/ 0 w 1319"/>
                <a:gd name="T49" fmla="*/ 0 h 1675"/>
                <a:gd name="T50" fmla="*/ 2 w 1319"/>
                <a:gd name="T51" fmla="*/ 0 h 1675"/>
                <a:gd name="T52" fmla="*/ 2 w 1319"/>
                <a:gd name="T53" fmla="*/ 0 h 167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319"/>
                <a:gd name="T82" fmla="*/ 0 h 1675"/>
                <a:gd name="T83" fmla="*/ 1319 w 1319"/>
                <a:gd name="T84" fmla="*/ 1675 h 167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319" h="1675">
                  <a:moveTo>
                    <a:pt x="304" y="0"/>
                  </a:moveTo>
                  <a:lnTo>
                    <a:pt x="492" y="42"/>
                  </a:lnTo>
                  <a:lnTo>
                    <a:pt x="732" y="186"/>
                  </a:lnTo>
                  <a:lnTo>
                    <a:pt x="842" y="291"/>
                  </a:lnTo>
                  <a:lnTo>
                    <a:pt x="942" y="420"/>
                  </a:lnTo>
                  <a:lnTo>
                    <a:pt x="1038" y="574"/>
                  </a:lnTo>
                  <a:lnTo>
                    <a:pt x="1123" y="747"/>
                  </a:lnTo>
                  <a:lnTo>
                    <a:pt x="1249" y="1125"/>
                  </a:lnTo>
                  <a:lnTo>
                    <a:pt x="1319" y="1642"/>
                  </a:lnTo>
                  <a:lnTo>
                    <a:pt x="1003" y="1675"/>
                  </a:lnTo>
                  <a:lnTo>
                    <a:pt x="1036" y="1578"/>
                  </a:lnTo>
                  <a:lnTo>
                    <a:pt x="1218" y="1593"/>
                  </a:lnTo>
                  <a:lnTo>
                    <a:pt x="1188" y="1167"/>
                  </a:lnTo>
                  <a:lnTo>
                    <a:pt x="1152" y="1023"/>
                  </a:lnTo>
                  <a:lnTo>
                    <a:pt x="1104" y="886"/>
                  </a:lnTo>
                  <a:lnTo>
                    <a:pt x="1049" y="756"/>
                  </a:lnTo>
                  <a:lnTo>
                    <a:pt x="988" y="633"/>
                  </a:lnTo>
                  <a:lnTo>
                    <a:pt x="916" y="506"/>
                  </a:lnTo>
                  <a:lnTo>
                    <a:pt x="813" y="374"/>
                  </a:lnTo>
                  <a:lnTo>
                    <a:pt x="686" y="251"/>
                  </a:lnTo>
                  <a:lnTo>
                    <a:pt x="614" y="196"/>
                  </a:lnTo>
                  <a:lnTo>
                    <a:pt x="534" y="148"/>
                  </a:lnTo>
                  <a:lnTo>
                    <a:pt x="359" y="82"/>
                  </a:lnTo>
                  <a:lnTo>
                    <a:pt x="184" y="47"/>
                  </a:lnTo>
                  <a:lnTo>
                    <a:pt x="0" y="3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Freeform 209">
              <a:extLst>
                <a:ext uri="{FF2B5EF4-FFF2-40B4-BE49-F238E27FC236}">
                  <a16:creationId xmlns:a16="http://schemas.microsoft.com/office/drawing/2014/main" id="{088A0727-40E9-4129-E546-8F4EEE59F0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65" y="3545"/>
              <a:ext cx="561" cy="335"/>
            </a:xfrm>
            <a:custGeom>
              <a:avLst/>
              <a:gdLst>
                <a:gd name="T0" fmla="*/ 0 w 2119"/>
                <a:gd name="T1" fmla="*/ 9 h 1110"/>
                <a:gd name="T2" fmla="*/ 2 w 2119"/>
                <a:gd name="T3" fmla="*/ 9 h 1110"/>
                <a:gd name="T4" fmla="*/ 2 w 2119"/>
                <a:gd name="T5" fmla="*/ 6 h 1110"/>
                <a:gd name="T6" fmla="*/ 2 w 2119"/>
                <a:gd name="T7" fmla="*/ 5 h 1110"/>
                <a:gd name="T8" fmla="*/ 2 w 2119"/>
                <a:gd name="T9" fmla="*/ 5 h 1110"/>
                <a:gd name="T10" fmla="*/ 3 w 2119"/>
                <a:gd name="T11" fmla="*/ 4 h 1110"/>
                <a:gd name="T12" fmla="*/ 3 w 2119"/>
                <a:gd name="T13" fmla="*/ 3 h 1110"/>
                <a:gd name="T14" fmla="*/ 3 w 2119"/>
                <a:gd name="T15" fmla="*/ 2 h 1110"/>
                <a:gd name="T16" fmla="*/ 4 w 2119"/>
                <a:gd name="T17" fmla="*/ 2 h 1110"/>
                <a:gd name="T18" fmla="*/ 4 w 2119"/>
                <a:gd name="T19" fmla="*/ 1 h 1110"/>
                <a:gd name="T20" fmla="*/ 5 w 2119"/>
                <a:gd name="T21" fmla="*/ 1 h 1110"/>
                <a:gd name="T22" fmla="*/ 6 w 2119"/>
                <a:gd name="T23" fmla="*/ 1 h 1110"/>
                <a:gd name="T24" fmla="*/ 7 w 2119"/>
                <a:gd name="T25" fmla="*/ 1 h 1110"/>
                <a:gd name="T26" fmla="*/ 7 w 2119"/>
                <a:gd name="T27" fmla="*/ 2 h 1110"/>
                <a:gd name="T28" fmla="*/ 8 w 2119"/>
                <a:gd name="T29" fmla="*/ 4 h 1110"/>
                <a:gd name="T30" fmla="*/ 9 w 2119"/>
                <a:gd name="T31" fmla="*/ 6 h 1110"/>
                <a:gd name="T32" fmla="*/ 9 w 2119"/>
                <a:gd name="T33" fmla="*/ 7 h 1110"/>
                <a:gd name="T34" fmla="*/ 10 w 2119"/>
                <a:gd name="T35" fmla="*/ 7 h 1110"/>
                <a:gd name="T36" fmla="*/ 10 w 2119"/>
                <a:gd name="T37" fmla="*/ 6 h 1110"/>
                <a:gd name="T38" fmla="*/ 10 w 2119"/>
                <a:gd name="T39" fmla="*/ 5 h 1110"/>
                <a:gd name="T40" fmla="*/ 10 w 2119"/>
                <a:gd name="T41" fmla="*/ 4 h 1110"/>
                <a:gd name="T42" fmla="*/ 10 w 2119"/>
                <a:gd name="T43" fmla="*/ 3 h 1110"/>
                <a:gd name="T44" fmla="*/ 9 w 2119"/>
                <a:gd name="T45" fmla="*/ 2 h 1110"/>
                <a:gd name="T46" fmla="*/ 9 w 2119"/>
                <a:gd name="T47" fmla="*/ 2 h 1110"/>
                <a:gd name="T48" fmla="*/ 8 w 2119"/>
                <a:gd name="T49" fmla="*/ 2 h 1110"/>
                <a:gd name="T50" fmla="*/ 9 w 2119"/>
                <a:gd name="T51" fmla="*/ 2 h 1110"/>
                <a:gd name="T52" fmla="*/ 8 w 2119"/>
                <a:gd name="T53" fmla="*/ 1 h 1110"/>
                <a:gd name="T54" fmla="*/ 8 w 2119"/>
                <a:gd name="T55" fmla="*/ 1 h 1110"/>
                <a:gd name="T56" fmla="*/ 7 w 2119"/>
                <a:gd name="T57" fmla="*/ 0 h 1110"/>
                <a:gd name="T58" fmla="*/ 5 w 2119"/>
                <a:gd name="T59" fmla="*/ 0 h 1110"/>
                <a:gd name="T60" fmla="*/ 4 w 2119"/>
                <a:gd name="T61" fmla="*/ 1 h 1110"/>
                <a:gd name="T62" fmla="*/ 3 w 2119"/>
                <a:gd name="T63" fmla="*/ 2 h 1110"/>
                <a:gd name="T64" fmla="*/ 3 w 2119"/>
                <a:gd name="T65" fmla="*/ 3 h 1110"/>
                <a:gd name="T66" fmla="*/ 2 w 2119"/>
                <a:gd name="T67" fmla="*/ 4 h 1110"/>
                <a:gd name="T68" fmla="*/ 2 w 2119"/>
                <a:gd name="T69" fmla="*/ 6 h 1110"/>
                <a:gd name="T70" fmla="*/ 1 w 2119"/>
                <a:gd name="T71" fmla="*/ 8 h 1110"/>
                <a:gd name="T72" fmla="*/ 1 w 2119"/>
                <a:gd name="T73" fmla="*/ 9 h 1110"/>
                <a:gd name="T74" fmla="*/ 0 w 2119"/>
                <a:gd name="T75" fmla="*/ 9 h 1110"/>
                <a:gd name="T76" fmla="*/ 0 w 2119"/>
                <a:gd name="T77" fmla="*/ 9 h 1110"/>
                <a:gd name="T78" fmla="*/ 0 w 2119"/>
                <a:gd name="T79" fmla="*/ 9 h 111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19"/>
                <a:gd name="T121" fmla="*/ 0 h 1110"/>
                <a:gd name="T122" fmla="*/ 2119 w 2119"/>
                <a:gd name="T123" fmla="*/ 1110 h 111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19" h="1110">
                  <a:moveTo>
                    <a:pt x="0" y="1108"/>
                  </a:moveTo>
                  <a:lnTo>
                    <a:pt x="317" y="1110"/>
                  </a:lnTo>
                  <a:lnTo>
                    <a:pt x="374" y="779"/>
                  </a:lnTo>
                  <a:lnTo>
                    <a:pt x="420" y="669"/>
                  </a:lnTo>
                  <a:lnTo>
                    <a:pt x="483" y="559"/>
                  </a:lnTo>
                  <a:lnTo>
                    <a:pt x="555" y="454"/>
                  </a:lnTo>
                  <a:lnTo>
                    <a:pt x="627" y="361"/>
                  </a:lnTo>
                  <a:lnTo>
                    <a:pt x="694" y="283"/>
                  </a:lnTo>
                  <a:lnTo>
                    <a:pt x="755" y="220"/>
                  </a:lnTo>
                  <a:lnTo>
                    <a:pt x="880" y="131"/>
                  </a:lnTo>
                  <a:lnTo>
                    <a:pt x="1030" y="74"/>
                  </a:lnTo>
                  <a:lnTo>
                    <a:pt x="1201" y="74"/>
                  </a:lnTo>
                  <a:lnTo>
                    <a:pt x="1378" y="139"/>
                  </a:lnTo>
                  <a:lnTo>
                    <a:pt x="1530" y="230"/>
                  </a:lnTo>
                  <a:lnTo>
                    <a:pt x="1722" y="458"/>
                  </a:lnTo>
                  <a:lnTo>
                    <a:pt x="1804" y="715"/>
                  </a:lnTo>
                  <a:lnTo>
                    <a:pt x="1846" y="861"/>
                  </a:lnTo>
                  <a:lnTo>
                    <a:pt x="2119" y="869"/>
                  </a:lnTo>
                  <a:lnTo>
                    <a:pt x="2093" y="716"/>
                  </a:lnTo>
                  <a:lnTo>
                    <a:pt x="2058" y="581"/>
                  </a:lnTo>
                  <a:lnTo>
                    <a:pt x="2013" y="458"/>
                  </a:lnTo>
                  <a:lnTo>
                    <a:pt x="1937" y="323"/>
                  </a:lnTo>
                  <a:lnTo>
                    <a:pt x="1891" y="270"/>
                  </a:lnTo>
                  <a:lnTo>
                    <a:pt x="1846" y="243"/>
                  </a:lnTo>
                  <a:lnTo>
                    <a:pt x="1694" y="272"/>
                  </a:lnTo>
                  <a:lnTo>
                    <a:pt x="1749" y="175"/>
                  </a:lnTo>
                  <a:lnTo>
                    <a:pt x="1659" y="116"/>
                  </a:lnTo>
                  <a:lnTo>
                    <a:pt x="1555" y="68"/>
                  </a:lnTo>
                  <a:lnTo>
                    <a:pt x="1340" y="0"/>
                  </a:lnTo>
                  <a:lnTo>
                    <a:pt x="948" y="7"/>
                  </a:lnTo>
                  <a:lnTo>
                    <a:pt x="798" y="85"/>
                  </a:lnTo>
                  <a:lnTo>
                    <a:pt x="673" y="196"/>
                  </a:lnTo>
                  <a:lnTo>
                    <a:pt x="563" y="327"/>
                  </a:lnTo>
                  <a:lnTo>
                    <a:pt x="458" y="467"/>
                  </a:lnTo>
                  <a:lnTo>
                    <a:pt x="298" y="762"/>
                  </a:lnTo>
                  <a:lnTo>
                    <a:pt x="215" y="1034"/>
                  </a:lnTo>
                  <a:lnTo>
                    <a:pt x="86" y="1053"/>
                  </a:lnTo>
                  <a:lnTo>
                    <a:pt x="8" y="1041"/>
                  </a:lnTo>
                  <a:lnTo>
                    <a:pt x="0" y="1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7" name="Freeform 210">
              <a:extLst>
                <a:ext uri="{FF2B5EF4-FFF2-40B4-BE49-F238E27FC236}">
                  <a16:creationId xmlns:a16="http://schemas.microsoft.com/office/drawing/2014/main" id="{B646CD7C-39C1-1CF9-3D20-6F0D7CBF12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51" y="3779"/>
              <a:ext cx="198" cy="196"/>
            </a:xfrm>
            <a:custGeom>
              <a:avLst/>
              <a:gdLst>
                <a:gd name="T0" fmla="*/ 1 w 751"/>
                <a:gd name="T1" fmla="*/ 0 h 649"/>
                <a:gd name="T2" fmla="*/ 3 w 751"/>
                <a:gd name="T3" fmla="*/ 0 h 649"/>
                <a:gd name="T4" fmla="*/ 2 w 751"/>
                <a:gd name="T5" fmla="*/ 3 h 649"/>
                <a:gd name="T6" fmla="*/ 2 w 751"/>
                <a:gd name="T7" fmla="*/ 4 h 649"/>
                <a:gd name="T8" fmla="*/ 2 w 751"/>
                <a:gd name="T9" fmla="*/ 1 h 649"/>
                <a:gd name="T10" fmla="*/ 1 w 751"/>
                <a:gd name="T11" fmla="*/ 1 h 649"/>
                <a:gd name="T12" fmla="*/ 1 w 751"/>
                <a:gd name="T13" fmla="*/ 2 h 649"/>
                <a:gd name="T14" fmla="*/ 1 w 751"/>
                <a:gd name="T15" fmla="*/ 3 h 649"/>
                <a:gd name="T16" fmla="*/ 1 w 751"/>
                <a:gd name="T17" fmla="*/ 4 h 649"/>
                <a:gd name="T18" fmla="*/ 2 w 751"/>
                <a:gd name="T19" fmla="*/ 5 h 649"/>
                <a:gd name="T20" fmla="*/ 3 w 751"/>
                <a:gd name="T21" fmla="*/ 4 h 649"/>
                <a:gd name="T22" fmla="*/ 3 w 751"/>
                <a:gd name="T23" fmla="*/ 4 h 649"/>
                <a:gd name="T24" fmla="*/ 4 w 751"/>
                <a:gd name="T25" fmla="*/ 5 h 649"/>
                <a:gd name="T26" fmla="*/ 2 w 751"/>
                <a:gd name="T27" fmla="*/ 5 h 649"/>
                <a:gd name="T28" fmla="*/ 1 w 751"/>
                <a:gd name="T29" fmla="*/ 5 h 649"/>
                <a:gd name="T30" fmla="*/ 1 w 751"/>
                <a:gd name="T31" fmla="*/ 5 h 649"/>
                <a:gd name="T32" fmla="*/ 1 w 751"/>
                <a:gd name="T33" fmla="*/ 3 h 649"/>
                <a:gd name="T34" fmla="*/ 1 w 751"/>
                <a:gd name="T35" fmla="*/ 2 h 649"/>
                <a:gd name="T36" fmla="*/ 0 w 751"/>
                <a:gd name="T37" fmla="*/ 1 h 649"/>
                <a:gd name="T38" fmla="*/ 0 w 751"/>
                <a:gd name="T39" fmla="*/ 0 h 649"/>
                <a:gd name="T40" fmla="*/ 1 w 751"/>
                <a:gd name="T41" fmla="*/ 0 h 649"/>
                <a:gd name="T42" fmla="*/ 1 w 751"/>
                <a:gd name="T43" fmla="*/ 0 h 64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51"/>
                <a:gd name="T67" fmla="*/ 0 h 649"/>
                <a:gd name="T68" fmla="*/ 751 w 751"/>
                <a:gd name="T69" fmla="*/ 649 h 64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51" h="649">
                  <a:moveTo>
                    <a:pt x="261" y="0"/>
                  </a:moveTo>
                  <a:lnTo>
                    <a:pt x="589" y="35"/>
                  </a:lnTo>
                  <a:lnTo>
                    <a:pt x="496" y="386"/>
                  </a:lnTo>
                  <a:lnTo>
                    <a:pt x="382" y="445"/>
                  </a:lnTo>
                  <a:lnTo>
                    <a:pt x="458" y="75"/>
                  </a:lnTo>
                  <a:lnTo>
                    <a:pt x="99" y="84"/>
                  </a:lnTo>
                  <a:lnTo>
                    <a:pt x="223" y="215"/>
                  </a:lnTo>
                  <a:lnTo>
                    <a:pt x="276" y="346"/>
                  </a:lnTo>
                  <a:lnTo>
                    <a:pt x="215" y="502"/>
                  </a:lnTo>
                  <a:lnTo>
                    <a:pt x="390" y="559"/>
                  </a:lnTo>
                  <a:lnTo>
                    <a:pt x="544" y="485"/>
                  </a:lnTo>
                  <a:lnTo>
                    <a:pt x="665" y="527"/>
                  </a:lnTo>
                  <a:lnTo>
                    <a:pt x="751" y="649"/>
                  </a:lnTo>
                  <a:lnTo>
                    <a:pt x="375" y="649"/>
                  </a:lnTo>
                  <a:lnTo>
                    <a:pt x="283" y="576"/>
                  </a:lnTo>
                  <a:lnTo>
                    <a:pt x="99" y="559"/>
                  </a:lnTo>
                  <a:lnTo>
                    <a:pt x="160" y="354"/>
                  </a:lnTo>
                  <a:lnTo>
                    <a:pt x="126" y="246"/>
                  </a:lnTo>
                  <a:lnTo>
                    <a:pt x="71" y="139"/>
                  </a:lnTo>
                  <a:lnTo>
                    <a:pt x="0" y="25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Freeform 211">
              <a:extLst>
                <a:ext uri="{FF2B5EF4-FFF2-40B4-BE49-F238E27FC236}">
                  <a16:creationId xmlns:a16="http://schemas.microsoft.com/office/drawing/2014/main" id="{BEC1A07F-1E0F-3179-B5C4-CB06A6723E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83" y="3492"/>
              <a:ext cx="205" cy="295"/>
            </a:xfrm>
            <a:custGeom>
              <a:avLst/>
              <a:gdLst>
                <a:gd name="T0" fmla="*/ 2 w 774"/>
                <a:gd name="T1" fmla="*/ 1 h 977"/>
                <a:gd name="T2" fmla="*/ 1 w 774"/>
                <a:gd name="T3" fmla="*/ 1 h 977"/>
                <a:gd name="T4" fmla="*/ 1 w 774"/>
                <a:gd name="T5" fmla="*/ 3 h 977"/>
                <a:gd name="T6" fmla="*/ 0 w 774"/>
                <a:gd name="T7" fmla="*/ 6 h 977"/>
                <a:gd name="T8" fmla="*/ 0 w 774"/>
                <a:gd name="T9" fmla="*/ 8 h 977"/>
                <a:gd name="T10" fmla="*/ 1 w 774"/>
                <a:gd name="T11" fmla="*/ 8 h 977"/>
                <a:gd name="T12" fmla="*/ 1 w 774"/>
                <a:gd name="T13" fmla="*/ 7 h 977"/>
                <a:gd name="T14" fmla="*/ 1 w 774"/>
                <a:gd name="T15" fmla="*/ 5 h 977"/>
                <a:gd name="T16" fmla="*/ 2 w 774"/>
                <a:gd name="T17" fmla="*/ 6 h 977"/>
                <a:gd name="T18" fmla="*/ 2 w 774"/>
                <a:gd name="T19" fmla="*/ 7 h 977"/>
                <a:gd name="T20" fmla="*/ 3 w 774"/>
                <a:gd name="T21" fmla="*/ 8 h 977"/>
                <a:gd name="T22" fmla="*/ 3 w 774"/>
                <a:gd name="T23" fmla="*/ 7 h 977"/>
                <a:gd name="T24" fmla="*/ 3 w 774"/>
                <a:gd name="T25" fmla="*/ 7 h 977"/>
                <a:gd name="T26" fmla="*/ 2 w 774"/>
                <a:gd name="T27" fmla="*/ 5 h 977"/>
                <a:gd name="T28" fmla="*/ 3 w 774"/>
                <a:gd name="T29" fmla="*/ 5 h 977"/>
                <a:gd name="T30" fmla="*/ 3 w 774"/>
                <a:gd name="T31" fmla="*/ 6 h 977"/>
                <a:gd name="T32" fmla="*/ 4 w 774"/>
                <a:gd name="T33" fmla="*/ 5 h 977"/>
                <a:gd name="T34" fmla="*/ 4 w 774"/>
                <a:gd name="T35" fmla="*/ 4 h 977"/>
                <a:gd name="T36" fmla="*/ 4 w 774"/>
                <a:gd name="T37" fmla="*/ 3 h 977"/>
                <a:gd name="T38" fmla="*/ 3 w 774"/>
                <a:gd name="T39" fmla="*/ 2 h 977"/>
                <a:gd name="T40" fmla="*/ 3 w 774"/>
                <a:gd name="T41" fmla="*/ 2 h 977"/>
                <a:gd name="T42" fmla="*/ 2 w 774"/>
                <a:gd name="T43" fmla="*/ 3 h 977"/>
                <a:gd name="T44" fmla="*/ 2 w 774"/>
                <a:gd name="T45" fmla="*/ 2 h 977"/>
                <a:gd name="T46" fmla="*/ 2 w 774"/>
                <a:gd name="T47" fmla="*/ 2 h 977"/>
                <a:gd name="T48" fmla="*/ 3 w 774"/>
                <a:gd name="T49" fmla="*/ 1 h 977"/>
                <a:gd name="T50" fmla="*/ 3 w 774"/>
                <a:gd name="T51" fmla="*/ 1 h 977"/>
                <a:gd name="T52" fmla="*/ 3 w 774"/>
                <a:gd name="T53" fmla="*/ 0 h 977"/>
                <a:gd name="T54" fmla="*/ 2 w 774"/>
                <a:gd name="T55" fmla="*/ 0 h 977"/>
                <a:gd name="T56" fmla="*/ 2 w 774"/>
                <a:gd name="T57" fmla="*/ 1 h 977"/>
                <a:gd name="T58" fmla="*/ 2 w 774"/>
                <a:gd name="T59" fmla="*/ 1 h 977"/>
                <a:gd name="T60" fmla="*/ 2 w 774"/>
                <a:gd name="T61" fmla="*/ 1 h 97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774"/>
                <a:gd name="T94" fmla="*/ 0 h 977"/>
                <a:gd name="T95" fmla="*/ 774 w 774"/>
                <a:gd name="T96" fmla="*/ 977 h 97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774" h="977">
                  <a:moveTo>
                    <a:pt x="318" y="78"/>
                  </a:moveTo>
                  <a:lnTo>
                    <a:pt x="247" y="156"/>
                  </a:lnTo>
                  <a:lnTo>
                    <a:pt x="120" y="401"/>
                  </a:lnTo>
                  <a:lnTo>
                    <a:pt x="31" y="772"/>
                  </a:lnTo>
                  <a:lnTo>
                    <a:pt x="0" y="971"/>
                  </a:lnTo>
                  <a:lnTo>
                    <a:pt x="211" y="977"/>
                  </a:lnTo>
                  <a:lnTo>
                    <a:pt x="207" y="804"/>
                  </a:lnTo>
                  <a:lnTo>
                    <a:pt x="249" y="641"/>
                  </a:lnTo>
                  <a:lnTo>
                    <a:pt x="321" y="726"/>
                  </a:lnTo>
                  <a:lnTo>
                    <a:pt x="352" y="878"/>
                  </a:lnTo>
                  <a:lnTo>
                    <a:pt x="559" y="935"/>
                  </a:lnTo>
                  <a:lnTo>
                    <a:pt x="567" y="890"/>
                  </a:lnTo>
                  <a:lnTo>
                    <a:pt x="510" y="793"/>
                  </a:lnTo>
                  <a:lnTo>
                    <a:pt x="479" y="656"/>
                  </a:lnTo>
                  <a:lnTo>
                    <a:pt x="601" y="549"/>
                  </a:lnTo>
                  <a:lnTo>
                    <a:pt x="692" y="694"/>
                  </a:lnTo>
                  <a:lnTo>
                    <a:pt x="747" y="599"/>
                  </a:lnTo>
                  <a:lnTo>
                    <a:pt x="774" y="481"/>
                  </a:lnTo>
                  <a:lnTo>
                    <a:pt x="721" y="373"/>
                  </a:lnTo>
                  <a:lnTo>
                    <a:pt x="645" y="312"/>
                  </a:lnTo>
                  <a:lnTo>
                    <a:pt x="601" y="287"/>
                  </a:lnTo>
                  <a:lnTo>
                    <a:pt x="437" y="348"/>
                  </a:lnTo>
                  <a:lnTo>
                    <a:pt x="397" y="304"/>
                  </a:lnTo>
                  <a:lnTo>
                    <a:pt x="449" y="202"/>
                  </a:lnTo>
                  <a:lnTo>
                    <a:pt x="557" y="131"/>
                  </a:lnTo>
                  <a:lnTo>
                    <a:pt x="624" y="99"/>
                  </a:lnTo>
                  <a:lnTo>
                    <a:pt x="567" y="42"/>
                  </a:lnTo>
                  <a:lnTo>
                    <a:pt x="411" y="0"/>
                  </a:lnTo>
                  <a:lnTo>
                    <a:pt x="356" y="67"/>
                  </a:lnTo>
                  <a:lnTo>
                    <a:pt x="318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Freeform 212">
              <a:extLst>
                <a:ext uri="{FF2B5EF4-FFF2-40B4-BE49-F238E27FC236}">
                  <a16:creationId xmlns:a16="http://schemas.microsoft.com/office/drawing/2014/main" id="{7B6B4AD3-1548-0827-A207-7B86F64C68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92" y="3792"/>
              <a:ext cx="174" cy="210"/>
            </a:xfrm>
            <a:custGeom>
              <a:avLst/>
              <a:gdLst>
                <a:gd name="T0" fmla="*/ 1 w 656"/>
                <a:gd name="T1" fmla="*/ 0 h 698"/>
                <a:gd name="T2" fmla="*/ 0 w 656"/>
                <a:gd name="T3" fmla="*/ 0 h 698"/>
                <a:gd name="T4" fmla="*/ 0 w 656"/>
                <a:gd name="T5" fmla="*/ 1 h 698"/>
                <a:gd name="T6" fmla="*/ 1 w 656"/>
                <a:gd name="T7" fmla="*/ 2 h 698"/>
                <a:gd name="T8" fmla="*/ 1 w 656"/>
                <a:gd name="T9" fmla="*/ 4 h 698"/>
                <a:gd name="T10" fmla="*/ 0 w 656"/>
                <a:gd name="T11" fmla="*/ 4 h 698"/>
                <a:gd name="T12" fmla="*/ 0 w 656"/>
                <a:gd name="T13" fmla="*/ 5 h 698"/>
                <a:gd name="T14" fmla="*/ 1 w 656"/>
                <a:gd name="T15" fmla="*/ 5 h 698"/>
                <a:gd name="T16" fmla="*/ 2 w 656"/>
                <a:gd name="T17" fmla="*/ 6 h 698"/>
                <a:gd name="T18" fmla="*/ 3 w 656"/>
                <a:gd name="T19" fmla="*/ 6 h 698"/>
                <a:gd name="T20" fmla="*/ 3 w 656"/>
                <a:gd name="T21" fmla="*/ 5 h 698"/>
                <a:gd name="T22" fmla="*/ 3 w 656"/>
                <a:gd name="T23" fmla="*/ 5 h 698"/>
                <a:gd name="T24" fmla="*/ 2 w 656"/>
                <a:gd name="T25" fmla="*/ 4 h 698"/>
                <a:gd name="T26" fmla="*/ 1 w 656"/>
                <a:gd name="T27" fmla="*/ 5 h 698"/>
                <a:gd name="T28" fmla="*/ 1 w 656"/>
                <a:gd name="T29" fmla="*/ 4 h 698"/>
                <a:gd name="T30" fmla="*/ 1 w 656"/>
                <a:gd name="T31" fmla="*/ 4 h 698"/>
                <a:gd name="T32" fmla="*/ 1 w 656"/>
                <a:gd name="T33" fmla="*/ 2 h 698"/>
                <a:gd name="T34" fmla="*/ 1 w 656"/>
                <a:gd name="T35" fmla="*/ 2 h 698"/>
                <a:gd name="T36" fmla="*/ 1 w 656"/>
                <a:gd name="T37" fmla="*/ 1 h 698"/>
                <a:gd name="T38" fmla="*/ 1 w 656"/>
                <a:gd name="T39" fmla="*/ 0 h 698"/>
                <a:gd name="T40" fmla="*/ 2 w 656"/>
                <a:gd name="T41" fmla="*/ 0 h 698"/>
                <a:gd name="T42" fmla="*/ 1 w 656"/>
                <a:gd name="T43" fmla="*/ 0 h 698"/>
                <a:gd name="T44" fmla="*/ 1 w 656"/>
                <a:gd name="T45" fmla="*/ 0 h 6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56"/>
                <a:gd name="T70" fmla="*/ 0 h 698"/>
                <a:gd name="T71" fmla="*/ 656 w 656"/>
                <a:gd name="T72" fmla="*/ 698 h 69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56" h="698">
                  <a:moveTo>
                    <a:pt x="211" y="0"/>
                  </a:moveTo>
                  <a:lnTo>
                    <a:pt x="0" y="17"/>
                  </a:lnTo>
                  <a:lnTo>
                    <a:pt x="40" y="116"/>
                  </a:lnTo>
                  <a:lnTo>
                    <a:pt x="101" y="291"/>
                  </a:lnTo>
                  <a:lnTo>
                    <a:pt x="97" y="439"/>
                  </a:lnTo>
                  <a:lnTo>
                    <a:pt x="59" y="517"/>
                  </a:lnTo>
                  <a:lnTo>
                    <a:pt x="46" y="612"/>
                  </a:lnTo>
                  <a:lnTo>
                    <a:pt x="253" y="641"/>
                  </a:lnTo>
                  <a:lnTo>
                    <a:pt x="338" y="698"/>
                  </a:lnTo>
                  <a:lnTo>
                    <a:pt x="656" y="681"/>
                  </a:lnTo>
                  <a:lnTo>
                    <a:pt x="644" y="633"/>
                  </a:lnTo>
                  <a:lnTo>
                    <a:pt x="597" y="559"/>
                  </a:lnTo>
                  <a:lnTo>
                    <a:pt x="464" y="509"/>
                  </a:lnTo>
                  <a:lnTo>
                    <a:pt x="264" y="538"/>
                  </a:lnTo>
                  <a:lnTo>
                    <a:pt x="226" y="498"/>
                  </a:lnTo>
                  <a:lnTo>
                    <a:pt x="230" y="439"/>
                  </a:lnTo>
                  <a:lnTo>
                    <a:pt x="268" y="312"/>
                  </a:lnTo>
                  <a:lnTo>
                    <a:pt x="224" y="169"/>
                  </a:lnTo>
                  <a:lnTo>
                    <a:pt x="146" y="88"/>
                  </a:lnTo>
                  <a:lnTo>
                    <a:pt x="101" y="46"/>
                  </a:lnTo>
                  <a:lnTo>
                    <a:pt x="376" y="38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Freeform 213">
              <a:extLst>
                <a:ext uri="{FF2B5EF4-FFF2-40B4-BE49-F238E27FC236}">
                  <a16:creationId xmlns:a16="http://schemas.microsoft.com/office/drawing/2014/main" id="{805D6163-9DE7-F7EB-C5CE-C3B3A270E5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8" y="3792"/>
              <a:ext cx="161" cy="208"/>
            </a:xfrm>
            <a:custGeom>
              <a:avLst/>
              <a:gdLst>
                <a:gd name="T0" fmla="*/ 0 w 612"/>
                <a:gd name="T1" fmla="*/ 0 h 690"/>
                <a:gd name="T2" fmla="*/ 2 w 612"/>
                <a:gd name="T3" fmla="*/ 0 h 690"/>
                <a:gd name="T4" fmla="*/ 1 w 612"/>
                <a:gd name="T5" fmla="*/ 1 h 690"/>
                <a:gd name="T6" fmla="*/ 1 w 612"/>
                <a:gd name="T7" fmla="*/ 2 h 690"/>
                <a:gd name="T8" fmla="*/ 1 w 612"/>
                <a:gd name="T9" fmla="*/ 3 h 690"/>
                <a:gd name="T10" fmla="*/ 2 w 612"/>
                <a:gd name="T11" fmla="*/ 3 h 690"/>
                <a:gd name="T12" fmla="*/ 3 w 612"/>
                <a:gd name="T13" fmla="*/ 4 h 690"/>
                <a:gd name="T14" fmla="*/ 3 w 612"/>
                <a:gd name="T15" fmla="*/ 5 h 690"/>
                <a:gd name="T16" fmla="*/ 2 w 612"/>
                <a:gd name="T17" fmla="*/ 6 h 690"/>
                <a:gd name="T18" fmla="*/ 1 w 612"/>
                <a:gd name="T19" fmla="*/ 6 h 690"/>
                <a:gd name="T20" fmla="*/ 3 w 612"/>
                <a:gd name="T21" fmla="*/ 5 h 690"/>
                <a:gd name="T22" fmla="*/ 2 w 612"/>
                <a:gd name="T23" fmla="*/ 4 h 690"/>
                <a:gd name="T24" fmla="*/ 2 w 612"/>
                <a:gd name="T25" fmla="*/ 4 h 690"/>
                <a:gd name="T26" fmla="*/ 2 w 612"/>
                <a:gd name="T27" fmla="*/ 4 h 690"/>
                <a:gd name="T28" fmla="*/ 1 w 612"/>
                <a:gd name="T29" fmla="*/ 4 h 690"/>
                <a:gd name="T30" fmla="*/ 1 w 612"/>
                <a:gd name="T31" fmla="*/ 4 h 690"/>
                <a:gd name="T32" fmla="*/ 1 w 612"/>
                <a:gd name="T33" fmla="*/ 3 h 690"/>
                <a:gd name="T34" fmla="*/ 1 w 612"/>
                <a:gd name="T35" fmla="*/ 2 h 690"/>
                <a:gd name="T36" fmla="*/ 1 w 612"/>
                <a:gd name="T37" fmla="*/ 1 h 690"/>
                <a:gd name="T38" fmla="*/ 0 w 612"/>
                <a:gd name="T39" fmla="*/ 0 h 690"/>
                <a:gd name="T40" fmla="*/ 0 w 612"/>
                <a:gd name="T41" fmla="*/ 0 h 69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12"/>
                <a:gd name="T64" fmla="*/ 0 h 690"/>
                <a:gd name="T65" fmla="*/ 612 w 612"/>
                <a:gd name="T66" fmla="*/ 690 h 69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12" h="690">
                  <a:moveTo>
                    <a:pt x="0" y="0"/>
                  </a:moveTo>
                  <a:lnTo>
                    <a:pt x="308" y="30"/>
                  </a:lnTo>
                  <a:lnTo>
                    <a:pt x="266" y="114"/>
                  </a:lnTo>
                  <a:lnTo>
                    <a:pt x="218" y="262"/>
                  </a:lnTo>
                  <a:lnTo>
                    <a:pt x="241" y="399"/>
                  </a:lnTo>
                  <a:lnTo>
                    <a:pt x="399" y="407"/>
                  </a:lnTo>
                  <a:lnTo>
                    <a:pt x="547" y="492"/>
                  </a:lnTo>
                  <a:lnTo>
                    <a:pt x="612" y="677"/>
                  </a:lnTo>
                  <a:lnTo>
                    <a:pt x="513" y="690"/>
                  </a:lnTo>
                  <a:lnTo>
                    <a:pt x="241" y="686"/>
                  </a:lnTo>
                  <a:lnTo>
                    <a:pt x="536" y="627"/>
                  </a:lnTo>
                  <a:lnTo>
                    <a:pt x="485" y="521"/>
                  </a:lnTo>
                  <a:lnTo>
                    <a:pt x="447" y="471"/>
                  </a:lnTo>
                  <a:lnTo>
                    <a:pt x="386" y="447"/>
                  </a:lnTo>
                  <a:lnTo>
                    <a:pt x="226" y="439"/>
                  </a:lnTo>
                  <a:lnTo>
                    <a:pt x="104" y="481"/>
                  </a:lnTo>
                  <a:lnTo>
                    <a:pt x="165" y="394"/>
                  </a:lnTo>
                  <a:lnTo>
                    <a:pt x="158" y="241"/>
                  </a:lnTo>
                  <a:lnTo>
                    <a:pt x="182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Freeform 214">
              <a:extLst>
                <a:ext uri="{FF2B5EF4-FFF2-40B4-BE49-F238E27FC236}">
                  <a16:creationId xmlns:a16="http://schemas.microsoft.com/office/drawing/2014/main" id="{39B5416C-DFD7-4135-E330-A79F9B37C6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99" y="3985"/>
              <a:ext cx="55" cy="21"/>
            </a:xfrm>
            <a:custGeom>
              <a:avLst/>
              <a:gdLst>
                <a:gd name="T0" fmla="*/ 0 w 205"/>
                <a:gd name="T1" fmla="*/ 0 h 70"/>
                <a:gd name="T2" fmla="*/ 1 w 205"/>
                <a:gd name="T3" fmla="*/ 0 h 70"/>
                <a:gd name="T4" fmla="*/ 1 w 205"/>
                <a:gd name="T5" fmla="*/ 1 h 70"/>
                <a:gd name="T6" fmla="*/ 0 w 205"/>
                <a:gd name="T7" fmla="*/ 1 h 70"/>
                <a:gd name="T8" fmla="*/ 0 w 205"/>
                <a:gd name="T9" fmla="*/ 0 h 70"/>
                <a:gd name="T10" fmla="*/ 0 w 205"/>
                <a:gd name="T11" fmla="*/ 0 h 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5"/>
                <a:gd name="T19" fmla="*/ 0 h 70"/>
                <a:gd name="T20" fmla="*/ 205 w 205"/>
                <a:gd name="T21" fmla="*/ 70 h 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5" h="70">
                  <a:moveTo>
                    <a:pt x="15" y="0"/>
                  </a:moveTo>
                  <a:lnTo>
                    <a:pt x="186" y="24"/>
                  </a:lnTo>
                  <a:lnTo>
                    <a:pt x="205" y="64"/>
                  </a:lnTo>
                  <a:lnTo>
                    <a:pt x="0" y="7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Freeform 215">
              <a:extLst>
                <a:ext uri="{FF2B5EF4-FFF2-40B4-BE49-F238E27FC236}">
                  <a16:creationId xmlns:a16="http://schemas.microsoft.com/office/drawing/2014/main" id="{DBAD0208-A227-02F4-C2F7-B795F4AEE0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71" y="3954"/>
              <a:ext cx="59" cy="24"/>
            </a:xfrm>
            <a:custGeom>
              <a:avLst/>
              <a:gdLst>
                <a:gd name="T0" fmla="*/ 0 w 226"/>
                <a:gd name="T1" fmla="*/ 0 h 78"/>
                <a:gd name="T2" fmla="*/ 1 w 226"/>
                <a:gd name="T3" fmla="*/ 0 h 78"/>
                <a:gd name="T4" fmla="*/ 1 w 226"/>
                <a:gd name="T5" fmla="*/ 1 h 78"/>
                <a:gd name="T6" fmla="*/ 0 w 226"/>
                <a:gd name="T7" fmla="*/ 1 h 78"/>
                <a:gd name="T8" fmla="*/ 0 w 226"/>
                <a:gd name="T9" fmla="*/ 0 h 78"/>
                <a:gd name="T10" fmla="*/ 0 w 226"/>
                <a:gd name="T11" fmla="*/ 0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6"/>
                <a:gd name="T19" fmla="*/ 0 h 78"/>
                <a:gd name="T20" fmla="*/ 226 w 226"/>
                <a:gd name="T21" fmla="*/ 78 h 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6" h="78">
                  <a:moveTo>
                    <a:pt x="32" y="0"/>
                  </a:moveTo>
                  <a:lnTo>
                    <a:pt x="193" y="12"/>
                  </a:lnTo>
                  <a:lnTo>
                    <a:pt x="226" y="74"/>
                  </a:lnTo>
                  <a:lnTo>
                    <a:pt x="0" y="7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Freeform 216">
              <a:extLst>
                <a:ext uri="{FF2B5EF4-FFF2-40B4-BE49-F238E27FC236}">
                  <a16:creationId xmlns:a16="http://schemas.microsoft.com/office/drawing/2014/main" id="{F7895F7B-710A-B75D-CD34-4FEA53B83E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83" y="3096"/>
              <a:ext cx="44" cy="53"/>
            </a:xfrm>
            <a:custGeom>
              <a:avLst/>
              <a:gdLst>
                <a:gd name="T0" fmla="*/ 0 w 165"/>
                <a:gd name="T1" fmla="*/ 0 h 173"/>
                <a:gd name="T2" fmla="*/ 0 w 165"/>
                <a:gd name="T3" fmla="*/ 1 h 173"/>
                <a:gd name="T4" fmla="*/ 1 w 165"/>
                <a:gd name="T5" fmla="*/ 1 h 173"/>
                <a:gd name="T6" fmla="*/ 0 w 165"/>
                <a:gd name="T7" fmla="*/ 2 h 173"/>
                <a:gd name="T8" fmla="*/ 0 w 165"/>
                <a:gd name="T9" fmla="*/ 1 h 173"/>
                <a:gd name="T10" fmla="*/ 0 w 165"/>
                <a:gd name="T11" fmla="*/ 1 h 173"/>
                <a:gd name="T12" fmla="*/ 0 w 165"/>
                <a:gd name="T13" fmla="*/ 0 h 173"/>
                <a:gd name="T14" fmla="*/ 0 w 165"/>
                <a:gd name="T15" fmla="*/ 0 h 173"/>
                <a:gd name="T16" fmla="*/ 0 w 165"/>
                <a:gd name="T17" fmla="*/ 0 h 1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5"/>
                <a:gd name="T28" fmla="*/ 0 h 173"/>
                <a:gd name="T29" fmla="*/ 165 w 165"/>
                <a:gd name="T30" fmla="*/ 173 h 1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5" h="173">
                  <a:moveTo>
                    <a:pt x="76" y="0"/>
                  </a:moveTo>
                  <a:lnTo>
                    <a:pt x="61" y="105"/>
                  </a:lnTo>
                  <a:lnTo>
                    <a:pt x="165" y="137"/>
                  </a:lnTo>
                  <a:lnTo>
                    <a:pt x="47" y="173"/>
                  </a:lnTo>
                  <a:lnTo>
                    <a:pt x="0" y="154"/>
                  </a:lnTo>
                  <a:lnTo>
                    <a:pt x="0" y="99"/>
                  </a:lnTo>
                  <a:lnTo>
                    <a:pt x="46" y="3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4" name="Freeform 217">
              <a:extLst>
                <a:ext uri="{FF2B5EF4-FFF2-40B4-BE49-F238E27FC236}">
                  <a16:creationId xmlns:a16="http://schemas.microsoft.com/office/drawing/2014/main" id="{FF7F65F8-0DCD-A161-8D8D-9E8001F88F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84" y="3174"/>
              <a:ext cx="45" cy="53"/>
            </a:xfrm>
            <a:custGeom>
              <a:avLst/>
              <a:gdLst>
                <a:gd name="T0" fmla="*/ 0 w 173"/>
                <a:gd name="T1" fmla="*/ 0 h 173"/>
                <a:gd name="T2" fmla="*/ 0 w 173"/>
                <a:gd name="T3" fmla="*/ 1 h 173"/>
                <a:gd name="T4" fmla="*/ 1 w 173"/>
                <a:gd name="T5" fmla="*/ 1 h 173"/>
                <a:gd name="T6" fmla="*/ 1 w 173"/>
                <a:gd name="T7" fmla="*/ 2 h 173"/>
                <a:gd name="T8" fmla="*/ 0 w 173"/>
                <a:gd name="T9" fmla="*/ 2 h 173"/>
                <a:gd name="T10" fmla="*/ 0 w 173"/>
                <a:gd name="T11" fmla="*/ 1 h 173"/>
                <a:gd name="T12" fmla="*/ 0 w 173"/>
                <a:gd name="T13" fmla="*/ 0 h 173"/>
                <a:gd name="T14" fmla="*/ 0 w 173"/>
                <a:gd name="T15" fmla="*/ 0 h 173"/>
                <a:gd name="T16" fmla="*/ 0 w 173"/>
                <a:gd name="T17" fmla="*/ 0 h 1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3"/>
                <a:gd name="T28" fmla="*/ 0 h 173"/>
                <a:gd name="T29" fmla="*/ 173 w 173"/>
                <a:gd name="T30" fmla="*/ 173 h 1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3" h="173">
                  <a:moveTo>
                    <a:pt x="72" y="0"/>
                  </a:moveTo>
                  <a:lnTo>
                    <a:pt x="66" y="97"/>
                  </a:lnTo>
                  <a:lnTo>
                    <a:pt x="173" y="127"/>
                  </a:lnTo>
                  <a:lnTo>
                    <a:pt x="83" y="173"/>
                  </a:lnTo>
                  <a:lnTo>
                    <a:pt x="20" y="161"/>
                  </a:lnTo>
                  <a:lnTo>
                    <a:pt x="0" y="110"/>
                  </a:lnTo>
                  <a:lnTo>
                    <a:pt x="38" y="38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5" name="Freeform 218">
              <a:extLst>
                <a:ext uri="{FF2B5EF4-FFF2-40B4-BE49-F238E27FC236}">
                  <a16:creationId xmlns:a16="http://schemas.microsoft.com/office/drawing/2014/main" id="{A624EF9A-EA12-D9EA-4CD1-815D7E647A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56" y="2794"/>
              <a:ext cx="125" cy="226"/>
            </a:xfrm>
            <a:custGeom>
              <a:avLst/>
              <a:gdLst>
                <a:gd name="T0" fmla="*/ 2 w 471"/>
                <a:gd name="T1" fmla="*/ 5 h 747"/>
                <a:gd name="T2" fmla="*/ 2 w 471"/>
                <a:gd name="T3" fmla="*/ 5 h 747"/>
                <a:gd name="T4" fmla="*/ 2 w 471"/>
                <a:gd name="T5" fmla="*/ 6 h 747"/>
                <a:gd name="T6" fmla="*/ 1 w 471"/>
                <a:gd name="T7" fmla="*/ 6 h 747"/>
                <a:gd name="T8" fmla="*/ 1 w 471"/>
                <a:gd name="T9" fmla="*/ 5 h 747"/>
                <a:gd name="T10" fmla="*/ 1 w 471"/>
                <a:gd name="T11" fmla="*/ 4 h 747"/>
                <a:gd name="T12" fmla="*/ 1 w 471"/>
                <a:gd name="T13" fmla="*/ 5 h 747"/>
                <a:gd name="T14" fmla="*/ 2 w 471"/>
                <a:gd name="T15" fmla="*/ 5 h 747"/>
                <a:gd name="T16" fmla="*/ 1 w 471"/>
                <a:gd name="T17" fmla="*/ 4 h 747"/>
                <a:gd name="T18" fmla="*/ 1 w 471"/>
                <a:gd name="T19" fmla="*/ 3 h 747"/>
                <a:gd name="T20" fmla="*/ 1 w 471"/>
                <a:gd name="T21" fmla="*/ 2 h 747"/>
                <a:gd name="T22" fmla="*/ 1 w 471"/>
                <a:gd name="T23" fmla="*/ 2 h 747"/>
                <a:gd name="T24" fmla="*/ 1 w 471"/>
                <a:gd name="T25" fmla="*/ 2 h 747"/>
                <a:gd name="T26" fmla="*/ 1 w 471"/>
                <a:gd name="T27" fmla="*/ 1 h 747"/>
                <a:gd name="T28" fmla="*/ 1 w 471"/>
                <a:gd name="T29" fmla="*/ 2 h 747"/>
                <a:gd name="T30" fmla="*/ 1 w 471"/>
                <a:gd name="T31" fmla="*/ 1 h 747"/>
                <a:gd name="T32" fmla="*/ 1 w 471"/>
                <a:gd name="T33" fmla="*/ 0 h 747"/>
                <a:gd name="T34" fmla="*/ 0 w 471"/>
                <a:gd name="T35" fmla="*/ 1 h 747"/>
                <a:gd name="T36" fmla="*/ 0 w 471"/>
                <a:gd name="T37" fmla="*/ 1 h 747"/>
                <a:gd name="T38" fmla="*/ 0 w 471"/>
                <a:gd name="T39" fmla="*/ 2 h 747"/>
                <a:gd name="T40" fmla="*/ 0 w 471"/>
                <a:gd name="T41" fmla="*/ 2 h 747"/>
                <a:gd name="T42" fmla="*/ 0 w 471"/>
                <a:gd name="T43" fmla="*/ 3 h 747"/>
                <a:gd name="T44" fmla="*/ 0 w 471"/>
                <a:gd name="T45" fmla="*/ 4 h 747"/>
                <a:gd name="T46" fmla="*/ 0 w 471"/>
                <a:gd name="T47" fmla="*/ 5 h 747"/>
                <a:gd name="T48" fmla="*/ 1 w 471"/>
                <a:gd name="T49" fmla="*/ 6 h 747"/>
                <a:gd name="T50" fmla="*/ 2 w 471"/>
                <a:gd name="T51" fmla="*/ 6 h 747"/>
                <a:gd name="T52" fmla="*/ 2 w 471"/>
                <a:gd name="T53" fmla="*/ 6 h 747"/>
                <a:gd name="T54" fmla="*/ 2 w 471"/>
                <a:gd name="T55" fmla="*/ 5 h 747"/>
                <a:gd name="T56" fmla="*/ 2 w 471"/>
                <a:gd name="T57" fmla="*/ 5 h 74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71"/>
                <a:gd name="T88" fmla="*/ 0 h 747"/>
                <a:gd name="T89" fmla="*/ 471 w 471"/>
                <a:gd name="T90" fmla="*/ 747 h 74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71" h="747">
                  <a:moveTo>
                    <a:pt x="471" y="600"/>
                  </a:moveTo>
                  <a:lnTo>
                    <a:pt x="439" y="629"/>
                  </a:lnTo>
                  <a:lnTo>
                    <a:pt x="378" y="674"/>
                  </a:lnTo>
                  <a:lnTo>
                    <a:pt x="283" y="678"/>
                  </a:lnTo>
                  <a:lnTo>
                    <a:pt x="213" y="570"/>
                  </a:lnTo>
                  <a:lnTo>
                    <a:pt x="199" y="515"/>
                  </a:lnTo>
                  <a:lnTo>
                    <a:pt x="262" y="541"/>
                  </a:lnTo>
                  <a:lnTo>
                    <a:pt x="372" y="532"/>
                  </a:lnTo>
                  <a:lnTo>
                    <a:pt x="234" y="469"/>
                  </a:lnTo>
                  <a:lnTo>
                    <a:pt x="120" y="365"/>
                  </a:lnTo>
                  <a:lnTo>
                    <a:pt x="158" y="300"/>
                  </a:lnTo>
                  <a:lnTo>
                    <a:pt x="89" y="260"/>
                  </a:lnTo>
                  <a:lnTo>
                    <a:pt x="114" y="159"/>
                  </a:lnTo>
                  <a:lnTo>
                    <a:pt x="178" y="156"/>
                  </a:lnTo>
                  <a:lnTo>
                    <a:pt x="230" y="192"/>
                  </a:lnTo>
                  <a:lnTo>
                    <a:pt x="220" y="83"/>
                  </a:lnTo>
                  <a:lnTo>
                    <a:pt x="258" y="0"/>
                  </a:lnTo>
                  <a:lnTo>
                    <a:pt x="76" y="55"/>
                  </a:lnTo>
                  <a:lnTo>
                    <a:pt x="47" y="95"/>
                  </a:lnTo>
                  <a:lnTo>
                    <a:pt x="0" y="173"/>
                  </a:lnTo>
                  <a:lnTo>
                    <a:pt x="4" y="306"/>
                  </a:lnTo>
                  <a:lnTo>
                    <a:pt x="62" y="414"/>
                  </a:lnTo>
                  <a:lnTo>
                    <a:pt x="55" y="519"/>
                  </a:lnTo>
                  <a:lnTo>
                    <a:pt x="72" y="606"/>
                  </a:lnTo>
                  <a:lnTo>
                    <a:pt x="152" y="697"/>
                  </a:lnTo>
                  <a:lnTo>
                    <a:pt x="306" y="747"/>
                  </a:lnTo>
                  <a:lnTo>
                    <a:pt x="407" y="720"/>
                  </a:lnTo>
                  <a:lnTo>
                    <a:pt x="471" y="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6" name="Freeform 219">
              <a:extLst>
                <a:ext uri="{FF2B5EF4-FFF2-40B4-BE49-F238E27FC236}">
                  <a16:creationId xmlns:a16="http://schemas.microsoft.com/office/drawing/2014/main" id="{22BB2010-0861-B764-683A-4BD9EBF3C1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" y="2688"/>
              <a:ext cx="164" cy="142"/>
            </a:xfrm>
            <a:custGeom>
              <a:avLst/>
              <a:gdLst>
                <a:gd name="T0" fmla="*/ 1 w 623"/>
                <a:gd name="T1" fmla="*/ 4 h 469"/>
                <a:gd name="T2" fmla="*/ 1 w 623"/>
                <a:gd name="T3" fmla="*/ 4 h 469"/>
                <a:gd name="T4" fmla="*/ 0 w 623"/>
                <a:gd name="T5" fmla="*/ 4 h 469"/>
                <a:gd name="T6" fmla="*/ 0 w 623"/>
                <a:gd name="T7" fmla="*/ 3 h 469"/>
                <a:gd name="T8" fmla="*/ 0 w 623"/>
                <a:gd name="T9" fmla="*/ 2 h 469"/>
                <a:gd name="T10" fmla="*/ 1 w 623"/>
                <a:gd name="T11" fmla="*/ 1 h 469"/>
                <a:gd name="T12" fmla="*/ 1 w 623"/>
                <a:gd name="T13" fmla="*/ 1 h 469"/>
                <a:gd name="T14" fmla="*/ 1 w 623"/>
                <a:gd name="T15" fmla="*/ 1 h 469"/>
                <a:gd name="T16" fmla="*/ 2 w 623"/>
                <a:gd name="T17" fmla="*/ 0 h 469"/>
                <a:gd name="T18" fmla="*/ 2 w 623"/>
                <a:gd name="T19" fmla="*/ 0 h 469"/>
                <a:gd name="T20" fmla="*/ 3 w 623"/>
                <a:gd name="T21" fmla="*/ 0 h 469"/>
                <a:gd name="T22" fmla="*/ 3 w 623"/>
                <a:gd name="T23" fmla="*/ 1 h 469"/>
                <a:gd name="T24" fmla="*/ 3 w 623"/>
                <a:gd name="T25" fmla="*/ 1 h 469"/>
                <a:gd name="T26" fmla="*/ 3 w 623"/>
                <a:gd name="T27" fmla="*/ 1 h 469"/>
                <a:gd name="T28" fmla="*/ 2 w 623"/>
                <a:gd name="T29" fmla="*/ 1 h 469"/>
                <a:gd name="T30" fmla="*/ 2 w 623"/>
                <a:gd name="T31" fmla="*/ 0 h 469"/>
                <a:gd name="T32" fmla="*/ 2 w 623"/>
                <a:gd name="T33" fmla="*/ 0 h 469"/>
                <a:gd name="T34" fmla="*/ 1 w 623"/>
                <a:gd name="T35" fmla="*/ 1 h 469"/>
                <a:gd name="T36" fmla="*/ 1 w 623"/>
                <a:gd name="T37" fmla="*/ 1 h 469"/>
                <a:gd name="T38" fmla="*/ 1 w 623"/>
                <a:gd name="T39" fmla="*/ 2 h 469"/>
                <a:gd name="T40" fmla="*/ 1 w 623"/>
                <a:gd name="T41" fmla="*/ 2 h 469"/>
                <a:gd name="T42" fmla="*/ 2 w 623"/>
                <a:gd name="T43" fmla="*/ 2 h 469"/>
                <a:gd name="T44" fmla="*/ 2 w 623"/>
                <a:gd name="T45" fmla="*/ 2 h 469"/>
                <a:gd name="T46" fmla="*/ 2 w 623"/>
                <a:gd name="T47" fmla="*/ 2 h 469"/>
                <a:gd name="T48" fmla="*/ 2 w 623"/>
                <a:gd name="T49" fmla="*/ 2 h 469"/>
                <a:gd name="T50" fmla="*/ 1 w 623"/>
                <a:gd name="T51" fmla="*/ 3 h 469"/>
                <a:gd name="T52" fmla="*/ 1 w 623"/>
                <a:gd name="T53" fmla="*/ 4 h 469"/>
                <a:gd name="T54" fmla="*/ 1 w 623"/>
                <a:gd name="T55" fmla="*/ 4 h 469"/>
                <a:gd name="T56" fmla="*/ 1 w 623"/>
                <a:gd name="T57" fmla="*/ 4 h 46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23"/>
                <a:gd name="T88" fmla="*/ 0 h 469"/>
                <a:gd name="T89" fmla="*/ 623 w 623"/>
                <a:gd name="T90" fmla="*/ 469 h 46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23" h="469">
                  <a:moveTo>
                    <a:pt x="172" y="464"/>
                  </a:moveTo>
                  <a:lnTo>
                    <a:pt x="100" y="469"/>
                  </a:lnTo>
                  <a:lnTo>
                    <a:pt x="58" y="410"/>
                  </a:lnTo>
                  <a:lnTo>
                    <a:pt x="17" y="333"/>
                  </a:lnTo>
                  <a:lnTo>
                    <a:pt x="0" y="209"/>
                  </a:lnTo>
                  <a:lnTo>
                    <a:pt x="93" y="150"/>
                  </a:lnTo>
                  <a:lnTo>
                    <a:pt x="176" y="97"/>
                  </a:lnTo>
                  <a:lnTo>
                    <a:pt x="258" y="49"/>
                  </a:lnTo>
                  <a:lnTo>
                    <a:pt x="357" y="6"/>
                  </a:lnTo>
                  <a:lnTo>
                    <a:pt x="440" y="0"/>
                  </a:lnTo>
                  <a:lnTo>
                    <a:pt x="594" y="36"/>
                  </a:lnTo>
                  <a:lnTo>
                    <a:pt x="585" y="87"/>
                  </a:lnTo>
                  <a:lnTo>
                    <a:pt x="623" y="133"/>
                  </a:lnTo>
                  <a:lnTo>
                    <a:pt x="560" y="156"/>
                  </a:lnTo>
                  <a:lnTo>
                    <a:pt x="513" y="101"/>
                  </a:lnTo>
                  <a:lnTo>
                    <a:pt x="526" y="46"/>
                  </a:lnTo>
                  <a:lnTo>
                    <a:pt x="429" y="32"/>
                  </a:lnTo>
                  <a:lnTo>
                    <a:pt x="294" y="80"/>
                  </a:lnTo>
                  <a:lnTo>
                    <a:pt x="237" y="110"/>
                  </a:lnTo>
                  <a:lnTo>
                    <a:pt x="161" y="177"/>
                  </a:lnTo>
                  <a:lnTo>
                    <a:pt x="250" y="186"/>
                  </a:lnTo>
                  <a:lnTo>
                    <a:pt x="313" y="241"/>
                  </a:lnTo>
                  <a:lnTo>
                    <a:pt x="393" y="224"/>
                  </a:lnTo>
                  <a:lnTo>
                    <a:pt x="406" y="251"/>
                  </a:lnTo>
                  <a:lnTo>
                    <a:pt x="351" y="308"/>
                  </a:lnTo>
                  <a:lnTo>
                    <a:pt x="273" y="378"/>
                  </a:lnTo>
                  <a:lnTo>
                    <a:pt x="203" y="439"/>
                  </a:lnTo>
                  <a:lnTo>
                    <a:pt x="172" y="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Freeform 220">
              <a:extLst>
                <a:ext uri="{FF2B5EF4-FFF2-40B4-BE49-F238E27FC236}">
                  <a16:creationId xmlns:a16="http://schemas.microsoft.com/office/drawing/2014/main" id="{800CDD41-C122-AB56-F620-BD817B060B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6" y="2710"/>
              <a:ext cx="181" cy="101"/>
            </a:xfrm>
            <a:custGeom>
              <a:avLst/>
              <a:gdLst>
                <a:gd name="T0" fmla="*/ 2 w 680"/>
                <a:gd name="T1" fmla="*/ 1 h 333"/>
                <a:gd name="T2" fmla="*/ 2 w 680"/>
                <a:gd name="T3" fmla="*/ 0 h 333"/>
                <a:gd name="T4" fmla="*/ 2 w 680"/>
                <a:gd name="T5" fmla="*/ 0 h 333"/>
                <a:gd name="T6" fmla="*/ 3 w 680"/>
                <a:gd name="T7" fmla="*/ 0 h 333"/>
                <a:gd name="T8" fmla="*/ 3 w 680"/>
                <a:gd name="T9" fmla="*/ 0 h 333"/>
                <a:gd name="T10" fmla="*/ 3 w 680"/>
                <a:gd name="T11" fmla="*/ 1 h 333"/>
                <a:gd name="T12" fmla="*/ 3 w 680"/>
                <a:gd name="T13" fmla="*/ 2 h 333"/>
                <a:gd name="T14" fmla="*/ 3 w 680"/>
                <a:gd name="T15" fmla="*/ 2 h 333"/>
                <a:gd name="T16" fmla="*/ 3 w 680"/>
                <a:gd name="T17" fmla="*/ 2 h 333"/>
                <a:gd name="T18" fmla="*/ 2 w 680"/>
                <a:gd name="T19" fmla="*/ 2 h 333"/>
                <a:gd name="T20" fmla="*/ 2 w 680"/>
                <a:gd name="T21" fmla="*/ 1 h 333"/>
                <a:gd name="T22" fmla="*/ 2 w 680"/>
                <a:gd name="T23" fmla="*/ 2 h 333"/>
                <a:gd name="T24" fmla="*/ 0 w 680"/>
                <a:gd name="T25" fmla="*/ 3 h 333"/>
                <a:gd name="T26" fmla="*/ 0 w 680"/>
                <a:gd name="T27" fmla="*/ 2 h 333"/>
                <a:gd name="T28" fmla="*/ 2 w 680"/>
                <a:gd name="T29" fmla="*/ 2 h 333"/>
                <a:gd name="T30" fmla="*/ 2 w 680"/>
                <a:gd name="T31" fmla="*/ 1 h 333"/>
                <a:gd name="T32" fmla="*/ 2 w 680"/>
                <a:gd name="T33" fmla="*/ 1 h 333"/>
                <a:gd name="T34" fmla="*/ 2 w 680"/>
                <a:gd name="T35" fmla="*/ 0 h 333"/>
                <a:gd name="T36" fmla="*/ 2 w 680"/>
                <a:gd name="T37" fmla="*/ 1 h 333"/>
                <a:gd name="T38" fmla="*/ 1 w 680"/>
                <a:gd name="T39" fmla="*/ 1 h 333"/>
                <a:gd name="T40" fmla="*/ 2 w 680"/>
                <a:gd name="T41" fmla="*/ 1 h 333"/>
                <a:gd name="T42" fmla="*/ 2 w 680"/>
                <a:gd name="T43" fmla="*/ 1 h 3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80"/>
                <a:gd name="T67" fmla="*/ 0 h 333"/>
                <a:gd name="T68" fmla="*/ 680 w 680"/>
                <a:gd name="T69" fmla="*/ 333 h 33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80" h="333">
                  <a:moveTo>
                    <a:pt x="310" y="59"/>
                  </a:moveTo>
                  <a:lnTo>
                    <a:pt x="388" y="34"/>
                  </a:lnTo>
                  <a:lnTo>
                    <a:pt x="483" y="6"/>
                  </a:lnTo>
                  <a:lnTo>
                    <a:pt x="557" y="0"/>
                  </a:lnTo>
                  <a:lnTo>
                    <a:pt x="637" y="42"/>
                  </a:lnTo>
                  <a:lnTo>
                    <a:pt x="675" y="124"/>
                  </a:lnTo>
                  <a:lnTo>
                    <a:pt x="680" y="202"/>
                  </a:lnTo>
                  <a:lnTo>
                    <a:pt x="618" y="236"/>
                  </a:lnTo>
                  <a:lnTo>
                    <a:pt x="534" y="283"/>
                  </a:lnTo>
                  <a:lnTo>
                    <a:pt x="488" y="202"/>
                  </a:lnTo>
                  <a:lnTo>
                    <a:pt x="429" y="150"/>
                  </a:lnTo>
                  <a:lnTo>
                    <a:pt x="409" y="219"/>
                  </a:lnTo>
                  <a:lnTo>
                    <a:pt x="9" y="333"/>
                  </a:lnTo>
                  <a:lnTo>
                    <a:pt x="0" y="283"/>
                  </a:lnTo>
                  <a:lnTo>
                    <a:pt x="369" y="192"/>
                  </a:lnTo>
                  <a:lnTo>
                    <a:pt x="372" y="141"/>
                  </a:lnTo>
                  <a:lnTo>
                    <a:pt x="397" y="93"/>
                  </a:lnTo>
                  <a:lnTo>
                    <a:pt x="450" y="46"/>
                  </a:lnTo>
                  <a:lnTo>
                    <a:pt x="350" y="88"/>
                  </a:lnTo>
                  <a:lnTo>
                    <a:pt x="215" y="145"/>
                  </a:lnTo>
                  <a:lnTo>
                    <a:pt x="31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Freeform 221">
              <a:extLst>
                <a:ext uri="{FF2B5EF4-FFF2-40B4-BE49-F238E27FC236}">
                  <a16:creationId xmlns:a16="http://schemas.microsoft.com/office/drawing/2014/main" id="{8B8FB1EA-7FAF-168D-F1F8-71E4CEC694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9" y="2803"/>
              <a:ext cx="50" cy="81"/>
            </a:xfrm>
            <a:custGeom>
              <a:avLst/>
              <a:gdLst>
                <a:gd name="T0" fmla="*/ 0 w 188"/>
                <a:gd name="T1" fmla="*/ 0 h 272"/>
                <a:gd name="T2" fmla="*/ 1 w 188"/>
                <a:gd name="T3" fmla="*/ 1 h 272"/>
                <a:gd name="T4" fmla="*/ 1 w 188"/>
                <a:gd name="T5" fmla="*/ 1 h 272"/>
                <a:gd name="T6" fmla="*/ 1 w 188"/>
                <a:gd name="T7" fmla="*/ 1 h 272"/>
                <a:gd name="T8" fmla="*/ 1 w 188"/>
                <a:gd name="T9" fmla="*/ 2 h 272"/>
                <a:gd name="T10" fmla="*/ 0 w 188"/>
                <a:gd name="T11" fmla="*/ 2 h 272"/>
                <a:gd name="T12" fmla="*/ 0 w 188"/>
                <a:gd name="T13" fmla="*/ 2 h 272"/>
                <a:gd name="T14" fmla="*/ 1 w 188"/>
                <a:gd name="T15" fmla="*/ 1 h 272"/>
                <a:gd name="T16" fmla="*/ 0 w 188"/>
                <a:gd name="T17" fmla="*/ 1 h 272"/>
                <a:gd name="T18" fmla="*/ 0 w 188"/>
                <a:gd name="T19" fmla="*/ 0 h 272"/>
                <a:gd name="T20" fmla="*/ 0 w 188"/>
                <a:gd name="T21" fmla="*/ 0 h 2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8"/>
                <a:gd name="T34" fmla="*/ 0 h 272"/>
                <a:gd name="T35" fmla="*/ 188 w 188"/>
                <a:gd name="T36" fmla="*/ 272 h 27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8" h="272">
                  <a:moveTo>
                    <a:pt x="68" y="0"/>
                  </a:moveTo>
                  <a:lnTo>
                    <a:pt x="102" y="131"/>
                  </a:lnTo>
                  <a:lnTo>
                    <a:pt x="156" y="186"/>
                  </a:lnTo>
                  <a:lnTo>
                    <a:pt x="188" y="205"/>
                  </a:lnTo>
                  <a:lnTo>
                    <a:pt x="116" y="259"/>
                  </a:lnTo>
                  <a:lnTo>
                    <a:pt x="0" y="272"/>
                  </a:lnTo>
                  <a:lnTo>
                    <a:pt x="51" y="219"/>
                  </a:lnTo>
                  <a:lnTo>
                    <a:pt x="93" y="198"/>
                  </a:lnTo>
                  <a:lnTo>
                    <a:pt x="51" y="12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Freeform 222">
              <a:extLst>
                <a:ext uri="{FF2B5EF4-FFF2-40B4-BE49-F238E27FC236}">
                  <a16:creationId xmlns:a16="http://schemas.microsoft.com/office/drawing/2014/main" id="{71F1FA5C-C9C9-13DD-CF85-93C2D87A2E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26" y="2845"/>
              <a:ext cx="91" cy="81"/>
            </a:xfrm>
            <a:custGeom>
              <a:avLst/>
              <a:gdLst>
                <a:gd name="T0" fmla="*/ 1 w 344"/>
                <a:gd name="T1" fmla="*/ 0 h 268"/>
                <a:gd name="T2" fmla="*/ 1 w 344"/>
                <a:gd name="T3" fmla="*/ 1 h 268"/>
                <a:gd name="T4" fmla="*/ 1 w 344"/>
                <a:gd name="T5" fmla="*/ 2 h 268"/>
                <a:gd name="T6" fmla="*/ 1 w 344"/>
                <a:gd name="T7" fmla="*/ 2 h 268"/>
                <a:gd name="T8" fmla="*/ 2 w 344"/>
                <a:gd name="T9" fmla="*/ 2 h 268"/>
                <a:gd name="T10" fmla="*/ 1 w 344"/>
                <a:gd name="T11" fmla="*/ 2 h 268"/>
                <a:gd name="T12" fmla="*/ 1 w 344"/>
                <a:gd name="T13" fmla="*/ 2 h 268"/>
                <a:gd name="T14" fmla="*/ 0 w 344"/>
                <a:gd name="T15" fmla="*/ 2 h 268"/>
                <a:gd name="T16" fmla="*/ 0 w 344"/>
                <a:gd name="T17" fmla="*/ 2 h 268"/>
                <a:gd name="T18" fmla="*/ 1 w 344"/>
                <a:gd name="T19" fmla="*/ 1 h 268"/>
                <a:gd name="T20" fmla="*/ 1 w 344"/>
                <a:gd name="T21" fmla="*/ 0 h 268"/>
                <a:gd name="T22" fmla="*/ 1 w 344"/>
                <a:gd name="T23" fmla="*/ 0 h 2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44"/>
                <a:gd name="T37" fmla="*/ 0 h 268"/>
                <a:gd name="T38" fmla="*/ 344 w 344"/>
                <a:gd name="T39" fmla="*/ 268 h 2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44" h="268">
                  <a:moveTo>
                    <a:pt x="93" y="0"/>
                  </a:moveTo>
                  <a:lnTo>
                    <a:pt x="133" y="78"/>
                  </a:lnTo>
                  <a:lnTo>
                    <a:pt x="124" y="163"/>
                  </a:lnTo>
                  <a:lnTo>
                    <a:pt x="200" y="213"/>
                  </a:lnTo>
                  <a:lnTo>
                    <a:pt x="344" y="241"/>
                  </a:lnTo>
                  <a:lnTo>
                    <a:pt x="179" y="268"/>
                  </a:lnTo>
                  <a:lnTo>
                    <a:pt x="93" y="222"/>
                  </a:lnTo>
                  <a:lnTo>
                    <a:pt x="0" y="241"/>
                  </a:lnTo>
                  <a:lnTo>
                    <a:pt x="74" y="163"/>
                  </a:lnTo>
                  <a:lnTo>
                    <a:pt x="89" y="8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0" name="Freeform 223">
              <a:extLst>
                <a:ext uri="{FF2B5EF4-FFF2-40B4-BE49-F238E27FC236}">
                  <a16:creationId xmlns:a16="http://schemas.microsoft.com/office/drawing/2014/main" id="{810DB0DC-01B7-1888-0336-7B729D2489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16" y="3888"/>
              <a:ext cx="139" cy="85"/>
            </a:xfrm>
            <a:custGeom>
              <a:avLst/>
              <a:gdLst>
                <a:gd name="T0" fmla="*/ 0 w 524"/>
                <a:gd name="T1" fmla="*/ 1 h 281"/>
                <a:gd name="T2" fmla="*/ 1 w 524"/>
                <a:gd name="T3" fmla="*/ 0 h 281"/>
                <a:gd name="T4" fmla="*/ 1 w 524"/>
                <a:gd name="T5" fmla="*/ 0 h 281"/>
                <a:gd name="T6" fmla="*/ 2 w 524"/>
                <a:gd name="T7" fmla="*/ 1 h 281"/>
                <a:gd name="T8" fmla="*/ 3 w 524"/>
                <a:gd name="T9" fmla="*/ 2 h 281"/>
                <a:gd name="T10" fmla="*/ 3 w 524"/>
                <a:gd name="T11" fmla="*/ 2 h 281"/>
                <a:gd name="T12" fmla="*/ 1 w 524"/>
                <a:gd name="T13" fmla="*/ 2 h 281"/>
                <a:gd name="T14" fmla="*/ 2 w 524"/>
                <a:gd name="T15" fmla="*/ 2 h 281"/>
                <a:gd name="T16" fmla="*/ 2 w 524"/>
                <a:gd name="T17" fmla="*/ 1 h 281"/>
                <a:gd name="T18" fmla="*/ 1 w 524"/>
                <a:gd name="T19" fmla="*/ 1 h 281"/>
                <a:gd name="T20" fmla="*/ 1 w 524"/>
                <a:gd name="T21" fmla="*/ 0 h 281"/>
                <a:gd name="T22" fmla="*/ 0 w 524"/>
                <a:gd name="T23" fmla="*/ 1 h 281"/>
                <a:gd name="T24" fmla="*/ 0 w 524"/>
                <a:gd name="T25" fmla="*/ 1 h 2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24"/>
                <a:gd name="T40" fmla="*/ 0 h 281"/>
                <a:gd name="T41" fmla="*/ 524 w 524"/>
                <a:gd name="T42" fmla="*/ 281 h 28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24" h="281">
                  <a:moveTo>
                    <a:pt x="0" y="102"/>
                  </a:moveTo>
                  <a:lnTo>
                    <a:pt x="102" y="0"/>
                  </a:lnTo>
                  <a:lnTo>
                    <a:pt x="289" y="9"/>
                  </a:lnTo>
                  <a:lnTo>
                    <a:pt x="446" y="93"/>
                  </a:lnTo>
                  <a:lnTo>
                    <a:pt x="515" y="211"/>
                  </a:lnTo>
                  <a:lnTo>
                    <a:pt x="524" y="281"/>
                  </a:lnTo>
                  <a:lnTo>
                    <a:pt x="254" y="277"/>
                  </a:lnTo>
                  <a:lnTo>
                    <a:pt x="462" y="226"/>
                  </a:lnTo>
                  <a:lnTo>
                    <a:pt x="408" y="127"/>
                  </a:lnTo>
                  <a:lnTo>
                    <a:pt x="273" y="60"/>
                  </a:lnTo>
                  <a:lnTo>
                    <a:pt x="119" y="45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1" name="Freeform 224">
              <a:extLst>
                <a:ext uri="{FF2B5EF4-FFF2-40B4-BE49-F238E27FC236}">
                  <a16:creationId xmlns:a16="http://schemas.microsoft.com/office/drawing/2014/main" id="{6C6E808C-E42A-FE01-3586-0B15A6E49A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7" y="2809"/>
              <a:ext cx="43" cy="28"/>
            </a:xfrm>
            <a:custGeom>
              <a:avLst/>
              <a:gdLst>
                <a:gd name="T0" fmla="*/ 1 w 161"/>
                <a:gd name="T1" fmla="*/ 0 h 89"/>
                <a:gd name="T2" fmla="*/ 1 w 161"/>
                <a:gd name="T3" fmla="*/ 0 h 89"/>
                <a:gd name="T4" fmla="*/ 1 w 161"/>
                <a:gd name="T5" fmla="*/ 1 h 89"/>
                <a:gd name="T6" fmla="*/ 0 w 161"/>
                <a:gd name="T7" fmla="*/ 1 h 89"/>
                <a:gd name="T8" fmla="*/ 0 w 161"/>
                <a:gd name="T9" fmla="*/ 1 h 89"/>
                <a:gd name="T10" fmla="*/ 0 w 161"/>
                <a:gd name="T11" fmla="*/ 0 h 89"/>
                <a:gd name="T12" fmla="*/ 0 w 161"/>
                <a:gd name="T13" fmla="*/ 0 h 89"/>
                <a:gd name="T14" fmla="*/ 1 w 161"/>
                <a:gd name="T15" fmla="*/ 0 h 89"/>
                <a:gd name="T16" fmla="*/ 1 w 161"/>
                <a:gd name="T17" fmla="*/ 0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1"/>
                <a:gd name="T28" fmla="*/ 0 h 89"/>
                <a:gd name="T29" fmla="*/ 161 w 161"/>
                <a:gd name="T30" fmla="*/ 89 h 8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1" h="89">
                  <a:moveTo>
                    <a:pt x="129" y="9"/>
                  </a:moveTo>
                  <a:lnTo>
                    <a:pt x="161" y="46"/>
                  </a:lnTo>
                  <a:lnTo>
                    <a:pt x="123" y="82"/>
                  </a:lnTo>
                  <a:lnTo>
                    <a:pt x="65" y="89"/>
                  </a:lnTo>
                  <a:lnTo>
                    <a:pt x="0" y="72"/>
                  </a:lnTo>
                  <a:lnTo>
                    <a:pt x="6" y="27"/>
                  </a:lnTo>
                  <a:lnTo>
                    <a:pt x="68" y="0"/>
                  </a:lnTo>
                  <a:lnTo>
                    <a:pt x="129" y="9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2" name="Freeform 225">
              <a:extLst>
                <a:ext uri="{FF2B5EF4-FFF2-40B4-BE49-F238E27FC236}">
                  <a16:creationId xmlns:a16="http://schemas.microsoft.com/office/drawing/2014/main" id="{AF33F4D3-17F5-5CBB-AD83-1920F21833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1" y="2806"/>
              <a:ext cx="30" cy="27"/>
            </a:xfrm>
            <a:custGeom>
              <a:avLst/>
              <a:gdLst>
                <a:gd name="T0" fmla="*/ 1 w 116"/>
                <a:gd name="T1" fmla="*/ 0 h 89"/>
                <a:gd name="T2" fmla="*/ 1 w 116"/>
                <a:gd name="T3" fmla="*/ 0 h 89"/>
                <a:gd name="T4" fmla="*/ 1 w 116"/>
                <a:gd name="T5" fmla="*/ 1 h 89"/>
                <a:gd name="T6" fmla="*/ 0 w 116"/>
                <a:gd name="T7" fmla="*/ 1 h 89"/>
                <a:gd name="T8" fmla="*/ 0 w 116"/>
                <a:gd name="T9" fmla="*/ 0 h 89"/>
                <a:gd name="T10" fmla="*/ 0 w 116"/>
                <a:gd name="T11" fmla="*/ 0 h 89"/>
                <a:gd name="T12" fmla="*/ 1 w 116"/>
                <a:gd name="T13" fmla="*/ 0 h 89"/>
                <a:gd name="T14" fmla="*/ 1 w 116"/>
                <a:gd name="T15" fmla="*/ 0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"/>
                <a:gd name="T25" fmla="*/ 0 h 89"/>
                <a:gd name="T26" fmla="*/ 116 w 116"/>
                <a:gd name="T27" fmla="*/ 89 h 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" h="89">
                  <a:moveTo>
                    <a:pt x="110" y="0"/>
                  </a:moveTo>
                  <a:lnTo>
                    <a:pt x="116" y="43"/>
                  </a:lnTo>
                  <a:lnTo>
                    <a:pt x="103" y="78"/>
                  </a:lnTo>
                  <a:lnTo>
                    <a:pt x="63" y="89"/>
                  </a:lnTo>
                  <a:lnTo>
                    <a:pt x="0" y="45"/>
                  </a:lnTo>
                  <a:lnTo>
                    <a:pt x="46" y="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3" name="Freeform 226">
              <a:extLst>
                <a:ext uri="{FF2B5EF4-FFF2-40B4-BE49-F238E27FC236}">
                  <a16:creationId xmlns:a16="http://schemas.microsoft.com/office/drawing/2014/main" id="{F5D40879-EAF5-D9A9-8ECD-71A7B01380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7" y="2807"/>
              <a:ext cx="48" cy="31"/>
            </a:xfrm>
            <a:custGeom>
              <a:avLst/>
              <a:gdLst>
                <a:gd name="T0" fmla="*/ 1 w 180"/>
                <a:gd name="T1" fmla="*/ 0 h 105"/>
                <a:gd name="T2" fmla="*/ 1 w 180"/>
                <a:gd name="T3" fmla="*/ 0 h 105"/>
                <a:gd name="T4" fmla="*/ 0 w 180"/>
                <a:gd name="T5" fmla="*/ 0 h 105"/>
                <a:gd name="T6" fmla="*/ 0 w 180"/>
                <a:gd name="T7" fmla="*/ 0 h 105"/>
                <a:gd name="T8" fmla="*/ 0 w 180"/>
                <a:gd name="T9" fmla="*/ 1 h 105"/>
                <a:gd name="T10" fmla="*/ 0 w 180"/>
                <a:gd name="T11" fmla="*/ 1 h 105"/>
                <a:gd name="T12" fmla="*/ 1 w 180"/>
                <a:gd name="T13" fmla="*/ 1 h 105"/>
                <a:gd name="T14" fmla="*/ 0 w 180"/>
                <a:gd name="T15" fmla="*/ 0 h 105"/>
                <a:gd name="T16" fmla="*/ 1 w 180"/>
                <a:gd name="T17" fmla="*/ 0 h 105"/>
                <a:gd name="T18" fmla="*/ 1 w 180"/>
                <a:gd name="T19" fmla="*/ 0 h 105"/>
                <a:gd name="T20" fmla="*/ 1 w 180"/>
                <a:gd name="T21" fmla="*/ 0 h 1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0"/>
                <a:gd name="T34" fmla="*/ 0 h 105"/>
                <a:gd name="T35" fmla="*/ 180 w 180"/>
                <a:gd name="T36" fmla="*/ 105 h 1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0" h="105">
                  <a:moveTo>
                    <a:pt x="180" y="54"/>
                  </a:moveTo>
                  <a:lnTo>
                    <a:pt x="156" y="10"/>
                  </a:lnTo>
                  <a:lnTo>
                    <a:pt x="74" y="0"/>
                  </a:lnTo>
                  <a:lnTo>
                    <a:pt x="0" y="56"/>
                  </a:lnTo>
                  <a:lnTo>
                    <a:pt x="9" y="95"/>
                  </a:lnTo>
                  <a:lnTo>
                    <a:pt x="74" y="105"/>
                  </a:lnTo>
                  <a:lnTo>
                    <a:pt x="95" y="80"/>
                  </a:lnTo>
                  <a:lnTo>
                    <a:pt x="61" y="52"/>
                  </a:lnTo>
                  <a:lnTo>
                    <a:pt x="112" y="33"/>
                  </a:lnTo>
                  <a:lnTo>
                    <a:pt x="18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4" name="Freeform 227">
              <a:extLst>
                <a:ext uri="{FF2B5EF4-FFF2-40B4-BE49-F238E27FC236}">
                  <a16:creationId xmlns:a16="http://schemas.microsoft.com/office/drawing/2014/main" id="{9CF12D9E-503D-2A28-4278-717690728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59" y="2803"/>
              <a:ext cx="32" cy="30"/>
            </a:xfrm>
            <a:custGeom>
              <a:avLst/>
              <a:gdLst>
                <a:gd name="T0" fmla="*/ 1 w 122"/>
                <a:gd name="T1" fmla="*/ 0 h 101"/>
                <a:gd name="T2" fmla="*/ 0 w 122"/>
                <a:gd name="T3" fmla="*/ 0 h 101"/>
                <a:gd name="T4" fmla="*/ 0 w 122"/>
                <a:gd name="T5" fmla="*/ 0 h 101"/>
                <a:gd name="T6" fmla="*/ 0 w 122"/>
                <a:gd name="T7" fmla="*/ 0 h 101"/>
                <a:gd name="T8" fmla="*/ 0 w 122"/>
                <a:gd name="T9" fmla="*/ 1 h 101"/>
                <a:gd name="T10" fmla="*/ 0 w 122"/>
                <a:gd name="T11" fmla="*/ 1 h 101"/>
                <a:gd name="T12" fmla="*/ 1 w 122"/>
                <a:gd name="T13" fmla="*/ 1 h 101"/>
                <a:gd name="T14" fmla="*/ 0 w 122"/>
                <a:gd name="T15" fmla="*/ 0 h 101"/>
                <a:gd name="T16" fmla="*/ 0 w 122"/>
                <a:gd name="T17" fmla="*/ 0 h 101"/>
                <a:gd name="T18" fmla="*/ 1 w 122"/>
                <a:gd name="T19" fmla="*/ 0 h 101"/>
                <a:gd name="T20" fmla="*/ 1 w 122"/>
                <a:gd name="T21" fmla="*/ 0 h 101"/>
                <a:gd name="T22" fmla="*/ 1 w 122"/>
                <a:gd name="T23" fmla="*/ 0 h 1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2"/>
                <a:gd name="T37" fmla="*/ 0 h 101"/>
                <a:gd name="T38" fmla="*/ 122 w 122"/>
                <a:gd name="T39" fmla="*/ 101 h 1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2" h="101">
                  <a:moveTo>
                    <a:pt x="120" y="8"/>
                  </a:moveTo>
                  <a:lnTo>
                    <a:pt x="72" y="0"/>
                  </a:lnTo>
                  <a:lnTo>
                    <a:pt x="30" y="17"/>
                  </a:lnTo>
                  <a:lnTo>
                    <a:pt x="0" y="57"/>
                  </a:lnTo>
                  <a:lnTo>
                    <a:pt x="8" y="95"/>
                  </a:lnTo>
                  <a:lnTo>
                    <a:pt x="63" y="101"/>
                  </a:lnTo>
                  <a:lnTo>
                    <a:pt x="82" y="71"/>
                  </a:lnTo>
                  <a:lnTo>
                    <a:pt x="46" y="53"/>
                  </a:lnTo>
                  <a:lnTo>
                    <a:pt x="76" y="31"/>
                  </a:lnTo>
                  <a:lnTo>
                    <a:pt x="122" y="46"/>
                  </a:lnTo>
                  <a:lnTo>
                    <a:pt x="12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5" name="Freeform 228">
              <a:extLst>
                <a:ext uri="{FF2B5EF4-FFF2-40B4-BE49-F238E27FC236}">
                  <a16:creationId xmlns:a16="http://schemas.microsoft.com/office/drawing/2014/main" id="{D5E0F797-AF38-0B53-7B5E-1092C685B4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5" y="2751"/>
              <a:ext cx="65" cy="216"/>
            </a:xfrm>
            <a:custGeom>
              <a:avLst/>
              <a:gdLst>
                <a:gd name="T0" fmla="*/ 1 w 247"/>
                <a:gd name="T1" fmla="*/ 0 h 715"/>
                <a:gd name="T2" fmla="*/ 1 w 247"/>
                <a:gd name="T3" fmla="*/ 1 h 715"/>
                <a:gd name="T4" fmla="*/ 1 w 247"/>
                <a:gd name="T5" fmla="*/ 2 h 715"/>
                <a:gd name="T6" fmla="*/ 1 w 247"/>
                <a:gd name="T7" fmla="*/ 4 h 715"/>
                <a:gd name="T8" fmla="*/ 1 w 247"/>
                <a:gd name="T9" fmla="*/ 5 h 715"/>
                <a:gd name="T10" fmla="*/ 1 w 247"/>
                <a:gd name="T11" fmla="*/ 5 h 715"/>
                <a:gd name="T12" fmla="*/ 1 w 247"/>
                <a:gd name="T13" fmla="*/ 6 h 715"/>
                <a:gd name="T14" fmla="*/ 0 w 247"/>
                <a:gd name="T15" fmla="*/ 6 h 715"/>
                <a:gd name="T16" fmla="*/ 0 w 247"/>
                <a:gd name="T17" fmla="*/ 5 h 715"/>
                <a:gd name="T18" fmla="*/ 1 w 247"/>
                <a:gd name="T19" fmla="*/ 5 h 715"/>
                <a:gd name="T20" fmla="*/ 1 w 247"/>
                <a:gd name="T21" fmla="*/ 4 h 715"/>
                <a:gd name="T22" fmla="*/ 1 w 247"/>
                <a:gd name="T23" fmla="*/ 4 h 715"/>
                <a:gd name="T24" fmla="*/ 1 w 247"/>
                <a:gd name="T25" fmla="*/ 2 h 715"/>
                <a:gd name="T26" fmla="*/ 1 w 247"/>
                <a:gd name="T27" fmla="*/ 1 h 715"/>
                <a:gd name="T28" fmla="*/ 1 w 247"/>
                <a:gd name="T29" fmla="*/ 0 h 715"/>
                <a:gd name="T30" fmla="*/ 1 w 247"/>
                <a:gd name="T31" fmla="*/ 0 h 7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7"/>
                <a:gd name="T49" fmla="*/ 0 h 715"/>
                <a:gd name="T50" fmla="*/ 247 w 247"/>
                <a:gd name="T51" fmla="*/ 715 h 71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7" h="715">
                  <a:moveTo>
                    <a:pt x="110" y="0"/>
                  </a:moveTo>
                  <a:lnTo>
                    <a:pt x="148" y="51"/>
                  </a:lnTo>
                  <a:lnTo>
                    <a:pt x="213" y="169"/>
                  </a:lnTo>
                  <a:lnTo>
                    <a:pt x="247" y="433"/>
                  </a:lnTo>
                  <a:lnTo>
                    <a:pt x="224" y="528"/>
                  </a:lnTo>
                  <a:lnTo>
                    <a:pt x="180" y="608"/>
                  </a:lnTo>
                  <a:lnTo>
                    <a:pt x="93" y="688"/>
                  </a:lnTo>
                  <a:lnTo>
                    <a:pt x="0" y="715"/>
                  </a:lnTo>
                  <a:lnTo>
                    <a:pt x="15" y="658"/>
                  </a:lnTo>
                  <a:lnTo>
                    <a:pt x="110" y="618"/>
                  </a:lnTo>
                  <a:lnTo>
                    <a:pt x="182" y="521"/>
                  </a:lnTo>
                  <a:lnTo>
                    <a:pt x="209" y="456"/>
                  </a:lnTo>
                  <a:lnTo>
                    <a:pt x="209" y="264"/>
                  </a:lnTo>
                  <a:lnTo>
                    <a:pt x="150" y="8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0166" name="Picture 230" descr="PE07677_">
            <a:extLst>
              <a:ext uri="{FF2B5EF4-FFF2-40B4-BE49-F238E27FC236}">
                <a16:creationId xmlns:a16="http://schemas.microsoft.com/office/drawing/2014/main" id="{66787525-2DCD-2CDA-3625-B7D3EBE42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24400"/>
            <a:ext cx="1712913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65" name="AutoShape 229">
            <a:extLst>
              <a:ext uri="{FF2B5EF4-FFF2-40B4-BE49-F238E27FC236}">
                <a16:creationId xmlns:a16="http://schemas.microsoft.com/office/drawing/2014/main" id="{47D8AF0C-BBA1-44B3-0486-DF570069A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14800"/>
            <a:ext cx="3732213" cy="1506538"/>
          </a:xfrm>
          <a:prstGeom prst="cloudCallout">
            <a:avLst>
              <a:gd name="adj1" fmla="val 82157"/>
              <a:gd name="adj2" fmla="val 51"/>
            </a:avLst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0" scaled="1"/>
          </a:gradFill>
          <a:ln w="9525">
            <a:solidFill>
              <a:srgbClr val="0000FF"/>
            </a:solidFill>
            <a:round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I can tell that this part’s diameter is 20cm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1cm.</a:t>
            </a:r>
            <a:endParaRPr lang="en-US" altLang="zh-CN" sz="2000" b="1">
              <a:ea typeface="楷体_GB2312" pitchFamily="49" charset="-122"/>
            </a:endParaRPr>
          </a:p>
        </p:txBody>
      </p:sp>
      <p:sp>
        <p:nvSpPr>
          <p:cNvPr id="40167" name="AutoShape 231">
            <a:extLst>
              <a:ext uri="{FF2B5EF4-FFF2-40B4-BE49-F238E27FC236}">
                <a16:creationId xmlns:a16="http://schemas.microsoft.com/office/drawing/2014/main" id="{C1F81259-5C08-ED4B-6F8C-9B65F4774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67163"/>
            <a:ext cx="3962400" cy="1973262"/>
          </a:xfrm>
          <a:prstGeom prst="cloudCallout">
            <a:avLst>
              <a:gd name="adj1" fmla="val -76241"/>
              <a:gd name="adj2" fmla="val 21843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ea typeface="楷体_GB2312" pitchFamily="49" charset="-122"/>
              </a:rPr>
              <a:t>I can tell that distance between two planets is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ea typeface="楷体_GB2312" pitchFamily="49" charset="-122"/>
              </a:rPr>
              <a:t>1 million light year </a:t>
            </a:r>
            <a:r>
              <a:rPr kumimoji="0" lang="en-US" altLang="zh-CN" sz="2000" b="1">
                <a:cs typeface="Times New Roman" panose="02020603050405020304" pitchFamily="18" charset="0"/>
              </a:rPr>
              <a:t>±1 light year.</a:t>
            </a:r>
            <a:endParaRPr kumimoji="0" lang="en-US" altLang="zh-CN" sz="2000" b="1">
              <a:ea typeface="楷体_GB2312" pitchFamily="49" charset="-122"/>
            </a:endParaRPr>
          </a:p>
        </p:txBody>
      </p:sp>
      <p:sp>
        <p:nvSpPr>
          <p:cNvPr id="40168" name="AutoShape 232">
            <a:extLst>
              <a:ext uri="{FF2B5EF4-FFF2-40B4-BE49-F238E27FC236}">
                <a16:creationId xmlns:a16="http://schemas.microsoft.com/office/drawing/2014/main" id="{4467E65E-0D24-8991-0FAE-86B3F333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86200"/>
            <a:ext cx="4419600" cy="2441575"/>
          </a:xfrm>
          <a:prstGeom prst="cloudCallout">
            <a:avLst>
              <a:gd name="adj1" fmla="val -75574"/>
              <a:gd name="adj2" fmla="val 10921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Of course mine is more accurate </a:t>
            </a:r>
            <a:r>
              <a:rPr lang="en-US" altLang="zh-CN" sz="2000" b="1">
                <a:cs typeface="Times New Roman" panose="02020603050405020304" pitchFamily="18" charset="0"/>
              </a:rPr>
              <a:t>!  The accuracy relates to not only the absolute error, but also to the size of the exact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0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40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40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0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40007" grpId="0" animBg="1" autoUpdateAnimBg="0"/>
      <p:bldP spid="40083" grpId="0" animBg="1" autoUpdateAnimBg="0"/>
      <p:bldP spid="40084" grpId="0" animBg="1"/>
      <p:bldP spid="40085" grpId="0" animBg="1"/>
      <p:bldP spid="40096" grpId="0" animBg="1" autoUpdateAnimBg="0"/>
      <p:bldP spid="40165" grpId="0" animBg="1" autoUpdateAnimBg="0"/>
      <p:bldP spid="40167" grpId="0" animBg="1" autoUpdateAnimBg="0"/>
      <p:bldP spid="4016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9">
            <a:extLst>
              <a:ext uri="{FF2B5EF4-FFF2-40B4-BE49-F238E27FC236}">
                <a16:creationId xmlns:a16="http://schemas.microsoft.com/office/drawing/2014/main" id="{D249915C-C6EE-348B-D753-DC35D4E78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05200"/>
            <a:ext cx="18288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F9A6A0C-47CB-1015-28C9-ED61657C6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0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Error and Significant Digits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D981A8A-7668-E44A-FE1B-07BC7F1E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2438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</a:t>
            </a: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相对误差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relative error */</a:t>
            </a:r>
            <a:endParaRPr lang="en-US" altLang="zh-CN" sz="2000" b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EF008B94-A972-85FE-0251-2882F81AB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00038"/>
          <a:ext cx="94773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85" imgH="418918" progId="Equation.DSMT4">
                  <p:embed/>
                </p:oleObj>
              </mc:Choice>
              <mc:Fallback>
                <p:oleObj name="Equation" r:id="rId4" imgW="495085" imgH="41891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0038"/>
                        <a:ext cx="94773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5">
            <a:extLst>
              <a:ext uri="{FF2B5EF4-FFF2-40B4-BE49-F238E27FC236}">
                <a16:creationId xmlns:a16="http://schemas.microsoft.com/office/drawing/2014/main" id="{A51374F0-74AE-51D3-5578-A9D902EF132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765175"/>
            <a:ext cx="7391400" cy="854075"/>
            <a:chOff x="336" y="480"/>
            <a:chExt cx="4656" cy="538"/>
          </a:xfrm>
        </p:grpSpPr>
        <p:graphicFrame>
          <p:nvGraphicFramePr>
            <p:cNvPr id="19620" name="Object 61">
              <a:extLst>
                <a:ext uri="{FF2B5EF4-FFF2-40B4-BE49-F238E27FC236}">
                  <a16:creationId xmlns:a16="http://schemas.microsoft.com/office/drawing/2014/main" id="{629A3E96-D80B-3DF9-5DEE-309C438F9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480"/>
            <a:ext cx="768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22030" imgH="444307" progId="Equation.DSMT4">
                    <p:embed/>
                  </p:oleObj>
                </mc:Choice>
                <mc:Fallback>
                  <p:oleObj name="Equation" r:id="rId6" imgW="622030" imgH="444307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480"/>
                          <a:ext cx="768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21" name="Text Box 63">
              <a:extLst>
                <a:ext uri="{FF2B5EF4-FFF2-40B4-BE49-F238E27FC236}">
                  <a16:creationId xmlns:a16="http://schemas.microsoft.com/office/drawing/2014/main" id="{93269D52-BA17-0705-C3FD-0DF75E717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24"/>
              <a:ext cx="40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ea typeface="楷体_GB2312" pitchFamily="49" charset="-122"/>
                </a:rPr>
                <a:t>x </a:t>
              </a:r>
              <a:r>
                <a:rPr lang="zh-CN" altLang="en-US" sz="2400" b="1">
                  <a:ea typeface="楷体_GB2312" pitchFamily="49" charset="-122"/>
                </a:rPr>
                <a:t>的</a:t>
              </a:r>
              <a:r>
                <a:rPr lang="zh-CN" altLang="en-US" sz="2400" b="1">
                  <a:solidFill>
                    <a:schemeClr val="hlink"/>
                  </a:solidFill>
                  <a:ea typeface="楷体_GB2312" pitchFamily="49" charset="-122"/>
                </a:rPr>
                <a:t>相对误差上限</a:t>
              </a:r>
              <a:r>
                <a:rPr lang="zh-CN" altLang="en-US" sz="2400" b="1">
                  <a:ea typeface="楷体_GB2312" pitchFamily="49" charset="-122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relative accuracy */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定义为</a:t>
              </a:r>
            </a:p>
          </p:txBody>
        </p:sp>
      </p:grpSp>
      <p:grpSp>
        <p:nvGrpSpPr>
          <p:cNvPr id="3" name="Group 134">
            <a:extLst>
              <a:ext uri="{FF2B5EF4-FFF2-40B4-BE49-F238E27FC236}">
                <a16:creationId xmlns:a16="http://schemas.microsoft.com/office/drawing/2014/main" id="{D20DA6BC-CADF-5B96-CF4F-AB34D1A81CFE}"/>
              </a:ext>
            </a:extLst>
          </p:cNvPr>
          <p:cNvGrpSpPr>
            <a:grpSpLocks/>
          </p:cNvGrpSpPr>
          <p:nvPr/>
        </p:nvGrpSpPr>
        <p:grpSpPr bwMode="auto">
          <a:xfrm>
            <a:off x="377825" y="4149725"/>
            <a:ext cx="8513763" cy="1728788"/>
            <a:chOff x="238" y="2502"/>
            <a:chExt cx="5363" cy="1089"/>
          </a:xfrm>
        </p:grpSpPr>
        <p:sp>
          <p:nvSpPr>
            <p:cNvPr id="43131" name="AutoShape 123" descr="再生纸">
              <a:extLst>
                <a:ext uri="{FF2B5EF4-FFF2-40B4-BE49-F238E27FC236}">
                  <a16:creationId xmlns:a16="http://schemas.microsoft.com/office/drawing/2014/main" id="{0DFEAC4A-B425-DADE-142E-B2EA3A53E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" y="2505"/>
              <a:ext cx="5363" cy="108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tIns="10800" bIns="10800" anchor="ctr">
              <a:spAutoFit/>
            </a:bodyPr>
            <a:lstStyle/>
            <a:p>
              <a:pPr marL="565150" indent="-565150" eaLnBrk="1" hangingPunct="1">
                <a:lnSpc>
                  <a:spcPct val="120000"/>
                </a:lnSpc>
                <a:defRPr/>
              </a:pPr>
              <a:r>
                <a:rPr kumimoji="1"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注：</a:t>
              </a:r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从    的定义可见，    实际上被</a:t>
              </a:r>
              <a:r>
                <a:rPr kumimoji="1" lang="zh-CN" altLang="en-US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偷换</a:t>
              </a:r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成了      ，而后才考察其上限。那么这样的偷换是否</a:t>
              </a:r>
              <a:r>
                <a:rPr kumimoji="1" lang="zh-CN" altLang="en-US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合法</a:t>
              </a:r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？</a:t>
              </a:r>
            </a:p>
            <a:p>
              <a:pPr marL="565150" indent="-565150" eaLnBrk="1" hangingPunct="1">
                <a:lnSpc>
                  <a:spcPct val="180000"/>
                </a:lnSpc>
                <a:defRPr/>
              </a:pPr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严格的说法是，    与      是否反映了</a:t>
              </a:r>
              <a:r>
                <a:rPr kumimoji="1" lang="zh-CN" altLang="en-US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同一数量级</a:t>
              </a:r>
              <a:r>
                <a:rPr kumimoji="1"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的误差？       </a:t>
              </a:r>
              <a:endPara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endParaRPr>
            </a:p>
          </p:txBody>
        </p:sp>
        <p:graphicFrame>
          <p:nvGraphicFramePr>
            <p:cNvPr id="19615" name="Object 124">
              <a:extLst>
                <a:ext uri="{FF2B5EF4-FFF2-40B4-BE49-F238E27FC236}">
                  <a16:creationId xmlns:a16="http://schemas.microsoft.com/office/drawing/2014/main" id="{3479C0CD-F87E-4387-FB1C-7856D8F969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4" y="2605"/>
            <a:ext cx="21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7646" imgH="228402" progId="Equation.DSMT4">
                    <p:embed/>
                  </p:oleObj>
                </mc:Choice>
                <mc:Fallback>
                  <p:oleObj name="Equation" r:id="rId9" imgW="177646" imgH="228402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2605"/>
                          <a:ext cx="21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16" name="Object 125">
              <a:extLst>
                <a:ext uri="{FF2B5EF4-FFF2-40B4-BE49-F238E27FC236}">
                  <a16:creationId xmlns:a16="http://schemas.microsoft.com/office/drawing/2014/main" id="{FF251E94-3D1C-CEFD-B9E8-F9AAED3B87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2" y="2609"/>
            <a:ext cx="21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7646" imgH="228402" progId="Equation.DSMT4">
                    <p:embed/>
                  </p:oleObj>
                </mc:Choice>
                <mc:Fallback>
                  <p:oleObj name="Equation" r:id="rId11" imgW="177646" imgH="228402" progId="Equation.DSMT4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" y="2609"/>
                          <a:ext cx="21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17" name="Object 126">
              <a:extLst>
                <a:ext uri="{FF2B5EF4-FFF2-40B4-BE49-F238E27FC236}">
                  <a16:creationId xmlns:a16="http://schemas.microsoft.com/office/drawing/2014/main" id="{C07FC79B-8660-6E70-2CFE-E84894A75D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9" y="2502"/>
            <a:ext cx="28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41195" imgH="418918" progId="Equation.DSMT4">
                    <p:embed/>
                  </p:oleObj>
                </mc:Choice>
                <mc:Fallback>
                  <p:oleObj name="Equation" r:id="rId13" imgW="241195" imgH="418918" progId="Equation.DSMT4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" y="2502"/>
                          <a:ext cx="288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18" name="Object 127">
              <a:extLst>
                <a:ext uri="{FF2B5EF4-FFF2-40B4-BE49-F238E27FC236}">
                  <a16:creationId xmlns:a16="http://schemas.microsoft.com/office/drawing/2014/main" id="{4285BE30-C9FE-D80F-3355-72EB238318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1" y="3176"/>
            <a:ext cx="25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806" imgH="418918" progId="Equation.DSMT4">
                    <p:embed/>
                  </p:oleObj>
                </mc:Choice>
                <mc:Fallback>
                  <p:oleObj name="Equation" r:id="rId15" imgW="215806" imgH="418918" progId="Equation.DSMT4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3176"/>
                          <a:ext cx="25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19" name="Object 128">
              <a:extLst>
                <a:ext uri="{FF2B5EF4-FFF2-40B4-BE49-F238E27FC236}">
                  <a16:creationId xmlns:a16="http://schemas.microsoft.com/office/drawing/2014/main" id="{7AF48BB7-E817-E2C7-A73E-AF6FE5EB96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3167"/>
            <a:ext cx="28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41195" imgH="418918" progId="Equation.DSMT4">
                    <p:embed/>
                  </p:oleObj>
                </mc:Choice>
                <mc:Fallback>
                  <p:oleObj name="Equation" r:id="rId17" imgW="241195" imgH="418918" progId="Equation.DSMT4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167"/>
                          <a:ext cx="288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81">
            <a:extLst>
              <a:ext uri="{FF2B5EF4-FFF2-40B4-BE49-F238E27FC236}">
                <a16:creationId xmlns:a16="http://schemas.microsoft.com/office/drawing/2014/main" id="{14199815-DCF6-C286-98E5-86433CE1D0B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209800"/>
            <a:ext cx="7078663" cy="3067050"/>
            <a:chOff x="340" y="1392"/>
            <a:chExt cx="4459" cy="1932"/>
          </a:xfrm>
        </p:grpSpPr>
        <p:sp>
          <p:nvSpPr>
            <p:cNvPr id="19565" name="AutoShape 57">
              <a:extLst>
                <a:ext uri="{FF2B5EF4-FFF2-40B4-BE49-F238E27FC236}">
                  <a16:creationId xmlns:a16="http://schemas.microsoft.com/office/drawing/2014/main" id="{911BD703-6CF3-AD2A-7622-FD997495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92"/>
              <a:ext cx="3503" cy="302"/>
            </a:xfrm>
            <a:prstGeom prst="cloudCallout">
              <a:avLst>
                <a:gd name="adj1" fmla="val -55255"/>
                <a:gd name="adj2" fmla="val 292384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Don’t tell me it’s 5% because…</a:t>
              </a:r>
            </a:p>
          </p:txBody>
        </p:sp>
        <p:grpSp>
          <p:nvGrpSpPr>
            <p:cNvPr id="19566" name="Group 135">
              <a:extLst>
                <a:ext uri="{FF2B5EF4-FFF2-40B4-BE49-F238E27FC236}">
                  <a16:creationId xmlns:a16="http://schemas.microsoft.com/office/drawing/2014/main" id="{6ED22281-76A1-A7F0-A147-B97477C9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296"/>
              <a:ext cx="1004" cy="1028"/>
              <a:chOff x="2051" y="1696"/>
              <a:chExt cx="1004" cy="1028"/>
            </a:xfrm>
          </p:grpSpPr>
          <p:sp>
            <p:nvSpPr>
              <p:cNvPr id="19567" name="Freeform 136">
                <a:extLst>
                  <a:ext uri="{FF2B5EF4-FFF2-40B4-BE49-F238E27FC236}">
                    <a16:creationId xmlns:a16="http://schemas.microsoft.com/office/drawing/2014/main" id="{9B8F7A81-BE58-DEFC-079B-8A9EB111CF68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10 w 648"/>
                  <a:gd name="T1" fmla="*/ 31 h 858"/>
                  <a:gd name="T2" fmla="*/ 24 w 648"/>
                  <a:gd name="T3" fmla="*/ 22 h 858"/>
                  <a:gd name="T4" fmla="*/ 79 w 648"/>
                  <a:gd name="T5" fmla="*/ 8 h 858"/>
                  <a:gd name="T6" fmla="*/ 112 w 648"/>
                  <a:gd name="T7" fmla="*/ 1 h 858"/>
                  <a:gd name="T8" fmla="*/ 125 w 648"/>
                  <a:gd name="T9" fmla="*/ 0 h 858"/>
                  <a:gd name="T10" fmla="*/ 142 w 648"/>
                  <a:gd name="T11" fmla="*/ 21 h 858"/>
                  <a:gd name="T12" fmla="*/ 151 w 648"/>
                  <a:gd name="T13" fmla="*/ 43 h 858"/>
                  <a:gd name="T14" fmla="*/ 156 w 648"/>
                  <a:gd name="T15" fmla="*/ 65 h 858"/>
                  <a:gd name="T16" fmla="*/ 156 w 648"/>
                  <a:gd name="T17" fmla="*/ 105 h 858"/>
                  <a:gd name="T18" fmla="*/ 175 w 648"/>
                  <a:gd name="T19" fmla="*/ 144 h 858"/>
                  <a:gd name="T20" fmla="*/ 172 w 648"/>
                  <a:gd name="T21" fmla="*/ 161 h 858"/>
                  <a:gd name="T22" fmla="*/ 147 w 648"/>
                  <a:gd name="T23" fmla="*/ 172 h 858"/>
                  <a:gd name="T24" fmla="*/ 81 w 648"/>
                  <a:gd name="T25" fmla="*/ 182 h 858"/>
                  <a:gd name="T26" fmla="*/ 57 w 648"/>
                  <a:gd name="T27" fmla="*/ 171 h 858"/>
                  <a:gd name="T28" fmla="*/ 41 w 648"/>
                  <a:gd name="T29" fmla="*/ 140 h 858"/>
                  <a:gd name="T30" fmla="*/ 29 w 648"/>
                  <a:gd name="T31" fmla="*/ 105 h 858"/>
                  <a:gd name="T32" fmla="*/ 6 w 648"/>
                  <a:gd name="T33" fmla="*/ 88 h 858"/>
                  <a:gd name="T34" fmla="*/ 1 w 648"/>
                  <a:gd name="T35" fmla="*/ 69 h 858"/>
                  <a:gd name="T36" fmla="*/ 0 w 648"/>
                  <a:gd name="T37" fmla="*/ 47 h 858"/>
                  <a:gd name="T38" fmla="*/ 10 w 648"/>
                  <a:gd name="T39" fmla="*/ 31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48"/>
                  <a:gd name="T61" fmla="*/ 0 h 858"/>
                  <a:gd name="T62" fmla="*/ 648 w 648"/>
                  <a:gd name="T63" fmla="*/ 858 h 8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568" name="Group 137">
                <a:extLst>
                  <a:ext uri="{FF2B5EF4-FFF2-40B4-BE49-F238E27FC236}">
                    <a16:creationId xmlns:a16="http://schemas.microsoft.com/office/drawing/2014/main" id="{6024C6B8-F0E3-47B3-1893-BAA4C7D4F7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9612" name="Freeform 138">
                  <a:extLst>
                    <a:ext uri="{FF2B5EF4-FFF2-40B4-BE49-F238E27FC236}">
                      <a16:creationId xmlns:a16="http://schemas.microsoft.com/office/drawing/2014/main" id="{48A39360-C49E-05EA-4444-0D3DB11FFE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10"/>
                    <a:gd name="T118" fmla="*/ 0 h 940"/>
                    <a:gd name="T119" fmla="*/ 710 w 710"/>
                    <a:gd name="T120" fmla="*/ 940 h 94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13" name="Freeform 139">
                  <a:extLst>
                    <a:ext uri="{FF2B5EF4-FFF2-40B4-BE49-F238E27FC236}">
                      <a16:creationId xmlns:a16="http://schemas.microsoft.com/office/drawing/2014/main" id="{E2A4326F-2EB9-39DB-304E-4E16563111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9"/>
                    <a:gd name="T25" fmla="*/ 0 h 569"/>
                    <a:gd name="T26" fmla="*/ 199 w 199"/>
                    <a:gd name="T27" fmla="*/ 569 h 5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69" name="Freeform 140">
                <a:extLst>
                  <a:ext uri="{FF2B5EF4-FFF2-40B4-BE49-F238E27FC236}">
                    <a16:creationId xmlns:a16="http://schemas.microsoft.com/office/drawing/2014/main" id="{E5F82693-2FCA-F7FB-19FE-02466EAFEAB7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5 w 213"/>
                  <a:gd name="T1" fmla="*/ 12 h 176"/>
                  <a:gd name="T2" fmla="*/ 0 w 213"/>
                  <a:gd name="T3" fmla="*/ 18 h 176"/>
                  <a:gd name="T4" fmla="*/ 25 w 213"/>
                  <a:gd name="T5" fmla="*/ 37 h 176"/>
                  <a:gd name="T6" fmla="*/ 33 w 213"/>
                  <a:gd name="T7" fmla="*/ 15 h 176"/>
                  <a:gd name="T8" fmla="*/ 58 w 213"/>
                  <a:gd name="T9" fmla="*/ 25 h 176"/>
                  <a:gd name="T10" fmla="*/ 57 w 213"/>
                  <a:gd name="T11" fmla="*/ 6 h 176"/>
                  <a:gd name="T12" fmla="*/ 42 w 213"/>
                  <a:gd name="T13" fmla="*/ 0 h 176"/>
                  <a:gd name="T14" fmla="*/ 5 w 213"/>
                  <a:gd name="T15" fmla="*/ 12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176"/>
                  <a:gd name="T26" fmla="*/ 213 w 213"/>
                  <a:gd name="T27" fmla="*/ 176 h 1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570" name="Group 141">
                <a:extLst>
                  <a:ext uri="{FF2B5EF4-FFF2-40B4-BE49-F238E27FC236}">
                    <a16:creationId xmlns:a16="http://schemas.microsoft.com/office/drawing/2014/main" id="{1AB1BD81-18F1-9063-FEEC-2C7AFD4B8D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9605" name="Group 142">
                  <a:extLst>
                    <a:ext uri="{FF2B5EF4-FFF2-40B4-BE49-F238E27FC236}">
                      <a16:creationId xmlns:a16="http://schemas.microsoft.com/office/drawing/2014/main" id="{B3E1C62E-4687-25E7-5D5E-A6543DD4C7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9610" name="Freeform 143">
                    <a:extLst>
                      <a:ext uri="{FF2B5EF4-FFF2-40B4-BE49-F238E27FC236}">
                        <a16:creationId xmlns:a16="http://schemas.microsoft.com/office/drawing/2014/main" id="{4EA1537D-73AE-6B9A-B2B3-9FEFC08FDF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61"/>
                      <a:gd name="T94" fmla="*/ 0 h 1101"/>
                      <a:gd name="T95" fmla="*/ 461 w 461"/>
                      <a:gd name="T96" fmla="*/ 1101 h 1101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11" name="Freeform 144">
                    <a:extLst>
                      <a:ext uri="{FF2B5EF4-FFF2-40B4-BE49-F238E27FC236}">
                        <a16:creationId xmlns:a16="http://schemas.microsoft.com/office/drawing/2014/main" id="{9592EB96-B560-40AA-6AB0-B91834D0CE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25"/>
                      <a:gd name="T28" fmla="*/ 0 h 620"/>
                      <a:gd name="T29" fmla="*/ 325 w 325"/>
                      <a:gd name="T30" fmla="*/ 620 h 62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606" name="Group 145">
                  <a:extLst>
                    <a:ext uri="{FF2B5EF4-FFF2-40B4-BE49-F238E27FC236}">
                      <a16:creationId xmlns:a16="http://schemas.microsoft.com/office/drawing/2014/main" id="{B9E8B655-6474-4739-B6A9-98988F7B2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9607" name="Freeform 146">
                    <a:extLst>
                      <a:ext uri="{FF2B5EF4-FFF2-40B4-BE49-F238E27FC236}">
                        <a16:creationId xmlns:a16="http://schemas.microsoft.com/office/drawing/2014/main" id="{5F5231D0-DFBA-DA32-18B8-B44B601FA8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04"/>
                      <a:gd name="T58" fmla="*/ 0 h 214"/>
                      <a:gd name="T59" fmla="*/ 204 w 204"/>
                      <a:gd name="T60" fmla="*/ 214 h 214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08" name="Freeform 147">
                    <a:extLst>
                      <a:ext uri="{FF2B5EF4-FFF2-40B4-BE49-F238E27FC236}">
                        <a16:creationId xmlns:a16="http://schemas.microsoft.com/office/drawing/2014/main" id="{7E20DF6B-2EFF-5C2D-60AF-495417A33E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1"/>
                      <a:gd name="T22" fmla="*/ 0 h 137"/>
                      <a:gd name="T23" fmla="*/ 121 w 121"/>
                      <a:gd name="T24" fmla="*/ 137 h 1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09" name="Freeform 148">
                    <a:extLst>
                      <a:ext uri="{FF2B5EF4-FFF2-40B4-BE49-F238E27FC236}">
                        <a16:creationId xmlns:a16="http://schemas.microsoft.com/office/drawing/2014/main" id="{C1321890-8153-3085-024E-870D9BDCEA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44"/>
                      <a:gd name="T94" fmla="*/ 0 h 840"/>
                      <a:gd name="T95" fmla="*/ 444 w 444"/>
                      <a:gd name="T96" fmla="*/ 840 h 840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571" name="Group 149">
                <a:extLst>
                  <a:ext uri="{FF2B5EF4-FFF2-40B4-BE49-F238E27FC236}">
                    <a16:creationId xmlns:a16="http://schemas.microsoft.com/office/drawing/2014/main" id="{11A2963A-A921-FBBF-0455-F998CB681B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9589" name="Group 150">
                  <a:extLst>
                    <a:ext uri="{FF2B5EF4-FFF2-40B4-BE49-F238E27FC236}">
                      <a16:creationId xmlns:a16="http://schemas.microsoft.com/office/drawing/2014/main" id="{7515E3F5-C65E-D1AC-32CE-1704F6FFD5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9603" name="Freeform 151">
                    <a:extLst>
                      <a:ext uri="{FF2B5EF4-FFF2-40B4-BE49-F238E27FC236}">
                        <a16:creationId xmlns:a16="http://schemas.microsoft.com/office/drawing/2014/main" id="{D8C7CEB8-A59B-CE7A-820F-CE329291F8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00"/>
                      <a:gd name="T32" fmla="*/ 43 w 43"/>
                      <a:gd name="T33" fmla="*/ 100 h 1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04" name="Freeform 152">
                    <a:extLst>
                      <a:ext uri="{FF2B5EF4-FFF2-40B4-BE49-F238E27FC236}">
                        <a16:creationId xmlns:a16="http://schemas.microsoft.com/office/drawing/2014/main" id="{719FE186-0436-5AD1-15E7-652ED92D43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82"/>
                      <a:gd name="T32" fmla="*/ 73 w 73"/>
                      <a:gd name="T33" fmla="*/ 82 h 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90" name="Freeform 153">
                  <a:extLst>
                    <a:ext uri="{FF2B5EF4-FFF2-40B4-BE49-F238E27FC236}">
                      <a16:creationId xmlns:a16="http://schemas.microsoft.com/office/drawing/2014/main" id="{A5D342C9-111A-542D-F003-AC8D53FEE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413"/>
                    <a:gd name="T113" fmla="*/ 340 w 340"/>
                    <a:gd name="T114" fmla="*/ 413 h 41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591" name="Group 154">
                  <a:extLst>
                    <a:ext uri="{FF2B5EF4-FFF2-40B4-BE49-F238E27FC236}">
                      <a16:creationId xmlns:a16="http://schemas.microsoft.com/office/drawing/2014/main" id="{12844B0C-24EC-F2BF-0C24-A848DC8156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9600" name="Freeform 155">
                    <a:extLst>
                      <a:ext uri="{FF2B5EF4-FFF2-40B4-BE49-F238E27FC236}">
                        <a16:creationId xmlns:a16="http://schemas.microsoft.com/office/drawing/2014/main" id="{E56D4511-F243-154E-93C5-7F5265EB25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"/>
                      <a:gd name="T22" fmla="*/ 0 h 21"/>
                      <a:gd name="T23" fmla="*/ 19 w 19"/>
                      <a:gd name="T24" fmla="*/ 21 h 2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01" name="Freeform 156">
                    <a:extLst>
                      <a:ext uri="{FF2B5EF4-FFF2-40B4-BE49-F238E27FC236}">
                        <a16:creationId xmlns:a16="http://schemas.microsoft.com/office/drawing/2014/main" id="{C5C2A886-54C0-1D77-1C70-DCD1073072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24"/>
                      <a:gd name="T17" fmla="*/ 37 w 37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02" name="Freeform 157">
                    <a:extLst>
                      <a:ext uri="{FF2B5EF4-FFF2-40B4-BE49-F238E27FC236}">
                        <a16:creationId xmlns:a16="http://schemas.microsoft.com/office/drawing/2014/main" id="{C17210B6-BBA4-E70C-425C-36841EB771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24"/>
                      <a:gd name="T17" fmla="*/ 33 w 33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592" name="Group 158">
                  <a:extLst>
                    <a:ext uri="{FF2B5EF4-FFF2-40B4-BE49-F238E27FC236}">
                      <a16:creationId xmlns:a16="http://schemas.microsoft.com/office/drawing/2014/main" id="{A2639FE2-2B05-8452-B8F1-F15C6D0B82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9596" name="Freeform 159">
                    <a:extLst>
                      <a:ext uri="{FF2B5EF4-FFF2-40B4-BE49-F238E27FC236}">
                        <a16:creationId xmlns:a16="http://schemas.microsoft.com/office/drawing/2014/main" id="{C2E52D3A-3150-2594-308F-11F2607923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0"/>
                      <a:gd name="T49" fmla="*/ 0 h 100"/>
                      <a:gd name="T50" fmla="*/ 110 w 110"/>
                      <a:gd name="T51" fmla="*/ 100 h 10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97" name="Oval 160">
                    <a:extLst>
                      <a:ext uri="{FF2B5EF4-FFF2-40B4-BE49-F238E27FC236}">
                        <a16:creationId xmlns:a16="http://schemas.microsoft.com/office/drawing/2014/main" id="{EE171645-E6C6-744B-E752-B53F2BDB52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0"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9598" name="Freeform 161">
                    <a:extLst>
                      <a:ext uri="{FF2B5EF4-FFF2-40B4-BE49-F238E27FC236}">
                        <a16:creationId xmlns:a16="http://schemas.microsoft.com/office/drawing/2014/main" id="{82EA2966-1CBD-50C6-5356-9159A03199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1"/>
                      <a:gd name="T49" fmla="*/ 0 h 99"/>
                      <a:gd name="T50" fmla="*/ 111 w 111"/>
                      <a:gd name="T51" fmla="*/ 99 h 9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99" name="Oval 162">
                    <a:extLst>
                      <a:ext uri="{FF2B5EF4-FFF2-40B4-BE49-F238E27FC236}">
                        <a16:creationId xmlns:a16="http://schemas.microsoft.com/office/drawing/2014/main" id="{E3FE59FD-6125-3FCC-DDDE-8CDFF48691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0" lang="zh-CN" altLang="en-US" sz="2400"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19593" name="Freeform 163">
                  <a:extLst>
                    <a:ext uri="{FF2B5EF4-FFF2-40B4-BE49-F238E27FC236}">
                      <a16:creationId xmlns:a16="http://schemas.microsoft.com/office/drawing/2014/main" id="{8BF72AF4-D6AF-E234-9AB5-8BA1A332F1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0"/>
                    <a:gd name="T67" fmla="*/ 0 h 89"/>
                    <a:gd name="T68" fmla="*/ 110 w 110"/>
                    <a:gd name="T69" fmla="*/ 89 h 8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94" name="Freeform 164">
                  <a:extLst>
                    <a:ext uri="{FF2B5EF4-FFF2-40B4-BE49-F238E27FC236}">
                      <a16:creationId xmlns:a16="http://schemas.microsoft.com/office/drawing/2014/main" id="{8DD3CA99-2229-08B0-8B40-8361658BF1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"/>
                    <a:gd name="T22" fmla="*/ 0 h 32"/>
                    <a:gd name="T23" fmla="*/ 57 w 57"/>
                    <a:gd name="T24" fmla="*/ 32 h 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95" name="Freeform 165">
                  <a:extLst>
                    <a:ext uri="{FF2B5EF4-FFF2-40B4-BE49-F238E27FC236}">
                      <a16:creationId xmlns:a16="http://schemas.microsoft.com/office/drawing/2014/main" id="{1DBB1D65-38F2-AB9D-2257-6B274D9E2E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07"/>
                    <a:gd name="T127" fmla="*/ 0 h 282"/>
                    <a:gd name="T128" fmla="*/ 307 w 307"/>
                    <a:gd name="T129" fmla="*/ 282 h 2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72" name="Freeform 166">
                <a:extLst>
                  <a:ext uri="{FF2B5EF4-FFF2-40B4-BE49-F238E27FC236}">
                    <a16:creationId xmlns:a16="http://schemas.microsoft.com/office/drawing/2014/main" id="{1DF9EF5C-D162-695B-C0C1-B9A21D53B578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4 w 304"/>
                  <a:gd name="T1" fmla="*/ 1 h 764"/>
                  <a:gd name="T2" fmla="*/ 9 w 304"/>
                  <a:gd name="T3" fmla="*/ 0 h 764"/>
                  <a:gd name="T4" fmla="*/ 20 w 304"/>
                  <a:gd name="T5" fmla="*/ 5 h 764"/>
                  <a:gd name="T6" fmla="*/ 20 w 304"/>
                  <a:gd name="T7" fmla="*/ 15 h 764"/>
                  <a:gd name="T8" fmla="*/ 30 w 304"/>
                  <a:gd name="T9" fmla="*/ 24 h 764"/>
                  <a:gd name="T10" fmla="*/ 39 w 304"/>
                  <a:gd name="T11" fmla="*/ 33 h 764"/>
                  <a:gd name="T12" fmla="*/ 49 w 304"/>
                  <a:gd name="T13" fmla="*/ 46 h 764"/>
                  <a:gd name="T14" fmla="*/ 56 w 304"/>
                  <a:gd name="T15" fmla="*/ 58 h 764"/>
                  <a:gd name="T16" fmla="*/ 64 w 304"/>
                  <a:gd name="T17" fmla="*/ 75 h 764"/>
                  <a:gd name="T18" fmla="*/ 70 w 304"/>
                  <a:gd name="T19" fmla="*/ 91 h 764"/>
                  <a:gd name="T20" fmla="*/ 79 w 304"/>
                  <a:gd name="T21" fmla="*/ 121 h 764"/>
                  <a:gd name="T22" fmla="*/ 82 w 304"/>
                  <a:gd name="T23" fmla="*/ 139 h 764"/>
                  <a:gd name="T24" fmla="*/ 71 w 304"/>
                  <a:gd name="T25" fmla="*/ 161 h 764"/>
                  <a:gd name="T26" fmla="*/ 51 w 304"/>
                  <a:gd name="T27" fmla="*/ 144 h 764"/>
                  <a:gd name="T28" fmla="*/ 45 w 304"/>
                  <a:gd name="T29" fmla="*/ 113 h 764"/>
                  <a:gd name="T30" fmla="*/ 41 w 304"/>
                  <a:gd name="T31" fmla="*/ 95 h 764"/>
                  <a:gd name="T32" fmla="*/ 35 w 304"/>
                  <a:gd name="T33" fmla="*/ 77 h 764"/>
                  <a:gd name="T34" fmla="*/ 27 w 304"/>
                  <a:gd name="T35" fmla="*/ 64 h 764"/>
                  <a:gd name="T36" fmla="*/ 19 w 304"/>
                  <a:gd name="T37" fmla="*/ 46 h 764"/>
                  <a:gd name="T38" fmla="*/ 13 w 304"/>
                  <a:gd name="T39" fmla="*/ 33 h 764"/>
                  <a:gd name="T40" fmla="*/ 9 w 304"/>
                  <a:gd name="T41" fmla="*/ 18 h 764"/>
                  <a:gd name="T42" fmla="*/ 0 w 304"/>
                  <a:gd name="T43" fmla="*/ 14 h 764"/>
                  <a:gd name="T44" fmla="*/ 4 w 304"/>
                  <a:gd name="T45" fmla="*/ 1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04"/>
                  <a:gd name="T70" fmla="*/ 0 h 764"/>
                  <a:gd name="T71" fmla="*/ 304 w 304"/>
                  <a:gd name="T72" fmla="*/ 764 h 7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573" name="Group 167">
                <a:extLst>
                  <a:ext uri="{FF2B5EF4-FFF2-40B4-BE49-F238E27FC236}">
                    <a16:creationId xmlns:a16="http://schemas.microsoft.com/office/drawing/2014/main" id="{36B935CC-9BA6-0AC9-0251-0D7B244200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9574" name="Freeform 168">
                  <a:extLst>
                    <a:ext uri="{FF2B5EF4-FFF2-40B4-BE49-F238E27FC236}">
                      <a16:creationId xmlns:a16="http://schemas.microsoft.com/office/drawing/2014/main" id="{EDB183A5-CDA6-BE96-C8B0-840CE2F1FF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0 w 1229"/>
                    <a:gd name="T1" fmla="*/ 1 h 1468"/>
                    <a:gd name="T2" fmla="*/ 0 w 1229"/>
                    <a:gd name="T3" fmla="*/ 1 h 1468"/>
                    <a:gd name="T4" fmla="*/ 0 w 1229"/>
                    <a:gd name="T5" fmla="*/ 0 h 1468"/>
                    <a:gd name="T6" fmla="*/ 0 w 1229"/>
                    <a:gd name="T7" fmla="*/ 0 h 1468"/>
                    <a:gd name="T8" fmla="*/ 0 w 1229"/>
                    <a:gd name="T9" fmla="*/ 0 h 1468"/>
                    <a:gd name="T10" fmla="*/ 1 w 1229"/>
                    <a:gd name="T11" fmla="*/ 0 h 1468"/>
                    <a:gd name="T12" fmla="*/ 1 w 1229"/>
                    <a:gd name="T13" fmla="*/ 0 h 1468"/>
                    <a:gd name="T14" fmla="*/ 0 w 1229"/>
                    <a:gd name="T15" fmla="*/ 0 h 1468"/>
                    <a:gd name="T16" fmla="*/ 0 w 1229"/>
                    <a:gd name="T17" fmla="*/ 0 h 1468"/>
                    <a:gd name="T18" fmla="*/ 0 w 1229"/>
                    <a:gd name="T19" fmla="*/ 0 h 1468"/>
                    <a:gd name="T20" fmla="*/ 0 w 1229"/>
                    <a:gd name="T21" fmla="*/ 0 h 1468"/>
                    <a:gd name="T22" fmla="*/ 0 w 1229"/>
                    <a:gd name="T23" fmla="*/ 0 h 1468"/>
                    <a:gd name="T24" fmla="*/ 0 w 1229"/>
                    <a:gd name="T25" fmla="*/ 0 h 1468"/>
                    <a:gd name="T26" fmla="*/ 0 w 1229"/>
                    <a:gd name="T27" fmla="*/ 0 h 1468"/>
                    <a:gd name="T28" fmla="*/ 0 w 1229"/>
                    <a:gd name="T29" fmla="*/ 0 h 1468"/>
                    <a:gd name="T30" fmla="*/ 0 w 1229"/>
                    <a:gd name="T31" fmla="*/ 0 h 1468"/>
                    <a:gd name="T32" fmla="*/ 0 w 1229"/>
                    <a:gd name="T33" fmla="*/ 0 h 1468"/>
                    <a:gd name="T34" fmla="*/ 0 w 1229"/>
                    <a:gd name="T35" fmla="*/ 0 h 1468"/>
                    <a:gd name="T36" fmla="*/ 0 w 1229"/>
                    <a:gd name="T37" fmla="*/ 0 h 1468"/>
                    <a:gd name="T38" fmla="*/ 0 w 1229"/>
                    <a:gd name="T39" fmla="*/ 0 h 1468"/>
                    <a:gd name="T40" fmla="*/ 0 w 1229"/>
                    <a:gd name="T41" fmla="*/ 0 h 1468"/>
                    <a:gd name="T42" fmla="*/ 0 w 1229"/>
                    <a:gd name="T43" fmla="*/ 0 h 1468"/>
                    <a:gd name="T44" fmla="*/ 0 w 1229"/>
                    <a:gd name="T45" fmla="*/ 0 h 1468"/>
                    <a:gd name="T46" fmla="*/ 0 w 1229"/>
                    <a:gd name="T47" fmla="*/ 0 h 1468"/>
                    <a:gd name="T48" fmla="*/ 0 w 1229"/>
                    <a:gd name="T49" fmla="*/ 0 h 1468"/>
                    <a:gd name="T50" fmla="*/ 0 w 1229"/>
                    <a:gd name="T51" fmla="*/ 0 h 1468"/>
                    <a:gd name="T52" fmla="*/ 0 w 1229"/>
                    <a:gd name="T53" fmla="*/ 0 h 1468"/>
                    <a:gd name="T54" fmla="*/ 0 w 1229"/>
                    <a:gd name="T55" fmla="*/ 0 h 1468"/>
                    <a:gd name="T56" fmla="*/ 0 w 1229"/>
                    <a:gd name="T57" fmla="*/ 0 h 1468"/>
                    <a:gd name="T58" fmla="*/ 0 w 1229"/>
                    <a:gd name="T59" fmla="*/ 0 h 1468"/>
                    <a:gd name="T60" fmla="*/ 0 w 1229"/>
                    <a:gd name="T61" fmla="*/ 0 h 1468"/>
                    <a:gd name="T62" fmla="*/ 0 w 1229"/>
                    <a:gd name="T63" fmla="*/ 0 h 1468"/>
                    <a:gd name="T64" fmla="*/ 0 w 1229"/>
                    <a:gd name="T65" fmla="*/ 0 h 1468"/>
                    <a:gd name="T66" fmla="*/ 0 w 1229"/>
                    <a:gd name="T67" fmla="*/ 0 h 1468"/>
                    <a:gd name="T68" fmla="*/ 0 w 1229"/>
                    <a:gd name="T69" fmla="*/ 0 h 1468"/>
                    <a:gd name="T70" fmla="*/ 0 w 1229"/>
                    <a:gd name="T71" fmla="*/ 0 h 1468"/>
                    <a:gd name="T72" fmla="*/ 0 w 1229"/>
                    <a:gd name="T73" fmla="*/ 0 h 1468"/>
                    <a:gd name="T74" fmla="*/ 0 w 1229"/>
                    <a:gd name="T75" fmla="*/ 0 h 1468"/>
                    <a:gd name="T76" fmla="*/ 0 w 1229"/>
                    <a:gd name="T77" fmla="*/ 0 h 1468"/>
                    <a:gd name="T78" fmla="*/ 0 w 1229"/>
                    <a:gd name="T79" fmla="*/ 0 h 1468"/>
                    <a:gd name="T80" fmla="*/ 0 w 1229"/>
                    <a:gd name="T81" fmla="*/ 0 h 1468"/>
                    <a:gd name="T82" fmla="*/ 0 w 1229"/>
                    <a:gd name="T83" fmla="*/ 1 h 1468"/>
                    <a:gd name="T84" fmla="*/ 0 w 1229"/>
                    <a:gd name="T85" fmla="*/ 1 h 1468"/>
                    <a:gd name="T86" fmla="*/ 0 w 1229"/>
                    <a:gd name="T87" fmla="*/ 1 h 1468"/>
                    <a:gd name="T88" fmla="*/ 0 w 1229"/>
                    <a:gd name="T89" fmla="*/ 1 h 1468"/>
                    <a:gd name="T90" fmla="*/ 0 w 1229"/>
                    <a:gd name="T91" fmla="*/ 1 h 146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229"/>
                    <a:gd name="T139" fmla="*/ 0 h 1468"/>
                    <a:gd name="T140" fmla="*/ 1229 w 1229"/>
                    <a:gd name="T141" fmla="*/ 1468 h 146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75" name="Freeform 169">
                  <a:extLst>
                    <a:ext uri="{FF2B5EF4-FFF2-40B4-BE49-F238E27FC236}">
                      <a16:creationId xmlns:a16="http://schemas.microsoft.com/office/drawing/2014/main" id="{7594190B-5A7E-CA1C-38D1-97083FC9AB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0 w 538"/>
                    <a:gd name="T3" fmla="*/ 0 h 275"/>
                    <a:gd name="T4" fmla="*/ 0 w 538"/>
                    <a:gd name="T5" fmla="*/ 0 h 275"/>
                    <a:gd name="T6" fmla="*/ 0 w 538"/>
                    <a:gd name="T7" fmla="*/ 0 h 2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8"/>
                    <a:gd name="T13" fmla="*/ 0 h 275"/>
                    <a:gd name="T14" fmla="*/ 538 w 538"/>
                    <a:gd name="T15" fmla="*/ 275 h 2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76" name="Freeform 170">
                  <a:extLst>
                    <a:ext uri="{FF2B5EF4-FFF2-40B4-BE49-F238E27FC236}">
                      <a16:creationId xmlns:a16="http://schemas.microsoft.com/office/drawing/2014/main" id="{FC22C06F-D3FD-5053-68FB-50FB85288F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0 w 601"/>
                    <a:gd name="T3" fmla="*/ 0 h 643"/>
                    <a:gd name="T4" fmla="*/ 0 w 601"/>
                    <a:gd name="T5" fmla="*/ 0 h 643"/>
                    <a:gd name="T6" fmla="*/ 0 w 601"/>
                    <a:gd name="T7" fmla="*/ 0 h 643"/>
                    <a:gd name="T8" fmla="*/ 0 w 601"/>
                    <a:gd name="T9" fmla="*/ 0 h 643"/>
                    <a:gd name="T10" fmla="*/ 0 w 601"/>
                    <a:gd name="T11" fmla="*/ 0 h 643"/>
                    <a:gd name="T12" fmla="*/ 0 w 601"/>
                    <a:gd name="T13" fmla="*/ 0 h 6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01"/>
                    <a:gd name="T22" fmla="*/ 0 h 643"/>
                    <a:gd name="T23" fmla="*/ 601 w 601"/>
                    <a:gd name="T24" fmla="*/ 643 h 6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77" name="Freeform 171">
                  <a:extLst>
                    <a:ext uri="{FF2B5EF4-FFF2-40B4-BE49-F238E27FC236}">
                      <a16:creationId xmlns:a16="http://schemas.microsoft.com/office/drawing/2014/main" id="{BA5DF93D-F147-4FE5-7097-BF757EFEB4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0 w 395"/>
                    <a:gd name="T1" fmla="*/ 0 h 623"/>
                    <a:gd name="T2" fmla="*/ 0 w 395"/>
                    <a:gd name="T3" fmla="*/ 0 h 623"/>
                    <a:gd name="T4" fmla="*/ 0 w 395"/>
                    <a:gd name="T5" fmla="*/ 0 h 623"/>
                    <a:gd name="T6" fmla="*/ 0 w 395"/>
                    <a:gd name="T7" fmla="*/ 0 h 623"/>
                    <a:gd name="T8" fmla="*/ 0 w 395"/>
                    <a:gd name="T9" fmla="*/ 0 h 623"/>
                    <a:gd name="T10" fmla="*/ 0 w 395"/>
                    <a:gd name="T11" fmla="*/ 0 h 623"/>
                    <a:gd name="T12" fmla="*/ 0 w 395"/>
                    <a:gd name="T13" fmla="*/ 0 h 623"/>
                    <a:gd name="T14" fmla="*/ 0 w 395"/>
                    <a:gd name="T15" fmla="*/ 0 h 623"/>
                    <a:gd name="T16" fmla="*/ 0 w 395"/>
                    <a:gd name="T17" fmla="*/ 0 h 623"/>
                    <a:gd name="T18" fmla="*/ 0 w 395"/>
                    <a:gd name="T19" fmla="*/ 0 h 623"/>
                    <a:gd name="T20" fmla="*/ 0 w 395"/>
                    <a:gd name="T21" fmla="*/ 0 h 623"/>
                    <a:gd name="T22" fmla="*/ 0 w 395"/>
                    <a:gd name="T23" fmla="*/ 0 h 623"/>
                    <a:gd name="T24" fmla="*/ 0 w 395"/>
                    <a:gd name="T25" fmla="*/ 0 h 623"/>
                    <a:gd name="T26" fmla="*/ 0 w 395"/>
                    <a:gd name="T27" fmla="*/ 0 h 623"/>
                    <a:gd name="T28" fmla="*/ 0 w 395"/>
                    <a:gd name="T29" fmla="*/ 0 h 623"/>
                    <a:gd name="T30" fmla="*/ 0 w 395"/>
                    <a:gd name="T31" fmla="*/ 0 h 623"/>
                    <a:gd name="T32" fmla="*/ 0 w 395"/>
                    <a:gd name="T33" fmla="*/ 0 h 623"/>
                    <a:gd name="T34" fmla="*/ 0 w 395"/>
                    <a:gd name="T35" fmla="*/ 0 h 623"/>
                    <a:gd name="T36" fmla="*/ 0 w 395"/>
                    <a:gd name="T37" fmla="*/ 0 h 623"/>
                    <a:gd name="T38" fmla="*/ 0 w 395"/>
                    <a:gd name="T39" fmla="*/ 0 h 623"/>
                    <a:gd name="T40" fmla="*/ 0 w 395"/>
                    <a:gd name="T41" fmla="*/ 0 h 623"/>
                    <a:gd name="T42" fmla="*/ 0 w 395"/>
                    <a:gd name="T43" fmla="*/ 0 h 623"/>
                    <a:gd name="T44" fmla="*/ 0 w 395"/>
                    <a:gd name="T45" fmla="*/ 0 h 623"/>
                    <a:gd name="T46" fmla="*/ 0 w 395"/>
                    <a:gd name="T47" fmla="*/ 0 h 6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95"/>
                    <a:gd name="T73" fmla="*/ 0 h 623"/>
                    <a:gd name="T74" fmla="*/ 395 w 395"/>
                    <a:gd name="T75" fmla="*/ 623 h 6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78" name="Freeform 172">
                  <a:extLst>
                    <a:ext uri="{FF2B5EF4-FFF2-40B4-BE49-F238E27FC236}">
                      <a16:creationId xmlns:a16="http://schemas.microsoft.com/office/drawing/2014/main" id="{D04FB49A-7020-F369-60EC-2CDA839CD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0 w 114"/>
                    <a:gd name="T1" fmla="*/ 0 h 148"/>
                    <a:gd name="T2" fmla="*/ 0 w 114"/>
                    <a:gd name="T3" fmla="*/ 0 h 148"/>
                    <a:gd name="T4" fmla="*/ 0 w 114"/>
                    <a:gd name="T5" fmla="*/ 0 h 148"/>
                    <a:gd name="T6" fmla="*/ 0 w 114"/>
                    <a:gd name="T7" fmla="*/ 0 h 148"/>
                    <a:gd name="T8" fmla="*/ 0 w 114"/>
                    <a:gd name="T9" fmla="*/ 0 h 148"/>
                    <a:gd name="T10" fmla="*/ 0 w 114"/>
                    <a:gd name="T11" fmla="*/ 0 h 148"/>
                    <a:gd name="T12" fmla="*/ 0 w 114"/>
                    <a:gd name="T13" fmla="*/ 0 h 148"/>
                    <a:gd name="T14" fmla="*/ 0 w 114"/>
                    <a:gd name="T15" fmla="*/ 0 h 148"/>
                    <a:gd name="T16" fmla="*/ 0 w 114"/>
                    <a:gd name="T17" fmla="*/ 0 h 148"/>
                    <a:gd name="T18" fmla="*/ 0 w 114"/>
                    <a:gd name="T19" fmla="*/ 0 h 148"/>
                    <a:gd name="T20" fmla="*/ 0 w 114"/>
                    <a:gd name="T21" fmla="*/ 0 h 148"/>
                    <a:gd name="T22" fmla="*/ 0 w 114"/>
                    <a:gd name="T23" fmla="*/ 0 h 1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4"/>
                    <a:gd name="T37" fmla="*/ 0 h 148"/>
                    <a:gd name="T38" fmla="*/ 114 w 114"/>
                    <a:gd name="T39" fmla="*/ 148 h 14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79" name="Freeform 173">
                  <a:extLst>
                    <a:ext uri="{FF2B5EF4-FFF2-40B4-BE49-F238E27FC236}">
                      <a16:creationId xmlns:a16="http://schemas.microsoft.com/office/drawing/2014/main" id="{3DCDD5CC-7898-D62F-96FE-FC6DAC8B7A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0 w 290"/>
                    <a:gd name="T1" fmla="*/ 0 h 1090"/>
                    <a:gd name="T2" fmla="*/ 0 w 290"/>
                    <a:gd name="T3" fmla="*/ 0 h 1090"/>
                    <a:gd name="T4" fmla="*/ 0 w 290"/>
                    <a:gd name="T5" fmla="*/ 0 h 1090"/>
                    <a:gd name="T6" fmla="*/ 0 w 290"/>
                    <a:gd name="T7" fmla="*/ 0 h 1090"/>
                    <a:gd name="T8" fmla="*/ 0 w 290"/>
                    <a:gd name="T9" fmla="*/ 0 h 1090"/>
                    <a:gd name="T10" fmla="*/ 0 w 290"/>
                    <a:gd name="T11" fmla="*/ 0 h 1090"/>
                    <a:gd name="T12" fmla="*/ 0 w 290"/>
                    <a:gd name="T13" fmla="*/ 0 h 1090"/>
                    <a:gd name="T14" fmla="*/ 0 w 290"/>
                    <a:gd name="T15" fmla="*/ 0 h 1090"/>
                    <a:gd name="T16" fmla="*/ 0 w 290"/>
                    <a:gd name="T17" fmla="*/ 0 h 1090"/>
                    <a:gd name="T18" fmla="*/ 0 w 290"/>
                    <a:gd name="T19" fmla="*/ 0 h 1090"/>
                    <a:gd name="T20" fmla="*/ 0 w 290"/>
                    <a:gd name="T21" fmla="*/ 0 h 1090"/>
                    <a:gd name="T22" fmla="*/ 0 w 290"/>
                    <a:gd name="T23" fmla="*/ 0 h 1090"/>
                    <a:gd name="T24" fmla="*/ 0 w 290"/>
                    <a:gd name="T25" fmla="*/ 0 h 1090"/>
                    <a:gd name="T26" fmla="*/ 0 w 290"/>
                    <a:gd name="T27" fmla="*/ 0 h 1090"/>
                    <a:gd name="T28" fmla="*/ 0 w 290"/>
                    <a:gd name="T29" fmla="*/ 0 h 1090"/>
                    <a:gd name="T30" fmla="*/ 0 w 290"/>
                    <a:gd name="T31" fmla="*/ 0 h 1090"/>
                    <a:gd name="T32" fmla="*/ 0 w 290"/>
                    <a:gd name="T33" fmla="*/ 0 h 1090"/>
                    <a:gd name="T34" fmla="*/ 0 w 290"/>
                    <a:gd name="T35" fmla="*/ 0 h 1090"/>
                    <a:gd name="T36" fmla="*/ 0 w 290"/>
                    <a:gd name="T37" fmla="*/ 0 h 1090"/>
                    <a:gd name="T38" fmla="*/ 0 w 290"/>
                    <a:gd name="T39" fmla="*/ 0 h 1090"/>
                    <a:gd name="T40" fmla="*/ 0 w 290"/>
                    <a:gd name="T41" fmla="*/ 0 h 1090"/>
                    <a:gd name="T42" fmla="*/ 0 w 290"/>
                    <a:gd name="T43" fmla="*/ 0 h 1090"/>
                    <a:gd name="T44" fmla="*/ 0 w 290"/>
                    <a:gd name="T45" fmla="*/ 0 h 1090"/>
                    <a:gd name="T46" fmla="*/ 0 w 290"/>
                    <a:gd name="T47" fmla="*/ 0 h 1090"/>
                    <a:gd name="T48" fmla="*/ 0 w 290"/>
                    <a:gd name="T49" fmla="*/ 0 h 1090"/>
                    <a:gd name="T50" fmla="*/ 0 w 290"/>
                    <a:gd name="T51" fmla="*/ 0 h 1090"/>
                    <a:gd name="T52" fmla="*/ 0 w 290"/>
                    <a:gd name="T53" fmla="*/ 0 h 1090"/>
                    <a:gd name="T54" fmla="*/ 0 w 290"/>
                    <a:gd name="T55" fmla="*/ 0 h 1090"/>
                    <a:gd name="T56" fmla="*/ 0 w 290"/>
                    <a:gd name="T57" fmla="*/ 0 h 1090"/>
                    <a:gd name="T58" fmla="*/ 0 w 290"/>
                    <a:gd name="T59" fmla="*/ 0 h 1090"/>
                    <a:gd name="T60" fmla="*/ 0 w 290"/>
                    <a:gd name="T61" fmla="*/ 0 h 109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90"/>
                    <a:gd name="T94" fmla="*/ 0 h 1090"/>
                    <a:gd name="T95" fmla="*/ 290 w 290"/>
                    <a:gd name="T96" fmla="*/ 1090 h 109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0" name="Freeform 174">
                  <a:extLst>
                    <a:ext uri="{FF2B5EF4-FFF2-40B4-BE49-F238E27FC236}">
                      <a16:creationId xmlns:a16="http://schemas.microsoft.com/office/drawing/2014/main" id="{3A716E2F-8621-19BD-D46B-C37DA419ED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0 w 221"/>
                    <a:gd name="T1" fmla="*/ 0 h 28"/>
                    <a:gd name="T2" fmla="*/ 0 w 221"/>
                    <a:gd name="T3" fmla="*/ 0 h 28"/>
                    <a:gd name="T4" fmla="*/ 0 w 221"/>
                    <a:gd name="T5" fmla="*/ 0 h 28"/>
                    <a:gd name="T6" fmla="*/ 0 w 221"/>
                    <a:gd name="T7" fmla="*/ 0 h 28"/>
                    <a:gd name="T8" fmla="*/ 0 w 22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"/>
                    <a:gd name="T16" fmla="*/ 0 h 28"/>
                    <a:gd name="T17" fmla="*/ 221 w 221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1" name="Freeform 175">
                  <a:extLst>
                    <a:ext uri="{FF2B5EF4-FFF2-40B4-BE49-F238E27FC236}">
                      <a16:creationId xmlns:a16="http://schemas.microsoft.com/office/drawing/2014/main" id="{4737B499-6263-5984-387B-70C4D0160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0 w 181"/>
                    <a:gd name="T3" fmla="*/ 0 h 14"/>
                    <a:gd name="T4" fmla="*/ 0 w 181"/>
                    <a:gd name="T5" fmla="*/ 0 h 14"/>
                    <a:gd name="T6" fmla="*/ 0 w 181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1"/>
                    <a:gd name="T13" fmla="*/ 0 h 14"/>
                    <a:gd name="T14" fmla="*/ 181 w 181"/>
                    <a:gd name="T15" fmla="*/ 14 h 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2" name="Freeform 176">
                  <a:extLst>
                    <a:ext uri="{FF2B5EF4-FFF2-40B4-BE49-F238E27FC236}">
                      <a16:creationId xmlns:a16="http://schemas.microsoft.com/office/drawing/2014/main" id="{B7DC8457-614A-CA0D-BA26-412F1710E2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0 w 370"/>
                    <a:gd name="T1" fmla="*/ 0 h 501"/>
                    <a:gd name="T2" fmla="*/ 0 w 370"/>
                    <a:gd name="T3" fmla="*/ 0 h 501"/>
                    <a:gd name="T4" fmla="*/ 0 w 370"/>
                    <a:gd name="T5" fmla="*/ 0 h 501"/>
                    <a:gd name="T6" fmla="*/ 0 w 370"/>
                    <a:gd name="T7" fmla="*/ 0 h 501"/>
                    <a:gd name="T8" fmla="*/ 0 w 370"/>
                    <a:gd name="T9" fmla="*/ 0 h 501"/>
                    <a:gd name="T10" fmla="*/ 0 w 370"/>
                    <a:gd name="T11" fmla="*/ 0 h 501"/>
                    <a:gd name="T12" fmla="*/ 0 w 370"/>
                    <a:gd name="T13" fmla="*/ 0 h 501"/>
                    <a:gd name="T14" fmla="*/ 0 w 370"/>
                    <a:gd name="T15" fmla="*/ 0 h 501"/>
                    <a:gd name="T16" fmla="*/ 0 w 370"/>
                    <a:gd name="T17" fmla="*/ 0 h 501"/>
                    <a:gd name="T18" fmla="*/ 0 w 370"/>
                    <a:gd name="T19" fmla="*/ 0 h 501"/>
                    <a:gd name="T20" fmla="*/ 0 w 370"/>
                    <a:gd name="T21" fmla="*/ 0 h 501"/>
                    <a:gd name="T22" fmla="*/ 0 w 370"/>
                    <a:gd name="T23" fmla="*/ 0 h 501"/>
                    <a:gd name="T24" fmla="*/ 0 w 370"/>
                    <a:gd name="T25" fmla="*/ 0 h 501"/>
                    <a:gd name="T26" fmla="*/ 0 w 370"/>
                    <a:gd name="T27" fmla="*/ 0 h 501"/>
                    <a:gd name="T28" fmla="*/ 0 w 370"/>
                    <a:gd name="T29" fmla="*/ 0 h 501"/>
                    <a:gd name="T30" fmla="*/ 0 w 370"/>
                    <a:gd name="T31" fmla="*/ 0 h 501"/>
                    <a:gd name="T32" fmla="*/ 0 w 370"/>
                    <a:gd name="T33" fmla="*/ 0 h 501"/>
                    <a:gd name="T34" fmla="*/ 0 w 370"/>
                    <a:gd name="T35" fmla="*/ 0 h 501"/>
                    <a:gd name="T36" fmla="*/ 0 w 370"/>
                    <a:gd name="T37" fmla="*/ 0 h 501"/>
                    <a:gd name="T38" fmla="*/ 0 w 370"/>
                    <a:gd name="T39" fmla="*/ 0 h 501"/>
                    <a:gd name="T40" fmla="*/ 0 w 370"/>
                    <a:gd name="T41" fmla="*/ 0 h 501"/>
                    <a:gd name="T42" fmla="*/ 0 w 370"/>
                    <a:gd name="T43" fmla="*/ 0 h 501"/>
                    <a:gd name="T44" fmla="*/ 0 w 370"/>
                    <a:gd name="T45" fmla="*/ 0 h 501"/>
                    <a:gd name="T46" fmla="*/ 0 w 370"/>
                    <a:gd name="T47" fmla="*/ 0 h 50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70"/>
                    <a:gd name="T73" fmla="*/ 0 h 501"/>
                    <a:gd name="T74" fmla="*/ 370 w 370"/>
                    <a:gd name="T75" fmla="*/ 501 h 50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3" name="Freeform 177">
                  <a:extLst>
                    <a:ext uri="{FF2B5EF4-FFF2-40B4-BE49-F238E27FC236}">
                      <a16:creationId xmlns:a16="http://schemas.microsoft.com/office/drawing/2014/main" id="{9431B58F-AFB9-320E-AF0B-8B2344B0C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0 w 98"/>
                    <a:gd name="T1" fmla="*/ 0 h 114"/>
                    <a:gd name="T2" fmla="*/ 0 w 98"/>
                    <a:gd name="T3" fmla="*/ 0 h 114"/>
                    <a:gd name="T4" fmla="*/ 0 w 98"/>
                    <a:gd name="T5" fmla="*/ 0 h 114"/>
                    <a:gd name="T6" fmla="*/ 0 w 98"/>
                    <a:gd name="T7" fmla="*/ 0 h 114"/>
                    <a:gd name="T8" fmla="*/ 0 w 98"/>
                    <a:gd name="T9" fmla="*/ 0 h 114"/>
                    <a:gd name="T10" fmla="*/ 0 w 98"/>
                    <a:gd name="T11" fmla="*/ 0 h 114"/>
                    <a:gd name="T12" fmla="*/ 0 w 98"/>
                    <a:gd name="T13" fmla="*/ 0 h 114"/>
                    <a:gd name="T14" fmla="*/ 0 w 98"/>
                    <a:gd name="T15" fmla="*/ 0 h 114"/>
                    <a:gd name="T16" fmla="*/ 0 w 98"/>
                    <a:gd name="T17" fmla="*/ 0 h 114"/>
                    <a:gd name="T18" fmla="*/ 0 w 98"/>
                    <a:gd name="T19" fmla="*/ 0 h 114"/>
                    <a:gd name="T20" fmla="*/ 0 w 98"/>
                    <a:gd name="T21" fmla="*/ 0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8"/>
                    <a:gd name="T34" fmla="*/ 0 h 114"/>
                    <a:gd name="T35" fmla="*/ 98 w 98"/>
                    <a:gd name="T36" fmla="*/ 114 h 11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4" name="Freeform 178">
                  <a:extLst>
                    <a:ext uri="{FF2B5EF4-FFF2-40B4-BE49-F238E27FC236}">
                      <a16:creationId xmlns:a16="http://schemas.microsoft.com/office/drawing/2014/main" id="{751D9A77-C09A-9137-32FB-36B4BE3CA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0 w 317"/>
                    <a:gd name="T1" fmla="*/ 0 h 626"/>
                    <a:gd name="T2" fmla="*/ 0 w 317"/>
                    <a:gd name="T3" fmla="*/ 0 h 626"/>
                    <a:gd name="T4" fmla="*/ 0 w 317"/>
                    <a:gd name="T5" fmla="*/ 0 h 626"/>
                    <a:gd name="T6" fmla="*/ 0 w 317"/>
                    <a:gd name="T7" fmla="*/ 0 h 626"/>
                    <a:gd name="T8" fmla="*/ 0 w 317"/>
                    <a:gd name="T9" fmla="*/ 0 h 626"/>
                    <a:gd name="T10" fmla="*/ 0 w 317"/>
                    <a:gd name="T11" fmla="*/ 0 h 626"/>
                    <a:gd name="T12" fmla="*/ 0 w 317"/>
                    <a:gd name="T13" fmla="*/ 0 h 626"/>
                    <a:gd name="T14" fmla="*/ 0 w 317"/>
                    <a:gd name="T15" fmla="*/ 0 h 626"/>
                    <a:gd name="T16" fmla="*/ 0 w 317"/>
                    <a:gd name="T17" fmla="*/ 0 h 626"/>
                    <a:gd name="T18" fmla="*/ 0 w 317"/>
                    <a:gd name="T19" fmla="*/ 0 h 626"/>
                    <a:gd name="T20" fmla="*/ 0 w 317"/>
                    <a:gd name="T21" fmla="*/ 0 h 626"/>
                    <a:gd name="T22" fmla="*/ 0 w 317"/>
                    <a:gd name="T23" fmla="*/ 0 h 626"/>
                    <a:gd name="T24" fmla="*/ 0 w 317"/>
                    <a:gd name="T25" fmla="*/ 0 h 626"/>
                    <a:gd name="T26" fmla="*/ 0 w 317"/>
                    <a:gd name="T27" fmla="*/ 0 h 626"/>
                    <a:gd name="T28" fmla="*/ 0 w 317"/>
                    <a:gd name="T29" fmla="*/ 0 h 626"/>
                    <a:gd name="T30" fmla="*/ 0 w 317"/>
                    <a:gd name="T31" fmla="*/ 0 h 626"/>
                    <a:gd name="T32" fmla="*/ 0 w 317"/>
                    <a:gd name="T33" fmla="*/ 0 h 626"/>
                    <a:gd name="T34" fmla="*/ 0 w 317"/>
                    <a:gd name="T35" fmla="*/ 0 h 626"/>
                    <a:gd name="T36" fmla="*/ 0 w 317"/>
                    <a:gd name="T37" fmla="*/ 0 h 626"/>
                    <a:gd name="T38" fmla="*/ 0 w 317"/>
                    <a:gd name="T39" fmla="*/ 0 h 626"/>
                    <a:gd name="T40" fmla="*/ 0 w 317"/>
                    <a:gd name="T41" fmla="*/ 0 h 6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17"/>
                    <a:gd name="T64" fmla="*/ 0 h 626"/>
                    <a:gd name="T65" fmla="*/ 317 w 317"/>
                    <a:gd name="T66" fmla="*/ 626 h 62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5" name="Freeform 179">
                  <a:extLst>
                    <a:ext uri="{FF2B5EF4-FFF2-40B4-BE49-F238E27FC236}">
                      <a16:creationId xmlns:a16="http://schemas.microsoft.com/office/drawing/2014/main" id="{780EFFA2-E0CC-165B-5B81-E19B19E2E0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0 w 132"/>
                    <a:gd name="T1" fmla="*/ 0 h 152"/>
                    <a:gd name="T2" fmla="*/ 0 w 132"/>
                    <a:gd name="T3" fmla="*/ 0 h 152"/>
                    <a:gd name="T4" fmla="*/ 0 w 132"/>
                    <a:gd name="T5" fmla="*/ 0 h 152"/>
                    <a:gd name="T6" fmla="*/ 0 w 132"/>
                    <a:gd name="T7" fmla="*/ 0 h 152"/>
                    <a:gd name="T8" fmla="*/ 0 w 132"/>
                    <a:gd name="T9" fmla="*/ 0 h 152"/>
                    <a:gd name="T10" fmla="*/ 0 w 132"/>
                    <a:gd name="T11" fmla="*/ 0 h 152"/>
                    <a:gd name="T12" fmla="*/ 0 w 132"/>
                    <a:gd name="T13" fmla="*/ 0 h 152"/>
                    <a:gd name="T14" fmla="*/ 0 w 132"/>
                    <a:gd name="T15" fmla="*/ 0 h 152"/>
                    <a:gd name="T16" fmla="*/ 0 w 132"/>
                    <a:gd name="T17" fmla="*/ 0 h 152"/>
                    <a:gd name="T18" fmla="*/ 0 w 132"/>
                    <a:gd name="T19" fmla="*/ 0 h 152"/>
                    <a:gd name="T20" fmla="*/ 0 w 132"/>
                    <a:gd name="T21" fmla="*/ 0 h 1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2"/>
                    <a:gd name="T34" fmla="*/ 0 h 152"/>
                    <a:gd name="T35" fmla="*/ 132 w 132"/>
                    <a:gd name="T36" fmla="*/ 152 h 15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6" name="Freeform 180">
                  <a:extLst>
                    <a:ext uri="{FF2B5EF4-FFF2-40B4-BE49-F238E27FC236}">
                      <a16:creationId xmlns:a16="http://schemas.microsoft.com/office/drawing/2014/main" id="{BA792959-503F-C91C-74B9-FE444AD7C7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0 w 578"/>
                    <a:gd name="T1" fmla="*/ 0 h 941"/>
                    <a:gd name="T2" fmla="*/ 0 w 578"/>
                    <a:gd name="T3" fmla="*/ 0 h 941"/>
                    <a:gd name="T4" fmla="*/ 0 w 578"/>
                    <a:gd name="T5" fmla="*/ 0 h 941"/>
                    <a:gd name="T6" fmla="*/ 0 w 578"/>
                    <a:gd name="T7" fmla="*/ 0 h 941"/>
                    <a:gd name="T8" fmla="*/ 0 w 578"/>
                    <a:gd name="T9" fmla="*/ 0 h 941"/>
                    <a:gd name="T10" fmla="*/ 0 w 578"/>
                    <a:gd name="T11" fmla="*/ 0 h 941"/>
                    <a:gd name="T12" fmla="*/ 0 w 578"/>
                    <a:gd name="T13" fmla="*/ 0 h 941"/>
                    <a:gd name="T14" fmla="*/ 0 w 578"/>
                    <a:gd name="T15" fmla="*/ 0 h 941"/>
                    <a:gd name="T16" fmla="*/ 0 w 578"/>
                    <a:gd name="T17" fmla="*/ 0 h 941"/>
                    <a:gd name="T18" fmla="*/ 0 w 578"/>
                    <a:gd name="T19" fmla="*/ 0 h 941"/>
                    <a:gd name="T20" fmla="*/ 0 w 578"/>
                    <a:gd name="T21" fmla="*/ 0 h 941"/>
                    <a:gd name="T22" fmla="*/ 0 w 578"/>
                    <a:gd name="T23" fmla="*/ 0 h 941"/>
                    <a:gd name="T24" fmla="*/ 0 w 578"/>
                    <a:gd name="T25" fmla="*/ 0 h 941"/>
                    <a:gd name="T26" fmla="*/ 0 w 578"/>
                    <a:gd name="T27" fmla="*/ 0 h 941"/>
                    <a:gd name="T28" fmla="*/ 0 w 578"/>
                    <a:gd name="T29" fmla="*/ 0 h 941"/>
                    <a:gd name="T30" fmla="*/ 0 w 578"/>
                    <a:gd name="T31" fmla="*/ 0 h 941"/>
                    <a:gd name="T32" fmla="*/ 0 w 578"/>
                    <a:gd name="T33" fmla="*/ 0 h 941"/>
                    <a:gd name="T34" fmla="*/ 0 w 578"/>
                    <a:gd name="T35" fmla="*/ 0 h 941"/>
                    <a:gd name="T36" fmla="*/ 0 w 578"/>
                    <a:gd name="T37" fmla="*/ 0 h 941"/>
                    <a:gd name="T38" fmla="*/ 0 w 578"/>
                    <a:gd name="T39" fmla="*/ 0 h 941"/>
                    <a:gd name="T40" fmla="*/ 0 w 578"/>
                    <a:gd name="T41" fmla="*/ 0 h 941"/>
                    <a:gd name="T42" fmla="*/ 0 w 578"/>
                    <a:gd name="T43" fmla="*/ 0 h 941"/>
                    <a:gd name="T44" fmla="*/ 0 w 578"/>
                    <a:gd name="T45" fmla="*/ 0 h 941"/>
                    <a:gd name="T46" fmla="*/ 0 w 578"/>
                    <a:gd name="T47" fmla="*/ 0 h 941"/>
                    <a:gd name="T48" fmla="*/ 0 w 578"/>
                    <a:gd name="T49" fmla="*/ 0 h 941"/>
                    <a:gd name="T50" fmla="*/ 0 w 578"/>
                    <a:gd name="T51" fmla="*/ 0 h 941"/>
                    <a:gd name="T52" fmla="*/ 0 w 578"/>
                    <a:gd name="T53" fmla="*/ 0 h 941"/>
                    <a:gd name="T54" fmla="*/ 0 w 578"/>
                    <a:gd name="T55" fmla="*/ 0 h 941"/>
                    <a:gd name="T56" fmla="*/ 0 w 578"/>
                    <a:gd name="T57" fmla="*/ 0 h 941"/>
                    <a:gd name="T58" fmla="*/ 0 w 578"/>
                    <a:gd name="T59" fmla="*/ 0 h 941"/>
                    <a:gd name="T60" fmla="*/ 0 w 578"/>
                    <a:gd name="T61" fmla="*/ 0 h 941"/>
                    <a:gd name="T62" fmla="*/ 0 w 578"/>
                    <a:gd name="T63" fmla="*/ 0 h 941"/>
                    <a:gd name="T64" fmla="*/ 0 w 578"/>
                    <a:gd name="T65" fmla="*/ 0 h 941"/>
                    <a:gd name="T66" fmla="*/ 0 w 578"/>
                    <a:gd name="T67" fmla="*/ 0 h 941"/>
                    <a:gd name="T68" fmla="*/ 0 w 578"/>
                    <a:gd name="T69" fmla="*/ 0 h 9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8"/>
                    <a:gd name="T106" fmla="*/ 0 h 941"/>
                    <a:gd name="T107" fmla="*/ 578 w 578"/>
                    <a:gd name="T108" fmla="*/ 941 h 9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7" name="Freeform 181">
                  <a:extLst>
                    <a:ext uri="{FF2B5EF4-FFF2-40B4-BE49-F238E27FC236}">
                      <a16:creationId xmlns:a16="http://schemas.microsoft.com/office/drawing/2014/main" id="{853C3B80-0E71-F6A5-2F9C-27599A58F3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0 h 149"/>
                    <a:gd name="T2" fmla="*/ 0 w 210"/>
                    <a:gd name="T3" fmla="*/ 0 h 149"/>
                    <a:gd name="T4" fmla="*/ 0 w 210"/>
                    <a:gd name="T5" fmla="*/ 0 h 149"/>
                    <a:gd name="T6" fmla="*/ 0 w 210"/>
                    <a:gd name="T7" fmla="*/ 0 h 149"/>
                    <a:gd name="T8" fmla="*/ 0 w 210"/>
                    <a:gd name="T9" fmla="*/ 0 h 149"/>
                    <a:gd name="T10" fmla="*/ 0 w 210"/>
                    <a:gd name="T11" fmla="*/ 0 h 149"/>
                    <a:gd name="T12" fmla="*/ 0 w 210"/>
                    <a:gd name="T13" fmla="*/ 0 h 149"/>
                    <a:gd name="T14" fmla="*/ 0 w 210"/>
                    <a:gd name="T15" fmla="*/ 0 h 149"/>
                    <a:gd name="T16" fmla="*/ 0 w 210"/>
                    <a:gd name="T17" fmla="*/ 0 h 149"/>
                    <a:gd name="T18" fmla="*/ 0 w 210"/>
                    <a:gd name="T19" fmla="*/ 0 h 149"/>
                    <a:gd name="T20" fmla="*/ 0 w 210"/>
                    <a:gd name="T21" fmla="*/ 0 h 149"/>
                    <a:gd name="T22" fmla="*/ 0 w 210"/>
                    <a:gd name="T23" fmla="*/ 0 h 14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0"/>
                    <a:gd name="T37" fmla="*/ 0 h 149"/>
                    <a:gd name="T38" fmla="*/ 210 w 210"/>
                    <a:gd name="T39" fmla="*/ 149 h 14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88" name="Freeform 182">
                  <a:extLst>
                    <a:ext uri="{FF2B5EF4-FFF2-40B4-BE49-F238E27FC236}">
                      <a16:creationId xmlns:a16="http://schemas.microsoft.com/office/drawing/2014/main" id="{190CD04A-B1ED-EC89-C26A-2BFA76F42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0 w 7"/>
                    <a:gd name="T1" fmla="*/ 0 h 42"/>
                    <a:gd name="T2" fmla="*/ 0 w 7"/>
                    <a:gd name="T3" fmla="*/ 0 h 42"/>
                    <a:gd name="T4" fmla="*/ 0 w 7"/>
                    <a:gd name="T5" fmla="*/ 0 h 42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2"/>
                    <a:gd name="T11" fmla="*/ 7 w 7"/>
                    <a:gd name="T12" fmla="*/ 42 h 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5" name="Group 231">
            <a:extLst>
              <a:ext uri="{FF2B5EF4-FFF2-40B4-BE49-F238E27FC236}">
                <a16:creationId xmlns:a16="http://schemas.microsoft.com/office/drawing/2014/main" id="{8E3D723D-7F88-F6FE-6680-081731076B8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051050"/>
            <a:ext cx="7237413" cy="3232150"/>
            <a:chOff x="336" y="1296"/>
            <a:chExt cx="4559" cy="2036"/>
          </a:xfrm>
        </p:grpSpPr>
        <p:sp>
          <p:nvSpPr>
            <p:cNvPr id="19516" name="AutoShape 60">
              <a:extLst>
                <a:ext uri="{FF2B5EF4-FFF2-40B4-BE49-F238E27FC236}">
                  <a16:creationId xmlns:a16="http://schemas.microsoft.com/office/drawing/2014/main" id="{EF2751C2-0528-875B-BF49-0D086BC9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296"/>
              <a:ext cx="3503" cy="596"/>
            </a:xfrm>
            <a:prstGeom prst="cloudCallout">
              <a:avLst>
                <a:gd name="adj1" fmla="val -59051"/>
                <a:gd name="adj2" fmla="val 138255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But what kind of information does that 5% give us anyway?</a:t>
              </a:r>
            </a:p>
          </p:txBody>
        </p:sp>
        <p:grpSp>
          <p:nvGrpSpPr>
            <p:cNvPr id="19517" name="Group 183">
              <a:extLst>
                <a:ext uri="{FF2B5EF4-FFF2-40B4-BE49-F238E27FC236}">
                  <a16:creationId xmlns:a16="http://schemas.microsoft.com/office/drawing/2014/main" id="{F396020A-673C-5274-4571-6D5FE1C50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304"/>
              <a:ext cx="1004" cy="1028"/>
              <a:chOff x="2051" y="1696"/>
              <a:chExt cx="1004" cy="1028"/>
            </a:xfrm>
          </p:grpSpPr>
          <p:sp>
            <p:nvSpPr>
              <p:cNvPr id="19518" name="Freeform 184">
                <a:extLst>
                  <a:ext uri="{FF2B5EF4-FFF2-40B4-BE49-F238E27FC236}">
                    <a16:creationId xmlns:a16="http://schemas.microsoft.com/office/drawing/2014/main" id="{74C28375-193E-2908-A613-03245B95C9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10 w 648"/>
                  <a:gd name="T1" fmla="*/ 31 h 858"/>
                  <a:gd name="T2" fmla="*/ 24 w 648"/>
                  <a:gd name="T3" fmla="*/ 22 h 858"/>
                  <a:gd name="T4" fmla="*/ 79 w 648"/>
                  <a:gd name="T5" fmla="*/ 8 h 858"/>
                  <a:gd name="T6" fmla="*/ 112 w 648"/>
                  <a:gd name="T7" fmla="*/ 1 h 858"/>
                  <a:gd name="T8" fmla="*/ 125 w 648"/>
                  <a:gd name="T9" fmla="*/ 0 h 858"/>
                  <a:gd name="T10" fmla="*/ 142 w 648"/>
                  <a:gd name="T11" fmla="*/ 21 h 858"/>
                  <a:gd name="T12" fmla="*/ 151 w 648"/>
                  <a:gd name="T13" fmla="*/ 43 h 858"/>
                  <a:gd name="T14" fmla="*/ 156 w 648"/>
                  <a:gd name="T15" fmla="*/ 65 h 858"/>
                  <a:gd name="T16" fmla="*/ 156 w 648"/>
                  <a:gd name="T17" fmla="*/ 105 h 858"/>
                  <a:gd name="T18" fmla="*/ 175 w 648"/>
                  <a:gd name="T19" fmla="*/ 144 h 858"/>
                  <a:gd name="T20" fmla="*/ 172 w 648"/>
                  <a:gd name="T21" fmla="*/ 161 h 858"/>
                  <a:gd name="T22" fmla="*/ 147 w 648"/>
                  <a:gd name="T23" fmla="*/ 172 h 858"/>
                  <a:gd name="T24" fmla="*/ 81 w 648"/>
                  <a:gd name="T25" fmla="*/ 182 h 858"/>
                  <a:gd name="T26" fmla="*/ 57 w 648"/>
                  <a:gd name="T27" fmla="*/ 171 h 858"/>
                  <a:gd name="T28" fmla="*/ 41 w 648"/>
                  <a:gd name="T29" fmla="*/ 140 h 858"/>
                  <a:gd name="T30" fmla="*/ 29 w 648"/>
                  <a:gd name="T31" fmla="*/ 105 h 858"/>
                  <a:gd name="T32" fmla="*/ 6 w 648"/>
                  <a:gd name="T33" fmla="*/ 88 h 858"/>
                  <a:gd name="T34" fmla="*/ 1 w 648"/>
                  <a:gd name="T35" fmla="*/ 69 h 858"/>
                  <a:gd name="T36" fmla="*/ 0 w 648"/>
                  <a:gd name="T37" fmla="*/ 47 h 858"/>
                  <a:gd name="T38" fmla="*/ 10 w 648"/>
                  <a:gd name="T39" fmla="*/ 31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48"/>
                  <a:gd name="T61" fmla="*/ 0 h 858"/>
                  <a:gd name="T62" fmla="*/ 648 w 648"/>
                  <a:gd name="T63" fmla="*/ 858 h 8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519" name="Group 185">
                <a:extLst>
                  <a:ext uri="{FF2B5EF4-FFF2-40B4-BE49-F238E27FC236}">
                    <a16:creationId xmlns:a16="http://schemas.microsoft.com/office/drawing/2014/main" id="{800E1160-6EE9-7EDB-5D9D-0BE4F81EDD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9563" name="Freeform 186">
                  <a:extLst>
                    <a:ext uri="{FF2B5EF4-FFF2-40B4-BE49-F238E27FC236}">
                      <a16:creationId xmlns:a16="http://schemas.microsoft.com/office/drawing/2014/main" id="{CAB87438-B3C0-17C8-D07D-5FE928279F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10"/>
                    <a:gd name="T118" fmla="*/ 0 h 940"/>
                    <a:gd name="T119" fmla="*/ 710 w 710"/>
                    <a:gd name="T120" fmla="*/ 940 h 94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64" name="Freeform 187">
                  <a:extLst>
                    <a:ext uri="{FF2B5EF4-FFF2-40B4-BE49-F238E27FC236}">
                      <a16:creationId xmlns:a16="http://schemas.microsoft.com/office/drawing/2014/main" id="{6BA9EFD8-63F3-6F29-3544-9D8BCF040A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9"/>
                    <a:gd name="T25" fmla="*/ 0 h 569"/>
                    <a:gd name="T26" fmla="*/ 199 w 199"/>
                    <a:gd name="T27" fmla="*/ 569 h 5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20" name="Freeform 188">
                <a:extLst>
                  <a:ext uri="{FF2B5EF4-FFF2-40B4-BE49-F238E27FC236}">
                    <a16:creationId xmlns:a16="http://schemas.microsoft.com/office/drawing/2014/main" id="{16C8BECA-32A8-E0CA-2F8D-8B693601AA82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5 w 213"/>
                  <a:gd name="T1" fmla="*/ 12 h 176"/>
                  <a:gd name="T2" fmla="*/ 0 w 213"/>
                  <a:gd name="T3" fmla="*/ 18 h 176"/>
                  <a:gd name="T4" fmla="*/ 25 w 213"/>
                  <a:gd name="T5" fmla="*/ 37 h 176"/>
                  <a:gd name="T6" fmla="*/ 33 w 213"/>
                  <a:gd name="T7" fmla="*/ 15 h 176"/>
                  <a:gd name="T8" fmla="*/ 58 w 213"/>
                  <a:gd name="T9" fmla="*/ 25 h 176"/>
                  <a:gd name="T10" fmla="*/ 57 w 213"/>
                  <a:gd name="T11" fmla="*/ 6 h 176"/>
                  <a:gd name="T12" fmla="*/ 42 w 213"/>
                  <a:gd name="T13" fmla="*/ 0 h 176"/>
                  <a:gd name="T14" fmla="*/ 5 w 213"/>
                  <a:gd name="T15" fmla="*/ 12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176"/>
                  <a:gd name="T26" fmla="*/ 213 w 213"/>
                  <a:gd name="T27" fmla="*/ 176 h 1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521" name="Group 189">
                <a:extLst>
                  <a:ext uri="{FF2B5EF4-FFF2-40B4-BE49-F238E27FC236}">
                    <a16:creationId xmlns:a16="http://schemas.microsoft.com/office/drawing/2014/main" id="{1C18B068-23ED-9872-4E82-D5C60910AA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9556" name="Group 190">
                  <a:extLst>
                    <a:ext uri="{FF2B5EF4-FFF2-40B4-BE49-F238E27FC236}">
                      <a16:creationId xmlns:a16="http://schemas.microsoft.com/office/drawing/2014/main" id="{E21F3D38-CC9D-BEC1-476A-0FE0CDEDEF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9561" name="Freeform 191">
                    <a:extLst>
                      <a:ext uri="{FF2B5EF4-FFF2-40B4-BE49-F238E27FC236}">
                        <a16:creationId xmlns:a16="http://schemas.microsoft.com/office/drawing/2014/main" id="{26980363-400E-E4FA-0E68-BC6575F867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61"/>
                      <a:gd name="T94" fmla="*/ 0 h 1101"/>
                      <a:gd name="T95" fmla="*/ 461 w 461"/>
                      <a:gd name="T96" fmla="*/ 1101 h 1101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62" name="Freeform 192">
                    <a:extLst>
                      <a:ext uri="{FF2B5EF4-FFF2-40B4-BE49-F238E27FC236}">
                        <a16:creationId xmlns:a16="http://schemas.microsoft.com/office/drawing/2014/main" id="{79EE3A48-0216-544D-BBD0-A62E50797D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25"/>
                      <a:gd name="T28" fmla="*/ 0 h 620"/>
                      <a:gd name="T29" fmla="*/ 325 w 325"/>
                      <a:gd name="T30" fmla="*/ 620 h 62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557" name="Group 193">
                  <a:extLst>
                    <a:ext uri="{FF2B5EF4-FFF2-40B4-BE49-F238E27FC236}">
                      <a16:creationId xmlns:a16="http://schemas.microsoft.com/office/drawing/2014/main" id="{7AA9BD4F-5C7F-DDD8-7317-FD418702ED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9558" name="Freeform 194">
                    <a:extLst>
                      <a:ext uri="{FF2B5EF4-FFF2-40B4-BE49-F238E27FC236}">
                        <a16:creationId xmlns:a16="http://schemas.microsoft.com/office/drawing/2014/main" id="{609AED0A-235E-985D-A093-BFAEBE0649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04"/>
                      <a:gd name="T58" fmla="*/ 0 h 214"/>
                      <a:gd name="T59" fmla="*/ 204 w 204"/>
                      <a:gd name="T60" fmla="*/ 214 h 214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59" name="Freeform 195">
                    <a:extLst>
                      <a:ext uri="{FF2B5EF4-FFF2-40B4-BE49-F238E27FC236}">
                        <a16:creationId xmlns:a16="http://schemas.microsoft.com/office/drawing/2014/main" id="{4D938B64-98C5-F926-5F0C-A3EE72CA2D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1"/>
                      <a:gd name="T22" fmla="*/ 0 h 137"/>
                      <a:gd name="T23" fmla="*/ 121 w 121"/>
                      <a:gd name="T24" fmla="*/ 137 h 1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60" name="Freeform 196">
                    <a:extLst>
                      <a:ext uri="{FF2B5EF4-FFF2-40B4-BE49-F238E27FC236}">
                        <a16:creationId xmlns:a16="http://schemas.microsoft.com/office/drawing/2014/main" id="{C1003689-4C57-75A1-9DD4-1327EFE434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44"/>
                      <a:gd name="T94" fmla="*/ 0 h 840"/>
                      <a:gd name="T95" fmla="*/ 444 w 444"/>
                      <a:gd name="T96" fmla="*/ 840 h 840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522" name="Group 197">
                <a:extLst>
                  <a:ext uri="{FF2B5EF4-FFF2-40B4-BE49-F238E27FC236}">
                    <a16:creationId xmlns:a16="http://schemas.microsoft.com/office/drawing/2014/main" id="{D41A955A-C122-0E20-7976-807F119E75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9540" name="Group 198">
                  <a:extLst>
                    <a:ext uri="{FF2B5EF4-FFF2-40B4-BE49-F238E27FC236}">
                      <a16:creationId xmlns:a16="http://schemas.microsoft.com/office/drawing/2014/main" id="{9554824E-4D62-5474-A138-BE0C1329CE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9554" name="Freeform 199">
                    <a:extLst>
                      <a:ext uri="{FF2B5EF4-FFF2-40B4-BE49-F238E27FC236}">
                        <a16:creationId xmlns:a16="http://schemas.microsoft.com/office/drawing/2014/main" id="{0B345262-7837-B7DF-F740-3619D8CCE7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00"/>
                      <a:gd name="T32" fmla="*/ 43 w 43"/>
                      <a:gd name="T33" fmla="*/ 100 h 1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55" name="Freeform 200">
                    <a:extLst>
                      <a:ext uri="{FF2B5EF4-FFF2-40B4-BE49-F238E27FC236}">
                        <a16:creationId xmlns:a16="http://schemas.microsoft.com/office/drawing/2014/main" id="{801593AD-4135-2DEF-1018-C5583883E4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82"/>
                      <a:gd name="T32" fmla="*/ 73 w 73"/>
                      <a:gd name="T33" fmla="*/ 82 h 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41" name="Freeform 201">
                  <a:extLst>
                    <a:ext uri="{FF2B5EF4-FFF2-40B4-BE49-F238E27FC236}">
                      <a16:creationId xmlns:a16="http://schemas.microsoft.com/office/drawing/2014/main" id="{83D9061D-7ED7-4400-80B3-B95CA1F2AA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413"/>
                    <a:gd name="T113" fmla="*/ 340 w 340"/>
                    <a:gd name="T114" fmla="*/ 413 h 41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542" name="Group 202">
                  <a:extLst>
                    <a:ext uri="{FF2B5EF4-FFF2-40B4-BE49-F238E27FC236}">
                      <a16:creationId xmlns:a16="http://schemas.microsoft.com/office/drawing/2014/main" id="{8DC1A3F1-75CB-0ACC-BBC9-4B57D53BDA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9551" name="Freeform 203">
                    <a:extLst>
                      <a:ext uri="{FF2B5EF4-FFF2-40B4-BE49-F238E27FC236}">
                        <a16:creationId xmlns:a16="http://schemas.microsoft.com/office/drawing/2014/main" id="{D17274EA-1176-E2A7-BDC9-8BE6866F80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"/>
                      <a:gd name="T22" fmla="*/ 0 h 21"/>
                      <a:gd name="T23" fmla="*/ 19 w 19"/>
                      <a:gd name="T24" fmla="*/ 21 h 2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52" name="Freeform 204">
                    <a:extLst>
                      <a:ext uri="{FF2B5EF4-FFF2-40B4-BE49-F238E27FC236}">
                        <a16:creationId xmlns:a16="http://schemas.microsoft.com/office/drawing/2014/main" id="{89A310C3-890E-1D38-EB41-59D007D119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24"/>
                      <a:gd name="T17" fmla="*/ 37 w 37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53" name="Freeform 205">
                    <a:extLst>
                      <a:ext uri="{FF2B5EF4-FFF2-40B4-BE49-F238E27FC236}">
                        <a16:creationId xmlns:a16="http://schemas.microsoft.com/office/drawing/2014/main" id="{F486EDEA-7F57-3250-D79C-AA61679E59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24"/>
                      <a:gd name="T17" fmla="*/ 33 w 33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543" name="Group 206">
                  <a:extLst>
                    <a:ext uri="{FF2B5EF4-FFF2-40B4-BE49-F238E27FC236}">
                      <a16:creationId xmlns:a16="http://schemas.microsoft.com/office/drawing/2014/main" id="{0958DB5B-3755-7D92-A61B-0661207E08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9547" name="Freeform 207">
                    <a:extLst>
                      <a:ext uri="{FF2B5EF4-FFF2-40B4-BE49-F238E27FC236}">
                        <a16:creationId xmlns:a16="http://schemas.microsoft.com/office/drawing/2014/main" id="{607A43C2-B4E7-C967-911A-54693BBC07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0"/>
                      <a:gd name="T49" fmla="*/ 0 h 100"/>
                      <a:gd name="T50" fmla="*/ 110 w 110"/>
                      <a:gd name="T51" fmla="*/ 100 h 10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48" name="Oval 208">
                    <a:extLst>
                      <a:ext uri="{FF2B5EF4-FFF2-40B4-BE49-F238E27FC236}">
                        <a16:creationId xmlns:a16="http://schemas.microsoft.com/office/drawing/2014/main" id="{29EF6D7D-465A-0737-ACEB-D2FFDC89E7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0"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9549" name="Freeform 209">
                    <a:extLst>
                      <a:ext uri="{FF2B5EF4-FFF2-40B4-BE49-F238E27FC236}">
                        <a16:creationId xmlns:a16="http://schemas.microsoft.com/office/drawing/2014/main" id="{5A13FE5C-5204-33CD-909D-6C1D6734D7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1"/>
                      <a:gd name="T49" fmla="*/ 0 h 99"/>
                      <a:gd name="T50" fmla="*/ 111 w 111"/>
                      <a:gd name="T51" fmla="*/ 99 h 9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50" name="Oval 210">
                    <a:extLst>
                      <a:ext uri="{FF2B5EF4-FFF2-40B4-BE49-F238E27FC236}">
                        <a16:creationId xmlns:a16="http://schemas.microsoft.com/office/drawing/2014/main" id="{8D049636-15FA-2E47-2C78-737F364B06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0" lang="zh-CN" altLang="en-US" sz="2400"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19544" name="Freeform 211">
                  <a:extLst>
                    <a:ext uri="{FF2B5EF4-FFF2-40B4-BE49-F238E27FC236}">
                      <a16:creationId xmlns:a16="http://schemas.microsoft.com/office/drawing/2014/main" id="{F1F79769-B701-E3FF-8E1F-D463F5C4B2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0"/>
                    <a:gd name="T67" fmla="*/ 0 h 89"/>
                    <a:gd name="T68" fmla="*/ 110 w 110"/>
                    <a:gd name="T69" fmla="*/ 89 h 8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45" name="Freeform 212">
                  <a:extLst>
                    <a:ext uri="{FF2B5EF4-FFF2-40B4-BE49-F238E27FC236}">
                      <a16:creationId xmlns:a16="http://schemas.microsoft.com/office/drawing/2014/main" id="{3A92C0C6-D39B-A650-6913-E4FDF3558F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"/>
                    <a:gd name="T22" fmla="*/ 0 h 32"/>
                    <a:gd name="T23" fmla="*/ 57 w 57"/>
                    <a:gd name="T24" fmla="*/ 32 h 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46" name="Freeform 213">
                  <a:extLst>
                    <a:ext uri="{FF2B5EF4-FFF2-40B4-BE49-F238E27FC236}">
                      <a16:creationId xmlns:a16="http://schemas.microsoft.com/office/drawing/2014/main" id="{D578D7E0-2364-23F8-A717-7C700A5CA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07"/>
                    <a:gd name="T127" fmla="*/ 0 h 282"/>
                    <a:gd name="T128" fmla="*/ 307 w 307"/>
                    <a:gd name="T129" fmla="*/ 282 h 2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23" name="Freeform 214">
                <a:extLst>
                  <a:ext uri="{FF2B5EF4-FFF2-40B4-BE49-F238E27FC236}">
                    <a16:creationId xmlns:a16="http://schemas.microsoft.com/office/drawing/2014/main" id="{165FF509-F59B-8AAA-857E-2935BF50701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4 w 304"/>
                  <a:gd name="T1" fmla="*/ 1 h 764"/>
                  <a:gd name="T2" fmla="*/ 9 w 304"/>
                  <a:gd name="T3" fmla="*/ 0 h 764"/>
                  <a:gd name="T4" fmla="*/ 20 w 304"/>
                  <a:gd name="T5" fmla="*/ 5 h 764"/>
                  <a:gd name="T6" fmla="*/ 20 w 304"/>
                  <a:gd name="T7" fmla="*/ 15 h 764"/>
                  <a:gd name="T8" fmla="*/ 30 w 304"/>
                  <a:gd name="T9" fmla="*/ 24 h 764"/>
                  <a:gd name="T10" fmla="*/ 39 w 304"/>
                  <a:gd name="T11" fmla="*/ 33 h 764"/>
                  <a:gd name="T12" fmla="*/ 49 w 304"/>
                  <a:gd name="T13" fmla="*/ 46 h 764"/>
                  <a:gd name="T14" fmla="*/ 56 w 304"/>
                  <a:gd name="T15" fmla="*/ 58 h 764"/>
                  <a:gd name="T16" fmla="*/ 64 w 304"/>
                  <a:gd name="T17" fmla="*/ 75 h 764"/>
                  <a:gd name="T18" fmla="*/ 70 w 304"/>
                  <a:gd name="T19" fmla="*/ 91 h 764"/>
                  <a:gd name="T20" fmla="*/ 79 w 304"/>
                  <a:gd name="T21" fmla="*/ 121 h 764"/>
                  <a:gd name="T22" fmla="*/ 82 w 304"/>
                  <a:gd name="T23" fmla="*/ 139 h 764"/>
                  <a:gd name="T24" fmla="*/ 71 w 304"/>
                  <a:gd name="T25" fmla="*/ 161 h 764"/>
                  <a:gd name="T26" fmla="*/ 51 w 304"/>
                  <a:gd name="T27" fmla="*/ 144 h 764"/>
                  <a:gd name="T28" fmla="*/ 45 w 304"/>
                  <a:gd name="T29" fmla="*/ 113 h 764"/>
                  <a:gd name="T30" fmla="*/ 41 w 304"/>
                  <a:gd name="T31" fmla="*/ 95 h 764"/>
                  <a:gd name="T32" fmla="*/ 35 w 304"/>
                  <a:gd name="T33" fmla="*/ 77 h 764"/>
                  <a:gd name="T34" fmla="*/ 27 w 304"/>
                  <a:gd name="T35" fmla="*/ 64 h 764"/>
                  <a:gd name="T36" fmla="*/ 19 w 304"/>
                  <a:gd name="T37" fmla="*/ 46 h 764"/>
                  <a:gd name="T38" fmla="*/ 13 w 304"/>
                  <a:gd name="T39" fmla="*/ 33 h 764"/>
                  <a:gd name="T40" fmla="*/ 9 w 304"/>
                  <a:gd name="T41" fmla="*/ 18 h 764"/>
                  <a:gd name="T42" fmla="*/ 0 w 304"/>
                  <a:gd name="T43" fmla="*/ 14 h 764"/>
                  <a:gd name="T44" fmla="*/ 4 w 304"/>
                  <a:gd name="T45" fmla="*/ 1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04"/>
                  <a:gd name="T70" fmla="*/ 0 h 764"/>
                  <a:gd name="T71" fmla="*/ 304 w 304"/>
                  <a:gd name="T72" fmla="*/ 764 h 7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524" name="Group 215">
                <a:extLst>
                  <a:ext uri="{FF2B5EF4-FFF2-40B4-BE49-F238E27FC236}">
                    <a16:creationId xmlns:a16="http://schemas.microsoft.com/office/drawing/2014/main" id="{615E1524-2DBB-4829-F285-30B4B492A5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9525" name="Freeform 216">
                  <a:extLst>
                    <a:ext uri="{FF2B5EF4-FFF2-40B4-BE49-F238E27FC236}">
                      <a16:creationId xmlns:a16="http://schemas.microsoft.com/office/drawing/2014/main" id="{7DB53D45-B7A4-3935-0214-F73F5D8F2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0 w 1229"/>
                    <a:gd name="T1" fmla="*/ 1 h 1468"/>
                    <a:gd name="T2" fmla="*/ 0 w 1229"/>
                    <a:gd name="T3" fmla="*/ 1 h 1468"/>
                    <a:gd name="T4" fmla="*/ 0 w 1229"/>
                    <a:gd name="T5" fmla="*/ 0 h 1468"/>
                    <a:gd name="T6" fmla="*/ 0 w 1229"/>
                    <a:gd name="T7" fmla="*/ 0 h 1468"/>
                    <a:gd name="T8" fmla="*/ 0 w 1229"/>
                    <a:gd name="T9" fmla="*/ 0 h 1468"/>
                    <a:gd name="T10" fmla="*/ 1 w 1229"/>
                    <a:gd name="T11" fmla="*/ 0 h 1468"/>
                    <a:gd name="T12" fmla="*/ 1 w 1229"/>
                    <a:gd name="T13" fmla="*/ 0 h 1468"/>
                    <a:gd name="T14" fmla="*/ 0 w 1229"/>
                    <a:gd name="T15" fmla="*/ 0 h 1468"/>
                    <a:gd name="T16" fmla="*/ 0 w 1229"/>
                    <a:gd name="T17" fmla="*/ 0 h 1468"/>
                    <a:gd name="T18" fmla="*/ 0 w 1229"/>
                    <a:gd name="T19" fmla="*/ 0 h 1468"/>
                    <a:gd name="T20" fmla="*/ 0 w 1229"/>
                    <a:gd name="T21" fmla="*/ 0 h 1468"/>
                    <a:gd name="T22" fmla="*/ 0 w 1229"/>
                    <a:gd name="T23" fmla="*/ 0 h 1468"/>
                    <a:gd name="T24" fmla="*/ 0 w 1229"/>
                    <a:gd name="T25" fmla="*/ 0 h 1468"/>
                    <a:gd name="T26" fmla="*/ 0 w 1229"/>
                    <a:gd name="T27" fmla="*/ 0 h 1468"/>
                    <a:gd name="T28" fmla="*/ 0 w 1229"/>
                    <a:gd name="T29" fmla="*/ 0 h 1468"/>
                    <a:gd name="T30" fmla="*/ 0 w 1229"/>
                    <a:gd name="T31" fmla="*/ 0 h 1468"/>
                    <a:gd name="T32" fmla="*/ 0 w 1229"/>
                    <a:gd name="T33" fmla="*/ 0 h 1468"/>
                    <a:gd name="T34" fmla="*/ 0 w 1229"/>
                    <a:gd name="T35" fmla="*/ 0 h 1468"/>
                    <a:gd name="T36" fmla="*/ 0 w 1229"/>
                    <a:gd name="T37" fmla="*/ 0 h 1468"/>
                    <a:gd name="T38" fmla="*/ 0 w 1229"/>
                    <a:gd name="T39" fmla="*/ 0 h 1468"/>
                    <a:gd name="T40" fmla="*/ 0 w 1229"/>
                    <a:gd name="T41" fmla="*/ 0 h 1468"/>
                    <a:gd name="T42" fmla="*/ 0 w 1229"/>
                    <a:gd name="T43" fmla="*/ 0 h 1468"/>
                    <a:gd name="T44" fmla="*/ 0 w 1229"/>
                    <a:gd name="T45" fmla="*/ 0 h 1468"/>
                    <a:gd name="T46" fmla="*/ 0 w 1229"/>
                    <a:gd name="T47" fmla="*/ 0 h 1468"/>
                    <a:gd name="T48" fmla="*/ 0 w 1229"/>
                    <a:gd name="T49" fmla="*/ 0 h 1468"/>
                    <a:gd name="T50" fmla="*/ 0 w 1229"/>
                    <a:gd name="T51" fmla="*/ 0 h 1468"/>
                    <a:gd name="T52" fmla="*/ 0 w 1229"/>
                    <a:gd name="T53" fmla="*/ 0 h 1468"/>
                    <a:gd name="T54" fmla="*/ 0 w 1229"/>
                    <a:gd name="T55" fmla="*/ 0 h 1468"/>
                    <a:gd name="T56" fmla="*/ 0 w 1229"/>
                    <a:gd name="T57" fmla="*/ 0 h 1468"/>
                    <a:gd name="T58" fmla="*/ 0 w 1229"/>
                    <a:gd name="T59" fmla="*/ 0 h 1468"/>
                    <a:gd name="T60" fmla="*/ 0 w 1229"/>
                    <a:gd name="T61" fmla="*/ 0 h 1468"/>
                    <a:gd name="T62" fmla="*/ 0 w 1229"/>
                    <a:gd name="T63" fmla="*/ 0 h 1468"/>
                    <a:gd name="T64" fmla="*/ 0 w 1229"/>
                    <a:gd name="T65" fmla="*/ 0 h 1468"/>
                    <a:gd name="T66" fmla="*/ 0 w 1229"/>
                    <a:gd name="T67" fmla="*/ 0 h 1468"/>
                    <a:gd name="T68" fmla="*/ 0 w 1229"/>
                    <a:gd name="T69" fmla="*/ 0 h 1468"/>
                    <a:gd name="T70" fmla="*/ 0 w 1229"/>
                    <a:gd name="T71" fmla="*/ 0 h 1468"/>
                    <a:gd name="T72" fmla="*/ 0 w 1229"/>
                    <a:gd name="T73" fmla="*/ 0 h 1468"/>
                    <a:gd name="T74" fmla="*/ 0 w 1229"/>
                    <a:gd name="T75" fmla="*/ 0 h 1468"/>
                    <a:gd name="T76" fmla="*/ 0 w 1229"/>
                    <a:gd name="T77" fmla="*/ 0 h 1468"/>
                    <a:gd name="T78" fmla="*/ 0 w 1229"/>
                    <a:gd name="T79" fmla="*/ 0 h 1468"/>
                    <a:gd name="T80" fmla="*/ 0 w 1229"/>
                    <a:gd name="T81" fmla="*/ 0 h 1468"/>
                    <a:gd name="T82" fmla="*/ 0 w 1229"/>
                    <a:gd name="T83" fmla="*/ 1 h 1468"/>
                    <a:gd name="T84" fmla="*/ 0 w 1229"/>
                    <a:gd name="T85" fmla="*/ 1 h 1468"/>
                    <a:gd name="T86" fmla="*/ 0 w 1229"/>
                    <a:gd name="T87" fmla="*/ 1 h 1468"/>
                    <a:gd name="T88" fmla="*/ 0 w 1229"/>
                    <a:gd name="T89" fmla="*/ 1 h 1468"/>
                    <a:gd name="T90" fmla="*/ 0 w 1229"/>
                    <a:gd name="T91" fmla="*/ 1 h 146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229"/>
                    <a:gd name="T139" fmla="*/ 0 h 1468"/>
                    <a:gd name="T140" fmla="*/ 1229 w 1229"/>
                    <a:gd name="T141" fmla="*/ 1468 h 146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6" name="Freeform 217">
                  <a:extLst>
                    <a:ext uri="{FF2B5EF4-FFF2-40B4-BE49-F238E27FC236}">
                      <a16:creationId xmlns:a16="http://schemas.microsoft.com/office/drawing/2014/main" id="{FB34B985-9C26-48D1-5119-2D9381374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0 w 538"/>
                    <a:gd name="T3" fmla="*/ 0 h 275"/>
                    <a:gd name="T4" fmla="*/ 0 w 538"/>
                    <a:gd name="T5" fmla="*/ 0 h 275"/>
                    <a:gd name="T6" fmla="*/ 0 w 538"/>
                    <a:gd name="T7" fmla="*/ 0 h 2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8"/>
                    <a:gd name="T13" fmla="*/ 0 h 275"/>
                    <a:gd name="T14" fmla="*/ 538 w 538"/>
                    <a:gd name="T15" fmla="*/ 275 h 2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7" name="Freeform 218">
                  <a:extLst>
                    <a:ext uri="{FF2B5EF4-FFF2-40B4-BE49-F238E27FC236}">
                      <a16:creationId xmlns:a16="http://schemas.microsoft.com/office/drawing/2014/main" id="{4F9CCD7B-F307-3799-E1DD-56C03939D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0 w 601"/>
                    <a:gd name="T3" fmla="*/ 0 h 643"/>
                    <a:gd name="T4" fmla="*/ 0 w 601"/>
                    <a:gd name="T5" fmla="*/ 0 h 643"/>
                    <a:gd name="T6" fmla="*/ 0 w 601"/>
                    <a:gd name="T7" fmla="*/ 0 h 643"/>
                    <a:gd name="T8" fmla="*/ 0 w 601"/>
                    <a:gd name="T9" fmla="*/ 0 h 643"/>
                    <a:gd name="T10" fmla="*/ 0 w 601"/>
                    <a:gd name="T11" fmla="*/ 0 h 643"/>
                    <a:gd name="T12" fmla="*/ 0 w 601"/>
                    <a:gd name="T13" fmla="*/ 0 h 6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01"/>
                    <a:gd name="T22" fmla="*/ 0 h 643"/>
                    <a:gd name="T23" fmla="*/ 601 w 601"/>
                    <a:gd name="T24" fmla="*/ 643 h 6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8" name="Freeform 219">
                  <a:extLst>
                    <a:ext uri="{FF2B5EF4-FFF2-40B4-BE49-F238E27FC236}">
                      <a16:creationId xmlns:a16="http://schemas.microsoft.com/office/drawing/2014/main" id="{9BE3EE40-0DD5-B9ED-5B29-39311D3566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0 w 395"/>
                    <a:gd name="T1" fmla="*/ 0 h 623"/>
                    <a:gd name="T2" fmla="*/ 0 w 395"/>
                    <a:gd name="T3" fmla="*/ 0 h 623"/>
                    <a:gd name="T4" fmla="*/ 0 w 395"/>
                    <a:gd name="T5" fmla="*/ 0 h 623"/>
                    <a:gd name="T6" fmla="*/ 0 w 395"/>
                    <a:gd name="T7" fmla="*/ 0 h 623"/>
                    <a:gd name="T8" fmla="*/ 0 w 395"/>
                    <a:gd name="T9" fmla="*/ 0 h 623"/>
                    <a:gd name="T10" fmla="*/ 0 w 395"/>
                    <a:gd name="T11" fmla="*/ 0 h 623"/>
                    <a:gd name="T12" fmla="*/ 0 w 395"/>
                    <a:gd name="T13" fmla="*/ 0 h 623"/>
                    <a:gd name="T14" fmla="*/ 0 w 395"/>
                    <a:gd name="T15" fmla="*/ 0 h 623"/>
                    <a:gd name="T16" fmla="*/ 0 w 395"/>
                    <a:gd name="T17" fmla="*/ 0 h 623"/>
                    <a:gd name="T18" fmla="*/ 0 w 395"/>
                    <a:gd name="T19" fmla="*/ 0 h 623"/>
                    <a:gd name="T20" fmla="*/ 0 w 395"/>
                    <a:gd name="T21" fmla="*/ 0 h 623"/>
                    <a:gd name="T22" fmla="*/ 0 w 395"/>
                    <a:gd name="T23" fmla="*/ 0 h 623"/>
                    <a:gd name="T24" fmla="*/ 0 w 395"/>
                    <a:gd name="T25" fmla="*/ 0 h 623"/>
                    <a:gd name="T26" fmla="*/ 0 w 395"/>
                    <a:gd name="T27" fmla="*/ 0 h 623"/>
                    <a:gd name="T28" fmla="*/ 0 w 395"/>
                    <a:gd name="T29" fmla="*/ 0 h 623"/>
                    <a:gd name="T30" fmla="*/ 0 w 395"/>
                    <a:gd name="T31" fmla="*/ 0 h 623"/>
                    <a:gd name="T32" fmla="*/ 0 w 395"/>
                    <a:gd name="T33" fmla="*/ 0 h 623"/>
                    <a:gd name="T34" fmla="*/ 0 w 395"/>
                    <a:gd name="T35" fmla="*/ 0 h 623"/>
                    <a:gd name="T36" fmla="*/ 0 w 395"/>
                    <a:gd name="T37" fmla="*/ 0 h 623"/>
                    <a:gd name="T38" fmla="*/ 0 w 395"/>
                    <a:gd name="T39" fmla="*/ 0 h 623"/>
                    <a:gd name="T40" fmla="*/ 0 w 395"/>
                    <a:gd name="T41" fmla="*/ 0 h 623"/>
                    <a:gd name="T42" fmla="*/ 0 w 395"/>
                    <a:gd name="T43" fmla="*/ 0 h 623"/>
                    <a:gd name="T44" fmla="*/ 0 w 395"/>
                    <a:gd name="T45" fmla="*/ 0 h 623"/>
                    <a:gd name="T46" fmla="*/ 0 w 395"/>
                    <a:gd name="T47" fmla="*/ 0 h 6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95"/>
                    <a:gd name="T73" fmla="*/ 0 h 623"/>
                    <a:gd name="T74" fmla="*/ 395 w 395"/>
                    <a:gd name="T75" fmla="*/ 623 h 6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29" name="Freeform 220">
                  <a:extLst>
                    <a:ext uri="{FF2B5EF4-FFF2-40B4-BE49-F238E27FC236}">
                      <a16:creationId xmlns:a16="http://schemas.microsoft.com/office/drawing/2014/main" id="{23614C6E-956F-2A2E-A184-71B28F6B3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0 w 114"/>
                    <a:gd name="T1" fmla="*/ 0 h 148"/>
                    <a:gd name="T2" fmla="*/ 0 w 114"/>
                    <a:gd name="T3" fmla="*/ 0 h 148"/>
                    <a:gd name="T4" fmla="*/ 0 w 114"/>
                    <a:gd name="T5" fmla="*/ 0 h 148"/>
                    <a:gd name="T6" fmla="*/ 0 w 114"/>
                    <a:gd name="T7" fmla="*/ 0 h 148"/>
                    <a:gd name="T8" fmla="*/ 0 w 114"/>
                    <a:gd name="T9" fmla="*/ 0 h 148"/>
                    <a:gd name="T10" fmla="*/ 0 w 114"/>
                    <a:gd name="T11" fmla="*/ 0 h 148"/>
                    <a:gd name="T12" fmla="*/ 0 w 114"/>
                    <a:gd name="T13" fmla="*/ 0 h 148"/>
                    <a:gd name="T14" fmla="*/ 0 w 114"/>
                    <a:gd name="T15" fmla="*/ 0 h 148"/>
                    <a:gd name="T16" fmla="*/ 0 w 114"/>
                    <a:gd name="T17" fmla="*/ 0 h 148"/>
                    <a:gd name="T18" fmla="*/ 0 w 114"/>
                    <a:gd name="T19" fmla="*/ 0 h 148"/>
                    <a:gd name="T20" fmla="*/ 0 w 114"/>
                    <a:gd name="T21" fmla="*/ 0 h 148"/>
                    <a:gd name="T22" fmla="*/ 0 w 114"/>
                    <a:gd name="T23" fmla="*/ 0 h 1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4"/>
                    <a:gd name="T37" fmla="*/ 0 h 148"/>
                    <a:gd name="T38" fmla="*/ 114 w 114"/>
                    <a:gd name="T39" fmla="*/ 148 h 14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0" name="Freeform 221">
                  <a:extLst>
                    <a:ext uri="{FF2B5EF4-FFF2-40B4-BE49-F238E27FC236}">
                      <a16:creationId xmlns:a16="http://schemas.microsoft.com/office/drawing/2014/main" id="{0FF57AAD-41F3-C759-ADA9-5B8B5648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0 w 290"/>
                    <a:gd name="T1" fmla="*/ 0 h 1090"/>
                    <a:gd name="T2" fmla="*/ 0 w 290"/>
                    <a:gd name="T3" fmla="*/ 0 h 1090"/>
                    <a:gd name="T4" fmla="*/ 0 w 290"/>
                    <a:gd name="T5" fmla="*/ 0 h 1090"/>
                    <a:gd name="T6" fmla="*/ 0 w 290"/>
                    <a:gd name="T7" fmla="*/ 0 h 1090"/>
                    <a:gd name="T8" fmla="*/ 0 w 290"/>
                    <a:gd name="T9" fmla="*/ 0 h 1090"/>
                    <a:gd name="T10" fmla="*/ 0 w 290"/>
                    <a:gd name="T11" fmla="*/ 0 h 1090"/>
                    <a:gd name="T12" fmla="*/ 0 w 290"/>
                    <a:gd name="T13" fmla="*/ 0 h 1090"/>
                    <a:gd name="T14" fmla="*/ 0 w 290"/>
                    <a:gd name="T15" fmla="*/ 0 h 1090"/>
                    <a:gd name="T16" fmla="*/ 0 w 290"/>
                    <a:gd name="T17" fmla="*/ 0 h 1090"/>
                    <a:gd name="T18" fmla="*/ 0 w 290"/>
                    <a:gd name="T19" fmla="*/ 0 h 1090"/>
                    <a:gd name="T20" fmla="*/ 0 w 290"/>
                    <a:gd name="T21" fmla="*/ 0 h 1090"/>
                    <a:gd name="T22" fmla="*/ 0 w 290"/>
                    <a:gd name="T23" fmla="*/ 0 h 1090"/>
                    <a:gd name="T24" fmla="*/ 0 w 290"/>
                    <a:gd name="T25" fmla="*/ 0 h 1090"/>
                    <a:gd name="T26" fmla="*/ 0 w 290"/>
                    <a:gd name="T27" fmla="*/ 0 h 1090"/>
                    <a:gd name="T28" fmla="*/ 0 w 290"/>
                    <a:gd name="T29" fmla="*/ 0 h 1090"/>
                    <a:gd name="T30" fmla="*/ 0 w 290"/>
                    <a:gd name="T31" fmla="*/ 0 h 1090"/>
                    <a:gd name="T32" fmla="*/ 0 w 290"/>
                    <a:gd name="T33" fmla="*/ 0 h 1090"/>
                    <a:gd name="T34" fmla="*/ 0 w 290"/>
                    <a:gd name="T35" fmla="*/ 0 h 1090"/>
                    <a:gd name="T36" fmla="*/ 0 w 290"/>
                    <a:gd name="T37" fmla="*/ 0 h 1090"/>
                    <a:gd name="T38" fmla="*/ 0 w 290"/>
                    <a:gd name="T39" fmla="*/ 0 h 1090"/>
                    <a:gd name="T40" fmla="*/ 0 w 290"/>
                    <a:gd name="T41" fmla="*/ 0 h 1090"/>
                    <a:gd name="T42" fmla="*/ 0 w 290"/>
                    <a:gd name="T43" fmla="*/ 0 h 1090"/>
                    <a:gd name="T44" fmla="*/ 0 w 290"/>
                    <a:gd name="T45" fmla="*/ 0 h 1090"/>
                    <a:gd name="T46" fmla="*/ 0 w 290"/>
                    <a:gd name="T47" fmla="*/ 0 h 1090"/>
                    <a:gd name="T48" fmla="*/ 0 w 290"/>
                    <a:gd name="T49" fmla="*/ 0 h 1090"/>
                    <a:gd name="T50" fmla="*/ 0 w 290"/>
                    <a:gd name="T51" fmla="*/ 0 h 1090"/>
                    <a:gd name="T52" fmla="*/ 0 w 290"/>
                    <a:gd name="T53" fmla="*/ 0 h 1090"/>
                    <a:gd name="T54" fmla="*/ 0 w 290"/>
                    <a:gd name="T55" fmla="*/ 0 h 1090"/>
                    <a:gd name="T56" fmla="*/ 0 w 290"/>
                    <a:gd name="T57" fmla="*/ 0 h 1090"/>
                    <a:gd name="T58" fmla="*/ 0 w 290"/>
                    <a:gd name="T59" fmla="*/ 0 h 1090"/>
                    <a:gd name="T60" fmla="*/ 0 w 290"/>
                    <a:gd name="T61" fmla="*/ 0 h 109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90"/>
                    <a:gd name="T94" fmla="*/ 0 h 1090"/>
                    <a:gd name="T95" fmla="*/ 290 w 290"/>
                    <a:gd name="T96" fmla="*/ 1090 h 109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1" name="Freeform 222">
                  <a:extLst>
                    <a:ext uri="{FF2B5EF4-FFF2-40B4-BE49-F238E27FC236}">
                      <a16:creationId xmlns:a16="http://schemas.microsoft.com/office/drawing/2014/main" id="{CD77C523-250D-B114-9D1A-4D53BDEB60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0 w 221"/>
                    <a:gd name="T1" fmla="*/ 0 h 28"/>
                    <a:gd name="T2" fmla="*/ 0 w 221"/>
                    <a:gd name="T3" fmla="*/ 0 h 28"/>
                    <a:gd name="T4" fmla="*/ 0 w 221"/>
                    <a:gd name="T5" fmla="*/ 0 h 28"/>
                    <a:gd name="T6" fmla="*/ 0 w 221"/>
                    <a:gd name="T7" fmla="*/ 0 h 28"/>
                    <a:gd name="T8" fmla="*/ 0 w 22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"/>
                    <a:gd name="T16" fmla="*/ 0 h 28"/>
                    <a:gd name="T17" fmla="*/ 221 w 221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2" name="Freeform 223">
                  <a:extLst>
                    <a:ext uri="{FF2B5EF4-FFF2-40B4-BE49-F238E27FC236}">
                      <a16:creationId xmlns:a16="http://schemas.microsoft.com/office/drawing/2014/main" id="{ABC369B4-3CEA-6A80-F066-DD1AB1EBFC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0 w 181"/>
                    <a:gd name="T3" fmla="*/ 0 h 14"/>
                    <a:gd name="T4" fmla="*/ 0 w 181"/>
                    <a:gd name="T5" fmla="*/ 0 h 14"/>
                    <a:gd name="T6" fmla="*/ 0 w 181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1"/>
                    <a:gd name="T13" fmla="*/ 0 h 14"/>
                    <a:gd name="T14" fmla="*/ 181 w 181"/>
                    <a:gd name="T15" fmla="*/ 14 h 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3" name="Freeform 224">
                  <a:extLst>
                    <a:ext uri="{FF2B5EF4-FFF2-40B4-BE49-F238E27FC236}">
                      <a16:creationId xmlns:a16="http://schemas.microsoft.com/office/drawing/2014/main" id="{EF22D5EA-BC58-70CE-942F-CB514CD72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0 w 370"/>
                    <a:gd name="T1" fmla="*/ 0 h 501"/>
                    <a:gd name="T2" fmla="*/ 0 w 370"/>
                    <a:gd name="T3" fmla="*/ 0 h 501"/>
                    <a:gd name="T4" fmla="*/ 0 w 370"/>
                    <a:gd name="T5" fmla="*/ 0 h 501"/>
                    <a:gd name="T6" fmla="*/ 0 w 370"/>
                    <a:gd name="T7" fmla="*/ 0 h 501"/>
                    <a:gd name="T8" fmla="*/ 0 w 370"/>
                    <a:gd name="T9" fmla="*/ 0 h 501"/>
                    <a:gd name="T10" fmla="*/ 0 w 370"/>
                    <a:gd name="T11" fmla="*/ 0 h 501"/>
                    <a:gd name="T12" fmla="*/ 0 w 370"/>
                    <a:gd name="T13" fmla="*/ 0 h 501"/>
                    <a:gd name="T14" fmla="*/ 0 w 370"/>
                    <a:gd name="T15" fmla="*/ 0 h 501"/>
                    <a:gd name="T16" fmla="*/ 0 w 370"/>
                    <a:gd name="T17" fmla="*/ 0 h 501"/>
                    <a:gd name="T18" fmla="*/ 0 w 370"/>
                    <a:gd name="T19" fmla="*/ 0 h 501"/>
                    <a:gd name="T20" fmla="*/ 0 w 370"/>
                    <a:gd name="T21" fmla="*/ 0 h 501"/>
                    <a:gd name="T22" fmla="*/ 0 w 370"/>
                    <a:gd name="T23" fmla="*/ 0 h 501"/>
                    <a:gd name="T24" fmla="*/ 0 w 370"/>
                    <a:gd name="T25" fmla="*/ 0 h 501"/>
                    <a:gd name="T26" fmla="*/ 0 w 370"/>
                    <a:gd name="T27" fmla="*/ 0 h 501"/>
                    <a:gd name="T28" fmla="*/ 0 w 370"/>
                    <a:gd name="T29" fmla="*/ 0 h 501"/>
                    <a:gd name="T30" fmla="*/ 0 w 370"/>
                    <a:gd name="T31" fmla="*/ 0 h 501"/>
                    <a:gd name="T32" fmla="*/ 0 w 370"/>
                    <a:gd name="T33" fmla="*/ 0 h 501"/>
                    <a:gd name="T34" fmla="*/ 0 w 370"/>
                    <a:gd name="T35" fmla="*/ 0 h 501"/>
                    <a:gd name="T36" fmla="*/ 0 w 370"/>
                    <a:gd name="T37" fmla="*/ 0 h 501"/>
                    <a:gd name="T38" fmla="*/ 0 w 370"/>
                    <a:gd name="T39" fmla="*/ 0 h 501"/>
                    <a:gd name="T40" fmla="*/ 0 w 370"/>
                    <a:gd name="T41" fmla="*/ 0 h 501"/>
                    <a:gd name="T42" fmla="*/ 0 w 370"/>
                    <a:gd name="T43" fmla="*/ 0 h 501"/>
                    <a:gd name="T44" fmla="*/ 0 w 370"/>
                    <a:gd name="T45" fmla="*/ 0 h 501"/>
                    <a:gd name="T46" fmla="*/ 0 w 370"/>
                    <a:gd name="T47" fmla="*/ 0 h 50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70"/>
                    <a:gd name="T73" fmla="*/ 0 h 501"/>
                    <a:gd name="T74" fmla="*/ 370 w 370"/>
                    <a:gd name="T75" fmla="*/ 501 h 50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4" name="Freeform 225">
                  <a:extLst>
                    <a:ext uri="{FF2B5EF4-FFF2-40B4-BE49-F238E27FC236}">
                      <a16:creationId xmlns:a16="http://schemas.microsoft.com/office/drawing/2014/main" id="{69F5BE8B-A596-A4A5-56CF-7CD0620738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0 w 98"/>
                    <a:gd name="T1" fmla="*/ 0 h 114"/>
                    <a:gd name="T2" fmla="*/ 0 w 98"/>
                    <a:gd name="T3" fmla="*/ 0 h 114"/>
                    <a:gd name="T4" fmla="*/ 0 w 98"/>
                    <a:gd name="T5" fmla="*/ 0 h 114"/>
                    <a:gd name="T6" fmla="*/ 0 w 98"/>
                    <a:gd name="T7" fmla="*/ 0 h 114"/>
                    <a:gd name="T8" fmla="*/ 0 w 98"/>
                    <a:gd name="T9" fmla="*/ 0 h 114"/>
                    <a:gd name="T10" fmla="*/ 0 w 98"/>
                    <a:gd name="T11" fmla="*/ 0 h 114"/>
                    <a:gd name="T12" fmla="*/ 0 w 98"/>
                    <a:gd name="T13" fmla="*/ 0 h 114"/>
                    <a:gd name="T14" fmla="*/ 0 w 98"/>
                    <a:gd name="T15" fmla="*/ 0 h 114"/>
                    <a:gd name="T16" fmla="*/ 0 w 98"/>
                    <a:gd name="T17" fmla="*/ 0 h 114"/>
                    <a:gd name="T18" fmla="*/ 0 w 98"/>
                    <a:gd name="T19" fmla="*/ 0 h 114"/>
                    <a:gd name="T20" fmla="*/ 0 w 98"/>
                    <a:gd name="T21" fmla="*/ 0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8"/>
                    <a:gd name="T34" fmla="*/ 0 h 114"/>
                    <a:gd name="T35" fmla="*/ 98 w 98"/>
                    <a:gd name="T36" fmla="*/ 114 h 11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5" name="Freeform 226">
                  <a:extLst>
                    <a:ext uri="{FF2B5EF4-FFF2-40B4-BE49-F238E27FC236}">
                      <a16:creationId xmlns:a16="http://schemas.microsoft.com/office/drawing/2014/main" id="{9B049CCF-1339-7988-328E-EAE881EB12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0 w 317"/>
                    <a:gd name="T1" fmla="*/ 0 h 626"/>
                    <a:gd name="T2" fmla="*/ 0 w 317"/>
                    <a:gd name="T3" fmla="*/ 0 h 626"/>
                    <a:gd name="T4" fmla="*/ 0 w 317"/>
                    <a:gd name="T5" fmla="*/ 0 h 626"/>
                    <a:gd name="T6" fmla="*/ 0 w 317"/>
                    <a:gd name="T7" fmla="*/ 0 h 626"/>
                    <a:gd name="T8" fmla="*/ 0 w 317"/>
                    <a:gd name="T9" fmla="*/ 0 h 626"/>
                    <a:gd name="T10" fmla="*/ 0 w 317"/>
                    <a:gd name="T11" fmla="*/ 0 h 626"/>
                    <a:gd name="T12" fmla="*/ 0 w 317"/>
                    <a:gd name="T13" fmla="*/ 0 h 626"/>
                    <a:gd name="T14" fmla="*/ 0 w 317"/>
                    <a:gd name="T15" fmla="*/ 0 h 626"/>
                    <a:gd name="T16" fmla="*/ 0 w 317"/>
                    <a:gd name="T17" fmla="*/ 0 h 626"/>
                    <a:gd name="T18" fmla="*/ 0 w 317"/>
                    <a:gd name="T19" fmla="*/ 0 h 626"/>
                    <a:gd name="T20" fmla="*/ 0 w 317"/>
                    <a:gd name="T21" fmla="*/ 0 h 626"/>
                    <a:gd name="T22" fmla="*/ 0 w 317"/>
                    <a:gd name="T23" fmla="*/ 0 h 626"/>
                    <a:gd name="T24" fmla="*/ 0 w 317"/>
                    <a:gd name="T25" fmla="*/ 0 h 626"/>
                    <a:gd name="T26" fmla="*/ 0 w 317"/>
                    <a:gd name="T27" fmla="*/ 0 h 626"/>
                    <a:gd name="T28" fmla="*/ 0 w 317"/>
                    <a:gd name="T29" fmla="*/ 0 h 626"/>
                    <a:gd name="T30" fmla="*/ 0 w 317"/>
                    <a:gd name="T31" fmla="*/ 0 h 626"/>
                    <a:gd name="T32" fmla="*/ 0 w 317"/>
                    <a:gd name="T33" fmla="*/ 0 h 626"/>
                    <a:gd name="T34" fmla="*/ 0 w 317"/>
                    <a:gd name="T35" fmla="*/ 0 h 626"/>
                    <a:gd name="T36" fmla="*/ 0 w 317"/>
                    <a:gd name="T37" fmla="*/ 0 h 626"/>
                    <a:gd name="T38" fmla="*/ 0 w 317"/>
                    <a:gd name="T39" fmla="*/ 0 h 626"/>
                    <a:gd name="T40" fmla="*/ 0 w 317"/>
                    <a:gd name="T41" fmla="*/ 0 h 6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17"/>
                    <a:gd name="T64" fmla="*/ 0 h 626"/>
                    <a:gd name="T65" fmla="*/ 317 w 317"/>
                    <a:gd name="T66" fmla="*/ 626 h 62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6" name="Freeform 227">
                  <a:extLst>
                    <a:ext uri="{FF2B5EF4-FFF2-40B4-BE49-F238E27FC236}">
                      <a16:creationId xmlns:a16="http://schemas.microsoft.com/office/drawing/2014/main" id="{A005B011-77AE-44B0-B5B9-6CB1B35DE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0 w 132"/>
                    <a:gd name="T1" fmla="*/ 0 h 152"/>
                    <a:gd name="T2" fmla="*/ 0 w 132"/>
                    <a:gd name="T3" fmla="*/ 0 h 152"/>
                    <a:gd name="T4" fmla="*/ 0 w 132"/>
                    <a:gd name="T5" fmla="*/ 0 h 152"/>
                    <a:gd name="T6" fmla="*/ 0 w 132"/>
                    <a:gd name="T7" fmla="*/ 0 h 152"/>
                    <a:gd name="T8" fmla="*/ 0 w 132"/>
                    <a:gd name="T9" fmla="*/ 0 h 152"/>
                    <a:gd name="T10" fmla="*/ 0 w 132"/>
                    <a:gd name="T11" fmla="*/ 0 h 152"/>
                    <a:gd name="T12" fmla="*/ 0 w 132"/>
                    <a:gd name="T13" fmla="*/ 0 h 152"/>
                    <a:gd name="T14" fmla="*/ 0 w 132"/>
                    <a:gd name="T15" fmla="*/ 0 h 152"/>
                    <a:gd name="T16" fmla="*/ 0 w 132"/>
                    <a:gd name="T17" fmla="*/ 0 h 152"/>
                    <a:gd name="T18" fmla="*/ 0 w 132"/>
                    <a:gd name="T19" fmla="*/ 0 h 152"/>
                    <a:gd name="T20" fmla="*/ 0 w 132"/>
                    <a:gd name="T21" fmla="*/ 0 h 1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2"/>
                    <a:gd name="T34" fmla="*/ 0 h 152"/>
                    <a:gd name="T35" fmla="*/ 132 w 132"/>
                    <a:gd name="T36" fmla="*/ 152 h 15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7" name="Freeform 228">
                  <a:extLst>
                    <a:ext uri="{FF2B5EF4-FFF2-40B4-BE49-F238E27FC236}">
                      <a16:creationId xmlns:a16="http://schemas.microsoft.com/office/drawing/2014/main" id="{B85836C4-BF0C-1615-8763-602B62A35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0 w 578"/>
                    <a:gd name="T1" fmla="*/ 0 h 941"/>
                    <a:gd name="T2" fmla="*/ 0 w 578"/>
                    <a:gd name="T3" fmla="*/ 0 h 941"/>
                    <a:gd name="T4" fmla="*/ 0 w 578"/>
                    <a:gd name="T5" fmla="*/ 0 h 941"/>
                    <a:gd name="T6" fmla="*/ 0 w 578"/>
                    <a:gd name="T7" fmla="*/ 0 h 941"/>
                    <a:gd name="T8" fmla="*/ 0 w 578"/>
                    <a:gd name="T9" fmla="*/ 0 h 941"/>
                    <a:gd name="T10" fmla="*/ 0 w 578"/>
                    <a:gd name="T11" fmla="*/ 0 h 941"/>
                    <a:gd name="T12" fmla="*/ 0 w 578"/>
                    <a:gd name="T13" fmla="*/ 0 h 941"/>
                    <a:gd name="T14" fmla="*/ 0 w 578"/>
                    <a:gd name="T15" fmla="*/ 0 h 941"/>
                    <a:gd name="T16" fmla="*/ 0 w 578"/>
                    <a:gd name="T17" fmla="*/ 0 h 941"/>
                    <a:gd name="T18" fmla="*/ 0 w 578"/>
                    <a:gd name="T19" fmla="*/ 0 h 941"/>
                    <a:gd name="T20" fmla="*/ 0 w 578"/>
                    <a:gd name="T21" fmla="*/ 0 h 941"/>
                    <a:gd name="T22" fmla="*/ 0 w 578"/>
                    <a:gd name="T23" fmla="*/ 0 h 941"/>
                    <a:gd name="T24" fmla="*/ 0 w 578"/>
                    <a:gd name="T25" fmla="*/ 0 h 941"/>
                    <a:gd name="T26" fmla="*/ 0 w 578"/>
                    <a:gd name="T27" fmla="*/ 0 h 941"/>
                    <a:gd name="T28" fmla="*/ 0 w 578"/>
                    <a:gd name="T29" fmla="*/ 0 h 941"/>
                    <a:gd name="T30" fmla="*/ 0 w 578"/>
                    <a:gd name="T31" fmla="*/ 0 h 941"/>
                    <a:gd name="T32" fmla="*/ 0 w 578"/>
                    <a:gd name="T33" fmla="*/ 0 h 941"/>
                    <a:gd name="T34" fmla="*/ 0 w 578"/>
                    <a:gd name="T35" fmla="*/ 0 h 941"/>
                    <a:gd name="T36" fmla="*/ 0 w 578"/>
                    <a:gd name="T37" fmla="*/ 0 h 941"/>
                    <a:gd name="T38" fmla="*/ 0 w 578"/>
                    <a:gd name="T39" fmla="*/ 0 h 941"/>
                    <a:gd name="T40" fmla="*/ 0 w 578"/>
                    <a:gd name="T41" fmla="*/ 0 h 941"/>
                    <a:gd name="T42" fmla="*/ 0 w 578"/>
                    <a:gd name="T43" fmla="*/ 0 h 941"/>
                    <a:gd name="T44" fmla="*/ 0 w 578"/>
                    <a:gd name="T45" fmla="*/ 0 h 941"/>
                    <a:gd name="T46" fmla="*/ 0 w 578"/>
                    <a:gd name="T47" fmla="*/ 0 h 941"/>
                    <a:gd name="T48" fmla="*/ 0 w 578"/>
                    <a:gd name="T49" fmla="*/ 0 h 941"/>
                    <a:gd name="T50" fmla="*/ 0 w 578"/>
                    <a:gd name="T51" fmla="*/ 0 h 941"/>
                    <a:gd name="T52" fmla="*/ 0 w 578"/>
                    <a:gd name="T53" fmla="*/ 0 h 941"/>
                    <a:gd name="T54" fmla="*/ 0 w 578"/>
                    <a:gd name="T55" fmla="*/ 0 h 941"/>
                    <a:gd name="T56" fmla="*/ 0 w 578"/>
                    <a:gd name="T57" fmla="*/ 0 h 941"/>
                    <a:gd name="T58" fmla="*/ 0 w 578"/>
                    <a:gd name="T59" fmla="*/ 0 h 941"/>
                    <a:gd name="T60" fmla="*/ 0 w 578"/>
                    <a:gd name="T61" fmla="*/ 0 h 941"/>
                    <a:gd name="T62" fmla="*/ 0 w 578"/>
                    <a:gd name="T63" fmla="*/ 0 h 941"/>
                    <a:gd name="T64" fmla="*/ 0 w 578"/>
                    <a:gd name="T65" fmla="*/ 0 h 941"/>
                    <a:gd name="T66" fmla="*/ 0 w 578"/>
                    <a:gd name="T67" fmla="*/ 0 h 941"/>
                    <a:gd name="T68" fmla="*/ 0 w 578"/>
                    <a:gd name="T69" fmla="*/ 0 h 9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8"/>
                    <a:gd name="T106" fmla="*/ 0 h 941"/>
                    <a:gd name="T107" fmla="*/ 578 w 578"/>
                    <a:gd name="T108" fmla="*/ 941 h 9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8" name="Freeform 229">
                  <a:extLst>
                    <a:ext uri="{FF2B5EF4-FFF2-40B4-BE49-F238E27FC236}">
                      <a16:creationId xmlns:a16="http://schemas.microsoft.com/office/drawing/2014/main" id="{3BCC08BD-15C9-8CDA-872C-F2EAD8C79A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0 h 149"/>
                    <a:gd name="T2" fmla="*/ 0 w 210"/>
                    <a:gd name="T3" fmla="*/ 0 h 149"/>
                    <a:gd name="T4" fmla="*/ 0 w 210"/>
                    <a:gd name="T5" fmla="*/ 0 h 149"/>
                    <a:gd name="T6" fmla="*/ 0 w 210"/>
                    <a:gd name="T7" fmla="*/ 0 h 149"/>
                    <a:gd name="T8" fmla="*/ 0 w 210"/>
                    <a:gd name="T9" fmla="*/ 0 h 149"/>
                    <a:gd name="T10" fmla="*/ 0 w 210"/>
                    <a:gd name="T11" fmla="*/ 0 h 149"/>
                    <a:gd name="T12" fmla="*/ 0 w 210"/>
                    <a:gd name="T13" fmla="*/ 0 h 149"/>
                    <a:gd name="T14" fmla="*/ 0 w 210"/>
                    <a:gd name="T15" fmla="*/ 0 h 149"/>
                    <a:gd name="T16" fmla="*/ 0 w 210"/>
                    <a:gd name="T17" fmla="*/ 0 h 149"/>
                    <a:gd name="T18" fmla="*/ 0 w 210"/>
                    <a:gd name="T19" fmla="*/ 0 h 149"/>
                    <a:gd name="T20" fmla="*/ 0 w 210"/>
                    <a:gd name="T21" fmla="*/ 0 h 149"/>
                    <a:gd name="T22" fmla="*/ 0 w 210"/>
                    <a:gd name="T23" fmla="*/ 0 h 14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0"/>
                    <a:gd name="T37" fmla="*/ 0 h 149"/>
                    <a:gd name="T38" fmla="*/ 210 w 210"/>
                    <a:gd name="T39" fmla="*/ 149 h 14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39" name="Freeform 230">
                  <a:extLst>
                    <a:ext uri="{FF2B5EF4-FFF2-40B4-BE49-F238E27FC236}">
                      <a16:creationId xmlns:a16="http://schemas.microsoft.com/office/drawing/2014/main" id="{0FCBEFE6-8586-3683-0360-8B751A206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0 w 7"/>
                    <a:gd name="T1" fmla="*/ 0 h 42"/>
                    <a:gd name="T2" fmla="*/ 0 w 7"/>
                    <a:gd name="T3" fmla="*/ 0 h 42"/>
                    <a:gd name="T4" fmla="*/ 0 w 7"/>
                    <a:gd name="T5" fmla="*/ 0 h 42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2"/>
                    <a:gd name="T11" fmla="*/ 7 w 7"/>
                    <a:gd name="T12" fmla="*/ 42 h 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6" name="Group 280">
            <a:extLst>
              <a:ext uri="{FF2B5EF4-FFF2-40B4-BE49-F238E27FC236}">
                <a16:creationId xmlns:a16="http://schemas.microsoft.com/office/drawing/2014/main" id="{A46274CA-A58F-D78E-22B7-38C4309D06C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790700"/>
            <a:ext cx="7010400" cy="3503613"/>
            <a:chOff x="336" y="1125"/>
            <a:chExt cx="4416" cy="2207"/>
          </a:xfrm>
        </p:grpSpPr>
        <p:sp>
          <p:nvSpPr>
            <p:cNvPr id="19467" name="AutoShape 56">
              <a:extLst>
                <a:ext uri="{FF2B5EF4-FFF2-40B4-BE49-F238E27FC236}">
                  <a16:creationId xmlns:a16="http://schemas.microsoft.com/office/drawing/2014/main" id="{E9C7A90F-0742-7BE8-1755-1E2725CB4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1125"/>
              <a:ext cx="3503" cy="891"/>
            </a:xfrm>
            <a:prstGeom prst="cloudCallout">
              <a:avLst>
                <a:gd name="adj1" fmla="val -54255"/>
                <a:gd name="adj2" fmla="val 95231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FFFFFF"/>
                </a:gs>
              </a:gsLst>
              <a:lin ang="18900000" scaled="1"/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Now I wouldn’t call it simple.  Say … what is the relative error of 20cm</a:t>
              </a:r>
              <a:r>
                <a:rPr lang="en-US" altLang="zh-CN" sz="2000" b="1">
                  <a:cs typeface="Times New Roman" panose="02020603050405020304" pitchFamily="18" charset="0"/>
                </a:rPr>
                <a:t>±1cm?</a:t>
              </a:r>
              <a:endParaRPr lang="en-US" altLang="zh-CN" sz="2000" b="1">
                <a:ea typeface="楷体_GB2312" pitchFamily="49" charset="-122"/>
              </a:endParaRPr>
            </a:p>
          </p:txBody>
        </p:sp>
        <p:grpSp>
          <p:nvGrpSpPr>
            <p:cNvPr id="19468" name="Group 232">
              <a:extLst>
                <a:ext uri="{FF2B5EF4-FFF2-40B4-BE49-F238E27FC236}">
                  <a16:creationId xmlns:a16="http://schemas.microsoft.com/office/drawing/2014/main" id="{30F46DE1-9DA4-FE15-543E-BE2D8D266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304"/>
              <a:ext cx="1004" cy="1028"/>
              <a:chOff x="2051" y="1696"/>
              <a:chExt cx="1004" cy="1028"/>
            </a:xfrm>
          </p:grpSpPr>
          <p:sp>
            <p:nvSpPr>
              <p:cNvPr id="19469" name="Freeform 233">
                <a:extLst>
                  <a:ext uri="{FF2B5EF4-FFF2-40B4-BE49-F238E27FC236}">
                    <a16:creationId xmlns:a16="http://schemas.microsoft.com/office/drawing/2014/main" id="{A906C1BE-8AE3-7256-46CF-E428E59B02A9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10 w 648"/>
                  <a:gd name="T1" fmla="*/ 31 h 858"/>
                  <a:gd name="T2" fmla="*/ 24 w 648"/>
                  <a:gd name="T3" fmla="*/ 22 h 858"/>
                  <a:gd name="T4" fmla="*/ 79 w 648"/>
                  <a:gd name="T5" fmla="*/ 8 h 858"/>
                  <a:gd name="T6" fmla="*/ 112 w 648"/>
                  <a:gd name="T7" fmla="*/ 1 h 858"/>
                  <a:gd name="T8" fmla="*/ 125 w 648"/>
                  <a:gd name="T9" fmla="*/ 0 h 858"/>
                  <a:gd name="T10" fmla="*/ 142 w 648"/>
                  <a:gd name="T11" fmla="*/ 21 h 858"/>
                  <a:gd name="T12" fmla="*/ 151 w 648"/>
                  <a:gd name="T13" fmla="*/ 43 h 858"/>
                  <a:gd name="T14" fmla="*/ 156 w 648"/>
                  <a:gd name="T15" fmla="*/ 65 h 858"/>
                  <a:gd name="T16" fmla="*/ 156 w 648"/>
                  <a:gd name="T17" fmla="*/ 105 h 858"/>
                  <a:gd name="T18" fmla="*/ 175 w 648"/>
                  <a:gd name="T19" fmla="*/ 144 h 858"/>
                  <a:gd name="T20" fmla="*/ 172 w 648"/>
                  <a:gd name="T21" fmla="*/ 161 h 858"/>
                  <a:gd name="T22" fmla="*/ 147 w 648"/>
                  <a:gd name="T23" fmla="*/ 172 h 858"/>
                  <a:gd name="T24" fmla="*/ 81 w 648"/>
                  <a:gd name="T25" fmla="*/ 182 h 858"/>
                  <a:gd name="T26" fmla="*/ 57 w 648"/>
                  <a:gd name="T27" fmla="*/ 171 h 858"/>
                  <a:gd name="T28" fmla="*/ 41 w 648"/>
                  <a:gd name="T29" fmla="*/ 140 h 858"/>
                  <a:gd name="T30" fmla="*/ 29 w 648"/>
                  <a:gd name="T31" fmla="*/ 105 h 858"/>
                  <a:gd name="T32" fmla="*/ 6 w 648"/>
                  <a:gd name="T33" fmla="*/ 88 h 858"/>
                  <a:gd name="T34" fmla="*/ 1 w 648"/>
                  <a:gd name="T35" fmla="*/ 69 h 858"/>
                  <a:gd name="T36" fmla="*/ 0 w 648"/>
                  <a:gd name="T37" fmla="*/ 47 h 858"/>
                  <a:gd name="T38" fmla="*/ 10 w 648"/>
                  <a:gd name="T39" fmla="*/ 31 h 8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48"/>
                  <a:gd name="T61" fmla="*/ 0 h 858"/>
                  <a:gd name="T62" fmla="*/ 648 w 648"/>
                  <a:gd name="T63" fmla="*/ 858 h 8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70" name="Group 234">
                <a:extLst>
                  <a:ext uri="{FF2B5EF4-FFF2-40B4-BE49-F238E27FC236}">
                    <a16:creationId xmlns:a16="http://schemas.microsoft.com/office/drawing/2014/main" id="{7C968067-A62F-39DB-5F3E-30FDBE4453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9514" name="Freeform 235">
                  <a:extLst>
                    <a:ext uri="{FF2B5EF4-FFF2-40B4-BE49-F238E27FC236}">
                      <a16:creationId xmlns:a16="http://schemas.microsoft.com/office/drawing/2014/main" id="{CE419557-D0D3-3B53-B8F5-0EF0A76193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10"/>
                    <a:gd name="T118" fmla="*/ 0 h 940"/>
                    <a:gd name="T119" fmla="*/ 710 w 710"/>
                    <a:gd name="T120" fmla="*/ 940 h 94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5" name="Freeform 236">
                  <a:extLst>
                    <a:ext uri="{FF2B5EF4-FFF2-40B4-BE49-F238E27FC236}">
                      <a16:creationId xmlns:a16="http://schemas.microsoft.com/office/drawing/2014/main" id="{B1C44571-93DA-757D-EB07-33DFE14291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9"/>
                    <a:gd name="T25" fmla="*/ 0 h 569"/>
                    <a:gd name="T26" fmla="*/ 199 w 199"/>
                    <a:gd name="T27" fmla="*/ 569 h 56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471" name="Freeform 237">
                <a:extLst>
                  <a:ext uri="{FF2B5EF4-FFF2-40B4-BE49-F238E27FC236}">
                    <a16:creationId xmlns:a16="http://schemas.microsoft.com/office/drawing/2014/main" id="{D4F7F215-3841-9336-85FD-22D2DDA9FE4A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5 w 213"/>
                  <a:gd name="T1" fmla="*/ 12 h 176"/>
                  <a:gd name="T2" fmla="*/ 0 w 213"/>
                  <a:gd name="T3" fmla="*/ 18 h 176"/>
                  <a:gd name="T4" fmla="*/ 25 w 213"/>
                  <a:gd name="T5" fmla="*/ 37 h 176"/>
                  <a:gd name="T6" fmla="*/ 33 w 213"/>
                  <a:gd name="T7" fmla="*/ 15 h 176"/>
                  <a:gd name="T8" fmla="*/ 58 w 213"/>
                  <a:gd name="T9" fmla="*/ 25 h 176"/>
                  <a:gd name="T10" fmla="*/ 57 w 213"/>
                  <a:gd name="T11" fmla="*/ 6 h 176"/>
                  <a:gd name="T12" fmla="*/ 42 w 213"/>
                  <a:gd name="T13" fmla="*/ 0 h 176"/>
                  <a:gd name="T14" fmla="*/ 5 w 213"/>
                  <a:gd name="T15" fmla="*/ 12 h 1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176"/>
                  <a:gd name="T26" fmla="*/ 213 w 213"/>
                  <a:gd name="T27" fmla="*/ 176 h 1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72" name="Group 238">
                <a:extLst>
                  <a:ext uri="{FF2B5EF4-FFF2-40B4-BE49-F238E27FC236}">
                    <a16:creationId xmlns:a16="http://schemas.microsoft.com/office/drawing/2014/main" id="{685FF2D8-36AE-78FB-83EE-299B876883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9507" name="Group 239">
                  <a:extLst>
                    <a:ext uri="{FF2B5EF4-FFF2-40B4-BE49-F238E27FC236}">
                      <a16:creationId xmlns:a16="http://schemas.microsoft.com/office/drawing/2014/main" id="{B7C774B3-E784-2B36-A57E-B4AA7A76FA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9512" name="Freeform 240">
                    <a:extLst>
                      <a:ext uri="{FF2B5EF4-FFF2-40B4-BE49-F238E27FC236}">
                        <a16:creationId xmlns:a16="http://schemas.microsoft.com/office/drawing/2014/main" id="{F339453B-61F0-684F-5AC1-5B2839BED1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61"/>
                      <a:gd name="T94" fmla="*/ 0 h 1101"/>
                      <a:gd name="T95" fmla="*/ 461 w 461"/>
                      <a:gd name="T96" fmla="*/ 1101 h 1101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13" name="Freeform 241">
                    <a:extLst>
                      <a:ext uri="{FF2B5EF4-FFF2-40B4-BE49-F238E27FC236}">
                        <a16:creationId xmlns:a16="http://schemas.microsoft.com/office/drawing/2014/main" id="{DE137499-0C42-0A22-23DC-A128BF9432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25"/>
                      <a:gd name="T28" fmla="*/ 0 h 620"/>
                      <a:gd name="T29" fmla="*/ 325 w 325"/>
                      <a:gd name="T30" fmla="*/ 620 h 62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508" name="Group 242">
                  <a:extLst>
                    <a:ext uri="{FF2B5EF4-FFF2-40B4-BE49-F238E27FC236}">
                      <a16:creationId xmlns:a16="http://schemas.microsoft.com/office/drawing/2014/main" id="{965CED20-58EB-BAA2-D182-E1399D0BC8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9509" name="Freeform 243">
                    <a:extLst>
                      <a:ext uri="{FF2B5EF4-FFF2-40B4-BE49-F238E27FC236}">
                        <a16:creationId xmlns:a16="http://schemas.microsoft.com/office/drawing/2014/main" id="{521DF581-576F-B63A-4190-050393F449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204"/>
                      <a:gd name="T58" fmla="*/ 0 h 214"/>
                      <a:gd name="T59" fmla="*/ 204 w 204"/>
                      <a:gd name="T60" fmla="*/ 214 h 214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10" name="Freeform 244">
                    <a:extLst>
                      <a:ext uri="{FF2B5EF4-FFF2-40B4-BE49-F238E27FC236}">
                        <a16:creationId xmlns:a16="http://schemas.microsoft.com/office/drawing/2014/main" id="{CB47911D-1657-B45C-587F-248F1189B3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21"/>
                      <a:gd name="T22" fmla="*/ 0 h 137"/>
                      <a:gd name="T23" fmla="*/ 121 w 121"/>
                      <a:gd name="T24" fmla="*/ 137 h 1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11" name="Freeform 245">
                    <a:extLst>
                      <a:ext uri="{FF2B5EF4-FFF2-40B4-BE49-F238E27FC236}">
                        <a16:creationId xmlns:a16="http://schemas.microsoft.com/office/drawing/2014/main" id="{64200D48-F6CE-4301-15F0-06BE07E0A1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444"/>
                      <a:gd name="T94" fmla="*/ 0 h 840"/>
                      <a:gd name="T95" fmla="*/ 444 w 444"/>
                      <a:gd name="T96" fmla="*/ 840 h 840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473" name="Group 246">
                <a:extLst>
                  <a:ext uri="{FF2B5EF4-FFF2-40B4-BE49-F238E27FC236}">
                    <a16:creationId xmlns:a16="http://schemas.microsoft.com/office/drawing/2014/main" id="{B740E01A-195B-593B-DFB4-1E19D61183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9491" name="Group 247">
                  <a:extLst>
                    <a:ext uri="{FF2B5EF4-FFF2-40B4-BE49-F238E27FC236}">
                      <a16:creationId xmlns:a16="http://schemas.microsoft.com/office/drawing/2014/main" id="{D150FA4C-587F-A03A-8DB1-132598A302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9505" name="Freeform 248">
                    <a:extLst>
                      <a:ext uri="{FF2B5EF4-FFF2-40B4-BE49-F238E27FC236}">
                        <a16:creationId xmlns:a16="http://schemas.microsoft.com/office/drawing/2014/main" id="{1A270FCC-ECF6-C439-2A3D-8277D15709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3"/>
                      <a:gd name="T31" fmla="*/ 0 h 100"/>
                      <a:gd name="T32" fmla="*/ 43 w 43"/>
                      <a:gd name="T33" fmla="*/ 100 h 1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6" name="Freeform 249">
                    <a:extLst>
                      <a:ext uri="{FF2B5EF4-FFF2-40B4-BE49-F238E27FC236}">
                        <a16:creationId xmlns:a16="http://schemas.microsoft.com/office/drawing/2014/main" id="{23601C17-A419-8575-38D0-31BBEFB30D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3"/>
                      <a:gd name="T31" fmla="*/ 0 h 82"/>
                      <a:gd name="T32" fmla="*/ 73 w 73"/>
                      <a:gd name="T33" fmla="*/ 82 h 8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492" name="Freeform 250">
                  <a:extLst>
                    <a:ext uri="{FF2B5EF4-FFF2-40B4-BE49-F238E27FC236}">
                      <a16:creationId xmlns:a16="http://schemas.microsoft.com/office/drawing/2014/main" id="{C45CDEAD-4A5F-FA87-1A38-9AFEABAAC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413"/>
                    <a:gd name="T113" fmla="*/ 340 w 340"/>
                    <a:gd name="T114" fmla="*/ 413 h 41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493" name="Group 251">
                  <a:extLst>
                    <a:ext uri="{FF2B5EF4-FFF2-40B4-BE49-F238E27FC236}">
                      <a16:creationId xmlns:a16="http://schemas.microsoft.com/office/drawing/2014/main" id="{615A1858-6778-E276-9514-0BCC777179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9502" name="Freeform 252">
                    <a:extLst>
                      <a:ext uri="{FF2B5EF4-FFF2-40B4-BE49-F238E27FC236}">
                        <a16:creationId xmlns:a16="http://schemas.microsoft.com/office/drawing/2014/main" id="{A637BC76-9F00-E744-4793-B0762131BB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"/>
                      <a:gd name="T22" fmla="*/ 0 h 21"/>
                      <a:gd name="T23" fmla="*/ 19 w 19"/>
                      <a:gd name="T24" fmla="*/ 21 h 2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3" name="Freeform 253">
                    <a:extLst>
                      <a:ext uri="{FF2B5EF4-FFF2-40B4-BE49-F238E27FC236}">
                        <a16:creationId xmlns:a16="http://schemas.microsoft.com/office/drawing/2014/main" id="{D0AE4C94-B565-C0D8-C62B-F1F3101BFA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"/>
                      <a:gd name="T16" fmla="*/ 0 h 24"/>
                      <a:gd name="T17" fmla="*/ 37 w 37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4" name="Freeform 254">
                    <a:extLst>
                      <a:ext uri="{FF2B5EF4-FFF2-40B4-BE49-F238E27FC236}">
                        <a16:creationId xmlns:a16="http://schemas.microsoft.com/office/drawing/2014/main" id="{70371AFD-8EFC-51E5-5096-D7007AD187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"/>
                      <a:gd name="T16" fmla="*/ 0 h 24"/>
                      <a:gd name="T17" fmla="*/ 33 w 33"/>
                      <a:gd name="T18" fmla="*/ 24 h 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94" name="Group 255">
                  <a:extLst>
                    <a:ext uri="{FF2B5EF4-FFF2-40B4-BE49-F238E27FC236}">
                      <a16:creationId xmlns:a16="http://schemas.microsoft.com/office/drawing/2014/main" id="{D4BDD3EA-14F4-6AD0-B59A-F7348DFB9F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9498" name="Freeform 256">
                    <a:extLst>
                      <a:ext uri="{FF2B5EF4-FFF2-40B4-BE49-F238E27FC236}">
                        <a16:creationId xmlns:a16="http://schemas.microsoft.com/office/drawing/2014/main" id="{0771934F-2764-5C3B-DF3E-B1FEE00A82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0"/>
                      <a:gd name="T49" fmla="*/ 0 h 100"/>
                      <a:gd name="T50" fmla="*/ 110 w 110"/>
                      <a:gd name="T51" fmla="*/ 100 h 10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9" name="Oval 257">
                    <a:extLst>
                      <a:ext uri="{FF2B5EF4-FFF2-40B4-BE49-F238E27FC236}">
                        <a16:creationId xmlns:a16="http://schemas.microsoft.com/office/drawing/2014/main" id="{6C4E08ED-FC4F-D476-AA6D-1973720998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0" lang="zh-CN" altLang="en-US" sz="24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9500" name="Freeform 258">
                    <a:extLst>
                      <a:ext uri="{FF2B5EF4-FFF2-40B4-BE49-F238E27FC236}">
                        <a16:creationId xmlns:a16="http://schemas.microsoft.com/office/drawing/2014/main" id="{37274C55-B2F4-B649-9B51-58FF7B2BCE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11"/>
                      <a:gd name="T49" fmla="*/ 0 h 99"/>
                      <a:gd name="T50" fmla="*/ 111 w 111"/>
                      <a:gd name="T51" fmla="*/ 99 h 9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1" name="Oval 259">
                    <a:extLst>
                      <a:ext uri="{FF2B5EF4-FFF2-40B4-BE49-F238E27FC236}">
                        <a16:creationId xmlns:a16="http://schemas.microsoft.com/office/drawing/2014/main" id="{4FC3CEF0-42FF-E147-5CCD-654EE8D89A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kumimoji="0" lang="zh-CN" altLang="en-US" sz="2400"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19495" name="Freeform 260">
                  <a:extLst>
                    <a:ext uri="{FF2B5EF4-FFF2-40B4-BE49-F238E27FC236}">
                      <a16:creationId xmlns:a16="http://schemas.microsoft.com/office/drawing/2014/main" id="{3E6CF13D-A77B-A497-8B62-EA7BF3EC51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0"/>
                    <a:gd name="T67" fmla="*/ 0 h 89"/>
                    <a:gd name="T68" fmla="*/ 110 w 110"/>
                    <a:gd name="T69" fmla="*/ 89 h 8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6" name="Freeform 261">
                  <a:extLst>
                    <a:ext uri="{FF2B5EF4-FFF2-40B4-BE49-F238E27FC236}">
                      <a16:creationId xmlns:a16="http://schemas.microsoft.com/office/drawing/2014/main" id="{C9C43B3B-0F62-6AFB-3789-AD8CF6B23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"/>
                    <a:gd name="T22" fmla="*/ 0 h 32"/>
                    <a:gd name="T23" fmla="*/ 57 w 57"/>
                    <a:gd name="T24" fmla="*/ 32 h 3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7" name="Freeform 262">
                  <a:extLst>
                    <a:ext uri="{FF2B5EF4-FFF2-40B4-BE49-F238E27FC236}">
                      <a16:creationId xmlns:a16="http://schemas.microsoft.com/office/drawing/2014/main" id="{D8A983EE-0C97-6957-1223-113F02536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07"/>
                    <a:gd name="T127" fmla="*/ 0 h 282"/>
                    <a:gd name="T128" fmla="*/ 307 w 307"/>
                    <a:gd name="T129" fmla="*/ 282 h 2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474" name="Freeform 263">
                <a:extLst>
                  <a:ext uri="{FF2B5EF4-FFF2-40B4-BE49-F238E27FC236}">
                    <a16:creationId xmlns:a16="http://schemas.microsoft.com/office/drawing/2014/main" id="{4268E68D-C256-5EF5-C545-D8BC112EFF0C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4 w 304"/>
                  <a:gd name="T1" fmla="*/ 1 h 764"/>
                  <a:gd name="T2" fmla="*/ 9 w 304"/>
                  <a:gd name="T3" fmla="*/ 0 h 764"/>
                  <a:gd name="T4" fmla="*/ 20 w 304"/>
                  <a:gd name="T5" fmla="*/ 5 h 764"/>
                  <a:gd name="T6" fmla="*/ 20 w 304"/>
                  <a:gd name="T7" fmla="*/ 15 h 764"/>
                  <a:gd name="T8" fmla="*/ 30 w 304"/>
                  <a:gd name="T9" fmla="*/ 24 h 764"/>
                  <a:gd name="T10" fmla="*/ 39 w 304"/>
                  <a:gd name="T11" fmla="*/ 33 h 764"/>
                  <a:gd name="T12" fmla="*/ 49 w 304"/>
                  <a:gd name="T13" fmla="*/ 46 h 764"/>
                  <a:gd name="T14" fmla="*/ 56 w 304"/>
                  <a:gd name="T15" fmla="*/ 58 h 764"/>
                  <a:gd name="T16" fmla="*/ 64 w 304"/>
                  <a:gd name="T17" fmla="*/ 75 h 764"/>
                  <a:gd name="T18" fmla="*/ 70 w 304"/>
                  <a:gd name="T19" fmla="*/ 91 h 764"/>
                  <a:gd name="T20" fmla="*/ 79 w 304"/>
                  <a:gd name="T21" fmla="*/ 121 h 764"/>
                  <a:gd name="T22" fmla="*/ 82 w 304"/>
                  <a:gd name="T23" fmla="*/ 139 h 764"/>
                  <a:gd name="T24" fmla="*/ 71 w 304"/>
                  <a:gd name="T25" fmla="*/ 161 h 764"/>
                  <a:gd name="T26" fmla="*/ 51 w 304"/>
                  <a:gd name="T27" fmla="*/ 144 h 764"/>
                  <a:gd name="T28" fmla="*/ 45 w 304"/>
                  <a:gd name="T29" fmla="*/ 113 h 764"/>
                  <a:gd name="T30" fmla="*/ 41 w 304"/>
                  <a:gd name="T31" fmla="*/ 95 h 764"/>
                  <a:gd name="T32" fmla="*/ 35 w 304"/>
                  <a:gd name="T33" fmla="*/ 77 h 764"/>
                  <a:gd name="T34" fmla="*/ 27 w 304"/>
                  <a:gd name="T35" fmla="*/ 64 h 764"/>
                  <a:gd name="T36" fmla="*/ 19 w 304"/>
                  <a:gd name="T37" fmla="*/ 46 h 764"/>
                  <a:gd name="T38" fmla="*/ 13 w 304"/>
                  <a:gd name="T39" fmla="*/ 33 h 764"/>
                  <a:gd name="T40" fmla="*/ 9 w 304"/>
                  <a:gd name="T41" fmla="*/ 18 h 764"/>
                  <a:gd name="T42" fmla="*/ 0 w 304"/>
                  <a:gd name="T43" fmla="*/ 14 h 764"/>
                  <a:gd name="T44" fmla="*/ 4 w 304"/>
                  <a:gd name="T45" fmla="*/ 1 h 7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04"/>
                  <a:gd name="T70" fmla="*/ 0 h 764"/>
                  <a:gd name="T71" fmla="*/ 304 w 304"/>
                  <a:gd name="T72" fmla="*/ 764 h 76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75" name="Group 264">
                <a:extLst>
                  <a:ext uri="{FF2B5EF4-FFF2-40B4-BE49-F238E27FC236}">
                    <a16:creationId xmlns:a16="http://schemas.microsoft.com/office/drawing/2014/main" id="{6AD96B8C-B882-D841-8582-0E45FD61A7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9476" name="Freeform 265">
                  <a:extLst>
                    <a:ext uri="{FF2B5EF4-FFF2-40B4-BE49-F238E27FC236}">
                      <a16:creationId xmlns:a16="http://schemas.microsoft.com/office/drawing/2014/main" id="{D014807D-9F02-B8D7-5CA6-DC0F7751FF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0 w 1229"/>
                    <a:gd name="T1" fmla="*/ 1 h 1468"/>
                    <a:gd name="T2" fmla="*/ 0 w 1229"/>
                    <a:gd name="T3" fmla="*/ 1 h 1468"/>
                    <a:gd name="T4" fmla="*/ 0 w 1229"/>
                    <a:gd name="T5" fmla="*/ 0 h 1468"/>
                    <a:gd name="T6" fmla="*/ 0 w 1229"/>
                    <a:gd name="T7" fmla="*/ 0 h 1468"/>
                    <a:gd name="T8" fmla="*/ 0 w 1229"/>
                    <a:gd name="T9" fmla="*/ 0 h 1468"/>
                    <a:gd name="T10" fmla="*/ 1 w 1229"/>
                    <a:gd name="T11" fmla="*/ 0 h 1468"/>
                    <a:gd name="T12" fmla="*/ 1 w 1229"/>
                    <a:gd name="T13" fmla="*/ 0 h 1468"/>
                    <a:gd name="T14" fmla="*/ 0 w 1229"/>
                    <a:gd name="T15" fmla="*/ 0 h 1468"/>
                    <a:gd name="T16" fmla="*/ 0 w 1229"/>
                    <a:gd name="T17" fmla="*/ 0 h 1468"/>
                    <a:gd name="T18" fmla="*/ 0 w 1229"/>
                    <a:gd name="T19" fmla="*/ 0 h 1468"/>
                    <a:gd name="T20" fmla="*/ 0 w 1229"/>
                    <a:gd name="T21" fmla="*/ 0 h 1468"/>
                    <a:gd name="T22" fmla="*/ 0 w 1229"/>
                    <a:gd name="T23" fmla="*/ 0 h 1468"/>
                    <a:gd name="T24" fmla="*/ 0 w 1229"/>
                    <a:gd name="T25" fmla="*/ 0 h 1468"/>
                    <a:gd name="T26" fmla="*/ 0 w 1229"/>
                    <a:gd name="T27" fmla="*/ 0 h 1468"/>
                    <a:gd name="T28" fmla="*/ 0 w 1229"/>
                    <a:gd name="T29" fmla="*/ 0 h 1468"/>
                    <a:gd name="T30" fmla="*/ 0 w 1229"/>
                    <a:gd name="T31" fmla="*/ 0 h 1468"/>
                    <a:gd name="T32" fmla="*/ 0 w 1229"/>
                    <a:gd name="T33" fmla="*/ 0 h 1468"/>
                    <a:gd name="T34" fmla="*/ 0 w 1229"/>
                    <a:gd name="T35" fmla="*/ 0 h 1468"/>
                    <a:gd name="T36" fmla="*/ 0 w 1229"/>
                    <a:gd name="T37" fmla="*/ 0 h 1468"/>
                    <a:gd name="T38" fmla="*/ 0 w 1229"/>
                    <a:gd name="T39" fmla="*/ 0 h 1468"/>
                    <a:gd name="T40" fmla="*/ 0 w 1229"/>
                    <a:gd name="T41" fmla="*/ 0 h 1468"/>
                    <a:gd name="T42" fmla="*/ 0 w 1229"/>
                    <a:gd name="T43" fmla="*/ 0 h 1468"/>
                    <a:gd name="T44" fmla="*/ 0 w 1229"/>
                    <a:gd name="T45" fmla="*/ 0 h 1468"/>
                    <a:gd name="T46" fmla="*/ 0 w 1229"/>
                    <a:gd name="T47" fmla="*/ 0 h 1468"/>
                    <a:gd name="T48" fmla="*/ 0 w 1229"/>
                    <a:gd name="T49" fmla="*/ 0 h 1468"/>
                    <a:gd name="T50" fmla="*/ 0 w 1229"/>
                    <a:gd name="T51" fmla="*/ 0 h 1468"/>
                    <a:gd name="T52" fmla="*/ 0 w 1229"/>
                    <a:gd name="T53" fmla="*/ 0 h 1468"/>
                    <a:gd name="T54" fmla="*/ 0 w 1229"/>
                    <a:gd name="T55" fmla="*/ 0 h 1468"/>
                    <a:gd name="T56" fmla="*/ 0 w 1229"/>
                    <a:gd name="T57" fmla="*/ 0 h 1468"/>
                    <a:gd name="T58" fmla="*/ 0 w 1229"/>
                    <a:gd name="T59" fmla="*/ 0 h 1468"/>
                    <a:gd name="T60" fmla="*/ 0 w 1229"/>
                    <a:gd name="T61" fmla="*/ 0 h 1468"/>
                    <a:gd name="T62" fmla="*/ 0 w 1229"/>
                    <a:gd name="T63" fmla="*/ 0 h 1468"/>
                    <a:gd name="T64" fmla="*/ 0 w 1229"/>
                    <a:gd name="T65" fmla="*/ 0 h 1468"/>
                    <a:gd name="T66" fmla="*/ 0 w 1229"/>
                    <a:gd name="T67" fmla="*/ 0 h 1468"/>
                    <a:gd name="T68" fmla="*/ 0 w 1229"/>
                    <a:gd name="T69" fmla="*/ 0 h 1468"/>
                    <a:gd name="T70" fmla="*/ 0 w 1229"/>
                    <a:gd name="T71" fmla="*/ 0 h 1468"/>
                    <a:gd name="T72" fmla="*/ 0 w 1229"/>
                    <a:gd name="T73" fmla="*/ 0 h 1468"/>
                    <a:gd name="T74" fmla="*/ 0 w 1229"/>
                    <a:gd name="T75" fmla="*/ 0 h 1468"/>
                    <a:gd name="T76" fmla="*/ 0 w 1229"/>
                    <a:gd name="T77" fmla="*/ 0 h 1468"/>
                    <a:gd name="T78" fmla="*/ 0 w 1229"/>
                    <a:gd name="T79" fmla="*/ 0 h 1468"/>
                    <a:gd name="T80" fmla="*/ 0 w 1229"/>
                    <a:gd name="T81" fmla="*/ 0 h 1468"/>
                    <a:gd name="T82" fmla="*/ 0 w 1229"/>
                    <a:gd name="T83" fmla="*/ 1 h 1468"/>
                    <a:gd name="T84" fmla="*/ 0 w 1229"/>
                    <a:gd name="T85" fmla="*/ 1 h 1468"/>
                    <a:gd name="T86" fmla="*/ 0 w 1229"/>
                    <a:gd name="T87" fmla="*/ 1 h 1468"/>
                    <a:gd name="T88" fmla="*/ 0 w 1229"/>
                    <a:gd name="T89" fmla="*/ 1 h 1468"/>
                    <a:gd name="T90" fmla="*/ 0 w 1229"/>
                    <a:gd name="T91" fmla="*/ 1 h 146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229"/>
                    <a:gd name="T139" fmla="*/ 0 h 1468"/>
                    <a:gd name="T140" fmla="*/ 1229 w 1229"/>
                    <a:gd name="T141" fmla="*/ 1468 h 146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7" name="Freeform 266">
                  <a:extLst>
                    <a:ext uri="{FF2B5EF4-FFF2-40B4-BE49-F238E27FC236}">
                      <a16:creationId xmlns:a16="http://schemas.microsoft.com/office/drawing/2014/main" id="{35435C51-31AB-563E-D80A-438EF9869C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0 w 538"/>
                    <a:gd name="T3" fmla="*/ 0 h 275"/>
                    <a:gd name="T4" fmla="*/ 0 w 538"/>
                    <a:gd name="T5" fmla="*/ 0 h 275"/>
                    <a:gd name="T6" fmla="*/ 0 w 538"/>
                    <a:gd name="T7" fmla="*/ 0 h 2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8"/>
                    <a:gd name="T13" fmla="*/ 0 h 275"/>
                    <a:gd name="T14" fmla="*/ 538 w 538"/>
                    <a:gd name="T15" fmla="*/ 275 h 2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8" name="Freeform 267">
                  <a:extLst>
                    <a:ext uri="{FF2B5EF4-FFF2-40B4-BE49-F238E27FC236}">
                      <a16:creationId xmlns:a16="http://schemas.microsoft.com/office/drawing/2014/main" id="{3A4BC3BC-8DEA-9E9D-66FE-08C241D27B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0 w 601"/>
                    <a:gd name="T3" fmla="*/ 0 h 643"/>
                    <a:gd name="T4" fmla="*/ 0 w 601"/>
                    <a:gd name="T5" fmla="*/ 0 h 643"/>
                    <a:gd name="T6" fmla="*/ 0 w 601"/>
                    <a:gd name="T7" fmla="*/ 0 h 643"/>
                    <a:gd name="T8" fmla="*/ 0 w 601"/>
                    <a:gd name="T9" fmla="*/ 0 h 643"/>
                    <a:gd name="T10" fmla="*/ 0 w 601"/>
                    <a:gd name="T11" fmla="*/ 0 h 643"/>
                    <a:gd name="T12" fmla="*/ 0 w 601"/>
                    <a:gd name="T13" fmla="*/ 0 h 6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01"/>
                    <a:gd name="T22" fmla="*/ 0 h 643"/>
                    <a:gd name="T23" fmla="*/ 601 w 601"/>
                    <a:gd name="T24" fmla="*/ 643 h 6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79" name="Freeform 268">
                  <a:extLst>
                    <a:ext uri="{FF2B5EF4-FFF2-40B4-BE49-F238E27FC236}">
                      <a16:creationId xmlns:a16="http://schemas.microsoft.com/office/drawing/2014/main" id="{F402B879-3DC2-20F1-D9C4-49FD7192C5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0 w 395"/>
                    <a:gd name="T1" fmla="*/ 0 h 623"/>
                    <a:gd name="T2" fmla="*/ 0 w 395"/>
                    <a:gd name="T3" fmla="*/ 0 h 623"/>
                    <a:gd name="T4" fmla="*/ 0 w 395"/>
                    <a:gd name="T5" fmla="*/ 0 h 623"/>
                    <a:gd name="T6" fmla="*/ 0 w 395"/>
                    <a:gd name="T7" fmla="*/ 0 h 623"/>
                    <a:gd name="T8" fmla="*/ 0 w 395"/>
                    <a:gd name="T9" fmla="*/ 0 h 623"/>
                    <a:gd name="T10" fmla="*/ 0 w 395"/>
                    <a:gd name="T11" fmla="*/ 0 h 623"/>
                    <a:gd name="T12" fmla="*/ 0 w 395"/>
                    <a:gd name="T13" fmla="*/ 0 h 623"/>
                    <a:gd name="T14" fmla="*/ 0 w 395"/>
                    <a:gd name="T15" fmla="*/ 0 h 623"/>
                    <a:gd name="T16" fmla="*/ 0 w 395"/>
                    <a:gd name="T17" fmla="*/ 0 h 623"/>
                    <a:gd name="T18" fmla="*/ 0 w 395"/>
                    <a:gd name="T19" fmla="*/ 0 h 623"/>
                    <a:gd name="T20" fmla="*/ 0 w 395"/>
                    <a:gd name="T21" fmla="*/ 0 h 623"/>
                    <a:gd name="T22" fmla="*/ 0 w 395"/>
                    <a:gd name="T23" fmla="*/ 0 h 623"/>
                    <a:gd name="T24" fmla="*/ 0 w 395"/>
                    <a:gd name="T25" fmla="*/ 0 h 623"/>
                    <a:gd name="T26" fmla="*/ 0 w 395"/>
                    <a:gd name="T27" fmla="*/ 0 h 623"/>
                    <a:gd name="T28" fmla="*/ 0 w 395"/>
                    <a:gd name="T29" fmla="*/ 0 h 623"/>
                    <a:gd name="T30" fmla="*/ 0 w 395"/>
                    <a:gd name="T31" fmla="*/ 0 h 623"/>
                    <a:gd name="T32" fmla="*/ 0 w 395"/>
                    <a:gd name="T33" fmla="*/ 0 h 623"/>
                    <a:gd name="T34" fmla="*/ 0 w 395"/>
                    <a:gd name="T35" fmla="*/ 0 h 623"/>
                    <a:gd name="T36" fmla="*/ 0 w 395"/>
                    <a:gd name="T37" fmla="*/ 0 h 623"/>
                    <a:gd name="T38" fmla="*/ 0 w 395"/>
                    <a:gd name="T39" fmla="*/ 0 h 623"/>
                    <a:gd name="T40" fmla="*/ 0 w 395"/>
                    <a:gd name="T41" fmla="*/ 0 h 623"/>
                    <a:gd name="T42" fmla="*/ 0 w 395"/>
                    <a:gd name="T43" fmla="*/ 0 h 623"/>
                    <a:gd name="T44" fmla="*/ 0 w 395"/>
                    <a:gd name="T45" fmla="*/ 0 h 623"/>
                    <a:gd name="T46" fmla="*/ 0 w 395"/>
                    <a:gd name="T47" fmla="*/ 0 h 6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95"/>
                    <a:gd name="T73" fmla="*/ 0 h 623"/>
                    <a:gd name="T74" fmla="*/ 395 w 395"/>
                    <a:gd name="T75" fmla="*/ 623 h 6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0" name="Freeform 269">
                  <a:extLst>
                    <a:ext uri="{FF2B5EF4-FFF2-40B4-BE49-F238E27FC236}">
                      <a16:creationId xmlns:a16="http://schemas.microsoft.com/office/drawing/2014/main" id="{61ACDED2-6F28-B07B-D0E8-1B516B31CC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0 w 114"/>
                    <a:gd name="T1" fmla="*/ 0 h 148"/>
                    <a:gd name="T2" fmla="*/ 0 w 114"/>
                    <a:gd name="T3" fmla="*/ 0 h 148"/>
                    <a:gd name="T4" fmla="*/ 0 w 114"/>
                    <a:gd name="T5" fmla="*/ 0 h 148"/>
                    <a:gd name="T6" fmla="*/ 0 w 114"/>
                    <a:gd name="T7" fmla="*/ 0 h 148"/>
                    <a:gd name="T8" fmla="*/ 0 w 114"/>
                    <a:gd name="T9" fmla="*/ 0 h 148"/>
                    <a:gd name="T10" fmla="*/ 0 w 114"/>
                    <a:gd name="T11" fmla="*/ 0 h 148"/>
                    <a:gd name="T12" fmla="*/ 0 w 114"/>
                    <a:gd name="T13" fmla="*/ 0 h 148"/>
                    <a:gd name="T14" fmla="*/ 0 w 114"/>
                    <a:gd name="T15" fmla="*/ 0 h 148"/>
                    <a:gd name="T16" fmla="*/ 0 w 114"/>
                    <a:gd name="T17" fmla="*/ 0 h 148"/>
                    <a:gd name="T18" fmla="*/ 0 w 114"/>
                    <a:gd name="T19" fmla="*/ 0 h 148"/>
                    <a:gd name="T20" fmla="*/ 0 w 114"/>
                    <a:gd name="T21" fmla="*/ 0 h 148"/>
                    <a:gd name="T22" fmla="*/ 0 w 114"/>
                    <a:gd name="T23" fmla="*/ 0 h 14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4"/>
                    <a:gd name="T37" fmla="*/ 0 h 148"/>
                    <a:gd name="T38" fmla="*/ 114 w 114"/>
                    <a:gd name="T39" fmla="*/ 148 h 14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1" name="Freeform 270">
                  <a:extLst>
                    <a:ext uri="{FF2B5EF4-FFF2-40B4-BE49-F238E27FC236}">
                      <a16:creationId xmlns:a16="http://schemas.microsoft.com/office/drawing/2014/main" id="{58ECC538-504A-D2E0-CDE4-0FB76D6E56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0 w 290"/>
                    <a:gd name="T1" fmla="*/ 0 h 1090"/>
                    <a:gd name="T2" fmla="*/ 0 w 290"/>
                    <a:gd name="T3" fmla="*/ 0 h 1090"/>
                    <a:gd name="T4" fmla="*/ 0 w 290"/>
                    <a:gd name="T5" fmla="*/ 0 h 1090"/>
                    <a:gd name="T6" fmla="*/ 0 w 290"/>
                    <a:gd name="T7" fmla="*/ 0 h 1090"/>
                    <a:gd name="T8" fmla="*/ 0 w 290"/>
                    <a:gd name="T9" fmla="*/ 0 h 1090"/>
                    <a:gd name="T10" fmla="*/ 0 w 290"/>
                    <a:gd name="T11" fmla="*/ 0 h 1090"/>
                    <a:gd name="T12" fmla="*/ 0 w 290"/>
                    <a:gd name="T13" fmla="*/ 0 h 1090"/>
                    <a:gd name="T14" fmla="*/ 0 w 290"/>
                    <a:gd name="T15" fmla="*/ 0 h 1090"/>
                    <a:gd name="T16" fmla="*/ 0 w 290"/>
                    <a:gd name="T17" fmla="*/ 0 h 1090"/>
                    <a:gd name="T18" fmla="*/ 0 w 290"/>
                    <a:gd name="T19" fmla="*/ 0 h 1090"/>
                    <a:gd name="T20" fmla="*/ 0 w 290"/>
                    <a:gd name="T21" fmla="*/ 0 h 1090"/>
                    <a:gd name="T22" fmla="*/ 0 w 290"/>
                    <a:gd name="T23" fmla="*/ 0 h 1090"/>
                    <a:gd name="T24" fmla="*/ 0 w 290"/>
                    <a:gd name="T25" fmla="*/ 0 h 1090"/>
                    <a:gd name="T26" fmla="*/ 0 w 290"/>
                    <a:gd name="T27" fmla="*/ 0 h 1090"/>
                    <a:gd name="T28" fmla="*/ 0 w 290"/>
                    <a:gd name="T29" fmla="*/ 0 h 1090"/>
                    <a:gd name="T30" fmla="*/ 0 w 290"/>
                    <a:gd name="T31" fmla="*/ 0 h 1090"/>
                    <a:gd name="T32" fmla="*/ 0 w 290"/>
                    <a:gd name="T33" fmla="*/ 0 h 1090"/>
                    <a:gd name="T34" fmla="*/ 0 w 290"/>
                    <a:gd name="T35" fmla="*/ 0 h 1090"/>
                    <a:gd name="T36" fmla="*/ 0 w 290"/>
                    <a:gd name="T37" fmla="*/ 0 h 1090"/>
                    <a:gd name="T38" fmla="*/ 0 w 290"/>
                    <a:gd name="T39" fmla="*/ 0 h 1090"/>
                    <a:gd name="T40" fmla="*/ 0 w 290"/>
                    <a:gd name="T41" fmla="*/ 0 h 1090"/>
                    <a:gd name="T42" fmla="*/ 0 w 290"/>
                    <a:gd name="T43" fmla="*/ 0 h 1090"/>
                    <a:gd name="T44" fmla="*/ 0 w 290"/>
                    <a:gd name="T45" fmla="*/ 0 h 1090"/>
                    <a:gd name="T46" fmla="*/ 0 w 290"/>
                    <a:gd name="T47" fmla="*/ 0 h 1090"/>
                    <a:gd name="T48" fmla="*/ 0 w 290"/>
                    <a:gd name="T49" fmla="*/ 0 h 1090"/>
                    <a:gd name="T50" fmla="*/ 0 w 290"/>
                    <a:gd name="T51" fmla="*/ 0 h 1090"/>
                    <a:gd name="T52" fmla="*/ 0 w 290"/>
                    <a:gd name="T53" fmla="*/ 0 h 1090"/>
                    <a:gd name="T54" fmla="*/ 0 w 290"/>
                    <a:gd name="T55" fmla="*/ 0 h 1090"/>
                    <a:gd name="T56" fmla="*/ 0 w 290"/>
                    <a:gd name="T57" fmla="*/ 0 h 1090"/>
                    <a:gd name="T58" fmla="*/ 0 w 290"/>
                    <a:gd name="T59" fmla="*/ 0 h 1090"/>
                    <a:gd name="T60" fmla="*/ 0 w 290"/>
                    <a:gd name="T61" fmla="*/ 0 h 109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90"/>
                    <a:gd name="T94" fmla="*/ 0 h 1090"/>
                    <a:gd name="T95" fmla="*/ 290 w 290"/>
                    <a:gd name="T96" fmla="*/ 1090 h 109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2" name="Freeform 271">
                  <a:extLst>
                    <a:ext uri="{FF2B5EF4-FFF2-40B4-BE49-F238E27FC236}">
                      <a16:creationId xmlns:a16="http://schemas.microsoft.com/office/drawing/2014/main" id="{1048ED0D-921E-C96F-E4B0-95DE3DFD3A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0 w 221"/>
                    <a:gd name="T1" fmla="*/ 0 h 28"/>
                    <a:gd name="T2" fmla="*/ 0 w 221"/>
                    <a:gd name="T3" fmla="*/ 0 h 28"/>
                    <a:gd name="T4" fmla="*/ 0 w 221"/>
                    <a:gd name="T5" fmla="*/ 0 h 28"/>
                    <a:gd name="T6" fmla="*/ 0 w 221"/>
                    <a:gd name="T7" fmla="*/ 0 h 28"/>
                    <a:gd name="T8" fmla="*/ 0 w 22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"/>
                    <a:gd name="T16" fmla="*/ 0 h 28"/>
                    <a:gd name="T17" fmla="*/ 221 w 221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3" name="Freeform 272">
                  <a:extLst>
                    <a:ext uri="{FF2B5EF4-FFF2-40B4-BE49-F238E27FC236}">
                      <a16:creationId xmlns:a16="http://schemas.microsoft.com/office/drawing/2014/main" id="{6FCCA42A-8378-3D88-FF5B-E65158267B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0 w 181"/>
                    <a:gd name="T3" fmla="*/ 0 h 14"/>
                    <a:gd name="T4" fmla="*/ 0 w 181"/>
                    <a:gd name="T5" fmla="*/ 0 h 14"/>
                    <a:gd name="T6" fmla="*/ 0 w 181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1"/>
                    <a:gd name="T13" fmla="*/ 0 h 14"/>
                    <a:gd name="T14" fmla="*/ 181 w 181"/>
                    <a:gd name="T15" fmla="*/ 14 h 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4" name="Freeform 273">
                  <a:extLst>
                    <a:ext uri="{FF2B5EF4-FFF2-40B4-BE49-F238E27FC236}">
                      <a16:creationId xmlns:a16="http://schemas.microsoft.com/office/drawing/2014/main" id="{801FF9EF-FE26-E3C5-90C3-EE3E138D43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0 w 370"/>
                    <a:gd name="T1" fmla="*/ 0 h 501"/>
                    <a:gd name="T2" fmla="*/ 0 w 370"/>
                    <a:gd name="T3" fmla="*/ 0 h 501"/>
                    <a:gd name="T4" fmla="*/ 0 w 370"/>
                    <a:gd name="T5" fmla="*/ 0 h 501"/>
                    <a:gd name="T6" fmla="*/ 0 w 370"/>
                    <a:gd name="T7" fmla="*/ 0 h 501"/>
                    <a:gd name="T8" fmla="*/ 0 w 370"/>
                    <a:gd name="T9" fmla="*/ 0 h 501"/>
                    <a:gd name="T10" fmla="*/ 0 w 370"/>
                    <a:gd name="T11" fmla="*/ 0 h 501"/>
                    <a:gd name="T12" fmla="*/ 0 w 370"/>
                    <a:gd name="T13" fmla="*/ 0 h 501"/>
                    <a:gd name="T14" fmla="*/ 0 w 370"/>
                    <a:gd name="T15" fmla="*/ 0 h 501"/>
                    <a:gd name="T16" fmla="*/ 0 w 370"/>
                    <a:gd name="T17" fmla="*/ 0 h 501"/>
                    <a:gd name="T18" fmla="*/ 0 w 370"/>
                    <a:gd name="T19" fmla="*/ 0 h 501"/>
                    <a:gd name="T20" fmla="*/ 0 w 370"/>
                    <a:gd name="T21" fmla="*/ 0 h 501"/>
                    <a:gd name="T22" fmla="*/ 0 w 370"/>
                    <a:gd name="T23" fmla="*/ 0 h 501"/>
                    <a:gd name="T24" fmla="*/ 0 w 370"/>
                    <a:gd name="T25" fmla="*/ 0 h 501"/>
                    <a:gd name="T26" fmla="*/ 0 w 370"/>
                    <a:gd name="T27" fmla="*/ 0 h 501"/>
                    <a:gd name="T28" fmla="*/ 0 w 370"/>
                    <a:gd name="T29" fmla="*/ 0 h 501"/>
                    <a:gd name="T30" fmla="*/ 0 w 370"/>
                    <a:gd name="T31" fmla="*/ 0 h 501"/>
                    <a:gd name="T32" fmla="*/ 0 w 370"/>
                    <a:gd name="T33" fmla="*/ 0 h 501"/>
                    <a:gd name="T34" fmla="*/ 0 w 370"/>
                    <a:gd name="T35" fmla="*/ 0 h 501"/>
                    <a:gd name="T36" fmla="*/ 0 w 370"/>
                    <a:gd name="T37" fmla="*/ 0 h 501"/>
                    <a:gd name="T38" fmla="*/ 0 w 370"/>
                    <a:gd name="T39" fmla="*/ 0 h 501"/>
                    <a:gd name="T40" fmla="*/ 0 w 370"/>
                    <a:gd name="T41" fmla="*/ 0 h 501"/>
                    <a:gd name="T42" fmla="*/ 0 w 370"/>
                    <a:gd name="T43" fmla="*/ 0 h 501"/>
                    <a:gd name="T44" fmla="*/ 0 w 370"/>
                    <a:gd name="T45" fmla="*/ 0 h 501"/>
                    <a:gd name="T46" fmla="*/ 0 w 370"/>
                    <a:gd name="T47" fmla="*/ 0 h 50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70"/>
                    <a:gd name="T73" fmla="*/ 0 h 501"/>
                    <a:gd name="T74" fmla="*/ 370 w 370"/>
                    <a:gd name="T75" fmla="*/ 501 h 50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5" name="Freeform 274">
                  <a:extLst>
                    <a:ext uri="{FF2B5EF4-FFF2-40B4-BE49-F238E27FC236}">
                      <a16:creationId xmlns:a16="http://schemas.microsoft.com/office/drawing/2014/main" id="{B85178A3-F663-F658-C881-A506623CCF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0 w 98"/>
                    <a:gd name="T1" fmla="*/ 0 h 114"/>
                    <a:gd name="T2" fmla="*/ 0 w 98"/>
                    <a:gd name="T3" fmla="*/ 0 h 114"/>
                    <a:gd name="T4" fmla="*/ 0 w 98"/>
                    <a:gd name="T5" fmla="*/ 0 h 114"/>
                    <a:gd name="T6" fmla="*/ 0 w 98"/>
                    <a:gd name="T7" fmla="*/ 0 h 114"/>
                    <a:gd name="T8" fmla="*/ 0 w 98"/>
                    <a:gd name="T9" fmla="*/ 0 h 114"/>
                    <a:gd name="T10" fmla="*/ 0 w 98"/>
                    <a:gd name="T11" fmla="*/ 0 h 114"/>
                    <a:gd name="T12" fmla="*/ 0 w 98"/>
                    <a:gd name="T13" fmla="*/ 0 h 114"/>
                    <a:gd name="T14" fmla="*/ 0 w 98"/>
                    <a:gd name="T15" fmla="*/ 0 h 114"/>
                    <a:gd name="T16" fmla="*/ 0 w 98"/>
                    <a:gd name="T17" fmla="*/ 0 h 114"/>
                    <a:gd name="T18" fmla="*/ 0 w 98"/>
                    <a:gd name="T19" fmla="*/ 0 h 114"/>
                    <a:gd name="T20" fmla="*/ 0 w 98"/>
                    <a:gd name="T21" fmla="*/ 0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8"/>
                    <a:gd name="T34" fmla="*/ 0 h 114"/>
                    <a:gd name="T35" fmla="*/ 98 w 98"/>
                    <a:gd name="T36" fmla="*/ 114 h 11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6" name="Freeform 275">
                  <a:extLst>
                    <a:ext uri="{FF2B5EF4-FFF2-40B4-BE49-F238E27FC236}">
                      <a16:creationId xmlns:a16="http://schemas.microsoft.com/office/drawing/2014/main" id="{889E9CF0-CD55-6621-CBF7-7D47B7FEAF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0 w 317"/>
                    <a:gd name="T1" fmla="*/ 0 h 626"/>
                    <a:gd name="T2" fmla="*/ 0 w 317"/>
                    <a:gd name="T3" fmla="*/ 0 h 626"/>
                    <a:gd name="T4" fmla="*/ 0 w 317"/>
                    <a:gd name="T5" fmla="*/ 0 h 626"/>
                    <a:gd name="T6" fmla="*/ 0 w 317"/>
                    <a:gd name="T7" fmla="*/ 0 h 626"/>
                    <a:gd name="T8" fmla="*/ 0 w 317"/>
                    <a:gd name="T9" fmla="*/ 0 h 626"/>
                    <a:gd name="T10" fmla="*/ 0 w 317"/>
                    <a:gd name="T11" fmla="*/ 0 h 626"/>
                    <a:gd name="T12" fmla="*/ 0 w 317"/>
                    <a:gd name="T13" fmla="*/ 0 h 626"/>
                    <a:gd name="T14" fmla="*/ 0 w 317"/>
                    <a:gd name="T15" fmla="*/ 0 h 626"/>
                    <a:gd name="T16" fmla="*/ 0 w 317"/>
                    <a:gd name="T17" fmla="*/ 0 h 626"/>
                    <a:gd name="T18" fmla="*/ 0 w 317"/>
                    <a:gd name="T19" fmla="*/ 0 h 626"/>
                    <a:gd name="T20" fmla="*/ 0 w 317"/>
                    <a:gd name="T21" fmla="*/ 0 h 626"/>
                    <a:gd name="T22" fmla="*/ 0 w 317"/>
                    <a:gd name="T23" fmla="*/ 0 h 626"/>
                    <a:gd name="T24" fmla="*/ 0 w 317"/>
                    <a:gd name="T25" fmla="*/ 0 h 626"/>
                    <a:gd name="T26" fmla="*/ 0 w 317"/>
                    <a:gd name="T27" fmla="*/ 0 h 626"/>
                    <a:gd name="T28" fmla="*/ 0 w 317"/>
                    <a:gd name="T29" fmla="*/ 0 h 626"/>
                    <a:gd name="T30" fmla="*/ 0 w 317"/>
                    <a:gd name="T31" fmla="*/ 0 h 626"/>
                    <a:gd name="T32" fmla="*/ 0 w 317"/>
                    <a:gd name="T33" fmla="*/ 0 h 626"/>
                    <a:gd name="T34" fmla="*/ 0 w 317"/>
                    <a:gd name="T35" fmla="*/ 0 h 626"/>
                    <a:gd name="T36" fmla="*/ 0 w 317"/>
                    <a:gd name="T37" fmla="*/ 0 h 626"/>
                    <a:gd name="T38" fmla="*/ 0 w 317"/>
                    <a:gd name="T39" fmla="*/ 0 h 626"/>
                    <a:gd name="T40" fmla="*/ 0 w 317"/>
                    <a:gd name="T41" fmla="*/ 0 h 62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17"/>
                    <a:gd name="T64" fmla="*/ 0 h 626"/>
                    <a:gd name="T65" fmla="*/ 317 w 317"/>
                    <a:gd name="T66" fmla="*/ 626 h 62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7" name="Freeform 276">
                  <a:extLst>
                    <a:ext uri="{FF2B5EF4-FFF2-40B4-BE49-F238E27FC236}">
                      <a16:creationId xmlns:a16="http://schemas.microsoft.com/office/drawing/2014/main" id="{8D5F6A9A-D273-EED3-AB2D-5B6F458E7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0 w 132"/>
                    <a:gd name="T1" fmla="*/ 0 h 152"/>
                    <a:gd name="T2" fmla="*/ 0 w 132"/>
                    <a:gd name="T3" fmla="*/ 0 h 152"/>
                    <a:gd name="T4" fmla="*/ 0 w 132"/>
                    <a:gd name="T5" fmla="*/ 0 h 152"/>
                    <a:gd name="T6" fmla="*/ 0 w 132"/>
                    <a:gd name="T7" fmla="*/ 0 h 152"/>
                    <a:gd name="T8" fmla="*/ 0 w 132"/>
                    <a:gd name="T9" fmla="*/ 0 h 152"/>
                    <a:gd name="T10" fmla="*/ 0 w 132"/>
                    <a:gd name="T11" fmla="*/ 0 h 152"/>
                    <a:gd name="T12" fmla="*/ 0 w 132"/>
                    <a:gd name="T13" fmla="*/ 0 h 152"/>
                    <a:gd name="T14" fmla="*/ 0 w 132"/>
                    <a:gd name="T15" fmla="*/ 0 h 152"/>
                    <a:gd name="T16" fmla="*/ 0 w 132"/>
                    <a:gd name="T17" fmla="*/ 0 h 152"/>
                    <a:gd name="T18" fmla="*/ 0 w 132"/>
                    <a:gd name="T19" fmla="*/ 0 h 152"/>
                    <a:gd name="T20" fmla="*/ 0 w 132"/>
                    <a:gd name="T21" fmla="*/ 0 h 15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2"/>
                    <a:gd name="T34" fmla="*/ 0 h 152"/>
                    <a:gd name="T35" fmla="*/ 132 w 132"/>
                    <a:gd name="T36" fmla="*/ 152 h 15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8" name="Freeform 277">
                  <a:extLst>
                    <a:ext uri="{FF2B5EF4-FFF2-40B4-BE49-F238E27FC236}">
                      <a16:creationId xmlns:a16="http://schemas.microsoft.com/office/drawing/2014/main" id="{7828D077-FC00-CA1E-77E5-A89142B871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0 w 578"/>
                    <a:gd name="T1" fmla="*/ 0 h 941"/>
                    <a:gd name="T2" fmla="*/ 0 w 578"/>
                    <a:gd name="T3" fmla="*/ 0 h 941"/>
                    <a:gd name="T4" fmla="*/ 0 w 578"/>
                    <a:gd name="T5" fmla="*/ 0 h 941"/>
                    <a:gd name="T6" fmla="*/ 0 w 578"/>
                    <a:gd name="T7" fmla="*/ 0 h 941"/>
                    <a:gd name="T8" fmla="*/ 0 w 578"/>
                    <a:gd name="T9" fmla="*/ 0 h 941"/>
                    <a:gd name="T10" fmla="*/ 0 w 578"/>
                    <a:gd name="T11" fmla="*/ 0 h 941"/>
                    <a:gd name="T12" fmla="*/ 0 w 578"/>
                    <a:gd name="T13" fmla="*/ 0 h 941"/>
                    <a:gd name="T14" fmla="*/ 0 w 578"/>
                    <a:gd name="T15" fmla="*/ 0 h 941"/>
                    <a:gd name="T16" fmla="*/ 0 w 578"/>
                    <a:gd name="T17" fmla="*/ 0 h 941"/>
                    <a:gd name="T18" fmla="*/ 0 w 578"/>
                    <a:gd name="T19" fmla="*/ 0 h 941"/>
                    <a:gd name="T20" fmla="*/ 0 w 578"/>
                    <a:gd name="T21" fmla="*/ 0 h 941"/>
                    <a:gd name="T22" fmla="*/ 0 w 578"/>
                    <a:gd name="T23" fmla="*/ 0 h 941"/>
                    <a:gd name="T24" fmla="*/ 0 w 578"/>
                    <a:gd name="T25" fmla="*/ 0 h 941"/>
                    <a:gd name="T26" fmla="*/ 0 w 578"/>
                    <a:gd name="T27" fmla="*/ 0 h 941"/>
                    <a:gd name="T28" fmla="*/ 0 w 578"/>
                    <a:gd name="T29" fmla="*/ 0 h 941"/>
                    <a:gd name="T30" fmla="*/ 0 w 578"/>
                    <a:gd name="T31" fmla="*/ 0 h 941"/>
                    <a:gd name="T32" fmla="*/ 0 w 578"/>
                    <a:gd name="T33" fmla="*/ 0 h 941"/>
                    <a:gd name="T34" fmla="*/ 0 w 578"/>
                    <a:gd name="T35" fmla="*/ 0 h 941"/>
                    <a:gd name="T36" fmla="*/ 0 w 578"/>
                    <a:gd name="T37" fmla="*/ 0 h 941"/>
                    <a:gd name="T38" fmla="*/ 0 w 578"/>
                    <a:gd name="T39" fmla="*/ 0 h 941"/>
                    <a:gd name="T40" fmla="*/ 0 w 578"/>
                    <a:gd name="T41" fmla="*/ 0 h 941"/>
                    <a:gd name="T42" fmla="*/ 0 w 578"/>
                    <a:gd name="T43" fmla="*/ 0 h 941"/>
                    <a:gd name="T44" fmla="*/ 0 w 578"/>
                    <a:gd name="T45" fmla="*/ 0 h 941"/>
                    <a:gd name="T46" fmla="*/ 0 w 578"/>
                    <a:gd name="T47" fmla="*/ 0 h 941"/>
                    <a:gd name="T48" fmla="*/ 0 w 578"/>
                    <a:gd name="T49" fmla="*/ 0 h 941"/>
                    <a:gd name="T50" fmla="*/ 0 w 578"/>
                    <a:gd name="T51" fmla="*/ 0 h 941"/>
                    <a:gd name="T52" fmla="*/ 0 w 578"/>
                    <a:gd name="T53" fmla="*/ 0 h 941"/>
                    <a:gd name="T54" fmla="*/ 0 w 578"/>
                    <a:gd name="T55" fmla="*/ 0 h 941"/>
                    <a:gd name="T56" fmla="*/ 0 w 578"/>
                    <a:gd name="T57" fmla="*/ 0 h 941"/>
                    <a:gd name="T58" fmla="*/ 0 w 578"/>
                    <a:gd name="T59" fmla="*/ 0 h 941"/>
                    <a:gd name="T60" fmla="*/ 0 w 578"/>
                    <a:gd name="T61" fmla="*/ 0 h 941"/>
                    <a:gd name="T62" fmla="*/ 0 w 578"/>
                    <a:gd name="T63" fmla="*/ 0 h 941"/>
                    <a:gd name="T64" fmla="*/ 0 w 578"/>
                    <a:gd name="T65" fmla="*/ 0 h 941"/>
                    <a:gd name="T66" fmla="*/ 0 w 578"/>
                    <a:gd name="T67" fmla="*/ 0 h 941"/>
                    <a:gd name="T68" fmla="*/ 0 w 578"/>
                    <a:gd name="T69" fmla="*/ 0 h 94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78"/>
                    <a:gd name="T106" fmla="*/ 0 h 941"/>
                    <a:gd name="T107" fmla="*/ 578 w 578"/>
                    <a:gd name="T108" fmla="*/ 941 h 94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89" name="Freeform 278">
                  <a:extLst>
                    <a:ext uri="{FF2B5EF4-FFF2-40B4-BE49-F238E27FC236}">
                      <a16:creationId xmlns:a16="http://schemas.microsoft.com/office/drawing/2014/main" id="{E6DA1188-C4F2-100D-AF68-1721B252C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0 h 149"/>
                    <a:gd name="T2" fmla="*/ 0 w 210"/>
                    <a:gd name="T3" fmla="*/ 0 h 149"/>
                    <a:gd name="T4" fmla="*/ 0 w 210"/>
                    <a:gd name="T5" fmla="*/ 0 h 149"/>
                    <a:gd name="T6" fmla="*/ 0 w 210"/>
                    <a:gd name="T7" fmla="*/ 0 h 149"/>
                    <a:gd name="T8" fmla="*/ 0 w 210"/>
                    <a:gd name="T9" fmla="*/ 0 h 149"/>
                    <a:gd name="T10" fmla="*/ 0 w 210"/>
                    <a:gd name="T11" fmla="*/ 0 h 149"/>
                    <a:gd name="T12" fmla="*/ 0 w 210"/>
                    <a:gd name="T13" fmla="*/ 0 h 149"/>
                    <a:gd name="T14" fmla="*/ 0 w 210"/>
                    <a:gd name="T15" fmla="*/ 0 h 149"/>
                    <a:gd name="T16" fmla="*/ 0 w 210"/>
                    <a:gd name="T17" fmla="*/ 0 h 149"/>
                    <a:gd name="T18" fmla="*/ 0 w 210"/>
                    <a:gd name="T19" fmla="*/ 0 h 149"/>
                    <a:gd name="T20" fmla="*/ 0 w 210"/>
                    <a:gd name="T21" fmla="*/ 0 h 149"/>
                    <a:gd name="T22" fmla="*/ 0 w 210"/>
                    <a:gd name="T23" fmla="*/ 0 h 14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0"/>
                    <a:gd name="T37" fmla="*/ 0 h 149"/>
                    <a:gd name="T38" fmla="*/ 210 w 210"/>
                    <a:gd name="T39" fmla="*/ 149 h 14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90" name="Freeform 279">
                  <a:extLst>
                    <a:ext uri="{FF2B5EF4-FFF2-40B4-BE49-F238E27FC236}">
                      <a16:creationId xmlns:a16="http://schemas.microsoft.com/office/drawing/2014/main" id="{DEBA4CE8-53B2-BD63-E93C-6BA9478B9B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0 w 7"/>
                    <a:gd name="T1" fmla="*/ 0 h 42"/>
                    <a:gd name="T2" fmla="*/ 0 w 7"/>
                    <a:gd name="T3" fmla="*/ 0 h 42"/>
                    <a:gd name="T4" fmla="*/ 0 w 7"/>
                    <a:gd name="T5" fmla="*/ 0 h 42"/>
                    <a:gd name="T6" fmla="*/ 0 60000 65536"/>
                    <a:gd name="T7" fmla="*/ 0 60000 65536"/>
                    <a:gd name="T8" fmla="*/ 0 60000 65536"/>
                    <a:gd name="T9" fmla="*/ 0 w 7"/>
                    <a:gd name="T10" fmla="*/ 0 h 42"/>
                    <a:gd name="T11" fmla="*/ 7 w 7"/>
                    <a:gd name="T12" fmla="*/ 42 h 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5" name="Object 9">
            <a:extLst>
              <a:ext uri="{FF2B5EF4-FFF2-40B4-BE49-F238E27FC236}">
                <a16:creationId xmlns:a16="http://schemas.microsoft.com/office/drawing/2014/main" id="{83DB6AB2-5533-E2A7-985D-A8F1C46FB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3538" y="2992438"/>
          <a:ext cx="30257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73273" imgH="167430" progId="Equation.DSMT4">
                  <p:embed/>
                </p:oleObj>
              </mc:Choice>
              <mc:Fallback>
                <p:oleObj name="Equation" r:id="rId5" imgW="1173273" imgH="16743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2992438"/>
                        <a:ext cx="30257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>
            <a:extLst>
              <a:ext uri="{FF2B5EF4-FFF2-40B4-BE49-F238E27FC236}">
                <a16:creationId xmlns:a16="http://schemas.microsoft.com/office/drawing/2014/main" id="{B8F75390-DDE4-EA52-0FEE-A2E9D8083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081588"/>
          <a:ext cx="67056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57500" imgH="406400" progId="Equation.DSMT4">
                  <p:embed/>
                </p:oleObj>
              </mc:Choice>
              <mc:Fallback>
                <p:oleObj name="Equation" r:id="rId7" imgW="2857500" imgH="40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81588"/>
                        <a:ext cx="67056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78FD1486-EF6C-1A74-270E-697A5BCEB905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3571875"/>
            <a:ext cx="8332787" cy="1516063"/>
            <a:chOff x="307" y="2400"/>
            <a:chExt cx="5145" cy="955"/>
          </a:xfrm>
        </p:grpSpPr>
        <p:sp>
          <p:nvSpPr>
            <p:cNvPr id="20513" name="Text Box 6">
              <a:extLst>
                <a:ext uri="{FF2B5EF4-FFF2-40B4-BE49-F238E27FC236}">
                  <a16:creationId xmlns:a16="http://schemas.microsoft.com/office/drawing/2014/main" id="{17584B82-DB7F-3AD0-B44A-1A1385006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2400"/>
              <a:ext cx="5145" cy="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按四舍五入原则若取四位小数得    </a:t>
              </a:r>
              <a:r>
                <a:rPr lang="en-US" altLang="zh-CN" sz="2400" b="1">
                  <a:solidFill>
                    <a:srgbClr val="FF0000"/>
                  </a:solidFill>
                  <a:ea typeface="楷体_GB2312" pitchFamily="49" charset="-122"/>
                </a:rPr>
                <a:t>3.1416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，取五位小数则有    </a:t>
              </a:r>
              <a:r>
                <a:rPr lang="en-US" altLang="zh-CN" sz="2400" b="1">
                  <a:solidFill>
                    <a:srgbClr val="FF0000"/>
                  </a:solidFill>
                  <a:ea typeface="楷体_GB2312" pitchFamily="49" charset="-122"/>
                </a:rPr>
                <a:t>3.14159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，它们的绝对误差不超过末位数的半个单位，即</a:t>
              </a:r>
            </a:p>
          </p:txBody>
        </p:sp>
        <p:graphicFrame>
          <p:nvGraphicFramePr>
            <p:cNvPr id="20514" name="Object 7">
              <a:extLst>
                <a:ext uri="{FF2B5EF4-FFF2-40B4-BE49-F238E27FC236}">
                  <a16:creationId xmlns:a16="http://schemas.microsoft.com/office/drawing/2014/main" id="{E0703706-89E8-07FF-1D31-0E7CA893E0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0" y="2813"/>
            <a:ext cx="4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66469" imgH="139579" progId="Equation.DSMT4">
                    <p:embed/>
                  </p:oleObj>
                </mc:Choice>
                <mc:Fallback>
                  <p:oleObj name="Equation" r:id="rId9" imgW="266469" imgH="139579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2813"/>
                          <a:ext cx="40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5" name="Object 8">
              <a:extLst>
                <a:ext uri="{FF2B5EF4-FFF2-40B4-BE49-F238E27FC236}">
                  <a16:creationId xmlns:a16="http://schemas.microsoft.com/office/drawing/2014/main" id="{2CA6562C-A5F5-B8D3-A0FF-F31E244000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4" y="2523"/>
            <a:ext cx="38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66469" imgH="139579" progId="Equation.DSMT4">
                    <p:embed/>
                  </p:oleObj>
                </mc:Choice>
                <mc:Fallback>
                  <p:oleObj name="Equation" r:id="rId11" imgW="266469" imgH="139579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4" y="2523"/>
                          <a:ext cx="38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1128BB6F-0BA6-0125-F14B-47D9880E7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7391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</a:t>
            </a:r>
            <a:r>
              <a:rPr lang="zh-CN" altLang="en-US" b="1">
                <a:ea typeface="楷体_GB2312" pitchFamily="49" charset="-122"/>
              </a:rPr>
              <a:t>有效数字 </a:t>
            </a:r>
            <a:r>
              <a:rPr lang="en-US" altLang="zh-CN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significant digits */</a:t>
            </a:r>
          </a:p>
        </p:txBody>
      </p:sp>
      <p:grpSp>
        <p:nvGrpSpPr>
          <p:cNvPr id="3" name="Group 46">
            <a:extLst>
              <a:ext uri="{FF2B5EF4-FFF2-40B4-BE49-F238E27FC236}">
                <a16:creationId xmlns:a16="http://schemas.microsoft.com/office/drawing/2014/main" id="{BDAF7979-EFF5-DC18-D3DD-6F57C87C6111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1500188"/>
            <a:ext cx="6929438" cy="1343025"/>
            <a:chOff x="764" y="960"/>
            <a:chExt cx="4248" cy="846"/>
          </a:xfrm>
        </p:grpSpPr>
        <p:sp>
          <p:nvSpPr>
            <p:cNvPr id="20490" name="AutoShape 19" descr="水滴">
              <a:extLst>
                <a:ext uri="{FF2B5EF4-FFF2-40B4-BE49-F238E27FC236}">
                  <a16:creationId xmlns:a16="http://schemas.microsoft.com/office/drawing/2014/main" id="{92E64644-4BF2-D848-B0FD-8F8D62901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960"/>
              <a:ext cx="77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2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FF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</a:p>
          </p:txBody>
        </p:sp>
        <p:grpSp>
          <p:nvGrpSpPr>
            <p:cNvPr id="20491" name="Group 24">
              <a:extLst>
                <a:ext uri="{FF2B5EF4-FFF2-40B4-BE49-F238E27FC236}">
                  <a16:creationId xmlns:a16="http://schemas.microsoft.com/office/drawing/2014/main" id="{AB23838B-A262-5397-C6D2-E25AA4BB75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2" y="965"/>
              <a:ext cx="4160" cy="841"/>
              <a:chOff x="1124" y="1036"/>
              <a:chExt cx="4160" cy="841"/>
            </a:xfrm>
          </p:grpSpPr>
          <p:sp>
            <p:nvSpPr>
              <p:cNvPr id="20492" name="AutoShape 23">
                <a:extLst>
                  <a:ext uri="{FF2B5EF4-FFF2-40B4-BE49-F238E27FC236}">
                    <a16:creationId xmlns:a16="http://schemas.microsoft.com/office/drawing/2014/main" id="{F4721526-D99D-E307-2A44-C659B432ACA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124" y="1036"/>
                <a:ext cx="4160" cy="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Rectangle 25">
                <a:extLst>
                  <a:ext uri="{FF2B5EF4-FFF2-40B4-BE49-F238E27FC236}">
                    <a16:creationId xmlns:a16="http://schemas.microsoft.com/office/drawing/2014/main" id="{10A8CFC2-E187-600D-C242-D03DF532C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1666"/>
                <a:ext cx="103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2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位有效数字。</a:t>
                </a:r>
                <a:endParaRPr kumimoji="0"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0494" name="Rectangle 26">
                <a:extLst>
                  <a:ext uri="{FF2B5EF4-FFF2-40B4-BE49-F238E27FC236}">
                    <a16:creationId xmlns:a16="http://schemas.microsoft.com/office/drawing/2014/main" id="{65E1A9D2-8AAA-3C9A-19D8-304907D14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666"/>
                <a:ext cx="17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2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有</a:t>
                </a:r>
                <a:endParaRPr kumimoji="0"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0495" name="Rectangle 27">
                <a:extLst>
                  <a:ext uri="{FF2B5EF4-FFF2-40B4-BE49-F238E27FC236}">
                    <a16:creationId xmlns:a16="http://schemas.microsoft.com/office/drawing/2014/main" id="{4CFA8247-CBC9-44A6-ED05-9FC39287D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4" y="1666"/>
                <a:ext cx="51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2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位，则</a:t>
                </a:r>
                <a:endParaRPr kumimoji="0"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0496" name="Rectangle 28">
                <a:extLst>
                  <a:ext uri="{FF2B5EF4-FFF2-40B4-BE49-F238E27FC236}">
                    <a16:creationId xmlns:a16="http://schemas.microsoft.com/office/drawing/2014/main" id="{2CC5E87A-5E47-E39F-B858-8B4AA1F6E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2" y="1375"/>
                <a:ext cx="173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2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的</a:t>
                </a:r>
                <a:r>
                  <a:rPr kumimoji="0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第一位非零数字</a:t>
                </a:r>
                <a:r>
                  <a:rPr kumimoji="0" lang="zh-CN" altLang="en-US" sz="22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共有</a:t>
                </a:r>
                <a:endParaRPr kumimoji="0"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0497" name="Rectangle 29">
                <a:extLst>
                  <a:ext uri="{FF2B5EF4-FFF2-40B4-BE49-F238E27FC236}">
                    <a16:creationId xmlns:a16="http://schemas.microsoft.com/office/drawing/2014/main" id="{D1840F8A-99BE-5213-8015-B22F7C6CA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" y="1375"/>
                <a:ext cx="177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位</a:t>
                </a:r>
                <a:r>
                  <a:rPr kumimoji="0" lang="zh-CN" altLang="en-US" sz="22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的半个单位，该位到</a:t>
                </a:r>
                <a:endParaRPr kumimoji="0"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0498" name="Rectangle 30">
                <a:extLst>
                  <a:ext uri="{FF2B5EF4-FFF2-40B4-BE49-F238E27FC236}">
                    <a16:creationId xmlns:a16="http://schemas.microsoft.com/office/drawing/2014/main" id="{DC91B8C9-6F82-D5B5-D265-9855F1A4D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1084"/>
                <a:ext cx="120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2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的误差限是</a:t>
                </a:r>
                <a:r>
                  <a:rPr kumimoji="0" lang="zh-CN" altLang="en-US" sz="2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某一</a:t>
                </a:r>
                <a:endParaRPr kumimoji="0" lang="zh-CN" altLang="en-US" sz="24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499" name="Rectangle 31">
                <a:extLst>
                  <a:ext uri="{FF2B5EF4-FFF2-40B4-BE49-F238E27FC236}">
                    <a16:creationId xmlns:a16="http://schemas.microsoft.com/office/drawing/2014/main" id="{C86C9558-0DE7-67D5-F0E2-D7D478E38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84"/>
                <a:ext cx="191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2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  （有效数字）若近似值</a:t>
                </a:r>
                <a:endParaRPr kumimoji="0"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0500" name="Rectangle 32">
                <a:extLst>
                  <a:ext uri="{FF2B5EF4-FFF2-40B4-BE49-F238E27FC236}">
                    <a16:creationId xmlns:a16="http://schemas.microsoft.com/office/drawing/2014/main" id="{C23A8512-F3D1-F241-52C7-DF3FE8A27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" y="1660"/>
                <a:ext cx="9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200" b="1" i="1">
                    <a:solidFill>
                      <a:srgbClr val="000000"/>
                    </a:solidFill>
                    <a:ea typeface="楷体_GB2312" pitchFamily="49" charset="-122"/>
                  </a:rPr>
                  <a:t>n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  <p:sp>
            <p:nvSpPr>
              <p:cNvPr id="20501" name="Rectangle 33">
                <a:extLst>
                  <a:ext uri="{FF2B5EF4-FFF2-40B4-BE49-F238E27FC236}">
                    <a16:creationId xmlns:a16="http://schemas.microsoft.com/office/drawing/2014/main" id="{22BB0B0E-8F53-EE0D-BAB4-C46655716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0" y="1660"/>
                <a:ext cx="8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200" b="1" i="1">
                    <a:solidFill>
                      <a:srgbClr val="000000"/>
                    </a:solidFill>
                    <a:ea typeface="楷体_GB2312" pitchFamily="49" charset="-122"/>
                  </a:rPr>
                  <a:t>x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  <p:sp>
            <p:nvSpPr>
              <p:cNvPr id="20502" name="Rectangle 34">
                <a:extLst>
                  <a:ext uri="{FF2B5EF4-FFF2-40B4-BE49-F238E27FC236}">
                    <a16:creationId xmlns:a16="http://schemas.microsoft.com/office/drawing/2014/main" id="{76077E40-9512-7C70-55D1-A9F3FF29E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1660"/>
                <a:ext cx="9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200" b="1" i="1">
                    <a:solidFill>
                      <a:srgbClr val="000000"/>
                    </a:solidFill>
                    <a:ea typeface="楷体_GB2312" pitchFamily="49" charset="-122"/>
                  </a:rPr>
                  <a:t>n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  <p:sp>
            <p:nvSpPr>
              <p:cNvPr id="20503" name="Rectangle 35">
                <a:extLst>
                  <a:ext uri="{FF2B5EF4-FFF2-40B4-BE49-F238E27FC236}">
                    <a16:creationId xmlns:a16="http://schemas.microsoft.com/office/drawing/2014/main" id="{EC8C5C2D-A151-3727-DFC4-A292E864F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1369"/>
                <a:ext cx="8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200" b="1" i="1">
                    <a:solidFill>
                      <a:srgbClr val="000000"/>
                    </a:solidFill>
                    <a:ea typeface="楷体_GB2312" pitchFamily="49" charset="-122"/>
                  </a:rPr>
                  <a:t>x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  <p:sp>
            <p:nvSpPr>
              <p:cNvPr id="20504" name="Rectangle 36">
                <a:extLst>
                  <a:ext uri="{FF2B5EF4-FFF2-40B4-BE49-F238E27FC236}">
                    <a16:creationId xmlns:a16="http://schemas.microsoft.com/office/drawing/2014/main" id="{7CFA8A40-15BD-FCAF-3BC5-8A155DD98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1078"/>
                <a:ext cx="8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200" b="1" i="1">
                    <a:solidFill>
                      <a:srgbClr val="000000"/>
                    </a:solidFill>
                    <a:ea typeface="楷体_GB2312" pitchFamily="49" charset="-122"/>
                  </a:rPr>
                  <a:t>x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  <p:sp>
            <p:nvSpPr>
              <p:cNvPr id="20505" name="Rectangle 37">
                <a:extLst>
                  <a:ext uri="{FF2B5EF4-FFF2-40B4-BE49-F238E27FC236}">
                    <a16:creationId xmlns:a16="http://schemas.microsoft.com/office/drawing/2014/main" id="{BE58B9B8-15A2-6593-4A9E-39BE4E2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5" y="1645"/>
                <a:ext cx="5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300" b="1">
                    <a:solidFill>
                      <a:srgbClr val="000000"/>
                    </a:solidFill>
                    <a:ea typeface="楷体_GB2312" pitchFamily="49" charset="-122"/>
                  </a:rPr>
                  <a:t>*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  <p:sp>
            <p:nvSpPr>
              <p:cNvPr id="20506" name="Rectangle 38">
                <a:extLst>
                  <a:ext uri="{FF2B5EF4-FFF2-40B4-BE49-F238E27FC236}">
                    <a16:creationId xmlns:a16="http://schemas.microsoft.com/office/drawing/2014/main" id="{C9011EAB-9D63-8515-AE3E-2BBC8C08B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" y="135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300" b="1">
                    <a:solidFill>
                      <a:srgbClr val="000000"/>
                    </a:solidFill>
                    <a:ea typeface="楷体_GB2312" pitchFamily="49" charset="-122"/>
                  </a:rPr>
                  <a:t>*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  <p:sp>
            <p:nvSpPr>
              <p:cNvPr id="20507" name="Rectangle 39">
                <a:extLst>
                  <a:ext uri="{FF2B5EF4-FFF2-40B4-BE49-F238E27FC236}">
                    <a16:creationId xmlns:a16="http://schemas.microsoft.com/office/drawing/2014/main" id="{19991612-D95C-E281-CD09-06C373564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3" y="1063"/>
                <a:ext cx="5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300" b="1">
                    <a:solidFill>
                      <a:srgbClr val="000000"/>
                    </a:solidFill>
                    <a:ea typeface="楷体_GB2312" pitchFamily="49" charset="-122"/>
                  </a:rPr>
                  <a:t>*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  <p:sp>
            <p:nvSpPr>
              <p:cNvPr id="20508" name="Rectangle 40">
                <a:extLst>
                  <a:ext uri="{FF2B5EF4-FFF2-40B4-BE49-F238E27FC236}">
                    <a16:creationId xmlns:a16="http://schemas.microsoft.com/office/drawing/2014/main" id="{DA88B53A-B447-85F2-B2E6-069F7D64A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" y="1369"/>
                <a:ext cx="4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200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  <p:sp>
            <p:nvSpPr>
              <p:cNvPr id="20509" name="Rectangle 42">
                <a:extLst>
                  <a:ext uri="{FF2B5EF4-FFF2-40B4-BE49-F238E27FC236}">
                    <a16:creationId xmlns:a16="http://schemas.microsoft.com/office/drawing/2014/main" id="{17C9B3B8-EBEC-9979-3208-40822ABD2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1078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200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  <p:sp>
            <p:nvSpPr>
              <p:cNvPr id="20510" name="Rectangle 43">
                <a:extLst>
                  <a:ext uri="{FF2B5EF4-FFF2-40B4-BE49-F238E27FC236}">
                    <a16:creationId xmlns:a16="http://schemas.microsoft.com/office/drawing/2014/main" id="{4FF48395-C50A-9F90-0A99-4B887E1A9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8" y="1078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200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  <p:sp>
            <p:nvSpPr>
              <p:cNvPr id="20511" name="Rectangle 44">
                <a:extLst>
                  <a:ext uri="{FF2B5EF4-FFF2-40B4-BE49-F238E27FC236}">
                    <a16:creationId xmlns:a16="http://schemas.microsoft.com/office/drawing/2014/main" id="{15B0BDD7-79C4-EBA1-949B-BDAA99DB4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78"/>
                <a:ext cx="8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200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  <p:sp>
            <p:nvSpPr>
              <p:cNvPr id="20512" name="Rectangle 45">
                <a:extLst>
                  <a:ext uri="{FF2B5EF4-FFF2-40B4-BE49-F238E27FC236}">
                    <a16:creationId xmlns:a16="http://schemas.microsoft.com/office/drawing/2014/main" id="{E4F20A18-C668-7ACE-8836-D0370A99A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1078"/>
                <a:ext cx="42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200">
                    <a:solidFill>
                      <a:srgbClr val="000000"/>
                    </a:solidFill>
                    <a:ea typeface="楷体_GB2312" pitchFamily="49" charset="-122"/>
                  </a:rPr>
                  <a:t>          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</p:grpSp>
      </p:grpSp>
      <p:sp>
        <p:nvSpPr>
          <p:cNvPr id="20487" name="Rectangle 48">
            <a:extLst>
              <a:ext uri="{FF2B5EF4-FFF2-40B4-BE49-F238E27FC236}">
                <a16:creationId xmlns:a16="http://schemas.microsoft.com/office/drawing/2014/main" id="{2F066B43-873E-B2AE-E133-B70EBEC6C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450"/>
            <a:ext cx="332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楷体_GB2312" pitchFamily="49" charset="-122"/>
              </a:rPr>
              <a:t>§2 Error and Significant Digits</a:t>
            </a:r>
          </a:p>
        </p:txBody>
      </p:sp>
      <p:sp>
        <p:nvSpPr>
          <p:cNvPr id="23588" name="Text Box 36">
            <a:extLst>
              <a:ext uri="{FF2B5EF4-FFF2-40B4-BE49-F238E27FC236}">
                <a16:creationId xmlns:a16="http://schemas.microsoft.com/office/drawing/2014/main" id="{9A0F1FE5-1151-BFCB-3A97-26A2BA2D0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927725"/>
            <a:ext cx="216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</a:rPr>
              <a:t>五位有效数值</a:t>
            </a:r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41EF1D63-E5F4-87D6-5EF2-565807666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854700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3300"/>
                </a:solidFill>
              </a:rPr>
              <a:t>六位有效数值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utoUpdateAnimBg="0"/>
      <p:bldP spid="23588" grpId="0"/>
      <p:bldP spid="235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7345577-5918-8416-96D5-E2CB3D6D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0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Error and Significant Digits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6F672213-92BE-2D35-4993-AF554780A6B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8077200" cy="1187450"/>
            <a:chOff x="336" y="576"/>
            <a:chExt cx="5088" cy="748"/>
          </a:xfrm>
        </p:grpSpPr>
        <p:sp>
          <p:nvSpPr>
            <p:cNvPr id="21532" name="Text Box 4">
              <a:extLst>
                <a:ext uri="{FF2B5EF4-FFF2-40B4-BE49-F238E27FC236}">
                  <a16:creationId xmlns:a16="http://schemas.microsoft.com/office/drawing/2014/main" id="{54391D7E-DCF5-E0B3-8AB9-54BA5832B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576"/>
              <a:ext cx="508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用科学计数法，记                  （其中     ）。若                          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               （即   的截取按四舍五入规则），则称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  为有</a:t>
              </a:r>
              <a:r>
                <a:rPr lang="en-US" altLang="zh-CN" sz="2400" b="1" i="1">
                  <a:ea typeface="楷体_GB2312" pitchFamily="49" charset="-122"/>
                </a:rPr>
                <a:t>n 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位有效数字，精确到     。</a:t>
              </a:r>
              <a:endParaRPr kumimoji="0"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1533" name="Object 5">
              <a:extLst>
                <a:ext uri="{FF2B5EF4-FFF2-40B4-BE49-F238E27FC236}">
                  <a16:creationId xmlns:a16="http://schemas.microsoft.com/office/drawing/2014/main" id="{63247F13-4B78-28F4-F357-C704FF4742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576"/>
            <a:ext cx="182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485900" imgH="241300" progId="Equation.DSMT4">
                    <p:embed/>
                  </p:oleObj>
                </mc:Choice>
                <mc:Fallback>
                  <p:oleObj name="Equation" r:id="rId5" imgW="1485900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576"/>
                          <a:ext cx="182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4" name="Object 6">
              <a:extLst>
                <a:ext uri="{FF2B5EF4-FFF2-40B4-BE49-F238E27FC236}">
                  <a16:creationId xmlns:a16="http://schemas.microsoft.com/office/drawing/2014/main" id="{34444296-A190-4F7C-46BE-22CF309703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624"/>
            <a:ext cx="46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06048" imgH="215713" progId="Equation.DSMT4">
                    <p:embed/>
                  </p:oleObj>
                </mc:Choice>
                <mc:Fallback>
                  <p:oleObj name="Equation" r:id="rId7" imgW="406048" imgH="215713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624"/>
                          <a:ext cx="46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Object 7">
              <a:extLst>
                <a:ext uri="{FF2B5EF4-FFF2-40B4-BE49-F238E27FC236}">
                  <a16:creationId xmlns:a16="http://schemas.microsoft.com/office/drawing/2014/main" id="{5AF433B8-2A1A-5BB6-D304-4C018F2DE7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816"/>
            <a:ext cx="151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95400" imgH="228600" progId="Equation.DSMT4">
                    <p:embed/>
                  </p:oleObj>
                </mc:Choice>
                <mc:Fallback>
                  <p:oleObj name="Equation" r:id="rId9" imgW="12954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816"/>
                          <a:ext cx="151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6" name="Object 8">
              <a:extLst>
                <a:ext uri="{FF2B5EF4-FFF2-40B4-BE49-F238E27FC236}">
                  <a16:creationId xmlns:a16="http://schemas.microsoft.com/office/drawing/2014/main" id="{10072B97-3081-D5A3-D0BE-3A8FA02C5B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816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7646" imgH="228402" progId="Equation.DSMT4">
                    <p:embed/>
                  </p:oleObj>
                </mc:Choice>
                <mc:Fallback>
                  <p:oleObj name="Equation" r:id="rId11" imgW="177646" imgH="228402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816"/>
                          <a:ext cx="22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7" name="Object 9">
              <a:extLst>
                <a:ext uri="{FF2B5EF4-FFF2-40B4-BE49-F238E27FC236}">
                  <a16:creationId xmlns:a16="http://schemas.microsoft.com/office/drawing/2014/main" id="{1EAAF368-18C0-D82F-B9C6-3587ACFF7F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056"/>
            <a:ext cx="2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0417" imgH="203112" progId="Equation.DSMT4">
                    <p:embed/>
                  </p:oleObj>
                </mc:Choice>
                <mc:Fallback>
                  <p:oleObj name="Equation" r:id="rId13" imgW="190417" imgH="203112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056"/>
                          <a:ext cx="2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8" name="Object 10">
              <a:extLst>
                <a:ext uri="{FF2B5EF4-FFF2-40B4-BE49-F238E27FC236}">
                  <a16:creationId xmlns:a16="http://schemas.microsoft.com/office/drawing/2014/main" id="{343A98FF-9A37-F98F-2766-A3499DBCCE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056"/>
            <a:ext cx="47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80835" imgH="203112" progId="Equation.DSMT4">
                    <p:embed/>
                  </p:oleObj>
                </mc:Choice>
                <mc:Fallback>
                  <p:oleObj name="Equation" r:id="rId15" imgW="380835" imgH="20311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056"/>
                          <a:ext cx="47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2">
            <a:extLst>
              <a:ext uri="{FF2B5EF4-FFF2-40B4-BE49-F238E27FC236}">
                <a16:creationId xmlns:a16="http://schemas.microsoft.com/office/drawing/2014/main" id="{8CD47F4C-08E2-45D7-AC26-05348F52201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565400"/>
            <a:ext cx="7818438" cy="1393825"/>
            <a:chOff x="336" y="1954"/>
            <a:chExt cx="4925" cy="878"/>
          </a:xfrm>
        </p:grpSpPr>
        <p:grpSp>
          <p:nvGrpSpPr>
            <p:cNvPr id="21528" name="Group 81">
              <a:extLst>
                <a:ext uri="{FF2B5EF4-FFF2-40B4-BE49-F238E27FC236}">
                  <a16:creationId xmlns:a16="http://schemas.microsoft.com/office/drawing/2014/main" id="{F6EC8306-6BD3-AA3D-A7DF-0C6B8E899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954"/>
              <a:ext cx="3606" cy="850"/>
              <a:chOff x="336" y="1954"/>
              <a:chExt cx="3606" cy="850"/>
            </a:xfrm>
          </p:grpSpPr>
          <p:graphicFrame>
            <p:nvGraphicFramePr>
              <p:cNvPr id="21530" name="Object 17">
                <a:extLst>
                  <a:ext uri="{FF2B5EF4-FFF2-40B4-BE49-F238E27FC236}">
                    <a16:creationId xmlns:a16="http://schemas.microsoft.com/office/drawing/2014/main" id="{196B524C-1E1A-0DBF-17CF-B174FD51F9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50" y="1954"/>
              <a:ext cx="2792" cy="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2159000" imgH="736600" progId="Equation.DSMT4">
                      <p:embed/>
                    </p:oleObj>
                  </mc:Choice>
                  <mc:Fallback>
                    <p:oleObj name="Equation" r:id="rId17" imgW="2159000" imgH="73660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0" y="1954"/>
                            <a:ext cx="2792" cy="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1" name="Text Box 18">
                <a:extLst>
                  <a:ext uri="{FF2B5EF4-FFF2-40B4-BE49-F238E27FC236}">
                    <a16:creationId xmlns:a16="http://schemas.microsoft.com/office/drawing/2014/main" id="{8D5B1A55-EF5D-D492-4EA5-3B7B94655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963"/>
                <a:ext cx="7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zh-CN" altLang="en-US" sz="2400" b="1">
                    <a:solidFill>
                      <a:srgbClr val="FF3300"/>
                    </a:solidFill>
                    <a:ea typeface="楷体_GB2312" pitchFamily="49" charset="-122"/>
                  </a:rPr>
                  <a:t>证明</a:t>
                </a:r>
                <a:r>
                  <a:rPr kumimoji="0" lang="zh-CN" altLang="en-US" sz="2400" b="1">
                    <a:ea typeface="楷体_GB2312" pitchFamily="49" charset="-122"/>
                  </a:rPr>
                  <a:t>：</a:t>
                </a:r>
              </a:p>
            </p:txBody>
          </p:sp>
        </p:grpSp>
        <p:sp>
          <p:nvSpPr>
            <p:cNvPr id="21529" name="Text Box 19">
              <a:extLst>
                <a:ext uri="{FF2B5EF4-FFF2-40B4-BE49-F238E27FC236}">
                  <a16:creationId xmlns:a16="http://schemas.microsoft.com/office/drawing/2014/main" id="{43052BD5-0169-E345-E589-BB2D1A9D2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2544"/>
              <a:ext cx="38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有   位有效数字，精确到小数点后第   位。</a:t>
              </a:r>
            </a:p>
          </p:txBody>
        </p:sp>
      </p:grpSp>
      <p:sp>
        <p:nvSpPr>
          <p:cNvPr id="47125" name="Text Box 21">
            <a:extLst>
              <a:ext uri="{FF2B5EF4-FFF2-40B4-BE49-F238E27FC236}">
                <a16:creationId xmlns:a16="http://schemas.microsoft.com/office/drawing/2014/main" id="{2B0E2F88-4614-BAFE-B620-64FCCA55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3505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solidFill>
                  <a:srgbClr val="FF330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18769965-CF51-2C71-33A5-FA66D60A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3505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solidFill>
                  <a:srgbClr val="FF3300"/>
                </a:solidFill>
                <a:ea typeface="楷体_GB2312" pitchFamily="49" charset="-122"/>
              </a:rPr>
              <a:t>3 </a:t>
            </a:r>
          </a:p>
        </p:txBody>
      </p:sp>
      <p:sp>
        <p:nvSpPr>
          <p:cNvPr id="47128" name="AutoShape 24" descr="再生纸">
            <a:extLst>
              <a:ext uri="{FF2B5EF4-FFF2-40B4-BE49-F238E27FC236}">
                <a16:creationId xmlns:a16="http://schemas.microsoft.com/office/drawing/2014/main" id="{1D51113E-75D1-C301-16D3-CC15963D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5105400"/>
            <a:ext cx="8334375" cy="1479550"/>
          </a:xfrm>
          <a:prstGeom prst="roundRect">
            <a:avLst>
              <a:gd name="adj" fmla="val 16667"/>
            </a:avLst>
          </a:prstGeom>
          <a:blipFill dpi="0" rotWithShape="0">
            <a:blip r:embed="rId19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tIns="10800" bIns="10800" anchor="ctr">
            <a:spAutoFit/>
          </a:bodyPr>
          <a:lstStyle/>
          <a:p>
            <a:pPr marL="565150" indent="-565150" eaLnBrk="1" hangingPunct="1">
              <a:lnSpc>
                <a:spcPct val="120000"/>
              </a:lnSpc>
              <a:defRPr/>
            </a:pPr>
            <a:r>
              <a:rPr kumimoji="1"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注：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0.2300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有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位有效数字，而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0.0023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只有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位有效。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12300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如果写成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0.123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10</a:t>
            </a:r>
            <a:r>
              <a:rPr kumimoji="1" lang="en-US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5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，则表示只有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3</a:t>
            </a: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位有效数字。</a:t>
            </a:r>
          </a:p>
          <a:p>
            <a:pPr marL="565150" indent="-565150" eaLnBrk="1" hangingPunct="1">
              <a:lnSpc>
                <a:spcPct val="120000"/>
              </a:lnSpc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 </a:t>
            </a:r>
            <a:r>
              <a:rPr kumimoji="1"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数字末尾的</a:t>
            </a:r>
            <a:r>
              <a:rPr kumimoji="1"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0</a:t>
            </a:r>
            <a:r>
              <a:rPr kumimoji="1"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不可随意省去！</a:t>
            </a:r>
            <a:endParaRPr kumimoji="1" lang="zh-CN" altLang="en-US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grpSp>
        <p:nvGrpSpPr>
          <p:cNvPr id="5" name="Group 78">
            <a:extLst>
              <a:ext uri="{FF2B5EF4-FFF2-40B4-BE49-F238E27FC236}">
                <a16:creationId xmlns:a16="http://schemas.microsoft.com/office/drawing/2014/main" id="{99847FB2-42E2-17A6-9F7E-452EC182A299}"/>
              </a:ext>
            </a:extLst>
          </p:cNvPr>
          <p:cNvGrpSpPr>
            <a:grpSpLocks/>
          </p:cNvGrpSpPr>
          <p:nvPr/>
        </p:nvGrpSpPr>
        <p:grpSpPr bwMode="auto">
          <a:xfrm>
            <a:off x="511175" y="1560513"/>
            <a:ext cx="6851650" cy="914400"/>
            <a:chOff x="340" y="1319"/>
            <a:chExt cx="4316" cy="576"/>
          </a:xfrm>
        </p:grpSpPr>
        <p:grpSp>
          <p:nvGrpSpPr>
            <p:cNvPr id="21520" name="Group 34">
              <a:extLst>
                <a:ext uri="{FF2B5EF4-FFF2-40B4-BE49-F238E27FC236}">
                  <a16:creationId xmlns:a16="http://schemas.microsoft.com/office/drawing/2014/main" id="{B3FE207F-419A-8EBB-B480-6356DA74E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319"/>
              <a:ext cx="4316" cy="576"/>
              <a:chOff x="340" y="1319"/>
              <a:chExt cx="4316" cy="576"/>
            </a:xfrm>
          </p:grpSpPr>
          <p:graphicFrame>
            <p:nvGraphicFramePr>
              <p:cNvPr id="21525" name="Object 12">
                <a:extLst>
                  <a:ext uri="{FF2B5EF4-FFF2-40B4-BE49-F238E27FC236}">
                    <a16:creationId xmlns:a16="http://schemas.microsoft.com/office/drawing/2014/main" id="{FCE51BE3-F652-AD6D-8FD0-734FC15BD28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12" y="1359"/>
              <a:ext cx="389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2870200" imgH="203200" progId="Equation.DSMT4">
                      <p:embed/>
                    </p:oleObj>
                  </mc:Choice>
                  <mc:Fallback>
                    <p:oleObj name="Equation" r:id="rId20" imgW="2870200" imgH="2032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2" y="1359"/>
                            <a:ext cx="3896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26" name="Text Box 13">
                <a:extLst>
                  <a:ext uri="{FF2B5EF4-FFF2-40B4-BE49-F238E27FC236}">
                    <a16:creationId xmlns:a16="http://schemas.microsoft.com/office/drawing/2014/main" id="{5536B6CD-4474-B921-3B74-AFE822DEB9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" y="1319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zh-CN" altLang="en-US" sz="2400" b="1">
                    <a:solidFill>
                      <a:srgbClr val="FF3300"/>
                    </a:solidFill>
                    <a:ea typeface="楷体_GB2312" pitchFamily="49" charset="-122"/>
                  </a:rPr>
                  <a:t>例</a:t>
                </a:r>
                <a:r>
                  <a:rPr kumimoji="0" lang="zh-CN" altLang="en-US" sz="2400" b="1">
                    <a:ea typeface="楷体_GB2312" pitchFamily="49" charset="-122"/>
                  </a:rPr>
                  <a:t>：</a:t>
                </a:r>
              </a:p>
            </p:txBody>
          </p:sp>
          <p:sp>
            <p:nvSpPr>
              <p:cNvPr id="21527" name="Text Box 14">
                <a:extLst>
                  <a:ext uri="{FF2B5EF4-FFF2-40B4-BE49-F238E27FC236}">
                    <a16:creationId xmlns:a16="http://schemas.microsoft.com/office/drawing/2014/main" id="{3B7F165F-B573-E281-B864-A8BC810F1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607"/>
                <a:ext cx="39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zh-CN" altLang="en-US" sz="2400" b="1">
                    <a:ea typeface="楷体_GB2312" pitchFamily="49" charset="-122"/>
                  </a:rPr>
                  <a:t>问：    有几位有效数字？请证明你的结论。</a:t>
                </a:r>
              </a:p>
            </p:txBody>
          </p:sp>
        </p:grpSp>
        <p:grpSp>
          <p:nvGrpSpPr>
            <p:cNvPr id="21521" name="Group 75">
              <a:extLst>
                <a:ext uri="{FF2B5EF4-FFF2-40B4-BE49-F238E27FC236}">
                  <a16:creationId xmlns:a16="http://schemas.microsoft.com/office/drawing/2014/main" id="{E260E674-EC61-0065-4A02-111895D78E6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08" y="1617"/>
              <a:ext cx="268" cy="250"/>
              <a:chOff x="1008" y="1617"/>
              <a:chExt cx="268" cy="250"/>
            </a:xfrm>
          </p:grpSpPr>
          <p:sp>
            <p:nvSpPr>
              <p:cNvPr id="21522" name="AutoShape 74">
                <a:extLst>
                  <a:ext uri="{FF2B5EF4-FFF2-40B4-BE49-F238E27FC236}">
                    <a16:creationId xmlns:a16="http://schemas.microsoft.com/office/drawing/2014/main" id="{086CE2F0-AF1D-2109-D32D-C7993413B26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008" y="1632"/>
                <a:ext cx="26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" name="Rectangle 76">
                <a:extLst>
                  <a:ext uri="{FF2B5EF4-FFF2-40B4-BE49-F238E27FC236}">
                    <a16:creationId xmlns:a16="http://schemas.microsoft.com/office/drawing/2014/main" id="{87B427EE-D82B-65C1-3E9D-8F9329EA1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" y="1637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1">
                    <a:solidFill>
                      <a:srgbClr val="000000"/>
                    </a:solidFill>
                    <a:ea typeface="楷体_GB2312" pitchFamily="49" charset="-122"/>
                  </a:rPr>
                  <a:t>*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  <p:sp>
            <p:nvSpPr>
              <p:cNvPr id="21524" name="Rectangle 77">
                <a:extLst>
                  <a:ext uri="{FF2B5EF4-FFF2-40B4-BE49-F238E27FC236}">
                    <a16:creationId xmlns:a16="http://schemas.microsoft.com/office/drawing/2014/main" id="{C8D9A82F-8CD7-01C2-4B10-24CDCF8A4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1617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b="1" i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p</a:t>
                </a:r>
                <a:endParaRPr kumimoji="0" lang="en-US" altLang="zh-CN" sz="2400">
                  <a:ea typeface="楷体_GB2312" pitchFamily="49" charset="-122"/>
                </a:endParaRPr>
              </a:p>
            </p:txBody>
          </p:sp>
        </p:grpSp>
      </p:grpSp>
      <p:sp>
        <p:nvSpPr>
          <p:cNvPr id="47187" name="Rectangle 83">
            <a:extLst>
              <a:ext uri="{FF2B5EF4-FFF2-40B4-BE49-F238E27FC236}">
                <a16:creationId xmlns:a16="http://schemas.microsoft.com/office/drawing/2014/main" id="{6A40C355-BABD-573E-3D43-E236716A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8610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：以下数字是经四舍五入得到的，判定各有几位有效数字。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187.9325         0.00369246          3.1415926               2.000072</a:t>
            </a:r>
          </a:p>
        </p:txBody>
      </p:sp>
      <p:sp>
        <p:nvSpPr>
          <p:cNvPr id="47188" name="AutoShape 84">
            <a:extLst>
              <a:ext uri="{FF2B5EF4-FFF2-40B4-BE49-F238E27FC236}">
                <a16:creationId xmlns:a16="http://schemas.microsoft.com/office/drawing/2014/main" id="{9B075687-0091-D125-A8EE-1E06C362A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1600"/>
            <a:ext cx="914400" cy="457200"/>
          </a:xfrm>
          <a:prstGeom prst="wedgeRectCallout">
            <a:avLst>
              <a:gd name="adj1" fmla="val -47741"/>
              <a:gd name="adj2" fmla="val -123958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990099"/>
                </a:solidFill>
                <a:ea typeface="楷体_GB2312" pitchFamily="49" charset="-122"/>
              </a:rPr>
              <a:t>7</a:t>
            </a:r>
          </a:p>
        </p:txBody>
      </p:sp>
      <p:sp>
        <p:nvSpPr>
          <p:cNvPr id="47189" name="AutoShape 85">
            <a:extLst>
              <a:ext uri="{FF2B5EF4-FFF2-40B4-BE49-F238E27FC236}">
                <a16:creationId xmlns:a16="http://schemas.microsoft.com/office/drawing/2014/main" id="{4CC0E3A5-CF4C-C30B-D34D-E3D14A073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914400" cy="457200"/>
          </a:xfrm>
          <a:prstGeom prst="wedgeRectCallout">
            <a:avLst>
              <a:gd name="adj1" fmla="val -83162"/>
              <a:gd name="adj2" fmla="val -109722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990099"/>
                </a:solidFill>
                <a:ea typeface="楷体_GB2312" pitchFamily="49" charset="-122"/>
              </a:rPr>
              <a:t>6</a:t>
            </a:r>
          </a:p>
        </p:txBody>
      </p:sp>
      <p:sp>
        <p:nvSpPr>
          <p:cNvPr id="47192" name="AutoShape 88">
            <a:extLst>
              <a:ext uri="{FF2B5EF4-FFF2-40B4-BE49-F238E27FC236}">
                <a16:creationId xmlns:a16="http://schemas.microsoft.com/office/drawing/2014/main" id="{2DA8F572-7DDB-8ECE-349D-B9F5E4BF7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81600"/>
            <a:ext cx="914400" cy="457200"/>
          </a:xfrm>
          <a:prstGeom prst="wedgeRectCallout">
            <a:avLst>
              <a:gd name="adj1" fmla="val -60764"/>
              <a:gd name="adj2" fmla="val -127778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rgbClr val="990099"/>
                </a:solidFill>
                <a:ea typeface="楷体_GB2312" pitchFamily="49" charset="-122"/>
              </a:rPr>
              <a:t>8</a:t>
            </a:r>
          </a:p>
        </p:txBody>
      </p:sp>
      <p:grpSp>
        <p:nvGrpSpPr>
          <p:cNvPr id="8" name="Group 91">
            <a:extLst>
              <a:ext uri="{FF2B5EF4-FFF2-40B4-BE49-F238E27FC236}">
                <a16:creationId xmlns:a16="http://schemas.microsoft.com/office/drawing/2014/main" id="{7C605A0C-2C23-73A7-4F03-D606AB1FEEA7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257800"/>
            <a:ext cx="914400" cy="457200"/>
            <a:chOff x="4848" y="3312"/>
            <a:chExt cx="576" cy="288"/>
          </a:xfrm>
        </p:grpSpPr>
        <p:sp>
          <p:nvSpPr>
            <p:cNvPr id="21518" name="AutoShape 89">
              <a:extLst>
                <a:ext uri="{FF2B5EF4-FFF2-40B4-BE49-F238E27FC236}">
                  <a16:creationId xmlns:a16="http://schemas.microsoft.com/office/drawing/2014/main" id="{32E96708-D598-B6A0-C4FE-8AAFDFF2C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312"/>
              <a:ext cx="576" cy="240"/>
            </a:xfrm>
            <a:prstGeom prst="wedgeRectCallout">
              <a:avLst>
                <a:gd name="adj1" fmla="val -56426"/>
                <a:gd name="adj2" fmla="val -153333"/>
              </a:avLst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en-US" altLang="zh-CN" sz="2400">
                <a:ea typeface="楷体_GB2312" pitchFamily="49" charset="-122"/>
              </a:endParaRPr>
            </a:p>
          </p:txBody>
        </p:sp>
        <p:sp>
          <p:nvSpPr>
            <p:cNvPr id="21519" name="Text Box 90">
              <a:extLst>
                <a:ext uri="{FF2B5EF4-FFF2-40B4-BE49-F238E27FC236}">
                  <a16:creationId xmlns:a16="http://schemas.microsoft.com/office/drawing/2014/main" id="{52B45321-60AD-1EFD-721F-0BEF5E23A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3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 b="1">
                  <a:solidFill>
                    <a:srgbClr val="990099"/>
                  </a:solidFill>
                  <a:ea typeface="楷体_GB2312" pitchFamily="49" charset="-122"/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5" grpId="0" autoUpdateAnimBg="0"/>
      <p:bldP spid="47126" grpId="0" autoUpdateAnimBg="0"/>
      <p:bldP spid="47128" grpId="0" animBg="1" autoUpdateAnimBg="0"/>
      <p:bldP spid="47187" grpId="0" autoUpdateAnimBg="0"/>
      <p:bldP spid="47188" grpId="0" animBg="1" autoUpdateAnimBg="0"/>
      <p:bldP spid="47189" grpId="0" animBg="1" autoUpdateAnimBg="0"/>
      <p:bldP spid="4719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DD09A82-40FC-8668-FF14-B3A8B86FA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476250"/>
            <a:ext cx="7772400" cy="173355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通常解决数学问题的思维方式</a:t>
            </a:r>
            <a:endParaRPr lang="en-US" altLang="zh-CN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64515" name="AutoShape 3">
            <a:extLst>
              <a:ext uri="{FF2B5EF4-FFF2-40B4-BE49-F238E27FC236}">
                <a16:creationId xmlns:a16="http://schemas.microsoft.com/office/drawing/2014/main" id="{6F670DDD-26AB-00EE-F153-93FC43A9B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284288"/>
            <a:ext cx="1519238" cy="6096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实际问题</a:t>
            </a:r>
          </a:p>
        </p:txBody>
      </p:sp>
      <p:sp>
        <p:nvSpPr>
          <p:cNvPr id="64516" name="AutoShape 4">
            <a:extLst>
              <a:ext uri="{FF2B5EF4-FFF2-40B4-BE49-F238E27FC236}">
                <a16:creationId xmlns:a16="http://schemas.microsoft.com/office/drawing/2014/main" id="{32B4FB23-A964-436B-4597-7C2FBE29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4478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64517" name="AutoShape 5">
            <a:extLst>
              <a:ext uri="{FF2B5EF4-FFF2-40B4-BE49-F238E27FC236}">
                <a16:creationId xmlns:a16="http://schemas.microsoft.com/office/drawing/2014/main" id="{56587D83-9DE7-4A8C-79F6-4F2D0AE72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592263" cy="6096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数学模型</a:t>
            </a:r>
          </a:p>
        </p:txBody>
      </p:sp>
      <p:sp>
        <p:nvSpPr>
          <p:cNvPr id="64518" name="AutoShape 6">
            <a:extLst>
              <a:ext uri="{FF2B5EF4-FFF2-40B4-BE49-F238E27FC236}">
                <a16:creationId xmlns:a16="http://schemas.microsoft.com/office/drawing/2014/main" id="{37785BC9-E6EE-1A21-472B-15F30E7B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447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64519" name="AutoShape 7">
            <a:extLst>
              <a:ext uri="{FF2B5EF4-FFF2-40B4-BE49-F238E27FC236}">
                <a16:creationId xmlns:a16="http://schemas.microsoft.com/office/drawing/2014/main" id="{0576D661-2331-C31A-CA98-B19F26661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295400"/>
            <a:ext cx="1619250" cy="6096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解析表达式</a:t>
            </a:r>
          </a:p>
        </p:txBody>
      </p:sp>
      <p:sp>
        <p:nvSpPr>
          <p:cNvPr id="64520" name="AutoShape 8">
            <a:extLst>
              <a:ext uri="{FF2B5EF4-FFF2-40B4-BE49-F238E27FC236}">
                <a16:creationId xmlns:a16="http://schemas.microsoft.com/office/drawing/2014/main" id="{76C14735-D20E-5AA1-4B41-09D925482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5240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64521" name="AutoShape 9">
            <a:extLst>
              <a:ext uri="{FF2B5EF4-FFF2-40B4-BE49-F238E27FC236}">
                <a16:creationId xmlns:a16="http://schemas.microsoft.com/office/drawing/2014/main" id="{0AA3FCB0-2485-358A-E80D-F6B783A8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295400"/>
            <a:ext cx="1436688" cy="6096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结果</a:t>
            </a:r>
          </a:p>
        </p:txBody>
      </p:sp>
      <p:sp>
        <p:nvSpPr>
          <p:cNvPr id="64522" name="AutoShape 10">
            <a:extLst>
              <a:ext uri="{FF2B5EF4-FFF2-40B4-BE49-F238E27FC236}">
                <a16:creationId xmlns:a16="http://schemas.microsoft.com/office/drawing/2014/main" id="{3C27008E-0BD8-DD31-51F8-071565F47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390900"/>
            <a:ext cx="1543050" cy="6096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实际问题</a:t>
            </a:r>
          </a:p>
        </p:txBody>
      </p:sp>
      <p:sp>
        <p:nvSpPr>
          <p:cNvPr id="64523" name="AutoShape 11">
            <a:extLst>
              <a:ext uri="{FF2B5EF4-FFF2-40B4-BE49-F238E27FC236}">
                <a16:creationId xmlns:a16="http://schemas.microsoft.com/office/drawing/2014/main" id="{43855CB6-7910-C9A0-F106-F3C9413BB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195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64524" name="AutoShape 12">
            <a:extLst>
              <a:ext uri="{FF2B5EF4-FFF2-40B4-BE49-F238E27FC236}">
                <a16:creationId xmlns:a16="http://schemas.microsoft.com/office/drawing/2014/main" id="{5118C4D6-F56C-E64D-A793-AF777C4D2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90900"/>
            <a:ext cx="1455738" cy="6096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数学模型</a:t>
            </a:r>
          </a:p>
        </p:txBody>
      </p:sp>
      <p:sp>
        <p:nvSpPr>
          <p:cNvPr id="64525" name="AutoShape 13">
            <a:extLst>
              <a:ext uri="{FF2B5EF4-FFF2-40B4-BE49-F238E27FC236}">
                <a16:creationId xmlns:a16="http://schemas.microsoft.com/office/drawing/2014/main" id="{AFA331A1-D17E-A47C-0090-11EEAB008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195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64526" name="AutoShape 14">
            <a:extLst>
              <a:ext uri="{FF2B5EF4-FFF2-40B4-BE49-F238E27FC236}">
                <a16:creationId xmlns:a16="http://schemas.microsoft.com/office/drawing/2014/main" id="{9C39F495-E88D-497D-0D5F-8DA061BF4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90900"/>
            <a:ext cx="1563688" cy="6096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算法设计</a:t>
            </a:r>
          </a:p>
        </p:txBody>
      </p:sp>
      <p:sp>
        <p:nvSpPr>
          <p:cNvPr id="64527" name="AutoShape 15">
            <a:extLst>
              <a:ext uri="{FF2B5EF4-FFF2-40B4-BE49-F238E27FC236}">
                <a16:creationId xmlns:a16="http://schemas.microsoft.com/office/drawing/2014/main" id="{05E66745-280E-37E5-5395-8947541F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6195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64528" name="AutoShape 16">
            <a:extLst>
              <a:ext uri="{FF2B5EF4-FFF2-40B4-BE49-F238E27FC236}">
                <a16:creationId xmlns:a16="http://schemas.microsoft.com/office/drawing/2014/main" id="{8CFDABA5-395E-F132-4AE3-D28805571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90900"/>
            <a:ext cx="1885950" cy="685800"/>
          </a:xfrm>
          <a:prstGeom prst="flowChartProcess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编程计算结果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FEF19A19-7B66-18E3-8397-542D2F91E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78350"/>
            <a:ext cx="838835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后者也正是利用计算机进行科学计算的过程。</a:t>
            </a:r>
          </a:p>
        </p:txBody>
      </p: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032746C2-5D08-DF16-55F1-A97D525F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76500"/>
            <a:ext cx="44958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数值分析的思维方式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7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 autoUpdateAnimBg="0"/>
      <p:bldP spid="64515" grpId="0" animBg="1" autoUpdateAnimBg="0"/>
      <p:bldP spid="64516" grpId="0" animBg="1"/>
      <p:bldP spid="64517" grpId="0" animBg="1" autoUpdateAnimBg="0"/>
      <p:bldP spid="64518" grpId="0" animBg="1"/>
      <p:bldP spid="64519" grpId="0" animBg="1" autoUpdateAnimBg="0"/>
      <p:bldP spid="64520" grpId="0" animBg="1"/>
      <p:bldP spid="64521" grpId="0" animBg="1" autoUpdateAnimBg="0"/>
      <p:bldP spid="64522" grpId="0" animBg="1" autoUpdateAnimBg="0"/>
      <p:bldP spid="64523" grpId="0" animBg="1"/>
      <p:bldP spid="64524" grpId="0" animBg="1" autoUpdateAnimBg="0"/>
      <p:bldP spid="64525" grpId="0" animBg="1"/>
      <p:bldP spid="64526" grpId="0" animBg="1" autoUpdateAnimBg="0"/>
      <p:bldP spid="64527" grpId="0" animBg="1"/>
      <p:bldP spid="64528" grpId="0" animBg="1" autoUpdateAnimBg="0"/>
      <p:bldP spid="64529" grpId="0" autoUpdateAnimBg="0"/>
      <p:bldP spid="6453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5E2C85C-87D7-81BC-4974-AB676481C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0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Error and Significant Digits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63D7C92-DCD4-A8DF-6866-3624BD148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</a:t>
            </a:r>
            <a:r>
              <a:rPr lang="zh-CN" altLang="en-US" sz="2400" b="1">
                <a:ea typeface="楷体_GB2312" pitchFamily="49" charset="-122"/>
              </a:rPr>
              <a:t>有效数字与相对误差的关系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620C2A38-EBE2-491B-CDB3-19E7DEA91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solidFill>
                  <a:schemeClr val="hlink"/>
                </a:solidFill>
                <a:ea typeface="楷体_GB2312" pitchFamily="49" charset="-122"/>
                <a:sym typeface="Wingdings" panose="05000000000000000000" pitchFamily="2" charset="2"/>
              </a:rPr>
              <a:t></a:t>
            </a:r>
            <a:r>
              <a:rPr kumimoji="0" lang="en-US" altLang="zh-CN" sz="2400" b="1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有效数字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  <a:sym typeface="Symbol" panose="05050102010706020507" pitchFamily="18" charset="2"/>
              </a:rPr>
              <a:t> </a:t>
            </a:r>
            <a:r>
              <a:rPr lang="zh-CN" altLang="en-US" sz="2400" b="1">
                <a:solidFill>
                  <a:srgbClr val="990099"/>
                </a:solidFill>
                <a:ea typeface="楷体_GB2312" pitchFamily="49" charset="-122"/>
              </a:rPr>
              <a:t>相对误差限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5883F4F4-855C-F48B-444F-3613D30A3E5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219200"/>
            <a:ext cx="7010400" cy="2130425"/>
            <a:chOff x="528" y="864"/>
            <a:chExt cx="4416" cy="1342"/>
          </a:xfrm>
        </p:grpSpPr>
        <p:graphicFrame>
          <p:nvGraphicFramePr>
            <p:cNvPr id="22540" name="Object 6">
              <a:extLst>
                <a:ext uri="{FF2B5EF4-FFF2-40B4-BE49-F238E27FC236}">
                  <a16:creationId xmlns:a16="http://schemas.microsoft.com/office/drawing/2014/main" id="{4EDBD2FD-2AB9-6A0E-EC41-31F0C2F013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152"/>
            <a:ext cx="3454" cy="1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654300" imgH="914400" progId="Equation.DSMT4">
                    <p:embed/>
                  </p:oleObj>
                </mc:Choice>
                <mc:Fallback>
                  <p:oleObj name="Equation" r:id="rId3" imgW="2654300" imgH="914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52"/>
                          <a:ext cx="3454" cy="1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1" name="Text Box 7">
              <a:extLst>
                <a:ext uri="{FF2B5EF4-FFF2-40B4-BE49-F238E27FC236}">
                  <a16:creationId xmlns:a16="http://schemas.microsoft.com/office/drawing/2014/main" id="{82A08EB8-DAF5-E31F-BE6A-B225B7FE8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64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已知 </a:t>
              </a:r>
              <a:r>
                <a:rPr kumimoji="0" lang="en-US" altLang="zh-CN" sz="2400" b="1" i="1">
                  <a:ea typeface="楷体_GB2312" pitchFamily="49" charset="-122"/>
                </a:rPr>
                <a:t>x</a:t>
              </a:r>
              <a:r>
                <a:rPr kumimoji="0" lang="en-US" altLang="zh-CN" sz="2400" b="1">
                  <a:ea typeface="楷体_GB2312" pitchFamily="49" charset="-122"/>
                </a:rPr>
                <a:t>* </a:t>
              </a:r>
              <a:r>
                <a:rPr kumimoji="0" lang="zh-CN" altLang="en-US" sz="2400" b="1">
                  <a:ea typeface="楷体_GB2312" pitchFamily="49" charset="-122"/>
                </a:rPr>
                <a:t>有 </a:t>
              </a:r>
              <a:r>
                <a:rPr kumimoji="0" lang="en-US" altLang="zh-CN" sz="2400" b="1" i="1">
                  <a:ea typeface="楷体_GB2312" pitchFamily="49" charset="-122"/>
                </a:rPr>
                <a:t>n </a:t>
              </a:r>
              <a:r>
                <a:rPr kumimoji="0" lang="zh-CN" altLang="en-US" sz="2400" b="1">
                  <a:ea typeface="楷体_GB2312" pitchFamily="49" charset="-122"/>
                </a:rPr>
                <a:t>位</a:t>
              </a:r>
              <a:r>
                <a:rPr kumimoji="0" lang="zh-CN" altLang="en-US" sz="2400" b="1">
                  <a:solidFill>
                    <a:srgbClr val="008000"/>
                  </a:solidFill>
                  <a:ea typeface="楷体_GB2312" pitchFamily="49" charset="-122"/>
                </a:rPr>
                <a:t>有效数字</a:t>
              </a:r>
              <a:r>
                <a:rPr kumimoji="0" lang="zh-CN" altLang="en-US" sz="2400" b="1">
                  <a:ea typeface="楷体_GB2312" pitchFamily="49" charset="-122"/>
                </a:rPr>
                <a:t>，则其</a:t>
              </a:r>
              <a:r>
                <a:rPr kumimoji="0" lang="zh-CN" altLang="en-US" sz="2400" b="1">
                  <a:solidFill>
                    <a:srgbClr val="990099"/>
                  </a:solidFill>
                  <a:ea typeface="楷体_GB2312" pitchFamily="49" charset="-122"/>
                </a:rPr>
                <a:t>相对误差限</a:t>
              </a:r>
              <a:r>
                <a:rPr kumimoji="0" lang="zh-CN" altLang="en-US" sz="2400" b="1">
                  <a:ea typeface="楷体_GB2312" pitchFamily="49" charset="-122"/>
                </a:rPr>
                <a:t>为</a:t>
              </a:r>
            </a:p>
          </p:txBody>
        </p:sp>
      </p:grpSp>
      <p:sp>
        <p:nvSpPr>
          <p:cNvPr id="48137" name="Text Box 9">
            <a:extLst>
              <a:ext uri="{FF2B5EF4-FFF2-40B4-BE49-F238E27FC236}">
                <a16:creationId xmlns:a16="http://schemas.microsoft.com/office/drawing/2014/main" id="{DBBB733C-8711-21FB-70ED-CE1CA075E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solidFill>
                  <a:schemeClr val="hlink"/>
                </a:solidFill>
                <a:ea typeface="楷体_GB2312" pitchFamily="49" charset="-122"/>
                <a:sym typeface="Wingdings" panose="05000000000000000000" pitchFamily="2" charset="2"/>
              </a:rPr>
              <a:t> </a:t>
            </a:r>
            <a:r>
              <a:rPr lang="zh-CN" altLang="en-US" sz="2400" b="1">
                <a:solidFill>
                  <a:srgbClr val="990099"/>
                </a:solidFill>
                <a:ea typeface="楷体_GB2312" pitchFamily="49" charset="-122"/>
              </a:rPr>
              <a:t>相对误差限 </a:t>
            </a:r>
            <a:r>
              <a:rPr lang="zh-CN" altLang="en-US" sz="2400" b="1">
                <a:ea typeface="楷体_GB2312" pitchFamily="49" charset="-122"/>
                <a:sym typeface="Symbol" panose="05050102010706020507" pitchFamily="18" charset="2"/>
              </a:rPr>
              <a:t> 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有效数字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F1C335BD-EC17-2D62-262C-7D245644EC0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86200"/>
            <a:ext cx="6792913" cy="2667000"/>
            <a:chOff x="528" y="2448"/>
            <a:chExt cx="4279" cy="1680"/>
          </a:xfrm>
        </p:grpSpPr>
        <p:graphicFrame>
          <p:nvGraphicFramePr>
            <p:cNvPr id="22536" name="Object 10">
              <a:extLst>
                <a:ext uri="{FF2B5EF4-FFF2-40B4-BE49-F238E27FC236}">
                  <a16:creationId xmlns:a16="http://schemas.microsoft.com/office/drawing/2014/main" id="{62E281FA-AE39-C83E-5449-BBEC862373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832"/>
            <a:ext cx="3711" cy="1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933700" imgH="914400" progId="Equation.DSMT4">
                    <p:embed/>
                  </p:oleObj>
                </mc:Choice>
                <mc:Fallback>
                  <p:oleObj name="Equation" r:id="rId5" imgW="2933700" imgH="9144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832"/>
                          <a:ext cx="3711" cy="10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11">
              <a:extLst>
                <a:ext uri="{FF2B5EF4-FFF2-40B4-BE49-F238E27FC236}">
                  <a16:creationId xmlns:a16="http://schemas.microsoft.com/office/drawing/2014/main" id="{A83EEDFB-D26B-C11F-BF02-A9ACE8D83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2448"/>
            <a:ext cx="1783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09088" imgH="431613" progId="Equation.DSMT4">
                    <p:embed/>
                  </p:oleObj>
                </mc:Choice>
                <mc:Fallback>
                  <p:oleObj name="Equation" r:id="rId7" imgW="1409088" imgH="431613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48"/>
                          <a:ext cx="1783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Text Box 12">
              <a:extLst>
                <a:ext uri="{FF2B5EF4-FFF2-40B4-BE49-F238E27FC236}">
                  <a16:creationId xmlns:a16="http://schemas.microsoft.com/office/drawing/2014/main" id="{9812D999-4BD0-075D-0357-DBFC62785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2592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已知 </a:t>
              </a:r>
              <a:r>
                <a:rPr kumimoji="0" lang="en-US" altLang="zh-CN" sz="2400" b="1" i="1">
                  <a:ea typeface="楷体_GB2312" pitchFamily="49" charset="-122"/>
                </a:rPr>
                <a:t>x</a:t>
              </a:r>
              <a:r>
                <a:rPr kumimoji="0" lang="en-US" altLang="zh-CN" sz="2400" b="1">
                  <a:ea typeface="楷体_GB2312" pitchFamily="49" charset="-122"/>
                </a:rPr>
                <a:t>* </a:t>
              </a:r>
              <a:r>
                <a:rPr kumimoji="0" lang="zh-CN" altLang="en-US" sz="2400" b="1">
                  <a:ea typeface="楷体_GB2312" pitchFamily="49" charset="-122"/>
                </a:rPr>
                <a:t>的</a:t>
              </a:r>
              <a:r>
                <a:rPr kumimoji="0" lang="zh-CN" altLang="en-US" sz="2400" b="1">
                  <a:solidFill>
                    <a:srgbClr val="990099"/>
                  </a:solidFill>
                  <a:ea typeface="楷体_GB2312" pitchFamily="49" charset="-122"/>
                </a:rPr>
                <a:t>相对误差限</a:t>
              </a:r>
              <a:r>
                <a:rPr kumimoji="0" lang="zh-CN" altLang="en-US" sz="2400" b="1">
                  <a:ea typeface="楷体_GB2312" pitchFamily="49" charset="-122"/>
                </a:rPr>
                <a:t>可写为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则</a:t>
              </a:r>
            </a:p>
          </p:txBody>
        </p:sp>
        <p:sp>
          <p:nvSpPr>
            <p:cNvPr id="22539" name="Text Box 13">
              <a:extLst>
                <a:ext uri="{FF2B5EF4-FFF2-40B4-BE49-F238E27FC236}">
                  <a16:creationId xmlns:a16="http://schemas.microsoft.com/office/drawing/2014/main" id="{BE948190-6D83-0FFB-52CD-31EAB0972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840"/>
              <a:ext cx="2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可见 </a:t>
              </a:r>
              <a:r>
                <a:rPr kumimoji="0" lang="en-US" altLang="zh-CN" sz="2400" b="1" i="1">
                  <a:ea typeface="楷体_GB2312" pitchFamily="49" charset="-122"/>
                </a:rPr>
                <a:t>x</a:t>
              </a:r>
              <a:r>
                <a:rPr kumimoji="0" lang="en-US" altLang="zh-CN" sz="2400" b="1">
                  <a:ea typeface="楷体_GB2312" pitchFamily="49" charset="-122"/>
                </a:rPr>
                <a:t>* </a:t>
              </a:r>
              <a:r>
                <a:rPr kumimoji="0" lang="zh-CN" altLang="en-US" sz="2400" b="1">
                  <a:solidFill>
                    <a:schemeClr val="hlink"/>
                  </a:solidFill>
                  <a:ea typeface="楷体_GB2312" pitchFamily="49" charset="-122"/>
                </a:rPr>
                <a:t>至少</a:t>
              </a:r>
              <a:r>
                <a:rPr kumimoji="0" lang="zh-CN" altLang="en-US" sz="2400" b="1">
                  <a:ea typeface="楷体_GB2312" pitchFamily="49" charset="-122"/>
                </a:rPr>
                <a:t>有 </a:t>
              </a:r>
              <a:r>
                <a:rPr kumimoji="0" lang="en-US" altLang="zh-CN" sz="2400" b="1" i="1">
                  <a:ea typeface="楷体_GB2312" pitchFamily="49" charset="-122"/>
                </a:rPr>
                <a:t>n </a:t>
              </a:r>
              <a:r>
                <a:rPr kumimoji="0" lang="zh-CN" altLang="en-US" sz="2400" b="1">
                  <a:ea typeface="楷体_GB2312" pitchFamily="49" charset="-122"/>
                </a:rPr>
                <a:t>位</a:t>
              </a:r>
              <a:r>
                <a:rPr kumimoji="0" lang="zh-CN" altLang="en-US" sz="2400" b="1">
                  <a:solidFill>
                    <a:srgbClr val="008000"/>
                  </a:solidFill>
                  <a:ea typeface="楷体_GB2312" pitchFamily="49" charset="-122"/>
                </a:rPr>
                <a:t>有效数字</a:t>
              </a:r>
              <a:r>
                <a:rPr kumimoji="0" lang="zh-CN" altLang="en-US" sz="2400" b="1">
                  <a:ea typeface="楷体_GB2312" pitchFamily="49" charset="-122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3" grpId="0" autoUpdateAnimBg="0"/>
      <p:bldP spid="4813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8DA0E29-2D83-262C-54B6-2DF48D98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0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Error and Significant Digits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3EF4718-F30F-EEF5-31E2-0C5E7EE14B0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9600"/>
            <a:ext cx="8534400" cy="457200"/>
            <a:chOff x="192" y="473"/>
            <a:chExt cx="5376" cy="288"/>
          </a:xfrm>
        </p:grpSpPr>
        <p:sp>
          <p:nvSpPr>
            <p:cNvPr id="23564" name="Rectangle 3">
              <a:extLst>
                <a:ext uri="{FF2B5EF4-FFF2-40B4-BE49-F238E27FC236}">
                  <a16:creationId xmlns:a16="http://schemas.microsoft.com/office/drawing/2014/main" id="{6B80A69B-81B1-4734-1DB5-33E7A33B2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73"/>
              <a:ext cx="53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762000" indent="-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：为使   的相对误差小于</a:t>
              </a:r>
              <a:r>
                <a:rPr lang="en-US" altLang="zh-CN" sz="2400" b="1">
                  <a:solidFill>
                    <a:schemeClr val="hlink"/>
                  </a:solidFill>
                  <a:ea typeface="楷体_GB2312" pitchFamily="49" charset="-122"/>
                </a:rPr>
                <a:t>0.001%</a:t>
              </a:r>
              <a:r>
                <a:rPr lang="en-US" altLang="zh-CN" sz="2400" b="1" i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至少应取几位有效数字？</a:t>
              </a:r>
            </a:p>
          </p:txBody>
        </p:sp>
        <p:graphicFrame>
          <p:nvGraphicFramePr>
            <p:cNvPr id="23565" name="Object 4">
              <a:extLst>
                <a:ext uri="{FF2B5EF4-FFF2-40B4-BE49-F238E27FC236}">
                  <a16:creationId xmlns:a16="http://schemas.microsoft.com/office/drawing/2014/main" id="{CAC33C6F-D322-B49C-7FC9-1DB32900E4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480"/>
            <a:ext cx="28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28402" imgH="177646" progId="Equation.DSMT4">
                    <p:embed/>
                  </p:oleObj>
                </mc:Choice>
                <mc:Fallback>
                  <p:oleObj name="Equation" r:id="rId5" imgW="228402" imgH="177646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480"/>
                          <a:ext cx="28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CA93BB2E-B8C3-C6FB-1BDA-BBD08E1CCCB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8229600" cy="1323975"/>
            <a:chOff x="240" y="672"/>
            <a:chExt cx="5184" cy="834"/>
          </a:xfrm>
        </p:grpSpPr>
        <p:sp>
          <p:nvSpPr>
            <p:cNvPr id="23562" name="Text Box 6">
              <a:extLst>
                <a:ext uri="{FF2B5EF4-FFF2-40B4-BE49-F238E27FC236}">
                  <a16:creationId xmlns:a16="http://schemas.microsoft.com/office/drawing/2014/main" id="{00743BF0-420B-F64B-B578-774A1496A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672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解</a:t>
              </a:r>
              <a:r>
                <a:rPr kumimoji="0" lang="zh-CN" altLang="en-US" sz="2400" b="1">
                  <a:ea typeface="楷体_GB2312" pitchFamily="49" charset="-122"/>
                </a:rPr>
                <a:t>：假设 </a:t>
              </a:r>
              <a:r>
                <a:rPr kumimoji="0" lang="zh-CN" altLang="en-US" sz="2400" b="1" i="1">
                  <a:ea typeface="楷体_GB2312" pitchFamily="49" charset="-122"/>
                  <a:sym typeface="Symbol" panose="05050102010706020507" pitchFamily="18" charset="2"/>
                </a:rPr>
                <a:t></a:t>
              </a:r>
              <a:r>
                <a:rPr kumimoji="0"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* 取到 </a:t>
              </a:r>
              <a:r>
                <a:rPr kumimoji="0" lang="en-US" altLang="zh-CN" sz="2400" b="1" i="1">
                  <a:solidFill>
                    <a:schemeClr val="hlink"/>
                  </a:solidFill>
                  <a:ea typeface="楷体_GB2312" pitchFamily="49" charset="-122"/>
                  <a:sym typeface="Symbol" panose="05050102010706020507" pitchFamily="18" charset="2"/>
                </a:rPr>
                <a:t>n</a:t>
              </a:r>
              <a:r>
                <a:rPr kumimoji="0" lang="en-US" altLang="zh-CN" sz="2400" b="1" i="1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0"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位有效数字，则其相对误差上限为</a:t>
              </a:r>
              <a:endParaRPr kumimoji="0" lang="zh-CN" altLang="en-US" sz="2400" b="1">
                <a:ea typeface="楷体_GB2312" pitchFamily="49" charset="-122"/>
              </a:endParaRPr>
            </a:p>
          </p:txBody>
        </p:sp>
        <p:graphicFrame>
          <p:nvGraphicFramePr>
            <p:cNvPr id="23563" name="Object 8">
              <a:extLst>
                <a:ext uri="{FF2B5EF4-FFF2-40B4-BE49-F238E27FC236}">
                  <a16:creationId xmlns:a16="http://schemas.microsoft.com/office/drawing/2014/main" id="{CD0CEE18-1D0D-C424-9B1D-5A8E2311CF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008"/>
            <a:ext cx="143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04900" imgH="431800" progId="Equation.DSMT4">
                    <p:embed/>
                  </p:oleObj>
                </mc:Choice>
                <mc:Fallback>
                  <p:oleObj name="Equation" r:id="rId7" imgW="1104900" imgH="431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008"/>
                          <a:ext cx="143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EAB7C5AF-BC0C-E861-3771-C236DD8D871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971800"/>
            <a:ext cx="7467600" cy="1247775"/>
            <a:chOff x="672" y="1536"/>
            <a:chExt cx="4704" cy="786"/>
          </a:xfrm>
        </p:grpSpPr>
        <p:sp>
          <p:nvSpPr>
            <p:cNvPr id="23560" name="Text Box 12">
              <a:extLst>
                <a:ext uri="{FF2B5EF4-FFF2-40B4-BE49-F238E27FC236}">
                  <a16:creationId xmlns:a16="http://schemas.microsoft.com/office/drawing/2014/main" id="{2E76A711-4F3E-9EDA-D5CD-2A95600D0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536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400" b="1">
                  <a:ea typeface="楷体_GB2312" pitchFamily="49" charset="-122"/>
                </a:rPr>
                <a:t>要保证其相对误差小于</a:t>
              </a:r>
              <a:r>
                <a:rPr kumimoji="0" lang="en-US" altLang="zh-CN" sz="2400" b="1">
                  <a:ea typeface="楷体_GB2312" pitchFamily="49" charset="-122"/>
                </a:rPr>
                <a:t>0.001%</a:t>
              </a:r>
              <a:r>
                <a:rPr kumimoji="0" lang="zh-CN" altLang="en-US" sz="2400" b="1">
                  <a:ea typeface="楷体_GB2312" pitchFamily="49" charset="-122"/>
                </a:rPr>
                <a:t>，只要保证其上限满足</a:t>
              </a:r>
            </a:p>
          </p:txBody>
        </p:sp>
        <p:graphicFrame>
          <p:nvGraphicFramePr>
            <p:cNvPr id="23561" name="Object 15">
              <a:extLst>
                <a:ext uri="{FF2B5EF4-FFF2-40B4-BE49-F238E27FC236}">
                  <a16:creationId xmlns:a16="http://schemas.microsoft.com/office/drawing/2014/main" id="{C86ACD06-41A2-E602-F4F8-0819DAA761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824"/>
            <a:ext cx="229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65300" imgH="431800" progId="Equation.DSMT4">
                    <p:embed/>
                  </p:oleObj>
                </mc:Choice>
                <mc:Fallback>
                  <p:oleObj name="Equation" r:id="rId9" imgW="1765300" imgH="431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24"/>
                          <a:ext cx="229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0" name="Text Box 18">
            <a:extLst>
              <a:ext uri="{FF2B5EF4-FFF2-40B4-BE49-F238E27FC236}">
                <a16:creationId xmlns:a16="http://schemas.microsoft.com/office/drawing/2014/main" id="{51E397E7-5784-D586-9FBD-FB0E9666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95800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>
                <a:ea typeface="楷体_GB2312" pitchFamily="49" charset="-122"/>
              </a:rPr>
              <a:t>已知 </a:t>
            </a:r>
            <a:r>
              <a:rPr kumimoji="0" lang="en-US" altLang="zh-CN" sz="2400" b="1" i="1">
                <a:ea typeface="楷体_GB2312" pitchFamily="49" charset="-122"/>
              </a:rPr>
              <a:t>a</a:t>
            </a:r>
            <a:r>
              <a:rPr kumimoji="0" lang="en-US" altLang="zh-CN" sz="2400" b="1" baseline="-25000">
                <a:ea typeface="楷体_GB2312" pitchFamily="49" charset="-122"/>
              </a:rPr>
              <a:t>1</a:t>
            </a:r>
            <a:r>
              <a:rPr kumimoji="0" lang="en-US" altLang="zh-CN" sz="2400" b="1">
                <a:ea typeface="楷体_GB2312" pitchFamily="49" charset="-122"/>
              </a:rPr>
              <a:t> = 3</a:t>
            </a:r>
            <a:r>
              <a:rPr kumimoji="0" lang="zh-CN" altLang="en-US" sz="2400" b="1">
                <a:ea typeface="楷体_GB2312" pitchFamily="49" charset="-122"/>
              </a:rPr>
              <a:t>，则从以上不等式可解得 </a:t>
            </a:r>
            <a:r>
              <a:rPr kumimoji="0" lang="en-US" altLang="zh-CN" sz="2400" b="1" i="1">
                <a:ea typeface="楷体_GB2312" pitchFamily="49" charset="-122"/>
              </a:rPr>
              <a:t>n</a:t>
            </a:r>
            <a:r>
              <a:rPr kumimoji="0" lang="en-US" altLang="zh-CN" sz="2400" b="1">
                <a:ea typeface="楷体_GB2312" pitchFamily="49" charset="-122"/>
              </a:rPr>
              <a:t> &gt; 6 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 log6</a:t>
            </a:r>
            <a:r>
              <a:rPr kumimoji="0" lang="zh-CN" altLang="en-US" sz="2400" b="1">
                <a:ea typeface="楷体_GB2312" pitchFamily="49" charset="-122"/>
                <a:sym typeface="Symbol" panose="05050102010706020507" pitchFamily="18" charset="2"/>
              </a:rPr>
              <a:t>，即 </a:t>
            </a:r>
            <a:r>
              <a:rPr kumimoji="0" lang="en-US" altLang="zh-CN" sz="2400" b="1" i="1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kumimoji="0" lang="en-US" altLang="zh-CN" sz="2400" b="1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  6</a:t>
            </a:r>
            <a:r>
              <a:rPr kumimoji="0" lang="zh-CN" altLang="en-US" sz="2400" b="1">
                <a:ea typeface="楷体_GB2312" pitchFamily="49" charset="-122"/>
                <a:sym typeface="Symbol" panose="05050102010706020507" pitchFamily="18" charset="2"/>
              </a:rPr>
              <a:t>，应取 </a:t>
            </a:r>
            <a:r>
              <a:rPr kumimoji="0" lang="zh-CN" altLang="en-US" sz="2400" b="1" i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kumimoji="0" lang="zh-CN" altLang="en-US" sz="2400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* </a:t>
            </a:r>
            <a:r>
              <a:rPr kumimoji="0" lang="en-US" altLang="zh-CN" sz="2400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= 3.14159</a:t>
            </a:r>
            <a:r>
              <a:rPr kumimoji="0" lang="zh-CN" altLang="en-US" sz="2400" b="1"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49172" name="Rectangle 20">
            <a:extLst>
              <a:ext uri="{FF2B5EF4-FFF2-40B4-BE49-F238E27FC236}">
                <a16:creationId xmlns:a16="http://schemas.microsoft.com/office/drawing/2014/main" id="{5E029CA2-64AB-D26F-7D0A-D7696132A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410200"/>
            <a:ext cx="1524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0" grpId="0" autoUpdateAnimBg="0"/>
      <p:bldP spid="491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EB3A666D-3180-D889-2CC6-C7B6E58CE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53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§3</a:t>
            </a: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ea typeface="楷体_GB2312" pitchFamily="49" charset="-122"/>
              </a:rPr>
              <a:t>函数的误差估计  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/*Error Estimation for Functions*/</a:t>
            </a:r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B20893B0-A226-5E83-588F-DCF0F1CBF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577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kumimoji="0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：对于 </a:t>
            </a:r>
            <a:r>
              <a:rPr kumimoji="0" lang="en-US" altLang="zh-CN" sz="2400" b="1" i="1">
                <a:ea typeface="楷体_GB2312" pitchFamily="49" charset="-122"/>
              </a:rPr>
              <a:t>A</a:t>
            </a:r>
            <a:r>
              <a:rPr kumimoji="0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  = f </a:t>
            </a:r>
            <a:r>
              <a:rPr kumimoji="0" lang="en-US" altLang="zh-CN" sz="2400" b="1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0" lang="en-US" altLang="zh-CN" sz="2400" b="1" i="1">
                <a:ea typeface="楷体_GB2312" pitchFamily="49" charset="-122"/>
              </a:rPr>
              <a:t>x</a:t>
            </a:r>
            <a:r>
              <a:rPr kumimoji="0" lang="en-US" altLang="zh-CN" sz="2400" b="1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0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，若用 </a:t>
            </a:r>
            <a:r>
              <a:rPr kumimoji="0" lang="en-US" altLang="zh-CN" sz="2400" b="1" i="1">
                <a:ea typeface="楷体_GB2312" pitchFamily="49" charset="-122"/>
              </a:rPr>
              <a:t>x</a:t>
            </a:r>
            <a:r>
              <a:rPr kumimoji="0" lang="en-US" altLang="zh-CN" sz="2400" b="1">
                <a:ea typeface="楷体_GB2312" pitchFamily="49" charset="-122"/>
              </a:rPr>
              <a:t>*</a:t>
            </a:r>
            <a:r>
              <a:rPr kumimoji="0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0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取代 </a:t>
            </a:r>
            <a:r>
              <a:rPr kumimoji="0" lang="en-US" altLang="zh-CN" sz="2400" b="1" i="1">
                <a:ea typeface="楷体_GB2312" pitchFamily="49" charset="-122"/>
              </a:rPr>
              <a:t>x</a:t>
            </a:r>
            <a:r>
              <a:rPr kumimoji="0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，将对</a:t>
            </a:r>
            <a:r>
              <a:rPr kumimoji="0" lang="en-US" altLang="zh-CN" sz="2400" b="1" i="1">
                <a:ea typeface="楷体_GB2312" pitchFamily="49" charset="-122"/>
              </a:rPr>
              <a:t>A</a:t>
            </a:r>
            <a:r>
              <a:rPr kumimoji="0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0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产生什么影响？</a:t>
            </a:r>
          </a:p>
        </p:txBody>
      </p:sp>
      <p:sp>
        <p:nvSpPr>
          <p:cNvPr id="50195" name="Text Box 19">
            <a:extLst>
              <a:ext uri="{FF2B5EF4-FFF2-40B4-BE49-F238E27FC236}">
                <a16:creationId xmlns:a16="http://schemas.microsoft.com/office/drawing/2014/main" id="{39AF8E13-BCA8-50E5-D487-9A71A1288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>
                <a:solidFill>
                  <a:srgbClr val="008000"/>
                </a:solidFill>
                <a:ea typeface="楷体_GB2312" pitchFamily="49" charset="-122"/>
              </a:rPr>
              <a:t>分析</a:t>
            </a:r>
            <a:r>
              <a:rPr kumimoji="0" lang="zh-CN" altLang="en-US" sz="2400" b="1">
                <a:ea typeface="楷体_GB2312" pitchFamily="49" charset="-122"/>
              </a:rPr>
              <a:t>：</a:t>
            </a:r>
            <a:r>
              <a:rPr kumimoji="0" lang="en-US" altLang="zh-CN" sz="2400" b="1" i="1">
                <a:ea typeface="楷体_GB2312" pitchFamily="49" charset="-122"/>
              </a:rPr>
              <a:t>e</a:t>
            </a:r>
            <a:r>
              <a:rPr kumimoji="0" lang="en-US" altLang="zh-CN" sz="2400" b="1">
                <a:ea typeface="楷体_GB2312" pitchFamily="49" charset="-122"/>
              </a:rPr>
              <a:t>*(</a:t>
            </a:r>
            <a:r>
              <a:rPr kumimoji="0" lang="en-US" altLang="zh-CN" sz="2400" b="1" i="1">
                <a:ea typeface="楷体_GB2312" pitchFamily="49" charset="-122"/>
              </a:rPr>
              <a:t>A</a:t>
            </a:r>
            <a:r>
              <a:rPr kumimoji="0" lang="en-US" altLang="zh-CN" sz="2400" b="1">
                <a:ea typeface="楷体_GB2312" pitchFamily="49" charset="-122"/>
              </a:rPr>
              <a:t>) = </a:t>
            </a:r>
            <a:r>
              <a:rPr kumimoji="0" lang="en-US" altLang="zh-CN" sz="2400" b="1" i="1">
                <a:ea typeface="楷体_GB2312" pitchFamily="49" charset="-122"/>
              </a:rPr>
              <a:t>f </a:t>
            </a:r>
            <a:r>
              <a:rPr kumimoji="0" lang="en-US" altLang="zh-CN" sz="2400" b="1">
                <a:ea typeface="楷体_GB2312" pitchFamily="49" charset="-122"/>
              </a:rPr>
              <a:t>(</a:t>
            </a:r>
            <a:r>
              <a:rPr kumimoji="0" lang="en-US" altLang="zh-CN" sz="2400" b="1" i="1">
                <a:ea typeface="楷体_GB2312" pitchFamily="49" charset="-122"/>
              </a:rPr>
              <a:t>x</a:t>
            </a:r>
            <a:r>
              <a:rPr kumimoji="0" lang="en-US" altLang="zh-CN" sz="2400" b="1">
                <a:ea typeface="楷体_GB2312" pitchFamily="49" charset="-122"/>
              </a:rPr>
              <a:t>*) 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kumimoji="0" lang="en-US" altLang="zh-CN" sz="2400" b="1" i="1"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0" lang="en-US" altLang="zh-CN" sz="24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)                           </a:t>
            </a:r>
            <a:r>
              <a:rPr kumimoji="0" lang="en-US" altLang="zh-CN" sz="2400" b="1" i="1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*(</a:t>
            </a:r>
            <a:r>
              <a:rPr kumimoji="0" lang="en-US" altLang="zh-CN" sz="24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) = </a:t>
            </a:r>
            <a:r>
              <a:rPr kumimoji="0" lang="en-US" altLang="zh-CN" sz="24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*  </a:t>
            </a:r>
            <a:r>
              <a:rPr kumimoji="0" lang="en-US" altLang="zh-CN" sz="24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endParaRPr kumimoji="0" lang="en-US" altLang="zh-CN" sz="2400" b="1" i="1">
              <a:ea typeface="楷体_GB2312" pitchFamily="49" charset="-122"/>
            </a:endParaRPr>
          </a:p>
        </p:txBody>
      </p:sp>
      <p:grpSp>
        <p:nvGrpSpPr>
          <p:cNvPr id="2" name="Group 96">
            <a:extLst>
              <a:ext uri="{FF2B5EF4-FFF2-40B4-BE49-F238E27FC236}">
                <a16:creationId xmlns:a16="http://schemas.microsoft.com/office/drawing/2014/main" id="{060F3136-1DB4-E8B6-872B-BABC0C3153DB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302918" y="1412082"/>
            <a:ext cx="1071563" cy="1905000"/>
            <a:chOff x="1738" y="1934"/>
            <a:chExt cx="1302" cy="1268"/>
          </a:xfrm>
        </p:grpSpPr>
        <p:sp>
          <p:nvSpPr>
            <p:cNvPr id="24586" name="Freeform 21">
              <a:extLst>
                <a:ext uri="{FF2B5EF4-FFF2-40B4-BE49-F238E27FC236}">
                  <a16:creationId xmlns:a16="http://schemas.microsoft.com/office/drawing/2014/main" id="{F0B49750-8D17-B6E6-EFDC-3868AE380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" y="1934"/>
              <a:ext cx="1302" cy="1268"/>
            </a:xfrm>
            <a:custGeom>
              <a:avLst/>
              <a:gdLst>
                <a:gd name="T0" fmla="*/ 0 w 2606"/>
                <a:gd name="T1" fmla="*/ 2 h 2536"/>
                <a:gd name="T2" fmla="*/ 0 w 2606"/>
                <a:gd name="T3" fmla="*/ 158 h 2536"/>
                <a:gd name="T4" fmla="*/ 162 w 2606"/>
                <a:gd name="T5" fmla="*/ 159 h 2536"/>
                <a:gd name="T6" fmla="*/ 159 w 2606"/>
                <a:gd name="T7" fmla="*/ 0 h 2536"/>
                <a:gd name="T8" fmla="*/ 0 w 2606"/>
                <a:gd name="T9" fmla="*/ 2 h 2536"/>
                <a:gd name="T10" fmla="*/ 0 w 2606"/>
                <a:gd name="T11" fmla="*/ 2 h 2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06"/>
                <a:gd name="T19" fmla="*/ 0 h 2536"/>
                <a:gd name="T20" fmla="*/ 2606 w 2606"/>
                <a:gd name="T21" fmla="*/ 2536 h 2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06" h="2536">
                  <a:moveTo>
                    <a:pt x="0" y="23"/>
                  </a:moveTo>
                  <a:lnTo>
                    <a:pt x="15" y="2520"/>
                  </a:lnTo>
                  <a:lnTo>
                    <a:pt x="2606" y="2536"/>
                  </a:lnTo>
                  <a:lnTo>
                    <a:pt x="2545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Freeform 22">
              <a:extLst>
                <a:ext uri="{FF2B5EF4-FFF2-40B4-BE49-F238E27FC236}">
                  <a16:creationId xmlns:a16="http://schemas.microsoft.com/office/drawing/2014/main" id="{08DC393F-9AD9-ECF2-D813-2B62C68B2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2404"/>
              <a:ext cx="998" cy="780"/>
            </a:xfrm>
            <a:custGeom>
              <a:avLst/>
              <a:gdLst>
                <a:gd name="T0" fmla="*/ 0 w 1995"/>
                <a:gd name="T1" fmla="*/ 21 h 1562"/>
                <a:gd name="T2" fmla="*/ 0 w 1995"/>
                <a:gd name="T3" fmla="*/ 21 h 1562"/>
                <a:gd name="T4" fmla="*/ 1 w 1995"/>
                <a:gd name="T5" fmla="*/ 20 h 1562"/>
                <a:gd name="T6" fmla="*/ 1 w 1995"/>
                <a:gd name="T7" fmla="*/ 18 h 1562"/>
                <a:gd name="T8" fmla="*/ 1 w 1995"/>
                <a:gd name="T9" fmla="*/ 17 h 1562"/>
                <a:gd name="T10" fmla="*/ 1 w 1995"/>
                <a:gd name="T11" fmla="*/ 15 h 1562"/>
                <a:gd name="T12" fmla="*/ 2 w 1995"/>
                <a:gd name="T13" fmla="*/ 12 h 1562"/>
                <a:gd name="T14" fmla="*/ 3 w 1995"/>
                <a:gd name="T15" fmla="*/ 10 h 1562"/>
                <a:gd name="T16" fmla="*/ 4 w 1995"/>
                <a:gd name="T17" fmla="*/ 8 h 1562"/>
                <a:gd name="T18" fmla="*/ 5 w 1995"/>
                <a:gd name="T19" fmla="*/ 5 h 1562"/>
                <a:gd name="T20" fmla="*/ 7 w 1995"/>
                <a:gd name="T21" fmla="*/ 3 h 1562"/>
                <a:gd name="T22" fmla="*/ 8 w 1995"/>
                <a:gd name="T23" fmla="*/ 2 h 1562"/>
                <a:gd name="T24" fmla="*/ 10 w 1995"/>
                <a:gd name="T25" fmla="*/ 0 h 1562"/>
                <a:gd name="T26" fmla="*/ 13 w 1995"/>
                <a:gd name="T27" fmla="*/ 0 h 1562"/>
                <a:gd name="T28" fmla="*/ 15 w 1995"/>
                <a:gd name="T29" fmla="*/ 0 h 1562"/>
                <a:gd name="T30" fmla="*/ 18 w 1995"/>
                <a:gd name="T31" fmla="*/ 0 h 1562"/>
                <a:gd name="T32" fmla="*/ 22 w 1995"/>
                <a:gd name="T33" fmla="*/ 2 h 1562"/>
                <a:gd name="T34" fmla="*/ 26 w 1995"/>
                <a:gd name="T35" fmla="*/ 4 h 1562"/>
                <a:gd name="T36" fmla="*/ 32 w 1995"/>
                <a:gd name="T37" fmla="*/ 9 h 1562"/>
                <a:gd name="T38" fmla="*/ 38 w 1995"/>
                <a:gd name="T39" fmla="*/ 14 h 1562"/>
                <a:gd name="T40" fmla="*/ 46 w 1995"/>
                <a:gd name="T41" fmla="*/ 21 h 1562"/>
                <a:gd name="T42" fmla="*/ 54 w 1995"/>
                <a:gd name="T43" fmla="*/ 28 h 1562"/>
                <a:gd name="T44" fmla="*/ 63 w 1995"/>
                <a:gd name="T45" fmla="*/ 36 h 1562"/>
                <a:gd name="T46" fmla="*/ 72 w 1995"/>
                <a:gd name="T47" fmla="*/ 45 h 1562"/>
                <a:gd name="T48" fmla="*/ 81 w 1995"/>
                <a:gd name="T49" fmla="*/ 53 h 1562"/>
                <a:gd name="T50" fmla="*/ 89 w 1995"/>
                <a:gd name="T51" fmla="*/ 61 h 1562"/>
                <a:gd name="T52" fmla="*/ 97 w 1995"/>
                <a:gd name="T53" fmla="*/ 69 h 1562"/>
                <a:gd name="T54" fmla="*/ 105 w 1995"/>
                <a:gd name="T55" fmla="*/ 77 h 1562"/>
                <a:gd name="T56" fmla="*/ 112 w 1995"/>
                <a:gd name="T57" fmla="*/ 84 h 1562"/>
                <a:gd name="T58" fmla="*/ 117 w 1995"/>
                <a:gd name="T59" fmla="*/ 89 h 1562"/>
                <a:gd name="T60" fmla="*/ 121 w 1995"/>
                <a:gd name="T61" fmla="*/ 93 h 1562"/>
                <a:gd name="T62" fmla="*/ 124 w 1995"/>
                <a:gd name="T63" fmla="*/ 96 h 1562"/>
                <a:gd name="T64" fmla="*/ 125 w 1995"/>
                <a:gd name="T65" fmla="*/ 97 h 1562"/>
                <a:gd name="T66" fmla="*/ 1 w 1995"/>
                <a:gd name="T67" fmla="*/ 97 h 1562"/>
                <a:gd name="T68" fmla="*/ 0 w 1995"/>
                <a:gd name="T69" fmla="*/ 21 h 1562"/>
                <a:gd name="T70" fmla="*/ 0 w 1995"/>
                <a:gd name="T71" fmla="*/ 21 h 15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95"/>
                <a:gd name="T109" fmla="*/ 0 h 1562"/>
                <a:gd name="T110" fmla="*/ 1995 w 1995"/>
                <a:gd name="T111" fmla="*/ 1562 h 156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95" h="1562">
                  <a:moveTo>
                    <a:pt x="0" y="346"/>
                  </a:moveTo>
                  <a:lnTo>
                    <a:pt x="0" y="339"/>
                  </a:lnTo>
                  <a:lnTo>
                    <a:pt x="1" y="324"/>
                  </a:lnTo>
                  <a:lnTo>
                    <a:pt x="4" y="301"/>
                  </a:lnTo>
                  <a:lnTo>
                    <a:pt x="11" y="273"/>
                  </a:lnTo>
                  <a:lnTo>
                    <a:pt x="16" y="240"/>
                  </a:lnTo>
                  <a:lnTo>
                    <a:pt x="26" y="205"/>
                  </a:lnTo>
                  <a:lnTo>
                    <a:pt x="40" y="167"/>
                  </a:lnTo>
                  <a:lnTo>
                    <a:pt x="57" y="131"/>
                  </a:lnTo>
                  <a:lnTo>
                    <a:pt x="74" y="95"/>
                  </a:lnTo>
                  <a:lnTo>
                    <a:pt x="98" y="62"/>
                  </a:lnTo>
                  <a:lnTo>
                    <a:pt x="126" y="35"/>
                  </a:lnTo>
                  <a:lnTo>
                    <a:pt x="159" y="15"/>
                  </a:lnTo>
                  <a:lnTo>
                    <a:pt x="195" y="3"/>
                  </a:lnTo>
                  <a:lnTo>
                    <a:pt x="239" y="0"/>
                  </a:lnTo>
                  <a:lnTo>
                    <a:pt x="287" y="11"/>
                  </a:lnTo>
                  <a:lnTo>
                    <a:pt x="343" y="34"/>
                  </a:lnTo>
                  <a:lnTo>
                    <a:pt x="410" y="77"/>
                  </a:lnTo>
                  <a:lnTo>
                    <a:pt x="501" y="146"/>
                  </a:lnTo>
                  <a:lnTo>
                    <a:pt x="608" y="233"/>
                  </a:lnTo>
                  <a:lnTo>
                    <a:pt x="729" y="339"/>
                  </a:lnTo>
                  <a:lnTo>
                    <a:pt x="861" y="459"/>
                  </a:lnTo>
                  <a:lnTo>
                    <a:pt x="999" y="586"/>
                  </a:lnTo>
                  <a:lnTo>
                    <a:pt x="1141" y="721"/>
                  </a:lnTo>
                  <a:lnTo>
                    <a:pt x="1283" y="858"/>
                  </a:lnTo>
                  <a:lnTo>
                    <a:pt x="1421" y="991"/>
                  </a:lnTo>
                  <a:lnTo>
                    <a:pt x="1551" y="1120"/>
                  </a:lnTo>
                  <a:lnTo>
                    <a:pt x="1672" y="1239"/>
                  </a:lnTo>
                  <a:lnTo>
                    <a:pt x="1780" y="1345"/>
                  </a:lnTo>
                  <a:lnTo>
                    <a:pt x="1866" y="1434"/>
                  </a:lnTo>
                  <a:lnTo>
                    <a:pt x="1935" y="1503"/>
                  </a:lnTo>
                  <a:lnTo>
                    <a:pt x="1979" y="1547"/>
                  </a:lnTo>
                  <a:lnTo>
                    <a:pt x="1995" y="1562"/>
                  </a:lnTo>
                  <a:lnTo>
                    <a:pt x="7" y="1562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Freeform 23">
              <a:extLst>
                <a:ext uri="{FF2B5EF4-FFF2-40B4-BE49-F238E27FC236}">
                  <a16:creationId xmlns:a16="http://schemas.microsoft.com/office/drawing/2014/main" id="{B7674FED-FED1-961F-B4DB-3280B828A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" y="1967"/>
              <a:ext cx="887" cy="785"/>
            </a:xfrm>
            <a:custGeom>
              <a:avLst/>
              <a:gdLst>
                <a:gd name="T0" fmla="*/ 0 w 1773"/>
                <a:gd name="T1" fmla="*/ 0 h 1569"/>
                <a:gd name="T2" fmla="*/ 111 w 1773"/>
                <a:gd name="T3" fmla="*/ 99 h 1569"/>
                <a:gd name="T4" fmla="*/ 108 w 1773"/>
                <a:gd name="T5" fmla="*/ 0 h 1569"/>
                <a:gd name="T6" fmla="*/ 0 w 1773"/>
                <a:gd name="T7" fmla="*/ 0 h 1569"/>
                <a:gd name="T8" fmla="*/ 0 w 1773"/>
                <a:gd name="T9" fmla="*/ 0 h 1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3"/>
                <a:gd name="T16" fmla="*/ 0 h 1569"/>
                <a:gd name="T17" fmla="*/ 1773 w 1773"/>
                <a:gd name="T18" fmla="*/ 1569 h 15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3" h="1569">
                  <a:moveTo>
                    <a:pt x="0" y="0"/>
                  </a:moveTo>
                  <a:lnTo>
                    <a:pt x="1773" y="1569"/>
                  </a:lnTo>
                  <a:lnTo>
                    <a:pt x="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Freeform 24">
              <a:extLst>
                <a:ext uri="{FF2B5EF4-FFF2-40B4-BE49-F238E27FC236}">
                  <a16:creationId xmlns:a16="http://schemas.microsoft.com/office/drawing/2014/main" id="{9DA65C8D-6D2B-824C-731E-19173C63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69"/>
              <a:ext cx="1246" cy="1220"/>
            </a:xfrm>
            <a:custGeom>
              <a:avLst/>
              <a:gdLst>
                <a:gd name="T0" fmla="*/ 25 w 2492"/>
                <a:gd name="T1" fmla="*/ 0 h 2440"/>
                <a:gd name="T2" fmla="*/ 156 w 2492"/>
                <a:gd name="T3" fmla="*/ 118 h 2440"/>
                <a:gd name="T4" fmla="*/ 155 w 2492"/>
                <a:gd name="T5" fmla="*/ 153 h 2440"/>
                <a:gd name="T6" fmla="*/ 152 w 2492"/>
                <a:gd name="T7" fmla="*/ 152 h 2440"/>
                <a:gd name="T8" fmla="*/ 32 w 2492"/>
                <a:gd name="T9" fmla="*/ 44 h 2440"/>
                <a:gd name="T10" fmla="*/ 19 w 2492"/>
                <a:gd name="T11" fmla="*/ 38 h 2440"/>
                <a:gd name="T12" fmla="*/ 10 w 2492"/>
                <a:gd name="T13" fmla="*/ 39 h 2440"/>
                <a:gd name="T14" fmla="*/ 1 w 2492"/>
                <a:gd name="T15" fmla="*/ 48 h 2440"/>
                <a:gd name="T16" fmla="*/ 0 w 2492"/>
                <a:gd name="T17" fmla="*/ 26 h 2440"/>
                <a:gd name="T18" fmla="*/ 6 w 2492"/>
                <a:gd name="T19" fmla="*/ 24 h 2440"/>
                <a:gd name="T20" fmla="*/ 11 w 2492"/>
                <a:gd name="T21" fmla="*/ 24 h 2440"/>
                <a:gd name="T22" fmla="*/ 1 w 2492"/>
                <a:gd name="T23" fmla="*/ 15 h 2440"/>
                <a:gd name="T24" fmla="*/ 1 w 2492"/>
                <a:gd name="T25" fmla="*/ 1 h 2440"/>
                <a:gd name="T26" fmla="*/ 25 w 2492"/>
                <a:gd name="T27" fmla="*/ 0 h 2440"/>
                <a:gd name="T28" fmla="*/ 25 w 2492"/>
                <a:gd name="T29" fmla="*/ 0 h 24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92"/>
                <a:gd name="T46" fmla="*/ 0 h 2440"/>
                <a:gd name="T47" fmla="*/ 2492 w 2492"/>
                <a:gd name="T48" fmla="*/ 2440 h 24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92" h="2440">
                  <a:moveTo>
                    <a:pt x="397" y="0"/>
                  </a:moveTo>
                  <a:lnTo>
                    <a:pt x="2492" y="1884"/>
                  </a:lnTo>
                  <a:lnTo>
                    <a:pt x="2467" y="2440"/>
                  </a:lnTo>
                  <a:lnTo>
                    <a:pt x="2431" y="2428"/>
                  </a:lnTo>
                  <a:lnTo>
                    <a:pt x="503" y="696"/>
                  </a:lnTo>
                  <a:lnTo>
                    <a:pt x="294" y="608"/>
                  </a:lnTo>
                  <a:lnTo>
                    <a:pt x="152" y="625"/>
                  </a:lnTo>
                  <a:lnTo>
                    <a:pt x="10" y="765"/>
                  </a:lnTo>
                  <a:lnTo>
                    <a:pt x="0" y="421"/>
                  </a:lnTo>
                  <a:lnTo>
                    <a:pt x="101" y="387"/>
                  </a:lnTo>
                  <a:lnTo>
                    <a:pt x="171" y="375"/>
                  </a:lnTo>
                  <a:lnTo>
                    <a:pt x="20" y="241"/>
                  </a:lnTo>
                  <a:lnTo>
                    <a:pt x="20" y="15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Freeform 25">
              <a:extLst>
                <a:ext uri="{FF2B5EF4-FFF2-40B4-BE49-F238E27FC236}">
                  <a16:creationId xmlns:a16="http://schemas.microsoft.com/office/drawing/2014/main" id="{65D73FA1-096A-A40B-C857-CF37143C8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" y="1966"/>
              <a:ext cx="1211" cy="1110"/>
            </a:xfrm>
            <a:custGeom>
              <a:avLst/>
              <a:gdLst>
                <a:gd name="T0" fmla="*/ 0 w 2421"/>
                <a:gd name="T1" fmla="*/ 0 h 2218"/>
                <a:gd name="T2" fmla="*/ 152 w 2421"/>
                <a:gd name="T3" fmla="*/ 139 h 2218"/>
                <a:gd name="T4" fmla="*/ 152 w 2421"/>
                <a:gd name="T5" fmla="*/ 136 h 2218"/>
                <a:gd name="T6" fmla="*/ 5 w 2421"/>
                <a:gd name="T7" fmla="*/ 2 h 2218"/>
                <a:gd name="T8" fmla="*/ 0 w 2421"/>
                <a:gd name="T9" fmla="*/ 0 h 2218"/>
                <a:gd name="T10" fmla="*/ 0 w 2421"/>
                <a:gd name="T11" fmla="*/ 0 h 2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21"/>
                <a:gd name="T19" fmla="*/ 0 h 2218"/>
                <a:gd name="T20" fmla="*/ 2421 w 2421"/>
                <a:gd name="T21" fmla="*/ 2218 h 22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21" h="2218">
                  <a:moveTo>
                    <a:pt x="0" y="0"/>
                  </a:moveTo>
                  <a:lnTo>
                    <a:pt x="2421" y="2218"/>
                  </a:lnTo>
                  <a:lnTo>
                    <a:pt x="2421" y="2166"/>
                  </a:lnTo>
                  <a:lnTo>
                    <a:pt x="7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Freeform 26">
              <a:extLst>
                <a:ext uri="{FF2B5EF4-FFF2-40B4-BE49-F238E27FC236}">
                  <a16:creationId xmlns:a16="http://schemas.microsoft.com/office/drawing/2014/main" id="{9407230D-F7CB-8A80-1BA2-136BE6AB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" y="1960"/>
              <a:ext cx="1166" cy="1222"/>
            </a:xfrm>
            <a:custGeom>
              <a:avLst/>
              <a:gdLst>
                <a:gd name="T0" fmla="*/ 47 w 2331"/>
                <a:gd name="T1" fmla="*/ 0 h 2444"/>
                <a:gd name="T2" fmla="*/ 49 w 2331"/>
                <a:gd name="T3" fmla="*/ 58 h 2444"/>
                <a:gd name="T4" fmla="*/ 22 w 2331"/>
                <a:gd name="T5" fmla="*/ 78 h 2444"/>
                <a:gd name="T6" fmla="*/ 4 w 2331"/>
                <a:gd name="T7" fmla="*/ 93 h 2444"/>
                <a:gd name="T8" fmla="*/ 0 w 2331"/>
                <a:gd name="T9" fmla="*/ 109 h 2444"/>
                <a:gd name="T10" fmla="*/ 3 w 2331"/>
                <a:gd name="T11" fmla="*/ 119 h 2444"/>
                <a:gd name="T12" fmla="*/ 12 w 2331"/>
                <a:gd name="T13" fmla="*/ 131 h 2444"/>
                <a:gd name="T14" fmla="*/ 29 w 2331"/>
                <a:gd name="T15" fmla="*/ 141 h 2444"/>
                <a:gd name="T16" fmla="*/ 43 w 2331"/>
                <a:gd name="T17" fmla="*/ 153 h 2444"/>
                <a:gd name="T18" fmla="*/ 93 w 2331"/>
                <a:gd name="T19" fmla="*/ 153 h 2444"/>
                <a:gd name="T20" fmla="*/ 96 w 2331"/>
                <a:gd name="T21" fmla="*/ 114 h 2444"/>
                <a:gd name="T22" fmla="*/ 104 w 2331"/>
                <a:gd name="T23" fmla="*/ 86 h 2444"/>
                <a:gd name="T24" fmla="*/ 116 w 2331"/>
                <a:gd name="T25" fmla="*/ 61 h 2444"/>
                <a:gd name="T26" fmla="*/ 131 w 2331"/>
                <a:gd name="T27" fmla="*/ 39 h 2444"/>
                <a:gd name="T28" fmla="*/ 146 w 2331"/>
                <a:gd name="T29" fmla="*/ 24 h 2444"/>
                <a:gd name="T30" fmla="*/ 144 w 2331"/>
                <a:gd name="T31" fmla="*/ 1 h 2444"/>
                <a:gd name="T32" fmla="*/ 134 w 2331"/>
                <a:gd name="T33" fmla="*/ 1 h 2444"/>
                <a:gd name="T34" fmla="*/ 124 w 2331"/>
                <a:gd name="T35" fmla="*/ 7 h 2444"/>
                <a:gd name="T36" fmla="*/ 115 w 2331"/>
                <a:gd name="T37" fmla="*/ 13 h 2444"/>
                <a:gd name="T38" fmla="*/ 104 w 2331"/>
                <a:gd name="T39" fmla="*/ 12 h 2444"/>
                <a:gd name="T40" fmla="*/ 99 w 2331"/>
                <a:gd name="T41" fmla="*/ 1 h 2444"/>
                <a:gd name="T42" fmla="*/ 47 w 2331"/>
                <a:gd name="T43" fmla="*/ 0 h 2444"/>
                <a:gd name="T44" fmla="*/ 47 w 2331"/>
                <a:gd name="T45" fmla="*/ 0 h 24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331"/>
                <a:gd name="T70" fmla="*/ 0 h 2444"/>
                <a:gd name="T71" fmla="*/ 2331 w 2331"/>
                <a:gd name="T72" fmla="*/ 2444 h 24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331" h="2444">
                  <a:moveTo>
                    <a:pt x="752" y="0"/>
                  </a:moveTo>
                  <a:lnTo>
                    <a:pt x="773" y="921"/>
                  </a:lnTo>
                  <a:lnTo>
                    <a:pt x="339" y="1239"/>
                  </a:lnTo>
                  <a:lnTo>
                    <a:pt x="60" y="1490"/>
                  </a:lnTo>
                  <a:lnTo>
                    <a:pt x="0" y="1738"/>
                  </a:lnTo>
                  <a:lnTo>
                    <a:pt x="35" y="1895"/>
                  </a:lnTo>
                  <a:lnTo>
                    <a:pt x="188" y="2092"/>
                  </a:lnTo>
                  <a:lnTo>
                    <a:pt x="457" y="2247"/>
                  </a:lnTo>
                  <a:lnTo>
                    <a:pt x="674" y="2434"/>
                  </a:lnTo>
                  <a:lnTo>
                    <a:pt x="1488" y="2444"/>
                  </a:lnTo>
                  <a:lnTo>
                    <a:pt x="1524" y="1816"/>
                  </a:lnTo>
                  <a:lnTo>
                    <a:pt x="1649" y="1369"/>
                  </a:lnTo>
                  <a:lnTo>
                    <a:pt x="1845" y="981"/>
                  </a:lnTo>
                  <a:lnTo>
                    <a:pt x="2096" y="617"/>
                  </a:lnTo>
                  <a:lnTo>
                    <a:pt x="2331" y="385"/>
                  </a:lnTo>
                  <a:lnTo>
                    <a:pt x="2294" y="17"/>
                  </a:lnTo>
                  <a:lnTo>
                    <a:pt x="2136" y="17"/>
                  </a:lnTo>
                  <a:lnTo>
                    <a:pt x="1983" y="115"/>
                  </a:lnTo>
                  <a:lnTo>
                    <a:pt x="1827" y="206"/>
                  </a:lnTo>
                  <a:lnTo>
                    <a:pt x="1662" y="183"/>
                  </a:lnTo>
                  <a:lnTo>
                    <a:pt x="1579" y="14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Freeform 27">
              <a:extLst>
                <a:ext uri="{FF2B5EF4-FFF2-40B4-BE49-F238E27FC236}">
                  <a16:creationId xmlns:a16="http://schemas.microsoft.com/office/drawing/2014/main" id="{5F4C7AD4-B12E-0031-024F-B4DC37497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1961"/>
              <a:ext cx="48" cy="282"/>
            </a:xfrm>
            <a:custGeom>
              <a:avLst/>
              <a:gdLst>
                <a:gd name="T0" fmla="*/ 0 w 96"/>
                <a:gd name="T1" fmla="*/ 0 h 563"/>
                <a:gd name="T2" fmla="*/ 1 w 96"/>
                <a:gd name="T3" fmla="*/ 36 h 563"/>
                <a:gd name="T4" fmla="*/ 6 w 96"/>
                <a:gd name="T5" fmla="*/ 34 h 563"/>
                <a:gd name="T6" fmla="*/ 6 w 96"/>
                <a:gd name="T7" fmla="*/ 1 h 563"/>
                <a:gd name="T8" fmla="*/ 0 w 96"/>
                <a:gd name="T9" fmla="*/ 0 h 563"/>
                <a:gd name="T10" fmla="*/ 0 w 96"/>
                <a:gd name="T11" fmla="*/ 0 h 5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"/>
                <a:gd name="T19" fmla="*/ 0 h 563"/>
                <a:gd name="T20" fmla="*/ 96 w 96"/>
                <a:gd name="T21" fmla="*/ 563 h 5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" h="563">
                  <a:moveTo>
                    <a:pt x="0" y="0"/>
                  </a:moveTo>
                  <a:lnTo>
                    <a:pt x="8" y="563"/>
                  </a:lnTo>
                  <a:lnTo>
                    <a:pt x="96" y="529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Freeform 28">
              <a:extLst>
                <a:ext uri="{FF2B5EF4-FFF2-40B4-BE49-F238E27FC236}">
                  <a16:creationId xmlns:a16="http://schemas.microsoft.com/office/drawing/2014/main" id="{B26A7008-55A9-65DD-C8EC-5724DE336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2545"/>
              <a:ext cx="54" cy="639"/>
            </a:xfrm>
            <a:custGeom>
              <a:avLst/>
              <a:gdLst>
                <a:gd name="T0" fmla="*/ 0 w 107"/>
                <a:gd name="T1" fmla="*/ 5 h 1278"/>
                <a:gd name="T2" fmla="*/ 0 w 107"/>
                <a:gd name="T3" fmla="*/ 80 h 1278"/>
                <a:gd name="T4" fmla="*/ 7 w 107"/>
                <a:gd name="T5" fmla="*/ 80 h 1278"/>
                <a:gd name="T6" fmla="*/ 6 w 107"/>
                <a:gd name="T7" fmla="*/ 0 h 1278"/>
                <a:gd name="T8" fmla="*/ 0 w 107"/>
                <a:gd name="T9" fmla="*/ 5 h 1278"/>
                <a:gd name="T10" fmla="*/ 0 w 107"/>
                <a:gd name="T11" fmla="*/ 5 h 12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278"/>
                <a:gd name="T20" fmla="*/ 107 w 107"/>
                <a:gd name="T21" fmla="*/ 1278 h 12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278">
                  <a:moveTo>
                    <a:pt x="0" y="67"/>
                  </a:moveTo>
                  <a:lnTo>
                    <a:pt x="0" y="1278"/>
                  </a:lnTo>
                  <a:lnTo>
                    <a:pt x="107" y="1274"/>
                  </a:lnTo>
                  <a:lnTo>
                    <a:pt x="93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Freeform 29">
              <a:extLst>
                <a:ext uri="{FF2B5EF4-FFF2-40B4-BE49-F238E27FC236}">
                  <a16:creationId xmlns:a16="http://schemas.microsoft.com/office/drawing/2014/main" id="{665C8570-065D-798A-90CB-40E9F8C6A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7" y="2932"/>
              <a:ext cx="132" cy="131"/>
            </a:xfrm>
            <a:custGeom>
              <a:avLst/>
              <a:gdLst>
                <a:gd name="T0" fmla="*/ 0 w 263"/>
                <a:gd name="T1" fmla="*/ 6 h 262"/>
                <a:gd name="T2" fmla="*/ 17 w 263"/>
                <a:gd name="T3" fmla="*/ 17 h 262"/>
                <a:gd name="T4" fmla="*/ 17 w 263"/>
                <a:gd name="T5" fmla="*/ 0 h 262"/>
                <a:gd name="T6" fmla="*/ 0 w 263"/>
                <a:gd name="T7" fmla="*/ 6 h 262"/>
                <a:gd name="T8" fmla="*/ 0 w 263"/>
                <a:gd name="T9" fmla="*/ 6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62"/>
                <a:gd name="T17" fmla="*/ 263 w 263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62">
                  <a:moveTo>
                    <a:pt x="0" y="90"/>
                  </a:moveTo>
                  <a:lnTo>
                    <a:pt x="258" y="262"/>
                  </a:lnTo>
                  <a:lnTo>
                    <a:pt x="263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Freeform 30">
              <a:extLst>
                <a:ext uri="{FF2B5EF4-FFF2-40B4-BE49-F238E27FC236}">
                  <a16:creationId xmlns:a16="http://schemas.microsoft.com/office/drawing/2014/main" id="{BBFA48A2-368A-7C8D-2AAB-3E1D3442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" y="2280"/>
              <a:ext cx="171" cy="269"/>
            </a:xfrm>
            <a:custGeom>
              <a:avLst/>
              <a:gdLst>
                <a:gd name="T0" fmla="*/ 0 w 343"/>
                <a:gd name="T1" fmla="*/ 16 h 538"/>
                <a:gd name="T2" fmla="*/ 1 w 343"/>
                <a:gd name="T3" fmla="*/ 20 h 538"/>
                <a:gd name="T4" fmla="*/ 0 w 343"/>
                <a:gd name="T5" fmla="*/ 23 h 538"/>
                <a:gd name="T6" fmla="*/ 0 w 343"/>
                <a:gd name="T7" fmla="*/ 34 h 538"/>
                <a:gd name="T8" fmla="*/ 21 w 343"/>
                <a:gd name="T9" fmla="*/ 0 h 538"/>
                <a:gd name="T10" fmla="*/ 0 w 343"/>
                <a:gd name="T11" fmla="*/ 16 h 538"/>
                <a:gd name="T12" fmla="*/ 0 w 343"/>
                <a:gd name="T13" fmla="*/ 1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3"/>
                <a:gd name="T22" fmla="*/ 0 h 538"/>
                <a:gd name="T23" fmla="*/ 343 w 3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3" h="538">
                  <a:moveTo>
                    <a:pt x="13" y="252"/>
                  </a:moveTo>
                  <a:lnTo>
                    <a:pt x="25" y="321"/>
                  </a:lnTo>
                  <a:lnTo>
                    <a:pt x="0" y="374"/>
                  </a:lnTo>
                  <a:lnTo>
                    <a:pt x="11" y="538"/>
                  </a:lnTo>
                  <a:lnTo>
                    <a:pt x="343" y="0"/>
                  </a:lnTo>
                  <a:lnTo>
                    <a:pt x="13" y="252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Freeform 31">
              <a:extLst>
                <a:ext uri="{FF2B5EF4-FFF2-40B4-BE49-F238E27FC236}">
                  <a16:creationId xmlns:a16="http://schemas.microsoft.com/office/drawing/2014/main" id="{0D29FC8D-CDBD-A4A9-CA4B-8DE73C172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" y="2640"/>
              <a:ext cx="180" cy="217"/>
            </a:xfrm>
            <a:custGeom>
              <a:avLst/>
              <a:gdLst>
                <a:gd name="T0" fmla="*/ 17 w 358"/>
                <a:gd name="T1" fmla="*/ 1 h 435"/>
                <a:gd name="T2" fmla="*/ 9 w 358"/>
                <a:gd name="T3" fmla="*/ 9 h 435"/>
                <a:gd name="T4" fmla="*/ 0 w 358"/>
                <a:gd name="T5" fmla="*/ 17 h 435"/>
                <a:gd name="T6" fmla="*/ 1 w 358"/>
                <a:gd name="T7" fmla="*/ 23 h 435"/>
                <a:gd name="T8" fmla="*/ 6 w 358"/>
                <a:gd name="T9" fmla="*/ 27 h 435"/>
                <a:gd name="T10" fmla="*/ 13 w 358"/>
                <a:gd name="T11" fmla="*/ 27 h 435"/>
                <a:gd name="T12" fmla="*/ 19 w 358"/>
                <a:gd name="T13" fmla="*/ 21 h 435"/>
                <a:gd name="T14" fmla="*/ 22 w 358"/>
                <a:gd name="T15" fmla="*/ 17 h 435"/>
                <a:gd name="T16" fmla="*/ 23 w 358"/>
                <a:gd name="T17" fmla="*/ 4 h 435"/>
                <a:gd name="T18" fmla="*/ 19 w 358"/>
                <a:gd name="T19" fmla="*/ 7 h 435"/>
                <a:gd name="T20" fmla="*/ 19 w 358"/>
                <a:gd name="T21" fmla="*/ 0 h 435"/>
                <a:gd name="T22" fmla="*/ 17 w 358"/>
                <a:gd name="T23" fmla="*/ 1 h 435"/>
                <a:gd name="T24" fmla="*/ 17 w 358"/>
                <a:gd name="T25" fmla="*/ 1 h 4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8"/>
                <a:gd name="T40" fmla="*/ 0 h 435"/>
                <a:gd name="T41" fmla="*/ 358 w 358"/>
                <a:gd name="T42" fmla="*/ 435 h 4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8" h="435">
                  <a:moveTo>
                    <a:pt x="261" y="19"/>
                  </a:moveTo>
                  <a:lnTo>
                    <a:pt x="130" y="149"/>
                  </a:lnTo>
                  <a:lnTo>
                    <a:pt x="0" y="276"/>
                  </a:lnTo>
                  <a:lnTo>
                    <a:pt x="16" y="370"/>
                  </a:lnTo>
                  <a:lnTo>
                    <a:pt x="95" y="435"/>
                  </a:lnTo>
                  <a:lnTo>
                    <a:pt x="201" y="435"/>
                  </a:lnTo>
                  <a:lnTo>
                    <a:pt x="300" y="343"/>
                  </a:lnTo>
                  <a:lnTo>
                    <a:pt x="345" y="278"/>
                  </a:lnTo>
                  <a:lnTo>
                    <a:pt x="358" y="74"/>
                  </a:lnTo>
                  <a:lnTo>
                    <a:pt x="294" y="114"/>
                  </a:lnTo>
                  <a:lnTo>
                    <a:pt x="297" y="0"/>
                  </a:lnTo>
                  <a:lnTo>
                    <a:pt x="261" y="19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Freeform 32">
              <a:extLst>
                <a:ext uri="{FF2B5EF4-FFF2-40B4-BE49-F238E27FC236}">
                  <a16:creationId xmlns:a16="http://schemas.microsoft.com/office/drawing/2014/main" id="{BCCD2583-8676-A759-9E00-5EEB7AB0A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84"/>
              <a:ext cx="91" cy="111"/>
            </a:xfrm>
            <a:custGeom>
              <a:avLst/>
              <a:gdLst>
                <a:gd name="T0" fmla="*/ 1 w 182"/>
                <a:gd name="T1" fmla="*/ 0 h 222"/>
                <a:gd name="T2" fmla="*/ 0 w 182"/>
                <a:gd name="T3" fmla="*/ 14 h 222"/>
                <a:gd name="T4" fmla="*/ 12 w 182"/>
                <a:gd name="T5" fmla="*/ 7 h 222"/>
                <a:gd name="T6" fmla="*/ 6 w 182"/>
                <a:gd name="T7" fmla="*/ 6 h 222"/>
                <a:gd name="T8" fmla="*/ 1 w 182"/>
                <a:gd name="T9" fmla="*/ 0 h 222"/>
                <a:gd name="T10" fmla="*/ 1 w 182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2"/>
                <a:gd name="T19" fmla="*/ 0 h 222"/>
                <a:gd name="T20" fmla="*/ 182 w 182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2" h="222">
                  <a:moveTo>
                    <a:pt x="4" y="0"/>
                  </a:moveTo>
                  <a:lnTo>
                    <a:pt x="0" y="222"/>
                  </a:lnTo>
                  <a:lnTo>
                    <a:pt x="182" y="102"/>
                  </a:lnTo>
                  <a:lnTo>
                    <a:pt x="82" y="8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Freeform 33">
              <a:extLst>
                <a:ext uri="{FF2B5EF4-FFF2-40B4-BE49-F238E27FC236}">
                  <a16:creationId xmlns:a16="http://schemas.microsoft.com/office/drawing/2014/main" id="{3E0180C2-1C97-BD77-57D4-DD6623D76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2127"/>
              <a:ext cx="453" cy="1053"/>
            </a:xfrm>
            <a:custGeom>
              <a:avLst/>
              <a:gdLst>
                <a:gd name="T0" fmla="*/ 55 w 906"/>
                <a:gd name="T1" fmla="*/ 0 h 2105"/>
                <a:gd name="T2" fmla="*/ 54 w 906"/>
                <a:gd name="T3" fmla="*/ 1 h 2105"/>
                <a:gd name="T4" fmla="*/ 52 w 906"/>
                <a:gd name="T5" fmla="*/ 3 h 2105"/>
                <a:gd name="T6" fmla="*/ 49 w 906"/>
                <a:gd name="T7" fmla="*/ 6 h 2105"/>
                <a:gd name="T8" fmla="*/ 45 w 906"/>
                <a:gd name="T9" fmla="*/ 10 h 2105"/>
                <a:gd name="T10" fmla="*/ 41 w 906"/>
                <a:gd name="T11" fmla="*/ 15 h 2105"/>
                <a:gd name="T12" fmla="*/ 36 w 906"/>
                <a:gd name="T13" fmla="*/ 21 h 2105"/>
                <a:gd name="T14" fmla="*/ 30 w 906"/>
                <a:gd name="T15" fmla="*/ 28 h 2105"/>
                <a:gd name="T16" fmla="*/ 25 w 906"/>
                <a:gd name="T17" fmla="*/ 37 h 2105"/>
                <a:gd name="T18" fmla="*/ 20 w 906"/>
                <a:gd name="T19" fmla="*/ 46 h 2105"/>
                <a:gd name="T20" fmla="*/ 15 w 906"/>
                <a:gd name="T21" fmla="*/ 56 h 2105"/>
                <a:gd name="T22" fmla="*/ 10 w 906"/>
                <a:gd name="T23" fmla="*/ 66 h 2105"/>
                <a:gd name="T24" fmla="*/ 6 w 906"/>
                <a:gd name="T25" fmla="*/ 78 h 2105"/>
                <a:gd name="T26" fmla="*/ 3 w 906"/>
                <a:gd name="T27" fmla="*/ 90 h 2105"/>
                <a:gd name="T28" fmla="*/ 1 w 906"/>
                <a:gd name="T29" fmla="*/ 103 h 2105"/>
                <a:gd name="T30" fmla="*/ 0 w 906"/>
                <a:gd name="T31" fmla="*/ 117 h 2105"/>
                <a:gd name="T32" fmla="*/ 1 w 906"/>
                <a:gd name="T33" fmla="*/ 131 h 2105"/>
                <a:gd name="T34" fmla="*/ 8 w 906"/>
                <a:gd name="T35" fmla="*/ 132 h 2105"/>
                <a:gd name="T36" fmla="*/ 8 w 906"/>
                <a:gd name="T37" fmla="*/ 131 h 2105"/>
                <a:gd name="T38" fmla="*/ 8 w 906"/>
                <a:gd name="T39" fmla="*/ 129 h 2105"/>
                <a:gd name="T40" fmla="*/ 7 w 906"/>
                <a:gd name="T41" fmla="*/ 126 h 2105"/>
                <a:gd name="T42" fmla="*/ 7 w 906"/>
                <a:gd name="T43" fmla="*/ 121 h 2105"/>
                <a:gd name="T44" fmla="*/ 7 w 906"/>
                <a:gd name="T45" fmla="*/ 115 h 2105"/>
                <a:gd name="T46" fmla="*/ 7 w 906"/>
                <a:gd name="T47" fmla="*/ 108 h 2105"/>
                <a:gd name="T48" fmla="*/ 7 w 906"/>
                <a:gd name="T49" fmla="*/ 100 h 2105"/>
                <a:gd name="T50" fmla="*/ 9 w 906"/>
                <a:gd name="T51" fmla="*/ 92 h 2105"/>
                <a:gd name="T52" fmla="*/ 11 w 906"/>
                <a:gd name="T53" fmla="*/ 83 h 2105"/>
                <a:gd name="T54" fmla="*/ 14 w 906"/>
                <a:gd name="T55" fmla="*/ 73 h 2105"/>
                <a:gd name="T56" fmla="*/ 17 w 906"/>
                <a:gd name="T57" fmla="*/ 63 h 2105"/>
                <a:gd name="T58" fmla="*/ 22 w 906"/>
                <a:gd name="T59" fmla="*/ 52 h 2105"/>
                <a:gd name="T60" fmla="*/ 28 w 906"/>
                <a:gd name="T61" fmla="*/ 42 h 2105"/>
                <a:gd name="T62" fmla="*/ 36 w 906"/>
                <a:gd name="T63" fmla="*/ 31 h 2105"/>
                <a:gd name="T64" fmla="*/ 44 w 906"/>
                <a:gd name="T65" fmla="*/ 20 h 2105"/>
                <a:gd name="T66" fmla="*/ 55 w 906"/>
                <a:gd name="T67" fmla="*/ 9 h 2105"/>
                <a:gd name="T68" fmla="*/ 56 w 906"/>
                <a:gd name="T69" fmla="*/ 8 h 2105"/>
                <a:gd name="T70" fmla="*/ 56 w 906"/>
                <a:gd name="T71" fmla="*/ 7 h 2105"/>
                <a:gd name="T72" fmla="*/ 57 w 906"/>
                <a:gd name="T73" fmla="*/ 6 h 2105"/>
                <a:gd name="T74" fmla="*/ 57 w 906"/>
                <a:gd name="T75" fmla="*/ 5 h 2105"/>
                <a:gd name="T76" fmla="*/ 57 w 906"/>
                <a:gd name="T77" fmla="*/ 5 h 2105"/>
                <a:gd name="T78" fmla="*/ 57 w 906"/>
                <a:gd name="T79" fmla="*/ 4 h 2105"/>
                <a:gd name="T80" fmla="*/ 57 w 906"/>
                <a:gd name="T81" fmla="*/ 3 h 2105"/>
                <a:gd name="T82" fmla="*/ 57 w 906"/>
                <a:gd name="T83" fmla="*/ 3 h 2105"/>
                <a:gd name="T84" fmla="*/ 56 w 906"/>
                <a:gd name="T85" fmla="*/ 2 h 2105"/>
                <a:gd name="T86" fmla="*/ 56 w 906"/>
                <a:gd name="T87" fmla="*/ 2 h 2105"/>
                <a:gd name="T88" fmla="*/ 56 w 906"/>
                <a:gd name="T89" fmla="*/ 1 h 2105"/>
                <a:gd name="T90" fmla="*/ 55 w 906"/>
                <a:gd name="T91" fmla="*/ 1 h 2105"/>
                <a:gd name="T92" fmla="*/ 55 w 906"/>
                <a:gd name="T93" fmla="*/ 1 h 2105"/>
                <a:gd name="T94" fmla="*/ 55 w 906"/>
                <a:gd name="T95" fmla="*/ 0 h 2105"/>
                <a:gd name="T96" fmla="*/ 55 w 906"/>
                <a:gd name="T97" fmla="*/ 0 h 210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06"/>
                <a:gd name="T148" fmla="*/ 0 h 2105"/>
                <a:gd name="T149" fmla="*/ 906 w 906"/>
                <a:gd name="T150" fmla="*/ 2105 h 210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06" h="2105">
                  <a:moveTo>
                    <a:pt x="868" y="0"/>
                  </a:moveTo>
                  <a:lnTo>
                    <a:pt x="857" y="9"/>
                  </a:lnTo>
                  <a:lnTo>
                    <a:pt x="825" y="38"/>
                  </a:lnTo>
                  <a:lnTo>
                    <a:pt x="779" y="85"/>
                  </a:lnTo>
                  <a:lnTo>
                    <a:pt x="718" y="152"/>
                  </a:lnTo>
                  <a:lnTo>
                    <a:pt x="645" y="232"/>
                  </a:lnTo>
                  <a:lnTo>
                    <a:pt x="566" y="333"/>
                  </a:lnTo>
                  <a:lnTo>
                    <a:pt x="481" y="447"/>
                  </a:lnTo>
                  <a:lnTo>
                    <a:pt x="398" y="578"/>
                  </a:lnTo>
                  <a:lnTo>
                    <a:pt x="311" y="721"/>
                  </a:lnTo>
                  <a:lnTo>
                    <a:pt x="232" y="881"/>
                  </a:lnTo>
                  <a:lnTo>
                    <a:pt x="159" y="1053"/>
                  </a:lnTo>
                  <a:lnTo>
                    <a:pt x="96" y="1237"/>
                  </a:lnTo>
                  <a:lnTo>
                    <a:pt x="46" y="1432"/>
                  </a:lnTo>
                  <a:lnTo>
                    <a:pt x="14" y="1640"/>
                  </a:lnTo>
                  <a:lnTo>
                    <a:pt x="0" y="1859"/>
                  </a:lnTo>
                  <a:lnTo>
                    <a:pt x="10" y="2088"/>
                  </a:lnTo>
                  <a:lnTo>
                    <a:pt x="127" y="2105"/>
                  </a:lnTo>
                  <a:lnTo>
                    <a:pt x="124" y="2092"/>
                  </a:lnTo>
                  <a:lnTo>
                    <a:pt x="119" y="2058"/>
                  </a:lnTo>
                  <a:lnTo>
                    <a:pt x="112" y="2002"/>
                  </a:lnTo>
                  <a:lnTo>
                    <a:pt x="108" y="1927"/>
                  </a:lnTo>
                  <a:lnTo>
                    <a:pt x="104" y="1833"/>
                  </a:lnTo>
                  <a:lnTo>
                    <a:pt x="108" y="1724"/>
                  </a:lnTo>
                  <a:lnTo>
                    <a:pt x="117" y="1600"/>
                  </a:lnTo>
                  <a:lnTo>
                    <a:pt x="137" y="1466"/>
                  </a:lnTo>
                  <a:lnTo>
                    <a:pt x="168" y="1319"/>
                  </a:lnTo>
                  <a:lnTo>
                    <a:pt x="212" y="1162"/>
                  </a:lnTo>
                  <a:lnTo>
                    <a:pt x="270" y="1000"/>
                  </a:lnTo>
                  <a:lnTo>
                    <a:pt x="347" y="832"/>
                  </a:lnTo>
                  <a:lnTo>
                    <a:pt x="444" y="658"/>
                  </a:lnTo>
                  <a:lnTo>
                    <a:pt x="562" y="484"/>
                  </a:lnTo>
                  <a:lnTo>
                    <a:pt x="703" y="309"/>
                  </a:lnTo>
                  <a:lnTo>
                    <a:pt x="870" y="136"/>
                  </a:lnTo>
                  <a:lnTo>
                    <a:pt x="884" y="120"/>
                  </a:lnTo>
                  <a:lnTo>
                    <a:pt x="894" y="105"/>
                  </a:lnTo>
                  <a:lnTo>
                    <a:pt x="901" y="91"/>
                  </a:lnTo>
                  <a:lnTo>
                    <a:pt x="906" y="79"/>
                  </a:lnTo>
                  <a:lnTo>
                    <a:pt x="906" y="67"/>
                  </a:lnTo>
                  <a:lnTo>
                    <a:pt x="906" y="55"/>
                  </a:lnTo>
                  <a:lnTo>
                    <a:pt x="902" y="44"/>
                  </a:lnTo>
                  <a:lnTo>
                    <a:pt x="901" y="36"/>
                  </a:lnTo>
                  <a:lnTo>
                    <a:pt x="894" y="27"/>
                  </a:lnTo>
                  <a:lnTo>
                    <a:pt x="889" y="21"/>
                  </a:lnTo>
                  <a:lnTo>
                    <a:pt x="884" y="13"/>
                  </a:lnTo>
                  <a:lnTo>
                    <a:pt x="880" y="9"/>
                  </a:lnTo>
                  <a:lnTo>
                    <a:pt x="870" y="3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Freeform 34">
              <a:extLst>
                <a:ext uri="{FF2B5EF4-FFF2-40B4-BE49-F238E27FC236}">
                  <a16:creationId xmlns:a16="http://schemas.microsoft.com/office/drawing/2014/main" id="{DA461124-C39E-1EA3-8A19-EA806642F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402"/>
              <a:ext cx="345" cy="303"/>
            </a:xfrm>
            <a:custGeom>
              <a:avLst/>
              <a:gdLst>
                <a:gd name="T0" fmla="*/ 0 w 691"/>
                <a:gd name="T1" fmla="*/ 29 h 608"/>
                <a:gd name="T2" fmla="*/ 0 w 691"/>
                <a:gd name="T3" fmla="*/ 37 h 608"/>
                <a:gd name="T4" fmla="*/ 43 w 691"/>
                <a:gd name="T5" fmla="*/ 6 h 608"/>
                <a:gd name="T6" fmla="*/ 43 w 691"/>
                <a:gd name="T7" fmla="*/ 0 h 608"/>
                <a:gd name="T8" fmla="*/ 0 w 691"/>
                <a:gd name="T9" fmla="*/ 29 h 608"/>
                <a:gd name="T10" fmla="*/ 0 w 691"/>
                <a:gd name="T11" fmla="*/ 29 h 6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1"/>
                <a:gd name="T19" fmla="*/ 0 h 608"/>
                <a:gd name="T20" fmla="*/ 691 w 691"/>
                <a:gd name="T21" fmla="*/ 608 h 6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1" h="608">
                  <a:moveTo>
                    <a:pt x="0" y="465"/>
                  </a:moveTo>
                  <a:lnTo>
                    <a:pt x="0" y="608"/>
                  </a:lnTo>
                  <a:lnTo>
                    <a:pt x="691" y="101"/>
                  </a:lnTo>
                  <a:lnTo>
                    <a:pt x="689" y="0"/>
                  </a:lnTo>
                  <a:lnTo>
                    <a:pt x="0" y="465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Freeform 35">
              <a:extLst>
                <a:ext uri="{FF2B5EF4-FFF2-40B4-BE49-F238E27FC236}">
                  <a16:creationId xmlns:a16="http://schemas.microsoft.com/office/drawing/2014/main" id="{CFC400FE-0E09-0924-2671-3C78E52B7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120"/>
              <a:ext cx="346" cy="315"/>
            </a:xfrm>
            <a:custGeom>
              <a:avLst/>
              <a:gdLst>
                <a:gd name="T0" fmla="*/ 0 w 693"/>
                <a:gd name="T1" fmla="*/ 30 h 630"/>
                <a:gd name="T2" fmla="*/ 0 w 693"/>
                <a:gd name="T3" fmla="*/ 40 h 630"/>
                <a:gd name="T4" fmla="*/ 43 w 693"/>
                <a:gd name="T5" fmla="*/ 8 h 630"/>
                <a:gd name="T6" fmla="*/ 42 w 693"/>
                <a:gd name="T7" fmla="*/ 0 h 630"/>
                <a:gd name="T8" fmla="*/ 0 w 693"/>
                <a:gd name="T9" fmla="*/ 30 h 630"/>
                <a:gd name="T10" fmla="*/ 0 w 693"/>
                <a:gd name="T11" fmla="*/ 30 h 6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3"/>
                <a:gd name="T19" fmla="*/ 0 h 630"/>
                <a:gd name="T20" fmla="*/ 693 w 693"/>
                <a:gd name="T21" fmla="*/ 630 h 6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3" h="630">
                  <a:moveTo>
                    <a:pt x="0" y="472"/>
                  </a:moveTo>
                  <a:lnTo>
                    <a:pt x="4" y="630"/>
                  </a:lnTo>
                  <a:lnTo>
                    <a:pt x="693" y="124"/>
                  </a:lnTo>
                  <a:lnTo>
                    <a:pt x="687" y="0"/>
                  </a:lnTo>
                  <a:lnTo>
                    <a:pt x="0" y="472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Freeform 36">
              <a:extLst>
                <a:ext uri="{FF2B5EF4-FFF2-40B4-BE49-F238E27FC236}">
                  <a16:creationId xmlns:a16="http://schemas.microsoft.com/office/drawing/2014/main" id="{F3A3ED7D-3DCA-DC4E-4D12-385206D6C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952"/>
              <a:ext cx="304" cy="117"/>
            </a:xfrm>
            <a:custGeom>
              <a:avLst/>
              <a:gdLst>
                <a:gd name="T0" fmla="*/ 38 w 608"/>
                <a:gd name="T1" fmla="*/ 3 h 232"/>
                <a:gd name="T2" fmla="*/ 36 w 608"/>
                <a:gd name="T3" fmla="*/ 4 h 232"/>
                <a:gd name="T4" fmla="*/ 33 w 608"/>
                <a:gd name="T5" fmla="*/ 6 h 232"/>
                <a:gd name="T6" fmla="*/ 29 w 608"/>
                <a:gd name="T7" fmla="*/ 8 h 232"/>
                <a:gd name="T8" fmla="*/ 25 w 608"/>
                <a:gd name="T9" fmla="*/ 11 h 232"/>
                <a:gd name="T10" fmla="*/ 20 w 608"/>
                <a:gd name="T11" fmla="*/ 13 h 232"/>
                <a:gd name="T12" fmla="*/ 15 w 608"/>
                <a:gd name="T13" fmla="*/ 15 h 232"/>
                <a:gd name="T14" fmla="*/ 11 w 608"/>
                <a:gd name="T15" fmla="*/ 15 h 232"/>
                <a:gd name="T16" fmla="*/ 8 w 608"/>
                <a:gd name="T17" fmla="*/ 14 h 232"/>
                <a:gd name="T18" fmla="*/ 5 w 608"/>
                <a:gd name="T19" fmla="*/ 13 h 232"/>
                <a:gd name="T20" fmla="*/ 3 w 608"/>
                <a:gd name="T21" fmla="*/ 10 h 232"/>
                <a:gd name="T22" fmla="*/ 2 w 608"/>
                <a:gd name="T23" fmla="*/ 8 h 232"/>
                <a:gd name="T24" fmla="*/ 1 w 608"/>
                <a:gd name="T25" fmla="*/ 5 h 232"/>
                <a:gd name="T26" fmla="*/ 1 w 608"/>
                <a:gd name="T27" fmla="*/ 3 h 232"/>
                <a:gd name="T28" fmla="*/ 0 w 608"/>
                <a:gd name="T29" fmla="*/ 1 h 232"/>
                <a:gd name="T30" fmla="*/ 0 w 608"/>
                <a:gd name="T31" fmla="*/ 1 h 232"/>
                <a:gd name="T32" fmla="*/ 3 w 608"/>
                <a:gd name="T33" fmla="*/ 2 h 232"/>
                <a:gd name="T34" fmla="*/ 3 w 608"/>
                <a:gd name="T35" fmla="*/ 2 h 232"/>
                <a:gd name="T36" fmla="*/ 3 w 608"/>
                <a:gd name="T37" fmla="*/ 3 h 232"/>
                <a:gd name="T38" fmla="*/ 3 w 608"/>
                <a:gd name="T39" fmla="*/ 5 h 232"/>
                <a:gd name="T40" fmla="*/ 4 w 608"/>
                <a:gd name="T41" fmla="*/ 7 h 232"/>
                <a:gd name="T42" fmla="*/ 5 w 608"/>
                <a:gd name="T43" fmla="*/ 9 h 232"/>
                <a:gd name="T44" fmla="*/ 6 w 608"/>
                <a:gd name="T45" fmla="*/ 10 h 232"/>
                <a:gd name="T46" fmla="*/ 8 w 608"/>
                <a:gd name="T47" fmla="*/ 12 h 232"/>
                <a:gd name="T48" fmla="*/ 11 w 608"/>
                <a:gd name="T49" fmla="*/ 13 h 232"/>
                <a:gd name="T50" fmla="*/ 14 w 608"/>
                <a:gd name="T51" fmla="*/ 12 h 232"/>
                <a:gd name="T52" fmla="*/ 18 w 608"/>
                <a:gd name="T53" fmla="*/ 11 h 232"/>
                <a:gd name="T54" fmla="*/ 21 w 608"/>
                <a:gd name="T55" fmla="*/ 10 h 232"/>
                <a:gd name="T56" fmla="*/ 25 w 608"/>
                <a:gd name="T57" fmla="*/ 8 h 232"/>
                <a:gd name="T58" fmla="*/ 28 w 608"/>
                <a:gd name="T59" fmla="*/ 6 h 232"/>
                <a:gd name="T60" fmla="*/ 31 w 608"/>
                <a:gd name="T61" fmla="*/ 4 h 232"/>
                <a:gd name="T62" fmla="*/ 34 w 608"/>
                <a:gd name="T63" fmla="*/ 3 h 232"/>
                <a:gd name="T64" fmla="*/ 35 w 608"/>
                <a:gd name="T65" fmla="*/ 2 h 232"/>
                <a:gd name="T66" fmla="*/ 35 w 608"/>
                <a:gd name="T67" fmla="*/ 2 h 232"/>
                <a:gd name="T68" fmla="*/ 36 w 608"/>
                <a:gd name="T69" fmla="*/ 2 h 232"/>
                <a:gd name="T70" fmla="*/ 37 w 608"/>
                <a:gd name="T71" fmla="*/ 2 h 232"/>
                <a:gd name="T72" fmla="*/ 38 w 608"/>
                <a:gd name="T73" fmla="*/ 3 h 232"/>
                <a:gd name="T74" fmla="*/ 38 w 608"/>
                <a:gd name="T75" fmla="*/ 3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8"/>
                <a:gd name="T115" fmla="*/ 0 h 232"/>
                <a:gd name="T116" fmla="*/ 608 w 608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8" h="232">
                  <a:moveTo>
                    <a:pt x="608" y="39"/>
                  </a:moveTo>
                  <a:lnTo>
                    <a:pt x="604" y="40"/>
                  </a:lnTo>
                  <a:lnTo>
                    <a:pt x="593" y="48"/>
                  </a:lnTo>
                  <a:lnTo>
                    <a:pt x="576" y="57"/>
                  </a:lnTo>
                  <a:lnTo>
                    <a:pt x="555" y="72"/>
                  </a:lnTo>
                  <a:lnTo>
                    <a:pt x="528" y="88"/>
                  </a:lnTo>
                  <a:lnTo>
                    <a:pt x="499" y="107"/>
                  </a:lnTo>
                  <a:lnTo>
                    <a:pt x="466" y="127"/>
                  </a:lnTo>
                  <a:lnTo>
                    <a:pt x="431" y="147"/>
                  </a:lnTo>
                  <a:lnTo>
                    <a:pt x="393" y="165"/>
                  </a:lnTo>
                  <a:lnTo>
                    <a:pt x="354" y="184"/>
                  </a:lnTo>
                  <a:lnTo>
                    <a:pt x="316" y="200"/>
                  </a:lnTo>
                  <a:lnTo>
                    <a:pt x="280" y="215"/>
                  </a:lnTo>
                  <a:lnTo>
                    <a:pt x="243" y="224"/>
                  </a:lnTo>
                  <a:lnTo>
                    <a:pt x="208" y="231"/>
                  </a:lnTo>
                  <a:lnTo>
                    <a:pt x="176" y="232"/>
                  </a:lnTo>
                  <a:lnTo>
                    <a:pt x="148" y="229"/>
                  </a:lnTo>
                  <a:lnTo>
                    <a:pt x="123" y="220"/>
                  </a:lnTo>
                  <a:lnTo>
                    <a:pt x="101" y="207"/>
                  </a:lnTo>
                  <a:lnTo>
                    <a:pt x="81" y="193"/>
                  </a:lnTo>
                  <a:lnTo>
                    <a:pt x="65" y="177"/>
                  </a:lnTo>
                  <a:lnTo>
                    <a:pt x="49" y="158"/>
                  </a:lnTo>
                  <a:lnTo>
                    <a:pt x="38" y="139"/>
                  </a:lnTo>
                  <a:lnTo>
                    <a:pt x="28" y="118"/>
                  </a:lnTo>
                  <a:lnTo>
                    <a:pt x="21" y="99"/>
                  </a:lnTo>
                  <a:lnTo>
                    <a:pt x="13" y="80"/>
                  </a:lnTo>
                  <a:lnTo>
                    <a:pt x="8" y="61"/>
                  </a:lnTo>
                  <a:lnTo>
                    <a:pt x="4" y="44"/>
                  </a:lnTo>
                  <a:lnTo>
                    <a:pt x="2" y="29"/>
                  </a:lnTo>
                  <a:lnTo>
                    <a:pt x="0" y="16"/>
                  </a:lnTo>
                  <a:lnTo>
                    <a:pt x="0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47" y="17"/>
                  </a:lnTo>
                  <a:lnTo>
                    <a:pt x="46" y="18"/>
                  </a:lnTo>
                  <a:lnTo>
                    <a:pt x="46" y="24"/>
                  </a:lnTo>
                  <a:lnTo>
                    <a:pt x="46" y="31"/>
                  </a:lnTo>
                  <a:lnTo>
                    <a:pt x="49" y="43"/>
                  </a:lnTo>
                  <a:lnTo>
                    <a:pt x="49" y="53"/>
                  </a:lnTo>
                  <a:lnTo>
                    <a:pt x="53" y="67"/>
                  </a:lnTo>
                  <a:lnTo>
                    <a:pt x="55" y="83"/>
                  </a:lnTo>
                  <a:lnTo>
                    <a:pt x="62" y="99"/>
                  </a:lnTo>
                  <a:lnTo>
                    <a:pt x="67" y="114"/>
                  </a:lnTo>
                  <a:lnTo>
                    <a:pt x="75" y="129"/>
                  </a:lnTo>
                  <a:lnTo>
                    <a:pt x="85" y="143"/>
                  </a:lnTo>
                  <a:lnTo>
                    <a:pt x="98" y="157"/>
                  </a:lnTo>
                  <a:lnTo>
                    <a:pt x="111" y="169"/>
                  </a:lnTo>
                  <a:lnTo>
                    <a:pt x="128" y="178"/>
                  </a:lnTo>
                  <a:lnTo>
                    <a:pt x="148" y="186"/>
                  </a:lnTo>
                  <a:lnTo>
                    <a:pt x="172" y="192"/>
                  </a:lnTo>
                  <a:lnTo>
                    <a:pt x="196" y="192"/>
                  </a:lnTo>
                  <a:lnTo>
                    <a:pt x="223" y="188"/>
                  </a:lnTo>
                  <a:lnTo>
                    <a:pt x="251" y="181"/>
                  </a:lnTo>
                  <a:lnTo>
                    <a:pt x="280" y="173"/>
                  </a:lnTo>
                  <a:lnTo>
                    <a:pt x="310" y="160"/>
                  </a:lnTo>
                  <a:lnTo>
                    <a:pt x="340" y="146"/>
                  </a:lnTo>
                  <a:lnTo>
                    <a:pt x="369" y="131"/>
                  </a:lnTo>
                  <a:lnTo>
                    <a:pt x="398" y="117"/>
                  </a:lnTo>
                  <a:lnTo>
                    <a:pt x="426" y="99"/>
                  </a:lnTo>
                  <a:lnTo>
                    <a:pt x="451" y="84"/>
                  </a:lnTo>
                  <a:lnTo>
                    <a:pt x="475" y="69"/>
                  </a:lnTo>
                  <a:lnTo>
                    <a:pt x="496" y="56"/>
                  </a:lnTo>
                  <a:lnTo>
                    <a:pt x="515" y="43"/>
                  </a:lnTo>
                  <a:lnTo>
                    <a:pt x="531" y="33"/>
                  </a:lnTo>
                  <a:lnTo>
                    <a:pt x="541" y="26"/>
                  </a:lnTo>
                  <a:lnTo>
                    <a:pt x="549" y="24"/>
                  </a:lnTo>
                  <a:lnTo>
                    <a:pt x="555" y="20"/>
                  </a:lnTo>
                  <a:lnTo>
                    <a:pt x="560" y="20"/>
                  </a:lnTo>
                  <a:lnTo>
                    <a:pt x="565" y="18"/>
                  </a:lnTo>
                  <a:lnTo>
                    <a:pt x="572" y="18"/>
                  </a:lnTo>
                  <a:lnTo>
                    <a:pt x="581" y="20"/>
                  </a:lnTo>
                  <a:lnTo>
                    <a:pt x="591" y="24"/>
                  </a:lnTo>
                  <a:lnTo>
                    <a:pt x="596" y="28"/>
                  </a:lnTo>
                  <a:lnTo>
                    <a:pt x="603" y="33"/>
                  </a:lnTo>
                  <a:lnTo>
                    <a:pt x="605" y="36"/>
                  </a:lnTo>
                  <a:lnTo>
                    <a:pt x="608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Freeform 37">
              <a:extLst>
                <a:ext uri="{FF2B5EF4-FFF2-40B4-BE49-F238E27FC236}">
                  <a16:creationId xmlns:a16="http://schemas.microsoft.com/office/drawing/2014/main" id="{45021B0B-AD4D-8D93-FCE0-977788F2D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025"/>
              <a:ext cx="120" cy="122"/>
            </a:xfrm>
            <a:custGeom>
              <a:avLst/>
              <a:gdLst>
                <a:gd name="T0" fmla="*/ 0 w 241"/>
                <a:gd name="T1" fmla="*/ 0 h 244"/>
                <a:gd name="T2" fmla="*/ 0 w 241"/>
                <a:gd name="T3" fmla="*/ 1 h 244"/>
                <a:gd name="T4" fmla="*/ 0 w 241"/>
                <a:gd name="T5" fmla="*/ 1 h 244"/>
                <a:gd name="T6" fmla="*/ 0 w 241"/>
                <a:gd name="T7" fmla="*/ 2 h 244"/>
                <a:gd name="T8" fmla="*/ 0 w 241"/>
                <a:gd name="T9" fmla="*/ 3 h 244"/>
                <a:gd name="T10" fmla="*/ 0 w 241"/>
                <a:gd name="T11" fmla="*/ 4 h 244"/>
                <a:gd name="T12" fmla="*/ 1 w 241"/>
                <a:gd name="T13" fmla="*/ 5 h 244"/>
                <a:gd name="T14" fmla="*/ 2 w 241"/>
                <a:gd name="T15" fmla="*/ 6 h 244"/>
                <a:gd name="T16" fmla="*/ 2 w 241"/>
                <a:gd name="T17" fmla="*/ 7 h 244"/>
                <a:gd name="T18" fmla="*/ 3 w 241"/>
                <a:gd name="T19" fmla="*/ 9 h 244"/>
                <a:gd name="T20" fmla="*/ 4 w 241"/>
                <a:gd name="T21" fmla="*/ 10 h 244"/>
                <a:gd name="T22" fmla="*/ 6 w 241"/>
                <a:gd name="T23" fmla="*/ 11 h 244"/>
                <a:gd name="T24" fmla="*/ 7 w 241"/>
                <a:gd name="T25" fmla="*/ 12 h 244"/>
                <a:gd name="T26" fmla="*/ 9 w 241"/>
                <a:gd name="T27" fmla="*/ 12 h 244"/>
                <a:gd name="T28" fmla="*/ 10 w 241"/>
                <a:gd name="T29" fmla="*/ 13 h 244"/>
                <a:gd name="T30" fmla="*/ 12 w 241"/>
                <a:gd name="T31" fmla="*/ 13 h 244"/>
                <a:gd name="T32" fmla="*/ 14 w 241"/>
                <a:gd name="T33" fmla="*/ 13 h 244"/>
                <a:gd name="T34" fmla="*/ 15 w 241"/>
                <a:gd name="T35" fmla="*/ 13 h 244"/>
                <a:gd name="T36" fmla="*/ 14 w 241"/>
                <a:gd name="T37" fmla="*/ 14 h 244"/>
                <a:gd name="T38" fmla="*/ 14 w 241"/>
                <a:gd name="T39" fmla="*/ 14 h 244"/>
                <a:gd name="T40" fmla="*/ 14 w 241"/>
                <a:gd name="T41" fmla="*/ 14 h 244"/>
                <a:gd name="T42" fmla="*/ 13 w 241"/>
                <a:gd name="T43" fmla="*/ 14 h 244"/>
                <a:gd name="T44" fmla="*/ 13 w 241"/>
                <a:gd name="T45" fmla="*/ 14 h 244"/>
                <a:gd name="T46" fmla="*/ 13 w 241"/>
                <a:gd name="T47" fmla="*/ 15 h 244"/>
                <a:gd name="T48" fmla="*/ 12 w 241"/>
                <a:gd name="T49" fmla="*/ 15 h 244"/>
                <a:gd name="T50" fmla="*/ 12 w 241"/>
                <a:gd name="T51" fmla="*/ 15 h 244"/>
                <a:gd name="T52" fmla="*/ 12 w 241"/>
                <a:gd name="T53" fmla="*/ 15 h 244"/>
                <a:gd name="T54" fmla="*/ 11 w 241"/>
                <a:gd name="T55" fmla="*/ 16 h 244"/>
                <a:gd name="T56" fmla="*/ 11 w 241"/>
                <a:gd name="T57" fmla="*/ 16 h 244"/>
                <a:gd name="T58" fmla="*/ 11 w 241"/>
                <a:gd name="T59" fmla="*/ 16 h 244"/>
                <a:gd name="T60" fmla="*/ 11 w 241"/>
                <a:gd name="T61" fmla="*/ 16 h 244"/>
                <a:gd name="T62" fmla="*/ 10 w 241"/>
                <a:gd name="T63" fmla="*/ 16 h 244"/>
                <a:gd name="T64" fmla="*/ 10 w 241"/>
                <a:gd name="T65" fmla="*/ 15 h 244"/>
                <a:gd name="T66" fmla="*/ 9 w 241"/>
                <a:gd name="T67" fmla="*/ 15 h 244"/>
                <a:gd name="T68" fmla="*/ 8 w 241"/>
                <a:gd name="T69" fmla="*/ 15 h 244"/>
                <a:gd name="T70" fmla="*/ 7 w 241"/>
                <a:gd name="T71" fmla="*/ 15 h 244"/>
                <a:gd name="T72" fmla="*/ 6 w 241"/>
                <a:gd name="T73" fmla="*/ 14 h 244"/>
                <a:gd name="T74" fmla="*/ 5 w 241"/>
                <a:gd name="T75" fmla="*/ 14 h 244"/>
                <a:gd name="T76" fmla="*/ 4 w 241"/>
                <a:gd name="T77" fmla="*/ 13 h 244"/>
                <a:gd name="T78" fmla="*/ 3 w 241"/>
                <a:gd name="T79" fmla="*/ 12 h 244"/>
                <a:gd name="T80" fmla="*/ 2 w 241"/>
                <a:gd name="T81" fmla="*/ 11 h 244"/>
                <a:gd name="T82" fmla="*/ 1 w 241"/>
                <a:gd name="T83" fmla="*/ 10 h 244"/>
                <a:gd name="T84" fmla="*/ 1 w 241"/>
                <a:gd name="T85" fmla="*/ 9 h 244"/>
                <a:gd name="T86" fmla="*/ 0 w 241"/>
                <a:gd name="T87" fmla="*/ 7 h 244"/>
                <a:gd name="T88" fmla="*/ 0 w 241"/>
                <a:gd name="T89" fmla="*/ 6 h 244"/>
                <a:gd name="T90" fmla="*/ 0 w 241"/>
                <a:gd name="T91" fmla="*/ 5 h 244"/>
                <a:gd name="T92" fmla="*/ 0 w 241"/>
                <a:gd name="T93" fmla="*/ 5 h 244"/>
                <a:gd name="T94" fmla="*/ 0 w 241"/>
                <a:gd name="T95" fmla="*/ 5 h 244"/>
                <a:gd name="T96" fmla="*/ 0 w 241"/>
                <a:gd name="T97" fmla="*/ 4 h 244"/>
                <a:gd name="T98" fmla="*/ 0 w 241"/>
                <a:gd name="T99" fmla="*/ 4 h 244"/>
                <a:gd name="T100" fmla="*/ 0 w 241"/>
                <a:gd name="T101" fmla="*/ 3 h 244"/>
                <a:gd name="T102" fmla="*/ 0 w 241"/>
                <a:gd name="T103" fmla="*/ 3 h 244"/>
                <a:gd name="T104" fmla="*/ 0 w 241"/>
                <a:gd name="T105" fmla="*/ 3 h 244"/>
                <a:gd name="T106" fmla="*/ 0 w 241"/>
                <a:gd name="T107" fmla="*/ 2 h 244"/>
                <a:gd name="T108" fmla="*/ 0 w 241"/>
                <a:gd name="T109" fmla="*/ 2 h 244"/>
                <a:gd name="T110" fmla="*/ 0 w 241"/>
                <a:gd name="T111" fmla="*/ 1 h 244"/>
                <a:gd name="T112" fmla="*/ 0 w 241"/>
                <a:gd name="T113" fmla="*/ 1 h 244"/>
                <a:gd name="T114" fmla="*/ 0 w 241"/>
                <a:gd name="T115" fmla="*/ 1 h 244"/>
                <a:gd name="T116" fmla="*/ 0 w 241"/>
                <a:gd name="T117" fmla="*/ 0 h 244"/>
                <a:gd name="T118" fmla="*/ 0 w 241"/>
                <a:gd name="T119" fmla="*/ 0 h 24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1"/>
                <a:gd name="T181" fmla="*/ 0 h 244"/>
                <a:gd name="T182" fmla="*/ 241 w 241"/>
                <a:gd name="T183" fmla="*/ 244 h 24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1" h="244">
                  <a:moveTo>
                    <a:pt x="0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4" y="20"/>
                  </a:lnTo>
                  <a:lnTo>
                    <a:pt x="10" y="33"/>
                  </a:lnTo>
                  <a:lnTo>
                    <a:pt x="14" y="49"/>
                  </a:lnTo>
                  <a:lnTo>
                    <a:pt x="24" y="70"/>
                  </a:lnTo>
                  <a:lnTo>
                    <a:pt x="32" y="90"/>
                  </a:lnTo>
                  <a:lnTo>
                    <a:pt x="47" y="110"/>
                  </a:lnTo>
                  <a:lnTo>
                    <a:pt x="60" y="129"/>
                  </a:lnTo>
                  <a:lnTo>
                    <a:pt x="77" y="149"/>
                  </a:lnTo>
                  <a:lnTo>
                    <a:pt x="97" y="165"/>
                  </a:lnTo>
                  <a:lnTo>
                    <a:pt x="120" y="181"/>
                  </a:lnTo>
                  <a:lnTo>
                    <a:pt x="144" y="192"/>
                  </a:lnTo>
                  <a:lnTo>
                    <a:pt x="173" y="201"/>
                  </a:lnTo>
                  <a:lnTo>
                    <a:pt x="204" y="207"/>
                  </a:lnTo>
                  <a:lnTo>
                    <a:pt x="239" y="207"/>
                  </a:lnTo>
                  <a:lnTo>
                    <a:pt x="241" y="207"/>
                  </a:lnTo>
                  <a:lnTo>
                    <a:pt x="238" y="211"/>
                  </a:lnTo>
                  <a:lnTo>
                    <a:pt x="234" y="213"/>
                  </a:lnTo>
                  <a:lnTo>
                    <a:pt x="230" y="216"/>
                  </a:lnTo>
                  <a:lnTo>
                    <a:pt x="223" y="220"/>
                  </a:lnTo>
                  <a:lnTo>
                    <a:pt x="218" y="224"/>
                  </a:lnTo>
                  <a:lnTo>
                    <a:pt x="211" y="227"/>
                  </a:lnTo>
                  <a:lnTo>
                    <a:pt x="206" y="229"/>
                  </a:lnTo>
                  <a:lnTo>
                    <a:pt x="200" y="234"/>
                  </a:lnTo>
                  <a:lnTo>
                    <a:pt x="196" y="236"/>
                  </a:lnTo>
                  <a:lnTo>
                    <a:pt x="188" y="242"/>
                  </a:lnTo>
                  <a:lnTo>
                    <a:pt x="185" y="244"/>
                  </a:lnTo>
                  <a:lnTo>
                    <a:pt x="184" y="243"/>
                  </a:lnTo>
                  <a:lnTo>
                    <a:pt x="178" y="243"/>
                  </a:lnTo>
                  <a:lnTo>
                    <a:pt x="170" y="242"/>
                  </a:lnTo>
                  <a:lnTo>
                    <a:pt x="161" y="240"/>
                  </a:lnTo>
                  <a:lnTo>
                    <a:pt x="148" y="236"/>
                  </a:lnTo>
                  <a:lnTo>
                    <a:pt x="133" y="234"/>
                  </a:lnTo>
                  <a:lnTo>
                    <a:pt x="120" y="228"/>
                  </a:lnTo>
                  <a:lnTo>
                    <a:pt x="105" y="221"/>
                  </a:lnTo>
                  <a:lnTo>
                    <a:pt x="88" y="212"/>
                  </a:lnTo>
                  <a:lnTo>
                    <a:pt x="72" y="201"/>
                  </a:lnTo>
                  <a:lnTo>
                    <a:pt x="56" y="188"/>
                  </a:lnTo>
                  <a:lnTo>
                    <a:pt x="43" y="173"/>
                  </a:lnTo>
                  <a:lnTo>
                    <a:pt x="30" y="156"/>
                  </a:lnTo>
                  <a:lnTo>
                    <a:pt x="19" y="134"/>
                  </a:lnTo>
                  <a:lnTo>
                    <a:pt x="10" y="109"/>
                  </a:lnTo>
                  <a:lnTo>
                    <a:pt x="4" y="83"/>
                  </a:lnTo>
                  <a:lnTo>
                    <a:pt x="3" y="79"/>
                  </a:lnTo>
                  <a:lnTo>
                    <a:pt x="2" y="74"/>
                  </a:lnTo>
                  <a:lnTo>
                    <a:pt x="0" y="67"/>
                  </a:lnTo>
                  <a:lnTo>
                    <a:pt x="0" y="62"/>
                  </a:lnTo>
                  <a:lnTo>
                    <a:pt x="0" y="55"/>
                  </a:lnTo>
                  <a:lnTo>
                    <a:pt x="0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Freeform 38">
              <a:extLst>
                <a:ext uri="{FF2B5EF4-FFF2-40B4-BE49-F238E27FC236}">
                  <a16:creationId xmlns:a16="http://schemas.microsoft.com/office/drawing/2014/main" id="{1DBB87D5-68A1-3D6E-839E-83C3493BC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2128"/>
              <a:ext cx="817" cy="1044"/>
            </a:xfrm>
            <a:custGeom>
              <a:avLst/>
              <a:gdLst>
                <a:gd name="T0" fmla="*/ 101 w 1635"/>
                <a:gd name="T1" fmla="*/ 2 h 2088"/>
                <a:gd name="T2" fmla="*/ 94 w 1635"/>
                <a:gd name="T3" fmla="*/ 6 h 2088"/>
                <a:gd name="T4" fmla="*/ 83 w 1635"/>
                <a:gd name="T5" fmla="*/ 15 h 2088"/>
                <a:gd name="T6" fmla="*/ 68 w 1635"/>
                <a:gd name="T7" fmla="*/ 25 h 2088"/>
                <a:gd name="T8" fmla="*/ 53 w 1635"/>
                <a:gd name="T9" fmla="*/ 37 h 2088"/>
                <a:gd name="T10" fmla="*/ 38 w 1635"/>
                <a:gd name="T11" fmla="*/ 47 h 2088"/>
                <a:gd name="T12" fmla="*/ 26 w 1635"/>
                <a:gd name="T13" fmla="*/ 56 h 2088"/>
                <a:gd name="T14" fmla="*/ 18 w 1635"/>
                <a:gd name="T15" fmla="*/ 62 h 2088"/>
                <a:gd name="T16" fmla="*/ 15 w 1635"/>
                <a:gd name="T17" fmla="*/ 65 h 2088"/>
                <a:gd name="T18" fmla="*/ 12 w 1635"/>
                <a:gd name="T19" fmla="*/ 67 h 2088"/>
                <a:gd name="T20" fmla="*/ 9 w 1635"/>
                <a:gd name="T21" fmla="*/ 71 h 2088"/>
                <a:gd name="T22" fmla="*/ 6 w 1635"/>
                <a:gd name="T23" fmla="*/ 76 h 2088"/>
                <a:gd name="T24" fmla="*/ 4 w 1635"/>
                <a:gd name="T25" fmla="*/ 82 h 2088"/>
                <a:gd name="T26" fmla="*/ 3 w 1635"/>
                <a:gd name="T27" fmla="*/ 89 h 2088"/>
                <a:gd name="T28" fmla="*/ 5 w 1635"/>
                <a:gd name="T29" fmla="*/ 96 h 2088"/>
                <a:gd name="T30" fmla="*/ 11 w 1635"/>
                <a:gd name="T31" fmla="*/ 103 h 2088"/>
                <a:gd name="T32" fmla="*/ 15 w 1635"/>
                <a:gd name="T33" fmla="*/ 108 h 2088"/>
                <a:gd name="T34" fmla="*/ 18 w 1635"/>
                <a:gd name="T35" fmla="*/ 109 h 2088"/>
                <a:gd name="T36" fmla="*/ 22 w 1635"/>
                <a:gd name="T37" fmla="*/ 112 h 2088"/>
                <a:gd name="T38" fmla="*/ 27 w 1635"/>
                <a:gd name="T39" fmla="*/ 114 h 2088"/>
                <a:gd name="T40" fmla="*/ 33 w 1635"/>
                <a:gd name="T41" fmla="*/ 117 h 2088"/>
                <a:gd name="T42" fmla="*/ 37 w 1635"/>
                <a:gd name="T43" fmla="*/ 121 h 2088"/>
                <a:gd name="T44" fmla="*/ 42 w 1635"/>
                <a:gd name="T45" fmla="*/ 124 h 2088"/>
                <a:gd name="T46" fmla="*/ 44 w 1635"/>
                <a:gd name="T47" fmla="*/ 128 h 2088"/>
                <a:gd name="T48" fmla="*/ 45 w 1635"/>
                <a:gd name="T49" fmla="*/ 130 h 2088"/>
                <a:gd name="T50" fmla="*/ 44 w 1635"/>
                <a:gd name="T51" fmla="*/ 131 h 2088"/>
                <a:gd name="T52" fmla="*/ 43 w 1635"/>
                <a:gd name="T53" fmla="*/ 131 h 2088"/>
                <a:gd name="T54" fmla="*/ 42 w 1635"/>
                <a:gd name="T55" fmla="*/ 131 h 2088"/>
                <a:gd name="T56" fmla="*/ 42 w 1635"/>
                <a:gd name="T57" fmla="*/ 131 h 2088"/>
                <a:gd name="T58" fmla="*/ 41 w 1635"/>
                <a:gd name="T59" fmla="*/ 131 h 2088"/>
                <a:gd name="T60" fmla="*/ 40 w 1635"/>
                <a:gd name="T61" fmla="*/ 131 h 2088"/>
                <a:gd name="T62" fmla="*/ 40 w 1635"/>
                <a:gd name="T63" fmla="*/ 130 h 2088"/>
                <a:gd name="T64" fmla="*/ 39 w 1635"/>
                <a:gd name="T65" fmla="*/ 128 h 2088"/>
                <a:gd name="T66" fmla="*/ 37 w 1635"/>
                <a:gd name="T67" fmla="*/ 126 h 2088"/>
                <a:gd name="T68" fmla="*/ 34 w 1635"/>
                <a:gd name="T69" fmla="*/ 123 h 2088"/>
                <a:gd name="T70" fmla="*/ 31 w 1635"/>
                <a:gd name="T71" fmla="*/ 120 h 2088"/>
                <a:gd name="T72" fmla="*/ 25 w 1635"/>
                <a:gd name="T73" fmla="*/ 117 h 2088"/>
                <a:gd name="T74" fmla="*/ 18 w 1635"/>
                <a:gd name="T75" fmla="*/ 113 h 2088"/>
                <a:gd name="T76" fmla="*/ 13 w 1635"/>
                <a:gd name="T77" fmla="*/ 110 h 2088"/>
                <a:gd name="T78" fmla="*/ 10 w 1635"/>
                <a:gd name="T79" fmla="*/ 108 h 2088"/>
                <a:gd name="T80" fmla="*/ 6 w 1635"/>
                <a:gd name="T81" fmla="*/ 103 h 2088"/>
                <a:gd name="T82" fmla="*/ 3 w 1635"/>
                <a:gd name="T83" fmla="*/ 98 h 2088"/>
                <a:gd name="T84" fmla="*/ 0 w 1635"/>
                <a:gd name="T85" fmla="*/ 91 h 2088"/>
                <a:gd name="T86" fmla="*/ 0 w 1635"/>
                <a:gd name="T87" fmla="*/ 83 h 2088"/>
                <a:gd name="T88" fmla="*/ 2 w 1635"/>
                <a:gd name="T89" fmla="*/ 75 h 2088"/>
                <a:gd name="T90" fmla="*/ 9 w 1635"/>
                <a:gd name="T91" fmla="*/ 66 h 2088"/>
                <a:gd name="T92" fmla="*/ 20 w 1635"/>
                <a:gd name="T93" fmla="*/ 57 h 2088"/>
                <a:gd name="T94" fmla="*/ 33 w 1635"/>
                <a:gd name="T95" fmla="*/ 47 h 2088"/>
                <a:gd name="T96" fmla="*/ 47 w 1635"/>
                <a:gd name="T97" fmla="*/ 37 h 2088"/>
                <a:gd name="T98" fmla="*/ 61 w 1635"/>
                <a:gd name="T99" fmla="*/ 27 h 2088"/>
                <a:gd name="T100" fmla="*/ 73 w 1635"/>
                <a:gd name="T101" fmla="*/ 17 h 2088"/>
                <a:gd name="T102" fmla="*/ 84 w 1635"/>
                <a:gd name="T103" fmla="*/ 10 h 2088"/>
                <a:gd name="T104" fmla="*/ 92 w 1635"/>
                <a:gd name="T105" fmla="*/ 4 h 2088"/>
                <a:gd name="T106" fmla="*/ 97 w 1635"/>
                <a:gd name="T107" fmla="*/ 1 h 2088"/>
                <a:gd name="T108" fmla="*/ 102 w 1635"/>
                <a:gd name="T109" fmla="*/ 1 h 208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35"/>
                <a:gd name="T166" fmla="*/ 0 h 2088"/>
                <a:gd name="T167" fmla="*/ 1635 w 1635"/>
                <a:gd name="T168" fmla="*/ 2088 h 208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35" h="2088">
                  <a:moveTo>
                    <a:pt x="1635" y="16"/>
                  </a:moveTo>
                  <a:lnTo>
                    <a:pt x="1619" y="27"/>
                  </a:lnTo>
                  <a:lnTo>
                    <a:pt x="1578" y="55"/>
                  </a:lnTo>
                  <a:lnTo>
                    <a:pt x="1513" y="102"/>
                  </a:lnTo>
                  <a:lnTo>
                    <a:pt x="1431" y="164"/>
                  </a:lnTo>
                  <a:lnTo>
                    <a:pt x="1331" y="233"/>
                  </a:lnTo>
                  <a:lnTo>
                    <a:pt x="1219" y="315"/>
                  </a:lnTo>
                  <a:lnTo>
                    <a:pt x="1100" y="401"/>
                  </a:lnTo>
                  <a:lnTo>
                    <a:pt x="976" y="493"/>
                  </a:lnTo>
                  <a:lnTo>
                    <a:pt x="852" y="583"/>
                  </a:lnTo>
                  <a:lnTo>
                    <a:pt x="729" y="673"/>
                  </a:lnTo>
                  <a:lnTo>
                    <a:pt x="614" y="756"/>
                  </a:lnTo>
                  <a:lnTo>
                    <a:pt x="509" y="833"/>
                  </a:lnTo>
                  <a:lnTo>
                    <a:pt x="417" y="900"/>
                  </a:lnTo>
                  <a:lnTo>
                    <a:pt x="344" y="955"/>
                  </a:lnTo>
                  <a:lnTo>
                    <a:pt x="291" y="995"/>
                  </a:lnTo>
                  <a:lnTo>
                    <a:pt x="266" y="1018"/>
                  </a:lnTo>
                  <a:lnTo>
                    <a:pt x="249" y="1031"/>
                  </a:lnTo>
                  <a:lnTo>
                    <a:pt x="227" y="1052"/>
                  </a:lnTo>
                  <a:lnTo>
                    <a:pt x="203" y="1076"/>
                  </a:lnTo>
                  <a:lnTo>
                    <a:pt x="177" y="1107"/>
                  </a:lnTo>
                  <a:lnTo>
                    <a:pt x="150" y="1140"/>
                  </a:lnTo>
                  <a:lnTo>
                    <a:pt x="125" y="1179"/>
                  </a:lnTo>
                  <a:lnTo>
                    <a:pt x="101" y="1221"/>
                  </a:lnTo>
                  <a:lnTo>
                    <a:pt x="83" y="1267"/>
                  </a:lnTo>
                  <a:lnTo>
                    <a:pt x="68" y="1315"/>
                  </a:lnTo>
                  <a:lnTo>
                    <a:pt x="60" y="1366"/>
                  </a:lnTo>
                  <a:lnTo>
                    <a:pt x="61" y="1420"/>
                  </a:lnTo>
                  <a:lnTo>
                    <a:pt x="72" y="1476"/>
                  </a:lnTo>
                  <a:lnTo>
                    <a:pt x="93" y="1531"/>
                  </a:lnTo>
                  <a:lnTo>
                    <a:pt x="129" y="1592"/>
                  </a:lnTo>
                  <a:lnTo>
                    <a:pt x="177" y="1651"/>
                  </a:lnTo>
                  <a:lnTo>
                    <a:pt x="242" y="1714"/>
                  </a:lnTo>
                  <a:lnTo>
                    <a:pt x="254" y="1722"/>
                  </a:lnTo>
                  <a:lnTo>
                    <a:pt x="274" y="1733"/>
                  </a:lnTo>
                  <a:lnTo>
                    <a:pt x="300" y="1746"/>
                  </a:lnTo>
                  <a:lnTo>
                    <a:pt x="332" y="1765"/>
                  </a:lnTo>
                  <a:lnTo>
                    <a:pt x="367" y="1783"/>
                  </a:lnTo>
                  <a:lnTo>
                    <a:pt x="405" y="1804"/>
                  </a:lnTo>
                  <a:lnTo>
                    <a:pt x="447" y="1827"/>
                  </a:lnTo>
                  <a:lnTo>
                    <a:pt x="488" y="1851"/>
                  </a:lnTo>
                  <a:lnTo>
                    <a:pt x="529" y="1875"/>
                  </a:lnTo>
                  <a:lnTo>
                    <a:pt x="570" y="1902"/>
                  </a:lnTo>
                  <a:lnTo>
                    <a:pt x="607" y="1929"/>
                  </a:lnTo>
                  <a:lnTo>
                    <a:pt x="643" y="1957"/>
                  </a:lnTo>
                  <a:lnTo>
                    <a:pt x="672" y="1985"/>
                  </a:lnTo>
                  <a:lnTo>
                    <a:pt x="699" y="2014"/>
                  </a:lnTo>
                  <a:lnTo>
                    <a:pt x="719" y="2042"/>
                  </a:lnTo>
                  <a:lnTo>
                    <a:pt x="731" y="2070"/>
                  </a:lnTo>
                  <a:lnTo>
                    <a:pt x="728" y="2078"/>
                  </a:lnTo>
                  <a:lnTo>
                    <a:pt x="720" y="2084"/>
                  </a:lnTo>
                  <a:lnTo>
                    <a:pt x="713" y="2084"/>
                  </a:lnTo>
                  <a:lnTo>
                    <a:pt x="708" y="2086"/>
                  </a:lnTo>
                  <a:lnTo>
                    <a:pt x="700" y="2086"/>
                  </a:lnTo>
                  <a:lnTo>
                    <a:pt x="695" y="2088"/>
                  </a:lnTo>
                  <a:lnTo>
                    <a:pt x="686" y="2086"/>
                  </a:lnTo>
                  <a:lnTo>
                    <a:pt x="679" y="2086"/>
                  </a:lnTo>
                  <a:lnTo>
                    <a:pt x="672" y="2085"/>
                  </a:lnTo>
                  <a:lnTo>
                    <a:pt x="667" y="2085"/>
                  </a:lnTo>
                  <a:lnTo>
                    <a:pt x="658" y="2084"/>
                  </a:lnTo>
                  <a:lnTo>
                    <a:pt x="655" y="2084"/>
                  </a:lnTo>
                  <a:lnTo>
                    <a:pt x="654" y="2082"/>
                  </a:lnTo>
                  <a:lnTo>
                    <a:pt x="652" y="2077"/>
                  </a:lnTo>
                  <a:lnTo>
                    <a:pt x="648" y="2069"/>
                  </a:lnTo>
                  <a:lnTo>
                    <a:pt x="642" y="2059"/>
                  </a:lnTo>
                  <a:lnTo>
                    <a:pt x="632" y="2046"/>
                  </a:lnTo>
                  <a:lnTo>
                    <a:pt x="620" y="2030"/>
                  </a:lnTo>
                  <a:lnTo>
                    <a:pt x="603" y="2011"/>
                  </a:lnTo>
                  <a:lnTo>
                    <a:pt x="585" y="1992"/>
                  </a:lnTo>
                  <a:lnTo>
                    <a:pt x="559" y="1969"/>
                  </a:lnTo>
                  <a:lnTo>
                    <a:pt x="530" y="1945"/>
                  </a:lnTo>
                  <a:lnTo>
                    <a:pt x="497" y="1920"/>
                  </a:lnTo>
                  <a:lnTo>
                    <a:pt x="457" y="1893"/>
                  </a:lnTo>
                  <a:lnTo>
                    <a:pt x="411" y="1863"/>
                  </a:lnTo>
                  <a:lnTo>
                    <a:pt x="360" y="1835"/>
                  </a:lnTo>
                  <a:lnTo>
                    <a:pt x="300" y="1805"/>
                  </a:lnTo>
                  <a:lnTo>
                    <a:pt x="234" y="1774"/>
                  </a:lnTo>
                  <a:lnTo>
                    <a:pt x="218" y="1765"/>
                  </a:lnTo>
                  <a:lnTo>
                    <a:pt x="194" y="1748"/>
                  </a:lnTo>
                  <a:lnTo>
                    <a:pt x="166" y="1723"/>
                  </a:lnTo>
                  <a:lnTo>
                    <a:pt x="137" y="1691"/>
                  </a:lnTo>
                  <a:lnTo>
                    <a:pt x="105" y="1654"/>
                  </a:lnTo>
                  <a:lnTo>
                    <a:pt x="75" y="1611"/>
                  </a:lnTo>
                  <a:lnTo>
                    <a:pt x="48" y="1561"/>
                  </a:lnTo>
                  <a:lnTo>
                    <a:pt x="26" y="1508"/>
                  </a:lnTo>
                  <a:lnTo>
                    <a:pt x="8" y="1451"/>
                  </a:lnTo>
                  <a:lnTo>
                    <a:pt x="0" y="1390"/>
                  </a:lnTo>
                  <a:lnTo>
                    <a:pt x="2" y="1326"/>
                  </a:lnTo>
                  <a:lnTo>
                    <a:pt x="16" y="1261"/>
                  </a:lnTo>
                  <a:lnTo>
                    <a:pt x="44" y="1191"/>
                  </a:lnTo>
                  <a:lnTo>
                    <a:pt x="89" y="1123"/>
                  </a:lnTo>
                  <a:lnTo>
                    <a:pt x="149" y="1053"/>
                  </a:lnTo>
                  <a:lnTo>
                    <a:pt x="231" y="984"/>
                  </a:lnTo>
                  <a:lnTo>
                    <a:pt x="327" y="911"/>
                  </a:lnTo>
                  <a:lnTo>
                    <a:pt x="428" y="834"/>
                  </a:lnTo>
                  <a:lnTo>
                    <a:pt x="535" y="752"/>
                  </a:lnTo>
                  <a:lnTo>
                    <a:pt x="646" y="671"/>
                  </a:lnTo>
                  <a:lnTo>
                    <a:pt x="757" y="588"/>
                  </a:lnTo>
                  <a:lnTo>
                    <a:pt x="869" y="506"/>
                  </a:lnTo>
                  <a:lnTo>
                    <a:pt x="976" y="427"/>
                  </a:lnTo>
                  <a:lnTo>
                    <a:pt x="1083" y="350"/>
                  </a:lnTo>
                  <a:lnTo>
                    <a:pt x="1181" y="278"/>
                  </a:lnTo>
                  <a:lnTo>
                    <a:pt x="1274" y="211"/>
                  </a:lnTo>
                  <a:lnTo>
                    <a:pt x="1355" y="151"/>
                  </a:lnTo>
                  <a:lnTo>
                    <a:pt x="1427" y="100"/>
                  </a:lnTo>
                  <a:lnTo>
                    <a:pt x="1485" y="57"/>
                  </a:lnTo>
                  <a:lnTo>
                    <a:pt x="1530" y="27"/>
                  </a:lnTo>
                  <a:lnTo>
                    <a:pt x="1558" y="6"/>
                  </a:lnTo>
                  <a:lnTo>
                    <a:pt x="1567" y="0"/>
                  </a:lnTo>
                  <a:lnTo>
                    <a:pt x="163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Freeform 39">
              <a:extLst>
                <a:ext uri="{FF2B5EF4-FFF2-40B4-BE49-F238E27FC236}">
                  <a16:creationId xmlns:a16="http://schemas.microsoft.com/office/drawing/2014/main" id="{98E2125D-F66A-8840-F67E-FAA1888D8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2276"/>
              <a:ext cx="667" cy="596"/>
            </a:xfrm>
            <a:custGeom>
              <a:avLst/>
              <a:gdLst>
                <a:gd name="T0" fmla="*/ 76 w 1335"/>
                <a:gd name="T1" fmla="*/ 7 h 1192"/>
                <a:gd name="T2" fmla="*/ 72 w 1335"/>
                <a:gd name="T3" fmla="*/ 11 h 1192"/>
                <a:gd name="T4" fmla="*/ 63 w 1335"/>
                <a:gd name="T5" fmla="*/ 17 h 1192"/>
                <a:gd name="T6" fmla="*/ 52 w 1335"/>
                <a:gd name="T7" fmla="*/ 24 h 1192"/>
                <a:gd name="T8" fmla="*/ 40 w 1335"/>
                <a:gd name="T9" fmla="*/ 33 h 1192"/>
                <a:gd name="T10" fmla="*/ 28 w 1335"/>
                <a:gd name="T11" fmla="*/ 41 h 1192"/>
                <a:gd name="T12" fmla="*/ 17 w 1335"/>
                <a:gd name="T13" fmla="*/ 49 h 1192"/>
                <a:gd name="T14" fmla="*/ 9 w 1335"/>
                <a:gd name="T15" fmla="*/ 55 h 1192"/>
                <a:gd name="T16" fmla="*/ 5 w 1335"/>
                <a:gd name="T17" fmla="*/ 59 h 1192"/>
                <a:gd name="T18" fmla="*/ 3 w 1335"/>
                <a:gd name="T19" fmla="*/ 63 h 1192"/>
                <a:gd name="T20" fmla="*/ 3 w 1335"/>
                <a:gd name="T21" fmla="*/ 67 h 1192"/>
                <a:gd name="T22" fmla="*/ 5 w 1335"/>
                <a:gd name="T23" fmla="*/ 70 h 1192"/>
                <a:gd name="T24" fmla="*/ 7 w 1335"/>
                <a:gd name="T25" fmla="*/ 72 h 1192"/>
                <a:gd name="T26" fmla="*/ 10 w 1335"/>
                <a:gd name="T27" fmla="*/ 72 h 1192"/>
                <a:gd name="T28" fmla="*/ 14 w 1335"/>
                <a:gd name="T29" fmla="*/ 70 h 1192"/>
                <a:gd name="T30" fmla="*/ 19 w 1335"/>
                <a:gd name="T31" fmla="*/ 66 h 1192"/>
                <a:gd name="T32" fmla="*/ 21 w 1335"/>
                <a:gd name="T33" fmla="*/ 62 h 1192"/>
                <a:gd name="T34" fmla="*/ 21 w 1335"/>
                <a:gd name="T35" fmla="*/ 62 h 1192"/>
                <a:gd name="T36" fmla="*/ 21 w 1335"/>
                <a:gd name="T37" fmla="*/ 62 h 1192"/>
                <a:gd name="T38" fmla="*/ 21 w 1335"/>
                <a:gd name="T39" fmla="*/ 61 h 1192"/>
                <a:gd name="T40" fmla="*/ 21 w 1335"/>
                <a:gd name="T41" fmla="*/ 60 h 1192"/>
                <a:gd name="T42" fmla="*/ 21 w 1335"/>
                <a:gd name="T43" fmla="*/ 57 h 1192"/>
                <a:gd name="T44" fmla="*/ 21 w 1335"/>
                <a:gd name="T45" fmla="*/ 54 h 1192"/>
                <a:gd name="T46" fmla="*/ 21 w 1335"/>
                <a:gd name="T47" fmla="*/ 51 h 1192"/>
                <a:gd name="T48" fmla="*/ 21 w 1335"/>
                <a:gd name="T49" fmla="*/ 50 h 1192"/>
                <a:gd name="T50" fmla="*/ 22 w 1335"/>
                <a:gd name="T51" fmla="*/ 50 h 1192"/>
                <a:gd name="T52" fmla="*/ 23 w 1335"/>
                <a:gd name="T53" fmla="*/ 49 h 1192"/>
                <a:gd name="T54" fmla="*/ 24 w 1335"/>
                <a:gd name="T55" fmla="*/ 49 h 1192"/>
                <a:gd name="T56" fmla="*/ 24 w 1335"/>
                <a:gd name="T57" fmla="*/ 49 h 1192"/>
                <a:gd name="T58" fmla="*/ 24 w 1335"/>
                <a:gd name="T59" fmla="*/ 50 h 1192"/>
                <a:gd name="T60" fmla="*/ 24 w 1335"/>
                <a:gd name="T61" fmla="*/ 52 h 1192"/>
                <a:gd name="T62" fmla="*/ 24 w 1335"/>
                <a:gd name="T63" fmla="*/ 54 h 1192"/>
                <a:gd name="T64" fmla="*/ 24 w 1335"/>
                <a:gd name="T65" fmla="*/ 56 h 1192"/>
                <a:gd name="T66" fmla="*/ 24 w 1335"/>
                <a:gd name="T67" fmla="*/ 58 h 1192"/>
                <a:gd name="T68" fmla="*/ 24 w 1335"/>
                <a:gd name="T69" fmla="*/ 61 h 1192"/>
                <a:gd name="T70" fmla="*/ 24 w 1335"/>
                <a:gd name="T71" fmla="*/ 63 h 1192"/>
                <a:gd name="T72" fmla="*/ 23 w 1335"/>
                <a:gd name="T73" fmla="*/ 65 h 1192"/>
                <a:gd name="T74" fmla="*/ 22 w 1335"/>
                <a:gd name="T75" fmla="*/ 67 h 1192"/>
                <a:gd name="T76" fmla="*/ 21 w 1335"/>
                <a:gd name="T77" fmla="*/ 69 h 1192"/>
                <a:gd name="T78" fmla="*/ 18 w 1335"/>
                <a:gd name="T79" fmla="*/ 71 h 1192"/>
                <a:gd name="T80" fmla="*/ 16 w 1335"/>
                <a:gd name="T81" fmla="*/ 73 h 1192"/>
                <a:gd name="T82" fmla="*/ 13 w 1335"/>
                <a:gd name="T83" fmla="*/ 74 h 1192"/>
                <a:gd name="T84" fmla="*/ 10 w 1335"/>
                <a:gd name="T85" fmla="*/ 75 h 1192"/>
                <a:gd name="T86" fmla="*/ 7 w 1335"/>
                <a:gd name="T87" fmla="*/ 75 h 1192"/>
                <a:gd name="T88" fmla="*/ 4 w 1335"/>
                <a:gd name="T89" fmla="*/ 73 h 1192"/>
                <a:gd name="T90" fmla="*/ 2 w 1335"/>
                <a:gd name="T91" fmla="*/ 71 h 1192"/>
                <a:gd name="T92" fmla="*/ 1 w 1335"/>
                <a:gd name="T93" fmla="*/ 69 h 1192"/>
                <a:gd name="T94" fmla="*/ 0 w 1335"/>
                <a:gd name="T95" fmla="*/ 67 h 1192"/>
                <a:gd name="T96" fmla="*/ 0 w 1335"/>
                <a:gd name="T97" fmla="*/ 64 h 1192"/>
                <a:gd name="T98" fmla="*/ 1 w 1335"/>
                <a:gd name="T99" fmla="*/ 61 h 1192"/>
                <a:gd name="T100" fmla="*/ 3 w 1335"/>
                <a:gd name="T101" fmla="*/ 57 h 1192"/>
                <a:gd name="T102" fmla="*/ 7 w 1335"/>
                <a:gd name="T103" fmla="*/ 53 h 1192"/>
                <a:gd name="T104" fmla="*/ 12 w 1335"/>
                <a:gd name="T105" fmla="*/ 49 h 1192"/>
                <a:gd name="T106" fmla="*/ 21 w 1335"/>
                <a:gd name="T107" fmla="*/ 42 h 1192"/>
                <a:gd name="T108" fmla="*/ 32 w 1335"/>
                <a:gd name="T109" fmla="*/ 35 h 1192"/>
                <a:gd name="T110" fmla="*/ 45 w 1335"/>
                <a:gd name="T111" fmla="*/ 26 h 1192"/>
                <a:gd name="T112" fmla="*/ 57 w 1335"/>
                <a:gd name="T113" fmla="*/ 18 h 1192"/>
                <a:gd name="T114" fmla="*/ 68 w 1335"/>
                <a:gd name="T115" fmla="*/ 10 h 1192"/>
                <a:gd name="T116" fmla="*/ 77 w 1335"/>
                <a:gd name="T117" fmla="*/ 4 h 1192"/>
                <a:gd name="T118" fmla="*/ 82 w 1335"/>
                <a:gd name="T119" fmla="*/ 1 h 1192"/>
                <a:gd name="T120" fmla="*/ 77 w 1335"/>
                <a:gd name="T121" fmla="*/ 7 h 119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35"/>
                <a:gd name="T184" fmla="*/ 0 h 1192"/>
                <a:gd name="T185" fmla="*/ 1335 w 1335"/>
                <a:gd name="T186" fmla="*/ 1192 h 119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35" h="1192">
                  <a:moveTo>
                    <a:pt x="1243" y="110"/>
                  </a:moveTo>
                  <a:lnTo>
                    <a:pt x="1231" y="116"/>
                  </a:lnTo>
                  <a:lnTo>
                    <a:pt x="1201" y="137"/>
                  </a:lnTo>
                  <a:lnTo>
                    <a:pt x="1153" y="168"/>
                  </a:lnTo>
                  <a:lnTo>
                    <a:pt x="1092" y="211"/>
                  </a:lnTo>
                  <a:lnTo>
                    <a:pt x="1016" y="261"/>
                  </a:lnTo>
                  <a:lnTo>
                    <a:pt x="932" y="319"/>
                  </a:lnTo>
                  <a:lnTo>
                    <a:pt x="841" y="382"/>
                  </a:lnTo>
                  <a:lnTo>
                    <a:pt x="746" y="448"/>
                  </a:lnTo>
                  <a:lnTo>
                    <a:pt x="647" y="516"/>
                  </a:lnTo>
                  <a:lnTo>
                    <a:pt x="550" y="583"/>
                  </a:lnTo>
                  <a:lnTo>
                    <a:pt x="455" y="652"/>
                  </a:lnTo>
                  <a:lnTo>
                    <a:pt x="368" y="716"/>
                  </a:lnTo>
                  <a:lnTo>
                    <a:pt x="287" y="775"/>
                  </a:lnTo>
                  <a:lnTo>
                    <a:pt x="218" y="831"/>
                  </a:lnTo>
                  <a:lnTo>
                    <a:pt x="159" y="878"/>
                  </a:lnTo>
                  <a:lnTo>
                    <a:pt x="119" y="914"/>
                  </a:lnTo>
                  <a:lnTo>
                    <a:pt x="90" y="946"/>
                  </a:lnTo>
                  <a:lnTo>
                    <a:pt x="72" y="980"/>
                  </a:lnTo>
                  <a:lnTo>
                    <a:pt x="58" y="1009"/>
                  </a:lnTo>
                  <a:lnTo>
                    <a:pt x="56" y="1040"/>
                  </a:lnTo>
                  <a:lnTo>
                    <a:pt x="58" y="1068"/>
                  </a:lnTo>
                  <a:lnTo>
                    <a:pt x="66" y="1094"/>
                  </a:lnTo>
                  <a:lnTo>
                    <a:pt x="80" y="1114"/>
                  </a:lnTo>
                  <a:lnTo>
                    <a:pt x="100" y="1132"/>
                  </a:lnTo>
                  <a:lnTo>
                    <a:pt x="121" y="1141"/>
                  </a:lnTo>
                  <a:lnTo>
                    <a:pt x="146" y="1146"/>
                  </a:lnTo>
                  <a:lnTo>
                    <a:pt x="175" y="1144"/>
                  </a:lnTo>
                  <a:lnTo>
                    <a:pt x="207" y="1134"/>
                  </a:lnTo>
                  <a:lnTo>
                    <a:pt x="239" y="1114"/>
                  </a:lnTo>
                  <a:lnTo>
                    <a:pt x="274" y="1086"/>
                  </a:lnTo>
                  <a:lnTo>
                    <a:pt x="307" y="1046"/>
                  </a:lnTo>
                  <a:lnTo>
                    <a:pt x="341" y="997"/>
                  </a:lnTo>
                  <a:lnTo>
                    <a:pt x="340" y="997"/>
                  </a:lnTo>
                  <a:lnTo>
                    <a:pt x="339" y="997"/>
                  </a:lnTo>
                  <a:lnTo>
                    <a:pt x="339" y="994"/>
                  </a:lnTo>
                  <a:lnTo>
                    <a:pt x="339" y="993"/>
                  </a:lnTo>
                  <a:lnTo>
                    <a:pt x="339" y="989"/>
                  </a:lnTo>
                  <a:lnTo>
                    <a:pt x="339" y="985"/>
                  </a:lnTo>
                  <a:lnTo>
                    <a:pt x="337" y="976"/>
                  </a:lnTo>
                  <a:lnTo>
                    <a:pt x="337" y="966"/>
                  </a:lnTo>
                  <a:lnTo>
                    <a:pt x="337" y="953"/>
                  </a:lnTo>
                  <a:lnTo>
                    <a:pt x="339" y="937"/>
                  </a:lnTo>
                  <a:lnTo>
                    <a:pt x="339" y="915"/>
                  </a:lnTo>
                  <a:lnTo>
                    <a:pt x="340" y="892"/>
                  </a:lnTo>
                  <a:lnTo>
                    <a:pt x="343" y="864"/>
                  </a:lnTo>
                  <a:lnTo>
                    <a:pt x="345" y="833"/>
                  </a:lnTo>
                  <a:lnTo>
                    <a:pt x="345" y="822"/>
                  </a:lnTo>
                  <a:lnTo>
                    <a:pt x="348" y="813"/>
                  </a:lnTo>
                  <a:lnTo>
                    <a:pt x="349" y="806"/>
                  </a:lnTo>
                  <a:lnTo>
                    <a:pt x="353" y="801"/>
                  </a:lnTo>
                  <a:lnTo>
                    <a:pt x="361" y="793"/>
                  </a:lnTo>
                  <a:lnTo>
                    <a:pt x="370" y="789"/>
                  </a:lnTo>
                  <a:lnTo>
                    <a:pt x="378" y="786"/>
                  </a:lnTo>
                  <a:lnTo>
                    <a:pt x="386" y="786"/>
                  </a:lnTo>
                  <a:lnTo>
                    <a:pt x="392" y="788"/>
                  </a:lnTo>
                  <a:lnTo>
                    <a:pt x="394" y="789"/>
                  </a:lnTo>
                  <a:lnTo>
                    <a:pt x="393" y="789"/>
                  </a:lnTo>
                  <a:lnTo>
                    <a:pt x="393" y="794"/>
                  </a:lnTo>
                  <a:lnTo>
                    <a:pt x="393" y="802"/>
                  </a:lnTo>
                  <a:lnTo>
                    <a:pt x="393" y="813"/>
                  </a:lnTo>
                  <a:lnTo>
                    <a:pt x="393" y="825"/>
                  </a:lnTo>
                  <a:lnTo>
                    <a:pt x="393" y="841"/>
                  </a:lnTo>
                  <a:lnTo>
                    <a:pt x="393" y="859"/>
                  </a:lnTo>
                  <a:lnTo>
                    <a:pt x="393" y="878"/>
                  </a:lnTo>
                  <a:lnTo>
                    <a:pt x="393" y="895"/>
                  </a:lnTo>
                  <a:lnTo>
                    <a:pt x="392" y="914"/>
                  </a:lnTo>
                  <a:lnTo>
                    <a:pt x="390" y="933"/>
                  </a:lnTo>
                  <a:lnTo>
                    <a:pt x="390" y="951"/>
                  </a:lnTo>
                  <a:lnTo>
                    <a:pt x="389" y="969"/>
                  </a:lnTo>
                  <a:lnTo>
                    <a:pt x="388" y="986"/>
                  </a:lnTo>
                  <a:lnTo>
                    <a:pt x="385" y="1001"/>
                  </a:lnTo>
                  <a:lnTo>
                    <a:pt x="384" y="1017"/>
                  </a:lnTo>
                  <a:lnTo>
                    <a:pt x="380" y="1029"/>
                  </a:lnTo>
                  <a:lnTo>
                    <a:pt x="373" y="1046"/>
                  </a:lnTo>
                  <a:lnTo>
                    <a:pt x="362" y="1060"/>
                  </a:lnTo>
                  <a:lnTo>
                    <a:pt x="352" y="1079"/>
                  </a:lnTo>
                  <a:lnTo>
                    <a:pt x="336" y="1097"/>
                  </a:lnTo>
                  <a:lnTo>
                    <a:pt x="320" y="1115"/>
                  </a:lnTo>
                  <a:lnTo>
                    <a:pt x="301" y="1132"/>
                  </a:lnTo>
                  <a:lnTo>
                    <a:pt x="283" y="1148"/>
                  </a:lnTo>
                  <a:lnTo>
                    <a:pt x="260" y="1162"/>
                  </a:lnTo>
                  <a:lnTo>
                    <a:pt x="238" y="1173"/>
                  </a:lnTo>
                  <a:lnTo>
                    <a:pt x="215" y="1183"/>
                  </a:lnTo>
                  <a:lnTo>
                    <a:pt x="192" y="1191"/>
                  </a:lnTo>
                  <a:lnTo>
                    <a:pt x="169" y="1192"/>
                  </a:lnTo>
                  <a:lnTo>
                    <a:pt x="145" y="1192"/>
                  </a:lnTo>
                  <a:lnTo>
                    <a:pt x="122" y="1185"/>
                  </a:lnTo>
                  <a:lnTo>
                    <a:pt x="101" y="1176"/>
                  </a:lnTo>
                  <a:lnTo>
                    <a:pt x="78" y="1162"/>
                  </a:lnTo>
                  <a:lnTo>
                    <a:pt x="60" y="1148"/>
                  </a:lnTo>
                  <a:lnTo>
                    <a:pt x="42" y="1132"/>
                  </a:lnTo>
                  <a:lnTo>
                    <a:pt x="28" y="1115"/>
                  </a:lnTo>
                  <a:lnTo>
                    <a:pt x="16" y="1097"/>
                  </a:lnTo>
                  <a:lnTo>
                    <a:pt x="8" y="1079"/>
                  </a:lnTo>
                  <a:lnTo>
                    <a:pt x="1" y="1060"/>
                  </a:lnTo>
                  <a:lnTo>
                    <a:pt x="0" y="1040"/>
                  </a:lnTo>
                  <a:lnTo>
                    <a:pt x="1" y="1017"/>
                  </a:lnTo>
                  <a:lnTo>
                    <a:pt x="8" y="994"/>
                  </a:lnTo>
                  <a:lnTo>
                    <a:pt x="17" y="969"/>
                  </a:lnTo>
                  <a:lnTo>
                    <a:pt x="34" y="943"/>
                  </a:lnTo>
                  <a:lnTo>
                    <a:pt x="54" y="914"/>
                  </a:lnTo>
                  <a:lnTo>
                    <a:pt x="81" y="886"/>
                  </a:lnTo>
                  <a:lnTo>
                    <a:pt x="113" y="853"/>
                  </a:lnTo>
                  <a:lnTo>
                    <a:pt x="151" y="821"/>
                  </a:lnTo>
                  <a:lnTo>
                    <a:pt x="200" y="782"/>
                  </a:lnTo>
                  <a:lnTo>
                    <a:pt x="264" y="732"/>
                  </a:lnTo>
                  <a:lnTo>
                    <a:pt x="339" y="676"/>
                  </a:lnTo>
                  <a:lnTo>
                    <a:pt x="426" y="616"/>
                  </a:lnTo>
                  <a:lnTo>
                    <a:pt x="521" y="548"/>
                  </a:lnTo>
                  <a:lnTo>
                    <a:pt x="620" y="480"/>
                  </a:lnTo>
                  <a:lnTo>
                    <a:pt x="721" y="410"/>
                  </a:lnTo>
                  <a:lnTo>
                    <a:pt x="823" y="341"/>
                  </a:lnTo>
                  <a:lnTo>
                    <a:pt x="922" y="274"/>
                  </a:lnTo>
                  <a:lnTo>
                    <a:pt x="1016" y="210"/>
                  </a:lnTo>
                  <a:lnTo>
                    <a:pt x="1101" y="152"/>
                  </a:lnTo>
                  <a:lnTo>
                    <a:pt x="1179" y="101"/>
                  </a:lnTo>
                  <a:lnTo>
                    <a:pt x="1243" y="59"/>
                  </a:lnTo>
                  <a:lnTo>
                    <a:pt x="1292" y="27"/>
                  </a:lnTo>
                  <a:lnTo>
                    <a:pt x="1323" y="7"/>
                  </a:lnTo>
                  <a:lnTo>
                    <a:pt x="1335" y="0"/>
                  </a:lnTo>
                  <a:lnTo>
                    <a:pt x="1243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Freeform 40">
              <a:extLst>
                <a:ext uri="{FF2B5EF4-FFF2-40B4-BE49-F238E27FC236}">
                  <a16:creationId xmlns:a16="http://schemas.microsoft.com/office/drawing/2014/main" id="{1A6DE29E-B102-F2B5-F7C3-0AAE4A37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1968"/>
              <a:ext cx="37" cy="389"/>
            </a:xfrm>
            <a:custGeom>
              <a:avLst/>
              <a:gdLst>
                <a:gd name="T0" fmla="*/ 3 w 75"/>
                <a:gd name="T1" fmla="*/ 0 h 776"/>
                <a:gd name="T2" fmla="*/ 4 w 75"/>
                <a:gd name="T3" fmla="*/ 47 h 776"/>
                <a:gd name="T4" fmla="*/ 1 w 75"/>
                <a:gd name="T5" fmla="*/ 49 h 776"/>
                <a:gd name="T6" fmla="*/ 0 w 75"/>
                <a:gd name="T7" fmla="*/ 1 h 776"/>
                <a:gd name="T8" fmla="*/ 3 w 75"/>
                <a:gd name="T9" fmla="*/ 0 h 776"/>
                <a:gd name="T10" fmla="*/ 3 w 75"/>
                <a:gd name="T11" fmla="*/ 0 h 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776"/>
                <a:gd name="T20" fmla="*/ 75 w 75"/>
                <a:gd name="T21" fmla="*/ 776 h 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776">
                  <a:moveTo>
                    <a:pt x="51" y="0"/>
                  </a:moveTo>
                  <a:lnTo>
                    <a:pt x="75" y="739"/>
                  </a:lnTo>
                  <a:lnTo>
                    <a:pt x="24" y="776"/>
                  </a:lnTo>
                  <a:lnTo>
                    <a:pt x="0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Freeform 41">
              <a:extLst>
                <a:ext uri="{FF2B5EF4-FFF2-40B4-BE49-F238E27FC236}">
                  <a16:creationId xmlns:a16="http://schemas.microsoft.com/office/drawing/2014/main" id="{857911DF-C52A-012D-8E98-AAC8762AD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2131"/>
              <a:ext cx="441" cy="1047"/>
            </a:xfrm>
            <a:custGeom>
              <a:avLst/>
              <a:gdLst>
                <a:gd name="T0" fmla="*/ 55 w 882"/>
                <a:gd name="T1" fmla="*/ 0 h 2095"/>
                <a:gd name="T2" fmla="*/ 54 w 882"/>
                <a:gd name="T3" fmla="*/ 0 h 2095"/>
                <a:gd name="T4" fmla="*/ 52 w 882"/>
                <a:gd name="T5" fmla="*/ 2 h 2095"/>
                <a:gd name="T6" fmla="*/ 49 w 882"/>
                <a:gd name="T7" fmla="*/ 5 h 2095"/>
                <a:gd name="T8" fmla="*/ 45 w 882"/>
                <a:gd name="T9" fmla="*/ 9 h 2095"/>
                <a:gd name="T10" fmla="*/ 41 w 882"/>
                <a:gd name="T11" fmla="*/ 14 h 2095"/>
                <a:gd name="T12" fmla="*/ 36 w 882"/>
                <a:gd name="T13" fmla="*/ 20 h 2095"/>
                <a:gd name="T14" fmla="*/ 30 w 882"/>
                <a:gd name="T15" fmla="*/ 27 h 2095"/>
                <a:gd name="T16" fmla="*/ 25 w 882"/>
                <a:gd name="T17" fmla="*/ 36 h 2095"/>
                <a:gd name="T18" fmla="*/ 20 w 882"/>
                <a:gd name="T19" fmla="*/ 45 h 2095"/>
                <a:gd name="T20" fmla="*/ 14 w 882"/>
                <a:gd name="T21" fmla="*/ 55 h 2095"/>
                <a:gd name="T22" fmla="*/ 10 w 882"/>
                <a:gd name="T23" fmla="*/ 65 h 2095"/>
                <a:gd name="T24" fmla="*/ 6 w 882"/>
                <a:gd name="T25" fmla="*/ 77 h 2095"/>
                <a:gd name="T26" fmla="*/ 3 w 882"/>
                <a:gd name="T27" fmla="*/ 89 h 2095"/>
                <a:gd name="T28" fmla="*/ 1 w 882"/>
                <a:gd name="T29" fmla="*/ 102 h 2095"/>
                <a:gd name="T30" fmla="*/ 0 w 882"/>
                <a:gd name="T31" fmla="*/ 116 h 2095"/>
                <a:gd name="T32" fmla="*/ 1 w 882"/>
                <a:gd name="T33" fmla="*/ 130 h 2095"/>
                <a:gd name="T34" fmla="*/ 5 w 882"/>
                <a:gd name="T35" fmla="*/ 130 h 2095"/>
                <a:gd name="T36" fmla="*/ 5 w 882"/>
                <a:gd name="T37" fmla="*/ 130 h 2095"/>
                <a:gd name="T38" fmla="*/ 5 w 882"/>
                <a:gd name="T39" fmla="*/ 127 h 2095"/>
                <a:gd name="T40" fmla="*/ 5 w 882"/>
                <a:gd name="T41" fmla="*/ 124 h 2095"/>
                <a:gd name="T42" fmla="*/ 5 w 882"/>
                <a:gd name="T43" fmla="*/ 119 h 2095"/>
                <a:gd name="T44" fmla="*/ 5 w 882"/>
                <a:gd name="T45" fmla="*/ 112 h 2095"/>
                <a:gd name="T46" fmla="*/ 5 w 882"/>
                <a:gd name="T47" fmla="*/ 105 h 2095"/>
                <a:gd name="T48" fmla="*/ 6 w 882"/>
                <a:gd name="T49" fmla="*/ 97 h 2095"/>
                <a:gd name="T50" fmla="*/ 7 w 882"/>
                <a:gd name="T51" fmla="*/ 88 h 2095"/>
                <a:gd name="T52" fmla="*/ 10 w 882"/>
                <a:gd name="T53" fmla="*/ 79 h 2095"/>
                <a:gd name="T54" fmla="*/ 13 w 882"/>
                <a:gd name="T55" fmla="*/ 69 h 2095"/>
                <a:gd name="T56" fmla="*/ 17 w 882"/>
                <a:gd name="T57" fmla="*/ 58 h 2095"/>
                <a:gd name="T58" fmla="*/ 22 w 882"/>
                <a:gd name="T59" fmla="*/ 47 h 2095"/>
                <a:gd name="T60" fmla="*/ 28 w 882"/>
                <a:gd name="T61" fmla="*/ 36 h 2095"/>
                <a:gd name="T62" fmla="*/ 36 w 882"/>
                <a:gd name="T63" fmla="*/ 25 h 2095"/>
                <a:gd name="T64" fmla="*/ 45 w 882"/>
                <a:gd name="T65" fmla="*/ 14 h 2095"/>
                <a:gd name="T66" fmla="*/ 55 w 882"/>
                <a:gd name="T67" fmla="*/ 3 h 2095"/>
                <a:gd name="T68" fmla="*/ 55 w 882"/>
                <a:gd name="T69" fmla="*/ 0 h 2095"/>
                <a:gd name="T70" fmla="*/ 55 w 882"/>
                <a:gd name="T71" fmla="*/ 0 h 20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82"/>
                <a:gd name="T109" fmla="*/ 0 h 2095"/>
                <a:gd name="T110" fmla="*/ 882 w 882"/>
                <a:gd name="T111" fmla="*/ 2095 h 20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82" h="2095">
                  <a:moveTo>
                    <a:pt x="866" y="0"/>
                  </a:moveTo>
                  <a:lnTo>
                    <a:pt x="854" y="9"/>
                  </a:lnTo>
                  <a:lnTo>
                    <a:pt x="823" y="38"/>
                  </a:lnTo>
                  <a:lnTo>
                    <a:pt x="775" y="85"/>
                  </a:lnTo>
                  <a:lnTo>
                    <a:pt x="716" y="152"/>
                  </a:lnTo>
                  <a:lnTo>
                    <a:pt x="642" y="232"/>
                  </a:lnTo>
                  <a:lnTo>
                    <a:pt x="564" y="332"/>
                  </a:lnTo>
                  <a:lnTo>
                    <a:pt x="480" y="447"/>
                  </a:lnTo>
                  <a:lnTo>
                    <a:pt x="395" y="578"/>
                  </a:lnTo>
                  <a:lnTo>
                    <a:pt x="310" y="722"/>
                  </a:lnTo>
                  <a:lnTo>
                    <a:pt x="229" y="881"/>
                  </a:lnTo>
                  <a:lnTo>
                    <a:pt x="158" y="1052"/>
                  </a:lnTo>
                  <a:lnTo>
                    <a:pt x="95" y="1237"/>
                  </a:lnTo>
                  <a:lnTo>
                    <a:pt x="45" y="1432"/>
                  </a:lnTo>
                  <a:lnTo>
                    <a:pt x="13" y="1639"/>
                  </a:lnTo>
                  <a:lnTo>
                    <a:pt x="0" y="1858"/>
                  </a:lnTo>
                  <a:lnTo>
                    <a:pt x="9" y="2088"/>
                  </a:lnTo>
                  <a:lnTo>
                    <a:pt x="78" y="2095"/>
                  </a:lnTo>
                  <a:lnTo>
                    <a:pt x="77" y="2081"/>
                  </a:lnTo>
                  <a:lnTo>
                    <a:pt x="73" y="2044"/>
                  </a:lnTo>
                  <a:lnTo>
                    <a:pt x="67" y="1984"/>
                  </a:lnTo>
                  <a:lnTo>
                    <a:pt x="67" y="1905"/>
                  </a:lnTo>
                  <a:lnTo>
                    <a:pt x="67" y="1806"/>
                  </a:lnTo>
                  <a:lnTo>
                    <a:pt x="75" y="1690"/>
                  </a:lnTo>
                  <a:lnTo>
                    <a:pt x="90" y="1561"/>
                  </a:lnTo>
                  <a:lnTo>
                    <a:pt x="115" y="1420"/>
                  </a:lnTo>
                  <a:lnTo>
                    <a:pt x="150" y="1267"/>
                  </a:lnTo>
                  <a:lnTo>
                    <a:pt x="199" y="1106"/>
                  </a:lnTo>
                  <a:lnTo>
                    <a:pt x="263" y="938"/>
                  </a:lnTo>
                  <a:lnTo>
                    <a:pt x="345" y="764"/>
                  </a:lnTo>
                  <a:lnTo>
                    <a:pt x="445" y="587"/>
                  </a:lnTo>
                  <a:lnTo>
                    <a:pt x="568" y="411"/>
                  </a:lnTo>
                  <a:lnTo>
                    <a:pt x="712" y="235"/>
                  </a:lnTo>
                  <a:lnTo>
                    <a:pt x="882" y="63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Freeform 42">
              <a:extLst>
                <a:ext uri="{FF2B5EF4-FFF2-40B4-BE49-F238E27FC236}">
                  <a16:creationId xmlns:a16="http://schemas.microsoft.com/office/drawing/2014/main" id="{4AF37BD5-D4E0-543B-A117-24AE5F7A2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280"/>
              <a:ext cx="191" cy="339"/>
            </a:xfrm>
            <a:custGeom>
              <a:avLst/>
              <a:gdLst>
                <a:gd name="T0" fmla="*/ 24 w 382"/>
                <a:gd name="T1" fmla="*/ 0 h 677"/>
                <a:gd name="T2" fmla="*/ 24 w 382"/>
                <a:gd name="T3" fmla="*/ 1 h 677"/>
                <a:gd name="T4" fmla="*/ 23 w 382"/>
                <a:gd name="T5" fmla="*/ 1 h 677"/>
                <a:gd name="T6" fmla="*/ 22 w 382"/>
                <a:gd name="T7" fmla="*/ 3 h 677"/>
                <a:gd name="T8" fmla="*/ 21 w 382"/>
                <a:gd name="T9" fmla="*/ 4 h 677"/>
                <a:gd name="T10" fmla="*/ 19 w 382"/>
                <a:gd name="T11" fmla="*/ 6 h 677"/>
                <a:gd name="T12" fmla="*/ 17 w 382"/>
                <a:gd name="T13" fmla="*/ 9 h 677"/>
                <a:gd name="T14" fmla="*/ 15 w 382"/>
                <a:gd name="T15" fmla="*/ 11 h 677"/>
                <a:gd name="T16" fmla="*/ 13 w 382"/>
                <a:gd name="T17" fmla="*/ 14 h 677"/>
                <a:gd name="T18" fmla="*/ 11 w 382"/>
                <a:gd name="T19" fmla="*/ 17 h 677"/>
                <a:gd name="T20" fmla="*/ 9 w 382"/>
                <a:gd name="T21" fmla="*/ 21 h 677"/>
                <a:gd name="T22" fmla="*/ 7 w 382"/>
                <a:gd name="T23" fmla="*/ 24 h 677"/>
                <a:gd name="T24" fmla="*/ 5 w 382"/>
                <a:gd name="T25" fmla="*/ 28 h 677"/>
                <a:gd name="T26" fmla="*/ 3 w 382"/>
                <a:gd name="T27" fmla="*/ 32 h 677"/>
                <a:gd name="T28" fmla="*/ 2 w 382"/>
                <a:gd name="T29" fmla="*/ 35 h 677"/>
                <a:gd name="T30" fmla="*/ 1 w 382"/>
                <a:gd name="T31" fmla="*/ 39 h 677"/>
                <a:gd name="T32" fmla="*/ 1 w 382"/>
                <a:gd name="T33" fmla="*/ 43 h 677"/>
                <a:gd name="T34" fmla="*/ 0 w 382"/>
                <a:gd name="T35" fmla="*/ 34 h 677"/>
                <a:gd name="T36" fmla="*/ 0 w 382"/>
                <a:gd name="T37" fmla="*/ 34 h 677"/>
                <a:gd name="T38" fmla="*/ 1 w 382"/>
                <a:gd name="T39" fmla="*/ 34 h 677"/>
                <a:gd name="T40" fmla="*/ 1 w 382"/>
                <a:gd name="T41" fmla="*/ 33 h 677"/>
                <a:gd name="T42" fmla="*/ 1 w 382"/>
                <a:gd name="T43" fmla="*/ 32 h 677"/>
                <a:gd name="T44" fmla="*/ 1 w 382"/>
                <a:gd name="T45" fmla="*/ 31 h 677"/>
                <a:gd name="T46" fmla="*/ 2 w 382"/>
                <a:gd name="T47" fmla="*/ 29 h 677"/>
                <a:gd name="T48" fmla="*/ 3 w 382"/>
                <a:gd name="T49" fmla="*/ 27 h 677"/>
                <a:gd name="T50" fmla="*/ 3 w 382"/>
                <a:gd name="T51" fmla="*/ 25 h 677"/>
                <a:gd name="T52" fmla="*/ 5 w 382"/>
                <a:gd name="T53" fmla="*/ 23 h 677"/>
                <a:gd name="T54" fmla="*/ 6 w 382"/>
                <a:gd name="T55" fmla="*/ 21 h 677"/>
                <a:gd name="T56" fmla="*/ 7 w 382"/>
                <a:gd name="T57" fmla="*/ 19 h 677"/>
                <a:gd name="T58" fmla="*/ 9 w 382"/>
                <a:gd name="T59" fmla="*/ 16 h 677"/>
                <a:gd name="T60" fmla="*/ 11 w 382"/>
                <a:gd name="T61" fmla="*/ 13 h 677"/>
                <a:gd name="T62" fmla="*/ 12 w 382"/>
                <a:gd name="T63" fmla="*/ 11 h 677"/>
                <a:gd name="T64" fmla="*/ 14 w 382"/>
                <a:gd name="T65" fmla="*/ 8 h 677"/>
                <a:gd name="T66" fmla="*/ 17 w 382"/>
                <a:gd name="T67" fmla="*/ 6 h 677"/>
                <a:gd name="T68" fmla="*/ 18 w 382"/>
                <a:gd name="T69" fmla="*/ 5 h 677"/>
                <a:gd name="T70" fmla="*/ 18 w 382"/>
                <a:gd name="T71" fmla="*/ 5 h 677"/>
                <a:gd name="T72" fmla="*/ 19 w 382"/>
                <a:gd name="T73" fmla="*/ 4 h 677"/>
                <a:gd name="T74" fmla="*/ 20 w 382"/>
                <a:gd name="T75" fmla="*/ 4 h 677"/>
                <a:gd name="T76" fmla="*/ 20 w 382"/>
                <a:gd name="T77" fmla="*/ 3 h 677"/>
                <a:gd name="T78" fmla="*/ 21 w 382"/>
                <a:gd name="T79" fmla="*/ 3 h 677"/>
                <a:gd name="T80" fmla="*/ 21 w 382"/>
                <a:gd name="T81" fmla="*/ 2 h 677"/>
                <a:gd name="T82" fmla="*/ 22 w 382"/>
                <a:gd name="T83" fmla="*/ 2 h 677"/>
                <a:gd name="T84" fmla="*/ 22 w 382"/>
                <a:gd name="T85" fmla="*/ 2 h 677"/>
                <a:gd name="T86" fmla="*/ 23 w 382"/>
                <a:gd name="T87" fmla="*/ 1 h 677"/>
                <a:gd name="T88" fmla="*/ 23 w 382"/>
                <a:gd name="T89" fmla="*/ 1 h 677"/>
                <a:gd name="T90" fmla="*/ 24 w 382"/>
                <a:gd name="T91" fmla="*/ 1 h 677"/>
                <a:gd name="T92" fmla="*/ 24 w 382"/>
                <a:gd name="T93" fmla="*/ 0 h 677"/>
                <a:gd name="T94" fmla="*/ 24 w 382"/>
                <a:gd name="T95" fmla="*/ 0 h 677"/>
                <a:gd name="T96" fmla="*/ 24 w 382"/>
                <a:gd name="T97" fmla="*/ 0 h 67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2"/>
                <a:gd name="T148" fmla="*/ 0 h 677"/>
                <a:gd name="T149" fmla="*/ 382 w 382"/>
                <a:gd name="T150" fmla="*/ 677 h 67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2" h="677">
                  <a:moveTo>
                    <a:pt x="382" y="0"/>
                  </a:moveTo>
                  <a:lnTo>
                    <a:pt x="377" y="3"/>
                  </a:lnTo>
                  <a:lnTo>
                    <a:pt x="366" y="15"/>
                  </a:lnTo>
                  <a:lnTo>
                    <a:pt x="349" y="34"/>
                  </a:lnTo>
                  <a:lnTo>
                    <a:pt x="329" y="61"/>
                  </a:lnTo>
                  <a:lnTo>
                    <a:pt x="302" y="93"/>
                  </a:lnTo>
                  <a:lnTo>
                    <a:pt x="272" y="131"/>
                  </a:lnTo>
                  <a:lnTo>
                    <a:pt x="240" y="172"/>
                  </a:lnTo>
                  <a:lnTo>
                    <a:pt x="208" y="221"/>
                  </a:lnTo>
                  <a:lnTo>
                    <a:pt x="173" y="272"/>
                  </a:lnTo>
                  <a:lnTo>
                    <a:pt x="140" y="324"/>
                  </a:lnTo>
                  <a:lnTo>
                    <a:pt x="108" y="379"/>
                  </a:lnTo>
                  <a:lnTo>
                    <a:pt x="79" y="440"/>
                  </a:lnTo>
                  <a:lnTo>
                    <a:pt x="51" y="497"/>
                  </a:lnTo>
                  <a:lnTo>
                    <a:pt x="30" y="558"/>
                  </a:lnTo>
                  <a:lnTo>
                    <a:pt x="13" y="617"/>
                  </a:lnTo>
                  <a:lnTo>
                    <a:pt x="2" y="677"/>
                  </a:lnTo>
                  <a:lnTo>
                    <a:pt x="0" y="544"/>
                  </a:lnTo>
                  <a:lnTo>
                    <a:pt x="0" y="542"/>
                  </a:lnTo>
                  <a:lnTo>
                    <a:pt x="1" y="532"/>
                  </a:lnTo>
                  <a:lnTo>
                    <a:pt x="3" y="519"/>
                  </a:lnTo>
                  <a:lnTo>
                    <a:pt x="9" y="504"/>
                  </a:lnTo>
                  <a:lnTo>
                    <a:pt x="15" y="481"/>
                  </a:lnTo>
                  <a:lnTo>
                    <a:pt x="26" y="457"/>
                  </a:lnTo>
                  <a:lnTo>
                    <a:pt x="37" y="429"/>
                  </a:lnTo>
                  <a:lnTo>
                    <a:pt x="51" y="398"/>
                  </a:lnTo>
                  <a:lnTo>
                    <a:pt x="67" y="364"/>
                  </a:lnTo>
                  <a:lnTo>
                    <a:pt x="86" y="327"/>
                  </a:lnTo>
                  <a:lnTo>
                    <a:pt x="108" y="289"/>
                  </a:lnTo>
                  <a:lnTo>
                    <a:pt x="134" y="249"/>
                  </a:lnTo>
                  <a:lnTo>
                    <a:pt x="162" y="207"/>
                  </a:lnTo>
                  <a:lnTo>
                    <a:pt x="193" y="167"/>
                  </a:lnTo>
                  <a:lnTo>
                    <a:pt x="229" y="124"/>
                  </a:lnTo>
                  <a:lnTo>
                    <a:pt x="269" y="82"/>
                  </a:lnTo>
                  <a:lnTo>
                    <a:pt x="276" y="73"/>
                  </a:lnTo>
                  <a:lnTo>
                    <a:pt x="285" y="65"/>
                  </a:lnTo>
                  <a:lnTo>
                    <a:pt x="294" y="55"/>
                  </a:lnTo>
                  <a:lnTo>
                    <a:pt x="305" y="50"/>
                  </a:lnTo>
                  <a:lnTo>
                    <a:pt x="314" y="42"/>
                  </a:lnTo>
                  <a:lnTo>
                    <a:pt x="324" y="35"/>
                  </a:lnTo>
                  <a:lnTo>
                    <a:pt x="333" y="28"/>
                  </a:lnTo>
                  <a:lnTo>
                    <a:pt x="342" y="23"/>
                  </a:lnTo>
                  <a:lnTo>
                    <a:pt x="349" y="18"/>
                  </a:lnTo>
                  <a:lnTo>
                    <a:pt x="358" y="14"/>
                  </a:lnTo>
                  <a:lnTo>
                    <a:pt x="363" y="10"/>
                  </a:lnTo>
                  <a:lnTo>
                    <a:pt x="370" y="6"/>
                  </a:lnTo>
                  <a:lnTo>
                    <a:pt x="378" y="0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Freeform 43">
              <a:extLst>
                <a:ext uri="{FF2B5EF4-FFF2-40B4-BE49-F238E27FC236}">
                  <a16:creationId xmlns:a16="http://schemas.microsoft.com/office/drawing/2014/main" id="{3FEFCA67-5A0B-9F1A-EDF9-A959039B6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1962"/>
              <a:ext cx="30" cy="276"/>
            </a:xfrm>
            <a:custGeom>
              <a:avLst/>
              <a:gdLst>
                <a:gd name="T0" fmla="*/ 0 w 61"/>
                <a:gd name="T1" fmla="*/ 0 h 551"/>
                <a:gd name="T2" fmla="*/ 1 w 61"/>
                <a:gd name="T3" fmla="*/ 35 h 551"/>
                <a:gd name="T4" fmla="*/ 3 w 61"/>
                <a:gd name="T5" fmla="*/ 34 h 551"/>
                <a:gd name="T6" fmla="*/ 2 w 61"/>
                <a:gd name="T7" fmla="*/ 1 h 551"/>
                <a:gd name="T8" fmla="*/ 0 w 61"/>
                <a:gd name="T9" fmla="*/ 0 h 551"/>
                <a:gd name="T10" fmla="*/ 0 w 61"/>
                <a:gd name="T11" fmla="*/ 0 h 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551"/>
                <a:gd name="T20" fmla="*/ 61 w 61"/>
                <a:gd name="T21" fmla="*/ 551 h 5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551">
                  <a:moveTo>
                    <a:pt x="0" y="0"/>
                  </a:moveTo>
                  <a:lnTo>
                    <a:pt x="21" y="551"/>
                  </a:lnTo>
                  <a:lnTo>
                    <a:pt x="61" y="532"/>
                  </a:lnTo>
                  <a:lnTo>
                    <a:pt x="4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Freeform 44">
              <a:extLst>
                <a:ext uri="{FF2B5EF4-FFF2-40B4-BE49-F238E27FC236}">
                  <a16:creationId xmlns:a16="http://schemas.microsoft.com/office/drawing/2014/main" id="{A56AAA2B-7E47-1FA5-260A-FCB299937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954"/>
              <a:ext cx="30" cy="262"/>
            </a:xfrm>
            <a:custGeom>
              <a:avLst/>
              <a:gdLst>
                <a:gd name="T0" fmla="*/ 0 w 60"/>
                <a:gd name="T1" fmla="*/ 0 h 522"/>
                <a:gd name="T2" fmla="*/ 2 w 60"/>
                <a:gd name="T3" fmla="*/ 33 h 522"/>
                <a:gd name="T4" fmla="*/ 4 w 60"/>
                <a:gd name="T5" fmla="*/ 32 h 522"/>
                <a:gd name="T6" fmla="*/ 3 w 60"/>
                <a:gd name="T7" fmla="*/ 1 h 522"/>
                <a:gd name="T8" fmla="*/ 0 w 60"/>
                <a:gd name="T9" fmla="*/ 0 h 522"/>
                <a:gd name="T10" fmla="*/ 0 w 60"/>
                <a:gd name="T11" fmla="*/ 0 h 5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522"/>
                <a:gd name="T20" fmla="*/ 60 w 60"/>
                <a:gd name="T21" fmla="*/ 522 h 5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522">
                  <a:moveTo>
                    <a:pt x="0" y="0"/>
                  </a:moveTo>
                  <a:lnTo>
                    <a:pt x="21" y="522"/>
                  </a:lnTo>
                  <a:lnTo>
                    <a:pt x="60" y="506"/>
                  </a:lnTo>
                  <a:lnTo>
                    <a:pt x="4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Freeform 45">
              <a:extLst>
                <a:ext uri="{FF2B5EF4-FFF2-40B4-BE49-F238E27FC236}">
                  <a16:creationId xmlns:a16="http://schemas.microsoft.com/office/drawing/2014/main" id="{C575BA5C-B230-BDAA-E6D9-5AD62B4AF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028"/>
              <a:ext cx="19" cy="122"/>
            </a:xfrm>
            <a:custGeom>
              <a:avLst/>
              <a:gdLst>
                <a:gd name="T0" fmla="*/ 0 w 38"/>
                <a:gd name="T1" fmla="*/ 0 h 245"/>
                <a:gd name="T2" fmla="*/ 1 w 38"/>
                <a:gd name="T3" fmla="*/ 15 h 245"/>
                <a:gd name="T4" fmla="*/ 3 w 38"/>
                <a:gd name="T5" fmla="*/ 14 h 245"/>
                <a:gd name="T6" fmla="*/ 2 w 38"/>
                <a:gd name="T7" fmla="*/ 5 h 245"/>
                <a:gd name="T8" fmla="*/ 0 w 38"/>
                <a:gd name="T9" fmla="*/ 0 h 245"/>
                <a:gd name="T10" fmla="*/ 0 w 38"/>
                <a:gd name="T11" fmla="*/ 0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245"/>
                <a:gd name="T20" fmla="*/ 38 w 38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245">
                  <a:moveTo>
                    <a:pt x="0" y="0"/>
                  </a:moveTo>
                  <a:lnTo>
                    <a:pt x="7" y="245"/>
                  </a:lnTo>
                  <a:lnTo>
                    <a:pt x="38" y="231"/>
                  </a:lnTo>
                  <a:lnTo>
                    <a:pt x="31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Freeform 46">
              <a:extLst>
                <a:ext uri="{FF2B5EF4-FFF2-40B4-BE49-F238E27FC236}">
                  <a16:creationId xmlns:a16="http://schemas.microsoft.com/office/drawing/2014/main" id="{7A7F2E58-516B-AA78-9AFC-2CC63CB6E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" y="2455"/>
              <a:ext cx="22" cy="183"/>
            </a:xfrm>
            <a:custGeom>
              <a:avLst/>
              <a:gdLst>
                <a:gd name="T0" fmla="*/ 0 w 44"/>
                <a:gd name="T1" fmla="*/ 2 h 364"/>
                <a:gd name="T2" fmla="*/ 1 w 44"/>
                <a:gd name="T3" fmla="*/ 23 h 364"/>
                <a:gd name="T4" fmla="*/ 3 w 44"/>
                <a:gd name="T5" fmla="*/ 11 h 364"/>
                <a:gd name="T6" fmla="*/ 3 w 44"/>
                <a:gd name="T7" fmla="*/ 0 h 364"/>
                <a:gd name="T8" fmla="*/ 0 w 44"/>
                <a:gd name="T9" fmla="*/ 2 h 364"/>
                <a:gd name="T10" fmla="*/ 0 w 44"/>
                <a:gd name="T11" fmla="*/ 2 h 3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364"/>
                <a:gd name="T20" fmla="*/ 44 w 44"/>
                <a:gd name="T21" fmla="*/ 364 h 3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364">
                  <a:moveTo>
                    <a:pt x="0" y="32"/>
                  </a:moveTo>
                  <a:lnTo>
                    <a:pt x="3" y="364"/>
                  </a:lnTo>
                  <a:lnTo>
                    <a:pt x="44" y="163"/>
                  </a:lnTo>
                  <a:lnTo>
                    <a:pt x="4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Freeform 47">
              <a:extLst>
                <a:ext uri="{FF2B5EF4-FFF2-40B4-BE49-F238E27FC236}">
                  <a16:creationId xmlns:a16="http://schemas.microsoft.com/office/drawing/2014/main" id="{8B3618C5-3250-4E66-9DEE-5D15AB9F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2577"/>
              <a:ext cx="25" cy="604"/>
            </a:xfrm>
            <a:custGeom>
              <a:avLst/>
              <a:gdLst>
                <a:gd name="T0" fmla="*/ 0 w 50"/>
                <a:gd name="T1" fmla="*/ 2 h 1208"/>
                <a:gd name="T2" fmla="*/ 0 w 50"/>
                <a:gd name="T3" fmla="*/ 76 h 1208"/>
                <a:gd name="T4" fmla="*/ 3 w 50"/>
                <a:gd name="T5" fmla="*/ 76 h 1208"/>
                <a:gd name="T6" fmla="*/ 3 w 50"/>
                <a:gd name="T7" fmla="*/ 0 h 1208"/>
                <a:gd name="T8" fmla="*/ 0 w 50"/>
                <a:gd name="T9" fmla="*/ 2 h 1208"/>
                <a:gd name="T10" fmla="*/ 0 w 50"/>
                <a:gd name="T11" fmla="*/ 2 h 1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208"/>
                <a:gd name="T20" fmla="*/ 50 w 50"/>
                <a:gd name="T21" fmla="*/ 1208 h 12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208">
                  <a:moveTo>
                    <a:pt x="0" y="23"/>
                  </a:moveTo>
                  <a:lnTo>
                    <a:pt x="0" y="1205"/>
                  </a:lnTo>
                  <a:lnTo>
                    <a:pt x="50" y="1208"/>
                  </a:lnTo>
                  <a:lnTo>
                    <a:pt x="4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Freeform 48">
              <a:extLst>
                <a:ext uri="{FF2B5EF4-FFF2-40B4-BE49-F238E27FC236}">
                  <a16:creationId xmlns:a16="http://schemas.microsoft.com/office/drawing/2014/main" id="{B4CB3B9F-EDEC-AFD0-9281-0A73F8183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2539"/>
              <a:ext cx="26" cy="638"/>
            </a:xfrm>
            <a:custGeom>
              <a:avLst/>
              <a:gdLst>
                <a:gd name="T0" fmla="*/ 0 w 53"/>
                <a:gd name="T1" fmla="*/ 3 h 1275"/>
                <a:gd name="T2" fmla="*/ 0 w 53"/>
                <a:gd name="T3" fmla="*/ 80 h 1275"/>
                <a:gd name="T4" fmla="*/ 3 w 53"/>
                <a:gd name="T5" fmla="*/ 80 h 1275"/>
                <a:gd name="T6" fmla="*/ 2 w 53"/>
                <a:gd name="T7" fmla="*/ 0 h 1275"/>
                <a:gd name="T8" fmla="*/ 0 w 53"/>
                <a:gd name="T9" fmla="*/ 3 h 1275"/>
                <a:gd name="T10" fmla="*/ 0 w 53"/>
                <a:gd name="T11" fmla="*/ 3 h 1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275"/>
                <a:gd name="T20" fmla="*/ 53 w 53"/>
                <a:gd name="T21" fmla="*/ 1275 h 12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275">
                  <a:moveTo>
                    <a:pt x="0" y="40"/>
                  </a:moveTo>
                  <a:lnTo>
                    <a:pt x="0" y="1271"/>
                  </a:lnTo>
                  <a:lnTo>
                    <a:pt x="53" y="1275"/>
                  </a:lnTo>
                  <a:lnTo>
                    <a:pt x="44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Freeform 49">
              <a:extLst>
                <a:ext uri="{FF2B5EF4-FFF2-40B4-BE49-F238E27FC236}">
                  <a16:creationId xmlns:a16="http://schemas.microsoft.com/office/drawing/2014/main" id="{9BB4EAE1-46F2-B853-081F-98BC86797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2443"/>
              <a:ext cx="350" cy="275"/>
            </a:xfrm>
            <a:custGeom>
              <a:avLst/>
              <a:gdLst>
                <a:gd name="T0" fmla="*/ 1 w 698"/>
                <a:gd name="T1" fmla="*/ 31 h 549"/>
                <a:gd name="T2" fmla="*/ 44 w 698"/>
                <a:gd name="T3" fmla="*/ 0 h 549"/>
                <a:gd name="T4" fmla="*/ 44 w 698"/>
                <a:gd name="T5" fmla="*/ 3 h 549"/>
                <a:gd name="T6" fmla="*/ 0 w 698"/>
                <a:gd name="T7" fmla="*/ 35 h 549"/>
                <a:gd name="T8" fmla="*/ 1 w 698"/>
                <a:gd name="T9" fmla="*/ 31 h 549"/>
                <a:gd name="T10" fmla="*/ 1 w 698"/>
                <a:gd name="T11" fmla="*/ 31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8"/>
                <a:gd name="T19" fmla="*/ 0 h 549"/>
                <a:gd name="T20" fmla="*/ 698 w 698"/>
                <a:gd name="T21" fmla="*/ 549 h 5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8" h="549">
                  <a:moveTo>
                    <a:pt x="5" y="490"/>
                  </a:moveTo>
                  <a:lnTo>
                    <a:pt x="697" y="0"/>
                  </a:lnTo>
                  <a:lnTo>
                    <a:pt x="698" y="37"/>
                  </a:lnTo>
                  <a:lnTo>
                    <a:pt x="0" y="549"/>
                  </a:lnTo>
                  <a:lnTo>
                    <a:pt x="5" y="4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Freeform 50">
              <a:extLst>
                <a:ext uri="{FF2B5EF4-FFF2-40B4-BE49-F238E27FC236}">
                  <a16:creationId xmlns:a16="http://schemas.microsoft.com/office/drawing/2014/main" id="{9D9E3A7C-F4BE-9204-F59A-F20630FE0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2752"/>
              <a:ext cx="303" cy="226"/>
            </a:xfrm>
            <a:custGeom>
              <a:avLst/>
              <a:gdLst>
                <a:gd name="T0" fmla="*/ 5 w 605"/>
                <a:gd name="T1" fmla="*/ 3 h 451"/>
                <a:gd name="T2" fmla="*/ 4 w 605"/>
                <a:gd name="T3" fmla="*/ 5 h 451"/>
                <a:gd name="T4" fmla="*/ 4 w 605"/>
                <a:gd name="T5" fmla="*/ 9 h 451"/>
                <a:gd name="T6" fmla="*/ 5 w 605"/>
                <a:gd name="T7" fmla="*/ 14 h 451"/>
                <a:gd name="T8" fmla="*/ 7 w 605"/>
                <a:gd name="T9" fmla="*/ 19 h 451"/>
                <a:gd name="T10" fmla="*/ 11 w 605"/>
                <a:gd name="T11" fmla="*/ 22 h 451"/>
                <a:gd name="T12" fmla="*/ 16 w 605"/>
                <a:gd name="T13" fmla="*/ 25 h 451"/>
                <a:gd name="T14" fmla="*/ 24 w 605"/>
                <a:gd name="T15" fmla="*/ 26 h 451"/>
                <a:gd name="T16" fmla="*/ 28 w 605"/>
                <a:gd name="T17" fmla="*/ 25 h 451"/>
                <a:gd name="T18" fmla="*/ 29 w 605"/>
                <a:gd name="T19" fmla="*/ 25 h 451"/>
                <a:gd name="T20" fmla="*/ 30 w 605"/>
                <a:gd name="T21" fmla="*/ 25 h 451"/>
                <a:gd name="T22" fmla="*/ 32 w 605"/>
                <a:gd name="T23" fmla="*/ 24 h 451"/>
                <a:gd name="T24" fmla="*/ 33 w 605"/>
                <a:gd name="T25" fmla="*/ 23 h 451"/>
                <a:gd name="T26" fmla="*/ 35 w 605"/>
                <a:gd name="T27" fmla="*/ 23 h 451"/>
                <a:gd name="T28" fmla="*/ 36 w 605"/>
                <a:gd name="T29" fmla="*/ 21 h 451"/>
                <a:gd name="T30" fmla="*/ 38 w 605"/>
                <a:gd name="T31" fmla="*/ 20 h 451"/>
                <a:gd name="T32" fmla="*/ 38 w 605"/>
                <a:gd name="T33" fmla="*/ 24 h 451"/>
                <a:gd name="T34" fmla="*/ 37 w 605"/>
                <a:gd name="T35" fmla="*/ 25 h 451"/>
                <a:gd name="T36" fmla="*/ 34 w 605"/>
                <a:gd name="T37" fmla="*/ 26 h 451"/>
                <a:gd name="T38" fmla="*/ 30 w 605"/>
                <a:gd name="T39" fmla="*/ 27 h 451"/>
                <a:gd name="T40" fmla="*/ 26 w 605"/>
                <a:gd name="T41" fmla="*/ 28 h 451"/>
                <a:gd name="T42" fmla="*/ 20 w 605"/>
                <a:gd name="T43" fmla="*/ 29 h 451"/>
                <a:gd name="T44" fmla="*/ 15 w 605"/>
                <a:gd name="T45" fmla="*/ 28 h 451"/>
                <a:gd name="T46" fmla="*/ 10 w 605"/>
                <a:gd name="T47" fmla="*/ 26 h 451"/>
                <a:gd name="T48" fmla="*/ 6 w 605"/>
                <a:gd name="T49" fmla="*/ 22 h 451"/>
                <a:gd name="T50" fmla="*/ 3 w 605"/>
                <a:gd name="T51" fmla="*/ 17 h 451"/>
                <a:gd name="T52" fmla="*/ 1 w 605"/>
                <a:gd name="T53" fmla="*/ 13 h 451"/>
                <a:gd name="T54" fmla="*/ 0 w 605"/>
                <a:gd name="T55" fmla="*/ 9 h 451"/>
                <a:gd name="T56" fmla="*/ 1 w 605"/>
                <a:gd name="T57" fmla="*/ 6 h 451"/>
                <a:gd name="T58" fmla="*/ 2 w 605"/>
                <a:gd name="T59" fmla="*/ 4 h 451"/>
                <a:gd name="T60" fmla="*/ 3 w 605"/>
                <a:gd name="T61" fmla="*/ 2 h 451"/>
                <a:gd name="T62" fmla="*/ 3 w 605"/>
                <a:gd name="T63" fmla="*/ 1 h 451"/>
                <a:gd name="T64" fmla="*/ 4 w 605"/>
                <a:gd name="T65" fmla="*/ 0 h 451"/>
                <a:gd name="T66" fmla="*/ 6 w 605"/>
                <a:gd name="T67" fmla="*/ 2 h 45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05"/>
                <a:gd name="T103" fmla="*/ 0 h 451"/>
                <a:gd name="T104" fmla="*/ 605 w 605"/>
                <a:gd name="T105" fmla="*/ 451 h 45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05" h="451">
                  <a:moveTo>
                    <a:pt x="85" y="20"/>
                  </a:moveTo>
                  <a:lnTo>
                    <a:pt x="72" y="33"/>
                  </a:lnTo>
                  <a:lnTo>
                    <a:pt x="62" y="55"/>
                  </a:lnTo>
                  <a:lnTo>
                    <a:pt x="56" y="79"/>
                  </a:lnTo>
                  <a:lnTo>
                    <a:pt x="53" y="111"/>
                  </a:lnTo>
                  <a:lnTo>
                    <a:pt x="53" y="144"/>
                  </a:lnTo>
                  <a:lnTo>
                    <a:pt x="60" y="181"/>
                  </a:lnTo>
                  <a:lnTo>
                    <a:pt x="70" y="219"/>
                  </a:lnTo>
                  <a:lnTo>
                    <a:pt x="86" y="256"/>
                  </a:lnTo>
                  <a:lnTo>
                    <a:pt x="106" y="290"/>
                  </a:lnTo>
                  <a:lnTo>
                    <a:pt x="133" y="324"/>
                  </a:lnTo>
                  <a:lnTo>
                    <a:pt x="166" y="352"/>
                  </a:lnTo>
                  <a:lnTo>
                    <a:pt x="206" y="377"/>
                  </a:lnTo>
                  <a:lnTo>
                    <a:pt x="252" y="393"/>
                  </a:lnTo>
                  <a:lnTo>
                    <a:pt x="308" y="406"/>
                  </a:lnTo>
                  <a:lnTo>
                    <a:pt x="370" y="407"/>
                  </a:lnTo>
                  <a:lnTo>
                    <a:pt x="443" y="400"/>
                  </a:lnTo>
                  <a:lnTo>
                    <a:pt x="445" y="400"/>
                  </a:lnTo>
                  <a:lnTo>
                    <a:pt x="449" y="399"/>
                  </a:lnTo>
                  <a:lnTo>
                    <a:pt x="454" y="396"/>
                  </a:lnTo>
                  <a:lnTo>
                    <a:pt x="463" y="393"/>
                  </a:lnTo>
                  <a:lnTo>
                    <a:pt x="473" y="389"/>
                  </a:lnTo>
                  <a:lnTo>
                    <a:pt x="483" y="385"/>
                  </a:lnTo>
                  <a:lnTo>
                    <a:pt x="497" y="380"/>
                  </a:lnTo>
                  <a:lnTo>
                    <a:pt x="511" y="375"/>
                  </a:lnTo>
                  <a:lnTo>
                    <a:pt x="523" y="368"/>
                  </a:lnTo>
                  <a:lnTo>
                    <a:pt x="538" y="361"/>
                  </a:lnTo>
                  <a:lnTo>
                    <a:pt x="551" y="353"/>
                  </a:lnTo>
                  <a:lnTo>
                    <a:pt x="564" y="345"/>
                  </a:lnTo>
                  <a:lnTo>
                    <a:pt x="576" y="336"/>
                  </a:lnTo>
                  <a:lnTo>
                    <a:pt x="588" y="328"/>
                  </a:lnTo>
                  <a:lnTo>
                    <a:pt x="596" y="318"/>
                  </a:lnTo>
                  <a:lnTo>
                    <a:pt x="605" y="309"/>
                  </a:lnTo>
                  <a:lnTo>
                    <a:pt x="599" y="384"/>
                  </a:lnTo>
                  <a:lnTo>
                    <a:pt x="594" y="385"/>
                  </a:lnTo>
                  <a:lnTo>
                    <a:pt x="582" y="391"/>
                  </a:lnTo>
                  <a:lnTo>
                    <a:pt x="564" y="398"/>
                  </a:lnTo>
                  <a:lnTo>
                    <a:pt x="540" y="407"/>
                  </a:lnTo>
                  <a:lnTo>
                    <a:pt x="511" y="416"/>
                  </a:lnTo>
                  <a:lnTo>
                    <a:pt x="479" y="427"/>
                  </a:lnTo>
                  <a:lnTo>
                    <a:pt x="442" y="435"/>
                  </a:lnTo>
                  <a:lnTo>
                    <a:pt x="404" y="445"/>
                  </a:lnTo>
                  <a:lnTo>
                    <a:pt x="361" y="449"/>
                  </a:lnTo>
                  <a:lnTo>
                    <a:pt x="319" y="451"/>
                  </a:lnTo>
                  <a:lnTo>
                    <a:pt x="276" y="447"/>
                  </a:lnTo>
                  <a:lnTo>
                    <a:pt x="235" y="442"/>
                  </a:lnTo>
                  <a:lnTo>
                    <a:pt x="192" y="428"/>
                  </a:lnTo>
                  <a:lnTo>
                    <a:pt x="154" y="410"/>
                  </a:lnTo>
                  <a:lnTo>
                    <a:pt x="117" y="383"/>
                  </a:lnTo>
                  <a:lnTo>
                    <a:pt x="85" y="349"/>
                  </a:lnTo>
                  <a:lnTo>
                    <a:pt x="57" y="309"/>
                  </a:lnTo>
                  <a:lnTo>
                    <a:pt x="34" y="271"/>
                  </a:lnTo>
                  <a:lnTo>
                    <a:pt x="18" y="236"/>
                  </a:lnTo>
                  <a:lnTo>
                    <a:pt x="9" y="204"/>
                  </a:lnTo>
                  <a:lnTo>
                    <a:pt x="1" y="172"/>
                  </a:lnTo>
                  <a:lnTo>
                    <a:pt x="0" y="144"/>
                  </a:lnTo>
                  <a:lnTo>
                    <a:pt x="1" y="117"/>
                  </a:lnTo>
                  <a:lnTo>
                    <a:pt x="5" y="94"/>
                  </a:lnTo>
                  <a:lnTo>
                    <a:pt x="11" y="72"/>
                  </a:lnTo>
                  <a:lnTo>
                    <a:pt x="17" y="54"/>
                  </a:lnTo>
                  <a:lnTo>
                    <a:pt x="25" y="36"/>
                  </a:lnTo>
                  <a:lnTo>
                    <a:pt x="33" y="24"/>
                  </a:lnTo>
                  <a:lnTo>
                    <a:pt x="38" y="13"/>
                  </a:lnTo>
                  <a:lnTo>
                    <a:pt x="46" y="5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8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Freeform 51">
              <a:extLst>
                <a:ext uri="{FF2B5EF4-FFF2-40B4-BE49-F238E27FC236}">
                  <a16:creationId xmlns:a16="http://schemas.microsoft.com/office/drawing/2014/main" id="{7601058D-4565-9720-7456-33CA72D72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2969"/>
              <a:ext cx="186" cy="154"/>
            </a:xfrm>
            <a:custGeom>
              <a:avLst/>
              <a:gdLst>
                <a:gd name="T0" fmla="*/ 8 w 371"/>
                <a:gd name="T1" fmla="*/ 0 h 307"/>
                <a:gd name="T2" fmla="*/ 8 w 371"/>
                <a:gd name="T3" fmla="*/ 0 h 307"/>
                <a:gd name="T4" fmla="*/ 8 w 371"/>
                <a:gd name="T5" fmla="*/ 1 h 307"/>
                <a:gd name="T6" fmla="*/ 9 w 371"/>
                <a:gd name="T7" fmla="*/ 1 h 307"/>
                <a:gd name="T8" fmla="*/ 10 w 371"/>
                <a:gd name="T9" fmla="*/ 1 h 307"/>
                <a:gd name="T10" fmla="*/ 11 w 371"/>
                <a:gd name="T11" fmla="*/ 2 h 307"/>
                <a:gd name="T12" fmla="*/ 12 w 371"/>
                <a:gd name="T13" fmla="*/ 2 h 307"/>
                <a:gd name="T14" fmla="*/ 13 w 371"/>
                <a:gd name="T15" fmla="*/ 3 h 307"/>
                <a:gd name="T16" fmla="*/ 15 w 371"/>
                <a:gd name="T17" fmla="*/ 4 h 307"/>
                <a:gd name="T18" fmla="*/ 16 w 371"/>
                <a:gd name="T19" fmla="*/ 5 h 307"/>
                <a:gd name="T20" fmla="*/ 18 w 371"/>
                <a:gd name="T21" fmla="*/ 6 h 307"/>
                <a:gd name="T22" fmla="*/ 19 w 371"/>
                <a:gd name="T23" fmla="*/ 7 h 307"/>
                <a:gd name="T24" fmla="*/ 20 w 371"/>
                <a:gd name="T25" fmla="*/ 8 h 307"/>
                <a:gd name="T26" fmla="*/ 21 w 371"/>
                <a:gd name="T27" fmla="*/ 9 h 307"/>
                <a:gd name="T28" fmla="*/ 22 w 371"/>
                <a:gd name="T29" fmla="*/ 11 h 307"/>
                <a:gd name="T30" fmla="*/ 23 w 371"/>
                <a:gd name="T31" fmla="*/ 12 h 307"/>
                <a:gd name="T32" fmla="*/ 24 w 371"/>
                <a:gd name="T33" fmla="*/ 14 h 307"/>
                <a:gd name="T34" fmla="*/ 24 w 371"/>
                <a:gd name="T35" fmla="*/ 14 h 307"/>
                <a:gd name="T36" fmla="*/ 24 w 371"/>
                <a:gd name="T37" fmla="*/ 15 h 307"/>
                <a:gd name="T38" fmla="*/ 24 w 371"/>
                <a:gd name="T39" fmla="*/ 15 h 307"/>
                <a:gd name="T40" fmla="*/ 24 w 371"/>
                <a:gd name="T41" fmla="*/ 16 h 307"/>
                <a:gd name="T42" fmla="*/ 24 w 371"/>
                <a:gd name="T43" fmla="*/ 16 h 307"/>
                <a:gd name="T44" fmla="*/ 24 w 371"/>
                <a:gd name="T45" fmla="*/ 17 h 307"/>
                <a:gd name="T46" fmla="*/ 24 w 371"/>
                <a:gd name="T47" fmla="*/ 17 h 307"/>
                <a:gd name="T48" fmla="*/ 24 w 371"/>
                <a:gd name="T49" fmla="*/ 18 h 307"/>
                <a:gd name="T50" fmla="*/ 23 w 371"/>
                <a:gd name="T51" fmla="*/ 18 h 307"/>
                <a:gd name="T52" fmla="*/ 23 w 371"/>
                <a:gd name="T53" fmla="*/ 18 h 307"/>
                <a:gd name="T54" fmla="*/ 23 w 371"/>
                <a:gd name="T55" fmla="*/ 19 h 307"/>
                <a:gd name="T56" fmla="*/ 23 w 371"/>
                <a:gd name="T57" fmla="*/ 19 h 307"/>
                <a:gd name="T58" fmla="*/ 23 w 371"/>
                <a:gd name="T59" fmla="*/ 20 h 307"/>
                <a:gd name="T60" fmla="*/ 23 w 371"/>
                <a:gd name="T61" fmla="*/ 20 h 307"/>
                <a:gd name="T62" fmla="*/ 23 w 371"/>
                <a:gd name="T63" fmla="*/ 20 h 307"/>
                <a:gd name="T64" fmla="*/ 23 w 371"/>
                <a:gd name="T65" fmla="*/ 19 h 307"/>
                <a:gd name="T66" fmla="*/ 23 w 371"/>
                <a:gd name="T67" fmla="*/ 18 h 307"/>
                <a:gd name="T68" fmla="*/ 22 w 371"/>
                <a:gd name="T69" fmla="*/ 17 h 307"/>
                <a:gd name="T70" fmla="*/ 22 w 371"/>
                <a:gd name="T71" fmla="*/ 16 h 307"/>
                <a:gd name="T72" fmla="*/ 21 w 371"/>
                <a:gd name="T73" fmla="*/ 15 h 307"/>
                <a:gd name="T74" fmla="*/ 20 w 371"/>
                <a:gd name="T75" fmla="*/ 13 h 307"/>
                <a:gd name="T76" fmla="*/ 19 w 371"/>
                <a:gd name="T77" fmla="*/ 12 h 307"/>
                <a:gd name="T78" fmla="*/ 18 w 371"/>
                <a:gd name="T79" fmla="*/ 10 h 307"/>
                <a:gd name="T80" fmla="*/ 16 w 371"/>
                <a:gd name="T81" fmla="*/ 9 h 307"/>
                <a:gd name="T82" fmla="*/ 14 w 371"/>
                <a:gd name="T83" fmla="*/ 7 h 307"/>
                <a:gd name="T84" fmla="*/ 12 w 371"/>
                <a:gd name="T85" fmla="*/ 6 h 307"/>
                <a:gd name="T86" fmla="*/ 10 w 371"/>
                <a:gd name="T87" fmla="*/ 4 h 307"/>
                <a:gd name="T88" fmla="*/ 7 w 371"/>
                <a:gd name="T89" fmla="*/ 3 h 307"/>
                <a:gd name="T90" fmla="*/ 4 w 371"/>
                <a:gd name="T91" fmla="*/ 2 h 307"/>
                <a:gd name="T92" fmla="*/ 1 w 371"/>
                <a:gd name="T93" fmla="*/ 1 h 307"/>
                <a:gd name="T94" fmla="*/ 0 w 371"/>
                <a:gd name="T95" fmla="*/ 1 h 307"/>
                <a:gd name="T96" fmla="*/ 1 w 371"/>
                <a:gd name="T97" fmla="*/ 1 h 307"/>
                <a:gd name="T98" fmla="*/ 1 w 371"/>
                <a:gd name="T99" fmla="*/ 1 h 307"/>
                <a:gd name="T100" fmla="*/ 1 w 371"/>
                <a:gd name="T101" fmla="*/ 1 h 307"/>
                <a:gd name="T102" fmla="*/ 2 w 371"/>
                <a:gd name="T103" fmla="*/ 1 h 307"/>
                <a:gd name="T104" fmla="*/ 3 w 371"/>
                <a:gd name="T105" fmla="*/ 1 h 307"/>
                <a:gd name="T106" fmla="*/ 3 w 371"/>
                <a:gd name="T107" fmla="*/ 1 h 307"/>
                <a:gd name="T108" fmla="*/ 4 w 371"/>
                <a:gd name="T109" fmla="*/ 1 h 307"/>
                <a:gd name="T110" fmla="*/ 5 w 371"/>
                <a:gd name="T111" fmla="*/ 1 h 307"/>
                <a:gd name="T112" fmla="*/ 6 w 371"/>
                <a:gd name="T113" fmla="*/ 0 h 307"/>
                <a:gd name="T114" fmla="*/ 6 w 371"/>
                <a:gd name="T115" fmla="*/ 0 h 307"/>
                <a:gd name="T116" fmla="*/ 7 w 371"/>
                <a:gd name="T117" fmla="*/ 0 h 307"/>
                <a:gd name="T118" fmla="*/ 7 w 371"/>
                <a:gd name="T119" fmla="*/ 0 h 307"/>
                <a:gd name="T120" fmla="*/ 8 w 371"/>
                <a:gd name="T121" fmla="*/ 0 h 307"/>
                <a:gd name="T122" fmla="*/ 8 w 371"/>
                <a:gd name="T123" fmla="*/ 0 h 307"/>
                <a:gd name="T124" fmla="*/ 8 w 371"/>
                <a:gd name="T125" fmla="*/ 0 h 30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71"/>
                <a:gd name="T190" fmla="*/ 0 h 307"/>
                <a:gd name="T191" fmla="*/ 371 w 371"/>
                <a:gd name="T192" fmla="*/ 307 h 30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71" h="307">
                  <a:moveTo>
                    <a:pt x="114" y="0"/>
                  </a:moveTo>
                  <a:lnTo>
                    <a:pt x="117" y="0"/>
                  </a:lnTo>
                  <a:lnTo>
                    <a:pt x="123" y="4"/>
                  </a:lnTo>
                  <a:lnTo>
                    <a:pt x="134" y="6"/>
                  </a:lnTo>
                  <a:lnTo>
                    <a:pt x="150" y="13"/>
                  </a:lnTo>
                  <a:lnTo>
                    <a:pt x="167" y="20"/>
                  </a:lnTo>
                  <a:lnTo>
                    <a:pt x="187" y="29"/>
                  </a:lnTo>
                  <a:lnTo>
                    <a:pt x="208" y="40"/>
                  </a:lnTo>
                  <a:lnTo>
                    <a:pt x="232" y="54"/>
                  </a:lnTo>
                  <a:lnTo>
                    <a:pt x="253" y="67"/>
                  </a:lnTo>
                  <a:lnTo>
                    <a:pt x="276" y="83"/>
                  </a:lnTo>
                  <a:lnTo>
                    <a:pt x="296" y="101"/>
                  </a:lnTo>
                  <a:lnTo>
                    <a:pt x="318" y="121"/>
                  </a:lnTo>
                  <a:lnTo>
                    <a:pt x="336" y="141"/>
                  </a:lnTo>
                  <a:lnTo>
                    <a:pt x="352" y="164"/>
                  </a:lnTo>
                  <a:lnTo>
                    <a:pt x="362" y="188"/>
                  </a:lnTo>
                  <a:lnTo>
                    <a:pt x="370" y="215"/>
                  </a:lnTo>
                  <a:lnTo>
                    <a:pt x="370" y="221"/>
                  </a:lnTo>
                  <a:lnTo>
                    <a:pt x="370" y="228"/>
                  </a:lnTo>
                  <a:lnTo>
                    <a:pt x="370" y="236"/>
                  </a:lnTo>
                  <a:lnTo>
                    <a:pt x="371" y="244"/>
                  </a:lnTo>
                  <a:lnTo>
                    <a:pt x="370" y="251"/>
                  </a:lnTo>
                  <a:lnTo>
                    <a:pt x="370" y="259"/>
                  </a:lnTo>
                  <a:lnTo>
                    <a:pt x="370" y="266"/>
                  </a:lnTo>
                  <a:lnTo>
                    <a:pt x="370" y="275"/>
                  </a:lnTo>
                  <a:lnTo>
                    <a:pt x="368" y="281"/>
                  </a:lnTo>
                  <a:lnTo>
                    <a:pt x="368" y="287"/>
                  </a:lnTo>
                  <a:lnTo>
                    <a:pt x="365" y="293"/>
                  </a:lnTo>
                  <a:lnTo>
                    <a:pt x="365" y="298"/>
                  </a:lnTo>
                  <a:lnTo>
                    <a:pt x="365" y="305"/>
                  </a:lnTo>
                  <a:lnTo>
                    <a:pt x="365" y="307"/>
                  </a:lnTo>
                  <a:lnTo>
                    <a:pt x="364" y="305"/>
                  </a:lnTo>
                  <a:lnTo>
                    <a:pt x="361" y="297"/>
                  </a:lnTo>
                  <a:lnTo>
                    <a:pt x="357" y="285"/>
                  </a:lnTo>
                  <a:lnTo>
                    <a:pt x="352" y="270"/>
                  </a:lnTo>
                  <a:lnTo>
                    <a:pt x="342" y="251"/>
                  </a:lnTo>
                  <a:lnTo>
                    <a:pt x="332" y="228"/>
                  </a:lnTo>
                  <a:lnTo>
                    <a:pt x="317" y="205"/>
                  </a:lnTo>
                  <a:lnTo>
                    <a:pt x="301" y="183"/>
                  </a:lnTo>
                  <a:lnTo>
                    <a:pt x="279" y="157"/>
                  </a:lnTo>
                  <a:lnTo>
                    <a:pt x="255" y="131"/>
                  </a:lnTo>
                  <a:lnTo>
                    <a:pt x="224" y="107"/>
                  </a:lnTo>
                  <a:lnTo>
                    <a:pt x="191" y="83"/>
                  </a:lnTo>
                  <a:lnTo>
                    <a:pt x="151" y="60"/>
                  </a:lnTo>
                  <a:lnTo>
                    <a:pt x="109" y="41"/>
                  </a:lnTo>
                  <a:lnTo>
                    <a:pt x="58" y="24"/>
                  </a:lnTo>
                  <a:lnTo>
                    <a:pt x="4" y="12"/>
                  </a:lnTo>
                  <a:lnTo>
                    <a:pt x="0" y="9"/>
                  </a:lnTo>
                  <a:lnTo>
                    <a:pt x="2" y="8"/>
                  </a:lnTo>
                  <a:lnTo>
                    <a:pt x="9" y="8"/>
                  </a:lnTo>
                  <a:lnTo>
                    <a:pt x="16" y="6"/>
                  </a:lnTo>
                  <a:lnTo>
                    <a:pt x="25" y="5"/>
                  </a:lnTo>
                  <a:lnTo>
                    <a:pt x="35" y="4"/>
                  </a:lnTo>
                  <a:lnTo>
                    <a:pt x="47" y="4"/>
                  </a:lnTo>
                  <a:lnTo>
                    <a:pt x="59" y="2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9" y="0"/>
                  </a:lnTo>
                  <a:lnTo>
                    <a:pt x="113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Freeform 52">
              <a:extLst>
                <a:ext uri="{FF2B5EF4-FFF2-40B4-BE49-F238E27FC236}">
                  <a16:creationId xmlns:a16="http://schemas.microsoft.com/office/drawing/2014/main" id="{8D725B4C-280C-B629-BC7D-17BFDF1C2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" y="2635"/>
              <a:ext cx="23" cy="96"/>
            </a:xfrm>
            <a:custGeom>
              <a:avLst/>
              <a:gdLst>
                <a:gd name="T0" fmla="*/ 0 w 45"/>
                <a:gd name="T1" fmla="*/ 3 h 192"/>
                <a:gd name="T2" fmla="*/ 0 w 45"/>
                <a:gd name="T3" fmla="*/ 12 h 192"/>
                <a:gd name="T4" fmla="*/ 3 w 45"/>
                <a:gd name="T5" fmla="*/ 10 h 192"/>
                <a:gd name="T6" fmla="*/ 3 w 45"/>
                <a:gd name="T7" fmla="*/ 0 h 192"/>
                <a:gd name="T8" fmla="*/ 0 w 45"/>
                <a:gd name="T9" fmla="*/ 3 h 192"/>
                <a:gd name="T10" fmla="*/ 0 w 45"/>
                <a:gd name="T11" fmla="*/ 3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192"/>
                <a:gd name="T20" fmla="*/ 45 w 45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192">
                  <a:moveTo>
                    <a:pt x="0" y="43"/>
                  </a:moveTo>
                  <a:lnTo>
                    <a:pt x="0" y="192"/>
                  </a:lnTo>
                  <a:lnTo>
                    <a:pt x="45" y="158"/>
                  </a:lnTo>
                  <a:lnTo>
                    <a:pt x="45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Freeform 53">
              <a:extLst>
                <a:ext uri="{FF2B5EF4-FFF2-40B4-BE49-F238E27FC236}">
                  <a16:creationId xmlns:a16="http://schemas.microsoft.com/office/drawing/2014/main" id="{B0984F18-273B-6913-ABA4-BFBE4EDA0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2900"/>
              <a:ext cx="23" cy="237"/>
            </a:xfrm>
            <a:custGeom>
              <a:avLst/>
              <a:gdLst>
                <a:gd name="T0" fmla="*/ 1 w 46"/>
                <a:gd name="T1" fmla="*/ 4 h 474"/>
                <a:gd name="T2" fmla="*/ 0 w 46"/>
                <a:gd name="T3" fmla="*/ 24 h 474"/>
                <a:gd name="T4" fmla="*/ 3 w 46"/>
                <a:gd name="T5" fmla="*/ 30 h 474"/>
                <a:gd name="T6" fmla="*/ 3 w 46"/>
                <a:gd name="T7" fmla="*/ 0 h 474"/>
                <a:gd name="T8" fmla="*/ 1 w 46"/>
                <a:gd name="T9" fmla="*/ 4 h 474"/>
                <a:gd name="T10" fmla="*/ 1 w 46"/>
                <a:gd name="T11" fmla="*/ 4 h 4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474"/>
                <a:gd name="T20" fmla="*/ 46 w 46"/>
                <a:gd name="T21" fmla="*/ 474 h 4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474">
                  <a:moveTo>
                    <a:pt x="4" y="52"/>
                  </a:moveTo>
                  <a:lnTo>
                    <a:pt x="0" y="378"/>
                  </a:lnTo>
                  <a:lnTo>
                    <a:pt x="41" y="474"/>
                  </a:lnTo>
                  <a:lnTo>
                    <a:pt x="46" y="0"/>
                  </a:lnTo>
                  <a:lnTo>
                    <a:pt x="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Freeform 54">
              <a:extLst>
                <a:ext uri="{FF2B5EF4-FFF2-40B4-BE49-F238E27FC236}">
                  <a16:creationId xmlns:a16="http://schemas.microsoft.com/office/drawing/2014/main" id="{90C508BF-45F7-EF31-DF25-CF0467AD4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2390"/>
              <a:ext cx="26" cy="82"/>
            </a:xfrm>
            <a:custGeom>
              <a:avLst/>
              <a:gdLst>
                <a:gd name="T0" fmla="*/ 1 w 50"/>
                <a:gd name="T1" fmla="*/ 2 h 162"/>
                <a:gd name="T2" fmla="*/ 0 w 50"/>
                <a:gd name="T3" fmla="*/ 11 h 162"/>
                <a:gd name="T4" fmla="*/ 3 w 50"/>
                <a:gd name="T5" fmla="*/ 9 h 162"/>
                <a:gd name="T6" fmla="*/ 4 w 50"/>
                <a:gd name="T7" fmla="*/ 0 h 162"/>
                <a:gd name="T8" fmla="*/ 1 w 50"/>
                <a:gd name="T9" fmla="*/ 2 h 162"/>
                <a:gd name="T10" fmla="*/ 1 w 50"/>
                <a:gd name="T11" fmla="*/ 2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62"/>
                <a:gd name="T20" fmla="*/ 50 w 50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62">
                  <a:moveTo>
                    <a:pt x="4" y="31"/>
                  </a:moveTo>
                  <a:lnTo>
                    <a:pt x="0" y="162"/>
                  </a:lnTo>
                  <a:lnTo>
                    <a:pt x="46" y="130"/>
                  </a:lnTo>
                  <a:lnTo>
                    <a:pt x="50" y="0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Freeform 55">
              <a:extLst>
                <a:ext uri="{FF2B5EF4-FFF2-40B4-BE49-F238E27FC236}">
                  <a16:creationId xmlns:a16="http://schemas.microsoft.com/office/drawing/2014/main" id="{000271AF-1194-1D95-FE92-67248ADA8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2260"/>
              <a:ext cx="399" cy="216"/>
            </a:xfrm>
            <a:custGeom>
              <a:avLst/>
              <a:gdLst>
                <a:gd name="T0" fmla="*/ 1 w 797"/>
                <a:gd name="T1" fmla="*/ 13 h 431"/>
                <a:gd name="T2" fmla="*/ 1 w 797"/>
                <a:gd name="T3" fmla="*/ 12 h 431"/>
                <a:gd name="T4" fmla="*/ 2 w 797"/>
                <a:gd name="T5" fmla="*/ 11 h 431"/>
                <a:gd name="T6" fmla="*/ 3 w 797"/>
                <a:gd name="T7" fmla="*/ 9 h 431"/>
                <a:gd name="T8" fmla="*/ 4 w 797"/>
                <a:gd name="T9" fmla="*/ 7 h 431"/>
                <a:gd name="T10" fmla="*/ 7 w 797"/>
                <a:gd name="T11" fmla="*/ 5 h 431"/>
                <a:gd name="T12" fmla="*/ 9 w 797"/>
                <a:gd name="T13" fmla="*/ 4 h 431"/>
                <a:gd name="T14" fmla="*/ 13 w 797"/>
                <a:gd name="T15" fmla="*/ 3 h 431"/>
                <a:gd name="T16" fmla="*/ 17 w 797"/>
                <a:gd name="T17" fmla="*/ 3 h 431"/>
                <a:gd name="T18" fmla="*/ 20 w 797"/>
                <a:gd name="T19" fmla="*/ 4 h 431"/>
                <a:gd name="T20" fmla="*/ 23 w 797"/>
                <a:gd name="T21" fmla="*/ 5 h 431"/>
                <a:gd name="T22" fmla="*/ 26 w 797"/>
                <a:gd name="T23" fmla="*/ 6 h 431"/>
                <a:gd name="T24" fmla="*/ 28 w 797"/>
                <a:gd name="T25" fmla="*/ 7 h 431"/>
                <a:gd name="T26" fmla="*/ 29 w 797"/>
                <a:gd name="T27" fmla="*/ 9 h 431"/>
                <a:gd name="T28" fmla="*/ 31 w 797"/>
                <a:gd name="T29" fmla="*/ 10 h 431"/>
                <a:gd name="T30" fmla="*/ 32 w 797"/>
                <a:gd name="T31" fmla="*/ 11 h 431"/>
                <a:gd name="T32" fmla="*/ 33 w 797"/>
                <a:gd name="T33" fmla="*/ 12 h 431"/>
                <a:gd name="T34" fmla="*/ 34 w 797"/>
                <a:gd name="T35" fmla="*/ 13 h 431"/>
                <a:gd name="T36" fmla="*/ 36 w 797"/>
                <a:gd name="T37" fmla="*/ 16 h 431"/>
                <a:gd name="T38" fmla="*/ 39 w 797"/>
                <a:gd name="T39" fmla="*/ 19 h 431"/>
                <a:gd name="T40" fmla="*/ 42 w 797"/>
                <a:gd name="T41" fmla="*/ 21 h 431"/>
                <a:gd name="T42" fmla="*/ 44 w 797"/>
                <a:gd name="T43" fmla="*/ 24 h 431"/>
                <a:gd name="T44" fmla="*/ 46 w 797"/>
                <a:gd name="T45" fmla="*/ 26 h 431"/>
                <a:gd name="T46" fmla="*/ 47 w 797"/>
                <a:gd name="T47" fmla="*/ 27 h 431"/>
                <a:gd name="T48" fmla="*/ 50 w 797"/>
                <a:gd name="T49" fmla="*/ 25 h 431"/>
                <a:gd name="T50" fmla="*/ 50 w 797"/>
                <a:gd name="T51" fmla="*/ 25 h 431"/>
                <a:gd name="T52" fmla="*/ 48 w 797"/>
                <a:gd name="T53" fmla="*/ 23 h 431"/>
                <a:gd name="T54" fmla="*/ 45 w 797"/>
                <a:gd name="T55" fmla="*/ 20 h 431"/>
                <a:gd name="T56" fmla="*/ 42 w 797"/>
                <a:gd name="T57" fmla="*/ 17 h 431"/>
                <a:gd name="T58" fmla="*/ 39 w 797"/>
                <a:gd name="T59" fmla="*/ 14 h 431"/>
                <a:gd name="T60" fmla="*/ 36 w 797"/>
                <a:gd name="T61" fmla="*/ 11 h 431"/>
                <a:gd name="T62" fmla="*/ 33 w 797"/>
                <a:gd name="T63" fmla="*/ 8 h 431"/>
                <a:gd name="T64" fmla="*/ 32 w 797"/>
                <a:gd name="T65" fmla="*/ 7 h 431"/>
                <a:gd name="T66" fmla="*/ 30 w 797"/>
                <a:gd name="T67" fmla="*/ 6 h 431"/>
                <a:gd name="T68" fmla="*/ 29 w 797"/>
                <a:gd name="T69" fmla="*/ 5 h 431"/>
                <a:gd name="T70" fmla="*/ 27 w 797"/>
                <a:gd name="T71" fmla="*/ 3 h 431"/>
                <a:gd name="T72" fmla="*/ 25 w 797"/>
                <a:gd name="T73" fmla="*/ 2 h 431"/>
                <a:gd name="T74" fmla="*/ 22 w 797"/>
                <a:gd name="T75" fmla="*/ 2 h 431"/>
                <a:gd name="T76" fmla="*/ 20 w 797"/>
                <a:gd name="T77" fmla="*/ 1 h 431"/>
                <a:gd name="T78" fmla="*/ 17 w 797"/>
                <a:gd name="T79" fmla="*/ 1 h 431"/>
                <a:gd name="T80" fmla="*/ 15 w 797"/>
                <a:gd name="T81" fmla="*/ 1 h 431"/>
                <a:gd name="T82" fmla="*/ 12 w 797"/>
                <a:gd name="T83" fmla="*/ 1 h 431"/>
                <a:gd name="T84" fmla="*/ 10 w 797"/>
                <a:gd name="T85" fmla="*/ 1 h 431"/>
                <a:gd name="T86" fmla="*/ 7 w 797"/>
                <a:gd name="T87" fmla="*/ 2 h 431"/>
                <a:gd name="T88" fmla="*/ 5 w 797"/>
                <a:gd name="T89" fmla="*/ 3 h 431"/>
                <a:gd name="T90" fmla="*/ 4 w 797"/>
                <a:gd name="T91" fmla="*/ 4 h 431"/>
                <a:gd name="T92" fmla="*/ 2 w 797"/>
                <a:gd name="T93" fmla="*/ 6 h 431"/>
                <a:gd name="T94" fmla="*/ 1 w 797"/>
                <a:gd name="T95" fmla="*/ 7 h 431"/>
                <a:gd name="T96" fmla="*/ 0 w 797"/>
                <a:gd name="T97" fmla="*/ 8 h 431"/>
                <a:gd name="T98" fmla="*/ 1 w 797"/>
                <a:gd name="T99" fmla="*/ 13 h 4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97"/>
                <a:gd name="T151" fmla="*/ 0 h 431"/>
                <a:gd name="T152" fmla="*/ 797 w 797"/>
                <a:gd name="T153" fmla="*/ 431 h 4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97" h="431">
                  <a:moveTo>
                    <a:pt x="5" y="206"/>
                  </a:moveTo>
                  <a:lnTo>
                    <a:pt x="5" y="204"/>
                  </a:lnTo>
                  <a:lnTo>
                    <a:pt x="7" y="199"/>
                  </a:lnTo>
                  <a:lnTo>
                    <a:pt x="9" y="189"/>
                  </a:lnTo>
                  <a:lnTo>
                    <a:pt x="15" y="180"/>
                  </a:lnTo>
                  <a:lnTo>
                    <a:pt x="20" y="167"/>
                  </a:lnTo>
                  <a:lnTo>
                    <a:pt x="28" y="153"/>
                  </a:lnTo>
                  <a:lnTo>
                    <a:pt x="37" y="138"/>
                  </a:lnTo>
                  <a:lnTo>
                    <a:pt x="51" y="125"/>
                  </a:lnTo>
                  <a:lnTo>
                    <a:pt x="63" y="109"/>
                  </a:lnTo>
                  <a:lnTo>
                    <a:pt x="80" y="94"/>
                  </a:lnTo>
                  <a:lnTo>
                    <a:pt x="98" y="79"/>
                  </a:lnTo>
                  <a:lnTo>
                    <a:pt x="120" y="68"/>
                  </a:lnTo>
                  <a:lnTo>
                    <a:pt x="142" y="56"/>
                  </a:lnTo>
                  <a:lnTo>
                    <a:pt x="168" y="50"/>
                  </a:lnTo>
                  <a:lnTo>
                    <a:pt x="197" y="44"/>
                  </a:lnTo>
                  <a:lnTo>
                    <a:pt x="229" y="43"/>
                  </a:lnTo>
                  <a:lnTo>
                    <a:pt x="260" y="43"/>
                  </a:lnTo>
                  <a:lnTo>
                    <a:pt x="288" y="47"/>
                  </a:lnTo>
                  <a:lnTo>
                    <a:pt x="315" y="52"/>
                  </a:lnTo>
                  <a:lnTo>
                    <a:pt x="340" y="59"/>
                  </a:lnTo>
                  <a:lnTo>
                    <a:pt x="361" y="67"/>
                  </a:lnTo>
                  <a:lnTo>
                    <a:pt x="384" y="77"/>
                  </a:lnTo>
                  <a:lnTo>
                    <a:pt x="403" y="87"/>
                  </a:lnTo>
                  <a:lnTo>
                    <a:pt x="421" y="98"/>
                  </a:lnTo>
                  <a:lnTo>
                    <a:pt x="434" y="109"/>
                  </a:lnTo>
                  <a:lnTo>
                    <a:pt x="449" y="120"/>
                  </a:lnTo>
                  <a:lnTo>
                    <a:pt x="462" y="132"/>
                  </a:lnTo>
                  <a:lnTo>
                    <a:pt x="473" y="142"/>
                  </a:lnTo>
                  <a:lnTo>
                    <a:pt x="482" y="152"/>
                  </a:lnTo>
                  <a:lnTo>
                    <a:pt x="492" y="161"/>
                  </a:lnTo>
                  <a:lnTo>
                    <a:pt x="500" y="168"/>
                  </a:lnTo>
                  <a:lnTo>
                    <a:pt x="508" y="176"/>
                  </a:lnTo>
                  <a:lnTo>
                    <a:pt x="514" y="181"/>
                  </a:lnTo>
                  <a:lnTo>
                    <a:pt x="526" y="193"/>
                  </a:lnTo>
                  <a:lnTo>
                    <a:pt x="541" y="208"/>
                  </a:lnTo>
                  <a:lnTo>
                    <a:pt x="558" y="227"/>
                  </a:lnTo>
                  <a:lnTo>
                    <a:pt x="575" y="246"/>
                  </a:lnTo>
                  <a:lnTo>
                    <a:pt x="595" y="267"/>
                  </a:lnTo>
                  <a:lnTo>
                    <a:pt x="616" y="289"/>
                  </a:lnTo>
                  <a:lnTo>
                    <a:pt x="638" y="313"/>
                  </a:lnTo>
                  <a:lnTo>
                    <a:pt x="658" y="335"/>
                  </a:lnTo>
                  <a:lnTo>
                    <a:pt x="678" y="357"/>
                  </a:lnTo>
                  <a:lnTo>
                    <a:pt x="695" y="376"/>
                  </a:lnTo>
                  <a:lnTo>
                    <a:pt x="711" y="395"/>
                  </a:lnTo>
                  <a:lnTo>
                    <a:pt x="724" y="410"/>
                  </a:lnTo>
                  <a:lnTo>
                    <a:pt x="735" y="421"/>
                  </a:lnTo>
                  <a:lnTo>
                    <a:pt x="741" y="429"/>
                  </a:lnTo>
                  <a:lnTo>
                    <a:pt x="744" y="431"/>
                  </a:lnTo>
                  <a:lnTo>
                    <a:pt x="797" y="400"/>
                  </a:lnTo>
                  <a:lnTo>
                    <a:pt x="793" y="396"/>
                  </a:lnTo>
                  <a:lnTo>
                    <a:pt x="785" y="388"/>
                  </a:lnTo>
                  <a:lnTo>
                    <a:pt x="772" y="375"/>
                  </a:lnTo>
                  <a:lnTo>
                    <a:pt x="756" y="357"/>
                  </a:lnTo>
                  <a:lnTo>
                    <a:pt x="736" y="337"/>
                  </a:lnTo>
                  <a:lnTo>
                    <a:pt x="715" y="314"/>
                  </a:lnTo>
                  <a:lnTo>
                    <a:pt x="689" y="289"/>
                  </a:lnTo>
                  <a:lnTo>
                    <a:pt x="666" y="265"/>
                  </a:lnTo>
                  <a:lnTo>
                    <a:pt x="639" y="238"/>
                  </a:lnTo>
                  <a:lnTo>
                    <a:pt x="614" y="212"/>
                  </a:lnTo>
                  <a:lnTo>
                    <a:pt x="587" y="187"/>
                  </a:lnTo>
                  <a:lnTo>
                    <a:pt x="565" y="164"/>
                  </a:lnTo>
                  <a:lnTo>
                    <a:pt x="543" y="142"/>
                  </a:lnTo>
                  <a:lnTo>
                    <a:pt x="525" y="125"/>
                  </a:lnTo>
                  <a:lnTo>
                    <a:pt x="509" y="110"/>
                  </a:lnTo>
                  <a:lnTo>
                    <a:pt x="500" y="101"/>
                  </a:lnTo>
                  <a:lnTo>
                    <a:pt x="489" y="91"/>
                  </a:lnTo>
                  <a:lnTo>
                    <a:pt x="477" y="83"/>
                  </a:lnTo>
                  <a:lnTo>
                    <a:pt x="464" y="75"/>
                  </a:lnTo>
                  <a:lnTo>
                    <a:pt x="452" y="67"/>
                  </a:lnTo>
                  <a:lnTo>
                    <a:pt x="436" y="58"/>
                  </a:lnTo>
                  <a:lnTo>
                    <a:pt x="421" y="48"/>
                  </a:lnTo>
                  <a:lnTo>
                    <a:pt x="403" y="40"/>
                  </a:lnTo>
                  <a:lnTo>
                    <a:pt x="387" y="32"/>
                  </a:lnTo>
                  <a:lnTo>
                    <a:pt x="368" y="24"/>
                  </a:lnTo>
                  <a:lnTo>
                    <a:pt x="349" y="17"/>
                  </a:lnTo>
                  <a:lnTo>
                    <a:pt x="330" y="12"/>
                  </a:lnTo>
                  <a:lnTo>
                    <a:pt x="311" y="8"/>
                  </a:lnTo>
                  <a:lnTo>
                    <a:pt x="290" y="3"/>
                  </a:lnTo>
                  <a:lnTo>
                    <a:pt x="268" y="1"/>
                  </a:lnTo>
                  <a:lnTo>
                    <a:pt x="249" y="0"/>
                  </a:lnTo>
                  <a:lnTo>
                    <a:pt x="227" y="1"/>
                  </a:lnTo>
                  <a:lnTo>
                    <a:pt x="206" y="1"/>
                  </a:lnTo>
                  <a:lnTo>
                    <a:pt x="186" y="4"/>
                  </a:lnTo>
                  <a:lnTo>
                    <a:pt x="165" y="8"/>
                  </a:lnTo>
                  <a:lnTo>
                    <a:pt x="146" y="15"/>
                  </a:lnTo>
                  <a:lnTo>
                    <a:pt x="126" y="20"/>
                  </a:lnTo>
                  <a:lnTo>
                    <a:pt x="109" y="27"/>
                  </a:lnTo>
                  <a:lnTo>
                    <a:pt x="93" y="35"/>
                  </a:lnTo>
                  <a:lnTo>
                    <a:pt x="77" y="44"/>
                  </a:lnTo>
                  <a:lnTo>
                    <a:pt x="63" y="52"/>
                  </a:lnTo>
                  <a:lnTo>
                    <a:pt x="49" y="62"/>
                  </a:lnTo>
                  <a:lnTo>
                    <a:pt x="36" y="71"/>
                  </a:lnTo>
                  <a:lnTo>
                    <a:pt x="25" y="81"/>
                  </a:lnTo>
                  <a:lnTo>
                    <a:pt x="16" y="89"/>
                  </a:lnTo>
                  <a:lnTo>
                    <a:pt x="9" y="98"/>
                  </a:lnTo>
                  <a:lnTo>
                    <a:pt x="3" y="107"/>
                  </a:lnTo>
                  <a:lnTo>
                    <a:pt x="0" y="117"/>
                  </a:lnTo>
                  <a:lnTo>
                    <a:pt x="5" y="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Freeform 56">
              <a:extLst>
                <a:ext uri="{FF2B5EF4-FFF2-40B4-BE49-F238E27FC236}">
                  <a16:creationId xmlns:a16="http://schemas.microsoft.com/office/drawing/2014/main" id="{7CE1DA81-8811-D645-7CF8-3D474D7A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2115"/>
              <a:ext cx="350" cy="276"/>
            </a:xfrm>
            <a:custGeom>
              <a:avLst/>
              <a:gdLst>
                <a:gd name="T0" fmla="*/ 1 w 700"/>
                <a:gd name="T1" fmla="*/ 31 h 552"/>
                <a:gd name="T2" fmla="*/ 44 w 700"/>
                <a:gd name="T3" fmla="*/ 0 h 552"/>
                <a:gd name="T4" fmla="*/ 44 w 700"/>
                <a:gd name="T5" fmla="*/ 3 h 552"/>
                <a:gd name="T6" fmla="*/ 0 w 700"/>
                <a:gd name="T7" fmla="*/ 35 h 552"/>
                <a:gd name="T8" fmla="*/ 1 w 700"/>
                <a:gd name="T9" fmla="*/ 31 h 552"/>
                <a:gd name="T10" fmla="*/ 1 w 700"/>
                <a:gd name="T11" fmla="*/ 31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0"/>
                <a:gd name="T19" fmla="*/ 0 h 552"/>
                <a:gd name="T20" fmla="*/ 700 w 700"/>
                <a:gd name="T21" fmla="*/ 552 h 5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0" h="552">
                  <a:moveTo>
                    <a:pt x="4" y="493"/>
                  </a:moveTo>
                  <a:lnTo>
                    <a:pt x="697" y="0"/>
                  </a:lnTo>
                  <a:lnTo>
                    <a:pt x="700" y="40"/>
                  </a:lnTo>
                  <a:lnTo>
                    <a:pt x="0" y="552"/>
                  </a:lnTo>
                  <a:lnTo>
                    <a:pt x="4" y="4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Freeform 57">
              <a:extLst>
                <a:ext uri="{FF2B5EF4-FFF2-40B4-BE49-F238E27FC236}">
                  <a16:creationId xmlns:a16="http://schemas.microsoft.com/office/drawing/2014/main" id="{7FD7E8D4-2407-ADE0-2067-372DE102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2346"/>
              <a:ext cx="24" cy="94"/>
            </a:xfrm>
            <a:custGeom>
              <a:avLst/>
              <a:gdLst>
                <a:gd name="T0" fmla="*/ 0 w 47"/>
                <a:gd name="T1" fmla="*/ 3 h 188"/>
                <a:gd name="T2" fmla="*/ 0 w 47"/>
                <a:gd name="T3" fmla="*/ 12 h 188"/>
                <a:gd name="T4" fmla="*/ 3 w 47"/>
                <a:gd name="T5" fmla="*/ 10 h 188"/>
                <a:gd name="T6" fmla="*/ 3 w 47"/>
                <a:gd name="T7" fmla="*/ 0 h 188"/>
                <a:gd name="T8" fmla="*/ 0 w 47"/>
                <a:gd name="T9" fmla="*/ 3 h 188"/>
                <a:gd name="T10" fmla="*/ 0 w 47"/>
                <a:gd name="T11" fmla="*/ 3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88"/>
                <a:gd name="T20" fmla="*/ 47 w 47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88">
                  <a:moveTo>
                    <a:pt x="0" y="36"/>
                  </a:moveTo>
                  <a:lnTo>
                    <a:pt x="0" y="188"/>
                  </a:lnTo>
                  <a:lnTo>
                    <a:pt x="46" y="153"/>
                  </a:lnTo>
                  <a:lnTo>
                    <a:pt x="47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Freeform 58">
              <a:extLst>
                <a:ext uri="{FF2B5EF4-FFF2-40B4-BE49-F238E27FC236}">
                  <a16:creationId xmlns:a16="http://schemas.microsoft.com/office/drawing/2014/main" id="{94D54AB4-6AF2-ED97-8E6D-5D4742E91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103"/>
              <a:ext cx="24" cy="90"/>
            </a:xfrm>
            <a:custGeom>
              <a:avLst/>
              <a:gdLst>
                <a:gd name="T0" fmla="*/ 0 w 48"/>
                <a:gd name="T1" fmla="*/ 3 h 180"/>
                <a:gd name="T2" fmla="*/ 0 w 48"/>
                <a:gd name="T3" fmla="*/ 12 h 180"/>
                <a:gd name="T4" fmla="*/ 3 w 48"/>
                <a:gd name="T5" fmla="*/ 10 h 180"/>
                <a:gd name="T6" fmla="*/ 3 w 48"/>
                <a:gd name="T7" fmla="*/ 0 h 180"/>
                <a:gd name="T8" fmla="*/ 0 w 48"/>
                <a:gd name="T9" fmla="*/ 3 h 180"/>
                <a:gd name="T10" fmla="*/ 0 w 48"/>
                <a:gd name="T11" fmla="*/ 3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180"/>
                <a:gd name="T20" fmla="*/ 48 w 48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180">
                  <a:moveTo>
                    <a:pt x="0" y="37"/>
                  </a:moveTo>
                  <a:lnTo>
                    <a:pt x="0" y="180"/>
                  </a:lnTo>
                  <a:lnTo>
                    <a:pt x="48" y="149"/>
                  </a:lnTo>
                  <a:lnTo>
                    <a:pt x="48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4" name="Freeform 59">
              <a:extLst>
                <a:ext uri="{FF2B5EF4-FFF2-40B4-BE49-F238E27FC236}">
                  <a16:creationId xmlns:a16="http://schemas.microsoft.com/office/drawing/2014/main" id="{D7851B24-378D-76D8-085E-7ECF7623B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1966"/>
              <a:ext cx="288" cy="277"/>
            </a:xfrm>
            <a:custGeom>
              <a:avLst/>
              <a:gdLst>
                <a:gd name="T0" fmla="*/ 0 w 575"/>
                <a:gd name="T1" fmla="*/ 1 h 552"/>
                <a:gd name="T2" fmla="*/ 36 w 575"/>
                <a:gd name="T3" fmla="*/ 35 h 552"/>
                <a:gd name="T4" fmla="*/ 36 w 575"/>
                <a:gd name="T5" fmla="*/ 31 h 552"/>
                <a:gd name="T6" fmla="*/ 4 w 575"/>
                <a:gd name="T7" fmla="*/ 0 h 552"/>
                <a:gd name="T8" fmla="*/ 0 w 575"/>
                <a:gd name="T9" fmla="*/ 1 h 552"/>
                <a:gd name="T10" fmla="*/ 0 w 575"/>
                <a:gd name="T11" fmla="*/ 1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5"/>
                <a:gd name="T19" fmla="*/ 0 h 552"/>
                <a:gd name="T20" fmla="*/ 575 w 575"/>
                <a:gd name="T21" fmla="*/ 552 h 5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5" h="552">
                  <a:moveTo>
                    <a:pt x="0" y="9"/>
                  </a:moveTo>
                  <a:lnTo>
                    <a:pt x="574" y="552"/>
                  </a:lnTo>
                  <a:lnTo>
                    <a:pt x="575" y="494"/>
                  </a:lnTo>
                  <a:lnTo>
                    <a:pt x="57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5" name="Freeform 60">
              <a:extLst>
                <a:ext uri="{FF2B5EF4-FFF2-40B4-BE49-F238E27FC236}">
                  <a16:creationId xmlns:a16="http://schemas.microsoft.com/office/drawing/2014/main" id="{E54169C7-94DD-B500-8299-B9D953F7A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2629"/>
              <a:ext cx="295" cy="289"/>
            </a:xfrm>
            <a:custGeom>
              <a:avLst/>
              <a:gdLst>
                <a:gd name="T0" fmla="*/ 2 w 588"/>
                <a:gd name="T1" fmla="*/ 0 h 578"/>
                <a:gd name="T2" fmla="*/ 37 w 588"/>
                <a:gd name="T3" fmla="*/ 32 h 578"/>
                <a:gd name="T4" fmla="*/ 37 w 588"/>
                <a:gd name="T5" fmla="*/ 36 h 578"/>
                <a:gd name="T6" fmla="*/ 0 w 588"/>
                <a:gd name="T7" fmla="*/ 3 h 578"/>
                <a:gd name="T8" fmla="*/ 2 w 588"/>
                <a:gd name="T9" fmla="*/ 0 h 578"/>
                <a:gd name="T10" fmla="*/ 2 w 588"/>
                <a:gd name="T11" fmla="*/ 0 h 5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578"/>
                <a:gd name="T20" fmla="*/ 588 w 588"/>
                <a:gd name="T21" fmla="*/ 578 h 5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578">
                  <a:moveTo>
                    <a:pt x="22" y="0"/>
                  </a:moveTo>
                  <a:lnTo>
                    <a:pt x="584" y="508"/>
                  </a:lnTo>
                  <a:lnTo>
                    <a:pt x="588" y="578"/>
                  </a:lnTo>
                  <a:lnTo>
                    <a:pt x="0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6" name="Freeform 61">
              <a:extLst>
                <a:ext uri="{FF2B5EF4-FFF2-40B4-BE49-F238E27FC236}">
                  <a16:creationId xmlns:a16="http://schemas.microsoft.com/office/drawing/2014/main" id="{94DFD67E-44E7-AEE4-8062-0D0196E3A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848"/>
              <a:ext cx="348" cy="350"/>
            </a:xfrm>
            <a:custGeom>
              <a:avLst/>
              <a:gdLst>
                <a:gd name="T0" fmla="*/ 1 w 696"/>
                <a:gd name="T1" fmla="*/ 0 h 699"/>
                <a:gd name="T2" fmla="*/ 44 w 696"/>
                <a:gd name="T3" fmla="*/ 42 h 699"/>
                <a:gd name="T4" fmla="*/ 42 w 696"/>
                <a:gd name="T5" fmla="*/ 44 h 699"/>
                <a:gd name="T6" fmla="*/ 0 w 696"/>
                <a:gd name="T7" fmla="*/ 5 h 699"/>
                <a:gd name="T8" fmla="*/ 1 w 696"/>
                <a:gd name="T9" fmla="*/ 0 h 699"/>
                <a:gd name="T10" fmla="*/ 1 w 696"/>
                <a:gd name="T11" fmla="*/ 0 h 6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6"/>
                <a:gd name="T19" fmla="*/ 0 h 699"/>
                <a:gd name="T20" fmla="*/ 696 w 696"/>
                <a:gd name="T21" fmla="*/ 699 h 6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6" h="699">
                  <a:moveTo>
                    <a:pt x="9" y="0"/>
                  </a:moveTo>
                  <a:lnTo>
                    <a:pt x="696" y="662"/>
                  </a:lnTo>
                  <a:lnTo>
                    <a:pt x="660" y="699"/>
                  </a:lnTo>
                  <a:lnTo>
                    <a:pt x="0" y="7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Freeform 62">
              <a:extLst>
                <a:ext uri="{FF2B5EF4-FFF2-40B4-BE49-F238E27FC236}">
                  <a16:creationId xmlns:a16="http://schemas.microsoft.com/office/drawing/2014/main" id="{99E82E37-C935-46C4-58CD-17766038A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2148"/>
              <a:ext cx="107" cy="50"/>
            </a:xfrm>
            <a:custGeom>
              <a:avLst/>
              <a:gdLst>
                <a:gd name="T0" fmla="*/ 1 w 214"/>
                <a:gd name="T1" fmla="*/ 7 h 99"/>
                <a:gd name="T2" fmla="*/ 1 w 214"/>
                <a:gd name="T3" fmla="*/ 7 h 99"/>
                <a:gd name="T4" fmla="*/ 1 w 214"/>
                <a:gd name="T5" fmla="*/ 6 h 99"/>
                <a:gd name="T6" fmla="*/ 2 w 214"/>
                <a:gd name="T7" fmla="*/ 6 h 99"/>
                <a:gd name="T8" fmla="*/ 2 w 214"/>
                <a:gd name="T9" fmla="*/ 6 h 99"/>
                <a:gd name="T10" fmla="*/ 3 w 214"/>
                <a:gd name="T11" fmla="*/ 5 h 99"/>
                <a:gd name="T12" fmla="*/ 4 w 214"/>
                <a:gd name="T13" fmla="*/ 5 h 99"/>
                <a:gd name="T14" fmla="*/ 5 w 214"/>
                <a:gd name="T15" fmla="*/ 4 h 99"/>
                <a:gd name="T16" fmla="*/ 6 w 214"/>
                <a:gd name="T17" fmla="*/ 4 h 99"/>
                <a:gd name="T18" fmla="*/ 6 w 214"/>
                <a:gd name="T19" fmla="*/ 3 h 99"/>
                <a:gd name="T20" fmla="*/ 7 w 214"/>
                <a:gd name="T21" fmla="*/ 3 h 99"/>
                <a:gd name="T22" fmla="*/ 8 w 214"/>
                <a:gd name="T23" fmla="*/ 3 h 99"/>
                <a:gd name="T24" fmla="*/ 10 w 214"/>
                <a:gd name="T25" fmla="*/ 3 h 99"/>
                <a:gd name="T26" fmla="*/ 11 w 214"/>
                <a:gd name="T27" fmla="*/ 3 h 99"/>
                <a:gd name="T28" fmla="*/ 12 w 214"/>
                <a:gd name="T29" fmla="*/ 3 h 99"/>
                <a:gd name="T30" fmla="*/ 13 w 214"/>
                <a:gd name="T31" fmla="*/ 3 h 99"/>
                <a:gd name="T32" fmla="*/ 14 w 214"/>
                <a:gd name="T33" fmla="*/ 3 h 99"/>
                <a:gd name="T34" fmla="*/ 14 w 214"/>
                <a:gd name="T35" fmla="*/ 3 h 99"/>
                <a:gd name="T36" fmla="*/ 14 w 214"/>
                <a:gd name="T37" fmla="*/ 3 h 99"/>
                <a:gd name="T38" fmla="*/ 13 w 214"/>
                <a:gd name="T39" fmla="*/ 3 h 99"/>
                <a:gd name="T40" fmla="*/ 13 w 214"/>
                <a:gd name="T41" fmla="*/ 2 h 99"/>
                <a:gd name="T42" fmla="*/ 12 w 214"/>
                <a:gd name="T43" fmla="*/ 2 h 99"/>
                <a:gd name="T44" fmla="*/ 12 w 214"/>
                <a:gd name="T45" fmla="*/ 1 h 99"/>
                <a:gd name="T46" fmla="*/ 11 w 214"/>
                <a:gd name="T47" fmla="*/ 1 h 99"/>
                <a:gd name="T48" fmla="*/ 11 w 214"/>
                <a:gd name="T49" fmla="*/ 1 h 99"/>
                <a:gd name="T50" fmla="*/ 11 w 214"/>
                <a:gd name="T51" fmla="*/ 1 h 99"/>
                <a:gd name="T52" fmla="*/ 11 w 214"/>
                <a:gd name="T53" fmla="*/ 1 h 99"/>
                <a:gd name="T54" fmla="*/ 11 w 214"/>
                <a:gd name="T55" fmla="*/ 1 h 99"/>
                <a:gd name="T56" fmla="*/ 10 w 214"/>
                <a:gd name="T57" fmla="*/ 1 h 99"/>
                <a:gd name="T58" fmla="*/ 10 w 214"/>
                <a:gd name="T59" fmla="*/ 0 h 99"/>
                <a:gd name="T60" fmla="*/ 9 w 214"/>
                <a:gd name="T61" fmla="*/ 0 h 99"/>
                <a:gd name="T62" fmla="*/ 8 w 214"/>
                <a:gd name="T63" fmla="*/ 0 h 99"/>
                <a:gd name="T64" fmla="*/ 7 w 214"/>
                <a:gd name="T65" fmla="*/ 1 h 99"/>
                <a:gd name="T66" fmla="*/ 7 w 214"/>
                <a:gd name="T67" fmla="*/ 1 h 99"/>
                <a:gd name="T68" fmla="*/ 6 w 214"/>
                <a:gd name="T69" fmla="*/ 1 h 99"/>
                <a:gd name="T70" fmla="*/ 5 w 214"/>
                <a:gd name="T71" fmla="*/ 1 h 99"/>
                <a:gd name="T72" fmla="*/ 4 w 214"/>
                <a:gd name="T73" fmla="*/ 2 h 99"/>
                <a:gd name="T74" fmla="*/ 3 w 214"/>
                <a:gd name="T75" fmla="*/ 2 h 99"/>
                <a:gd name="T76" fmla="*/ 3 w 214"/>
                <a:gd name="T77" fmla="*/ 3 h 99"/>
                <a:gd name="T78" fmla="*/ 2 w 214"/>
                <a:gd name="T79" fmla="*/ 3 h 99"/>
                <a:gd name="T80" fmla="*/ 1 w 214"/>
                <a:gd name="T81" fmla="*/ 4 h 99"/>
                <a:gd name="T82" fmla="*/ 1 w 214"/>
                <a:gd name="T83" fmla="*/ 5 h 99"/>
                <a:gd name="T84" fmla="*/ 0 w 214"/>
                <a:gd name="T85" fmla="*/ 5 h 99"/>
                <a:gd name="T86" fmla="*/ 0 w 214"/>
                <a:gd name="T87" fmla="*/ 6 h 99"/>
                <a:gd name="T88" fmla="*/ 1 w 214"/>
                <a:gd name="T89" fmla="*/ 6 h 99"/>
                <a:gd name="T90" fmla="*/ 1 w 214"/>
                <a:gd name="T91" fmla="*/ 6 h 99"/>
                <a:gd name="T92" fmla="*/ 1 w 214"/>
                <a:gd name="T93" fmla="*/ 7 h 99"/>
                <a:gd name="T94" fmla="*/ 1 w 214"/>
                <a:gd name="T95" fmla="*/ 7 h 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4"/>
                <a:gd name="T145" fmla="*/ 0 h 99"/>
                <a:gd name="T146" fmla="*/ 214 w 214"/>
                <a:gd name="T147" fmla="*/ 99 h 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4" h="99">
                  <a:moveTo>
                    <a:pt x="12" y="99"/>
                  </a:moveTo>
                  <a:lnTo>
                    <a:pt x="12" y="97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0" y="85"/>
                  </a:lnTo>
                  <a:lnTo>
                    <a:pt x="40" y="77"/>
                  </a:lnTo>
                  <a:lnTo>
                    <a:pt x="53" y="70"/>
                  </a:lnTo>
                  <a:lnTo>
                    <a:pt x="65" y="62"/>
                  </a:lnTo>
                  <a:lnTo>
                    <a:pt x="81" y="56"/>
                  </a:lnTo>
                  <a:lnTo>
                    <a:pt x="94" y="48"/>
                  </a:lnTo>
                  <a:lnTo>
                    <a:pt x="111" y="43"/>
                  </a:lnTo>
                  <a:lnTo>
                    <a:pt x="126" y="39"/>
                  </a:lnTo>
                  <a:lnTo>
                    <a:pt x="145" y="36"/>
                  </a:lnTo>
                  <a:lnTo>
                    <a:pt x="162" y="35"/>
                  </a:lnTo>
                  <a:lnTo>
                    <a:pt x="179" y="36"/>
                  </a:lnTo>
                  <a:lnTo>
                    <a:pt x="195" y="40"/>
                  </a:lnTo>
                  <a:lnTo>
                    <a:pt x="214" y="48"/>
                  </a:lnTo>
                  <a:lnTo>
                    <a:pt x="212" y="46"/>
                  </a:lnTo>
                  <a:lnTo>
                    <a:pt x="210" y="42"/>
                  </a:lnTo>
                  <a:lnTo>
                    <a:pt x="202" y="34"/>
                  </a:lnTo>
                  <a:lnTo>
                    <a:pt x="195" y="27"/>
                  </a:lnTo>
                  <a:lnTo>
                    <a:pt x="186" y="17"/>
                  </a:lnTo>
                  <a:lnTo>
                    <a:pt x="178" y="11"/>
                  </a:lnTo>
                  <a:lnTo>
                    <a:pt x="173" y="5"/>
                  </a:lnTo>
                  <a:lnTo>
                    <a:pt x="171" y="4"/>
                  </a:lnTo>
                  <a:lnTo>
                    <a:pt x="169" y="3"/>
                  </a:lnTo>
                  <a:lnTo>
                    <a:pt x="166" y="1"/>
                  </a:lnTo>
                  <a:lnTo>
                    <a:pt x="161" y="1"/>
                  </a:lnTo>
                  <a:lnTo>
                    <a:pt x="154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15" y="1"/>
                  </a:lnTo>
                  <a:lnTo>
                    <a:pt x="102" y="3"/>
                  </a:lnTo>
                  <a:lnTo>
                    <a:pt x="89" y="7"/>
                  </a:lnTo>
                  <a:lnTo>
                    <a:pt x="76" y="11"/>
                  </a:lnTo>
                  <a:lnTo>
                    <a:pt x="62" y="17"/>
                  </a:lnTo>
                  <a:lnTo>
                    <a:pt x="48" y="25"/>
                  </a:lnTo>
                  <a:lnTo>
                    <a:pt x="33" y="34"/>
                  </a:lnTo>
                  <a:lnTo>
                    <a:pt x="18" y="46"/>
                  </a:lnTo>
                  <a:lnTo>
                    <a:pt x="7" y="62"/>
                  </a:lnTo>
                  <a:lnTo>
                    <a:pt x="1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3" y="86"/>
                  </a:lnTo>
                  <a:lnTo>
                    <a:pt x="9" y="95"/>
                  </a:lnTo>
                  <a:lnTo>
                    <a:pt x="12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8" name="Freeform 63">
              <a:extLst>
                <a:ext uri="{FF2B5EF4-FFF2-40B4-BE49-F238E27FC236}">
                  <a16:creationId xmlns:a16="http://schemas.microsoft.com/office/drawing/2014/main" id="{0B7CCAB2-299A-6609-E080-1519A3B9C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" y="2073"/>
              <a:ext cx="99" cy="94"/>
            </a:xfrm>
            <a:custGeom>
              <a:avLst/>
              <a:gdLst>
                <a:gd name="T0" fmla="*/ 1 w 197"/>
                <a:gd name="T1" fmla="*/ 0 h 189"/>
                <a:gd name="T2" fmla="*/ 13 w 197"/>
                <a:gd name="T3" fmla="*/ 11 h 189"/>
                <a:gd name="T4" fmla="*/ 8 w 197"/>
                <a:gd name="T5" fmla="*/ 10 h 189"/>
                <a:gd name="T6" fmla="*/ 0 w 197"/>
                <a:gd name="T7" fmla="*/ 3 h 189"/>
                <a:gd name="T8" fmla="*/ 1 w 197"/>
                <a:gd name="T9" fmla="*/ 0 h 189"/>
                <a:gd name="T10" fmla="*/ 1 w 197"/>
                <a:gd name="T11" fmla="*/ 0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7"/>
                <a:gd name="T19" fmla="*/ 0 h 189"/>
                <a:gd name="T20" fmla="*/ 197 w 197"/>
                <a:gd name="T21" fmla="*/ 189 h 1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7" h="189">
                  <a:moveTo>
                    <a:pt x="9" y="0"/>
                  </a:moveTo>
                  <a:lnTo>
                    <a:pt x="197" y="189"/>
                  </a:lnTo>
                  <a:lnTo>
                    <a:pt x="120" y="171"/>
                  </a:lnTo>
                  <a:lnTo>
                    <a:pt x="0" y="5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9" name="Freeform 64">
              <a:extLst>
                <a:ext uri="{FF2B5EF4-FFF2-40B4-BE49-F238E27FC236}">
                  <a16:creationId xmlns:a16="http://schemas.microsoft.com/office/drawing/2014/main" id="{7EEFFC22-EEC9-D023-AFC9-80365781A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1988"/>
              <a:ext cx="1048" cy="796"/>
            </a:xfrm>
            <a:custGeom>
              <a:avLst/>
              <a:gdLst>
                <a:gd name="T0" fmla="*/ 0 w 2096"/>
                <a:gd name="T1" fmla="*/ 98 h 1592"/>
                <a:gd name="T2" fmla="*/ 1 w 2096"/>
                <a:gd name="T3" fmla="*/ 98 h 1592"/>
                <a:gd name="T4" fmla="*/ 1 w 2096"/>
                <a:gd name="T5" fmla="*/ 96 h 1592"/>
                <a:gd name="T6" fmla="*/ 1 w 2096"/>
                <a:gd name="T7" fmla="*/ 95 h 1592"/>
                <a:gd name="T8" fmla="*/ 2 w 2096"/>
                <a:gd name="T9" fmla="*/ 93 h 1592"/>
                <a:gd name="T10" fmla="*/ 3 w 2096"/>
                <a:gd name="T11" fmla="*/ 91 h 1592"/>
                <a:gd name="T12" fmla="*/ 5 w 2096"/>
                <a:gd name="T13" fmla="*/ 89 h 1592"/>
                <a:gd name="T14" fmla="*/ 6 w 2096"/>
                <a:gd name="T15" fmla="*/ 87 h 1592"/>
                <a:gd name="T16" fmla="*/ 9 w 2096"/>
                <a:gd name="T17" fmla="*/ 84 h 1592"/>
                <a:gd name="T18" fmla="*/ 20 w 2096"/>
                <a:gd name="T19" fmla="*/ 77 h 1592"/>
                <a:gd name="T20" fmla="*/ 37 w 2096"/>
                <a:gd name="T21" fmla="*/ 64 h 1592"/>
                <a:gd name="T22" fmla="*/ 59 w 2096"/>
                <a:gd name="T23" fmla="*/ 49 h 1592"/>
                <a:gd name="T24" fmla="*/ 82 w 2096"/>
                <a:gd name="T25" fmla="*/ 34 h 1592"/>
                <a:gd name="T26" fmla="*/ 103 w 2096"/>
                <a:gd name="T27" fmla="*/ 19 h 1592"/>
                <a:gd name="T28" fmla="*/ 119 w 2096"/>
                <a:gd name="T29" fmla="*/ 8 h 1592"/>
                <a:gd name="T30" fmla="*/ 129 w 2096"/>
                <a:gd name="T31" fmla="*/ 1 h 1592"/>
                <a:gd name="T32" fmla="*/ 131 w 2096"/>
                <a:gd name="T33" fmla="*/ 3 h 1592"/>
                <a:gd name="T34" fmla="*/ 126 w 2096"/>
                <a:gd name="T35" fmla="*/ 6 h 1592"/>
                <a:gd name="T36" fmla="*/ 113 w 2096"/>
                <a:gd name="T37" fmla="*/ 14 h 1592"/>
                <a:gd name="T38" fmla="*/ 95 w 2096"/>
                <a:gd name="T39" fmla="*/ 27 h 1592"/>
                <a:gd name="T40" fmla="*/ 74 w 2096"/>
                <a:gd name="T41" fmla="*/ 42 h 1592"/>
                <a:gd name="T42" fmla="*/ 52 w 2096"/>
                <a:gd name="T43" fmla="*/ 57 h 1592"/>
                <a:gd name="T44" fmla="*/ 33 w 2096"/>
                <a:gd name="T45" fmla="*/ 70 h 1592"/>
                <a:gd name="T46" fmla="*/ 19 w 2096"/>
                <a:gd name="T47" fmla="*/ 80 h 1592"/>
                <a:gd name="T48" fmla="*/ 11 w 2096"/>
                <a:gd name="T49" fmla="*/ 86 h 1592"/>
                <a:gd name="T50" fmla="*/ 9 w 2096"/>
                <a:gd name="T51" fmla="*/ 88 h 1592"/>
                <a:gd name="T52" fmla="*/ 8 w 2096"/>
                <a:gd name="T53" fmla="*/ 90 h 1592"/>
                <a:gd name="T54" fmla="*/ 6 w 2096"/>
                <a:gd name="T55" fmla="*/ 92 h 1592"/>
                <a:gd name="T56" fmla="*/ 5 w 2096"/>
                <a:gd name="T57" fmla="*/ 94 h 1592"/>
                <a:gd name="T58" fmla="*/ 4 w 2096"/>
                <a:gd name="T59" fmla="*/ 95 h 1592"/>
                <a:gd name="T60" fmla="*/ 4 w 2096"/>
                <a:gd name="T61" fmla="*/ 97 h 1592"/>
                <a:gd name="T62" fmla="*/ 3 w 2096"/>
                <a:gd name="T63" fmla="*/ 99 h 1592"/>
                <a:gd name="T64" fmla="*/ 3 w 2096"/>
                <a:gd name="T65" fmla="*/ 100 h 1592"/>
                <a:gd name="T66" fmla="*/ 0 w 2096"/>
                <a:gd name="T67" fmla="*/ 98 h 15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96"/>
                <a:gd name="T103" fmla="*/ 0 h 1592"/>
                <a:gd name="T104" fmla="*/ 2096 w 2096"/>
                <a:gd name="T105" fmla="*/ 1592 h 159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96" h="1592">
                  <a:moveTo>
                    <a:pt x="0" y="1565"/>
                  </a:moveTo>
                  <a:lnTo>
                    <a:pt x="0" y="1564"/>
                  </a:lnTo>
                  <a:lnTo>
                    <a:pt x="1" y="1560"/>
                  </a:lnTo>
                  <a:lnTo>
                    <a:pt x="4" y="1553"/>
                  </a:lnTo>
                  <a:lnTo>
                    <a:pt x="6" y="1545"/>
                  </a:lnTo>
                  <a:lnTo>
                    <a:pt x="9" y="1534"/>
                  </a:lnTo>
                  <a:lnTo>
                    <a:pt x="16" y="1523"/>
                  </a:lnTo>
                  <a:lnTo>
                    <a:pt x="21" y="1509"/>
                  </a:lnTo>
                  <a:lnTo>
                    <a:pt x="28" y="1495"/>
                  </a:lnTo>
                  <a:lnTo>
                    <a:pt x="34" y="1480"/>
                  </a:lnTo>
                  <a:lnTo>
                    <a:pt x="44" y="1464"/>
                  </a:lnTo>
                  <a:lnTo>
                    <a:pt x="52" y="1448"/>
                  </a:lnTo>
                  <a:lnTo>
                    <a:pt x="62" y="1432"/>
                  </a:lnTo>
                  <a:lnTo>
                    <a:pt x="72" y="1416"/>
                  </a:lnTo>
                  <a:lnTo>
                    <a:pt x="83" y="1400"/>
                  </a:lnTo>
                  <a:lnTo>
                    <a:pt x="97" y="1385"/>
                  </a:lnTo>
                  <a:lnTo>
                    <a:pt x="110" y="1372"/>
                  </a:lnTo>
                  <a:lnTo>
                    <a:pt x="142" y="1343"/>
                  </a:lnTo>
                  <a:lnTo>
                    <a:pt x="214" y="1291"/>
                  </a:lnTo>
                  <a:lnTo>
                    <a:pt x="317" y="1217"/>
                  </a:lnTo>
                  <a:lnTo>
                    <a:pt x="447" y="1126"/>
                  </a:lnTo>
                  <a:lnTo>
                    <a:pt x="597" y="1021"/>
                  </a:lnTo>
                  <a:lnTo>
                    <a:pt x="765" y="905"/>
                  </a:lnTo>
                  <a:lnTo>
                    <a:pt x="941" y="783"/>
                  </a:lnTo>
                  <a:lnTo>
                    <a:pt x="1123" y="658"/>
                  </a:lnTo>
                  <a:lnTo>
                    <a:pt x="1303" y="533"/>
                  </a:lnTo>
                  <a:lnTo>
                    <a:pt x="1478" y="415"/>
                  </a:lnTo>
                  <a:lnTo>
                    <a:pt x="1640" y="303"/>
                  </a:lnTo>
                  <a:lnTo>
                    <a:pt x="1786" y="204"/>
                  </a:lnTo>
                  <a:lnTo>
                    <a:pt x="1907" y="119"/>
                  </a:lnTo>
                  <a:lnTo>
                    <a:pt x="2003" y="56"/>
                  </a:lnTo>
                  <a:lnTo>
                    <a:pt x="2062" y="13"/>
                  </a:lnTo>
                  <a:lnTo>
                    <a:pt x="2085" y="0"/>
                  </a:lnTo>
                  <a:lnTo>
                    <a:pt x="2096" y="36"/>
                  </a:lnTo>
                  <a:lnTo>
                    <a:pt x="2076" y="50"/>
                  </a:lnTo>
                  <a:lnTo>
                    <a:pt x="2017" y="89"/>
                  </a:lnTo>
                  <a:lnTo>
                    <a:pt x="1928" y="149"/>
                  </a:lnTo>
                  <a:lnTo>
                    <a:pt x="1811" y="230"/>
                  </a:lnTo>
                  <a:lnTo>
                    <a:pt x="1672" y="324"/>
                  </a:lnTo>
                  <a:lnTo>
                    <a:pt x="1518" y="431"/>
                  </a:lnTo>
                  <a:lnTo>
                    <a:pt x="1350" y="547"/>
                  </a:lnTo>
                  <a:lnTo>
                    <a:pt x="1179" y="666"/>
                  </a:lnTo>
                  <a:lnTo>
                    <a:pt x="1004" y="786"/>
                  </a:lnTo>
                  <a:lnTo>
                    <a:pt x="834" y="903"/>
                  </a:lnTo>
                  <a:lnTo>
                    <a:pt x="672" y="1014"/>
                  </a:lnTo>
                  <a:lnTo>
                    <a:pt x="526" y="1118"/>
                  </a:lnTo>
                  <a:lnTo>
                    <a:pt x="397" y="1206"/>
                  </a:lnTo>
                  <a:lnTo>
                    <a:pt x="295" y="1280"/>
                  </a:lnTo>
                  <a:lnTo>
                    <a:pt x="220" y="1333"/>
                  </a:lnTo>
                  <a:lnTo>
                    <a:pt x="182" y="1364"/>
                  </a:lnTo>
                  <a:lnTo>
                    <a:pt x="162" y="1378"/>
                  </a:lnTo>
                  <a:lnTo>
                    <a:pt x="146" y="1396"/>
                  </a:lnTo>
                  <a:lnTo>
                    <a:pt x="130" y="1412"/>
                  </a:lnTo>
                  <a:lnTo>
                    <a:pt x="119" y="1429"/>
                  </a:lnTo>
                  <a:lnTo>
                    <a:pt x="106" y="1444"/>
                  </a:lnTo>
                  <a:lnTo>
                    <a:pt x="97" y="1460"/>
                  </a:lnTo>
                  <a:lnTo>
                    <a:pt x="87" y="1476"/>
                  </a:lnTo>
                  <a:lnTo>
                    <a:pt x="81" y="1491"/>
                  </a:lnTo>
                  <a:lnTo>
                    <a:pt x="74" y="1505"/>
                  </a:lnTo>
                  <a:lnTo>
                    <a:pt x="68" y="1519"/>
                  </a:lnTo>
                  <a:lnTo>
                    <a:pt x="62" y="1533"/>
                  </a:lnTo>
                  <a:lnTo>
                    <a:pt x="58" y="1546"/>
                  </a:lnTo>
                  <a:lnTo>
                    <a:pt x="54" y="1557"/>
                  </a:lnTo>
                  <a:lnTo>
                    <a:pt x="50" y="1570"/>
                  </a:lnTo>
                  <a:lnTo>
                    <a:pt x="46" y="1580"/>
                  </a:lnTo>
                  <a:lnTo>
                    <a:pt x="42" y="1592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73" name="Oval 97" descr="白色大理石">
            <a:extLst>
              <a:ext uri="{FF2B5EF4-FFF2-40B4-BE49-F238E27FC236}">
                <a16:creationId xmlns:a16="http://schemas.microsoft.com/office/drawing/2014/main" id="{E2A18C47-0B1A-80EC-8A76-883EECA2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1200"/>
            <a:ext cx="1905000" cy="762000"/>
          </a:xfrm>
          <a:prstGeom prst="ellipse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Mean Value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Theorem</a:t>
            </a:r>
          </a:p>
        </p:txBody>
      </p:sp>
      <p:sp>
        <p:nvSpPr>
          <p:cNvPr id="50274" name="Text Box 98">
            <a:extLst>
              <a:ext uri="{FF2B5EF4-FFF2-40B4-BE49-F238E27FC236}">
                <a16:creationId xmlns:a16="http://schemas.microsoft.com/office/drawing/2014/main" id="{694DC496-7493-6A1E-5744-C6224296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90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ea typeface="楷体_GB2312" pitchFamily="49" charset="-122"/>
              </a:rPr>
              <a:t>= </a:t>
            </a:r>
            <a:r>
              <a:rPr kumimoji="0" lang="en-US" altLang="zh-CN" sz="2400" b="1" i="1">
                <a:ea typeface="楷体_GB2312" pitchFamily="49" charset="-122"/>
              </a:rPr>
              <a:t>f </a:t>
            </a:r>
            <a:r>
              <a:rPr kumimoji="0" lang="en-US" altLang="zh-CN" sz="2400" b="1">
                <a:ea typeface="楷体_GB2312" pitchFamily="49" charset="-122"/>
              </a:rPr>
              <a:t>’(</a:t>
            </a:r>
            <a:r>
              <a:rPr kumimoji="0" lang="en-US" altLang="zh-CN" sz="2400" b="1" i="1">
                <a:ea typeface="楷体_GB2312" pitchFamily="49" charset="-122"/>
                <a:sym typeface="Symbol" panose="05050102010706020507" pitchFamily="18" charset="2"/>
              </a:rPr>
              <a:t> 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)(</a:t>
            </a:r>
            <a:r>
              <a:rPr kumimoji="0" lang="en-US" altLang="zh-CN" sz="24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*  </a:t>
            </a:r>
            <a:r>
              <a:rPr kumimoji="0" lang="en-US" altLang="zh-CN" sz="24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kumimoji="0" lang="en-US" altLang="zh-CN" sz="2400" b="1">
              <a:ea typeface="楷体_GB2312" pitchFamily="49" charset="-122"/>
            </a:endParaRPr>
          </a:p>
        </p:txBody>
      </p:sp>
      <p:sp>
        <p:nvSpPr>
          <p:cNvPr id="50275" name="Text Box 99">
            <a:extLst>
              <a:ext uri="{FF2B5EF4-FFF2-40B4-BE49-F238E27FC236}">
                <a16:creationId xmlns:a16="http://schemas.microsoft.com/office/drawing/2014/main" id="{F4B932C6-B2DE-C22B-ABA4-B4D851AF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3429000"/>
            <a:ext cx="763111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 i="1">
                <a:ea typeface="楷体_GB2312" pitchFamily="49" charset="-122"/>
              </a:rPr>
              <a:t>x</a:t>
            </a:r>
            <a:r>
              <a:rPr kumimoji="0" lang="en-US" altLang="zh-CN" sz="2400" b="1">
                <a:ea typeface="楷体_GB2312" pitchFamily="49" charset="-122"/>
              </a:rPr>
              <a:t>* </a:t>
            </a:r>
            <a:r>
              <a:rPr kumimoji="0" lang="zh-CN" altLang="en-US" sz="2400" b="1">
                <a:ea typeface="楷体_GB2312" pitchFamily="49" charset="-122"/>
              </a:rPr>
              <a:t>与 </a:t>
            </a:r>
            <a:r>
              <a:rPr kumimoji="0" lang="en-US" altLang="zh-CN" sz="2400" b="1" i="1">
                <a:ea typeface="楷体_GB2312" pitchFamily="49" charset="-122"/>
              </a:rPr>
              <a:t>x </a:t>
            </a:r>
            <a:r>
              <a:rPr kumimoji="0" lang="zh-CN" altLang="en-US" sz="2400" b="1">
                <a:ea typeface="楷体_GB2312" pitchFamily="49" charset="-122"/>
              </a:rPr>
              <a:t>非常接近时，可认为 </a:t>
            </a:r>
            <a:r>
              <a:rPr kumimoji="0" lang="en-US" altLang="zh-CN" sz="2400" b="1" i="1">
                <a:ea typeface="楷体_GB2312" pitchFamily="49" charset="-122"/>
              </a:rPr>
              <a:t>f </a:t>
            </a:r>
            <a:r>
              <a:rPr kumimoji="0" lang="en-US" altLang="zh-CN" sz="2400" b="1">
                <a:ea typeface="楷体_GB2312" pitchFamily="49" charset="-122"/>
              </a:rPr>
              <a:t>’(</a:t>
            </a:r>
            <a:r>
              <a:rPr kumimoji="0" lang="en-US" altLang="zh-CN" sz="2400" b="1" i="1">
                <a:ea typeface="楷体_GB2312" pitchFamily="49" charset="-122"/>
                <a:sym typeface="Symbol" panose="05050102010706020507" pitchFamily="18" charset="2"/>
              </a:rPr>
              <a:t> 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0" lang="en-US" altLang="zh-CN" sz="2400" b="1">
                <a:ea typeface="楷体_GB2312" pitchFamily="49" charset="-122"/>
              </a:rPr>
              <a:t>  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 </a:t>
            </a:r>
            <a:r>
              <a:rPr kumimoji="0" lang="en-US" altLang="zh-CN" sz="2400" b="1" i="1">
                <a:ea typeface="楷体_GB2312" pitchFamily="49" charset="-122"/>
              </a:rPr>
              <a:t>f </a:t>
            </a:r>
            <a:r>
              <a:rPr kumimoji="0" lang="en-US" altLang="zh-CN" sz="2400" b="1">
                <a:ea typeface="楷体_GB2312" pitchFamily="49" charset="-122"/>
              </a:rPr>
              <a:t>’(</a:t>
            </a:r>
            <a:r>
              <a:rPr kumimoji="0" lang="en-US" altLang="zh-CN" sz="2400" b="1" i="1">
                <a:ea typeface="楷体_GB2312" pitchFamily="49" charset="-122"/>
              </a:rPr>
              <a:t>x</a:t>
            </a:r>
            <a:r>
              <a:rPr kumimoji="0" lang="en-US" altLang="zh-CN" sz="2400" b="1">
                <a:ea typeface="楷体_GB2312" pitchFamily="49" charset="-122"/>
              </a:rPr>
              <a:t>*) </a:t>
            </a:r>
            <a:r>
              <a:rPr kumimoji="0" lang="zh-CN" altLang="en-US" sz="2400" b="1">
                <a:ea typeface="楷体_GB2312" pitchFamily="49" charset="-122"/>
              </a:rPr>
              <a:t>，则有：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ea typeface="楷体_GB2312" pitchFamily="49" charset="-122"/>
              </a:rPr>
              <a:t>|</a:t>
            </a:r>
            <a:r>
              <a:rPr kumimoji="0" lang="en-US" altLang="zh-CN" sz="2400" b="1" i="1">
                <a:ea typeface="楷体_GB2312" pitchFamily="49" charset="-122"/>
              </a:rPr>
              <a:t>e</a:t>
            </a:r>
            <a:r>
              <a:rPr kumimoji="0" lang="en-US" altLang="zh-CN" sz="2400" b="1">
                <a:ea typeface="楷体_GB2312" pitchFamily="49" charset="-122"/>
              </a:rPr>
              <a:t>*(</a:t>
            </a:r>
            <a:r>
              <a:rPr kumimoji="0" lang="en-US" altLang="zh-CN" sz="2400" b="1" i="1">
                <a:ea typeface="楷体_GB2312" pitchFamily="49" charset="-122"/>
              </a:rPr>
              <a:t>A</a:t>
            </a:r>
            <a:r>
              <a:rPr kumimoji="0" lang="en-US" altLang="zh-CN" sz="2400" b="1">
                <a:ea typeface="楷体_GB2312" pitchFamily="49" charset="-122"/>
              </a:rPr>
              <a:t>)| 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</a:t>
            </a:r>
            <a:r>
              <a:rPr kumimoji="0" lang="en-US" altLang="zh-CN" sz="2400" b="1">
                <a:ea typeface="楷体_GB2312" pitchFamily="49" charset="-122"/>
              </a:rPr>
              <a:t> | </a:t>
            </a:r>
            <a:r>
              <a:rPr kumimoji="0" lang="en-US" altLang="zh-CN" sz="2400" b="1" i="1">
                <a:ea typeface="楷体_GB2312" pitchFamily="49" charset="-122"/>
              </a:rPr>
              <a:t>f </a:t>
            </a:r>
            <a:r>
              <a:rPr kumimoji="0" lang="en-US" altLang="zh-CN" sz="2400" b="1">
                <a:ea typeface="楷体_GB2312" pitchFamily="49" charset="-122"/>
              </a:rPr>
              <a:t>’(</a:t>
            </a:r>
            <a:r>
              <a:rPr kumimoji="0" lang="en-US" altLang="zh-CN" sz="2400" b="1" i="1">
                <a:ea typeface="楷体_GB2312" pitchFamily="49" charset="-122"/>
              </a:rPr>
              <a:t>x</a:t>
            </a:r>
            <a:r>
              <a:rPr kumimoji="0" lang="en-US" altLang="zh-CN" sz="2400" b="1">
                <a:ea typeface="楷体_GB2312" pitchFamily="49" charset="-122"/>
              </a:rPr>
              <a:t>*)|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·</a:t>
            </a:r>
            <a:r>
              <a:rPr kumimoji="0" lang="en-US" altLang="zh-CN" sz="2400" b="1">
                <a:ea typeface="楷体_GB2312" pitchFamily="49" charset="-122"/>
              </a:rPr>
              <a:t>|</a:t>
            </a:r>
            <a:r>
              <a:rPr kumimoji="0" lang="en-US" altLang="zh-CN" sz="2400" b="1" i="1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*(</a:t>
            </a:r>
            <a:r>
              <a:rPr kumimoji="0" lang="en-US" altLang="zh-CN" sz="24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0" lang="en-US" altLang="zh-CN" sz="2400" b="1">
                <a:ea typeface="楷体_GB2312" pitchFamily="49" charset="-122"/>
              </a:rPr>
              <a:t>|</a:t>
            </a:r>
          </a:p>
        </p:txBody>
      </p:sp>
      <p:sp>
        <p:nvSpPr>
          <p:cNvPr id="50276" name="Rectangle 100">
            <a:extLst>
              <a:ext uri="{FF2B5EF4-FFF2-40B4-BE49-F238E27FC236}">
                <a16:creationId xmlns:a16="http://schemas.microsoft.com/office/drawing/2014/main" id="{AD8F365B-3672-FE63-AC69-F2BB327B6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76800"/>
            <a:ext cx="7467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即：</a:t>
            </a:r>
            <a:r>
              <a:rPr kumimoji="0" lang="en-US" altLang="zh-CN" sz="2400" b="1" i="1">
                <a:ea typeface="楷体_GB2312" pitchFamily="49" charset="-122"/>
              </a:rPr>
              <a:t>x</a:t>
            </a:r>
            <a:r>
              <a:rPr kumimoji="0" lang="en-US" altLang="zh-CN" sz="2400" b="1">
                <a:ea typeface="楷体_GB2312" pitchFamily="49" charset="-122"/>
              </a:rPr>
              <a:t>*</a:t>
            </a:r>
            <a:r>
              <a:rPr lang="zh-CN" altLang="en-US" sz="2400" b="1">
                <a:ea typeface="楷体_GB2312" pitchFamily="49" charset="-122"/>
              </a:rPr>
              <a:t>产生的误差经过 </a:t>
            </a:r>
            <a:r>
              <a:rPr kumimoji="0" lang="en-US" altLang="zh-CN" sz="2400" b="1" i="1">
                <a:ea typeface="楷体_GB2312" pitchFamily="49" charset="-122"/>
              </a:rPr>
              <a:t>f </a:t>
            </a:r>
            <a:r>
              <a:rPr lang="zh-CN" altLang="en-US" sz="2400" b="1">
                <a:ea typeface="楷体_GB2312" pitchFamily="49" charset="-122"/>
              </a:rPr>
              <a:t>作用后被放大</a:t>
            </a:r>
            <a:r>
              <a:rPr lang="en-US" altLang="zh-CN" sz="2400" b="1">
                <a:ea typeface="楷体_GB2312" pitchFamily="49" charset="-122"/>
              </a:rPr>
              <a:t>/</a:t>
            </a:r>
            <a:r>
              <a:rPr lang="zh-CN" altLang="en-US" sz="2400" b="1">
                <a:ea typeface="楷体_GB2312" pitchFamily="49" charset="-122"/>
              </a:rPr>
              <a:t>缩小了</a:t>
            </a:r>
            <a:r>
              <a:rPr kumimoji="0" lang="en-US" altLang="zh-CN" sz="2400" b="1">
                <a:ea typeface="楷体_GB2312" pitchFamily="49" charset="-122"/>
              </a:rPr>
              <a:t>| </a:t>
            </a:r>
            <a:r>
              <a:rPr kumimoji="0" lang="en-US" altLang="zh-CN" sz="2400" b="1" i="1">
                <a:ea typeface="楷体_GB2312" pitchFamily="49" charset="-122"/>
              </a:rPr>
              <a:t>f </a:t>
            </a:r>
            <a:r>
              <a:rPr kumimoji="0" lang="en-US" altLang="zh-CN" sz="2400" b="1">
                <a:ea typeface="楷体_GB2312" pitchFamily="49" charset="-122"/>
              </a:rPr>
              <a:t>’(</a:t>
            </a:r>
            <a:r>
              <a:rPr kumimoji="0" lang="en-US" altLang="zh-CN" sz="2400" b="1" i="1">
                <a:ea typeface="楷体_GB2312" pitchFamily="49" charset="-122"/>
              </a:rPr>
              <a:t>x</a:t>
            </a:r>
            <a:r>
              <a:rPr kumimoji="0" lang="en-US" altLang="zh-CN" sz="2400" b="1">
                <a:ea typeface="楷体_GB2312" pitchFamily="49" charset="-122"/>
              </a:rPr>
              <a:t>*)|</a:t>
            </a:r>
            <a:r>
              <a:rPr lang="zh-CN" altLang="en-US" sz="2400" b="1">
                <a:ea typeface="楷体_GB2312" pitchFamily="49" charset="-122"/>
              </a:rPr>
              <a:t>倍。故称</a:t>
            </a:r>
            <a:r>
              <a:rPr kumimoji="0" lang="en-US" altLang="zh-CN" sz="2400" b="1">
                <a:ea typeface="楷体_GB2312" pitchFamily="49" charset="-122"/>
              </a:rPr>
              <a:t>| </a:t>
            </a:r>
            <a:r>
              <a:rPr kumimoji="0" lang="en-US" altLang="zh-CN" sz="2400" b="1" i="1">
                <a:ea typeface="楷体_GB2312" pitchFamily="49" charset="-122"/>
              </a:rPr>
              <a:t>f </a:t>
            </a:r>
            <a:r>
              <a:rPr kumimoji="0" lang="en-US" altLang="zh-CN" sz="2400" b="1">
                <a:ea typeface="楷体_GB2312" pitchFamily="49" charset="-122"/>
              </a:rPr>
              <a:t>’(</a:t>
            </a:r>
            <a:r>
              <a:rPr kumimoji="0" lang="en-US" altLang="zh-CN" sz="2400" b="1" i="1">
                <a:ea typeface="楷体_GB2312" pitchFamily="49" charset="-122"/>
              </a:rPr>
              <a:t>x</a:t>
            </a:r>
            <a:r>
              <a:rPr kumimoji="0" lang="en-US" altLang="zh-CN" sz="2400" b="1">
                <a:ea typeface="楷体_GB2312" pitchFamily="49" charset="-122"/>
              </a:rPr>
              <a:t>*)|</a:t>
            </a:r>
            <a:r>
              <a:rPr lang="zh-CN" altLang="en-US" sz="2400" b="1">
                <a:ea typeface="楷体_GB2312" pitchFamily="49" charset="-122"/>
              </a:rPr>
              <a:t>为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放大因子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amplification factor */</a:t>
            </a:r>
            <a:r>
              <a:rPr lang="en-US" altLang="zh-CN" sz="2400" b="1">
                <a:ea typeface="楷体_GB2312" pitchFamily="49" charset="-122"/>
              </a:rPr>
              <a:t>   </a:t>
            </a:r>
            <a:r>
              <a:rPr lang="zh-CN" altLang="zh-CN" sz="2400" b="1">
                <a:ea typeface="楷体_GB2312" pitchFamily="49" charset="-122"/>
              </a:rPr>
              <a:t>或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绝对条件数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absolute condition number */.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7" grpId="0" autoUpdateAnimBg="0"/>
      <p:bldP spid="50195" grpId="0" autoUpdateAnimBg="0"/>
      <p:bldP spid="50273" grpId="0" animBg="1" autoUpdateAnimBg="0"/>
      <p:bldP spid="50274" grpId="0" autoUpdateAnimBg="0"/>
      <p:bldP spid="50275" grpId="0" autoUpdateAnimBg="0"/>
      <p:bldP spid="5027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4B761DD-3DB2-3FD0-8A05-A6A9F4AF5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0"/>
            <a:ext cx="3886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§3 Error Estimation for Functions</a:t>
            </a:r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677857A7-4F47-6506-ED88-7AAFDF049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749300"/>
          <a:ext cx="26924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800" imgH="457200" progId="Equation.DSMT4">
                  <p:embed/>
                </p:oleObj>
              </mc:Choice>
              <mc:Fallback>
                <p:oleObj name="Equation" r:id="rId6" imgW="1320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749300"/>
                        <a:ext cx="26924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80B8BDFC-E5ED-29E6-3105-1F5E5CF2F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2325" y="782638"/>
          <a:ext cx="217011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0" imgH="431800" progId="Equation.DSMT4">
                  <p:embed/>
                </p:oleObj>
              </mc:Choice>
              <mc:Fallback>
                <p:oleObj name="Equation" r:id="rId8" imgW="1143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782638"/>
                        <a:ext cx="217011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8DB64A1B-A99B-3CB6-F196-605151663A6C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055269" y="-88106"/>
            <a:ext cx="1104900" cy="2500312"/>
            <a:chOff x="1738" y="1934"/>
            <a:chExt cx="1302" cy="1268"/>
          </a:xfrm>
        </p:grpSpPr>
        <p:sp>
          <p:nvSpPr>
            <p:cNvPr id="25615" name="Freeform 6">
              <a:extLst>
                <a:ext uri="{FF2B5EF4-FFF2-40B4-BE49-F238E27FC236}">
                  <a16:creationId xmlns:a16="http://schemas.microsoft.com/office/drawing/2014/main" id="{1215D72C-1E56-7C7C-9B1A-B9E213DAA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" y="1934"/>
              <a:ext cx="1302" cy="1268"/>
            </a:xfrm>
            <a:custGeom>
              <a:avLst/>
              <a:gdLst>
                <a:gd name="T0" fmla="*/ 0 w 2606"/>
                <a:gd name="T1" fmla="*/ 2 h 2536"/>
                <a:gd name="T2" fmla="*/ 0 w 2606"/>
                <a:gd name="T3" fmla="*/ 158 h 2536"/>
                <a:gd name="T4" fmla="*/ 162 w 2606"/>
                <a:gd name="T5" fmla="*/ 159 h 2536"/>
                <a:gd name="T6" fmla="*/ 159 w 2606"/>
                <a:gd name="T7" fmla="*/ 0 h 2536"/>
                <a:gd name="T8" fmla="*/ 0 w 2606"/>
                <a:gd name="T9" fmla="*/ 2 h 2536"/>
                <a:gd name="T10" fmla="*/ 0 w 2606"/>
                <a:gd name="T11" fmla="*/ 2 h 2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06"/>
                <a:gd name="T19" fmla="*/ 0 h 2536"/>
                <a:gd name="T20" fmla="*/ 2606 w 2606"/>
                <a:gd name="T21" fmla="*/ 2536 h 2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06" h="2536">
                  <a:moveTo>
                    <a:pt x="0" y="23"/>
                  </a:moveTo>
                  <a:lnTo>
                    <a:pt x="15" y="2520"/>
                  </a:lnTo>
                  <a:lnTo>
                    <a:pt x="2606" y="2536"/>
                  </a:lnTo>
                  <a:lnTo>
                    <a:pt x="2545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Freeform 7">
              <a:extLst>
                <a:ext uri="{FF2B5EF4-FFF2-40B4-BE49-F238E27FC236}">
                  <a16:creationId xmlns:a16="http://schemas.microsoft.com/office/drawing/2014/main" id="{2D2D33B9-EE57-2319-BBCD-CC4972C5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2404"/>
              <a:ext cx="998" cy="780"/>
            </a:xfrm>
            <a:custGeom>
              <a:avLst/>
              <a:gdLst>
                <a:gd name="T0" fmla="*/ 0 w 1995"/>
                <a:gd name="T1" fmla="*/ 21 h 1562"/>
                <a:gd name="T2" fmla="*/ 0 w 1995"/>
                <a:gd name="T3" fmla="*/ 21 h 1562"/>
                <a:gd name="T4" fmla="*/ 1 w 1995"/>
                <a:gd name="T5" fmla="*/ 20 h 1562"/>
                <a:gd name="T6" fmla="*/ 1 w 1995"/>
                <a:gd name="T7" fmla="*/ 18 h 1562"/>
                <a:gd name="T8" fmla="*/ 1 w 1995"/>
                <a:gd name="T9" fmla="*/ 17 h 1562"/>
                <a:gd name="T10" fmla="*/ 1 w 1995"/>
                <a:gd name="T11" fmla="*/ 15 h 1562"/>
                <a:gd name="T12" fmla="*/ 2 w 1995"/>
                <a:gd name="T13" fmla="*/ 12 h 1562"/>
                <a:gd name="T14" fmla="*/ 3 w 1995"/>
                <a:gd name="T15" fmla="*/ 10 h 1562"/>
                <a:gd name="T16" fmla="*/ 4 w 1995"/>
                <a:gd name="T17" fmla="*/ 8 h 1562"/>
                <a:gd name="T18" fmla="*/ 5 w 1995"/>
                <a:gd name="T19" fmla="*/ 5 h 1562"/>
                <a:gd name="T20" fmla="*/ 7 w 1995"/>
                <a:gd name="T21" fmla="*/ 3 h 1562"/>
                <a:gd name="T22" fmla="*/ 8 w 1995"/>
                <a:gd name="T23" fmla="*/ 2 h 1562"/>
                <a:gd name="T24" fmla="*/ 10 w 1995"/>
                <a:gd name="T25" fmla="*/ 0 h 1562"/>
                <a:gd name="T26" fmla="*/ 13 w 1995"/>
                <a:gd name="T27" fmla="*/ 0 h 1562"/>
                <a:gd name="T28" fmla="*/ 15 w 1995"/>
                <a:gd name="T29" fmla="*/ 0 h 1562"/>
                <a:gd name="T30" fmla="*/ 18 w 1995"/>
                <a:gd name="T31" fmla="*/ 0 h 1562"/>
                <a:gd name="T32" fmla="*/ 22 w 1995"/>
                <a:gd name="T33" fmla="*/ 2 h 1562"/>
                <a:gd name="T34" fmla="*/ 26 w 1995"/>
                <a:gd name="T35" fmla="*/ 4 h 1562"/>
                <a:gd name="T36" fmla="*/ 32 w 1995"/>
                <a:gd name="T37" fmla="*/ 9 h 1562"/>
                <a:gd name="T38" fmla="*/ 38 w 1995"/>
                <a:gd name="T39" fmla="*/ 14 h 1562"/>
                <a:gd name="T40" fmla="*/ 46 w 1995"/>
                <a:gd name="T41" fmla="*/ 21 h 1562"/>
                <a:gd name="T42" fmla="*/ 54 w 1995"/>
                <a:gd name="T43" fmla="*/ 28 h 1562"/>
                <a:gd name="T44" fmla="*/ 63 w 1995"/>
                <a:gd name="T45" fmla="*/ 36 h 1562"/>
                <a:gd name="T46" fmla="*/ 72 w 1995"/>
                <a:gd name="T47" fmla="*/ 45 h 1562"/>
                <a:gd name="T48" fmla="*/ 81 w 1995"/>
                <a:gd name="T49" fmla="*/ 53 h 1562"/>
                <a:gd name="T50" fmla="*/ 89 w 1995"/>
                <a:gd name="T51" fmla="*/ 61 h 1562"/>
                <a:gd name="T52" fmla="*/ 97 w 1995"/>
                <a:gd name="T53" fmla="*/ 69 h 1562"/>
                <a:gd name="T54" fmla="*/ 105 w 1995"/>
                <a:gd name="T55" fmla="*/ 77 h 1562"/>
                <a:gd name="T56" fmla="*/ 112 w 1995"/>
                <a:gd name="T57" fmla="*/ 84 h 1562"/>
                <a:gd name="T58" fmla="*/ 117 w 1995"/>
                <a:gd name="T59" fmla="*/ 89 h 1562"/>
                <a:gd name="T60" fmla="*/ 121 w 1995"/>
                <a:gd name="T61" fmla="*/ 93 h 1562"/>
                <a:gd name="T62" fmla="*/ 124 w 1995"/>
                <a:gd name="T63" fmla="*/ 96 h 1562"/>
                <a:gd name="T64" fmla="*/ 125 w 1995"/>
                <a:gd name="T65" fmla="*/ 97 h 1562"/>
                <a:gd name="T66" fmla="*/ 1 w 1995"/>
                <a:gd name="T67" fmla="*/ 97 h 1562"/>
                <a:gd name="T68" fmla="*/ 0 w 1995"/>
                <a:gd name="T69" fmla="*/ 21 h 1562"/>
                <a:gd name="T70" fmla="*/ 0 w 1995"/>
                <a:gd name="T71" fmla="*/ 21 h 15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995"/>
                <a:gd name="T109" fmla="*/ 0 h 1562"/>
                <a:gd name="T110" fmla="*/ 1995 w 1995"/>
                <a:gd name="T111" fmla="*/ 1562 h 156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995" h="1562">
                  <a:moveTo>
                    <a:pt x="0" y="346"/>
                  </a:moveTo>
                  <a:lnTo>
                    <a:pt x="0" y="339"/>
                  </a:lnTo>
                  <a:lnTo>
                    <a:pt x="1" y="324"/>
                  </a:lnTo>
                  <a:lnTo>
                    <a:pt x="4" y="301"/>
                  </a:lnTo>
                  <a:lnTo>
                    <a:pt x="11" y="273"/>
                  </a:lnTo>
                  <a:lnTo>
                    <a:pt x="16" y="240"/>
                  </a:lnTo>
                  <a:lnTo>
                    <a:pt x="26" y="205"/>
                  </a:lnTo>
                  <a:lnTo>
                    <a:pt x="40" y="167"/>
                  </a:lnTo>
                  <a:lnTo>
                    <a:pt x="57" y="131"/>
                  </a:lnTo>
                  <a:lnTo>
                    <a:pt x="74" y="95"/>
                  </a:lnTo>
                  <a:lnTo>
                    <a:pt x="98" y="62"/>
                  </a:lnTo>
                  <a:lnTo>
                    <a:pt x="126" y="35"/>
                  </a:lnTo>
                  <a:lnTo>
                    <a:pt x="159" y="15"/>
                  </a:lnTo>
                  <a:lnTo>
                    <a:pt x="195" y="3"/>
                  </a:lnTo>
                  <a:lnTo>
                    <a:pt x="239" y="0"/>
                  </a:lnTo>
                  <a:lnTo>
                    <a:pt x="287" y="11"/>
                  </a:lnTo>
                  <a:lnTo>
                    <a:pt x="343" y="34"/>
                  </a:lnTo>
                  <a:lnTo>
                    <a:pt x="410" y="77"/>
                  </a:lnTo>
                  <a:lnTo>
                    <a:pt x="501" y="146"/>
                  </a:lnTo>
                  <a:lnTo>
                    <a:pt x="608" y="233"/>
                  </a:lnTo>
                  <a:lnTo>
                    <a:pt x="729" y="339"/>
                  </a:lnTo>
                  <a:lnTo>
                    <a:pt x="861" y="459"/>
                  </a:lnTo>
                  <a:lnTo>
                    <a:pt x="999" y="586"/>
                  </a:lnTo>
                  <a:lnTo>
                    <a:pt x="1141" y="721"/>
                  </a:lnTo>
                  <a:lnTo>
                    <a:pt x="1283" y="858"/>
                  </a:lnTo>
                  <a:lnTo>
                    <a:pt x="1421" y="991"/>
                  </a:lnTo>
                  <a:lnTo>
                    <a:pt x="1551" y="1120"/>
                  </a:lnTo>
                  <a:lnTo>
                    <a:pt x="1672" y="1239"/>
                  </a:lnTo>
                  <a:lnTo>
                    <a:pt x="1780" y="1345"/>
                  </a:lnTo>
                  <a:lnTo>
                    <a:pt x="1866" y="1434"/>
                  </a:lnTo>
                  <a:lnTo>
                    <a:pt x="1935" y="1503"/>
                  </a:lnTo>
                  <a:lnTo>
                    <a:pt x="1979" y="1547"/>
                  </a:lnTo>
                  <a:lnTo>
                    <a:pt x="1995" y="1562"/>
                  </a:lnTo>
                  <a:lnTo>
                    <a:pt x="7" y="1562"/>
                  </a:lnTo>
                  <a:lnTo>
                    <a:pt x="0" y="346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Freeform 8">
              <a:extLst>
                <a:ext uri="{FF2B5EF4-FFF2-40B4-BE49-F238E27FC236}">
                  <a16:creationId xmlns:a16="http://schemas.microsoft.com/office/drawing/2014/main" id="{BDC3C307-67FF-5407-66AC-E3E3F4E3A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" y="1967"/>
              <a:ext cx="887" cy="785"/>
            </a:xfrm>
            <a:custGeom>
              <a:avLst/>
              <a:gdLst>
                <a:gd name="T0" fmla="*/ 0 w 1773"/>
                <a:gd name="T1" fmla="*/ 0 h 1569"/>
                <a:gd name="T2" fmla="*/ 111 w 1773"/>
                <a:gd name="T3" fmla="*/ 99 h 1569"/>
                <a:gd name="T4" fmla="*/ 108 w 1773"/>
                <a:gd name="T5" fmla="*/ 0 h 1569"/>
                <a:gd name="T6" fmla="*/ 0 w 1773"/>
                <a:gd name="T7" fmla="*/ 0 h 1569"/>
                <a:gd name="T8" fmla="*/ 0 w 1773"/>
                <a:gd name="T9" fmla="*/ 0 h 1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3"/>
                <a:gd name="T16" fmla="*/ 0 h 1569"/>
                <a:gd name="T17" fmla="*/ 1773 w 1773"/>
                <a:gd name="T18" fmla="*/ 1569 h 15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3" h="1569">
                  <a:moveTo>
                    <a:pt x="0" y="0"/>
                  </a:moveTo>
                  <a:lnTo>
                    <a:pt x="1773" y="1569"/>
                  </a:lnTo>
                  <a:lnTo>
                    <a:pt x="1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Freeform 9">
              <a:extLst>
                <a:ext uri="{FF2B5EF4-FFF2-40B4-BE49-F238E27FC236}">
                  <a16:creationId xmlns:a16="http://schemas.microsoft.com/office/drawing/2014/main" id="{4B549B35-4702-013D-14A0-AE69DB73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69"/>
              <a:ext cx="1246" cy="1220"/>
            </a:xfrm>
            <a:custGeom>
              <a:avLst/>
              <a:gdLst>
                <a:gd name="T0" fmla="*/ 25 w 2492"/>
                <a:gd name="T1" fmla="*/ 0 h 2440"/>
                <a:gd name="T2" fmla="*/ 156 w 2492"/>
                <a:gd name="T3" fmla="*/ 118 h 2440"/>
                <a:gd name="T4" fmla="*/ 155 w 2492"/>
                <a:gd name="T5" fmla="*/ 153 h 2440"/>
                <a:gd name="T6" fmla="*/ 152 w 2492"/>
                <a:gd name="T7" fmla="*/ 152 h 2440"/>
                <a:gd name="T8" fmla="*/ 32 w 2492"/>
                <a:gd name="T9" fmla="*/ 44 h 2440"/>
                <a:gd name="T10" fmla="*/ 19 w 2492"/>
                <a:gd name="T11" fmla="*/ 38 h 2440"/>
                <a:gd name="T12" fmla="*/ 10 w 2492"/>
                <a:gd name="T13" fmla="*/ 39 h 2440"/>
                <a:gd name="T14" fmla="*/ 1 w 2492"/>
                <a:gd name="T15" fmla="*/ 48 h 2440"/>
                <a:gd name="T16" fmla="*/ 0 w 2492"/>
                <a:gd name="T17" fmla="*/ 26 h 2440"/>
                <a:gd name="T18" fmla="*/ 6 w 2492"/>
                <a:gd name="T19" fmla="*/ 24 h 2440"/>
                <a:gd name="T20" fmla="*/ 11 w 2492"/>
                <a:gd name="T21" fmla="*/ 24 h 2440"/>
                <a:gd name="T22" fmla="*/ 1 w 2492"/>
                <a:gd name="T23" fmla="*/ 15 h 2440"/>
                <a:gd name="T24" fmla="*/ 1 w 2492"/>
                <a:gd name="T25" fmla="*/ 1 h 2440"/>
                <a:gd name="T26" fmla="*/ 25 w 2492"/>
                <a:gd name="T27" fmla="*/ 0 h 2440"/>
                <a:gd name="T28" fmla="*/ 25 w 2492"/>
                <a:gd name="T29" fmla="*/ 0 h 24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492"/>
                <a:gd name="T46" fmla="*/ 0 h 2440"/>
                <a:gd name="T47" fmla="*/ 2492 w 2492"/>
                <a:gd name="T48" fmla="*/ 2440 h 24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492" h="2440">
                  <a:moveTo>
                    <a:pt x="397" y="0"/>
                  </a:moveTo>
                  <a:lnTo>
                    <a:pt x="2492" y="1884"/>
                  </a:lnTo>
                  <a:lnTo>
                    <a:pt x="2467" y="2440"/>
                  </a:lnTo>
                  <a:lnTo>
                    <a:pt x="2431" y="2428"/>
                  </a:lnTo>
                  <a:lnTo>
                    <a:pt x="503" y="696"/>
                  </a:lnTo>
                  <a:lnTo>
                    <a:pt x="294" y="608"/>
                  </a:lnTo>
                  <a:lnTo>
                    <a:pt x="152" y="625"/>
                  </a:lnTo>
                  <a:lnTo>
                    <a:pt x="10" y="765"/>
                  </a:lnTo>
                  <a:lnTo>
                    <a:pt x="0" y="421"/>
                  </a:lnTo>
                  <a:lnTo>
                    <a:pt x="101" y="387"/>
                  </a:lnTo>
                  <a:lnTo>
                    <a:pt x="171" y="375"/>
                  </a:lnTo>
                  <a:lnTo>
                    <a:pt x="20" y="241"/>
                  </a:lnTo>
                  <a:lnTo>
                    <a:pt x="20" y="15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Freeform 10">
              <a:extLst>
                <a:ext uri="{FF2B5EF4-FFF2-40B4-BE49-F238E27FC236}">
                  <a16:creationId xmlns:a16="http://schemas.microsoft.com/office/drawing/2014/main" id="{109377FE-3A55-6DF6-D070-EA5EA30D7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" y="1966"/>
              <a:ext cx="1211" cy="1110"/>
            </a:xfrm>
            <a:custGeom>
              <a:avLst/>
              <a:gdLst>
                <a:gd name="T0" fmla="*/ 0 w 2421"/>
                <a:gd name="T1" fmla="*/ 0 h 2218"/>
                <a:gd name="T2" fmla="*/ 152 w 2421"/>
                <a:gd name="T3" fmla="*/ 139 h 2218"/>
                <a:gd name="T4" fmla="*/ 152 w 2421"/>
                <a:gd name="T5" fmla="*/ 136 h 2218"/>
                <a:gd name="T6" fmla="*/ 5 w 2421"/>
                <a:gd name="T7" fmla="*/ 2 h 2218"/>
                <a:gd name="T8" fmla="*/ 0 w 2421"/>
                <a:gd name="T9" fmla="*/ 0 h 2218"/>
                <a:gd name="T10" fmla="*/ 0 w 2421"/>
                <a:gd name="T11" fmla="*/ 0 h 2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21"/>
                <a:gd name="T19" fmla="*/ 0 h 2218"/>
                <a:gd name="T20" fmla="*/ 2421 w 2421"/>
                <a:gd name="T21" fmla="*/ 2218 h 22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21" h="2218">
                  <a:moveTo>
                    <a:pt x="0" y="0"/>
                  </a:moveTo>
                  <a:lnTo>
                    <a:pt x="2421" y="2218"/>
                  </a:lnTo>
                  <a:lnTo>
                    <a:pt x="2421" y="2166"/>
                  </a:lnTo>
                  <a:lnTo>
                    <a:pt x="7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Freeform 11">
              <a:extLst>
                <a:ext uri="{FF2B5EF4-FFF2-40B4-BE49-F238E27FC236}">
                  <a16:creationId xmlns:a16="http://schemas.microsoft.com/office/drawing/2014/main" id="{49634592-9EA2-5687-FF81-A77400CFE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" y="1960"/>
              <a:ext cx="1166" cy="1222"/>
            </a:xfrm>
            <a:custGeom>
              <a:avLst/>
              <a:gdLst>
                <a:gd name="T0" fmla="*/ 47 w 2331"/>
                <a:gd name="T1" fmla="*/ 0 h 2444"/>
                <a:gd name="T2" fmla="*/ 49 w 2331"/>
                <a:gd name="T3" fmla="*/ 58 h 2444"/>
                <a:gd name="T4" fmla="*/ 22 w 2331"/>
                <a:gd name="T5" fmla="*/ 78 h 2444"/>
                <a:gd name="T6" fmla="*/ 4 w 2331"/>
                <a:gd name="T7" fmla="*/ 93 h 2444"/>
                <a:gd name="T8" fmla="*/ 0 w 2331"/>
                <a:gd name="T9" fmla="*/ 109 h 2444"/>
                <a:gd name="T10" fmla="*/ 3 w 2331"/>
                <a:gd name="T11" fmla="*/ 119 h 2444"/>
                <a:gd name="T12" fmla="*/ 12 w 2331"/>
                <a:gd name="T13" fmla="*/ 131 h 2444"/>
                <a:gd name="T14" fmla="*/ 29 w 2331"/>
                <a:gd name="T15" fmla="*/ 141 h 2444"/>
                <a:gd name="T16" fmla="*/ 43 w 2331"/>
                <a:gd name="T17" fmla="*/ 153 h 2444"/>
                <a:gd name="T18" fmla="*/ 93 w 2331"/>
                <a:gd name="T19" fmla="*/ 153 h 2444"/>
                <a:gd name="T20" fmla="*/ 96 w 2331"/>
                <a:gd name="T21" fmla="*/ 114 h 2444"/>
                <a:gd name="T22" fmla="*/ 104 w 2331"/>
                <a:gd name="T23" fmla="*/ 86 h 2444"/>
                <a:gd name="T24" fmla="*/ 116 w 2331"/>
                <a:gd name="T25" fmla="*/ 61 h 2444"/>
                <a:gd name="T26" fmla="*/ 131 w 2331"/>
                <a:gd name="T27" fmla="*/ 39 h 2444"/>
                <a:gd name="T28" fmla="*/ 146 w 2331"/>
                <a:gd name="T29" fmla="*/ 24 h 2444"/>
                <a:gd name="T30" fmla="*/ 144 w 2331"/>
                <a:gd name="T31" fmla="*/ 1 h 2444"/>
                <a:gd name="T32" fmla="*/ 134 w 2331"/>
                <a:gd name="T33" fmla="*/ 1 h 2444"/>
                <a:gd name="T34" fmla="*/ 124 w 2331"/>
                <a:gd name="T35" fmla="*/ 7 h 2444"/>
                <a:gd name="T36" fmla="*/ 115 w 2331"/>
                <a:gd name="T37" fmla="*/ 13 h 2444"/>
                <a:gd name="T38" fmla="*/ 104 w 2331"/>
                <a:gd name="T39" fmla="*/ 12 h 2444"/>
                <a:gd name="T40" fmla="*/ 99 w 2331"/>
                <a:gd name="T41" fmla="*/ 1 h 2444"/>
                <a:gd name="T42" fmla="*/ 47 w 2331"/>
                <a:gd name="T43" fmla="*/ 0 h 2444"/>
                <a:gd name="T44" fmla="*/ 47 w 2331"/>
                <a:gd name="T45" fmla="*/ 0 h 24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331"/>
                <a:gd name="T70" fmla="*/ 0 h 2444"/>
                <a:gd name="T71" fmla="*/ 2331 w 2331"/>
                <a:gd name="T72" fmla="*/ 2444 h 24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331" h="2444">
                  <a:moveTo>
                    <a:pt x="752" y="0"/>
                  </a:moveTo>
                  <a:lnTo>
                    <a:pt x="773" y="921"/>
                  </a:lnTo>
                  <a:lnTo>
                    <a:pt x="339" y="1239"/>
                  </a:lnTo>
                  <a:lnTo>
                    <a:pt x="60" y="1490"/>
                  </a:lnTo>
                  <a:lnTo>
                    <a:pt x="0" y="1738"/>
                  </a:lnTo>
                  <a:lnTo>
                    <a:pt x="35" y="1895"/>
                  </a:lnTo>
                  <a:lnTo>
                    <a:pt x="188" y="2092"/>
                  </a:lnTo>
                  <a:lnTo>
                    <a:pt x="457" y="2247"/>
                  </a:lnTo>
                  <a:lnTo>
                    <a:pt x="674" y="2434"/>
                  </a:lnTo>
                  <a:lnTo>
                    <a:pt x="1488" y="2444"/>
                  </a:lnTo>
                  <a:lnTo>
                    <a:pt x="1524" y="1816"/>
                  </a:lnTo>
                  <a:lnTo>
                    <a:pt x="1649" y="1369"/>
                  </a:lnTo>
                  <a:lnTo>
                    <a:pt x="1845" y="981"/>
                  </a:lnTo>
                  <a:lnTo>
                    <a:pt x="2096" y="617"/>
                  </a:lnTo>
                  <a:lnTo>
                    <a:pt x="2331" y="385"/>
                  </a:lnTo>
                  <a:lnTo>
                    <a:pt x="2294" y="17"/>
                  </a:lnTo>
                  <a:lnTo>
                    <a:pt x="2136" y="17"/>
                  </a:lnTo>
                  <a:lnTo>
                    <a:pt x="1983" y="115"/>
                  </a:lnTo>
                  <a:lnTo>
                    <a:pt x="1827" y="206"/>
                  </a:lnTo>
                  <a:lnTo>
                    <a:pt x="1662" y="183"/>
                  </a:lnTo>
                  <a:lnTo>
                    <a:pt x="1579" y="14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Freeform 12">
              <a:extLst>
                <a:ext uri="{FF2B5EF4-FFF2-40B4-BE49-F238E27FC236}">
                  <a16:creationId xmlns:a16="http://schemas.microsoft.com/office/drawing/2014/main" id="{3273A6DE-0429-8EC4-24C3-2CA012F53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1961"/>
              <a:ext cx="48" cy="282"/>
            </a:xfrm>
            <a:custGeom>
              <a:avLst/>
              <a:gdLst>
                <a:gd name="T0" fmla="*/ 0 w 96"/>
                <a:gd name="T1" fmla="*/ 0 h 563"/>
                <a:gd name="T2" fmla="*/ 1 w 96"/>
                <a:gd name="T3" fmla="*/ 36 h 563"/>
                <a:gd name="T4" fmla="*/ 6 w 96"/>
                <a:gd name="T5" fmla="*/ 34 h 563"/>
                <a:gd name="T6" fmla="*/ 6 w 96"/>
                <a:gd name="T7" fmla="*/ 1 h 563"/>
                <a:gd name="T8" fmla="*/ 0 w 96"/>
                <a:gd name="T9" fmla="*/ 0 h 563"/>
                <a:gd name="T10" fmla="*/ 0 w 96"/>
                <a:gd name="T11" fmla="*/ 0 h 5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"/>
                <a:gd name="T19" fmla="*/ 0 h 563"/>
                <a:gd name="T20" fmla="*/ 96 w 96"/>
                <a:gd name="T21" fmla="*/ 563 h 5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" h="563">
                  <a:moveTo>
                    <a:pt x="0" y="0"/>
                  </a:moveTo>
                  <a:lnTo>
                    <a:pt x="8" y="563"/>
                  </a:lnTo>
                  <a:lnTo>
                    <a:pt x="96" y="529"/>
                  </a:lnTo>
                  <a:lnTo>
                    <a:pt x="89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Freeform 13">
              <a:extLst>
                <a:ext uri="{FF2B5EF4-FFF2-40B4-BE49-F238E27FC236}">
                  <a16:creationId xmlns:a16="http://schemas.microsoft.com/office/drawing/2014/main" id="{ACD19350-8F29-1BA0-6ED5-D0B00120B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2545"/>
              <a:ext cx="54" cy="639"/>
            </a:xfrm>
            <a:custGeom>
              <a:avLst/>
              <a:gdLst>
                <a:gd name="T0" fmla="*/ 0 w 107"/>
                <a:gd name="T1" fmla="*/ 5 h 1278"/>
                <a:gd name="T2" fmla="*/ 0 w 107"/>
                <a:gd name="T3" fmla="*/ 80 h 1278"/>
                <a:gd name="T4" fmla="*/ 7 w 107"/>
                <a:gd name="T5" fmla="*/ 80 h 1278"/>
                <a:gd name="T6" fmla="*/ 6 w 107"/>
                <a:gd name="T7" fmla="*/ 0 h 1278"/>
                <a:gd name="T8" fmla="*/ 0 w 107"/>
                <a:gd name="T9" fmla="*/ 5 h 1278"/>
                <a:gd name="T10" fmla="*/ 0 w 107"/>
                <a:gd name="T11" fmla="*/ 5 h 12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1278"/>
                <a:gd name="T20" fmla="*/ 107 w 107"/>
                <a:gd name="T21" fmla="*/ 1278 h 12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1278">
                  <a:moveTo>
                    <a:pt x="0" y="67"/>
                  </a:moveTo>
                  <a:lnTo>
                    <a:pt x="0" y="1278"/>
                  </a:lnTo>
                  <a:lnTo>
                    <a:pt x="107" y="1274"/>
                  </a:lnTo>
                  <a:lnTo>
                    <a:pt x="93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Freeform 14">
              <a:extLst>
                <a:ext uri="{FF2B5EF4-FFF2-40B4-BE49-F238E27FC236}">
                  <a16:creationId xmlns:a16="http://schemas.microsoft.com/office/drawing/2014/main" id="{56343C1C-49DC-B387-1FDD-0B9F7F081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7" y="2932"/>
              <a:ext cx="132" cy="131"/>
            </a:xfrm>
            <a:custGeom>
              <a:avLst/>
              <a:gdLst>
                <a:gd name="T0" fmla="*/ 0 w 263"/>
                <a:gd name="T1" fmla="*/ 6 h 262"/>
                <a:gd name="T2" fmla="*/ 17 w 263"/>
                <a:gd name="T3" fmla="*/ 17 h 262"/>
                <a:gd name="T4" fmla="*/ 17 w 263"/>
                <a:gd name="T5" fmla="*/ 0 h 262"/>
                <a:gd name="T6" fmla="*/ 0 w 263"/>
                <a:gd name="T7" fmla="*/ 6 h 262"/>
                <a:gd name="T8" fmla="*/ 0 w 263"/>
                <a:gd name="T9" fmla="*/ 6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62"/>
                <a:gd name="T17" fmla="*/ 263 w 263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62">
                  <a:moveTo>
                    <a:pt x="0" y="90"/>
                  </a:moveTo>
                  <a:lnTo>
                    <a:pt x="258" y="262"/>
                  </a:lnTo>
                  <a:lnTo>
                    <a:pt x="263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Freeform 15">
              <a:extLst>
                <a:ext uri="{FF2B5EF4-FFF2-40B4-BE49-F238E27FC236}">
                  <a16:creationId xmlns:a16="http://schemas.microsoft.com/office/drawing/2014/main" id="{E0D7CB1F-239A-2455-695F-D3AF6304F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" y="2280"/>
              <a:ext cx="171" cy="269"/>
            </a:xfrm>
            <a:custGeom>
              <a:avLst/>
              <a:gdLst>
                <a:gd name="T0" fmla="*/ 0 w 343"/>
                <a:gd name="T1" fmla="*/ 16 h 538"/>
                <a:gd name="T2" fmla="*/ 1 w 343"/>
                <a:gd name="T3" fmla="*/ 20 h 538"/>
                <a:gd name="T4" fmla="*/ 0 w 343"/>
                <a:gd name="T5" fmla="*/ 23 h 538"/>
                <a:gd name="T6" fmla="*/ 0 w 343"/>
                <a:gd name="T7" fmla="*/ 34 h 538"/>
                <a:gd name="T8" fmla="*/ 21 w 343"/>
                <a:gd name="T9" fmla="*/ 0 h 538"/>
                <a:gd name="T10" fmla="*/ 0 w 343"/>
                <a:gd name="T11" fmla="*/ 16 h 538"/>
                <a:gd name="T12" fmla="*/ 0 w 343"/>
                <a:gd name="T13" fmla="*/ 1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3"/>
                <a:gd name="T22" fmla="*/ 0 h 538"/>
                <a:gd name="T23" fmla="*/ 343 w 3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3" h="538">
                  <a:moveTo>
                    <a:pt x="13" y="252"/>
                  </a:moveTo>
                  <a:lnTo>
                    <a:pt x="25" y="321"/>
                  </a:lnTo>
                  <a:lnTo>
                    <a:pt x="0" y="374"/>
                  </a:lnTo>
                  <a:lnTo>
                    <a:pt x="11" y="538"/>
                  </a:lnTo>
                  <a:lnTo>
                    <a:pt x="343" y="0"/>
                  </a:lnTo>
                  <a:lnTo>
                    <a:pt x="13" y="252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Freeform 16">
              <a:extLst>
                <a:ext uri="{FF2B5EF4-FFF2-40B4-BE49-F238E27FC236}">
                  <a16:creationId xmlns:a16="http://schemas.microsoft.com/office/drawing/2014/main" id="{6EA16954-E798-1799-D91A-4C4732101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" y="2640"/>
              <a:ext cx="180" cy="217"/>
            </a:xfrm>
            <a:custGeom>
              <a:avLst/>
              <a:gdLst>
                <a:gd name="T0" fmla="*/ 17 w 358"/>
                <a:gd name="T1" fmla="*/ 1 h 435"/>
                <a:gd name="T2" fmla="*/ 9 w 358"/>
                <a:gd name="T3" fmla="*/ 9 h 435"/>
                <a:gd name="T4" fmla="*/ 0 w 358"/>
                <a:gd name="T5" fmla="*/ 17 h 435"/>
                <a:gd name="T6" fmla="*/ 1 w 358"/>
                <a:gd name="T7" fmla="*/ 23 h 435"/>
                <a:gd name="T8" fmla="*/ 6 w 358"/>
                <a:gd name="T9" fmla="*/ 27 h 435"/>
                <a:gd name="T10" fmla="*/ 13 w 358"/>
                <a:gd name="T11" fmla="*/ 27 h 435"/>
                <a:gd name="T12" fmla="*/ 19 w 358"/>
                <a:gd name="T13" fmla="*/ 21 h 435"/>
                <a:gd name="T14" fmla="*/ 22 w 358"/>
                <a:gd name="T15" fmla="*/ 17 h 435"/>
                <a:gd name="T16" fmla="*/ 23 w 358"/>
                <a:gd name="T17" fmla="*/ 4 h 435"/>
                <a:gd name="T18" fmla="*/ 19 w 358"/>
                <a:gd name="T19" fmla="*/ 7 h 435"/>
                <a:gd name="T20" fmla="*/ 19 w 358"/>
                <a:gd name="T21" fmla="*/ 0 h 435"/>
                <a:gd name="T22" fmla="*/ 17 w 358"/>
                <a:gd name="T23" fmla="*/ 1 h 435"/>
                <a:gd name="T24" fmla="*/ 17 w 358"/>
                <a:gd name="T25" fmla="*/ 1 h 4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8"/>
                <a:gd name="T40" fmla="*/ 0 h 435"/>
                <a:gd name="T41" fmla="*/ 358 w 358"/>
                <a:gd name="T42" fmla="*/ 435 h 4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8" h="435">
                  <a:moveTo>
                    <a:pt x="261" y="19"/>
                  </a:moveTo>
                  <a:lnTo>
                    <a:pt x="130" y="149"/>
                  </a:lnTo>
                  <a:lnTo>
                    <a:pt x="0" y="276"/>
                  </a:lnTo>
                  <a:lnTo>
                    <a:pt x="16" y="370"/>
                  </a:lnTo>
                  <a:lnTo>
                    <a:pt x="95" y="435"/>
                  </a:lnTo>
                  <a:lnTo>
                    <a:pt x="201" y="435"/>
                  </a:lnTo>
                  <a:lnTo>
                    <a:pt x="300" y="343"/>
                  </a:lnTo>
                  <a:lnTo>
                    <a:pt x="345" y="278"/>
                  </a:lnTo>
                  <a:lnTo>
                    <a:pt x="358" y="74"/>
                  </a:lnTo>
                  <a:lnTo>
                    <a:pt x="294" y="114"/>
                  </a:lnTo>
                  <a:lnTo>
                    <a:pt x="297" y="0"/>
                  </a:lnTo>
                  <a:lnTo>
                    <a:pt x="261" y="19"/>
                  </a:lnTo>
                  <a:close/>
                </a:path>
              </a:pathLst>
            </a:custGeom>
            <a:solidFill>
              <a:srgbClr val="64B8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Freeform 17">
              <a:extLst>
                <a:ext uri="{FF2B5EF4-FFF2-40B4-BE49-F238E27FC236}">
                  <a16:creationId xmlns:a16="http://schemas.microsoft.com/office/drawing/2014/main" id="{5C0177D6-5566-12B4-C0DB-8E6B20A8D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84"/>
              <a:ext cx="91" cy="111"/>
            </a:xfrm>
            <a:custGeom>
              <a:avLst/>
              <a:gdLst>
                <a:gd name="T0" fmla="*/ 1 w 182"/>
                <a:gd name="T1" fmla="*/ 0 h 222"/>
                <a:gd name="T2" fmla="*/ 0 w 182"/>
                <a:gd name="T3" fmla="*/ 14 h 222"/>
                <a:gd name="T4" fmla="*/ 12 w 182"/>
                <a:gd name="T5" fmla="*/ 7 h 222"/>
                <a:gd name="T6" fmla="*/ 6 w 182"/>
                <a:gd name="T7" fmla="*/ 6 h 222"/>
                <a:gd name="T8" fmla="*/ 1 w 182"/>
                <a:gd name="T9" fmla="*/ 0 h 222"/>
                <a:gd name="T10" fmla="*/ 1 w 182"/>
                <a:gd name="T11" fmla="*/ 0 h 2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2"/>
                <a:gd name="T19" fmla="*/ 0 h 222"/>
                <a:gd name="T20" fmla="*/ 182 w 182"/>
                <a:gd name="T21" fmla="*/ 222 h 2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2" h="222">
                  <a:moveTo>
                    <a:pt x="4" y="0"/>
                  </a:moveTo>
                  <a:lnTo>
                    <a:pt x="0" y="222"/>
                  </a:lnTo>
                  <a:lnTo>
                    <a:pt x="182" y="102"/>
                  </a:lnTo>
                  <a:lnTo>
                    <a:pt x="82" y="8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85D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Freeform 18">
              <a:extLst>
                <a:ext uri="{FF2B5EF4-FFF2-40B4-BE49-F238E27FC236}">
                  <a16:creationId xmlns:a16="http://schemas.microsoft.com/office/drawing/2014/main" id="{B6C65FB7-E0E1-8213-D7BB-F9C15B63C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2127"/>
              <a:ext cx="453" cy="1053"/>
            </a:xfrm>
            <a:custGeom>
              <a:avLst/>
              <a:gdLst>
                <a:gd name="T0" fmla="*/ 55 w 906"/>
                <a:gd name="T1" fmla="*/ 0 h 2105"/>
                <a:gd name="T2" fmla="*/ 54 w 906"/>
                <a:gd name="T3" fmla="*/ 1 h 2105"/>
                <a:gd name="T4" fmla="*/ 52 w 906"/>
                <a:gd name="T5" fmla="*/ 3 h 2105"/>
                <a:gd name="T6" fmla="*/ 49 w 906"/>
                <a:gd name="T7" fmla="*/ 6 h 2105"/>
                <a:gd name="T8" fmla="*/ 45 w 906"/>
                <a:gd name="T9" fmla="*/ 10 h 2105"/>
                <a:gd name="T10" fmla="*/ 41 w 906"/>
                <a:gd name="T11" fmla="*/ 15 h 2105"/>
                <a:gd name="T12" fmla="*/ 36 w 906"/>
                <a:gd name="T13" fmla="*/ 21 h 2105"/>
                <a:gd name="T14" fmla="*/ 30 w 906"/>
                <a:gd name="T15" fmla="*/ 28 h 2105"/>
                <a:gd name="T16" fmla="*/ 25 w 906"/>
                <a:gd name="T17" fmla="*/ 37 h 2105"/>
                <a:gd name="T18" fmla="*/ 20 w 906"/>
                <a:gd name="T19" fmla="*/ 46 h 2105"/>
                <a:gd name="T20" fmla="*/ 15 w 906"/>
                <a:gd name="T21" fmla="*/ 56 h 2105"/>
                <a:gd name="T22" fmla="*/ 10 w 906"/>
                <a:gd name="T23" fmla="*/ 66 h 2105"/>
                <a:gd name="T24" fmla="*/ 6 w 906"/>
                <a:gd name="T25" fmla="*/ 78 h 2105"/>
                <a:gd name="T26" fmla="*/ 3 w 906"/>
                <a:gd name="T27" fmla="*/ 90 h 2105"/>
                <a:gd name="T28" fmla="*/ 1 w 906"/>
                <a:gd name="T29" fmla="*/ 103 h 2105"/>
                <a:gd name="T30" fmla="*/ 0 w 906"/>
                <a:gd name="T31" fmla="*/ 117 h 2105"/>
                <a:gd name="T32" fmla="*/ 1 w 906"/>
                <a:gd name="T33" fmla="*/ 131 h 2105"/>
                <a:gd name="T34" fmla="*/ 8 w 906"/>
                <a:gd name="T35" fmla="*/ 132 h 2105"/>
                <a:gd name="T36" fmla="*/ 8 w 906"/>
                <a:gd name="T37" fmla="*/ 131 h 2105"/>
                <a:gd name="T38" fmla="*/ 8 w 906"/>
                <a:gd name="T39" fmla="*/ 129 h 2105"/>
                <a:gd name="T40" fmla="*/ 7 w 906"/>
                <a:gd name="T41" fmla="*/ 126 h 2105"/>
                <a:gd name="T42" fmla="*/ 7 w 906"/>
                <a:gd name="T43" fmla="*/ 121 h 2105"/>
                <a:gd name="T44" fmla="*/ 7 w 906"/>
                <a:gd name="T45" fmla="*/ 115 h 2105"/>
                <a:gd name="T46" fmla="*/ 7 w 906"/>
                <a:gd name="T47" fmla="*/ 108 h 2105"/>
                <a:gd name="T48" fmla="*/ 7 w 906"/>
                <a:gd name="T49" fmla="*/ 100 h 2105"/>
                <a:gd name="T50" fmla="*/ 9 w 906"/>
                <a:gd name="T51" fmla="*/ 92 h 2105"/>
                <a:gd name="T52" fmla="*/ 11 w 906"/>
                <a:gd name="T53" fmla="*/ 83 h 2105"/>
                <a:gd name="T54" fmla="*/ 14 w 906"/>
                <a:gd name="T55" fmla="*/ 73 h 2105"/>
                <a:gd name="T56" fmla="*/ 17 w 906"/>
                <a:gd name="T57" fmla="*/ 63 h 2105"/>
                <a:gd name="T58" fmla="*/ 22 w 906"/>
                <a:gd name="T59" fmla="*/ 52 h 2105"/>
                <a:gd name="T60" fmla="*/ 28 w 906"/>
                <a:gd name="T61" fmla="*/ 42 h 2105"/>
                <a:gd name="T62" fmla="*/ 36 w 906"/>
                <a:gd name="T63" fmla="*/ 31 h 2105"/>
                <a:gd name="T64" fmla="*/ 44 w 906"/>
                <a:gd name="T65" fmla="*/ 20 h 2105"/>
                <a:gd name="T66" fmla="*/ 55 w 906"/>
                <a:gd name="T67" fmla="*/ 9 h 2105"/>
                <a:gd name="T68" fmla="*/ 56 w 906"/>
                <a:gd name="T69" fmla="*/ 8 h 2105"/>
                <a:gd name="T70" fmla="*/ 56 w 906"/>
                <a:gd name="T71" fmla="*/ 7 h 2105"/>
                <a:gd name="T72" fmla="*/ 57 w 906"/>
                <a:gd name="T73" fmla="*/ 6 h 2105"/>
                <a:gd name="T74" fmla="*/ 57 w 906"/>
                <a:gd name="T75" fmla="*/ 5 h 2105"/>
                <a:gd name="T76" fmla="*/ 57 w 906"/>
                <a:gd name="T77" fmla="*/ 5 h 2105"/>
                <a:gd name="T78" fmla="*/ 57 w 906"/>
                <a:gd name="T79" fmla="*/ 4 h 2105"/>
                <a:gd name="T80" fmla="*/ 57 w 906"/>
                <a:gd name="T81" fmla="*/ 3 h 2105"/>
                <a:gd name="T82" fmla="*/ 57 w 906"/>
                <a:gd name="T83" fmla="*/ 3 h 2105"/>
                <a:gd name="T84" fmla="*/ 56 w 906"/>
                <a:gd name="T85" fmla="*/ 2 h 2105"/>
                <a:gd name="T86" fmla="*/ 56 w 906"/>
                <a:gd name="T87" fmla="*/ 2 h 2105"/>
                <a:gd name="T88" fmla="*/ 56 w 906"/>
                <a:gd name="T89" fmla="*/ 1 h 2105"/>
                <a:gd name="T90" fmla="*/ 55 w 906"/>
                <a:gd name="T91" fmla="*/ 1 h 2105"/>
                <a:gd name="T92" fmla="*/ 55 w 906"/>
                <a:gd name="T93" fmla="*/ 1 h 2105"/>
                <a:gd name="T94" fmla="*/ 55 w 906"/>
                <a:gd name="T95" fmla="*/ 0 h 2105"/>
                <a:gd name="T96" fmla="*/ 55 w 906"/>
                <a:gd name="T97" fmla="*/ 0 h 210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06"/>
                <a:gd name="T148" fmla="*/ 0 h 2105"/>
                <a:gd name="T149" fmla="*/ 906 w 906"/>
                <a:gd name="T150" fmla="*/ 2105 h 210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06" h="2105">
                  <a:moveTo>
                    <a:pt x="868" y="0"/>
                  </a:moveTo>
                  <a:lnTo>
                    <a:pt x="857" y="9"/>
                  </a:lnTo>
                  <a:lnTo>
                    <a:pt x="825" y="38"/>
                  </a:lnTo>
                  <a:lnTo>
                    <a:pt x="779" y="85"/>
                  </a:lnTo>
                  <a:lnTo>
                    <a:pt x="718" y="152"/>
                  </a:lnTo>
                  <a:lnTo>
                    <a:pt x="645" y="232"/>
                  </a:lnTo>
                  <a:lnTo>
                    <a:pt x="566" y="333"/>
                  </a:lnTo>
                  <a:lnTo>
                    <a:pt x="481" y="447"/>
                  </a:lnTo>
                  <a:lnTo>
                    <a:pt x="398" y="578"/>
                  </a:lnTo>
                  <a:lnTo>
                    <a:pt x="311" y="721"/>
                  </a:lnTo>
                  <a:lnTo>
                    <a:pt x="232" y="881"/>
                  </a:lnTo>
                  <a:lnTo>
                    <a:pt x="159" y="1053"/>
                  </a:lnTo>
                  <a:lnTo>
                    <a:pt x="96" y="1237"/>
                  </a:lnTo>
                  <a:lnTo>
                    <a:pt x="46" y="1432"/>
                  </a:lnTo>
                  <a:lnTo>
                    <a:pt x="14" y="1640"/>
                  </a:lnTo>
                  <a:lnTo>
                    <a:pt x="0" y="1859"/>
                  </a:lnTo>
                  <a:lnTo>
                    <a:pt x="10" y="2088"/>
                  </a:lnTo>
                  <a:lnTo>
                    <a:pt x="127" y="2105"/>
                  </a:lnTo>
                  <a:lnTo>
                    <a:pt x="124" y="2092"/>
                  </a:lnTo>
                  <a:lnTo>
                    <a:pt x="119" y="2058"/>
                  </a:lnTo>
                  <a:lnTo>
                    <a:pt x="112" y="2002"/>
                  </a:lnTo>
                  <a:lnTo>
                    <a:pt x="108" y="1927"/>
                  </a:lnTo>
                  <a:lnTo>
                    <a:pt x="104" y="1833"/>
                  </a:lnTo>
                  <a:lnTo>
                    <a:pt x="108" y="1724"/>
                  </a:lnTo>
                  <a:lnTo>
                    <a:pt x="117" y="1600"/>
                  </a:lnTo>
                  <a:lnTo>
                    <a:pt x="137" y="1466"/>
                  </a:lnTo>
                  <a:lnTo>
                    <a:pt x="168" y="1319"/>
                  </a:lnTo>
                  <a:lnTo>
                    <a:pt x="212" y="1162"/>
                  </a:lnTo>
                  <a:lnTo>
                    <a:pt x="270" y="1000"/>
                  </a:lnTo>
                  <a:lnTo>
                    <a:pt x="347" y="832"/>
                  </a:lnTo>
                  <a:lnTo>
                    <a:pt x="444" y="658"/>
                  </a:lnTo>
                  <a:lnTo>
                    <a:pt x="562" y="484"/>
                  </a:lnTo>
                  <a:lnTo>
                    <a:pt x="703" y="309"/>
                  </a:lnTo>
                  <a:lnTo>
                    <a:pt x="870" y="136"/>
                  </a:lnTo>
                  <a:lnTo>
                    <a:pt x="884" y="120"/>
                  </a:lnTo>
                  <a:lnTo>
                    <a:pt x="894" y="105"/>
                  </a:lnTo>
                  <a:lnTo>
                    <a:pt x="901" y="91"/>
                  </a:lnTo>
                  <a:lnTo>
                    <a:pt x="906" y="79"/>
                  </a:lnTo>
                  <a:lnTo>
                    <a:pt x="906" y="67"/>
                  </a:lnTo>
                  <a:lnTo>
                    <a:pt x="906" y="55"/>
                  </a:lnTo>
                  <a:lnTo>
                    <a:pt x="902" y="44"/>
                  </a:lnTo>
                  <a:lnTo>
                    <a:pt x="901" y="36"/>
                  </a:lnTo>
                  <a:lnTo>
                    <a:pt x="894" y="27"/>
                  </a:lnTo>
                  <a:lnTo>
                    <a:pt x="889" y="21"/>
                  </a:lnTo>
                  <a:lnTo>
                    <a:pt x="884" y="13"/>
                  </a:lnTo>
                  <a:lnTo>
                    <a:pt x="880" y="9"/>
                  </a:lnTo>
                  <a:lnTo>
                    <a:pt x="870" y="3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Freeform 19">
              <a:extLst>
                <a:ext uri="{FF2B5EF4-FFF2-40B4-BE49-F238E27FC236}">
                  <a16:creationId xmlns:a16="http://schemas.microsoft.com/office/drawing/2014/main" id="{9BA6BE47-2395-E6FA-8E4F-0C5C61550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402"/>
              <a:ext cx="345" cy="303"/>
            </a:xfrm>
            <a:custGeom>
              <a:avLst/>
              <a:gdLst>
                <a:gd name="T0" fmla="*/ 0 w 691"/>
                <a:gd name="T1" fmla="*/ 29 h 608"/>
                <a:gd name="T2" fmla="*/ 0 w 691"/>
                <a:gd name="T3" fmla="*/ 37 h 608"/>
                <a:gd name="T4" fmla="*/ 43 w 691"/>
                <a:gd name="T5" fmla="*/ 6 h 608"/>
                <a:gd name="T6" fmla="*/ 43 w 691"/>
                <a:gd name="T7" fmla="*/ 0 h 608"/>
                <a:gd name="T8" fmla="*/ 0 w 691"/>
                <a:gd name="T9" fmla="*/ 29 h 608"/>
                <a:gd name="T10" fmla="*/ 0 w 691"/>
                <a:gd name="T11" fmla="*/ 29 h 6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1"/>
                <a:gd name="T19" fmla="*/ 0 h 608"/>
                <a:gd name="T20" fmla="*/ 691 w 691"/>
                <a:gd name="T21" fmla="*/ 608 h 6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1" h="608">
                  <a:moveTo>
                    <a:pt x="0" y="465"/>
                  </a:moveTo>
                  <a:lnTo>
                    <a:pt x="0" y="608"/>
                  </a:lnTo>
                  <a:lnTo>
                    <a:pt x="691" y="101"/>
                  </a:lnTo>
                  <a:lnTo>
                    <a:pt x="689" y="0"/>
                  </a:lnTo>
                  <a:lnTo>
                    <a:pt x="0" y="465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Freeform 20">
              <a:extLst>
                <a:ext uri="{FF2B5EF4-FFF2-40B4-BE49-F238E27FC236}">
                  <a16:creationId xmlns:a16="http://schemas.microsoft.com/office/drawing/2014/main" id="{D2EC6FCC-CCB9-EB3B-F656-77283A34F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120"/>
              <a:ext cx="346" cy="315"/>
            </a:xfrm>
            <a:custGeom>
              <a:avLst/>
              <a:gdLst>
                <a:gd name="T0" fmla="*/ 0 w 693"/>
                <a:gd name="T1" fmla="*/ 30 h 630"/>
                <a:gd name="T2" fmla="*/ 0 w 693"/>
                <a:gd name="T3" fmla="*/ 40 h 630"/>
                <a:gd name="T4" fmla="*/ 43 w 693"/>
                <a:gd name="T5" fmla="*/ 8 h 630"/>
                <a:gd name="T6" fmla="*/ 42 w 693"/>
                <a:gd name="T7" fmla="*/ 0 h 630"/>
                <a:gd name="T8" fmla="*/ 0 w 693"/>
                <a:gd name="T9" fmla="*/ 30 h 630"/>
                <a:gd name="T10" fmla="*/ 0 w 693"/>
                <a:gd name="T11" fmla="*/ 30 h 6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3"/>
                <a:gd name="T19" fmla="*/ 0 h 630"/>
                <a:gd name="T20" fmla="*/ 693 w 693"/>
                <a:gd name="T21" fmla="*/ 630 h 6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3" h="630">
                  <a:moveTo>
                    <a:pt x="0" y="472"/>
                  </a:moveTo>
                  <a:lnTo>
                    <a:pt x="4" y="630"/>
                  </a:lnTo>
                  <a:lnTo>
                    <a:pt x="693" y="124"/>
                  </a:lnTo>
                  <a:lnTo>
                    <a:pt x="687" y="0"/>
                  </a:lnTo>
                  <a:lnTo>
                    <a:pt x="0" y="472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Freeform 21">
              <a:extLst>
                <a:ext uri="{FF2B5EF4-FFF2-40B4-BE49-F238E27FC236}">
                  <a16:creationId xmlns:a16="http://schemas.microsoft.com/office/drawing/2014/main" id="{35DBF10A-4F24-EFC4-9066-0FE6DD526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952"/>
              <a:ext cx="304" cy="117"/>
            </a:xfrm>
            <a:custGeom>
              <a:avLst/>
              <a:gdLst>
                <a:gd name="T0" fmla="*/ 38 w 608"/>
                <a:gd name="T1" fmla="*/ 3 h 232"/>
                <a:gd name="T2" fmla="*/ 36 w 608"/>
                <a:gd name="T3" fmla="*/ 4 h 232"/>
                <a:gd name="T4" fmla="*/ 33 w 608"/>
                <a:gd name="T5" fmla="*/ 6 h 232"/>
                <a:gd name="T6" fmla="*/ 29 w 608"/>
                <a:gd name="T7" fmla="*/ 8 h 232"/>
                <a:gd name="T8" fmla="*/ 25 w 608"/>
                <a:gd name="T9" fmla="*/ 11 h 232"/>
                <a:gd name="T10" fmla="*/ 20 w 608"/>
                <a:gd name="T11" fmla="*/ 13 h 232"/>
                <a:gd name="T12" fmla="*/ 15 w 608"/>
                <a:gd name="T13" fmla="*/ 15 h 232"/>
                <a:gd name="T14" fmla="*/ 11 w 608"/>
                <a:gd name="T15" fmla="*/ 15 h 232"/>
                <a:gd name="T16" fmla="*/ 8 w 608"/>
                <a:gd name="T17" fmla="*/ 14 h 232"/>
                <a:gd name="T18" fmla="*/ 5 w 608"/>
                <a:gd name="T19" fmla="*/ 13 h 232"/>
                <a:gd name="T20" fmla="*/ 3 w 608"/>
                <a:gd name="T21" fmla="*/ 10 h 232"/>
                <a:gd name="T22" fmla="*/ 2 w 608"/>
                <a:gd name="T23" fmla="*/ 8 h 232"/>
                <a:gd name="T24" fmla="*/ 1 w 608"/>
                <a:gd name="T25" fmla="*/ 5 h 232"/>
                <a:gd name="T26" fmla="*/ 1 w 608"/>
                <a:gd name="T27" fmla="*/ 3 h 232"/>
                <a:gd name="T28" fmla="*/ 0 w 608"/>
                <a:gd name="T29" fmla="*/ 1 h 232"/>
                <a:gd name="T30" fmla="*/ 0 w 608"/>
                <a:gd name="T31" fmla="*/ 1 h 232"/>
                <a:gd name="T32" fmla="*/ 3 w 608"/>
                <a:gd name="T33" fmla="*/ 2 h 232"/>
                <a:gd name="T34" fmla="*/ 3 w 608"/>
                <a:gd name="T35" fmla="*/ 2 h 232"/>
                <a:gd name="T36" fmla="*/ 3 w 608"/>
                <a:gd name="T37" fmla="*/ 3 h 232"/>
                <a:gd name="T38" fmla="*/ 3 w 608"/>
                <a:gd name="T39" fmla="*/ 5 h 232"/>
                <a:gd name="T40" fmla="*/ 4 w 608"/>
                <a:gd name="T41" fmla="*/ 7 h 232"/>
                <a:gd name="T42" fmla="*/ 5 w 608"/>
                <a:gd name="T43" fmla="*/ 9 h 232"/>
                <a:gd name="T44" fmla="*/ 6 w 608"/>
                <a:gd name="T45" fmla="*/ 10 h 232"/>
                <a:gd name="T46" fmla="*/ 8 w 608"/>
                <a:gd name="T47" fmla="*/ 12 h 232"/>
                <a:gd name="T48" fmla="*/ 11 w 608"/>
                <a:gd name="T49" fmla="*/ 13 h 232"/>
                <a:gd name="T50" fmla="*/ 14 w 608"/>
                <a:gd name="T51" fmla="*/ 12 h 232"/>
                <a:gd name="T52" fmla="*/ 18 w 608"/>
                <a:gd name="T53" fmla="*/ 11 h 232"/>
                <a:gd name="T54" fmla="*/ 21 w 608"/>
                <a:gd name="T55" fmla="*/ 10 h 232"/>
                <a:gd name="T56" fmla="*/ 25 w 608"/>
                <a:gd name="T57" fmla="*/ 8 h 232"/>
                <a:gd name="T58" fmla="*/ 28 w 608"/>
                <a:gd name="T59" fmla="*/ 6 h 232"/>
                <a:gd name="T60" fmla="*/ 31 w 608"/>
                <a:gd name="T61" fmla="*/ 4 h 232"/>
                <a:gd name="T62" fmla="*/ 34 w 608"/>
                <a:gd name="T63" fmla="*/ 3 h 232"/>
                <a:gd name="T64" fmla="*/ 35 w 608"/>
                <a:gd name="T65" fmla="*/ 2 h 232"/>
                <a:gd name="T66" fmla="*/ 35 w 608"/>
                <a:gd name="T67" fmla="*/ 2 h 232"/>
                <a:gd name="T68" fmla="*/ 36 w 608"/>
                <a:gd name="T69" fmla="*/ 2 h 232"/>
                <a:gd name="T70" fmla="*/ 37 w 608"/>
                <a:gd name="T71" fmla="*/ 2 h 232"/>
                <a:gd name="T72" fmla="*/ 38 w 608"/>
                <a:gd name="T73" fmla="*/ 3 h 232"/>
                <a:gd name="T74" fmla="*/ 38 w 608"/>
                <a:gd name="T75" fmla="*/ 3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08"/>
                <a:gd name="T115" fmla="*/ 0 h 232"/>
                <a:gd name="T116" fmla="*/ 608 w 608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08" h="232">
                  <a:moveTo>
                    <a:pt x="608" y="39"/>
                  </a:moveTo>
                  <a:lnTo>
                    <a:pt x="604" y="40"/>
                  </a:lnTo>
                  <a:lnTo>
                    <a:pt x="593" y="48"/>
                  </a:lnTo>
                  <a:lnTo>
                    <a:pt x="576" y="57"/>
                  </a:lnTo>
                  <a:lnTo>
                    <a:pt x="555" y="72"/>
                  </a:lnTo>
                  <a:lnTo>
                    <a:pt x="528" y="88"/>
                  </a:lnTo>
                  <a:lnTo>
                    <a:pt x="499" y="107"/>
                  </a:lnTo>
                  <a:lnTo>
                    <a:pt x="466" y="127"/>
                  </a:lnTo>
                  <a:lnTo>
                    <a:pt x="431" y="147"/>
                  </a:lnTo>
                  <a:lnTo>
                    <a:pt x="393" y="165"/>
                  </a:lnTo>
                  <a:lnTo>
                    <a:pt x="354" y="184"/>
                  </a:lnTo>
                  <a:lnTo>
                    <a:pt x="316" y="200"/>
                  </a:lnTo>
                  <a:lnTo>
                    <a:pt x="280" y="215"/>
                  </a:lnTo>
                  <a:lnTo>
                    <a:pt x="243" y="224"/>
                  </a:lnTo>
                  <a:lnTo>
                    <a:pt x="208" y="231"/>
                  </a:lnTo>
                  <a:lnTo>
                    <a:pt x="176" y="232"/>
                  </a:lnTo>
                  <a:lnTo>
                    <a:pt x="148" y="229"/>
                  </a:lnTo>
                  <a:lnTo>
                    <a:pt x="123" y="220"/>
                  </a:lnTo>
                  <a:lnTo>
                    <a:pt x="101" y="207"/>
                  </a:lnTo>
                  <a:lnTo>
                    <a:pt x="81" y="193"/>
                  </a:lnTo>
                  <a:lnTo>
                    <a:pt x="65" y="177"/>
                  </a:lnTo>
                  <a:lnTo>
                    <a:pt x="49" y="158"/>
                  </a:lnTo>
                  <a:lnTo>
                    <a:pt x="38" y="139"/>
                  </a:lnTo>
                  <a:lnTo>
                    <a:pt x="28" y="118"/>
                  </a:lnTo>
                  <a:lnTo>
                    <a:pt x="21" y="99"/>
                  </a:lnTo>
                  <a:lnTo>
                    <a:pt x="13" y="80"/>
                  </a:lnTo>
                  <a:lnTo>
                    <a:pt x="8" y="61"/>
                  </a:lnTo>
                  <a:lnTo>
                    <a:pt x="4" y="44"/>
                  </a:lnTo>
                  <a:lnTo>
                    <a:pt x="2" y="29"/>
                  </a:lnTo>
                  <a:lnTo>
                    <a:pt x="0" y="16"/>
                  </a:lnTo>
                  <a:lnTo>
                    <a:pt x="0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47" y="17"/>
                  </a:lnTo>
                  <a:lnTo>
                    <a:pt x="46" y="18"/>
                  </a:lnTo>
                  <a:lnTo>
                    <a:pt x="46" y="24"/>
                  </a:lnTo>
                  <a:lnTo>
                    <a:pt x="46" y="31"/>
                  </a:lnTo>
                  <a:lnTo>
                    <a:pt x="49" y="43"/>
                  </a:lnTo>
                  <a:lnTo>
                    <a:pt x="49" y="53"/>
                  </a:lnTo>
                  <a:lnTo>
                    <a:pt x="53" y="67"/>
                  </a:lnTo>
                  <a:lnTo>
                    <a:pt x="55" y="83"/>
                  </a:lnTo>
                  <a:lnTo>
                    <a:pt x="62" y="99"/>
                  </a:lnTo>
                  <a:lnTo>
                    <a:pt x="67" y="114"/>
                  </a:lnTo>
                  <a:lnTo>
                    <a:pt x="75" y="129"/>
                  </a:lnTo>
                  <a:lnTo>
                    <a:pt x="85" y="143"/>
                  </a:lnTo>
                  <a:lnTo>
                    <a:pt x="98" y="157"/>
                  </a:lnTo>
                  <a:lnTo>
                    <a:pt x="111" y="169"/>
                  </a:lnTo>
                  <a:lnTo>
                    <a:pt x="128" y="178"/>
                  </a:lnTo>
                  <a:lnTo>
                    <a:pt x="148" y="186"/>
                  </a:lnTo>
                  <a:lnTo>
                    <a:pt x="172" y="192"/>
                  </a:lnTo>
                  <a:lnTo>
                    <a:pt x="196" y="192"/>
                  </a:lnTo>
                  <a:lnTo>
                    <a:pt x="223" y="188"/>
                  </a:lnTo>
                  <a:lnTo>
                    <a:pt x="251" y="181"/>
                  </a:lnTo>
                  <a:lnTo>
                    <a:pt x="280" y="173"/>
                  </a:lnTo>
                  <a:lnTo>
                    <a:pt x="310" y="160"/>
                  </a:lnTo>
                  <a:lnTo>
                    <a:pt x="340" y="146"/>
                  </a:lnTo>
                  <a:lnTo>
                    <a:pt x="369" y="131"/>
                  </a:lnTo>
                  <a:lnTo>
                    <a:pt x="398" y="117"/>
                  </a:lnTo>
                  <a:lnTo>
                    <a:pt x="426" y="99"/>
                  </a:lnTo>
                  <a:lnTo>
                    <a:pt x="451" y="84"/>
                  </a:lnTo>
                  <a:lnTo>
                    <a:pt x="475" y="69"/>
                  </a:lnTo>
                  <a:lnTo>
                    <a:pt x="496" y="56"/>
                  </a:lnTo>
                  <a:lnTo>
                    <a:pt x="515" y="43"/>
                  </a:lnTo>
                  <a:lnTo>
                    <a:pt x="531" y="33"/>
                  </a:lnTo>
                  <a:lnTo>
                    <a:pt x="541" y="26"/>
                  </a:lnTo>
                  <a:lnTo>
                    <a:pt x="549" y="24"/>
                  </a:lnTo>
                  <a:lnTo>
                    <a:pt x="555" y="20"/>
                  </a:lnTo>
                  <a:lnTo>
                    <a:pt x="560" y="20"/>
                  </a:lnTo>
                  <a:lnTo>
                    <a:pt x="565" y="18"/>
                  </a:lnTo>
                  <a:lnTo>
                    <a:pt x="572" y="18"/>
                  </a:lnTo>
                  <a:lnTo>
                    <a:pt x="581" y="20"/>
                  </a:lnTo>
                  <a:lnTo>
                    <a:pt x="591" y="24"/>
                  </a:lnTo>
                  <a:lnTo>
                    <a:pt x="596" y="28"/>
                  </a:lnTo>
                  <a:lnTo>
                    <a:pt x="603" y="33"/>
                  </a:lnTo>
                  <a:lnTo>
                    <a:pt x="605" y="36"/>
                  </a:lnTo>
                  <a:lnTo>
                    <a:pt x="608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Freeform 22">
              <a:extLst>
                <a:ext uri="{FF2B5EF4-FFF2-40B4-BE49-F238E27FC236}">
                  <a16:creationId xmlns:a16="http://schemas.microsoft.com/office/drawing/2014/main" id="{494E1692-0C66-E7EB-D665-E7C5BEBE7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025"/>
              <a:ext cx="120" cy="122"/>
            </a:xfrm>
            <a:custGeom>
              <a:avLst/>
              <a:gdLst>
                <a:gd name="T0" fmla="*/ 0 w 241"/>
                <a:gd name="T1" fmla="*/ 0 h 244"/>
                <a:gd name="T2" fmla="*/ 0 w 241"/>
                <a:gd name="T3" fmla="*/ 1 h 244"/>
                <a:gd name="T4" fmla="*/ 0 w 241"/>
                <a:gd name="T5" fmla="*/ 1 h 244"/>
                <a:gd name="T6" fmla="*/ 0 w 241"/>
                <a:gd name="T7" fmla="*/ 2 h 244"/>
                <a:gd name="T8" fmla="*/ 0 w 241"/>
                <a:gd name="T9" fmla="*/ 3 h 244"/>
                <a:gd name="T10" fmla="*/ 0 w 241"/>
                <a:gd name="T11" fmla="*/ 4 h 244"/>
                <a:gd name="T12" fmla="*/ 1 w 241"/>
                <a:gd name="T13" fmla="*/ 5 h 244"/>
                <a:gd name="T14" fmla="*/ 2 w 241"/>
                <a:gd name="T15" fmla="*/ 6 h 244"/>
                <a:gd name="T16" fmla="*/ 2 w 241"/>
                <a:gd name="T17" fmla="*/ 7 h 244"/>
                <a:gd name="T18" fmla="*/ 3 w 241"/>
                <a:gd name="T19" fmla="*/ 9 h 244"/>
                <a:gd name="T20" fmla="*/ 4 w 241"/>
                <a:gd name="T21" fmla="*/ 10 h 244"/>
                <a:gd name="T22" fmla="*/ 6 w 241"/>
                <a:gd name="T23" fmla="*/ 11 h 244"/>
                <a:gd name="T24" fmla="*/ 7 w 241"/>
                <a:gd name="T25" fmla="*/ 12 h 244"/>
                <a:gd name="T26" fmla="*/ 9 w 241"/>
                <a:gd name="T27" fmla="*/ 12 h 244"/>
                <a:gd name="T28" fmla="*/ 10 w 241"/>
                <a:gd name="T29" fmla="*/ 13 h 244"/>
                <a:gd name="T30" fmla="*/ 12 w 241"/>
                <a:gd name="T31" fmla="*/ 13 h 244"/>
                <a:gd name="T32" fmla="*/ 14 w 241"/>
                <a:gd name="T33" fmla="*/ 13 h 244"/>
                <a:gd name="T34" fmla="*/ 15 w 241"/>
                <a:gd name="T35" fmla="*/ 13 h 244"/>
                <a:gd name="T36" fmla="*/ 14 w 241"/>
                <a:gd name="T37" fmla="*/ 14 h 244"/>
                <a:gd name="T38" fmla="*/ 14 w 241"/>
                <a:gd name="T39" fmla="*/ 14 h 244"/>
                <a:gd name="T40" fmla="*/ 14 w 241"/>
                <a:gd name="T41" fmla="*/ 14 h 244"/>
                <a:gd name="T42" fmla="*/ 13 w 241"/>
                <a:gd name="T43" fmla="*/ 14 h 244"/>
                <a:gd name="T44" fmla="*/ 13 w 241"/>
                <a:gd name="T45" fmla="*/ 14 h 244"/>
                <a:gd name="T46" fmla="*/ 13 w 241"/>
                <a:gd name="T47" fmla="*/ 15 h 244"/>
                <a:gd name="T48" fmla="*/ 12 w 241"/>
                <a:gd name="T49" fmla="*/ 15 h 244"/>
                <a:gd name="T50" fmla="*/ 12 w 241"/>
                <a:gd name="T51" fmla="*/ 15 h 244"/>
                <a:gd name="T52" fmla="*/ 12 w 241"/>
                <a:gd name="T53" fmla="*/ 15 h 244"/>
                <a:gd name="T54" fmla="*/ 11 w 241"/>
                <a:gd name="T55" fmla="*/ 16 h 244"/>
                <a:gd name="T56" fmla="*/ 11 w 241"/>
                <a:gd name="T57" fmla="*/ 16 h 244"/>
                <a:gd name="T58" fmla="*/ 11 w 241"/>
                <a:gd name="T59" fmla="*/ 16 h 244"/>
                <a:gd name="T60" fmla="*/ 11 w 241"/>
                <a:gd name="T61" fmla="*/ 16 h 244"/>
                <a:gd name="T62" fmla="*/ 10 w 241"/>
                <a:gd name="T63" fmla="*/ 16 h 244"/>
                <a:gd name="T64" fmla="*/ 10 w 241"/>
                <a:gd name="T65" fmla="*/ 15 h 244"/>
                <a:gd name="T66" fmla="*/ 9 w 241"/>
                <a:gd name="T67" fmla="*/ 15 h 244"/>
                <a:gd name="T68" fmla="*/ 8 w 241"/>
                <a:gd name="T69" fmla="*/ 15 h 244"/>
                <a:gd name="T70" fmla="*/ 7 w 241"/>
                <a:gd name="T71" fmla="*/ 15 h 244"/>
                <a:gd name="T72" fmla="*/ 6 w 241"/>
                <a:gd name="T73" fmla="*/ 14 h 244"/>
                <a:gd name="T74" fmla="*/ 5 w 241"/>
                <a:gd name="T75" fmla="*/ 14 h 244"/>
                <a:gd name="T76" fmla="*/ 4 w 241"/>
                <a:gd name="T77" fmla="*/ 13 h 244"/>
                <a:gd name="T78" fmla="*/ 3 w 241"/>
                <a:gd name="T79" fmla="*/ 12 h 244"/>
                <a:gd name="T80" fmla="*/ 2 w 241"/>
                <a:gd name="T81" fmla="*/ 11 h 244"/>
                <a:gd name="T82" fmla="*/ 1 w 241"/>
                <a:gd name="T83" fmla="*/ 10 h 244"/>
                <a:gd name="T84" fmla="*/ 1 w 241"/>
                <a:gd name="T85" fmla="*/ 9 h 244"/>
                <a:gd name="T86" fmla="*/ 0 w 241"/>
                <a:gd name="T87" fmla="*/ 7 h 244"/>
                <a:gd name="T88" fmla="*/ 0 w 241"/>
                <a:gd name="T89" fmla="*/ 6 h 244"/>
                <a:gd name="T90" fmla="*/ 0 w 241"/>
                <a:gd name="T91" fmla="*/ 5 h 244"/>
                <a:gd name="T92" fmla="*/ 0 w 241"/>
                <a:gd name="T93" fmla="*/ 5 h 244"/>
                <a:gd name="T94" fmla="*/ 0 w 241"/>
                <a:gd name="T95" fmla="*/ 5 h 244"/>
                <a:gd name="T96" fmla="*/ 0 w 241"/>
                <a:gd name="T97" fmla="*/ 4 h 244"/>
                <a:gd name="T98" fmla="*/ 0 w 241"/>
                <a:gd name="T99" fmla="*/ 4 h 244"/>
                <a:gd name="T100" fmla="*/ 0 w 241"/>
                <a:gd name="T101" fmla="*/ 3 h 244"/>
                <a:gd name="T102" fmla="*/ 0 w 241"/>
                <a:gd name="T103" fmla="*/ 3 h 244"/>
                <a:gd name="T104" fmla="*/ 0 w 241"/>
                <a:gd name="T105" fmla="*/ 3 h 244"/>
                <a:gd name="T106" fmla="*/ 0 w 241"/>
                <a:gd name="T107" fmla="*/ 2 h 244"/>
                <a:gd name="T108" fmla="*/ 0 w 241"/>
                <a:gd name="T109" fmla="*/ 2 h 244"/>
                <a:gd name="T110" fmla="*/ 0 w 241"/>
                <a:gd name="T111" fmla="*/ 1 h 244"/>
                <a:gd name="T112" fmla="*/ 0 w 241"/>
                <a:gd name="T113" fmla="*/ 1 h 244"/>
                <a:gd name="T114" fmla="*/ 0 w 241"/>
                <a:gd name="T115" fmla="*/ 1 h 244"/>
                <a:gd name="T116" fmla="*/ 0 w 241"/>
                <a:gd name="T117" fmla="*/ 0 h 244"/>
                <a:gd name="T118" fmla="*/ 0 w 241"/>
                <a:gd name="T119" fmla="*/ 0 h 24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1"/>
                <a:gd name="T181" fmla="*/ 0 h 244"/>
                <a:gd name="T182" fmla="*/ 241 w 241"/>
                <a:gd name="T183" fmla="*/ 244 h 24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1" h="244">
                  <a:moveTo>
                    <a:pt x="0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4" y="20"/>
                  </a:lnTo>
                  <a:lnTo>
                    <a:pt x="10" y="33"/>
                  </a:lnTo>
                  <a:lnTo>
                    <a:pt x="14" y="49"/>
                  </a:lnTo>
                  <a:lnTo>
                    <a:pt x="24" y="70"/>
                  </a:lnTo>
                  <a:lnTo>
                    <a:pt x="32" y="90"/>
                  </a:lnTo>
                  <a:lnTo>
                    <a:pt x="47" y="110"/>
                  </a:lnTo>
                  <a:lnTo>
                    <a:pt x="60" y="129"/>
                  </a:lnTo>
                  <a:lnTo>
                    <a:pt x="77" y="149"/>
                  </a:lnTo>
                  <a:lnTo>
                    <a:pt x="97" y="165"/>
                  </a:lnTo>
                  <a:lnTo>
                    <a:pt x="120" y="181"/>
                  </a:lnTo>
                  <a:lnTo>
                    <a:pt x="144" y="192"/>
                  </a:lnTo>
                  <a:lnTo>
                    <a:pt x="173" y="201"/>
                  </a:lnTo>
                  <a:lnTo>
                    <a:pt x="204" y="207"/>
                  </a:lnTo>
                  <a:lnTo>
                    <a:pt x="239" y="207"/>
                  </a:lnTo>
                  <a:lnTo>
                    <a:pt x="241" y="207"/>
                  </a:lnTo>
                  <a:lnTo>
                    <a:pt x="238" y="211"/>
                  </a:lnTo>
                  <a:lnTo>
                    <a:pt x="234" y="213"/>
                  </a:lnTo>
                  <a:lnTo>
                    <a:pt x="230" y="216"/>
                  </a:lnTo>
                  <a:lnTo>
                    <a:pt x="223" y="220"/>
                  </a:lnTo>
                  <a:lnTo>
                    <a:pt x="218" y="224"/>
                  </a:lnTo>
                  <a:lnTo>
                    <a:pt x="211" y="227"/>
                  </a:lnTo>
                  <a:lnTo>
                    <a:pt x="206" y="229"/>
                  </a:lnTo>
                  <a:lnTo>
                    <a:pt x="200" y="234"/>
                  </a:lnTo>
                  <a:lnTo>
                    <a:pt x="196" y="236"/>
                  </a:lnTo>
                  <a:lnTo>
                    <a:pt x="188" y="242"/>
                  </a:lnTo>
                  <a:lnTo>
                    <a:pt x="185" y="244"/>
                  </a:lnTo>
                  <a:lnTo>
                    <a:pt x="184" y="243"/>
                  </a:lnTo>
                  <a:lnTo>
                    <a:pt x="178" y="243"/>
                  </a:lnTo>
                  <a:lnTo>
                    <a:pt x="170" y="242"/>
                  </a:lnTo>
                  <a:lnTo>
                    <a:pt x="161" y="240"/>
                  </a:lnTo>
                  <a:lnTo>
                    <a:pt x="148" y="236"/>
                  </a:lnTo>
                  <a:lnTo>
                    <a:pt x="133" y="234"/>
                  </a:lnTo>
                  <a:lnTo>
                    <a:pt x="120" y="228"/>
                  </a:lnTo>
                  <a:lnTo>
                    <a:pt x="105" y="221"/>
                  </a:lnTo>
                  <a:lnTo>
                    <a:pt x="88" y="212"/>
                  </a:lnTo>
                  <a:lnTo>
                    <a:pt x="72" y="201"/>
                  </a:lnTo>
                  <a:lnTo>
                    <a:pt x="56" y="188"/>
                  </a:lnTo>
                  <a:lnTo>
                    <a:pt x="43" y="173"/>
                  </a:lnTo>
                  <a:lnTo>
                    <a:pt x="30" y="156"/>
                  </a:lnTo>
                  <a:lnTo>
                    <a:pt x="19" y="134"/>
                  </a:lnTo>
                  <a:lnTo>
                    <a:pt x="10" y="109"/>
                  </a:lnTo>
                  <a:lnTo>
                    <a:pt x="4" y="83"/>
                  </a:lnTo>
                  <a:lnTo>
                    <a:pt x="3" y="79"/>
                  </a:lnTo>
                  <a:lnTo>
                    <a:pt x="2" y="74"/>
                  </a:lnTo>
                  <a:lnTo>
                    <a:pt x="0" y="67"/>
                  </a:lnTo>
                  <a:lnTo>
                    <a:pt x="0" y="62"/>
                  </a:lnTo>
                  <a:lnTo>
                    <a:pt x="0" y="55"/>
                  </a:lnTo>
                  <a:lnTo>
                    <a:pt x="0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Freeform 23">
              <a:extLst>
                <a:ext uri="{FF2B5EF4-FFF2-40B4-BE49-F238E27FC236}">
                  <a16:creationId xmlns:a16="http://schemas.microsoft.com/office/drawing/2014/main" id="{C02B6875-EEEC-2D0C-0665-8F8FFCA2A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" y="2128"/>
              <a:ext cx="817" cy="1044"/>
            </a:xfrm>
            <a:custGeom>
              <a:avLst/>
              <a:gdLst>
                <a:gd name="T0" fmla="*/ 101 w 1635"/>
                <a:gd name="T1" fmla="*/ 2 h 2088"/>
                <a:gd name="T2" fmla="*/ 94 w 1635"/>
                <a:gd name="T3" fmla="*/ 6 h 2088"/>
                <a:gd name="T4" fmla="*/ 83 w 1635"/>
                <a:gd name="T5" fmla="*/ 15 h 2088"/>
                <a:gd name="T6" fmla="*/ 68 w 1635"/>
                <a:gd name="T7" fmla="*/ 25 h 2088"/>
                <a:gd name="T8" fmla="*/ 53 w 1635"/>
                <a:gd name="T9" fmla="*/ 37 h 2088"/>
                <a:gd name="T10" fmla="*/ 38 w 1635"/>
                <a:gd name="T11" fmla="*/ 47 h 2088"/>
                <a:gd name="T12" fmla="*/ 26 w 1635"/>
                <a:gd name="T13" fmla="*/ 56 h 2088"/>
                <a:gd name="T14" fmla="*/ 18 w 1635"/>
                <a:gd name="T15" fmla="*/ 62 h 2088"/>
                <a:gd name="T16" fmla="*/ 15 w 1635"/>
                <a:gd name="T17" fmla="*/ 65 h 2088"/>
                <a:gd name="T18" fmla="*/ 12 w 1635"/>
                <a:gd name="T19" fmla="*/ 67 h 2088"/>
                <a:gd name="T20" fmla="*/ 9 w 1635"/>
                <a:gd name="T21" fmla="*/ 71 h 2088"/>
                <a:gd name="T22" fmla="*/ 6 w 1635"/>
                <a:gd name="T23" fmla="*/ 76 h 2088"/>
                <a:gd name="T24" fmla="*/ 4 w 1635"/>
                <a:gd name="T25" fmla="*/ 82 h 2088"/>
                <a:gd name="T26" fmla="*/ 3 w 1635"/>
                <a:gd name="T27" fmla="*/ 89 h 2088"/>
                <a:gd name="T28" fmla="*/ 5 w 1635"/>
                <a:gd name="T29" fmla="*/ 96 h 2088"/>
                <a:gd name="T30" fmla="*/ 11 w 1635"/>
                <a:gd name="T31" fmla="*/ 103 h 2088"/>
                <a:gd name="T32" fmla="*/ 15 w 1635"/>
                <a:gd name="T33" fmla="*/ 108 h 2088"/>
                <a:gd name="T34" fmla="*/ 18 w 1635"/>
                <a:gd name="T35" fmla="*/ 109 h 2088"/>
                <a:gd name="T36" fmla="*/ 22 w 1635"/>
                <a:gd name="T37" fmla="*/ 112 h 2088"/>
                <a:gd name="T38" fmla="*/ 27 w 1635"/>
                <a:gd name="T39" fmla="*/ 114 h 2088"/>
                <a:gd name="T40" fmla="*/ 33 w 1635"/>
                <a:gd name="T41" fmla="*/ 117 h 2088"/>
                <a:gd name="T42" fmla="*/ 37 w 1635"/>
                <a:gd name="T43" fmla="*/ 121 h 2088"/>
                <a:gd name="T44" fmla="*/ 42 w 1635"/>
                <a:gd name="T45" fmla="*/ 124 h 2088"/>
                <a:gd name="T46" fmla="*/ 44 w 1635"/>
                <a:gd name="T47" fmla="*/ 128 h 2088"/>
                <a:gd name="T48" fmla="*/ 45 w 1635"/>
                <a:gd name="T49" fmla="*/ 130 h 2088"/>
                <a:gd name="T50" fmla="*/ 44 w 1635"/>
                <a:gd name="T51" fmla="*/ 131 h 2088"/>
                <a:gd name="T52" fmla="*/ 43 w 1635"/>
                <a:gd name="T53" fmla="*/ 131 h 2088"/>
                <a:gd name="T54" fmla="*/ 42 w 1635"/>
                <a:gd name="T55" fmla="*/ 131 h 2088"/>
                <a:gd name="T56" fmla="*/ 42 w 1635"/>
                <a:gd name="T57" fmla="*/ 131 h 2088"/>
                <a:gd name="T58" fmla="*/ 41 w 1635"/>
                <a:gd name="T59" fmla="*/ 131 h 2088"/>
                <a:gd name="T60" fmla="*/ 40 w 1635"/>
                <a:gd name="T61" fmla="*/ 131 h 2088"/>
                <a:gd name="T62" fmla="*/ 40 w 1635"/>
                <a:gd name="T63" fmla="*/ 130 h 2088"/>
                <a:gd name="T64" fmla="*/ 39 w 1635"/>
                <a:gd name="T65" fmla="*/ 128 h 2088"/>
                <a:gd name="T66" fmla="*/ 37 w 1635"/>
                <a:gd name="T67" fmla="*/ 126 h 2088"/>
                <a:gd name="T68" fmla="*/ 34 w 1635"/>
                <a:gd name="T69" fmla="*/ 123 h 2088"/>
                <a:gd name="T70" fmla="*/ 31 w 1635"/>
                <a:gd name="T71" fmla="*/ 120 h 2088"/>
                <a:gd name="T72" fmla="*/ 25 w 1635"/>
                <a:gd name="T73" fmla="*/ 117 h 2088"/>
                <a:gd name="T74" fmla="*/ 18 w 1635"/>
                <a:gd name="T75" fmla="*/ 113 h 2088"/>
                <a:gd name="T76" fmla="*/ 13 w 1635"/>
                <a:gd name="T77" fmla="*/ 110 h 2088"/>
                <a:gd name="T78" fmla="*/ 10 w 1635"/>
                <a:gd name="T79" fmla="*/ 108 h 2088"/>
                <a:gd name="T80" fmla="*/ 6 w 1635"/>
                <a:gd name="T81" fmla="*/ 103 h 2088"/>
                <a:gd name="T82" fmla="*/ 3 w 1635"/>
                <a:gd name="T83" fmla="*/ 98 h 2088"/>
                <a:gd name="T84" fmla="*/ 0 w 1635"/>
                <a:gd name="T85" fmla="*/ 91 h 2088"/>
                <a:gd name="T86" fmla="*/ 0 w 1635"/>
                <a:gd name="T87" fmla="*/ 83 h 2088"/>
                <a:gd name="T88" fmla="*/ 2 w 1635"/>
                <a:gd name="T89" fmla="*/ 75 h 2088"/>
                <a:gd name="T90" fmla="*/ 9 w 1635"/>
                <a:gd name="T91" fmla="*/ 66 h 2088"/>
                <a:gd name="T92" fmla="*/ 20 w 1635"/>
                <a:gd name="T93" fmla="*/ 57 h 2088"/>
                <a:gd name="T94" fmla="*/ 33 w 1635"/>
                <a:gd name="T95" fmla="*/ 47 h 2088"/>
                <a:gd name="T96" fmla="*/ 47 w 1635"/>
                <a:gd name="T97" fmla="*/ 37 h 2088"/>
                <a:gd name="T98" fmla="*/ 61 w 1635"/>
                <a:gd name="T99" fmla="*/ 27 h 2088"/>
                <a:gd name="T100" fmla="*/ 73 w 1635"/>
                <a:gd name="T101" fmla="*/ 17 h 2088"/>
                <a:gd name="T102" fmla="*/ 84 w 1635"/>
                <a:gd name="T103" fmla="*/ 10 h 2088"/>
                <a:gd name="T104" fmla="*/ 92 w 1635"/>
                <a:gd name="T105" fmla="*/ 4 h 2088"/>
                <a:gd name="T106" fmla="*/ 97 w 1635"/>
                <a:gd name="T107" fmla="*/ 1 h 2088"/>
                <a:gd name="T108" fmla="*/ 102 w 1635"/>
                <a:gd name="T109" fmla="*/ 1 h 208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35"/>
                <a:gd name="T166" fmla="*/ 0 h 2088"/>
                <a:gd name="T167" fmla="*/ 1635 w 1635"/>
                <a:gd name="T168" fmla="*/ 2088 h 208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35" h="2088">
                  <a:moveTo>
                    <a:pt x="1635" y="16"/>
                  </a:moveTo>
                  <a:lnTo>
                    <a:pt x="1619" y="27"/>
                  </a:lnTo>
                  <a:lnTo>
                    <a:pt x="1578" y="55"/>
                  </a:lnTo>
                  <a:lnTo>
                    <a:pt x="1513" y="102"/>
                  </a:lnTo>
                  <a:lnTo>
                    <a:pt x="1431" y="164"/>
                  </a:lnTo>
                  <a:lnTo>
                    <a:pt x="1331" y="233"/>
                  </a:lnTo>
                  <a:lnTo>
                    <a:pt x="1219" y="315"/>
                  </a:lnTo>
                  <a:lnTo>
                    <a:pt x="1100" y="401"/>
                  </a:lnTo>
                  <a:lnTo>
                    <a:pt x="976" y="493"/>
                  </a:lnTo>
                  <a:lnTo>
                    <a:pt x="852" y="583"/>
                  </a:lnTo>
                  <a:lnTo>
                    <a:pt x="729" y="673"/>
                  </a:lnTo>
                  <a:lnTo>
                    <a:pt x="614" y="756"/>
                  </a:lnTo>
                  <a:lnTo>
                    <a:pt x="509" y="833"/>
                  </a:lnTo>
                  <a:lnTo>
                    <a:pt x="417" y="900"/>
                  </a:lnTo>
                  <a:lnTo>
                    <a:pt x="344" y="955"/>
                  </a:lnTo>
                  <a:lnTo>
                    <a:pt x="291" y="995"/>
                  </a:lnTo>
                  <a:lnTo>
                    <a:pt x="266" y="1018"/>
                  </a:lnTo>
                  <a:lnTo>
                    <a:pt x="249" y="1031"/>
                  </a:lnTo>
                  <a:lnTo>
                    <a:pt x="227" y="1052"/>
                  </a:lnTo>
                  <a:lnTo>
                    <a:pt x="203" y="1076"/>
                  </a:lnTo>
                  <a:lnTo>
                    <a:pt x="177" y="1107"/>
                  </a:lnTo>
                  <a:lnTo>
                    <a:pt x="150" y="1140"/>
                  </a:lnTo>
                  <a:lnTo>
                    <a:pt x="125" y="1179"/>
                  </a:lnTo>
                  <a:lnTo>
                    <a:pt x="101" y="1221"/>
                  </a:lnTo>
                  <a:lnTo>
                    <a:pt x="83" y="1267"/>
                  </a:lnTo>
                  <a:lnTo>
                    <a:pt x="68" y="1315"/>
                  </a:lnTo>
                  <a:lnTo>
                    <a:pt x="60" y="1366"/>
                  </a:lnTo>
                  <a:lnTo>
                    <a:pt x="61" y="1420"/>
                  </a:lnTo>
                  <a:lnTo>
                    <a:pt x="72" y="1476"/>
                  </a:lnTo>
                  <a:lnTo>
                    <a:pt x="93" y="1531"/>
                  </a:lnTo>
                  <a:lnTo>
                    <a:pt x="129" y="1592"/>
                  </a:lnTo>
                  <a:lnTo>
                    <a:pt x="177" y="1651"/>
                  </a:lnTo>
                  <a:lnTo>
                    <a:pt x="242" y="1714"/>
                  </a:lnTo>
                  <a:lnTo>
                    <a:pt x="254" y="1722"/>
                  </a:lnTo>
                  <a:lnTo>
                    <a:pt x="274" y="1733"/>
                  </a:lnTo>
                  <a:lnTo>
                    <a:pt x="300" y="1746"/>
                  </a:lnTo>
                  <a:lnTo>
                    <a:pt x="332" y="1765"/>
                  </a:lnTo>
                  <a:lnTo>
                    <a:pt x="367" y="1783"/>
                  </a:lnTo>
                  <a:lnTo>
                    <a:pt x="405" y="1804"/>
                  </a:lnTo>
                  <a:lnTo>
                    <a:pt x="447" y="1827"/>
                  </a:lnTo>
                  <a:lnTo>
                    <a:pt x="488" y="1851"/>
                  </a:lnTo>
                  <a:lnTo>
                    <a:pt x="529" y="1875"/>
                  </a:lnTo>
                  <a:lnTo>
                    <a:pt x="570" y="1902"/>
                  </a:lnTo>
                  <a:lnTo>
                    <a:pt x="607" y="1929"/>
                  </a:lnTo>
                  <a:lnTo>
                    <a:pt x="643" y="1957"/>
                  </a:lnTo>
                  <a:lnTo>
                    <a:pt x="672" y="1985"/>
                  </a:lnTo>
                  <a:lnTo>
                    <a:pt x="699" y="2014"/>
                  </a:lnTo>
                  <a:lnTo>
                    <a:pt x="719" y="2042"/>
                  </a:lnTo>
                  <a:lnTo>
                    <a:pt x="731" y="2070"/>
                  </a:lnTo>
                  <a:lnTo>
                    <a:pt x="728" y="2078"/>
                  </a:lnTo>
                  <a:lnTo>
                    <a:pt x="720" y="2084"/>
                  </a:lnTo>
                  <a:lnTo>
                    <a:pt x="713" y="2084"/>
                  </a:lnTo>
                  <a:lnTo>
                    <a:pt x="708" y="2086"/>
                  </a:lnTo>
                  <a:lnTo>
                    <a:pt x="700" y="2086"/>
                  </a:lnTo>
                  <a:lnTo>
                    <a:pt x="695" y="2088"/>
                  </a:lnTo>
                  <a:lnTo>
                    <a:pt x="686" y="2086"/>
                  </a:lnTo>
                  <a:lnTo>
                    <a:pt x="679" y="2086"/>
                  </a:lnTo>
                  <a:lnTo>
                    <a:pt x="672" y="2085"/>
                  </a:lnTo>
                  <a:lnTo>
                    <a:pt x="667" y="2085"/>
                  </a:lnTo>
                  <a:lnTo>
                    <a:pt x="658" y="2084"/>
                  </a:lnTo>
                  <a:lnTo>
                    <a:pt x="655" y="2084"/>
                  </a:lnTo>
                  <a:lnTo>
                    <a:pt x="654" y="2082"/>
                  </a:lnTo>
                  <a:lnTo>
                    <a:pt x="652" y="2077"/>
                  </a:lnTo>
                  <a:lnTo>
                    <a:pt x="648" y="2069"/>
                  </a:lnTo>
                  <a:lnTo>
                    <a:pt x="642" y="2059"/>
                  </a:lnTo>
                  <a:lnTo>
                    <a:pt x="632" y="2046"/>
                  </a:lnTo>
                  <a:lnTo>
                    <a:pt x="620" y="2030"/>
                  </a:lnTo>
                  <a:lnTo>
                    <a:pt x="603" y="2011"/>
                  </a:lnTo>
                  <a:lnTo>
                    <a:pt x="585" y="1992"/>
                  </a:lnTo>
                  <a:lnTo>
                    <a:pt x="559" y="1969"/>
                  </a:lnTo>
                  <a:lnTo>
                    <a:pt x="530" y="1945"/>
                  </a:lnTo>
                  <a:lnTo>
                    <a:pt x="497" y="1920"/>
                  </a:lnTo>
                  <a:lnTo>
                    <a:pt x="457" y="1893"/>
                  </a:lnTo>
                  <a:lnTo>
                    <a:pt x="411" y="1863"/>
                  </a:lnTo>
                  <a:lnTo>
                    <a:pt x="360" y="1835"/>
                  </a:lnTo>
                  <a:lnTo>
                    <a:pt x="300" y="1805"/>
                  </a:lnTo>
                  <a:lnTo>
                    <a:pt x="234" y="1774"/>
                  </a:lnTo>
                  <a:lnTo>
                    <a:pt x="218" y="1765"/>
                  </a:lnTo>
                  <a:lnTo>
                    <a:pt x="194" y="1748"/>
                  </a:lnTo>
                  <a:lnTo>
                    <a:pt x="166" y="1723"/>
                  </a:lnTo>
                  <a:lnTo>
                    <a:pt x="137" y="1691"/>
                  </a:lnTo>
                  <a:lnTo>
                    <a:pt x="105" y="1654"/>
                  </a:lnTo>
                  <a:lnTo>
                    <a:pt x="75" y="1611"/>
                  </a:lnTo>
                  <a:lnTo>
                    <a:pt x="48" y="1561"/>
                  </a:lnTo>
                  <a:lnTo>
                    <a:pt x="26" y="1508"/>
                  </a:lnTo>
                  <a:lnTo>
                    <a:pt x="8" y="1451"/>
                  </a:lnTo>
                  <a:lnTo>
                    <a:pt x="0" y="1390"/>
                  </a:lnTo>
                  <a:lnTo>
                    <a:pt x="2" y="1326"/>
                  </a:lnTo>
                  <a:lnTo>
                    <a:pt x="16" y="1261"/>
                  </a:lnTo>
                  <a:lnTo>
                    <a:pt x="44" y="1191"/>
                  </a:lnTo>
                  <a:lnTo>
                    <a:pt x="89" y="1123"/>
                  </a:lnTo>
                  <a:lnTo>
                    <a:pt x="149" y="1053"/>
                  </a:lnTo>
                  <a:lnTo>
                    <a:pt x="231" y="984"/>
                  </a:lnTo>
                  <a:lnTo>
                    <a:pt x="327" y="911"/>
                  </a:lnTo>
                  <a:lnTo>
                    <a:pt x="428" y="834"/>
                  </a:lnTo>
                  <a:lnTo>
                    <a:pt x="535" y="752"/>
                  </a:lnTo>
                  <a:lnTo>
                    <a:pt x="646" y="671"/>
                  </a:lnTo>
                  <a:lnTo>
                    <a:pt x="757" y="588"/>
                  </a:lnTo>
                  <a:lnTo>
                    <a:pt x="869" y="506"/>
                  </a:lnTo>
                  <a:lnTo>
                    <a:pt x="976" y="427"/>
                  </a:lnTo>
                  <a:lnTo>
                    <a:pt x="1083" y="350"/>
                  </a:lnTo>
                  <a:lnTo>
                    <a:pt x="1181" y="278"/>
                  </a:lnTo>
                  <a:lnTo>
                    <a:pt x="1274" y="211"/>
                  </a:lnTo>
                  <a:lnTo>
                    <a:pt x="1355" y="151"/>
                  </a:lnTo>
                  <a:lnTo>
                    <a:pt x="1427" y="100"/>
                  </a:lnTo>
                  <a:lnTo>
                    <a:pt x="1485" y="57"/>
                  </a:lnTo>
                  <a:lnTo>
                    <a:pt x="1530" y="27"/>
                  </a:lnTo>
                  <a:lnTo>
                    <a:pt x="1558" y="6"/>
                  </a:lnTo>
                  <a:lnTo>
                    <a:pt x="1567" y="0"/>
                  </a:lnTo>
                  <a:lnTo>
                    <a:pt x="163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Freeform 24">
              <a:extLst>
                <a:ext uri="{FF2B5EF4-FFF2-40B4-BE49-F238E27FC236}">
                  <a16:creationId xmlns:a16="http://schemas.microsoft.com/office/drawing/2014/main" id="{5FF23B53-8F5E-6A05-EE33-20756AA8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2260"/>
              <a:ext cx="667" cy="596"/>
            </a:xfrm>
            <a:custGeom>
              <a:avLst/>
              <a:gdLst>
                <a:gd name="T0" fmla="*/ 76 w 1335"/>
                <a:gd name="T1" fmla="*/ 7 h 1192"/>
                <a:gd name="T2" fmla="*/ 72 w 1335"/>
                <a:gd name="T3" fmla="*/ 11 h 1192"/>
                <a:gd name="T4" fmla="*/ 63 w 1335"/>
                <a:gd name="T5" fmla="*/ 17 h 1192"/>
                <a:gd name="T6" fmla="*/ 52 w 1335"/>
                <a:gd name="T7" fmla="*/ 24 h 1192"/>
                <a:gd name="T8" fmla="*/ 40 w 1335"/>
                <a:gd name="T9" fmla="*/ 33 h 1192"/>
                <a:gd name="T10" fmla="*/ 28 w 1335"/>
                <a:gd name="T11" fmla="*/ 41 h 1192"/>
                <a:gd name="T12" fmla="*/ 17 w 1335"/>
                <a:gd name="T13" fmla="*/ 49 h 1192"/>
                <a:gd name="T14" fmla="*/ 9 w 1335"/>
                <a:gd name="T15" fmla="*/ 55 h 1192"/>
                <a:gd name="T16" fmla="*/ 5 w 1335"/>
                <a:gd name="T17" fmla="*/ 59 h 1192"/>
                <a:gd name="T18" fmla="*/ 3 w 1335"/>
                <a:gd name="T19" fmla="*/ 63 h 1192"/>
                <a:gd name="T20" fmla="*/ 3 w 1335"/>
                <a:gd name="T21" fmla="*/ 67 h 1192"/>
                <a:gd name="T22" fmla="*/ 5 w 1335"/>
                <a:gd name="T23" fmla="*/ 70 h 1192"/>
                <a:gd name="T24" fmla="*/ 7 w 1335"/>
                <a:gd name="T25" fmla="*/ 72 h 1192"/>
                <a:gd name="T26" fmla="*/ 10 w 1335"/>
                <a:gd name="T27" fmla="*/ 72 h 1192"/>
                <a:gd name="T28" fmla="*/ 14 w 1335"/>
                <a:gd name="T29" fmla="*/ 70 h 1192"/>
                <a:gd name="T30" fmla="*/ 19 w 1335"/>
                <a:gd name="T31" fmla="*/ 66 h 1192"/>
                <a:gd name="T32" fmla="*/ 21 w 1335"/>
                <a:gd name="T33" fmla="*/ 62 h 1192"/>
                <a:gd name="T34" fmla="*/ 21 w 1335"/>
                <a:gd name="T35" fmla="*/ 62 h 1192"/>
                <a:gd name="T36" fmla="*/ 21 w 1335"/>
                <a:gd name="T37" fmla="*/ 62 h 1192"/>
                <a:gd name="T38" fmla="*/ 21 w 1335"/>
                <a:gd name="T39" fmla="*/ 61 h 1192"/>
                <a:gd name="T40" fmla="*/ 21 w 1335"/>
                <a:gd name="T41" fmla="*/ 60 h 1192"/>
                <a:gd name="T42" fmla="*/ 21 w 1335"/>
                <a:gd name="T43" fmla="*/ 57 h 1192"/>
                <a:gd name="T44" fmla="*/ 21 w 1335"/>
                <a:gd name="T45" fmla="*/ 54 h 1192"/>
                <a:gd name="T46" fmla="*/ 21 w 1335"/>
                <a:gd name="T47" fmla="*/ 51 h 1192"/>
                <a:gd name="T48" fmla="*/ 21 w 1335"/>
                <a:gd name="T49" fmla="*/ 50 h 1192"/>
                <a:gd name="T50" fmla="*/ 22 w 1335"/>
                <a:gd name="T51" fmla="*/ 50 h 1192"/>
                <a:gd name="T52" fmla="*/ 23 w 1335"/>
                <a:gd name="T53" fmla="*/ 49 h 1192"/>
                <a:gd name="T54" fmla="*/ 24 w 1335"/>
                <a:gd name="T55" fmla="*/ 49 h 1192"/>
                <a:gd name="T56" fmla="*/ 24 w 1335"/>
                <a:gd name="T57" fmla="*/ 49 h 1192"/>
                <a:gd name="T58" fmla="*/ 24 w 1335"/>
                <a:gd name="T59" fmla="*/ 50 h 1192"/>
                <a:gd name="T60" fmla="*/ 24 w 1335"/>
                <a:gd name="T61" fmla="*/ 52 h 1192"/>
                <a:gd name="T62" fmla="*/ 24 w 1335"/>
                <a:gd name="T63" fmla="*/ 54 h 1192"/>
                <a:gd name="T64" fmla="*/ 24 w 1335"/>
                <a:gd name="T65" fmla="*/ 56 h 1192"/>
                <a:gd name="T66" fmla="*/ 24 w 1335"/>
                <a:gd name="T67" fmla="*/ 58 h 1192"/>
                <a:gd name="T68" fmla="*/ 24 w 1335"/>
                <a:gd name="T69" fmla="*/ 61 h 1192"/>
                <a:gd name="T70" fmla="*/ 24 w 1335"/>
                <a:gd name="T71" fmla="*/ 63 h 1192"/>
                <a:gd name="T72" fmla="*/ 23 w 1335"/>
                <a:gd name="T73" fmla="*/ 65 h 1192"/>
                <a:gd name="T74" fmla="*/ 22 w 1335"/>
                <a:gd name="T75" fmla="*/ 67 h 1192"/>
                <a:gd name="T76" fmla="*/ 21 w 1335"/>
                <a:gd name="T77" fmla="*/ 69 h 1192"/>
                <a:gd name="T78" fmla="*/ 18 w 1335"/>
                <a:gd name="T79" fmla="*/ 71 h 1192"/>
                <a:gd name="T80" fmla="*/ 16 w 1335"/>
                <a:gd name="T81" fmla="*/ 73 h 1192"/>
                <a:gd name="T82" fmla="*/ 13 w 1335"/>
                <a:gd name="T83" fmla="*/ 74 h 1192"/>
                <a:gd name="T84" fmla="*/ 10 w 1335"/>
                <a:gd name="T85" fmla="*/ 75 h 1192"/>
                <a:gd name="T86" fmla="*/ 7 w 1335"/>
                <a:gd name="T87" fmla="*/ 75 h 1192"/>
                <a:gd name="T88" fmla="*/ 4 w 1335"/>
                <a:gd name="T89" fmla="*/ 73 h 1192"/>
                <a:gd name="T90" fmla="*/ 2 w 1335"/>
                <a:gd name="T91" fmla="*/ 71 h 1192"/>
                <a:gd name="T92" fmla="*/ 1 w 1335"/>
                <a:gd name="T93" fmla="*/ 69 h 1192"/>
                <a:gd name="T94" fmla="*/ 0 w 1335"/>
                <a:gd name="T95" fmla="*/ 67 h 1192"/>
                <a:gd name="T96" fmla="*/ 0 w 1335"/>
                <a:gd name="T97" fmla="*/ 64 h 1192"/>
                <a:gd name="T98" fmla="*/ 1 w 1335"/>
                <a:gd name="T99" fmla="*/ 61 h 1192"/>
                <a:gd name="T100" fmla="*/ 3 w 1335"/>
                <a:gd name="T101" fmla="*/ 57 h 1192"/>
                <a:gd name="T102" fmla="*/ 7 w 1335"/>
                <a:gd name="T103" fmla="*/ 53 h 1192"/>
                <a:gd name="T104" fmla="*/ 12 w 1335"/>
                <a:gd name="T105" fmla="*/ 49 h 1192"/>
                <a:gd name="T106" fmla="*/ 21 w 1335"/>
                <a:gd name="T107" fmla="*/ 42 h 1192"/>
                <a:gd name="T108" fmla="*/ 32 w 1335"/>
                <a:gd name="T109" fmla="*/ 35 h 1192"/>
                <a:gd name="T110" fmla="*/ 45 w 1335"/>
                <a:gd name="T111" fmla="*/ 26 h 1192"/>
                <a:gd name="T112" fmla="*/ 57 w 1335"/>
                <a:gd name="T113" fmla="*/ 18 h 1192"/>
                <a:gd name="T114" fmla="*/ 68 w 1335"/>
                <a:gd name="T115" fmla="*/ 10 h 1192"/>
                <a:gd name="T116" fmla="*/ 77 w 1335"/>
                <a:gd name="T117" fmla="*/ 4 h 1192"/>
                <a:gd name="T118" fmla="*/ 82 w 1335"/>
                <a:gd name="T119" fmla="*/ 1 h 1192"/>
                <a:gd name="T120" fmla="*/ 77 w 1335"/>
                <a:gd name="T121" fmla="*/ 7 h 119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35"/>
                <a:gd name="T184" fmla="*/ 0 h 1192"/>
                <a:gd name="T185" fmla="*/ 1335 w 1335"/>
                <a:gd name="T186" fmla="*/ 1192 h 119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35" h="1192">
                  <a:moveTo>
                    <a:pt x="1243" y="110"/>
                  </a:moveTo>
                  <a:lnTo>
                    <a:pt x="1231" y="116"/>
                  </a:lnTo>
                  <a:lnTo>
                    <a:pt x="1201" y="137"/>
                  </a:lnTo>
                  <a:lnTo>
                    <a:pt x="1153" y="168"/>
                  </a:lnTo>
                  <a:lnTo>
                    <a:pt x="1092" y="211"/>
                  </a:lnTo>
                  <a:lnTo>
                    <a:pt x="1016" y="261"/>
                  </a:lnTo>
                  <a:lnTo>
                    <a:pt x="932" y="319"/>
                  </a:lnTo>
                  <a:lnTo>
                    <a:pt x="841" y="382"/>
                  </a:lnTo>
                  <a:lnTo>
                    <a:pt x="746" y="448"/>
                  </a:lnTo>
                  <a:lnTo>
                    <a:pt x="647" y="516"/>
                  </a:lnTo>
                  <a:lnTo>
                    <a:pt x="550" y="583"/>
                  </a:lnTo>
                  <a:lnTo>
                    <a:pt x="455" y="652"/>
                  </a:lnTo>
                  <a:lnTo>
                    <a:pt x="368" y="716"/>
                  </a:lnTo>
                  <a:lnTo>
                    <a:pt x="287" y="775"/>
                  </a:lnTo>
                  <a:lnTo>
                    <a:pt x="218" y="831"/>
                  </a:lnTo>
                  <a:lnTo>
                    <a:pt x="159" y="878"/>
                  </a:lnTo>
                  <a:lnTo>
                    <a:pt x="119" y="914"/>
                  </a:lnTo>
                  <a:lnTo>
                    <a:pt x="90" y="946"/>
                  </a:lnTo>
                  <a:lnTo>
                    <a:pt x="72" y="980"/>
                  </a:lnTo>
                  <a:lnTo>
                    <a:pt x="58" y="1009"/>
                  </a:lnTo>
                  <a:lnTo>
                    <a:pt x="56" y="1040"/>
                  </a:lnTo>
                  <a:lnTo>
                    <a:pt x="58" y="1068"/>
                  </a:lnTo>
                  <a:lnTo>
                    <a:pt x="66" y="1094"/>
                  </a:lnTo>
                  <a:lnTo>
                    <a:pt x="80" y="1114"/>
                  </a:lnTo>
                  <a:lnTo>
                    <a:pt x="100" y="1132"/>
                  </a:lnTo>
                  <a:lnTo>
                    <a:pt x="121" y="1141"/>
                  </a:lnTo>
                  <a:lnTo>
                    <a:pt x="146" y="1146"/>
                  </a:lnTo>
                  <a:lnTo>
                    <a:pt x="175" y="1144"/>
                  </a:lnTo>
                  <a:lnTo>
                    <a:pt x="207" y="1134"/>
                  </a:lnTo>
                  <a:lnTo>
                    <a:pt x="239" y="1114"/>
                  </a:lnTo>
                  <a:lnTo>
                    <a:pt x="274" y="1086"/>
                  </a:lnTo>
                  <a:lnTo>
                    <a:pt x="307" y="1046"/>
                  </a:lnTo>
                  <a:lnTo>
                    <a:pt x="341" y="997"/>
                  </a:lnTo>
                  <a:lnTo>
                    <a:pt x="340" y="997"/>
                  </a:lnTo>
                  <a:lnTo>
                    <a:pt x="339" y="997"/>
                  </a:lnTo>
                  <a:lnTo>
                    <a:pt x="339" y="994"/>
                  </a:lnTo>
                  <a:lnTo>
                    <a:pt x="339" y="993"/>
                  </a:lnTo>
                  <a:lnTo>
                    <a:pt x="339" y="989"/>
                  </a:lnTo>
                  <a:lnTo>
                    <a:pt x="339" y="985"/>
                  </a:lnTo>
                  <a:lnTo>
                    <a:pt x="337" y="976"/>
                  </a:lnTo>
                  <a:lnTo>
                    <a:pt x="337" y="966"/>
                  </a:lnTo>
                  <a:lnTo>
                    <a:pt x="337" y="953"/>
                  </a:lnTo>
                  <a:lnTo>
                    <a:pt x="339" y="937"/>
                  </a:lnTo>
                  <a:lnTo>
                    <a:pt x="339" y="915"/>
                  </a:lnTo>
                  <a:lnTo>
                    <a:pt x="340" y="892"/>
                  </a:lnTo>
                  <a:lnTo>
                    <a:pt x="343" y="864"/>
                  </a:lnTo>
                  <a:lnTo>
                    <a:pt x="345" y="833"/>
                  </a:lnTo>
                  <a:lnTo>
                    <a:pt x="345" y="822"/>
                  </a:lnTo>
                  <a:lnTo>
                    <a:pt x="348" y="813"/>
                  </a:lnTo>
                  <a:lnTo>
                    <a:pt x="349" y="806"/>
                  </a:lnTo>
                  <a:lnTo>
                    <a:pt x="353" y="801"/>
                  </a:lnTo>
                  <a:lnTo>
                    <a:pt x="361" y="793"/>
                  </a:lnTo>
                  <a:lnTo>
                    <a:pt x="370" y="789"/>
                  </a:lnTo>
                  <a:lnTo>
                    <a:pt x="378" y="786"/>
                  </a:lnTo>
                  <a:lnTo>
                    <a:pt x="386" y="786"/>
                  </a:lnTo>
                  <a:lnTo>
                    <a:pt x="392" y="788"/>
                  </a:lnTo>
                  <a:lnTo>
                    <a:pt x="394" y="789"/>
                  </a:lnTo>
                  <a:lnTo>
                    <a:pt x="393" y="789"/>
                  </a:lnTo>
                  <a:lnTo>
                    <a:pt x="393" y="794"/>
                  </a:lnTo>
                  <a:lnTo>
                    <a:pt x="393" y="802"/>
                  </a:lnTo>
                  <a:lnTo>
                    <a:pt x="393" y="813"/>
                  </a:lnTo>
                  <a:lnTo>
                    <a:pt x="393" y="825"/>
                  </a:lnTo>
                  <a:lnTo>
                    <a:pt x="393" y="841"/>
                  </a:lnTo>
                  <a:lnTo>
                    <a:pt x="393" y="859"/>
                  </a:lnTo>
                  <a:lnTo>
                    <a:pt x="393" y="878"/>
                  </a:lnTo>
                  <a:lnTo>
                    <a:pt x="393" y="895"/>
                  </a:lnTo>
                  <a:lnTo>
                    <a:pt x="392" y="914"/>
                  </a:lnTo>
                  <a:lnTo>
                    <a:pt x="390" y="933"/>
                  </a:lnTo>
                  <a:lnTo>
                    <a:pt x="390" y="951"/>
                  </a:lnTo>
                  <a:lnTo>
                    <a:pt x="389" y="969"/>
                  </a:lnTo>
                  <a:lnTo>
                    <a:pt x="388" y="986"/>
                  </a:lnTo>
                  <a:lnTo>
                    <a:pt x="385" y="1001"/>
                  </a:lnTo>
                  <a:lnTo>
                    <a:pt x="384" y="1017"/>
                  </a:lnTo>
                  <a:lnTo>
                    <a:pt x="380" y="1029"/>
                  </a:lnTo>
                  <a:lnTo>
                    <a:pt x="373" y="1046"/>
                  </a:lnTo>
                  <a:lnTo>
                    <a:pt x="362" y="1060"/>
                  </a:lnTo>
                  <a:lnTo>
                    <a:pt x="352" y="1079"/>
                  </a:lnTo>
                  <a:lnTo>
                    <a:pt x="336" y="1097"/>
                  </a:lnTo>
                  <a:lnTo>
                    <a:pt x="320" y="1115"/>
                  </a:lnTo>
                  <a:lnTo>
                    <a:pt x="301" y="1132"/>
                  </a:lnTo>
                  <a:lnTo>
                    <a:pt x="283" y="1148"/>
                  </a:lnTo>
                  <a:lnTo>
                    <a:pt x="260" y="1162"/>
                  </a:lnTo>
                  <a:lnTo>
                    <a:pt x="238" y="1173"/>
                  </a:lnTo>
                  <a:lnTo>
                    <a:pt x="215" y="1183"/>
                  </a:lnTo>
                  <a:lnTo>
                    <a:pt x="192" y="1191"/>
                  </a:lnTo>
                  <a:lnTo>
                    <a:pt x="169" y="1192"/>
                  </a:lnTo>
                  <a:lnTo>
                    <a:pt x="145" y="1192"/>
                  </a:lnTo>
                  <a:lnTo>
                    <a:pt x="122" y="1185"/>
                  </a:lnTo>
                  <a:lnTo>
                    <a:pt x="101" y="1176"/>
                  </a:lnTo>
                  <a:lnTo>
                    <a:pt x="78" y="1162"/>
                  </a:lnTo>
                  <a:lnTo>
                    <a:pt x="60" y="1148"/>
                  </a:lnTo>
                  <a:lnTo>
                    <a:pt x="42" y="1132"/>
                  </a:lnTo>
                  <a:lnTo>
                    <a:pt x="28" y="1115"/>
                  </a:lnTo>
                  <a:lnTo>
                    <a:pt x="16" y="1097"/>
                  </a:lnTo>
                  <a:lnTo>
                    <a:pt x="8" y="1079"/>
                  </a:lnTo>
                  <a:lnTo>
                    <a:pt x="1" y="1060"/>
                  </a:lnTo>
                  <a:lnTo>
                    <a:pt x="0" y="1040"/>
                  </a:lnTo>
                  <a:lnTo>
                    <a:pt x="1" y="1017"/>
                  </a:lnTo>
                  <a:lnTo>
                    <a:pt x="8" y="994"/>
                  </a:lnTo>
                  <a:lnTo>
                    <a:pt x="17" y="969"/>
                  </a:lnTo>
                  <a:lnTo>
                    <a:pt x="34" y="943"/>
                  </a:lnTo>
                  <a:lnTo>
                    <a:pt x="54" y="914"/>
                  </a:lnTo>
                  <a:lnTo>
                    <a:pt x="81" y="886"/>
                  </a:lnTo>
                  <a:lnTo>
                    <a:pt x="113" y="853"/>
                  </a:lnTo>
                  <a:lnTo>
                    <a:pt x="151" y="821"/>
                  </a:lnTo>
                  <a:lnTo>
                    <a:pt x="200" y="782"/>
                  </a:lnTo>
                  <a:lnTo>
                    <a:pt x="264" y="732"/>
                  </a:lnTo>
                  <a:lnTo>
                    <a:pt x="339" y="676"/>
                  </a:lnTo>
                  <a:lnTo>
                    <a:pt x="426" y="616"/>
                  </a:lnTo>
                  <a:lnTo>
                    <a:pt x="521" y="548"/>
                  </a:lnTo>
                  <a:lnTo>
                    <a:pt x="620" y="480"/>
                  </a:lnTo>
                  <a:lnTo>
                    <a:pt x="721" y="410"/>
                  </a:lnTo>
                  <a:lnTo>
                    <a:pt x="823" y="341"/>
                  </a:lnTo>
                  <a:lnTo>
                    <a:pt x="922" y="274"/>
                  </a:lnTo>
                  <a:lnTo>
                    <a:pt x="1016" y="210"/>
                  </a:lnTo>
                  <a:lnTo>
                    <a:pt x="1101" y="152"/>
                  </a:lnTo>
                  <a:lnTo>
                    <a:pt x="1179" y="101"/>
                  </a:lnTo>
                  <a:lnTo>
                    <a:pt x="1243" y="59"/>
                  </a:lnTo>
                  <a:lnTo>
                    <a:pt x="1292" y="27"/>
                  </a:lnTo>
                  <a:lnTo>
                    <a:pt x="1323" y="7"/>
                  </a:lnTo>
                  <a:lnTo>
                    <a:pt x="1335" y="0"/>
                  </a:lnTo>
                  <a:lnTo>
                    <a:pt x="1243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Freeform 25">
              <a:extLst>
                <a:ext uri="{FF2B5EF4-FFF2-40B4-BE49-F238E27FC236}">
                  <a16:creationId xmlns:a16="http://schemas.microsoft.com/office/drawing/2014/main" id="{DB135EAC-D706-5813-9C63-97AE7A397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" y="1968"/>
              <a:ext cx="37" cy="389"/>
            </a:xfrm>
            <a:custGeom>
              <a:avLst/>
              <a:gdLst>
                <a:gd name="T0" fmla="*/ 3 w 75"/>
                <a:gd name="T1" fmla="*/ 0 h 776"/>
                <a:gd name="T2" fmla="*/ 4 w 75"/>
                <a:gd name="T3" fmla="*/ 47 h 776"/>
                <a:gd name="T4" fmla="*/ 1 w 75"/>
                <a:gd name="T5" fmla="*/ 49 h 776"/>
                <a:gd name="T6" fmla="*/ 0 w 75"/>
                <a:gd name="T7" fmla="*/ 1 h 776"/>
                <a:gd name="T8" fmla="*/ 3 w 75"/>
                <a:gd name="T9" fmla="*/ 0 h 776"/>
                <a:gd name="T10" fmla="*/ 3 w 75"/>
                <a:gd name="T11" fmla="*/ 0 h 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776"/>
                <a:gd name="T20" fmla="*/ 75 w 75"/>
                <a:gd name="T21" fmla="*/ 776 h 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776">
                  <a:moveTo>
                    <a:pt x="51" y="0"/>
                  </a:moveTo>
                  <a:lnTo>
                    <a:pt x="75" y="739"/>
                  </a:lnTo>
                  <a:lnTo>
                    <a:pt x="24" y="776"/>
                  </a:lnTo>
                  <a:lnTo>
                    <a:pt x="0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Freeform 26">
              <a:extLst>
                <a:ext uri="{FF2B5EF4-FFF2-40B4-BE49-F238E27FC236}">
                  <a16:creationId xmlns:a16="http://schemas.microsoft.com/office/drawing/2014/main" id="{83434871-CFA7-B499-FC78-9A296E26D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2131"/>
              <a:ext cx="441" cy="1047"/>
            </a:xfrm>
            <a:custGeom>
              <a:avLst/>
              <a:gdLst>
                <a:gd name="T0" fmla="*/ 55 w 882"/>
                <a:gd name="T1" fmla="*/ 0 h 2095"/>
                <a:gd name="T2" fmla="*/ 54 w 882"/>
                <a:gd name="T3" fmla="*/ 0 h 2095"/>
                <a:gd name="T4" fmla="*/ 52 w 882"/>
                <a:gd name="T5" fmla="*/ 2 h 2095"/>
                <a:gd name="T6" fmla="*/ 49 w 882"/>
                <a:gd name="T7" fmla="*/ 5 h 2095"/>
                <a:gd name="T8" fmla="*/ 45 w 882"/>
                <a:gd name="T9" fmla="*/ 9 h 2095"/>
                <a:gd name="T10" fmla="*/ 41 w 882"/>
                <a:gd name="T11" fmla="*/ 14 h 2095"/>
                <a:gd name="T12" fmla="*/ 36 w 882"/>
                <a:gd name="T13" fmla="*/ 20 h 2095"/>
                <a:gd name="T14" fmla="*/ 30 w 882"/>
                <a:gd name="T15" fmla="*/ 27 h 2095"/>
                <a:gd name="T16" fmla="*/ 25 w 882"/>
                <a:gd name="T17" fmla="*/ 36 h 2095"/>
                <a:gd name="T18" fmla="*/ 20 w 882"/>
                <a:gd name="T19" fmla="*/ 45 h 2095"/>
                <a:gd name="T20" fmla="*/ 14 w 882"/>
                <a:gd name="T21" fmla="*/ 55 h 2095"/>
                <a:gd name="T22" fmla="*/ 10 w 882"/>
                <a:gd name="T23" fmla="*/ 65 h 2095"/>
                <a:gd name="T24" fmla="*/ 6 w 882"/>
                <a:gd name="T25" fmla="*/ 77 h 2095"/>
                <a:gd name="T26" fmla="*/ 3 w 882"/>
                <a:gd name="T27" fmla="*/ 89 h 2095"/>
                <a:gd name="T28" fmla="*/ 1 w 882"/>
                <a:gd name="T29" fmla="*/ 102 h 2095"/>
                <a:gd name="T30" fmla="*/ 0 w 882"/>
                <a:gd name="T31" fmla="*/ 116 h 2095"/>
                <a:gd name="T32" fmla="*/ 1 w 882"/>
                <a:gd name="T33" fmla="*/ 130 h 2095"/>
                <a:gd name="T34" fmla="*/ 5 w 882"/>
                <a:gd name="T35" fmla="*/ 130 h 2095"/>
                <a:gd name="T36" fmla="*/ 5 w 882"/>
                <a:gd name="T37" fmla="*/ 130 h 2095"/>
                <a:gd name="T38" fmla="*/ 5 w 882"/>
                <a:gd name="T39" fmla="*/ 127 h 2095"/>
                <a:gd name="T40" fmla="*/ 5 w 882"/>
                <a:gd name="T41" fmla="*/ 124 h 2095"/>
                <a:gd name="T42" fmla="*/ 5 w 882"/>
                <a:gd name="T43" fmla="*/ 119 h 2095"/>
                <a:gd name="T44" fmla="*/ 5 w 882"/>
                <a:gd name="T45" fmla="*/ 112 h 2095"/>
                <a:gd name="T46" fmla="*/ 5 w 882"/>
                <a:gd name="T47" fmla="*/ 105 h 2095"/>
                <a:gd name="T48" fmla="*/ 6 w 882"/>
                <a:gd name="T49" fmla="*/ 97 h 2095"/>
                <a:gd name="T50" fmla="*/ 7 w 882"/>
                <a:gd name="T51" fmla="*/ 88 h 2095"/>
                <a:gd name="T52" fmla="*/ 10 w 882"/>
                <a:gd name="T53" fmla="*/ 79 h 2095"/>
                <a:gd name="T54" fmla="*/ 13 w 882"/>
                <a:gd name="T55" fmla="*/ 69 h 2095"/>
                <a:gd name="T56" fmla="*/ 17 w 882"/>
                <a:gd name="T57" fmla="*/ 58 h 2095"/>
                <a:gd name="T58" fmla="*/ 22 w 882"/>
                <a:gd name="T59" fmla="*/ 47 h 2095"/>
                <a:gd name="T60" fmla="*/ 28 w 882"/>
                <a:gd name="T61" fmla="*/ 36 h 2095"/>
                <a:gd name="T62" fmla="*/ 36 w 882"/>
                <a:gd name="T63" fmla="*/ 25 h 2095"/>
                <a:gd name="T64" fmla="*/ 45 w 882"/>
                <a:gd name="T65" fmla="*/ 14 h 2095"/>
                <a:gd name="T66" fmla="*/ 55 w 882"/>
                <a:gd name="T67" fmla="*/ 3 h 2095"/>
                <a:gd name="T68" fmla="*/ 55 w 882"/>
                <a:gd name="T69" fmla="*/ 0 h 2095"/>
                <a:gd name="T70" fmla="*/ 55 w 882"/>
                <a:gd name="T71" fmla="*/ 0 h 209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882"/>
                <a:gd name="T109" fmla="*/ 0 h 2095"/>
                <a:gd name="T110" fmla="*/ 882 w 882"/>
                <a:gd name="T111" fmla="*/ 2095 h 209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882" h="2095">
                  <a:moveTo>
                    <a:pt x="866" y="0"/>
                  </a:moveTo>
                  <a:lnTo>
                    <a:pt x="854" y="9"/>
                  </a:lnTo>
                  <a:lnTo>
                    <a:pt x="823" y="38"/>
                  </a:lnTo>
                  <a:lnTo>
                    <a:pt x="775" y="85"/>
                  </a:lnTo>
                  <a:lnTo>
                    <a:pt x="716" y="152"/>
                  </a:lnTo>
                  <a:lnTo>
                    <a:pt x="642" y="232"/>
                  </a:lnTo>
                  <a:lnTo>
                    <a:pt x="564" y="332"/>
                  </a:lnTo>
                  <a:lnTo>
                    <a:pt x="480" y="447"/>
                  </a:lnTo>
                  <a:lnTo>
                    <a:pt x="395" y="578"/>
                  </a:lnTo>
                  <a:lnTo>
                    <a:pt x="310" y="722"/>
                  </a:lnTo>
                  <a:lnTo>
                    <a:pt x="229" y="881"/>
                  </a:lnTo>
                  <a:lnTo>
                    <a:pt x="158" y="1052"/>
                  </a:lnTo>
                  <a:lnTo>
                    <a:pt x="95" y="1237"/>
                  </a:lnTo>
                  <a:lnTo>
                    <a:pt x="45" y="1432"/>
                  </a:lnTo>
                  <a:lnTo>
                    <a:pt x="13" y="1639"/>
                  </a:lnTo>
                  <a:lnTo>
                    <a:pt x="0" y="1858"/>
                  </a:lnTo>
                  <a:lnTo>
                    <a:pt x="9" y="2088"/>
                  </a:lnTo>
                  <a:lnTo>
                    <a:pt x="78" y="2095"/>
                  </a:lnTo>
                  <a:lnTo>
                    <a:pt x="77" y="2081"/>
                  </a:lnTo>
                  <a:lnTo>
                    <a:pt x="73" y="2044"/>
                  </a:lnTo>
                  <a:lnTo>
                    <a:pt x="67" y="1984"/>
                  </a:lnTo>
                  <a:lnTo>
                    <a:pt x="67" y="1905"/>
                  </a:lnTo>
                  <a:lnTo>
                    <a:pt x="67" y="1806"/>
                  </a:lnTo>
                  <a:lnTo>
                    <a:pt x="75" y="1690"/>
                  </a:lnTo>
                  <a:lnTo>
                    <a:pt x="90" y="1561"/>
                  </a:lnTo>
                  <a:lnTo>
                    <a:pt x="115" y="1420"/>
                  </a:lnTo>
                  <a:lnTo>
                    <a:pt x="150" y="1267"/>
                  </a:lnTo>
                  <a:lnTo>
                    <a:pt x="199" y="1106"/>
                  </a:lnTo>
                  <a:lnTo>
                    <a:pt x="263" y="938"/>
                  </a:lnTo>
                  <a:lnTo>
                    <a:pt x="345" y="764"/>
                  </a:lnTo>
                  <a:lnTo>
                    <a:pt x="445" y="587"/>
                  </a:lnTo>
                  <a:lnTo>
                    <a:pt x="568" y="411"/>
                  </a:lnTo>
                  <a:lnTo>
                    <a:pt x="712" y="235"/>
                  </a:lnTo>
                  <a:lnTo>
                    <a:pt x="882" y="63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Freeform 27">
              <a:extLst>
                <a:ext uri="{FF2B5EF4-FFF2-40B4-BE49-F238E27FC236}">
                  <a16:creationId xmlns:a16="http://schemas.microsoft.com/office/drawing/2014/main" id="{A4E2C711-1B02-8251-B678-C3567C1AD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2280"/>
              <a:ext cx="191" cy="339"/>
            </a:xfrm>
            <a:custGeom>
              <a:avLst/>
              <a:gdLst>
                <a:gd name="T0" fmla="*/ 24 w 382"/>
                <a:gd name="T1" fmla="*/ 0 h 677"/>
                <a:gd name="T2" fmla="*/ 24 w 382"/>
                <a:gd name="T3" fmla="*/ 1 h 677"/>
                <a:gd name="T4" fmla="*/ 23 w 382"/>
                <a:gd name="T5" fmla="*/ 1 h 677"/>
                <a:gd name="T6" fmla="*/ 22 w 382"/>
                <a:gd name="T7" fmla="*/ 3 h 677"/>
                <a:gd name="T8" fmla="*/ 21 w 382"/>
                <a:gd name="T9" fmla="*/ 4 h 677"/>
                <a:gd name="T10" fmla="*/ 19 w 382"/>
                <a:gd name="T11" fmla="*/ 6 h 677"/>
                <a:gd name="T12" fmla="*/ 17 w 382"/>
                <a:gd name="T13" fmla="*/ 9 h 677"/>
                <a:gd name="T14" fmla="*/ 15 w 382"/>
                <a:gd name="T15" fmla="*/ 11 h 677"/>
                <a:gd name="T16" fmla="*/ 13 w 382"/>
                <a:gd name="T17" fmla="*/ 14 h 677"/>
                <a:gd name="T18" fmla="*/ 11 w 382"/>
                <a:gd name="T19" fmla="*/ 17 h 677"/>
                <a:gd name="T20" fmla="*/ 9 w 382"/>
                <a:gd name="T21" fmla="*/ 21 h 677"/>
                <a:gd name="T22" fmla="*/ 7 w 382"/>
                <a:gd name="T23" fmla="*/ 24 h 677"/>
                <a:gd name="T24" fmla="*/ 5 w 382"/>
                <a:gd name="T25" fmla="*/ 28 h 677"/>
                <a:gd name="T26" fmla="*/ 3 w 382"/>
                <a:gd name="T27" fmla="*/ 32 h 677"/>
                <a:gd name="T28" fmla="*/ 2 w 382"/>
                <a:gd name="T29" fmla="*/ 35 h 677"/>
                <a:gd name="T30" fmla="*/ 1 w 382"/>
                <a:gd name="T31" fmla="*/ 39 h 677"/>
                <a:gd name="T32" fmla="*/ 1 w 382"/>
                <a:gd name="T33" fmla="*/ 43 h 677"/>
                <a:gd name="T34" fmla="*/ 0 w 382"/>
                <a:gd name="T35" fmla="*/ 34 h 677"/>
                <a:gd name="T36" fmla="*/ 0 w 382"/>
                <a:gd name="T37" fmla="*/ 34 h 677"/>
                <a:gd name="T38" fmla="*/ 1 w 382"/>
                <a:gd name="T39" fmla="*/ 34 h 677"/>
                <a:gd name="T40" fmla="*/ 1 w 382"/>
                <a:gd name="T41" fmla="*/ 33 h 677"/>
                <a:gd name="T42" fmla="*/ 1 w 382"/>
                <a:gd name="T43" fmla="*/ 32 h 677"/>
                <a:gd name="T44" fmla="*/ 1 w 382"/>
                <a:gd name="T45" fmla="*/ 31 h 677"/>
                <a:gd name="T46" fmla="*/ 2 w 382"/>
                <a:gd name="T47" fmla="*/ 29 h 677"/>
                <a:gd name="T48" fmla="*/ 3 w 382"/>
                <a:gd name="T49" fmla="*/ 27 h 677"/>
                <a:gd name="T50" fmla="*/ 3 w 382"/>
                <a:gd name="T51" fmla="*/ 25 h 677"/>
                <a:gd name="T52" fmla="*/ 5 w 382"/>
                <a:gd name="T53" fmla="*/ 23 h 677"/>
                <a:gd name="T54" fmla="*/ 6 w 382"/>
                <a:gd name="T55" fmla="*/ 21 h 677"/>
                <a:gd name="T56" fmla="*/ 7 w 382"/>
                <a:gd name="T57" fmla="*/ 19 h 677"/>
                <a:gd name="T58" fmla="*/ 9 w 382"/>
                <a:gd name="T59" fmla="*/ 16 h 677"/>
                <a:gd name="T60" fmla="*/ 11 w 382"/>
                <a:gd name="T61" fmla="*/ 13 h 677"/>
                <a:gd name="T62" fmla="*/ 12 w 382"/>
                <a:gd name="T63" fmla="*/ 11 h 677"/>
                <a:gd name="T64" fmla="*/ 14 w 382"/>
                <a:gd name="T65" fmla="*/ 8 h 677"/>
                <a:gd name="T66" fmla="*/ 17 w 382"/>
                <a:gd name="T67" fmla="*/ 6 h 677"/>
                <a:gd name="T68" fmla="*/ 18 w 382"/>
                <a:gd name="T69" fmla="*/ 5 h 677"/>
                <a:gd name="T70" fmla="*/ 18 w 382"/>
                <a:gd name="T71" fmla="*/ 5 h 677"/>
                <a:gd name="T72" fmla="*/ 19 w 382"/>
                <a:gd name="T73" fmla="*/ 4 h 677"/>
                <a:gd name="T74" fmla="*/ 20 w 382"/>
                <a:gd name="T75" fmla="*/ 4 h 677"/>
                <a:gd name="T76" fmla="*/ 20 w 382"/>
                <a:gd name="T77" fmla="*/ 3 h 677"/>
                <a:gd name="T78" fmla="*/ 21 w 382"/>
                <a:gd name="T79" fmla="*/ 3 h 677"/>
                <a:gd name="T80" fmla="*/ 21 w 382"/>
                <a:gd name="T81" fmla="*/ 2 h 677"/>
                <a:gd name="T82" fmla="*/ 22 w 382"/>
                <a:gd name="T83" fmla="*/ 2 h 677"/>
                <a:gd name="T84" fmla="*/ 22 w 382"/>
                <a:gd name="T85" fmla="*/ 2 h 677"/>
                <a:gd name="T86" fmla="*/ 23 w 382"/>
                <a:gd name="T87" fmla="*/ 1 h 677"/>
                <a:gd name="T88" fmla="*/ 23 w 382"/>
                <a:gd name="T89" fmla="*/ 1 h 677"/>
                <a:gd name="T90" fmla="*/ 24 w 382"/>
                <a:gd name="T91" fmla="*/ 1 h 677"/>
                <a:gd name="T92" fmla="*/ 24 w 382"/>
                <a:gd name="T93" fmla="*/ 0 h 677"/>
                <a:gd name="T94" fmla="*/ 24 w 382"/>
                <a:gd name="T95" fmla="*/ 0 h 677"/>
                <a:gd name="T96" fmla="*/ 24 w 382"/>
                <a:gd name="T97" fmla="*/ 0 h 67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2"/>
                <a:gd name="T148" fmla="*/ 0 h 677"/>
                <a:gd name="T149" fmla="*/ 382 w 382"/>
                <a:gd name="T150" fmla="*/ 677 h 67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2" h="677">
                  <a:moveTo>
                    <a:pt x="382" y="0"/>
                  </a:moveTo>
                  <a:lnTo>
                    <a:pt x="377" y="3"/>
                  </a:lnTo>
                  <a:lnTo>
                    <a:pt x="366" y="15"/>
                  </a:lnTo>
                  <a:lnTo>
                    <a:pt x="349" y="34"/>
                  </a:lnTo>
                  <a:lnTo>
                    <a:pt x="329" y="61"/>
                  </a:lnTo>
                  <a:lnTo>
                    <a:pt x="302" y="93"/>
                  </a:lnTo>
                  <a:lnTo>
                    <a:pt x="272" y="131"/>
                  </a:lnTo>
                  <a:lnTo>
                    <a:pt x="240" y="172"/>
                  </a:lnTo>
                  <a:lnTo>
                    <a:pt x="208" y="221"/>
                  </a:lnTo>
                  <a:lnTo>
                    <a:pt x="173" y="272"/>
                  </a:lnTo>
                  <a:lnTo>
                    <a:pt x="140" y="324"/>
                  </a:lnTo>
                  <a:lnTo>
                    <a:pt x="108" y="379"/>
                  </a:lnTo>
                  <a:lnTo>
                    <a:pt x="79" y="440"/>
                  </a:lnTo>
                  <a:lnTo>
                    <a:pt x="51" y="497"/>
                  </a:lnTo>
                  <a:lnTo>
                    <a:pt x="30" y="558"/>
                  </a:lnTo>
                  <a:lnTo>
                    <a:pt x="13" y="617"/>
                  </a:lnTo>
                  <a:lnTo>
                    <a:pt x="2" y="677"/>
                  </a:lnTo>
                  <a:lnTo>
                    <a:pt x="0" y="544"/>
                  </a:lnTo>
                  <a:lnTo>
                    <a:pt x="0" y="542"/>
                  </a:lnTo>
                  <a:lnTo>
                    <a:pt x="1" y="532"/>
                  </a:lnTo>
                  <a:lnTo>
                    <a:pt x="3" y="519"/>
                  </a:lnTo>
                  <a:lnTo>
                    <a:pt x="9" y="504"/>
                  </a:lnTo>
                  <a:lnTo>
                    <a:pt x="15" y="481"/>
                  </a:lnTo>
                  <a:lnTo>
                    <a:pt x="26" y="457"/>
                  </a:lnTo>
                  <a:lnTo>
                    <a:pt x="37" y="429"/>
                  </a:lnTo>
                  <a:lnTo>
                    <a:pt x="51" y="398"/>
                  </a:lnTo>
                  <a:lnTo>
                    <a:pt x="67" y="364"/>
                  </a:lnTo>
                  <a:lnTo>
                    <a:pt x="86" y="327"/>
                  </a:lnTo>
                  <a:lnTo>
                    <a:pt x="108" y="289"/>
                  </a:lnTo>
                  <a:lnTo>
                    <a:pt x="134" y="249"/>
                  </a:lnTo>
                  <a:lnTo>
                    <a:pt x="162" y="207"/>
                  </a:lnTo>
                  <a:lnTo>
                    <a:pt x="193" y="167"/>
                  </a:lnTo>
                  <a:lnTo>
                    <a:pt x="229" y="124"/>
                  </a:lnTo>
                  <a:lnTo>
                    <a:pt x="269" y="82"/>
                  </a:lnTo>
                  <a:lnTo>
                    <a:pt x="276" y="73"/>
                  </a:lnTo>
                  <a:lnTo>
                    <a:pt x="285" y="65"/>
                  </a:lnTo>
                  <a:lnTo>
                    <a:pt x="294" y="55"/>
                  </a:lnTo>
                  <a:lnTo>
                    <a:pt x="305" y="50"/>
                  </a:lnTo>
                  <a:lnTo>
                    <a:pt x="314" y="42"/>
                  </a:lnTo>
                  <a:lnTo>
                    <a:pt x="324" y="35"/>
                  </a:lnTo>
                  <a:lnTo>
                    <a:pt x="333" y="28"/>
                  </a:lnTo>
                  <a:lnTo>
                    <a:pt x="342" y="23"/>
                  </a:lnTo>
                  <a:lnTo>
                    <a:pt x="349" y="18"/>
                  </a:lnTo>
                  <a:lnTo>
                    <a:pt x="358" y="14"/>
                  </a:lnTo>
                  <a:lnTo>
                    <a:pt x="363" y="10"/>
                  </a:lnTo>
                  <a:lnTo>
                    <a:pt x="370" y="6"/>
                  </a:lnTo>
                  <a:lnTo>
                    <a:pt x="378" y="0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Freeform 28">
              <a:extLst>
                <a:ext uri="{FF2B5EF4-FFF2-40B4-BE49-F238E27FC236}">
                  <a16:creationId xmlns:a16="http://schemas.microsoft.com/office/drawing/2014/main" id="{73E05A2A-F719-70E8-989A-64EA5B1E3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1962"/>
              <a:ext cx="30" cy="276"/>
            </a:xfrm>
            <a:custGeom>
              <a:avLst/>
              <a:gdLst>
                <a:gd name="T0" fmla="*/ 0 w 61"/>
                <a:gd name="T1" fmla="*/ 0 h 551"/>
                <a:gd name="T2" fmla="*/ 1 w 61"/>
                <a:gd name="T3" fmla="*/ 35 h 551"/>
                <a:gd name="T4" fmla="*/ 3 w 61"/>
                <a:gd name="T5" fmla="*/ 34 h 551"/>
                <a:gd name="T6" fmla="*/ 2 w 61"/>
                <a:gd name="T7" fmla="*/ 1 h 551"/>
                <a:gd name="T8" fmla="*/ 0 w 61"/>
                <a:gd name="T9" fmla="*/ 0 h 551"/>
                <a:gd name="T10" fmla="*/ 0 w 61"/>
                <a:gd name="T11" fmla="*/ 0 h 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551"/>
                <a:gd name="T20" fmla="*/ 61 w 61"/>
                <a:gd name="T21" fmla="*/ 551 h 5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551">
                  <a:moveTo>
                    <a:pt x="0" y="0"/>
                  </a:moveTo>
                  <a:lnTo>
                    <a:pt x="21" y="551"/>
                  </a:lnTo>
                  <a:lnTo>
                    <a:pt x="61" y="532"/>
                  </a:lnTo>
                  <a:lnTo>
                    <a:pt x="4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Freeform 29">
              <a:extLst>
                <a:ext uri="{FF2B5EF4-FFF2-40B4-BE49-F238E27FC236}">
                  <a16:creationId xmlns:a16="http://schemas.microsoft.com/office/drawing/2014/main" id="{DBD1067E-3BFC-5704-B5EF-CC45998C2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5" y="1954"/>
              <a:ext cx="30" cy="262"/>
            </a:xfrm>
            <a:custGeom>
              <a:avLst/>
              <a:gdLst>
                <a:gd name="T0" fmla="*/ 0 w 60"/>
                <a:gd name="T1" fmla="*/ 0 h 522"/>
                <a:gd name="T2" fmla="*/ 2 w 60"/>
                <a:gd name="T3" fmla="*/ 33 h 522"/>
                <a:gd name="T4" fmla="*/ 4 w 60"/>
                <a:gd name="T5" fmla="*/ 32 h 522"/>
                <a:gd name="T6" fmla="*/ 3 w 60"/>
                <a:gd name="T7" fmla="*/ 1 h 522"/>
                <a:gd name="T8" fmla="*/ 0 w 60"/>
                <a:gd name="T9" fmla="*/ 0 h 522"/>
                <a:gd name="T10" fmla="*/ 0 w 60"/>
                <a:gd name="T11" fmla="*/ 0 h 5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522"/>
                <a:gd name="T20" fmla="*/ 60 w 60"/>
                <a:gd name="T21" fmla="*/ 522 h 5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522">
                  <a:moveTo>
                    <a:pt x="0" y="0"/>
                  </a:moveTo>
                  <a:lnTo>
                    <a:pt x="21" y="522"/>
                  </a:lnTo>
                  <a:lnTo>
                    <a:pt x="60" y="506"/>
                  </a:lnTo>
                  <a:lnTo>
                    <a:pt x="4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Freeform 30">
              <a:extLst>
                <a:ext uri="{FF2B5EF4-FFF2-40B4-BE49-F238E27FC236}">
                  <a16:creationId xmlns:a16="http://schemas.microsoft.com/office/drawing/2014/main" id="{C550254F-28A6-1E80-C2A9-0496B1972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028"/>
              <a:ext cx="19" cy="122"/>
            </a:xfrm>
            <a:custGeom>
              <a:avLst/>
              <a:gdLst>
                <a:gd name="T0" fmla="*/ 0 w 38"/>
                <a:gd name="T1" fmla="*/ 0 h 245"/>
                <a:gd name="T2" fmla="*/ 1 w 38"/>
                <a:gd name="T3" fmla="*/ 15 h 245"/>
                <a:gd name="T4" fmla="*/ 3 w 38"/>
                <a:gd name="T5" fmla="*/ 14 h 245"/>
                <a:gd name="T6" fmla="*/ 2 w 38"/>
                <a:gd name="T7" fmla="*/ 5 h 245"/>
                <a:gd name="T8" fmla="*/ 0 w 38"/>
                <a:gd name="T9" fmla="*/ 0 h 245"/>
                <a:gd name="T10" fmla="*/ 0 w 38"/>
                <a:gd name="T11" fmla="*/ 0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245"/>
                <a:gd name="T20" fmla="*/ 38 w 38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245">
                  <a:moveTo>
                    <a:pt x="0" y="0"/>
                  </a:moveTo>
                  <a:lnTo>
                    <a:pt x="7" y="245"/>
                  </a:lnTo>
                  <a:lnTo>
                    <a:pt x="38" y="231"/>
                  </a:lnTo>
                  <a:lnTo>
                    <a:pt x="31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Freeform 31">
              <a:extLst>
                <a:ext uri="{FF2B5EF4-FFF2-40B4-BE49-F238E27FC236}">
                  <a16:creationId xmlns:a16="http://schemas.microsoft.com/office/drawing/2014/main" id="{C41C3CD3-24C8-70D1-8A9A-3DCB72BFC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" y="2455"/>
              <a:ext cx="22" cy="183"/>
            </a:xfrm>
            <a:custGeom>
              <a:avLst/>
              <a:gdLst>
                <a:gd name="T0" fmla="*/ 0 w 44"/>
                <a:gd name="T1" fmla="*/ 2 h 364"/>
                <a:gd name="T2" fmla="*/ 1 w 44"/>
                <a:gd name="T3" fmla="*/ 23 h 364"/>
                <a:gd name="T4" fmla="*/ 3 w 44"/>
                <a:gd name="T5" fmla="*/ 11 h 364"/>
                <a:gd name="T6" fmla="*/ 3 w 44"/>
                <a:gd name="T7" fmla="*/ 0 h 364"/>
                <a:gd name="T8" fmla="*/ 0 w 44"/>
                <a:gd name="T9" fmla="*/ 2 h 364"/>
                <a:gd name="T10" fmla="*/ 0 w 44"/>
                <a:gd name="T11" fmla="*/ 2 h 3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"/>
                <a:gd name="T19" fmla="*/ 0 h 364"/>
                <a:gd name="T20" fmla="*/ 44 w 44"/>
                <a:gd name="T21" fmla="*/ 364 h 3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" h="364">
                  <a:moveTo>
                    <a:pt x="0" y="32"/>
                  </a:moveTo>
                  <a:lnTo>
                    <a:pt x="3" y="364"/>
                  </a:lnTo>
                  <a:lnTo>
                    <a:pt x="44" y="163"/>
                  </a:lnTo>
                  <a:lnTo>
                    <a:pt x="44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Freeform 32">
              <a:extLst>
                <a:ext uri="{FF2B5EF4-FFF2-40B4-BE49-F238E27FC236}">
                  <a16:creationId xmlns:a16="http://schemas.microsoft.com/office/drawing/2014/main" id="{D2911BFA-F865-A823-130E-A350EB1C1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2577"/>
              <a:ext cx="25" cy="604"/>
            </a:xfrm>
            <a:custGeom>
              <a:avLst/>
              <a:gdLst>
                <a:gd name="T0" fmla="*/ 0 w 50"/>
                <a:gd name="T1" fmla="*/ 2 h 1208"/>
                <a:gd name="T2" fmla="*/ 0 w 50"/>
                <a:gd name="T3" fmla="*/ 76 h 1208"/>
                <a:gd name="T4" fmla="*/ 3 w 50"/>
                <a:gd name="T5" fmla="*/ 76 h 1208"/>
                <a:gd name="T6" fmla="*/ 3 w 50"/>
                <a:gd name="T7" fmla="*/ 0 h 1208"/>
                <a:gd name="T8" fmla="*/ 0 w 50"/>
                <a:gd name="T9" fmla="*/ 2 h 1208"/>
                <a:gd name="T10" fmla="*/ 0 w 50"/>
                <a:gd name="T11" fmla="*/ 2 h 1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208"/>
                <a:gd name="T20" fmla="*/ 50 w 50"/>
                <a:gd name="T21" fmla="*/ 1208 h 12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208">
                  <a:moveTo>
                    <a:pt x="0" y="23"/>
                  </a:moveTo>
                  <a:lnTo>
                    <a:pt x="0" y="1205"/>
                  </a:lnTo>
                  <a:lnTo>
                    <a:pt x="50" y="1208"/>
                  </a:lnTo>
                  <a:lnTo>
                    <a:pt x="41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Freeform 33">
              <a:extLst>
                <a:ext uri="{FF2B5EF4-FFF2-40B4-BE49-F238E27FC236}">
                  <a16:creationId xmlns:a16="http://schemas.microsoft.com/office/drawing/2014/main" id="{752B507E-51C9-2690-41EE-39540F8BF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2539"/>
              <a:ext cx="26" cy="638"/>
            </a:xfrm>
            <a:custGeom>
              <a:avLst/>
              <a:gdLst>
                <a:gd name="T0" fmla="*/ 0 w 53"/>
                <a:gd name="T1" fmla="*/ 3 h 1275"/>
                <a:gd name="T2" fmla="*/ 0 w 53"/>
                <a:gd name="T3" fmla="*/ 80 h 1275"/>
                <a:gd name="T4" fmla="*/ 3 w 53"/>
                <a:gd name="T5" fmla="*/ 80 h 1275"/>
                <a:gd name="T6" fmla="*/ 2 w 53"/>
                <a:gd name="T7" fmla="*/ 0 h 1275"/>
                <a:gd name="T8" fmla="*/ 0 w 53"/>
                <a:gd name="T9" fmla="*/ 3 h 1275"/>
                <a:gd name="T10" fmla="*/ 0 w 53"/>
                <a:gd name="T11" fmla="*/ 3 h 12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275"/>
                <a:gd name="T20" fmla="*/ 53 w 53"/>
                <a:gd name="T21" fmla="*/ 1275 h 12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275">
                  <a:moveTo>
                    <a:pt x="0" y="40"/>
                  </a:moveTo>
                  <a:lnTo>
                    <a:pt x="0" y="1271"/>
                  </a:lnTo>
                  <a:lnTo>
                    <a:pt x="53" y="1275"/>
                  </a:lnTo>
                  <a:lnTo>
                    <a:pt x="44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Freeform 34">
              <a:extLst>
                <a:ext uri="{FF2B5EF4-FFF2-40B4-BE49-F238E27FC236}">
                  <a16:creationId xmlns:a16="http://schemas.microsoft.com/office/drawing/2014/main" id="{983B12FA-A172-2821-149F-BFDA2E808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2443"/>
              <a:ext cx="350" cy="275"/>
            </a:xfrm>
            <a:custGeom>
              <a:avLst/>
              <a:gdLst>
                <a:gd name="T0" fmla="*/ 1 w 698"/>
                <a:gd name="T1" fmla="*/ 31 h 549"/>
                <a:gd name="T2" fmla="*/ 44 w 698"/>
                <a:gd name="T3" fmla="*/ 0 h 549"/>
                <a:gd name="T4" fmla="*/ 44 w 698"/>
                <a:gd name="T5" fmla="*/ 3 h 549"/>
                <a:gd name="T6" fmla="*/ 0 w 698"/>
                <a:gd name="T7" fmla="*/ 35 h 549"/>
                <a:gd name="T8" fmla="*/ 1 w 698"/>
                <a:gd name="T9" fmla="*/ 31 h 549"/>
                <a:gd name="T10" fmla="*/ 1 w 698"/>
                <a:gd name="T11" fmla="*/ 31 h 5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8"/>
                <a:gd name="T19" fmla="*/ 0 h 549"/>
                <a:gd name="T20" fmla="*/ 698 w 698"/>
                <a:gd name="T21" fmla="*/ 549 h 5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8" h="549">
                  <a:moveTo>
                    <a:pt x="5" y="490"/>
                  </a:moveTo>
                  <a:lnTo>
                    <a:pt x="697" y="0"/>
                  </a:lnTo>
                  <a:lnTo>
                    <a:pt x="698" y="37"/>
                  </a:lnTo>
                  <a:lnTo>
                    <a:pt x="0" y="549"/>
                  </a:lnTo>
                  <a:lnTo>
                    <a:pt x="5" y="4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Freeform 35">
              <a:extLst>
                <a:ext uri="{FF2B5EF4-FFF2-40B4-BE49-F238E27FC236}">
                  <a16:creationId xmlns:a16="http://schemas.microsoft.com/office/drawing/2014/main" id="{9751173A-7EF0-CF5D-CA48-59B2BA2B8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2752"/>
              <a:ext cx="303" cy="226"/>
            </a:xfrm>
            <a:custGeom>
              <a:avLst/>
              <a:gdLst>
                <a:gd name="T0" fmla="*/ 5 w 605"/>
                <a:gd name="T1" fmla="*/ 3 h 451"/>
                <a:gd name="T2" fmla="*/ 4 w 605"/>
                <a:gd name="T3" fmla="*/ 5 h 451"/>
                <a:gd name="T4" fmla="*/ 4 w 605"/>
                <a:gd name="T5" fmla="*/ 9 h 451"/>
                <a:gd name="T6" fmla="*/ 5 w 605"/>
                <a:gd name="T7" fmla="*/ 14 h 451"/>
                <a:gd name="T8" fmla="*/ 7 w 605"/>
                <a:gd name="T9" fmla="*/ 19 h 451"/>
                <a:gd name="T10" fmla="*/ 11 w 605"/>
                <a:gd name="T11" fmla="*/ 22 h 451"/>
                <a:gd name="T12" fmla="*/ 16 w 605"/>
                <a:gd name="T13" fmla="*/ 25 h 451"/>
                <a:gd name="T14" fmla="*/ 24 w 605"/>
                <a:gd name="T15" fmla="*/ 26 h 451"/>
                <a:gd name="T16" fmla="*/ 28 w 605"/>
                <a:gd name="T17" fmla="*/ 25 h 451"/>
                <a:gd name="T18" fmla="*/ 29 w 605"/>
                <a:gd name="T19" fmla="*/ 25 h 451"/>
                <a:gd name="T20" fmla="*/ 30 w 605"/>
                <a:gd name="T21" fmla="*/ 25 h 451"/>
                <a:gd name="T22" fmla="*/ 32 w 605"/>
                <a:gd name="T23" fmla="*/ 24 h 451"/>
                <a:gd name="T24" fmla="*/ 33 w 605"/>
                <a:gd name="T25" fmla="*/ 23 h 451"/>
                <a:gd name="T26" fmla="*/ 35 w 605"/>
                <a:gd name="T27" fmla="*/ 23 h 451"/>
                <a:gd name="T28" fmla="*/ 36 w 605"/>
                <a:gd name="T29" fmla="*/ 21 h 451"/>
                <a:gd name="T30" fmla="*/ 38 w 605"/>
                <a:gd name="T31" fmla="*/ 20 h 451"/>
                <a:gd name="T32" fmla="*/ 38 w 605"/>
                <a:gd name="T33" fmla="*/ 24 h 451"/>
                <a:gd name="T34" fmla="*/ 37 w 605"/>
                <a:gd name="T35" fmla="*/ 25 h 451"/>
                <a:gd name="T36" fmla="*/ 34 w 605"/>
                <a:gd name="T37" fmla="*/ 26 h 451"/>
                <a:gd name="T38" fmla="*/ 30 w 605"/>
                <a:gd name="T39" fmla="*/ 27 h 451"/>
                <a:gd name="T40" fmla="*/ 26 w 605"/>
                <a:gd name="T41" fmla="*/ 28 h 451"/>
                <a:gd name="T42" fmla="*/ 20 w 605"/>
                <a:gd name="T43" fmla="*/ 29 h 451"/>
                <a:gd name="T44" fmla="*/ 15 w 605"/>
                <a:gd name="T45" fmla="*/ 28 h 451"/>
                <a:gd name="T46" fmla="*/ 10 w 605"/>
                <a:gd name="T47" fmla="*/ 26 h 451"/>
                <a:gd name="T48" fmla="*/ 6 w 605"/>
                <a:gd name="T49" fmla="*/ 22 h 451"/>
                <a:gd name="T50" fmla="*/ 3 w 605"/>
                <a:gd name="T51" fmla="*/ 17 h 451"/>
                <a:gd name="T52" fmla="*/ 1 w 605"/>
                <a:gd name="T53" fmla="*/ 13 h 451"/>
                <a:gd name="T54" fmla="*/ 0 w 605"/>
                <a:gd name="T55" fmla="*/ 9 h 451"/>
                <a:gd name="T56" fmla="*/ 1 w 605"/>
                <a:gd name="T57" fmla="*/ 6 h 451"/>
                <a:gd name="T58" fmla="*/ 2 w 605"/>
                <a:gd name="T59" fmla="*/ 4 h 451"/>
                <a:gd name="T60" fmla="*/ 3 w 605"/>
                <a:gd name="T61" fmla="*/ 2 h 451"/>
                <a:gd name="T62" fmla="*/ 3 w 605"/>
                <a:gd name="T63" fmla="*/ 1 h 451"/>
                <a:gd name="T64" fmla="*/ 4 w 605"/>
                <a:gd name="T65" fmla="*/ 0 h 451"/>
                <a:gd name="T66" fmla="*/ 6 w 605"/>
                <a:gd name="T67" fmla="*/ 2 h 45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05"/>
                <a:gd name="T103" fmla="*/ 0 h 451"/>
                <a:gd name="T104" fmla="*/ 605 w 605"/>
                <a:gd name="T105" fmla="*/ 451 h 45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05" h="451">
                  <a:moveTo>
                    <a:pt x="85" y="20"/>
                  </a:moveTo>
                  <a:lnTo>
                    <a:pt x="72" y="33"/>
                  </a:lnTo>
                  <a:lnTo>
                    <a:pt x="62" y="55"/>
                  </a:lnTo>
                  <a:lnTo>
                    <a:pt x="56" y="79"/>
                  </a:lnTo>
                  <a:lnTo>
                    <a:pt x="53" y="111"/>
                  </a:lnTo>
                  <a:lnTo>
                    <a:pt x="53" y="144"/>
                  </a:lnTo>
                  <a:lnTo>
                    <a:pt x="60" y="181"/>
                  </a:lnTo>
                  <a:lnTo>
                    <a:pt x="70" y="219"/>
                  </a:lnTo>
                  <a:lnTo>
                    <a:pt x="86" y="256"/>
                  </a:lnTo>
                  <a:lnTo>
                    <a:pt x="106" y="290"/>
                  </a:lnTo>
                  <a:lnTo>
                    <a:pt x="133" y="324"/>
                  </a:lnTo>
                  <a:lnTo>
                    <a:pt x="166" y="352"/>
                  </a:lnTo>
                  <a:lnTo>
                    <a:pt x="206" y="377"/>
                  </a:lnTo>
                  <a:lnTo>
                    <a:pt x="252" y="393"/>
                  </a:lnTo>
                  <a:lnTo>
                    <a:pt x="308" y="406"/>
                  </a:lnTo>
                  <a:lnTo>
                    <a:pt x="370" y="407"/>
                  </a:lnTo>
                  <a:lnTo>
                    <a:pt x="443" y="400"/>
                  </a:lnTo>
                  <a:lnTo>
                    <a:pt x="445" y="400"/>
                  </a:lnTo>
                  <a:lnTo>
                    <a:pt x="449" y="399"/>
                  </a:lnTo>
                  <a:lnTo>
                    <a:pt x="454" y="396"/>
                  </a:lnTo>
                  <a:lnTo>
                    <a:pt x="463" y="393"/>
                  </a:lnTo>
                  <a:lnTo>
                    <a:pt x="473" y="389"/>
                  </a:lnTo>
                  <a:lnTo>
                    <a:pt x="483" y="385"/>
                  </a:lnTo>
                  <a:lnTo>
                    <a:pt x="497" y="380"/>
                  </a:lnTo>
                  <a:lnTo>
                    <a:pt x="511" y="375"/>
                  </a:lnTo>
                  <a:lnTo>
                    <a:pt x="523" y="368"/>
                  </a:lnTo>
                  <a:lnTo>
                    <a:pt x="538" y="361"/>
                  </a:lnTo>
                  <a:lnTo>
                    <a:pt x="551" y="353"/>
                  </a:lnTo>
                  <a:lnTo>
                    <a:pt x="564" y="345"/>
                  </a:lnTo>
                  <a:lnTo>
                    <a:pt x="576" y="336"/>
                  </a:lnTo>
                  <a:lnTo>
                    <a:pt x="588" y="328"/>
                  </a:lnTo>
                  <a:lnTo>
                    <a:pt x="596" y="318"/>
                  </a:lnTo>
                  <a:lnTo>
                    <a:pt x="605" y="309"/>
                  </a:lnTo>
                  <a:lnTo>
                    <a:pt x="599" y="384"/>
                  </a:lnTo>
                  <a:lnTo>
                    <a:pt x="594" y="385"/>
                  </a:lnTo>
                  <a:lnTo>
                    <a:pt x="582" y="391"/>
                  </a:lnTo>
                  <a:lnTo>
                    <a:pt x="564" y="398"/>
                  </a:lnTo>
                  <a:lnTo>
                    <a:pt x="540" y="407"/>
                  </a:lnTo>
                  <a:lnTo>
                    <a:pt x="511" y="416"/>
                  </a:lnTo>
                  <a:lnTo>
                    <a:pt x="479" y="427"/>
                  </a:lnTo>
                  <a:lnTo>
                    <a:pt x="442" y="435"/>
                  </a:lnTo>
                  <a:lnTo>
                    <a:pt x="404" y="445"/>
                  </a:lnTo>
                  <a:lnTo>
                    <a:pt x="361" y="449"/>
                  </a:lnTo>
                  <a:lnTo>
                    <a:pt x="319" y="451"/>
                  </a:lnTo>
                  <a:lnTo>
                    <a:pt x="276" y="447"/>
                  </a:lnTo>
                  <a:lnTo>
                    <a:pt x="235" y="442"/>
                  </a:lnTo>
                  <a:lnTo>
                    <a:pt x="192" y="428"/>
                  </a:lnTo>
                  <a:lnTo>
                    <a:pt x="154" y="410"/>
                  </a:lnTo>
                  <a:lnTo>
                    <a:pt x="117" y="383"/>
                  </a:lnTo>
                  <a:lnTo>
                    <a:pt x="85" y="349"/>
                  </a:lnTo>
                  <a:lnTo>
                    <a:pt x="57" y="309"/>
                  </a:lnTo>
                  <a:lnTo>
                    <a:pt x="34" y="271"/>
                  </a:lnTo>
                  <a:lnTo>
                    <a:pt x="18" y="236"/>
                  </a:lnTo>
                  <a:lnTo>
                    <a:pt x="9" y="204"/>
                  </a:lnTo>
                  <a:lnTo>
                    <a:pt x="1" y="172"/>
                  </a:lnTo>
                  <a:lnTo>
                    <a:pt x="0" y="144"/>
                  </a:lnTo>
                  <a:lnTo>
                    <a:pt x="1" y="117"/>
                  </a:lnTo>
                  <a:lnTo>
                    <a:pt x="5" y="94"/>
                  </a:lnTo>
                  <a:lnTo>
                    <a:pt x="11" y="72"/>
                  </a:lnTo>
                  <a:lnTo>
                    <a:pt x="17" y="54"/>
                  </a:lnTo>
                  <a:lnTo>
                    <a:pt x="25" y="36"/>
                  </a:lnTo>
                  <a:lnTo>
                    <a:pt x="33" y="24"/>
                  </a:lnTo>
                  <a:lnTo>
                    <a:pt x="38" y="13"/>
                  </a:lnTo>
                  <a:lnTo>
                    <a:pt x="46" y="5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8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Freeform 36">
              <a:extLst>
                <a:ext uri="{FF2B5EF4-FFF2-40B4-BE49-F238E27FC236}">
                  <a16:creationId xmlns:a16="http://schemas.microsoft.com/office/drawing/2014/main" id="{0DDA54BD-3130-D4D0-0CCB-EB79D7596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" y="2969"/>
              <a:ext cx="186" cy="154"/>
            </a:xfrm>
            <a:custGeom>
              <a:avLst/>
              <a:gdLst>
                <a:gd name="T0" fmla="*/ 8 w 371"/>
                <a:gd name="T1" fmla="*/ 0 h 307"/>
                <a:gd name="T2" fmla="*/ 8 w 371"/>
                <a:gd name="T3" fmla="*/ 0 h 307"/>
                <a:gd name="T4" fmla="*/ 8 w 371"/>
                <a:gd name="T5" fmla="*/ 1 h 307"/>
                <a:gd name="T6" fmla="*/ 9 w 371"/>
                <a:gd name="T7" fmla="*/ 1 h 307"/>
                <a:gd name="T8" fmla="*/ 10 w 371"/>
                <a:gd name="T9" fmla="*/ 1 h 307"/>
                <a:gd name="T10" fmla="*/ 11 w 371"/>
                <a:gd name="T11" fmla="*/ 2 h 307"/>
                <a:gd name="T12" fmla="*/ 12 w 371"/>
                <a:gd name="T13" fmla="*/ 2 h 307"/>
                <a:gd name="T14" fmla="*/ 13 w 371"/>
                <a:gd name="T15" fmla="*/ 3 h 307"/>
                <a:gd name="T16" fmla="*/ 15 w 371"/>
                <a:gd name="T17" fmla="*/ 4 h 307"/>
                <a:gd name="T18" fmla="*/ 16 w 371"/>
                <a:gd name="T19" fmla="*/ 5 h 307"/>
                <a:gd name="T20" fmla="*/ 18 w 371"/>
                <a:gd name="T21" fmla="*/ 6 h 307"/>
                <a:gd name="T22" fmla="*/ 19 w 371"/>
                <a:gd name="T23" fmla="*/ 7 h 307"/>
                <a:gd name="T24" fmla="*/ 20 w 371"/>
                <a:gd name="T25" fmla="*/ 8 h 307"/>
                <a:gd name="T26" fmla="*/ 21 w 371"/>
                <a:gd name="T27" fmla="*/ 9 h 307"/>
                <a:gd name="T28" fmla="*/ 22 w 371"/>
                <a:gd name="T29" fmla="*/ 11 h 307"/>
                <a:gd name="T30" fmla="*/ 23 w 371"/>
                <a:gd name="T31" fmla="*/ 12 h 307"/>
                <a:gd name="T32" fmla="*/ 24 w 371"/>
                <a:gd name="T33" fmla="*/ 14 h 307"/>
                <a:gd name="T34" fmla="*/ 24 w 371"/>
                <a:gd name="T35" fmla="*/ 14 h 307"/>
                <a:gd name="T36" fmla="*/ 24 w 371"/>
                <a:gd name="T37" fmla="*/ 15 h 307"/>
                <a:gd name="T38" fmla="*/ 24 w 371"/>
                <a:gd name="T39" fmla="*/ 15 h 307"/>
                <a:gd name="T40" fmla="*/ 24 w 371"/>
                <a:gd name="T41" fmla="*/ 16 h 307"/>
                <a:gd name="T42" fmla="*/ 24 w 371"/>
                <a:gd name="T43" fmla="*/ 16 h 307"/>
                <a:gd name="T44" fmla="*/ 24 w 371"/>
                <a:gd name="T45" fmla="*/ 17 h 307"/>
                <a:gd name="T46" fmla="*/ 24 w 371"/>
                <a:gd name="T47" fmla="*/ 17 h 307"/>
                <a:gd name="T48" fmla="*/ 24 w 371"/>
                <a:gd name="T49" fmla="*/ 18 h 307"/>
                <a:gd name="T50" fmla="*/ 23 w 371"/>
                <a:gd name="T51" fmla="*/ 18 h 307"/>
                <a:gd name="T52" fmla="*/ 23 w 371"/>
                <a:gd name="T53" fmla="*/ 18 h 307"/>
                <a:gd name="T54" fmla="*/ 23 w 371"/>
                <a:gd name="T55" fmla="*/ 19 h 307"/>
                <a:gd name="T56" fmla="*/ 23 w 371"/>
                <a:gd name="T57" fmla="*/ 19 h 307"/>
                <a:gd name="T58" fmla="*/ 23 w 371"/>
                <a:gd name="T59" fmla="*/ 20 h 307"/>
                <a:gd name="T60" fmla="*/ 23 w 371"/>
                <a:gd name="T61" fmla="*/ 20 h 307"/>
                <a:gd name="T62" fmla="*/ 23 w 371"/>
                <a:gd name="T63" fmla="*/ 20 h 307"/>
                <a:gd name="T64" fmla="*/ 23 w 371"/>
                <a:gd name="T65" fmla="*/ 19 h 307"/>
                <a:gd name="T66" fmla="*/ 23 w 371"/>
                <a:gd name="T67" fmla="*/ 18 h 307"/>
                <a:gd name="T68" fmla="*/ 22 w 371"/>
                <a:gd name="T69" fmla="*/ 17 h 307"/>
                <a:gd name="T70" fmla="*/ 22 w 371"/>
                <a:gd name="T71" fmla="*/ 16 h 307"/>
                <a:gd name="T72" fmla="*/ 21 w 371"/>
                <a:gd name="T73" fmla="*/ 15 h 307"/>
                <a:gd name="T74" fmla="*/ 20 w 371"/>
                <a:gd name="T75" fmla="*/ 13 h 307"/>
                <a:gd name="T76" fmla="*/ 19 w 371"/>
                <a:gd name="T77" fmla="*/ 12 h 307"/>
                <a:gd name="T78" fmla="*/ 18 w 371"/>
                <a:gd name="T79" fmla="*/ 10 h 307"/>
                <a:gd name="T80" fmla="*/ 16 w 371"/>
                <a:gd name="T81" fmla="*/ 9 h 307"/>
                <a:gd name="T82" fmla="*/ 14 w 371"/>
                <a:gd name="T83" fmla="*/ 7 h 307"/>
                <a:gd name="T84" fmla="*/ 12 w 371"/>
                <a:gd name="T85" fmla="*/ 6 h 307"/>
                <a:gd name="T86" fmla="*/ 10 w 371"/>
                <a:gd name="T87" fmla="*/ 4 h 307"/>
                <a:gd name="T88" fmla="*/ 7 w 371"/>
                <a:gd name="T89" fmla="*/ 3 h 307"/>
                <a:gd name="T90" fmla="*/ 4 w 371"/>
                <a:gd name="T91" fmla="*/ 2 h 307"/>
                <a:gd name="T92" fmla="*/ 1 w 371"/>
                <a:gd name="T93" fmla="*/ 1 h 307"/>
                <a:gd name="T94" fmla="*/ 0 w 371"/>
                <a:gd name="T95" fmla="*/ 1 h 307"/>
                <a:gd name="T96" fmla="*/ 1 w 371"/>
                <a:gd name="T97" fmla="*/ 1 h 307"/>
                <a:gd name="T98" fmla="*/ 1 w 371"/>
                <a:gd name="T99" fmla="*/ 1 h 307"/>
                <a:gd name="T100" fmla="*/ 1 w 371"/>
                <a:gd name="T101" fmla="*/ 1 h 307"/>
                <a:gd name="T102" fmla="*/ 2 w 371"/>
                <a:gd name="T103" fmla="*/ 1 h 307"/>
                <a:gd name="T104" fmla="*/ 3 w 371"/>
                <a:gd name="T105" fmla="*/ 1 h 307"/>
                <a:gd name="T106" fmla="*/ 3 w 371"/>
                <a:gd name="T107" fmla="*/ 1 h 307"/>
                <a:gd name="T108" fmla="*/ 4 w 371"/>
                <a:gd name="T109" fmla="*/ 1 h 307"/>
                <a:gd name="T110" fmla="*/ 5 w 371"/>
                <a:gd name="T111" fmla="*/ 1 h 307"/>
                <a:gd name="T112" fmla="*/ 6 w 371"/>
                <a:gd name="T113" fmla="*/ 0 h 307"/>
                <a:gd name="T114" fmla="*/ 6 w 371"/>
                <a:gd name="T115" fmla="*/ 0 h 307"/>
                <a:gd name="T116" fmla="*/ 7 w 371"/>
                <a:gd name="T117" fmla="*/ 0 h 307"/>
                <a:gd name="T118" fmla="*/ 7 w 371"/>
                <a:gd name="T119" fmla="*/ 0 h 307"/>
                <a:gd name="T120" fmla="*/ 8 w 371"/>
                <a:gd name="T121" fmla="*/ 0 h 307"/>
                <a:gd name="T122" fmla="*/ 8 w 371"/>
                <a:gd name="T123" fmla="*/ 0 h 307"/>
                <a:gd name="T124" fmla="*/ 8 w 371"/>
                <a:gd name="T125" fmla="*/ 0 h 30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71"/>
                <a:gd name="T190" fmla="*/ 0 h 307"/>
                <a:gd name="T191" fmla="*/ 371 w 371"/>
                <a:gd name="T192" fmla="*/ 307 h 30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71" h="307">
                  <a:moveTo>
                    <a:pt x="114" y="0"/>
                  </a:moveTo>
                  <a:lnTo>
                    <a:pt x="117" y="0"/>
                  </a:lnTo>
                  <a:lnTo>
                    <a:pt x="123" y="4"/>
                  </a:lnTo>
                  <a:lnTo>
                    <a:pt x="134" y="6"/>
                  </a:lnTo>
                  <a:lnTo>
                    <a:pt x="150" y="13"/>
                  </a:lnTo>
                  <a:lnTo>
                    <a:pt x="167" y="20"/>
                  </a:lnTo>
                  <a:lnTo>
                    <a:pt x="187" y="29"/>
                  </a:lnTo>
                  <a:lnTo>
                    <a:pt x="208" y="40"/>
                  </a:lnTo>
                  <a:lnTo>
                    <a:pt x="232" y="54"/>
                  </a:lnTo>
                  <a:lnTo>
                    <a:pt x="253" y="67"/>
                  </a:lnTo>
                  <a:lnTo>
                    <a:pt x="276" y="83"/>
                  </a:lnTo>
                  <a:lnTo>
                    <a:pt x="296" y="101"/>
                  </a:lnTo>
                  <a:lnTo>
                    <a:pt x="318" y="121"/>
                  </a:lnTo>
                  <a:lnTo>
                    <a:pt x="336" y="141"/>
                  </a:lnTo>
                  <a:lnTo>
                    <a:pt x="352" y="164"/>
                  </a:lnTo>
                  <a:lnTo>
                    <a:pt x="362" y="188"/>
                  </a:lnTo>
                  <a:lnTo>
                    <a:pt x="370" y="215"/>
                  </a:lnTo>
                  <a:lnTo>
                    <a:pt x="370" y="221"/>
                  </a:lnTo>
                  <a:lnTo>
                    <a:pt x="370" y="228"/>
                  </a:lnTo>
                  <a:lnTo>
                    <a:pt x="370" y="236"/>
                  </a:lnTo>
                  <a:lnTo>
                    <a:pt x="371" y="244"/>
                  </a:lnTo>
                  <a:lnTo>
                    <a:pt x="370" y="251"/>
                  </a:lnTo>
                  <a:lnTo>
                    <a:pt x="370" y="259"/>
                  </a:lnTo>
                  <a:lnTo>
                    <a:pt x="370" y="266"/>
                  </a:lnTo>
                  <a:lnTo>
                    <a:pt x="370" y="275"/>
                  </a:lnTo>
                  <a:lnTo>
                    <a:pt x="368" y="281"/>
                  </a:lnTo>
                  <a:lnTo>
                    <a:pt x="368" y="287"/>
                  </a:lnTo>
                  <a:lnTo>
                    <a:pt x="365" y="293"/>
                  </a:lnTo>
                  <a:lnTo>
                    <a:pt x="365" y="298"/>
                  </a:lnTo>
                  <a:lnTo>
                    <a:pt x="365" y="305"/>
                  </a:lnTo>
                  <a:lnTo>
                    <a:pt x="365" y="307"/>
                  </a:lnTo>
                  <a:lnTo>
                    <a:pt x="364" y="305"/>
                  </a:lnTo>
                  <a:lnTo>
                    <a:pt x="361" y="297"/>
                  </a:lnTo>
                  <a:lnTo>
                    <a:pt x="357" y="285"/>
                  </a:lnTo>
                  <a:lnTo>
                    <a:pt x="352" y="270"/>
                  </a:lnTo>
                  <a:lnTo>
                    <a:pt x="342" y="251"/>
                  </a:lnTo>
                  <a:lnTo>
                    <a:pt x="332" y="228"/>
                  </a:lnTo>
                  <a:lnTo>
                    <a:pt x="317" y="205"/>
                  </a:lnTo>
                  <a:lnTo>
                    <a:pt x="301" y="183"/>
                  </a:lnTo>
                  <a:lnTo>
                    <a:pt x="279" y="157"/>
                  </a:lnTo>
                  <a:lnTo>
                    <a:pt x="255" y="131"/>
                  </a:lnTo>
                  <a:lnTo>
                    <a:pt x="224" y="107"/>
                  </a:lnTo>
                  <a:lnTo>
                    <a:pt x="191" y="83"/>
                  </a:lnTo>
                  <a:lnTo>
                    <a:pt x="151" y="60"/>
                  </a:lnTo>
                  <a:lnTo>
                    <a:pt x="109" y="41"/>
                  </a:lnTo>
                  <a:lnTo>
                    <a:pt x="58" y="24"/>
                  </a:lnTo>
                  <a:lnTo>
                    <a:pt x="4" y="12"/>
                  </a:lnTo>
                  <a:lnTo>
                    <a:pt x="0" y="9"/>
                  </a:lnTo>
                  <a:lnTo>
                    <a:pt x="2" y="8"/>
                  </a:lnTo>
                  <a:lnTo>
                    <a:pt x="9" y="8"/>
                  </a:lnTo>
                  <a:lnTo>
                    <a:pt x="16" y="6"/>
                  </a:lnTo>
                  <a:lnTo>
                    <a:pt x="25" y="5"/>
                  </a:lnTo>
                  <a:lnTo>
                    <a:pt x="35" y="4"/>
                  </a:lnTo>
                  <a:lnTo>
                    <a:pt x="47" y="4"/>
                  </a:lnTo>
                  <a:lnTo>
                    <a:pt x="59" y="2"/>
                  </a:lnTo>
                  <a:lnTo>
                    <a:pt x="71" y="1"/>
                  </a:lnTo>
                  <a:lnTo>
                    <a:pt x="82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9" y="0"/>
                  </a:lnTo>
                  <a:lnTo>
                    <a:pt x="113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Freeform 37">
              <a:extLst>
                <a:ext uri="{FF2B5EF4-FFF2-40B4-BE49-F238E27FC236}">
                  <a16:creationId xmlns:a16="http://schemas.microsoft.com/office/drawing/2014/main" id="{F4EC83CF-6887-A697-4EC9-52C009919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" y="2635"/>
              <a:ext cx="23" cy="96"/>
            </a:xfrm>
            <a:custGeom>
              <a:avLst/>
              <a:gdLst>
                <a:gd name="T0" fmla="*/ 0 w 45"/>
                <a:gd name="T1" fmla="*/ 3 h 192"/>
                <a:gd name="T2" fmla="*/ 0 w 45"/>
                <a:gd name="T3" fmla="*/ 12 h 192"/>
                <a:gd name="T4" fmla="*/ 3 w 45"/>
                <a:gd name="T5" fmla="*/ 10 h 192"/>
                <a:gd name="T6" fmla="*/ 3 w 45"/>
                <a:gd name="T7" fmla="*/ 0 h 192"/>
                <a:gd name="T8" fmla="*/ 0 w 45"/>
                <a:gd name="T9" fmla="*/ 3 h 192"/>
                <a:gd name="T10" fmla="*/ 0 w 45"/>
                <a:gd name="T11" fmla="*/ 3 h 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192"/>
                <a:gd name="T20" fmla="*/ 45 w 45"/>
                <a:gd name="T21" fmla="*/ 192 h 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192">
                  <a:moveTo>
                    <a:pt x="0" y="43"/>
                  </a:moveTo>
                  <a:lnTo>
                    <a:pt x="0" y="192"/>
                  </a:lnTo>
                  <a:lnTo>
                    <a:pt x="45" y="158"/>
                  </a:lnTo>
                  <a:lnTo>
                    <a:pt x="45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Freeform 38">
              <a:extLst>
                <a:ext uri="{FF2B5EF4-FFF2-40B4-BE49-F238E27FC236}">
                  <a16:creationId xmlns:a16="http://schemas.microsoft.com/office/drawing/2014/main" id="{AC9078D5-2F7C-5EFA-32C3-88A68AB5A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2900"/>
              <a:ext cx="23" cy="237"/>
            </a:xfrm>
            <a:custGeom>
              <a:avLst/>
              <a:gdLst>
                <a:gd name="T0" fmla="*/ 1 w 46"/>
                <a:gd name="T1" fmla="*/ 4 h 474"/>
                <a:gd name="T2" fmla="*/ 0 w 46"/>
                <a:gd name="T3" fmla="*/ 24 h 474"/>
                <a:gd name="T4" fmla="*/ 3 w 46"/>
                <a:gd name="T5" fmla="*/ 30 h 474"/>
                <a:gd name="T6" fmla="*/ 3 w 46"/>
                <a:gd name="T7" fmla="*/ 0 h 474"/>
                <a:gd name="T8" fmla="*/ 1 w 46"/>
                <a:gd name="T9" fmla="*/ 4 h 474"/>
                <a:gd name="T10" fmla="*/ 1 w 46"/>
                <a:gd name="T11" fmla="*/ 4 h 4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"/>
                <a:gd name="T19" fmla="*/ 0 h 474"/>
                <a:gd name="T20" fmla="*/ 46 w 46"/>
                <a:gd name="T21" fmla="*/ 474 h 4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" h="474">
                  <a:moveTo>
                    <a:pt x="4" y="52"/>
                  </a:moveTo>
                  <a:lnTo>
                    <a:pt x="0" y="378"/>
                  </a:lnTo>
                  <a:lnTo>
                    <a:pt x="41" y="474"/>
                  </a:lnTo>
                  <a:lnTo>
                    <a:pt x="46" y="0"/>
                  </a:lnTo>
                  <a:lnTo>
                    <a:pt x="4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Freeform 39">
              <a:extLst>
                <a:ext uri="{FF2B5EF4-FFF2-40B4-BE49-F238E27FC236}">
                  <a16:creationId xmlns:a16="http://schemas.microsoft.com/office/drawing/2014/main" id="{CD1A05D9-3713-EB0D-F073-6AE50AFA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2390"/>
              <a:ext cx="26" cy="82"/>
            </a:xfrm>
            <a:custGeom>
              <a:avLst/>
              <a:gdLst>
                <a:gd name="T0" fmla="*/ 1 w 50"/>
                <a:gd name="T1" fmla="*/ 2 h 162"/>
                <a:gd name="T2" fmla="*/ 0 w 50"/>
                <a:gd name="T3" fmla="*/ 11 h 162"/>
                <a:gd name="T4" fmla="*/ 3 w 50"/>
                <a:gd name="T5" fmla="*/ 9 h 162"/>
                <a:gd name="T6" fmla="*/ 4 w 50"/>
                <a:gd name="T7" fmla="*/ 0 h 162"/>
                <a:gd name="T8" fmla="*/ 1 w 50"/>
                <a:gd name="T9" fmla="*/ 2 h 162"/>
                <a:gd name="T10" fmla="*/ 1 w 50"/>
                <a:gd name="T11" fmla="*/ 2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"/>
                <a:gd name="T19" fmla="*/ 0 h 162"/>
                <a:gd name="T20" fmla="*/ 50 w 50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" h="162">
                  <a:moveTo>
                    <a:pt x="4" y="31"/>
                  </a:moveTo>
                  <a:lnTo>
                    <a:pt x="0" y="162"/>
                  </a:lnTo>
                  <a:lnTo>
                    <a:pt x="46" y="130"/>
                  </a:lnTo>
                  <a:lnTo>
                    <a:pt x="50" y="0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Freeform 40">
              <a:extLst>
                <a:ext uri="{FF2B5EF4-FFF2-40B4-BE49-F238E27FC236}">
                  <a16:creationId xmlns:a16="http://schemas.microsoft.com/office/drawing/2014/main" id="{9473A187-4FB9-9EDB-DDC4-DF7D7458F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2260"/>
              <a:ext cx="399" cy="216"/>
            </a:xfrm>
            <a:custGeom>
              <a:avLst/>
              <a:gdLst>
                <a:gd name="T0" fmla="*/ 1 w 797"/>
                <a:gd name="T1" fmla="*/ 13 h 431"/>
                <a:gd name="T2" fmla="*/ 1 w 797"/>
                <a:gd name="T3" fmla="*/ 12 h 431"/>
                <a:gd name="T4" fmla="*/ 2 w 797"/>
                <a:gd name="T5" fmla="*/ 11 h 431"/>
                <a:gd name="T6" fmla="*/ 3 w 797"/>
                <a:gd name="T7" fmla="*/ 9 h 431"/>
                <a:gd name="T8" fmla="*/ 4 w 797"/>
                <a:gd name="T9" fmla="*/ 7 h 431"/>
                <a:gd name="T10" fmla="*/ 7 w 797"/>
                <a:gd name="T11" fmla="*/ 5 h 431"/>
                <a:gd name="T12" fmla="*/ 9 w 797"/>
                <a:gd name="T13" fmla="*/ 4 h 431"/>
                <a:gd name="T14" fmla="*/ 13 w 797"/>
                <a:gd name="T15" fmla="*/ 3 h 431"/>
                <a:gd name="T16" fmla="*/ 17 w 797"/>
                <a:gd name="T17" fmla="*/ 3 h 431"/>
                <a:gd name="T18" fmla="*/ 20 w 797"/>
                <a:gd name="T19" fmla="*/ 4 h 431"/>
                <a:gd name="T20" fmla="*/ 23 w 797"/>
                <a:gd name="T21" fmla="*/ 5 h 431"/>
                <a:gd name="T22" fmla="*/ 26 w 797"/>
                <a:gd name="T23" fmla="*/ 6 h 431"/>
                <a:gd name="T24" fmla="*/ 28 w 797"/>
                <a:gd name="T25" fmla="*/ 7 h 431"/>
                <a:gd name="T26" fmla="*/ 29 w 797"/>
                <a:gd name="T27" fmla="*/ 9 h 431"/>
                <a:gd name="T28" fmla="*/ 31 w 797"/>
                <a:gd name="T29" fmla="*/ 10 h 431"/>
                <a:gd name="T30" fmla="*/ 32 w 797"/>
                <a:gd name="T31" fmla="*/ 11 h 431"/>
                <a:gd name="T32" fmla="*/ 33 w 797"/>
                <a:gd name="T33" fmla="*/ 12 h 431"/>
                <a:gd name="T34" fmla="*/ 34 w 797"/>
                <a:gd name="T35" fmla="*/ 13 h 431"/>
                <a:gd name="T36" fmla="*/ 36 w 797"/>
                <a:gd name="T37" fmla="*/ 16 h 431"/>
                <a:gd name="T38" fmla="*/ 39 w 797"/>
                <a:gd name="T39" fmla="*/ 19 h 431"/>
                <a:gd name="T40" fmla="*/ 42 w 797"/>
                <a:gd name="T41" fmla="*/ 21 h 431"/>
                <a:gd name="T42" fmla="*/ 44 w 797"/>
                <a:gd name="T43" fmla="*/ 24 h 431"/>
                <a:gd name="T44" fmla="*/ 46 w 797"/>
                <a:gd name="T45" fmla="*/ 26 h 431"/>
                <a:gd name="T46" fmla="*/ 47 w 797"/>
                <a:gd name="T47" fmla="*/ 27 h 431"/>
                <a:gd name="T48" fmla="*/ 50 w 797"/>
                <a:gd name="T49" fmla="*/ 25 h 431"/>
                <a:gd name="T50" fmla="*/ 50 w 797"/>
                <a:gd name="T51" fmla="*/ 25 h 431"/>
                <a:gd name="T52" fmla="*/ 48 w 797"/>
                <a:gd name="T53" fmla="*/ 23 h 431"/>
                <a:gd name="T54" fmla="*/ 45 w 797"/>
                <a:gd name="T55" fmla="*/ 20 h 431"/>
                <a:gd name="T56" fmla="*/ 42 w 797"/>
                <a:gd name="T57" fmla="*/ 17 h 431"/>
                <a:gd name="T58" fmla="*/ 39 w 797"/>
                <a:gd name="T59" fmla="*/ 14 h 431"/>
                <a:gd name="T60" fmla="*/ 36 w 797"/>
                <a:gd name="T61" fmla="*/ 11 h 431"/>
                <a:gd name="T62" fmla="*/ 33 w 797"/>
                <a:gd name="T63" fmla="*/ 8 h 431"/>
                <a:gd name="T64" fmla="*/ 32 w 797"/>
                <a:gd name="T65" fmla="*/ 7 h 431"/>
                <a:gd name="T66" fmla="*/ 30 w 797"/>
                <a:gd name="T67" fmla="*/ 6 h 431"/>
                <a:gd name="T68" fmla="*/ 29 w 797"/>
                <a:gd name="T69" fmla="*/ 5 h 431"/>
                <a:gd name="T70" fmla="*/ 27 w 797"/>
                <a:gd name="T71" fmla="*/ 3 h 431"/>
                <a:gd name="T72" fmla="*/ 25 w 797"/>
                <a:gd name="T73" fmla="*/ 2 h 431"/>
                <a:gd name="T74" fmla="*/ 22 w 797"/>
                <a:gd name="T75" fmla="*/ 2 h 431"/>
                <a:gd name="T76" fmla="*/ 20 w 797"/>
                <a:gd name="T77" fmla="*/ 1 h 431"/>
                <a:gd name="T78" fmla="*/ 17 w 797"/>
                <a:gd name="T79" fmla="*/ 1 h 431"/>
                <a:gd name="T80" fmla="*/ 15 w 797"/>
                <a:gd name="T81" fmla="*/ 1 h 431"/>
                <a:gd name="T82" fmla="*/ 12 w 797"/>
                <a:gd name="T83" fmla="*/ 1 h 431"/>
                <a:gd name="T84" fmla="*/ 10 w 797"/>
                <a:gd name="T85" fmla="*/ 1 h 431"/>
                <a:gd name="T86" fmla="*/ 7 w 797"/>
                <a:gd name="T87" fmla="*/ 2 h 431"/>
                <a:gd name="T88" fmla="*/ 5 w 797"/>
                <a:gd name="T89" fmla="*/ 3 h 431"/>
                <a:gd name="T90" fmla="*/ 4 w 797"/>
                <a:gd name="T91" fmla="*/ 4 h 431"/>
                <a:gd name="T92" fmla="*/ 2 w 797"/>
                <a:gd name="T93" fmla="*/ 6 h 431"/>
                <a:gd name="T94" fmla="*/ 1 w 797"/>
                <a:gd name="T95" fmla="*/ 7 h 431"/>
                <a:gd name="T96" fmla="*/ 0 w 797"/>
                <a:gd name="T97" fmla="*/ 8 h 431"/>
                <a:gd name="T98" fmla="*/ 1 w 797"/>
                <a:gd name="T99" fmla="*/ 13 h 4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97"/>
                <a:gd name="T151" fmla="*/ 0 h 431"/>
                <a:gd name="T152" fmla="*/ 797 w 797"/>
                <a:gd name="T153" fmla="*/ 431 h 4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97" h="431">
                  <a:moveTo>
                    <a:pt x="5" y="206"/>
                  </a:moveTo>
                  <a:lnTo>
                    <a:pt x="5" y="204"/>
                  </a:lnTo>
                  <a:lnTo>
                    <a:pt x="7" y="199"/>
                  </a:lnTo>
                  <a:lnTo>
                    <a:pt x="9" y="189"/>
                  </a:lnTo>
                  <a:lnTo>
                    <a:pt x="15" y="180"/>
                  </a:lnTo>
                  <a:lnTo>
                    <a:pt x="20" y="167"/>
                  </a:lnTo>
                  <a:lnTo>
                    <a:pt x="28" y="153"/>
                  </a:lnTo>
                  <a:lnTo>
                    <a:pt x="37" y="138"/>
                  </a:lnTo>
                  <a:lnTo>
                    <a:pt x="51" y="125"/>
                  </a:lnTo>
                  <a:lnTo>
                    <a:pt x="63" y="109"/>
                  </a:lnTo>
                  <a:lnTo>
                    <a:pt x="80" y="94"/>
                  </a:lnTo>
                  <a:lnTo>
                    <a:pt x="98" y="79"/>
                  </a:lnTo>
                  <a:lnTo>
                    <a:pt x="120" y="68"/>
                  </a:lnTo>
                  <a:lnTo>
                    <a:pt x="142" y="56"/>
                  </a:lnTo>
                  <a:lnTo>
                    <a:pt x="168" y="50"/>
                  </a:lnTo>
                  <a:lnTo>
                    <a:pt x="197" y="44"/>
                  </a:lnTo>
                  <a:lnTo>
                    <a:pt x="229" y="43"/>
                  </a:lnTo>
                  <a:lnTo>
                    <a:pt x="260" y="43"/>
                  </a:lnTo>
                  <a:lnTo>
                    <a:pt x="288" y="47"/>
                  </a:lnTo>
                  <a:lnTo>
                    <a:pt x="315" y="52"/>
                  </a:lnTo>
                  <a:lnTo>
                    <a:pt x="340" y="59"/>
                  </a:lnTo>
                  <a:lnTo>
                    <a:pt x="361" y="67"/>
                  </a:lnTo>
                  <a:lnTo>
                    <a:pt x="384" y="77"/>
                  </a:lnTo>
                  <a:lnTo>
                    <a:pt x="403" y="87"/>
                  </a:lnTo>
                  <a:lnTo>
                    <a:pt x="421" y="98"/>
                  </a:lnTo>
                  <a:lnTo>
                    <a:pt x="434" y="109"/>
                  </a:lnTo>
                  <a:lnTo>
                    <a:pt x="449" y="120"/>
                  </a:lnTo>
                  <a:lnTo>
                    <a:pt x="462" y="132"/>
                  </a:lnTo>
                  <a:lnTo>
                    <a:pt x="473" y="142"/>
                  </a:lnTo>
                  <a:lnTo>
                    <a:pt x="482" y="152"/>
                  </a:lnTo>
                  <a:lnTo>
                    <a:pt x="492" y="161"/>
                  </a:lnTo>
                  <a:lnTo>
                    <a:pt x="500" y="168"/>
                  </a:lnTo>
                  <a:lnTo>
                    <a:pt x="508" y="176"/>
                  </a:lnTo>
                  <a:lnTo>
                    <a:pt x="514" y="181"/>
                  </a:lnTo>
                  <a:lnTo>
                    <a:pt x="526" y="193"/>
                  </a:lnTo>
                  <a:lnTo>
                    <a:pt x="541" y="208"/>
                  </a:lnTo>
                  <a:lnTo>
                    <a:pt x="558" y="227"/>
                  </a:lnTo>
                  <a:lnTo>
                    <a:pt x="575" y="246"/>
                  </a:lnTo>
                  <a:lnTo>
                    <a:pt x="595" y="267"/>
                  </a:lnTo>
                  <a:lnTo>
                    <a:pt x="616" y="289"/>
                  </a:lnTo>
                  <a:lnTo>
                    <a:pt x="638" y="313"/>
                  </a:lnTo>
                  <a:lnTo>
                    <a:pt x="658" y="335"/>
                  </a:lnTo>
                  <a:lnTo>
                    <a:pt x="678" y="357"/>
                  </a:lnTo>
                  <a:lnTo>
                    <a:pt x="695" y="376"/>
                  </a:lnTo>
                  <a:lnTo>
                    <a:pt x="711" y="395"/>
                  </a:lnTo>
                  <a:lnTo>
                    <a:pt x="724" y="410"/>
                  </a:lnTo>
                  <a:lnTo>
                    <a:pt x="735" y="421"/>
                  </a:lnTo>
                  <a:lnTo>
                    <a:pt x="741" y="429"/>
                  </a:lnTo>
                  <a:lnTo>
                    <a:pt x="744" y="431"/>
                  </a:lnTo>
                  <a:lnTo>
                    <a:pt x="797" y="400"/>
                  </a:lnTo>
                  <a:lnTo>
                    <a:pt x="793" y="396"/>
                  </a:lnTo>
                  <a:lnTo>
                    <a:pt x="785" y="388"/>
                  </a:lnTo>
                  <a:lnTo>
                    <a:pt x="772" y="375"/>
                  </a:lnTo>
                  <a:lnTo>
                    <a:pt x="756" y="357"/>
                  </a:lnTo>
                  <a:lnTo>
                    <a:pt x="736" y="337"/>
                  </a:lnTo>
                  <a:lnTo>
                    <a:pt x="715" y="314"/>
                  </a:lnTo>
                  <a:lnTo>
                    <a:pt x="689" y="289"/>
                  </a:lnTo>
                  <a:lnTo>
                    <a:pt x="666" y="265"/>
                  </a:lnTo>
                  <a:lnTo>
                    <a:pt x="639" y="238"/>
                  </a:lnTo>
                  <a:lnTo>
                    <a:pt x="614" y="212"/>
                  </a:lnTo>
                  <a:lnTo>
                    <a:pt x="587" y="187"/>
                  </a:lnTo>
                  <a:lnTo>
                    <a:pt x="565" y="164"/>
                  </a:lnTo>
                  <a:lnTo>
                    <a:pt x="543" y="142"/>
                  </a:lnTo>
                  <a:lnTo>
                    <a:pt x="525" y="125"/>
                  </a:lnTo>
                  <a:lnTo>
                    <a:pt x="509" y="110"/>
                  </a:lnTo>
                  <a:lnTo>
                    <a:pt x="500" y="101"/>
                  </a:lnTo>
                  <a:lnTo>
                    <a:pt x="489" y="91"/>
                  </a:lnTo>
                  <a:lnTo>
                    <a:pt x="477" y="83"/>
                  </a:lnTo>
                  <a:lnTo>
                    <a:pt x="464" y="75"/>
                  </a:lnTo>
                  <a:lnTo>
                    <a:pt x="452" y="67"/>
                  </a:lnTo>
                  <a:lnTo>
                    <a:pt x="436" y="58"/>
                  </a:lnTo>
                  <a:lnTo>
                    <a:pt x="421" y="48"/>
                  </a:lnTo>
                  <a:lnTo>
                    <a:pt x="403" y="40"/>
                  </a:lnTo>
                  <a:lnTo>
                    <a:pt x="387" y="32"/>
                  </a:lnTo>
                  <a:lnTo>
                    <a:pt x="368" y="24"/>
                  </a:lnTo>
                  <a:lnTo>
                    <a:pt x="349" y="17"/>
                  </a:lnTo>
                  <a:lnTo>
                    <a:pt x="330" y="12"/>
                  </a:lnTo>
                  <a:lnTo>
                    <a:pt x="311" y="8"/>
                  </a:lnTo>
                  <a:lnTo>
                    <a:pt x="290" y="3"/>
                  </a:lnTo>
                  <a:lnTo>
                    <a:pt x="268" y="1"/>
                  </a:lnTo>
                  <a:lnTo>
                    <a:pt x="249" y="0"/>
                  </a:lnTo>
                  <a:lnTo>
                    <a:pt x="227" y="1"/>
                  </a:lnTo>
                  <a:lnTo>
                    <a:pt x="206" y="1"/>
                  </a:lnTo>
                  <a:lnTo>
                    <a:pt x="186" y="4"/>
                  </a:lnTo>
                  <a:lnTo>
                    <a:pt x="165" y="8"/>
                  </a:lnTo>
                  <a:lnTo>
                    <a:pt x="146" y="15"/>
                  </a:lnTo>
                  <a:lnTo>
                    <a:pt x="126" y="20"/>
                  </a:lnTo>
                  <a:lnTo>
                    <a:pt x="109" y="27"/>
                  </a:lnTo>
                  <a:lnTo>
                    <a:pt x="93" y="35"/>
                  </a:lnTo>
                  <a:lnTo>
                    <a:pt x="77" y="44"/>
                  </a:lnTo>
                  <a:lnTo>
                    <a:pt x="63" y="52"/>
                  </a:lnTo>
                  <a:lnTo>
                    <a:pt x="49" y="62"/>
                  </a:lnTo>
                  <a:lnTo>
                    <a:pt x="36" y="71"/>
                  </a:lnTo>
                  <a:lnTo>
                    <a:pt x="25" y="81"/>
                  </a:lnTo>
                  <a:lnTo>
                    <a:pt x="16" y="89"/>
                  </a:lnTo>
                  <a:lnTo>
                    <a:pt x="9" y="98"/>
                  </a:lnTo>
                  <a:lnTo>
                    <a:pt x="3" y="107"/>
                  </a:lnTo>
                  <a:lnTo>
                    <a:pt x="0" y="117"/>
                  </a:lnTo>
                  <a:lnTo>
                    <a:pt x="5" y="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Freeform 41">
              <a:extLst>
                <a:ext uri="{FF2B5EF4-FFF2-40B4-BE49-F238E27FC236}">
                  <a16:creationId xmlns:a16="http://schemas.microsoft.com/office/drawing/2014/main" id="{6E7343A2-8040-798A-8EB5-3B7C72D88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2115"/>
              <a:ext cx="350" cy="276"/>
            </a:xfrm>
            <a:custGeom>
              <a:avLst/>
              <a:gdLst>
                <a:gd name="T0" fmla="*/ 1 w 700"/>
                <a:gd name="T1" fmla="*/ 31 h 552"/>
                <a:gd name="T2" fmla="*/ 44 w 700"/>
                <a:gd name="T3" fmla="*/ 0 h 552"/>
                <a:gd name="T4" fmla="*/ 44 w 700"/>
                <a:gd name="T5" fmla="*/ 3 h 552"/>
                <a:gd name="T6" fmla="*/ 0 w 700"/>
                <a:gd name="T7" fmla="*/ 35 h 552"/>
                <a:gd name="T8" fmla="*/ 1 w 700"/>
                <a:gd name="T9" fmla="*/ 31 h 552"/>
                <a:gd name="T10" fmla="*/ 1 w 700"/>
                <a:gd name="T11" fmla="*/ 31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0"/>
                <a:gd name="T19" fmla="*/ 0 h 552"/>
                <a:gd name="T20" fmla="*/ 700 w 700"/>
                <a:gd name="T21" fmla="*/ 552 h 5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0" h="552">
                  <a:moveTo>
                    <a:pt x="4" y="493"/>
                  </a:moveTo>
                  <a:lnTo>
                    <a:pt x="697" y="0"/>
                  </a:lnTo>
                  <a:lnTo>
                    <a:pt x="700" y="40"/>
                  </a:lnTo>
                  <a:lnTo>
                    <a:pt x="0" y="552"/>
                  </a:lnTo>
                  <a:lnTo>
                    <a:pt x="4" y="4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Freeform 42">
              <a:extLst>
                <a:ext uri="{FF2B5EF4-FFF2-40B4-BE49-F238E27FC236}">
                  <a16:creationId xmlns:a16="http://schemas.microsoft.com/office/drawing/2014/main" id="{007148CB-0880-8CB9-BD0A-A66A048A3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2346"/>
              <a:ext cx="24" cy="94"/>
            </a:xfrm>
            <a:custGeom>
              <a:avLst/>
              <a:gdLst>
                <a:gd name="T0" fmla="*/ 0 w 47"/>
                <a:gd name="T1" fmla="*/ 3 h 188"/>
                <a:gd name="T2" fmla="*/ 0 w 47"/>
                <a:gd name="T3" fmla="*/ 12 h 188"/>
                <a:gd name="T4" fmla="*/ 3 w 47"/>
                <a:gd name="T5" fmla="*/ 10 h 188"/>
                <a:gd name="T6" fmla="*/ 3 w 47"/>
                <a:gd name="T7" fmla="*/ 0 h 188"/>
                <a:gd name="T8" fmla="*/ 0 w 47"/>
                <a:gd name="T9" fmla="*/ 3 h 188"/>
                <a:gd name="T10" fmla="*/ 0 w 47"/>
                <a:gd name="T11" fmla="*/ 3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188"/>
                <a:gd name="T20" fmla="*/ 47 w 47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188">
                  <a:moveTo>
                    <a:pt x="0" y="36"/>
                  </a:moveTo>
                  <a:lnTo>
                    <a:pt x="0" y="188"/>
                  </a:lnTo>
                  <a:lnTo>
                    <a:pt x="46" y="153"/>
                  </a:lnTo>
                  <a:lnTo>
                    <a:pt x="47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Freeform 43">
              <a:extLst>
                <a:ext uri="{FF2B5EF4-FFF2-40B4-BE49-F238E27FC236}">
                  <a16:creationId xmlns:a16="http://schemas.microsoft.com/office/drawing/2014/main" id="{7E1727E2-ABA0-DA5D-F582-ED0D40EA8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" y="2103"/>
              <a:ext cx="24" cy="90"/>
            </a:xfrm>
            <a:custGeom>
              <a:avLst/>
              <a:gdLst>
                <a:gd name="T0" fmla="*/ 0 w 48"/>
                <a:gd name="T1" fmla="*/ 3 h 180"/>
                <a:gd name="T2" fmla="*/ 0 w 48"/>
                <a:gd name="T3" fmla="*/ 12 h 180"/>
                <a:gd name="T4" fmla="*/ 3 w 48"/>
                <a:gd name="T5" fmla="*/ 10 h 180"/>
                <a:gd name="T6" fmla="*/ 3 w 48"/>
                <a:gd name="T7" fmla="*/ 0 h 180"/>
                <a:gd name="T8" fmla="*/ 0 w 48"/>
                <a:gd name="T9" fmla="*/ 3 h 180"/>
                <a:gd name="T10" fmla="*/ 0 w 48"/>
                <a:gd name="T11" fmla="*/ 3 h 1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180"/>
                <a:gd name="T20" fmla="*/ 48 w 48"/>
                <a:gd name="T21" fmla="*/ 180 h 1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180">
                  <a:moveTo>
                    <a:pt x="0" y="37"/>
                  </a:moveTo>
                  <a:lnTo>
                    <a:pt x="0" y="180"/>
                  </a:lnTo>
                  <a:lnTo>
                    <a:pt x="48" y="149"/>
                  </a:lnTo>
                  <a:lnTo>
                    <a:pt x="48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Freeform 44">
              <a:extLst>
                <a:ext uri="{FF2B5EF4-FFF2-40B4-BE49-F238E27FC236}">
                  <a16:creationId xmlns:a16="http://schemas.microsoft.com/office/drawing/2014/main" id="{64D743A0-78F9-D612-9EE9-8ECD97282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1966"/>
              <a:ext cx="288" cy="277"/>
            </a:xfrm>
            <a:custGeom>
              <a:avLst/>
              <a:gdLst>
                <a:gd name="T0" fmla="*/ 0 w 575"/>
                <a:gd name="T1" fmla="*/ 1 h 552"/>
                <a:gd name="T2" fmla="*/ 36 w 575"/>
                <a:gd name="T3" fmla="*/ 35 h 552"/>
                <a:gd name="T4" fmla="*/ 36 w 575"/>
                <a:gd name="T5" fmla="*/ 31 h 552"/>
                <a:gd name="T6" fmla="*/ 4 w 575"/>
                <a:gd name="T7" fmla="*/ 0 h 552"/>
                <a:gd name="T8" fmla="*/ 0 w 575"/>
                <a:gd name="T9" fmla="*/ 1 h 552"/>
                <a:gd name="T10" fmla="*/ 0 w 575"/>
                <a:gd name="T11" fmla="*/ 1 h 5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5"/>
                <a:gd name="T19" fmla="*/ 0 h 552"/>
                <a:gd name="T20" fmla="*/ 575 w 575"/>
                <a:gd name="T21" fmla="*/ 552 h 5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5" h="552">
                  <a:moveTo>
                    <a:pt x="0" y="9"/>
                  </a:moveTo>
                  <a:lnTo>
                    <a:pt x="574" y="552"/>
                  </a:lnTo>
                  <a:lnTo>
                    <a:pt x="575" y="494"/>
                  </a:lnTo>
                  <a:lnTo>
                    <a:pt x="57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Freeform 45">
              <a:extLst>
                <a:ext uri="{FF2B5EF4-FFF2-40B4-BE49-F238E27FC236}">
                  <a16:creationId xmlns:a16="http://schemas.microsoft.com/office/drawing/2014/main" id="{F0161E8A-5576-471B-967C-4CB135355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2629"/>
              <a:ext cx="295" cy="289"/>
            </a:xfrm>
            <a:custGeom>
              <a:avLst/>
              <a:gdLst>
                <a:gd name="T0" fmla="*/ 2 w 588"/>
                <a:gd name="T1" fmla="*/ 0 h 578"/>
                <a:gd name="T2" fmla="*/ 37 w 588"/>
                <a:gd name="T3" fmla="*/ 32 h 578"/>
                <a:gd name="T4" fmla="*/ 37 w 588"/>
                <a:gd name="T5" fmla="*/ 36 h 578"/>
                <a:gd name="T6" fmla="*/ 0 w 588"/>
                <a:gd name="T7" fmla="*/ 3 h 578"/>
                <a:gd name="T8" fmla="*/ 2 w 588"/>
                <a:gd name="T9" fmla="*/ 0 h 578"/>
                <a:gd name="T10" fmla="*/ 2 w 588"/>
                <a:gd name="T11" fmla="*/ 0 h 5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8"/>
                <a:gd name="T19" fmla="*/ 0 h 578"/>
                <a:gd name="T20" fmla="*/ 588 w 588"/>
                <a:gd name="T21" fmla="*/ 578 h 5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8" h="578">
                  <a:moveTo>
                    <a:pt x="22" y="0"/>
                  </a:moveTo>
                  <a:lnTo>
                    <a:pt x="584" y="508"/>
                  </a:lnTo>
                  <a:lnTo>
                    <a:pt x="588" y="578"/>
                  </a:lnTo>
                  <a:lnTo>
                    <a:pt x="0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5" name="Freeform 46">
              <a:extLst>
                <a:ext uri="{FF2B5EF4-FFF2-40B4-BE49-F238E27FC236}">
                  <a16:creationId xmlns:a16="http://schemas.microsoft.com/office/drawing/2014/main" id="{A1467F72-BF35-A411-47C5-F982E18D2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848"/>
              <a:ext cx="348" cy="350"/>
            </a:xfrm>
            <a:custGeom>
              <a:avLst/>
              <a:gdLst>
                <a:gd name="T0" fmla="*/ 1 w 696"/>
                <a:gd name="T1" fmla="*/ 0 h 699"/>
                <a:gd name="T2" fmla="*/ 44 w 696"/>
                <a:gd name="T3" fmla="*/ 42 h 699"/>
                <a:gd name="T4" fmla="*/ 42 w 696"/>
                <a:gd name="T5" fmla="*/ 44 h 699"/>
                <a:gd name="T6" fmla="*/ 0 w 696"/>
                <a:gd name="T7" fmla="*/ 5 h 699"/>
                <a:gd name="T8" fmla="*/ 1 w 696"/>
                <a:gd name="T9" fmla="*/ 0 h 699"/>
                <a:gd name="T10" fmla="*/ 1 w 696"/>
                <a:gd name="T11" fmla="*/ 0 h 6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6"/>
                <a:gd name="T19" fmla="*/ 0 h 699"/>
                <a:gd name="T20" fmla="*/ 696 w 696"/>
                <a:gd name="T21" fmla="*/ 699 h 6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6" h="699">
                  <a:moveTo>
                    <a:pt x="9" y="0"/>
                  </a:moveTo>
                  <a:lnTo>
                    <a:pt x="696" y="662"/>
                  </a:lnTo>
                  <a:lnTo>
                    <a:pt x="660" y="699"/>
                  </a:lnTo>
                  <a:lnTo>
                    <a:pt x="0" y="7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6" name="Freeform 47">
              <a:extLst>
                <a:ext uri="{FF2B5EF4-FFF2-40B4-BE49-F238E27FC236}">
                  <a16:creationId xmlns:a16="http://schemas.microsoft.com/office/drawing/2014/main" id="{0C674BE9-20BE-AF0A-DF32-888B40771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3" y="2148"/>
              <a:ext cx="107" cy="50"/>
            </a:xfrm>
            <a:custGeom>
              <a:avLst/>
              <a:gdLst>
                <a:gd name="T0" fmla="*/ 1 w 214"/>
                <a:gd name="T1" fmla="*/ 7 h 99"/>
                <a:gd name="T2" fmla="*/ 1 w 214"/>
                <a:gd name="T3" fmla="*/ 7 h 99"/>
                <a:gd name="T4" fmla="*/ 1 w 214"/>
                <a:gd name="T5" fmla="*/ 6 h 99"/>
                <a:gd name="T6" fmla="*/ 2 w 214"/>
                <a:gd name="T7" fmla="*/ 6 h 99"/>
                <a:gd name="T8" fmla="*/ 2 w 214"/>
                <a:gd name="T9" fmla="*/ 6 h 99"/>
                <a:gd name="T10" fmla="*/ 3 w 214"/>
                <a:gd name="T11" fmla="*/ 5 h 99"/>
                <a:gd name="T12" fmla="*/ 4 w 214"/>
                <a:gd name="T13" fmla="*/ 5 h 99"/>
                <a:gd name="T14" fmla="*/ 5 w 214"/>
                <a:gd name="T15" fmla="*/ 4 h 99"/>
                <a:gd name="T16" fmla="*/ 6 w 214"/>
                <a:gd name="T17" fmla="*/ 4 h 99"/>
                <a:gd name="T18" fmla="*/ 6 w 214"/>
                <a:gd name="T19" fmla="*/ 3 h 99"/>
                <a:gd name="T20" fmla="*/ 7 w 214"/>
                <a:gd name="T21" fmla="*/ 3 h 99"/>
                <a:gd name="T22" fmla="*/ 8 w 214"/>
                <a:gd name="T23" fmla="*/ 3 h 99"/>
                <a:gd name="T24" fmla="*/ 10 w 214"/>
                <a:gd name="T25" fmla="*/ 3 h 99"/>
                <a:gd name="T26" fmla="*/ 11 w 214"/>
                <a:gd name="T27" fmla="*/ 3 h 99"/>
                <a:gd name="T28" fmla="*/ 12 w 214"/>
                <a:gd name="T29" fmla="*/ 3 h 99"/>
                <a:gd name="T30" fmla="*/ 13 w 214"/>
                <a:gd name="T31" fmla="*/ 3 h 99"/>
                <a:gd name="T32" fmla="*/ 14 w 214"/>
                <a:gd name="T33" fmla="*/ 3 h 99"/>
                <a:gd name="T34" fmla="*/ 14 w 214"/>
                <a:gd name="T35" fmla="*/ 3 h 99"/>
                <a:gd name="T36" fmla="*/ 14 w 214"/>
                <a:gd name="T37" fmla="*/ 3 h 99"/>
                <a:gd name="T38" fmla="*/ 13 w 214"/>
                <a:gd name="T39" fmla="*/ 3 h 99"/>
                <a:gd name="T40" fmla="*/ 13 w 214"/>
                <a:gd name="T41" fmla="*/ 2 h 99"/>
                <a:gd name="T42" fmla="*/ 12 w 214"/>
                <a:gd name="T43" fmla="*/ 2 h 99"/>
                <a:gd name="T44" fmla="*/ 12 w 214"/>
                <a:gd name="T45" fmla="*/ 1 h 99"/>
                <a:gd name="T46" fmla="*/ 11 w 214"/>
                <a:gd name="T47" fmla="*/ 1 h 99"/>
                <a:gd name="T48" fmla="*/ 11 w 214"/>
                <a:gd name="T49" fmla="*/ 1 h 99"/>
                <a:gd name="T50" fmla="*/ 11 w 214"/>
                <a:gd name="T51" fmla="*/ 1 h 99"/>
                <a:gd name="T52" fmla="*/ 11 w 214"/>
                <a:gd name="T53" fmla="*/ 1 h 99"/>
                <a:gd name="T54" fmla="*/ 11 w 214"/>
                <a:gd name="T55" fmla="*/ 1 h 99"/>
                <a:gd name="T56" fmla="*/ 10 w 214"/>
                <a:gd name="T57" fmla="*/ 1 h 99"/>
                <a:gd name="T58" fmla="*/ 10 w 214"/>
                <a:gd name="T59" fmla="*/ 0 h 99"/>
                <a:gd name="T60" fmla="*/ 9 w 214"/>
                <a:gd name="T61" fmla="*/ 0 h 99"/>
                <a:gd name="T62" fmla="*/ 8 w 214"/>
                <a:gd name="T63" fmla="*/ 0 h 99"/>
                <a:gd name="T64" fmla="*/ 7 w 214"/>
                <a:gd name="T65" fmla="*/ 1 h 99"/>
                <a:gd name="T66" fmla="*/ 7 w 214"/>
                <a:gd name="T67" fmla="*/ 1 h 99"/>
                <a:gd name="T68" fmla="*/ 6 w 214"/>
                <a:gd name="T69" fmla="*/ 1 h 99"/>
                <a:gd name="T70" fmla="*/ 5 w 214"/>
                <a:gd name="T71" fmla="*/ 1 h 99"/>
                <a:gd name="T72" fmla="*/ 4 w 214"/>
                <a:gd name="T73" fmla="*/ 2 h 99"/>
                <a:gd name="T74" fmla="*/ 3 w 214"/>
                <a:gd name="T75" fmla="*/ 2 h 99"/>
                <a:gd name="T76" fmla="*/ 3 w 214"/>
                <a:gd name="T77" fmla="*/ 3 h 99"/>
                <a:gd name="T78" fmla="*/ 2 w 214"/>
                <a:gd name="T79" fmla="*/ 3 h 99"/>
                <a:gd name="T80" fmla="*/ 1 w 214"/>
                <a:gd name="T81" fmla="*/ 4 h 99"/>
                <a:gd name="T82" fmla="*/ 1 w 214"/>
                <a:gd name="T83" fmla="*/ 5 h 99"/>
                <a:gd name="T84" fmla="*/ 0 w 214"/>
                <a:gd name="T85" fmla="*/ 5 h 99"/>
                <a:gd name="T86" fmla="*/ 0 w 214"/>
                <a:gd name="T87" fmla="*/ 6 h 99"/>
                <a:gd name="T88" fmla="*/ 1 w 214"/>
                <a:gd name="T89" fmla="*/ 6 h 99"/>
                <a:gd name="T90" fmla="*/ 1 w 214"/>
                <a:gd name="T91" fmla="*/ 6 h 99"/>
                <a:gd name="T92" fmla="*/ 1 w 214"/>
                <a:gd name="T93" fmla="*/ 7 h 99"/>
                <a:gd name="T94" fmla="*/ 1 w 214"/>
                <a:gd name="T95" fmla="*/ 7 h 9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4"/>
                <a:gd name="T145" fmla="*/ 0 h 99"/>
                <a:gd name="T146" fmla="*/ 214 w 214"/>
                <a:gd name="T147" fmla="*/ 99 h 9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4" h="99">
                  <a:moveTo>
                    <a:pt x="12" y="99"/>
                  </a:moveTo>
                  <a:lnTo>
                    <a:pt x="12" y="97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0" y="85"/>
                  </a:lnTo>
                  <a:lnTo>
                    <a:pt x="40" y="77"/>
                  </a:lnTo>
                  <a:lnTo>
                    <a:pt x="53" y="70"/>
                  </a:lnTo>
                  <a:lnTo>
                    <a:pt x="65" y="62"/>
                  </a:lnTo>
                  <a:lnTo>
                    <a:pt x="81" y="56"/>
                  </a:lnTo>
                  <a:lnTo>
                    <a:pt x="94" y="48"/>
                  </a:lnTo>
                  <a:lnTo>
                    <a:pt x="111" y="43"/>
                  </a:lnTo>
                  <a:lnTo>
                    <a:pt x="126" y="39"/>
                  </a:lnTo>
                  <a:lnTo>
                    <a:pt x="145" y="36"/>
                  </a:lnTo>
                  <a:lnTo>
                    <a:pt x="162" y="35"/>
                  </a:lnTo>
                  <a:lnTo>
                    <a:pt x="179" y="36"/>
                  </a:lnTo>
                  <a:lnTo>
                    <a:pt x="195" y="40"/>
                  </a:lnTo>
                  <a:lnTo>
                    <a:pt x="214" y="48"/>
                  </a:lnTo>
                  <a:lnTo>
                    <a:pt x="212" y="46"/>
                  </a:lnTo>
                  <a:lnTo>
                    <a:pt x="210" y="42"/>
                  </a:lnTo>
                  <a:lnTo>
                    <a:pt x="202" y="34"/>
                  </a:lnTo>
                  <a:lnTo>
                    <a:pt x="195" y="27"/>
                  </a:lnTo>
                  <a:lnTo>
                    <a:pt x="186" y="17"/>
                  </a:lnTo>
                  <a:lnTo>
                    <a:pt x="178" y="11"/>
                  </a:lnTo>
                  <a:lnTo>
                    <a:pt x="173" y="5"/>
                  </a:lnTo>
                  <a:lnTo>
                    <a:pt x="171" y="4"/>
                  </a:lnTo>
                  <a:lnTo>
                    <a:pt x="169" y="3"/>
                  </a:lnTo>
                  <a:lnTo>
                    <a:pt x="166" y="1"/>
                  </a:lnTo>
                  <a:lnTo>
                    <a:pt x="161" y="1"/>
                  </a:lnTo>
                  <a:lnTo>
                    <a:pt x="154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26" y="0"/>
                  </a:lnTo>
                  <a:lnTo>
                    <a:pt x="115" y="1"/>
                  </a:lnTo>
                  <a:lnTo>
                    <a:pt x="102" y="3"/>
                  </a:lnTo>
                  <a:lnTo>
                    <a:pt x="89" y="7"/>
                  </a:lnTo>
                  <a:lnTo>
                    <a:pt x="76" y="11"/>
                  </a:lnTo>
                  <a:lnTo>
                    <a:pt x="62" y="17"/>
                  </a:lnTo>
                  <a:lnTo>
                    <a:pt x="48" y="25"/>
                  </a:lnTo>
                  <a:lnTo>
                    <a:pt x="33" y="34"/>
                  </a:lnTo>
                  <a:lnTo>
                    <a:pt x="18" y="46"/>
                  </a:lnTo>
                  <a:lnTo>
                    <a:pt x="7" y="62"/>
                  </a:lnTo>
                  <a:lnTo>
                    <a:pt x="1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3" y="86"/>
                  </a:lnTo>
                  <a:lnTo>
                    <a:pt x="9" y="95"/>
                  </a:lnTo>
                  <a:lnTo>
                    <a:pt x="12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Freeform 48">
              <a:extLst>
                <a:ext uri="{FF2B5EF4-FFF2-40B4-BE49-F238E27FC236}">
                  <a16:creationId xmlns:a16="http://schemas.microsoft.com/office/drawing/2014/main" id="{C410C714-A2DA-24B7-A932-9979F8454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" y="2073"/>
              <a:ext cx="99" cy="94"/>
            </a:xfrm>
            <a:custGeom>
              <a:avLst/>
              <a:gdLst>
                <a:gd name="T0" fmla="*/ 1 w 197"/>
                <a:gd name="T1" fmla="*/ 0 h 189"/>
                <a:gd name="T2" fmla="*/ 13 w 197"/>
                <a:gd name="T3" fmla="*/ 11 h 189"/>
                <a:gd name="T4" fmla="*/ 8 w 197"/>
                <a:gd name="T5" fmla="*/ 10 h 189"/>
                <a:gd name="T6" fmla="*/ 0 w 197"/>
                <a:gd name="T7" fmla="*/ 3 h 189"/>
                <a:gd name="T8" fmla="*/ 1 w 197"/>
                <a:gd name="T9" fmla="*/ 0 h 189"/>
                <a:gd name="T10" fmla="*/ 1 w 197"/>
                <a:gd name="T11" fmla="*/ 0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7"/>
                <a:gd name="T19" fmla="*/ 0 h 189"/>
                <a:gd name="T20" fmla="*/ 197 w 197"/>
                <a:gd name="T21" fmla="*/ 189 h 1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7" h="189">
                  <a:moveTo>
                    <a:pt x="9" y="0"/>
                  </a:moveTo>
                  <a:lnTo>
                    <a:pt x="197" y="189"/>
                  </a:lnTo>
                  <a:lnTo>
                    <a:pt x="120" y="171"/>
                  </a:lnTo>
                  <a:lnTo>
                    <a:pt x="0" y="5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Freeform 49">
              <a:extLst>
                <a:ext uri="{FF2B5EF4-FFF2-40B4-BE49-F238E27FC236}">
                  <a16:creationId xmlns:a16="http://schemas.microsoft.com/office/drawing/2014/main" id="{0C608A79-8559-95F5-53A1-75B6EDFB7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1988"/>
              <a:ext cx="1048" cy="796"/>
            </a:xfrm>
            <a:custGeom>
              <a:avLst/>
              <a:gdLst>
                <a:gd name="T0" fmla="*/ 0 w 2096"/>
                <a:gd name="T1" fmla="*/ 98 h 1592"/>
                <a:gd name="T2" fmla="*/ 1 w 2096"/>
                <a:gd name="T3" fmla="*/ 98 h 1592"/>
                <a:gd name="T4" fmla="*/ 1 w 2096"/>
                <a:gd name="T5" fmla="*/ 96 h 1592"/>
                <a:gd name="T6" fmla="*/ 1 w 2096"/>
                <a:gd name="T7" fmla="*/ 95 h 1592"/>
                <a:gd name="T8" fmla="*/ 2 w 2096"/>
                <a:gd name="T9" fmla="*/ 93 h 1592"/>
                <a:gd name="T10" fmla="*/ 3 w 2096"/>
                <a:gd name="T11" fmla="*/ 91 h 1592"/>
                <a:gd name="T12" fmla="*/ 5 w 2096"/>
                <a:gd name="T13" fmla="*/ 89 h 1592"/>
                <a:gd name="T14" fmla="*/ 6 w 2096"/>
                <a:gd name="T15" fmla="*/ 87 h 1592"/>
                <a:gd name="T16" fmla="*/ 9 w 2096"/>
                <a:gd name="T17" fmla="*/ 84 h 1592"/>
                <a:gd name="T18" fmla="*/ 20 w 2096"/>
                <a:gd name="T19" fmla="*/ 77 h 1592"/>
                <a:gd name="T20" fmla="*/ 37 w 2096"/>
                <a:gd name="T21" fmla="*/ 64 h 1592"/>
                <a:gd name="T22" fmla="*/ 59 w 2096"/>
                <a:gd name="T23" fmla="*/ 49 h 1592"/>
                <a:gd name="T24" fmla="*/ 82 w 2096"/>
                <a:gd name="T25" fmla="*/ 34 h 1592"/>
                <a:gd name="T26" fmla="*/ 103 w 2096"/>
                <a:gd name="T27" fmla="*/ 19 h 1592"/>
                <a:gd name="T28" fmla="*/ 119 w 2096"/>
                <a:gd name="T29" fmla="*/ 8 h 1592"/>
                <a:gd name="T30" fmla="*/ 129 w 2096"/>
                <a:gd name="T31" fmla="*/ 1 h 1592"/>
                <a:gd name="T32" fmla="*/ 131 w 2096"/>
                <a:gd name="T33" fmla="*/ 3 h 1592"/>
                <a:gd name="T34" fmla="*/ 126 w 2096"/>
                <a:gd name="T35" fmla="*/ 6 h 1592"/>
                <a:gd name="T36" fmla="*/ 113 w 2096"/>
                <a:gd name="T37" fmla="*/ 14 h 1592"/>
                <a:gd name="T38" fmla="*/ 95 w 2096"/>
                <a:gd name="T39" fmla="*/ 27 h 1592"/>
                <a:gd name="T40" fmla="*/ 74 w 2096"/>
                <a:gd name="T41" fmla="*/ 42 h 1592"/>
                <a:gd name="T42" fmla="*/ 52 w 2096"/>
                <a:gd name="T43" fmla="*/ 57 h 1592"/>
                <a:gd name="T44" fmla="*/ 33 w 2096"/>
                <a:gd name="T45" fmla="*/ 70 h 1592"/>
                <a:gd name="T46" fmla="*/ 19 w 2096"/>
                <a:gd name="T47" fmla="*/ 80 h 1592"/>
                <a:gd name="T48" fmla="*/ 11 w 2096"/>
                <a:gd name="T49" fmla="*/ 86 h 1592"/>
                <a:gd name="T50" fmla="*/ 9 w 2096"/>
                <a:gd name="T51" fmla="*/ 88 h 1592"/>
                <a:gd name="T52" fmla="*/ 8 w 2096"/>
                <a:gd name="T53" fmla="*/ 90 h 1592"/>
                <a:gd name="T54" fmla="*/ 6 w 2096"/>
                <a:gd name="T55" fmla="*/ 92 h 1592"/>
                <a:gd name="T56" fmla="*/ 5 w 2096"/>
                <a:gd name="T57" fmla="*/ 94 h 1592"/>
                <a:gd name="T58" fmla="*/ 4 w 2096"/>
                <a:gd name="T59" fmla="*/ 95 h 1592"/>
                <a:gd name="T60" fmla="*/ 4 w 2096"/>
                <a:gd name="T61" fmla="*/ 97 h 1592"/>
                <a:gd name="T62" fmla="*/ 3 w 2096"/>
                <a:gd name="T63" fmla="*/ 99 h 1592"/>
                <a:gd name="T64" fmla="*/ 3 w 2096"/>
                <a:gd name="T65" fmla="*/ 100 h 1592"/>
                <a:gd name="T66" fmla="*/ 0 w 2096"/>
                <a:gd name="T67" fmla="*/ 98 h 159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96"/>
                <a:gd name="T103" fmla="*/ 0 h 1592"/>
                <a:gd name="T104" fmla="*/ 2096 w 2096"/>
                <a:gd name="T105" fmla="*/ 1592 h 159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96" h="1592">
                  <a:moveTo>
                    <a:pt x="0" y="1565"/>
                  </a:moveTo>
                  <a:lnTo>
                    <a:pt x="0" y="1564"/>
                  </a:lnTo>
                  <a:lnTo>
                    <a:pt x="1" y="1560"/>
                  </a:lnTo>
                  <a:lnTo>
                    <a:pt x="4" y="1553"/>
                  </a:lnTo>
                  <a:lnTo>
                    <a:pt x="6" y="1545"/>
                  </a:lnTo>
                  <a:lnTo>
                    <a:pt x="9" y="1534"/>
                  </a:lnTo>
                  <a:lnTo>
                    <a:pt x="16" y="1523"/>
                  </a:lnTo>
                  <a:lnTo>
                    <a:pt x="21" y="1509"/>
                  </a:lnTo>
                  <a:lnTo>
                    <a:pt x="28" y="1495"/>
                  </a:lnTo>
                  <a:lnTo>
                    <a:pt x="34" y="1480"/>
                  </a:lnTo>
                  <a:lnTo>
                    <a:pt x="44" y="1464"/>
                  </a:lnTo>
                  <a:lnTo>
                    <a:pt x="52" y="1448"/>
                  </a:lnTo>
                  <a:lnTo>
                    <a:pt x="62" y="1432"/>
                  </a:lnTo>
                  <a:lnTo>
                    <a:pt x="72" y="1416"/>
                  </a:lnTo>
                  <a:lnTo>
                    <a:pt x="83" y="1400"/>
                  </a:lnTo>
                  <a:lnTo>
                    <a:pt x="97" y="1385"/>
                  </a:lnTo>
                  <a:lnTo>
                    <a:pt x="110" y="1372"/>
                  </a:lnTo>
                  <a:lnTo>
                    <a:pt x="142" y="1343"/>
                  </a:lnTo>
                  <a:lnTo>
                    <a:pt x="214" y="1291"/>
                  </a:lnTo>
                  <a:lnTo>
                    <a:pt x="317" y="1217"/>
                  </a:lnTo>
                  <a:lnTo>
                    <a:pt x="447" y="1126"/>
                  </a:lnTo>
                  <a:lnTo>
                    <a:pt x="597" y="1021"/>
                  </a:lnTo>
                  <a:lnTo>
                    <a:pt x="765" y="905"/>
                  </a:lnTo>
                  <a:lnTo>
                    <a:pt x="941" y="783"/>
                  </a:lnTo>
                  <a:lnTo>
                    <a:pt x="1123" y="658"/>
                  </a:lnTo>
                  <a:lnTo>
                    <a:pt x="1303" y="533"/>
                  </a:lnTo>
                  <a:lnTo>
                    <a:pt x="1478" y="415"/>
                  </a:lnTo>
                  <a:lnTo>
                    <a:pt x="1640" y="303"/>
                  </a:lnTo>
                  <a:lnTo>
                    <a:pt x="1786" y="204"/>
                  </a:lnTo>
                  <a:lnTo>
                    <a:pt x="1907" y="119"/>
                  </a:lnTo>
                  <a:lnTo>
                    <a:pt x="2003" y="56"/>
                  </a:lnTo>
                  <a:lnTo>
                    <a:pt x="2062" y="13"/>
                  </a:lnTo>
                  <a:lnTo>
                    <a:pt x="2085" y="0"/>
                  </a:lnTo>
                  <a:lnTo>
                    <a:pt x="2096" y="36"/>
                  </a:lnTo>
                  <a:lnTo>
                    <a:pt x="2076" y="50"/>
                  </a:lnTo>
                  <a:lnTo>
                    <a:pt x="2017" y="89"/>
                  </a:lnTo>
                  <a:lnTo>
                    <a:pt x="1928" y="149"/>
                  </a:lnTo>
                  <a:lnTo>
                    <a:pt x="1811" y="230"/>
                  </a:lnTo>
                  <a:lnTo>
                    <a:pt x="1672" y="324"/>
                  </a:lnTo>
                  <a:lnTo>
                    <a:pt x="1518" y="431"/>
                  </a:lnTo>
                  <a:lnTo>
                    <a:pt x="1350" y="547"/>
                  </a:lnTo>
                  <a:lnTo>
                    <a:pt x="1179" y="666"/>
                  </a:lnTo>
                  <a:lnTo>
                    <a:pt x="1004" y="786"/>
                  </a:lnTo>
                  <a:lnTo>
                    <a:pt x="834" y="903"/>
                  </a:lnTo>
                  <a:lnTo>
                    <a:pt x="672" y="1014"/>
                  </a:lnTo>
                  <a:lnTo>
                    <a:pt x="526" y="1118"/>
                  </a:lnTo>
                  <a:lnTo>
                    <a:pt x="397" y="1206"/>
                  </a:lnTo>
                  <a:lnTo>
                    <a:pt x="295" y="1280"/>
                  </a:lnTo>
                  <a:lnTo>
                    <a:pt x="220" y="1333"/>
                  </a:lnTo>
                  <a:lnTo>
                    <a:pt x="182" y="1364"/>
                  </a:lnTo>
                  <a:lnTo>
                    <a:pt x="162" y="1378"/>
                  </a:lnTo>
                  <a:lnTo>
                    <a:pt x="146" y="1396"/>
                  </a:lnTo>
                  <a:lnTo>
                    <a:pt x="130" y="1412"/>
                  </a:lnTo>
                  <a:lnTo>
                    <a:pt x="119" y="1429"/>
                  </a:lnTo>
                  <a:lnTo>
                    <a:pt x="106" y="1444"/>
                  </a:lnTo>
                  <a:lnTo>
                    <a:pt x="97" y="1460"/>
                  </a:lnTo>
                  <a:lnTo>
                    <a:pt x="87" y="1476"/>
                  </a:lnTo>
                  <a:lnTo>
                    <a:pt x="81" y="1491"/>
                  </a:lnTo>
                  <a:lnTo>
                    <a:pt x="74" y="1505"/>
                  </a:lnTo>
                  <a:lnTo>
                    <a:pt x="68" y="1519"/>
                  </a:lnTo>
                  <a:lnTo>
                    <a:pt x="62" y="1533"/>
                  </a:lnTo>
                  <a:lnTo>
                    <a:pt x="58" y="1546"/>
                  </a:lnTo>
                  <a:lnTo>
                    <a:pt x="54" y="1557"/>
                  </a:lnTo>
                  <a:lnTo>
                    <a:pt x="50" y="1570"/>
                  </a:lnTo>
                  <a:lnTo>
                    <a:pt x="46" y="1580"/>
                  </a:lnTo>
                  <a:lnTo>
                    <a:pt x="42" y="1592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1251" name="Object 51">
            <a:extLst>
              <a:ext uri="{FF2B5EF4-FFF2-40B4-BE49-F238E27FC236}">
                <a16:creationId xmlns:a16="http://schemas.microsoft.com/office/drawing/2014/main" id="{A3779DA0-ADA0-8BDC-336F-A68B1445D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0075" y="1719263"/>
          <a:ext cx="37020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20900" imgH="939800" progId="Equation.DSMT4">
                  <p:embed/>
                </p:oleObj>
              </mc:Choice>
              <mc:Fallback>
                <p:oleObj name="Equation" r:id="rId10" imgW="2120900" imgH="9398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1719263"/>
                        <a:ext cx="370205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2" name="Oval 52">
            <a:extLst>
              <a:ext uri="{FF2B5EF4-FFF2-40B4-BE49-F238E27FC236}">
                <a16:creationId xmlns:a16="http://schemas.microsoft.com/office/drawing/2014/main" id="{F2B0F4F2-19E6-8CF1-38FA-189C3D87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14600"/>
            <a:ext cx="1524000" cy="838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51253" name="AutoShape 53">
            <a:extLst>
              <a:ext uri="{FF2B5EF4-FFF2-40B4-BE49-F238E27FC236}">
                <a16:creationId xmlns:a16="http://schemas.microsoft.com/office/drawing/2014/main" id="{EF4A3436-3B53-7041-77C8-4680A81FF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441700"/>
            <a:ext cx="5102225" cy="1136650"/>
          </a:xfrm>
          <a:prstGeom prst="wedgeEllipseCallout">
            <a:avLst>
              <a:gd name="adj1" fmla="val -55509"/>
              <a:gd name="adj2" fmla="val -67713"/>
            </a:avLst>
          </a:prstGeom>
          <a:gradFill rotWithShape="0">
            <a:gsLst>
              <a:gs pos="0">
                <a:srgbClr val="CCFFCC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相对误差条件数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/* relative condition number*/</a:t>
            </a:r>
          </a:p>
        </p:txBody>
      </p:sp>
      <p:sp>
        <p:nvSpPr>
          <p:cNvPr id="51255" name="Rectangle 55">
            <a:extLst>
              <a:ext uri="{FF2B5EF4-FFF2-40B4-BE49-F238E27FC236}">
                <a16:creationId xmlns:a16="http://schemas.microsoft.com/office/drawing/2014/main" id="{82664524-6711-73FA-28D6-7E9115B6E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57600"/>
            <a:ext cx="77724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en-US" altLang="zh-CN" sz="2400" b="1" i="1">
                <a:ea typeface="楷体_GB2312" pitchFamily="49" charset="-122"/>
              </a:rPr>
              <a:t>f  </a:t>
            </a:r>
            <a:r>
              <a:rPr lang="zh-CN" altLang="en-US" sz="2400" b="1">
                <a:ea typeface="楷体_GB2312" pitchFamily="49" charset="-122"/>
              </a:rPr>
              <a:t>的条件数在某一点是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小</a:t>
            </a:r>
            <a:r>
              <a:rPr lang="en-US" altLang="zh-CN" sz="2400" b="1">
                <a:ea typeface="楷体_GB2312" pitchFamily="49" charset="-122"/>
              </a:rPr>
              <a:t>\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大</a:t>
            </a:r>
            <a:r>
              <a:rPr lang="zh-CN" altLang="en-US" sz="2400" b="1">
                <a:ea typeface="楷体_GB2312" pitchFamily="49" charset="-122"/>
              </a:rPr>
              <a:t>，则称 </a:t>
            </a:r>
            <a:r>
              <a:rPr lang="en-US" altLang="zh-CN" sz="2400" b="1" i="1">
                <a:ea typeface="楷体_GB2312" pitchFamily="49" charset="-122"/>
              </a:rPr>
              <a:t>f  </a:t>
            </a:r>
            <a:r>
              <a:rPr lang="zh-CN" altLang="en-US" sz="2400" b="1">
                <a:ea typeface="楷体_GB2312" pitchFamily="49" charset="-122"/>
              </a:rPr>
              <a:t>在该点是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好条件的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well-conditioned */</a:t>
            </a:r>
            <a:r>
              <a:rPr lang="en-US" altLang="zh-CN" sz="2400" b="1">
                <a:ea typeface="楷体_GB2312" pitchFamily="49" charset="-122"/>
              </a:rPr>
              <a:t> \</a:t>
            </a:r>
            <a:r>
              <a:rPr lang="zh-CN" altLang="zh-CN" sz="2400" b="1">
                <a:solidFill>
                  <a:srgbClr val="FF3300"/>
                </a:solidFill>
                <a:ea typeface="楷体_GB2312" pitchFamily="49" charset="-122"/>
              </a:rPr>
              <a:t>坏条件的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ill-conditioned */</a:t>
            </a:r>
            <a:r>
              <a:rPr lang="zh-CN" altLang="en-US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grpSp>
        <p:nvGrpSpPr>
          <p:cNvPr id="3" name="Group 66">
            <a:extLst>
              <a:ext uri="{FF2B5EF4-FFF2-40B4-BE49-F238E27FC236}">
                <a16:creationId xmlns:a16="http://schemas.microsoft.com/office/drawing/2014/main" id="{42C60430-58DF-E753-7D6E-CC94ADEFE3F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953000"/>
            <a:ext cx="8153400" cy="1222375"/>
            <a:chOff x="288" y="3120"/>
            <a:chExt cx="5136" cy="770"/>
          </a:xfrm>
        </p:grpSpPr>
        <p:sp>
          <p:nvSpPr>
            <p:cNvPr id="51259" name="AutoShape 59" descr="再生纸">
              <a:extLst>
                <a:ext uri="{FF2B5EF4-FFF2-40B4-BE49-F238E27FC236}">
                  <a16:creationId xmlns:a16="http://schemas.microsoft.com/office/drawing/2014/main" id="{1968B8BC-9A00-985E-90FF-8939E54B9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20"/>
              <a:ext cx="5136" cy="77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</p:spPr>
          <p:txBody>
            <a:bodyPr tIns="10800" bIns="10800" anchor="ctr"/>
            <a:lstStyle>
              <a:lvl1pPr marL="565150" indent="-5651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556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461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defRPr/>
              </a:pPr>
              <a:endParaRPr 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25612" name="Group 65">
              <a:extLst>
                <a:ext uri="{FF2B5EF4-FFF2-40B4-BE49-F238E27FC236}">
                  <a16:creationId xmlns:a16="http://schemas.microsoft.com/office/drawing/2014/main" id="{9297A84A-C159-03E7-E982-D011FAACA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3264"/>
              <a:ext cx="4896" cy="518"/>
              <a:chOff x="432" y="3264"/>
              <a:chExt cx="4896" cy="518"/>
            </a:xfrm>
          </p:grpSpPr>
          <p:sp>
            <p:nvSpPr>
              <p:cNvPr id="25613" name="Text Box 56">
                <a:extLst>
                  <a:ext uri="{FF2B5EF4-FFF2-40B4-BE49-F238E27FC236}">
                    <a16:creationId xmlns:a16="http://schemas.microsoft.com/office/drawing/2014/main" id="{3E3CDEB9-64C6-9998-AA0E-7B5855135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3264"/>
                <a:ext cx="4896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565150" indent="-56515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FF3300"/>
                    </a:solidFill>
                    <a:ea typeface="楷体_GB2312" pitchFamily="49" charset="-122"/>
                  </a:rPr>
                  <a:t>注：</a:t>
                </a:r>
                <a:r>
                  <a:rPr lang="zh-CN" altLang="en-US" sz="2400" b="1">
                    <a:ea typeface="楷体_GB2312" pitchFamily="49" charset="-122"/>
                  </a:rPr>
                  <a:t>关于多元函数                                  的讨论，请参阅教材第</a:t>
                </a:r>
                <a:r>
                  <a:rPr lang="en-US" altLang="zh-CN" sz="2400" b="1">
                    <a:ea typeface="楷体_GB2312" pitchFamily="49" charset="-122"/>
                  </a:rPr>
                  <a:t>7</a:t>
                </a:r>
                <a:r>
                  <a:rPr lang="zh-CN" altLang="en-US" sz="2400" b="1">
                    <a:ea typeface="楷体_GB2312" pitchFamily="49" charset="-122"/>
                  </a:rPr>
                  <a:t>页。</a:t>
                </a:r>
              </a:p>
            </p:txBody>
          </p:sp>
          <p:graphicFrame>
            <p:nvGraphicFramePr>
              <p:cNvPr id="25614" name="Object 57">
                <a:extLst>
                  <a:ext uri="{FF2B5EF4-FFF2-40B4-BE49-F238E27FC236}">
                    <a16:creationId xmlns:a16="http://schemas.microsoft.com/office/drawing/2014/main" id="{B956DA5B-D9AD-2236-68F0-BC746CAC5B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8" y="3264"/>
              <a:ext cx="1446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193800" imgH="228600" progId="Equation.DSMT4">
                      <p:embed/>
                    </p:oleObj>
                  </mc:Choice>
                  <mc:Fallback>
                    <p:oleObj name="Equation" r:id="rId13" imgW="1193800" imgH="228600" progId="Equation.DSMT4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8" y="3264"/>
                            <a:ext cx="1446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1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2" grpId="0" animBg="1"/>
      <p:bldP spid="51253" grpId="0" animBg="1" autoUpdateAnimBg="0"/>
      <p:bldP spid="5125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AFBF914-406F-D2F2-EC71-FE83355C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0"/>
            <a:ext cx="3886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§3 Error Estimation for Functions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6CF1881-A5C1-EC5F-ED59-0FDFB4017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572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例：</a:t>
            </a:r>
            <a:r>
              <a:rPr lang="zh-CN" altLang="en-US" sz="2400" b="1">
                <a:ea typeface="楷体_GB2312" pitchFamily="49" charset="-122"/>
              </a:rPr>
              <a:t>计算 </a:t>
            </a:r>
            <a:r>
              <a:rPr lang="en-US" altLang="zh-CN" sz="2400" b="1" i="1">
                <a:ea typeface="楷体_GB2312" pitchFamily="49" charset="-122"/>
              </a:rPr>
              <a:t>y</a:t>
            </a:r>
            <a:r>
              <a:rPr lang="en-US" altLang="zh-CN" sz="2400" b="1">
                <a:ea typeface="楷体_GB2312" pitchFamily="49" charset="-122"/>
              </a:rPr>
              <a:t> = ln 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zh-CN" altLang="en-US" sz="2400" b="1">
                <a:ea typeface="楷体_GB2312" pitchFamily="49" charset="-122"/>
              </a:rPr>
              <a:t>。若 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 20</a:t>
            </a:r>
            <a:r>
              <a:rPr lang="zh-CN" altLang="en-US" sz="2400" b="1">
                <a:ea typeface="楷体_GB2312" pitchFamily="49" charset="-122"/>
              </a:rPr>
              <a:t>，则取 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的几位有效数字可保证 </a:t>
            </a:r>
            <a:r>
              <a:rPr lang="en-US" altLang="zh-CN" sz="2400" b="1" i="1">
                <a:ea typeface="楷体_GB2312" pitchFamily="49" charset="-122"/>
              </a:rPr>
              <a:t>y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的相对误差 </a:t>
            </a:r>
            <a:r>
              <a:rPr lang="en-US" altLang="zh-CN" sz="2400" b="1">
                <a:ea typeface="楷体_GB2312" pitchFamily="49" charset="-122"/>
              </a:rPr>
              <a:t>&lt; 0.1% ?</a:t>
            </a: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F7C7B639-7154-833F-A5EE-92DFD19F4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752600"/>
          <a:ext cx="63309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55900" imgH="457200" progId="Equation.DSMT4">
                  <p:embed/>
                </p:oleObj>
              </mc:Choice>
              <mc:Fallback>
                <p:oleObj name="Equation" r:id="rId7" imgW="27559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633095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2" name="Rectangle 58">
            <a:extLst>
              <a:ext uri="{FF2B5EF4-FFF2-40B4-BE49-F238E27FC236}">
                <a16:creationId xmlns:a16="http://schemas.microsoft.com/office/drawing/2014/main" id="{EE419BFF-8B0D-CEE0-6A3A-E69CCA55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5567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0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：设截取</a:t>
            </a:r>
            <a:r>
              <a:rPr kumimoji="0" lang="zh-CN" altLang="en-US" sz="2400" b="1">
                <a:ea typeface="楷体_GB2312" pitchFamily="49" charset="-122"/>
              </a:rPr>
              <a:t> </a:t>
            </a:r>
            <a:r>
              <a:rPr kumimoji="0" lang="en-US" altLang="zh-CN" sz="2400" b="1" i="1">
                <a:ea typeface="楷体_GB2312" pitchFamily="49" charset="-122"/>
              </a:rPr>
              <a:t>n</a:t>
            </a:r>
            <a:r>
              <a:rPr kumimoji="0" lang="en-US" altLang="zh-CN" sz="2400" b="1">
                <a:ea typeface="楷体_GB2312" pitchFamily="49" charset="-122"/>
              </a:rPr>
              <a:t> </a:t>
            </a:r>
            <a:r>
              <a:rPr kumimoji="0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位有效数字后得 </a:t>
            </a:r>
            <a:r>
              <a:rPr lang="en-US" altLang="zh-CN" sz="2400" b="1" i="1">
                <a:ea typeface="楷体_GB2312" pitchFamily="49" charset="-122"/>
              </a:rPr>
              <a:t>x*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 </a:t>
            </a:r>
            <a:r>
              <a:rPr lang="en-US" altLang="zh-CN" sz="24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zh-CN" altLang="en-US" sz="2400" b="1">
                <a:ea typeface="楷体_GB2312" pitchFamily="49" charset="-122"/>
                <a:sym typeface="Symbol" panose="05050102010706020507" pitchFamily="18" charset="2"/>
              </a:rPr>
              <a:t>，则</a:t>
            </a:r>
          </a:p>
        </p:txBody>
      </p:sp>
      <p:sp>
        <p:nvSpPr>
          <p:cNvPr id="52283" name="Text Box 59">
            <a:extLst>
              <a:ext uri="{FF2B5EF4-FFF2-40B4-BE49-F238E27FC236}">
                <a16:creationId xmlns:a16="http://schemas.microsoft.com/office/drawing/2014/main" id="{81318063-4BB9-C33E-4FC0-33A8D4F73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>
                <a:ea typeface="楷体_GB2312" pitchFamily="49" charset="-122"/>
              </a:rPr>
              <a:t>估计 </a:t>
            </a:r>
            <a:r>
              <a:rPr kumimoji="0" lang="en-US" altLang="zh-CN" sz="2400" b="1" i="1">
                <a:ea typeface="楷体_GB2312" pitchFamily="49" charset="-122"/>
              </a:rPr>
              <a:t>x</a:t>
            </a:r>
            <a:r>
              <a:rPr kumimoji="0" lang="en-US" altLang="zh-CN" sz="2400" b="1">
                <a:ea typeface="楷体_GB2312" pitchFamily="49" charset="-122"/>
              </a:rPr>
              <a:t> </a:t>
            </a:r>
            <a:r>
              <a:rPr kumimoji="0" lang="zh-CN" altLang="en-US" sz="2400" b="1">
                <a:ea typeface="楷体_GB2312" pitchFamily="49" charset="-122"/>
              </a:rPr>
              <a:t>和 </a:t>
            </a:r>
            <a:r>
              <a:rPr kumimoji="0" lang="en-US" altLang="zh-CN" sz="2400" b="1" i="1">
                <a:ea typeface="楷体_GB2312" pitchFamily="49" charset="-122"/>
              </a:rPr>
              <a:t>y</a:t>
            </a:r>
            <a:r>
              <a:rPr kumimoji="0" lang="en-US" altLang="zh-CN" sz="2400" b="1">
                <a:ea typeface="楷体_GB2312" pitchFamily="49" charset="-122"/>
              </a:rPr>
              <a:t> </a:t>
            </a:r>
            <a:r>
              <a:rPr kumimoji="0" lang="zh-CN" altLang="en-US" sz="2400" b="1">
                <a:ea typeface="楷体_GB2312" pitchFamily="49" charset="-122"/>
              </a:rPr>
              <a:t>的相对误差上限满足近似关系</a:t>
            </a:r>
          </a:p>
        </p:txBody>
      </p:sp>
      <p:graphicFrame>
        <p:nvGraphicFramePr>
          <p:cNvPr id="52284" name="Object 60">
            <a:extLst>
              <a:ext uri="{FF2B5EF4-FFF2-40B4-BE49-F238E27FC236}">
                <a16:creationId xmlns:a16="http://schemas.microsoft.com/office/drawing/2014/main" id="{01800D6B-277A-1566-D9B7-E54EBEB68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124200"/>
          <a:ext cx="3200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11300" imgH="215900" progId="Equation.DSMT4">
                  <p:embed/>
                </p:oleObj>
              </mc:Choice>
              <mc:Fallback>
                <p:oleObj name="Equation" r:id="rId9" imgW="1511300" imgH="2159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200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5" name="Object 61">
            <a:extLst>
              <a:ext uri="{FF2B5EF4-FFF2-40B4-BE49-F238E27FC236}">
                <a16:creationId xmlns:a16="http://schemas.microsoft.com/office/drawing/2014/main" id="{7BB775EC-6D72-E0EF-DCA6-AB301DF4B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581400"/>
          <a:ext cx="35766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68500" imgH="431800" progId="Equation.DSMT4">
                  <p:embed/>
                </p:oleObj>
              </mc:Choice>
              <mc:Fallback>
                <p:oleObj name="Equation" r:id="rId11" imgW="1968500" imgH="4318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35766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>
            <a:extLst>
              <a:ext uri="{FF2B5EF4-FFF2-40B4-BE49-F238E27FC236}">
                <a16:creationId xmlns:a16="http://schemas.microsoft.com/office/drawing/2014/main" id="{03E6DBB3-2E66-B7DB-A684-0E0A13FE33A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733800"/>
            <a:ext cx="3600450" cy="1143000"/>
            <a:chOff x="2832" y="2496"/>
            <a:chExt cx="2112" cy="720"/>
          </a:xfrm>
        </p:grpSpPr>
        <p:sp>
          <p:nvSpPr>
            <p:cNvPr id="26646" name="Oval 62">
              <a:extLst>
                <a:ext uri="{FF2B5EF4-FFF2-40B4-BE49-F238E27FC236}">
                  <a16:creationId xmlns:a16="http://schemas.microsoft.com/office/drawing/2014/main" id="{A586273F-C8B1-5348-E6C8-2D861F73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96"/>
              <a:ext cx="240" cy="240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ea typeface="楷体_GB2312" pitchFamily="49" charset="-122"/>
              </a:endParaRPr>
            </a:p>
          </p:txBody>
        </p:sp>
        <p:sp>
          <p:nvSpPr>
            <p:cNvPr id="26647" name="AutoShape 63">
              <a:extLst>
                <a:ext uri="{FF2B5EF4-FFF2-40B4-BE49-F238E27FC236}">
                  <a16:creationId xmlns:a16="http://schemas.microsoft.com/office/drawing/2014/main" id="{74824C27-0B47-2379-2867-A28368B23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84"/>
              <a:ext cx="1824" cy="432"/>
            </a:xfrm>
            <a:prstGeom prst="wedgeEllipseCallout">
              <a:avLst>
                <a:gd name="adj1" fmla="val -55593"/>
                <a:gd name="adj2" fmla="val -74306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000" b="1">
                  <a:ea typeface="楷体_GB2312" pitchFamily="49" charset="-122"/>
                </a:rPr>
                <a:t>不知道怎么办啊？</a:t>
              </a:r>
            </a:p>
          </p:txBody>
        </p:sp>
      </p:grpSp>
      <p:grpSp>
        <p:nvGrpSpPr>
          <p:cNvPr id="3" name="Group 67">
            <a:extLst>
              <a:ext uri="{FF2B5EF4-FFF2-40B4-BE49-F238E27FC236}">
                <a16:creationId xmlns:a16="http://schemas.microsoft.com/office/drawing/2014/main" id="{9F3A7594-B582-8427-B9F4-280CD8FB1D7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57200"/>
            <a:ext cx="1346200" cy="3352800"/>
            <a:chOff x="2352" y="288"/>
            <a:chExt cx="848" cy="2256"/>
          </a:xfrm>
        </p:grpSpPr>
        <p:sp>
          <p:nvSpPr>
            <p:cNvPr id="26644" name="Oval 65">
              <a:extLst>
                <a:ext uri="{FF2B5EF4-FFF2-40B4-BE49-F238E27FC236}">
                  <a16:creationId xmlns:a16="http://schemas.microsoft.com/office/drawing/2014/main" id="{BFC6FDC7-0F3E-9E3E-AB44-5E410DEBD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8"/>
              <a:ext cx="288" cy="288"/>
            </a:xfrm>
            <a:prstGeom prst="ellips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ea typeface="楷体_GB2312" pitchFamily="49" charset="-122"/>
              </a:endParaRPr>
            </a:p>
          </p:txBody>
        </p:sp>
        <p:sp>
          <p:nvSpPr>
            <p:cNvPr id="26645" name="Freeform 66">
              <a:extLst>
                <a:ext uri="{FF2B5EF4-FFF2-40B4-BE49-F238E27FC236}">
                  <a16:creationId xmlns:a16="http://schemas.microsoft.com/office/drawing/2014/main" id="{EC077DE1-84D6-3579-BB8F-285C72A5D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528"/>
              <a:ext cx="608" cy="2016"/>
            </a:xfrm>
            <a:custGeom>
              <a:avLst/>
              <a:gdLst>
                <a:gd name="T0" fmla="*/ 0 w 608"/>
                <a:gd name="T1" fmla="*/ 0 h 2016"/>
                <a:gd name="T2" fmla="*/ 336 w 608"/>
                <a:gd name="T3" fmla="*/ 336 h 2016"/>
                <a:gd name="T4" fmla="*/ 576 w 608"/>
                <a:gd name="T5" fmla="*/ 1152 h 2016"/>
                <a:gd name="T6" fmla="*/ 528 w 608"/>
                <a:gd name="T7" fmla="*/ 1776 h 2016"/>
                <a:gd name="T8" fmla="*/ 384 w 608"/>
                <a:gd name="T9" fmla="*/ 2016 h 20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8"/>
                <a:gd name="T16" fmla="*/ 0 h 2016"/>
                <a:gd name="T17" fmla="*/ 608 w 608"/>
                <a:gd name="T18" fmla="*/ 2016 h 20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8" h="2016">
                  <a:moveTo>
                    <a:pt x="0" y="0"/>
                  </a:moveTo>
                  <a:cubicBezTo>
                    <a:pt x="120" y="72"/>
                    <a:pt x="240" y="144"/>
                    <a:pt x="336" y="336"/>
                  </a:cubicBezTo>
                  <a:cubicBezTo>
                    <a:pt x="432" y="528"/>
                    <a:pt x="544" y="912"/>
                    <a:pt x="576" y="1152"/>
                  </a:cubicBezTo>
                  <a:cubicBezTo>
                    <a:pt x="608" y="1392"/>
                    <a:pt x="560" y="1632"/>
                    <a:pt x="528" y="1776"/>
                  </a:cubicBezTo>
                  <a:cubicBezTo>
                    <a:pt x="496" y="1920"/>
                    <a:pt x="440" y="1968"/>
                    <a:pt x="384" y="2016"/>
                  </a:cubicBezTo>
                </a:path>
              </a:pathLst>
            </a:custGeom>
            <a:noFill/>
            <a:ln w="2222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6">
            <a:extLst>
              <a:ext uri="{FF2B5EF4-FFF2-40B4-BE49-F238E27FC236}">
                <a16:creationId xmlns:a16="http://schemas.microsoft.com/office/drawing/2014/main" id="{A58BF9B8-B640-84F1-1DE4-B94CC403A6C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114800"/>
            <a:ext cx="4648200" cy="1676400"/>
            <a:chOff x="1776" y="2544"/>
            <a:chExt cx="2928" cy="1056"/>
          </a:xfrm>
        </p:grpSpPr>
        <p:sp>
          <p:nvSpPr>
            <p:cNvPr id="26642" name="Oval 68">
              <a:extLst>
                <a:ext uri="{FF2B5EF4-FFF2-40B4-BE49-F238E27FC236}">
                  <a16:creationId xmlns:a16="http://schemas.microsoft.com/office/drawing/2014/main" id="{07B058AB-3E89-AF86-F215-7411F3C55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544"/>
              <a:ext cx="192" cy="19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ea typeface="楷体_GB2312" pitchFamily="49" charset="-122"/>
              </a:endParaRPr>
            </a:p>
          </p:txBody>
        </p:sp>
        <p:sp>
          <p:nvSpPr>
            <p:cNvPr id="26643" name="AutoShape 69">
              <a:extLst>
                <a:ext uri="{FF2B5EF4-FFF2-40B4-BE49-F238E27FC236}">
                  <a16:creationId xmlns:a16="http://schemas.microsoft.com/office/drawing/2014/main" id="{E3A04784-BD1F-19AC-3A31-02678FA8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32"/>
              <a:ext cx="2352" cy="768"/>
            </a:xfrm>
            <a:prstGeom prst="wedgeEllipseCallout">
              <a:avLst>
                <a:gd name="adj1" fmla="val -68111"/>
                <a:gd name="adj2" fmla="val -72528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2700000" scaled="1"/>
            </a:gra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000" b="1" i="1">
                  <a:ea typeface="楷体_GB2312" pitchFamily="49" charset="-122"/>
                </a:rPr>
                <a:t>x</a:t>
              </a:r>
              <a:r>
                <a:rPr kumimoji="0" lang="en-US" altLang="zh-CN" sz="2000" b="1">
                  <a:ea typeface="楷体_GB2312" pitchFamily="49" charset="-122"/>
                </a:rPr>
                <a:t> </a:t>
              </a:r>
              <a:r>
                <a:rPr kumimoji="0" lang="zh-CN" altLang="en-US" sz="2000" b="1">
                  <a:ea typeface="楷体_GB2312" pitchFamily="49" charset="-122"/>
                </a:rPr>
                <a:t>可能是</a:t>
              </a:r>
              <a:r>
                <a:rPr kumimoji="0" lang="en-US" altLang="zh-CN" sz="2000" b="1">
                  <a:ea typeface="楷体_GB2312" pitchFamily="49" charset="-122"/>
                </a:rPr>
                <a:t>20 </a:t>
              </a:r>
              <a:r>
                <a:rPr kumimoji="0" lang="zh-CN" altLang="en-US" sz="2000" b="1">
                  <a:ea typeface="楷体_GB2312" pitchFamily="49" charset="-122"/>
                </a:rPr>
                <a:t>，也可能是</a:t>
              </a:r>
              <a:r>
                <a:rPr kumimoji="0" lang="en-US" altLang="zh-CN" sz="2000" b="1">
                  <a:ea typeface="楷体_GB2312" pitchFamily="49" charset="-122"/>
                </a:rPr>
                <a:t>19</a:t>
              </a:r>
              <a:r>
                <a:rPr kumimoji="0" lang="zh-CN" altLang="en-US" sz="2000" b="1">
                  <a:ea typeface="楷体_GB2312" pitchFamily="49" charset="-122"/>
                </a:rPr>
                <a:t>，取最坏情况，即</a:t>
              </a:r>
              <a:r>
                <a:rPr kumimoji="0" lang="en-US" altLang="zh-CN" sz="2000" b="1" i="1">
                  <a:ea typeface="楷体_GB2312" pitchFamily="49" charset="-122"/>
                </a:rPr>
                <a:t>a</a:t>
              </a:r>
              <a:r>
                <a:rPr kumimoji="0" lang="en-US" altLang="zh-CN" sz="2000" b="1" baseline="-25000">
                  <a:ea typeface="楷体_GB2312" pitchFamily="49" charset="-122"/>
                </a:rPr>
                <a:t>1</a:t>
              </a:r>
              <a:r>
                <a:rPr kumimoji="0" lang="en-US" altLang="zh-CN" sz="2000" b="1">
                  <a:ea typeface="楷体_GB2312" pitchFamily="49" charset="-122"/>
                </a:rPr>
                <a:t> = 1</a:t>
              </a:r>
              <a:r>
                <a:rPr kumimoji="0" lang="zh-CN" altLang="en-US" sz="2000" b="1">
                  <a:ea typeface="楷体_GB2312" pitchFamily="49" charset="-122"/>
                </a:rPr>
                <a:t>。</a:t>
              </a:r>
            </a:p>
          </p:txBody>
        </p:sp>
      </p:grpSp>
      <p:sp>
        <p:nvSpPr>
          <p:cNvPr id="52294" name="Text Box 70">
            <a:extLst>
              <a:ext uri="{FF2B5EF4-FFF2-40B4-BE49-F238E27FC236}">
                <a16:creationId xmlns:a16="http://schemas.microsoft.com/office/drawing/2014/main" id="{D619C868-495D-7E6F-1432-45AD69973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7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   </a:t>
            </a:r>
            <a:r>
              <a:rPr kumimoji="0" lang="en-US" altLang="zh-CN" sz="2400" b="1" i="1">
                <a:ea typeface="楷体_GB2312" pitchFamily="49" charset="-122"/>
              </a:rPr>
              <a:t>n 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 4</a:t>
            </a:r>
            <a:endParaRPr kumimoji="0" lang="en-US" altLang="zh-CN" sz="2400" b="1">
              <a:ea typeface="楷体_GB2312" pitchFamily="49" charset="-122"/>
            </a:endParaRPr>
          </a:p>
        </p:txBody>
      </p:sp>
      <p:grpSp>
        <p:nvGrpSpPr>
          <p:cNvPr id="5" name="Group 75">
            <a:extLst>
              <a:ext uri="{FF2B5EF4-FFF2-40B4-BE49-F238E27FC236}">
                <a16:creationId xmlns:a16="http://schemas.microsoft.com/office/drawing/2014/main" id="{FCD6B0D1-1D2F-8152-8E67-992798F93F9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724400"/>
            <a:ext cx="8458200" cy="1200150"/>
            <a:chOff x="336" y="3168"/>
            <a:chExt cx="4896" cy="756"/>
          </a:xfrm>
        </p:grpSpPr>
        <p:sp>
          <p:nvSpPr>
            <p:cNvPr id="26639" name="Rectangle 71">
              <a:extLst>
                <a:ext uri="{FF2B5EF4-FFF2-40B4-BE49-F238E27FC236}">
                  <a16:creationId xmlns:a16="http://schemas.microsoft.com/office/drawing/2014/main" id="{39BCF361-8A73-9C23-96B8-93985F722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68"/>
              <a:ext cx="489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669925" indent="-66992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例</a:t>
              </a:r>
              <a:r>
                <a:rPr lang="zh-CN" altLang="en-US" sz="2400" b="1">
                  <a:ea typeface="楷体_GB2312" pitchFamily="49" charset="-122"/>
                </a:rPr>
                <a:t>：计算              ，取 </a:t>
              </a:r>
              <a:r>
                <a:rPr lang="en-US" altLang="zh-CN" sz="2400" b="1">
                  <a:ea typeface="楷体_GB2312" pitchFamily="49" charset="-122"/>
                </a:rPr>
                <a:t>4</a:t>
              </a:r>
              <a:r>
                <a:rPr lang="en-US" altLang="zh-CN" sz="2400" b="1" i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位有效数字，即               </a:t>
              </a:r>
              <a:r>
                <a:rPr lang="en-US" altLang="zh-CN" sz="2400" b="1">
                  <a:ea typeface="楷体_GB2312" pitchFamily="49" charset="-122"/>
                </a:rPr>
                <a:t>, </a:t>
              </a:r>
              <a:r>
                <a:rPr lang="zh-CN" altLang="en-US" sz="2400" b="1">
                  <a:ea typeface="楷体_GB2312" pitchFamily="49" charset="-122"/>
                </a:rPr>
                <a:t>则相对误差</a:t>
              </a:r>
            </a:p>
          </p:txBody>
        </p:sp>
        <p:graphicFrame>
          <p:nvGraphicFramePr>
            <p:cNvPr id="26640" name="Object 72">
              <a:extLst>
                <a:ext uri="{FF2B5EF4-FFF2-40B4-BE49-F238E27FC236}">
                  <a16:creationId xmlns:a16="http://schemas.microsoft.com/office/drawing/2014/main" id="{9C7DDEF3-8578-25A0-B05C-F2D6417C59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173"/>
            <a:ext cx="572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34725" imgH="431613" progId="Equation.DSMT4">
                    <p:embed/>
                  </p:oleObj>
                </mc:Choice>
                <mc:Fallback>
                  <p:oleObj name="Equation" r:id="rId13" imgW="634725" imgH="431613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173"/>
                          <a:ext cx="572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1" name="Object 73">
              <a:extLst>
                <a:ext uri="{FF2B5EF4-FFF2-40B4-BE49-F238E27FC236}">
                  <a16:creationId xmlns:a16="http://schemas.microsoft.com/office/drawing/2014/main" id="{BBA90206-2D3C-191F-7FD5-2D5C53077F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5" y="3288"/>
            <a:ext cx="67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22030" imgH="203112" progId="Equation.DSMT4">
                    <p:embed/>
                  </p:oleObj>
                </mc:Choice>
                <mc:Fallback>
                  <p:oleObj name="Equation" r:id="rId15" imgW="622030" imgH="203112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" y="3288"/>
                          <a:ext cx="67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98" name="Object 74">
            <a:extLst>
              <a:ext uri="{FF2B5EF4-FFF2-40B4-BE49-F238E27FC236}">
                <a16:creationId xmlns:a16="http://schemas.microsoft.com/office/drawing/2014/main" id="{29B8B954-42D4-D32C-6D2E-F6624F2D0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410200"/>
          <a:ext cx="3810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78100" imgH="863600" progId="Equation.DSMT4">
                  <p:embed/>
                </p:oleObj>
              </mc:Choice>
              <mc:Fallback>
                <p:oleObj name="Equation" r:id="rId17" imgW="2578100" imgH="8636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10200"/>
                        <a:ext cx="3810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82" grpId="0" autoUpdateAnimBg="0"/>
      <p:bldP spid="52283" grpId="0" autoUpdateAnimBg="0"/>
      <p:bldP spid="5229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A96D40E0-874E-4B89-FEF8-24B299598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§4  </a:t>
            </a:r>
            <a:r>
              <a:rPr lang="zh-CN" altLang="en-US" sz="2800" b="1">
                <a:ea typeface="楷体_GB2312" pitchFamily="49" charset="-122"/>
              </a:rPr>
              <a:t>几点注意事项  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Remarks */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D2ED6956-A558-45D2-2ED6-74DB57A55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1. </a:t>
            </a:r>
            <a:r>
              <a:rPr lang="zh-CN" altLang="en-US" sz="2800" b="1">
                <a:ea typeface="楷体_GB2312" pitchFamily="49" charset="-122"/>
              </a:rPr>
              <a:t>避免相近二数相减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97E4CAC-2E4F-179A-D2DC-0918118AA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792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>
                <a:solidFill>
                  <a:srgbClr val="FF3300"/>
                </a:solidFill>
                <a:ea typeface="楷体_GB2312" pitchFamily="49" charset="-122"/>
              </a:rPr>
              <a:t>例</a:t>
            </a:r>
            <a:r>
              <a:rPr kumimoji="0" lang="zh-CN" altLang="en-US" sz="2400" b="1">
                <a:ea typeface="楷体_GB2312" pitchFamily="49" charset="-122"/>
              </a:rPr>
              <a:t>：</a:t>
            </a:r>
            <a:r>
              <a:rPr kumimoji="0" lang="en-US" altLang="zh-CN" sz="2400" b="1" i="1">
                <a:ea typeface="楷体_GB2312" pitchFamily="49" charset="-122"/>
              </a:rPr>
              <a:t>a</a:t>
            </a:r>
            <a:r>
              <a:rPr kumimoji="0" lang="en-US" altLang="zh-CN" sz="2400" b="1" baseline="-25000">
                <a:ea typeface="楷体_GB2312" pitchFamily="49" charset="-122"/>
              </a:rPr>
              <a:t>1</a:t>
            </a:r>
            <a:r>
              <a:rPr kumimoji="0" lang="en-US" altLang="zh-CN" sz="2400" b="1">
                <a:ea typeface="楷体_GB2312" pitchFamily="49" charset="-122"/>
              </a:rPr>
              <a:t> = 0.12345</a:t>
            </a:r>
            <a:r>
              <a:rPr kumimoji="0" lang="zh-CN" altLang="en-US" sz="2400" b="1">
                <a:ea typeface="楷体_GB2312" pitchFamily="49" charset="-122"/>
              </a:rPr>
              <a:t>，</a:t>
            </a:r>
            <a:r>
              <a:rPr kumimoji="0" lang="en-US" altLang="zh-CN" sz="2400" b="1" i="1">
                <a:ea typeface="楷体_GB2312" pitchFamily="49" charset="-122"/>
              </a:rPr>
              <a:t>a</a:t>
            </a:r>
            <a:r>
              <a:rPr kumimoji="0" lang="en-US" altLang="zh-CN" sz="2400" b="1" baseline="-25000">
                <a:ea typeface="楷体_GB2312" pitchFamily="49" charset="-122"/>
              </a:rPr>
              <a:t>2</a:t>
            </a:r>
            <a:r>
              <a:rPr kumimoji="0" lang="en-US" altLang="zh-CN" sz="2400" b="1">
                <a:ea typeface="楷体_GB2312" pitchFamily="49" charset="-122"/>
              </a:rPr>
              <a:t> = 0.12346</a:t>
            </a:r>
            <a:r>
              <a:rPr kumimoji="0" lang="zh-CN" altLang="en-US" sz="2400" b="1">
                <a:ea typeface="楷体_GB2312" pitchFamily="49" charset="-122"/>
              </a:rPr>
              <a:t>，各有</a:t>
            </a:r>
            <a:r>
              <a:rPr kumimoji="0" lang="en-US" altLang="zh-CN" sz="2400" b="1">
                <a:ea typeface="楷体_GB2312" pitchFamily="49" charset="-122"/>
              </a:rPr>
              <a:t>5</a:t>
            </a:r>
            <a:r>
              <a:rPr kumimoji="0" lang="zh-CN" altLang="en-US" sz="2400" b="1">
                <a:ea typeface="楷体_GB2312" pitchFamily="49" charset="-122"/>
              </a:rPr>
              <a:t>位有效数字。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>
                <a:ea typeface="楷体_GB2312" pitchFamily="49" charset="-122"/>
              </a:rPr>
              <a:t>        而 </a:t>
            </a:r>
            <a:r>
              <a:rPr kumimoji="0" lang="en-US" altLang="zh-CN" sz="2400" b="1" i="1">
                <a:ea typeface="楷体_GB2312" pitchFamily="49" charset="-122"/>
              </a:rPr>
              <a:t>a</a:t>
            </a:r>
            <a:r>
              <a:rPr kumimoji="0" lang="en-US" altLang="zh-CN" sz="2400" b="1" baseline="-25000">
                <a:ea typeface="楷体_GB2312" pitchFamily="49" charset="-122"/>
              </a:rPr>
              <a:t>2</a:t>
            </a:r>
            <a:r>
              <a:rPr kumimoji="0" lang="en-US" altLang="zh-CN" sz="2400" b="1">
                <a:ea typeface="楷体_GB2312" pitchFamily="49" charset="-122"/>
              </a:rPr>
              <a:t> 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kumimoji="0" lang="en-US" altLang="zh-CN" sz="2400" b="1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0" lang="en-US" altLang="zh-CN" sz="2400" b="1" baseline="-25000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 = 0.00001</a:t>
            </a:r>
            <a:r>
              <a:rPr kumimoji="0" lang="zh-CN" altLang="en-US" sz="2400" b="1">
                <a:ea typeface="楷体_GB2312" pitchFamily="49" charset="-122"/>
                <a:sym typeface="Symbol" panose="05050102010706020507" pitchFamily="18" charset="2"/>
              </a:rPr>
              <a:t>，只剩下</a:t>
            </a:r>
            <a:r>
              <a:rPr kumimoji="0" lang="en-US" altLang="zh-CN" sz="2400" b="1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0" lang="zh-CN" altLang="en-US" sz="2400" b="1">
                <a:ea typeface="楷体_GB2312" pitchFamily="49" charset="-122"/>
                <a:sym typeface="Symbol" panose="05050102010706020507" pitchFamily="18" charset="2"/>
              </a:rPr>
              <a:t>位有效数字。</a:t>
            </a:r>
            <a:endParaRPr kumimoji="0" lang="zh-CN" altLang="en-US" sz="2400" b="1">
              <a:ea typeface="楷体_GB2312" pitchFamily="49" charset="-122"/>
            </a:endParaRP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7116F545-8028-A675-3AA9-6C28F7E48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  <a:sym typeface="Wingdings" panose="05000000000000000000" pitchFamily="2" charset="2"/>
              </a:rPr>
              <a:t></a:t>
            </a: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几种经验性避免方法：</a:t>
            </a:r>
          </a:p>
        </p:txBody>
      </p:sp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F7C26293-BAE8-C6C1-B219-DDF4B8F95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3200400"/>
          <a:ext cx="34734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28800" imgH="419100" progId="Equation.DSMT4">
                  <p:embed/>
                </p:oleObj>
              </mc:Choice>
              <mc:Fallback>
                <p:oleObj name="Equation" r:id="rId5" imgW="18288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200400"/>
                        <a:ext cx="34734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AB688AB2-FBC3-5BA2-FFDC-41C7A6AF26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3263" y="3200400"/>
          <a:ext cx="3276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65300" imgH="431800" progId="Equation.DSMT4">
                  <p:embed/>
                </p:oleObj>
              </mc:Choice>
              <mc:Fallback>
                <p:oleObj name="Equation" r:id="rId7" imgW="17653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3200400"/>
                        <a:ext cx="32766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>
            <a:extLst>
              <a:ext uri="{FF2B5EF4-FFF2-40B4-BE49-F238E27FC236}">
                <a16:creationId xmlns:a16="http://schemas.microsoft.com/office/drawing/2014/main" id="{8F4772D3-3455-DC8F-B5B0-1709A087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>
                <a:ea typeface="楷体_GB2312" pitchFamily="49" charset="-122"/>
              </a:rPr>
              <a:t>当 </a:t>
            </a:r>
            <a:r>
              <a:rPr kumimoji="0" lang="en-US" altLang="zh-CN" sz="2400" b="1">
                <a:ea typeface="楷体_GB2312" pitchFamily="49" charset="-122"/>
              </a:rPr>
              <a:t>| </a:t>
            </a:r>
            <a:r>
              <a:rPr kumimoji="0" lang="en-US" altLang="zh-CN" sz="2400" b="1" i="1">
                <a:ea typeface="楷体_GB2312" pitchFamily="49" charset="-122"/>
              </a:rPr>
              <a:t>x </a:t>
            </a:r>
            <a:r>
              <a:rPr kumimoji="0" lang="en-US" altLang="zh-CN" sz="2400" b="1">
                <a:ea typeface="楷体_GB2312" pitchFamily="49" charset="-122"/>
              </a:rPr>
              <a:t>| &lt;&lt; 1 </a:t>
            </a:r>
            <a:r>
              <a:rPr kumimoji="0" lang="zh-CN" altLang="en-US" sz="2400" b="1">
                <a:ea typeface="楷体_GB2312" pitchFamily="49" charset="-122"/>
              </a:rPr>
              <a:t>时：</a:t>
            </a:r>
          </a:p>
        </p:txBody>
      </p:sp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85BEBB72-99A2-F7C2-1E06-EEF84732F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044950"/>
          <a:ext cx="21859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69449" imgH="393529" progId="Equation.DSMT4">
                  <p:embed/>
                </p:oleObj>
              </mc:Choice>
              <mc:Fallback>
                <p:oleObj name="Equation" r:id="rId9" imgW="1269449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44950"/>
                        <a:ext cx="218598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7FB1CE50-0519-CE55-62AB-D866D78B3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2125" y="4802188"/>
          <a:ext cx="33972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05000" imgH="431800" progId="Equation.DSMT4">
                  <p:embed/>
                </p:oleObj>
              </mc:Choice>
              <mc:Fallback>
                <p:oleObj name="Equation" r:id="rId11" imgW="19050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4802188"/>
                        <a:ext cx="33972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53" grpId="0" autoUpdateAnimBg="0"/>
      <p:bldP spid="53254" grpId="0" autoUpdateAnimBg="0"/>
      <p:bldP spid="5325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84158EE-C873-C80D-F302-D1426A5E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§4 Remarks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DF53AB05-397B-F753-CF1A-B574F291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2. </a:t>
            </a:r>
            <a:r>
              <a:rPr lang="zh-CN" altLang="en-US" sz="2800" b="1">
                <a:ea typeface="楷体_GB2312" pitchFamily="49" charset="-122"/>
              </a:rPr>
              <a:t>避免小分母 </a:t>
            </a:r>
            <a:r>
              <a:rPr lang="en-US" altLang="zh-CN" sz="2800" b="1">
                <a:ea typeface="楷体_GB2312" pitchFamily="49" charset="-122"/>
              </a:rPr>
              <a:t>:  </a:t>
            </a:r>
            <a:r>
              <a:rPr lang="zh-CN" altLang="en-US" sz="2800" b="1">
                <a:ea typeface="楷体_GB2312" pitchFamily="49" charset="-122"/>
              </a:rPr>
              <a:t>分母小会造成浮点溢出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over flow */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4CF8C55C-C6E7-883D-F279-158BD2BF9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 b="1">
                <a:ea typeface="楷体_GB2312" pitchFamily="49" charset="-122"/>
              </a:rPr>
              <a:t>避免大数</a:t>
            </a: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吃</a:t>
            </a:r>
            <a:r>
              <a:rPr lang="zh-CN" altLang="en-US" sz="2800" b="1">
                <a:ea typeface="楷体_GB2312" pitchFamily="49" charset="-122"/>
              </a:rPr>
              <a:t>小数</a:t>
            </a:r>
            <a:endParaRPr lang="zh-CN" altLang="en-US" sz="2000" b="1">
              <a:ea typeface="楷体_GB2312" pitchFamily="49" charset="-12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B5F39F7-05F8-6E99-E2F7-02D977F4B9B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6553200" cy="566738"/>
            <a:chOff x="240" y="1104"/>
            <a:chExt cx="4128" cy="357"/>
          </a:xfrm>
        </p:grpSpPr>
        <p:sp>
          <p:nvSpPr>
            <p:cNvPr id="28687" name="Rectangle 5">
              <a:extLst>
                <a:ext uri="{FF2B5EF4-FFF2-40B4-BE49-F238E27FC236}">
                  <a16:creationId xmlns:a16="http://schemas.microsoft.com/office/drawing/2014/main" id="{B8082A6B-C6CA-70D2-B0B7-ACE6E924D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4128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例</a:t>
              </a:r>
              <a:r>
                <a:rPr lang="zh-CN" altLang="en-US" sz="2400" b="1">
                  <a:ea typeface="楷体_GB2312" pitchFamily="49" charset="-122"/>
                </a:rPr>
                <a:t>：用单精度计算                                       的根。</a:t>
              </a:r>
            </a:p>
          </p:txBody>
        </p:sp>
        <p:graphicFrame>
          <p:nvGraphicFramePr>
            <p:cNvPr id="28688" name="Object 6">
              <a:extLst>
                <a:ext uri="{FF2B5EF4-FFF2-40B4-BE49-F238E27FC236}">
                  <a16:creationId xmlns:a16="http://schemas.microsoft.com/office/drawing/2014/main" id="{DA017A8F-67C8-39B3-427A-80A2905842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200"/>
            <a:ext cx="185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36700" imgH="228600" progId="Equation.DSMT4">
                    <p:embed/>
                  </p:oleObj>
                </mc:Choice>
                <mc:Fallback>
                  <p:oleObj name="Equation" r:id="rId7" imgW="15367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85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0" name="Rectangle 8">
            <a:extLst>
              <a:ext uri="{FF2B5EF4-FFF2-40B4-BE49-F238E27FC236}">
                <a16:creationId xmlns:a16="http://schemas.microsoft.com/office/drawing/2014/main" id="{699E6ED4-4FCB-BB81-DA95-7DC06A083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05000"/>
            <a:ext cx="1447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精确解为</a:t>
            </a:r>
          </a:p>
        </p:txBody>
      </p:sp>
      <p:graphicFrame>
        <p:nvGraphicFramePr>
          <p:cNvPr id="54281" name="Object 9">
            <a:extLst>
              <a:ext uri="{FF2B5EF4-FFF2-40B4-BE49-F238E27FC236}">
                <a16:creationId xmlns:a16="http://schemas.microsoft.com/office/drawing/2014/main" id="{2EF696E2-8A62-4584-59B7-3ECE613B4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057400"/>
          <a:ext cx="19637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40948" imgH="228501" progId="Equation.DSMT4">
                  <p:embed/>
                </p:oleObj>
              </mc:Choice>
              <mc:Fallback>
                <p:oleObj name="Equation" r:id="rId9" imgW="1040948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19637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7">
            <a:extLst>
              <a:ext uri="{FF2B5EF4-FFF2-40B4-BE49-F238E27FC236}">
                <a16:creationId xmlns:a16="http://schemas.microsoft.com/office/drawing/2014/main" id="{016000BC-E484-BFDC-5D6F-264A2E1E43F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38400"/>
            <a:ext cx="5610225" cy="725488"/>
            <a:chOff x="288" y="1536"/>
            <a:chExt cx="3534" cy="457"/>
          </a:xfrm>
        </p:grpSpPr>
        <p:sp>
          <p:nvSpPr>
            <p:cNvPr id="28685" name="Rectangle 73">
              <a:extLst>
                <a:ext uri="{FF2B5EF4-FFF2-40B4-BE49-F238E27FC236}">
                  <a16:creationId xmlns:a16="http://schemas.microsoft.com/office/drawing/2014/main" id="{F719704B-360E-546A-3C90-B6B171EB7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80"/>
              <a:ext cx="21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 </a:t>
              </a:r>
              <a:r>
                <a:rPr kumimoji="0" lang="zh-CN" altLang="en-US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算法</a:t>
              </a:r>
              <a:r>
                <a:rPr kumimoji="0" lang="en-US" altLang="zh-CN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0" lang="zh-CN" altLang="en-US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：</a:t>
              </a:r>
              <a:r>
                <a:rPr kumimoji="0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利用求根公式</a:t>
              </a:r>
            </a:p>
          </p:txBody>
        </p:sp>
        <p:graphicFrame>
          <p:nvGraphicFramePr>
            <p:cNvPr id="28686" name="Object 76">
              <a:extLst>
                <a:ext uri="{FF2B5EF4-FFF2-40B4-BE49-F238E27FC236}">
                  <a16:creationId xmlns:a16="http://schemas.microsoft.com/office/drawing/2014/main" id="{C6C53067-2158-4E40-9904-832C7508E4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536"/>
            <a:ext cx="1374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69449" imgH="444307" progId="Equation.DSMT4">
                    <p:embed/>
                  </p:oleObj>
                </mc:Choice>
                <mc:Fallback>
                  <p:oleObj name="Equation" r:id="rId11" imgW="1269449" imgH="444307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536"/>
                          <a:ext cx="1374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50" name="Text Box 78">
            <a:extLst>
              <a:ext uri="{FF2B5EF4-FFF2-40B4-BE49-F238E27FC236}">
                <a16:creationId xmlns:a16="http://schemas.microsoft.com/office/drawing/2014/main" id="{15F3C53F-4643-9C0E-610F-EBC9BE2B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0"/>
            <a:ext cx="8001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在计算机内，</a:t>
            </a:r>
            <a:r>
              <a:rPr lang="en-US" altLang="zh-CN" sz="2400" b="1">
                <a:ea typeface="楷体_GB2312" pitchFamily="49" charset="-122"/>
              </a:rPr>
              <a:t>10</a:t>
            </a:r>
            <a:r>
              <a:rPr lang="en-US" altLang="zh-CN" sz="2400" b="1" baseline="30000">
                <a:ea typeface="楷体_GB2312" pitchFamily="49" charset="-122"/>
              </a:rPr>
              <a:t>9</a:t>
            </a:r>
            <a:r>
              <a:rPr lang="zh-CN" altLang="en-US" sz="2400" b="1">
                <a:ea typeface="楷体_GB2312" pitchFamily="49" charset="-122"/>
              </a:rPr>
              <a:t>存为</a:t>
            </a:r>
            <a:r>
              <a:rPr lang="en-US" altLang="zh-CN" sz="2400" b="1">
                <a:ea typeface="楷体_GB2312" pitchFamily="49" charset="-122"/>
              </a:rPr>
              <a:t>0.1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400" b="1" baseline="30000">
                <a:ea typeface="楷体_GB2312" pitchFamily="49" charset="-122"/>
                <a:sym typeface="Symbol" panose="05050102010706020507" pitchFamily="18" charset="2"/>
              </a:rPr>
              <a:t>10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存为</a:t>
            </a:r>
            <a:r>
              <a:rPr lang="en-US" altLang="zh-CN" sz="2400" b="1">
                <a:ea typeface="楷体_GB2312" pitchFamily="49" charset="-122"/>
              </a:rPr>
              <a:t>0.1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400" b="1" baseline="30000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>
                <a:ea typeface="楷体_GB2312" pitchFamily="49" charset="-122"/>
                <a:sym typeface="Symbol" panose="05050102010706020507" pitchFamily="18" charset="2"/>
              </a:rPr>
              <a:t>。</a:t>
            </a:r>
            <a:r>
              <a:rPr lang="zh-CN" altLang="en-US" sz="2400" b="1">
                <a:ea typeface="楷体_GB2312" pitchFamily="49" charset="-122"/>
              </a:rPr>
              <a:t>做加法时，两加数的指数先向大指数对齐，再将浮点部分相加。即</a:t>
            </a:r>
            <a:r>
              <a:rPr lang="en-US" altLang="zh-CN" sz="2400" b="1">
                <a:ea typeface="楷体_GB2312" pitchFamily="49" charset="-122"/>
              </a:rPr>
              <a:t>1 </a:t>
            </a:r>
            <a:r>
              <a:rPr lang="zh-CN" altLang="en-US" sz="2400" b="1">
                <a:ea typeface="楷体_GB2312" pitchFamily="49" charset="-122"/>
              </a:rPr>
              <a:t>的指数部分须变为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10</a:t>
            </a:r>
            <a:r>
              <a:rPr lang="en-US" altLang="zh-CN" sz="2400" b="1" baseline="30000">
                <a:ea typeface="楷体_GB2312" pitchFamily="49" charset="-122"/>
                <a:sym typeface="Symbol" panose="05050102010706020507" pitchFamily="18" charset="2"/>
              </a:rPr>
              <a:t>10</a:t>
            </a:r>
            <a:r>
              <a:rPr lang="zh-CN" altLang="en-US" sz="2400" b="1">
                <a:ea typeface="楷体_GB2312" pitchFamily="49" charset="-122"/>
              </a:rPr>
              <a:t>，则：</a:t>
            </a:r>
            <a:r>
              <a:rPr lang="en-US" altLang="zh-CN" sz="2400" b="1">
                <a:ea typeface="楷体_GB2312" pitchFamily="49" charset="-122"/>
              </a:rPr>
              <a:t>1 = 0.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00000000</a:t>
            </a:r>
            <a:r>
              <a:rPr lang="en-US" altLang="zh-CN" sz="2400" b="1">
                <a:ea typeface="楷体_GB2312" pitchFamily="49" charset="-122"/>
              </a:rPr>
              <a:t>01 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 10</a:t>
            </a:r>
            <a:r>
              <a:rPr lang="en-US" altLang="zh-CN" sz="2400" b="1" baseline="30000">
                <a:ea typeface="楷体_GB2312" pitchFamily="49" charset="-122"/>
                <a:sym typeface="Symbol" panose="05050102010706020507" pitchFamily="18" charset="2"/>
              </a:rPr>
              <a:t>10</a:t>
            </a:r>
            <a:r>
              <a:rPr kumimoji="0" lang="zh-CN" altLang="en-US" sz="2400" b="1">
                <a:ea typeface="楷体_GB2312" pitchFamily="49" charset="-122"/>
                <a:sym typeface="Symbol" panose="05050102010706020507" pitchFamily="18" charset="2"/>
              </a:rPr>
              <a:t>，取单精度时就成为：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10</a:t>
            </a:r>
            <a:r>
              <a:rPr lang="en-US" altLang="zh-CN" sz="2400" b="1" baseline="30000">
                <a:ea typeface="楷体_GB2312" pitchFamily="49" charset="-122"/>
              </a:rPr>
              <a:t>9</a:t>
            </a:r>
            <a:r>
              <a:rPr lang="en-US" altLang="zh-CN" sz="2400" b="1">
                <a:ea typeface="楷体_GB2312" pitchFamily="49" charset="-122"/>
              </a:rPr>
              <a:t>+1=0.10000000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sz="2400" b="1" baseline="30000">
                <a:ea typeface="楷体_GB2312" pitchFamily="49" charset="-122"/>
                <a:sym typeface="Symbol" panose="05050102010706020507" pitchFamily="18" charset="2"/>
              </a:rPr>
              <a:t>10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+0.00000000 10</a:t>
            </a:r>
            <a:r>
              <a:rPr lang="en-US" altLang="zh-CN" sz="2400" b="1" baseline="30000">
                <a:ea typeface="楷体_GB2312" pitchFamily="49" charset="-122"/>
                <a:sym typeface="Symbol" panose="05050102010706020507" pitchFamily="18" charset="2"/>
              </a:rPr>
              <a:t>10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=0.10000000 10</a:t>
            </a:r>
            <a:r>
              <a:rPr lang="en-US" altLang="zh-CN" sz="2400" b="1" baseline="30000">
                <a:ea typeface="楷体_GB2312" pitchFamily="49" charset="-122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54351" name="AutoShape 79">
            <a:extLst>
              <a:ext uri="{FF2B5EF4-FFF2-40B4-BE49-F238E27FC236}">
                <a16:creationId xmlns:a16="http://schemas.microsoft.com/office/drawing/2014/main" id="{741C25D6-6CC5-DC4C-6FDA-13AFBDD85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334000"/>
            <a:ext cx="3505200" cy="685800"/>
          </a:xfrm>
          <a:prstGeom prst="wedgeEllipseCallout">
            <a:avLst>
              <a:gd name="adj1" fmla="val 48190"/>
              <a:gd name="adj2" fmla="val -183102"/>
            </a:avLst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lin ang="18900000" scaled="1"/>
          </a:gra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ea typeface="楷体_GB2312" pitchFamily="49" charset="-122"/>
              </a:rPr>
              <a:t>大数</a:t>
            </a:r>
            <a:r>
              <a:rPr kumimoji="0" lang="zh-CN" altLang="en-US" sz="2400" b="1">
                <a:solidFill>
                  <a:srgbClr val="FF3300"/>
                </a:solidFill>
                <a:ea typeface="楷体_GB2312" pitchFamily="49" charset="-122"/>
              </a:rPr>
              <a:t>吃</a:t>
            </a:r>
            <a:r>
              <a:rPr kumimoji="0" lang="zh-CN" altLang="en-US" sz="2400" b="1">
                <a:ea typeface="楷体_GB2312" pitchFamily="49" charset="-122"/>
              </a:rPr>
              <a:t>小数</a:t>
            </a:r>
          </a:p>
        </p:txBody>
      </p:sp>
      <p:graphicFrame>
        <p:nvGraphicFramePr>
          <p:cNvPr id="54352" name="Object 80">
            <a:extLst>
              <a:ext uri="{FF2B5EF4-FFF2-40B4-BE49-F238E27FC236}">
                <a16:creationId xmlns:a16="http://schemas.microsoft.com/office/drawing/2014/main" id="{33A5D4A6-E7DF-082E-4E18-B72E850B8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410200"/>
          <a:ext cx="73914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56000" imgH="444500" progId="Equation.DSMT4">
                  <p:embed/>
                </p:oleObj>
              </mc:Choice>
              <mc:Fallback>
                <p:oleObj name="Equation" r:id="rId13" imgW="3556000" imgH="4445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10200"/>
                        <a:ext cx="73914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53" name="AutoShape 81">
            <a:extLst>
              <a:ext uri="{FF2B5EF4-FFF2-40B4-BE49-F238E27FC236}">
                <a16:creationId xmlns:a16="http://schemas.microsoft.com/office/drawing/2014/main" id="{D215809F-F39E-6A9E-E21E-6C90AB394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562600"/>
            <a:ext cx="304800" cy="304800"/>
          </a:xfrm>
          <a:prstGeom prst="irregularSeal1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4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4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80" grpId="0" autoUpdateAnimBg="0"/>
      <p:bldP spid="54350" grpId="0" autoUpdateAnimBg="0"/>
      <p:bldP spid="54351" grpId="0" animBg="1" autoUpdateAnimBg="0"/>
      <p:bldP spid="5435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>
            <a:extLst>
              <a:ext uri="{FF2B5EF4-FFF2-40B4-BE49-F238E27FC236}">
                <a16:creationId xmlns:a16="http://schemas.microsoft.com/office/drawing/2014/main" id="{13813B23-08DD-E8E1-BAC3-4E3CA0F7B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§4 Remarks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AA7F7A40-A9E5-CEF0-2F9F-D81F936C6CB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"/>
            <a:ext cx="6646863" cy="1574800"/>
            <a:chOff x="288" y="144"/>
            <a:chExt cx="4187" cy="992"/>
          </a:xfrm>
        </p:grpSpPr>
        <p:sp>
          <p:nvSpPr>
            <p:cNvPr id="29708" name="Rectangle 3">
              <a:extLst>
                <a:ext uri="{FF2B5EF4-FFF2-40B4-BE49-F238E27FC236}">
                  <a16:creationId xmlns:a16="http://schemas.microsoft.com/office/drawing/2014/main" id="{4350D464-942D-38C1-0CB6-0136B278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"/>
              <a:ext cx="1452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?"/>
              </a:pPr>
              <a:r>
                <a:rPr kumimoji="0" lang="zh-CN" altLang="en-US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算法</a:t>
              </a:r>
              <a:r>
                <a:rPr kumimoji="0" lang="en-US" altLang="zh-CN" sz="2400" b="1">
                  <a:solidFill>
                    <a:schemeClr val="hlink"/>
                  </a:solidFill>
                  <a:ea typeface="楷体_GB2312" pitchFamily="49" charset="-122"/>
                </a:rPr>
                <a:t>2</a:t>
              </a:r>
              <a:r>
                <a:rPr kumimoji="0" lang="zh-CN" altLang="en-US" sz="2400" b="1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：</a:t>
              </a:r>
              <a:r>
                <a:rPr kumimoji="0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先解出</a:t>
              </a: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kumimoji="0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      再利用</a:t>
              </a:r>
            </a:p>
          </p:txBody>
        </p:sp>
        <p:graphicFrame>
          <p:nvGraphicFramePr>
            <p:cNvPr id="29709" name="Object 6">
              <a:extLst>
                <a:ext uri="{FF2B5EF4-FFF2-40B4-BE49-F238E27FC236}">
                  <a16:creationId xmlns:a16="http://schemas.microsoft.com/office/drawing/2014/main" id="{3F44EB98-15A6-40DF-A69E-1A4BCCA4E9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44"/>
            <a:ext cx="2400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97100" imgH="444500" progId="Equation.DSMT4">
                    <p:embed/>
                  </p:oleObj>
                </mc:Choice>
                <mc:Fallback>
                  <p:oleObj name="Equation" r:id="rId5" imgW="2197100" imgH="4445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4"/>
                          <a:ext cx="2400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8">
              <a:extLst>
                <a:ext uri="{FF2B5EF4-FFF2-40B4-BE49-F238E27FC236}">
                  <a16:creationId xmlns:a16="http://schemas.microsoft.com/office/drawing/2014/main" id="{F28DA62A-7CB3-F422-90DA-64E2CDAF19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624"/>
            <a:ext cx="265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362200" imgH="457200" progId="Equation.DSMT4">
                    <p:embed/>
                  </p:oleObj>
                </mc:Choice>
                <mc:Fallback>
                  <p:oleObj name="Equation" r:id="rId7" imgW="2362200" imgH="45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624"/>
                          <a:ext cx="2651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7" name="AutoShape 11" descr="再生纸">
            <a:extLst>
              <a:ext uri="{FF2B5EF4-FFF2-40B4-BE49-F238E27FC236}">
                <a16:creationId xmlns:a16="http://schemas.microsoft.com/office/drawing/2014/main" id="{6BECB27F-894E-0F86-390D-1A72D42E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5000"/>
            <a:ext cx="6781800" cy="838200"/>
          </a:xfrm>
          <a:prstGeom prst="roundRect">
            <a:avLst>
              <a:gd name="adj" fmla="val 16667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tIns="10800" bIns="10800" anchor="ctr"/>
          <a:lstStyle/>
          <a:p>
            <a:pPr marL="565150" indent="-565150" eaLnBrk="1" hangingPunct="1">
              <a:lnSpc>
                <a:spcPct val="120000"/>
              </a:lnSpc>
              <a:defRPr/>
            </a:pPr>
            <a:r>
              <a:rPr kumimoji="1"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注：</a:t>
            </a:r>
            <a:r>
              <a:rPr kumimoji="1" lang="zh-CN" altLang="en-US" b="1"/>
              <a:t>求和时</a:t>
            </a:r>
            <a:r>
              <a:rPr kumimoji="1" lang="zh-CN" altLang="en-US" b="1">
                <a:solidFill>
                  <a:srgbClr val="FF3300"/>
                </a:solidFill>
              </a:rPr>
              <a:t>从小到大</a:t>
            </a:r>
            <a:r>
              <a:rPr kumimoji="1" lang="zh-CN" altLang="en-US" b="1"/>
              <a:t>相加，可使和的误差减小。</a:t>
            </a:r>
          </a:p>
        </p:txBody>
      </p:sp>
      <p:sp>
        <p:nvSpPr>
          <p:cNvPr id="55311" name="Rectangle 15">
            <a:extLst>
              <a:ext uri="{FF2B5EF4-FFF2-40B4-BE49-F238E27FC236}">
                <a16:creationId xmlns:a16="http://schemas.microsoft.com/office/drawing/2014/main" id="{2D96C97B-0E4F-3A59-81F7-50808177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6705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例</a:t>
            </a:r>
            <a:r>
              <a:rPr lang="zh-CN" altLang="en-US" sz="2400" b="1">
                <a:ea typeface="楷体_GB2312" pitchFamily="49" charset="-122"/>
              </a:rPr>
              <a:t>：按从小到大、以及从大到小的顺序分别计算</a:t>
            </a:r>
          </a:p>
          <a:p>
            <a:pPr algn="ctr" eaLnBrk="1" hangingPunct="1">
              <a:buFontTx/>
              <a:buNone/>
            </a:pPr>
            <a:r>
              <a:rPr kumimoji="0" lang="en-US" altLang="zh-CN" sz="2400" b="1">
                <a:ea typeface="楷体_GB2312" pitchFamily="49" charset="-122"/>
              </a:rPr>
              <a:t>1 + 2 + 3 + … + 40 + 10</a:t>
            </a:r>
            <a:r>
              <a:rPr kumimoji="0" lang="en-US" altLang="zh-CN" sz="2400" b="1" baseline="30000">
                <a:ea typeface="楷体_GB2312" pitchFamily="49" charset="-122"/>
              </a:rPr>
              <a:t>9</a:t>
            </a:r>
            <a:endParaRPr kumimoji="0" lang="en-US" altLang="zh-CN" sz="2400" b="1">
              <a:ea typeface="楷体_GB2312" pitchFamily="49" charset="-122"/>
            </a:endParaRPr>
          </a:p>
        </p:txBody>
      </p:sp>
      <p:sp>
        <p:nvSpPr>
          <p:cNvPr id="55405" name="Rectangle 109">
            <a:extLst>
              <a:ext uri="{FF2B5EF4-FFF2-40B4-BE49-F238E27FC236}">
                <a16:creationId xmlns:a16="http://schemas.microsoft.com/office/drawing/2014/main" id="{B2E0D9C5-E95E-8E66-82AF-2FA2EED8A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815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4. </a:t>
            </a:r>
            <a:r>
              <a:rPr lang="zh-CN" altLang="en-US" sz="2800" b="1">
                <a:ea typeface="楷体_GB2312" pitchFamily="49" charset="-122"/>
              </a:rPr>
              <a:t>先化简再计算，减少步骤，避免误差积累。</a:t>
            </a:r>
          </a:p>
        </p:txBody>
      </p:sp>
      <p:grpSp>
        <p:nvGrpSpPr>
          <p:cNvPr id="3" name="Group 112">
            <a:extLst>
              <a:ext uri="{FF2B5EF4-FFF2-40B4-BE49-F238E27FC236}">
                <a16:creationId xmlns:a16="http://schemas.microsoft.com/office/drawing/2014/main" id="{EA9A4265-92FD-215E-AB96-EC7DDB08DBC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724400"/>
            <a:ext cx="8064500" cy="566738"/>
            <a:chOff x="336" y="2784"/>
            <a:chExt cx="5080" cy="357"/>
          </a:xfrm>
        </p:grpSpPr>
        <p:sp>
          <p:nvSpPr>
            <p:cNvPr id="29706" name="Rectangle 110">
              <a:extLst>
                <a:ext uri="{FF2B5EF4-FFF2-40B4-BE49-F238E27FC236}">
                  <a16:creationId xmlns:a16="http://schemas.microsoft.com/office/drawing/2014/main" id="{BAD58011-7636-A556-025E-86159604D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369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76250" indent="-4762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一般来说，计算机处理下列运算的速度为</a:t>
              </a:r>
            </a:p>
          </p:txBody>
        </p:sp>
        <p:graphicFrame>
          <p:nvGraphicFramePr>
            <p:cNvPr id="29707" name="Object 111">
              <a:extLst>
                <a:ext uri="{FF2B5EF4-FFF2-40B4-BE49-F238E27FC236}">
                  <a16:creationId xmlns:a16="http://schemas.microsoft.com/office/drawing/2014/main" id="{4FE60FB4-FD16-54D6-641B-75551963DC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880"/>
            <a:ext cx="152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6394" imgH="215806" progId="Equation.DSMT4">
                    <p:embed/>
                  </p:oleObj>
                </mc:Choice>
                <mc:Fallback>
                  <p:oleObj name="Equation" r:id="rId10" imgW="1396394" imgH="215806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880"/>
                          <a:ext cx="152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409" name="Text Box 113">
            <a:extLst>
              <a:ext uri="{FF2B5EF4-FFF2-40B4-BE49-F238E27FC236}">
                <a16:creationId xmlns:a16="http://schemas.microsoft.com/office/drawing/2014/main" id="{5C0066CA-5CBC-B8C9-0118-53774E4C3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388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5. </a:t>
            </a:r>
            <a:r>
              <a:rPr lang="zh-CN" altLang="en-US" sz="2800" b="1">
                <a:ea typeface="楷体_GB2312" pitchFamily="49" charset="-122"/>
              </a:rPr>
              <a:t>选用稳定的算法。</a:t>
            </a:r>
          </a:p>
        </p:txBody>
      </p:sp>
      <p:sp>
        <p:nvSpPr>
          <p:cNvPr id="55410" name="AutoShape 114">
            <a:extLst>
              <a:ext uri="{FF2B5EF4-FFF2-40B4-BE49-F238E27FC236}">
                <a16:creationId xmlns:a16="http://schemas.microsoft.com/office/drawing/2014/main" id="{5D551A71-F180-17AA-CECB-0D4E301ED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10200"/>
            <a:ext cx="3276600" cy="1143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ea typeface="楷体_GB2312" pitchFamily="49" charset="-122"/>
              </a:rPr>
              <a:t>HW: p.13-14  #1, #5,#12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ea typeface="楷体_GB2312" pitchFamily="49" charset="-122"/>
              </a:rPr>
              <a:t>Self-study  Ch.2-1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5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 autoUpdateAnimBg="0"/>
      <p:bldP spid="55311" grpId="0" autoUpdateAnimBg="0"/>
      <p:bldP spid="55405" grpId="0" autoUpdateAnimBg="0"/>
      <p:bldP spid="55409" grpId="0" autoUpdateAnimBg="0"/>
      <p:bldP spid="5541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B3EA7548-9440-98E7-ECF6-F29FB1A9F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85863"/>
            <a:ext cx="7981950" cy="4114800"/>
          </a:xfrm>
        </p:spPr>
        <p:txBody>
          <a:bodyPr/>
          <a:lstStyle/>
          <a:p>
            <a:pPr marL="0" indent="19050" eaLnBrk="1" hangingPunct="1"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众所周知，电子计算机实质上只会做加减乘除等基本运算，研究怎样通过计算机所能执行的基本运算，求得各类数学问题的数值解或近似解就是数值计算的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根本课题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。由基本运算及运算顺序的规定所构成的完整的解题步骤，称为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。数值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根本任务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研究算法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372ABDD1-7AD5-57B7-0E53-CA3B98C1A8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0913" y="5084763"/>
            <a:ext cx="7621587" cy="13684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通过编制程序我们就可以计</a:t>
            </a:r>
            <a:r>
              <a:rPr lang="zh-CN" altLang="en-US" sz="2400" b="1">
                <a:ea typeface="楷体_GB2312" pitchFamily="49" charset="-122"/>
              </a:rPr>
              <a:t>算</a:t>
            </a: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</a:rPr>
              <a:t>sin</a:t>
            </a:r>
            <a:r>
              <a:rPr lang="en-US" altLang="zh-CN" sz="2400" b="1" i="1">
                <a:solidFill>
                  <a:schemeClr val="hlink"/>
                </a:solidFill>
                <a:ea typeface="楷体_GB2312" pitchFamily="49" charset="-122"/>
              </a:rPr>
              <a:t>x</a:t>
            </a:r>
            <a:r>
              <a:rPr lang="zh-CN" altLang="en-US" sz="2400" b="1">
                <a:ea typeface="楷体_GB2312" pitchFamily="49" charset="-122"/>
              </a:rPr>
              <a:t>的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近似值。事实上，计算机语言常用的数学运算的标准函数也可用这种方法写成。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3499" name="Object 11">
            <a:extLst>
              <a:ext uri="{FF2B5EF4-FFF2-40B4-BE49-F238E27FC236}">
                <a16:creationId xmlns:a16="http://schemas.microsoft.com/office/drawing/2014/main" id="{5F03B061-8897-C8A0-20B4-75D4B0890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6788" y="1989138"/>
          <a:ext cx="76549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27868" imgH="426615" progId="Equation.DSMT4">
                  <p:embed/>
                </p:oleObj>
              </mc:Choice>
              <mc:Fallback>
                <p:oleObj name="Equation" r:id="rId4" imgW="3527868" imgH="42661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989138"/>
                        <a:ext cx="76549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>
            <a:extLst>
              <a:ext uri="{FF2B5EF4-FFF2-40B4-BE49-F238E27FC236}">
                <a16:creationId xmlns:a16="http://schemas.microsoft.com/office/drawing/2014/main" id="{05A4DE8F-39DC-686C-4223-1643FCBECE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325" y="3995738"/>
          <a:ext cx="5986463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72577" imgH="426615" progId="Equation.DSMT4">
                  <p:embed/>
                </p:oleObj>
              </mc:Choice>
              <mc:Fallback>
                <p:oleObj name="Equation" r:id="rId6" imgW="2872577" imgH="42661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995738"/>
                        <a:ext cx="5986463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CD88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40458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7C1EB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13">
            <a:extLst>
              <a:ext uri="{FF2B5EF4-FFF2-40B4-BE49-F238E27FC236}">
                <a16:creationId xmlns:a16="http://schemas.microsoft.com/office/drawing/2014/main" id="{776EBB5E-F2D9-26B6-8833-592D96F88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11969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9CDAB82-5BEB-B3BE-5BD3-BAEFE95A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92150"/>
            <a:ext cx="8135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例：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计算任意角的三角函数，如</a:t>
            </a: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</a:rPr>
              <a:t>sin</a:t>
            </a:r>
            <a:r>
              <a:rPr lang="en-US" altLang="zh-CN" sz="2400" b="1" i="1">
                <a:solidFill>
                  <a:schemeClr val="hlink"/>
                </a:solidFill>
                <a:ea typeface="楷体_GB2312" pitchFamily="49" charset="-122"/>
              </a:rPr>
              <a:t>x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。不调用库函数，计算机是不能直接计算</a:t>
            </a: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</a:rPr>
              <a:t>sin</a:t>
            </a:r>
            <a:r>
              <a:rPr lang="en-US" altLang="zh-CN" sz="2400" b="1" i="1">
                <a:solidFill>
                  <a:schemeClr val="hlink"/>
                </a:solidFill>
                <a:ea typeface="楷体_GB2312" pitchFamily="49" charset="-122"/>
              </a:rPr>
              <a:t>x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的。根据微分学的</a:t>
            </a:r>
            <a:r>
              <a:rPr lang="en-US" altLang="zh-CN" sz="2400" b="1">
                <a:ea typeface="楷体_GB2312" pitchFamily="49" charset="-122"/>
              </a:rPr>
              <a:t>Taylor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公式，我们有：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F82DF3D2-8615-1449-7A9C-73726601C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3141663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等式的右端就只是乘法与加法的循环运算。取</a:t>
            </a:r>
          </a:p>
        </p:txBody>
      </p:sp>
      <p:graphicFrame>
        <p:nvGraphicFramePr>
          <p:cNvPr id="6152" name="Object 16">
            <a:extLst>
              <a:ext uri="{FF2B5EF4-FFF2-40B4-BE49-F238E27FC236}">
                <a16:creationId xmlns:a16="http://schemas.microsoft.com/office/drawing/2014/main" id="{11DA04AB-E222-184D-5D55-4A6161330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889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51" imgH="215619" progId="Equation.DSMT4">
                  <p:embed/>
                </p:oleObj>
              </mc:Choice>
              <mc:Fallback>
                <p:oleObj name="Equation" r:id="rId8" imgW="114151" imgH="21561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892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  <p:bldP spid="63502" grpId="0" autoUpdateAnimBg="0"/>
      <p:bldP spid="6350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D48C34E-3102-8C08-38B2-67C2FA72B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2178050"/>
            <a:ext cx="5105400" cy="1122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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：按原形计算：      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需做   次乘法、   次加法</a:t>
            </a: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1160DCD9-F79B-EA7C-9CAF-CCFBE3ECBFD1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404813"/>
            <a:ext cx="7637463" cy="1681162"/>
            <a:chOff x="562" y="515"/>
            <a:chExt cx="4526" cy="1059"/>
          </a:xfrm>
        </p:grpSpPr>
        <p:graphicFrame>
          <p:nvGraphicFramePr>
            <p:cNvPr id="7185" name="Object 3">
              <a:extLst>
                <a:ext uri="{FF2B5EF4-FFF2-40B4-BE49-F238E27FC236}">
                  <a16:creationId xmlns:a16="http://schemas.microsoft.com/office/drawing/2014/main" id="{BD04DD5E-1FC9-9E73-9B67-2E2B77EAD7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6" y="864"/>
            <a:ext cx="43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01266" imgH="183038" progId="Equation.DSMT4">
                    <p:embed/>
                  </p:oleObj>
                </mc:Choice>
                <mc:Fallback>
                  <p:oleObj name="Equation" r:id="rId6" imgW="3101266" imgH="183038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864"/>
                          <a:ext cx="431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Text Box 4">
              <a:extLst>
                <a:ext uri="{FF2B5EF4-FFF2-40B4-BE49-F238E27FC236}">
                  <a16:creationId xmlns:a16="http://schemas.microsoft.com/office/drawing/2014/main" id="{D73CEAD8-FAA6-5ED8-CBD2-D61940D32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" y="515"/>
              <a:ext cx="13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例：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计算多项式</a:t>
              </a:r>
            </a:p>
          </p:txBody>
        </p:sp>
        <p:sp>
          <p:nvSpPr>
            <p:cNvPr id="7187" name="Text Box 5">
              <a:extLst>
                <a:ext uri="{FF2B5EF4-FFF2-40B4-BE49-F238E27FC236}">
                  <a16:creationId xmlns:a16="http://schemas.microsoft.com/office/drawing/2014/main" id="{7EF8C07C-4F77-6EEB-7750-40D215E32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1286"/>
              <a:ext cx="6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ahoma" panose="020B0604030504040204" pitchFamily="34" charset="0"/>
                  <a:ea typeface="楷体_GB2312" pitchFamily="49" charset="-122"/>
                </a:rPr>
                <a:t>的值。</a:t>
              </a:r>
            </a:p>
          </p:txBody>
        </p:sp>
      </p:grpSp>
      <p:sp>
        <p:nvSpPr>
          <p:cNvPr id="65543" name="Rectangle 7">
            <a:extLst>
              <a:ext uri="{FF2B5EF4-FFF2-40B4-BE49-F238E27FC236}">
                <a16:creationId xmlns:a16="http://schemas.microsoft.com/office/drawing/2014/main" id="{44BB08F6-6FF8-CDCA-6841-505D42197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2603500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十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27C86017-C316-73FB-02D1-C92DE0F9F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2603500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四</a:t>
            </a:r>
          </a:p>
        </p:txBody>
      </p:sp>
      <p:sp>
        <p:nvSpPr>
          <p:cNvPr id="65545" name="Rectangle 9">
            <a:extLst>
              <a:ext uri="{FF2B5EF4-FFF2-40B4-BE49-F238E27FC236}">
                <a16:creationId xmlns:a16="http://schemas.microsoft.com/office/drawing/2014/main" id="{515B2F43-C56F-3B13-FE33-B36997E89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100" y="3303588"/>
            <a:ext cx="4787900" cy="576262"/>
          </a:xfrm>
          <a:noFill/>
        </p:spPr>
        <p:txBody>
          <a:bodyPr/>
          <a:lstStyle/>
          <a:p>
            <a:pPr eaLnBrk="1" hangingPunct="1"/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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；上述多项式化为</a:t>
            </a:r>
          </a:p>
        </p:txBody>
      </p:sp>
      <p:graphicFrame>
        <p:nvGraphicFramePr>
          <p:cNvPr id="65546" name="Object 10">
            <a:extLst>
              <a:ext uri="{FF2B5EF4-FFF2-40B4-BE49-F238E27FC236}">
                <a16:creationId xmlns:a16="http://schemas.microsoft.com/office/drawing/2014/main" id="{8276C227-5697-2723-775B-C83B5FFF3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2050" y="3806825"/>
          <a:ext cx="6991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39618" imgH="183038" progId="Equation.DSMT4">
                  <p:embed/>
                </p:oleObj>
              </mc:Choice>
              <mc:Fallback>
                <p:oleObj name="Equation" r:id="rId8" imgW="3139618" imgH="18303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806825"/>
                        <a:ext cx="69913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Text Box 11">
            <a:extLst>
              <a:ext uri="{FF2B5EF4-FFF2-40B4-BE49-F238E27FC236}">
                <a16:creationId xmlns:a16="http://schemas.microsoft.com/office/drawing/2014/main" id="{57FF4BFF-4998-DDEC-497B-EB5FAB82A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02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则需做  次乘法、  次加法。</a:t>
            </a:r>
          </a:p>
        </p:txBody>
      </p:sp>
      <p:sp>
        <p:nvSpPr>
          <p:cNvPr id="65548" name="Rectangle 12">
            <a:extLst>
              <a:ext uri="{FF2B5EF4-FFF2-40B4-BE49-F238E27FC236}">
                <a16:creationId xmlns:a16="http://schemas.microsoft.com/office/drawing/2014/main" id="{BF42480A-2E8E-7B55-76CC-47A5E5CEC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402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四</a:t>
            </a:r>
          </a:p>
        </p:txBody>
      </p:sp>
      <p:sp>
        <p:nvSpPr>
          <p:cNvPr id="65549" name="Rectangle 13">
            <a:extLst>
              <a:ext uri="{FF2B5EF4-FFF2-40B4-BE49-F238E27FC236}">
                <a16:creationId xmlns:a16="http://schemas.microsoft.com/office/drawing/2014/main" id="{A6FE09D3-4877-AC47-B1D7-4F1FD8D93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43402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四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C16B9409-08F7-4F52-CB63-7E5F8DD77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940300"/>
            <a:ext cx="47879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  <a:sym typeface="Wingdings" panose="05000000000000000000" pitchFamily="2" charset="2"/>
              </a:rPr>
              <a:t>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；上述多项式化为</a:t>
            </a:r>
          </a:p>
        </p:txBody>
      </p:sp>
      <p:graphicFrame>
        <p:nvGraphicFramePr>
          <p:cNvPr id="3" name="Object 16">
            <a:extLst>
              <a:ext uri="{FF2B5EF4-FFF2-40B4-BE49-F238E27FC236}">
                <a16:creationId xmlns:a16="http://schemas.microsoft.com/office/drawing/2014/main" id="{510739FA-60C6-2622-1BD8-8F2B06BF9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516563"/>
          <a:ext cx="69770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32042" imgH="220875" progId="Equation.DSMT4">
                  <p:embed/>
                </p:oleObj>
              </mc:Choice>
              <mc:Fallback>
                <p:oleObj name="Equation" r:id="rId10" imgW="3132042" imgH="22087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16563"/>
                        <a:ext cx="69770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1">
            <a:extLst>
              <a:ext uri="{FF2B5EF4-FFF2-40B4-BE49-F238E27FC236}">
                <a16:creationId xmlns:a16="http://schemas.microsoft.com/office/drawing/2014/main" id="{5182C0D2-ADE3-B74D-6D80-566931C33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604996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则需做  次乘法、  次加法。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A9DC9C-1768-9846-7D43-A046BF6C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3" y="6049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1B7ED4-E445-C065-21F5-71335C63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263" y="6049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五</a:t>
            </a:r>
          </a:p>
        </p:txBody>
      </p:sp>
      <p:grpSp>
        <p:nvGrpSpPr>
          <p:cNvPr id="8" name="组合 22">
            <a:extLst>
              <a:ext uri="{FF2B5EF4-FFF2-40B4-BE49-F238E27FC236}">
                <a16:creationId xmlns:a16="http://schemas.microsoft.com/office/drawing/2014/main" id="{5482851A-074B-4146-ACAB-1A7D705BF404}"/>
              </a:ext>
            </a:extLst>
          </p:cNvPr>
          <p:cNvGrpSpPr/>
          <p:nvPr/>
        </p:nvGrpSpPr>
        <p:grpSpPr>
          <a:xfrm>
            <a:off x="5948572" y="1357298"/>
            <a:ext cx="3052584" cy="4223879"/>
            <a:chOff x="5162754" y="1441724"/>
            <a:chExt cx="3052584" cy="4223879"/>
          </a:xfrm>
          <a:solidFill>
            <a:schemeClr val="accent1"/>
          </a:solidFill>
        </p:grpSpPr>
        <p:pic>
          <p:nvPicPr>
            <p:cNvPr id="24" name="Picture 2" descr="C:\Users\Administrator\Desktop\W020130427350880456849.jpg">
              <a:extLst>
                <a:ext uri="{FF2B5EF4-FFF2-40B4-BE49-F238E27FC236}">
                  <a16:creationId xmlns:a16="http://schemas.microsoft.com/office/drawing/2014/main" id="{8CC15D5F-03B4-4D59-7AAA-CB2A3CDBF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174352" y="2118854"/>
              <a:ext cx="3040986" cy="2524592"/>
            </a:xfrm>
            <a:prstGeom prst="rect">
              <a:avLst/>
            </a:prstGeom>
            <a:grpFill/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B5CE1D-D791-EBB0-E9D0-B3E53D6F9130}"/>
                </a:ext>
              </a:extLst>
            </p:cNvPr>
            <p:cNvSpPr txBox="1"/>
            <p:nvPr/>
          </p:nvSpPr>
          <p:spPr>
            <a:xfrm>
              <a:off x="5162754" y="4649940"/>
              <a:ext cx="3052584" cy="1015663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/>
                <a:t>秦九韶</a:t>
              </a:r>
              <a:r>
                <a:rPr lang="zh-CN" altLang="en-US" sz="1600" dirty="0"/>
                <a:t>（公元</a:t>
              </a:r>
              <a:r>
                <a:rPr lang="en-US" altLang="zh-CN" sz="1600" dirty="0"/>
                <a:t>1202</a:t>
              </a:r>
              <a:r>
                <a:rPr lang="zh-CN" altLang="en-US" sz="1600" dirty="0"/>
                <a:t>－</a:t>
              </a:r>
              <a:r>
                <a:rPr lang="en-US" altLang="zh-CN" sz="1600" dirty="0"/>
                <a:t>1261</a:t>
              </a:r>
              <a:r>
                <a:rPr lang="zh-CN" altLang="en-US" sz="1600" dirty="0"/>
                <a:t>）</a:t>
              </a:r>
              <a:endParaRPr lang="en-US" altLang="zh-CN" sz="1600" dirty="0"/>
            </a:p>
            <a:p>
              <a:pPr algn="ctr">
                <a:defRPr/>
              </a:pPr>
              <a:r>
                <a:rPr lang="zh-CN" altLang="en-US" sz="2000" b="1" dirty="0"/>
                <a:t>中国剩余定理</a:t>
              </a:r>
              <a:endParaRPr lang="en-US" altLang="zh-CN" sz="2000" b="1" dirty="0"/>
            </a:p>
            <a:p>
              <a:pPr algn="ctr">
                <a:defRPr/>
              </a:pPr>
              <a:r>
                <a:rPr lang="en-US" altLang="zh-CN" sz="2000" dirty="0"/>
                <a:t>《</a:t>
              </a:r>
              <a:r>
                <a:rPr lang="zh-CN" altLang="en-US" sz="2000" dirty="0"/>
                <a:t>数书九章</a:t>
              </a:r>
              <a:r>
                <a:rPr lang="en-US" altLang="zh-CN" sz="2000" dirty="0"/>
                <a:t>》</a:t>
              </a:r>
              <a:r>
                <a:rPr lang="zh-CN" altLang="en-US" sz="2000" dirty="0"/>
                <a:t>（</a:t>
              </a:r>
              <a:r>
                <a:rPr lang="en-US" altLang="zh-CN" sz="2000" dirty="0"/>
                <a:t>1247</a:t>
              </a:r>
              <a:r>
                <a:rPr lang="zh-CN" altLang="en-US" sz="2000" dirty="0"/>
                <a:t>）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D3E23F-FEC1-E9F1-6006-54EEE4376090}"/>
                </a:ext>
              </a:extLst>
            </p:cNvPr>
            <p:cNvSpPr txBox="1"/>
            <p:nvPr/>
          </p:nvSpPr>
          <p:spPr>
            <a:xfrm>
              <a:off x="5162754" y="1441724"/>
              <a:ext cx="3052584" cy="707886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/>
                <a:t>秦九韶算法（</a:t>
              </a:r>
              <a:r>
                <a:rPr lang="en-US" altLang="zh-CN" sz="2000" b="1" dirty="0"/>
                <a:t>1247</a:t>
              </a:r>
              <a:r>
                <a:rPr lang="zh-CN" altLang="en-US" sz="2000" b="1" dirty="0"/>
                <a:t>）</a:t>
              </a:r>
              <a:endParaRPr lang="en-US" altLang="zh-CN" sz="2000" b="1" dirty="0"/>
            </a:p>
            <a:p>
              <a:pPr algn="ctr">
                <a:defRPr/>
              </a:pPr>
              <a:r>
                <a:rPr lang="en-US" altLang="zh-CN" sz="2000" b="1" dirty="0" err="1"/>
                <a:t>Hernor</a:t>
              </a:r>
              <a:r>
                <a:rPr lang="zh-CN" altLang="en-US" sz="2000" b="1" dirty="0"/>
                <a:t>算法（</a:t>
              </a:r>
              <a:r>
                <a:rPr lang="en-US" altLang="zh-CN" sz="2000" b="1" dirty="0"/>
                <a:t>1819</a:t>
              </a:r>
              <a:r>
                <a:rPr lang="zh-CN" altLang="en-US" sz="2000" b="1" dirty="0"/>
                <a:t>）</a:t>
              </a:r>
              <a:endParaRPr lang="en-US" altLang="zh-CN" sz="20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 autoUpdateAnimBg="0"/>
      <p:bldP spid="65543" grpId="0" autoUpdateAnimBg="0"/>
      <p:bldP spid="65544" grpId="0" autoUpdateAnimBg="0"/>
      <p:bldP spid="65545" grpId="0" autoUpdateAnimBg="0"/>
      <p:bldP spid="65547" grpId="0" autoUpdateAnimBg="0"/>
      <p:bldP spid="65548" grpId="0" autoUpdateAnimBg="0"/>
      <p:bldP spid="65549" grpId="0" autoUpdateAnimBg="0"/>
      <p:bldP spid="2" grpId="0" autoUpdateAnimBg="0"/>
      <p:bldP spid="4" grpId="0" autoUpdateAnimBg="0"/>
      <p:bldP spid="5" grpId="0" autoUpdateAnimBg="0"/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F3343295-D0E3-CE02-A541-FE92F6EE2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9138"/>
            <a:ext cx="7772400" cy="2952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/>
          </a:p>
        </p:txBody>
      </p:sp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4B16D70C-76F8-78B7-9806-96FC88CA2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120775"/>
          <a:ext cx="441960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1764" imgH="899107" progId="Equation.DSMT4">
                  <p:embed/>
                </p:oleObj>
              </mc:Choice>
              <mc:Fallback>
                <p:oleObj name="Equation" r:id="rId5" imgW="1851764" imgH="8991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20775"/>
                        <a:ext cx="441960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Rectangle 7">
            <a:extLst>
              <a:ext uri="{FF2B5EF4-FFF2-40B4-BE49-F238E27FC236}">
                <a16:creationId xmlns:a16="http://schemas.microsoft.com/office/drawing/2014/main" id="{B2F36C74-1CE2-5E5B-61A9-3593DAA80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685800"/>
            <a:ext cx="278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解线性方程组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02C6C364-2245-C7B0-0585-333134935BA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436938"/>
            <a:ext cx="6618288" cy="752475"/>
            <a:chOff x="480" y="1968"/>
            <a:chExt cx="4169" cy="474"/>
          </a:xfrm>
        </p:grpSpPr>
        <p:sp>
          <p:nvSpPr>
            <p:cNvPr id="8207" name="Rectangle 6">
              <a:extLst>
                <a:ext uri="{FF2B5EF4-FFF2-40B4-BE49-F238E27FC236}">
                  <a16:creationId xmlns:a16="http://schemas.microsoft.com/office/drawing/2014/main" id="{05B19F33-1940-B33B-9BA2-DD0739BFD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064"/>
              <a:ext cx="40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按</a:t>
              </a:r>
              <a:r>
                <a:rPr lang="en-US" altLang="zh-CN" sz="2400" b="1">
                  <a:ea typeface="楷体_GB2312" pitchFamily="49" charset="-122"/>
                </a:rPr>
                <a:t>Cramer</a:t>
              </a:r>
              <a:r>
                <a:rPr lang="zh-CN" altLang="en-US" sz="2400" b="1">
                  <a:ea typeface="楷体_GB2312" pitchFamily="49" charset="-122"/>
                </a:rPr>
                <a:t>法则求解，即</a:t>
              </a:r>
              <a:endParaRPr lang="zh-CN" altLang="en-US" sz="2400" b="1"/>
            </a:p>
          </p:txBody>
        </p:sp>
        <p:graphicFrame>
          <p:nvGraphicFramePr>
            <p:cNvPr id="8208" name="Object 8">
              <a:extLst>
                <a:ext uri="{FF2B5EF4-FFF2-40B4-BE49-F238E27FC236}">
                  <a16:creationId xmlns:a16="http://schemas.microsoft.com/office/drawing/2014/main" id="{A3C6DC40-C208-BC91-0036-AD288BB642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968"/>
            <a:ext cx="2057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87854" imgH="396345" progId="Equation.DSMT4">
                    <p:embed/>
                  </p:oleObj>
                </mc:Choice>
                <mc:Fallback>
                  <p:oleObj name="Equation" r:id="rId7" imgW="1287854" imgH="39634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968"/>
                          <a:ext cx="2057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60ED03ED-922A-B724-6C08-5C4EBE77282E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221163"/>
            <a:ext cx="4552950" cy="1966912"/>
            <a:chOff x="480" y="2448"/>
            <a:chExt cx="2868" cy="1239"/>
          </a:xfrm>
        </p:grpSpPr>
        <p:sp>
          <p:nvSpPr>
            <p:cNvPr id="8205" name="Rectangle 11">
              <a:extLst>
                <a:ext uri="{FF2B5EF4-FFF2-40B4-BE49-F238E27FC236}">
                  <a16:creationId xmlns:a16="http://schemas.microsoft.com/office/drawing/2014/main" id="{58CA8AD6-971F-269B-1AEA-7DD6EE1A4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其中</a:t>
              </a:r>
            </a:p>
          </p:txBody>
        </p:sp>
        <p:graphicFrame>
          <p:nvGraphicFramePr>
            <p:cNvPr id="8206" name="Object 12">
              <a:extLst>
                <a:ext uri="{FF2B5EF4-FFF2-40B4-BE49-F238E27FC236}">
                  <a16:creationId xmlns:a16="http://schemas.microsoft.com/office/drawing/2014/main" id="{AD4F429F-224E-6883-1DA8-F3DA761415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448"/>
            <a:ext cx="2244" cy="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84153" imgH="929850" progId="Equation.DSMT4">
                    <p:embed/>
                  </p:oleObj>
                </mc:Choice>
                <mc:Fallback>
                  <p:oleObj name="Equation" r:id="rId9" imgW="1684153" imgH="92985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48"/>
                          <a:ext cx="2244" cy="1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9411F378-DBBC-BFD9-A646-34927027035E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357688"/>
            <a:ext cx="3349625" cy="1649412"/>
            <a:chOff x="3412" y="2587"/>
            <a:chExt cx="2032" cy="1039"/>
          </a:xfrm>
        </p:grpSpPr>
        <p:graphicFrame>
          <p:nvGraphicFramePr>
            <p:cNvPr id="8200" name="Object 14">
              <a:extLst>
                <a:ext uri="{FF2B5EF4-FFF2-40B4-BE49-F238E27FC236}">
                  <a16:creationId xmlns:a16="http://schemas.microsoft.com/office/drawing/2014/main" id="{15103377-384C-31E5-6AA6-4CD423EB70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" y="2592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7913" imgH="213307" progId="Equation.DSMT4">
                    <p:embed/>
                  </p:oleObj>
                </mc:Choice>
                <mc:Fallback>
                  <p:oleObj name="Equation" r:id="rId11" imgW="197913" imgH="213307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" y="2592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Rectangle 15">
              <a:extLst>
                <a:ext uri="{FF2B5EF4-FFF2-40B4-BE49-F238E27FC236}">
                  <a16:creationId xmlns:a16="http://schemas.microsoft.com/office/drawing/2014/main" id="{FDB97029-A44C-9AD8-B82C-D64F752FA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2587"/>
              <a:ext cx="14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 是把</a:t>
              </a:r>
              <a:r>
                <a:rPr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中第</a:t>
              </a:r>
              <a:r>
                <a:rPr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k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列</a:t>
              </a:r>
            </a:p>
          </p:txBody>
        </p:sp>
        <p:graphicFrame>
          <p:nvGraphicFramePr>
            <p:cNvPr id="8202" name="Object 16">
              <a:extLst>
                <a:ext uri="{FF2B5EF4-FFF2-40B4-BE49-F238E27FC236}">
                  <a16:creationId xmlns:a16="http://schemas.microsoft.com/office/drawing/2014/main" id="{1318A855-AB94-D5A7-D458-30D61B08C5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928"/>
            <a:ext cx="179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432738" imgH="244050" progId="Equation.DSMT4">
                    <p:embed/>
                  </p:oleObj>
                </mc:Choice>
                <mc:Fallback>
                  <p:oleObj name="Equation" r:id="rId13" imgW="1432738" imgH="24405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28"/>
                          <a:ext cx="179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17">
              <a:extLst>
                <a:ext uri="{FF2B5EF4-FFF2-40B4-BE49-F238E27FC236}">
                  <a16:creationId xmlns:a16="http://schemas.microsoft.com/office/drawing/2014/main" id="{AA8CCE48-75A1-9D3E-4E2D-3AFCD7E82A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312"/>
            <a:ext cx="155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41927" imgH="244050" progId="Equation.DSMT4">
                    <p:embed/>
                  </p:oleObj>
                </mc:Choice>
                <mc:Fallback>
                  <p:oleObj name="Equation" r:id="rId15" imgW="1241927" imgH="24405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12"/>
                          <a:ext cx="155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Rectangle 18">
              <a:extLst>
                <a:ext uri="{FF2B5EF4-FFF2-40B4-BE49-F238E27FC236}">
                  <a16:creationId xmlns:a16="http://schemas.microsoft.com/office/drawing/2014/main" id="{CA14E64B-B12F-A102-05A7-673AE7BC4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3312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ahoma" panose="020B0604030504040204" pitchFamily="34" charset="0"/>
                  <a:ea typeface="楷体_GB2312" pitchFamily="49" charset="-122"/>
                </a:rPr>
                <a:t>换为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7" name="AutoShape 25">
            <a:extLst>
              <a:ext uri="{FF2B5EF4-FFF2-40B4-BE49-F238E27FC236}">
                <a16:creationId xmlns:a16="http://schemas.microsoft.com/office/drawing/2014/main" id="{FC4C0D58-F95E-9D9A-D365-7F4F1954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315200" cy="55626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E2CD98E-EA54-3598-185E-77E466BD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371600"/>
            <a:ext cx="661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这要计算       个行列式，做     次除法。</a:t>
            </a:r>
          </a:p>
        </p:txBody>
      </p:sp>
      <p:sp>
        <p:nvSpPr>
          <p:cNvPr id="74756" name="Oval 4">
            <a:extLst>
              <a:ext uri="{FF2B5EF4-FFF2-40B4-BE49-F238E27FC236}">
                <a16:creationId xmlns:a16="http://schemas.microsoft.com/office/drawing/2014/main" id="{25AC6468-E11A-F7C9-DDB8-6108BB12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1295400"/>
            <a:ext cx="1006475" cy="533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chemeClr val="hlink"/>
                </a:solidFill>
              </a:rPr>
              <a:t>n</a:t>
            </a:r>
            <a:r>
              <a:rPr lang="en-US" altLang="zh-CN" sz="2400" b="1">
                <a:solidFill>
                  <a:schemeClr val="hlink"/>
                </a:solidFill>
              </a:rPr>
              <a:t>+1</a:t>
            </a:r>
          </a:p>
        </p:txBody>
      </p:sp>
      <p:sp>
        <p:nvSpPr>
          <p:cNvPr id="74757" name="Oval 5">
            <a:extLst>
              <a:ext uri="{FF2B5EF4-FFF2-40B4-BE49-F238E27FC236}">
                <a16:creationId xmlns:a16="http://schemas.microsoft.com/office/drawing/2014/main" id="{2B441164-A0E8-FE39-8F5E-6EEDF5A89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1387475"/>
            <a:ext cx="554037" cy="457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09B53A6C-6B3D-E22F-6FD5-ED8C5626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905000"/>
            <a:ext cx="610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而每个行列式包含     个乘积，每个乘积</a:t>
            </a:r>
          </a:p>
        </p:txBody>
      </p:sp>
      <p:sp>
        <p:nvSpPr>
          <p:cNvPr id="74760" name="Oval 8">
            <a:extLst>
              <a:ext uri="{FF2B5EF4-FFF2-40B4-BE49-F238E27FC236}">
                <a16:creationId xmlns:a16="http://schemas.microsoft.com/office/drawing/2014/main" id="{24193E3A-DA27-B248-8509-E3104302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1905000"/>
            <a:ext cx="685800" cy="4191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chemeClr val="hlink"/>
                </a:solidFill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</a:rPr>
              <a:t>!</a:t>
            </a:r>
          </a:p>
        </p:txBody>
      </p:sp>
      <p:sp>
        <p:nvSpPr>
          <p:cNvPr id="74762" name="Oval 10">
            <a:extLst>
              <a:ext uri="{FF2B5EF4-FFF2-40B4-BE49-F238E27FC236}">
                <a16:creationId xmlns:a16="http://schemas.microsoft.com/office/drawing/2014/main" id="{02646315-854C-ED7E-B918-A00F6CB35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2349500"/>
            <a:ext cx="879475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chemeClr val="hlink"/>
                </a:solidFill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</a:rPr>
              <a:t>-1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5AD29E62-5821-ADF3-29A2-982A40EDC897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2349500"/>
            <a:ext cx="4541838" cy="457200"/>
            <a:chOff x="984" y="1488"/>
            <a:chExt cx="2861" cy="288"/>
          </a:xfrm>
        </p:grpSpPr>
        <p:sp>
          <p:nvSpPr>
            <p:cNvPr id="9239" name="Rectangle 9">
              <a:extLst>
                <a:ext uri="{FF2B5EF4-FFF2-40B4-BE49-F238E27FC236}">
                  <a16:creationId xmlns:a16="http://schemas.microsoft.com/office/drawing/2014/main" id="{12EB2212-0AE8-3511-5D68-C89EBEA67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488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需做</a:t>
              </a:r>
            </a:p>
          </p:txBody>
        </p:sp>
        <p:sp>
          <p:nvSpPr>
            <p:cNvPr id="9240" name="Rectangle 11">
              <a:extLst>
                <a:ext uri="{FF2B5EF4-FFF2-40B4-BE49-F238E27FC236}">
                  <a16:creationId xmlns:a16="http://schemas.microsoft.com/office/drawing/2014/main" id="{910B83B7-97FF-6EF3-D28C-BD0246E2B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1488"/>
              <a:ext cx="17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次乘法</a:t>
              </a:r>
              <a:r>
                <a:rPr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这样共需做</a:t>
              </a:r>
            </a:p>
          </p:txBody>
        </p:sp>
      </p:grpSp>
      <p:graphicFrame>
        <p:nvGraphicFramePr>
          <p:cNvPr id="74764" name="Object 12">
            <a:extLst>
              <a:ext uri="{FF2B5EF4-FFF2-40B4-BE49-F238E27FC236}">
                <a16:creationId xmlns:a16="http://schemas.microsoft.com/office/drawing/2014/main" id="{EA3211CF-90E2-CDE7-3D3B-8D9C4CD5C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2819400"/>
          <a:ext cx="3194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2738" imgH="213307" progId="Equation.DSMT4">
                  <p:embed/>
                </p:oleObj>
              </mc:Choice>
              <mc:Fallback>
                <p:oleObj name="Equation" r:id="rId7" imgW="1432738" imgH="21330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2819400"/>
                        <a:ext cx="31940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5" name="Text Box 13">
            <a:extLst>
              <a:ext uri="{FF2B5EF4-FFF2-40B4-BE49-F238E27FC236}">
                <a16:creationId xmlns:a16="http://schemas.microsoft.com/office/drawing/2014/main" id="{AA688D66-EAD4-D4F8-E913-6091B004D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76600"/>
            <a:ext cx="189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次乘除法。</a:t>
            </a:r>
          </a:p>
        </p:txBody>
      </p:sp>
      <p:sp>
        <p:nvSpPr>
          <p:cNvPr id="74766" name="Rectangle 14">
            <a:extLst>
              <a:ext uri="{FF2B5EF4-FFF2-40B4-BE49-F238E27FC236}">
                <a16:creationId xmlns:a16="http://schemas.microsoft.com/office/drawing/2014/main" id="{E0DD9D7E-D59B-C9C3-827B-722893A92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295650"/>
            <a:ext cx="1766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400" b="1" i="1">
                <a:solidFill>
                  <a:schemeClr val="hlink"/>
                </a:solidFill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</a:rPr>
              <a:t>=20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</a:p>
        </p:txBody>
      </p:sp>
      <p:graphicFrame>
        <p:nvGraphicFramePr>
          <p:cNvPr id="74767" name="Object 15">
            <a:extLst>
              <a:ext uri="{FF2B5EF4-FFF2-40B4-BE49-F238E27FC236}">
                <a16:creationId xmlns:a16="http://schemas.microsoft.com/office/drawing/2014/main" id="{CCA485D4-2AEB-2C4B-E441-07A4DBAD1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3219450"/>
          <a:ext cx="2057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45058" imgH="220875" progId="Equation.DSMT4">
                  <p:embed/>
                </p:oleObj>
              </mc:Choice>
              <mc:Fallback>
                <p:oleObj name="Equation" r:id="rId9" imgW="945058" imgH="22087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219450"/>
                        <a:ext cx="2057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>
            <a:extLst>
              <a:ext uri="{FF2B5EF4-FFF2-40B4-BE49-F238E27FC236}">
                <a16:creationId xmlns:a16="http://schemas.microsoft.com/office/drawing/2014/main" id="{7AB018F8-86B0-6FA5-3324-7EDC1ED88A1A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3213100"/>
            <a:ext cx="6300788" cy="1328738"/>
            <a:chOff x="862" y="2016"/>
            <a:chExt cx="3930" cy="837"/>
          </a:xfrm>
        </p:grpSpPr>
        <p:sp>
          <p:nvSpPr>
            <p:cNvPr id="9236" name="Rectangle 16">
              <a:extLst>
                <a:ext uri="{FF2B5EF4-FFF2-40B4-BE49-F238E27FC236}">
                  <a16:creationId xmlns:a16="http://schemas.microsoft.com/office/drawing/2014/main" id="{22592A6C-A104-40CD-435E-315362D3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016"/>
              <a:ext cx="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这意味</a:t>
              </a:r>
            </a:p>
          </p:txBody>
        </p:sp>
        <p:sp>
          <p:nvSpPr>
            <p:cNvPr id="9237" name="Rectangle 17">
              <a:extLst>
                <a:ext uri="{FF2B5EF4-FFF2-40B4-BE49-F238E27FC236}">
                  <a16:creationId xmlns:a16="http://schemas.microsoft.com/office/drawing/2014/main" id="{32139E8B-F5FB-106A-0D34-A7FCC31A2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304"/>
              <a:ext cx="37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着在每秒做一亿次乘除法的计算机上，要做</a:t>
              </a:r>
            </a:p>
          </p:txBody>
        </p:sp>
        <p:sp>
          <p:nvSpPr>
            <p:cNvPr id="9238" name="Rectangle 19">
              <a:extLst>
                <a:ext uri="{FF2B5EF4-FFF2-40B4-BE49-F238E27FC236}">
                  <a16:creationId xmlns:a16="http://schemas.microsoft.com/office/drawing/2014/main" id="{9CA34DC3-32AF-4DBF-D66E-E0A719A19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2496"/>
              <a:ext cx="888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多万年！</a:t>
              </a:r>
            </a:p>
          </p:txBody>
        </p:sp>
      </p:grpSp>
      <p:graphicFrame>
        <p:nvGraphicFramePr>
          <p:cNvPr id="74772" name="Object 20">
            <a:extLst>
              <a:ext uri="{FF2B5EF4-FFF2-40B4-BE49-F238E27FC236}">
                <a16:creationId xmlns:a16="http://schemas.microsoft.com/office/drawing/2014/main" id="{665E1427-3224-9A43-B25C-BEA72F869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071938"/>
          <a:ext cx="4127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7913" imgH="167430" progId="Equation.DSMT4">
                  <p:embed/>
                </p:oleObj>
              </mc:Choice>
              <mc:Fallback>
                <p:oleObj name="Equation" r:id="rId11" imgW="197913" imgH="16743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071938"/>
                        <a:ext cx="4127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8">
            <a:extLst>
              <a:ext uri="{FF2B5EF4-FFF2-40B4-BE49-F238E27FC236}">
                <a16:creationId xmlns:a16="http://schemas.microsoft.com/office/drawing/2014/main" id="{4F9B400E-0B43-E031-FA14-5D4C0CB7811F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4443413"/>
            <a:ext cx="5715000" cy="914400"/>
            <a:chOff x="1032" y="2832"/>
            <a:chExt cx="3600" cy="576"/>
          </a:xfrm>
        </p:grpSpPr>
        <p:sp>
          <p:nvSpPr>
            <p:cNvPr id="9233" name="Rectangle 21">
              <a:extLst>
                <a:ext uri="{FF2B5EF4-FFF2-40B4-BE49-F238E27FC236}">
                  <a16:creationId xmlns:a16="http://schemas.microsoft.com/office/drawing/2014/main" id="{06A02754-2EFC-FFF2-A3F0-08485A0DE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2832"/>
              <a:ext cx="3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因此，在构造算法时，还应考虑如何</a:t>
              </a:r>
            </a:p>
          </p:txBody>
        </p:sp>
        <p:sp>
          <p:nvSpPr>
            <p:cNvPr id="9234" name="Rectangle 22">
              <a:extLst>
                <a:ext uri="{FF2B5EF4-FFF2-40B4-BE49-F238E27FC236}">
                  <a16:creationId xmlns:a16="http://schemas.microsoft.com/office/drawing/2014/main" id="{0E5AB4EF-7F21-1AFC-FC8C-DD98C91BD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3120"/>
              <a:ext cx="5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计算</a:t>
              </a:r>
              <a:r>
                <a:rPr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9235" name="Rectangle 23">
              <a:extLst>
                <a:ext uri="{FF2B5EF4-FFF2-40B4-BE49-F238E27FC236}">
                  <a16:creationId xmlns:a16="http://schemas.microsoft.com/office/drawing/2014/main" id="{4F234F20-0F67-B678-9B85-2412F530B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3120"/>
              <a:ext cx="15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才能</a:t>
              </a: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既快又省。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3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3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4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7" grpId="0" animBg="1"/>
      <p:bldP spid="74755" grpId="0" autoUpdateAnimBg="0"/>
      <p:bldP spid="74756" grpId="0" animBg="1" autoUpdateAnimBg="0"/>
      <p:bldP spid="74757" grpId="0" animBg="1" autoUpdateAnimBg="0"/>
      <p:bldP spid="74758" grpId="0" autoUpdateAnimBg="0"/>
      <p:bldP spid="74760" grpId="0" animBg="1" autoUpdateAnimBg="0"/>
      <p:bldP spid="74762" grpId="0" animBg="1" autoUpdateAnimBg="0"/>
      <p:bldP spid="74765" grpId="0" autoUpdateAnimBg="0"/>
      <p:bldP spid="7476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274AD0A4-055F-85F6-F115-1F686947391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"/>
            <a:ext cx="8382000" cy="1752600"/>
            <a:chOff x="288" y="240"/>
            <a:chExt cx="5280" cy="1104"/>
          </a:xfrm>
        </p:grpSpPr>
        <p:sp>
          <p:nvSpPr>
            <p:cNvPr id="10259" name="Rectangle 2">
              <a:extLst>
                <a:ext uri="{FF2B5EF4-FFF2-40B4-BE49-F238E27FC236}">
                  <a16:creationId xmlns:a16="http://schemas.microsoft.com/office/drawing/2014/main" id="{CFD55779-4E71-8176-F1AF-DD79EF5AC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8"/>
              <a:ext cx="528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ea typeface="楷体_GB2312" pitchFamily="49" charset="-122"/>
                </a:rPr>
                <a:t>            </a:t>
              </a:r>
              <a:r>
                <a:rPr lang="zh-CN" altLang="en-US" sz="3600" b="1">
                  <a:solidFill>
                    <a:srgbClr val="FF3300"/>
                  </a:solidFill>
                  <a:ea typeface="楷体_GB2312" pitchFamily="49" charset="-122"/>
                </a:rPr>
                <a:t>提问：</a:t>
              </a:r>
              <a:r>
                <a:rPr lang="zh-CN" altLang="en-US" sz="3600" b="1">
                  <a:ea typeface="楷体_GB2312" pitchFamily="49" charset="-122"/>
                </a:rPr>
                <a:t>数值分析是做什么用的？</a:t>
              </a:r>
            </a:p>
          </p:txBody>
        </p:sp>
        <p:pic>
          <p:nvPicPr>
            <p:cNvPr id="10260" name="Picture 3" descr="AMCONFUS">
              <a:extLst>
                <a:ext uri="{FF2B5EF4-FFF2-40B4-BE49-F238E27FC236}">
                  <a16:creationId xmlns:a16="http://schemas.microsoft.com/office/drawing/2014/main" id="{CFEF43F6-94AF-45EF-40C6-567F06EFC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40"/>
              <a:ext cx="647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68">
            <a:extLst>
              <a:ext uri="{FF2B5EF4-FFF2-40B4-BE49-F238E27FC236}">
                <a16:creationId xmlns:a16="http://schemas.microsoft.com/office/drawing/2014/main" id="{CCE6718A-B3E0-482E-A4CD-3643223F8196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276475"/>
            <a:ext cx="3130550" cy="1439863"/>
            <a:chOff x="3312" y="1440"/>
            <a:chExt cx="1859" cy="907"/>
          </a:xfrm>
        </p:grpSpPr>
        <p:sp>
          <p:nvSpPr>
            <p:cNvPr id="10257" name="Oval 7">
              <a:extLst>
                <a:ext uri="{FF2B5EF4-FFF2-40B4-BE49-F238E27FC236}">
                  <a16:creationId xmlns:a16="http://schemas.microsoft.com/office/drawing/2014/main" id="{247125B5-73C5-E7C6-FC33-2D51DEA15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440"/>
              <a:ext cx="907" cy="90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8D8D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数值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分析</a:t>
              </a:r>
              <a:endParaRPr lang="zh-CN" altLang="en-US" sz="2400">
                <a:solidFill>
                  <a:srgbClr val="FF3300"/>
                </a:solidFill>
              </a:endParaRPr>
            </a:p>
          </p:txBody>
        </p:sp>
        <p:sp>
          <p:nvSpPr>
            <p:cNvPr id="10258" name="AutoShape 10">
              <a:extLst>
                <a:ext uri="{FF2B5EF4-FFF2-40B4-BE49-F238E27FC236}">
                  <a16:creationId xmlns:a16="http://schemas.microsoft.com/office/drawing/2014/main" id="{63D73429-459D-7202-BDC4-424778ADE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64"/>
              <a:ext cx="784" cy="160"/>
            </a:xfrm>
            <a:prstGeom prst="rightArrow">
              <a:avLst>
                <a:gd name="adj1" fmla="val 50000"/>
                <a:gd name="adj2" fmla="val 122500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ea typeface="楷体_GB2312" pitchFamily="49" charset="-122"/>
              </a:endParaRPr>
            </a:p>
          </p:txBody>
        </p:sp>
      </p:grpSp>
      <p:grpSp>
        <p:nvGrpSpPr>
          <p:cNvPr id="4" name="Group 67">
            <a:extLst>
              <a:ext uri="{FF2B5EF4-FFF2-40B4-BE49-F238E27FC236}">
                <a16:creationId xmlns:a16="http://schemas.microsoft.com/office/drawing/2014/main" id="{63EFCB85-C2E8-9148-BC29-65A54D6C16B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209800"/>
            <a:ext cx="4391025" cy="1939925"/>
            <a:chOff x="432" y="1440"/>
            <a:chExt cx="2688" cy="1200"/>
          </a:xfrm>
        </p:grpSpPr>
        <p:sp>
          <p:nvSpPr>
            <p:cNvPr id="10254" name="AutoShape 11">
              <a:extLst>
                <a:ext uri="{FF2B5EF4-FFF2-40B4-BE49-F238E27FC236}">
                  <a16:creationId xmlns:a16="http://schemas.microsoft.com/office/drawing/2014/main" id="{0007F738-991C-7FF7-32F1-732C813D6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40"/>
              <a:ext cx="2688" cy="1200"/>
            </a:xfrm>
            <a:prstGeom prst="bevel">
              <a:avLst>
                <a:gd name="adj" fmla="val 8421"/>
              </a:avLst>
            </a:prstGeom>
            <a:gradFill rotWithShape="0">
              <a:gsLst>
                <a:gs pos="0">
                  <a:srgbClr val="D8D8D8"/>
                </a:gs>
                <a:gs pos="50000">
                  <a:srgbClr val="FFFFFF"/>
                </a:gs>
                <a:gs pos="100000">
                  <a:srgbClr val="D8D8D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ea typeface="楷体_GB2312" pitchFamily="49" charset="-122"/>
              </a:endParaRPr>
            </a:p>
          </p:txBody>
        </p:sp>
        <p:sp>
          <p:nvSpPr>
            <p:cNvPr id="10255" name="Rectangle 44">
              <a:extLst>
                <a:ext uri="{FF2B5EF4-FFF2-40B4-BE49-F238E27FC236}">
                  <a16:creationId xmlns:a16="http://schemas.microsoft.com/office/drawing/2014/main" id="{896C0A1A-3D90-CE3E-A677-044FB7B8C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" y="1536"/>
              <a:ext cx="208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7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输入复杂问题或运算</a:t>
              </a:r>
              <a:endParaRPr lang="zh-CN" altLang="en-US" sz="2400">
                <a:ea typeface="楷体_GB2312" pitchFamily="49" charset="-122"/>
              </a:endParaRPr>
            </a:p>
          </p:txBody>
        </p:sp>
        <p:graphicFrame>
          <p:nvGraphicFramePr>
            <p:cNvPr id="10256" name="Object 46">
              <a:extLst>
                <a:ext uri="{FF2B5EF4-FFF2-40B4-BE49-F238E27FC236}">
                  <a16:creationId xmlns:a16="http://schemas.microsoft.com/office/drawing/2014/main" id="{C043B389-DC19-F1B6-0ECA-C375F3B1D2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1" y="1824"/>
            <a:ext cx="2096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27200" imgH="736600" progId="Equation.DSMT4">
                    <p:embed/>
                  </p:oleObj>
                </mc:Choice>
                <mc:Fallback>
                  <p:oleObj name="Equation" r:id="rId5" imgW="1727200" imgH="7366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1824"/>
                          <a:ext cx="2096" cy="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0">
            <a:extLst>
              <a:ext uri="{FF2B5EF4-FFF2-40B4-BE49-F238E27FC236}">
                <a16:creationId xmlns:a16="http://schemas.microsoft.com/office/drawing/2014/main" id="{8D895A66-8118-BE00-DCA6-2A3DF0DFE492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3962400"/>
            <a:ext cx="1223963" cy="1987550"/>
            <a:chOff x="4032" y="2544"/>
            <a:chExt cx="672" cy="1200"/>
          </a:xfrm>
        </p:grpSpPr>
        <p:sp>
          <p:nvSpPr>
            <p:cNvPr id="10252" name="AutoShape 49">
              <a:extLst>
                <a:ext uri="{FF2B5EF4-FFF2-40B4-BE49-F238E27FC236}">
                  <a16:creationId xmlns:a16="http://schemas.microsoft.com/office/drawing/2014/main" id="{2B3E8A27-88A6-43B8-2B4D-A563D4CFC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52" y="271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ea typeface="楷体_GB2312" pitchFamily="49" charset="-122"/>
              </a:endParaRPr>
            </a:p>
          </p:txBody>
        </p:sp>
        <p:sp>
          <p:nvSpPr>
            <p:cNvPr id="10253" name="Oval 59">
              <a:extLst>
                <a:ext uri="{FF2B5EF4-FFF2-40B4-BE49-F238E27FC236}">
                  <a16:creationId xmlns:a16="http://schemas.microsoft.com/office/drawing/2014/main" id="{1A705557-DB22-CDDD-F338-322497B32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72"/>
              <a:ext cx="672" cy="67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9B9B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  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  </a:t>
              </a:r>
              <a:endParaRPr lang="en-US" altLang="zh-CN" sz="2800" b="1">
                <a:ea typeface="楷体_GB2312" pitchFamily="49" charset="-122"/>
              </a:endParaRPr>
            </a:p>
          </p:txBody>
        </p:sp>
      </p:grpSp>
      <p:grpSp>
        <p:nvGrpSpPr>
          <p:cNvPr id="6" name="Group 69">
            <a:extLst>
              <a:ext uri="{FF2B5EF4-FFF2-40B4-BE49-F238E27FC236}">
                <a16:creationId xmlns:a16="http://schemas.microsoft.com/office/drawing/2014/main" id="{7BB43DEC-4F73-B4C1-607C-9CAE57A23A7E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4652963"/>
            <a:ext cx="3024188" cy="1524000"/>
            <a:chOff x="2496" y="2928"/>
            <a:chExt cx="1872" cy="960"/>
          </a:xfrm>
        </p:grpSpPr>
        <p:sp>
          <p:nvSpPr>
            <p:cNvPr id="10250" name="Oval 62">
              <a:extLst>
                <a:ext uri="{FF2B5EF4-FFF2-40B4-BE49-F238E27FC236}">
                  <a16:creationId xmlns:a16="http://schemas.microsoft.com/office/drawing/2014/main" id="{E16BE286-23A6-7708-154A-C0B2CC11D6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928"/>
              <a:ext cx="1039" cy="96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D8D8D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ea typeface="楷体_GB2312" pitchFamily="49" charset="-122"/>
                </a:rPr>
                <a:t>计算机</a:t>
              </a:r>
              <a:endParaRPr lang="zh-CN" altLang="en-US" sz="2400"/>
            </a:p>
          </p:txBody>
        </p:sp>
        <p:sp>
          <p:nvSpPr>
            <p:cNvPr id="10251" name="AutoShape 63">
              <a:extLst>
                <a:ext uri="{FF2B5EF4-FFF2-40B4-BE49-F238E27FC236}">
                  <a16:creationId xmlns:a16="http://schemas.microsoft.com/office/drawing/2014/main" id="{FBCE2FCC-B94F-EF88-FECF-2A2C07B0C2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03" y="3332"/>
              <a:ext cx="765" cy="152"/>
            </a:xfrm>
            <a:prstGeom prst="rightArrow">
              <a:avLst>
                <a:gd name="adj1" fmla="val 50000"/>
                <a:gd name="adj2" fmla="val 125822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ea typeface="楷体_GB2312" pitchFamily="49" charset="-122"/>
              </a:endParaRPr>
            </a:p>
          </p:txBody>
        </p:sp>
      </p:grpSp>
      <p:grpSp>
        <p:nvGrpSpPr>
          <p:cNvPr id="7" name="Group 70">
            <a:extLst>
              <a:ext uri="{FF2B5EF4-FFF2-40B4-BE49-F238E27FC236}">
                <a16:creationId xmlns:a16="http://schemas.microsoft.com/office/drawing/2014/main" id="{A67610DA-E3E0-29FE-9269-20B98A3C0021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4797425"/>
            <a:ext cx="3222625" cy="1152525"/>
            <a:chOff x="336" y="3072"/>
            <a:chExt cx="1984" cy="672"/>
          </a:xfrm>
        </p:grpSpPr>
        <p:sp>
          <p:nvSpPr>
            <p:cNvPr id="10248" name="AutoShape 64">
              <a:extLst>
                <a:ext uri="{FF2B5EF4-FFF2-40B4-BE49-F238E27FC236}">
                  <a16:creationId xmlns:a16="http://schemas.microsoft.com/office/drawing/2014/main" id="{A77FF60A-F897-8621-C996-D5D4FD5E4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72"/>
              <a:ext cx="1248" cy="672"/>
            </a:xfrm>
            <a:prstGeom prst="bevel">
              <a:avLst>
                <a:gd name="adj" fmla="val 12500"/>
              </a:avLst>
            </a:prstGeom>
            <a:gradFill rotWithShape="0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ea typeface="楷体_GB2312" pitchFamily="49" charset="-122"/>
                </a:rPr>
                <a:t>近似解</a:t>
              </a:r>
            </a:p>
          </p:txBody>
        </p:sp>
        <p:sp>
          <p:nvSpPr>
            <p:cNvPr id="10249" name="AutoShape 65">
              <a:extLst>
                <a:ext uri="{FF2B5EF4-FFF2-40B4-BE49-F238E27FC236}">
                  <a16:creationId xmlns:a16="http://schemas.microsoft.com/office/drawing/2014/main" id="{74E14BDE-58D2-29A5-A0C7-32EC02FE0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360"/>
              <a:ext cx="640" cy="144"/>
            </a:xfrm>
            <a:prstGeom prst="leftArrow">
              <a:avLst>
                <a:gd name="adj1" fmla="val 50000"/>
                <a:gd name="adj2" fmla="val 111111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240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85BD5F02-9EBD-E528-9720-B656EC71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第一章  误差  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Error */</a:t>
            </a:r>
          </a:p>
        </p:txBody>
      </p:sp>
      <p:sp>
        <p:nvSpPr>
          <p:cNvPr id="30723" name="Text Box 1027">
            <a:extLst>
              <a:ext uri="{FF2B5EF4-FFF2-40B4-BE49-F238E27FC236}">
                <a16:creationId xmlns:a16="http://schemas.microsoft.com/office/drawing/2014/main" id="{B8085D48-644D-A64A-61C9-61072A6E2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§1  </a:t>
            </a:r>
            <a:r>
              <a:rPr lang="zh-CN" altLang="en-US" sz="2800" b="1">
                <a:ea typeface="楷体_GB2312" pitchFamily="49" charset="-122"/>
              </a:rPr>
              <a:t>误差的背景介绍  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Introduction */</a:t>
            </a:r>
            <a:endParaRPr lang="en-US" altLang="zh-CN" sz="2400" b="1">
              <a:ea typeface="楷体_GB2312" pitchFamily="49" charset="-122"/>
            </a:endParaRPr>
          </a:p>
        </p:txBody>
      </p:sp>
      <p:sp>
        <p:nvSpPr>
          <p:cNvPr id="30724" name="Text Box 1028">
            <a:extLst>
              <a:ext uri="{FF2B5EF4-FFF2-40B4-BE49-F238E27FC236}">
                <a16:creationId xmlns:a16="http://schemas.microsoft.com/office/drawing/2014/main" id="{BDCE421E-E0AA-D746-95E3-D7BDF3B00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05063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1.  </a:t>
            </a:r>
            <a:r>
              <a:rPr lang="zh-CN" altLang="en-US" sz="2800" b="1">
                <a:ea typeface="楷体_GB2312" pitchFamily="49" charset="-122"/>
              </a:rPr>
              <a:t>来源与分类  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Source &amp; Classification */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30725" name="Text Box 1029">
            <a:extLst>
              <a:ext uri="{FF2B5EF4-FFF2-40B4-BE49-F238E27FC236}">
                <a16:creationId xmlns:a16="http://schemas.microsoft.com/office/drawing/2014/main" id="{FBF991B5-CBBF-B9FD-36DC-5E48C14EA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95625"/>
            <a:ext cx="8077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从实际问题中抽象出数学模型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            </a:t>
            </a:r>
            <a:r>
              <a:rPr lang="en-US" altLang="zh-CN" sz="2400" b="1">
                <a:ea typeface="楷体_GB2312" pitchFamily="49" charset="-122"/>
              </a:rPr>
              <a:t>—— 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模型误差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Modeling Error */</a:t>
            </a:r>
          </a:p>
        </p:txBody>
      </p:sp>
      <p:sp>
        <p:nvSpPr>
          <p:cNvPr id="30726" name="Text Box 1030">
            <a:extLst>
              <a:ext uri="{FF2B5EF4-FFF2-40B4-BE49-F238E27FC236}">
                <a16:creationId xmlns:a16="http://schemas.microsoft.com/office/drawing/2014/main" id="{C66B8661-5C99-B0E3-0372-EBA6D1AD1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62425"/>
            <a:ext cx="80756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通过测量得到模型中参数的值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            </a:t>
            </a:r>
            <a:r>
              <a:rPr lang="en-US" altLang="zh-CN" sz="2400" b="1">
                <a:ea typeface="楷体_GB2312" pitchFamily="49" charset="-122"/>
              </a:rPr>
              <a:t>—— 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观测误差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Measurement Error */</a:t>
            </a:r>
          </a:p>
        </p:txBody>
      </p:sp>
      <p:sp>
        <p:nvSpPr>
          <p:cNvPr id="30727" name="Text Box 1031">
            <a:extLst>
              <a:ext uri="{FF2B5EF4-FFF2-40B4-BE49-F238E27FC236}">
                <a16:creationId xmlns:a16="http://schemas.microsoft.com/office/drawing/2014/main" id="{E27EDD0F-B44D-259A-E9FD-7DD31F130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05425"/>
            <a:ext cx="807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求近似解 </a:t>
            </a:r>
            <a:r>
              <a:rPr lang="en-US" altLang="zh-CN" sz="2400" b="1">
                <a:ea typeface="楷体_GB2312" pitchFamily="49" charset="-122"/>
              </a:rPr>
              <a:t>—— 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方法误差 </a:t>
            </a: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</a:rPr>
              <a:t>(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截断误差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Truncation Error */ </a:t>
            </a:r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0728" name="Text Box 1032">
            <a:extLst>
              <a:ext uri="{FF2B5EF4-FFF2-40B4-BE49-F238E27FC236}">
                <a16:creationId xmlns:a16="http://schemas.microsoft.com/office/drawing/2014/main" id="{8DDE324B-27EB-8046-AFEB-951CD5C02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67425"/>
            <a:ext cx="807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机器字长有限 </a:t>
            </a:r>
            <a:r>
              <a:rPr lang="en-US" altLang="zh-CN" sz="2400" b="1">
                <a:ea typeface="楷体_GB2312" pitchFamily="49" charset="-122"/>
              </a:rPr>
              <a:t>—— 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舍入误差</a:t>
            </a: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Roundoff  Error */</a:t>
            </a:r>
            <a:endParaRPr lang="en-US" altLang="zh-CN" sz="2400" b="1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30729" name="AutoShape 1033">
            <a:extLst>
              <a:ext uri="{FF2B5EF4-FFF2-40B4-BE49-F238E27FC236}">
                <a16:creationId xmlns:a16="http://schemas.microsoft.com/office/drawing/2014/main" id="{53FFE748-9538-C8D5-AB4E-BD9FE7B0C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53025"/>
            <a:ext cx="304800" cy="304800"/>
          </a:xfrm>
          <a:prstGeom prst="irregularSeal1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30730" name="AutoShape 1034">
            <a:extLst>
              <a:ext uri="{FF2B5EF4-FFF2-40B4-BE49-F238E27FC236}">
                <a16:creationId xmlns:a16="http://schemas.microsoft.com/office/drawing/2014/main" id="{B9BDD6FC-EA2A-64F0-1D05-E6772D961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915025"/>
            <a:ext cx="304800" cy="304800"/>
          </a:xfrm>
          <a:prstGeom prst="irregularSeal1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2" name="Text Box 1029">
            <a:extLst>
              <a:ext uri="{FF2B5EF4-FFF2-40B4-BE49-F238E27FC236}">
                <a16:creationId xmlns:a16="http://schemas.microsoft.com/office/drawing/2014/main" id="{A5CE1F93-EA2F-92FA-EAEC-14C503BC5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19275"/>
            <a:ext cx="813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误差：</a:t>
            </a:r>
            <a:r>
              <a:rPr lang="zh-CN" altLang="en-US" sz="2400" b="1">
                <a:ea typeface="楷体_GB2312" pitchFamily="49" charset="-122"/>
              </a:rPr>
              <a:t>一个物理量的真实值与计算值之间的差异 </a:t>
            </a:r>
            <a:endParaRPr lang="en-US" altLang="zh-CN" sz="2000" b="1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30724" grpId="0" autoUpdateAnimBg="0"/>
      <p:bldP spid="30725" grpId="0" autoUpdateAnimBg="0"/>
      <p:bldP spid="30726" grpId="0" autoUpdateAnimBg="0"/>
      <p:bldP spid="30727" grpId="0" autoUpdateAnimBg="0"/>
      <p:bldP spid="30728" grpId="0" autoUpdateAnimBg="0"/>
      <p:bldP spid="30729" grpId="0" animBg="1"/>
      <p:bldP spid="30730" grpId="0" animBg="1"/>
      <p:bldP spid="2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CC"/>
      </a:lt1>
      <a:dk2>
        <a:srgbClr val="080808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3320</TotalTime>
  <Words>2165</Words>
  <Application>Microsoft Office PowerPoint</Application>
  <PresentationFormat>全屏显示(4:3)</PresentationFormat>
  <Paragraphs>273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楷体_GB2312</vt:lpstr>
      <vt:lpstr>隶书</vt:lpstr>
      <vt:lpstr>Arial</vt:lpstr>
      <vt:lpstr>Symbol</vt:lpstr>
      <vt:lpstr>Tahoma</vt:lpstr>
      <vt:lpstr>Times New Roman</vt:lpstr>
      <vt:lpstr>Wingdings</vt:lpstr>
      <vt:lpstr>默认设计模板</vt:lpstr>
      <vt:lpstr>Equation</vt:lpstr>
      <vt:lpstr>绪  论 </vt:lpstr>
      <vt:lpstr>PowerPoint 演示文稿</vt:lpstr>
      <vt:lpstr>PowerPoint 演示文稿</vt:lpstr>
      <vt:lpstr>PowerPoint 演示文稿</vt:lpstr>
      <vt:lpstr>算法2；上述多项式化为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 值 分 析 Numerical  Analysis</dc:title>
  <dc:creator>lihong</dc:creator>
  <cp:lastModifiedBy>崇浩 唐</cp:lastModifiedBy>
  <cp:revision>316</cp:revision>
  <dcterms:created xsi:type="dcterms:W3CDTF">2000-05-29T07:19:16Z</dcterms:created>
  <dcterms:modified xsi:type="dcterms:W3CDTF">2025-08-04T14:37:44Z</dcterms:modified>
</cp:coreProperties>
</file>