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310" r:id="rId2"/>
    <p:sldId id="324" r:id="rId3"/>
    <p:sldId id="325" r:id="rId4"/>
    <p:sldId id="311" r:id="rId5"/>
    <p:sldId id="32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3" r:id="rId16"/>
  </p:sldIdLst>
  <p:sldSz cx="9144000" cy="6858000" type="screen4x3"/>
  <p:notesSz cx="6815138" cy="9945688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800" kern="1200">
        <a:solidFill>
          <a:schemeClr val="tx1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008000"/>
    <a:srgbClr val="FFFFCC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28" autoAdjust="0"/>
    <p:restoredTop sz="94660"/>
  </p:normalViewPr>
  <p:slideViewPr>
    <p:cSldViewPr>
      <p:cViewPr varScale="1">
        <p:scale>
          <a:sx n="80" d="100"/>
          <a:sy n="80" d="100"/>
        </p:scale>
        <p:origin x="160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241F5594-368D-1428-902E-E67AF71D85B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13AB0BEC-647D-5994-52B1-20F2FB4E8B3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3732" name="Rectangle 4">
            <a:extLst>
              <a:ext uri="{FF2B5EF4-FFF2-40B4-BE49-F238E27FC236}">
                <a16:creationId xmlns:a16="http://schemas.microsoft.com/office/drawing/2014/main" id="{B0BF6FEE-A8A9-3F7B-161C-6CF9A0535BE8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5625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73733" name="Rectangle 5">
            <a:extLst>
              <a:ext uri="{FF2B5EF4-FFF2-40B4-BE49-F238E27FC236}">
                <a16:creationId xmlns:a16="http://schemas.microsoft.com/office/drawing/2014/main" id="{680F866C-084B-882E-8F9E-4F822552B586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5625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>
                <a:ea typeface="宋体" panose="02010600030101010101" pitchFamily="2" charset="-122"/>
              </a:defRPr>
            </a:lvl1pPr>
          </a:lstStyle>
          <a:p>
            <a:fld id="{54D96488-EB05-4ACB-936C-BF468FD9834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9B5C8C0D-CE1B-0F5A-B530-D6837B6E13B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8A0BC1B8-FA1F-E89D-7883-34A0738F7F9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62388" y="0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CN"/>
          </a:p>
        </p:txBody>
      </p:sp>
      <p:sp>
        <p:nvSpPr>
          <p:cNvPr id="30724" name="Rectangle 4">
            <a:extLst>
              <a:ext uri="{FF2B5EF4-FFF2-40B4-BE49-F238E27FC236}">
                <a16:creationId xmlns:a16="http://schemas.microsoft.com/office/drawing/2014/main" id="{CD97D738-A0C7-FC4A-ADE7-35571D057CF1}"/>
              </a:ext>
            </a:extLst>
          </p:cNvPr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23925" y="746125"/>
            <a:ext cx="4972050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25" name="Rectangle 5">
            <a:extLst>
              <a:ext uri="{FF2B5EF4-FFF2-40B4-BE49-F238E27FC236}">
                <a16:creationId xmlns:a16="http://schemas.microsoft.com/office/drawing/2014/main" id="{EB8972DC-2B83-8BAE-F14A-07B9B5987F7A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8050" y="4725988"/>
            <a:ext cx="499903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93" tIns="45597" rIns="91193" bIns="4559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0726" name="Rectangle 6">
            <a:extLst>
              <a:ext uri="{FF2B5EF4-FFF2-40B4-BE49-F238E27FC236}">
                <a16:creationId xmlns:a16="http://schemas.microsoft.com/office/drawing/2014/main" id="{A15C13AA-49BE-A482-C445-E3879BCA45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CN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id="{BD9E7BB8-9215-6B83-B9D0-609C7B0295D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62388" y="9447213"/>
            <a:ext cx="295275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93" tIns="45597" rIns="91193" bIns="45597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2F1361BC-B893-43B5-B29B-BC04202D526B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954DD9-D72E-6940-364B-A9D08D96E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4AE2B9-7D91-1A4F-F412-1A9BDE85B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018A52-C78B-820B-7CF3-F8FBBAA00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1A4A7E-7534-FC10-5443-34DCCD00B0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F843F0-AE1D-0759-EAB2-F61E4B452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0A420C-8007-4E30-BADF-B97ED0FCF4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346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EE19A-3FCC-2BE9-FD8E-81B3B74D8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2637A4-77F0-9151-FFAC-489BCD15D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D4D4A-9DCF-0F83-5371-1FC99F4B4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8863A81-DD05-49C8-E790-B648876A4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CD3873-65A8-53B9-2288-0B9792ED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F763E4-3E80-43A2-9563-AFE4F13702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99803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80FAD8B-F407-EC64-4AC0-17016D03DD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656C1F-4BA3-E9CD-B41F-A28DD81F04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C22E76-ABAE-88D3-A25D-AA2049718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400AD0-C4F5-ED92-4DC2-1FC7B37ED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87FF1A-55B0-55C7-18BB-7C6620E23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5E685F3-3F6B-4503-A404-17086987BF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2219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5D65F9D-0ED3-612C-2FCA-AD43A2420D7D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651A9A-26EE-1800-014D-5992A90A80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52E1812-6B5E-042A-1563-4444A9A7F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B0F26A2-CCD7-7A33-05A1-2ED134223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B6B2D779-2787-4BD6-9039-EAAA80B838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88954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F92920-F6A0-08BE-A06D-7D6745601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6E466B-0D09-8F76-0870-87E2FE064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EF70A5-FD76-FF44-BB0B-C42CF9538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C0018F-BAA6-2B34-B919-225149389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601147-12FE-9C87-370A-3E1412C23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5326E5-75EB-48B9-A5AD-6B639079DA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2597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5CA704-9E62-2F77-F9EB-08B678A2D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179759-2C7F-4D32-1E67-4E9B21FAA5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7B6668-E03A-BF93-6F18-B8C0189DE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7A5F52-8C23-A6F8-9DFC-E29F624E9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59AEE3-BBC8-06AD-5FA1-1EBA9A98C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B7BA6F4-CB46-4BB7-961E-945E944279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287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21212-D1AC-8D24-88C1-7BF6A12FD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483254-6811-D9AF-40B0-33B524CD9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8F4A508-F61B-51F7-D465-2C10BB974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82C9CE-09F4-7A27-F35F-E5EFE3303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7AB81C-F0FF-D9E2-9765-13068BCC6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8CFACB-BE60-D18B-0803-2FF40AD16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D980A7-F1FA-44A2-8EA4-FD517DA71D4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0858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3CC4CB-43E2-F29F-5C9F-2F5BE7DDA3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2CD4476-CFDB-FC50-2088-DF5238A6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B0152A-11CC-8521-3E4D-C37156882C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ED10A93-7D2A-E074-DC56-D606DB5125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61FF28D-DADE-B7B9-55A9-0D29E9FF4C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92AF28A-FEE9-08AE-634B-C009BA793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69CA9C7-2184-607C-7CED-CB43FC496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BD68DA2-307D-074F-355E-1A98E40A7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55931E-16F2-4B1A-97EE-7C0C6FF5EA2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679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630012-A52B-8E98-460D-6892C8FA5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BEA345-EBD9-A7B4-CDA6-1FDF7C377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E6D93C-233A-ED13-C4FB-9438D7C91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A133A1-4A28-3125-EEBB-6EC722C9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518367-F839-456C-95A1-7E8E151E6B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837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6579B6A-4ACB-0F18-D81B-0FD9F52C8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5E0CDC1-7AF9-FC42-CF6D-EF5EA57FD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1529F7-6F9A-2427-3955-122246C43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B4E4B02-4D49-4747-B24F-029A6A9824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29960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0963A6-7D46-74B9-9402-2A489110F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B27D03-0ABD-C7A5-A034-FACB40F57D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488DB8-F5BB-CCBF-0E5B-9F2C967FE1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21E86F-A5EA-6C56-868A-41DD23790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51A1AB1-F270-C4BF-9B04-FDD3ABBCE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F155451-473E-173E-178D-49706E15D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B1FF1A6-EE60-41DB-90C7-723E632E9CC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911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A039F-B418-2CE9-6659-F1F68F9DE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2A07DD3-02AC-9FB7-D265-4742AA6328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938B07-A848-CD30-7F2D-F14F298311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72E900-65C6-255B-80F6-8BAF8EEF6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99FBE3-14AB-C678-51E0-883E9FA3D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2F24D2-5D5A-F4EB-EB58-ACC485218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DF9E3-4960-474A-B17F-6F8F1FDE927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6027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962B6FA-060B-F4EE-1D6E-6037C5A6E2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A0318779-D3A2-58DD-8A1F-BB5AD7B1D0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C264DB32-703D-FDEC-2BCD-7ED1A94C48B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8F6E9CA-D582-D233-2088-B665DA2EB64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ea typeface="+mn-ea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AB588081-DE1B-3C9E-CE42-FCB6AC87E66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ea typeface="+mn-ea"/>
              </a:defRPr>
            </a:lvl1pPr>
          </a:lstStyle>
          <a:p>
            <a:fld id="{FFC69AF5-B83F-410D-9474-E33CB1E313E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wmf"/><Relationship Id="rId3" Type="http://schemas.openxmlformats.org/officeDocument/2006/relationships/audio" Target="../media/audio2.wav"/><Relationship Id="rId7" Type="http://schemas.openxmlformats.org/officeDocument/2006/relationships/oleObject" Target="../embeddings/oleObject2.bin"/><Relationship Id="rId12" Type="http://schemas.openxmlformats.org/officeDocument/2006/relationships/image" Target="../media/image4.wmf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wmf"/><Relationship Id="rId11" Type="http://schemas.openxmlformats.org/officeDocument/2006/relationships/oleObject" Target="../embeddings/oleObject4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3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3.bin"/><Relationship Id="rId13" Type="http://schemas.openxmlformats.org/officeDocument/2006/relationships/image" Target="../media/image47.wmf"/><Relationship Id="rId3" Type="http://schemas.openxmlformats.org/officeDocument/2006/relationships/audio" Target="../media/audio6.wav"/><Relationship Id="rId7" Type="http://schemas.openxmlformats.org/officeDocument/2006/relationships/image" Target="../media/image27.wmf"/><Relationship Id="rId12" Type="http://schemas.openxmlformats.org/officeDocument/2006/relationships/oleObject" Target="../embeddings/oleObject45.bin"/><Relationship Id="rId17" Type="http://schemas.openxmlformats.org/officeDocument/2006/relationships/image" Target="../media/image48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wmf"/><Relationship Id="rId11" Type="http://schemas.openxmlformats.org/officeDocument/2006/relationships/image" Target="../media/image46.wmf"/><Relationship Id="rId5" Type="http://schemas.openxmlformats.org/officeDocument/2006/relationships/oleObject" Target="../embeddings/oleObject42.bin"/><Relationship Id="rId15" Type="http://schemas.openxmlformats.org/officeDocument/2006/relationships/image" Target="../media/image32.wmf"/><Relationship Id="rId10" Type="http://schemas.openxmlformats.org/officeDocument/2006/relationships/oleObject" Target="../embeddings/oleObject44.bin"/><Relationship Id="rId4" Type="http://schemas.openxmlformats.org/officeDocument/2006/relationships/audio" Target="../media/audio3.wav"/><Relationship Id="rId9" Type="http://schemas.openxmlformats.org/officeDocument/2006/relationships/image" Target="../media/image45.wmf"/><Relationship Id="rId14" Type="http://schemas.openxmlformats.org/officeDocument/2006/relationships/oleObject" Target="../embeddings/oleObject4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wmf"/><Relationship Id="rId13" Type="http://schemas.openxmlformats.org/officeDocument/2006/relationships/oleObject" Target="../embeddings/oleObject52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53.wmf"/><Relationship Id="rId2" Type="http://schemas.openxmlformats.org/officeDocument/2006/relationships/audio" Target="../media/audio5.wav"/><Relationship Id="rId16" Type="http://schemas.openxmlformats.org/officeDocument/2006/relationships/image" Target="../media/image55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w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52.wmf"/><Relationship Id="rId4" Type="http://schemas.openxmlformats.org/officeDocument/2006/relationships/image" Target="../media/image49.jpeg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54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wmf"/><Relationship Id="rId3" Type="http://schemas.openxmlformats.org/officeDocument/2006/relationships/oleObject" Target="../embeddings/oleObject54.bin"/><Relationship Id="rId7" Type="http://schemas.openxmlformats.org/officeDocument/2006/relationships/oleObject" Target="../embeddings/oleObject56.bin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5.bin"/><Relationship Id="rId10" Type="http://schemas.openxmlformats.org/officeDocument/2006/relationships/image" Target="../media/image59.wmf"/><Relationship Id="rId4" Type="http://schemas.openxmlformats.org/officeDocument/2006/relationships/image" Target="../media/image56.wmf"/><Relationship Id="rId9" Type="http://schemas.openxmlformats.org/officeDocument/2006/relationships/oleObject" Target="../embeddings/oleObject57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0.wmf"/><Relationship Id="rId4" Type="http://schemas.openxmlformats.org/officeDocument/2006/relationships/image" Target="../media/image2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13" Type="http://schemas.openxmlformats.org/officeDocument/2006/relationships/image" Target="../media/image64.wmf"/><Relationship Id="rId18" Type="http://schemas.openxmlformats.org/officeDocument/2006/relationships/oleObject" Target="../embeddings/oleObject64.bin"/><Relationship Id="rId26" Type="http://schemas.openxmlformats.org/officeDocument/2006/relationships/oleObject" Target="../embeddings/oleObject68.bin"/><Relationship Id="rId3" Type="http://schemas.openxmlformats.org/officeDocument/2006/relationships/audio" Target="../media/audio2.wav"/><Relationship Id="rId21" Type="http://schemas.openxmlformats.org/officeDocument/2006/relationships/image" Target="../media/image68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1.bin"/><Relationship Id="rId17" Type="http://schemas.openxmlformats.org/officeDocument/2006/relationships/image" Target="../media/image66.wmf"/><Relationship Id="rId25" Type="http://schemas.openxmlformats.org/officeDocument/2006/relationships/image" Target="../media/image70.wmf"/><Relationship Id="rId2" Type="http://schemas.openxmlformats.org/officeDocument/2006/relationships/audio" Target="../media/audio1.wav"/><Relationship Id="rId16" Type="http://schemas.openxmlformats.org/officeDocument/2006/relationships/oleObject" Target="../embeddings/oleObject63.bin"/><Relationship Id="rId20" Type="http://schemas.openxmlformats.org/officeDocument/2006/relationships/oleObject" Target="../embeddings/oleObject65.bin"/><Relationship Id="rId29" Type="http://schemas.openxmlformats.org/officeDocument/2006/relationships/image" Target="../media/image72.wmf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11" Type="http://schemas.openxmlformats.org/officeDocument/2006/relationships/image" Target="../media/image63.wmf"/><Relationship Id="rId24" Type="http://schemas.openxmlformats.org/officeDocument/2006/relationships/oleObject" Target="../embeddings/oleObject67.bin"/><Relationship Id="rId5" Type="http://schemas.openxmlformats.org/officeDocument/2006/relationships/audio" Target="../media/audio5.wav"/><Relationship Id="rId15" Type="http://schemas.openxmlformats.org/officeDocument/2006/relationships/image" Target="../media/image65.wmf"/><Relationship Id="rId23" Type="http://schemas.openxmlformats.org/officeDocument/2006/relationships/image" Target="../media/image69.wmf"/><Relationship Id="rId28" Type="http://schemas.openxmlformats.org/officeDocument/2006/relationships/oleObject" Target="../embeddings/oleObject69.bin"/><Relationship Id="rId10" Type="http://schemas.openxmlformats.org/officeDocument/2006/relationships/oleObject" Target="../embeddings/oleObject60.bin"/><Relationship Id="rId19" Type="http://schemas.openxmlformats.org/officeDocument/2006/relationships/image" Target="../media/image67.wmf"/><Relationship Id="rId4" Type="http://schemas.openxmlformats.org/officeDocument/2006/relationships/audio" Target="../media/audio6.wav"/><Relationship Id="rId9" Type="http://schemas.openxmlformats.org/officeDocument/2006/relationships/image" Target="../media/image62.wmf"/><Relationship Id="rId14" Type="http://schemas.openxmlformats.org/officeDocument/2006/relationships/oleObject" Target="../embeddings/oleObject62.bin"/><Relationship Id="rId22" Type="http://schemas.openxmlformats.org/officeDocument/2006/relationships/oleObject" Target="../embeddings/oleObject66.bin"/><Relationship Id="rId27" Type="http://schemas.openxmlformats.org/officeDocument/2006/relationships/image" Target="../media/image71.wmf"/><Relationship Id="rId30" Type="http://schemas.openxmlformats.org/officeDocument/2006/relationships/image" Target="../media/image49.jpe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3.bin"/><Relationship Id="rId13" Type="http://schemas.openxmlformats.org/officeDocument/2006/relationships/image" Target="../media/image78.wmf"/><Relationship Id="rId18" Type="http://schemas.openxmlformats.org/officeDocument/2006/relationships/oleObject" Target="../embeddings/oleObject78.bin"/><Relationship Id="rId26" Type="http://schemas.openxmlformats.org/officeDocument/2006/relationships/oleObject" Target="../embeddings/oleObject82.bin"/><Relationship Id="rId3" Type="http://schemas.openxmlformats.org/officeDocument/2006/relationships/image" Target="../media/image73.wmf"/><Relationship Id="rId21" Type="http://schemas.openxmlformats.org/officeDocument/2006/relationships/image" Target="../media/image82.wmf"/><Relationship Id="rId7" Type="http://schemas.openxmlformats.org/officeDocument/2006/relationships/image" Target="../media/image75.wmf"/><Relationship Id="rId12" Type="http://schemas.openxmlformats.org/officeDocument/2006/relationships/oleObject" Target="../embeddings/oleObject75.bin"/><Relationship Id="rId17" Type="http://schemas.openxmlformats.org/officeDocument/2006/relationships/image" Target="../media/image80.wmf"/><Relationship Id="rId25" Type="http://schemas.openxmlformats.org/officeDocument/2006/relationships/image" Target="../media/image84.wmf"/><Relationship Id="rId2" Type="http://schemas.openxmlformats.org/officeDocument/2006/relationships/oleObject" Target="../embeddings/oleObject70.bin"/><Relationship Id="rId16" Type="http://schemas.openxmlformats.org/officeDocument/2006/relationships/oleObject" Target="../embeddings/oleObject77.bin"/><Relationship Id="rId20" Type="http://schemas.openxmlformats.org/officeDocument/2006/relationships/oleObject" Target="../embeddings/oleObject7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2.bin"/><Relationship Id="rId11" Type="http://schemas.openxmlformats.org/officeDocument/2006/relationships/image" Target="../media/image77.wmf"/><Relationship Id="rId24" Type="http://schemas.openxmlformats.org/officeDocument/2006/relationships/oleObject" Target="../embeddings/oleObject81.bin"/><Relationship Id="rId5" Type="http://schemas.openxmlformats.org/officeDocument/2006/relationships/image" Target="../media/image74.wmf"/><Relationship Id="rId15" Type="http://schemas.openxmlformats.org/officeDocument/2006/relationships/image" Target="../media/image79.wmf"/><Relationship Id="rId23" Type="http://schemas.openxmlformats.org/officeDocument/2006/relationships/image" Target="../media/image83.wmf"/><Relationship Id="rId10" Type="http://schemas.openxmlformats.org/officeDocument/2006/relationships/oleObject" Target="../embeddings/oleObject74.bin"/><Relationship Id="rId19" Type="http://schemas.openxmlformats.org/officeDocument/2006/relationships/image" Target="../media/image81.wmf"/><Relationship Id="rId4" Type="http://schemas.openxmlformats.org/officeDocument/2006/relationships/oleObject" Target="../embeddings/oleObject71.bin"/><Relationship Id="rId9" Type="http://schemas.openxmlformats.org/officeDocument/2006/relationships/image" Target="../media/image76.wmf"/><Relationship Id="rId14" Type="http://schemas.openxmlformats.org/officeDocument/2006/relationships/oleObject" Target="../embeddings/oleObject76.bin"/><Relationship Id="rId22" Type="http://schemas.openxmlformats.org/officeDocument/2006/relationships/oleObject" Target="../embeddings/oleObject80.bin"/><Relationship Id="rId27" Type="http://schemas.openxmlformats.org/officeDocument/2006/relationships/image" Target="../media/image85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2.bin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2.wmf"/><Relationship Id="rId2" Type="http://schemas.openxmlformats.org/officeDocument/2006/relationships/audio" Target="../media/audio2.wav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wmf"/><Relationship Id="rId11" Type="http://schemas.openxmlformats.org/officeDocument/2006/relationships/image" Target="../media/image9.jpeg"/><Relationship Id="rId5" Type="http://schemas.openxmlformats.org/officeDocument/2006/relationships/oleObject" Target="../embeddings/oleObject6.bin"/><Relationship Id="rId15" Type="http://schemas.openxmlformats.org/officeDocument/2006/relationships/image" Target="../media/image11.wmf"/><Relationship Id="rId10" Type="http://schemas.openxmlformats.org/officeDocument/2006/relationships/image" Target="../media/image8.wmf"/><Relationship Id="rId19" Type="http://schemas.openxmlformats.org/officeDocument/2006/relationships/image" Target="../media/image13.wmf"/><Relationship Id="rId4" Type="http://schemas.openxmlformats.org/officeDocument/2006/relationships/image" Target="../media/image5.wmf"/><Relationship Id="rId9" Type="http://schemas.openxmlformats.org/officeDocument/2006/relationships/oleObject" Target="../embeddings/oleObject8.bin"/><Relationship Id="rId14" Type="http://schemas.openxmlformats.org/officeDocument/2006/relationships/oleObject" Target="../embeddings/oleObject10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6.bin"/><Relationship Id="rId13" Type="http://schemas.openxmlformats.org/officeDocument/2006/relationships/image" Target="../media/image19.wmf"/><Relationship Id="rId18" Type="http://schemas.openxmlformats.org/officeDocument/2006/relationships/image" Target="../media/image21.wmf"/><Relationship Id="rId3" Type="http://schemas.openxmlformats.org/officeDocument/2006/relationships/image" Target="../media/image14.wmf"/><Relationship Id="rId7" Type="http://schemas.openxmlformats.org/officeDocument/2006/relationships/image" Target="../media/image16.wmf"/><Relationship Id="rId12" Type="http://schemas.openxmlformats.org/officeDocument/2006/relationships/oleObject" Target="../embeddings/oleObject18.bin"/><Relationship Id="rId17" Type="http://schemas.openxmlformats.org/officeDocument/2006/relationships/oleObject" Target="../embeddings/oleObject20.bin"/><Relationship Id="rId2" Type="http://schemas.openxmlformats.org/officeDocument/2006/relationships/oleObject" Target="../embeddings/oleObject13.bin"/><Relationship Id="rId16" Type="http://schemas.openxmlformats.org/officeDocument/2006/relationships/image" Target="../media/image20.wmf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15.bin"/><Relationship Id="rId11" Type="http://schemas.openxmlformats.org/officeDocument/2006/relationships/image" Target="../media/image18.wmf"/><Relationship Id="rId5" Type="http://schemas.openxmlformats.org/officeDocument/2006/relationships/image" Target="../media/image15.wmf"/><Relationship Id="rId15" Type="http://schemas.openxmlformats.org/officeDocument/2006/relationships/oleObject" Target="../embeddings/oleObject19.bin"/><Relationship Id="rId10" Type="http://schemas.openxmlformats.org/officeDocument/2006/relationships/oleObject" Target="../embeddings/oleObject17.bin"/><Relationship Id="rId19" Type="http://schemas.openxmlformats.org/officeDocument/2006/relationships/oleObject" Target="../embeddings/oleObject21.bin"/><Relationship Id="rId4" Type="http://schemas.openxmlformats.org/officeDocument/2006/relationships/oleObject" Target="../embeddings/oleObject14.bin"/><Relationship Id="rId9" Type="http://schemas.openxmlformats.org/officeDocument/2006/relationships/image" Target="../media/image17.wmf"/><Relationship Id="rId1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13" Type="http://schemas.openxmlformats.org/officeDocument/2006/relationships/image" Target="../media/image26.wmf"/><Relationship Id="rId3" Type="http://schemas.openxmlformats.org/officeDocument/2006/relationships/audio" Target="../media/audio2.wav"/><Relationship Id="rId7" Type="http://schemas.openxmlformats.org/officeDocument/2006/relationships/image" Target="../media/image23.wmf"/><Relationship Id="rId12" Type="http://schemas.openxmlformats.org/officeDocument/2006/relationships/oleObject" Target="../embeddings/oleObject25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2.bin"/><Relationship Id="rId11" Type="http://schemas.openxmlformats.org/officeDocument/2006/relationships/image" Target="../media/image25.wmf"/><Relationship Id="rId5" Type="http://schemas.openxmlformats.org/officeDocument/2006/relationships/image" Target="../media/image22.wmf"/><Relationship Id="rId10" Type="http://schemas.openxmlformats.org/officeDocument/2006/relationships/oleObject" Target="../embeddings/oleObject24.bin"/><Relationship Id="rId4" Type="http://schemas.openxmlformats.org/officeDocument/2006/relationships/audio" Target="../media/audio3.wav"/><Relationship Id="rId9" Type="http://schemas.openxmlformats.org/officeDocument/2006/relationships/image" Target="../media/image24.wmf"/><Relationship Id="rId14" Type="http://schemas.openxmlformats.org/officeDocument/2006/relationships/image" Target="../media/image27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8.bin"/><Relationship Id="rId3" Type="http://schemas.openxmlformats.org/officeDocument/2006/relationships/audio" Target="../media/audio4.wav"/><Relationship Id="rId7" Type="http://schemas.openxmlformats.org/officeDocument/2006/relationships/image" Target="../media/image29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7.bin"/><Relationship Id="rId11" Type="http://schemas.openxmlformats.org/officeDocument/2006/relationships/image" Target="../media/image31.wmf"/><Relationship Id="rId5" Type="http://schemas.openxmlformats.org/officeDocument/2006/relationships/image" Target="../media/image28.wmf"/><Relationship Id="rId10" Type="http://schemas.openxmlformats.org/officeDocument/2006/relationships/oleObject" Target="../embeddings/oleObject29.bin"/><Relationship Id="rId4" Type="http://schemas.openxmlformats.org/officeDocument/2006/relationships/oleObject" Target="../embeddings/oleObject26.bin"/><Relationship Id="rId9" Type="http://schemas.openxmlformats.org/officeDocument/2006/relationships/image" Target="../media/image30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32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0.bin"/><Relationship Id="rId5" Type="http://schemas.openxmlformats.org/officeDocument/2006/relationships/image" Target="../media/image27.wmf"/><Relationship Id="rId4" Type="http://schemas.openxmlformats.org/officeDocument/2006/relationships/audio" Target="../media/audio4.wav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35.bin"/><Relationship Id="rId18" Type="http://schemas.openxmlformats.org/officeDocument/2006/relationships/image" Target="../media/image39.w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32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37.bin"/><Relationship Id="rId2" Type="http://schemas.openxmlformats.org/officeDocument/2006/relationships/audio" Target="../media/audio2.wav"/><Relationship Id="rId16" Type="http://schemas.openxmlformats.org/officeDocument/2006/relationships/image" Target="../media/image38.w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34.bin"/><Relationship Id="rId5" Type="http://schemas.openxmlformats.org/officeDocument/2006/relationships/oleObject" Target="../embeddings/oleObject31.bin"/><Relationship Id="rId15" Type="http://schemas.openxmlformats.org/officeDocument/2006/relationships/oleObject" Target="../embeddings/oleObject36.bin"/><Relationship Id="rId10" Type="http://schemas.openxmlformats.org/officeDocument/2006/relationships/image" Target="../media/image35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33.bin"/><Relationship Id="rId14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wmf"/><Relationship Id="rId13" Type="http://schemas.openxmlformats.org/officeDocument/2006/relationships/image" Target="../media/image27.wmf"/><Relationship Id="rId3" Type="http://schemas.openxmlformats.org/officeDocument/2006/relationships/audio" Target="../media/audio5.wav"/><Relationship Id="rId7" Type="http://schemas.openxmlformats.org/officeDocument/2006/relationships/oleObject" Target="../embeddings/oleObject39.bin"/><Relationship Id="rId12" Type="http://schemas.openxmlformats.org/officeDocument/2006/relationships/image" Target="../media/image43.wmf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8.bin"/><Relationship Id="rId10" Type="http://schemas.openxmlformats.org/officeDocument/2006/relationships/image" Target="../media/image42.wmf"/><Relationship Id="rId4" Type="http://schemas.openxmlformats.org/officeDocument/2006/relationships/audio" Target="../media/audio3.wav"/><Relationship Id="rId9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Text Box 3">
            <a:extLst>
              <a:ext uri="{FF2B5EF4-FFF2-40B4-BE49-F238E27FC236}">
                <a16:creationId xmlns:a16="http://schemas.microsoft.com/office/drawing/2014/main" id="{DCB066C2-D26A-1F91-AF3B-1BBD1C595B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33400"/>
            <a:ext cx="7924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b="1">
                <a:ea typeface="宋体" panose="02010600030101010101" pitchFamily="2" charset="-122"/>
              </a:rPr>
              <a:t>§6  </a:t>
            </a:r>
            <a:r>
              <a:rPr lang="zh-CN" altLang="en-US" b="1"/>
              <a:t>函数的最佳逼近 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Optimal Approximation */</a:t>
            </a:r>
          </a:p>
        </p:txBody>
      </p:sp>
      <p:grpSp>
        <p:nvGrpSpPr>
          <p:cNvPr id="61447" name="Group 7">
            <a:extLst>
              <a:ext uri="{FF2B5EF4-FFF2-40B4-BE49-F238E27FC236}">
                <a16:creationId xmlns:a16="http://schemas.microsoft.com/office/drawing/2014/main" id="{FE25A626-5787-7DEF-F224-3F36068554C9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219200"/>
            <a:ext cx="8229600" cy="822325"/>
            <a:chOff x="288" y="768"/>
            <a:chExt cx="5136" cy="518"/>
          </a:xfrm>
        </p:grpSpPr>
        <p:sp>
          <p:nvSpPr>
            <p:cNvPr id="61444" name="Text Box 4">
              <a:extLst>
                <a:ext uri="{FF2B5EF4-FFF2-40B4-BE49-F238E27FC236}">
                  <a16:creationId xmlns:a16="http://schemas.microsoft.com/office/drawing/2014/main" id="{2DB732BE-AA4C-93E5-7474-7484B93670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768"/>
              <a:ext cx="513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  <a:sym typeface="Wingdings" panose="05000000000000000000" pitchFamily="2" charset="2"/>
                </a:rPr>
                <a:t></a:t>
              </a:r>
              <a:r>
                <a:rPr lang="en-US" altLang="zh-CN" sz="2400" b="1">
                  <a:sym typeface="Wingdings" panose="05000000000000000000" pitchFamily="2" charset="2"/>
                </a:rPr>
                <a:t> </a:t>
              </a:r>
              <a:r>
                <a:rPr lang="zh-CN" altLang="en-US" sz="2400" b="1"/>
                <a:t>最佳</a:t>
              </a:r>
              <a:r>
                <a:rPr lang="zh-CN" altLang="en-US" sz="2400" b="1">
                  <a:solidFill>
                    <a:schemeClr val="accent2"/>
                  </a:solidFill>
                </a:rPr>
                <a:t>平方</a:t>
              </a:r>
              <a:r>
                <a:rPr lang="zh-CN" altLang="en-US" sz="2400" b="1"/>
                <a:t>逼近：即连续型</a:t>
              </a:r>
              <a:r>
                <a:rPr lang="en-US" altLang="zh-CN" sz="2400" b="1"/>
                <a:t>L-S</a:t>
              </a:r>
              <a:r>
                <a:rPr lang="zh-CN" altLang="en-US" sz="2400" b="1"/>
                <a:t>逼近，在                        意义 下，使得                最小。</a:t>
              </a:r>
              <a:endParaRPr lang="zh-CN" altLang="en-US" sz="2400" b="1">
                <a:sym typeface="Wingdings" panose="05000000000000000000" pitchFamily="2" charset="2"/>
              </a:endParaRPr>
            </a:p>
          </p:txBody>
        </p:sp>
        <p:graphicFrame>
          <p:nvGraphicFramePr>
            <p:cNvPr id="61445" name="Object 5">
              <a:extLst>
                <a:ext uri="{FF2B5EF4-FFF2-40B4-BE49-F238E27FC236}">
                  <a16:creationId xmlns:a16="http://schemas.microsoft.com/office/drawing/2014/main" id="{AF37A0C2-2DB6-287F-DAAE-57980B13EE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4" y="768"/>
            <a:ext cx="1152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041120" imgH="253800" progId="Equation.DSMT4">
                    <p:embed/>
                  </p:oleObj>
                </mc:Choice>
                <mc:Fallback>
                  <p:oleObj name="Equation" r:id="rId5" imgW="1041120" imgH="2538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4" y="768"/>
                          <a:ext cx="1152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1446" name="Object 6">
              <a:extLst>
                <a:ext uri="{FF2B5EF4-FFF2-40B4-BE49-F238E27FC236}">
                  <a16:creationId xmlns:a16="http://schemas.microsoft.com/office/drawing/2014/main" id="{FBB89729-3282-19C4-3BA5-ED1714E4F0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52" y="1008"/>
            <a:ext cx="672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609480" imgH="215640" progId="Equation.DSMT4">
                    <p:embed/>
                  </p:oleObj>
                </mc:Choice>
                <mc:Fallback>
                  <p:oleObj name="Equation" r:id="rId7" imgW="609480" imgH="2156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008"/>
                          <a:ext cx="672" cy="26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48" name="Text Box 8">
            <a:extLst>
              <a:ext uri="{FF2B5EF4-FFF2-40B4-BE49-F238E27FC236}">
                <a16:creationId xmlns:a16="http://schemas.microsoft.com/office/drawing/2014/main" id="{E7B8BC55-84E1-403F-B38B-079192874A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21336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400" b="1"/>
              <a:t>最佳</a:t>
            </a:r>
            <a:r>
              <a:rPr lang="zh-CN" altLang="en-US" sz="2400" b="1">
                <a:solidFill>
                  <a:schemeClr val="accent2"/>
                </a:solidFill>
              </a:rPr>
              <a:t>一致</a:t>
            </a:r>
            <a:r>
              <a:rPr lang="zh-CN" altLang="en-US" sz="2400" b="1"/>
              <a:t>逼近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uniform approximation */</a:t>
            </a:r>
          </a:p>
        </p:txBody>
      </p:sp>
      <p:grpSp>
        <p:nvGrpSpPr>
          <p:cNvPr id="61454" name="Group 14">
            <a:extLst>
              <a:ext uri="{FF2B5EF4-FFF2-40B4-BE49-F238E27FC236}">
                <a16:creationId xmlns:a16="http://schemas.microsoft.com/office/drawing/2014/main" id="{D5F306C7-616C-6F41-FA5E-0B6824FE682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2514600"/>
            <a:ext cx="7924800" cy="1187450"/>
            <a:chOff x="528" y="1584"/>
            <a:chExt cx="4992" cy="748"/>
          </a:xfrm>
        </p:grpSpPr>
        <p:graphicFrame>
          <p:nvGraphicFramePr>
            <p:cNvPr id="61450" name="Object 10">
              <a:extLst>
                <a:ext uri="{FF2B5EF4-FFF2-40B4-BE49-F238E27FC236}">
                  <a16:creationId xmlns:a16="http://schemas.microsoft.com/office/drawing/2014/main" id="{80977499-F7A4-F902-529A-FD740E41DC5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1680"/>
            <a:ext cx="1659" cy="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282680" imgH="291960" progId="Equation.DSMT4">
                    <p:embed/>
                  </p:oleObj>
                </mc:Choice>
                <mc:Fallback>
                  <p:oleObj name="Equation" r:id="rId9" imgW="1282680" imgH="2919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1680"/>
                          <a:ext cx="1659" cy="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451" name="Text Box 11">
              <a:extLst>
                <a:ext uri="{FF2B5EF4-FFF2-40B4-BE49-F238E27FC236}">
                  <a16:creationId xmlns:a16="http://schemas.microsoft.com/office/drawing/2014/main" id="{A6491BB9-338E-EBA1-EA23-2BC9F7AF57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1584"/>
              <a:ext cx="4992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/>
                <a:t>在                                    意义下，使得                最小。也称为</a:t>
              </a:r>
              <a:r>
                <a:rPr lang="en-US" altLang="zh-CN" sz="2400" b="1">
                  <a:solidFill>
                    <a:schemeClr val="accent2"/>
                  </a:solidFill>
                </a:rPr>
                <a:t>minimax problem</a:t>
              </a:r>
              <a:r>
                <a:rPr lang="zh-CN" altLang="en-US" sz="2400" b="1"/>
                <a:t>。</a:t>
              </a:r>
            </a:p>
          </p:txBody>
        </p:sp>
        <p:graphicFrame>
          <p:nvGraphicFramePr>
            <p:cNvPr id="61453" name="Object 13">
              <a:extLst>
                <a:ext uri="{FF2B5EF4-FFF2-40B4-BE49-F238E27FC236}">
                  <a16:creationId xmlns:a16="http://schemas.microsoft.com/office/drawing/2014/main" id="{22E22F5C-1B98-D5B8-569E-0AA6BEBA9E6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6" y="1680"/>
            <a:ext cx="720" cy="2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634680" imgH="215640" progId="Equation.DSMT4">
                    <p:embed/>
                  </p:oleObj>
                </mc:Choice>
                <mc:Fallback>
                  <p:oleObj name="Equation" r:id="rId11" imgW="634680" imgH="21564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6" y="1680"/>
                          <a:ext cx="720" cy="2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1455" name="AutoShape 15">
            <a:extLst>
              <a:ext uri="{FF2B5EF4-FFF2-40B4-BE49-F238E27FC236}">
                <a16:creationId xmlns:a16="http://schemas.microsoft.com/office/drawing/2014/main" id="{76D0B8BB-FA4F-5F14-E202-16407AA6C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1752600"/>
            <a:ext cx="1981200" cy="838200"/>
          </a:xfrm>
          <a:prstGeom prst="wedgeEllipseCallout">
            <a:avLst>
              <a:gd name="adj1" fmla="val -52486"/>
              <a:gd name="adj2" fmla="val 7064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90000"/>
              </a:lnSpc>
            </a:pPr>
            <a:r>
              <a:rPr lang="zh-CN" altLang="en-US" sz="2000" b="1">
                <a:solidFill>
                  <a:schemeClr val="accent2"/>
                </a:solidFill>
              </a:rPr>
              <a:t>偏差</a:t>
            </a:r>
          </a:p>
          <a:p>
            <a:pPr algn="ctr">
              <a:lnSpc>
                <a:spcPct val="90000"/>
              </a:lnSpc>
            </a:pPr>
            <a:r>
              <a:rPr lang="en-US" altLang="zh-CN" sz="1800" b="1">
                <a:solidFill>
                  <a:srgbClr val="008000"/>
                </a:solidFill>
                <a:latin typeface="Arial" panose="020B0604020202020204" pitchFamily="34" charset="0"/>
              </a:rPr>
              <a:t>/* deviation*/</a:t>
            </a:r>
          </a:p>
        </p:txBody>
      </p:sp>
      <p:grpSp>
        <p:nvGrpSpPr>
          <p:cNvPr id="61462" name="Group 22">
            <a:extLst>
              <a:ext uri="{FF2B5EF4-FFF2-40B4-BE49-F238E27FC236}">
                <a16:creationId xmlns:a16="http://schemas.microsoft.com/office/drawing/2014/main" id="{63BD246A-18AC-FE4E-EEB0-699662A8772C}"/>
              </a:ext>
            </a:extLst>
          </p:cNvPr>
          <p:cNvGrpSpPr>
            <a:grpSpLocks/>
          </p:cNvGrpSpPr>
          <p:nvPr/>
        </p:nvGrpSpPr>
        <p:grpSpPr bwMode="auto">
          <a:xfrm>
            <a:off x="6400800" y="5029200"/>
            <a:ext cx="2384425" cy="1543050"/>
            <a:chOff x="1303" y="1686"/>
            <a:chExt cx="2573" cy="1669"/>
          </a:xfrm>
        </p:grpSpPr>
        <p:grpSp>
          <p:nvGrpSpPr>
            <p:cNvPr id="61463" name="Group 23">
              <a:extLst>
                <a:ext uri="{FF2B5EF4-FFF2-40B4-BE49-F238E27FC236}">
                  <a16:creationId xmlns:a16="http://schemas.microsoft.com/office/drawing/2014/main" id="{9A12C2FB-5973-2ADD-FCC0-37D53721C5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61464" name="Freeform 24">
                <a:extLst>
                  <a:ext uri="{FF2B5EF4-FFF2-40B4-BE49-F238E27FC236}">
                    <a16:creationId xmlns:a16="http://schemas.microsoft.com/office/drawing/2014/main" id="{03502E09-1B24-B8B4-5550-D2A2735C86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5" name="Rectangle 25">
                <a:extLst>
                  <a:ext uri="{FF2B5EF4-FFF2-40B4-BE49-F238E27FC236}">
                    <a16:creationId xmlns:a16="http://schemas.microsoft.com/office/drawing/2014/main" id="{E22C7F30-CB53-9A98-7634-FF0F2FF34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66" name="Freeform 26">
                <a:extLst>
                  <a:ext uri="{FF2B5EF4-FFF2-40B4-BE49-F238E27FC236}">
                    <a16:creationId xmlns:a16="http://schemas.microsoft.com/office/drawing/2014/main" id="{F19605A5-0198-5099-9F7A-AC941F04665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467" name="Freeform 27">
              <a:extLst>
                <a:ext uri="{FF2B5EF4-FFF2-40B4-BE49-F238E27FC236}">
                  <a16:creationId xmlns:a16="http://schemas.microsoft.com/office/drawing/2014/main" id="{F2125268-470D-E463-08F2-CBD643A0B100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468" name="Group 28">
              <a:extLst>
                <a:ext uri="{FF2B5EF4-FFF2-40B4-BE49-F238E27FC236}">
                  <a16:creationId xmlns:a16="http://schemas.microsoft.com/office/drawing/2014/main" id="{F8408FE6-5A20-24E5-88B6-E67469B4EC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61469" name="Oval 29">
                <a:extLst>
                  <a:ext uri="{FF2B5EF4-FFF2-40B4-BE49-F238E27FC236}">
                    <a16:creationId xmlns:a16="http://schemas.microsoft.com/office/drawing/2014/main" id="{E27365DE-878A-4DDA-6CFF-41A08D2158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0" name="Oval 30">
                <a:extLst>
                  <a:ext uri="{FF2B5EF4-FFF2-40B4-BE49-F238E27FC236}">
                    <a16:creationId xmlns:a16="http://schemas.microsoft.com/office/drawing/2014/main" id="{B5AB66DF-DC44-9A41-74E6-32AE25201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71" name="Group 31">
              <a:extLst>
                <a:ext uri="{FF2B5EF4-FFF2-40B4-BE49-F238E27FC236}">
                  <a16:creationId xmlns:a16="http://schemas.microsoft.com/office/drawing/2014/main" id="{80483CF0-2617-D6A2-4DCB-347723E66AC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61472" name="Oval 32">
                <a:extLst>
                  <a:ext uri="{FF2B5EF4-FFF2-40B4-BE49-F238E27FC236}">
                    <a16:creationId xmlns:a16="http://schemas.microsoft.com/office/drawing/2014/main" id="{16C87874-D59E-F96E-6753-DB6AB4C93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73" name="Oval 33">
                <a:extLst>
                  <a:ext uri="{FF2B5EF4-FFF2-40B4-BE49-F238E27FC236}">
                    <a16:creationId xmlns:a16="http://schemas.microsoft.com/office/drawing/2014/main" id="{757830F4-4073-1528-1D5D-1B3F2A1F2F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74" name="Group 34">
              <a:extLst>
                <a:ext uri="{FF2B5EF4-FFF2-40B4-BE49-F238E27FC236}">
                  <a16:creationId xmlns:a16="http://schemas.microsoft.com/office/drawing/2014/main" id="{AA2F9EAC-AB15-8111-111B-DFD904A6C61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61475" name="Group 35">
                <a:extLst>
                  <a:ext uri="{FF2B5EF4-FFF2-40B4-BE49-F238E27FC236}">
                    <a16:creationId xmlns:a16="http://schemas.microsoft.com/office/drawing/2014/main" id="{9BFE0C0B-CFC6-CE02-5E4E-EEE33E488B3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61476" name="Freeform 36">
                  <a:extLst>
                    <a:ext uri="{FF2B5EF4-FFF2-40B4-BE49-F238E27FC236}">
                      <a16:creationId xmlns:a16="http://schemas.microsoft.com/office/drawing/2014/main" id="{1D610FF5-007D-935B-76D3-6205C7372C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77" name="Freeform 37">
                  <a:extLst>
                    <a:ext uri="{FF2B5EF4-FFF2-40B4-BE49-F238E27FC236}">
                      <a16:creationId xmlns:a16="http://schemas.microsoft.com/office/drawing/2014/main" id="{C59428AD-F4BF-4A1A-0737-2DB658577DB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1478" name="Group 38">
                  <a:extLst>
                    <a:ext uri="{FF2B5EF4-FFF2-40B4-BE49-F238E27FC236}">
                      <a16:creationId xmlns:a16="http://schemas.microsoft.com/office/drawing/2014/main" id="{C7F251FF-5491-65D4-AB51-3590632846D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61479" name="Freeform 39">
                    <a:extLst>
                      <a:ext uri="{FF2B5EF4-FFF2-40B4-BE49-F238E27FC236}">
                        <a16:creationId xmlns:a16="http://schemas.microsoft.com/office/drawing/2014/main" id="{7E114255-164A-229A-4DE1-B7E299B1288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1480" name="Group 40">
                    <a:extLst>
                      <a:ext uri="{FF2B5EF4-FFF2-40B4-BE49-F238E27FC236}">
                        <a16:creationId xmlns:a16="http://schemas.microsoft.com/office/drawing/2014/main" id="{9086CB8C-DCDB-3304-494A-C79B149819A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61481" name="Freeform 41">
                      <a:extLst>
                        <a:ext uri="{FF2B5EF4-FFF2-40B4-BE49-F238E27FC236}">
                          <a16:creationId xmlns:a16="http://schemas.microsoft.com/office/drawing/2014/main" id="{B7044601-2C27-ACAD-9BCA-B0DE78A27AE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1482" name="Freeform 42">
                      <a:extLst>
                        <a:ext uri="{FF2B5EF4-FFF2-40B4-BE49-F238E27FC236}">
                          <a16:creationId xmlns:a16="http://schemas.microsoft.com/office/drawing/2014/main" id="{CEDD7228-7B4B-3CBD-275A-AB0A1875F67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1483" name="Freeform 43">
                  <a:extLst>
                    <a:ext uri="{FF2B5EF4-FFF2-40B4-BE49-F238E27FC236}">
                      <a16:creationId xmlns:a16="http://schemas.microsoft.com/office/drawing/2014/main" id="{5631F6EF-1855-3666-AA75-A6FC74139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84" name="Freeform 44">
                  <a:extLst>
                    <a:ext uri="{FF2B5EF4-FFF2-40B4-BE49-F238E27FC236}">
                      <a16:creationId xmlns:a16="http://schemas.microsoft.com/office/drawing/2014/main" id="{A7F9BCCF-591D-F7C0-C7DF-51C5C51D165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1485" name="Group 45">
                  <a:extLst>
                    <a:ext uri="{FF2B5EF4-FFF2-40B4-BE49-F238E27FC236}">
                      <a16:creationId xmlns:a16="http://schemas.microsoft.com/office/drawing/2014/main" id="{8F4067C8-71DE-BD9A-F03F-B0BCCB04D2D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61486" name="Freeform 46">
                    <a:extLst>
                      <a:ext uri="{FF2B5EF4-FFF2-40B4-BE49-F238E27FC236}">
                        <a16:creationId xmlns:a16="http://schemas.microsoft.com/office/drawing/2014/main" id="{C14A455A-EAB1-E064-705E-076FF81425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87" name="Freeform 47">
                    <a:extLst>
                      <a:ext uri="{FF2B5EF4-FFF2-40B4-BE49-F238E27FC236}">
                        <a16:creationId xmlns:a16="http://schemas.microsoft.com/office/drawing/2014/main" id="{CFEE18CE-4D66-1906-0E66-F482CD69E31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88" name="Freeform 48">
                    <a:extLst>
                      <a:ext uri="{FF2B5EF4-FFF2-40B4-BE49-F238E27FC236}">
                        <a16:creationId xmlns:a16="http://schemas.microsoft.com/office/drawing/2014/main" id="{A6EF1EE5-511B-1B8C-80EF-E61A23C1C4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1489" name="Group 49">
                  <a:extLst>
                    <a:ext uri="{FF2B5EF4-FFF2-40B4-BE49-F238E27FC236}">
                      <a16:creationId xmlns:a16="http://schemas.microsoft.com/office/drawing/2014/main" id="{9D0F8A79-132B-D98F-9DFD-4EA89009687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61490" name="Freeform 50">
                    <a:extLst>
                      <a:ext uri="{FF2B5EF4-FFF2-40B4-BE49-F238E27FC236}">
                        <a16:creationId xmlns:a16="http://schemas.microsoft.com/office/drawing/2014/main" id="{2AC83C2B-7536-E1FC-49C1-1733DAB4A7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1491" name="Freeform 51">
                    <a:extLst>
                      <a:ext uri="{FF2B5EF4-FFF2-40B4-BE49-F238E27FC236}">
                        <a16:creationId xmlns:a16="http://schemas.microsoft.com/office/drawing/2014/main" id="{741E8866-F684-2E0A-2AF3-F217A59E53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1492" name="Freeform 52">
                  <a:extLst>
                    <a:ext uri="{FF2B5EF4-FFF2-40B4-BE49-F238E27FC236}">
                      <a16:creationId xmlns:a16="http://schemas.microsoft.com/office/drawing/2014/main" id="{F0938951-2AA4-8E3D-5ADA-C03D64996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493" name="Freeform 53">
                <a:extLst>
                  <a:ext uri="{FF2B5EF4-FFF2-40B4-BE49-F238E27FC236}">
                    <a16:creationId xmlns:a16="http://schemas.microsoft.com/office/drawing/2014/main" id="{2757F0FA-518C-3F62-D884-B3F6793362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494" name="Freeform 54">
                <a:extLst>
                  <a:ext uri="{FF2B5EF4-FFF2-40B4-BE49-F238E27FC236}">
                    <a16:creationId xmlns:a16="http://schemas.microsoft.com/office/drawing/2014/main" id="{0A353DD1-98A3-95BA-7A67-B499FA4732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1495" name="Group 55">
              <a:extLst>
                <a:ext uri="{FF2B5EF4-FFF2-40B4-BE49-F238E27FC236}">
                  <a16:creationId xmlns:a16="http://schemas.microsoft.com/office/drawing/2014/main" id="{B9D8AD71-A18F-043D-0097-3C319EF610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61496" name="Group 56">
                <a:extLst>
                  <a:ext uri="{FF2B5EF4-FFF2-40B4-BE49-F238E27FC236}">
                    <a16:creationId xmlns:a16="http://schemas.microsoft.com/office/drawing/2014/main" id="{68820C0B-E409-11FF-E223-EDDF0FD5F59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61497" name="Freeform 57">
                  <a:extLst>
                    <a:ext uri="{FF2B5EF4-FFF2-40B4-BE49-F238E27FC236}">
                      <a16:creationId xmlns:a16="http://schemas.microsoft.com/office/drawing/2014/main" id="{7D7DA94E-4192-1779-F58A-04AE4E9820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98" name="Freeform 58">
                  <a:extLst>
                    <a:ext uri="{FF2B5EF4-FFF2-40B4-BE49-F238E27FC236}">
                      <a16:creationId xmlns:a16="http://schemas.microsoft.com/office/drawing/2014/main" id="{F3EAC280-7738-4612-A04A-94851EC0679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499" name="Freeform 59">
                  <a:extLst>
                    <a:ext uri="{FF2B5EF4-FFF2-40B4-BE49-F238E27FC236}">
                      <a16:creationId xmlns:a16="http://schemas.microsoft.com/office/drawing/2014/main" id="{2395759B-B1CF-93A7-4F3E-564AD2435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00" name="Freeform 60">
                  <a:extLst>
                    <a:ext uri="{FF2B5EF4-FFF2-40B4-BE49-F238E27FC236}">
                      <a16:creationId xmlns:a16="http://schemas.microsoft.com/office/drawing/2014/main" id="{270093A3-70E6-CC4E-7030-849DFECD0B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01" name="Freeform 61">
                  <a:extLst>
                    <a:ext uri="{FF2B5EF4-FFF2-40B4-BE49-F238E27FC236}">
                      <a16:creationId xmlns:a16="http://schemas.microsoft.com/office/drawing/2014/main" id="{0CB630DA-7243-6FA1-38C8-E45430EBB2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02" name="Group 62">
                <a:extLst>
                  <a:ext uri="{FF2B5EF4-FFF2-40B4-BE49-F238E27FC236}">
                    <a16:creationId xmlns:a16="http://schemas.microsoft.com/office/drawing/2014/main" id="{E88EC5F3-615B-51D3-C646-75BAFAC5587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61503" name="Oval 63">
                  <a:extLst>
                    <a:ext uri="{FF2B5EF4-FFF2-40B4-BE49-F238E27FC236}">
                      <a16:creationId xmlns:a16="http://schemas.microsoft.com/office/drawing/2014/main" id="{454DBB66-1523-42AA-561E-1EBAF6AC9CD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04" name="Oval 64">
                  <a:extLst>
                    <a:ext uri="{FF2B5EF4-FFF2-40B4-BE49-F238E27FC236}">
                      <a16:creationId xmlns:a16="http://schemas.microsoft.com/office/drawing/2014/main" id="{A1E88C70-2848-0F59-E6C5-C365120BDFB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05" name="Group 65">
                <a:extLst>
                  <a:ext uri="{FF2B5EF4-FFF2-40B4-BE49-F238E27FC236}">
                    <a16:creationId xmlns:a16="http://schemas.microsoft.com/office/drawing/2014/main" id="{63F9D149-B996-17F2-51D8-25E2C02A3C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61506" name="Oval 66">
                  <a:extLst>
                    <a:ext uri="{FF2B5EF4-FFF2-40B4-BE49-F238E27FC236}">
                      <a16:creationId xmlns:a16="http://schemas.microsoft.com/office/drawing/2014/main" id="{AF9F70BE-76FF-21F2-F788-FE6F1B20654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07" name="Oval 67">
                  <a:extLst>
                    <a:ext uri="{FF2B5EF4-FFF2-40B4-BE49-F238E27FC236}">
                      <a16:creationId xmlns:a16="http://schemas.microsoft.com/office/drawing/2014/main" id="{E6B77EEF-6896-6577-7B73-827FFF279B2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1508" name="Freeform 68">
              <a:extLst>
                <a:ext uri="{FF2B5EF4-FFF2-40B4-BE49-F238E27FC236}">
                  <a16:creationId xmlns:a16="http://schemas.microsoft.com/office/drawing/2014/main" id="{4EC4409A-7A05-B090-F5D2-2A005D5DC9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509" name="Group 69">
              <a:extLst>
                <a:ext uri="{FF2B5EF4-FFF2-40B4-BE49-F238E27FC236}">
                  <a16:creationId xmlns:a16="http://schemas.microsoft.com/office/drawing/2014/main" id="{649A95C5-4794-5CAF-9AAA-E30D075EF68E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61510" name="Freeform 70">
                <a:extLst>
                  <a:ext uri="{FF2B5EF4-FFF2-40B4-BE49-F238E27FC236}">
                    <a16:creationId xmlns:a16="http://schemas.microsoft.com/office/drawing/2014/main" id="{B2A9CA6A-DEA1-9A2D-97D4-340F8AE8E0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1" name="Freeform 71">
                <a:extLst>
                  <a:ext uri="{FF2B5EF4-FFF2-40B4-BE49-F238E27FC236}">
                    <a16:creationId xmlns:a16="http://schemas.microsoft.com/office/drawing/2014/main" id="{4B3D83E8-714E-5156-C972-2DB7DB3F8B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2" name="Freeform 72">
                <a:extLst>
                  <a:ext uri="{FF2B5EF4-FFF2-40B4-BE49-F238E27FC236}">
                    <a16:creationId xmlns:a16="http://schemas.microsoft.com/office/drawing/2014/main" id="{FE2AE521-D633-CAF2-A9A9-349C9F5C53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3" name="Freeform 73">
                <a:extLst>
                  <a:ext uri="{FF2B5EF4-FFF2-40B4-BE49-F238E27FC236}">
                    <a16:creationId xmlns:a16="http://schemas.microsoft.com/office/drawing/2014/main" id="{0C5544E8-E8BD-7972-11A2-8F59B7DECAE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4" name="Freeform 74">
                <a:extLst>
                  <a:ext uri="{FF2B5EF4-FFF2-40B4-BE49-F238E27FC236}">
                    <a16:creationId xmlns:a16="http://schemas.microsoft.com/office/drawing/2014/main" id="{296D1A5D-F1E6-864F-D208-68E1E84AD7C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5" name="Freeform 75">
                <a:extLst>
                  <a:ext uri="{FF2B5EF4-FFF2-40B4-BE49-F238E27FC236}">
                    <a16:creationId xmlns:a16="http://schemas.microsoft.com/office/drawing/2014/main" id="{7DF1A5AD-FDA2-EABA-BFA1-AEFEC21BFF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6" name="Freeform 76">
                <a:extLst>
                  <a:ext uri="{FF2B5EF4-FFF2-40B4-BE49-F238E27FC236}">
                    <a16:creationId xmlns:a16="http://schemas.microsoft.com/office/drawing/2014/main" id="{10D69BFB-8009-D2F6-3912-BB44773482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7" name="Freeform 77">
                <a:extLst>
                  <a:ext uri="{FF2B5EF4-FFF2-40B4-BE49-F238E27FC236}">
                    <a16:creationId xmlns:a16="http://schemas.microsoft.com/office/drawing/2014/main" id="{4B91C367-F52A-C4CA-10E8-AC3CA44D48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8" name="Freeform 78">
                <a:extLst>
                  <a:ext uri="{FF2B5EF4-FFF2-40B4-BE49-F238E27FC236}">
                    <a16:creationId xmlns:a16="http://schemas.microsoft.com/office/drawing/2014/main" id="{DCCB4719-4FC2-49C4-6717-0297FBC68A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19" name="Freeform 79">
                <a:extLst>
                  <a:ext uri="{FF2B5EF4-FFF2-40B4-BE49-F238E27FC236}">
                    <a16:creationId xmlns:a16="http://schemas.microsoft.com/office/drawing/2014/main" id="{8997783D-20D3-BD49-0E9F-AB1D022CC4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0" name="Freeform 80">
                <a:extLst>
                  <a:ext uri="{FF2B5EF4-FFF2-40B4-BE49-F238E27FC236}">
                    <a16:creationId xmlns:a16="http://schemas.microsoft.com/office/drawing/2014/main" id="{FD30EF94-C1A2-2DD7-6831-F9CF68DEF03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1" name="Freeform 81">
                <a:extLst>
                  <a:ext uri="{FF2B5EF4-FFF2-40B4-BE49-F238E27FC236}">
                    <a16:creationId xmlns:a16="http://schemas.microsoft.com/office/drawing/2014/main" id="{F40FEF56-898A-88FF-F309-4DA5D4E077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2" name="Freeform 82">
                <a:extLst>
                  <a:ext uri="{FF2B5EF4-FFF2-40B4-BE49-F238E27FC236}">
                    <a16:creationId xmlns:a16="http://schemas.microsoft.com/office/drawing/2014/main" id="{85ED91D7-1DDB-906C-0056-8C87E0C200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3" name="Freeform 83">
                <a:extLst>
                  <a:ext uri="{FF2B5EF4-FFF2-40B4-BE49-F238E27FC236}">
                    <a16:creationId xmlns:a16="http://schemas.microsoft.com/office/drawing/2014/main" id="{35DB10C9-D272-522C-AD2C-CAF74C203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4" name="Freeform 84">
                <a:extLst>
                  <a:ext uri="{FF2B5EF4-FFF2-40B4-BE49-F238E27FC236}">
                    <a16:creationId xmlns:a16="http://schemas.microsoft.com/office/drawing/2014/main" id="{C965935F-2339-C7A9-8D79-6C9FE0787C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5" name="Freeform 85">
                <a:extLst>
                  <a:ext uri="{FF2B5EF4-FFF2-40B4-BE49-F238E27FC236}">
                    <a16:creationId xmlns:a16="http://schemas.microsoft.com/office/drawing/2014/main" id="{70208629-EB8D-A75D-869B-B118233122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6" name="Freeform 86">
                <a:extLst>
                  <a:ext uri="{FF2B5EF4-FFF2-40B4-BE49-F238E27FC236}">
                    <a16:creationId xmlns:a16="http://schemas.microsoft.com/office/drawing/2014/main" id="{CD39AE66-C9EE-D838-611D-9CC0CB14703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7" name="Freeform 87">
                <a:extLst>
                  <a:ext uri="{FF2B5EF4-FFF2-40B4-BE49-F238E27FC236}">
                    <a16:creationId xmlns:a16="http://schemas.microsoft.com/office/drawing/2014/main" id="{E960EE21-54B4-B8C9-C9C4-5D963325A1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8" name="Freeform 88">
                <a:extLst>
                  <a:ext uri="{FF2B5EF4-FFF2-40B4-BE49-F238E27FC236}">
                    <a16:creationId xmlns:a16="http://schemas.microsoft.com/office/drawing/2014/main" id="{02356314-A712-66CA-A6D1-0B72C63ECF5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29" name="Freeform 89">
                <a:extLst>
                  <a:ext uri="{FF2B5EF4-FFF2-40B4-BE49-F238E27FC236}">
                    <a16:creationId xmlns:a16="http://schemas.microsoft.com/office/drawing/2014/main" id="{CA6B63D9-90E2-7336-AF40-69C01FC60D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0" name="Freeform 90">
                <a:extLst>
                  <a:ext uri="{FF2B5EF4-FFF2-40B4-BE49-F238E27FC236}">
                    <a16:creationId xmlns:a16="http://schemas.microsoft.com/office/drawing/2014/main" id="{53B1D59A-1843-0C8B-46FB-FCB4B5339B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1" name="Freeform 91">
                <a:extLst>
                  <a:ext uri="{FF2B5EF4-FFF2-40B4-BE49-F238E27FC236}">
                    <a16:creationId xmlns:a16="http://schemas.microsoft.com/office/drawing/2014/main" id="{D23EC2ED-DA7C-AABC-FA36-9841929451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61534" name="Group 94">
            <a:extLst>
              <a:ext uri="{FF2B5EF4-FFF2-40B4-BE49-F238E27FC236}">
                <a16:creationId xmlns:a16="http://schemas.microsoft.com/office/drawing/2014/main" id="{8D8A3686-64C7-678E-AD75-B5B7B4D39706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4800600"/>
            <a:ext cx="1593850" cy="1631950"/>
            <a:chOff x="2051" y="1696"/>
            <a:chExt cx="1004" cy="1028"/>
          </a:xfrm>
        </p:grpSpPr>
        <p:sp>
          <p:nvSpPr>
            <p:cNvPr id="61535" name="Freeform 95">
              <a:extLst>
                <a:ext uri="{FF2B5EF4-FFF2-40B4-BE49-F238E27FC236}">
                  <a16:creationId xmlns:a16="http://schemas.microsoft.com/office/drawing/2014/main" id="{595814D0-FF47-DAB4-025E-A5A59199129B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261" y="1981"/>
              <a:ext cx="467" cy="582"/>
            </a:xfrm>
            <a:custGeom>
              <a:avLst/>
              <a:gdLst>
                <a:gd name="T0" fmla="*/ 38 w 648"/>
                <a:gd name="T1" fmla="*/ 148 h 858"/>
                <a:gd name="T2" fmla="*/ 89 w 648"/>
                <a:gd name="T3" fmla="*/ 103 h 858"/>
                <a:gd name="T4" fmla="*/ 292 w 648"/>
                <a:gd name="T5" fmla="*/ 40 h 858"/>
                <a:gd name="T6" fmla="*/ 418 w 648"/>
                <a:gd name="T7" fmla="*/ 7 h 858"/>
                <a:gd name="T8" fmla="*/ 463 w 648"/>
                <a:gd name="T9" fmla="*/ 0 h 858"/>
                <a:gd name="T10" fmla="*/ 526 w 648"/>
                <a:gd name="T11" fmla="*/ 97 h 858"/>
                <a:gd name="T12" fmla="*/ 559 w 648"/>
                <a:gd name="T13" fmla="*/ 206 h 858"/>
                <a:gd name="T14" fmla="*/ 577 w 648"/>
                <a:gd name="T15" fmla="*/ 309 h 858"/>
                <a:gd name="T16" fmla="*/ 577 w 648"/>
                <a:gd name="T17" fmla="*/ 495 h 858"/>
                <a:gd name="T18" fmla="*/ 648 w 648"/>
                <a:gd name="T19" fmla="*/ 678 h 858"/>
                <a:gd name="T20" fmla="*/ 640 w 648"/>
                <a:gd name="T21" fmla="*/ 763 h 858"/>
                <a:gd name="T22" fmla="*/ 545 w 648"/>
                <a:gd name="T23" fmla="*/ 813 h 858"/>
                <a:gd name="T24" fmla="*/ 299 w 648"/>
                <a:gd name="T25" fmla="*/ 858 h 858"/>
                <a:gd name="T26" fmla="*/ 210 w 648"/>
                <a:gd name="T27" fmla="*/ 807 h 858"/>
                <a:gd name="T28" fmla="*/ 153 w 648"/>
                <a:gd name="T29" fmla="*/ 660 h 858"/>
                <a:gd name="T30" fmla="*/ 108 w 648"/>
                <a:gd name="T31" fmla="*/ 499 h 858"/>
                <a:gd name="T32" fmla="*/ 25 w 648"/>
                <a:gd name="T33" fmla="*/ 416 h 858"/>
                <a:gd name="T34" fmla="*/ 6 w 648"/>
                <a:gd name="T35" fmla="*/ 328 h 858"/>
                <a:gd name="T36" fmla="*/ 0 w 648"/>
                <a:gd name="T37" fmla="*/ 219 h 858"/>
                <a:gd name="T38" fmla="*/ 38 w 648"/>
                <a:gd name="T39" fmla="*/ 148 h 8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648" h="858">
                  <a:moveTo>
                    <a:pt x="38" y="148"/>
                  </a:moveTo>
                  <a:lnTo>
                    <a:pt x="89" y="103"/>
                  </a:lnTo>
                  <a:lnTo>
                    <a:pt x="292" y="40"/>
                  </a:lnTo>
                  <a:lnTo>
                    <a:pt x="418" y="7"/>
                  </a:lnTo>
                  <a:lnTo>
                    <a:pt x="463" y="0"/>
                  </a:lnTo>
                  <a:lnTo>
                    <a:pt x="526" y="97"/>
                  </a:lnTo>
                  <a:lnTo>
                    <a:pt x="559" y="206"/>
                  </a:lnTo>
                  <a:lnTo>
                    <a:pt x="577" y="309"/>
                  </a:lnTo>
                  <a:lnTo>
                    <a:pt x="577" y="495"/>
                  </a:lnTo>
                  <a:lnTo>
                    <a:pt x="648" y="678"/>
                  </a:lnTo>
                  <a:lnTo>
                    <a:pt x="640" y="763"/>
                  </a:lnTo>
                  <a:lnTo>
                    <a:pt x="545" y="813"/>
                  </a:lnTo>
                  <a:lnTo>
                    <a:pt x="299" y="858"/>
                  </a:lnTo>
                  <a:lnTo>
                    <a:pt x="210" y="807"/>
                  </a:lnTo>
                  <a:lnTo>
                    <a:pt x="153" y="660"/>
                  </a:lnTo>
                  <a:lnTo>
                    <a:pt x="108" y="499"/>
                  </a:lnTo>
                  <a:lnTo>
                    <a:pt x="25" y="416"/>
                  </a:lnTo>
                  <a:lnTo>
                    <a:pt x="6" y="328"/>
                  </a:lnTo>
                  <a:lnTo>
                    <a:pt x="0" y="219"/>
                  </a:lnTo>
                  <a:lnTo>
                    <a:pt x="38" y="14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536" name="Group 96">
              <a:extLst>
                <a:ext uri="{FF2B5EF4-FFF2-40B4-BE49-F238E27FC236}">
                  <a16:creationId xmlns:a16="http://schemas.microsoft.com/office/drawing/2014/main" id="{D57F8EBD-8A37-68A1-CA69-89F2693B47FE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441" y="2029"/>
              <a:ext cx="511" cy="637"/>
              <a:chOff x="2308" y="1206"/>
              <a:chExt cx="710" cy="940"/>
            </a:xfrm>
          </p:grpSpPr>
          <p:sp>
            <p:nvSpPr>
              <p:cNvPr id="61537" name="Freeform 97">
                <a:extLst>
                  <a:ext uri="{FF2B5EF4-FFF2-40B4-BE49-F238E27FC236}">
                    <a16:creationId xmlns:a16="http://schemas.microsoft.com/office/drawing/2014/main" id="{2B9597C1-2F33-20C7-B302-8C06B07AE5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08" y="1206"/>
                <a:ext cx="710" cy="940"/>
              </a:xfrm>
              <a:custGeom>
                <a:avLst/>
                <a:gdLst>
                  <a:gd name="T0" fmla="*/ 0 w 710"/>
                  <a:gd name="T1" fmla="*/ 58 h 940"/>
                  <a:gd name="T2" fmla="*/ 39 w 710"/>
                  <a:gd name="T3" fmla="*/ 113 h 940"/>
                  <a:gd name="T4" fmla="*/ 90 w 710"/>
                  <a:gd name="T5" fmla="*/ 197 h 940"/>
                  <a:gd name="T6" fmla="*/ 141 w 710"/>
                  <a:gd name="T7" fmla="*/ 307 h 940"/>
                  <a:gd name="T8" fmla="*/ 182 w 710"/>
                  <a:gd name="T9" fmla="*/ 415 h 940"/>
                  <a:gd name="T10" fmla="*/ 211 w 710"/>
                  <a:gd name="T11" fmla="*/ 503 h 940"/>
                  <a:gd name="T12" fmla="*/ 261 w 710"/>
                  <a:gd name="T13" fmla="*/ 685 h 940"/>
                  <a:gd name="T14" fmla="*/ 276 w 710"/>
                  <a:gd name="T15" fmla="*/ 741 h 940"/>
                  <a:gd name="T16" fmla="*/ 297 w 710"/>
                  <a:gd name="T17" fmla="*/ 777 h 940"/>
                  <a:gd name="T18" fmla="*/ 315 w 710"/>
                  <a:gd name="T19" fmla="*/ 807 h 940"/>
                  <a:gd name="T20" fmla="*/ 455 w 710"/>
                  <a:gd name="T21" fmla="*/ 901 h 940"/>
                  <a:gd name="T22" fmla="*/ 507 w 710"/>
                  <a:gd name="T23" fmla="*/ 940 h 940"/>
                  <a:gd name="T24" fmla="*/ 500 w 710"/>
                  <a:gd name="T25" fmla="*/ 844 h 940"/>
                  <a:gd name="T26" fmla="*/ 477 w 710"/>
                  <a:gd name="T27" fmla="*/ 766 h 940"/>
                  <a:gd name="T28" fmla="*/ 450 w 710"/>
                  <a:gd name="T29" fmla="*/ 684 h 940"/>
                  <a:gd name="T30" fmla="*/ 387 w 710"/>
                  <a:gd name="T31" fmla="*/ 583 h 940"/>
                  <a:gd name="T32" fmla="*/ 347 w 710"/>
                  <a:gd name="T33" fmla="*/ 472 h 940"/>
                  <a:gd name="T34" fmla="*/ 328 w 710"/>
                  <a:gd name="T35" fmla="*/ 307 h 940"/>
                  <a:gd name="T36" fmla="*/ 411 w 710"/>
                  <a:gd name="T37" fmla="*/ 371 h 940"/>
                  <a:gd name="T38" fmla="*/ 488 w 710"/>
                  <a:gd name="T39" fmla="*/ 423 h 940"/>
                  <a:gd name="T40" fmla="*/ 564 w 710"/>
                  <a:gd name="T41" fmla="*/ 448 h 940"/>
                  <a:gd name="T42" fmla="*/ 614 w 710"/>
                  <a:gd name="T43" fmla="*/ 460 h 940"/>
                  <a:gd name="T44" fmla="*/ 653 w 710"/>
                  <a:gd name="T45" fmla="*/ 454 h 940"/>
                  <a:gd name="T46" fmla="*/ 678 w 710"/>
                  <a:gd name="T47" fmla="*/ 423 h 940"/>
                  <a:gd name="T48" fmla="*/ 704 w 710"/>
                  <a:gd name="T49" fmla="*/ 335 h 940"/>
                  <a:gd name="T50" fmla="*/ 710 w 710"/>
                  <a:gd name="T51" fmla="*/ 271 h 940"/>
                  <a:gd name="T52" fmla="*/ 710 w 710"/>
                  <a:gd name="T53" fmla="*/ 163 h 940"/>
                  <a:gd name="T54" fmla="*/ 710 w 710"/>
                  <a:gd name="T55" fmla="*/ 73 h 940"/>
                  <a:gd name="T56" fmla="*/ 595 w 710"/>
                  <a:gd name="T57" fmla="*/ 76 h 940"/>
                  <a:gd name="T58" fmla="*/ 545 w 710"/>
                  <a:gd name="T59" fmla="*/ 64 h 940"/>
                  <a:gd name="T60" fmla="*/ 538 w 710"/>
                  <a:gd name="T61" fmla="*/ 166 h 940"/>
                  <a:gd name="T62" fmla="*/ 526 w 710"/>
                  <a:gd name="T63" fmla="*/ 198 h 940"/>
                  <a:gd name="T64" fmla="*/ 450 w 710"/>
                  <a:gd name="T65" fmla="*/ 160 h 940"/>
                  <a:gd name="T66" fmla="*/ 398 w 710"/>
                  <a:gd name="T67" fmla="*/ 116 h 940"/>
                  <a:gd name="T68" fmla="*/ 302 w 710"/>
                  <a:gd name="T69" fmla="*/ 64 h 940"/>
                  <a:gd name="T70" fmla="*/ 233 w 710"/>
                  <a:gd name="T71" fmla="*/ 19 h 940"/>
                  <a:gd name="T72" fmla="*/ 171 w 710"/>
                  <a:gd name="T73" fmla="*/ 0 h 940"/>
                  <a:gd name="T74" fmla="*/ 94 w 710"/>
                  <a:gd name="T75" fmla="*/ 31 h 940"/>
                  <a:gd name="T76" fmla="*/ 0 w 710"/>
                  <a:gd name="T77" fmla="*/ 58 h 9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</a:cxnLst>
                <a:rect l="0" t="0" r="r" b="b"/>
                <a:pathLst>
                  <a:path w="710" h="940">
                    <a:moveTo>
                      <a:pt x="0" y="58"/>
                    </a:moveTo>
                    <a:lnTo>
                      <a:pt x="39" y="113"/>
                    </a:lnTo>
                    <a:lnTo>
                      <a:pt x="90" y="197"/>
                    </a:lnTo>
                    <a:lnTo>
                      <a:pt x="141" y="307"/>
                    </a:lnTo>
                    <a:lnTo>
                      <a:pt x="182" y="415"/>
                    </a:lnTo>
                    <a:lnTo>
                      <a:pt x="211" y="503"/>
                    </a:lnTo>
                    <a:lnTo>
                      <a:pt x="261" y="685"/>
                    </a:lnTo>
                    <a:lnTo>
                      <a:pt x="276" y="741"/>
                    </a:lnTo>
                    <a:lnTo>
                      <a:pt x="297" y="777"/>
                    </a:lnTo>
                    <a:lnTo>
                      <a:pt x="315" y="807"/>
                    </a:lnTo>
                    <a:lnTo>
                      <a:pt x="455" y="901"/>
                    </a:lnTo>
                    <a:lnTo>
                      <a:pt x="507" y="940"/>
                    </a:lnTo>
                    <a:lnTo>
                      <a:pt x="500" y="844"/>
                    </a:lnTo>
                    <a:lnTo>
                      <a:pt x="477" y="766"/>
                    </a:lnTo>
                    <a:lnTo>
                      <a:pt x="450" y="684"/>
                    </a:lnTo>
                    <a:lnTo>
                      <a:pt x="387" y="583"/>
                    </a:lnTo>
                    <a:lnTo>
                      <a:pt x="347" y="472"/>
                    </a:lnTo>
                    <a:lnTo>
                      <a:pt x="328" y="307"/>
                    </a:lnTo>
                    <a:lnTo>
                      <a:pt x="411" y="371"/>
                    </a:lnTo>
                    <a:lnTo>
                      <a:pt x="488" y="423"/>
                    </a:lnTo>
                    <a:lnTo>
                      <a:pt x="564" y="448"/>
                    </a:lnTo>
                    <a:lnTo>
                      <a:pt x="614" y="460"/>
                    </a:lnTo>
                    <a:lnTo>
                      <a:pt x="653" y="454"/>
                    </a:lnTo>
                    <a:lnTo>
                      <a:pt x="678" y="423"/>
                    </a:lnTo>
                    <a:lnTo>
                      <a:pt x="704" y="335"/>
                    </a:lnTo>
                    <a:lnTo>
                      <a:pt x="710" y="271"/>
                    </a:lnTo>
                    <a:lnTo>
                      <a:pt x="710" y="163"/>
                    </a:lnTo>
                    <a:lnTo>
                      <a:pt x="710" y="73"/>
                    </a:lnTo>
                    <a:lnTo>
                      <a:pt x="595" y="76"/>
                    </a:lnTo>
                    <a:lnTo>
                      <a:pt x="545" y="64"/>
                    </a:lnTo>
                    <a:lnTo>
                      <a:pt x="538" y="166"/>
                    </a:lnTo>
                    <a:lnTo>
                      <a:pt x="526" y="198"/>
                    </a:lnTo>
                    <a:lnTo>
                      <a:pt x="450" y="160"/>
                    </a:lnTo>
                    <a:lnTo>
                      <a:pt x="398" y="116"/>
                    </a:lnTo>
                    <a:lnTo>
                      <a:pt x="302" y="64"/>
                    </a:lnTo>
                    <a:lnTo>
                      <a:pt x="233" y="19"/>
                    </a:lnTo>
                    <a:lnTo>
                      <a:pt x="171" y="0"/>
                    </a:lnTo>
                    <a:lnTo>
                      <a:pt x="94" y="31"/>
                    </a:lnTo>
                    <a:lnTo>
                      <a:pt x="0" y="58"/>
                    </a:lnTo>
                    <a:close/>
                  </a:path>
                </a:pathLst>
              </a:custGeom>
              <a:solidFill>
                <a:srgbClr val="0000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38" name="Freeform 98">
                <a:extLst>
                  <a:ext uri="{FF2B5EF4-FFF2-40B4-BE49-F238E27FC236}">
                    <a16:creationId xmlns:a16="http://schemas.microsoft.com/office/drawing/2014/main" id="{A70F7F63-F2E9-508A-01C4-3CBBAC2734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5" y="1252"/>
                <a:ext cx="199" cy="569"/>
              </a:xfrm>
              <a:custGeom>
                <a:avLst/>
                <a:gdLst>
                  <a:gd name="T0" fmla="*/ 0 w 199"/>
                  <a:gd name="T1" fmla="*/ 0 h 569"/>
                  <a:gd name="T2" fmla="*/ 87 w 199"/>
                  <a:gd name="T3" fmla="*/ 39 h 569"/>
                  <a:gd name="T4" fmla="*/ 79 w 199"/>
                  <a:gd name="T5" fmla="*/ 107 h 569"/>
                  <a:gd name="T6" fmla="*/ 134 w 199"/>
                  <a:gd name="T7" fmla="*/ 110 h 569"/>
                  <a:gd name="T8" fmla="*/ 169 w 199"/>
                  <a:gd name="T9" fmla="*/ 233 h 569"/>
                  <a:gd name="T10" fmla="*/ 189 w 199"/>
                  <a:gd name="T11" fmla="*/ 366 h 569"/>
                  <a:gd name="T12" fmla="*/ 197 w 199"/>
                  <a:gd name="T13" fmla="*/ 492 h 569"/>
                  <a:gd name="T14" fmla="*/ 199 w 199"/>
                  <a:gd name="T15" fmla="*/ 569 h 5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99" h="569">
                    <a:moveTo>
                      <a:pt x="0" y="0"/>
                    </a:moveTo>
                    <a:lnTo>
                      <a:pt x="87" y="39"/>
                    </a:lnTo>
                    <a:lnTo>
                      <a:pt x="79" y="107"/>
                    </a:lnTo>
                    <a:lnTo>
                      <a:pt x="134" y="110"/>
                    </a:lnTo>
                    <a:lnTo>
                      <a:pt x="169" y="233"/>
                    </a:lnTo>
                    <a:lnTo>
                      <a:pt x="189" y="366"/>
                    </a:lnTo>
                    <a:lnTo>
                      <a:pt x="197" y="492"/>
                    </a:lnTo>
                    <a:lnTo>
                      <a:pt x="199" y="56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39" name="Freeform 99">
              <a:extLst>
                <a:ext uri="{FF2B5EF4-FFF2-40B4-BE49-F238E27FC236}">
                  <a16:creationId xmlns:a16="http://schemas.microsoft.com/office/drawing/2014/main" id="{37E02DC6-042F-C523-D0B7-2FE6599B02F5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406" y="1975"/>
              <a:ext cx="154" cy="119"/>
            </a:xfrm>
            <a:custGeom>
              <a:avLst/>
              <a:gdLst>
                <a:gd name="T0" fmla="*/ 19 w 213"/>
                <a:gd name="T1" fmla="*/ 56 h 176"/>
                <a:gd name="T2" fmla="*/ 0 w 213"/>
                <a:gd name="T3" fmla="*/ 85 h 176"/>
                <a:gd name="T4" fmla="*/ 92 w 213"/>
                <a:gd name="T5" fmla="*/ 176 h 176"/>
                <a:gd name="T6" fmla="*/ 122 w 213"/>
                <a:gd name="T7" fmla="*/ 69 h 176"/>
                <a:gd name="T8" fmla="*/ 213 w 213"/>
                <a:gd name="T9" fmla="*/ 122 h 176"/>
                <a:gd name="T10" fmla="*/ 209 w 213"/>
                <a:gd name="T11" fmla="*/ 30 h 176"/>
                <a:gd name="T12" fmla="*/ 153 w 213"/>
                <a:gd name="T13" fmla="*/ 0 h 176"/>
                <a:gd name="T14" fmla="*/ 19 w 213"/>
                <a:gd name="T15" fmla="*/ 56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3" h="176">
                  <a:moveTo>
                    <a:pt x="19" y="56"/>
                  </a:moveTo>
                  <a:lnTo>
                    <a:pt x="0" y="85"/>
                  </a:lnTo>
                  <a:lnTo>
                    <a:pt x="92" y="176"/>
                  </a:lnTo>
                  <a:lnTo>
                    <a:pt x="122" y="69"/>
                  </a:lnTo>
                  <a:lnTo>
                    <a:pt x="213" y="122"/>
                  </a:lnTo>
                  <a:lnTo>
                    <a:pt x="209" y="30"/>
                  </a:lnTo>
                  <a:lnTo>
                    <a:pt x="153" y="0"/>
                  </a:lnTo>
                  <a:lnTo>
                    <a:pt x="19" y="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540" name="Group 100">
              <a:extLst>
                <a:ext uri="{FF2B5EF4-FFF2-40B4-BE49-F238E27FC236}">
                  <a16:creationId xmlns:a16="http://schemas.microsoft.com/office/drawing/2014/main" id="{2F72297D-28C4-F139-D74B-1B12EDC98A4C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051" y="1977"/>
              <a:ext cx="454" cy="747"/>
              <a:chOff x="1799" y="1328"/>
              <a:chExt cx="630" cy="1101"/>
            </a:xfrm>
          </p:grpSpPr>
          <p:grpSp>
            <p:nvGrpSpPr>
              <p:cNvPr id="61541" name="Group 101">
                <a:extLst>
                  <a:ext uri="{FF2B5EF4-FFF2-40B4-BE49-F238E27FC236}">
                    <a16:creationId xmlns:a16="http://schemas.microsoft.com/office/drawing/2014/main" id="{77784617-C322-B891-F0E7-584980C10AA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68" y="1328"/>
                <a:ext cx="461" cy="1101"/>
                <a:chOff x="1968" y="1328"/>
                <a:chExt cx="461" cy="1101"/>
              </a:xfrm>
            </p:grpSpPr>
            <p:sp>
              <p:nvSpPr>
                <p:cNvPr id="61542" name="Freeform 102">
                  <a:extLst>
                    <a:ext uri="{FF2B5EF4-FFF2-40B4-BE49-F238E27FC236}">
                      <a16:creationId xmlns:a16="http://schemas.microsoft.com/office/drawing/2014/main" id="{B64ADAD0-3E51-ED91-A10A-C052C1E16D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68" y="1328"/>
                  <a:ext cx="461" cy="1101"/>
                </a:xfrm>
                <a:custGeom>
                  <a:avLst/>
                  <a:gdLst>
                    <a:gd name="T0" fmla="*/ 322 w 461"/>
                    <a:gd name="T1" fmla="*/ 1065 h 1101"/>
                    <a:gd name="T2" fmla="*/ 398 w 461"/>
                    <a:gd name="T3" fmla="*/ 1019 h 1101"/>
                    <a:gd name="T4" fmla="*/ 430 w 461"/>
                    <a:gd name="T5" fmla="*/ 916 h 1101"/>
                    <a:gd name="T6" fmla="*/ 454 w 461"/>
                    <a:gd name="T7" fmla="*/ 823 h 1101"/>
                    <a:gd name="T8" fmla="*/ 461 w 461"/>
                    <a:gd name="T9" fmla="*/ 720 h 1101"/>
                    <a:gd name="T10" fmla="*/ 434 w 461"/>
                    <a:gd name="T11" fmla="*/ 608 h 1101"/>
                    <a:gd name="T12" fmla="*/ 416 w 461"/>
                    <a:gd name="T13" fmla="*/ 516 h 1101"/>
                    <a:gd name="T14" fmla="*/ 392 w 461"/>
                    <a:gd name="T15" fmla="*/ 410 h 1101"/>
                    <a:gd name="T16" fmla="*/ 363 w 461"/>
                    <a:gd name="T17" fmla="*/ 331 h 1101"/>
                    <a:gd name="T18" fmla="*/ 315 w 461"/>
                    <a:gd name="T19" fmla="*/ 236 h 1101"/>
                    <a:gd name="T20" fmla="*/ 276 w 461"/>
                    <a:gd name="T21" fmla="*/ 149 h 1101"/>
                    <a:gd name="T22" fmla="*/ 207 w 461"/>
                    <a:gd name="T23" fmla="*/ 45 h 1101"/>
                    <a:gd name="T24" fmla="*/ 169 w 461"/>
                    <a:gd name="T25" fmla="*/ 0 h 1101"/>
                    <a:gd name="T26" fmla="*/ 124 w 461"/>
                    <a:gd name="T27" fmla="*/ 33 h 1101"/>
                    <a:gd name="T28" fmla="*/ 77 w 461"/>
                    <a:gd name="T29" fmla="*/ 76 h 1101"/>
                    <a:gd name="T30" fmla="*/ 13 w 461"/>
                    <a:gd name="T31" fmla="*/ 134 h 1101"/>
                    <a:gd name="T32" fmla="*/ 7 w 461"/>
                    <a:gd name="T33" fmla="*/ 153 h 1101"/>
                    <a:gd name="T34" fmla="*/ 0 w 461"/>
                    <a:gd name="T35" fmla="*/ 187 h 1101"/>
                    <a:gd name="T36" fmla="*/ 19 w 461"/>
                    <a:gd name="T37" fmla="*/ 247 h 1101"/>
                    <a:gd name="T38" fmla="*/ 45 w 461"/>
                    <a:gd name="T39" fmla="*/ 321 h 1101"/>
                    <a:gd name="T40" fmla="*/ 115 w 461"/>
                    <a:gd name="T41" fmla="*/ 457 h 1101"/>
                    <a:gd name="T42" fmla="*/ 141 w 461"/>
                    <a:gd name="T43" fmla="*/ 573 h 1101"/>
                    <a:gd name="T44" fmla="*/ 150 w 461"/>
                    <a:gd name="T45" fmla="*/ 661 h 1101"/>
                    <a:gd name="T46" fmla="*/ 153 w 461"/>
                    <a:gd name="T47" fmla="*/ 728 h 1101"/>
                    <a:gd name="T48" fmla="*/ 153 w 461"/>
                    <a:gd name="T49" fmla="*/ 843 h 1101"/>
                    <a:gd name="T50" fmla="*/ 141 w 461"/>
                    <a:gd name="T51" fmla="*/ 1024 h 1101"/>
                    <a:gd name="T52" fmla="*/ 141 w 461"/>
                    <a:gd name="T53" fmla="*/ 1086 h 1101"/>
                    <a:gd name="T54" fmla="*/ 162 w 461"/>
                    <a:gd name="T55" fmla="*/ 1095 h 1101"/>
                    <a:gd name="T56" fmla="*/ 224 w 461"/>
                    <a:gd name="T57" fmla="*/ 1101 h 1101"/>
                    <a:gd name="T58" fmla="*/ 269 w 461"/>
                    <a:gd name="T59" fmla="*/ 1088 h 1101"/>
                    <a:gd name="T60" fmla="*/ 322 w 461"/>
                    <a:gd name="T61" fmla="*/ 1065 h 1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61" h="1101">
                      <a:moveTo>
                        <a:pt x="322" y="1065"/>
                      </a:moveTo>
                      <a:lnTo>
                        <a:pt x="398" y="1019"/>
                      </a:lnTo>
                      <a:lnTo>
                        <a:pt x="430" y="916"/>
                      </a:lnTo>
                      <a:lnTo>
                        <a:pt x="454" y="823"/>
                      </a:lnTo>
                      <a:lnTo>
                        <a:pt x="461" y="720"/>
                      </a:lnTo>
                      <a:lnTo>
                        <a:pt x="434" y="608"/>
                      </a:lnTo>
                      <a:lnTo>
                        <a:pt x="416" y="516"/>
                      </a:lnTo>
                      <a:lnTo>
                        <a:pt x="392" y="410"/>
                      </a:lnTo>
                      <a:lnTo>
                        <a:pt x="363" y="331"/>
                      </a:lnTo>
                      <a:lnTo>
                        <a:pt x="315" y="236"/>
                      </a:lnTo>
                      <a:lnTo>
                        <a:pt x="276" y="149"/>
                      </a:lnTo>
                      <a:lnTo>
                        <a:pt x="207" y="45"/>
                      </a:lnTo>
                      <a:lnTo>
                        <a:pt x="169" y="0"/>
                      </a:lnTo>
                      <a:lnTo>
                        <a:pt x="124" y="33"/>
                      </a:lnTo>
                      <a:lnTo>
                        <a:pt x="77" y="76"/>
                      </a:lnTo>
                      <a:lnTo>
                        <a:pt x="13" y="134"/>
                      </a:lnTo>
                      <a:lnTo>
                        <a:pt x="7" y="153"/>
                      </a:lnTo>
                      <a:lnTo>
                        <a:pt x="0" y="187"/>
                      </a:lnTo>
                      <a:lnTo>
                        <a:pt x="19" y="247"/>
                      </a:lnTo>
                      <a:lnTo>
                        <a:pt x="45" y="321"/>
                      </a:lnTo>
                      <a:lnTo>
                        <a:pt x="115" y="457"/>
                      </a:lnTo>
                      <a:lnTo>
                        <a:pt x="141" y="573"/>
                      </a:lnTo>
                      <a:lnTo>
                        <a:pt x="150" y="661"/>
                      </a:lnTo>
                      <a:lnTo>
                        <a:pt x="153" y="728"/>
                      </a:lnTo>
                      <a:lnTo>
                        <a:pt x="153" y="843"/>
                      </a:lnTo>
                      <a:lnTo>
                        <a:pt x="141" y="1024"/>
                      </a:lnTo>
                      <a:lnTo>
                        <a:pt x="141" y="1086"/>
                      </a:lnTo>
                      <a:lnTo>
                        <a:pt x="162" y="1095"/>
                      </a:lnTo>
                      <a:lnTo>
                        <a:pt x="224" y="1101"/>
                      </a:lnTo>
                      <a:lnTo>
                        <a:pt x="269" y="1088"/>
                      </a:lnTo>
                      <a:lnTo>
                        <a:pt x="322" y="1065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43" name="Freeform 103">
                  <a:extLst>
                    <a:ext uri="{FF2B5EF4-FFF2-40B4-BE49-F238E27FC236}">
                      <a16:creationId xmlns:a16="http://schemas.microsoft.com/office/drawing/2014/main" id="{08B67C0D-B195-F9C3-9F11-FD307A2D64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85" y="1371"/>
                  <a:ext cx="325" cy="620"/>
                </a:xfrm>
                <a:custGeom>
                  <a:avLst/>
                  <a:gdLst>
                    <a:gd name="T0" fmla="*/ 0 w 325"/>
                    <a:gd name="T1" fmla="*/ 0 h 620"/>
                    <a:gd name="T2" fmla="*/ 44 w 325"/>
                    <a:gd name="T3" fmla="*/ 144 h 620"/>
                    <a:gd name="T4" fmla="*/ 119 w 325"/>
                    <a:gd name="T5" fmla="*/ 125 h 620"/>
                    <a:gd name="T6" fmla="*/ 71 w 325"/>
                    <a:gd name="T7" fmla="*/ 200 h 620"/>
                    <a:gd name="T8" fmla="*/ 119 w 325"/>
                    <a:gd name="T9" fmla="*/ 255 h 620"/>
                    <a:gd name="T10" fmla="*/ 172 w 325"/>
                    <a:gd name="T11" fmla="*/ 341 h 620"/>
                    <a:gd name="T12" fmla="*/ 235 w 325"/>
                    <a:gd name="T13" fmla="*/ 440 h 620"/>
                    <a:gd name="T14" fmla="*/ 289 w 325"/>
                    <a:gd name="T15" fmla="*/ 535 h 620"/>
                    <a:gd name="T16" fmla="*/ 325 w 325"/>
                    <a:gd name="T17" fmla="*/ 620 h 6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325" h="620">
                      <a:moveTo>
                        <a:pt x="0" y="0"/>
                      </a:moveTo>
                      <a:lnTo>
                        <a:pt x="44" y="144"/>
                      </a:lnTo>
                      <a:lnTo>
                        <a:pt x="119" y="125"/>
                      </a:lnTo>
                      <a:lnTo>
                        <a:pt x="71" y="200"/>
                      </a:lnTo>
                      <a:lnTo>
                        <a:pt x="119" y="255"/>
                      </a:lnTo>
                      <a:lnTo>
                        <a:pt x="172" y="341"/>
                      </a:lnTo>
                      <a:lnTo>
                        <a:pt x="235" y="440"/>
                      </a:lnTo>
                      <a:lnTo>
                        <a:pt x="289" y="535"/>
                      </a:lnTo>
                      <a:lnTo>
                        <a:pt x="325" y="62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44" name="Group 104">
                <a:extLst>
                  <a:ext uri="{FF2B5EF4-FFF2-40B4-BE49-F238E27FC236}">
                    <a16:creationId xmlns:a16="http://schemas.microsoft.com/office/drawing/2014/main" id="{3AF7F89E-5FBF-D6BF-006F-A6CC39503B5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99" y="1444"/>
                <a:ext cx="549" cy="922"/>
                <a:chOff x="1799" y="1444"/>
                <a:chExt cx="549" cy="922"/>
              </a:xfrm>
            </p:grpSpPr>
            <p:sp>
              <p:nvSpPr>
                <p:cNvPr id="61545" name="Freeform 105">
                  <a:extLst>
                    <a:ext uri="{FF2B5EF4-FFF2-40B4-BE49-F238E27FC236}">
                      <a16:creationId xmlns:a16="http://schemas.microsoft.com/office/drawing/2014/main" id="{6E10D74C-7541-8480-B01D-09CAF6FF49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44" y="2152"/>
                  <a:ext cx="204" cy="214"/>
                </a:xfrm>
                <a:custGeom>
                  <a:avLst/>
                  <a:gdLst>
                    <a:gd name="T0" fmla="*/ 63 w 204"/>
                    <a:gd name="T1" fmla="*/ 0 h 214"/>
                    <a:gd name="T2" fmla="*/ 102 w 204"/>
                    <a:gd name="T3" fmla="*/ 28 h 214"/>
                    <a:gd name="T4" fmla="*/ 142 w 204"/>
                    <a:gd name="T5" fmla="*/ 29 h 214"/>
                    <a:gd name="T6" fmla="*/ 176 w 204"/>
                    <a:gd name="T7" fmla="*/ 37 h 214"/>
                    <a:gd name="T8" fmla="*/ 192 w 204"/>
                    <a:gd name="T9" fmla="*/ 50 h 214"/>
                    <a:gd name="T10" fmla="*/ 196 w 204"/>
                    <a:gd name="T11" fmla="*/ 66 h 214"/>
                    <a:gd name="T12" fmla="*/ 189 w 204"/>
                    <a:gd name="T13" fmla="*/ 95 h 214"/>
                    <a:gd name="T14" fmla="*/ 204 w 204"/>
                    <a:gd name="T15" fmla="*/ 115 h 214"/>
                    <a:gd name="T16" fmla="*/ 203 w 204"/>
                    <a:gd name="T17" fmla="*/ 143 h 214"/>
                    <a:gd name="T18" fmla="*/ 187 w 204"/>
                    <a:gd name="T19" fmla="*/ 160 h 214"/>
                    <a:gd name="T20" fmla="*/ 175 w 204"/>
                    <a:gd name="T21" fmla="*/ 181 h 214"/>
                    <a:gd name="T22" fmla="*/ 147 w 204"/>
                    <a:gd name="T23" fmla="*/ 191 h 214"/>
                    <a:gd name="T24" fmla="*/ 129 w 204"/>
                    <a:gd name="T25" fmla="*/ 214 h 214"/>
                    <a:gd name="T26" fmla="*/ 95 w 204"/>
                    <a:gd name="T27" fmla="*/ 210 h 214"/>
                    <a:gd name="T28" fmla="*/ 75 w 204"/>
                    <a:gd name="T29" fmla="*/ 197 h 214"/>
                    <a:gd name="T30" fmla="*/ 56 w 204"/>
                    <a:gd name="T31" fmla="*/ 176 h 214"/>
                    <a:gd name="T32" fmla="*/ 44 w 204"/>
                    <a:gd name="T33" fmla="*/ 127 h 214"/>
                    <a:gd name="T34" fmla="*/ 0 w 204"/>
                    <a:gd name="T35" fmla="*/ 83 h 214"/>
                    <a:gd name="T36" fmla="*/ 63 w 204"/>
                    <a:gd name="T37" fmla="*/ 0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204" h="214">
                      <a:moveTo>
                        <a:pt x="63" y="0"/>
                      </a:moveTo>
                      <a:lnTo>
                        <a:pt x="102" y="28"/>
                      </a:lnTo>
                      <a:lnTo>
                        <a:pt x="142" y="29"/>
                      </a:lnTo>
                      <a:lnTo>
                        <a:pt x="176" y="37"/>
                      </a:lnTo>
                      <a:lnTo>
                        <a:pt x="192" y="50"/>
                      </a:lnTo>
                      <a:lnTo>
                        <a:pt x="196" y="66"/>
                      </a:lnTo>
                      <a:lnTo>
                        <a:pt x="189" y="95"/>
                      </a:lnTo>
                      <a:lnTo>
                        <a:pt x="204" y="115"/>
                      </a:lnTo>
                      <a:lnTo>
                        <a:pt x="203" y="143"/>
                      </a:lnTo>
                      <a:lnTo>
                        <a:pt x="187" y="160"/>
                      </a:lnTo>
                      <a:lnTo>
                        <a:pt x="175" y="181"/>
                      </a:lnTo>
                      <a:lnTo>
                        <a:pt x="147" y="191"/>
                      </a:lnTo>
                      <a:lnTo>
                        <a:pt x="129" y="214"/>
                      </a:lnTo>
                      <a:lnTo>
                        <a:pt x="95" y="210"/>
                      </a:lnTo>
                      <a:lnTo>
                        <a:pt x="75" y="197"/>
                      </a:lnTo>
                      <a:lnTo>
                        <a:pt x="56" y="176"/>
                      </a:lnTo>
                      <a:lnTo>
                        <a:pt x="44" y="127"/>
                      </a:lnTo>
                      <a:lnTo>
                        <a:pt x="0" y="83"/>
                      </a:lnTo>
                      <a:lnTo>
                        <a:pt x="63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46" name="Freeform 106">
                  <a:extLst>
                    <a:ext uri="{FF2B5EF4-FFF2-40B4-BE49-F238E27FC236}">
                      <a16:creationId xmlns:a16="http://schemas.microsoft.com/office/drawing/2014/main" id="{602A733A-30A9-B821-D9A1-A78D968EC7C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16" y="2142"/>
                  <a:ext cx="121" cy="137"/>
                </a:xfrm>
                <a:custGeom>
                  <a:avLst/>
                  <a:gdLst>
                    <a:gd name="T0" fmla="*/ 91 w 121"/>
                    <a:gd name="T1" fmla="*/ 0 h 137"/>
                    <a:gd name="T2" fmla="*/ 121 w 121"/>
                    <a:gd name="T3" fmla="*/ 20 h 137"/>
                    <a:gd name="T4" fmla="*/ 105 w 121"/>
                    <a:gd name="T5" fmla="*/ 52 h 137"/>
                    <a:gd name="T6" fmla="*/ 75 w 121"/>
                    <a:gd name="T7" fmla="*/ 92 h 137"/>
                    <a:gd name="T8" fmla="*/ 33 w 121"/>
                    <a:gd name="T9" fmla="*/ 137 h 137"/>
                    <a:gd name="T10" fmla="*/ 0 w 121"/>
                    <a:gd name="T11" fmla="*/ 97 h 137"/>
                    <a:gd name="T12" fmla="*/ 91 w 121"/>
                    <a:gd name="T13" fmla="*/ 0 h 1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21" h="137">
                      <a:moveTo>
                        <a:pt x="91" y="0"/>
                      </a:moveTo>
                      <a:lnTo>
                        <a:pt x="121" y="20"/>
                      </a:lnTo>
                      <a:lnTo>
                        <a:pt x="105" y="52"/>
                      </a:lnTo>
                      <a:lnTo>
                        <a:pt x="75" y="92"/>
                      </a:lnTo>
                      <a:lnTo>
                        <a:pt x="33" y="137"/>
                      </a:lnTo>
                      <a:lnTo>
                        <a:pt x="0" y="97"/>
                      </a:lnTo>
                      <a:lnTo>
                        <a:pt x="9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47" name="Freeform 107">
                  <a:extLst>
                    <a:ext uri="{FF2B5EF4-FFF2-40B4-BE49-F238E27FC236}">
                      <a16:creationId xmlns:a16="http://schemas.microsoft.com/office/drawing/2014/main" id="{180FFFBA-473F-5FE8-1F83-5737E2A3BED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99" y="1444"/>
                  <a:ext cx="444" cy="840"/>
                </a:xfrm>
                <a:custGeom>
                  <a:avLst/>
                  <a:gdLst>
                    <a:gd name="T0" fmla="*/ 133 w 444"/>
                    <a:gd name="T1" fmla="*/ 64 h 840"/>
                    <a:gd name="T2" fmla="*/ 107 w 444"/>
                    <a:gd name="T3" fmla="*/ 118 h 840"/>
                    <a:gd name="T4" fmla="*/ 61 w 444"/>
                    <a:gd name="T5" fmla="*/ 196 h 840"/>
                    <a:gd name="T6" fmla="*/ 46 w 444"/>
                    <a:gd name="T7" fmla="*/ 258 h 840"/>
                    <a:gd name="T8" fmla="*/ 22 w 444"/>
                    <a:gd name="T9" fmla="*/ 329 h 840"/>
                    <a:gd name="T10" fmla="*/ 5 w 444"/>
                    <a:gd name="T11" fmla="*/ 447 h 840"/>
                    <a:gd name="T12" fmla="*/ 0 w 444"/>
                    <a:gd name="T13" fmla="*/ 510 h 840"/>
                    <a:gd name="T14" fmla="*/ 14 w 444"/>
                    <a:gd name="T15" fmla="*/ 526 h 840"/>
                    <a:gd name="T16" fmla="*/ 56 w 444"/>
                    <a:gd name="T17" fmla="*/ 583 h 840"/>
                    <a:gd name="T18" fmla="*/ 106 w 444"/>
                    <a:gd name="T19" fmla="*/ 644 h 840"/>
                    <a:gd name="T20" fmla="*/ 163 w 444"/>
                    <a:gd name="T21" fmla="*/ 698 h 840"/>
                    <a:gd name="T22" fmla="*/ 318 w 444"/>
                    <a:gd name="T23" fmla="*/ 840 h 840"/>
                    <a:gd name="T24" fmla="*/ 389 w 444"/>
                    <a:gd name="T25" fmla="*/ 753 h 840"/>
                    <a:gd name="T26" fmla="*/ 444 w 444"/>
                    <a:gd name="T27" fmla="*/ 683 h 840"/>
                    <a:gd name="T28" fmla="*/ 297 w 444"/>
                    <a:gd name="T29" fmla="*/ 556 h 840"/>
                    <a:gd name="T30" fmla="*/ 248 w 444"/>
                    <a:gd name="T31" fmla="*/ 519 h 840"/>
                    <a:gd name="T32" fmla="*/ 218 w 444"/>
                    <a:gd name="T33" fmla="*/ 486 h 840"/>
                    <a:gd name="T34" fmla="*/ 193 w 444"/>
                    <a:gd name="T35" fmla="*/ 471 h 840"/>
                    <a:gd name="T36" fmla="*/ 232 w 444"/>
                    <a:gd name="T37" fmla="*/ 368 h 840"/>
                    <a:gd name="T38" fmla="*/ 255 w 444"/>
                    <a:gd name="T39" fmla="*/ 288 h 840"/>
                    <a:gd name="T40" fmla="*/ 267 w 444"/>
                    <a:gd name="T41" fmla="*/ 252 h 840"/>
                    <a:gd name="T42" fmla="*/ 280 w 444"/>
                    <a:gd name="T43" fmla="*/ 213 h 840"/>
                    <a:gd name="T44" fmla="*/ 286 w 444"/>
                    <a:gd name="T45" fmla="*/ 167 h 840"/>
                    <a:gd name="T46" fmla="*/ 286 w 444"/>
                    <a:gd name="T47" fmla="*/ 123 h 840"/>
                    <a:gd name="T48" fmla="*/ 286 w 444"/>
                    <a:gd name="T49" fmla="*/ 88 h 840"/>
                    <a:gd name="T50" fmla="*/ 280 w 444"/>
                    <a:gd name="T51" fmla="*/ 52 h 840"/>
                    <a:gd name="T52" fmla="*/ 258 w 444"/>
                    <a:gd name="T53" fmla="*/ 24 h 840"/>
                    <a:gd name="T54" fmla="*/ 229 w 444"/>
                    <a:gd name="T55" fmla="*/ 5 h 840"/>
                    <a:gd name="T56" fmla="*/ 208 w 444"/>
                    <a:gd name="T57" fmla="*/ 0 h 840"/>
                    <a:gd name="T58" fmla="*/ 169 w 444"/>
                    <a:gd name="T59" fmla="*/ 25 h 840"/>
                    <a:gd name="T60" fmla="*/ 133 w 444"/>
                    <a:gd name="T61" fmla="*/ 64 h 8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</a:cxnLst>
                  <a:rect l="0" t="0" r="r" b="b"/>
                  <a:pathLst>
                    <a:path w="444" h="840">
                      <a:moveTo>
                        <a:pt x="133" y="64"/>
                      </a:moveTo>
                      <a:lnTo>
                        <a:pt x="107" y="118"/>
                      </a:lnTo>
                      <a:lnTo>
                        <a:pt x="61" y="196"/>
                      </a:lnTo>
                      <a:lnTo>
                        <a:pt x="46" y="258"/>
                      </a:lnTo>
                      <a:lnTo>
                        <a:pt x="22" y="329"/>
                      </a:lnTo>
                      <a:lnTo>
                        <a:pt x="5" y="447"/>
                      </a:lnTo>
                      <a:lnTo>
                        <a:pt x="0" y="510"/>
                      </a:lnTo>
                      <a:lnTo>
                        <a:pt x="14" y="526"/>
                      </a:lnTo>
                      <a:lnTo>
                        <a:pt x="56" y="583"/>
                      </a:lnTo>
                      <a:lnTo>
                        <a:pt x="106" y="644"/>
                      </a:lnTo>
                      <a:lnTo>
                        <a:pt x="163" y="698"/>
                      </a:lnTo>
                      <a:lnTo>
                        <a:pt x="318" y="840"/>
                      </a:lnTo>
                      <a:lnTo>
                        <a:pt x="389" y="753"/>
                      </a:lnTo>
                      <a:lnTo>
                        <a:pt x="444" y="683"/>
                      </a:lnTo>
                      <a:lnTo>
                        <a:pt x="297" y="556"/>
                      </a:lnTo>
                      <a:lnTo>
                        <a:pt x="248" y="519"/>
                      </a:lnTo>
                      <a:lnTo>
                        <a:pt x="218" y="486"/>
                      </a:lnTo>
                      <a:lnTo>
                        <a:pt x="193" y="471"/>
                      </a:lnTo>
                      <a:lnTo>
                        <a:pt x="232" y="368"/>
                      </a:lnTo>
                      <a:lnTo>
                        <a:pt x="255" y="288"/>
                      </a:lnTo>
                      <a:lnTo>
                        <a:pt x="267" y="252"/>
                      </a:lnTo>
                      <a:lnTo>
                        <a:pt x="280" y="213"/>
                      </a:lnTo>
                      <a:lnTo>
                        <a:pt x="286" y="167"/>
                      </a:lnTo>
                      <a:lnTo>
                        <a:pt x="286" y="123"/>
                      </a:lnTo>
                      <a:lnTo>
                        <a:pt x="286" y="88"/>
                      </a:lnTo>
                      <a:lnTo>
                        <a:pt x="280" y="52"/>
                      </a:lnTo>
                      <a:lnTo>
                        <a:pt x="258" y="24"/>
                      </a:lnTo>
                      <a:lnTo>
                        <a:pt x="229" y="5"/>
                      </a:lnTo>
                      <a:lnTo>
                        <a:pt x="208" y="0"/>
                      </a:lnTo>
                      <a:lnTo>
                        <a:pt x="169" y="25"/>
                      </a:lnTo>
                      <a:lnTo>
                        <a:pt x="133" y="64"/>
                      </a:lnTo>
                      <a:close/>
                    </a:path>
                  </a:pathLst>
                </a:custGeom>
                <a:solidFill>
                  <a:srgbClr val="0000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61548" name="Group 108">
              <a:extLst>
                <a:ext uri="{FF2B5EF4-FFF2-40B4-BE49-F238E27FC236}">
                  <a16:creationId xmlns:a16="http://schemas.microsoft.com/office/drawing/2014/main" id="{A9C2CBC5-5D98-9C0A-D6F1-1E54DE26C87A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327" y="1696"/>
              <a:ext cx="255" cy="314"/>
              <a:chOff x="1947" y="869"/>
              <a:chExt cx="355" cy="463"/>
            </a:xfrm>
          </p:grpSpPr>
          <p:grpSp>
            <p:nvGrpSpPr>
              <p:cNvPr id="61549" name="Group 109">
                <a:extLst>
                  <a:ext uri="{FF2B5EF4-FFF2-40B4-BE49-F238E27FC236}">
                    <a16:creationId xmlns:a16="http://schemas.microsoft.com/office/drawing/2014/main" id="{3C31A3BD-B226-2197-5BAD-C6E3F34CF2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82" y="1005"/>
                <a:ext cx="305" cy="220"/>
                <a:chOff x="1982" y="1005"/>
                <a:chExt cx="305" cy="220"/>
              </a:xfrm>
            </p:grpSpPr>
            <p:sp>
              <p:nvSpPr>
                <p:cNvPr id="61550" name="Freeform 110">
                  <a:extLst>
                    <a:ext uri="{FF2B5EF4-FFF2-40B4-BE49-F238E27FC236}">
                      <a16:creationId xmlns:a16="http://schemas.microsoft.com/office/drawing/2014/main" id="{8AF08F4B-6581-DE35-F66F-FCB9539D637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44" y="1005"/>
                  <a:ext cx="43" cy="100"/>
                </a:xfrm>
                <a:custGeom>
                  <a:avLst/>
                  <a:gdLst>
                    <a:gd name="T0" fmla="*/ 0 w 43"/>
                    <a:gd name="T1" fmla="*/ 11 h 100"/>
                    <a:gd name="T2" fmla="*/ 7 w 43"/>
                    <a:gd name="T3" fmla="*/ 0 h 100"/>
                    <a:gd name="T4" fmla="*/ 21 w 43"/>
                    <a:gd name="T5" fmla="*/ 0 h 100"/>
                    <a:gd name="T6" fmla="*/ 27 w 43"/>
                    <a:gd name="T7" fmla="*/ 7 h 100"/>
                    <a:gd name="T8" fmla="*/ 33 w 43"/>
                    <a:gd name="T9" fmla="*/ 19 h 100"/>
                    <a:gd name="T10" fmla="*/ 38 w 43"/>
                    <a:gd name="T11" fmla="*/ 44 h 100"/>
                    <a:gd name="T12" fmla="*/ 43 w 43"/>
                    <a:gd name="T13" fmla="*/ 76 h 100"/>
                    <a:gd name="T14" fmla="*/ 43 w 43"/>
                    <a:gd name="T15" fmla="*/ 100 h 100"/>
                    <a:gd name="T16" fmla="*/ 32 w 43"/>
                    <a:gd name="T17" fmla="*/ 100 h 100"/>
                    <a:gd name="T18" fmla="*/ 0 w 43"/>
                    <a:gd name="T19" fmla="*/ 1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43" h="100">
                      <a:moveTo>
                        <a:pt x="0" y="11"/>
                      </a:moveTo>
                      <a:lnTo>
                        <a:pt x="7" y="0"/>
                      </a:lnTo>
                      <a:lnTo>
                        <a:pt x="21" y="0"/>
                      </a:lnTo>
                      <a:lnTo>
                        <a:pt x="27" y="7"/>
                      </a:lnTo>
                      <a:lnTo>
                        <a:pt x="33" y="19"/>
                      </a:lnTo>
                      <a:lnTo>
                        <a:pt x="38" y="44"/>
                      </a:lnTo>
                      <a:lnTo>
                        <a:pt x="43" y="76"/>
                      </a:lnTo>
                      <a:lnTo>
                        <a:pt x="43" y="100"/>
                      </a:lnTo>
                      <a:lnTo>
                        <a:pt x="32" y="100"/>
                      </a:lnTo>
                      <a:lnTo>
                        <a:pt x="0" y="1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51" name="Freeform 111">
                  <a:extLst>
                    <a:ext uri="{FF2B5EF4-FFF2-40B4-BE49-F238E27FC236}">
                      <a16:creationId xmlns:a16="http://schemas.microsoft.com/office/drawing/2014/main" id="{242A9155-6D65-30A4-4654-FD611893FCD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82" y="1143"/>
                  <a:ext cx="73" cy="82"/>
                </a:xfrm>
                <a:custGeom>
                  <a:avLst/>
                  <a:gdLst>
                    <a:gd name="T0" fmla="*/ 17 w 73"/>
                    <a:gd name="T1" fmla="*/ 0 h 82"/>
                    <a:gd name="T2" fmla="*/ 4 w 73"/>
                    <a:gd name="T3" fmla="*/ 7 h 82"/>
                    <a:gd name="T4" fmla="*/ 0 w 73"/>
                    <a:gd name="T5" fmla="*/ 16 h 82"/>
                    <a:gd name="T6" fmla="*/ 4 w 73"/>
                    <a:gd name="T7" fmla="*/ 29 h 82"/>
                    <a:gd name="T8" fmla="*/ 14 w 73"/>
                    <a:gd name="T9" fmla="*/ 43 h 82"/>
                    <a:gd name="T10" fmla="*/ 25 w 73"/>
                    <a:gd name="T11" fmla="*/ 56 h 82"/>
                    <a:gd name="T12" fmla="*/ 46 w 73"/>
                    <a:gd name="T13" fmla="*/ 77 h 82"/>
                    <a:gd name="T14" fmla="*/ 60 w 73"/>
                    <a:gd name="T15" fmla="*/ 82 h 82"/>
                    <a:gd name="T16" fmla="*/ 73 w 73"/>
                    <a:gd name="T17" fmla="*/ 72 h 82"/>
                    <a:gd name="T18" fmla="*/ 17 w 73"/>
                    <a:gd name="T19" fmla="*/ 0 h 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73" h="82">
                      <a:moveTo>
                        <a:pt x="17" y="0"/>
                      </a:moveTo>
                      <a:lnTo>
                        <a:pt x="4" y="7"/>
                      </a:lnTo>
                      <a:lnTo>
                        <a:pt x="0" y="16"/>
                      </a:lnTo>
                      <a:lnTo>
                        <a:pt x="4" y="29"/>
                      </a:lnTo>
                      <a:lnTo>
                        <a:pt x="14" y="43"/>
                      </a:lnTo>
                      <a:lnTo>
                        <a:pt x="25" y="56"/>
                      </a:lnTo>
                      <a:lnTo>
                        <a:pt x="46" y="77"/>
                      </a:lnTo>
                      <a:lnTo>
                        <a:pt x="60" y="82"/>
                      </a:lnTo>
                      <a:lnTo>
                        <a:pt x="73" y="72"/>
                      </a:lnTo>
                      <a:lnTo>
                        <a:pt x="17" y="0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552" name="Freeform 112">
                <a:extLst>
                  <a:ext uri="{FF2B5EF4-FFF2-40B4-BE49-F238E27FC236}">
                    <a16:creationId xmlns:a16="http://schemas.microsoft.com/office/drawing/2014/main" id="{5AE73691-65E7-54FD-68EB-BA66987680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62" y="919"/>
                <a:ext cx="340" cy="413"/>
              </a:xfrm>
              <a:custGeom>
                <a:avLst/>
                <a:gdLst>
                  <a:gd name="T0" fmla="*/ 30 w 340"/>
                  <a:gd name="T1" fmla="*/ 59 h 413"/>
                  <a:gd name="T2" fmla="*/ 13 w 340"/>
                  <a:gd name="T3" fmla="*/ 82 h 413"/>
                  <a:gd name="T4" fmla="*/ 4 w 340"/>
                  <a:gd name="T5" fmla="*/ 111 h 413"/>
                  <a:gd name="T6" fmla="*/ 0 w 340"/>
                  <a:gd name="T7" fmla="*/ 145 h 413"/>
                  <a:gd name="T8" fmla="*/ 5 w 340"/>
                  <a:gd name="T9" fmla="*/ 173 h 413"/>
                  <a:gd name="T10" fmla="*/ 17 w 340"/>
                  <a:gd name="T11" fmla="*/ 199 h 413"/>
                  <a:gd name="T12" fmla="*/ 37 w 340"/>
                  <a:gd name="T13" fmla="*/ 222 h 413"/>
                  <a:gd name="T14" fmla="*/ 54 w 340"/>
                  <a:gd name="T15" fmla="*/ 247 h 413"/>
                  <a:gd name="T16" fmla="*/ 71 w 340"/>
                  <a:gd name="T17" fmla="*/ 282 h 413"/>
                  <a:gd name="T18" fmla="*/ 90 w 340"/>
                  <a:gd name="T19" fmla="*/ 323 h 413"/>
                  <a:gd name="T20" fmla="*/ 109 w 340"/>
                  <a:gd name="T21" fmla="*/ 356 h 413"/>
                  <a:gd name="T22" fmla="*/ 128 w 340"/>
                  <a:gd name="T23" fmla="*/ 375 h 413"/>
                  <a:gd name="T24" fmla="*/ 149 w 340"/>
                  <a:gd name="T25" fmla="*/ 387 h 413"/>
                  <a:gd name="T26" fmla="*/ 185 w 340"/>
                  <a:gd name="T27" fmla="*/ 403 h 413"/>
                  <a:gd name="T28" fmla="*/ 222 w 340"/>
                  <a:gd name="T29" fmla="*/ 413 h 413"/>
                  <a:gd name="T30" fmla="*/ 247 w 340"/>
                  <a:gd name="T31" fmla="*/ 410 h 413"/>
                  <a:gd name="T32" fmla="*/ 268 w 340"/>
                  <a:gd name="T33" fmla="*/ 406 h 413"/>
                  <a:gd name="T34" fmla="*/ 304 w 340"/>
                  <a:gd name="T35" fmla="*/ 393 h 413"/>
                  <a:gd name="T36" fmla="*/ 319 w 340"/>
                  <a:gd name="T37" fmla="*/ 379 h 413"/>
                  <a:gd name="T38" fmla="*/ 326 w 340"/>
                  <a:gd name="T39" fmla="*/ 360 h 413"/>
                  <a:gd name="T40" fmla="*/ 337 w 340"/>
                  <a:gd name="T41" fmla="*/ 319 h 413"/>
                  <a:gd name="T42" fmla="*/ 340 w 340"/>
                  <a:gd name="T43" fmla="*/ 288 h 413"/>
                  <a:gd name="T44" fmla="*/ 340 w 340"/>
                  <a:gd name="T45" fmla="*/ 251 h 413"/>
                  <a:gd name="T46" fmla="*/ 335 w 340"/>
                  <a:gd name="T47" fmla="*/ 224 h 413"/>
                  <a:gd name="T48" fmla="*/ 326 w 340"/>
                  <a:gd name="T49" fmla="*/ 194 h 413"/>
                  <a:gd name="T50" fmla="*/ 310 w 340"/>
                  <a:gd name="T51" fmla="*/ 152 h 413"/>
                  <a:gd name="T52" fmla="*/ 291 w 340"/>
                  <a:gd name="T53" fmla="*/ 121 h 413"/>
                  <a:gd name="T54" fmla="*/ 282 w 340"/>
                  <a:gd name="T55" fmla="*/ 86 h 413"/>
                  <a:gd name="T56" fmla="*/ 264 w 340"/>
                  <a:gd name="T57" fmla="*/ 46 h 413"/>
                  <a:gd name="T58" fmla="*/ 244 w 340"/>
                  <a:gd name="T59" fmla="*/ 25 h 413"/>
                  <a:gd name="T60" fmla="*/ 224 w 340"/>
                  <a:gd name="T61" fmla="*/ 13 h 413"/>
                  <a:gd name="T62" fmla="*/ 186 w 340"/>
                  <a:gd name="T63" fmla="*/ 1 h 413"/>
                  <a:gd name="T64" fmla="*/ 160 w 340"/>
                  <a:gd name="T65" fmla="*/ 0 h 413"/>
                  <a:gd name="T66" fmla="*/ 122 w 340"/>
                  <a:gd name="T67" fmla="*/ 7 h 413"/>
                  <a:gd name="T68" fmla="*/ 87 w 340"/>
                  <a:gd name="T69" fmla="*/ 19 h 413"/>
                  <a:gd name="T70" fmla="*/ 52 w 340"/>
                  <a:gd name="T71" fmla="*/ 41 h 413"/>
                  <a:gd name="T72" fmla="*/ 30 w 340"/>
                  <a:gd name="T73" fmla="*/ 59 h 4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</a:cxnLst>
                <a:rect l="0" t="0" r="r" b="b"/>
                <a:pathLst>
                  <a:path w="340" h="413">
                    <a:moveTo>
                      <a:pt x="30" y="59"/>
                    </a:moveTo>
                    <a:lnTo>
                      <a:pt x="13" y="82"/>
                    </a:lnTo>
                    <a:lnTo>
                      <a:pt x="4" y="111"/>
                    </a:lnTo>
                    <a:lnTo>
                      <a:pt x="0" y="145"/>
                    </a:lnTo>
                    <a:lnTo>
                      <a:pt x="5" y="173"/>
                    </a:lnTo>
                    <a:lnTo>
                      <a:pt x="17" y="199"/>
                    </a:lnTo>
                    <a:lnTo>
                      <a:pt x="37" y="222"/>
                    </a:lnTo>
                    <a:lnTo>
                      <a:pt x="54" y="247"/>
                    </a:lnTo>
                    <a:lnTo>
                      <a:pt x="71" y="282"/>
                    </a:lnTo>
                    <a:lnTo>
                      <a:pt x="90" y="323"/>
                    </a:lnTo>
                    <a:lnTo>
                      <a:pt x="109" y="356"/>
                    </a:lnTo>
                    <a:lnTo>
                      <a:pt x="128" y="375"/>
                    </a:lnTo>
                    <a:lnTo>
                      <a:pt x="149" y="387"/>
                    </a:lnTo>
                    <a:lnTo>
                      <a:pt x="185" y="403"/>
                    </a:lnTo>
                    <a:lnTo>
                      <a:pt x="222" y="413"/>
                    </a:lnTo>
                    <a:lnTo>
                      <a:pt x="247" y="410"/>
                    </a:lnTo>
                    <a:lnTo>
                      <a:pt x="268" y="406"/>
                    </a:lnTo>
                    <a:lnTo>
                      <a:pt x="304" y="393"/>
                    </a:lnTo>
                    <a:lnTo>
                      <a:pt x="319" y="379"/>
                    </a:lnTo>
                    <a:lnTo>
                      <a:pt x="326" y="360"/>
                    </a:lnTo>
                    <a:lnTo>
                      <a:pt x="337" y="319"/>
                    </a:lnTo>
                    <a:lnTo>
                      <a:pt x="340" y="288"/>
                    </a:lnTo>
                    <a:lnTo>
                      <a:pt x="340" y="251"/>
                    </a:lnTo>
                    <a:lnTo>
                      <a:pt x="335" y="224"/>
                    </a:lnTo>
                    <a:lnTo>
                      <a:pt x="326" y="194"/>
                    </a:lnTo>
                    <a:lnTo>
                      <a:pt x="310" y="152"/>
                    </a:lnTo>
                    <a:lnTo>
                      <a:pt x="291" y="121"/>
                    </a:lnTo>
                    <a:lnTo>
                      <a:pt x="282" y="86"/>
                    </a:lnTo>
                    <a:lnTo>
                      <a:pt x="264" y="46"/>
                    </a:lnTo>
                    <a:lnTo>
                      <a:pt x="244" y="25"/>
                    </a:lnTo>
                    <a:lnTo>
                      <a:pt x="224" y="13"/>
                    </a:lnTo>
                    <a:lnTo>
                      <a:pt x="186" y="1"/>
                    </a:lnTo>
                    <a:lnTo>
                      <a:pt x="160" y="0"/>
                    </a:lnTo>
                    <a:lnTo>
                      <a:pt x="122" y="7"/>
                    </a:lnTo>
                    <a:lnTo>
                      <a:pt x="87" y="19"/>
                    </a:lnTo>
                    <a:lnTo>
                      <a:pt x="52" y="41"/>
                    </a:lnTo>
                    <a:lnTo>
                      <a:pt x="30" y="59"/>
                    </a:lnTo>
                    <a:close/>
                  </a:path>
                </a:pathLst>
              </a:custGeom>
              <a:solidFill>
                <a:srgbClr val="FFE0C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61553" name="Group 113">
                <a:extLst>
                  <a:ext uri="{FF2B5EF4-FFF2-40B4-BE49-F238E27FC236}">
                    <a16:creationId xmlns:a16="http://schemas.microsoft.com/office/drawing/2014/main" id="{65554D88-9C96-3661-F840-C780C10CA46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997" y="1009"/>
                <a:ext cx="257" cy="143"/>
                <a:chOff x="1997" y="1009"/>
                <a:chExt cx="257" cy="143"/>
              </a:xfrm>
            </p:grpSpPr>
            <p:sp>
              <p:nvSpPr>
                <p:cNvPr id="61554" name="Freeform 114">
                  <a:extLst>
                    <a:ext uri="{FF2B5EF4-FFF2-40B4-BE49-F238E27FC236}">
                      <a16:creationId xmlns:a16="http://schemas.microsoft.com/office/drawing/2014/main" id="{409B67E8-F370-13DD-7279-5322E500D6B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22" y="1074"/>
                  <a:ext cx="19" cy="21"/>
                </a:xfrm>
                <a:custGeom>
                  <a:avLst/>
                  <a:gdLst>
                    <a:gd name="T0" fmla="*/ 0 w 19"/>
                    <a:gd name="T1" fmla="*/ 12 h 21"/>
                    <a:gd name="T2" fmla="*/ 6 w 19"/>
                    <a:gd name="T3" fmla="*/ 4 h 21"/>
                    <a:gd name="T4" fmla="*/ 17 w 19"/>
                    <a:gd name="T5" fmla="*/ 0 h 21"/>
                    <a:gd name="T6" fmla="*/ 19 w 19"/>
                    <a:gd name="T7" fmla="*/ 11 h 21"/>
                    <a:gd name="T8" fmla="*/ 10 w 19"/>
                    <a:gd name="T9" fmla="*/ 11 h 21"/>
                    <a:gd name="T10" fmla="*/ 3 w 19"/>
                    <a:gd name="T11" fmla="*/ 21 h 21"/>
                    <a:gd name="T12" fmla="*/ 0 w 19"/>
                    <a:gd name="T13" fmla="*/ 12 h 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" h="21">
                      <a:moveTo>
                        <a:pt x="0" y="12"/>
                      </a:moveTo>
                      <a:lnTo>
                        <a:pt x="6" y="4"/>
                      </a:lnTo>
                      <a:lnTo>
                        <a:pt x="17" y="0"/>
                      </a:lnTo>
                      <a:lnTo>
                        <a:pt x="19" y="11"/>
                      </a:lnTo>
                      <a:lnTo>
                        <a:pt x="10" y="11"/>
                      </a:lnTo>
                      <a:lnTo>
                        <a:pt x="3" y="21"/>
                      </a:lnTo>
                      <a:lnTo>
                        <a:pt x="0" y="12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55" name="Freeform 115">
                  <a:extLst>
                    <a:ext uri="{FF2B5EF4-FFF2-40B4-BE49-F238E27FC236}">
                      <a16:creationId xmlns:a16="http://schemas.microsoft.com/office/drawing/2014/main" id="{10A967D3-BAE6-2231-047B-D16224207D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7" y="1128"/>
                  <a:ext cx="37" cy="24"/>
                </a:xfrm>
                <a:custGeom>
                  <a:avLst/>
                  <a:gdLst>
                    <a:gd name="T0" fmla="*/ 31 w 37"/>
                    <a:gd name="T1" fmla="*/ 0 h 24"/>
                    <a:gd name="T2" fmla="*/ 37 w 37"/>
                    <a:gd name="T3" fmla="*/ 13 h 24"/>
                    <a:gd name="T4" fmla="*/ 6 w 37"/>
                    <a:gd name="T5" fmla="*/ 24 h 24"/>
                    <a:gd name="T6" fmla="*/ 0 w 37"/>
                    <a:gd name="T7" fmla="*/ 18 h 24"/>
                    <a:gd name="T8" fmla="*/ 31 w 37"/>
                    <a:gd name="T9" fmla="*/ 0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7" h="24">
                      <a:moveTo>
                        <a:pt x="31" y="0"/>
                      </a:moveTo>
                      <a:lnTo>
                        <a:pt x="37" y="13"/>
                      </a:lnTo>
                      <a:lnTo>
                        <a:pt x="6" y="24"/>
                      </a:lnTo>
                      <a:lnTo>
                        <a:pt x="0" y="18"/>
                      </a:lnTo>
                      <a:lnTo>
                        <a:pt x="31" y="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56" name="Freeform 116">
                  <a:extLst>
                    <a:ext uri="{FF2B5EF4-FFF2-40B4-BE49-F238E27FC236}">
                      <a16:creationId xmlns:a16="http://schemas.microsoft.com/office/drawing/2014/main" id="{B269CF29-A68B-4CB1-44B3-40952D7921E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221" y="1009"/>
                  <a:ext cx="33" cy="24"/>
                </a:xfrm>
                <a:custGeom>
                  <a:avLst/>
                  <a:gdLst>
                    <a:gd name="T0" fmla="*/ 0 w 33"/>
                    <a:gd name="T1" fmla="*/ 13 h 24"/>
                    <a:gd name="T2" fmla="*/ 7 w 33"/>
                    <a:gd name="T3" fmla="*/ 24 h 24"/>
                    <a:gd name="T4" fmla="*/ 33 w 33"/>
                    <a:gd name="T5" fmla="*/ 6 h 24"/>
                    <a:gd name="T6" fmla="*/ 30 w 33"/>
                    <a:gd name="T7" fmla="*/ 0 h 24"/>
                    <a:gd name="T8" fmla="*/ 0 w 33"/>
                    <a:gd name="T9" fmla="*/ 13 h 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3" h="24">
                      <a:moveTo>
                        <a:pt x="0" y="13"/>
                      </a:moveTo>
                      <a:lnTo>
                        <a:pt x="7" y="24"/>
                      </a:lnTo>
                      <a:lnTo>
                        <a:pt x="33" y="6"/>
                      </a:lnTo>
                      <a:lnTo>
                        <a:pt x="30" y="0"/>
                      </a:lnTo>
                      <a:lnTo>
                        <a:pt x="0" y="1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1557" name="Group 117">
                <a:extLst>
                  <a:ext uri="{FF2B5EF4-FFF2-40B4-BE49-F238E27FC236}">
                    <a16:creationId xmlns:a16="http://schemas.microsoft.com/office/drawing/2014/main" id="{21CFE4F5-26C9-655A-D8BC-CBCCACBC277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027" y="1019"/>
                <a:ext cx="218" cy="158"/>
                <a:chOff x="2027" y="1019"/>
                <a:chExt cx="218" cy="158"/>
              </a:xfrm>
            </p:grpSpPr>
            <p:sp>
              <p:nvSpPr>
                <p:cNvPr id="61558" name="Freeform 118">
                  <a:extLst>
                    <a:ext uri="{FF2B5EF4-FFF2-40B4-BE49-F238E27FC236}">
                      <a16:creationId xmlns:a16="http://schemas.microsoft.com/office/drawing/2014/main" id="{9812B264-AF61-85A2-D973-93B677D8DA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027" y="1077"/>
                  <a:ext cx="110" cy="100"/>
                </a:xfrm>
                <a:custGeom>
                  <a:avLst/>
                  <a:gdLst>
                    <a:gd name="T0" fmla="*/ 0 w 110"/>
                    <a:gd name="T1" fmla="*/ 51 h 100"/>
                    <a:gd name="T2" fmla="*/ 90 w 110"/>
                    <a:gd name="T3" fmla="*/ 0 h 100"/>
                    <a:gd name="T4" fmla="*/ 105 w 110"/>
                    <a:gd name="T5" fmla="*/ 26 h 100"/>
                    <a:gd name="T6" fmla="*/ 110 w 110"/>
                    <a:gd name="T7" fmla="*/ 44 h 100"/>
                    <a:gd name="T8" fmla="*/ 109 w 110"/>
                    <a:gd name="T9" fmla="*/ 63 h 100"/>
                    <a:gd name="T10" fmla="*/ 101 w 110"/>
                    <a:gd name="T11" fmla="*/ 75 h 100"/>
                    <a:gd name="T12" fmla="*/ 89 w 110"/>
                    <a:gd name="T13" fmla="*/ 85 h 100"/>
                    <a:gd name="T14" fmla="*/ 71 w 110"/>
                    <a:gd name="T15" fmla="*/ 92 h 100"/>
                    <a:gd name="T16" fmla="*/ 60 w 110"/>
                    <a:gd name="T17" fmla="*/ 99 h 100"/>
                    <a:gd name="T18" fmla="*/ 49 w 110"/>
                    <a:gd name="T19" fmla="*/ 100 h 100"/>
                    <a:gd name="T20" fmla="*/ 35 w 110"/>
                    <a:gd name="T21" fmla="*/ 98 h 100"/>
                    <a:gd name="T22" fmla="*/ 25 w 110"/>
                    <a:gd name="T23" fmla="*/ 91 h 100"/>
                    <a:gd name="T24" fmla="*/ 18 w 110"/>
                    <a:gd name="T25" fmla="*/ 83 h 100"/>
                    <a:gd name="T26" fmla="*/ 14 w 110"/>
                    <a:gd name="T27" fmla="*/ 75 h 100"/>
                    <a:gd name="T28" fmla="*/ 6 w 110"/>
                    <a:gd name="T29" fmla="*/ 60 h 100"/>
                    <a:gd name="T30" fmla="*/ 0 w 110"/>
                    <a:gd name="T31" fmla="*/ 51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0" h="100">
                      <a:moveTo>
                        <a:pt x="0" y="51"/>
                      </a:moveTo>
                      <a:lnTo>
                        <a:pt x="90" y="0"/>
                      </a:lnTo>
                      <a:lnTo>
                        <a:pt x="105" y="26"/>
                      </a:lnTo>
                      <a:lnTo>
                        <a:pt x="110" y="44"/>
                      </a:lnTo>
                      <a:lnTo>
                        <a:pt x="109" y="63"/>
                      </a:lnTo>
                      <a:lnTo>
                        <a:pt x="101" y="75"/>
                      </a:lnTo>
                      <a:lnTo>
                        <a:pt x="89" y="85"/>
                      </a:lnTo>
                      <a:lnTo>
                        <a:pt x="71" y="92"/>
                      </a:lnTo>
                      <a:lnTo>
                        <a:pt x="60" y="99"/>
                      </a:lnTo>
                      <a:lnTo>
                        <a:pt x="49" y="100"/>
                      </a:lnTo>
                      <a:lnTo>
                        <a:pt x="35" y="98"/>
                      </a:lnTo>
                      <a:lnTo>
                        <a:pt x="25" y="91"/>
                      </a:lnTo>
                      <a:lnTo>
                        <a:pt x="18" y="83"/>
                      </a:lnTo>
                      <a:lnTo>
                        <a:pt x="14" y="75"/>
                      </a:lnTo>
                      <a:lnTo>
                        <a:pt x="6" y="60"/>
                      </a:lnTo>
                      <a:lnTo>
                        <a:pt x="0" y="51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59" name="Oval 119">
                  <a:extLst>
                    <a:ext uri="{FF2B5EF4-FFF2-40B4-BE49-F238E27FC236}">
                      <a16:creationId xmlns:a16="http://schemas.microsoft.com/office/drawing/2014/main" id="{64CE7B7C-3D36-30D5-44EF-0E36E0F94CA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077" y="1122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60" name="Freeform 120">
                  <a:extLst>
                    <a:ext uri="{FF2B5EF4-FFF2-40B4-BE49-F238E27FC236}">
                      <a16:creationId xmlns:a16="http://schemas.microsoft.com/office/drawing/2014/main" id="{3C8175A9-793A-4E39-49F3-639EF20741C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134" y="1019"/>
                  <a:ext cx="111" cy="99"/>
                </a:xfrm>
                <a:custGeom>
                  <a:avLst/>
                  <a:gdLst>
                    <a:gd name="T0" fmla="*/ 0 w 111"/>
                    <a:gd name="T1" fmla="*/ 50 h 99"/>
                    <a:gd name="T2" fmla="*/ 92 w 111"/>
                    <a:gd name="T3" fmla="*/ 0 h 99"/>
                    <a:gd name="T4" fmla="*/ 105 w 111"/>
                    <a:gd name="T5" fmla="*/ 28 h 99"/>
                    <a:gd name="T6" fmla="*/ 111 w 111"/>
                    <a:gd name="T7" fmla="*/ 45 h 99"/>
                    <a:gd name="T8" fmla="*/ 108 w 111"/>
                    <a:gd name="T9" fmla="*/ 62 h 99"/>
                    <a:gd name="T10" fmla="*/ 101 w 111"/>
                    <a:gd name="T11" fmla="*/ 73 h 99"/>
                    <a:gd name="T12" fmla="*/ 88 w 111"/>
                    <a:gd name="T13" fmla="*/ 84 h 99"/>
                    <a:gd name="T14" fmla="*/ 73 w 111"/>
                    <a:gd name="T15" fmla="*/ 92 h 99"/>
                    <a:gd name="T16" fmla="*/ 61 w 111"/>
                    <a:gd name="T17" fmla="*/ 97 h 99"/>
                    <a:gd name="T18" fmla="*/ 48 w 111"/>
                    <a:gd name="T19" fmla="*/ 99 h 99"/>
                    <a:gd name="T20" fmla="*/ 36 w 111"/>
                    <a:gd name="T21" fmla="*/ 97 h 99"/>
                    <a:gd name="T22" fmla="*/ 25 w 111"/>
                    <a:gd name="T23" fmla="*/ 90 h 99"/>
                    <a:gd name="T24" fmla="*/ 19 w 111"/>
                    <a:gd name="T25" fmla="*/ 84 h 99"/>
                    <a:gd name="T26" fmla="*/ 14 w 111"/>
                    <a:gd name="T27" fmla="*/ 74 h 99"/>
                    <a:gd name="T28" fmla="*/ 6 w 111"/>
                    <a:gd name="T29" fmla="*/ 60 h 99"/>
                    <a:gd name="T30" fmla="*/ 0 w 111"/>
                    <a:gd name="T31" fmla="*/ 50 h 9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11" h="99">
                      <a:moveTo>
                        <a:pt x="0" y="50"/>
                      </a:moveTo>
                      <a:lnTo>
                        <a:pt x="92" y="0"/>
                      </a:lnTo>
                      <a:lnTo>
                        <a:pt x="105" y="28"/>
                      </a:lnTo>
                      <a:lnTo>
                        <a:pt x="111" y="45"/>
                      </a:lnTo>
                      <a:lnTo>
                        <a:pt x="108" y="62"/>
                      </a:lnTo>
                      <a:lnTo>
                        <a:pt x="101" y="73"/>
                      </a:lnTo>
                      <a:lnTo>
                        <a:pt x="88" y="84"/>
                      </a:lnTo>
                      <a:lnTo>
                        <a:pt x="73" y="92"/>
                      </a:lnTo>
                      <a:lnTo>
                        <a:pt x="61" y="97"/>
                      </a:lnTo>
                      <a:lnTo>
                        <a:pt x="48" y="99"/>
                      </a:lnTo>
                      <a:lnTo>
                        <a:pt x="36" y="97"/>
                      </a:lnTo>
                      <a:lnTo>
                        <a:pt x="25" y="90"/>
                      </a:lnTo>
                      <a:lnTo>
                        <a:pt x="19" y="84"/>
                      </a:lnTo>
                      <a:lnTo>
                        <a:pt x="14" y="74"/>
                      </a:lnTo>
                      <a:lnTo>
                        <a:pt x="6" y="60"/>
                      </a:lnTo>
                      <a:lnTo>
                        <a:pt x="0" y="50"/>
                      </a:lnTo>
                      <a:close/>
                    </a:path>
                  </a:pathLst>
                </a:custGeom>
                <a:solidFill>
                  <a:srgbClr val="80FFFF"/>
                </a:solidFill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1561" name="Oval 121">
                  <a:extLst>
                    <a:ext uri="{FF2B5EF4-FFF2-40B4-BE49-F238E27FC236}">
                      <a16:creationId xmlns:a16="http://schemas.microsoft.com/office/drawing/2014/main" id="{5BD10CFB-4985-AC2B-68E3-05D92A941DB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184" y="1064"/>
                  <a:ext cx="19" cy="18"/>
                </a:xfrm>
                <a:prstGeom prst="ellipse">
                  <a:avLst/>
                </a:prstGeom>
                <a:solidFill>
                  <a:srgbClr val="00A000"/>
                </a:solidFill>
                <a:ln w="12700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1562" name="Freeform 122">
                <a:extLst>
                  <a:ext uri="{FF2B5EF4-FFF2-40B4-BE49-F238E27FC236}">
                    <a16:creationId xmlns:a16="http://schemas.microsoft.com/office/drawing/2014/main" id="{A3F7BA97-4432-45E1-12A7-E6F5754B804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1" y="1182"/>
                <a:ext cx="110" cy="89"/>
              </a:xfrm>
              <a:custGeom>
                <a:avLst/>
                <a:gdLst>
                  <a:gd name="T0" fmla="*/ 0 w 110"/>
                  <a:gd name="T1" fmla="*/ 46 h 89"/>
                  <a:gd name="T2" fmla="*/ 17 w 110"/>
                  <a:gd name="T3" fmla="*/ 46 h 89"/>
                  <a:gd name="T4" fmla="*/ 32 w 110"/>
                  <a:gd name="T5" fmla="*/ 43 h 89"/>
                  <a:gd name="T6" fmla="*/ 50 w 110"/>
                  <a:gd name="T7" fmla="*/ 38 h 89"/>
                  <a:gd name="T8" fmla="*/ 66 w 110"/>
                  <a:gd name="T9" fmla="*/ 33 h 89"/>
                  <a:gd name="T10" fmla="*/ 83 w 110"/>
                  <a:gd name="T11" fmla="*/ 21 h 89"/>
                  <a:gd name="T12" fmla="*/ 93 w 110"/>
                  <a:gd name="T13" fmla="*/ 12 h 89"/>
                  <a:gd name="T14" fmla="*/ 103 w 110"/>
                  <a:gd name="T15" fmla="*/ 0 h 89"/>
                  <a:gd name="T16" fmla="*/ 109 w 110"/>
                  <a:gd name="T17" fmla="*/ 24 h 89"/>
                  <a:gd name="T18" fmla="*/ 110 w 110"/>
                  <a:gd name="T19" fmla="*/ 33 h 89"/>
                  <a:gd name="T20" fmla="*/ 110 w 110"/>
                  <a:gd name="T21" fmla="*/ 51 h 89"/>
                  <a:gd name="T22" fmla="*/ 106 w 110"/>
                  <a:gd name="T23" fmla="*/ 63 h 89"/>
                  <a:gd name="T24" fmla="*/ 98 w 110"/>
                  <a:gd name="T25" fmla="*/ 76 h 89"/>
                  <a:gd name="T26" fmla="*/ 88 w 110"/>
                  <a:gd name="T27" fmla="*/ 84 h 89"/>
                  <a:gd name="T28" fmla="*/ 76 w 110"/>
                  <a:gd name="T29" fmla="*/ 88 h 89"/>
                  <a:gd name="T30" fmla="*/ 62 w 110"/>
                  <a:gd name="T31" fmla="*/ 89 h 89"/>
                  <a:gd name="T32" fmla="*/ 49 w 110"/>
                  <a:gd name="T33" fmla="*/ 88 h 89"/>
                  <a:gd name="T34" fmla="*/ 37 w 110"/>
                  <a:gd name="T35" fmla="*/ 82 h 89"/>
                  <a:gd name="T36" fmla="*/ 31 w 110"/>
                  <a:gd name="T37" fmla="*/ 80 h 89"/>
                  <a:gd name="T38" fmla="*/ 19 w 110"/>
                  <a:gd name="T39" fmla="*/ 72 h 89"/>
                  <a:gd name="T40" fmla="*/ 11 w 110"/>
                  <a:gd name="T41" fmla="*/ 57 h 89"/>
                  <a:gd name="T42" fmla="*/ 0 w 110"/>
                  <a:gd name="T43" fmla="*/ 46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110" h="89">
                    <a:moveTo>
                      <a:pt x="0" y="46"/>
                    </a:moveTo>
                    <a:lnTo>
                      <a:pt x="17" y="46"/>
                    </a:lnTo>
                    <a:lnTo>
                      <a:pt x="32" y="43"/>
                    </a:lnTo>
                    <a:lnTo>
                      <a:pt x="50" y="38"/>
                    </a:lnTo>
                    <a:lnTo>
                      <a:pt x="66" y="33"/>
                    </a:lnTo>
                    <a:lnTo>
                      <a:pt x="83" y="21"/>
                    </a:lnTo>
                    <a:lnTo>
                      <a:pt x="93" y="12"/>
                    </a:lnTo>
                    <a:lnTo>
                      <a:pt x="103" y="0"/>
                    </a:lnTo>
                    <a:lnTo>
                      <a:pt x="109" y="24"/>
                    </a:lnTo>
                    <a:lnTo>
                      <a:pt x="110" y="33"/>
                    </a:lnTo>
                    <a:lnTo>
                      <a:pt x="110" y="51"/>
                    </a:lnTo>
                    <a:lnTo>
                      <a:pt x="106" y="63"/>
                    </a:lnTo>
                    <a:lnTo>
                      <a:pt x="98" y="76"/>
                    </a:lnTo>
                    <a:lnTo>
                      <a:pt x="88" y="84"/>
                    </a:lnTo>
                    <a:lnTo>
                      <a:pt x="76" y="88"/>
                    </a:lnTo>
                    <a:lnTo>
                      <a:pt x="62" y="89"/>
                    </a:lnTo>
                    <a:lnTo>
                      <a:pt x="49" y="88"/>
                    </a:lnTo>
                    <a:lnTo>
                      <a:pt x="37" y="82"/>
                    </a:lnTo>
                    <a:lnTo>
                      <a:pt x="31" y="80"/>
                    </a:lnTo>
                    <a:lnTo>
                      <a:pt x="19" y="72"/>
                    </a:lnTo>
                    <a:lnTo>
                      <a:pt x="11" y="57"/>
                    </a:lnTo>
                    <a:lnTo>
                      <a:pt x="0" y="46"/>
                    </a:lnTo>
                    <a:close/>
                  </a:path>
                </a:pathLst>
              </a:custGeom>
              <a:solidFill>
                <a:srgbClr val="FFFFFF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3" name="Freeform 123">
                <a:extLst>
                  <a:ext uri="{FF2B5EF4-FFF2-40B4-BE49-F238E27FC236}">
                    <a16:creationId xmlns:a16="http://schemas.microsoft.com/office/drawing/2014/main" id="{13C0CE9C-2D41-E936-BD9B-15405E4A07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49" y="1152"/>
                <a:ext cx="57" cy="32"/>
              </a:xfrm>
              <a:custGeom>
                <a:avLst/>
                <a:gdLst>
                  <a:gd name="T0" fmla="*/ 0 w 57"/>
                  <a:gd name="T1" fmla="*/ 32 h 32"/>
                  <a:gd name="T2" fmla="*/ 17 w 57"/>
                  <a:gd name="T3" fmla="*/ 31 h 32"/>
                  <a:gd name="T4" fmla="*/ 24 w 57"/>
                  <a:gd name="T5" fmla="*/ 28 h 32"/>
                  <a:gd name="T6" fmla="*/ 33 w 57"/>
                  <a:gd name="T7" fmla="*/ 25 h 32"/>
                  <a:gd name="T8" fmla="*/ 43 w 57"/>
                  <a:gd name="T9" fmla="*/ 19 h 32"/>
                  <a:gd name="T10" fmla="*/ 49 w 57"/>
                  <a:gd name="T11" fmla="*/ 10 h 32"/>
                  <a:gd name="T12" fmla="*/ 57 w 57"/>
                  <a:gd name="T13" fmla="*/ 0 h 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7" h="32">
                    <a:moveTo>
                      <a:pt x="0" y="32"/>
                    </a:moveTo>
                    <a:lnTo>
                      <a:pt x="17" y="31"/>
                    </a:lnTo>
                    <a:lnTo>
                      <a:pt x="24" y="28"/>
                    </a:lnTo>
                    <a:lnTo>
                      <a:pt x="33" y="25"/>
                    </a:lnTo>
                    <a:lnTo>
                      <a:pt x="43" y="19"/>
                    </a:lnTo>
                    <a:lnTo>
                      <a:pt x="49" y="10"/>
                    </a:lnTo>
                    <a:lnTo>
                      <a:pt x="57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4" name="Freeform 124">
                <a:extLst>
                  <a:ext uri="{FF2B5EF4-FFF2-40B4-BE49-F238E27FC236}">
                    <a16:creationId xmlns:a16="http://schemas.microsoft.com/office/drawing/2014/main" id="{68648860-EF30-DA68-EB08-A276541CC1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7" y="869"/>
                <a:ext cx="307" cy="282"/>
              </a:xfrm>
              <a:custGeom>
                <a:avLst/>
                <a:gdLst>
                  <a:gd name="T0" fmla="*/ 52 w 307"/>
                  <a:gd name="T1" fmla="*/ 282 h 282"/>
                  <a:gd name="T2" fmla="*/ 65 w 307"/>
                  <a:gd name="T3" fmla="*/ 276 h 282"/>
                  <a:gd name="T4" fmla="*/ 68 w 307"/>
                  <a:gd name="T5" fmla="*/ 258 h 282"/>
                  <a:gd name="T6" fmla="*/ 70 w 307"/>
                  <a:gd name="T7" fmla="*/ 233 h 282"/>
                  <a:gd name="T8" fmla="*/ 58 w 307"/>
                  <a:gd name="T9" fmla="*/ 183 h 282"/>
                  <a:gd name="T10" fmla="*/ 51 w 307"/>
                  <a:gd name="T11" fmla="*/ 154 h 282"/>
                  <a:gd name="T12" fmla="*/ 89 w 307"/>
                  <a:gd name="T13" fmla="*/ 155 h 282"/>
                  <a:gd name="T14" fmla="*/ 139 w 307"/>
                  <a:gd name="T15" fmla="*/ 153 h 282"/>
                  <a:gd name="T16" fmla="*/ 155 w 307"/>
                  <a:gd name="T17" fmla="*/ 137 h 282"/>
                  <a:gd name="T18" fmla="*/ 181 w 307"/>
                  <a:gd name="T19" fmla="*/ 118 h 282"/>
                  <a:gd name="T20" fmla="*/ 221 w 307"/>
                  <a:gd name="T21" fmla="*/ 122 h 282"/>
                  <a:gd name="T22" fmla="*/ 260 w 307"/>
                  <a:gd name="T23" fmla="*/ 101 h 282"/>
                  <a:gd name="T24" fmla="*/ 265 w 307"/>
                  <a:gd name="T25" fmla="*/ 123 h 282"/>
                  <a:gd name="T26" fmla="*/ 281 w 307"/>
                  <a:gd name="T27" fmla="*/ 132 h 282"/>
                  <a:gd name="T28" fmla="*/ 298 w 307"/>
                  <a:gd name="T29" fmla="*/ 160 h 282"/>
                  <a:gd name="T30" fmla="*/ 307 w 307"/>
                  <a:gd name="T31" fmla="*/ 154 h 282"/>
                  <a:gd name="T32" fmla="*/ 307 w 307"/>
                  <a:gd name="T33" fmla="*/ 135 h 282"/>
                  <a:gd name="T34" fmla="*/ 303 w 307"/>
                  <a:gd name="T35" fmla="*/ 106 h 282"/>
                  <a:gd name="T36" fmla="*/ 295 w 307"/>
                  <a:gd name="T37" fmla="*/ 82 h 282"/>
                  <a:gd name="T38" fmla="*/ 280 w 307"/>
                  <a:gd name="T39" fmla="*/ 64 h 282"/>
                  <a:gd name="T40" fmla="*/ 282 w 307"/>
                  <a:gd name="T41" fmla="*/ 33 h 282"/>
                  <a:gd name="T42" fmla="*/ 282 w 307"/>
                  <a:gd name="T43" fmla="*/ 16 h 282"/>
                  <a:gd name="T44" fmla="*/ 261 w 307"/>
                  <a:gd name="T45" fmla="*/ 19 h 282"/>
                  <a:gd name="T46" fmla="*/ 238 w 307"/>
                  <a:gd name="T47" fmla="*/ 19 h 282"/>
                  <a:gd name="T48" fmla="*/ 225 w 307"/>
                  <a:gd name="T49" fmla="*/ 14 h 282"/>
                  <a:gd name="T50" fmla="*/ 209 w 307"/>
                  <a:gd name="T51" fmla="*/ 0 h 282"/>
                  <a:gd name="T52" fmla="*/ 195 w 307"/>
                  <a:gd name="T53" fmla="*/ 13 h 282"/>
                  <a:gd name="T54" fmla="*/ 182 w 307"/>
                  <a:gd name="T55" fmla="*/ 19 h 282"/>
                  <a:gd name="T56" fmla="*/ 156 w 307"/>
                  <a:gd name="T57" fmla="*/ 21 h 282"/>
                  <a:gd name="T58" fmla="*/ 132 w 307"/>
                  <a:gd name="T59" fmla="*/ 26 h 282"/>
                  <a:gd name="T60" fmla="*/ 106 w 307"/>
                  <a:gd name="T61" fmla="*/ 35 h 282"/>
                  <a:gd name="T62" fmla="*/ 84 w 307"/>
                  <a:gd name="T63" fmla="*/ 49 h 282"/>
                  <a:gd name="T64" fmla="*/ 58 w 307"/>
                  <a:gd name="T65" fmla="*/ 73 h 282"/>
                  <a:gd name="T66" fmla="*/ 42 w 307"/>
                  <a:gd name="T67" fmla="*/ 78 h 282"/>
                  <a:gd name="T68" fmla="*/ 28 w 307"/>
                  <a:gd name="T69" fmla="*/ 91 h 282"/>
                  <a:gd name="T70" fmla="*/ 16 w 307"/>
                  <a:gd name="T71" fmla="*/ 103 h 282"/>
                  <a:gd name="T72" fmla="*/ 10 w 307"/>
                  <a:gd name="T73" fmla="*/ 122 h 282"/>
                  <a:gd name="T74" fmla="*/ 2 w 307"/>
                  <a:gd name="T75" fmla="*/ 143 h 282"/>
                  <a:gd name="T76" fmla="*/ 0 w 307"/>
                  <a:gd name="T77" fmla="*/ 161 h 282"/>
                  <a:gd name="T78" fmla="*/ 0 w 307"/>
                  <a:gd name="T79" fmla="*/ 200 h 282"/>
                  <a:gd name="T80" fmla="*/ 10 w 307"/>
                  <a:gd name="T81" fmla="*/ 241 h 282"/>
                  <a:gd name="T82" fmla="*/ 52 w 307"/>
                  <a:gd name="T83" fmla="*/ 282 h 2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</a:cxnLst>
                <a:rect l="0" t="0" r="r" b="b"/>
                <a:pathLst>
                  <a:path w="307" h="282">
                    <a:moveTo>
                      <a:pt x="52" y="282"/>
                    </a:moveTo>
                    <a:lnTo>
                      <a:pt x="65" y="276"/>
                    </a:lnTo>
                    <a:lnTo>
                      <a:pt x="68" y="258"/>
                    </a:lnTo>
                    <a:lnTo>
                      <a:pt x="70" y="233"/>
                    </a:lnTo>
                    <a:lnTo>
                      <a:pt x="58" y="183"/>
                    </a:lnTo>
                    <a:lnTo>
                      <a:pt x="51" y="154"/>
                    </a:lnTo>
                    <a:lnTo>
                      <a:pt x="89" y="155"/>
                    </a:lnTo>
                    <a:lnTo>
                      <a:pt x="139" y="153"/>
                    </a:lnTo>
                    <a:lnTo>
                      <a:pt x="155" y="137"/>
                    </a:lnTo>
                    <a:lnTo>
                      <a:pt x="181" y="118"/>
                    </a:lnTo>
                    <a:lnTo>
                      <a:pt x="221" y="122"/>
                    </a:lnTo>
                    <a:lnTo>
                      <a:pt x="260" y="101"/>
                    </a:lnTo>
                    <a:lnTo>
                      <a:pt x="265" y="123"/>
                    </a:lnTo>
                    <a:lnTo>
                      <a:pt x="281" y="132"/>
                    </a:lnTo>
                    <a:lnTo>
                      <a:pt x="298" y="160"/>
                    </a:lnTo>
                    <a:lnTo>
                      <a:pt x="307" y="154"/>
                    </a:lnTo>
                    <a:lnTo>
                      <a:pt x="307" y="135"/>
                    </a:lnTo>
                    <a:lnTo>
                      <a:pt x="303" y="106"/>
                    </a:lnTo>
                    <a:lnTo>
                      <a:pt x="295" y="82"/>
                    </a:lnTo>
                    <a:lnTo>
                      <a:pt x="280" y="64"/>
                    </a:lnTo>
                    <a:lnTo>
                      <a:pt x="282" y="33"/>
                    </a:lnTo>
                    <a:lnTo>
                      <a:pt x="282" y="16"/>
                    </a:lnTo>
                    <a:lnTo>
                      <a:pt x="261" y="19"/>
                    </a:lnTo>
                    <a:lnTo>
                      <a:pt x="238" y="19"/>
                    </a:lnTo>
                    <a:lnTo>
                      <a:pt x="225" y="14"/>
                    </a:lnTo>
                    <a:lnTo>
                      <a:pt x="209" y="0"/>
                    </a:lnTo>
                    <a:lnTo>
                      <a:pt x="195" y="13"/>
                    </a:lnTo>
                    <a:lnTo>
                      <a:pt x="182" y="19"/>
                    </a:lnTo>
                    <a:lnTo>
                      <a:pt x="156" y="21"/>
                    </a:lnTo>
                    <a:lnTo>
                      <a:pt x="132" y="26"/>
                    </a:lnTo>
                    <a:lnTo>
                      <a:pt x="106" y="35"/>
                    </a:lnTo>
                    <a:lnTo>
                      <a:pt x="84" y="49"/>
                    </a:lnTo>
                    <a:lnTo>
                      <a:pt x="58" y="73"/>
                    </a:lnTo>
                    <a:lnTo>
                      <a:pt x="42" y="78"/>
                    </a:lnTo>
                    <a:lnTo>
                      <a:pt x="28" y="91"/>
                    </a:lnTo>
                    <a:lnTo>
                      <a:pt x="16" y="103"/>
                    </a:lnTo>
                    <a:lnTo>
                      <a:pt x="10" y="122"/>
                    </a:lnTo>
                    <a:lnTo>
                      <a:pt x="2" y="143"/>
                    </a:lnTo>
                    <a:lnTo>
                      <a:pt x="0" y="161"/>
                    </a:lnTo>
                    <a:lnTo>
                      <a:pt x="0" y="200"/>
                    </a:lnTo>
                    <a:lnTo>
                      <a:pt x="10" y="241"/>
                    </a:lnTo>
                    <a:lnTo>
                      <a:pt x="52" y="282"/>
                    </a:lnTo>
                    <a:close/>
                  </a:path>
                </a:pathLst>
              </a:custGeom>
              <a:solidFill>
                <a:srgbClr val="C06000"/>
              </a:solidFill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1565" name="Freeform 125">
              <a:extLst>
                <a:ext uri="{FF2B5EF4-FFF2-40B4-BE49-F238E27FC236}">
                  <a16:creationId xmlns:a16="http://schemas.microsoft.com/office/drawing/2014/main" id="{450D5F48-99C0-2FB2-C224-E5753294AE88}"/>
                </a:ext>
              </a:extLst>
            </p:cNvPr>
            <p:cNvSpPr>
              <a:spLocks/>
            </p:cNvSpPr>
            <p:nvPr/>
          </p:nvSpPr>
          <p:spPr bwMode="auto">
            <a:xfrm rot="1123344">
              <a:off x="2393" y="2047"/>
              <a:ext cx="219" cy="518"/>
            </a:xfrm>
            <a:custGeom>
              <a:avLst/>
              <a:gdLst>
                <a:gd name="T0" fmla="*/ 15 w 304"/>
                <a:gd name="T1" fmla="*/ 6 h 764"/>
                <a:gd name="T2" fmla="*/ 34 w 304"/>
                <a:gd name="T3" fmla="*/ 0 h 764"/>
                <a:gd name="T4" fmla="*/ 75 w 304"/>
                <a:gd name="T5" fmla="*/ 26 h 764"/>
                <a:gd name="T6" fmla="*/ 75 w 304"/>
                <a:gd name="T7" fmla="*/ 71 h 764"/>
                <a:gd name="T8" fmla="*/ 110 w 304"/>
                <a:gd name="T9" fmla="*/ 114 h 764"/>
                <a:gd name="T10" fmla="*/ 144 w 304"/>
                <a:gd name="T11" fmla="*/ 160 h 764"/>
                <a:gd name="T12" fmla="*/ 180 w 304"/>
                <a:gd name="T13" fmla="*/ 220 h 764"/>
                <a:gd name="T14" fmla="*/ 208 w 304"/>
                <a:gd name="T15" fmla="*/ 276 h 764"/>
                <a:gd name="T16" fmla="*/ 237 w 304"/>
                <a:gd name="T17" fmla="*/ 357 h 764"/>
                <a:gd name="T18" fmla="*/ 261 w 304"/>
                <a:gd name="T19" fmla="*/ 428 h 764"/>
                <a:gd name="T20" fmla="*/ 291 w 304"/>
                <a:gd name="T21" fmla="*/ 570 h 764"/>
                <a:gd name="T22" fmla="*/ 304 w 304"/>
                <a:gd name="T23" fmla="*/ 658 h 764"/>
                <a:gd name="T24" fmla="*/ 265 w 304"/>
                <a:gd name="T25" fmla="*/ 764 h 764"/>
                <a:gd name="T26" fmla="*/ 189 w 304"/>
                <a:gd name="T27" fmla="*/ 679 h 764"/>
                <a:gd name="T28" fmla="*/ 168 w 304"/>
                <a:gd name="T29" fmla="*/ 536 h 764"/>
                <a:gd name="T30" fmla="*/ 152 w 304"/>
                <a:gd name="T31" fmla="*/ 449 h 764"/>
                <a:gd name="T32" fmla="*/ 129 w 304"/>
                <a:gd name="T33" fmla="*/ 366 h 764"/>
                <a:gd name="T34" fmla="*/ 103 w 304"/>
                <a:gd name="T35" fmla="*/ 306 h 764"/>
                <a:gd name="T36" fmla="*/ 69 w 304"/>
                <a:gd name="T37" fmla="*/ 219 h 764"/>
                <a:gd name="T38" fmla="*/ 49 w 304"/>
                <a:gd name="T39" fmla="*/ 156 h 764"/>
                <a:gd name="T40" fmla="*/ 30 w 304"/>
                <a:gd name="T41" fmla="*/ 84 h 764"/>
                <a:gd name="T42" fmla="*/ 0 w 304"/>
                <a:gd name="T43" fmla="*/ 66 h 764"/>
                <a:gd name="T44" fmla="*/ 15 w 304"/>
                <a:gd name="T45" fmla="*/ 6 h 7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04" h="764">
                  <a:moveTo>
                    <a:pt x="15" y="6"/>
                  </a:moveTo>
                  <a:lnTo>
                    <a:pt x="34" y="0"/>
                  </a:lnTo>
                  <a:lnTo>
                    <a:pt x="75" y="26"/>
                  </a:lnTo>
                  <a:lnTo>
                    <a:pt x="75" y="71"/>
                  </a:lnTo>
                  <a:lnTo>
                    <a:pt x="110" y="114"/>
                  </a:lnTo>
                  <a:lnTo>
                    <a:pt x="144" y="160"/>
                  </a:lnTo>
                  <a:lnTo>
                    <a:pt x="180" y="220"/>
                  </a:lnTo>
                  <a:lnTo>
                    <a:pt x="208" y="276"/>
                  </a:lnTo>
                  <a:lnTo>
                    <a:pt x="237" y="357"/>
                  </a:lnTo>
                  <a:lnTo>
                    <a:pt x="261" y="428"/>
                  </a:lnTo>
                  <a:lnTo>
                    <a:pt x="291" y="570"/>
                  </a:lnTo>
                  <a:lnTo>
                    <a:pt x="304" y="658"/>
                  </a:lnTo>
                  <a:lnTo>
                    <a:pt x="265" y="764"/>
                  </a:lnTo>
                  <a:lnTo>
                    <a:pt x="189" y="679"/>
                  </a:lnTo>
                  <a:lnTo>
                    <a:pt x="168" y="536"/>
                  </a:lnTo>
                  <a:lnTo>
                    <a:pt x="152" y="449"/>
                  </a:lnTo>
                  <a:lnTo>
                    <a:pt x="129" y="366"/>
                  </a:lnTo>
                  <a:lnTo>
                    <a:pt x="103" y="306"/>
                  </a:lnTo>
                  <a:lnTo>
                    <a:pt x="69" y="219"/>
                  </a:lnTo>
                  <a:lnTo>
                    <a:pt x="49" y="156"/>
                  </a:lnTo>
                  <a:lnTo>
                    <a:pt x="30" y="84"/>
                  </a:lnTo>
                  <a:lnTo>
                    <a:pt x="0" y="66"/>
                  </a:lnTo>
                  <a:lnTo>
                    <a:pt x="15" y="6"/>
                  </a:lnTo>
                  <a:close/>
                </a:path>
              </a:pathLst>
            </a:custGeom>
            <a:solidFill>
              <a:srgbClr val="FF0000"/>
            </a:solidFill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1566" name="Group 126">
              <a:extLst>
                <a:ext uri="{FF2B5EF4-FFF2-40B4-BE49-F238E27FC236}">
                  <a16:creationId xmlns:a16="http://schemas.microsoft.com/office/drawing/2014/main" id="{25CD2336-289F-E333-2D69-E0BA1F611BBC}"/>
                </a:ext>
              </a:extLst>
            </p:cNvPr>
            <p:cNvGrpSpPr>
              <a:grpSpLocks/>
            </p:cNvGrpSpPr>
            <p:nvPr/>
          </p:nvGrpSpPr>
          <p:grpSpPr bwMode="auto">
            <a:xfrm rot="1123344">
              <a:off x="2928" y="1942"/>
              <a:ext cx="127" cy="227"/>
              <a:chOff x="2833" y="962"/>
              <a:chExt cx="176" cy="334"/>
            </a:xfrm>
          </p:grpSpPr>
          <p:sp>
            <p:nvSpPr>
              <p:cNvPr id="61567" name="Freeform 127">
                <a:extLst>
                  <a:ext uri="{FF2B5EF4-FFF2-40B4-BE49-F238E27FC236}">
                    <a16:creationId xmlns:a16="http://schemas.microsoft.com/office/drawing/2014/main" id="{CD3804E9-8482-51E2-B9ED-F837E52BBA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4" y="1086"/>
                <a:ext cx="175" cy="210"/>
              </a:xfrm>
              <a:custGeom>
                <a:avLst/>
                <a:gdLst>
                  <a:gd name="T0" fmla="*/ 957 w 1229"/>
                  <a:gd name="T1" fmla="*/ 1468 h 1468"/>
                  <a:gd name="T2" fmla="*/ 981 w 1229"/>
                  <a:gd name="T3" fmla="*/ 1270 h 1468"/>
                  <a:gd name="T4" fmla="*/ 1049 w 1229"/>
                  <a:gd name="T5" fmla="*/ 1164 h 1468"/>
                  <a:gd name="T6" fmla="*/ 1118 w 1229"/>
                  <a:gd name="T7" fmla="*/ 1071 h 1468"/>
                  <a:gd name="T8" fmla="*/ 1182 w 1229"/>
                  <a:gd name="T9" fmla="*/ 953 h 1468"/>
                  <a:gd name="T10" fmla="*/ 1216 w 1229"/>
                  <a:gd name="T11" fmla="*/ 854 h 1468"/>
                  <a:gd name="T12" fmla="*/ 1229 w 1229"/>
                  <a:gd name="T13" fmla="*/ 734 h 1468"/>
                  <a:gd name="T14" fmla="*/ 1202 w 1229"/>
                  <a:gd name="T15" fmla="*/ 604 h 1468"/>
                  <a:gd name="T16" fmla="*/ 1159 w 1229"/>
                  <a:gd name="T17" fmla="*/ 500 h 1468"/>
                  <a:gd name="T18" fmla="*/ 1166 w 1229"/>
                  <a:gd name="T19" fmla="*/ 405 h 1468"/>
                  <a:gd name="T20" fmla="*/ 1149 w 1229"/>
                  <a:gd name="T21" fmla="*/ 320 h 1468"/>
                  <a:gd name="T22" fmla="*/ 1125 w 1229"/>
                  <a:gd name="T23" fmla="*/ 272 h 1468"/>
                  <a:gd name="T24" fmla="*/ 1091 w 1229"/>
                  <a:gd name="T25" fmla="*/ 231 h 1468"/>
                  <a:gd name="T26" fmla="*/ 1079 w 1229"/>
                  <a:gd name="T27" fmla="*/ 204 h 1468"/>
                  <a:gd name="T28" fmla="*/ 1032 w 1229"/>
                  <a:gd name="T29" fmla="*/ 176 h 1468"/>
                  <a:gd name="T30" fmla="*/ 992 w 1229"/>
                  <a:gd name="T31" fmla="*/ 170 h 1468"/>
                  <a:gd name="T32" fmla="*/ 963 w 1229"/>
                  <a:gd name="T33" fmla="*/ 185 h 1468"/>
                  <a:gd name="T34" fmla="*/ 927 w 1229"/>
                  <a:gd name="T35" fmla="*/ 279 h 1468"/>
                  <a:gd name="T36" fmla="*/ 861 w 1229"/>
                  <a:gd name="T37" fmla="*/ 414 h 1468"/>
                  <a:gd name="T38" fmla="*/ 958 w 1229"/>
                  <a:gd name="T39" fmla="*/ 181 h 1468"/>
                  <a:gd name="T40" fmla="*/ 975 w 1229"/>
                  <a:gd name="T41" fmla="*/ 152 h 1468"/>
                  <a:gd name="T42" fmla="*/ 953 w 1229"/>
                  <a:gd name="T43" fmla="*/ 100 h 1468"/>
                  <a:gd name="T44" fmla="*/ 918 w 1229"/>
                  <a:gd name="T45" fmla="*/ 82 h 1468"/>
                  <a:gd name="T46" fmla="*/ 871 w 1229"/>
                  <a:gd name="T47" fmla="*/ 62 h 1468"/>
                  <a:gd name="T48" fmla="*/ 806 w 1229"/>
                  <a:gd name="T49" fmla="*/ 39 h 1468"/>
                  <a:gd name="T50" fmla="*/ 790 w 1229"/>
                  <a:gd name="T51" fmla="*/ 25 h 1468"/>
                  <a:gd name="T52" fmla="*/ 760 w 1229"/>
                  <a:gd name="T53" fmla="*/ 0 h 1468"/>
                  <a:gd name="T54" fmla="*/ 582 w 1229"/>
                  <a:gd name="T55" fmla="*/ 39 h 1468"/>
                  <a:gd name="T56" fmla="*/ 346 w 1229"/>
                  <a:gd name="T57" fmla="*/ 169 h 1468"/>
                  <a:gd name="T58" fmla="*/ 329 w 1229"/>
                  <a:gd name="T59" fmla="*/ 204 h 1468"/>
                  <a:gd name="T60" fmla="*/ 274 w 1229"/>
                  <a:gd name="T61" fmla="*/ 259 h 1468"/>
                  <a:gd name="T62" fmla="*/ 210 w 1229"/>
                  <a:gd name="T63" fmla="*/ 303 h 1468"/>
                  <a:gd name="T64" fmla="*/ 154 w 1229"/>
                  <a:gd name="T65" fmla="*/ 326 h 1468"/>
                  <a:gd name="T66" fmla="*/ 102 w 1229"/>
                  <a:gd name="T67" fmla="*/ 378 h 1468"/>
                  <a:gd name="T68" fmla="*/ 67 w 1229"/>
                  <a:gd name="T69" fmla="*/ 466 h 1468"/>
                  <a:gd name="T70" fmla="*/ 20 w 1229"/>
                  <a:gd name="T71" fmla="*/ 584 h 1468"/>
                  <a:gd name="T72" fmla="*/ 0 w 1229"/>
                  <a:gd name="T73" fmla="*/ 649 h 1468"/>
                  <a:gd name="T74" fmla="*/ 20 w 1229"/>
                  <a:gd name="T75" fmla="*/ 753 h 1468"/>
                  <a:gd name="T76" fmla="*/ 55 w 1229"/>
                  <a:gd name="T77" fmla="*/ 861 h 1468"/>
                  <a:gd name="T78" fmla="*/ 110 w 1229"/>
                  <a:gd name="T79" fmla="*/ 998 h 1468"/>
                  <a:gd name="T80" fmla="*/ 141 w 1229"/>
                  <a:gd name="T81" fmla="*/ 1111 h 1468"/>
                  <a:gd name="T82" fmla="*/ 218 w 1229"/>
                  <a:gd name="T83" fmla="*/ 1215 h 1468"/>
                  <a:gd name="T84" fmla="*/ 257 w 1229"/>
                  <a:gd name="T85" fmla="*/ 1233 h 1468"/>
                  <a:gd name="T86" fmla="*/ 279 w 1229"/>
                  <a:gd name="T87" fmla="*/ 1290 h 1468"/>
                  <a:gd name="T88" fmla="*/ 283 w 1229"/>
                  <a:gd name="T89" fmla="*/ 1465 h 1468"/>
                  <a:gd name="T90" fmla="*/ 957 w 1229"/>
                  <a:gd name="T91" fmla="*/ 1468 h 14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1229" h="1468">
                    <a:moveTo>
                      <a:pt x="957" y="1468"/>
                    </a:moveTo>
                    <a:lnTo>
                      <a:pt x="981" y="1270"/>
                    </a:lnTo>
                    <a:lnTo>
                      <a:pt x="1049" y="1164"/>
                    </a:lnTo>
                    <a:lnTo>
                      <a:pt x="1118" y="1071"/>
                    </a:lnTo>
                    <a:lnTo>
                      <a:pt x="1182" y="953"/>
                    </a:lnTo>
                    <a:lnTo>
                      <a:pt x="1216" y="854"/>
                    </a:lnTo>
                    <a:lnTo>
                      <a:pt x="1229" y="734"/>
                    </a:lnTo>
                    <a:lnTo>
                      <a:pt x="1202" y="604"/>
                    </a:lnTo>
                    <a:lnTo>
                      <a:pt x="1159" y="500"/>
                    </a:lnTo>
                    <a:lnTo>
                      <a:pt x="1166" y="405"/>
                    </a:lnTo>
                    <a:lnTo>
                      <a:pt x="1149" y="320"/>
                    </a:lnTo>
                    <a:lnTo>
                      <a:pt x="1125" y="272"/>
                    </a:lnTo>
                    <a:lnTo>
                      <a:pt x="1091" y="231"/>
                    </a:lnTo>
                    <a:lnTo>
                      <a:pt x="1079" y="204"/>
                    </a:lnTo>
                    <a:lnTo>
                      <a:pt x="1032" y="176"/>
                    </a:lnTo>
                    <a:lnTo>
                      <a:pt x="992" y="170"/>
                    </a:lnTo>
                    <a:lnTo>
                      <a:pt x="963" y="185"/>
                    </a:lnTo>
                    <a:lnTo>
                      <a:pt x="927" y="279"/>
                    </a:lnTo>
                    <a:lnTo>
                      <a:pt x="861" y="414"/>
                    </a:lnTo>
                    <a:lnTo>
                      <a:pt x="958" y="181"/>
                    </a:lnTo>
                    <a:lnTo>
                      <a:pt x="975" y="152"/>
                    </a:lnTo>
                    <a:lnTo>
                      <a:pt x="953" y="100"/>
                    </a:lnTo>
                    <a:lnTo>
                      <a:pt x="918" y="82"/>
                    </a:lnTo>
                    <a:lnTo>
                      <a:pt x="871" y="62"/>
                    </a:lnTo>
                    <a:lnTo>
                      <a:pt x="806" y="39"/>
                    </a:lnTo>
                    <a:lnTo>
                      <a:pt x="790" y="25"/>
                    </a:lnTo>
                    <a:lnTo>
                      <a:pt x="760" y="0"/>
                    </a:lnTo>
                    <a:lnTo>
                      <a:pt x="582" y="39"/>
                    </a:lnTo>
                    <a:lnTo>
                      <a:pt x="346" y="169"/>
                    </a:lnTo>
                    <a:lnTo>
                      <a:pt x="329" y="204"/>
                    </a:lnTo>
                    <a:lnTo>
                      <a:pt x="274" y="259"/>
                    </a:lnTo>
                    <a:lnTo>
                      <a:pt x="210" y="303"/>
                    </a:lnTo>
                    <a:lnTo>
                      <a:pt x="154" y="326"/>
                    </a:lnTo>
                    <a:lnTo>
                      <a:pt x="102" y="378"/>
                    </a:lnTo>
                    <a:lnTo>
                      <a:pt x="67" y="466"/>
                    </a:lnTo>
                    <a:lnTo>
                      <a:pt x="20" y="584"/>
                    </a:lnTo>
                    <a:lnTo>
                      <a:pt x="0" y="649"/>
                    </a:lnTo>
                    <a:lnTo>
                      <a:pt x="20" y="753"/>
                    </a:lnTo>
                    <a:lnTo>
                      <a:pt x="55" y="861"/>
                    </a:lnTo>
                    <a:lnTo>
                      <a:pt x="110" y="998"/>
                    </a:lnTo>
                    <a:lnTo>
                      <a:pt x="141" y="1111"/>
                    </a:lnTo>
                    <a:lnTo>
                      <a:pt x="218" y="1215"/>
                    </a:lnTo>
                    <a:lnTo>
                      <a:pt x="257" y="1233"/>
                    </a:lnTo>
                    <a:lnTo>
                      <a:pt x="279" y="1290"/>
                    </a:lnTo>
                    <a:lnTo>
                      <a:pt x="283" y="1465"/>
                    </a:lnTo>
                    <a:lnTo>
                      <a:pt x="957" y="1468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8" name="Freeform 128">
                <a:extLst>
                  <a:ext uri="{FF2B5EF4-FFF2-40B4-BE49-F238E27FC236}">
                    <a16:creationId xmlns:a16="http://schemas.microsoft.com/office/drawing/2014/main" id="{7D515B2D-3B24-BE0C-B6DE-B0F1AD28D0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2" y="1151"/>
                <a:ext cx="77" cy="40"/>
              </a:xfrm>
              <a:custGeom>
                <a:avLst/>
                <a:gdLst>
                  <a:gd name="T0" fmla="*/ 0 w 538"/>
                  <a:gd name="T1" fmla="*/ 0 h 275"/>
                  <a:gd name="T2" fmla="*/ 234 w 538"/>
                  <a:gd name="T3" fmla="*/ 164 h 275"/>
                  <a:gd name="T4" fmla="*/ 445 w 538"/>
                  <a:gd name="T5" fmla="*/ 246 h 275"/>
                  <a:gd name="T6" fmla="*/ 538 w 538"/>
                  <a:gd name="T7" fmla="*/ 275 h 2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38" h="275">
                    <a:moveTo>
                      <a:pt x="0" y="0"/>
                    </a:moveTo>
                    <a:lnTo>
                      <a:pt x="234" y="164"/>
                    </a:lnTo>
                    <a:lnTo>
                      <a:pt x="445" y="246"/>
                    </a:lnTo>
                    <a:lnTo>
                      <a:pt x="538" y="275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69" name="Freeform 129">
                <a:extLst>
                  <a:ext uri="{FF2B5EF4-FFF2-40B4-BE49-F238E27FC236}">
                    <a16:creationId xmlns:a16="http://schemas.microsoft.com/office/drawing/2014/main" id="{B7207AED-5BEA-AC71-D93D-A1007267D5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5" y="1141"/>
                <a:ext cx="86" cy="91"/>
              </a:xfrm>
              <a:custGeom>
                <a:avLst/>
                <a:gdLst>
                  <a:gd name="T0" fmla="*/ 0 w 601"/>
                  <a:gd name="T1" fmla="*/ 0 h 643"/>
                  <a:gd name="T2" fmla="*/ 337 w 601"/>
                  <a:gd name="T3" fmla="*/ 180 h 643"/>
                  <a:gd name="T4" fmla="*/ 413 w 601"/>
                  <a:gd name="T5" fmla="*/ 245 h 643"/>
                  <a:gd name="T6" fmla="*/ 510 w 601"/>
                  <a:gd name="T7" fmla="*/ 360 h 643"/>
                  <a:gd name="T8" fmla="*/ 551 w 601"/>
                  <a:gd name="T9" fmla="*/ 454 h 643"/>
                  <a:gd name="T10" fmla="*/ 573 w 601"/>
                  <a:gd name="T11" fmla="*/ 534 h 643"/>
                  <a:gd name="T12" fmla="*/ 601 w 601"/>
                  <a:gd name="T13" fmla="*/ 643 h 64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601" h="643">
                    <a:moveTo>
                      <a:pt x="0" y="0"/>
                    </a:moveTo>
                    <a:lnTo>
                      <a:pt x="337" y="180"/>
                    </a:lnTo>
                    <a:lnTo>
                      <a:pt x="413" y="245"/>
                    </a:lnTo>
                    <a:lnTo>
                      <a:pt x="510" y="360"/>
                    </a:lnTo>
                    <a:lnTo>
                      <a:pt x="551" y="454"/>
                    </a:lnTo>
                    <a:lnTo>
                      <a:pt x="573" y="534"/>
                    </a:lnTo>
                    <a:lnTo>
                      <a:pt x="601" y="643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0" name="Freeform 130">
                <a:extLst>
                  <a:ext uri="{FF2B5EF4-FFF2-40B4-BE49-F238E27FC236}">
                    <a16:creationId xmlns:a16="http://schemas.microsoft.com/office/drawing/2014/main" id="{EF133109-FD4F-3E3A-8D5B-3AD01B381E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19" y="1090"/>
                <a:ext cx="57" cy="89"/>
              </a:xfrm>
              <a:custGeom>
                <a:avLst/>
                <a:gdLst>
                  <a:gd name="T0" fmla="*/ 391 w 395"/>
                  <a:gd name="T1" fmla="*/ 139 h 623"/>
                  <a:gd name="T2" fmla="*/ 395 w 395"/>
                  <a:gd name="T3" fmla="*/ 98 h 623"/>
                  <a:gd name="T4" fmla="*/ 368 w 395"/>
                  <a:gd name="T5" fmla="*/ 42 h 623"/>
                  <a:gd name="T6" fmla="*/ 328 w 395"/>
                  <a:gd name="T7" fmla="*/ 15 h 623"/>
                  <a:gd name="T8" fmla="*/ 290 w 395"/>
                  <a:gd name="T9" fmla="*/ 0 h 623"/>
                  <a:gd name="T10" fmla="*/ 248 w 395"/>
                  <a:gd name="T11" fmla="*/ 1 h 623"/>
                  <a:gd name="T12" fmla="*/ 211 w 395"/>
                  <a:gd name="T13" fmla="*/ 10 h 623"/>
                  <a:gd name="T14" fmla="*/ 181 w 395"/>
                  <a:gd name="T15" fmla="*/ 28 h 623"/>
                  <a:gd name="T16" fmla="*/ 123 w 395"/>
                  <a:gd name="T17" fmla="*/ 167 h 623"/>
                  <a:gd name="T18" fmla="*/ 83 w 395"/>
                  <a:gd name="T19" fmla="*/ 298 h 623"/>
                  <a:gd name="T20" fmla="*/ 45 w 395"/>
                  <a:gd name="T21" fmla="*/ 401 h 623"/>
                  <a:gd name="T22" fmla="*/ 0 w 395"/>
                  <a:gd name="T23" fmla="*/ 512 h 623"/>
                  <a:gd name="T24" fmla="*/ 16 w 395"/>
                  <a:gd name="T25" fmla="*/ 581 h 623"/>
                  <a:gd name="T26" fmla="*/ 38 w 395"/>
                  <a:gd name="T27" fmla="*/ 604 h 623"/>
                  <a:gd name="T28" fmla="*/ 72 w 395"/>
                  <a:gd name="T29" fmla="*/ 623 h 623"/>
                  <a:gd name="T30" fmla="*/ 110 w 395"/>
                  <a:gd name="T31" fmla="*/ 618 h 623"/>
                  <a:gd name="T32" fmla="*/ 148 w 395"/>
                  <a:gd name="T33" fmla="*/ 602 h 623"/>
                  <a:gd name="T34" fmla="*/ 186 w 395"/>
                  <a:gd name="T35" fmla="*/ 540 h 623"/>
                  <a:gd name="T36" fmla="*/ 201 w 395"/>
                  <a:gd name="T37" fmla="*/ 453 h 623"/>
                  <a:gd name="T38" fmla="*/ 235 w 395"/>
                  <a:gd name="T39" fmla="*/ 398 h 623"/>
                  <a:gd name="T40" fmla="*/ 265 w 395"/>
                  <a:gd name="T41" fmla="*/ 332 h 623"/>
                  <a:gd name="T42" fmla="*/ 315 w 395"/>
                  <a:gd name="T43" fmla="*/ 267 h 623"/>
                  <a:gd name="T44" fmla="*/ 364 w 395"/>
                  <a:gd name="T45" fmla="*/ 183 h 623"/>
                  <a:gd name="T46" fmla="*/ 391 w 395"/>
                  <a:gd name="T47" fmla="*/ 139 h 6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95" h="623">
                    <a:moveTo>
                      <a:pt x="391" y="139"/>
                    </a:moveTo>
                    <a:lnTo>
                      <a:pt x="395" y="98"/>
                    </a:lnTo>
                    <a:lnTo>
                      <a:pt x="368" y="42"/>
                    </a:lnTo>
                    <a:lnTo>
                      <a:pt x="328" y="15"/>
                    </a:lnTo>
                    <a:lnTo>
                      <a:pt x="290" y="0"/>
                    </a:lnTo>
                    <a:lnTo>
                      <a:pt x="248" y="1"/>
                    </a:lnTo>
                    <a:lnTo>
                      <a:pt x="211" y="10"/>
                    </a:lnTo>
                    <a:lnTo>
                      <a:pt x="181" y="28"/>
                    </a:lnTo>
                    <a:lnTo>
                      <a:pt x="123" y="167"/>
                    </a:lnTo>
                    <a:lnTo>
                      <a:pt x="83" y="298"/>
                    </a:lnTo>
                    <a:lnTo>
                      <a:pt x="45" y="401"/>
                    </a:lnTo>
                    <a:lnTo>
                      <a:pt x="0" y="512"/>
                    </a:lnTo>
                    <a:lnTo>
                      <a:pt x="16" y="581"/>
                    </a:lnTo>
                    <a:lnTo>
                      <a:pt x="38" y="604"/>
                    </a:lnTo>
                    <a:lnTo>
                      <a:pt x="72" y="623"/>
                    </a:lnTo>
                    <a:lnTo>
                      <a:pt x="110" y="618"/>
                    </a:lnTo>
                    <a:lnTo>
                      <a:pt x="148" y="602"/>
                    </a:lnTo>
                    <a:lnTo>
                      <a:pt x="186" y="540"/>
                    </a:lnTo>
                    <a:lnTo>
                      <a:pt x="201" y="453"/>
                    </a:lnTo>
                    <a:lnTo>
                      <a:pt x="235" y="398"/>
                    </a:lnTo>
                    <a:lnTo>
                      <a:pt x="265" y="332"/>
                    </a:lnTo>
                    <a:lnTo>
                      <a:pt x="315" y="267"/>
                    </a:lnTo>
                    <a:lnTo>
                      <a:pt x="364" y="183"/>
                    </a:lnTo>
                    <a:lnTo>
                      <a:pt x="391" y="139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1" name="Freeform 131">
                <a:extLst>
                  <a:ext uri="{FF2B5EF4-FFF2-40B4-BE49-F238E27FC236}">
                    <a16:creationId xmlns:a16="http://schemas.microsoft.com/office/drawing/2014/main" id="{F7368778-B933-AEB1-8676-F198F103AB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5" y="1154"/>
                <a:ext cx="16" cy="21"/>
              </a:xfrm>
              <a:custGeom>
                <a:avLst/>
                <a:gdLst>
                  <a:gd name="T0" fmla="*/ 16 w 114"/>
                  <a:gd name="T1" fmla="*/ 18 h 148"/>
                  <a:gd name="T2" fmla="*/ 38 w 114"/>
                  <a:gd name="T3" fmla="*/ 0 h 148"/>
                  <a:gd name="T4" fmla="*/ 77 w 114"/>
                  <a:gd name="T5" fmla="*/ 4 h 148"/>
                  <a:gd name="T6" fmla="*/ 114 w 114"/>
                  <a:gd name="T7" fmla="*/ 22 h 148"/>
                  <a:gd name="T8" fmla="*/ 114 w 114"/>
                  <a:gd name="T9" fmla="*/ 77 h 148"/>
                  <a:gd name="T10" fmla="*/ 108 w 114"/>
                  <a:gd name="T11" fmla="*/ 107 h 148"/>
                  <a:gd name="T12" fmla="*/ 92 w 114"/>
                  <a:gd name="T13" fmla="*/ 139 h 148"/>
                  <a:gd name="T14" fmla="*/ 54 w 114"/>
                  <a:gd name="T15" fmla="*/ 148 h 148"/>
                  <a:gd name="T16" fmla="*/ 35 w 114"/>
                  <a:gd name="T17" fmla="*/ 146 h 148"/>
                  <a:gd name="T18" fmla="*/ 13 w 114"/>
                  <a:gd name="T19" fmla="*/ 124 h 148"/>
                  <a:gd name="T20" fmla="*/ 0 w 114"/>
                  <a:gd name="T21" fmla="*/ 98 h 148"/>
                  <a:gd name="T22" fmla="*/ 16 w 114"/>
                  <a:gd name="T23" fmla="*/ 18 h 14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14" h="148">
                    <a:moveTo>
                      <a:pt x="16" y="18"/>
                    </a:moveTo>
                    <a:lnTo>
                      <a:pt x="38" y="0"/>
                    </a:lnTo>
                    <a:lnTo>
                      <a:pt x="77" y="4"/>
                    </a:lnTo>
                    <a:lnTo>
                      <a:pt x="114" y="22"/>
                    </a:lnTo>
                    <a:lnTo>
                      <a:pt x="114" y="77"/>
                    </a:lnTo>
                    <a:lnTo>
                      <a:pt x="108" y="107"/>
                    </a:lnTo>
                    <a:lnTo>
                      <a:pt x="92" y="139"/>
                    </a:lnTo>
                    <a:lnTo>
                      <a:pt x="54" y="148"/>
                    </a:lnTo>
                    <a:lnTo>
                      <a:pt x="35" y="146"/>
                    </a:lnTo>
                    <a:lnTo>
                      <a:pt x="13" y="124"/>
                    </a:lnTo>
                    <a:lnTo>
                      <a:pt x="0" y="98"/>
                    </a:lnTo>
                    <a:lnTo>
                      <a:pt x="16" y="18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2" name="Freeform 132">
                <a:extLst>
                  <a:ext uri="{FF2B5EF4-FFF2-40B4-BE49-F238E27FC236}">
                    <a16:creationId xmlns:a16="http://schemas.microsoft.com/office/drawing/2014/main" id="{32DBE395-1A49-1D10-E580-53973CB3B0C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0" y="962"/>
                <a:ext cx="42" cy="155"/>
              </a:xfrm>
              <a:custGeom>
                <a:avLst/>
                <a:gdLst>
                  <a:gd name="T0" fmla="*/ 284 w 290"/>
                  <a:gd name="T1" fmla="*/ 1005 h 1090"/>
                  <a:gd name="T2" fmla="*/ 289 w 290"/>
                  <a:gd name="T3" fmla="*/ 947 h 1090"/>
                  <a:gd name="T4" fmla="*/ 290 w 290"/>
                  <a:gd name="T5" fmla="*/ 818 h 1090"/>
                  <a:gd name="T6" fmla="*/ 281 w 290"/>
                  <a:gd name="T7" fmla="*/ 691 h 1090"/>
                  <a:gd name="T8" fmla="*/ 275 w 290"/>
                  <a:gd name="T9" fmla="*/ 635 h 1090"/>
                  <a:gd name="T10" fmla="*/ 271 w 290"/>
                  <a:gd name="T11" fmla="*/ 594 h 1090"/>
                  <a:gd name="T12" fmla="*/ 271 w 290"/>
                  <a:gd name="T13" fmla="*/ 505 h 1090"/>
                  <a:gd name="T14" fmla="*/ 276 w 290"/>
                  <a:gd name="T15" fmla="*/ 406 h 1090"/>
                  <a:gd name="T16" fmla="*/ 275 w 290"/>
                  <a:gd name="T17" fmla="*/ 332 h 1090"/>
                  <a:gd name="T18" fmla="*/ 273 w 290"/>
                  <a:gd name="T19" fmla="*/ 276 h 1090"/>
                  <a:gd name="T20" fmla="*/ 262 w 290"/>
                  <a:gd name="T21" fmla="*/ 166 h 1090"/>
                  <a:gd name="T22" fmla="*/ 253 w 290"/>
                  <a:gd name="T23" fmla="*/ 88 h 1090"/>
                  <a:gd name="T24" fmla="*/ 236 w 290"/>
                  <a:gd name="T25" fmla="*/ 24 h 1090"/>
                  <a:gd name="T26" fmla="*/ 214 w 290"/>
                  <a:gd name="T27" fmla="*/ 3 h 1090"/>
                  <a:gd name="T28" fmla="*/ 186 w 290"/>
                  <a:gd name="T29" fmla="*/ 1 h 1090"/>
                  <a:gd name="T30" fmla="*/ 156 w 290"/>
                  <a:gd name="T31" fmla="*/ 0 h 1090"/>
                  <a:gd name="T32" fmla="*/ 121 w 290"/>
                  <a:gd name="T33" fmla="*/ 14 h 1090"/>
                  <a:gd name="T34" fmla="*/ 92 w 290"/>
                  <a:gd name="T35" fmla="*/ 70 h 1090"/>
                  <a:gd name="T36" fmla="*/ 85 w 290"/>
                  <a:gd name="T37" fmla="*/ 160 h 1090"/>
                  <a:gd name="T38" fmla="*/ 82 w 290"/>
                  <a:gd name="T39" fmla="*/ 264 h 1090"/>
                  <a:gd name="T40" fmla="*/ 76 w 290"/>
                  <a:gd name="T41" fmla="*/ 332 h 1090"/>
                  <a:gd name="T42" fmla="*/ 67 w 290"/>
                  <a:gd name="T43" fmla="*/ 402 h 1090"/>
                  <a:gd name="T44" fmla="*/ 68 w 290"/>
                  <a:gd name="T45" fmla="*/ 485 h 1090"/>
                  <a:gd name="T46" fmla="*/ 64 w 290"/>
                  <a:gd name="T47" fmla="*/ 580 h 1090"/>
                  <a:gd name="T48" fmla="*/ 51 w 290"/>
                  <a:gd name="T49" fmla="*/ 651 h 1090"/>
                  <a:gd name="T50" fmla="*/ 37 w 290"/>
                  <a:gd name="T51" fmla="*/ 765 h 1090"/>
                  <a:gd name="T52" fmla="*/ 19 w 290"/>
                  <a:gd name="T53" fmla="*/ 885 h 1090"/>
                  <a:gd name="T54" fmla="*/ 3 w 290"/>
                  <a:gd name="T55" fmla="*/ 986 h 1090"/>
                  <a:gd name="T56" fmla="*/ 0 w 290"/>
                  <a:gd name="T57" fmla="*/ 1090 h 1090"/>
                  <a:gd name="T58" fmla="*/ 266 w 290"/>
                  <a:gd name="T59" fmla="*/ 1085 h 1090"/>
                  <a:gd name="T60" fmla="*/ 284 w 290"/>
                  <a:gd name="T61" fmla="*/ 1005 h 10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90" h="1090">
                    <a:moveTo>
                      <a:pt x="284" y="1005"/>
                    </a:moveTo>
                    <a:lnTo>
                      <a:pt x="289" y="947"/>
                    </a:lnTo>
                    <a:lnTo>
                      <a:pt x="290" y="818"/>
                    </a:lnTo>
                    <a:lnTo>
                      <a:pt x="281" y="691"/>
                    </a:lnTo>
                    <a:lnTo>
                      <a:pt x="275" y="635"/>
                    </a:lnTo>
                    <a:lnTo>
                      <a:pt x="271" y="594"/>
                    </a:lnTo>
                    <a:lnTo>
                      <a:pt x="271" y="505"/>
                    </a:lnTo>
                    <a:lnTo>
                      <a:pt x="276" y="406"/>
                    </a:lnTo>
                    <a:lnTo>
                      <a:pt x="275" y="332"/>
                    </a:lnTo>
                    <a:lnTo>
                      <a:pt x="273" y="276"/>
                    </a:lnTo>
                    <a:lnTo>
                      <a:pt x="262" y="166"/>
                    </a:lnTo>
                    <a:lnTo>
                      <a:pt x="253" y="88"/>
                    </a:lnTo>
                    <a:lnTo>
                      <a:pt x="236" y="24"/>
                    </a:lnTo>
                    <a:lnTo>
                      <a:pt x="214" y="3"/>
                    </a:lnTo>
                    <a:lnTo>
                      <a:pt x="186" y="1"/>
                    </a:lnTo>
                    <a:lnTo>
                      <a:pt x="156" y="0"/>
                    </a:lnTo>
                    <a:lnTo>
                      <a:pt x="121" y="14"/>
                    </a:lnTo>
                    <a:lnTo>
                      <a:pt x="92" y="70"/>
                    </a:lnTo>
                    <a:lnTo>
                      <a:pt x="85" y="160"/>
                    </a:lnTo>
                    <a:lnTo>
                      <a:pt x="82" y="264"/>
                    </a:lnTo>
                    <a:lnTo>
                      <a:pt x="76" y="332"/>
                    </a:lnTo>
                    <a:lnTo>
                      <a:pt x="67" y="402"/>
                    </a:lnTo>
                    <a:lnTo>
                      <a:pt x="68" y="485"/>
                    </a:lnTo>
                    <a:lnTo>
                      <a:pt x="64" y="580"/>
                    </a:lnTo>
                    <a:lnTo>
                      <a:pt x="51" y="651"/>
                    </a:lnTo>
                    <a:lnTo>
                      <a:pt x="37" y="765"/>
                    </a:lnTo>
                    <a:lnTo>
                      <a:pt x="19" y="885"/>
                    </a:lnTo>
                    <a:lnTo>
                      <a:pt x="3" y="986"/>
                    </a:lnTo>
                    <a:lnTo>
                      <a:pt x="0" y="1090"/>
                    </a:lnTo>
                    <a:lnTo>
                      <a:pt x="266" y="1085"/>
                    </a:lnTo>
                    <a:lnTo>
                      <a:pt x="284" y="1005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3" name="Freeform 133">
                <a:extLst>
                  <a:ext uri="{FF2B5EF4-FFF2-40B4-BE49-F238E27FC236}">
                    <a16:creationId xmlns:a16="http://schemas.microsoft.com/office/drawing/2014/main" id="{A005B1F9-0D29-F928-58F4-4648E1DEB5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68" y="1156"/>
                <a:ext cx="31" cy="4"/>
              </a:xfrm>
              <a:custGeom>
                <a:avLst/>
                <a:gdLst>
                  <a:gd name="T0" fmla="*/ 221 w 221"/>
                  <a:gd name="T1" fmla="*/ 14 h 28"/>
                  <a:gd name="T2" fmla="*/ 156 w 221"/>
                  <a:gd name="T3" fmla="*/ 24 h 28"/>
                  <a:gd name="T4" fmla="*/ 104 w 221"/>
                  <a:gd name="T5" fmla="*/ 28 h 28"/>
                  <a:gd name="T6" fmla="*/ 35 w 221"/>
                  <a:gd name="T7" fmla="*/ 14 h 28"/>
                  <a:gd name="T8" fmla="*/ 0 w 221"/>
                  <a:gd name="T9" fmla="*/ 0 h 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21" h="28">
                    <a:moveTo>
                      <a:pt x="221" y="14"/>
                    </a:moveTo>
                    <a:lnTo>
                      <a:pt x="156" y="24"/>
                    </a:lnTo>
                    <a:lnTo>
                      <a:pt x="104" y="28"/>
                    </a:lnTo>
                    <a:lnTo>
                      <a:pt x="35" y="14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4" name="Freeform 134">
                <a:extLst>
                  <a:ext uri="{FF2B5EF4-FFF2-40B4-BE49-F238E27FC236}">
                    <a16:creationId xmlns:a16="http://schemas.microsoft.com/office/drawing/2014/main" id="{07E3E56D-C929-B18F-5116-0C9C86DB248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72" y="1264"/>
                <a:ext cx="26" cy="2"/>
              </a:xfrm>
              <a:custGeom>
                <a:avLst/>
                <a:gdLst>
                  <a:gd name="T0" fmla="*/ 0 w 181"/>
                  <a:gd name="T1" fmla="*/ 0 h 14"/>
                  <a:gd name="T2" fmla="*/ 70 w 181"/>
                  <a:gd name="T3" fmla="*/ 14 h 14"/>
                  <a:gd name="T4" fmla="*/ 146 w 181"/>
                  <a:gd name="T5" fmla="*/ 14 h 14"/>
                  <a:gd name="T6" fmla="*/ 181 w 181"/>
                  <a:gd name="T7" fmla="*/ 7 h 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81" h="14">
                    <a:moveTo>
                      <a:pt x="0" y="0"/>
                    </a:moveTo>
                    <a:lnTo>
                      <a:pt x="70" y="14"/>
                    </a:lnTo>
                    <a:lnTo>
                      <a:pt x="146" y="14"/>
                    </a:lnTo>
                    <a:lnTo>
                      <a:pt x="181" y="7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5" name="Freeform 135">
                <a:extLst>
                  <a:ext uri="{FF2B5EF4-FFF2-40B4-BE49-F238E27FC236}">
                    <a16:creationId xmlns:a16="http://schemas.microsoft.com/office/drawing/2014/main" id="{82FD6F23-7B98-91EF-0BEB-C6E9C866A9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104"/>
                <a:ext cx="53" cy="72"/>
              </a:xfrm>
              <a:custGeom>
                <a:avLst/>
                <a:gdLst>
                  <a:gd name="T0" fmla="*/ 370 w 370"/>
                  <a:gd name="T1" fmla="*/ 97 h 501"/>
                  <a:gd name="T2" fmla="*/ 362 w 370"/>
                  <a:gd name="T3" fmla="*/ 159 h 501"/>
                  <a:gd name="T4" fmla="*/ 331 w 370"/>
                  <a:gd name="T5" fmla="*/ 214 h 501"/>
                  <a:gd name="T6" fmla="*/ 276 w 370"/>
                  <a:gd name="T7" fmla="*/ 266 h 501"/>
                  <a:gd name="T8" fmla="*/ 239 w 370"/>
                  <a:gd name="T9" fmla="*/ 279 h 501"/>
                  <a:gd name="T10" fmla="*/ 209 w 370"/>
                  <a:gd name="T11" fmla="*/ 294 h 501"/>
                  <a:gd name="T12" fmla="*/ 191 w 370"/>
                  <a:gd name="T13" fmla="*/ 344 h 501"/>
                  <a:gd name="T14" fmla="*/ 163 w 370"/>
                  <a:gd name="T15" fmla="*/ 414 h 501"/>
                  <a:gd name="T16" fmla="*/ 132 w 370"/>
                  <a:gd name="T17" fmla="*/ 480 h 501"/>
                  <a:gd name="T18" fmla="*/ 97 w 370"/>
                  <a:gd name="T19" fmla="*/ 501 h 501"/>
                  <a:gd name="T20" fmla="*/ 46 w 370"/>
                  <a:gd name="T21" fmla="*/ 501 h 501"/>
                  <a:gd name="T22" fmla="*/ 14 w 370"/>
                  <a:gd name="T23" fmla="*/ 486 h 501"/>
                  <a:gd name="T24" fmla="*/ 0 w 370"/>
                  <a:gd name="T25" fmla="*/ 446 h 501"/>
                  <a:gd name="T26" fmla="*/ 3 w 370"/>
                  <a:gd name="T27" fmla="*/ 401 h 501"/>
                  <a:gd name="T28" fmla="*/ 19 w 370"/>
                  <a:gd name="T29" fmla="*/ 318 h 501"/>
                  <a:gd name="T30" fmla="*/ 52 w 370"/>
                  <a:gd name="T31" fmla="*/ 251 h 501"/>
                  <a:gd name="T32" fmla="*/ 90 w 370"/>
                  <a:gd name="T33" fmla="*/ 193 h 501"/>
                  <a:gd name="T34" fmla="*/ 160 w 370"/>
                  <a:gd name="T35" fmla="*/ 69 h 501"/>
                  <a:gd name="T36" fmla="*/ 207 w 370"/>
                  <a:gd name="T37" fmla="*/ 14 h 501"/>
                  <a:gd name="T38" fmla="*/ 269 w 370"/>
                  <a:gd name="T39" fmla="*/ 0 h 501"/>
                  <a:gd name="T40" fmla="*/ 305 w 370"/>
                  <a:gd name="T41" fmla="*/ 9 h 501"/>
                  <a:gd name="T42" fmla="*/ 331 w 370"/>
                  <a:gd name="T43" fmla="*/ 28 h 501"/>
                  <a:gd name="T44" fmla="*/ 357 w 370"/>
                  <a:gd name="T45" fmla="*/ 61 h 501"/>
                  <a:gd name="T46" fmla="*/ 370 w 370"/>
                  <a:gd name="T47" fmla="*/ 97 h 5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70" h="501">
                    <a:moveTo>
                      <a:pt x="370" y="97"/>
                    </a:moveTo>
                    <a:lnTo>
                      <a:pt x="362" y="159"/>
                    </a:lnTo>
                    <a:lnTo>
                      <a:pt x="331" y="214"/>
                    </a:lnTo>
                    <a:lnTo>
                      <a:pt x="276" y="266"/>
                    </a:lnTo>
                    <a:lnTo>
                      <a:pt x="239" y="279"/>
                    </a:lnTo>
                    <a:lnTo>
                      <a:pt x="209" y="294"/>
                    </a:lnTo>
                    <a:lnTo>
                      <a:pt x="191" y="344"/>
                    </a:lnTo>
                    <a:lnTo>
                      <a:pt x="163" y="414"/>
                    </a:lnTo>
                    <a:lnTo>
                      <a:pt x="132" y="480"/>
                    </a:lnTo>
                    <a:lnTo>
                      <a:pt x="97" y="501"/>
                    </a:lnTo>
                    <a:lnTo>
                      <a:pt x="46" y="501"/>
                    </a:lnTo>
                    <a:lnTo>
                      <a:pt x="14" y="486"/>
                    </a:lnTo>
                    <a:lnTo>
                      <a:pt x="0" y="446"/>
                    </a:lnTo>
                    <a:lnTo>
                      <a:pt x="3" y="401"/>
                    </a:lnTo>
                    <a:lnTo>
                      <a:pt x="19" y="318"/>
                    </a:lnTo>
                    <a:lnTo>
                      <a:pt x="52" y="251"/>
                    </a:lnTo>
                    <a:lnTo>
                      <a:pt x="90" y="193"/>
                    </a:lnTo>
                    <a:lnTo>
                      <a:pt x="160" y="69"/>
                    </a:lnTo>
                    <a:lnTo>
                      <a:pt x="207" y="14"/>
                    </a:lnTo>
                    <a:lnTo>
                      <a:pt x="269" y="0"/>
                    </a:lnTo>
                    <a:lnTo>
                      <a:pt x="305" y="9"/>
                    </a:lnTo>
                    <a:lnTo>
                      <a:pt x="331" y="28"/>
                    </a:lnTo>
                    <a:lnTo>
                      <a:pt x="357" y="61"/>
                    </a:lnTo>
                    <a:lnTo>
                      <a:pt x="370" y="9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6" name="Freeform 136">
                <a:extLst>
                  <a:ext uri="{FF2B5EF4-FFF2-40B4-BE49-F238E27FC236}">
                    <a16:creationId xmlns:a16="http://schemas.microsoft.com/office/drawing/2014/main" id="{CFD1E68E-647F-C299-9C34-0D88DF2B78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48" y="1163"/>
                <a:ext cx="14" cy="17"/>
              </a:xfrm>
              <a:custGeom>
                <a:avLst/>
                <a:gdLst>
                  <a:gd name="T0" fmla="*/ 17 w 98"/>
                  <a:gd name="T1" fmla="*/ 0 h 114"/>
                  <a:gd name="T2" fmla="*/ 57 w 98"/>
                  <a:gd name="T3" fmla="*/ 0 h 114"/>
                  <a:gd name="T4" fmla="*/ 96 w 98"/>
                  <a:gd name="T5" fmla="*/ 14 h 114"/>
                  <a:gd name="T6" fmla="*/ 98 w 98"/>
                  <a:gd name="T7" fmla="*/ 59 h 114"/>
                  <a:gd name="T8" fmla="*/ 86 w 98"/>
                  <a:gd name="T9" fmla="*/ 92 h 114"/>
                  <a:gd name="T10" fmla="*/ 48 w 98"/>
                  <a:gd name="T11" fmla="*/ 114 h 114"/>
                  <a:gd name="T12" fmla="*/ 21 w 98"/>
                  <a:gd name="T13" fmla="*/ 102 h 114"/>
                  <a:gd name="T14" fmla="*/ 11 w 98"/>
                  <a:gd name="T15" fmla="*/ 83 h 114"/>
                  <a:gd name="T16" fmla="*/ 0 w 98"/>
                  <a:gd name="T17" fmla="*/ 54 h 114"/>
                  <a:gd name="T18" fmla="*/ 4 w 98"/>
                  <a:gd name="T19" fmla="*/ 16 h 114"/>
                  <a:gd name="T20" fmla="*/ 17 w 98"/>
                  <a:gd name="T21" fmla="*/ 0 h 11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98" h="114">
                    <a:moveTo>
                      <a:pt x="17" y="0"/>
                    </a:moveTo>
                    <a:lnTo>
                      <a:pt x="57" y="0"/>
                    </a:lnTo>
                    <a:lnTo>
                      <a:pt x="96" y="14"/>
                    </a:lnTo>
                    <a:lnTo>
                      <a:pt x="98" y="59"/>
                    </a:lnTo>
                    <a:lnTo>
                      <a:pt x="86" y="92"/>
                    </a:lnTo>
                    <a:lnTo>
                      <a:pt x="48" y="114"/>
                    </a:lnTo>
                    <a:lnTo>
                      <a:pt x="21" y="102"/>
                    </a:lnTo>
                    <a:lnTo>
                      <a:pt x="11" y="83"/>
                    </a:lnTo>
                    <a:lnTo>
                      <a:pt x="0" y="54"/>
                    </a:lnTo>
                    <a:lnTo>
                      <a:pt x="4" y="16"/>
                    </a:lnTo>
                    <a:lnTo>
                      <a:pt x="17" y="0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7" name="Freeform 137">
                <a:extLst>
                  <a:ext uri="{FF2B5EF4-FFF2-40B4-BE49-F238E27FC236}">
                    <a16:creationId xmlns:a16="http://schemas.microsoft.com/office/drawing/2014/main" id="{A20A0735-276F-1880-3E59-2D7D797E8D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2" y="1083"/>
                <a:ext cx="45" cy="90"/>
              </a:xfrm>
              <a:custGeom>
                <a:avLst/>
                <a:gdLst>
                  <a:gd name="T0" fmla="*/ 317 w 317"/>
                  <a:gd name="T1" fmla="*/ 90 h 626"/>
                  <a:gd name="T2" fmla="*/ 303 w 317"/>
                  <a:gd name="T3" fmla="*/ 48 h 626"/>
                  <a:gd name="T4" fmla="*/ 280 w 317"/>
                  <a:gd name="T5" fmla="*/ 18 h 626"/>
                  <a:gd name="T6" fmla="*/ 245 w 317"/>
                  <a:gd name="T7" fmla="*/ 7 h 626"/>
                  <a:gd name="T8" fmla="*/ 200 w 317"/>
                  <a:gd name="T9" fmla="*/ 0 h 626"/>
                  <a:gd name="T10" fmla="*/ 138 w 317"/>
                  <a:gd name="T11" fmla="*/ 21 h 626"/>
                  <a:gd name="T12" fmla="*/ 92 w 317"/>
                  <a:gd name="T13" fmla="*/ 49 h 626"/>
                  <a:gd name="T14" fmla="*/ 53 w 317"/>
                  <a:gd name="T15" fmla="*/ 118 h 626"/>
                  <a:gd name="T16" fmla="*/ 30 w 317"/>
                  <a:gd name="T17" fmla="*/ 277 h 626"/>
                  <a:gd name="T18" fmla="*/ 3 w 317"/>
                  <a:gd name="T19" fmla="*/ 394 h 626"/>
                  <a:gd name="T20" fmla="*/ 0 w 317"/>
                  <a:gd name="T21" fmla="*/ 512 h 626"/>
                  <a:gd name="T22" fmla="*/ 8 w 317"/>
                  <a:gd name="T23" fmla="*/ 567 h 626"/>
                  <a:gd name="T24" fmla="*/ 33 w 317"/>
                  <a:gd name="T25" fmla="*/ 608 h 626"/>
                  <a:gd name="T26" fmla="*/ 91 w 317"/>
                  <a:gd name="T27" fmla="*/ 626 h 626"/>
                  <a:gd name="T28" fmla="*/ 145 w 317"/>
                  <a:gd name="T29" fmla="*/ 601 h 626"/>
                  <a:gd name="T30" fmla="*/ 173 w 317"/>
                  <a:gd name="T31" fmla="*/ 539 h 626"/>
                  <a:gd name="T32" fmla="*/ 193 w 317"/>
                  <a:gd name="T33" fmla="*/ 436 h 626"/>
                  <a:gd name="T34" fmla="*/ 221 w 317"/>
                  <a:gd name="T35" fmla="*/ 341 h 626"/>
                  <a:gd name="T36" fmla="*/ 267 w 317"/>
                  <a:gd name="T37" fmla="*/ 253 h 626"/>
                  <a:gd name="T38" fmla="*/ 300 w 317"/>
                  <a:gd name="T39" fmla="*/ 155 h 626"/>
                  <a:gd name="T40" fmla="*/ 317 w 317"/>
                  <a:gd name="T41" fmla="*/ 90 h 6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17" h="626">
                    <a:moveTo>
                      <a:pt x="317" y="90"/>
                    </a:moveTo>
                    <a:lnTo>
                      <a:pt x="303" y="48"/>
                    </a:lnTo>
                    <a:lnTo>
                      <a:pt x="280" y="18"/>
                    </a:lnTo>
                    <a:lnTo>
                      <a:pt x="245" y="7"/>
                    </a:lnTo>
                    <a:lnTo>
                      <a:pt x="200" y="0"/>
                    </a:lnTo>
                    <a:lnTo>
                      <a:pt x="138" y="21"/>
                    </a:lnTo>
                    <a:lnTo>
                      <a:pt x="92" y="49"/>
                    </a:lnTo>
                    <a:lnTo>
                      <a:pt x="53" y="118"/>
                    </a:lnTo>
                    <a:lnTo>
                      <a:pt x="30" y="277"/>
                    </a:lnTo>
                    <a:lnTo>
                      <a:pt x="3" y="394"/>
                    </a:lnTo>
                    <a:lnTo>
                      <a:pt x="0" y="512"/>
                    </a:lnTo>
                    <a:lnTo>
                      <a:pt x="8" y="567"/>
                    </a:lnTo>
                    <a:lnTo>
                      <a:pt x="33" y="608"/>
                    </a:lnTo>
                    <a:lnTo>
                      <a:pt x="91" y="626"/>
                    </a:lnTo>
                    <a:lnTo>
                      <a:pt x="145" y="601"/>
                    </a:lnTo>
                    <a:lnTo>
                      <a:pt x="173" y="539"/>
                    </a:lnTo>
                    <a:lnTo>
                      <a:pt x="193" y="436"/>
                    </a:lnTo>
                    <a:lnTo>
                      <a:pt x="221" y="341"/>
                    </a:lnTo>
                    <a:lnTo>
                      <a:pt x="267" y="253"/>
                    </a:lnTo>
                    <a:lnTo>
                      <a:pt x="300" y="155"/>
                    </a:lnTo>
                    <a:lnTo>
                      <a:pt x="317" y="90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8" name="Freeform 138">
                <a:extLst>
                  <a:ext uri="{FF2B5EF4-FFF2-40B4-BE49-F238E27FC236}">
                    <a16:creationId xmlns:a16="http://schemas.microsoft.com/office/drawing/2014/main" id="{C87E63CD-9E41-6D4B-6410-962DABDF35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04" y="1147"/>
                <a:ext cx="19" cy="21"/>
              </a:xfrm>
              <a:custGeom>
                <a:avLst/>
                <a:gdLst>
                  <a:gd name="T0" fmla="*/ 131 w 132"/>
                  <a:gd name="T1" fmla="*/ 24 h 152"/>
                  <a:gd name="T2" fmla="*/ 132 w 132"/>
                  <a:gd name="T3" fmla="*/ 80 h 152"/>
                  <a:gd name="T4" fmla="*/ 113 w 132"/>
                  <a:gd name="T5" fmla="*/ 137 h 152"/>
                  <a:gd name="T6" fmla="*/ 78 w 132"/>
                  <a:gd name="T7" fmla="*/ 152 h 152"/>
                  <a:gd name="T8" fmla="*/ 26 w 132"/>
                  <a:gd name="T9" fmla="*/ 137 h 152"/>
                  <a:gd name="T10" fmla="*/ 10 w 132"/>
                  <a:gd name="T11" fmla="*/ 111 h 152"/>
                  <a:gd name="T12" fmla="*/ 2 w 132"/>
                  <a:gd name="T13" fmla="*/ 81 h 152"/>
                  <a:gd name="T14" fmla="*/ 0 w 132"/>
                  <a:gd name="T15" fmla="*/ 39 h 152"/>
                  <a:gd name="T16" fmla="*/ 22 w 132"/>
                  <a:gd name="T17" fmla="*/ 10 h 152"/>
                  <a:gd name="T18" fmla="*/ 92 w 132"/>
                  <a:gd name="T19" fmla="*/ 0 h 152"/>
                  <a:gd name="T20" fmla="*/ 131 w 132"/>
                  <a:gd name="T21" fmla="*/ 24 h 1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</a:cxnLst>
                <a:rect l="0" t="0" r="r" b="b"/>
                <a:pathLst>
                  <a:path w="132" h="152">
                    <a:moveTo>
                      <a:pt x="131" y="24"/>
                    </a:moveTo>
                    <a:lnTo>
                      <a:pt x="132" y="80"/>
                    </a:lnTo>
                    <a:lnTo>
                      <a:pt x="113" y="137"/>
                    </a:lnTo>
                    <a:lnTo>
                      <a:pt x="78" y="152"/>
                    </a:lnTo>
                    <a:lnTo>
                      <a:pt x="26" y="137"/>
                    </a:lnTo>
                    <a:lnTo>
                      <a:pt x="10" y="111"/>
                    </a:lnTo>
                    <a:lnTo>
                      <a:pt x="2" y="81"/>
                    </a:lnTo>
                    <a:lnTo>
                      <a:pt x="0" y="39"/>
                    </a:lnTo>
                    <a:lnTo>
                      <a:pt x="22" y="10"/>
                    </a:lnTo>
                    <a:lnTo>
                      <a:pt x="92" y="0"/>
                    </a:lnTo>
                    <a:lnTo>
                      <a:pt x="131" y="24"/>
                    </a:lnTo>
                    <a:close/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79" name="Freeform 139">
                <a:extLst>
                  <a:ext uri="{FF2B5EF4-FFF2-40B4-BE49-F238E27FC236}">
                    <a16:creationId xmlns:a16="http://schemas.microsoft.com/office/drawing/2014/main" id="{921CC017-66C4-0390-DCC5-29E868AAF4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33" y="1089"/>
                <a:ext cx="83" cy="135"/>
              </a:xfrm>
              <a:custGeom>
                <a:avLst/>
                <a:gdLst>
                  <a:gd name="T0" fmla="*/ 242 w 578"/>
                  <a:gd name="T1" fmla="*/ 117 h 941"/>
                  <a:gd name="T2" fmla="*/ 326 w 578"/>
                  <a:gd name="T3" fmla="*/ 97 h 941"/>
                  <a:gd name="T4" fmla="*/ 381 w 578"/>
                  <a:gd name="T5" fmla="*/ 62 h 941"/>
                  <a:gd name="T6" fmla="*/ 450 w 578"/>
                  <a:gd name="T7" fmla="*/ 21 h 941"/>
                  <a:gd name="T8" fmla="*/ 526 w 578"/>
                  <a:gd name="T9" fmla="*/ 0 h 941"/>
                  <a:gd name="T10" fmla="*/ 554 w 578"/>
                  <a:gd name="T11" fmla="*/ 10 h 941"/>
                  <a:gd name="T12" fmla="*/ 574 w 578"/>
                  <a:gd name="T13" fmla="*/ 33 h 941"/>
                  <a:gd name="T14" fmla="*/ 578 w 578"/>
                  <a:gd name="T15" fmla="*/ 71 h 941"/>
                  <a:gd name="T16" fmla="*/ 567 w 578"/>
                  <a:gd name="T17" fmla="*/ 117 h 941"/>
                  <a:gd name="T18" fmla="*/ 557 w 578"/>
                  <a:gd name="T19" fmla="*/ 158 h 941"/>
                  <a:gd name="T20" fmla="*/ 526 w 578"/>
                  <a:gd name="T21" fmla="*/ 207 h 941"/>
                  <a:gd name="T22" fmla="*/ 454 w 578"/>
                  <a:gd name="T23" fmla="*/ 276 h 941"/>
                  <a:gd name="T24" fmla="*/ 402 w 578"/>
                  <a:gd name="T25" fmla="*/ 311 h 941"/>
                  <a:gd name="T26" fmla="*/ 360 w 578"/>
                  <a:gd name="T27" fmla="*/ 331 h 941"/>
                  <a:gd name="T28" fmla="*/ 367 w 578"/>
                  <a:gd name="T29" fmla="*/ 407 h 941"/>
                  <a:gd name="T30" fmla="*/ 374 w 578"/>
                  <a:gd name="T31" fmla="*/ 477 h 941"/>
                  <a:gd name="T32" fmla="*/ 367 w 578"/>
                  <a:gd name="T33" fmla="*/ 580 h 941"/>
                  <a:gd name="T34" fmla="*/ 353 w 578"/>
                  <a:gd name="T35" fmla="*/ 642 h 941"/>
                  <a:gd name="T36" fmla="*/ 347 w 578"/>
                  <a:gd name="T37" fmla="*/ 705 h 941"/>
                  <a:gd name="T38" fmla="*/ 315 w 578"/>
                  <a:gd name="T39" fmla="*/ 769 h 941"/>
                  <a:gd name="T40" fmla="*/ 287 w 578"/>
                  <a:gd name="T41" fmla="*/ 815 h 941"/>
                  <a:gd name="T42" fmla="*/ 235 w 578"/>
                  <a:gd name="T43" fmla="*/ 859 h 941"/>
                  <a:gd name="T44" fmla="*/ 187 w 578"/>
                  <a:gd name="T45" fmla="*/ 899 h 941"/>
                  <a:gd name="T46" fmla="*/ 135 w 578"/>
                  <a:gd name="T47" fmla="*/ 926 h 941"/>
                  <a:gd name="T48" fmla="*/ 97 w 578"/>
                  <a:gd name="T49" fmla="*/ 941 h 941"/>
                  <a:gd name="T50" fmla="*/ 62 w 578"/>
                  <a:gd name="T51" fmla="*/ 865 h 941"/>
                  <a:gd name="T52" fmla="*/ 42 w 578"/>
                  <a:gd name="T53" fmla="*/ 787 h 941"/>
                  <a:gd name="T54" fmla="*/ 7 w 578"/>
                  <a:gd name="T55" fmla="*/ 670 h 941"/>
                  <a:gd name="T56" fmla="*/ 0 w 578"/>
                  <a:gd name="T57" fmla="*/ 615 h 941"/>
                  <a:gd name="T58" fmla="*/ 28 w 578"/>
                  <a:gd name="T59" fmla="*/ 525 h 941"/>
                  <a:gd name="T60" fmla="*/ 55 w 578"/>
                  <a:gd name="T61" fmla="*/ 401 h 941"/>
                  <a:gd name="T62" fmla="*/ 90 w 578"/>
                  <a:gd name="T63" fmla="*/ 242 h 941"/>
                  <a:gd name="T64" fmla="*/ 124 w 578"/>
                  <a:gd name="T65" fmla="*/ 166 h 941"/>
                  <a:gd name="T66" fmla="*/ 187 w 578"/>
                  <a:gd name="T67" fmla="*/ 131 h 941"/>
                  <a:gd name="T68" fmla="*/ 242 w 578"/>
                  <a:gd name="T69" fmla="*/ 117 h 9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578" h="941">
                    <a:moveTo>
                      <a:pt x="242" y="117"/>
                    </a:moveTo>
                    <a:lnTo>
                      <a:pt x="326" y="97"/>
                    </a:lnTo>
                    <a:lnTo>
                      <a:pt x="381" y="62"/>
                    </a:lnTo>
                    <a:lnTo>
                      <a:pt x="450" y="21"/>
                    </a:lnTo>
                    <a:lnTo>
                      <a:pt x="526" y="0"/>
                    </a:lnTo>
                    <a:lnTo>
                      <a:pt x="554" y="10"/>
                    </a:lnTo>
                    <a:lnTo>
                      <a:pt x="574" y="33"/>
                    </a:lnTo>
                    <a:lnTo>
                      <a:pt x="578" y="71"/>
                    </a:lnTo>
                    <a:lnTo>
                      <a:pt x="567" y="117"/>
                    </a:lnTo>
                    <a:lnTo>
                      <a:pt x="557" y="158"/>
                    </a:lnTo>
                    <a:lnTo>
                      <a:pt x="526" y="207"/>
                    </a:lnTo>
                    <a:lnTo>
                      <a:pt x="454" y="276"/>
                    </a:lnTo>
                    <a:lnTo>
                      <a:pt x="402" y="311"/>
                    </a:lnTo>
                    <a:lnTo>
                      <a:pt x="360" y="331"/>
                    </a:lnTo>
                    <a:lnTo>
                      <a:pt x="367" y="407"/>
                    </a:lnTo>
                    <a:lnTo>
                      <a:pt x="374" y="477"/>
                    </a:lnTo>
                    <a:lnTo>
                      <a:pt x="367" y="580"/>
                    </a:lnTo>
                    <a:lnTo>
                      <a:pt x="353" y="642"/>
                    </a:lnTo>
                    <a:lnTo>
                      <a:pt x="347" y="705"/>
                    </a:lnTo>
                    <a:lnTo>
                      <a:pt x="315" y="769"/>
                    </a:lnTo>
                    <a:lnTo>
                      <a:pt x="287" y="815"/>
                    </a:lnTo>
                    <a:lnTo>
                      <a:pt x="235" y="859"/>
                    </a:lnTo>
                    <a:lnTo>
                      <a:pt x="187" y="899"/>
                    </a:lnTo>
                    <a:lnTo>
                      <a:pt x="135" y="926"/>
                    </a:lnTo>
                    <a:lnTo>
                      <a:pt x="97" y="941"/>
                    </a:lnTo>
                    <a:lnTo>
                      <a:pt x="62" y="865"/>
                    </a:lnTo>
                    <a:lnTo>
                      <a:pt x="42" y="787"/>
                    </a:lnTo>
                    <a:lnTo>
                      <a:pt x="7" y="670"/>
                    </a:lnTo>
                    <a:lnTo>
                      <a:pt x="0" y="615"/>
                    </a:lnTo>
                    <a:lnTo>
                      <a:pt x="28" y="525"/>
                    </a:lnTo>
                    <a:lnTo>
                      <a:pt x="55" y="401"/>
                    </a:lnTo>
                    <a:lnTo>
                      <a:pt x="90" y="242"/>
                    </a:lnTo>
                    <a:lnTo>
                      <a:pt x="124" y="166"/>
                    </a:lnTo>
                    <a:lnTo>
                      <a:pt x="187" y="131"/>
                    </a:lnTo>
                    <a:lnTo>
                      <a:pt x="242" y="117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0" name="Freeform 140">
                <a:extLst>
                  <a:ext uri="{FF2B5EF4-FFF2-40B4-BE49-F238E27FC236}">
                    <a16:creationId xmlns:a16="http://schemas.microsoft.com/office/drawing/2014/main" id="{BE07F144-7E84-0E71-2A22-D84CA84AFA0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83" y="1090"/>
                <a:ext cx="30" cy="21"/>
              </a:xfrm>
              <a:custGeom>
                <a:avLst/>
                <a:gdLst>
                  <a:gd name="T0" fmla="*/ 0 w 210"/>
                  <a:gd name="T1" fmla="*/ 83 h 149"/>
                  <a:gd name="T2" fmla="*/ 27 w 210"/>
                  <a:gd name="T3" fmla="*/ 135 h 149"/>
                  <a:gd name="T4" fmla="*/ 55 w 210"/>
                  <a:gd name="T5" fmla="*/ 149 h 149"/>
                  <a:gd name="T6" fmla="*/ 120 w 210"/>
                  <a:gd name="T7" fmla="*/ 132 h 149"/>
                  <a:gd name="T8" fmla="*/ 182 w 210"/>
                  <a:gd name="T9" fmla="*/ 104 h 149"/>
                  <a:gd name="T10" fmla="*/ 207 w 210"/>
                  <a:gd name="T11" fmla="*/ 83 h 149"/>
                  <a:gd name="T12" fmla="*/ 210 w 210"/>
                  <a:gd name="T13" fmla="*/ 31 h 149"/>
                  <a:gd name="T14" fmla="*/ 189 w 210"/>
                  <a:gd name="T15" fmla="*/ 0 h 149"/>
                  <a:gd name="T16" fmla="*/ 141 w 210"/>
                  <a:gd name="T17" fmla="*/ 4 h 149"/>
                  <a:gd name="T18" fmla="*/ 103 w 210"/>
                  <a:gd name="T19" fmla="*/ 20 h 149"/>
                  <a:gd name="T20" fmla="*/ 62 w 210"/>
                  <a:gd name="T21" fmla="*/ 41 h 149"/>
                  <a:gd name="T22" fmla="*/ 0 w 210"/>
                  <a:gd name="T23" fmla="*/ 83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210" h="149">
                    <a:moveTo>
                      <a:pt x="0" y="83"/>
                    </a:moveTo>
                    <a:lnTo>
                      <a:pt x="27" y="135"/>
                    </a:lnTo>
                    <a:lnTo>
                      <a:pt x="55" y="149"/>
                    </a:lnTo>
                    <a:lnTo>
                      <a:pt x="120" y="132"/>
                    </a:lnTo>
                    <a:lnTo>
                      <a:pt x="182" y="104"/>
                    </a:lnTo>
                    <a:lnTo>
                      <a:pt x="207" y="83"/>
                    </a:lnTo>
                    <a:lnTo>
                      <a:pt x="210" y="31"/>
                    </a:lnTo>
                    <a:lnTo>
                      <a:pt x="189" y="0"/>
                    </a:lnTo>
                    <a:lnTo>
                      <a:pt x="141" y="4"/>
                    </a:lnTo>
                    <a:lnTo>
                      <a:pt x="103" y="20"/>
                    </a:lnTo>
                    <a:lnTo>
                      <a:pt x="62" y="41"/>
                    </a:lnTo>
                    <a:lnTo>
                      <a:pt x="0" y="83"/>
                    </a:lnTo>
                    <a:close/>
                  </a:path>
                </a:pathLst>
              </a:custGeom>
              <a:solidFill>
                <a:srgbClr val="FFD7AF"/>
              </a:solidFill>
              <a:ln w="1651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1581" name="Freeform 141">
                <a:extLst>
                  <a:ext uri="{FF2B5EF4-FFF2-40B4-BE49-F238E27FC236}">
                    <a16:creationId xmlns:a16="http://schemas.microsoft.com/office/drawing/2014/main" id="{50F79A28-DF58-1156-7DED-93E77A7AE4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4" y="1146"/>
                <a:ext cx="1" cy="6"/>
              </a:xfrm>
              <a:custGeom>
                <a:avLst/>
                <a:gdLst>
                  <a:gd name="T0" fmla="*/ 7 w 7"/>
                  <a:gd name="T1" fmla="*/ 42 h 42"/>
                  <a:gd name="T2" fmla="*/ 7 w 7"/>
                  <a:gd name="T3" fmla="*/ 18 h 42"/>
                  <a:gd name="T4" fmla="*/ 0 w 7"/>
                  <a:gd name="T5" fmla="*/ 0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42">
                    <a:moveTo>
                      <a:pt x="7" y="42"/>
                    </a:moveTo>
                    <a:lnTo>
                      <a:pt x="7" y="18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7AF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1582" name="AutoShape 142">
            <a:extLst>
              <a:ext uri="{FF2B5EF4-FFF2-40B4-BE49-F238E27FC236}">
                <a16:creationId xmlns:a16="http://schemas.microsoft.com/office/drawing/2014/main" id="{7F129D44-7962-7701-88AD-987BF6B71D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0" y="4343400"/>
            <a:ext cx="4191000" cy="1143000"/>
          </a:xfrm>
          <a:prstGeom prst="cloudCallout">
            <a:avLst>
              <a:gd name="adj1" fmla="val 72616"/>
              <a:gd name="adj2" fmla="val 56667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 b="1"/>
              <a:t>       Didn’t you say it’s a very </a:t>
            </a:r>
          </a:p>
          <a:p>
            <a:pPr algn="ctr"/>
            <a:r>
              <a:rPr lang="en-US" altLang="zh-CN" sz="2400" b="1" i="1"/>
              <a:t>difficult</a:t>
            </a:r>
            <a:r>
              <a:rPr lang="en-US" altLang="zh-CN" sz="2400" b="1"/>
              <a:t> problem?</a:t>
            </a:r>
          </a:p>
        </p:txBody>
      </p:sp>
      <p:sp>
        <p:nvSpPr>
          <p:cNvPr id="61583" name="AutoShape 143">
            <a:extLst>
              <a:ext uri="{FF2B5EF4-FFF2-40B4-BE49-F238E27FC236}">
                <a16:creationId xmlns:a16="http://schemas.microsoft.com/office/drawing/2014/main" id="{A6135AF5-683C-5750-B9EB-F8BEB202F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4191000"/>
            <a:ext cx="4191000" cy="1524000"/>
          </a:xfrm>
          <a:prstGeom prst="cloudCallout">
            <a:avLst>
              <a:gd name="adj1" fmla="val -77574"/>
              <a:gd name="adj2" fmla="val 15731"/>
            </a:avLst>
          </a:prstGeom>
          <a:gradFill rotWithShape="0">
            <a:gsLst>
              <a:gs pos="0">
                <a:srgbClr val="CCFFCC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rgbClr val="0080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>
              <a:lnSpc>
                <a:spcPct val="90000"/>
              </a:lnSpc>
            </a:pPr>
            <a:r>
              <a:rPr lang="en-US" altLang="zh-CN" sz="2400" b="1"/>
              <a:t>           Take it easy.  It’s not so </a:t>
            </a:r>
          </a:p>
          <a:p>
            <a:pPr algn="ctr">
              <a:lnSpc>
                <a:spcPct val="90000"/>
              </a:lnSpc>
            </a:pPr>
            <a:r>
              <a:rPr lang="en-US" altLang="zh-CN" sz="2400" b="1"/>
              <a:t>difficult if we consider </a:t>
            </a:r>
          </a:p>
          <a:p>
            <a:pPr algn="ctr">
              <a:lnSpc>
                <a:spcPct val="90000"/>
              </a:lnSpc>
            </a:pPr>
            <a:r>
              <a:rPr lang="en-US" altLang="zh-CN" sz="2400" b="1" i="1"/>
              <a:t>polynomials</a:t>
            </a:r>
            <a:r>
              <a:rPr lang="en-US" altLang="zh-CN" sz="2400" b="1"/>
              <a:t> only.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14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14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61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6" dur="500"/>
                                        <p:tgtEl>
                                          <p:spTgt spid="615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61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5" dur="500"/>
                                        <p:tgtEl>
                                          <p:spTgt spid="615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autoUpdateAnimBg="0"/>
      <p:bldP spid="61448" grpId="0" autoUpdateAnimBg="0"/>
      <p:bldP spid="61455" grpId="0" animBg="1" autoUpdateAnimBg="0"/>
      <p:bldP spid="61582" grpId="0" animBg="1" autoUpdateAnimBg="0"/>
      <p:bldP spid="61583" grpId="0" animBg="1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53" name="Text Box 45">
            <a:extLst>
              <a:ext uri="{FF2B5EF4-FFF2-40B4-BE49-F238E27FC236}">
                <a16:creationId xmlns:a16="http://schemas.microsoft.com/office/drawing/2014/main" id="{16ED67D3-AE66-2CE4-A799-5B6C42D2AF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505200"/>
            <a:ext cx="2743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 i="1"/>
              <a:t>T</a:t>
            </a:r>
            <a:r>
              <a:rPr lang="en-US" altLang="zh-CN" sz="2400" b="1" i="1" baseline="-25000"/>
              <a:t>n</a:t>
            </a:r>
            <a:r>
              <a:rPr lang="en-US" altLang="zh-CN" sz="2400" b="1"/>
              <a:t>(</a:t>
            </a:r>
            <a:r>
              <a:rPr lang="en-US" altLang="zh-CN" sz="2400" b="1" i="1"/>
              <a:t>x</a:t>
            </a:r>
            <a:r>
              <a:rPr lang="en-US" altLang="zh-CN" sz="2400" b="1"/>
              <a:t>)</a:t>
            </a:r>
            <a:r>
              <a:rPr lang="zh-CN" altLang="en-US" sz="2400" b="1"/>
              <a:t>的</a:t>
            </a:r>
            <a:r>
              <a:rPr lang="en-US" altLang="zh-CN" sz="2400" b="1" i="1"/>
              <a:t>n</a:t>
            </a:r>
            <a:r>
              <a:rPr lang="zh-CN" altLang="en-US" sz="2400" b="1"/>
              <a:t>个</a:t>
            </a:r>
            <a:r>
              <a:rPr lang="zh-CN" altLang="en-US" sz="2400" b="1">
                <a:solidFill>
                  <a:schemeClr val="accent2"/>
                </a:solidFill>
              </a:rPr>
              <a:t>零点</a:t>
            </a:r>
            <a:r>
              <a:rPr lang="zh-CN" altLang="en-US" sz="2400" b="1"/>
              <a:t>。</a:t>
            </a: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3DEF86BE-18D3-BE08-C2AA-99135D502A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 Optimal Approximation</a:t>
            </a:r>
          </a:p>
        </p:txBody>
      </p:sp>
      <p:grpSp>
        <p:nvGrpSpPr>
          <p:cNvPr id="68617" name="Group 9">
            <a:extLst>
              <a:ext uri="{FF2B5EF4-FFF2-40B4-BE49-F238E27FC236}">
                <a16:creationId xmlns:a16="http://schemas.microsoft.com/office/drawing/2014/main" id="{D836DD94-F1A4-C62A-C7C0-D81226EA1690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28600"/>
            <a:ext cx="8153400" cy="1592263"/>
            <a:chOff x="240" y="240"/>
            <a:chExt cx="5136" cy="1003"/>
          </a:xfrm>
        </p:grpSpPr>
        <p:sp>
          <p:nvSpPr>
            <p:cNvPr id="68612" name="Text Box 4">
              <a:extLst>
                <a:ext uri="{FF2B5EF4-FFF2-40B4-BE49-F238E27FC236}">
                  <a16:creationId xmlns:a16="http://schemas.microsoft.com/office/drawing/2014/main" id="{A8DBD9AC-0B04-0EA2-E579-D43F936558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88"/>
              <a:ext cx="5136" cy="9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74650" indent="-3746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65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 </a:t>
              </a:r>
              <a:r>
                <a:rPr lang="zh-CN" altLang="en-US" b="1">
                  <a:ea typeface="楷体_GB2312" pitchFamily="49" charset="-122"/>
                </a:rPr>
                <a:t>可见：若取                      ，则</a:t>
              </a:r>
              <a:r>
                <a:rPr lang="en-US" altLang="zh-CN" b="1" i="1">
                  <a:ea typeface="楷体_GB2312" pitchFamily="49" charset="-122"/>
                </a:rPr>
                <a:t>w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zh-CN" altLang="en-US" b="1">
                  <a:ea typeface="楷体_GB2312" pitchFamily="49" charset="-122"/>
                </a:rPr>
                <a:t>在</a:t>
              </a:r>
              <a:r>
                <a:rPr lang="en-US" altLang="zh-CN" b="1">
                  <a:ea typeface="楷体_GB2312" pitchFamily="49" charset="-122"/>
                </a:rPr>
                <a:t>[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b="1">
                  <a:ea typeface="楷体_GB2312" pitchFamily="49" charset="-122"/>
                </a:rPr>
                <a:t>1 ,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ea typeface="楷体_GB2312" pitchFamily="49" charset="-122"/>
                </a:rPr>
                <a:t>]</a:t>
              </a:r>
              <a:r>
                <a:rPr lang="zh-CN" altLang="en-US" b="1">
                  <a:ea typeface="楷体_GB2312" pitchFamily="49" charset="-122"/>
                </a:rPr>
                <a:t>上有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+1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zh-CN" b="1">
                  <a:ea typeface="楷体_GB2312" pitchFamily="49" charset="-122"/>
                </a:rPr>
                <a:t>个</a:t>
              </a:r>
              <a:r>
                <a:rPr lang="zh-CN" altLang="zh-CN" b="1">
                  <a:solidFill>
                    <a:schemeClr val="accent2"/>
                  </a:solidFill>
                  <a:ea typeface="楷体_GB2312" pitchFamily="49" charset="-122"/>
                </a:rPr>
                <a:t>极值点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{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b="1" i="1" baseline="-25000">
                  <a:ea typeface="楷体_GB2312" pitchFamily="49" charset="-122"/>
                  <a:sym typeface="Symbol" panose="05050102010706020507" pitchFamily="18" charset="2"/>
                </a:rPr>
                <a:t>k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 }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，也即</a:t>
              </a:r>
              <a:r>
                <a:rPr lang="en-US" altLang="zh-CN" b="1" i="1">
                  <a:ea typeface="楷体_GB2312" pitchFamily="49" charset="-122"/>
                  <a:sym typeface="Wingdings" panose="05000000000000000000" pitchFamily="2" charset="2"/>
                </a:rPr>
                <a:t>P</a:t>
              </a:r>
              <a:r>
                <a:rPr lang="en-US" altLang="zh-CN" b="1" i="1" baseline="-25000">
                  <a:ea typeface="楷体_GB2312" pitchFamily="49" charset="-122"/>
                  <a:sym typeface="Wingdings" panose="05000000000000000000" pitchFamily="2" charset="2"/>
                </a:rPr>
                <a:t>n</a:t>
              </a:r>
              <a:r>
                <a:rPr lang="en-US" altLang="zh-CN" b="1" baseline="-25000">
                  <a:ea typeface="楷体_GB2312" pitchFamily="49" charset="-122"/>
                  <a:sym typeface="Symbol" panose="05050102010706020507" pitchFamily="18" charset="2"/>
                </a:rPr>
                <a:t>1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(</a:t>
              </a:r>
              <a:r>
                <a:rPr lang="en-US" altLang="zh-CN" b="1" i="1">
                  <a:ea typeface="楷体_GB2312" pitchFamily="49" charset="-122"/>
                  <a:sym typeface="Wingdings" panose="05000000000000000000" pitchFamily="2" charset="2"/>
                </a:rPr>
                <a:t>x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) = 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 i="1" baseline="30000"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lang="en-US" altLang="zh-CN" b="1" i="1">
                  <a:ea typeface="楷体_GB2312" pitchFamily="49" charset="-122"/>
                  <a:sym typeface="Wingdings" panose="05000000000000000000" pitchFamily="2" charset="2"/>
                </a:rPr>
                <a:t>w</a:t>
              </a:r>
              <a:r>
                <a:rPr lang="en-US" altLang="zh-CN" b="1" i="1" baseline="-25000">
                  <a:ea typeface="楷体_GB2312" pitchFamily="49" charset="-122"/>
                  <a:sym typeface="Wingdings" panose="05000000000000000000" pitchFamily="2" charset="2"/>
                </a:rPr>
                <a:t>n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(</a:t>
              </a:r>
              <a:r>
                <a:rPr lang="en-US" altLang="zh-CN" b="1" i="1">
                  <a:ea typeface="楷体_GB2312" pitchFamily="49" charset="-122"/>
                  <a:sym typeface="Wingdings" panose="05000000000000000000" pitchFamily="2" charset="2"/>
                </a:rPr>
                <a:t>x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)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关于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 i="1" baseline="30000">
                  <a:ea typeface="楷体_GB2312" pitchFamily="49" charset="-122"/>
                </a:rPr>
                <a:t>n</a:t>
              </a:r>
              <a:r>
                <a:rPr lang="zh-CN" altLang="en-US" b="1">
                  <a:ea typeface="楷体_GB2312" pitchFamily="49" charset="-122"/>
                </a:rPr>
                <a:t>在</a:t>
              </a:r>
              <a:r>
                <a:rPr lang="en-US" altLang="zh-CN" b="1">
                  <a:ea typeface="楷体_GB2312" pitchFamily="49" charset="-122"/>
                </a:rPr>
                <a:t>[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b="1">
                  <a:ea typeface="楷体_GB2312" pitchFamily="49" charset="-122"/>
                </a:rPr>
                <a:t>1 ,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ea typeface="楷体_GB2312" pitchFamily="49" charset="-122"/>
                </a:rPr>
                <a:t>]</a:t>
              </a:r>
              <a:r>
                <a:rPr lang="zh-CN" altLang="en-US" b="1">
                  <a:ea typeface="楷体_GB2312" pitchFamily="49" charset="-122"/>
                </a:rPr>
                <a:t>上有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+1</a:t>
              </a:r>
              <a:r>
                <a:rPr lang="zh-CN" altLang="en-US" b="1">
                  <a:ea typeface="楷体_GB2312" pitchFamily="49" charset="-122"/>
                </a:rPr>
                <a:t>个交错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偏差点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{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b="1" i="1" baseline="-25000">
                  <a:ea typeface="楷体_GB2312" pitchFamily="49" charset="-122"/>
                  <a:sym typeface="Symbol" panose="05050102010706020507" pitchFamily="18" charset="2"/>
                </a:rPr>
                <a:t>k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 }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68613" name="Object 5">
              <a:extLst>
                <a:ext uri="{FF2B5EF4-FFF2-40B4-BE49-F238E27FC236}">
                  <a16:creationId xmlns:a16="http://schemas.microsoft.com/office/drawing/2014/main" id="{1AD37A60-16B0-FA5E-B3A3-E55FA9BB6D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88" y="240"/>
            <a:ext cx="1026" cy="4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952200" imgH="393480" progId="Equation.DSMT4">
                    <p:embed/>
                  </p:oleObj>
                </mc:Choice>
                <mc:Fallback>
                  <p:oleObj name="Equation" r:id="rId5" imgW="9522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88" y="240"/>
                          <a:ext cx="1026" cy="4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8618" name="AutoShape 10">
            <a:extLst>
              <a:ext uri="{FF2B5EF4-FFF2-40B4-BE49-F238E27FC236}">
                <a16:creationId xmlns:a16="http://schemas.microsoft.com/office/drawing/2014/main" id="{2AAD1061-7D1D-8765-7CC5-04DDAC665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1295400"/>
            <a:ext cx="1828800" cy="533400"/>
          </a:xfrm>
          <a:prstGeom prst="star16">
            <a:avLst>
              <a:gd name="adj" fmla="val 37500"/>
            </a:avLst>
          </a:prstGeom>
          <a:gradFill rotWithShape="0">
            <a:gsLst>
              <a:gs pos="0">
                <a:srgbClr val="FFFFCC"/>
              </a:gs>
              <a:gs pos="100000">
                <a:srgbClr val="FF9900"/>
              </a:gs>
            </a:gsLst>
            <a:path path="shape">
              <a:fillToRect l="50000" t="50000" r="50000" b="50000"/>
            </a:path>
          </a:gradFill>
          <a:ln w="9525">
            <a:solidFill>
              <a:srgbClr val="FF66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chemeClr val="accent2"/>
                </a:solidFill>
              </a:rPr>
              <a:t>OK</a:t>
            </a:r>
          </a:p>
        </p:txBody>
      </p:sp>
      <p:grpSp>
        <p:nvGrpSpPr>
          <p:cNvPr id="68665" name="Group 57">
            <a:extLst>
              <a:ext uri="{FF2B5EF4-FFF2-40B4-BE49-F238E27FC236}">
                <a16:creationId xmlns:a16="http://schemas.microsoft.com/office/drawing/2014/main" id="{E9CE1DE4-0E6F-9F6E-5465-A88926FA98EB}"/>
              </a:ext>
            </a:extLst>
          </p:cNvPr>
          <p:cNvGrpSpPr>
            <a:grpSpLocks/>
          </p:cNvGrpSpPr>
          <p:nvPr/>
        </p:nvGrpSpPr>
        <p:grpSpPr bwMode="auto">
          <a:xfrm>
            <a:off x="-107950" y="1752600"/>
            <a:ext cx="8763000" cy="974725"/>
            <a:chOff x="-68" y="1104"/>
            <a:chExt cx="5520" cy="614"/>
          </a:xfrm>
        </p:grpSpPr>
        <p:sp>
          <p:nvSpPr>
            <p:cNvPr id="68623" name="Text Box 15">
              <a:extLst>
                <a:ext uri="{FF2B5EF4-FFF2-40B4-BE49-F238E27FC236}">
                  <a16:creationId xmlns:a16="http://schemas.microsoft.com/office/drawing/2014/main" id="{C14E99D5-01A2-1282-3CF8-809D21612D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8" y="1200"/>
              <a:ext cx="552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663575" indent="-66357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1143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333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524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</a:rPr>
                <a:t>                </a:t>
              </a:r>
              <a:r>
                <a:rPr lang="zh-CN" altLang="en-US" b="1">
                  <a:ea typeface="楷体_GB2312" pitchFamily="49" charset="-122"/>
                </a:rPr>
                <a:t>在</a:t>
              </a:r>
              <a:r>
                <a:rPr lang="en-US" altLang="zh-CN" b="1">
                  <a:ea typeface="楷体_GB2312" pitchFamily="49" charset="-122"/>
                </a:rPr>
                <a:t>[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1</a:t>
              </a:r>
              <a:r>
                <a:rPr lang="en-US" altLang="zh-CN" b="1">
                  <a:ea typeface="楷体_GB2312" pitchFamily="49" charset="-122"/>
                </a:rPr>
                <a:t>, 1]</a:t>
              </a:r>
              <a:r>
                <a:rPr lang="zh-CN" altLang="en-US" b="1">
                  <a:ea typeface="楷体_GB2312" pitchFamily="49" charset="-122"/>
                </a:rPr>
                <a:t>上求</a:t>
              </a:r>
              <a:r>
                <a:rPr lang="en-US" altLang="zh-CN" b="1">
                  <a:ea typeface="楷体_GB2312" pitchFamily="49" charset="-122"/>
                </a:rPr>
                <a:t>{ </a:t>
              </a: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x</a:t>
              </a:r>
              <a:r>
                <a:rPr lang="en-US" altLang="zh-CN" b="1" baseline="-25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, …, </a:t>
              </a: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x</a:t>
              </a:r>
              <a:r>
                <a:rPr lang="en-US" altLang="zh-CN" b="1" i="1" baseline="-25000">
                  <a:solidFill>
                    <a:srgbClr val="FF0000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 } </a:t>
              </a:r>
              <a:r>
                <a:rPr lang="zh-CN" altLang="en-US" b="1">
                  <a:ea typeface="楷体_GB2312" pitchFamily="49" charset="-122"/>
                </a:rPr>
                <a:t>使得                            的</a:t>
              </a:r>
              <a:r>
                <a:rPr lang="en-US" altLang="zh-CN" b="1">
                  <a:ea typeface="楷体_GB2312" pitchFamily="49" charset="-122"/>
                </a:rPr>
                <a:t>||</a:t>
              </a:r>
              <a:r>
                <a:rPr lang="en-US" altLang="zh-CN" b="1" i="1">
                  <a:ea typeface="楷体_GB2312" pitchFamily="49" charset="-122"/>
                </a:rPr>
                <a:t>w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||</a:t>
              </a:r>
              <a:r>
                <a:rPr lang="en-US" altLang="zh-CN" b="1" baseline="-25000">
                  <a:ea typeface="楷体_GB2312" pitchFamily="49" charset="-122"/>
                  <a:sym typeface="Symbol" panose="05050102010706020507" pitchFamily="18" charset="2"/>
                </a:rPr>
                <a:t>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最小。</a:t>
              </a:r>
              <a:endParaRPr lang="zh-CN" altLang="en-US" b="1">
                <a:ea typeface="楷体_GB2312" pitchFamily="49" charset="-122"/>
              </a:endParaRPr>
            </a:p>
          </p:txBody>
        </p:sp>
        <p:grpSp>
          <p:nvGrpSpPr>
            <p:cNvPr id="68620" name="Group 12">
              <a:extLst>
                <a:ext uri="{FF2B5EF4-FFF2-40B4-BE49-F238E27FC236}">
                  <a16:creationId xmlns:a16="http://schemas.microsoft.com/office/drawing/2014/main" id="{EC2BC646-6A8E-8959-3200-B2B4CA6119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1152"/>
              <a:ext cx="816" cy="327"/>
              <a:chOff x="288" y="288"/>
              <a:chExt cx="816" cy="327"/>
            </a:xfrm>
          </p:grpSpPr>
          <p:pic>
            <p:nvPicPr>
              <p:cNvPr id="68621" name="Picture 13">
                <a:extLst>
                  <a:ext uri="{FF2B5EF4-FFF2-40B4-BE49-F238E27FC236}">
                    <a16:creationId xmlns:a16="http://schemas.microsoft.com/office/drawing/2014/main" id="{C088473D-00B3-6477-6AEC-8D49CB8FDA2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622" name="Text Box 14">
                <a:extLst>
                  <a:ext uri="{FF2B5EF4-FFF2-40B4-BE49-F238E27FC236}">
                    <a16:creationId xmlns:a16="http://schemas.microsoft.com/office/drawing/2014/main" id="{35464C30-9D23-BD23-AA9D-015693E30C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68624" name="Group 16">
              <a:extLst>
                <a:ext uri="{FF2B5EF4-FFF2-40B4-BE49-F238E27FC236}">
                  <a16:creationId xmlns:a16="http://schemas.microsoft.com/office/drawing/2014/main" id="{96478C78-E2E5-1989-EA21-D61EBCFEEC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2" y="1104"/>
              <a:ext cx="1271" cy="503"/>
              <a:chOff x="3386" y="1893"/>
              <a:chExt cx="1271" cy="503"/>
            </a:xfrm>
          </p:grpSpPr>
          <p:sp>
            <p:nvSpPr>
              <p:cNvPr id="68625" name="Rectangle 17">
                <a:extLst>
                  <a:ext uri="{FF2B5EF4-FFF2-40B4-BE49-F238E27FC236}">
                    <a16:creationId xmlns:a16="http://schemas.microsoft.com/office/drawing/2014/main" id="{4ECA114E-D286-E0DE-4EB0-4F57BA059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1946"/>
                <a:ext cx="215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500" b="1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</a:t>
                </a:r>
                <a:endParaRPr lang="en-US" altLang="zh-CN"/>
              </a:p>
            </p:txBody>
          </p:sp>
          <p:sp>
            <p:nvSpPr>
              <p:cNvPr id="68626" name="Rectangle 18">
                <a:extLst>
                  <a:ext uri="{FF2B5EF4-FFF2-40B4-BE49-F238E27FC236}">
                    <a16:creationId xmlns:a16="http://schemas.microsoft.com/office/drawing/2014/main" id="{8F8269AB-12E0-AE4A-487C-179E246639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" y="2251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68627" name="Rectangle 19">
                <a:extLst>
                  <a:ext uri="{FF2B5EF4-FFF2-40B4-BE49-F238E27FC236}">
                    <a16:creationId xmlns:a16="http://schemas.microsoft.com/office/drawing/2014/main" id="{9C60F89C-AB8A-94EE-D46B-8D103BBA76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1994"/>
                <a:ext cx="10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68628" name="Rectangle 20">
                <a:extLst>
                  <a:ext uri="{FF2B5EF4-FFF2-40B4-BE49-F238E27FC236}">
                    <a16:creationId xmlns:a16="http://schemas.microsoft.com/office/drawing/2014/main" id="{C14C61D0-EEDF-3FA9-D3E4-ADA726B74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1994"/>
                <a:ext cx="10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68629" name="Rectangle 21">
                <a:extLst>
                  <a:ext uri="{FF2B5EF4-FFF2-40B4-BE49-F238E27FC236}">
                    <a16:creationId xmlns:a16="http://schemas.microsoft.com/office/drawing/2014/main" id="{576BF34B-7DDC-7378-6857-596BD32D9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189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68630" name="Rectangle 22">
                <a:extLst>
                  <a:ext uri="{FF2B5EF4-FFF2-40B4-BE49-F238E27FC236}">
                    <a16:creationId xmlns:a16="http://schemas.microsoft.com/office/drawing/2014/main" id="{F2B2E6A2-A775-086E-8BE8-A64F056620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262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68631" name="Rectangle 23">
                <a:extLst>
                  <a:ext uri="{FF2B5EF4-FFF2-40B4-BE49-F238E27FC236}">
                    <a16:creationId xmlns:a16="http://schemas.microsoft.com/office/drawing/2014/main" id="{52AA9A74-6F28-AAC5-F51C-8B9A8E21B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" y="2129"/>
                <a:ext cx="31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FF0000"/>
                    </a:solidFill>
                  </a:rPr>
                  <a:t>i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68632" name="Rectangle 24">
                <a:extLst>
                  <a:ext uri="{FF2B5EF4-FFF2-40B4-BE49-F238E27FC236}">
                    <a16:creationId xmlns:a16="http://schemas.microsoft.com/office/drawing/2014/main" id="{8F5DDD73-739F-30BA-8BE9-B868BED54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212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68633" name="Rectangle 25">
                <a:extLst>
                  <a:ext uri="{FF2B5EF4-FFF2-40B4-BE49-F238E27FC236}">
                    <a16:creationId xmlns:a16="http://schemas.microsoft.com/office/drawing/2014/main" id="{B98669DA-89A6-6C67-2A11-D6D469978C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015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FF0000"/>
                    </a:solidFill>
                  </a:rPr>
                  <a:t>x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68634" name="Rectangle 26">
                <a:extLst>
                  <a:ext uri="{FF2B5EF4-FFF2-40B4-BE49-F238E27FC236}">
                    <a16:creationId xmlns:a16="http://schemas.microsoft.com/office/drawing/2014/main" id="{ED12956C-C239-6F89-981E-75A2E046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015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68635" name="Rectangle 27">
                <a:extLst>
                  <a:ext uri="{FF2B5EF4-FFF2-40B4-BE49-F238E27FC236}">
                    <a16:creationId xmlns:a16="http://schemas.microsoft.com/office/drawing/2014/main" id="{E9C81E90-1142-BA2C-E22D-B1F22C5C03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2015"/>
                <a:ext cx="92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68636" name="Rectangle 28">
                <a:extLst>
                  <a:ext uri="{FF2B5EF4-FFF2-40B4-BE49-F238E27FC236}">
                    <a16:creationId xmlns:a16="http://schemas.microsoft.com/office/drawing/2014/main" id="{2178390F-C7FE-75C6-88BD-8935BAA06A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2015"/>
                <a:ext cx="123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68637" name="Rectangle 29">
                <a:extLst>
                  <a:ext uri="{FF2B5EF4-FFF2-40B4-BE49-F238E27FC236}">
                    <a16:creationId xmlns:a16="http://schemas.microsoft.com/office/drawing/2014/main" id="{F25BE041-12FF-9FC8-63DE-FF0ACBD1FE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2261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68638" name="Rectangle 30">
                <a:extLst>
                  <a:ext uri="{FF2B5EF4-FFF2-40B4-BE49-F238E27FC236}">
                    <a16:creationId xmlns:a16="http://schemas.microsoft.com/office/drawing/2014/main" id="{9B244E66-954B-9375-DCDC-74977298B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6" y="2015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68639" name="Rectangle 31">
                <a:extLst>
                  <a:ext uri="{FF2B5EF4-FFF2-40B4-BE49-F238E27FC236}">
                    <a16:creationId xmlns:a16="http://schemas.microsoft.com/office/drawing/2014/main" id="{ECF96088-83A5-2724-F7EC-BD3CAA3218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015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68640" name="Rectangle 32">
                <a:extLst>
                  <a:ext uri="{FF2B5EF4-FFF2-40B4-BE49-F238E27FC236}">
                    <a16:creationId xmlns:a16="http://schemas.microsoft.com/office/drawing/2014/main" id="{C269D4E9-14F5-A7FE-D1E0-E4B6C7230D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2015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68641" name="Rectangle 33">
                <a:extLst>
                  <a:ext uri="{FF2B5EF4-FFF2-40B4-BE49-F238E27FC236}">
                    <a16:creationId xmlns:a16="http://schemas.microsoft.com/office/drawing/2014/main" id="{ABDC02A2-C67A-82AE-B0D7-605B5CB17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2015"/>
                <a:ext cx="61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</p:grpSp>
      </p:grpSp>
      <p:grpSp>
        <p:nvGrpSpPr>
          <p:cNvPr id="68646" name="Group 38">
            <a:extLst>
              <a:ext uri="{FF2B5EF4-FFF2-40B4-BE49-F238E27FC236}">
                <a16:creationId xmlns:a16="http://schemas.microsoft.com/office/drawing/2014/main" id="{0E5F96E8-1705-9623-0019-4DB4A0D98371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2859088"/>
            <a:ext cx="3733800" cy="469900"/>
            <a:chOff x="384" y="1920"/>
            <a:chExt cx="2352" cy="296"/>
          </a:xfrm>
        </p:grpSpPr>
        <p:sp>
          <p:nvSpPr>
            <p:cNvPr id="68644" name="Text Box 36">
              <a:extLst>
                <a:ext uri="{FF2B5EF4-FFF2-40B4-BE49-F238E27FC236}">
                  <a16:creationId xmlns:a16="http://schemas.microsoft.com/office/drawing/2014/main" id="{9E6128FE-8FAD-F61B-B0FB-7D85E8287F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1920"/>
              <a:ext cx="12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取最小值</a:t>
              </a:r>
            </a:p>
          </p:txBody>
        </p:sp>
        <p:graphicFrame>
          <p:nvGraphicFramePr>
            <p:cNvPr id="68645" name="Object 37">
              <a:extLst>
                <a:ext uri="{FF2B5EF4-FFF2-40B4-BE49-F238E27FC236}">
                  <a16:creationId xmlns:a16="http://schemas.microsoft.com/office/drawing/2014/main" id="{BF073C0C-95F0-3CF8-054E-622FCCA582B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920"/>
            <a:ext cx="1106" cy="2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054080" imgH="241200" progId="Equation.DSMT4">
                    <p:embed/>
                  </p:oleObj>
                </mc:Choice>
                <mc:Fallback>
                  <p:oleObj name="Equation" r:id="rId8" imgW="1054080" imgH="2412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20"/>
                          <a:ext cx="1106" cy="2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51" name="Group 43">
            <a:extLst>
              <a:ext uri="{FF2B5EF4-FFF2-40B4-BE49-F238E27FC236}">
                <a16:creationId xmlns:a16="http://schemas.microsoft.com/office/drawing/2014/main" id="{4FA5B0C7-D1DD-525E-C1E2-3391B4C3E03E}"/>
              </a:ext>
            </a:extLst>
          </p:cNvPr>
          <p:cNvGrpSpPr>
            <a:grpSpLocks/>
          </p:cNvGrpSpPr>
          <p:nvPr/>
        </p:nvGrpSpPr>
        <p:grpSpPr bwMode="auto">
          <a:xfrm>
            <a:off x="3886200" y="2667000"/>
            <a:ext cx="3962400" cy="873125"/>
            <a:chOff x="2448" y="1776"/>
            <a:chExt cx="2496" cy="550"/>
          </a:xfrm>
        </p:grpSpPr>
        <p:sp>
          <p:nvSpPr>
            <p:cNvPr id="68647" name="AutoShape 39">
              <a:extLst>
                <a:ext uri="{FF2B5EF4-FFF2-40B4-BE49-F238E27FC236}">
                  <a16:creationId xmlns:a16="http://schemas.microsoft.com/office/drawing/2014/main" id="{422402EE-DC2A-2CA2-0D5D-8106372A89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48" y="1993"/>
              <a:ext cx="192" cy="144"/>
            </a:xfrm>
            <a:prstGeom prst="rightArrow">
              <a:avLst>
                <a:gd name="adj1" fmla="val 50000"/>
                <a:gd name="adj2" fmla="val 33333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68648" name="Object 40">
              <a:extLst>
                <a:ext uri="{FF2B5EF4-FFF2-40B4-BE49-F238E27FC236}">
                  <a16:creationId xmlns:a16="http://schemas.microsoft.com/office/drawing/2014/main" id="{7F92AC09-ED8F-017A-2479-F32A21D250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688" y="1776"/>
            <a:ext cx="2256" cy="5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765080" imgH="444240" progId="Equation.DSMT4">
                    <p:embed/>
                  </p:oleObj>
                </mc:Choice>
                <mc:Fallback>
                  <p:oleObj name="Equation" r:id="rId10" imgW="1765080" imgH="444240" progId="Equation.DSMT4">
                    <p:embed/>
                    <p:pic>
                      <p:nvPicPr>
                        <p:cNvPr id="0" name="Object 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688" y="1776"/>
                          <a:ext cx="2256" cy="55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649" name="Object 41">
            <a:extLst>
              <a:ext uri="{FF2B5EF4-FFF2-40B4-BE49-F238E27FC236}">
                <a16:creationId xmlns:a16="http://schemas.microsoft.com/office/drawing/2014/main" id="{CA07A98F-2663-F54F-B05C-FE4834031A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2706688"/>
          <a:ext cx="914400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44240" imgH="393480" progId="Equation.DSMT4">
                  <p:embed/>
                </p:oleObj>
              </mc:Choice>
              <mc:Fallback>
                <p:oleObj name="Equation" r:id="rId12" imgW="444240" imgH="393480" progId="Equation.DSMT4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2706688"/>
                        <a:ext cx="914400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50" name="AutoShape 42">
            <a:extLst>
              <a:ext uri="{FF2B5EF4-FFF2-40B4-BE49-F238E27FC236}">
                <a16:creationId xmlns:a16="http://schemas.microsoft.com/office/drawing/2014/main" id="{2A0EB7C1-17F4-0901-3E54-A50810E1D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6019800" cy="1219200"/>
          </a:xfrm>
          <a:prstGeom prst="wedgeEllipseCallout">
            <a:avLst>
              <a:gd name="adj1" fmla="val 19356"/>
              <a:gd name="adj2" fmla="val -90366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 b="1">
                <a:sym typeface="Symbol" panose="05050102010706020507" pitchFamily="18" charset="2"/>
              </a:rPr>
              <a:t></a:t>
            </a:r>
            <a:r>
              <a:rPr lang="en-US" altLang="zh-CN" sz="2400" b="1" i="1" baseline="-25000">
                <a:sym typeface="Symbol" panose="05050102010706020507" pitchFamily="18" charset="2"/>
              </a:rPr>
              <a:t>n</a:t>
            </a:r>
            <a:r>
              <a:rPr lang="en-US" altLang="zh-CN" sz="2400" b="1">
                <a:sym typeface="Symbol" panose="05050102010706020507" pitchFamily="18" charset="2"/>
              </a:rPr>
              <a:t> = {</a:t>
            </a:r>
            <a:r>
              <a:rPr lang="zh-CN" altLang="en-US" sz="2400" b="1"/>
              <a:t>首项系数为</a:t>
            </a:r>
            <a:r>
              <a:rPr lang="en-US" altLang="zh-CN" sz="2400" b="1">
                <a:solidFill>
                  <a:schemeClr val="accent2"/>
                </a:solidFill>
              </a:rPr>
              <a:t>1</a:t>
            </a:r>
            <a:r>
              <a:rPr lang="zh-CN" altLang="en-US" sz="2400" b="1"/>
              <a:t>的 </a:t>
            </a:r>
            <a:r>
              <a:rPr lang="en-US" altLang="zh-CN" sz="2400" b="1" i="1"/>
              <a:t>n</a:t>
            </a:r>
            <a:r>
              <a:rPr lang="en-US" altLang="zh-CN" sz="2400" b="1"/>
              <a:t> </a:t>
            </a:r>
            <a:r>
              <a:rPr lang="zh-CN" altLang="zh-CN" sz="2400" b="1"/>
              <a:t>阶多项式</a:t>
            </a:r>
            <a:r>
              <a:rPr lang="zh-CN" altLang="en-US" sz="2400" b="1"/>
              <a:t> </a:t>
            </a:r>
          </a:p>
          <a:p>
            <a:pPr algn="ctr"/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/*monic polynomials of degree </a:t>
            </a:r>
            <a:r>
              <a:rPr lang="en-US" altLang="zh-CN" sz="2000" b="1" i="1">
                <a:solidFill>
                  <a:srgbClr val="008000"/>
                </a:solidFill>
                <a:latin typeface="Arial" panose="020B0604020202020204" pitchFamily="34" charset="0"/>
              </a:rPr>
              <a:t>n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 */ </a:t>
            </a:r>
            <a:r>
              <a:rPr lang="en-US" altLang="zh-CN" sz="2400" b="1">
                <a:sym typeface="Symbol" panose="05050102010706020507" pitchFamily="18" charset="2"/>
              </a:rPr>
              <a:t>}</a:t>
            </a:r>
          </a:p>
        </p:txBody>
      </p:sp>
      <p:sp>
        <p:nvSpPr>
          <p:cNvPr id="68652" name="Text Box 44">
            <a:extLst>
              <a:ext uri="{FF2B5EF4-FFF2-40B4-BE49-F238E27FC236}">
                <a16:creationId xmlns:a16="http://schemas.microsoft.com/office/drawing/2014/main" id="{14B11FE7-E52A-0D3C-5532-0A371286E8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5052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 </a:t>
            </a:r>
            <a:r>
              <a:rPr lang="en-US" altLang="zh-CN" sz="2400" b="1"/>
              <a:t>{ </a:t>
            </a:r>
            <a:r>
              <a:rPr lang="en-US" altLang="zh-CN" sz="2400" b="1" i="1">
                <a:solidFill>
                  <a:srgbClr val="FF0000"/>
                </a:solidFill>
              </a:rPr>
              <a:t>x</a:t>
            </a:r>
            <a:r>
              <a:rPr lang="en-US" altLang="zh-CN" sz="2400" b="1" baseline="-25000">
                <a:solidFill>
                  <a:srgbClr val="FF0000"/>
                </a:solidFill>
              </a:rPr>
              <a:t>1</a:t>
            </a:r>
            <a:r>
              <a:rPr lang="en-US" altLang="zh-CN" sz="2400" b="1">
                <a:solidFill>
                  <a:srgbClr val="FF0000"/>
                </a:solidFill>
              </a:rPr>
              <a:t>, …, </a:t>
            </a:r>
            <a:r>
              <a:rPr lang="en-US" altLang="zh-CN" sz="2400" b="1" i="1">
                <a:solidFill>
                  <a:srgbClr val="FF0000"/>
                </a:solidFill>
              </a:rPr>
              <a:t>x</a:t>
            </a:r>
            <a:r>
              <a:rPr lang="en-US" altLang="zh-CN" sz="2400" b="1" i="1" baseline="-25000">
                <a:solidFill>
                  <a:srgbClr val="FF0000"/>
                </a:solidFill>
              </a:rPr>
              <a:t>n</a:t>
            </a:r>
            <a:r>
              <a:rPr lang="en-US" altLang="zh-CN" sz="2400" b="1"/>
              <a:t> } </a:t>
            </a:r>
            <a:r>
              <a:rPr lang="zh-CN" altLang="en-US" sz="2400" b="1"/>
              <a:t>即为</a:t>
            </a:r>
          </a:p>
        </p:txBody>
      </p:sp>
      <p:grpSp>
        <p:nvGrpSpPr>
          <p:cNvPr id="68661" name="Group 53">
            <a:extLst>
              <a:ext uri="{FF2B5EF4-FFF2-40B4-BE49-F238E27FC236}">
                <a16:creationId xmlns:a16="http://schemas.microsoft.com/office/drawing/2014/main" id="{135992C6-EE6C-D687-A755-95EEA0FCD79C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962400"/>
            <a:ext cx="8305800" cy="1552575"/>
            <a:chOff x="240" y="2976"/>
            <a:chExt cx="5232" cy="978"/>
          </a:xfrm>
        </p:grpSpPr>
        <p:sp>
          <p:nvSpPr>
            <p:cNvPr id="68655" name="Text Box 47">
              <a:extLst>
                <a:ext uri="{FF2B5EF4-FFF2-40B4-BE49-F238E27FC236}">
                  <a16:creationId xmlns:a16="http://schemas.microsoft.com/office/drawing/2014/main" id="{1FF4F808-6915-26DD-A323-40467D909C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976"/>
              <a:ext cx="5232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b="1">
                  <a:solidFill>
                    <a:schemeClr val="accent2"/>
                  </a:solidFill>
                </a:rPr>
                <a:t>                </a:t>
              </a:r>
              <a:r>
                <a:rPr lang="zh-CN" altLang="en-US" sz="2400" b="1"/>
                <a:t>如何确定插值节点</a:t>
              </a:r>
              <a:r>
                <a:rPr lang="en-US" altLang="zh-CN" sz="2400" b="1"/>
                <a:t>{ 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400" b="1" baseline="-25000">
                  <a:solidFill>
                    <a:srgbClr val="FF0000"/>
                  </a:solidFill>
                </a:rPr>
                <a:t>0</a:t>
              </a:r>
              <a:r>
                <a:rPr lang="en-US" altLang="zh-CN" sz="2400" b="1">
                  <a:solidFill>
                    <a:srgbClr val="FF0000"/>
                  </a:solidFill>
                </a:rPr>
                <a:t>, …, 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400" b="1" i="1" baseline="-25000">
                  <a:solidFill>
                    <a:srgbClr val="FF0000"/>
                  </a:solidFill>
                </a:rPr>
                <a:t>n</a:t>
              </a:r>
              <a:r>
                <a:rPr lang="en-US" altLang="zh-CN" sz="2400" b="1" i="1"/>
                <a:t> </a:t>
              </a:r>
              <a:r>
                <a:rPr lang="en-US" altLang="zh-CN" sz="2400" b="1"/>
                <a:t>}</a:t>
              </a:r>
              <a:r>
                <a:rPr lang="zh-CN" altLang="en-US" sz="2400" b="1"/>
                <a:t>的位置，使得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P</a:t>
              </a:r>
              <a:r>
                <a:rPr lang="en-US" altLang="zh-CN" sz="2400" b="1" i="1" baseline="-25000">
                  <a:solidFill>
                    <a:srgbClr val="FF0000"/>
                  </a:solidFill>
                </a:rPr>
                <a:t>n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 </a:t>
              </a:r>
              <a:r>
                <a:rPr lang="zh-CN" altLang="en-US" sz="2400" b="1"/>
                <a:t>刚好是</a:t>
              </a:r>
              <a:r>
                <a:rPr lang="zh-CN" altLang="en-US" sz="2400" b="1">
                  <a:sym typeface="Symbol" panose="05050102010706020507" pitchFamily="18" charset="2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y</a:t>
              </a:r>
              <a:r>
                <a:rPr lang="en-US" altLang="zh-CN" sz="2400" b="1" i="1">
                  <a:sym typeface="Symbol" panose="05050102010706020507" pitchFamily="18" charset="2"/>
                </a:rPr>
                <a:t> </a:t>
              </a:r>
              <a:r>
                <a:rPr lang="zh-CN" altLang="en-US" sz="2400" b="1"/>
                <a:t>的</a:t>
              </a:r>
              <a:r>
                <a:rPr lang="en-US" altLang="zh-CN" sz="2400" b="1" i="1"/>
                <a:t>OUAP </a:t>
              </a:r>
              <a:r>
                <a:rPr lang="zh-CN" altLang="en-US" sz="2400" b="1"/>
                <a:t>？即，使插值余项</a:t>
              </a:r>
            </a:p>
            <a:p>
              <a:r>
                <a:rPr lang="zh-CN" altLang="en-US" sz="2400" b="1"/>
                <a:t>达到极小？</a:t>
              </a:r>
            </a:p>
          </p:txBody>
        </p:sp>
        <p:grpSp>
          <p:nvGrpSpPr>
            <p:cNvPr id="68656" name="Group 48">
              <a:extLst>
                <a:ext uri="{FF2B5EF4-FFF2-40B4-BE49-F238E27FC236}">
                  <a16:creationId xmlns:a16="http://schemas.microsoft.com/office/drawing/2014/main" id="{68931BC5-5569-91F8-B9B3-87315A11DE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3024"/>
              <a:ext cx="816" cy="327"/>
              <a:chOff x="288" y="288"/>
              <a:chExt cx="816" cy="327"/>
            </a:xfrm>
          </p:grpSpPr>
          <p:pic>
            <p:nvPicPr>
              <p:cNvPr id="68657" name="Picture 49">
                <a:extLst>
                  <a:ext uri="{FF2B5EF4-FFF2-40B4-BE49-F238E27FC236}">
                    <a16:creationId xmlns:a16="http://schemas.microsoft.com/office/drawing/2014/main" id="{14BA59F0-4798-8D59-6ED7-11213D91F6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658" name="Text Box 50">
                <a:extLst>
                  <a:ext uri="{FF2B5EF4-FFF2-40B4-BE49-F238E27FC236}">
                    <a16:creationId xmlns:a16="http://schemas.microsoft.com/office/drawing/2014/main" id="{1ECD2CD3-C7B2-8E39-4EFE-B661EBF08E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>
                  <a:solidFill>
                    <a:schemeClr val="accent2"/>
                  </a:solidFill>
                </a:endParaRPr>
              </a:p>
            </p:txBody>
          </p:sp>
        </p:grpSp>
        <p:graphicFrame>
          <p:nvGraphicFramePr>
            <p:cNvPr id="68660" name="Object 52">
              <a:extLst>
                <a:ext uri="{FF2B5EF4-FFF2-40B4-BE49-F238E27FC236}">
                  <a16:creationId xmlns:a16="http://schemas.microsoft.com/office/drawing/2014/main" id="{3A37326D-F9D0-BB43-D991-D4161929FE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3312"/>
            <a:ext cx="2256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070000" imgH="482400" progId="Equation.DSMT4">
                    <p:embed/>
                  </p:oleObj>
                </mc:Choice>
                <mc:Fallback>
                  <p:oleObj name="Equation" r:id="rId14" imgW="2070000" imgH="482400" progId="Equation.DSMT4">
                    <p:embed/>
                    <p:pic>
                      <p:nvPicPr>
                        <p:cNvPr id="0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3312"/>
                          <a:ext cx="2256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664" name="Group 56">
            <a:extLst>
              <a:ext uri="{FF2B5EF4-FFF2-40B4-BE49-F238E27FC236}">
                <a16:creationId xmlns:a16="http://schemas.microsoft.com/office/drawing/2014/main" id="{3BCAB6CF-18B8-A719-EDDC-2C56242396C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5410200"/>
            <a:ext cx="8305800" cy="1146175"/>
            <a:chOff x="240" y="3408"/>
            <a:chExt cx="5232" cy="722"/>
          </a:xfrm>
        </p:grpSpPr>
        <p:sp>
          <p:nvSpPr>
            <p:cNvPr id="68662" name="Text Box 54">
              <a:extLst>
                <a:ext uri="{FF2B5EF4-FFF2-40B4-BE49-F238E27FC236}">
                  <a16:creationId xmlns:a16="http://schemas.microsoft.com/office/drawing/2014/main" id="{8BD5308E-F58D-D2B7-B3AE-51E698558B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3408"/>
              <a:ext cx="5232" cy="6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8925" indent="-2889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30000"/>
                </a:lnSpc>
              </a:pP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 </a:t>
              </a: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取</a:t>
              </a:r>
              <a:r>
                <a:rPr lang="en-US" altLang="zh-CN" b="1">
                  <a:ea typeface="楷体_GB2312" pitchFamily="49" charset="-122"/>
                </a:rPr>
                <a:t>{ </a:t>
              </a: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x</a:t>
              </a:r>
              <a:r>
                <a:rPr lang="en-US" altLang="zh-CN" b="1" baseline="-25000">
                  <a:solidFill>
                    <a:srgbClr val="FF0000"/>
                  </a:solidFill>
                  <a:ea typeface="楷体_GB2312" pitchFamily="49" charset="-122"/>
                </a:rPr>
                <a:t>0</a:t>
              </a:r>
              <a:r>
                <a:rPr lang="en-US" altLang="zh-CN" b="1">
                  <a:solidFill>
                    <a:srgbClr val="FF0000"/>
                  </a:solidFill>
                  <a:ea typeface="楷体_GB2312" pitchFamily="49" charset="-122"/>
                </a:rPr>
                <a:t>, …, </a:t>
              </a: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x</a:t>
              </a:r>
              <a:r>
                <a:rPr lang="en-US" altLang="zh-CN" b="1" i="1" baseline="-25000">
                  <a:solidFill>
                    <a:srgbClr val="FF0000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 } </a:t>
              </a:r>
              <a:r>
                <a:rPr lang="zh-CN" altLang="en-US" b="1">
                  <a:ea typeface="楷体_GB2312" pitchFamily="49" charset="-122"/>
                </a:rPr>
                <a:t>为</a:t>
              </a:r>
              <a:r>
                <a:rPr lang="en-US" altLang="zh-CN" b="1" i="1">
                  <a:ea typeface="楷体_GB2312" pitchFamily="49" charset="-122"/>
                </a:rPr>
                <a:t>T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en-US" altLang="zh-CN" b="1" baseline="-25000">
                  <a:ea typeface="楷体_GB2312" pitchFamily="49" charset="-122"/>
                </a:rPr>
                <a:t>+1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</a:t>
              </a:r>
              <a:r>
                <a:rPr lang="zh-CN" altLang="en-US" b="1">
                  <a:ea typeface="楷体_GB2312" pitchFamily="49" charset="-122"/>
                </a:rPr>
                <a:t>的</a:t>
              </a:r>
              <a:r>
                <a:rPr lang="en-US" altLang="zh-CN" b="1" i="1"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+1</a:t>
              </a:r>
              <a:r>
                <a:rPr lang="zh-CN" altLang="en-US" b="1">
                  <a:ea typeface="楷体_GB2312" pitchFamily="49" charset="-122"/>
                </a:rPr>
                <a:t>个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零点</a:t>
              </a:r>
              <a:r>
                <a:rPr lang="zh-CN" altLang="en-US" b="1">
                  <a:ea typeface="楷体_GB2312" pitchFamily="49" charset="-122"/>
                </a:rPr>
                <a:t>，做 </a:t>
              </a:r>
              <a:r>
                <a:rPr lang="en-US" altLang="zh-CN" b="1" i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y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的插值多项式</a:t>
              </a:r>
              <a:r>
                <a:rPr lang="en-US" altLang="zh-CN" b="1" i="1">
                  <a:solidFill>
                    <a:srgbClr val="FF0000"/>
                  </a:solidFill>
                  <a:ea typeface="楷体_GB2312" pitchFamily="49" charset="-122"/>
                </a:rPr>
                <a:t>P</a:t>
              </a:r>
              <a:r>
                <a:rPr lang="en-US" altLang="zh-CN" b="1" i="1" baseline="-25000">
                  <a:solidFill>
                    <a:srgbClr val="FF0000"/>
                  </a:solidFill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</a:t>
              </a:r>
              <a:r>
                <a:rPr lang="zh-CN" altLang="en-US" b="1">
                  <a:ea typeface="楷体_GB2312" pitchFamily="49" charset="-122"/>
                </a:rPr>
                <a:t>，则插值余项的上界可达极小              。</a:t>
              </a:r>
            </a:p>
          </p:txBody>
        </p:sp>
        <p:graphicFrame>
          <p:nvGraphicFramePr>
            <p:cNvPr id="68663" name="Object 55">
              <a:extLst>
                <a:ext uri="{FF2B5EF4-FFF2-40B4-BE49-F238E27FC236}">
                  <a16:creationId xmlns:a16="http://schemas.microsoft.com/office/drawing/2014/main" id="{26A33D0E-93BD-7423-E72F-E4419F20BDC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56" y="3696"/>
            <a:ext cx="550" cy="4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660240" imgH="419040" progId="Equation.DSMT4">
                    <p:embed/>
                  </p:oleObj>
                </mc:Choice>
                <mc:Fallback>
                  <p:oleObj name="Equation" r:id="rId16" imgW="660240" imgH="419040" progId="Equation.DSMT4">
                    <p:embed/>
                    <p:pic>
                      <p:nvPicPr>
                        <p:cNvPr id="0" name="Object 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56" y="3696"/>
                          <a:ext cx="550" cy="43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8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61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8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6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686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6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6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2" dur="500"/>
                                        <p:tgtEl>
                                          <p:spTgt spid="686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68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53" grpId="0" autoUpdateAnimBg="0"/>
      <p:bldP spid="68618" grpId="0" animBg="1" autoUpdateAnimBg="0"/>
      <p:bldP spid="68650" grpId="0" animBg="1" autoUpdateAnimBg="0"/>
      <p:bldP spid="68652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0E84895C-23F6-8F46-6692-4DFFF72449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 Optimal Approximation</a:t>
            </a:r>
          </a:p>
        </p:txBody>
      </p:sp>
      <p:sp>
        <p:nvSpPr>
          <p:cNvPr id="69635" name="AutoShape 3">
            <a:extLst>
              <a:ext uri="{FF2B5EF4-FFF2-40B4-BE49-F238E27FC236}">
                <a16:creationId xmlns:a16="http://schemas.microsoft.com/office/drawing/2014/main" id="{F951BC63-6AE6-1F3A-C1AD-E4123D9FA9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609600"/>
            <a:ext cx="8382000" cy="5791200"/>
          </a:xfrm>
          <a:prstGeom prst="roundRect">
            <a:avLst>
              <a:gd name="adj" fmla="val 4764"/>
            </a:avLst>
          </a:prstGeom>
          <a:blipFill dpi="0" rotWithShape="0">
            <a:blip r:embed="rId4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76250" indent="-4762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666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注：</a:t>
            </a:r>
          </a:p>
          <a:p>
            <a:r>
              <a:rPr lang="zh-CN" altLang="en-US" sz="32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 </a:t>
            </a:r>
            <a:r>
              <a:rPr lang="zh-CN" altLang="en-US" b="1">
                <a:ea typeface="楷体_GB2312" pitchFamily="49" charset="-122"/>
                <a:sym typeface="Wingdings" panose="05000000000000000000" pitchFamily="2" charset="2"/>
              </a:rPr>
              <a:t>上界</a:t>
            </a:r>
            <a:r>
              <a:rPr lang="zh-CN" altLang="en-US" b="1">
                <a:ea typeface="楷体_GB2312" pitchFamily="49" charset="-122"/>
              </a:rPr>
              <a:t>最小不表示</a:t>
            </a:r>
            <a:r>
              <a:rPr lang="en-US" altLang="zh-CN" b="1">
                <a:ea typeface="楷体_GB2312" pitchFamily="49" charset="-122"/>
              </a:rPr>
              <a:t>| </a:t>
            </a:r>
            <a:r>
              <a:rPr lang="en-US" altLang="zh-CN" b="1" i="1">
                <a:ea typeface="楷体_GB2312" pitchFamily="49" charset="-122"/>
              </a:rPr>
              <a:t>R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)|</a:t>
            </a:r>
            <a:r>
              <a:rPr lang="zh-CN" altLang="en-US" b="1">
                <a:ea typeface="楷体_GB2312" pitchFamily="49" charset="-122"/>
              </a:rPr>
              <a:t>最小，故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严格意义上只是</a:t>
            </a:r>
            <a:r>
              <a:rPr lang="en-US" altLang="zh-CN" b="1" i="1">
                <a:ea typeface="楷体_GB2312" pitchFamily="49" charset="-122"/>
              </a:rPr>
              <a:t>y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的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近似</a:t>
            </a:r>
            <a:r>
              <a:rPr lang="zh-CN" altLang="en-US" b="1">
                <a:ea typeface="楷体_GB2312" pitchFamily="49" charset="-122"/>
              </a:rPr>
              <a:t>最佳逼近多项式；</a:t>
            </a:r>
          </a:p>
        </p:txBody>
      </p:sp>
      <p:grpSp>
        <p:nvGrpSpPr>
          <p:cNvPr id="69641" name="Group 9">
            <a:extLst>
              <a:ext uri="{FF2B5EF4-FFF2-40B4-BE49-F238E27FC236}">
                <a16:creationId xmlns:a16="http://schemas.microsoft.com/office/drawing/2014/main" id="{C8DDBCB1-593A-3615-03D0-D47FDE46553F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8229600" cy="2630488"/>
            <a:chOff x="288" y="1056"/>
            <a:chExt cx="5184" cy="1657"/>
          </a:xfrm>
        </p:grpSpPr>
        <p:sp>
          <p:nvSpPr>
            <p:cNvPr id="69636" name="Text Box 4">
              <a:extLst>
                <a:ext uri="{FF2B5EF4-FFF2-40B4-BE49-F238E27FC236}">
                  <a16:creationId xmlns:a16="http://schemas.microsoft.com/office/drawing/2014/main" id="{8A9A26FA-074A-B9F5-88B1-875594FA06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56"/>
              <a:ext cx="5184" cy="59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476250" indent="-4762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666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 </a:t>
              </a:r>
              <a:r>
                <a:rPr lang="zh-CN" altLang="en-US" b="1">
                  <a:ea typeface="楷体_GB2312" pitchFamily="49" charset="-122"/>
                </a:rPr>
                <a:t>对于一般区间 </a:t>
              </a:r>
              <a:r>
                <a:rPr lang="en-US" altLang="zh-CN" b="1" i="1">
                  <a:ea typeface="楷体_GB2312" pitchFamily="49" charset="-122"/>
                </a:rPr>
                <a:t>x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lang="en-US" altLang="zh-CN" b="1">
                  <a:ea typeface="楷体_GB2312" pitchFamily="49" charset="-122"/>
                </a:rPr>
                <a:t>[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a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,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b</a:t>
              </a:r>
              <a:r>
                <a:rPr lang="en-US" altLang="zh-CN" b="1">
                  <a:ea typeface="楷体_GB2312" pitchFamily="49" charset="-122"/>
                </a:rPr>
                <a:t>] </a:t>
              </a:r>
              <a:r>
                <a:rPr lang="zh-CN" altLang="en-US" b="1">
                  <a:ea typeface="楷体_GB2312" pitchFamily="49" charset="-122"/>
                </a:rPr>
                <a:t>，可作变量替换                     ，则 </a:t>
              </a:r>
              <a:r>
                <a:rPr lang="en-US" altLang="zh-CN" b="1" i="1">
                  <a:ea typeface="楷体_GB2312" pitchFamily="49" charset="-122"/>
                </a:rPr>
                <a:t>t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</a:t>
              </a:r>
              <a:r>
                <a:rPr lang="en-US" altLang="zh-CN" b="1">
                  <a:ea typeface="楷体_GB2312" pitchFamily="49" charset="-122"/>
                </a:rPr>
                <a:t>[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b="1">
                  <a:ea typeface="楷体_GB2312" pitchFamily="49" charset="-122"/>
                </a:rPr>
                <a:t>1 ,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ea typeface="楷体_GB2312" pitchFamily="49" charset="-122"/>
                </a:rPr>
                <a:t>] </a:t>
              </a:r>
              <a:r>
                <a:rPr lang="zh-CN" altLang="en-US" b="1">
                  <a:ea typeface="楷体_GB2312" pitchFamily="49" charset="-122"/>
                </a:rPr>
                <a:t>，这时</a:t>
              </a:r>
            </a:p>
          </p:txBody>
        </p:sp>
        <p:graphicFrame>
          <p:nvGraphicFramePr>
            <p:cNvPr id="69637" name="Object 5">
              <a:extLst>
                <a:ext uri="{FF2B5EF4-FFF2-40B4-BE49-F238E27FC236}">
                  <a16:creationId xmlns:a16="http://schemas.microsoft.com/office/drawing/2014/main" id="{6DB789C0-4C74-B4FE-CAE9-10C2B4F9F88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84" y="1056"/>
            <a:ext cx="960" cy="42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143000" imgH="393480" progId="Equation.DSMT4">
                    <p:embed/>
                  </p:oleObj>
                </mc:Choice>
                <mc:Fallback>
                  <p:oleObj name="Equation" r:id="rId5" imgW="1143000" imgH="39348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84" y="1056"/>
                          <a:ext cx="960" cy="42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8" name="Object 6">
              <a:extLst>
                <a:ext uri="{FF2B5EF4-FFF2-40B4-BE49-F238E27FC236}">
                  <a16:creationId xmlns:a16="http://schemas.microsoft.com/office/drawing/2014/main" id="{52E15E58-F2F5-6E93-DC9E-B9458ED2223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680"/>
            <a:ext cx="4800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3848040" imgH="228600" progId="Equation.DSMT4">
                    <p:embed/>
                  </p:oleObj>
                </mc:Choice>
                <mc:Fallback>
                  <p:oleObj name="Equation" r:id="rId7" imgW="3848040" imgH="2286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680"/>
                          <a:ext cx="4800" cy="31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9" name="Object 7">
              <a:extLst>
                <a:ext uri="{FF2B5EF4-FFF2-40B4-BE49-F238E27FC236}">
                  <a16:creationId xmlns:a16="http://schemas.microsoft.com/office/drawing/2014/main" id="{64470508-6C41-5C16-EA26-157A1B5871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1968"/>
            <a:ext cx="2256" cy="35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549080" imgH="266400" progId="Equation.DSMT4">
                    <p:embed/>
                  </p:oleObj>
                </mc:Choice>
                <mc:Fallback>
                  <p:oleObj name="Equation" r:id="rId9" imgW="1549080" imgH="2664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1968"/>
                          <a:ext cx="2256" cy="35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8">
              <a:extLst>
                <a:ext uri="{FF2B5EF4-FFF2-40B4-BE49-F238E27FC236}">
                  <a16:creationId xmlns:a16="http://schemas.microsoft.com/office/drawing/2014/main" id="{26103D9E-D253-5417-2F7B-6A0DCF3620F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0" y="2304"/>
            <a:ext cx="3216" cy="40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2133360" imgH="304560" progId="Equation.DSMT4">
                    <p:embed/>
                  </p:oleObj>
                </mc:Choice>
                <mc:Fallback>
                  <p:oleObj name="Equation" r:id="rId11" imgW="2133360" imgH="3045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0" y="2304"/>
                          <a:ext cx="3216" cy="40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9645" name="Group 13">
            <a:extLst>
              <a:ext uri="{FF2B5EF4-FFF2-40B4-BE49-F238E27FC236}">
                <a16:creationId xmlns:a16="http://schemas.microsoft.com/office/drawing/2014/main" id="{C3F5CAEC-61BA-06F9-D3E1-916BD6D4C99B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267200"/>
            <a:ext cx="7696200" cy="1803400"/>
            <a:chOff x="576" y="2544"/>
            <a:chExt cx="4848" cy="1136"/>
          </a:xfrm>
        </p:grpSpPr>
        <p:sp>
          <p:nvSpPr>
            <p:cNvPr id="69642" name="Text Box 10">
              <a:extLst>
                <a:ext uri="{FF2B5EF4-FFF2-40B4-BE49-F238E27FC236}">
                  <a16:creationId xmlns:a16="http://schemas.microsoft.com/office/drawing/2014/main" id="{71A7FB63-5E16-D2D3-92D8-583BB1AC83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" y="2544"/>
              <a:ext cx="4848" cy="10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220000"/>
                </a:lnSpc>
              </a:pPr>
              <a:r>
                <a:rPr lang="zh-CN" altLang="en-US" sz="2400" b="1"/>
                <a:t>即以                                               为插值节点 </a:t>
              </a:r>
              <a:r>
                <a:rPr lang="en-US" altLang="zh-CN" sz="2000" b="1"/>
                <a:t>(</a:t>
              </a:r>
              <a:r>
                <a:rPr lang="en-US" altLang="zh-CN" sz="2000" b="1" i="1"/>
                <a:t>k</a:t>
              </a:r>
              <a:r>
                <a:rPr lang="en-US" altLang="zh-CN" sz="2000" b="1"/>
                <a:t>=0,…, </a:t>
              </a:r>
              <a:r>
                <a:rPr lang="en-US" altLang="zh-CN" sz="2000" b="1" i="1"/>
                <a:t>n</a:t>
              </a:r>
              <a:r>
                <a:rPr lang="en-US" altLang="zh-CN" sz="2000" b="1"/>
                <a:t>)</a:t>
              </a:r>
              <a:r>
                <a:rPr lang="zh-CN" altLang="en-US" sz="2400" b="1"/>
                <a:t>，得</a:t>
              </a:r>
              <a:r>
                <a:rPr lang="en-US" altLang="zh-CN" sz="2400" b="1" i="1"/>
                <a:t>P</a:t>
              </a:r>
              <a:r>
                <a:rPr lang="en-US" altLang="zh-CN" sz="2400" b="1" i="1" baseline="-25000"/>
                <a:t>n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</a:t>
              </a:r>
              <a:r>
                <a:rPr lang="zh-CN" altLang="en-US" sz="2400" b="1"/>
                <a:t>，余项                                               有最小上界。</a:t>
              </a:r>
            </a:p>
          </p:txBody>
        </p:sp>
        <p:graphicFrame>
          <p:nvGraphicFramePr>
            <p:cNvPr id="69643" name="Object 11">
              <a:extLst>
                <a:ext uri="{FF2B5EF4-FFF2-40B4-BE49-F238E27FC236}">
                  <a16:creationId xmlns:a16="http://schemas.microsoft.com/office/drawing/2014/main" id="{76EB27CA-D9C2-872C-3A73-553EBCBA7A8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688"/>
            <a:ext cx="2256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2031840" imgH="431640" progId="Equation.DSMT4">
                    <p:embed/>
                  </p:oleObj>
                </mc:Choice>
                <mc:Fallback>
                  <p:oleObj name="Equation" r:id="rId13" imgW="2031840" imgH="4316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688"/>
                          <a:ext cx="2256" cy="44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4" name="Object 12">
              <a:extLst>
                <a:ext uri="{FF2B5EF4-FFF2-40B4-BE49-F238E27FC236}">
                  <a16:creationId xmlns:a16="http://schemas.microsoft.com/office/drawing/2014/main" id="{58FA78DC-A752-DB10-B085-B7D4D5CBDC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24" y="3168"/>
            <a:ext cx="2228" cy="5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58920" imgH="444240" progId="Equation.DSMT4">
                    <p:embed/>
                  </p:oleObj>
                </mc:Choice>
                <mc:Fallback>
                  <p:oleObj name="Equation" r:id="rId15" imgW="2158920" imgH="4442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3168"/>
                          <a:ext cx="2228" cy="51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9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964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6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5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EBF6A40A-B499-1878-37D2-E4957005D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Optimal Approximation</a:t>
            </a:r>
          </a:p>
        </p:txBody>
      </p:sp>
      <p:sp>
        <p:nvSpPr>
          <p:cNvPr id="70659" name="Text Box 3">
            <a:extLst>
              <a:ext uri="{FF2B5EF4-FFF2-40B4-BE49-F238E27FC236}">
                <a16:creationId xmlns:a16="http://schemas.microsoft.com/office/drawing/2014/main" id="{8BA49DDF-76E1-2EA9-569D-382ED24275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81000"/>
            <a:ext cx="8382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例：</a:t>
            </a:r>
            <a:r>
              <a:rPr lang="zh-CN" altLang="en-US" b="1">
                <a:ea typeface="楷体_GB2312" pitchFamily="49" charset="-122"/>
              </a:rPr>
              <a:t>求 </a:t>
            </a:r>
            <a:r>
              <a:rPr lang="en-US" altLang="zh-CN" b="1" i="1">
                <a:ea typeface="楷体_GB2312" pitchFamily="49" charset="-122"/>
              </a:rPr>
              <a:t>f 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) = </a:t>
            </a:r>
            <a:r>
              <a:rPr lang="en-US" altLang="zh-CN" b="1" i="1">
                <a:ea typeface="楷体_GB2312" pitchFamily="49" charset="-122"/>
              </a:rPr>
              <a:t>e</a:t>
            </a:r>
            <a:r>
              <a:rPr lang="en-US" altLang="zh-CN" b="1" i="1" baseline="30000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在</a:t>
            </a:r>
            <a:r>
              <a:rPr lang="en-US" altLang="zh-CN" b="1">
                <a:ea typeface="楷体_GB2312" pitchFamily="49" charset="-122"/>
              </a:rPr>
              <a:t>[0, 1]</a:t>
            </a:r>
            <a:r>
              <a:rPr lang="zh-CN" altLang="en-US" b="1">
                <a:ea typeface="楷体_GB2312" pitchFamily="49" charset="-122"/>
              </a:rPr>
              <a:t>上的近似最佳逼近多项式，使其误差不超过 </a:t>
            </a:r>
            <a:r>
              <a:rPr lang="en-US" altLang="zh-CN" b="1">
                <a:ea typeface="楷体_GB2312" pitchFamily="49" charset="-122"/>
              </a:rPr>
              <a:t>0.5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10</a:t>
            </a:r>
            <a:r>
              <a:rPr lang="en-US" altLang="zh-CN" b="1" baseline="30000">
                <a:ea typeface="楷体_GB2312" pitchFamily="49" charset="-122"/>
                <a:sym typeface="Symbol" panose="05050102010706020507" pitchFamily="18" charset="2"/>
              </a:rPr>
              <a:t>4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。</a:t>
            </a:r>
            <a:endParaRPr lang="zh-CN" altLang="en-US" b="1">
              <a:ea typeface="楷体_GB2312" pitchFamily="49" charset="-122"/>
            </a:endParaRPr>
          </a:p>
        </p:txBody>
      </p:sp>
      <p:sp>
        <p:nvSpPr>
          <p:cNvPr id="70660" name="Text Box 4">
            <a:extLst>
              <a:ext uri="{FF2B5EF4-FFF2-40B4-BE49-F238E27FC236}">
                <a16:creationId xmlns:a16="http://schemas.microsoft.com/office/drawing/2014/main" id="{7B6D8F45-C0BD-F79E-9E94-13BDFB03D3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95400"/>
            <a:ext cx="457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解：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</a:t>
            </a:r>
            <a:r>
              <a:rPr lang="zh-CN" altLang="en-US" b="1">
                <a:ea typeface="楷体_GB2312" pitchFamily="49" charset="-122"/>
                <a:sym typeface="Wingdings" panose="05000000000000000000" pitchFamily="2" charset="2"/>
              </a:rPr>
              <a:t> 根据误差上界确定 </a:t>
            </a:r>
            <a:r>
              <a:rPr lang="en-US" altLang="zh-CN" b="1" i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n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 :</a:t>
            </a:r>
            <a:endParaRPr lang="en-US" altLang="zh-CN" b="1">
              <a:ea typeface="楷体_GB2312" pitchFamily="49" charset="-122"/>
            </a:endParaRPr>
          </a:p>
        </p:txBody>
      </p:sp>
      <p:grpSp>
        <p:nvGrpSpPr>
          <p:cNvPr id="70664" name="Group 8">
            <a:extLst>
              <a:ext uri="{FF2B5EF4-FFF2-40B4-BE49-F238E27FC236}">
                <a16:creationId xmlns:a16="http://schemas.microsoft.com/office/drawing/2014/main" id="{E3F9B391-1D8C-E64E-B943-BA3E8B26FA58}"/>
              </a:ext>
            </a:extLst>
          </p:cNvPr>
          <p:cNvGrpSpPr>
            <a:grpSpLocks/>
          </p:cNvGrpSpPr>
          <p:nvPr/>
        </p:nvGrpSpPr>
        <p:grpSpPr bwMode="auto">
          <a:xfrm>
            <a:off x="1371600" y="1676400"/>
            <a:ext cx="5257800" cy="798513"/>
            <a:chOff x="864" y="1104"/>
            <a:chExt cx="3312" cy="503"/>
          </a:xfrm>
        </p:grpSpPr>
        <p:graphicFrame>
          <p:nvGraphicFramePr>
            <p:cNvPr id="70661" name="Object 5">
              <a:extLst>
                <a:ext uri="{FF2B5EF4-FFF2-40B4-BE49-F238E27FC236}">
                  <a16:creationId xmlns:a16="http://schemas.microsoft.com/office/drawing/2014/main" id="{A121FC98-14F1-A3B0-8107-CEAB4336A2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64" y="1104"/>
            <a:ext cx="2304" cy="5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993680" imgH="419040" progId="Equation.DSMT4">
                    <p:embed/>
                  </p:oleObj>
                </mc:Choice>
                <mc:Fallback>
                  <p:oleObj name="Equation" r:id="rId3" imgW="1993680" imgH="41904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64" y="1104"/>
                          <a:ext cx="2304" cy="5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0662" name="AutoShape 6">
              <a:extLst>
                <a:ext uri="{FF2B5EF4-FFF2-40B4-BE49-F238E27FC236}">
                  <a16:creationId xmlns:a16="http://schemas.microsoft.com/office/drawing/2014/main" id="{BCB96520-B388-7AED-C884-68F6D0EDE0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296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70663" name="Text Box 7">
              <a:extLst>
                <a:ext uri="{FF2B5EF4-FFF2-40B4-BE49-F238E27FC236}">
                  <a16:creationId xmlns:a16="http://schemas.microsoft.com/office/drawing/2014/main" id="{573617F0-178B-6562-2E75-89523E5252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200"/>
              <a:ext cx="5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 i="1"/>
                <a:t>n</a:t>
              </a:r>
              <a:r>
                <a:rPr lang="en-US" altLang="zh-CN" sz="2400" b="1"/>
                <a:t> =</a:t>
              </a:r>
              <a:endParaRPr lang="en-US" altLang="zh-CN" sz="2400" b="1" i="1"/>
            </a:p>
          </p:txBody>
        </p:sp>
      </p:grpSp>
      <p:sp>
        <p:nvSpPr>
          <p:cNvPr id="70665" name="Rectangle 9">
            <a:extLst>
              <a:ext uri="{FF2B5EF4-FFF2-40B4-BE49-F238E27FC236}">
                <a16:creationId xmlns:a16="http://schemas.microsoft.com/office/drawing/2014/main" id="{3F968D85-7FE5-AFC0-5F31-54E5253986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19050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4</a:t>
            </a:r>
          </a:p>
        </p:txBody>
      </p:sp>
      <p:sp>
        <p:nvSpPr>
          <p:cNvPr id="70666" name="Text Box 10">
            <a:extLst>
              <a:ext uri="{FF2B5EF4-FFF2-40B4-BE49-F238E27FC236}">
                <a16:creationId xmlns:a16="http://schemas.microsoft.com/office/drawing/2014/main" id="{33281F3B-A563-B1C4-A5EE-0FAD5E134D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5146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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b="1">
                <a:ea typeface="楷体_GB2312" pitchFamily="49" charset="-122"/>
                <a:sym typeface="Wingdings" panose="05000000000000000000" pitchFamily="2" charset="2"/>
              </a:rPr>
              <a:t>计算 </a:t>
            </a:r>
            <a:r>
              <a:rPr lang="en-US" altLang="zh-CN" b="1" i="1">
                <a:ea typeface="楷体_GB2312" pitchFamily="49" charset="-122"/>
                <a:sym typeface="Wingdings" panose="05000000000000000000" pitchFamily="2" charset="2"/>
              </a:rPr>
              <a:t>T</a:t>
            </a:r>
            <a:r>
              <a:rPr lang="en-US" altLang="zh-CN" b="1" baseline="-2500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5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b="1" i="1">
                <a:ea typeface="楷体_GB2312" pitchFamily="49" charset="-122"/>
                <a:sym typeface="Wingdings" panose="05000000000000000000" pitchFamily="2" charset="2"/>
              </a:rPr>
              <a:t>t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)</a:t>
            </a:r>
            <a:r>
              <a:rPr lang="zh-CN" altLang="en-US" b="1">
                <a:ea typeface="楷体_GB2312" pitchFamily="49" charset="-122"/>
                <a:sym typeface="Wingdings" panose="05000000000000000000" pitchFamily="2" charset="2"/>
              </a:rPr>
              <a:t>的根：</a:t>
            </a:r>
            <a:endParaRPr lang="zh-CN" altLang="en-US" b="1">
              <a:ea typeface="楷体_GB2312" pitchFamily="49" charset="-122"/>
            </a:endParaRPr>
          </a:p>
        </p:txBody>
      </p:sp>
      <p:graphicFrame>
        <p:nvGraphicFramePr>
          <p:cNvPr id="70667" name="Object 11">
            <a:extLst>
              <a:ext uri="{FF2B5EF4-FFF2-40B4-BE49-F238E27FC236}">
                <a16:creationId xmlns:a16="http://schemas.microsoft.com/office/drawing/2014/main" id="{88200E0C-4ADE-5326-72DB-1CBFC65230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2971800"/>
          <a:ext cx="64770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797280" imgH="393480" progId="Equation.DSMT4">
                  <p:embed/>
                </p:oleObj>
              </mc:Choice>
              <mc:Fallback>
                <p:oleObj name="Equation" r:id="rId5" imgW="3797280" imgH="39348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971800"/>
                        <a:ext cx="64770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8" name="Object 12">
            <a:extLst>
              <a:ext uri="{FF2B5EF4-FFF2-40B4-BE49-F238E27FC236}">
                <a16:creationId xmlns:a16="http://schemas.microsoft.com/office/drawing/2014/main" id="{A7130113-CCDF-5F2D-6843-EE4ADE8AE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3657600"/>
          <a:ext cx="31242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77680" imgH="393480" progId="Equation.DSMT4">
                  <p:embed/>
                </p:oleObj>
              </mc:Choice>
              <mc:Fallback>
                <p:oleObj name="Equation" r:id="rId7" imgW="1777680" imgH="39348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657600"/>
                        <a:ext cx="31242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69" name="Object 13">
            <a:extLst>
              <a:ext uri="{FF2B5EF4-FFF2-40B4-BE49-F238E27FC236}">
                <a16:creationId xmlns:a16="http://schemas.microsoft.com/office/drawing/2014/main" id="{24B589CF-80F5-3CBE-8779-52B51032E7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343400"/>
          <a:ext cx="5410200" cy="214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340080" imgH="1231560" progId="Equation.DSMT4">
                  <p:embed/>
                </p:oleObj>
              </mc:Choice>
              <mc:Fallback>
                <p:oleObj name="Equation" r:id="rId9" imgW="3340080" imgH="123156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343400"/>
                        <a:ext cx="5410200" cy="214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0670" name="Text Box 14">
            <a:extLst>
              <a:ext uri="{FF2B5EF4-FFF2-40B4-BE49-F238E27FC236}">
                <a16:creationId xmlns:a16="http://schemas.microsoft.com/office/drawing/2014/main" id="{9AA7E574-B3AC-8600-602B-758CAB5842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9436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 </a:t>
            </a:r>
            <a:r>
              <a:rPr lang="zh-CN" altLang="en-US" b="1">
                <a:ea typeface="楷体_GB2312" pitchFamily="49" charset="-122"/>
              </a:rPr>
              <a:t>以 </a:t>
            </a:r>
            <a:r>
              <a:rPr lang="en-US" altLang="zh-CN" b="1" i="1">
                <a:ea typeface="楷体_GB2312" pitchFamily="49" charset="-122"/>
                <a:sym typeface="Wingdings" panose="05000000000000000000" pitchFamily="2" charset="2"/>
              </a:rPr>
              <a:t>x</a:t>
            </a:r>
            <a:r>
              <a:rPr lang="en-US" altLang="zh-CN" b="1" baseline="-25000">
                <a:ea typeface="楷体_GB2312" pitchFamily="49" charset="-122"/>
                <a:sym typeface="Wingdings" panose="05000000000000000000" pitchFamily="2" charset="2"/>
              </a:rPr>
              <a:t>0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, …, </a:t>
            </a:r>
            <a:r>
              <a:rPr lang="en-US" altLang="zh-CN" b="1" i="1">
                <a:ea typeface="楷体_GB2312" pitchFamily="49" charset="-122"/>
                <a:sym typeface="Wingdings" panose="05000000000000000000" pitchFamily="2" charset="2"/>
              </a:rPr>
              <a:t>x</a:t>
            </a:r>
            <a:r>
              <a:rPr lang="en-US" altLang="zh-CN" b="1" baseline="-25000">
                <a:ea typeface="楷体_GB2312" pitchFamily="49" charset="-122"/>
                <a:sym typeface="Wingdings" panose="05000000000000000000" pitchFamily="2" charset="2"/>
              </a:rPr>
              <a:t>4 </a:t>
            </a:r>
            <a:r>
              <a:rPr lang="zh-CN" altLang="en-US" b="1">
                <a:ea typeface="楷体_GB2312" pitchFamily="49" charset="-122"/>
              </a:rPr>
              <a:t>为节点作</a:t>
            </a:r>
            <a:r>
              <a:rPr lang="en-US" altLang="zh-CN" b="1" i="1">
                <a:ea typeface="楷体_GB2312" pitchFamily="49" charset="-122"/>
                <a:sym typeface="Wingdings" panose="05000000000000000000" pitchFamily="2" charset="2"/>
              </a:rPr>
              <a:t>L</a:t>
            </a:r>
            <a:r>
              <a:rPr lang="en-US" altLang="zh-CN" b="1" baseline="-25000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4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b="1" i="1">
                <a:ea typeface="楷体_GB2312" pitchFamily="49" charset="-122"/>
                <a:sym typeface="Wingdings" panose="05000000000000000000" pitchFamily="2" charset="2"/>
              </a:rPr>
              <a:t>x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06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706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706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  <p:bldP spid="70660" grpId="0" autoUpdateAnimBg="0"/>
      <p:bldP spid="70665" grpId="0" autoUpdateAnimBg="0"/>
      <p:bldP spid="70666" grpId="0" autoUpdateAnimBg="0"/>
      <p:bldP spid="70670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>
            <a:extLst>
              <a:ext uri="{FF2B5EF4-FFF2-40B4-BE49-F238E27FC236}">
                <a16:creationId xmlns:a16="http://schemas.microsoft.com/office/drawing/2014/main" id="{46C6D247-25D6-566C-AEE2-7B102A0594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 Optimal Approximation</a:t>
            </a:r>
          </a:p>
        </p:txBody>
      </p:sp>
      <p:sp>
        <p:nvSpPr>
          <p:cNvPr id="71683" name="Text Box 3">
            <a:extLst>
              <a:ext uri="{FF2B5EF4-FFF2-40B4-BE49-F238E27FC236}">
                <a16:creationId xmlns:a16="http://schemas.microsoft.com/office/drawing/2014/main" id="{1B377497-A693-FAE0-9ECF-D5EBFE8FD5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305800" cy="1311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241425" indent="-12414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2860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3051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32416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43217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8893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3465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8037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26097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  </a:t>
            </a:r>
            <a:r>
              <a:rPr lang="en-US" altLang="zh-CN" sz="2800" b="1">
                <a:ea typeface="楷体_GB2312" pitchFamily="49" charset="-122"/>
              </a:rPr>
              <a:t>Chebyshev </a:t>
            </a:r>
            <a:r>
              <a:rPr lang="zh-CN" altLang="en-US" sz="2800" b="1">
                <a:ea typeface="楷体_GB2312" pitchFamily="49" charset="-122"/>
              </a:rPr>
              <a:t>多项式的其它应用</a:t>
            </a:r>
          </a:p>
          <a:p>
            <a:r>
              <a:rPr lang="zh-CN" altLang="en-US" sz="2800" b="1">
                <a:ea typeface="楷体_GB2312" pitchFamily="49" charset="-122"/>
              </a:rPr>
              <a:t>      </a:t>
            </a:r>
            <a:r>
              <a:rPr lang="en-US" altLang="zh-CN" sz="2800" b="1">
                <a:ea typeface="楷体_GB2312" pitchFamily="49" charset="-122"/>
              </a:rPr>
              <a:t>—— </a:t>
            </a:r>
            <a:r>
              <a:rPr lang="zh-CN" altLang="en-US" sz="2800" b="1">
                <a:solidFill>
                  <a:schemeClr val="accent2"/>
                </a:solidFill>
                <a:ea typeface="楷体_GB2312" pitchFamily="49" charset="-122"/>
              </a:rPr>
              <a:t>多项式降次</a:t>
            </a:r>
            <a:r>
              <a:rPr lang="zh-CN" altLang="en-US" sz="2800" b="1">
                <a:ea typeface="楷体_GB2312" pitchFamily="49" charset="-122"/>
              </a:rPr>
              <a:t> </a:t>
            </a:r>
            <a:r>
              <a:rPr lang="en-US" altLang="zh-CN" b="1">
                <a:solidFill>
                  <a:srgbClr val="008000"/>
                </a:solidFill>
                <a:latin typeface="Arial" panose="020B0604020202020204" pitchFamily="34" charset="0"/>
                <a:ea typeface="楷体_GB2312" pitchFamily="49" charset="-122"/>
              </a:rPr>
              <a:t>/* reduce the degree of polynomial with a minimal loss of accuracy */</a:t>
            </a:r>
          </a:p>
        </p:txBody>
      </p:sp>
      <p:grpSp>
        <p:nvGrpSpPr>
          <p:cNvPr id="71686" name="Group 6">
            <a:extLst>
              <a:ext uri="{FF2B5EF4-FFF2-40B4-BE49-F238E27FC236}">
                <a16:creationId xmlns:a16="http://schemas.microsoft.com/office/drawing/2014/main" id="{89C914DE-D22F-0A99-C62F-22B8C6807007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916113"/>
            <a:ext cx="8153400" cy="1373187"/>
            <a:chOff x="288" y="1008"/>
            <a:chExt cx="5136" cy="865"/>
          </a:xfrm>
        </p:grpSpPr>
        <p:pic>
          <p:nvPicPr>
            <p:cNvPr id="71684" name="Picture 4">
              <a:extLst>
                <a:ext uri="{FF2B5EF4-FFF2-40B4-BE49-F238E27FC236}">
                  <a16:creationId xmlns:a16="http://schemas.microsoft.com/office/drawing/2014/main" id="{7C2AF122-D5BD-0B7E-292B-EE45D601EDC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056"/>
              <a:ext cx="624" cy="62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685" name="Text Box 5">
              <a:extLst>
                <a:ext uri="{FF2B5EF4-FFF2-40B4-BE49-F238E27FC236}">
                  <a16:creationId xmlns:a16="http://schemas.microsoft.com/office/drawing/2014/main" id="{34541447-B6C8-3806-EB2E-23F824AFCC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008"/>
              <a:ext cx="4512" cy="8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设 </a:t>
              </a:r>
              <a:r>
                <a:rPr lang="en-US" altLang="zh-CN" b="1" i="1"/>
                <a:t>f </a:t>
              </a:r>
              <a:r>
                <a:rPr lang="en-US" altLang="zh-CN" b="1"/>
                <a:t>(</a:t>
              </a:r>
              <a:r>
                <a:rPr lang="en-US" altLang="zh-CN" b="1" i="1"/>
                <a:t>x</a:t>
              </a:r>
              <a:r>
                <a:rPr lang="en-US" altLang="zh-CN" b="1"/>
                <a:t>) </a:t>
              </a:r>
              <a:r>
                <a:rPr lang="en-US" altLang="zh-CN" b="1">
                  <a:sym typeface="Symbol" panose="05050102010706020507" pitchFamily="18" charset="2"/>
                </a:rPr>
                <a:t> </a:t>
              </a:r>
              <a:r>
                <a:rPr lang="en-US" altLang="zh-CN" b="1" i="1">
                  <a:solidFill>
                    <a:schemeClr val="accent2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zh-CN" b="1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zh-CN" b="1"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sym typeface="Symbol" panose="05050102010706020507" pitchFamily="18" charset="2"/>
                </a:rPr>
                <a:t>)</a:t>
              </a:r>
              <a:r>
                <a:rPr lang="zh-CN" altLang="en-US" b="1">
                  <a:sym typeface="Symbol" panose="05050102010706020507" pitchFamily="18" charset="2"/>
                </a:rPr>
                <a:t>。</a:t>
              </a:r>
              <a:r>
                <a:rPr lang="zh-CN" altLang="en-US" b="1"/>
                <a:t>在降低 </a:t>
              </a:r>
              <a:r>
                <a:rPr lang="en-US" altLang="zh-CN" b="1" i="1">
                  <a:solidFill>
                    <a:schemeClr val="accent2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zh-CN" b="1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zh-CN" b="1">
                  <a:sym typeface="Symbol" panose="05050102010706020507" pitchFamily="18" charset="2"/>
                </a:rPr>
                <a:t>(</a:t>
              </a:r>
              <a:r>
                <a:rPr lang="en-US" altLang="zh-CN" b="1" i="1">
                  <a:sym typeface="Symbol" panose="05050102010706020507" pitchFamily="18" charset="2"/>
                </a:rPr>
                <a:t>x</a:t>
              </a:r>
              <a:r>
                <a:rPr lang="en-US" altLang="zh-CN" b="1">
                  <a:sym typeface="Symbol" panose="05050102010706020507" pitchFamily="18" charset="2"/>
                </a:rPr>
                <a:t>) </a:t>
              </a:r>
              <a:r>
                <a:rPr lang="zh-CN" altLang="en-US" b="1"/>
                <a:t>次数的同时</a:t>
              </a:r>
              <a:r>
                <a:rPr lang="en-US" altLang="zh-CN" b="1"/>
                <a:t>, </a:t>
              </a:r>
              <a:r>
                <a:rPr lang="zh-CN" altLang="en-US" b="1"/>
                <a:t>使因此增加的误差尽可能小</a:t>
              </a:r>
              <a:r>
                <a:rPr lang="en-US" altLang="zh-CN" b="1"/>
                <a:t>, </a:t>
              </a:r>
              <a:r>
                <a:rPr lang="zh-CN" altLang="en-US" b="1"/>
                <a:t>也叫 </a:t>
              </a:r>
              <a:r>
                <a:rPr lang="en-US" altLang="zh-CN" b="1">
                  <a:solidFill>
                    <a:schemeClr val="accent2"/>
                  </a:solidFill>
                  <a:latin typeface="Arial" panose="020B0604020202020204" pitchFamily="34" charset="0"/>
                </a:rPr>
                <a:t>economiza-tion of power series</a:t>
              </a:r>
              <a:r>
                <a:rPr lang="zh-CN" altLang="en-US" b="1"/>
                <a:t>。</a:t>
              </a:r>
            </a:p>
          </p:txBody>
        </p:sp>
      </p:grpSp>
      <p:grpSp>
        <p:nvGrpSpPr>
          <p:cNvPr id="71785" name="Group 105">
            <a:extLst>
              <a:ext uri="{FF2B5EF4-FFF2-40B4-BE49-F238E27FC236}">
                <a16:creationId xmlns:a16="http://schemas.microsoft.com/office/drawing/2014/main" id="{BA6550F9-6ACA-9652-7CC2-CED24502B770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3429000"/>
            <a:ext cx="8305800" cy="1652588"/>
            <a:chOff x="288" y="2160"/>
            <a:chExt cx="5232" cy="1041"/>
          </a:xfrm>
        </p:grpSpPr>
        <p:pic>
          <p:nvPicPr>
            <p:cNvPr id="71687" name="Picture 7">
              <a:extLst>
                <a:ext uri="{FF2B5EF4-FFF2-40B4-BE49-F238E27FC236}">
                  <a16:creationId xmlns:a16="http://schemas.microsoft.com/office/drawing/2014/main" id="{63771F9E-CAF3-C0CA-2A4C-C272185BD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2160"/>
              <a:ext cx="481" cy="8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688" name="Text Box 8">
              <a:extLst>
                <a:ext uri="{FF2B5EF4-FFF2-40B4-BE49-F238E27FC236}">
                  <a16:creationId xmlns:a16="http://schemas.microsoft.com/office/drawing/2014/main" id="{99C3328C-9C7F-D4F0-7A65-9162B9612F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2160"/>
              <a:ext cx="4656" cy="7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b="1"/>
                <a:t>从 </a:t>
              </a:r>
              <a:r>
                <a:rPr lang="en-US" altLang="zh-CN" sz="24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zh-CN" sz="2400" b="1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n</a:t>
              </a:r>
              <a:r>
                <a:rPr lang="zh-CN" altLang="en-US" b="1"/>
                <a:t>中去掉一个含有其最高次项的     </a:t>
              </a:r>
              <a:r>
                <a:rPr lang="en-US" altLang="zh-CN" b="1"/>
                <a:t>, </a:t>
              </a:r>
              <a:r>
                <a:rPr lang="zh-CN" altLang="en-US" b="1"/>
                <a:t>结果降次为       </a:t>
              </a:r>
              <a:r>
                <a:rPr lang="en-US" altLang="zh-CN" b="1"/>
                <a:t>, </a:t>
              </a:r>
              <a:r>
                <a:rPr lang="zh-CN" altLang="en-US" b="1"/>
                <a:t>则：</a:t>
              </a:r>
            </a:p>
          </p:txBody>
        </p:sp>
        <p:grpSp>
          <p:nvGrpSpPr>
            <p:cNvPr id="71750" name="Group 70">
              <a:extLst>
                <a:ext uri="{FF2B5EF4-FFF2-40B4-BE49-F238E27FC236}">
                  <a16:creationId xmlns:a16="http://schemas.microsoft.com/office/drawing/2014/main" id="{5080E173-99DD-9078-3356-80279B9A72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320" y="2208"/>
              <a:ext cx="288" cy="288"/>
              <a:chOff x="2976" y="3168"/>
              <a:chExt cx="288" cy="288"/>
            </a:xfrm>
          </p:grpSpPr>
          <p:sp>
            <p:nvSpPr>
              <p:cNvPr id="71690" name="Line 10">
                <a:extLst>
                  <a:ext uri="{FF2B5EF4-FFF2-40B4-BE49-F238E27FC236}">
                    <a16:creationId xmlns:a16="http://schemas.microsoft.com/office/drawing/2014/main" id="{21085D82-C49B-A38E-099C-2396953883B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24" y="3216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49" name="Rectangle 69">
                <a:extLst>
                  <a:ext uri="{FF2B5EF4-FFF2-40B4-BE49-F238E27FC236}">
                    <a16:creationId xmlns:a16="http://schemas.microsoft.com/office/drawing/2014/main" id="{F4D185C4-12B6-1FBA-D846-288A8AD924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3168"/>
                <a:ext cx="28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 i="1">
                    <a:solidFill>
                      <a:srgbClr val="FF0000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US" altLang="zh-CN" sz="2400" b="1" i="1" baseline="-25000">
                    <a:solidFill>
                      <a:srgbClr val="FF0000"/>
                    </a:solidFill>
                    <a:sym typeface="Symbol" panose="05050102010706020507" pitchFamily="18" charset="2"/>
                  </a:rPr>
                  <a:t>n</a:t>
                </a:r>
              </a:p>
            </p:txBody>
          </p:sp>
        </p:grpSp>
        <p:grpSp>
          <p:nvGrpSpPr>
            <p:cNvPr id="71752" name="Group 72">
              <a:extLst>
                <a:ext uri="{FF2B5EF4-FFF2-40B4-BE49-F238E27FC236}">
                  <a16:creationId xmlns:a16="http://schemas.microsoft.com/office/drawing/2014/main" id="{022AA068-D9A0-E907-2F7C-FA21C5D34D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496"/>
              <a:ext cx="432" cy="362"/>
              <a:chOff x="3696" y="3094"/>
              <a:chExt cx="432" cy="362"/>
            </a:xfrm>
          </p:grpSpPr>
          <p:sp>
            <p:nvSpPr>
              <p:cNvPr id="71691" name="Rectangle 11">
                <a:extLst>
                  <a:ext uri="{FF2B5EF4-FFF2-40B4-BE49-F238E27FC236}">
                    <a16:creationId xmlns:a16="http://schemas.microsoft.com/office/drawing/2014/main" id="{AFEE7517-8EFE-C2EA-690A-591106A17A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6" y="3094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8000"/>
                    </a:solidFill>
                  </a:rPr>
                  <a:t>~</a:t>
                </a:r>
              </a:p>
            </p:txBody>
          </p:sp>
          <p:sp>
            <p:nvSpPr>
              <p:cNvPr id="71751" name="Rectangle 71">
                <a:extLst>
                  <a:ext uri="{FF2B5EF4-FFF2-40B4-BE49-F238E27FC236}">
                    <a16:creationId xmlns:a16="http://schemas.microsoft.com/office/drawing/2014/main" id="{48F81017-38EA-2ED6-70CF-19FB7C71F8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4" y="3168"/>
                <a:ext cx="384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 i="1">
                    <a:solidFill>
                      <a:srgbClr val="008000"/>
                    </a:solidFill>
                    <a:sym typeface="Symbol" panose="05050102010706020507" pitchFamily="18" charset="2"/>
                  </a:rPr>
                  <a:t>P</a:t>
                </a:r>
                <a:r>
                  <a:rPr lang="en-US" altLang="zh-CN" sz="2400" b="1" i="1" baseline="-25000">
                    <a:solidFill>
                      <a:srgbClr val="008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CN" sz="2400" b="1" baseline="-25000">
                    <a:solidFill>
                      <a:srgbClr val="008000"/>
                    </a:solidFill>
                    <a:sym typeface="Symbol" panose="05050102010706020507" pitchFamily="18" charset="2"/>
                  </a:rPr>
                  <a:t>1</a:t>
                </a:r>
              </a:p>
            </p:txBody>
          </p:sp>
        </p:grpSp>
        <p:grpSp>
          <p:nvGrpSpPr>
            <p:cNvPr id="71754" name="Group 74">
              <a:extLst>
                <a:ext uri="{FF2B5EF4-FFF2-40B4-BE49-F238E27FC236}">
                  <a16:creationId xmlns:a16="http://schemas.microsoft.com/office/drawing/2014/main" id="{AE945A23-E9A0-940D-C58E-83BD5002C38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12" y="2784"/>
              <a:ext cx="4222" cy="417"/>
              <a:chOff x="1172" y="2183"/>
              <a:chExt cx="4035" cy="372"/>
            </a:xfrm>
          </p:grpSpPr>
          <p:sp>
            <p:nvSpPr>
              <p:cNvPr id="71692" name="Rectangle 12">
                <a:extLst>
                  <a:ext uri="{FF2B5EF4-FFF2-40B4-BE49-F238E27FC236}">
                    <a16:creationId xmlns:a16="http://schemas.microsoft.com/office/drawing/2014/main" id="{4CD8C409-1776-0E19-B2B6-BC6A9F2FC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70" y="2275"/>
                <a:ext cx="3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1693" name="Rectangle 13">
                <a:extLst>
                  <a:ext uri="{FF2B5EF4-FFF2-40B4-BE49-F238E27FC236}">
                    <a16:creationId xmlns:a16="http://schemas.microsoft.com/office/drawing/2014/main" id="{2E8F391C-6FEA-C1AF-D4C5-ED3E1FBBA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88" y="2275"/>
                <a:ext cx="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1694" name="Rectangle 14">
                <a:extLst>
                  <a:ext uri="{FF2B5EF4-FFF2-40B4-BE49-F238E27FC236}">
                    <a16:creationId xmlns:a16="http://schemas.microsoft.com/office/drawing/2014/main" id="{041DD563-F913-9874-AE69-0C9D4DD22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16" y="2275"/>
                <a:ext cx="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1695" name="Rectangle 15">
                <a:extLst>
                  <a:ext uri="{FF2B5EF4-FFF2-40B4-BE49-F238E27FC236}">
                    <a16:creationId xmlns:a16="http://schemas.microsoft.com/office/drawing/2014/main" id="{ECE65E7C-D40A-3F35-F82E-1C2F362D7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78" y="2275"/>
                <a:ext cx="3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1696" name="Rectangle 16">
                <a:extLst>
                  <a:ext uri="{FF2B5EF4-FFF2-40B4-BE49-F238E27FC236}">
                    <a16:creationId xmlns:a16="http://schemas.microsoft.com/office/drawing/2014/main" id="{3075B644-3D83-A2E7-429D-9B212A2362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7" y="2275"/>
                <a:ext cx="309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max</a:t>
                </a:r>
                <a:endParaRPr lang="en-US" altLang="zh-CN"/>
              </a:p>
            </p:txBody>
          </p:sp>
          <p:sp>
            <p:nvSpPr>
              <p:cNvPr id="71697" name="Rectangle 17">
                <a:extLst>
                  <a:ext uri="{FF2B5EF4-FFF2-40B4-BE49-F238E27FC236}">
                    <a16:creationId xmlns:a16="http://schemas.microsoft.com/office/drawing/2014/main" id="{675CACF6-167F-48CC-2002-4CE6F1880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2" y="2275"/>
                <a:ext cx="3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1698" name="Rectangle 18">
                <a:extLst>
                  <a:ext uri="{FF2B5EF4-FFF2-40B4-BE49-F238E27FC236}">
                    <a16:creationId xmlns:a16="http://schemas.microsoft.com/office/drawing/2014/main" id="{8DC5E51F-C695-6F3D-8816-F8EF8D0A21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0" y="2275"/>
                <a:ext cx="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1699" name="Rectangle 19">
                <a:extLst>
                  <a:ext uri="{FF2B5EF4-FFF2-40B4-BE49-F238E27FC236}">
                    <a16:creationId xmlns:a16="http://schemas.microsoft.com/office/drawing/2014/main" id="{8903CD16-A70A-DDE5-691A-3909FA9D23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97" y="2275"/>
                <a:ext cx="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1700" name="Rectangle 20">
                <a:extLst>
                  <a:ext uri="{FF2B5EF4-FFF2-40B4-BE49-F238E27FC236}">
                    <a16:creationId xmlns:a16="http://schemas.microsoft.com/office/drawing/2014/main" id="{10A877A5-A5D0-9088-E5DB-5C7B5B9C2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22" y="2275"/>
                <a:ext cx="5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1701" name="Rectangle 21">
                <a:extLst>
                  <a:ext uri="{FF2B5EF4-FFF2-40B4-BE49-F238E27FC236}">
                    <a16:creationId xmlns:a16="http://schemas.microsoft.com/office/drawing/2014/main" id="{E6E37851-7BBF-F5CA-D790-5AAC040E4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50" y="2275"/>
                <a:ext cx="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1702" name="Rectangle 22">
                <a:extLst>
                  <a:ext uri="{FF2B5EF4-FFF2-40B4-BE49-F238E27FC236}">
                    <a16:creationId xmlns:a16="http://schemas.microsoft.com/office/drawing/2014/main" id="{83C38EF0-2161-EE7C-051A-6B1C229D22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5" y="2275"/>
                <a:ext cx="3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1703" name="Rectangle 23">
                <a:extLst>
                  <a:ext uri="{FF2B5EF4-FFF2-40B4-BE49-F238E27FC236}">
                    <a16:creationId xmlns:a16="http://schemas.microsoft.com/office/drawing/2014/main" id="{55564E8A-EB8A-EA6A-2799-99EEC7B7B5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13" y="2275"/>
                <a:ext cx="309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max</a:t>
                </a:r>
                <a:endParaRPr lang="en-US" altLang="zh-CN"/>
              </a:p>
            </p:txBody>
          </p:sp>
          <p:sp>
            <p:nvSpPr>
              <p:cNvPr id="71704" name="Rectangle 24">
                <a:extLst>
                  <a:ext uri="{FF2B5EF4-FFF2-40B4-BE49-F238E27FC236}">
                    <a16:creationId xmlns:a16="http://schemas.microsoft.com/office/drawing/2014/main" id="{4943786C-C830-4E3B-029C-D0EC232BF2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7" y="2275"/>
                <a:ext cx="3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1705" name="Rectangle 25">
                <a:extLst>
                  <a:ext uri="{FF2B5EF4-FFF2-40B4-BE49-F238E27FC236}">
                    <a16:creationId xmlns:a16="http://schemas.microsoft.com/office/drawing/2014/main" id="{A366ECD1-EDEF-6F13-D97C-8ADED1A4C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5" y="2275"/>
                <a:ext cx="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1706" name="Rectangle 26">
                <a:extLst>
                  <a:ext uri="{FF2B5EF4-FFF2-40B4-BE49-F238E27FC236}">
                    <a16:creationId xmlns:a16="http://schemas.microsoft.com/office/drawing/2014/main" id="{B2ECC71D-B8D4-FCC1-B1B8-0D1AB051CB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63" y="2275"/>
                <a:ext cx="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1707" name="Rectangle 27">
                <a:extLst>
                  <a:ext uri="{FF2B5EF4-FFF2-40B4-BE49-F238E27FC236}">
                    <a16:creationId xmlns:a16="http://schemas.microsoft.com/office/drawing/2014/main" id="{BDAA8DE3-0044-BB6C-1177-C159A50F4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82" y="2275"/>
                <a:ext cx="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1708" name="Rectangle 28">
                <a:extLst>
                  <a:ext uri="{FF2B5EF4-FFF2-40B4-BE49-F238E27FC236}">
                    <a16:creationId xmlns:a16="http://schemas.microsoft.com/office/drawing/2014/main" id="{B3E2E51D-1BF8-AE1A-1501-0945D42929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0" y="2275"/>
                <a:ext cx="56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1709" name="Rectangle 29">
                <a:extLst>
                  <a:ext uri="{FF2B5EF4-FFF2-40B4-BE49-F238E27FC236}">
                    <a16:creationId xmlns:a16="http://schemas.microsoft.com/office/drawing/2014/main" id="{7FF0AE5D-F04F-AFE1-A050-C785C06B51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4" y="2275"/>
                <a:ext cx="3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1710" name="Rectangle 30">
                <a:extLst>
                  <a:ext uri="{FF2B5EF4-FFF2-40B4-BE49-F238E27FC236}">
                    <a16:creationId xmlns:a16="http://schemas.microsoft.com/office/drawing/2014/main" id="{EB451E44-B6EB-6BAE-026E-2156DB1FEF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" y="2275"/>
                <a:ext cx="309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max</a:t>
                </a:r>
                <a:endParaRPr lang="en-US" altLang="zh-CN"/>
              </a:p>
            </p:txBody>
          </p:sp>
          <p:sp>
            <p:nvSpPr>
              <p:cNvPr id="71711" name="Rectangle 31">
                <a:extLst>
                  <a:ext uri="{FF2B5EF4-FFF2-40B4-BE49-F238E27FC236}">
                    <a16:creationId xmlns:a16="http://schemas.microsoft.com/office/drawing/2014/main" id="{98E79B00-4ABB-4E42-C6DA-751B5A308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1" y="2443"/>
                <a:ext cx="33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]</a:t>
                </a:r>
                <a:endParaRPr lang="en-US" altLang="zh-CN"/>
              </a:p>
            </p:txBody>
          </p:sp>
          <p:sp>
            <p:nvSpPr>
              <p:cNvPr id="71712" name="Rectangle 32">
                <a:extLst>
                  <a:ext uri="{FF2B5EF4-FFF2-40B4-BE49-F238E27FC236}">
                    <a16:creationId xmlns:a16="http://schemas.microsoft.com/office/drawing/2014/main" id="{434729EA-A14E-9A29-D355-B3A566DFFB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39" y="2443"/>
                <a:ext cx="5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1713" name="Rectangle 33">
                <a:extLst>
                  <a:ext uri="{FF2B5EF4-FFF2-40B4-BE49-F238E27FC236}">
                    <a16:creationId xmlns:a16="http://schemas.microsoft.com/office/drawing/2014/main" id="{0F1F7A25-A366-1C43-60B2-71B4F687E7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14" y="2443"/>
                <a:ext cx="2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,</a:t>
                </a:r>
                <a:endParaRPr lang="en-US" altLang="zh-CN"/>
              </a:p>
            </p:txBody>
          </p:sp>
          <p:sp>
            <p:nvSpPr>
              <p:cNvPr id="71714" name="Rectangle 34">
                <a:extLst>
                  <a:ext uri="{FF2B5EF4-FFF2-40B4-BE49-F238E27FC236}">
                    <a16:creationId xmlns:a16="http://schemas.microsoft.com/office/drawing/2014/main" id="{C3A92F6F-E6E6-D56F-CD6D-072A68C13D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2" y="2443"/>
                <a:ext cx="49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1715" name="Rectangle 35">
                <a:extLst>
                  <a:ext uri="{FF2B5EF4-FFF2-40B4-BE49-F238E27FC236}">
                    <a16:creationId xmlns:a16="http://schemas.microsoft.com/office/drawing/2014/main" id="{D546DEAD-DF89-7704-46BE-41E24B394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6" y="2443"/>
                <a:ext cx="33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[</a:t>
                </a:r>
                <a:endParaRPr lang="en-US" altLang="zh-CN"/>
              </a:p>
            </p:txBody>
          </p:sp>
          <p:sp>
            <p:nvSpPr>
              <p:cNvPr id="71716" name="Rectangle 36">
                <a:extLst>
                  <a:ext uri="{FF2B5EF4-FFF2-40B4-BE49-F238E27FC236}">
                    <a16:creationId xmlns:a16="http://schemas.microsoft.com/office/drawing/2014/main" id="{6764E519-714A-EFCD-B5BE-1F4C9586E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67" y="244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]</a:t>
                </a:r>
                <a:endParaRPr lang="en-US" altLang="zh-CN"/>
              </a:p>
            </p:txBody>
          </p:sp>
          <p:sp>
            <p:nvSpPr>
              <p:cNvPr id="71717" name="Rectangle 37">
                <a:extLst>
                  <a:ext uri="{FF2B5EF4-FFF2-40B4-BE49-F238E27FC236}">
                    <a16:creationId xmlns:a16="http://schemas.microsoft.com/office/drawing/2014/main" id="{C1D2560D-91F6-2750-7277-53A2DBBA2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16" y="2443"/>
                <a:ext cx="49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1718" name="Rectangle 38">
                <a:extLst>
                  <a:ext uri="{FF2B5EF4-FFF2-40B4-BE49-F238E27FC236}">
                    <a16:creationId xmlns:a16="http://schemas.microsoft.com/office/drawing/2014/main" id="{CD71E39F-80F6-D416-3DA9-217667121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0" y="2443"/>
                <a:ext cx="2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,</a:t>
                </a:r>
                <a:endParaRPr lang="en-US" altLang="zh-CN"/>
              </a:p>
            </p:txBody>
          </p:sp>
          <p:sp>
            <p:nvSpPr>
              <p:cNvPr id="71719" name="Rectangle 39">
                <a:extLst>
                  <a:ext uri="{FF2B5EF4-FFF2-40B4-BE49-F238E27FC236}">
                    <a16:creationId xmlns:a16="http://schemas.microsoft.com/office/drawing/2014/main" id="{9D9738EB-727F-1CFA-F697-C5F81CB91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8" y="2443"/>
                <a:ext cx="5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1720" name="Rectangle 40">
                <a:extLst>
                  <a:ext uri="{FF2B5EF4-FFF2-40B4-BE49-F238E27FC236}">
                    <a16:creationId xmlns:a16="http://schemas.microsoft.com/office/drawing/2014/main" id="{8ADC01F5-52EE-B09D-6154-1116B9836A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2" y="2443"/>
                <a:ext cx="33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[</a:t>
                </a:r>
                <a:endParaRPr lang="en-US" altLang="zh-CN"/>
              </a:p>
            </p:txBody>
          </p:sp>
          <p:sp>
            <p:nvSpPr>
              <p:cNvPr id="71721" name="Rectangle 41">
                <a:extLst>
                  <a:ext uri="{FF2B5EF4-FFF2-40B4-BE49-F238E27FC236}">
                    <a16:creationId xmlns:a16="http://schemas.microsoft.com/office/drawing/2014/main" id="{B0F20CA3-EF97-AE5C-37E2-B1AA11839B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0" y="2382"/>
                <a:ext cx="49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8000"/>
                    </a:solidFill>
                  </a:rPr>
                  <a:t>1</a:t>
                </a:r>
                <a:endParaRPr lang="en-US" altLang="zh-CN">
                  <a:solidFill>
                    <a:srgbClr val="008000"/>
                  </a:solidFill>
                </a:endParaRPr>
              </a:p>
            </p:txBody>
          </p:sp>
          <p:sp>
            <p:nvSpPr>
              <p:cNvPr id="71722" name="Rectangle 42">
                <a:extLst>
                  <a:ext uri="{FF2B5EF4-FFF2-40B4-BE49-F238E27FC236}">
                    <a16:creationId xmlns:a16="http://schemas.microsoft.com/office/drawing/2014/main" id="{D66EE081-A196-DBAB-2038-1D3B6D8DE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26" y="2443"/>
                <a:ext cx="3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]</a:t>
                </a:r>
                <a:endParaRPr lang="en-US" altLang="zh-CN"/>
              </a:p>
            </p:txBody>
          </p:sp>
          <p:sp>
            <p:nvSpPr>
              <p:cNvPr id="71723" name="Rectangle 43">
                <a:extLst>
                  <a:ext uri="{FF2B5EF4-FFF2-40B4-BE49-F238E27FC236}">
                    <a16:creationId xmlns:a16="http://schemas.microsoft.com/office/drawing/2014/main" id="{F1585E8E-3327-DCCB-9C9F-19EA18F70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75" y="2443"/>
                <a:ext cx="49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1724" name="Rectangle 44">
                <a:extLst>
                  <a:ext uri="{FF2B5EF4-FFF2-40B4-BE49-F238E27FC236}">
                    <a16:creationId xmlns:a16="http://schemas.microsoft.com/office/drawing/2014/main" id="{9A7BD5E2-234D-56A7-F9B5-906AB596E2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9" y="2443"/>
                <a:ext cx="2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,</a:t>
                </a:r>
                <a:endParaRPr lang="en-US" altLang="zh-CN"/>
              </a:p>
            </p:txBody>
          </p:sp>
          <p:sp>
            <p:nvSpPr>
              <p:cNvPr id="71725" name="Rectangle 45">
                <a:extLst>
                  <a:ext uri="{FF2B5EF4-FFF2-40B4-BE49-F238E27FC236}">
                    <a16:creationId xmlns:a16="http://schemas.microsoft.com/office/drawing/2014/main" id="{A55FBC69-03A5-BB15-70E4-20B898923B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8" y="2443"/>
                <a:ext cx="50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1726" name="Rectangle 46">
                <a:extLst>
                  <a:ext uri="{FF2B5EF4-FFF2-40B4-BE49-F238E27FC236}">
                    <a16:creationId xmlns:a16="http://schemas.microsoft.com/office/drawing/2014/main" id="{E8DCD557-2BBD-EAFA-2A42-5BFEC8B90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01" y="2443"/>
                <a:ext cx="33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</a:rPr>
                  <a:t>[</a:t>
                </a:r>
                <a:endParaRPr lang="en-US" altLang="zh-CN"/>
              </a:p>
            </p:txBody>
          </p:sp>
          <p:sp>
            <p:nvSpPr>
              <p:cNvPr id="71727" name="Rectangle 47">
                <a:extLst>
                  <a:ext uri="{FF2B5EF4-FFF2-40B4-BE49-F238E27FC236}">
                    <a16:creationId xmlns:a16="http://schemas.microsoft.com/office/drawing/2014/main" id="{4A830B4B-AEA2-8D28-48A6-B48E0D60A0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92" y="2275"/>
                <a:ext cx="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1728" name="Rectangle 48">
                <a:extLst>
                  <a:ext uri="{FF2B5EF4-FFF2-40B4-BE49-F238E27FC236}">
                    <a16:creationId xmlns:a16="http://schemas.microsoft.com/office/drawing/2014/main" id="{688F0A42-692F-C818-09F4-756FCE126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55" y="2275"/>
                <a:ext cx="10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FF0000"/>
                    </a:solidFill>
                  </a:rPr>
                  <a:t>P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71729" name="Rectangle 49">
                <a:extLst>
                  <a:ext uri="{FF2B5EF4-FFF2-40B4-BE49-F238E27FC236}">
                    <a16:creationId xmlns:a16="http://schemas.microsoft.com/office/drawing/2014/main" id="{BC635B75-3B5A-FA11-B218-A14A6A6648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4" y="2275"/>
                <a:ext cx="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1730" name="Rectangle 50">
                <a:extLst>
                  <a:ext uri="{FF2B5EF4-FFF2-40B4-BE49-F238E27FC236}">
                    <a16:creationId xmlns:a16="http://schemas.microsoft.com/office/drawing/2014/main" id="{CBDFAA14-192B-DF64-4789-DE0F67CE7A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" y="2275"/>
                <a:ext cx="10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P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731" name="Rectangle 51">
                <a:extLst>
                  <a:ext uri="{FF2B5EF4-FFF2-40B4-BE49-F238E27FC236}">
                    <a16:creationId xmlns:a16="http://schemas.microsoft.com/office/drawing/2014/main" id="{F2B0C37D-CC2F-EBA9-06A2-0017103DB8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7" y="2275"/>
                <a:ext cx="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1732" name="Rectangle 52">
                <a:extLst>
                  <a:ext uri="{FF2B5EF4-FFF2-40B4-BE49-F238E27FC236}">
                    <a16:creationId xmlns:a16="http://schemas.microsoft.com/office/drawing/2014/main" id="{CC00D0AC-BC21-43F3-E455-FEEDE636F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8" y="2275"/>
                <a:ext cx="5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f</a:t>
                </a:r>
                <a:endParaRPr lang="en-US" altLang="zh-CN"/>
              </a:p>
            </p:txBody>
          </p:sp>
          <p:sp>
            <p:nvSpPr>
              <p:cNvPr id="71733" name="Rectangle 53">
                <a:extLst>
                  <a:ext uri="{FF2B5EF4-FFF2-40B4-BE49-F238E27FC236}">
                    <a16:creationId xmlns:a16="http://schemas.microsoft.com/office/drawing/2014/main" id="{A57848E9-55D7-C691-05F7-4A3248CBA5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40" y="2275"/>
                <a:ext cx="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1734" name="Rectangle 54">
                <a:extLst>
                  <a:ext uri="{FF2B5EF4-FFF2-40B4-BE49-F238E27FC236}">
                    <a16:creationId xmlns:a16="http://schemas.microsoft.com/office/drawing/2014/main" id="{8B6D1E7D-B801-028D-1AC1-9AB950170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6" y="2275"/>
                <a:ext cx="10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8000"/>
                    </a:solidFill>
                  </a:rPr>
                  <a:t>P</a:t>
                </a:r>
                <a:endParaRPr lang="en-US" altLang="zh-CN">
                  <a:solidFill>
                    <a:srgbClr val="008000"/>
                  </a:solidFill>
                </a:endParaRPr>
              </a:p>
            </p:txBody>
          </p:sp>
          <p:sp>
            <p:nvSpPr>
              <p:cNvPr id="71735" name="Rectangle 55">
                <a:extLst>
                  <a:ext uri="{FF2B5EF4-FFF2-40B4-BE49-F238E27FC236}">
                    <a16:creationId xmlns:a16="http://schemas.microsoft.com/office/drawing/2014/main" id="{DE2E23F1-DFA3-7416-C46C-8A22D86B97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86" y="2275"/>
                <a:ext cx="84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1736" name="Rectangle 56">
                <a:extLst>
                  <a:ext uri="{FF2B5EF4-FFF2-40B4-BE49-F238E27FC236}">
                    <a16:creationId xmlns:a16="http://schemas.microsoft.com/office/drawing/2014/main" id="{290C59F8-4CA0-C943-96E1-2A6E834CDF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17" y="2275"/>
                <a:ext cx="57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f</a:t>
                </a:r>
                <a:endParaRPr lang="en-US" altLang="zh-CN"/>
              </a:p>
            </p:txBody>
          </p:sp>
          <p:sp>
            <p:nvSpPr>
              <p:cNvPr id="71737" name="Rectangle 57">
                <a:extLst>
                  <a:ext uri="{FF2B5EF4-FFF2-40B4-BE49-F238E27FC236}">
                    <a16:creationId xmlns:a16="http://schemas.microsoft.com/office/drawing/2014/main" id="{0893014B-E883-C38B-4B5E-D1D9135EB2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4" y="2383"/>
                <a:ext cx="55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FF0000"/>
                    </a:solidFill>
                  </a:rPr>
                  <a:t>n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71738" name="Rectangle 58">
                <a:extLst>
                  <a:ext uri="{FF2B5EF4-FFF2-40B4-BE49-F238E27FC236}">
                    <a16:creationId xmlns:a16="http://schemas.microsoft.com/office/drawing/2014/main" id="{D0E7BF00-8404-CB54-B203-5663999A73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6" y="2383"/>
                <a:ext cx="55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n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1739" name="Rectangle 59">
                <a:extLst>
                  <a:ext uri="{FF2B5EF4-FFF2-40B4-BE49-F238E27FC236}">
                    <a16:creationId xmlns:a16="http://schemas.microsoft.com/office/drawing/2014/main" id="{93E16E6B-BAD4-7031-46BC-EF76390526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85" y="2383"/>
                <a:ext cx="56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8000"/>
                    </a:solidFill>
                  </a:rPr>
                  <a:t>n</a:t>
                </a:r>
                <a:endParaRPr lang="en-US" altLang="zh-CN">
                  <a:solidFill>
                    <a:srgbClr val="008000"/>
                  </a:solidFill>
                </a:endParaRPr>
              </a:p>
            </p:txBody>
          </p:sp>
          <p:sp>
            <p:nvSpPr>
              <p:cNvPr id="71740" name="Rectangle 60">
                <a:extLst>
                  <a:ext uri="{FF2B5EF4-FFF2-40B4-BE49-F238E27FC236}">
                    <a16:creationId xmlns:a16="http://schemas.microsoft.com/office/drawing/2014/main" id="{878BAE53-DEF5-43E8-9498-EAEE41BCD5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07" y="2433"/>
                <a:ext cx="55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1741" name="Rectangle 61">
                <a:extLst>
                  <a:ext uri="{FF2B5EF4-FFF2-40B4-BE49-F238E27FC236}">
                    <a16:creationId xmlns:a16="http://schemas.microsoft.com/office/drawing/2014/main" id="{1E70231D-7C9D-0DEB-7DF2-7AA0DDF39E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3" y="2433"/>
                <a:ext cx="5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1742" name="Rectangle 62">
                <a:extLst>
                  <a:ext uri="{FF2B5EF4-FFF2-40B4-BE49-F238E27FC236}">
                    <a16:creationId xmlns:a16="http://schemas.microsoft.com/office/drawing/2014/main" id="{928C2F7E-C386-9E42-A06A-1E32F6786B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5" y="2372"/>
                <a:ext cx="55" cy="1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8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>
                  <a:solidFill>
                    <a:srgbClr val="008000"/>
                  </a:solidFill>
                </a:endParaRPr>
              </a:p>
            </p:txBody>
          </p:sp>
          <p:sp>
            <p:nvSpPr>
              <p:cNvPr id="71743" name="Rectangle 63">
                <a:extLst>
                  <a:ext uri="{FF2B5EF4-FFF2-40B4-BE49-F238E27FC236}">
                    <a16:creationId xmlns:a16="http://schemas.microsoft.com/office/drawing/2014/main" id="{3658A4EF-3948-8E19-57AB-B347344D77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2" y="2433"/>
                <a:ext cx="54" cy="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1744" name="Rectangle 64">
                <a:extLst>
                  <a:ext uri="{FF2B5EF4-FFF2-40B4-BE49-F238E27FC236}">
                    <a16:creationId xmlns:a16="http://schemas.microsoft.com/office/drawing/2014/main" id="{618C8CB7-1926-FA89-80F3-AF596BB04D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255"/>
                <a:ext cx="9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1745" name="Rectangle 65">
                <a:extLst>
                  <a:ext uri="{FF2B5EF4-FFF2-40B4-BE49-F238E27FC236}">
                    <a16:creationId xmlns:a16="http://schemas.microsoft.com/office/drawing/2014/main" id="{13C700A0-DB94-61F2-DF03-2C0082A393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05" y="2255"/>
                <a:ext cx="9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1746" name="Rectangle 66">
                <a:extLst>
                  <a:ext uri="{FF2B5EF4-FFF2-40B4-BE49-F238E27FC236}">
                    <a16:creationId xmlns:a16="http://schemas.microsoft.com/office/drawing/2014/main" id="{9CE5BC9F-E4B0-CD3D-AAC4-9261FD65F2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8" y="2304"/>
                <a:ext cx="92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</a:t>
                </a:r>
                <a:endParaRPr lang="en-US" altLang="zh-CN"/>
              </a:p>
            </p:txBody>
          </p:sp>
          <p:sp>
            <p:nvSpPr>
              <p:cNvPr id="71747" name="Rectangle 67">
                <a:extLst>
                  <a:ext uri="{FF2B5EF4-FFF2-40B4-BE49-F238E27FC236}">
                    <a16:creationId xmlns:a16="http://schemas.microsoft.com/office/drawing/2014/main" id="{3853A5F8-36C2-5164-5426-3F91A632F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64" y="2255"/>
                <a:ext cx="93" cy="1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1748" name="Rectangle 68">
                <a:extLst>
                  <a:ext uri="{FF2B5EF4-FFF2-40B4-BE49-F238E27FC236}">
                    <a16:creationId xmlns:a16="http://schemas.microsoft.com/office/drawing/2014/main" id="{CF3803E1-DA29-4CCA-50BB-FB3A201087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6" y="2183"/>
                <a:ext cx="288" cy="19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lang="en-US" altLang="zh-CN" sz="2400" b="1">
                    <a:solidFill>
                      <a:srgbClr val="008000"/>
                    </a:solidFill>
                  </a:rPr>
                  <a:t>~</a:t>
                </a:r>
              </a:p>
            </p:txBody>
          </p:sp>
          <p:sp>
            <p:nvSpPr>
              <p:cNvPr id="71753" name="Line 73">
                <a:extLst>
                  <a:ext uri="{FF2B5EF4-FFF2-40B4-BE49-F238E27FC236}">
                    <a16:creationId xmlns:a16="http://schemas.microsoft.com/office/drawing/2014/main" id="{735E19CC-2B41-05BA-E820-9E02148942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304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71756" name="AutoShape 76">
            <a:extLst>
              <a:ext uri="{FF2B5EF4-FFF2-40B4-BE49-F238E27FC236}">
                <a16:creationId xmlns:a16="http://schemas.microsoft.com/office/drawing/2014/main" id="{997840D2-E229-DCAA-00BD-7F76EDB09F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715000"/>
            <a:ext cx="3429000" cy="762000"/>
          </a:xfrm>
          <a:prstGeom prst="wedgeEllipseCallout">
            <a:avLst>
              <a:gd name="adj1" fmla="val 32963"/>
              <a:gd name="adj2" fmla="val -150000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zh-CN" altLang="en-US" sz="2400" b="1"/>
              <a:t>因降次而增的误差</a:t>
            </a:r>
          </a:p>
        </p:txBody>
      </p:sp>
      <p:grpSp>
        <p:nvGrpSpPr>
          <p:cNvPr id="71784" name="Group 104">
            <a:extLst>
              <a:ext uri="{FF2B5EF4-FFF2-40B4-BE49-F238E27FC236}">
                <a16:creationId xmlns:a16="http://schemas.microsoft.com/office/drawing/2014/main" id="{F73B8CC5-5651-90D8-4F26-16B9A215B0EE}"/>
              </a:ext>
            </a:extLst>
          </p:cNvPr>
          <p:cNvGrpSpPr>
            <a:grpSpLocks/>
          </p:cNvGrpSpPr>
          <p:nvPr/>
        </p:nvGrpSpPr>
        <p:grpSpPr bwMode="auto">
          <a:xfrm>
            <a:off x="609600" y="5181600"/>
            <a:ext cx="8077200" cy="1057275"/>
            <a:chOff x="336" y="3264"/>
            <a:chExt cx="5088" cy="666"/>
          </a:xfrm>
        </p:grpSpPr>
        <p:sp>
          <p:nvSpPr>
            <p:cNvPr id="71758" name="Text Box 78">
              <a:extLst>
                <a:ext uri="{FF2B5EF4-FFF2-40B4-BE49-F238E27FC236}">
                  <a16:creationId xmlns:a16="http://schemas.microsoft.com/office/drawing/2014/main" id="{76523500-C5C5-E8BA-0C95-C760B8DDBE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334"/>
              <a:ext cx="5088" cy="5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设 </a:t>
              </a:r>
              <a:r>
                <a:rPr lang="en-US" altLang="zh-CN" b="1" i="1">
                  <a:solidFill>
                    <a:schemeClr val="accent2"/>
                  </a:solidFill>
                  <a:sym typeface="Symbol" panose="05050102010706020507" pitchFamily="18" charset="2"/>
                </a:rPr>
                <a:t>P</a:t>
              </a:r>
              <a:r>
                <a:rPr lang="en-US" altLang="zh-CN" b="1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n </a:t>
              </a:r>
              <a:r>
                <a:rPr lang="zh-CN" altLang="en-US" b="1"/>
                <a:t>的首项系数为</a:t>
              </a:r>
              <a:r>
                <a:rPr lang="en-US" altLang="zh-CN" b="1" i="1">
                  <a:solidFill>
                    <a:schemeClr val="accent2"/>
                  </a:solidFill>
                  <a:sym typeface="Symbol" panose="05050102010706020507" pitchFamily="18" charset="2"/>
                </a:rPr>
                <a:t>a</a:t>
              </a:r>
              <a:r>
                <a:rPr lang="en-US" altLang="zh-CN" b="1" i="1" baseline="-25000">
                  <a:solidFill>
                    <a:schemeClr val="accent2"/>
                  </a:solidFill>
                  <a:sym typeface="Symbol" panose="05050102010706020507" pitchFamily="18" charset="2"/>
                </a:rPr>
                <a:t>n</a:t>
              </a:r>
              <a:r>
                <a:rPr lang="zh-CN" altLang="en-US" b="1"/>
                <a:t>，则取                             可使精度尽可能少损失。</a:t>
              </a:r>
            </a:p>
          </p:txBody>
        </p:sp>
        <p:grpSp>
          <p:nvGrpSpPr>
            <p:cNvPr id="71782" name="Group 102">
              <a:extLst>
                <a:ext uri="{FF2B5EF4-FFF2-40B4-BE49-F238E27FC236}">
                  <a16:creationId xmlns:a16="http://schemas.microsoft.com/office/drawing/2014/main" id="{2379FB19-DFE6-5F44-CDE5-23AFFE1EB8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3264"/>
              <a:ext cx="1416" cy="497"/>
              <a:chOff x="3158" y="3228"/>
              <a:chExt cx="1416" cy="497"/>
            </a:xfrm>
          </p:grpSpPr>
          <p:sp>
            <p:nvSpPr>
              <p:cNvPr id="71762" name="Line 82">
                <a:extLst>
                  <a:ext uri="{FF2B5EF4-FFF2-40B4-BE49-F238E27FC236}">
                    <a16:creationId xmlns:a16="http://schemas.microsoft.com/office/drawing/2014/main" id="{318A7622-E9A7-2713-8D73-A1949D603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2" y="3468"/>
                <a:ext cx="452" cy="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1763" name="Rectangle 83">
                <a:extLst>
                  <a:ext uri="{FF2B5EF4-FFF2-40B4-BE49-F238E27FC236}">
                    <a16:creationId xmlns:a16="http://schemas.microsoft.com/office/drawing/2014/main" id="{B9552ED5-AE78-D1AB-B765-232AC4CEED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1" y="3478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1764" name="Rectangle 84">
                <a:extLst>
                  <a:ext uri="{FF2B5EF4-FFF2-40B4-BE49-F238E27FC236}">
                    <a16:creationId xmlns:a16="http://schemas.microsoft.com/office/drawing/2014/main" id="{0FD54B92-361A-A40D-32DE-5F64144A94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99" y="3495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71765" name="Rectangle 85">
                <a:extLst>
                  <a:ext uri="{FF2B5EF4-FFF2-40B4-BE49-F238E27FC236}">
                    <a16:creationId xmlns:a16="http://schemas.microsoft.com/office/drawing/2014/main" id="{F2786356-738E-399B-1660-457804FDFC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05" y="3228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1766" name="Rectangle 86">
                <a:extLst>
                  <a:ext uri="{FF2B5EF4-FFF2-40B4-BE49-F238E27FC236}">
                    <a16:creationId xmlns:a16="http://schemas.microsoft.com/office/drawing/2014/main" id="{41E64B23-F3D7-B778-71A9-FE19D5A0A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12" y="3228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1767" name="Rectangle 87">
                <a:extLst>
                  <a:ext uri="{FF2B5EF4-FFF2-40B4-BE49-F238E27FC236}">
                    <a16:creationId xmlns:a16="http://schemas.microsoft.com/office/drawing/2014/main" id="{A9674A44-5377-B5F2-A929-DF75D3962D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1" y="3347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1768" name="Rectangle 88">
                <a:extLst>
                  <a:ext uri="{FF2B5EF4-FFF2-40B4-BE49-F238E27FC236}">
                    <a16:creationId xmlns:a16="http://schemas.microsoft.com/office/drawing/2014/main" id="{7ACABFF2-94C5-288C-1569-776CB7E2F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38" y="3347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1769" name="Rectangle 89">
                <a:extLst>
                  <a:ext uri="{FF2B5EF4-FFF2-40B4-BE49-F238E27FC236}">
                    <a16:creationId xmlns:a16="http://schemas.microsoft.com/office/drawing/2014/main" id="{75D38F6D-8DEA-CEA7-74B5-A3A0D200CB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69" y="346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1770" name="Rectangle 90">
                <a:extLst>
                  <a:ext uri="{FF2B5EF4-FFF2-40B4-BE49-F238E27FC236}">
                    <a16:creationId xmlns:a16="http://schemas.microsoft.com/office/drawing/2014/main" id="{6B17C401-16C0-E0E0-0341-046D146D49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86" y="3325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</a:t>
                </a:r>
                <a:endParaRPr lang="en-US" altLang="zh-CN"/>
              </a:p>
            </p:txBody>
          </p:sp>
          <p:sp>
            <p:nvSpPr>
              <p:cNvPr id="71771" name="Rectangle 91">
                <a:extLst>
                  <a:ext uri="{FF2B5EF4-FFF2-40B4-BE49-F238E27FC236}">
                    <a16:creationId xmlns:a16="http://schemas.microsoft.com/office/drawing/2014/main" id="{7701161B-603B-2988-57AD-4C406A29F1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3325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71772" name="Rectangle 92">
                <a:extLst>
                  <a:ext uri="{FF2B5EF4-FFF2-40B4-BE49-F238E27FC236}">
                    <a16:creationId xmlns:a16="http://schemas.microsoft.com/office/drawing/2014/main" id="{2E3012C7-644D-F9CF-AF64-E44E2E0C4C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01" y="3479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71773" name="Rectangle 93">
                <a:extLst>
                  <a:ext uri="{FF2B5EF4-FFF2-40B4-BE49-F238E27FC236}">
                    <a16:creationId xmlns:a16="http://schemas.microsoft.com/office/drawing/2014/main" id="{1BF6B321-CD63-5E41-C53E-FCDFC49D0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32" y="3344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71774" name="Rectangle 94">
                <a:extLst>
                  <a:ext uri="{FF2B5EF4-FFF2-40B4-BE49-F238E27FC236}">
                    <a16:creationId xmlns:a16="http://schemas.microsoft.com/office/drawing/2014/main" id="{00B38C75-249C-FCD4-60F0-3B66BB9B3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46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71775" name="Rectangle 95">
                <a:extLst>
                  <a:ext uri="{FF2B5EF4-FFF2-40B4-BE49-F238E27FC236}">
                    <a16:creationId xmlns:a16="http://schemas.microsoft.com/office/drawing/2014/main" id="{2FC3D92A-33E4-08A2-E600-9043D70D6A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57" y="3463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FF0000"/>
                    </a:solidFill>
                  </a:rPr>
                  <a:t>n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71776" name="Rectangle 96">
                <a:extLst>
                  <a:ext uri="{FF2B5EF4-FFF2-40B4-BE49-F238E27FC236}">
                    <a16:creationId xmlns:a16="http://schemas.microsoft.com/office/drawing/2014/main" id="{DB743BED-F1FF-CD4D-02F9-DF036615C3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98" y="3228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1777" name="Rectangle 97">
                <a:extLst>
                  <a:ext uri="{FF2B5EF4-FFF2-40B4-BE49-F238E27FC236}">
                    <a16:creationId xmlns:a16="http://schemas.microsoft.com/office/drawing/2014/main" id="{EC62D34F-62ED-7129-E1C7-E854A21DC4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23" y="3228"/>
                <a:ext cx="11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1778" name="Rectangle 98">
                <a:extLst>
                  <a:ext uri="{FF2B5EF4-FFF2-40B4-BE49-F238E27FC236}">
                    <a16:creationId xmlns:a16="http://schemas.microsoft.com/office/drawing/2014/main" id="{2A77BF4B-D7BF-3544-F1B3-C741EB9B7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83" y="3347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</a:rPr>
                  <a:t>a</a:t>
                </a:r>
                <a:endParaRPr lang="en-US" altLang="zh-CN"/>
              </a:p>
            </p:txBody>
          </p:sp>
          <p:sp>
            <p:nvSpPr>
              <p:cNvPr id="71779" name="Rectangle 99">
                <a:extLst>
                  <a:ext uri="{FF2B5EF4-FFF2-40B4-BE49-F238E27FC236}">
                    <a16:creationId xmlns:a16="http://schemas.microsoft.com/office/drawing/2014/main" id="{FA1E72F9-CA25-5909-1CE8-8D22863761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4" y="3347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1780" name="Rectangle 100">
                <a:extLst>
                  <a:ext uri="{FF2B5EF4-FFF2-40B4-BE49-F238E27FC236}">
                    <a16:creationId xmlns:a16="http://schemas.microsoft.com/office/drawing/2014/main" id="{36E89584-7982-90D2-FD86-B8BA1B0FA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58" y="3347"/>
                <a:ext cx="11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FF0000"/>
                    </a:solidFill>
                  </a:rPr>
                  <a:t>P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71781" name="Line 101">
                <a:extLst>
                  <a:ext uri="{FF2B5EF4-FFF2-40B4-BE49-F238E27FC236}">
                    <a16:creationId xmlns:a16="http://schemas.microsoft.com/office/drawing/2014/main" id="{AFDECC0B-5A1B-792B-EA0C-16D42755BE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68" y="3360"/>
                <a:ext cx="144" cy="0"/>
              </a:xfrm>
              <a:prstGeom prst="line">
                <a:avLst/>
              </a:prstGeom>
              <a:noFill/>
              <a:ln w="19050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1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71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717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717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3" grpId="0" autoUpdateAnimBg="0"/>
      <p:bldP spid="71756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00E0989E-2AB9-5B46-E943-ED5341999C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Optimal Approximation</a:t>
            </a:r>
          </a:p>
        </p:txBody>
      </p:sp>
      <p:grpSp>
        <p:nvGrpSpPr>
          <p:cNvPr id="72712" name="Group 8">
            <a:extLst>
              <a:ext uri="{FF2B5EF4-FFF2-40B4-BE49-F238E27FC236}">
                <a16:creationId xmlns:a16="http://schemas.microsoft.com/office/drawing/2014/main" id="{7EC927E4-3909-2541-DEB0-0B8003EF91CB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304800"/>
            <a:ext cx="8389938" cy="1676400"/>
            <a:chOff x="240" y="240"/>
            <a:chExt cx="5285" cy="1056"/>
          </a:xfrm>
        </p:grpSpPr>
        <p:sp>
          <p:nvSpPr>
            <p:cNvPr id="72707" name="Text Box 3">
              <a:extLst>
                <a:ext uri="{FF2B5EF4-FFF2-40B4-BE49-F238E27FC236}">
                  <a16:creationId xmlns:a16="http://schemas.microsoft.com/office/drawing/2014/main" id="{2469CAE8-4A40-1D7C-F514-0BB2A9BF9A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240"/>
              <a:ext cx="41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577850" indent="-577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83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88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例：</a:t>
              </a:r>
              <a:r>
                <a:rPr lang="zh-CN" altLang="en-US" b="1">
                  <a:ea typeface="楷体_GB2312" pitchFamily="49" charset="-122"/>
                </a:rPr>
                <a:t> </a:t>
              </a:r>
              <a:r>
                <a:rPr lang="en-US" altLang="zh-CN" b="1" i="1">
                  <a:ea typeface="楷体_GB2312" pitchFamily="49" charset="-122"/>
                </a:rPr>
                <a:t>f 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 = </a:t>
              </a:r>
              <a:r>
                <a:rPr lang="en-US" altLang="zh-CN" b="1" i="1">
                  <a:ea typeface="楷体_GB2312" pitchFamily="49" charset="-122"/>
                </a:rPr>
                <a:t>e</a:t>
              </a:r>
              <a:r>
                <a:rPr lang="en-US" altLang="zh-CN" b="1" i="1" baseline="30000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ea typeface="楷体_GB2312" pitchFamily="49" charset="-122"/>
                </a:rPr>
                <a:t>在</a:t>
              </a:r>
              <a:r>
                <a:rPr lang="en-US" altLang="zh-CN" b="1">
                  <a:ea typeface="楷体_GB2312" pitchFamily="49" charset="-122"/>
                </a:rPr>
                <a:t>[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1</a:t>
              </a:r>
              <a:r>
                <a:rPr lang="en-US" altLang="zh-CN" b="1">
                  <a:ea typeface="楷体_GB2312" pitchFamily="49" charset="-122"/>
                </a:rPr>
                <a:t>, 1]</a:t>
              </a:r>
              <a:r>
                <a:rPr lang="zh-CN" altLang="en-US" b="1">
                  <a:ea typeface="楷体_GB2312" pitchFamily="49" charset="-122"/>
                </a:rPr>
                <a:t>上的</a:t>
              </a:r>
              <a:r>
                <a:rPr lang="en-US" altLang="zh-CN" b="1">
                  <a:ea typeface="楷体_GB2312" pitchFamily="49" charset="-122"/>
                </a:rPr>
                <a:t>4 </a:t>
              </a:r>
              <a:r>
                <a:rPr lang="zh-CN" altLang="en-US" b="1">
                  <a:ea typeface="楷体_GB2312" pitchFamily="49" charset="-122"/>
                </a:rPr>
                <a:t>阶 </a:t>
              </a:r>
              <a:r>
                <a:rPr lang="en-US" altLang="zh-CN" b="1">
                  <a:ea typeface="楷体_GB2312" pitchFamily="49" charset="-122"/>
                </a:rPr>
                <a:t>Taylor </a:t>
              </a:r>
              <a:r>
                <a:rPr lang="zh-CN" altLang="en-US" b="1">
                  <a:ea typeface="楷体_GB2312" pitchFamily="49" charset="-122"/>
                </a:rPr>
                <a:t>展开为</a:t>
              </a:r>
            </a:p>
          </p:txBody>
        </p:sp>
        <p:graphicFrame>
          <p:nvGraphicFramePr>
            <p:cNvPr id="72708" name="Object 4">
              <a:extLst>
                <a:ext uri="{FF2B5EF4-FFF2-40B4-BE49-F238E27FC236}">
                  <a16:creationId xmlns:a16="http://schemas.microsoft.com/office/drawing/2014/main" id="{3EA86245-0614-5A03-1EA3-ECDFCB376B6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4" y="528"/>
            <a:ext cx="1968" cy="4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625400" imgH="419040" progId="Equation.DSMT4">
                    <p:embed/>
                  </p:oleObj>
                </mc:Choice>
                <mc:Fallback>
                  <p:oleObj name="Equation" r:id="rId6" imgW="1625400" imgH="419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4" y="528"/>
                          <a:ext cx="1968" cy="4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09" name="Text Box 5">
              <a:extLst>
                <a:ext uri="{FF2B5EF4-FFF2-40B4-BE49-F238E27FC236}">
                  <a16:creationId xmlns:a16="http://schemas.microsoft.com/office/drawing/2014/main" id="{A5E91677-B18C-3CC9-6F93-50E51AF096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624"/>
              <a:ext cx="124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，此时误差</a:t>
              </a:r>
            </a:p>
          </p:txBody>
        </p:sp>
        <p:graphicFrame>
          <p:nvGraphicFramePr>
            <p:cNvPr id="72710" name="Object 6">
              <a:extLst>
                <a:ext uri="{FF2B5EF4-FFF2-40B4-BE49-F238E27FC236}">
                  <a16:creationId xmlns:a16="http://schemas.microsoft.com/office/drawing/2014/main" id="{513DC8B0-842B-222B-B1D0-A30B9CA4DE9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0" y="528"/>
            <a:ext cx="1925" cy="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600200" imgH="419040" progId="Equation.DSMT4">
                    <p:embed/>
                  </p:oleObj>
                </mc:Choice>
                <mc:Fallback>
                  <p:oleObj name="Equation" r:id="rId8" imgW="1600200" imgH="41904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0" y="528"/>
                          <a:ext cx="1925" cy="4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11" name="Text Box 7">
              <a:extLst>
                <a:ext uri="{FF2B5EF4-FFF2-40B4-BE49-F238E27FC236}">
                  <a16:creationId xmlns:a16="http://schemas.microsoft.com/office/drawing/2014/main" id="{603D665C-1193-18DD-2E40-B81B61398D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" y="1008"/>
              <a:ext cx="25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请将其</a:t>
              </a:r>
              <a:r>
                <a:rPr lang="zh-CN" altLang="en-US" sz="2400" b="1">
                  <a:solidFill>
                    <a:schemeClr val="accent2"/>
                  </a:solidFill>
                </a:rPr>
                <a:t>降为</a:t>
              </a:r>
              <a:r>
                <a:rPr lang="en-US" altLang="zh-CN" sz="2400" b="1">
                  <a:solidFill>
                    <a:schemeClr val="accent2"/>
                  </a:solidFill>
                </a:rPr>
                <a:t>2</a:t>
              </a:r>
              <a:r>
                <a:rPr lang="zh-CN" altLang="en-US" sz="2400" b="1">
                  <a:solidFill>
                    <a:schemeClr val="accent2"/>
                  </a:solidFill>
                </a:rPr>
                <a:t>阶多项式</a:t>
              </a:r>
              <a:r>
                <a:rPr lang="zh-CN" altLang="en-US" sz="2400" b="1"/>
                <a:t>。</a:t>
              </a:r>
            </a:p>
          </p:txBody>
        </p:sp>
      </p:grpSp>
      <p:grpSp>
        <p:nvGrpSpPr>
          <p:cNvPr id="72720" name="Group 16">
            <a:extLst>
              <a:ext uri="{FF2B5EF4-FFF2-40B4-BE49-F238E27FC236}">
                <a16:creationId xmlns:a16="http://schemas.microsoft.com/office/drawing/2014/main" id="{560D0A24-F9A6-06A7-0BD0-BE8069FCBEB7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057400"/>
            <a:ext cx="8534400" cy="696913"/>
            <a:chOff x="288" y="1296"/>
            <a:chExt cx="5376" cy="439"/>
          </a:xfrm>
        </p:grpSpPr>
        <p:sp>
          <p:nvSpPr>
            <p:cNvPr id="72714" name="Text Box 10">
              <a:extLst>
                <a:ext uri="{FF2B5EF4-FFF2-40B4-BE49-F238E27FC236}">
                  <a16:creationId xmlns:a16="http://schemas.microsoft.com/office/drawing/2014/main" id="{34E7BCEF-1BBC-FEA9-98B7-1CE6A651D1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367"/>
              <a:ext cx="14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>
                  <a:solidFill>
                    <a:schemeClr val="accent2"/>
                  </a:solidFill>
                </a:rPr>
                <a:t>解：</a:t>
              </a:r>
              <a:r>
                <a:rPr lang="zh-CN" altLang="en-US" sz="2400" b="1"/>
                <a:t> 取</a:t>
              </a:r>
            </a:p>
          </p:txBody>
        </p:sp>
        <p:graphicFrame>
          <p:nvGraphicFramePr>
            <p:cNvPr id="72715" name="Object 11">
              <a:extLst>
                <a:ext uri="{FF2B5EF4-FFF2-40B4-BE49-F238E27FC236}">
                  <a16:creationId xmlns:a16="http://schemas.microsoft.com/office/drawing/2014/main" id="{854F39CE-9C2D-DEB7-9CD7-F808C122F0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296"/>
            <a:ext cx="2403" cy="43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2323800" imgH="393480" progId="Equation.DSMT4">
                    <p:embed/>
                  </p:oleObj>
                </mc:Choice>
                <mc:Fallback>
                  <p:oleObj name="Equation" r:id="rId10" imgW="2323800" imgH="39348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296"/>
                          <a:ext cx="2403" cy="43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719" name="Group 15">
              <a:extLst>
                <a:ext uri="{FF2B5EF4-FFF2-40B4-BE49-F238E27FC236}">
                  <a16:creationId xmlns:a16="http://schemas.microsoft.com/office/drawing/2014/main" id="{D045C5F6-F1DE-933E-C43A-442BC5B891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1392"/>
              <a:ext cx="2208" cy="250"/>
              <a:chOff x="2784" y="2304"/>
              <a:chExt cx="2208" cy="250"/>
            </a:xfrm>
          </p:grpSpPr>
          <p:graphicFrame>
            <p:nvGraphicFramePr>
              <p:cNvPr id="72716" name="Object 12">
                <a:extLst>
                  <a:ext uri="{FF2B5EF4-FFF2-40B4-BE49-F238E27FC236}">
                    <a16:creationId xmlns:a16="http://schemas.microsoft.com/office/drawing/2014/main" id="{1DBC5288-3F82-29BC-FE1B-66EA0F0E5BF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504" y="2304"/>
              <a:ext cx="1232" cy="2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155600" imgH="228600" progId="Equation.DSMT4">
                      <p:embed/>
                    </p:oleObj>
                  </mc:Choice>
                  <mc:Fallback>
                    <p:oleObj name="Equation" r:id="rId12" imgW="1155600" imgH="228600" progId="Equation.DSMT4">
                      <p:embed/>
                      <p:pic>
                        <p:nvPicPr>
                          <p:cNvPr id="0" name="Object 1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504" y="2304"/>
                            <a:ext cx="1232" cy="23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17" name="Text Box 13">
                <a:extLst>
                  <a:ext uri="{FF2B5EF4-FFF2-40B4-BE49-F238E27FC236}">
                    <a16:creationId xmlns:a16="http://schemas.microsoft.com/office/drawing/2014/main" id="{B358FD9E-E80B-4E56-C694-2DE3AAAFE3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84" y="2304"/>
                <a:ext cx="220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008000"/>
                    </a:solidFill>
                  </a:rPr>
                  <a:t>（查表知                              ）</a:t>
                </a:r>
              </a:p>
            </p:txBody>
          </p:sp>
        </p:grpSp>
      </p:grpSp>
      <p:grpSp>
        <p:nvGrpSpPr>
          <p:cNvPr id="72724" name="Group 20">
            <a:extLst>
              <a:ext uri="{FF2B5EF4-FFF2-40B4-BE49-F238E27FC236}">
                <a16:creationId xmlns:a16="http://schemas.microsoft.com/office/drawing/2014/main" id="{A642AB8E-40F8-18F0-310F-9B1A88808EC0}"/>
              </a:ext>
            </a:extLst>
          </p:cNvPr>
          <p:cNvGrpSpPr>
            <a:grpSpLocks/>
          </p:cNvGrpSpPr>
          <p:nvPr/>
        </p:nvGrpSpPr>
        <p:grpSpPr bwMode="auto">
          <a:xfrm>
            <a:off x="1219200" y="2743200"/>
            <a:ext cx="7620000" cy="742950"/>
            <a:chOff x="864" y="1776"/>
            <a:chExt cx="4800" cy="468"/>
          </a:xfrm>
        </p:grpSpPr>
        <p:sp>
          <p:nvSpPr>
            <p:cNvPr id="72721" name="AutoShape 17">
              <a:extLst>
                <a:ext uri="{FF2B5EF4-FFF2-40B4-BE49-F238E27FC236}">
                  <a16:creationId xmlns:a16="http://schemas.microsoft.com/office/drawing/2014/main" id="{82579408-28ED-31A2-DCE0-FBF5F1136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1968"/>
              <a:ext cx="144" cy="96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accent2"/>
            </a:solidFill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aphicFrame>
          <p:nvGraphicFramePr>
            <p:cNvPr id="72722" name="Object 18">
              <a:extLst>
                <a:ext uri="{FF2B5EF4-FFF2-40B4-BE49-F238E27FC236}">
                  <a16:creationId xmlns:a16="http://schemas.microsoft.com/office/drawing/2014/main" id="{B4A65B07-849D-B563-F1B2-A563ECD08FB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1776"/>
            <a:ext cx="2832" cy="4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2501640" imgH="419040" progId="Equation.DSMT4">
                    <p:embed/>
                  </p:oleObj>
                </mc:Choice>
                <mc:Fallback>
                  <p:oleObj name="Equation" r:id="rId14" imgW="2501640" imgH="4190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776"/>
                          <a:ext cx="2832" cy="4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23" name="Object 19">
              <a:extLst>
                <a:ext uri="{FF2B5EF4-FFF2-40B4-BE49-F238E27FC236}">
                  <a16:creationId xmlns:a16="http://schemas.microsoft.com/office/drawing/2014/main" id="{9B139C47-F489-F785-22D1-710686168A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0" y="1813"/>
            <a:ext cx="1824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1549080" imgH="393480" progId="Equation.DSMT4">
                    <p:embed/>
                  </p:oleObj>
                </mc:Choice>
                <mc:Fallback>
                  <p:oleObj name="Equation" r:id="rId16" imgW="1549080" imgH="393480" progId="Equation.DSMT4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813"/>
                          <a:ext cx="1824" cy="4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2731" name="Group 27">
            <a:extLst>
              <a:ext uri="{FF2B5EF4-FFF2-40B4-BE49-F238E27FC236}">
                <a16:creationId xmlns:a16="http://schemas.microsoft.com/office/drawing/2014/main" id="{0C35D2A2-976B-03AD-D655-B9C6A9EE203A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429000"/>
            <a:ext cx="7467600" cy="735013"/>
            <a:chOff x="720" y="2400"/>
            <a:chExt cx="4704" cy="463"/>
          </a:xfrm>
        </p:grpSpPr>
        <p:sp>
          <p:nvSpPr>
            <p:cNvPr id="72726" name="Text Box 22">
              <a:extLst>
                <a:ext uri="{FF2B5EF4-FFF2-40B4-BE49-F238E27FC236}">
                  <a16:creationId xmlns:a16="http://schemas.microsoft.com/office/drawing/2014/main" id="{1AEE1C8E-550C-6FC2-9F7F-563203478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73"/>
              <a:ext cx="62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取</a:t>
              </a:r>
            </a:p>
          </p:txBody>
        </p:sp>
        <p:graphicFrame>
          <p:nvGraphicFramePr>
            <p:cNvPr id="72727" name="Object 23">
              <a:extLst>
                <a:ext uri="{FF2B5EF4-FFF2-40B4-BE49-F238E27FC236}">
                  <a16:creationId xmlns:a16="http://schemas.microsoft.com/office/drawing/2014/main" id="{3180EA97-CC1B-8446-A7E7-8F65520D2F2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008" y="2400"/>
            <a:ext cx="2378" cy="4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1993680" imgH="393480" progId="Equation.DSMT4">
                    <p:embed/>
                  </p:oleObj>
                </mc:Choice>
                <mc:Fallback>
                  <p:oleObj name="Equation" r:id="rId18" imgW="1993680" imgH="393480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2400"/>
                          <a:ext cx="2378" cy="4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730" name="Group 26">
              <a:extLst>
                <a:ext uri="{FF2B5EF4-FFF2-40B4-BE49-F238E27FC236}">
                  <a16:creationId xmlns:a16="http://schemas.microsoft.com/office/drawing/2014/main" id="{ADA38E36-4790-FABA-6E3D-7F18DE3A02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56" y="2496"/>
              <a:ext cx="1968" cy="258"/>
              <a:chOff x="2880" y="3264"/>
              <a:chExt cx="1968" cy="258"/>
            </a:xfrm>
          </p:grpSpPr>
          <p:graphicFrame>
            <p:nvGraphicFramePr>
              <p:cNvPr id="72728" name="Object 24">
                <a:extLst>
                  <a:ext uri="{FF2B5EF4-FFF2-40B4-BE49-F238E27FC236}">
                    <a16:creationId xmlns:a16="http://schemas.microsoft.com/office/drawing/2014/main" id="{5592BA65-5CE5-9522-9469-E4D85E66A4A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600" y="3264"/>
              <a:ext cx="948" cy="25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888840" imgH="241200" progId="Equation.DSMT4">
                      <p:embed/>
                    </p:oleObj>
                  </mc:Choice>
                  <mc:Fallback>
                    <p:oleObj name="Equation" r:id="rId20" imgW="888840" imgH="24120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600" y="3264"/>
                            <a:ext cx="948" cy="25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2729" name="Text Box 25">
                <a:extLst>
                  <a:ext uri="{FF2B5EF4-FFF2-40B4-BE49-F238E27FC236}">
                    <a16:creationId xmlns:a16="http://schemas.microsoft.com/office/drawing/2014/main" id="{2328BD1B-DE9B-6E25-B0BC-B1CE2A79CC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264"/>
                <a:ext cx="196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zh-CN" altLang="en-US" sz="2000" b="1">
                    <a:solidFill>
                      <a:srgbClr val="008000"/>
                    </a:solidFill>
                  </a:rPr>
                  <a:t>（查表知                        ）</a:t>
                </a:r>
                <a:endParaRPr lang="zh-CN" altLang="en-US"/>
              </a:p>
            </p:txBody>
          </p:sp>
        </p:grpSp>
      </p:grpSp>
      <p:grpSp>
        <p:nvGrpSpPr>
          <p:cNvPr id="72734" name="Group 30">
            <a:extLst>
              <a:ext uri="{FF2B5EF4-FFF2-40B4-BE49-F238E27FC236}">
                <a16:creationId xmlns:a16="http://schemas.microsoft.com/office/drawing/2014/main" id="{01CA4C43-55E2-01B8-BC55-F40FD244570D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4191000"/>
            <a:ext cx="3657600" cy="698500"/>
            <a:chOff x="1344" y="3025"/>
            <a:chExt cx="2304" cy="440"/>
          </a:xfrm>
        </p:grpSpPr>
        <p:graphicFrame>
          <p:nvGraphicFramePr>
            <p:cNvPr id="72732" name="Object 28">
              <a:extLst>
                <a:ext uri="{FF2B5EF4-FFF2-40B4-BE49-F238E27FC236}">
                  <a16:creationId xmlns:a16="http://schemas.microsoft.com/office/drawing/2014/main" id="{474E4988-5A33-6BC5-7AFC-EBA4F3284DB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27" y="3025"/>
            <a:ext cx="2021" cy="4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1726920" imgH="393480" progId="Equation.DSMT4">
                    <p:embed/>
                  </p:oleObj>
                </mc:Choice>
                <mc:Fallback>
                  <p:oleObj name="Equation" r:id="rId22" imgW="1726920" imgH="393480" progId="Equation.DSMT4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7" y="3025"/>
                          <a:ext cx="2021" cy="4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2733" name="AutoShape 29">
              <a:extLst>
                <a:ext uri="{FF2B5EF4-FFF2-40B4-BE49-F238E27FC236}">
                  <a16:creationId xmlns:a16="http://schemas.microsoft.com/office/drawing/2014/main" id="{09F10C4B-C4AC-1304-1216-26E4830A08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68"/>
              <a:ext cx="240" cy="144"/>
            </a:xfrm>
            <a:prstGeom prst="rightArrow">
              <a:avLst>
                <a:gd name="adj1" fmla="val 50000"/>
                <a:gd name="adj2" fmla="val 41667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aphicFrame>
        <p:nvGraphicFramePr>
          <p:cNvPr id="72735" name="Object 31">
            <a:extLst>
              <a:ext uri="{FF2B5EF4-FFF2-40B4-BE49-F238E27FC236}">
                <a16:creationId xmlns:a16="http://schemas.microsoft.com/office/drawing/2014/main" id="{922BB7E6-8098-A3EA-FEF8-FBCA88E24C9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4267200"/>
          <a:ext cx="2819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09400" imgH="241200" progId="Equation.DSMT4">
                  <p:embed/>
                </p:oleObj>
              </mc:Choice>
              <mc:Fallback>
                <p:oleObj name="Equation" r:id="rId24" imgW="1409400" imgH="241200" progId="Equation.DSMT4">
                  <p:embed/>
                  <p:pic>
                    <p:nvPicPr>
                      <p:cNvPr id="0" name="Object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267200"/>
                        <a:ext cx="2819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2740" name="Group 36">
            <a:extLst>
              <a:ext uri="{FF2B5EF4-FFF2-40B4-BE49-F238E27FC236}">
                <a16:creationId xmlns:a16="http://schemas.microsoft.com/office/drawing/2014/main" id="{E0C16654-9D32-FC5F-B44B-19FFC8418DE3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4876800"/>
            <a:ext cx="6443663" cy="793750"/>
            <a:chOff x="480" y="3408"/>
            <a:chExt cx="4059" cy="500"/>
          </a:xfrm>
        </p:grpSpPr>
        <p:sp>
          <p:nvSpPr>
            <p:cNvPr id="72737" name="Text Box 33">
              <a:extLst>
                <a:ext uri="{FF2B5EF4-FFF2-40B4-BE49-F238E27FC236}">
                  <a16:creationId xmlns:a16="http://schemas.microsoft.com/office/drawing/2014/main" id="{80E38802-1F1C-1946-9C7E-8E1435641A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0" y="3504"/>
              <a:ext cx="37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若简单取                           ，则误差</a:t>
              </a:r>
            </a:p>
          </p:txBody>
        </p:sp>
        <p:graphicFrame>
          <p:nvGraphicFramePr>
            <p:cNvPr id="72738" name="Object 34">
              <a:extLst>
                <a:ext uri="{FF2B5EF4-FFF2-40B4-BE49-F238E27FC236}">
                  <a16:creationId xmlns:a16="http://schemas.microsoft.com/office/drawing/2014/main" id="{B95279EB-5400-20E4-AB75-C8902E8D610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96" y="3408"/>
            <a:ext cx="1256" cy="4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1168200" imgH="419040" progId="Equation.DSMT4">
                    <p:embed/>
                  </p:oleObj>
                </mc:Choice>
                <mc:Fallback>
                  <p:oleObj name="Equation" r:id="rId26" imgW="1168200" imgH="419040" progId="Equation.DSMT4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3408"/>
                          <a:ext cx="1256" cy="4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739" name="Object 35">
              <a:extLst>
                <a:ext uri="{FF2B5EF4-FFF2-40B4-BE49-F238E27FC236}">
                  <a16:creationId xmlns:a16="http://schemas.microsoft.com/office/drawing/2014/main" id="{2E89B86D-85CF-AB32-51F9-1DD27D8B32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408"/>
            <a:ext cx="1131" cy="5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8" imgW="736560" imgH="419040" progId="Equation.DSMT4">
                    <p:embed/>
                  </p:oleObj>
                </mc:Choice>
                <mc:Fallback>
                  <p:oleObj name="Equation" r:id="rId28" imgW="736560" imgH="419040" progId="Equation.DSMT4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408"/>
                          <a:ext cx="1131" cy="5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2741" name="Oval 37">
            <a:extLst>
              <a:ext uri="{FF2B5EF4-FFF2-40B4-BE49-F238E27FC236}">
                <a16:creationId xmlns:a16="http://schemas.microsoft.com/office/drawing/2014/main" id="{6C102A73-3DC5-F4F0-8D4A-EB5C4417E5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4114800"/>
            <a:ext cx="2209800" cy="8382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2743" name="AutoShape 39">
            <a:extLst>
              <a:ext uri="{FF2B5EF4-FFF2-40B4-BE49-F238E27FC236}">
                <a16:creationId xmlns:a16="http://schemas.microsoft.com/office/drawing/2014/main" id="{8C1142BA-387D-9240-258C-FEBE23782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5638800"/>
            <a:ext cx="8229600" cy="1066800"/>
          </a:xfrm>
          <a:prstGeom prst="roundRect">
            <a:avLst>
              <a:gd name="adj" fmla="val 16667"/>
            </a:avLst>
          </a:prstGeom>
          <a:blipFill dpi="0" rotWithShape="0">
            <a:blip r:embed="rId30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marL="577850" indent="-577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683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9588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</a:rPr>
              <a:t>注：</a:t>
            </a:r>
            <a:r>
              <a:rPr lang="zh-CN" altLang="en-US" b="1">
                <a:ea typeface="楷体_GB2312" pitchFamily="49" charset="-122"/>
              </a:rPr>
              <a:t>对一般区间</a:t>
            </a:r>
            <a:r>
              <a:rPr lang="en-US" altLang="zh-CN" b="1">
                <a:ea typeface="楷体_GB2312" pitchFamily="49" charset="-122"/>
              </a:rPr>
              <a:t>[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a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, </a:t>
            </a:r>
            <a:r>
              <a:rPr lang="en-US" altLang="zh-CN" b="1" i="1">
                <a:ea typeface="楷体_GB2312" pitchFamily="49" charset="-122"/>
                <a:sym typeface="Symbol" panose="05050102010706020507" pitchFamily="18" charset="2"/>
              </a:rPr>
              <a:t>b</a:t>
            </a:r>
            <a:r>
              <a:rPr lang="en-US" altLang="zh-CN" b="1">
                <a:ea typeface="楷体_GB2312" pitchFamily="49" charset="-122"/>
              </a:rPr>
              <a:t>]</a:t>
            </a:r>
            <a:r>
              <a:rPr lang="zh-CN" altLang="en-US" b="1">
                <a:ea typeface="楷体_GB2312" pitchFamily="49" charset="-122"/>
              </a:rPr>
              <a:t>，先将 </a:t>
            </a:r>
            <a:r>
              <a:rPr lang="en-US" altLang="en-US" b="1" i="1">
                <a:ea typeface="楷体_GB2312" pitchFamily="49" charset="-122"/>
              </a:rPr>
              <a:t>x</a:t>
            </a:r>
            <a:r>
              <a:rPr lang="en-US" altLang="en-US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换为</a:t>
            </a:r>
            <a:r>
              <a:rPr lang="zh-CN" altLang="en-US" b="1" i="1">
                <a:ea typeface="楷体_GB2312" pitchFamily="49" charset="-122"/>
              </a:rPr>
              <a:t> </a:t>
            </a:r>
            <a:r>
              <a:rPr lang="en-US" altLang="en-US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，考虑 </a:t>
            </a:r>
            <a:r>
              <a:rPr lang="en-US" altLang="zh-CN" b="1" i="1">
                <a:ea typeface="楷体_GB2312" pitchFamily="49" charset="-122"/>
              </a:rPr>
              <a:t>f 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在</a:t>
            </a:r>
            <a:r>
              <a:rPr lang="en-US" altLang="zh-CN" b="1">
                <a:ea typeface="楷体_GB2312" pitchFamily="49" charset="-122"/>
              </a:rPr>
              <a:t>[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1</a:t>
            </a:r>
            <a:r>
              <a:rPr lang="en-US" altLang="zh-CN" b="1">
                <a:ea typeface="楷体_GB2312" pitchFamily="49" charset="-122"/>
              </a:rPr>
              <a:t>, 1]</a:t>
            </a:r>
            <a:r>
              <a:rPr lang="zh-CN" altLang="en-US" b="1">
                <a:ea typeface="楷体_GB2312" pitchFamily="49" charset="-122"/>
              </a:rPr>
              <a:t>上的逼近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t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，再将 </a:t>
            </a:r>
            <a:r>
              <a:rPr lang="en-US" altLang="en-US" b="1" i="1">
                <a:ea typeface="楷体_GB2312" pitchFamily="49" charset="-122"/>
              </a:rPr>
              <a:t>t</a:t>
            </a:r>
            <a:r>
              <a:rPr lang="en-US" altLang="en-US" b="1">
                <a:ea typeface="楷体_GB2312" pitchFamily="49" charset="-122"/>
              </a:rPr>
              <a:t> </a:t>
            </a:r>
            <a:r>
              <a:rPr lang="zh-CN" altLang="en-US" b="1">
                <a:ea typeface="楷体_GB2312" pitchFamily="49" charset="-122"/>
              </a:rPr>
              <a:t>换回</a:t>
            </a:r>
            <a:r>
              <a:rPr lang="en-US" altLang="en-US" b="1" i="1">
                <a:ea typeface="楷体_GB2312" pitchFamily="49" charset="-122"/>
              </a:rPr>
              <a:t>x</a:t>
            </a:r>
            <a:r>
              <a:rPr lang="zh-CN" altLang="en-US" b="1">
                <a:ea typeface="楷体_GB2312" pitchFamily="49" charset="-122"/>
              </a:rPr>
              <a:t>，最后得到</a:t>
            </a:r>
            <a:r>
              <a:rPr lang="en-US" altLang="zh-CN" b="1" i="1">
                <a:ea typeface="楷体_GB2312" pitchFamily="49" charset="-122"/>
              </a:rPr>
              <a:t>P</a:t>
            </a:r>
            <a:r>
              <a:rPr lang="en-US" altLang="zh-CN" b="1" i="1" baseline="-25000">
                <a:ea typeface="楷体_GB2312" pitchFamily="49" charset="-122"/>
              </a:rPr>
              <a:t>n</a:t>
            </a:r>
            <a:r>
              <a:rPr lang="en-US" altLang="zh-CN" b="1">
                <a:ea typeface="楷体_GB2312" pitchFamily="49" charset="-122"/>
              </a:rPr>
              <a:t>(</a:t>
            </a:r>
            <a:r>
              <a:rPr lang="en-US" altLang="zh-CN" b="1" i="1">
                <a:ea typeface="楷体_GB2312" pitchFamily="49" charset="-122"/>
              </a:rPr>
              <a:t>x</a:t>
            </a:r>
            <a:r>
              <a:rPr lang="en-US" altLang="zh-CN" b="1">
                <a:ea typeface="楷体_GB2312" pitchFamily="49" charset="-122"/>
              </a:rPr>
              <a:t>)</a:t>
            </a:r>
            <a:r>
              <a:rPr lang="zh-CN" altLang="en-US" b="1">
                <a:ea typeface="楷体_GB2312" pitchFamily="49" charset="-122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27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2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27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27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9" presetID="2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27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27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2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72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4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859" name="Group 35">
            <a:extLst>
              <a:ext uri="{FF2B5EF4-FFF2-40B4-BE49-F238E27FC236}">
                <a16:creationId xmlns:a16="http://schemas.microsoft.com/office/drawing/2014/main" id="{CA76F22E-1197-D0F3-85BD-CD33E86FE523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635000"/>
            <a:ext cx="8267700" cy="5122863"/>
            <a:chOff x="204" y="400"/>
            <a:chExt cx="5208" cy="3227"/>
          </a:xfrm>
        </p:grpSpPr>
        <p:sp>
          <p:nvSpPr>
            <p:cNvPr id="77829" name="Rectangle 5">
              <a:extLst>
                <a:ext uri="{FF2B5EF4-FFF2-40B4-BE49-F238E27FC236}">
                  <a16:creationId xmlns:a16="http://schemas.microsoft.com/office/drawing/2014/main" id="{59756191-0AA3-99D4-8D93-113DE821D2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417"/>
              <a:ext cx="28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>
                <a:buFontTx/>
                <a:buAutoNum type="arabicPeriod"/>
              </a:pPr>
              <a:r>
                <a:rPr lang="zh-CN" altLang="en-US" sz="2400">
                  <a:latin typeface="楷体_GB2312" pitchFamily="49" charset="-122"/>
                  <a:cs typeface="Times New Roman" panose="02020603050405020304" pitchFamily="18" charset="0"/>
                </a:rPr>
                <a:t>在</a:t>
              </a:r>
              <a:r>
                <a:rPr lang="en-US" altLang="zh-CN" sz="2400">
                  <a:latin typeface="楷体_GB2312" pitchFamily="49" charset="-122"/>
                  <a:cs typeface="Times New Roman" panose="02020603050405020304" pitchFamily="18" charset="0"/>
                </a:rPr>
                <a:t>[-1,1]</a:t>
              </a:r>
              <a:r>
                <a:rPr lang="zh-CN" altLang="en-US" sz="2400">
                  <a:latin typeface="楷体_GB2312" pitchFamily="49" charset="-122"/>
                  <a:cs typeface="Times New Roman" panose="02020603050405020304" pitchFamily="18" charset="0"/>
                </a:rPr>
                <a:t>上利用插值极小化求</a:t>
              </a:r>
            </a:p>
          </p:txBody>
        </p:sp>
        <p:graphicFrame>
          <p:nvGraphicFramePr>
            <p:cNvPr id="77828" name="Object 4">
              <a:extLst>
                <a:ext uri="{FF2B5EF4-FFF2-40B4-BE49-F238E27FC236}">
                  <a16:creationId xmlns:a16="http://schemas.microsoft.com/office/drawing/2014/main" id="{77F3C75B-4629-D13D-8CD7-38C059344C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400"/>
            <a:ext cx="1452" cy="3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965200" imgH="203200" progId="Equation.DSMT4">
                    <p:embed/>
                  </p:oleObj>
                </mc:Choice>
                <mc:Fallback>
                  <p:oleObj name="Equation" r:id="rId2" imgW="965200" imgH="2032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400"/>
                          <a:ext cx="1452" cy="30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0" name="Rectangle 6">
              <a:extLst>
                <a:ext uri="{FF2B5EF4-FFF2-40B4-BE49-F238E27FC236}">
                  <a16:creationId xmlns:a16="http://schemas.microsoft.com/office/drawing/2014/main" id="{E64CCDB9-D997-768D-F90B-AB5582DE8E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3" y="754"/>
              <a:ext cx="29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楷体_GB2312" pitchFamily="49" charset="-122"/>
                  <a:cs typeface="Times New Roman" panose="02020603050405020304" pitchFamily="18" charset="0"/>
                </a:rPr>
                <a:t>的三次近似插值最佳逼近多项式。</a:t>
              </a:r>
            </a:p>
          </p:txBody>
        </p:sp>
        <p:graphicFrame>
          <p:nvGraphicFramePr>
            <p:cNvPr id="77837" name="Object 13">
              <a:extLst>
                <a:ext uri="{FF2B5EF4-FFF2-40B4-BE49-F238E27FC236}">
                  <a16:creationId xmlns:a16="http://schemas.microsoft.com/office/drawing/2014/main" id="{CB893436-1A0B-65F9-4D66-C01F3C5AD02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1117"/>
            <a:ext cx="760" cy="2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609600" imgH="228600" progId="Equation.DSMT4">
                    <p:embed/>
                  </p:oleObj>
                </mc:Choice>
                <mc:Fallback>
                  <p:oleObj name="Equation" r:id="rId4" imgW="60960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1117"/>
                          <a:ext cx="760" cy="28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6" name="Object 12">
              <a:extLst>
                <a:ext uri="{FF2B5EF4-FFF2-40B4-BE49-F238E27FC236}">
                  <a16:creationId xmlns:a16="http://schemas.microsoft.com/office/drawing/2014/main" id="{833A78DB-014D-2D12-74DC-D505D9E3951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54" y="1162"/>
            <a:ext cx="499" cy="2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80835" imgH="203112" progId="Equation.DSMT4">
                    <p:embed/>
                  </p:oleObj>
                </mc:Choice>
                <mc:Fallback>
                  <p:oleObj name="Equation" r:id="rId6" imgW="380835" imgH="203112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1162"/>
                          <a:ext cx="499" cy="2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5" name="Object 11">
              <a:extLst>
                <a:ext uri="{FF2B5EF4-FFF2-40B4-BE49-F238E27FC236}">
                  <a16:creationId xmlns:a16="http://schemas.microsoft.com/office/drawing/2014/main" id="{99ECC9BF-ABFF-1A17-9708-9F013550CF0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12" y="1461"/>
            <a:ext cx="4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81000" imgH="228600" progId="Equation.DSMT4">
                    <p:embed/>
                  </p:oleObj>
                </mc:Choice>
                <mc:Fallback>
                  <p:oleObj name="Equation" r:id="rId8" imgW="381000" imgH="22860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2" y="1461"/>
                          <a:ext cx="40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4" name="Object 10">
              <a:extLst>
                <a:ext uri="{FF2B5EF4-FFF2-40B4-BE49-F238E27FC236}">
                  <a16:creationId xmlns:a16="http://schemas.microsoft.com/office/drawing/2014/main" id="{CB7BE053-6E8C-601B-7793-4148276864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8" y="1434"/>
            <a:ext cx="6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96641" imgH="253890" progId="Equation.DSMT4">
                    <p:embed/>
                  </p:oleObj>
                </mc:Choice>
                <mc:Fallback>
                  <p:oleObj name="Equation" r:id="rId10" imgW="596641" imgH="25389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8" y="1434"/>
                          <a:ext cx="635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3" name="Object 9">
              <a:extLst>
                <a:ext uri="{FF2B5EF4-FFF2-40B4-BE49-F238E27FC236}">
                  <a16:creationId xmlns:a16="http://schemas.microsoft.com/office/drawing/2014/main" id="{9A1AC77F-8030-9785-2F4C-6AF72D25BE4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15" y="1480"/>
            <a:ext cx="409" cy="2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17087" imgH="177569" progId="Equation.DSMT4">
                    <p:embed/>
                  </p:oleObj>
                </mc:Choice>
                <mc:Fallback>
                  <p:oleObj name="Equation" r:id="rId12" imgW="317087" imgH="177569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15" y="1480"/>
                          <a:ext cx="409" cy="2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2" name="Object 8">
              <a:extLst>
                <a:ext uri="{FF2B5EF4-FFF2-40B4-BE49-F238E27FC236}">
                  <a16:creationId xmlns:a16="http://schemas.microsoft.com/office/drawing/2014/main" id="{6936DE47-1280-A71B-B9A4-95DBB9CF9DB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30" y="1434"/>
            <a:ext cx="533" cy="2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406224" imgH="228501" progId="Equation.DSMT4">
                    <p:embed/>
                  </p:oleObj>
                </mc:Choice>
                <mc:Fallback>
                  <p:oleObj name="Equation" r:id="rId14" imgW="406224" imgH="228501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0" y="1434"/>
                          <a:ext cx="533" cy="2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31" name="Object 7">
              <a:extLst>
                <a:ext uri="{FF2B5EF4-FFF2-40B4-BE49-F238E27FC236}">
                  <a16:creationId xmlns:a16="http://schemas.microsoft.com/office/drawing/2014/main" id="{CCF930D6-71ED-D62F-36AF-D10E677E8F6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39" y="1752"/>
            <a:ext cx="3402" cy="2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6" imgW="3136900" imgH="228600" progId="Equation.DSMT4">
                    <p:embed/>
                  </p:oleObj>
                </mc:Choice>
                <mc:Fallback>
                  <p:oleObj name="Equation" r:id="rId16" imgW="313690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39" y="1752"/>
                          <a:ext cx="3402" cy="24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39" name="Rectangle 15">
              <a:extLst>
                <a:ext uri="{FF2B5EF4-FFF2-40B4-BE49-F238E27FC236}">
                  <a16:creationId xmlns:a16="http://schemas.microsoft.com/office/drawing/2014/main" id="{5485E6C2-7F48-A232-98D1-33DF3A1D5E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2" y="1117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cs typeface="Times New Roman" panose="02020603050405020304" pitchFamily="18" charset="0"/>
                </a:rPr>
                <a:t>在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77840" name="Rectangle 16">
              <a:extLst>
                <a:ext uri="{FF2B5EF4-FFF2-40B4-BE49-F238E27FC236}">
                  <a16:creationId xmlns:a16="http://schemas.microsoft.com/office/drawing/2014/main" id="{3903D5B3-048F-D456-BBB9-BC1750A0C5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1146"/>
              <a:ext cx="28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cs typeface="Times New Roman" panose="02020603050405020304" pitchFamily="18" charset="0"/>
                </a:rPr>
                <a:t>上的插值极小化近似最佳多项式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77841" name="Rectangle 17">
              <a:extLst>
                <a:ext uri="{FF2B5EF4-FFF2-40B4-BE49-F238E27FC236}">
                  <a16:creationId xmlns:a16="http://schemas.microsoft.com/office/drawing/2014/main" id="{9C6DCA03-11CD-7232-425F-34837339B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" y="141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cs typeface="Times New Roman" panose="02020603050405020304" pitchFamily="18" charset="0"/>
                </a:rPr>
                <a:t>，若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77842" name="Rectangle 18">
              <a:extLst>
                <a:ext uri="{FF2B5EF4-FFF2-40B4-BE49-F238E27FC236}">
                  <a16:creationId xmlns:a16="http://schemas.microsoft.com/office/drawing/2014/main" id="{6746F568-2710-8A17-F77D-B498C2DF39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8" y="1434"/>
              <a:ext cx="16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cs typeface="Times New Roman" panose="02020603050405020304" pitchFamily="18" charset="0"/>
                </a:rPr>
                <a:t>有界，证明对任何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77843" name="Rectangle 19">
              <a:extLst>
                <a:ext uri="{FF2B5EF4-FFF2-40B4-BE49-F238E27FC236}">
                  <a16:creationId xmlns:a16="http://schemas.microsoft.com/office/drawing/2014/main" id="{CBF295EF-2EE9-6A45-EE74-13367DA87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87" y="1434"/>
              <a:ext cx="10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cs typeface="Times New Roman" panose="02020603050405020304" pitchFamily="18" charset="0"/>
                </a:rPr>
                <a:t>，存在常数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77844" name="Rectangle 20">
              <a:extLst>
                <a:ext uri="{FF2B5EF4-FFF2-40B4-BE49-F238E27FC236}">
                  <a16:creationId xmlns:a16="http://schemas.microsoft.com/office/drawing/2014/main" id="{F944CDDA-4708-75B1-460C-66656373EF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" y="1744"/>
              <a:ext cx="66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2667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>
                  <a:latin typeface="宋体" panose="02010600030101010101" pitchFamily="2" charset="-122"/>
                  <a:ea typeface="楷体_GB2312" pitchFamily="49" charset="-122"/>
                  <a:cs typeface="Times New Roman" panose="02020603050405020304" pitchFamily="18" charset="0"/>
                </a:rPr>
                <a:t>使得</a:t>
              </a:r>
              <a:endParaRPr lang="zh-CN" altLang="en-US">
                <a:ea typeface="楷体_GB2312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77845" name="Rectangle 21">
              <a:extLst>
                <a:ext uri="{FF2B5EF4-FFF2-40B4-BE49-F238E27FC236}">
                  <a16:creationId xmlns:a16="http://schemas.microsoft.com/office/drawing/2014/main" id="{553A08E4-0456-9829-42A3-E671409E0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1117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宋体" panose="02010600030101010101" pitchFamily="2" charset="-122"/>
                  <a:cs typeface="Times New Roman" panose="02020603050405020304" pitchFamily="18" charset="0"/>
                </a:rPr>
                <a:t>2.</a:t>
              </a:r>
              <a:r>
                <a:rPr lang="zh-CN" altLang="en-US" sz="2400">
                  <a:latin typeface="宋体" panose="02010600030101010101" pitchFamily="2" charset="-122"/>
                  <a:cs typeface="Times New Roman" panose="02020603050405020304" pitchFamily="18" charset="0"/>
                </a:rPr>
                <a:t>设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77846" name="Rectangle 22">
              <a:extLst>
                <a:ext uri="{FF2B5EF4-FFF2-40B4-BE49-F238E27FC236}">
                  <a16:creationId xmlns:a16="http://schemas.microsoft.com/office/drawing/2014/main" id="{DBAF9B52-00E2-7DB2-4C0E-01FF58C8BE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0" y="1389"/>
              <a:ext cx="3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/>
                <a:t>为</a:t>
              </a:r>
            </a:p>
          </p:txBody>
        </p:sp>
        <p:graphicFrame>
          <p:nvGraphicFramePr>
            <p:cNvPr id="77849" name="Object 25">
              <a:extLst>
                <a:ext uri="{FF2B5EF4-FFF2-40B4-BE49-F238E27FC236}">
                  <a16:creationId xmlns:a16="http://schemas.microsoft.com/office/drawing/2014/main" id="{2EC10CE8-5975-304A-D3E6-65D0EBE6AA2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2251"/>
            <a:ext cx="408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8" imgW="380835" imgH="203112" progId="Equation.DSMT4">
                    <p:embed/>
                  </p:oleObj>
                </mc:Choice>
                <mc:Fallback>
                  <p:oleObj name="Equation" r:id="rId18" imgW="380835" imgH="203112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2251"/>
                          <a:ext cx="408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8" name="Object 24">
              <a:extLst>
                <a:ext uri="{FF2B5EF4-FFF2-40B4-BE49-F238E27FC236}">
                  <a16:creationId xmlns:a16="http://schemas.microsoft.com/office/drawing/2014/main" id="{67EAFBFA-EFAB-EC19-0FA4-CE17F4E8540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8" y="2115"/>
            <a:ext cx="3085" cy="4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0" imgW="2857500" imgH="393700" progId="Equation.DSMT4">
                    <p:embed/>
                  </p:oleObj>
                </mc:Choice>
                <mc:Fallback>
                  <p:oleObj name="Equation" r:id="rId20" imgW="2857500" imgH="39370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8" y="2115"/>
                          <a:ext cx="3085" cy="42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47" name="Object 23">
              <a:extLst>
                <a:ext uri="{FF2B5EF4-FFF2-40B4-BE49-F238E27FC236}">
                  <a16:creationId xmlns:a16="http://schemas.microsoft.com/office/drawing/2014/main" id="{65950329-8F5C-97A1-8EA0-BD959533E2A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2568"/>
            <a:ext cx="408" cy="2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2" imgW="330057" imgH="203112" progId="Equation.DSMT4">
                    <p:embed/>
                  </p:oleObj>
                </mc:Choice>
                <mc:Fallback>
                  <p:oleObj name="Equation" r:id="rId22" imgW="330057" imgH="203112" progId="Equation.DSMT4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2568"/>
                          <a:ext cx="408" cy="24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0" name="Rectangle 26">
              <a:extLst>
                <a:ext uri="{FF2B5EF4-FFF2-40B4-BE49-F238E27FC236}">
                  <a16:creationId xmlns:a16="http://schemas.microsoft.com/office/drawing/2014/main" id="{BA32E9B4-CE49-AAB9-E3CD-EAF15FD200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7" y="2184"/>
              <a:ext cx="69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楷体_GB2312" pitchFamily="49" charset="-122"/>
                  <a:cs typeface="Times New Roman" panose="02020603050405020304" pitchFamily="18" charset="0"/>
                </a:rPr>
                <a:t>3.</a:t>
              </a:r>
              <a:r>
                <a:rPr lang="zh-CN" altLang="en-US" sz="2400">
                  <a:latin typeface="楷体_GB2312" pitchFamily="49" charset="-122"/>
                  <a:cs typeface="Times New Roman" panose="02020603050405020304" pitchFamily="18" charset="0"/>
                </a:rPr>
                <a:t>设在</a:t>
              </a:r>
            </a:p>
          </p:txBody>
        </p:sp>
        <p:sp>
          <p:nvSpPr>
            <p:cNvPr id="77851" name="Rectangle 27">
              <a:extLst>
                <a:ext uri="{FF2B5EF4-FFF2-40B4-BE49-F238E27FC236}">
                  <a16:creationId xmlns:a16="http://schemas.microsoft.com/office/drawing/2014/main" id="{A99A1224-8E4C-74EE-8680-0E8C883536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6" y="2190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cs typeface="Times New Roman" panose="02020603050405020304" pitchFamily="18" charset="0"/>
                </a:rPr>
                <a:t>上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77852" name="Rectangle 28">
              <a:extLst>
                <a:ext uri="{FF2B5EF4-FFF2-40B4-BE49-F238E27FC236}">
                  <a16:creationId xmlns:a16="http://schemas.microsoft.com/office/drawing/2014/main" id="{440DBB69-5F95-ED2B-50E1-09178574C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2523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宋体" panose="02010600030101010101" pitchFamily="2" charset="-122"/>
                  <a:cs typeface="Times New Roman" panose="02020603050405020304" pitchFamily="18" charset="0"/>
                </a:rPr>
                <a:t>试将</a:t>
              </a:r>
              <a:endParaRPr lang="zh-CN" altLang="en-US" sz="2400">
                <a:cs typeface="Times New Roman" panose="02020603050405020304" pitchFamily="18" charset="0"/>
              </a:endParaRPr>
            </a:p>
          </p:txBody>
        </p:sp>
        <p:sp>
          <p:nvSpPr>
            <p:cNvPr id="77853" name="Rectangle 29">
              <a:extLst>
                <a:ext uri="{FF2B5EF4-FFF2-40B4-BE49-F238E27FC236}">
                  <a16:creationId xmlns:a16="http://schemas.microsoft.com/office/drawing/2014/main" id="{03BCE434-4634-9057-55F7-F31CF190D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523"/>
              <a:ext cx="29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楷体_GB2312" pitchFamily="49" charset="-122"/>
                  <a:cs typeface="Times New Roman" panose="02020603050405020304" pitchFamily="18" charset="0"/>
                </a:rPr>
                <a:t>降低到三次多项式并估计误差。 </a:t>
              </a:r>
            </a:p>
          </p:txBody>
        </p:sp>
        <p:graphicFrame>
          <p:nvGraphicFramePr>
            <p:cNvPr id="77855" name="Object 31">
              <a:extLst>
                <a:ext uri="{FF2B5EF4-FFF2-40B4-BE49-F238E27FC236}">
                  <a16:creationId xmlns:a16="http://schemas.microsoft.com/office/drawing/2014/main" id="{2769F1CE-152C-096B-26A5-C36EEDD0D8F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202" y="3022"/>
            <a:ext cx="454" cy="2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4" imgW="380835" imgH="203112" progId="Equation.DSMT4">
                    <p:embed/>
                  </p:oleObj>
                </mc:Choice>
                <mc:Fallback>
                  <p:oleObj name="Equation" r:id="rId24" imgW="380835" imgH="203112" progId="Equation.DSMT4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2" y="3022"/>
                          <a:ext cx="454" cy="23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7854" name="Object 30">
              <a:extLst>
                <a:ext uri="{FF2B5EF4-FFF2-40B4-BE49-F238E27FC236}">
                  <a16:creationId xmlns:a16="http://schemas.microsoft.com/office/drawing/2014/main" id="{32EF89B4-F9C0-C6EF-DEE8-9C6DE88C73F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3" y="3002"/>
            <a:ext cx="952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6" imgW="774364" imgH="203112" progId="Equation.DSMT4">
                    <p:embed/>
                  </p:oleObj>
                </mc:Choice>
                <mc:Fallback>
                  <p:oleObj name="Equation" r:id="rId26" imgW="774364" imgH="203112" progId="Equation.DSMT4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3" y="3002"/>
                          <a:ext cx="952" cy="2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856" name="Rectangle 32">
              <a:extLst>
                <a:ext uri="{FF2B5EF4-FFF2-40B4-BE49-F238E27FC236}">
                  <a16:creationId xmlns:a16="http://schemas.microsoft.com/office/drawing/2014/main" id="{910171B8-B045-0797-61B2-470C0CDB2E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97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zh-CN" sz="2400">
                  <a:latin typeface="楷体_GB2312" pitchFamily="49" charset="-122"/>
                  <a:cs typeface="Times New Roman" panose="02020603050405020304" pitchFamily="18" charset="0"/>
                </a:rPr>
                <a:t>4.</a:t>
              </a:r>
              <a:r>
                <a:rPr lang="zh-CN" altLang="en-US" sz="2400">
                  <a:latin typeface="楷体_GB2312" pitchFamily="49" charset="-122"/>
                  <a:cs typeface="Times New Roman" panose="02020603050405020304" pitchFamily="18" charset="0"/>
                </a:rPr>
                <a:t>在</a:t>
              </a:r>
            </a:p>
          </p:txBody>
        </p:sp>
        <p:sp>
          <p:nvSpPr>
            <p:cNvPr id="77857" name="Rectangle 33">
              <a:extLst>
                <a:ext uri="{FF2B5EF4-FFF2-40B4-BE49-F238E27FC236}">
                  <a16:creationId xmlns:a16="http://schemas.microsoft.com/office/drawing/2014/main" id="{E123A906-AAD0-DE25-B9F6-36FF84DBB9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5" y="2976"/>
              <a:ext cx="222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>
                  <a:latin typeface="楷体_GB2312" pitchFamily="49" charset="-122"/>
                  <a:cs typeface="Times New Roman" panose="02020603050405020304" pitchFamily="18" charset="0"/>
                </a:rPr>
                <a:t>上利用幂级数项数节约求</a:t>
              </a:r>
            </a:p>
          </p:txBody>
        </p:sp>
        <p:sp>
          <p:nvSpPr>
            <p:cNvPr id="77858" name="Rectangle 34">
              <a:extLst>
                <a:ext uri="{FF2B5EF4-FFF2-40B4-BE49-F238E27FC236}">
                  <a16:creationId xmlns:a16="http://schemas.microsoft.com/office/drawing/2014/main" id="{BD1317BC-8EF2-519D-D579-7B5FB445F3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" y="3339"/>
              <a:ext cx="44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r>
                <a:rPr lang="zh-CN" altLang="en-US" sz="2400">
                  <a:latin typeface="楷体_GB2312" pitchFamily="49" charset="-122"/>
                  <a:cs typeface="Times New Roman" panose="02020603050405020304" pitchFamily="18" charset="0"/>
                </a:rPr>
                <a:t>的三次逼近多项式，使得误差不超过</a:t>
              </a:r>
              <a:r>
                <a:rPr lang="en-US" altLang="zh-CN" sz="2400">
                  <a:latin typeface="楷体_GB2312" pitchFamily="49" charset="-122"/>
                  <a:cs typeface="Times New Roman" panose="02020603050405020304" pitchFamily="18" charset="0"/>
                </a:rPr>
                <a:t>0.005</a:t>
              </a:r>
              <a:r>
                <a:rPr lang="zh-CN" altLang="en-US" sz="2400">
                  <a:latin typeface="楷体_GB2312" pitchFamily="49" charset="-122"/>
                  <a:cs typeface="Times New Roman" panose="02020603050405020304" pitchFamily="18" charset="0"/>
                </a:rPr>
                <a:t>。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5" name="Rectangle 7">
            <a:extLst>
              <a:ext uri="{FF2B5EF4-FFF2-40B4-BE49-F238E27FC236}">
                <a16:creationId xmlns:a16="http://schemas.microsoft.com/office/drawing/2014/main" id="{A53006B7-73CC-4CD0-E372-2010F922D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Optimal Approximation</a:t>
            </a:r>
          </a:p>
        </p:txBody>
      </p:sp>
      <p:grpSp>
        <p:nvGrpSpPr>
          <p:cNvPr id="78856" name="Group 8">
            <a:extLst>
              <a:ext uri="{FF2B5EF4-FFF2-40B4-BE49-F238E27FC236}">
                <a16:creationId xmlns:a16="http://schemas.microsoft.com/office/drawing/2014/main" id="{7E8E2C98-83F5-4210-9E14-15A41B215A90}"/>
              </a:ext>
            </a:extLst>
          </p:cNvPr>
          <p:cNvGrpSpPr>
            <a:grpSpLocks/>
          </p:cNvGrpSpPr>
          <p:nvPr/>
        </p:nvGrpSpPr>
        <p:grpSpPr bwMode="auto">
          <a:xfrm>
            <a:off x="900113" y="1268413"/>
            <a:ext cx="7416800" cy="1917700"/>
            <a:chOff x="567" y="1298"/>
            <a:chExt cx="4672" cy="1208"/>
          </a:xfrm>
        </p:grpSpPr>
        <p:graphicFrame>
          <p:nvGraphicFramePr>
            <p:cNvPr id="78857" name="Object 9">
              <a:extLst>
                <a:ext uri="{FF2B5EF4-FFF2-40B4-BE49-F238E27FC236}">
                  <a16:creationId xmlns:a16="http://schemas.microsoft.com/office/drawing/2014/main" id="{6F597F53-5C52-8860-B0CE-FAC169ABA70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205"/>
            <a:ext cx="318" cy="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203040" imgH="228600" progId="Equation.DSMT4">
                    <p:embed/>
                  </p:oleObj>
                </mc:Choice>
                <mc:Fallback>
                  <p:oleObj name="Equation" r:id="rId3" imgW="203040" imgH="22860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205"/>
                          <a:ext cx="318" cy="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58" name="Object 10">
              <a:extLst>
                <a:ext uri="{FF2B5EF4-FFF2-40B4-BE49-F238E27FC236}">
                  <a16:creationId xmlns:a16="http://schemas.microsoft.com/office/drawing/2014/main" id="{13DC45CC-4114-09C3-7A2E-F2B69A7B4D8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2251"/>
            <a:ext cx="216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4880" imgH="203040" progId="Equation.DSMT4">
                    <p:embed/>
                  </p:oleObj>
                </mc:Choice>
                <mc:Fallback>
                  <p:oleObj name="Equation" r:id="rId5" imgW="164880" imgH="20304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2251"/>
                          <a:ext cx="216" cy="22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59" name="Rectangle 11">
              <a:extLst>
                <a:ext uri="{FF2B5EF4-FFF2-40B4-BE49-F238E27FC236}">
                  <a16:creationId xmlns:a16="http://schemas.microsoft.com/office/drawing/2014/main" id="{48DCCDB4-4778-B3AB-DA4E-8C3C44590D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02" y="2205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与</a:t>
              </a:r>
            </a:p>
          </p:txBody>
        </p:sp>
        <p:sp>
          <p:nvSpPr>
            <p:cNvPr id="78860" name="Rectangle 12">
              <a:extLst>
                <a:ext uri="{FF2B5EF4-FFF2-40B4-BE49-F238E27FC236}">
                  <a16:creationId xmlns:a16="http://schemas.microsoft.com/office/drawing/2014/main" id="{8A2CFEDC-28B5-C3C0-A44A-E47423FCF4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2" y="2193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为</a:t>
              </a:r>
            </a:p>
          </p:txBody>
        </p:sp>
        <p:graphicFrame>
          <p:nvGraphicFramePr>
            <p:cNvPr id="78861" name="Object 13">
              <a:extLst>
                <a:ext uri="{FF2B5EF4-FFF2-40B4-BE49-F238E27FC236}">
                  <a16:creationId xmlns:a16="http://schemas.microsoft.com/office/drawing/2014/main" id="{96654E4C-4737-06C8-0F50-AC2C136E928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10" y="1359"/>
            <a:ext cx="2994" cy="2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2577960" imgH="241200" progId="Equation.DSMT4">
                    <p:embed/>
                  </p:oleObj>
                </mc:Choice>
                <mc:Fallback>
                  <p:oleObj name="Equation" r:id="rId7" imgW="2577960" imgH="2412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1359"/>
                          <a:ext cx="2994" cy="28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8862" name="Object 14">
              <a:extLst>
                <a:ext uri="{FF2B5EF4-FFF2-40B4-BE49-F238E27FC236}">
                  <a16:creationId xmlns:a16="http://schemas.microsoft.com/office/drawing/2014/main" id="{FA0D5694-C591-CBF8-4F5C-569A6F6E51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75" y="1847"/>
            <a:ext cx="3493" cy="3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2781000" imgH="279360" progId="Equation.DSMT4">
                    <p:embed/>
                  </p:oleObj>
                </mc:Choice>
                <mc:Fallback>
                  <p:oleObj name="Equation" r:id="rId9" imgW="2781000" imgH="2793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75" y="1847"/>
                          <a:ext cx="3493" cy="34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8863" name="Rectangle 15">
              <a:extLst>
                <a:ext uri="{FF2B5EF4-FFF2-40B4-BE49-F238E27FC236}">
                  <a16:creationId xmlns:a16="http://schemas.microsoft.com/office/drawing/2014/main" id="{185B76B6-6BCA-51DF-C4DD-0737E5FD0A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1344"/>
              <a:ext cx="1089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>
              <a:lvl1pPr indent="6731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b="1">
                  <a:latin typeface="楷体_GB2312" pitchFamily="49" charset="-122"/>
                  <a:ea typeface="楷体_GB2312" pitchFamily="49" charset="-122"/>
                </a:rPr>
                <a:t>，称</a:t>
              </a:r>
            </a:p>
          </p:txBody>
        </p:sp>
        <p:sp>
          <p:nvSpPr>
            <p:cNvPr id="78864" name="AutoShape 16">
              <a:extLst>
                <a:ext uri="{FF2B5EF4-FFF2-40B4-BE49-F238E27FC236}">
                  <a16:creationId xmlns:a16="http://schemas.microsoft.com/office/drawing/2014/main" id="{F975606C-A195-930D-86A6-70E7E9CF78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" y="1298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1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b="1">
                  <a:solidFill>
                    <a:srgbClr val="FF3300"/>
                  </a:solidFill>
                </a:rPr>
                <a:t>定义</a:t>
              </a:r>
            </a:p>
          </p:txBody>
        </p:sp>
        <p:sp>
          <p:nvSpPr>
            <p:cNvPr id="78865" name="Rectangle 17">
              <a:extLst>
                <a:ext uri="{FF2B5EF4-FFF2-40B4-BE49-F238E27FC236}">
                  <a16:creationId xmlns:a16="http://schemas.microsoft.com/office/drawing/2014/main" id="{F3D5CC6F-99E7-48C1-026B-18EE06D708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344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设</a:t>
              </a:r>
            </a:p>
          </p:txBody>
        </p:sp>
        <p:sp>
          <p:nvSpPr>
            <p:cNvPr id="78866" name="Rectangle 18">
              <a:extLst>
                <a:ext uri="{FF2B5EF4-FFF2-40B4-BE49-F238E27FC236}">
                  <a16:creationId xmlns:a16="http://schemas.microsoft.com/office/drawing/2014/main" id="{B82C884D-FF3B-7B87-EE83-B7DE2D41E1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6" y="2218"/>
              <a:ext cx="74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的偏差</a:t>
              </a:r>
              <a:r>
                <a:rPr lang="en-US" altLang="zh-CN" sz="2400" b="1"/>
                <a:t>.</a:t>
              </a:r>
            </a:p>
          </p:txBody>
        </p:sp>
      </p:grpSp>
      <p:grpSp>
        <p:nvGrpSpPr>
          <p:cNvPr id="78867" name="Group 19">
            <a:extLst>
              <a:ext uri="{FF2B5EF4-FFF2-40B4-BE49-F238E27FC236}">
                <a16:creationId xmlns:a16="http://schemas.microsoft.com/office/drawing/2014/main" id="{60BD1CBF-A49B-6BE6-6B9D-F8601FE77D9F}"/>
              </a:ext>
            </a:extLst>
          </p:cNvPr>
          <p:cNvGrpSpPr>
            <a:grpSpLocks/>
          </p:cNvGrpSpPr>
          <p:nvPr/>
        </p:nvGrpSpPr>
        <p:grpSpPr bwMode="auto">
          <a:xfrm>
            <a:off x="971550" y="3284538"/>
            <a:ext cx="7543800" cy="482600"/>
            <a:chOff x="528" y="2373"/>
            <a:chExt cx="4752" cy="304"/>
          </a:xfrm>
        </p:grpSpPr>
        <p:sp>
          <p:nvSpPr>
            <p:cNvPr id="78868" name="Text Box 20">
              <a:extLst>
                <a:ext uri="{FF2B5EF4-FFF2-40B4-BE49-F238E27FC236}">
                  <a16:creationId xmlns:a16="http://schemas.microsoft.com/office/drawing/2014/main" id="{9BD988E5-61CC-51A8-8F16-0CAE0E5A2A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" y="2373"/>
              <a:ext cx="475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若                                             ，则称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400" b="1" baseline="-25000">
                  <a:solidFill>
                    <a:schemeClr val="accent2"/>
                  </a:solidFill>
                </a:rPr>
                <a:t>0</a:t>
              </a:r>
              <a:r>
                <a:rPr lang="en-US" altLang="zh-CN" sz="2400" b="1"/>
                <a:t> </a:t>
              </a:r>
              <a:r>
                <a:rPr lang="zh-CN" altLang="en-US" sz="2400" b="1"/>
                <a:t>为</a:t>
              </a:r>
              <a:r>
                <a:rPr lang="zh-CN" altLang="en-US" sz="2400" b="1">
                  <a:solidFill>
                    <a:schemeClr val="accent2"/>
                  </a:solidFill>
                  <a:sym typeface="Symbol" panose="05050102010706020507" pitchFamily="18" charset="2"/>
                </a:rPr>
                <a:t> </a:t>
              </a:r>
              <a:r>
                <a:rPr lang="zh-CN" altLang="en-US" sz="2400" b="1">
                  <a:solidFill>
                    <a:schemeClr val="accent2"/>
                  </a:solidFill>
                </a:rPr>
                <a:t>偏差点</a:t>
              </a:r>
              <a:r>
                <a:rPr lang="zh-CN" altLang="en-US" sz="2400" b="1"/>
                <a:t>。</a:t>
              </a:r>
            </a:p>
          </p:txBody>
        </p:sp>
        <p:graphicFrame>
          <p:nvGraphicFramePr>
            <p:cNvPr id="78869" name="Object 21">
              <a:extLst>
                <a:ext uri="{FF2B5EF4-FFF2-40B4-BE49-F238E27FC236}">
                  <a16:creationId xmlns:a16="http://schemas.microsoft.com/office/drawing/2014/main" id="{5A9C5AA4-DA52-8B1B-2B75-418A42AE09F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68" y="2400"/>
            <a:ext cx="2160" cy="27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1777680" imgH="228600" progId="Equation.DSMT4">
                    <p:embed/>
                  </p:oleObj>
                </mc:Choice>
                <mc:Fallback>
                  <p:oleObj name="Equation" r:id="rId12" imgW="1777680" imgH="22860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68" y="2400"/>
                          <a:ext cx="2160" cy="27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8870" name="Group 22">
            <a:extLst>
              <a:ext uri="{FF2B5EF4-FFF2-40B4-BE49-F238E27FC236}">
                <a16:creationId xmlns:a16="http://schemas.microsoft.com/office/drawing/2014/main" id="{89E83016-455B-A0A3-DE5F-F5B9CF2F6880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4005263"/>
            <a:ext cx="5473700" cy="1152525"/>
            <a:chOff x="657" y="3022"/>
            <a:chExt cx="3448" cy="726"/>
          </a:xfrm>
        </p:grpSpPr>
        <p:grpSp>
          <p:nvGrpSpPr>
            <p:cNvPr id="78871" name="Group 23">
              <a:extLst>
                <a:ext uri="{FF2B5EF4-FFF2-40B4-BE49-F238E27FC236}">
                  <a16:creationId xmlns:a16="http://schemas.microsoft.com/office/drawing/2014/main" id="{4802DEEA-21FD-2BBD-30F8-296F81ACB2A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8" y="3460"/>
              <a:ext cx="2530" cy="288"/>
              <a:chOff x="486" y="3460"/>
              <a:chExt cx="2530" cy="288"/>
            </a:xfrm>
          </p:grpSpPr>
          <p:graphicFrame>
            <p:nvGraphicFramePr>
              <p:cNvPr id="78872" name="Object 24">
                <a:extLst>
                  <a:ext uri="{FF2B5EF4-FFF2-40B4-BE49-F238E27FC236}">
                    <a16:creationId xmlns:a16="http://schemas.microsoft.com/office/drawing/2014/main" id="{F871C89D-8818-B572-40A4-E29F5D901A4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145" y="3460"/>
              <a:ext cx="247" cy="2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203040" imgH="228600" progId="Equation.DSMT4">
                      <p:embed/>
                    </p:oleObj>
                  </mc:Choice>
                  <mc:Fallback>
                    <p:oleObj name="Equation" r:id="rId14" imgW="203040" imgH="228600" progId="Equation.DSMT4">
                      <p:embed/>
                      <p:pic>
                        <p:nvPicPr>
                          <p:cNvPr id="0" name="Object 2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145" y="3460"/>
                            <a:ext cx="247" cy="28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8873" name="Object 25">
                <a:extLst>
                  <a:ext uri="{FF2B5EF4-FFF2-40B4-BE49-F238E27FC236}">
                    <a16:creationId xmlns:a16="http://schemas.microsoft.com/office/drawing/2014/main" id="{629D973A-5AC0-A6FC-7A8A-DC8B5A6D65B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557" y="3505"/>
              <a:ext cx="263" cy="22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64880" imgH="203040" progId="Equation.DSMT4">
                      <p:embed/>
                    </p:oleObj>
                  </mc:Choice>
                  <mc:Fallback>
                    <p:oleObj name="Equation" r:id="rId16" imgW="164880" imgH="203040" progId="Equation.DSMT4">
                      <p:embed/>
                      <p:pic>
                        <p:nvPicPr>
                          <p:cNvPr id="0" name="Object 2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557" y="3505"/>
                            <a:ext cx="263" cy="22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74" name="Rectangle 26">
                <a:extLst>
                  <a:ext uri="{FF2B5EF4-FFF2-40B4-BE49-F238E27FC236}">
                    <a16:creationId xmlns:a16="http://schemas.microsoft.com/office/drawing/2014/main" id="{CF11EF48-4D5B-514C-15A7-65837B58B9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29" y="3460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latin typeface="楷体_GB2312" pitchFamily="49" charset="-122"/>
                  </a:rPr>
                  <a:t>与</a:t>
                </a:r>
              </a:p>
            </p:txBody>
          </p:sp>
          <p:sp>
            <p:nvSpPr>
              <p:cNvPr id="78875" name="Rectangle 27">
                <a:extLst>
                  <a:ext uri="{FF2B5EF4-FFF2-40B4-BE49-F238E27FC236}">
                    <a16:creationId xmlns:a16="http://schemas.microsoft.com/office/drawing/2014/main" id="{DBFA0138-3CE0-4219-C936-FD897EFD83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9" y="3460"/>
                <a:ext cx="1277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sz="2400" b="1">
                    <a:latin typeface="楷体_GB2312" pitchFamily="49" charset="-122"/>
                  </a:rPr>
                  <a:t>的</a:t>
                </a:r>
                <a:r>
                  <a:rPr lang="zh-CN" altLang="en-US" sz="2400" b="1">
                    <a:solidFill>
                      <a:srgbClr val="FF0000"/>
                    </a:solidFill>
                    <a:latin typeface="楷体_GB2312" pitchFamily="49" charset="-122"/>
                  </a:rPr>
                  <a:t>最小偏差</a:t>
                </a:r>
                <a:r>
                  <a:rPr lang="zh-CN" altLang="en-US" sz="2400" b="1">
                    <a:latin typeface="楷体_GB2312" pitchFamily="49" charset="-122"/>
                  </a:rPr>
                  <a:t>。</a:t>
                </a:r>
              </a:p>
            </p:txBody>
          </p:sp>
          <p:sp>
            <p:nvSpPr>
              <p:cNvPr id="78876" name="Rectangle 28">
                <a:extLst>
                  <a:ext uri="{FF2B5EF4-FFF2-40B4-BE49-F238E27FC236}">
                    <a16:creationId xmlns:a16="http://schemas.microsoft.com/office/drawing/2014/main" id="{A03E1CB8-4681-D6F9-CDD9-CFC32F94AE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6" y="3460"/>
                <a:ext cx="7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r>
                  <a:rPr lang="zh-CN" altLang="en-US" sz="2400" b="1">
                    <a:latin typeface="楷体_GB2312" pitchFamily="49" charset="-122"/>
                  </a:rPr>
                  <a:t>则称为</a:t>
                </a:r>
              </a:p>
            </p:txBody>
          </p:sp>
        </p:grpSp>
        <p:grpSp>
          <p:nvGrpSpPr>
            <p:cNvPr id="78877" name="Group 29">
              <a:extLst>
                <a:ext uri="{FF2B5EF4-FFF2-40B4-BE49-F238E27FC236}">
                  <a16:creationId xmlns:a16="http://schemas.microsoft.com/office/drawing/2014/main" id="{3AAEB234-C91D-00BC-F8E5-CDC271DF26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7" y="3022"/>
              <a:ext cx="3448" cy="352"/>
              <a:chOff x="657" y="3022"/>
              <a:chExt cx="3448" cy="352"/>
            </a:xfrm>
          </p:grpSpPr>
          <p:graphicFrame>
            <p:nvGraphicFramePr>
              <p:cNvPr id="78878" name="Object 30">
                <a:extLst>
                  <a:ext uri="{FF2B5EF4-FFF2-40B4-BE49-F238E27FC236}">
                    <a16:creationId xmlns:a16="http://schemas.microsoft.com/office/drawing/2014/main" id="{096C0062-627C-6B0D-3005-C54769CA89E0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406" y="3022"/>
              <a:ext cx="2699" cy="3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2286000" imgH="291960" progId="Equation.DSMT4">
                      <p:embed/>
                    </p:oleObj>
                  </mc:Choice>
                  <mc:Fallback>
                    <p:oleObj name="Equation" r:id="rId18" imgW="2286000" imgH="291960" progId="Equation.DSMT4">
                      <p:embed/>
                      <p:pic>
                        <p:nvPicPr>
                          <p:cNvPr id="0" name="Object 3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9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406" y="3022"/>
                            <a:ext cx="2699" cy="35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8879" name="Rectangle 31">
                <a:extLst>
                  <a:ext uri="{FF2B5EF4-FFF2-40B4-BE49-F238E27FC236}">
                    <a16:creationId xmlns:a16="http://schemas.microsoft.com/office/drawing/2014/main" id="{FBAB84DB-4CCE-EEEB-D150-E56B43B4AC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7" y="3022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/>
                  <a:t>若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8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B756585A-4E9E-0747-9F84-945F71C18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§2  Optimal Approximation</a:t>
            </a:r>
          </a:p>
        </p:txBody>
      </p:sp>
      <p:grpSp>
        <p:nvGrpSpPr>
          <p:cNvPr id="79875" name="Group 3">
            <a:extLst>
              <a:ext uri="{FF2B5EF4-FFF2-40B4-BE49-F238E27FC236}">
                <a16:creationId xmlns:a16="http://schemas.microsoft.com/office/drawing/2014/main" id="{03B5AF9F-8A82-605E-9916-2DC0854244A5}"/>
              </a:ext>
            </a:extLst>
          </p:cNvPr>
          <p:cNvGrpSpPr>
            <a:grpSpLocks/>
          </p:cNvGrpSpPr>
          <p:nvPr/>
        </p:nvGrpSpPr>
        <p:grpSpPr bwMode="auto">
          <a:xfrm>
            <a:off x="1042988" y="620713"/>
            <a:ext cx="7058025" cy="2401887"/>
            <a:chOff x="430" y="482"/>
            <a:chExt cx="4446" cy="1513"/>
          </a:xfrm>
        </p:grpSpPr>
        <p:graphicFrame>
          <p:nvGraphicFramePr>
            <p:cNvPr id="79876" name="Object 4">
              <a:extLst>
                <a:ext uri="{FF2B5EF4-FFF2-40B4-BE49-F238E27FC236}">
                  <a16:creationId xmlns:a16="http://schemas.microsoft.com/office/drawing/2014/main" id="{37A114D9-9A0E-0C5C-2B96-ABE7CCF472F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4" y="624"/>
            <a:ext cx="953" cy="27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749160" imgH="203040" progId="Equation.DSMT4">
                    <p:embed/>
                  </p:oleObj>
                </mc:Choice>
                <mc:Fallback>
                  <p:oleObj name="Equation" r:id="rId2" imgW="749160" imgH="20304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4" y="624"/>
                          <a:ext cx="953" cy="27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7" name="Object 5">
              <a:extLst>
                <a:ext uri="{FF2B5EF4-FFF2-40B4-BE49-F238E27FC236}">
                  <a16:creationId xmlns:a16="http://schemas.microsoft.com/office/drawing/2014/main" id="{6AA0DA2F-CE28-3CEF-DC81-C2B17356A2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43" y="582"/>
            <a:ext cx="726" cy="3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558720" imgH="241200" progId="Equation.DSMT4">
                    <p:embed/>
                  </p:oleObj>
                </mc:Choice>
                <mc:Fallback>
                  <p:oleObj name="Equation" r:id="rId4" imgW="55872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582"/>
                          <a:ext cx="726" cy="3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8" name="Object 6">
              <a:extLst>
                <a:ext uri="{FF2B5EF4-FFF2-40B4-BE49-F238E27FC236}">
                  <a16:creationId xmlns:a16="http://schemas.microsoft.com/office/drawing/2014/main" id="{4898EF89-AE31-6DF7-D362-B4673D01D27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55" y="981"/>
            <a:ext cx="2180" cy="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68480" imgH="304560" progId="Equation.DSMT4">
                    <p:embed/>
                  </p:oleObj>
                </mc:Choice>
                <mc:Fallback>
                  <p:oleObj name="Equation" r:id="rId6" imgW="1968480" imgH="30456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981"/>
                          <a:ext cx="2180" cy="33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79" name="Object 7">
              <a:extLst>
                <a:ext uri="{FF2B5EF4-FFF2-40B4-BE49-F238E27FC236}">
                  <a16:creationId xmlns:a16="http://schemas.microsoft.com/office/drawing/2014/main" id="{E8122DB5-70FF-7714-1566-397A6040C6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84" y="1268"/>
            <a:ext cx="279" cy="3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03040" imgH="241200" progId="Equation.DSMT4">
                    <p:embed/>
                  </p:oleObj>
                </mc:Choice>
                <mc:Fallback>
                  <p:oleObj name="Equation" r:id="rId8" imgW="203040" imgH="2412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84" y="1268"/>
                          <a:ext cx="279" cy="33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0" name="Object 8">
              <a:extLst>
                <a:ext uri="{FF2B5EF4-FFF2-40B4-BE49-F238E27FC236}">
                  <a16:creationId xmlns:a16="http://schemas.microsoft.com/office/drawing/2014/main" id="{20E1CC0C-68AA-4D7B-BDCF-0E5D6168AB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83" y="1328"/>
            <a:ext cx="261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64880" imgH="203040" progId="Equation.DSMT4">
                    <p:embed/>
                  </p:oleObj>
                </mc:Choice>
                <mc:Fallback>
                  <p:oleObj name="Equation" r:id="rId10" imgW="16488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83" y="1328"/>
                          <a:ext cx="261" cy="27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9881" name="Object 9">
              <a:extLst>
                <a:ext uri="{FF2B5EF4-FFF2-40B4-BE49-F238E27FC236}">
                  <a16:creationId xmlns:a16="http://schemas.microsoft.com/office/drawing/2014/main" id="{9B0B64B7-A0C6-540E-FE68-C766E2E5A1D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927" y="1340"/>
            <a:ext cx="590" cy="2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368280" imgH="203040" progId="Equation.DSMT4">
                    <p:embed/>
                  </p:oleObj>
                </mc:Choice>
                <mc:Fallback>
                  <p:oleObj name="Equation" r:id="rId12" imgW="368280" imgH="2030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7" y="1340"/>
                          <a:ext cx="590" cy="2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9882" name="Rectangle 10">
              <a:extLst>
                <a:ext uri="{FF2B5EF4-FFF2-40B4-BE49-F238E27FC236}">
                  <a16:creationId xmlns:a16="http://schemas.microsoft.com/office/drawing/2014/main" id="{8A409D58-D2A6-1BD7-5B58-5355A949D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50" y="482"/>
              <a:ext cx="548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>
              <a:lvl1pPr indent="6858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  <a:p>
              <a:pPr eaLnBrk="0" hangingPunct="0"/>
              <a:endParaRPr lang="en-US" altLang="zh-CN" b="1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79883" name="Rectangle 11">
              <a:extLst>
                <a:ext uri="{FF2B5EF4-FFF2-40B4-BE49-F238E27FC236}">
                  <a16:creationId xmlns:a16="http://schemas.microsoft.com/office/drawing/2014/main" id="{0C74C483-5B5F-8FF1-633E-F87E43B04E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1312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为</a:t>
              </a:r>
            </a:p>
          </p:txBody>
        </p:sp>
        <p:sp>
          <p:nvSpPr>
            <p:cNvPr id="79884" name="Rectangle 12">
              <a:extLst>
                <a:ext uri="{FF2B5EF4-FFF2-40B4-BE49-F238E27FC236}">
                  <a16:creationId xmlns:a16="http://schemas.microsoft.com/office/drawing/2014/main" id="{FED657A9-1465-1027-68C5-17A7787A04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1328"/>
              <a:ext cx="3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在</a:t>
              </a:r>
            </a:p>
          </p:txBody>
        </p:sp>
        <p:sp>
          <p:nvSpPr>
            <p:cNvPr id="79885" name="Rectangle 13">
              <a:extLst>
                <a:ext uri="{FF2B5EF4-FFF2-40B4-BE49-F238E27FC236}">
                  <a16:creationId xmlns:a16="http://schemas.microsoft.com/office/drawing/2014/main" id="{E49C98BA-A242-14EB-D897-CE977A578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14" y="618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，使</a:t>
              </a:r>
            </a:p>
          </p:txBody>
        </p:sp>
        <p:sp>
          <p:nvSpPr>
            <p:cNvPr id="79886" name="Rectangle 14">
              <a:extLst>
                <a:ext uri="{FF2B5EF4-FFF2-40B4-BE49-F238E27FC236}">
                  <a16:creationId xmlns:a16="http://schemas.microsoft.com/office/drawing/2014/main" id="{37CE4217-18BB-167D-3B84-9FBF3BEFCB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0" y="1315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则称</a:t>
              </a:r>
            </a:p>
          </p:txBody>
        </p:sp>
        <p:sp>
          <p:nvSpPr>
            <p:cNvPr id="79887" name="Rectangle 15">
              <a:extLst>
                <a:ext uri="{FF2B5EF4-FFF2-40B4-BE49-F238E27FC236}">
                  <a16:creationId xmlns:a16="http://schemas.microsoft.com/office/drawing/2014/main" id="{B2CFB825-FF8F-36AB-9510-D27F085A9C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" y="1707"/>
              <a:ext cx="20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>
                  <a:latin typeface="楷体_GB2312" pitchFamily="49" charset="-122"/>
                </a:rPr>
                <a:t>简称</a:t>
              </a:r>
              <a:r>
                <a:rPr lang="zh-CN" altLang="en-US" sz="2400" b="1">
                  <a:solidFill>
                    <a:srgbClr val="FF0000"/>
                  </a:solidFill>
                  <a:latin typeface="楷体_GB2312" pitchFamily="49" charset="-122"/>
                </a:rPr>
                <a:t>最佳逼近多项式</a:t>
              </a:r>
              <a:r>
                <a:rPr lang="zh-CN" altLang="en-US" sz="2400" b="1">
                  <a:latin typeface="楷体_GB2312" pitchFamily="49" charset="-122"/>
                </a:rPr>
                <a:t>。</a:t>
              </a:r>
            </a:p>
          </p:txBody>
        </p:sp>
        <p:sp>
          <p:nvSpPr>
            <p:cNvPr id="79888" name="AutoShape 16">
              <a:extLst>
                <a:ext uri="{FF2B5EF4-FFF2-40B4-BE49-F238E27FC236}">
                  <a16:creationId xmlns:a16="http://schemas.microsoft.com/office/drawing/2014/main" id="{83F9ABD1-B518-5893-F8E7-D32FCE691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1" y="573"/>
              <a:ext cx="672" cy="384"/>
            </a:xfrm>
            <a:prstGeom prst="bevel">
              <a:avLst>
                <a:gd name="adj" fmla="val 12500"/>
              </a:avLst>
            </a:prstGeom>
            <a:blipFill dpi="0" rotWithShape="0">
              <a:blip r:embed="rId14"/>
              <a:srcRect/>
              <a:tile tx="0" ty="0" sx="100000" sy="100000" flip="none" algn="tl"/>
            </a:blip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kumimoji="0" lang="zh-CN" altLang="en-US" b="1">
                  <a:solidFill>
                    <a:srgbClr val="FF3300"/>
                  </a:solidFill>
                </a:rPr>
                <a:t>定义</a:t>
              </a:r>
            </a:p>
          </p:txBody>
        </p:sp>
        <p:sp>
          <p:nvSpPr>
            <p:cNvPr id="79889" name="Rectangle 17">
              <a:extLst>
                <a:ext uri="{FF2B5EF4-FFF2-40B4-BE49-F238E27FC236}">
                  <a16:creationId xmlns:a16="http://schemas.microsoft.com/office/drawing/2014/main" id="{C2809681-BE22-8390-7563-1091BAA66D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1" y="618"/>
              <a:ext cx="4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2400" b="1">
                  <a:latin typeface="楷体_GB2312" pitchFamily="49" charset="-122"/>
                </a:rPr>
                <a:t> </a:t>
              </a:r>
              <a:r>
                <a:rPr lang="zh-CN" altLang="en-US" sz="2400" b="1">
                  <a:latin typeface="楷体_GB2312" pitchFamily="49" charset="-122"/>
                </a:rPr>
                <a:t>设</a:t>
              </a:r>
            </a:p>
          </p:txBody>
        </p:sp>
        <p:sp>
          <p:nvSpPr>
            <p:cNvPr id="79890" name="Rectangle 18">
              <a:extLst>
                <a:ext uri="{FF2B5EF4-FFF2-40B4-BE49-F238E27FC236}">
                  <a16:creationId xmlns:a16="http://schemas.microsoft.com/office/drawing/2014/main" id="{153AFFED-69E7-426E-9DFB-96EC4C4C1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602"/>
              <a:ext cx="88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，若存在</a:t>
              </a:r>
            </a:p>
          </p:txBody>
        </p:sp>
        <p:sp>
          <p:nvSpPr>
            <p:cNvPr id="79891" name="Rectangle 19">
              <a:extLst>
                <a:ext uri="{FF2B5EF4-FFF2-40B4-BE49-F238E27FC236}">
                  <a16:creationId xmlns:a16="http://schemas.microsoft.com/office/drawing/2014/main" id="{E56F8CFC-0FB9-2B44-451D-E061A23FA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6" y="1328"/>
              <a:ext cx="242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400" b="1"/>
                <a:t>上的最佳一致逼近多项式，</a:t>
              </a:r>
            </a:p>
          </p:txBody>
        </p:sp>
      </p:grpSp>
      <p:grpSp>
        <p:nvGrpSpPr>
          <p:cNvPr id="79892" name="Group 20">
            <a:extLst>
              <a:ext uri="{FF2B5EF4-FFF2-40B4-BE49-F238E27FC236}">
                <a16:creationId xmlns:a16="http://schemas.microsoft.com/office/drawing/2014/main" id="{09CFE3F8-7972-B460-FA6A-38D96E47CBD9}"/>
              </a:ext>
            </a:extLst>
          </p:cNvPr>
          <p:cNvGrpSpPr>
            <a:grpSpLocks/>
          </p:cNvGrpSpPr>
          <p:nvPr/>
        </p:nvGrpSpPr>
        <p:grpSpPr bwMode="auto">
          <a:xfrm>
            <a:off x="1035050" y="3357563"/>
            <a:ext cx="7281863" cy="1470025"/>
            <a:chOff x="652" y="2115"/>
            <a:chExt cx="4587" cy="926"/>
          </a:xfrm>
        </p:grpSpPr>
        <p:grpSp>
          <p:nvGrpSpPr>
            <p:cNvPr id="79893" name="Group 21">
              <a:extLst>
                <a:ext uri="{FF2B5EF4-FFF2-40B4-BE49-F238E27FC236}">
                  <a16:creationId xmlns:a16="http://schemas.microsoft.com/office/drawing/2014/main" id="{2930F62F-87ED-DFC9-B94C-114FE55909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2" y="2115"/>
              <a:ext cx="4587" cy="384"/>
              <a:chOff x="470" y="2160"/>
              <a:chExt cx="4587" cy="384"/>
            </a:xfrm>
          </p:grpSpPr>
          <p:graphicFrame>
            <p:nvGraphicFramePr>
              <p:cNvPr id="79894" name="Object 22">
                <a:extLst>
                  <a:ext uri="{FF2B5EF4-FFF2-40B4-BE49-F238E27FC236}">
                    <a16:creationId xmlns:a16="http://schemas.microsoft.com/office/drawing/2014/main" id="{0E49717E-6A56-95EB-924B-FB7856DED76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287" y="2206"/>
              <a:ext cx="1182" cy="29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5" imgW="749160" imgH="203040" progId="Equation.DSMT4">
                      <p:embed/>
                    </p:oleObj>
                  </mc:Choice>
                  <mc:Fallback>
                    <p:oleObj name="Equation" r:id="rId15" imgW="749160" imgH="203040" progId="Equation.DSMT4">
                      <p:embed/>
                      <p:pic>
                        <p:nvPicPr>
                          <p:cNvPr id="0" name="Object 22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7" y="2206"/>
                            <a:ext cx="1182" cy="290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9895" name="Object 23">
                <a:extLst>
                  <a:ext uri="{FF2B5EF4-FFF2-40B4-BE49-F238E27FC236}">
                    <a16:creationId xmlns:a16="http://schemas.microsoft.com/office/drawing/2014/main" id="{F32FE36E-A3BF-2FC3-D011-0CEB4D01FAC6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4331" y="2206"/>
              <a:ext cx="726" cy="28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7" imgW="558720" imgH="241200" progId="Equation.DSMT4">
                      <p:embed/>
                    </p:oleObj>
                  </mc:Choice>
                  <mc:Fallback>
                    <p:oleObj name="Equation" r:id="rId17" imgW="558720" imgH="241200" progId="Equation.DSMT4">
                      <p:embed/>
                      <p:pic>
                        <p:nvPicPr>
                          <p:cNvPr id="0" name="Object 2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331" y="2206"/>
                            <a:ext cx="726" cy="28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9896" name="Rectangle 24">
                <a:extLst>
                  <a:ext uri="{FF2B5EF4-FFF2-40B4-BE49-F238E27FC236}">
                    <a16:creationId xmlns:a16="http://schemas.microsoft.com/office/drawing/2014/main" id="{5FBC3E2F-18F3-E920-5A6A-1922E9DAC4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23" y="2206"/>
                <a:ext cx="885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r>
                  <a:rPr lang="zh-CN" altLang="en-US" sz="2400" b="1">
                    <a:latin typeface="楷体_GB2312" pitchFamily="49" charset="-122"/>
                    <a:cs typeface="Times New Roman" panose="02020603050405020304" pitchFamily="18" charset="0"/>
                  </a:rPr>
                  <a:t>，则存在</a:t>
                </a:r>
              </a:p>
            </p:txBody>
          </p:sp>
          <p:sp>
            <p:nvSpPr>
              <p:cNvPr id="79897" name="AutoShape 25">
                <a:extLst>
                  <a:ext uri="{FF2B5EF4-FFF2-40B4-BE49-F238E27FC236}">
                    <a16:creationId xmlns:a16="http://schemas.microsoft.com/office/drawing/2014/main" id="{8269EF5D-C9BC-D656-4DD2-D718C1E8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" y="2160"/>
                <a:ext cx="1544" cy="384"/>
              </a:xfrm>
              <a:prstGeom prst="bevel">
                <a:avLst>
                  <a:gd name="adj" fmla="val 12500"/>
                </a:avLst>
              </a:prstGeom>
              <a:blipFill dpi="0" rotWithShape="0">
                <a:blip r:embed="rId14"/>
                <a:srcRect/>
                <a:tile tx="0" ty="0" sx="100000" sy="100000" flip="none" algn="tl"/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ctr"/>
                <a:r>
                  <a:rPr kumimoji="0" lang="zh-CN" altLang="en-US" b="1"/>
                  <a:t>定理（</a:t>
                </a:r>
                <a:r>
                  <a:rPr kumimoji="0" lang="en-US" altLang="zh-CN" b="1"/>
                  <a:t>Borel</a:t>
                </a:r>
                <a:r>
                  <a:rPr kumimoji="0" lang="zh-CN" altLang="en-US" b="1"/>
                  <a:t>）</a:t>
                </a:r>
              </a:p>
            </p:txBody>
          </p:sp>
          <p:sp>
            <p:nvSpPr>
              <p:cNvPr id="79898" name="Rectangle 26">
                <a:extLst>
                  <a:ext uri="{FF2B5EF4-FFF2-40B4-BE49-F238E27FC236}">
                    <a16:creationId xmlns:a16="http://schemas.microsoft.com/office/drawing/2014/main" id="{BDD842D9-7465-2B6A-6A1C-2F3CBBC5A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70" y="2206"/>
                <a:ext cx="308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r>
                  <a:rPr lang="zh-CN" altLang="en-US" sz="2400" b="1"/>
                  <a:t>若</a:t>
                </a:r>
              </a:p>
            </p:txBody>
          </p:sp>
        </p:grpSp>
        <p:grpSp>
          <p:nvGrpSpPr>
            <p:cNvPr id="79899" name="Group 27">
              <a:extLst>
                <a:ext uri="{FF2B5EF4-FFF2-40B4-BE49-F238E27FC236}">
                  <a16:creationId xmlns:a16="http://schemas.microsoft.com/office/drawing/2014/main" id="{1E56F115-F91F-E4E1-96F6-4E2C5FEFC9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03" y="2659"/>
              <a:ext cx="3584" cy="382"/>
              <a:chOff x="521" y="2704"/>
              <a:chExt cx="3584" cy="382"/>
            </a:xfrm>
          </p:grpSpPr>
          <p:sp>
            <p:nvSpPr>
              <p:cNvPr id="79900" name="Rectangle 28">
                <a:extLst>
                  <a:ext uri="{FF2B5EF4-FFF2-40B4-BE49-F238E27FC236}">
                    <a16:creationId xmlns:a16="http://schemas.microsoft.com/office/drawing/2014/main" id="{1AE319C7-4267-87BB-610D-19100E8E07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1" y="2704"/>
                <a:ext cx="3584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r>
                  <a:rPr lang="zh-CN" altLang="en-US" sz="2400" b="1">
                    <a:latin typeface="楷体_GB2312" pitchFamily="49" charset="-122"/>
                    <a:cs typeface="Times New Roman" panose="02020603050405020304" pitchFamily="18" charset="0"/>
                  </a:rPr>
                  <a:t>使式</a:t>
                </a:r>
                <a:r>
                  <a:rPr lang="zh-CN" altLang="en-US" b="1">
                    <a:cs typeface="Times New Roman" panose="02020603050405020304" pitchFamily="18" charset="0"/>
                  </a:rPr>
                  <a:t>                                           </a:t>
                </a:r>
                <a:r>
                  <a:rPr lang="zh-CN" altLang="en-US" sz="2400" b="1">
                    <a:latin typeface="楷体_GB2312" pitchFamily="49" charset="-122"/>
                    <a:cs typeface="Times New Roman" panose="02020603050405020304" pitchFamily="18" charset="0"/>
                  </a:rPr>
                  <a:t>成立。 </a:t>
                </a:r>
              </a:p>
            </p:txBody>
          </p:sp>
          <p:graphicFrame>
            <p:nvGraphicFramePr>
              <p:cNvPr id="79901" name="Object 29">
                <a:extLst>
                  <a:ext uri="{FF2B5EF4-FFF2-40B4-BE49-F238E27FC236}">
                    <a16:creationId xmlns:a16="http://schemas.microsoft.com/office/drawing/2014/main" id="{B118FB72-9145-5F27-F96B-56E1398753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1014" y="2742"/>
              <a:ext cx="2225" cy="34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9" imgW="1968480" imgH="304560" progId="Equation.DSMT4">
                      <p:embed/>
                    </p:oleObj>
                  </mc:Choice>
                  <mc:Fallback>
                    <p:oleObj name="Equation" r:id="rId19" imgW="1968480" imgH="304560" progId="Equation.DSMT4">
                      <p:embed/>
                      <p:pic>
                        <p:nvPicPr>
                          <p:cNvPr id="0" name="Object 29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014" y="2742"/>
                            <a:ext cx="2225" cy="34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9902" name="Group 30">
            <a:extLst>
              <a:ext uri="{FF2B5EF4-FFF2-40B4-BE49-F238E27FC236}">
                <a16:creationId xmlns:a16="http://schemas.microsoft.com/office/drawing/2014/main" id="{BB05C219-A7F1-317D-768E-FA653428069E}"/>
              </a:ext>
            </a:extLst>
          </p:cNvPr>
          <p:cNvGrpSpPr>
            <a:grpSpLocks/>
          </p:cNvGrpSpPr>
          <p:nvPr/>
        </p:nvGrpSpPr>
        <p:grpSpPr bwMode="auto">
          <a:xfrm>
            <a:off x="1835150" y="2997200"/>
            <a:ext cx="6921500" cy="3559175"/>
            <a:chOff x="1156" y="1888"/>
            <a:chExt cx="4360" cy="2242"/>
          </a:xfrm>
        </p:grpSpPr>
        <p:grpSp>
          <p:nvGrpSpPr>
            <p:cNvPr id="79903" name="Group 31">
              <a:extLst>
                <a:ext uri="{FF2B5EF4-FFF2-40B4-BE49-F238E27FC236}">
                  <a16:creationId xmlns:a16="http://schemas.microsoft.com/office/drawing/2014/main" id="{BB2698D8-CCB4-9377-8102-D96EABEA4B7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4" y="3158"/>
              <a:ext cx="1502" cy="972"/>
              <a:chOff x="1303" y="1686"/>
              <a:chExt cx="2573" cy="1669"/>
            </a:xfrm>
          </p:grpSpPr>
          <p:grpSp>
            <p:nvGrpSpPr>
              <p:cNvPr id="79904" name="Group 32">
                <a:extLst>
                  <a:ext uri="{FF2B5EF4-FFF2-40B4-BE49-F238E27FC236}">
                    <a16:creationId xmlns:a16="http://schemas.microsoft.com/office/drawing/2014/main" id="{C1EAA513-9AF1-FA9F-E88B-569954128AD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03" y="2760"/>
                <a:ext cx="2573" cy="595"/>
                <a:chOff x="1303" y="2760"/>
                <a:chExt cx="2573" cy="595"/>
              </a:xfrm>
            </p:grpSpPr>
            <p:sp>
              <p:nvSpPr>
                <p:cNvPr id="79905" name="Freeform 33">
                  <a:extLst>
                    <a:ext uri="{FF2B5EF4-FFF2-40B4-BE49-F238E27FC236}">
                      <a16:creationId xmlns:a16="http://schemas.microsoft.com/office/drawing/2014/main" id="{5F082E6D-B901-EB92-DB6E-83A2E3E5800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03" y="2760"/>
                  <a:ext cx="2573" cy="481"/>
                </a:xfrm>
                <a:custGeom>
                  <a:avLst/>
                  <a:gdLst>
                    <a:gd name="T0" fmla="*/ 1570 w 5145"/>
                    <a:gd name="T1" fmla="*/ 0 h 963"/>
                    <a:gd name="T2" fmla="*/ 5145 w 5145"/>
                    <a:gd name="T3" fmla="*/ 0 h 963"/>
                    <a:gd name="T4" fmla="*/ 4182 w 5145"/>
                    <a:gd name="T5" fmla="*/ 963 h 963"/>
                    <a:gd name="T6" fmla="*/ 0 w 5145"/>
                    <a:gd name="T7" fmla="*/ 963 h 963"/>
                    <a:gd name="T8" fmla="*/ 1570 w 5145"/>
                    <a:gd name="T9" fmla="*/ 0 h 96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145" h="963">
                      <a:moveTo>
                        <a:pt x="1570" y="0"/>
                      </a:moveTo>
                      <a:lnTo>
                        <a:pt x="5145" y="0"/>
                      </a:lnTo>
                      <a:lnTo>
                        <a:pt x="4182" y="963"/>
                      </a:lnTo>
                      <a:lnTo>
                        <a:pt x="0" y="963"/>
                      </a:lnTo>
                      <a:lnTo>
                        <a:pt x="1570" y="0"/>
                      </a:lnTo>
                      <a:close/>
                    </a:path>
                  </a:pathLst>
                </a:custGeom>
                <a:solidFill>
                  <a:srgbClr val="C06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06" name="Rectangle 34">
                  <a:extLst>
                    <a:ext uri="{FF2B5EF4-FFF2-40B4-BE49-F238E27FC236}">
                      <a16:creationId xmlns:a16="http://schemas.microsoft.com/office/drawing/2014/main" id="{FEA845E2-2AD9-EDEB-A585-2E570E9B626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305" y="3243"/>
                  <a:ext cx="2088" cy="110"/>
                </a:xfrm>
                <a:prstGeom prst="rect">
                  <a:avLst/>
                </a:prstGeom>
                <a:solidFill>
                  <a:srgbClr val="804000"/>
                </a:solidFill>
                <a:ln w="7938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07" name="Freeform 35">
                  <a:extLst>
                    <a:ext uri="{FF2B5EF4-FFF2-40B4-BE49-F238E27FC236}">
                      <a16:creationId xmlns:a16="http://schemas.microsoft.com/office/drawing/2014/main" id="{7EF521E8-B440-D262-E574-05BD72EE792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394" y="2760"/>
                  <a:ext cx="482" cy="595"/>
                </a:xfrm>
                <a:custGeom>
                  <a:avLst/>
                  <a:gdLst>
                    <a:gd name="T0" fmla="*/ 963 w 963"/>
                    <a:gd name="T1" fmla="*/ 0 h 1192"/>
                    <a:gd name="T2" fmla="*/ 0 w 963"/>
                    <a:gd name="T3" fmla="*/ 963 h 1192"/>
                    <a:gd name="T4" fmla="*/ 0 w 963"/>
                    <a:gd name="T5" fmla="*/ 1192 h 1192"/>
                    <a:gd name="T6" fmla="*/ 963 w 963"/>
                    <a:gd name="T7" fmla="*/ 223 h 1192"/>
                    <a:gd name="T8" fmla="*/ 963 w 963"/>
                    <a:gd name="T9" fmla="*/ 0 h 1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63" h="1192">
                      <a:moveTo>
                        <a:pt x="963" y="0"/>
                      </a:moveTo>
                      <a:lnTo>
                        <a:pt x="0" y="963"/>
                      </a:lnTo>
                      <a:lnTo>
                        <a:pt x="0" y="1192"/>
                      </a:lnTo>
                      <a:lnTo>
                        <a:pt x="963" y="223"/>
                      </a:lnTo>
                      <a:lnTo>
                        <a:pt x="963" y="0"/>
                      </a:lnTo>
                      <a:close/>
                    </a:path>
                  </a:pathLst>
                </a:custGeom>
                <a:solidFill>
                  <a:srgbClr val="603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79908" name="Freeform 36">
                <a:extLst>
                  <a:ext uri="{FF2B5EF4-FFF2-40B4-BE49-F238E27FC236}">
                    <a16:creationId xmlns:a16="http://schemas.microsoft.com/office/drawing/2014/main" id="{2729602D-2612-99BF-6C30-69D610E12F4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39" y="2128"/>
                <a:ext cx="20" cy="48"/>
              </a:xfrm>
              <a:custGeom>
                <a:avLst/>
                <a:gdLst>
                  <a:gd name="T0" fmla="*/ 0 w 39"/>
                  <a:gd name="T1" fmla="*/ 29 h 95"/>
                  <a:gd name="T2" fmla="*/ 11 w 39"/>
                  <a:gd name="T3" fmla="*/ 15 h 95"/>
                  <a:gd name="T4" fmla="*/ 39 w 39"/>
                  <a:gd name="T5" fmla="*/ 0 h 95"/>
                  <a:gd name="T6" fmla="*/ 38 w 39"/>
                  <a:gd name="T7" fmla="*/ 95 h 95"/>
                  <a:gd name="T8" fmla="*/ 30 w 39"/>
                  <a:gd name="T9" fmla="*/ 83 h 95"/>
                  <a:gd name="T10" fmla="*/ 21 w 39"/>
                  <a:gd name="T11" fmla="*/ 70 h 95"/>
                  <a:gd name="T12" fmla="*/ 8 w 39"/>
                  <a:gd name="T13" fmla="*/ 49 h 95"/>
                  <a:gd name="T14" fmla="*/ 0 w 39"/>
                  <a:gd name="T15" fmla="*/ 29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39" h="95">
                    <a:moveTo>
                      <a:pt x="0" y="29"/>
                    </a:moveTo>
                    <a:lnTo>
                      <a:pt x="11" y="15"/>
                    </a:lnTo>
                    <a:lnTo>
                      <a:pt x="39" y="0"/>
                    </a:lnTo>
                    <a:lnTo>
                      <a:pt x="38" y="95"/>
                    </a:lnTo>
                    <a:lnTo>
                      <a:pt x="30" y="83"/>
                    </a:lnTo>
                    <a:lnTo>
                      <a:pt x="21" y="70"/>
                    </a:lnTo>
                    <a:lnTo>
                      <a:pt x="8" y="49"/>
                    </a:lnTo>
                    <a:lnTo>
                      <a:pt x="0" y="29"/>
                    </a:lnTo>
                    <a:close/>
                  </a:path>
                </a:pathLst>
              </a:custGeom>
              <a:solidFill>
                <a:srgbClr val="E0E0E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9909" name="Group 37">
                <a:extLst>
                  <a:ext uri="{FF2B5EF4-FFF2-40B4-BE49-F238E27FC236}">
                    <a16:creationId xmlns:a16="http://schemas.microsoft.com/office/drawing/2014/main" id="{0A26BBAF-B314-0A89-740D-92AA568339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1" y="1975"/>
                <a:ext cx="67" cy="57"/>
                <a:chOff x="2801" y="1975"/>
                <a:chExt cx="67" cy="57"/>
              </a:xfrm>
            </p:grpSpPr>
            <p:sp>
              <p:nvSpPr>
                <p:cNvPr id="79910" name="Oval 38">
                  <a:extLst>
                    <a:ext uri="{FF2B5EF4-FFF2-40B4-BE49-F238E27FC236}">
                      <a16:creationId xmlns:a16="http://schemas.microsoft.com/office/drawing/2014/main" id="{E6B72DA6-FC7B-28D5-ABBA-5F66AAE829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1" y="1975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11" name="Oval 39">
                  <a:extLst>
                    <a:ext uri="{FF2B5EF4-FFF2-40B4-BE49-F238E27FC236}">
                      <a16:creationId xmlns:a16="http://schemas.microsoft.com/office/drawing/2014/main" id="{10652E86-80BA-9D60-83D3-700EE9AAAFB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5" y="1982"/>
                  <a:ext cx="34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12" name="Group 40">
                <a:extLst>
                  <a:ext uri="{FF2B5EF4-FFF2-40B4-BE49-F238E27FC236}">
                    <a16:creationId xmlns:a16="http://schemas.microsoft.com/office/drawing/2014/main" id="{24089438-2E36-7F85-A68A-15901DA8894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3" y="1980"/>
                <a:ext cx="67" cy="57"/>
                <a:chOff x="2973" y="1980"/>
                <a:chExt cx="67" cy="57"/>
              </a:xfrm>
            </p:grpSpPr>
            <p:sp>
              <p:nvSpPr>
                <p:cNvPr id="79913" name="Oval 41">
                  <a:extLst>
                    <a:ext uri="{FF2B5EF4-FFF2-40B4-BE49-F238E27FC236}">
                      <a16:creationId xmlns:a16="http://schemas.microsoft.com/office/drawing/2014/main" id="{E32649BE-748C-1473-6363-5AA22502767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3" y="1980"/>
                  <a:ext cx="67" cy="57"/>
                </a:xfrm>
                <a:prstGeom prst="ellipse">
                  <a:avLst/>
                </a:prstGeom>
                <a:solidFill>
                  <a:srgbClr val="FF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14" name="Oval 42">
                  <a:extLst>
                    <a:ext uri="{FF2B5EF4-FFF2-40B4-BE49-F238E27FC236}">
                      <a16:creationId xmlns:a16="http://schemas.microsoft.com/office/drawing/2014/main" id="{E8E4CA39-D289-2DD4-3DB4-593EBDCDA05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6" y="1987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15" name="Group 43">
                <a:extLst>
                  <a:ext uri="{FF2B5EF4-FFF2-40B4-BE49-F238E27FC236}">
                    <a16:creationId xmlns:a16="http://schemas.microsoft.com/office/drawing/2014/main" id="{D8A8E7A3-341D-6BB8-4A3A-C50470B7769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380" cy="1387"/>
                <a:chOff x="2169" y="1686"/>
                <a:chExt cx="1380" cy="1387"/>
              </a:xfrm>
            </p:grpSpPr>
            <p:grpSp>
              <p:nvGrpSpPr>
                <p:cNvPr id="79916" name="Group 44">
                  <a:extLst>
                    <a:ext uri="{FF2B5EF4-FFF2-40B4-BE49-F238E27FC236}">
                      <a16:creationId xmlns:a16="http://schemas.microsoft.com/office/drawing/2014/main" id="{D809361F-6A6C-9A77-D734-41FE39429A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1686"/>
                  <a:ext cx="1236" cy="1387"/>
                  <a:chOff x="2169" y="1686"/>
                  <a:chExt cx="1236" cy="1387"/>
                </a:xfrm>
              </p:grpSpPr>
              <p:sp>
                <p:nvSpPr>
                  <p:cNvPr id="79917" name="Freeform 45">
                    <a:extLst>
                      <a:ext uri="{FF2B5EF4-FFF2-40B4-BE49-F238E27FC236}">
                        <a16:creationId xmlns:a16="http://schemas.microsoft.com/office/drawing/2014/main" id="{EE9B0375-1440-B520-1013-56470AD5DC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1" y="1941"/>
                    <a:ext cx="64" cy="155"/>
                  </a:xfrm>
                  <a:custGeom>
                    <a:avLst/>
                    <a:gdLst>
                      <a:gd name="T0" fmla="*/ 58 w 128"/>
                      <a:gd name="T1" fmla="*/ 18 h 311"/>
                      <a:gd name="T2" fmla="*/ 93 w 128"/>
                      <a:gd name="T3" fmla="*/ 0 h 311"/>
                      <a:gd name="T4" fmla="*/ 110 w 128"/>
                      <a:gd name="T5" fmla="*/ 18 h 311"/>
                      <a:gd name="T6" fmla="*/ 122 w 128"/>
                      <a:gd name="T7" fmla="*/ 63 h 311"/>
                      <a:gd name="T8" fmla="*/ 128 w 128"/>
                      <a:gd name="T9" fmla="*/ 126 h 311"/>
                      <a:gd name="T10" fmla="*/ 122 w 128"/>
                      <a:gd name="T11" fmla="*/ 195 h 311"/>
                      <a:gd name="T12" fmla="*/ 104 w 128"/>
                      <a:gd name="T13" fmla="*/ 259 h 311"/>
                      <a:gd name="T14" fmla="*/ 75 w 128"/>
                      <a:gd name="T15" fmla="*/ 305 h 311"/>
                      <a:gd name="T16" fmla="*/ 35 w 128"/>
                      <a:gd name="T17" fmla="*/ 311 h 311"/>
                      <a:gd name="T18" fmla="*/ 0 w 128"/>
                      <a:gd name="T19" fmla="*/ 218 h 311"/>
                      <a:gd name="T20" fmla="*/ 58 w 128"/>
                      <a:gd name="T21" fmla="*/ 18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8" h="311">
                        <a:moveTo>
                          <a:pt x="58" y="18"/>
                        </a:moveTo>
                        <a:lnTo>
                          <a:pt x="93" y="0"/>
                        </a:lnTo>
                        <a:lnTo>
                          <a:pt x="110" y="18"/>
                        </a:lnTo>
                        <a:lnTo>
                          <a:pt x="122" y="63"/>
                        </a:lnTo>
                        <a:lnTo>
                          <a:pt x="128" y="126"/>
                        </a:lnTo>
                        <a:lnTo>
                          <a:pt x="122" y="195"/>
                        </a:lnTo>
                        <a:lnTo>
                          <a:pt x="104" y="259"/>
                        </a:lnTo>
                        <a:lnTo>
                          <a:pt x="75" y="305"/>
                        </a:lnTo>
                        <a:lnTo>
                          <a:pt x="35" y="311"/>
                        </a:lnTo>
                        <a:lnTo>
                          <a:pt x="0" y="218"/>
                        </a:lnTo>
                        <a:lnTo>
                          <a:pt x="58" y="1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18" name="Freeform 46">
                    <a:extLst>
                      <a:ext uri="{FF2B5EF4-FFF2-40B4-BE49-F238E27FC236}">
                        <a16:creationId xmlns:a16="http://schemas.microsoft.com/office/drawing/2014/main" id="{4E979DFD-3AF5-7556-B603-146395DA949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67" y="1945"/>
                    <a:ext cx="63" cy="155"/>
                  </a:xfrm>
                  <a:custGeom>
                    <a:avLst/>
                    <a:gdLst>
                      <a:gd name="T0" fmla="*/ 69 w 126"/>
                      <a:gd name="T1" fmla="*/ 16 h 311"/>
                      <a:gd name="T2" fmla="*/ 33 w 126"/>
                      <a:gd name="T3" fmla="*/ 0 h 311"/>
                      <a:gd name="T4" fmla="*/ 17 w 126"/>
                      <a:gd name="T5" fmla="*/ 16 h 311"/>
                      <a:gd name="T6" fmla="*/ 5 w 126"/>
                      <a:gd name="T7" fmla="*/ 62 h 311"/>
                      <a:gd name="T8" fmla="*/ 0 w 126"/>
                      <a:gd name="T9" fmla="*/ 126 h 311"/>
                      <a:gd name="T10" fmla="*/ 5 w 126"/>
                      <a:gd name="T11" fmla="*/ 195 h 311"/>
                      <a:gd name="T12" fmla="*/ 23 w 126"/>
                      <a:gd name="T13" fmla="*/ 259 h 311"/>
                      <a:gd name="T14" fmla="*/ 51 w 126"/>
                      <a:gd name="T15" fmla="*/ 305 h 311"/>
                      <a:gd name="T16" fmla="*/ 91 w 126"/>
                      <a:gd name="T17" fmla="*/ 311 h 311"/>
                      <a:gd name="T18" fmla="*/ 126 w 126"/>
                      <a:gd name="T19" fmla="*/ 218 h 311"/>
                      <a:gd name="T20" fmla="*/ 69 w 126"/>
                      <a:gd name="T21" fmla="*/ 16 h 31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126" h="311">
                        <a:moveTo>
                          <a:pt x="69" y="16"/>
                        </a:moveTo>
                        <a:lnTo>
                          <a:pt x="33" y="0"/>
                        </a:lnTo>
                        <a:lnTo>
                          <a:pt x="17" y="16"/>
                        </a:lnTo>
                        <a:lnTo>
                          <a:pt x="5" y="62"/>
                        </a:lnTo>
                        <a:lnTo>
                          <a:pt x="0" y="126"/>
                        </a:lnTo>
                        <a:lnTo>
                          <a:pt x="5" y="195"/>
                        </a:lnTo>
                        <a:lnTo>
                          <a:pt x="23" y="259"/>
                        </a:lnTo>
                        <a:lnTo>
                          <a:pt x="51" y="305"/>
                        </a:lnTo>
                        <a:lnTo>
                          <a:pt x="91" y="311"/>
                        </a:lnTo>
                        <a:lnTo>
                          <a:pt x="126" y="218"/>
                        </a:lnTo>
                        <a:lnTo>
                          <a:pt x="69" y="16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9919" name="Group 47">
                    <a:extLst>
                      <a:ext uri="{FF2B5EF4-FFF2-40B4-BE49-F238E27FC236}">
                        <a16:creationId xmlns:a16="http://schemas.microsoft.com/office/drawing/2014/main" id="{61256C1E-77D8-3CD5-211F-8E106CB25A0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169" y="2067"/>
                    <a:ext cx="1236" cy="1006"/>
                    <a:chOff x="2169" y="2067"/>
                    <a:chExt cx="1236" cy="1006"/>
                  </a:xfrm>
                </p:grpSpPr>
                <p:sp>
                  <p:nvSpPr>
                    <p:cNvPr id="79920" name="Freeform 48">
                      <a:extLst>
                        <a:ext uri="{FF2B5EF4-FFF2-40B4-BE49-F238E27FC236}">
                          <a16:creationId xmlns:a16="http://schemas.microsoft.com/office/drawing/2014/main" id="{2BF1D737-C046-52E2-0997-43AF4B8E79A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169" y="2107"/>
                      <a:ext cx="1236" cy="655"/>
                    </a:xfrm>
                    <a:custGeom>
                      <a:avLst/>
                      <a:gdLst>
                        <a:gd name="T0" fmla="*/ 555 w 2472"/>
                        <a:gd name="T1" fmla="*/ 1310 h 1310"/>
                        <a:gd name="T2" fmla="*/ 553 w 2472"/>
                        <a:gd name="T3" fmla="*/ 1263 h 1310"/>
                        <a:gd name="T4" fmla="*/ 555 w 2472"/>
                        <a:gd name="T5" fmla="*/ 1180 h 1310"/>
                        <a:gd name="T6" fmla="*/ 565 w 2472"/>
                        <a:gd name="T7" fmla="*/ 1093 h 1310"/>
                        <a:gd name="T8" fmla="*/ 510 w 2472"/>
                        <a:gd name="T9" fmla="*/ 1128 h 1310"/>
                        <a:gd name="T10" fmla="*/ 461 w 2472"/>
                        <a:gd name="T11" fmla="*/ 1159 h 1310"/>
                        <a:gd name="T12" fmla="*/ 359 w 2472"/>
                        <a:gd name="T13" fmla="*/ 1194 h 1310"/>
                        <a:gd name="T14" fmla="*/ 267 w 2472"/>
                        <a:gd name="T15" fmla="*/ 1206 h 1310"/>
                        <a:gd name="T16" fmla="*/ 206 w 2472"/>
                        <a:gd name="T17" fmla="*/ 1203 h 1310"/>
                        <a:gd name="T18" fmla="*/ 164 w 2472"/>
                        <a:gd name="T19" fmla="*/ 1183 h 1310"/>
                        <a:gd name="T20" fmla="*/ 117 w 2472"/>
                        <a:gd name="T21" fmla="*/ 1124 h 1310"/>
                        <a:gd name="T22" fmla="*/ 65 w 2472"/>
                        <a:gd name="T23" fmla="*/ 1032 h 1310"/>
                        <a:gd name="T24" fmla="*/ 39 w 2472"/>
                        <a:gd name="T25" fmla="*/ 955 h 1310"/>
                        <a:gd name="T26" fmla="*/ 24 w 2472"/>
                        <a:gd name="T27" fmla="*/ 890 h 1310"/>
                        <a:gd name="T28" fmla="*/ 11 w 2472"/>
                        <a:gd name="T29" fmla="*/ 828 h 1310"/>
                        <a:gd name="T30" fmla="*/ 5 w 2472"/>
                        <a:gd name="T31" fmla="*/ 773 h 1310"/>
                        <a:gd name="T32" fmla="*/ 0 w 2472"/>
                        <a:gd name="T33" fmla="*/ 705 h 1310"/>
                        <a:gd name="T34" fmla="*/ 0 w 2472"/>
                        <a:gd name="T35" fmla="*/ 622 h 1310"/>
                        <a:gd name="T36" fmla="*/ 2 w 2472"/>
                        <a:gd name="T37" fmla="*/ 546 h 1310"/>
                        <a:gd name="T38" fmla="*/ 14 w 2472"/>
                        <a:gd name="T39" fmla="*/ 475 h 1310"/>
                        <a:gd name="T40" fmla="*/ 25 w 2472"/>
                        <a:gd name="T41" fmla="*/ 403 h 1310"/>
                        <a:gd name="T42" fmla="*/ 39 w 2472"/>
                        <a:gd name="T43" fmla="*/ 336 h 1310"/>
                        <a:gd name="T44" fmla="*/ 57 w 2472"/>
                        <a:gd name="T45" fmla="*/ 271 h 1310"/>
                        <a:gd name="T46" fmla="*/ 82 w 2472"/>
                        <a:gd name="T47" fmla="*/ 183 h 1310"/>
                        <a:gd name="T48" fmla="*/ 112 w 2472"/>
                        <a:gd name="T49" fmla="*/ 133 h 1310"/>
                        <a:gd name="T50" fmla="*/ 142 w 2472"/>
                        <a:gd name="T51" fmla="*/ 79 h 1310"/>
                        <a:gd name="T52" fmla="*/ 164 w 2472"/>
                        <a:gd name="T53" fmla="*/ 114 h 1310"/>
                        <a:gd name="T54" fmla="*/ 189 w 2472"/>
                        <a:gd name="T55" fmla="*/ 152 h 1310"/>
                        <a:gd name="T56" fmla="*/ 234 w 2472"/>
                        <a:gd name="T57" fmla="*/ 202 h 1310"/>
                        <a:gd name="T58" fmla="*/ 272 w 2472"/>
                        <a:gd name="T59" fmla="*/ 225 h 1310"/>
                        <a:gd name="T60" fmla="*/ 315 w 2472"/>
                        <a:gd name="T61" fmla="*/ 237 h 1310"/>
                        <a:gd name="T62" fmla="*/ 393 w 2472"/>
                        <a:gd name="T63" fmla="*/ 218 h 1310"/>
                        <a:gd name="T64" fmla="*/ 478 w 2472"/>
                        <a:gd name="T65" fmla="*/ 176 h 1310"/>
                        <a:gd name="T66" fmla="*/ 484 w 2472"/>
                        <a:gd name="T67" fmla="*/ 275 h 1310"/>
                        <a:gd name="T68" fmla="*/ 518 w 2472"/>
                        <a:gd name="T69" fmla="*/ 505 h 1310"/>
                        <a:gd name="T70" fmla="*/ 507 w 2472"/>
                        <a:gd name="T71" fmla="*/ 621 h 1310"/>
                        <a:gd name="T72" fmla="*/ 588 w 2472"/>
                        <a:gd name="T73" fmla="*/ 460 h 1310"/>
                        <a:gd name="T74" fmla="*/ 657 w 2472"/>
                        <a:gd name="T75" fmla="*/ 345 h 1310"/>
                        <a:gd name="T76" fmla="*/ 726 w 2472"/>
                        <a:gd name="T77" fmla="*/ 265 h 1310"/>
                        <a:gd name="T78" fmla="*/ 818 w 2472"/>
                        <a:gd name="T79" fmla="*/ 173 h 1310"/>
                        <a:gd name="T80" fmla="*/ 899 w 2472"/>
                        <a:gd name="T81" fmla="*/ 102 h 1310"/>
                        <a:gd name="T82" fmla="*/ 1060 w 2472"/>
                        <a:gd name="T83" fmla="*/ 34 h 1310"/>
                        <a:gd name="T84" fmla="*/ 1244 w 2472"/>
                        <a:gd name="T85" fmla="*/ 0 h 1310"/>
                        <a:gd name="T86" fmla="*/ 1461 w 2472"/>
                        <a:gd name="T87" fmla="*/ 0 h 1310"/>
                        <a:gd name="T88" fmla="*/ 1830 w 2472"/>
                        <a:gd name="T89" fmla="*/ 57 h 1310"/>
                        <a:gd name="T90" fmla="*/ 2071 w 2472"/>
                        <a:gd name="T91" fmla="*/ 161 h 1310"/>
                        <a:gd name="T92" fmla="*/ 2219 w 2472"/>
                        <a:gd name="T93" fmla="*/ 287 h 1310"/>
                        <a:gd name="T94" fmla="*/ 2323 w 2472"/>
                        <a:gd name="T95" fmla="*/ 439 h 1310"/>
                        <a:gd name="T96" fmla="*/ 2415 w 2472"/>
                        <a:gd name="T97" fmla="*/ 587 h 1310"/>
                        <a:gd name="T98" fmla="*/ 2461 w 2472"/>
                        <a:gd name="T99" fmla="*/ 737 h 1310"/>
                        <a:gd name="T100" fmla="*/ 2472 w 2472"/>
                        <a:gd name="T101" fmla="*/ 1059 h 1310"/>
                        <a:gd name="T102" fmla="*/ 2461 w 2472"/>
                        <a:gd name="T103" fmla="*/ 1310 h 1310"/>
                        <a:gd name="T104" fmla="*/ 555 w 2472"/>
                        <a:gd name="T105" fmla="*/ 1310 h 1310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  <a:cxn ang="0">
                          <a:pos x="T48" y="T49"/>
                        </a:cxn>
                        <a:cxn ang="0">
                          <a:pos x="T50" y="T51"/>
                        </a:cxn>
                        <a:cxn ang="0">
                          <a:pos x="T52" y="T53"/>
                        </a:cxn>
                        <a:cxn ang="0">
                          <a:pos x="T54" y="T55"/>
                        </a:cxn>
                        <a:cxn ang="0">
                          <a:pos x="T56" y="T57"/>
                        </a:cxn>
                        <a:cxn ang="0">
                          <a:pos x="T58" y="T59"/>
                        </a:cxn>
                        <a:cxn ang="0">
                          <a:pos x="T60" y="T61"/>
                        </a:cxn>
                        <a:cxn ang="0">
                          <a:pos x="T62" y="T63"/>
                        </a:cxn>
                        <a:cxn ang="0">
                          <a:pos x="T64" y="T65"/>
                        </a:cxn>
                        <a:cxn ang="0">
                          <a:pos x="T66" y="T67"/>
                        </a:cxn>
                        <a:cxn ang="0">
                          <a:pos x="T68" y="T69"/>
                        </a:cxn>
                        <a:cxn ang="0">
                          <a:pos x="T70" y="T71"/>
                        </a:cxn>
                        <a:cxn ang="0">
                          <a:pos x="T72" y="T73"/>
                        </a:cxn>
                        <a:cxn ang="0">
                          <a:pos x="T74" y="T75"/>
                        </a:cxn>
                        <a:cxn ang="0">
                          <a:pos x="T76" y="T77"/>
                        </a:cxn>
                        <a:cxn ang="0">
                          <a:pos x="T78" y="T79"/>
                        </a:cxn>
                        <a:cxn ang="0">
                          <a:pos x="T80" y="T81"/>
                        </a:cxn>
                        <a:cxn ang="0">
                          <a:pos x="T82" y="T83"/>
                        </a:cxn>
                        <a:cxn ang="0">
                          <a:pos x="T84" y="T85"/>
                        </a:cxn>
                        <a:cxn ang="0">
                          <a:pos x="T86" y="T87"/>
                        </a:cxn>
                        <a:cxn ang="0">
                          <a:pos x="T88" y="T89"/>
                        </a:cxn>
                        <a:cxn ang="0">
                          <a:pos x="T90" y="T91"/>
                        </a:cxn>
                        <a:cxn ang="0">
                          <a:pos x="T92" y="T93"/>
                        </a:cxn>
                        <a:cxn ang="0">
                          <a:pos x="T94" y="T95"/>
                        </a:cxn>
                        <a:cxn ang="0">
                          <a:pos x="T96" y="T97"/>
                        </a:cxn>
                        <a:cxn ang="0">
                          <a:pos x="T98" y="T99"/>
                        </a:cxn>
                        <a:cxn ang="0">
                          <a:pos x="T100" y="T101"/>
                        </a:cxn>
                        <a:cxn ang="0">
                          <a:pos x="T102" y="T103"/>
                        </a:cxn>
                        <a:cxn ang="0">
                          <a:pos x="T104" y="T105"/>
                        </a:cxn>
                      </a:cxnLst>
                      <a:rect l="0" t="0" r="r" b="b"/>
                      <a:pathLst>
                        <a:path w="2472" h="1310">
                          <a:moveTo>
                            <a:pt x="555" y="1310"/>
                          </a:moveTo>
                          <a:lnTo>
                            <a:pt x="553" y="1263"/>
                          </a:lnTo>
                          <a:lnTo>
                            <a:pt x="555" y="1180"/>
                          </a:lnTo>
                          <a:lnTo>
                            <a:pt x="565" y="1093"/>
                          </a:lnTo>
                          <a:lnTo>
                            <a:pt x="510" y="1128"/>
                          </a:lnTo>
                          <a:lnTo>
                            <a:pt x="461" y="1159"/>
                          </a:lnTo>
                          <a:lnTo>
                            <a:pt x="359" y="1194"/>
                          </a:lnTo>
                          <a:lnTo>
                            <a:pt x="267" y="1206"/>
                          </a:lnTo>
                          <a:lnTo>
                            <a:pt x="206" y="1203"/>
                          </a:lnTo>
                          <a:lnTo>
                            <a:pt x="164" y="1183"/>
                          </a:lnTo>
                          <a:lnTo>
                            <a:pt x="117" y="1124"/>
                          </a:lnTo>
                          <a:lnTo>
                            <a:pt x="65" y="1032"/>
                          </a:lnTo>
                          <a:lnTo>
                            <a:pt x="39" y="955"/>
                          </a:lnTo>
                          <a:lnTo>
                            <a:pt x="24" y="890"/>
                          </a:lnTo>
                          <a:lnTo>
                            <a:pt x="11" y="828"/>
                          </a:lnTo>
                          <a:lnTo>
                            <a:pt x="5" y="773"/>
                          </a:lnTo>
                          <a:lnTo>
                            <a:pt x="0" y="705"/>
                          </a:lnTo>
                          <a:lnTo>
                            <a:pt x="0" y="622"/>
                          </a:lnTo>
                          <a:lnTo>
                            <a:pt x="2" y="546"/>
                          </a:lnTo>
                          <a:lnTo>
                            <a:pt x="14" y="475"/>
                          </a:lnTo>
                          <a:lnTo>
                            <a:pt x="25" y="403"/>
                          </a:lnTo>
                          <a:lnTo>
                            <a:pt x="39" y="336"/>
                          </a:lnTo>
                          <a:lnTo>
                            <a:pt x="57" y="271"/>
                          </a:lnTo>
                          <a:lnTo>
                            <a:pt x="82" y="183"/>
                          </a:lnTo>
                          <a:lnTo>
                            <a:pt x="112" y="133"/>
                          </a:lnTo>
                          <a:lnTo>
                            <a:pt x="142" y="79"/>
                          </a:lnTo>
                          <a:lnTo>
                            <a:pt x="164" y="114"/>
                          </a:lnTo>
                          <a:lnTo>
                            <a:pt x="189" y="152"/>
                          </a:lnTo>
                          <a:lnTo>
                            <a:pt x="234" y="202"/>
                          </a:lnTo>
                          <a:lnTo>
                            <a:pt x="272" y="225"/>
                          </a:lnTo>
                          <a:lnTo>
                            <a:pt x="315" y="237"/>
                          </a:lnTo>
                          <a:lnTo>
                            <a:pt x="393" y="218"/>
                          </a:lnTo>
                          <a:lnTo>
                            <a:pt x="478" y="176"/>
                          </a:lnTo>
                          <a:lnTo>
                            <a:pt x="484" y="275"/>
                          </a:lnTo>
                          <a:lnTo>
                            <a:pt x="518" y="505"/>
                          </a:lnTo>
                          <a:lnTo>
                            <a:pt x="507" y="621"/>
                          </a:lnTo>
                          <a:lnTo>
                            <a:pt x="588" y="460"/>
                          </a:lnTo>
                          <a:lnTo>
                            <a:pt x="657" y="345"/>
                          </a:lnTo>
                          <a:lnTo>
                            <a:pt x="726" y="265"/>
                          </a:lnTo>
                          <a:lnTo>
                            <a:pt x="818" y="173"/>
                          </a:lnTo>
                          <a:lnTo>
                            <a:pt x="899" y="102"/>
                          </a:lnTo>
                          <a:lnTo>
                            <a:pt x="1060" y="34"/>
                          </a:lnTo>
                          <a:lnTo>
                            <a:pt x="1244" y="0"/>
                          </a:lnTo>
                          <a:lnTo>
                            <a:pt x="1461" y="0"/>
                          </a:lnTo>
                          <a:lnTo>
                            <a:pt x="1830" y="57"/>
                          </a:lnTo>
                          <a:lnTo>
                            <a:pt x="2071" y="161"/>
                          </a:lnTo>
                          <a:lnTo>
                            <a:pt x="2219" y="287"/>
                          </a:lnTo>
                          <a:lnTo>
                            <a:pt x="2323" y="439"/>
                          </a:lnTo>
                          <a:lnTo>
                            <a:pt x="2415" y="587"/>
                          </a:lnTo>
                          <a:lnTo>
                            <a:pt x="2461" y="737"/>
                          </a:lnTo>
                          <a:lnTo>
                            <a:pt x="2472" y="1059"/>
                          </a:lnTo>
                          <a:lnTo>
                            <a:pt x="2461" y="1310"/>
                          </a:lnTo>
                          <a:lnTo>
                            <a:pt x="555" y="1310"/>
                          </a:lnTo>
                          <a:close/>
                        </a:path>
                      </a:pathLst>
                    </a:custGeom>
                    <a:solidFill>
                      <a:srgbClr val="C0C0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grpSp>
                  <p:nvGrpSpPr>
                    <p:cNvPr id="79921" name="Group 49">
                      <a:extLst>
                        <a:ext uri="{FF2B5EF4-FFF2-40B4-BE49-F238E27FC236}">
                          <a16:creationId xmlns:a16="http://schemas.microsoft.com/office/drawing/2014/main" id="{1DDF9F92-D75D-B4F0-7DEF-5EF78DFEE681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2681" y="2067"/>
                      <a:ext cx="449" cy="1006"/>
                      <a:chOff x="2681" y="2067"/>
                      <a:chExt cx="449" cy="1006"/>
                    </a:xfrm>
                  </p:grpSpPr>
                  <p:sp>
                    <p:nvSpPr>
                      <p:cNvPr id="79922" name="Freeform 50">
                        <a:extLst>
                          <a:ext uri="{FF2B5EF4-FFF2-40B4-BE49-F238E27FC236}">
                            <a16:creationId xmlns:a16="http://schemas.microsoft.com/office/drawing/2014/main" id="{4C4DC4A5-AB98-E50A-054D-3BE50BAD338F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681" y="2067"/>
                        <a:ext cx="449" cy="404"/>
                      </a:xfrm>
                      <a:custGeom>
                        <a:avLst/>
                        <a:gdLst>
                          <a:gd name="T0" fmla="*/ 23 w 896"/>
                          <a:gd name="T1" fmla="*/ 161 h 808"/>
                          <a:gd name="T2" fmla="*/ 0 w 896"/>
                          <a:gd name="T3" fmla="*/ 299 h 808"/>
                          <a:gd name="T4" fmla="*/ 35 w 896"/>
                          <a:gd name="T5" fmla="*/ 449 h 808"/>
                          <a:gd name="T6" fmla="*/ 46 w 896"/>
                          <a:gd name="T7" fmla="*/ 541 h 808"/>
                          <a:gd name="T8" fmla="*/ 52 w 896"/>
                          <a:gd name="T9" fmla="*/ 578 h 808"/>
                          <a:gd name="T10" fmla="*/ 72 w 896"/>
                          <a:gd name="T11" fmla="*/ 631 h 808"/>
                          <a:gd name="T12" fmla="*/ 90 w 896"/>
                          <a:gd name="T13" fmla="*/ 677 h 808"/>
                          <a:gd name="T14" fmla="*/ 133 w 896"/>
                          <a:gd name="T15" fmla="*/ 731 h 808"/>
                          <a:gd name="T16" fmla="*/ 163 w 896"/>
                          <a:gd name="T17" fmla="*/ 769 h 808"/>
                          <a:gd name="T18" fmla="*/ 207 w 896"/>
                          <a:gd name="T19" fmla="*/ 805 h 808"/>
                          <a:gd name="T20" fmla="*/ 391 w 896"/>
                          <a:gd name="T21" fmla="*/ 587 h 808"/>
                          <a:gd name="T22" fmla="*/ 595 w 896"/>
                          <a:gd name="T23" fmla="*/ 808 h 808"/>
                          <a:gd name="T24" fmla="*/ 641 w 896"/>
                          <a:gd name="T25" fmla="*/ 765 h 808"/>
                          <a:gd name="T26" fmla="*/ 680 w 896"/>
                          <a:gd name="T27" fmla="*/ 716 h 808"/>
                          <a:gd name="T28" fmla="*/ 714 w 896"/>
                          <a:gd name="T29" fmla="*/ 654 h 808"/>
                          <a:gd name="T30" fmla="*/ 759 w 896"/>
                          <a:gd name="T31" fmla="*/ 587 h 808"/>
                          <a:gd name="T32" fmla="*/ 827 w 896"/>
                          <a:gd name="T33" fmla="*/ 449 h 808"/>
                          <a:gd name="T34" fmla="*/ 873 w 896"/>
                          <a:gd name="T35" fmla="*/ 242 h 808"/>
                          <a:gd name="T36" fmla="*/ 896 w 896"/>
                          <a:gd name="T37" fmla="*/ 138 h 808"/>
                          <a:gd name="T38" fmla="*/ 747 w 896"/>
                          <a:gd name="T39" fmla="*/ 47 h 808"/>
                          <a:gd name="T40" fmla="*/ 586 w 896"/>
                          <a:gd name="T41" fmla="*/ 0 h 808"/>
                          <a:gd name="T42" fmla="*/ 332 w 896"/>
                          <a:gd name="T43" fmla="*/ 13 h 808"/>
                          <a:gd name="T44" fmla="*/ 149 w 896"/>
                          <a:gd name="T45" fmla="*/ 59 h 808"/>
                          <a:gd name="T46" fmla="*/ 23 w 896"/>
                          <a:gd name="T47" fmla="*/ 161 h 808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  <a:cxn ang="0">
                            <a:pos x="T32" y="T33"/>
                          </a:cxn>
                          <a:cxn ang="0">
                            <a:pos x="T34" y="T35"/>
                          </a:cxn>
                          <a:cxn ang="0">
                            <a:pos x="T36" y="T37"/>
                          </a:cxn>
                          <a:cxn ang="0">
                            <a:pos x="T38" y="T39"/>
                          </a:cxn>
                          <a:cxn ang="0">
                            <a:pos x="T40" y="T41"/>
                          </a:cxn>
                          <a:cxn ang="0">
                            <a:pos x="T42" y="T43"/>
                          </a:cxn>
                          <a:cxn ang="0">
                            <a:pos x="T44" y="T45"/>
                          </a:cxn>
                          <a:cxn ang="0">
                            <a:pos x="T46" y="T47"/>
                          </a:cxn>
                        </a:cxnLst>
                        <a:rect l="0" t="0" r="r" b="b"/>
                        <a:pathLst>
                          <a:path w="896" h="808">
                            <a:moveTo>
                              <a:pt x="23" y="161"/>
                            </a:moveTo>
                            <a:lnTo>
                              <a:pt x="0" y="299"/>
                            </a:lnTo>
                            <a:lnTo>
                              <a:pt x="35" y="449"/>
                            </a:lnTo>
                            <a:lnTo>
                              <a:pt x="46" y="541"/>
                            </a:lnTo>
                            <a:lnTo>
                              <a:pt x="52" y="578"/>
                            </a:lnTo>
                            <a:lnTo>
                              <a:pt x="72" y="631"/>
                            </a:lnTo>
                            <a:lnTo>
                              <a:pt x="90" y="677"/>
                            </a:lnTo>
                            <a:lnTo>
                              <a:pt x="133" y="731"/>
                            </a:lnTo>
                            <a:lnTo>
                              <a:pt x="163" y="769"/>
                            </a:lnTo>
                            <a:lnTo>
                              <a:pt x="207" y="805"/>
                            </a:lnTo>
                            <a:lnTo>
                              <a:pt x="391" y="587"/>
                            </a:lnTo>
                            <a:lnTo>
                              <a:pt x="595" y="808"/>
                            </a:lnTo>
                            <a:lnTo>
                              <a:pt x="641" y="765"/>
                            </a:lnTo>
                            <a:lnTo>
                              <a:pt x="680" y="716"/>
                            </a:lnTo>
                            <a:lnTo>
                              <a:pt x="714" y="654"/>
                            </a:lnTo>
                            <a:lnTo>
                              <a:pt x="759" y="587"/>
                            </a:lnTo>
                            <a:lnTo>
                              <a:pt x="827" y="449"/>
                            </a:lnTo>
                            <a:lnTo>
                              <a:pt x="873" y="242"/>
                            </a:lnTo>
                            <a:lnTo>
                              <a:pt x="896" y="138"/>
                            </a:lnTo>
                            <a:lnTo>
                              <a:pt x="747" y="47"/>
                            </a:lnTo>
                            <a:lnTo>
                              <a:pt x="586" y="0"/>
                            </a:lnTo>
                            <a:lnTo>
                              <a:pt x="332" y="13"/>
                            </a:lnTo>
                            <a:lnTo>
                              <a:pt x="149" y="59"/>
                            </a:lnTo>
                            <a:lnTo>
                              <a:pt x="23" y="161"/>
                            </a:lnTo>
                            <a:close/>
                          </a:path>
                        </a:pathLst>
                      </a:custGeom>
                      <a:solidFill>
                        <a:srgbClr val="FFFFFF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  <p:sp>
                    <p:nvSpPr>
                      <p:cNvPr id="79923" name="Freeform 51">
                        <a:extLst>
                          <a:ext uri="{FF2B5EF4-FFF2-40B4-BE49-F238E27FC236}">
                            <a16:creationId xmlns:a16="http://schemas.microsoft.com/office/drawing/2014/main" id="{C7DE4973-11E3-EB50-5AFF-A560F08E6664}"/>
                          </a:ext>
                        </a:extLst>
                      </p:cNvPr>
                      <p:cNvSpPr>
                        <a:spLocks/>
                      </p:cNvSpPr>
                      <p:nvPr/>
                    </p:nvSpPr>
                    <p:spPr bwMode="auto">
                      <a:xfrm>
                        <a:off x="2750" y="2360"/>
                        <a:ext cx="276" cy="713"/>
                      </a:xfrm>
                      <a:custGeom>
                        <a:avLst/>
                        <a:gdLst>
                          <a:gd name="T0" fmla="*/ 254 w 553"/>
                          <a:gd name="T1" fmla="*/ 0 h 1424"/>
                          <a:gd name="T2" fmla="*/ 121 w 553"/>
                          <a:gd name="T3" fmla="*/ 160 h 1424"/>
                          <a:gd name="T4" fmla="*/ 173 w 553"/>
                          <a:gd name="T5" fmla="*/ 287 h 1424"/>
                          <a:gd name="T6" fmla="*/ 82 w 553"/>
                          <a:gd name="T7" fmla="*/ 460 h 1424"/>
                          <a:gd name="T8" fmla="*/ 25 w 553"/>
                          <a:gd name="T9" fmla="*/ 700 h 1424"/>
                          <a:gd name="T10" fmla="*/ 0 w 553"/>
                          <a:gd name="T11" fmla="*/ 861 h 1424"/>
                          <a:gd name="T12" fmla="*/ 25 w 553"/>
                          <a:gd name="T13" fmla="*/ 1011 h 1424"/>
                          <a:gd name="T14" fmla="*/ 70 w 553"/>
                          <a:gd name="T15" fmla="*/ 1194 h 1424"/>
                          <a:gd name="T16" fmla="*/ 288 w 553"/>
                          <a:gd name="T17" fmla="*/ 1424 h 1424"/>
                          <a:gd name="T18" fmla="*/ 506 w 553"/>
                          <a:gd name="T19" fmla="*/ 1149 h 1424"/>
                          <a:gd name="T20" fmla="*/ 553 w 553"/>
                          <a:gd name="T21" fmla="*/ 895 h 1424"/>
                          <a:gd name="T22" fmla="*/ 518 w 553"/>
                          <a:gd name="T23" fmla="*/ 654 h 1424"/>
                          <a:gd name="T24" fmla="*/ 460 w 553"/>
                          <a:gd name="T25" fmla="*/ 448 h 1424"/>
                          <a:gd name="T26" fmla="*/ 368 w 553"/>
                          <a:gd name="T27" fmla="*/ 275 h 1424"/>
                          <a:gd name="T28" fmla="*/ 437 w 553"/>
                          <a:gd name="T29" fmla="*/ 195 h 1424"/>
                          <a:gd name="T30" fmla="*/ 254 w 553"/>
                          <a:gd name="T31" fmla="*/ 0 h 1424"/>
                        </a:gdLst>
                        <a:ahLst/>
                        <a:cxnLst>
                          <a:cxn ang="0">
                            <a:pos x="T0" y="T1"/>
                          </a:cxn>
                          <a:cxn ang="0">
                            <a:pos x="T2" y="T3"/>
                          </a:cxn>
                          <a:cxn ang="0">
                            <a:pos x="T4" y="T5"/>
                          </a:cxn>
                          <a:cxn ang="0">
                            <a:pos x="T6" y="T7"/>
                          </a:cxn>
                          <a:cxn ang="0">
                            <a:pos x="T8" y="T9"/>
                          </a:cxn>
                          <a:cxn ang="0">
                            <a:pos x="T10" y="T11"/>
                          </a:cxn>
                          <a:cxn ang="0">
                            <a:pos x="T12" y="T13"/>
                          </a:cxn>
                          <a:cxn ang="0">
                            <a:pos x="T14" y="T15"/>
                          </a:cxn>
                          <a:cxn ang="0">
                            <a:pos x="T16" y="T17"/>
                          </a:cxn>
                          <a:cxn ang="0">
                            <a:pos x="T18" y="T19"/>
                          </a:cxn>
                          <a:cxn ang="0">
                            <a:pos x="T20" y="T21"/>
                          </a:cxn>
                          <a:cxn ang="0">
                            <a:pos x="T22" y="T23"/>
                          </a:cxn>
                          <a:cxn ang="0">
                            <a:pos x="T24" y="T25"/>
                          </a:cxn>
                          <a:cxn ang="0">
                            <a:pos x="T26" y="T27"/>
                          </a:cxn>
                          <a:cxn ang="0">
                            <a:pos x="T28" y="T29"/>
                          </a:cxn>
                          <a:cxn ang="0">
                            <a:pos x="T30" y="T31"/>
                          </a:cxn>
                        </a:cxnLst>
                        <a:rect l="0" t="0" r="r" b="b"/>
                        <a:pathLst>
                          <a:path w="553" h="1424">
                            <a:moveTo>
                              <a:pt x="254" y="0"/>
                            </a:moveTo>
                            <a:lnTo>
                              <a:pt x="121" y="160"/>
                            </a:lnTo>
                            <a:lnTo>
                              <a:pt x="173" y="287"/>
                            </a:lnTo>
                            <a:lnTo>
                              <a:pt x="82" y="460"/>
                            </a:lnTo>
                            <a:lnTo>
                              <a:pt x="25" y="700"/>
                            </a:lnTo>
                            <a:lnTo>
                              <a:pt x="0" y="861"/>
                            </a:lnTo>
                            <a:lnTo>
                              <a:pt x="25" y="1011"/>
                            </a:lnTo>
                            <a:lnTo>
                              <a:pt x="70" y="1194"/>
                            </a:lnTo>
                            <a:lnTo>
                              <a:pt x="288" y="1424"/>
                            </a:lnTo>
                            <a:lnTo>
                              <a:pt x="506" y="1149"/>
                            </a:lnTo>
                            <a:lnTo>
                              <a:pt x="553" y="895"/>
                            </a:lnTo>
                            <a:lnTo>
                              <a:pt x="518" y="654"/>
                            </a:lnTo>
                            <a:lnTo>
                              <a:pt x="460" y="448"/>
                            </a:lnTo>
                            <a:lnTo>
                              <a:pt x="368" y="275"/>
                            </a:lnTo>
                            <a:lnTo>
                              <a:pt x="437" y="195"/>
                            </a:lnTo>
                            <a:lnTo>
                              <a:pt x="254" y="0"/>
                            </a:lnTo>
                            <a:close/>
                          </a:path>
                        </a:pathLst>
                      </a:custGeom>
                      <a:solidFill>
                        <a:srgbClr val="A000A0"/>
                      </a:solidFill>
                      <a:ln w="7938">
                        <a:solidFill>
                          <a:srgbClr val="000000"/>
                        </a:solidFill>
                        <a:prstDash val="solid"/>
                        <a:round/>
                        <a:headEnd/>
                        <a:tailEnd/>
                      </a:ln>
                    </p:spPr>
                    <p:txBody>
                      <a:bodyPr/>
                      <a:lstStyle/>
                      <a:p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79924" name="Freeform 52">
                    <a:extLst>
                      <a:ext uri="{FF2B5EF4-FFF2-40B4-BE49-F238E27FC236}">
                        <a16:creationId xmlns:a16="http://schemas.microsoft.com/office/drawing/2014/main" id="{0A142BF0-0B8A-8010-574B-4F7CF96A73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9" y="2008"/>
                    <a:ext cx="347" cy="436"/>
                  </a:xfrm>
                  <a:custGeom>
                    <a:avLst/>
                    <a:gdLst>
                      <a:gd name="T0" fmla="*/ 331 w 693"/>
                      <a:gd name="T1" fmla="*/ 38 h 873"/>
                      <a:gd name="T2" fmla="*/ 352 w 693"/>
                      <a:gd name="T3" fmla="*/ 11 h 873"/>
                      <a:gd name="T4" fmla="*/ 388 w 693"/>
                      <a:gd name="T5" fmla="*/ 0 h 873"/>
                      <a:gd name="T6" fmla="*/ 411 w 693"/>
                      <a:gd name="T7" fmla="*/ 3 h 873"/>
                      <a:gd name="T8" fmla="*/ 422 w 693"/>
                      <a:gd name="T9" fmla="*/ 18 h 873"/>
                      <a:gd name="T10" fmla="*/ 435 w 693"/>
                      <a:gd name="T11" fmla="*/ 51 h 873"/>
                      <a:gd name="T12" fmla="*/ 439 w 693"/>
                      <a:gd name="T13" fmla="*/ 114 h 873"/>
                      <a:gd name="T14" fmla="*/ 434 w 693"/>
                      <a:gd name="T15" fmla="*/ 174 h 873"/>
                      <a:gd name="T16" fmla="*/ 432 w 693"/>
                      <a:gd name="T17" fmla="*/ 212 h 873"/>
                      <a:gd name="T18" fmla="*/ 444 w 693"/>
                      <a:gd name="T19" fmla="*/ 300 h 873"/>
                      <a:gd name="T20" fmla="*/ 460 w 693"/>
                      <a:gd name="T21" fmla="*/ 366 h 873"/>
                      <a:gd name="T22" fmla="*/ 468 w 693"/>
                      <a:gd name="T23" fmla="*/ 389 h 873"/>
                      <a:gd name="T24" fmla="*/ 489 w 693"/>
                      <a:gd name="T25" fmla="*/ 429 h 873"/>
                      <a:gd name="T26" fmla="*/ 531 w 693"/>
                      <a:gd name="T27" fmla="*/ 561 h 873"/>
                      <a:gd name="T28" fmla="*/ 563 w 693"/>
                      <a:gd name="T29" fmla="*/ 597 h 873"/>
                      <a:gd name="T30" fmla="*/ 617 w 693"/>
                      <a:gd name="T31" fmla="*/ 653 h 873"/>
                      <a:gd name="T32" fmla="*/ 693 w 693"/>
                      <a:gd name="T33" fmla="*/ 727 h 873"/>
                      <a:gd name="T34" fmla="*/ 422 w 693"/>
                      <a:gd name="T35" fmla="*/ 873 h 873"/>
                      <a:gd name="T36" fmla="*/ 259 w 693"/>
                      <a:gd name="T37" fmla="*/ 689 h 873"/>
                      <a:gd name="T38" fmla="*/ 195 w 693"/>
                      <a:gd name="T39" fmla="*/ 717 h 873"/>
                      <a:gd name="T40" fmla="*/ 96 w 693"/>
                      <a:gd name="T41" fmla="*/ 736 h 873"/>
                      <a:gd name="T42" fmla="*/ 31 w 693"/>
                      <a:gd name="T43" fmla="*/ 727 h 873"/>
                      <a:gd name="T44" fmla="*/ 0 w 693"/>
                      <a:gd name="T45" fmla="*/ 699 h 873"/>
                      <a:gd name="T46" fmla="*/ 0 w 693"/>
                      <a:gd name="T47" fmla="*/ 671 h 873"/>
                      <a:gd name="T48" fmla="*/ 18 w 693"/>
                      <a:gd name="T49" fmla="*/ 632 h 873"/>
                      <a:gd name="T50" fmla="*/ 77 w 693"/>
                      <a:gd name="T51" fmla="*/ 612 h 873"/>
                      <a:gd name="T52" fmla="*/ 157 w 693"/>
                      <a:gd name="T53" fmla="*/ 595 h 873"/>
                      <a:gd name="T54" fmla="*/ 214 w 693"/>
                      <a:gd name="T55" fmla="*/ 574 h 873"/>
                      <a:gd name="T56" fmla="*/ 241 w 693"/>
                      <a:gd name="T57" fmla="*/ 547 h 873"/>
                      <a:gd name="T58" fmla="*/ 280 w 693"/>
                      <a:gd name="T59" fmla="*/ 508 h 873"/>
                      <a:gd name="T60" fmla="*/ 303 w 693"/>
                      <a:gd name="T61" fmla="*/ 485 h 873"/>
                      <a:gd name="T62" fmla="*/ 326 w 693"/>
                      <a:gd name="T63" fmla="*/ 450 h 873"/>
                      <a:gd name="T64" fmla="*/ 326 w 693"/>
                      <a:gd name="T65" fmla="*/ 378 h 873"/>
                      <a:gd name="T66" fmla="*/ 319 w 693"/>
                      <a:gd name="T67" fmla="*/ 302 h 873"/>
                      <a:gd name="T68" fmla="*/ 303 w 693"/>
                      <a:gd name="T69" fmla="*/ 219 h 873"/>
                      <a:gd name="T70" fmla="*/ 315 w 693"/>
                      <a:gd name="T71" fmla="*/ 101 h 873"/>
                      <a:gd name="T72" fmla="*/ 331 w 693"/>
                      <a:gd name="T73" fmla="*/ 38 h 87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693" h="873">
                        <a:moveTo>
                          <a:pt x="331" y="38"/>
                        </a:moveTo>
                        <a:lnTo>
                          <a:pt x="352" y="11"/>
                        </a:lnTo>
                        <a:lnTo>
                          <a:pt x="388" y="0"/>
                        </a:lnTo>
                        <a:lnTo>
                          <a:pt x="411" y="3"/>
                        </a:lnTo>
                        <a:lnTo>
                          <a:pt x="422" y="18"/>
                        </a:lnTo>
                        <a:lnTo>
                          <a:pt x="435" y="51"/>
                        </a:lnTo>
                        <a:lnTo>
                          <a:pt x="439" y="114"/>
                        </a:lnTo>
                        <a:lnTo>
                          <a:pt x="434" y="174"/>
                        </a:lnTo>
                        <a:lnTo>
                          <a:pt x="432" y="212"/>
                        </a:lnTo>
                        <a:lnTo>
                          <a:pt x="444" y="300"/>
                        </a:lnTo>
                        <a:lnTo>
                          <a:pt x="460" y="366"/>
                        </a:lnTo>
                        <a:lnTo>
                          <a:pt x="468" y="389"/>
                        </a:lnTo>
                        <a:lnTo>
                          <a:pt x="489" y="429"/>
                        </a:lnTo>
                        <a:lnTo>
                          <a:pt x="531" y="561"/>
                        </a:lnTo>
                        <a:lnTo>
                          <a:pt x="563" y="597"/>
                        </a:lnTo>
                        <a:lnTo>
                          <a:pt x="617" y="653"/>
                        </a:lnTo>
                        <a:lnTo>
                          <a:pt x="693" y="727"/>
                        </a:lnTo>
                        <a:lnTo>
                          <a:pt x="422" y="873"/>
                        </a:lnTo>
                        <a:lnTo>
                          <a:pt x="259" y="689"/>
                        </a:lnTo>
                        <a:lnTo>
                          <a:pt x="195" y="717"/>
                        </a:lnTo>
                        <a:lnTo>
                          <a:pt x="96" y="736"/>
                        </a:lnTo>
                        <a:lnTo>
                          <a:pt x="31" y="727"/>
                        </a:lnTo>
                        <a:lnTo>
                          <a:pt x="0" y="699"/>
                        </a:lnTo>
                        <a:lnTo>
                          <a:pt x="0" y="671"/>
                        </a:lnTo>
                        <a:lnTo>
                          <a:pt x="18" y="632"/>
                        </a:lnTo>
                        <a:lnTo>
                          <a:pt x="77" y="612"/>
                        </a:lnTo>
                        <a:lnTo>
                          <a:pt x="157" y="595"/>
                        </a:lnTo>
                        <a:lnTo>
                          <a:pt x="214" y="574"/>
                        </a:lnTo>
                        <a:lnTo>
                          <a:pt x="241" y="547"/>
                        </a:lnTo>
                        <a:lnTo>
                          <a:pt x="280" y="508"/>
                        </a:lnTo>
                        <a:lnTo>
                          <a:pt x="303" y="485"/>
                        </a:lnTo>
                        <a:lnTo>
                          <a:pt x="326" y="450"/>
                        </a:lnTo>
                        <a:lnTo>
                          <a:pt x="326" y="378"/>
                        </a:lnTo>
                        <a:lnTo>
                          <a:pt x="319" y="302"/>
                        </a:lnTo>
                        <a:lnTo>
                          <a:pt x="303" y="219"/>
                        </a:lnTo>
                        <a:lnTo>
                          <a:pt x="315" y="101"/>
                        </a:lnTo>
                        <a:lnTo>
                          <a:pt x="331" y="38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25" name="Freeform 53">
                    <a:extLst>
                      <a:ext uri="{FF2B5EF4-FFF2-40B4-BE49-F238E27FC236}">
                        <a16:creationId xmlns:a16="http://schemas.microsoft.com/office/drawing/2014/main" id="{4576037F-E240-E6D4-67A9-73C68605D08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81" y="1740"/>
                    <a:ext cx="438" cy="621"/>
                  </a:xfrm>
                  <a:custGeom>
                    <a:avLst/>
                    <a:gdLst>
                      <a:gd name="T0" fmla="*/ 254 w 874"/>
                      <a:gd name="T1" fmla="*/ 21 h 1244"/>
                      <a:gd name="T2" fmla="*/ 192 w 874"/>
                      <a:gd name="T3" fmla="*/ 64 h 1244"/>
                      <a:gd name="T4" fmla="*/ 149 w 874"/>
                      <a:gd name="T5" fmla="*/ 101 h 1244"/>
                      <a:gd name="T6" fmla="*/ 118 w 874"/>
                      <a:gd name="T7" fmla="*/ 150 h 1244"/>
                      <a:gd name="T8" fmla="*/ 80 w 874"/>
                      <a:gd name="T9" fmla="*/ 203 h 1244"/>
                      <a:gd name="T10" fmla="*/ 63 w 874"/>
                      <a:gd name="T11" fmla="*/ 277 h 1244"/>
                      <a:gd name="T12" fmla="*/ 46 w 874"/>
                      <a:gd name="T13" fmla="*/ 335 h 1244"/>
                      <a:gd name="T14" fmla="*/ 46 w 874"/>
                      <a:gd name="T15" fmla="*/ 405 h 1244"/>
                      <a:gd name="T16" fmla="*/ 63 w 874"/>
                      <a:gd name="T17" fmla="*/ 501 h 1244"/>
                      <a:gd name="T18" fmla="*/ 67 w 874"/>
                      <a:gd name="T19" fmla="*/ 590 h 1244"/>
                      <a:gd name="T20" fmla="*/ 43 w 874"/>
                      <a:gd name="T21" fmla="*/ 683 h 1244"/>
                      <a:gd name="T22" fmla="*/ 17 w 874"/>
                      <a:gd name="T23" fmla="*/ 772 h 1244"/>
                      <a:gd name="T24" fmla="*/ 0 w 874"/>
                      <a:gd name="T25" fmla="*/ 853 h 1244"/>
                      <a:gd name="T26" fmla="*/ 0 w 874"/>
                      <a:gd name="T27" fmla="*/ 922 h 1244"/>
                      <a:gd name="T28" fmla="*/ 5 w 874"/>
                      <a:gd name="T29" fmla="*/ 985 h 1244"/>
                      <a:gd name="T30" fmla="*/ 17 w 874"/>
                      <a:gd name="T31" fmla="*/ 1036 h 1244"/>
                      <a:gd name="T32" fmla="*/ 41 w 874"/>
                      <a:gd name="T33" fmla="*/ 1089 h 1244"/>
                      <a:gd name="T34" fmla="*/ 74 w 874"/>
                      <a:gd name="T35" fmla="*/ 1128 h 1244"/>
                      <a:gd name="T36" fmla="*/ 115 w 874"/>
                      <a:gd name="T37" fmla="*/ 1157 h 1244"/>
                      <a:gd name="T38" fmla="*/ 196 w 874"/>
                      <a:gd name="T39" fmla="*/ 1207 h 1244"/>
                      <a:gd name="T40" fmla="*/ 286 w 874"/>
                      <a:gd name="T41" fmla="*/ 1230 h 1244"/>
                      <a:gd name="T42" fmla="*/ 378 w 874"/>
                      <a:gd name="T43" fmla="*/ 1244 h 1244"/>
                      <a:gd name="T44" fmla="*/ 465 w 874"/>
                      <a:gd name="T45" fmla="*/ 1232 h 1244"/>
                      <a:gd name="T46" fmla="*/ 540 w 874"/>
                      <a:gd name="T47" fmla="*/ 1218 h 1244"/>
                      <a:gd name="T48" fmla="*/ 621 w 874"/>
                      <a:gd name="T49" fmla="*/ 1183 h 1244"/>
                      <a:gd name="T50" fmla="*/ 690 w 874"/>
                      <a:gd name="T51" fmla="*/ 1149 h 1244"/>
                      <a:gd name="T52" fmla="*/ 747 w 874"/>
                      <a:gd name="T53" fmla="*/ 1103 h 1244"/>
                      <a:gd name="T54" fmla="*/ 816 w 874"/>
                      <a:gd name="T55" fmla="*/ 1022 h 1244"/>
                      <a:gd name="T56" fmla="*/ 845 w 874"/>
                      <a:gd name="T57" fmla="*/ 979 h 1244"/>
                      <a:gd name="T58" fmla="*/ 862 w 874"/>
                      <a:gd name="T59" fmla="*/ 922 h 1244"/>
                      <a:gd name="T60" fmla="*/ 873 w 874"/>
                      <a:gd name="T61" fmla="*/ 864 h 1244"/>
                      <a:gd name="T62" fmla="*/ 874 w 874"/>
                      <a:gd name="T63" fmla="*/ 811 h 1244"/>
                      <a:gd name="T64" fmla="*/ 864 w 874"/>
                      <a:gd name="T65" fmla="*/ 745 h 1244"/>
                      <a:gd name="T66" fmla="*/ 853 w 874"/>
                      <a:gd name="T67" fmla="*/ 683 h 1244"/>
                      <a:gd name="T68" fmla="*/ 837 w 874"/>
                      <a:gd name="T69" fmla="*/ 563 h 1244"/>
                      <a:gd name="T70" fmla="*/ 845 w 874"/>
                      <a:gd name="T71" fmla="*/ 503 h 1244"/>
                      <a:gd name="T72" fmla="*/ 864 w 874"/>
                      <a:gd name="T73" fmla="*/ 437 h 1244"/>
                      <a:gd name="T74" fmla="*/ 873 w 874"/>
                      <a:gd name="T75" fmla="*/ 319 h 1244"/>
                      <a:gd name="T76" fmla="*/ 864 w 874"/>
                      <a:gd name="T77" fmla="*/ 213 h 1244"/>
                      <a:gd name="T78" fmla="*/ 845 w 874"/>
                      <a:gd name="T79" fmla="*/ 141 h 1244"/>
                      <a:gd name="T80" fmla="*/ 805 w 874"/>
                      <a:gd name="T81" fmla="*/ 92 h 1244"/>
                      <a:gd name="T82" fmla="*/ 704 w 874"/>
                      <a:gd name="T83" fmla="*/ 42 h 1244"/>
                      <a:gd name="T84" fmla="*/ 586 w 874"/>
                      <a:gd name="T85" fmla="*/ 11 h 1244"/>
                      <a:gd name="T86" fmla="*/ 393 w 874"/>
                      <a:gd name="T87" fmla="*/ 0 h 1244"/>
                      <a:gd name="T88" fmla="*/ 254 w 874"/>
                      <a:gd name="T89" fmla="*/ 21 h 12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</a:cxnLst>
                    <a:rect l="0" t="0" r="r" b="b"/>
                    <a:pathLst>
                      <a:path w="874" h="1244">
                        <a:moveTo>
                          <a:pt x="254" y="21"/>
                        </a:moveTo>
                        <a:lnTo>
                          <a:pt x="192" y="64"/>
                        </a:lnTo>
                        <a:lnTo>
                          <a:pt x="149" y="101"/>
                        </a:lnTo>
                        <a:lnTo>
                          <a:pt x="118" y="150"/>
                        </a:lnTo>
                        <a:lnTo>
                          <a:pt x="80" y="203"/>
                        </a:lnTo>
                        <a:lnTo>
                          <a:pt x="63" y="277"/>
                        </a:lnTo>
                        <a:lnTo>
                          <a:pt x="46" y="335"/>
                        </a:lnTo>
                        <a:lnTo>
                          <a:pt x="46" y="405"/>
                        </a:lnTo>
                        <a:lnTo>
                          <a:pt x="63" y="501"/>
                        </a:lnTo>
                        <a:lnTo>
                          <a:pt x="67" y="590"/>
                        </a:lnTo>
                        <a:lnTo>
                          <a:pt x="43" y="683"/>
                        </a:lnTo>
                        <a:lnTo>
                          <a:pt x="17" y="772"/>
                        </a:lnTo>
                        <a:lnTo>
                          <a:pt x="0" y="853"/>
                        </a:lnTo>
                        <a:lnTo>
                          <a:pt x="0" y="922"/>
                        </a:lnTo>
                        <a:lnTo>
                          <a:pt x="5" y="985"/>
                        </a:lnTo>
                        <a:lnTo>
                          <a:pt x="17" y="1036"/>
                        </a:lnTo>
                        <a:lnTo>
                          <a:pt x="41" y="1089"/>
                        </a:lnTo>
                        <a:lnTo>
                          <a:pt x="74" y="1128"/>
                        </a:lnTo>
                        <a:lnTo>
                          <a:pt x="115" y="1157"/>
                        </a:lnTo>
                        <a:lnTo>
                          <a:pt x="196" y="1207"/>
                        </a:lnTo>
                        <a:lnTo>
                          <a:pt x="286" y="1230"/>
                        </a:lnTo>
                        <a:lnTo>
                          <a:pt x="378" y="1244"/>
                        </a:lnTo>
                        <a:lnTo>
                          <a:pt x="465" y="1232"/>
                        </a:lnTo>
                        <a:lnTo>
                          <a:pt x="540" y="1218"/>
                        </a:lnTo>
                        <a:lnTo>
                          <a:pt x="621" y="1183"/>
                        </a:lnTo>
                        <a:lnTo>
                          <a:pt x="690" y="1149"/>
                        </a:lnTo>
                        <a:lnTo>
                          <a:pt x="747" y="1103"/>
                        </a:lnTo>
                        <a:lnTo>
                          <a:pt x="816" y="1022"/>
                        </a:lnTo>
                        <a:lnTo>
                          <a:pt x="845" y="979"/>
                        </a:lnTo>
                        <a:lnTo>
                          <a:pt x="862" y="922"/>
                        </a:lnTo>
                        <a:lnTo>
                          <a:pt x="873" y="864"/>
                        </a:lnTo>
                        <a:lnTo>
                          <a:pt x="874" y="811"/>
                        </a:lnTo>
                        <a:lnTo>
                          <a:pt x="864" y="745"/>
                        </a:lnTo>
                        <a:lnTo>
                          <a:pt x="853" y="683"/>
                        </a:lnTo>
                        <a:lnTo>
                          <a:pt x="837" y="563"/>
                        </a:lnTo>
                        <a:lnTo>
                          <a:pt x="845" y="503"/>
                        </a:lnTo>
                        <a:lnTo>
                          <a:pt x="864" y="437"/>
                        </a:lnTo>
                        <a:lnTo>
                          <a:pt x="873" y="319"/>
                        </a:lnTo>
                        <a:lnTo>
                          <a:pt x="864" y="213"/>
                        </a:lnTo>
                        <a:lnTo>
                          <a:pt x="845" y="141"/>
                        </a:lnTo>
                        <a:lnTo>
                          <a:pt x="805" y="92"/>
                        </a:lnTo>
                        <a:lnTo>
                          <a:pt x="704" y="42"/>
                        </a:lnTo>
                        <a:lnTo>
                          <a:pt x="586" y="11"/>
                        </a:lnTo>
                        <a:lnTo>
                          <a:pt x="393" y="0"/>
                        </a:lnTo>
                        <a:lnTo>
                          <a:pt x="254" y="21"/>
                        </a:lnTo>
                        <a:close/>
                      </a:path>
                    </a:pathLst>
                  </a:custGeom>
                  <a:solidFill>
                    <a:srgbClr val="FFE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79926" name="Group 54">
                    <a:extLst>
                      <a:ext uri="{FF2B5EF4-FFF2-40B4-BE49-F238E27FC236}">
                        <a16:creationId xmlns:a16="http://schemas.microsoft.com/office/drawing/2014/main" id="{E07C607E-1ACE-BDC4-B5A3-C6935D6A3A0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802" y="2002"/>
                    <a:ext cx="216" cy="233"/>
                    <a:chOff x="2802" y="2002"/>
                    <a:chExt cx="216" cy="233"/>
                  </a:xfrm>
                </p:grpSpPr>
                <p:sp>
                  <p:nvSpPr>
                    <p:cNvPr id="79927" name="Freeform 55">
                      <a:extLst>
                        <a:ext uri="{FF2B5EF4-FFF2-40B4-BE49-F238E27FC236}">
                          <a16:creationId xmlns:a16="http://schemas.microsoft.com/office/drawing/2014/main" id="{2029FC07-0A15-E3C4-9B15-CF14BE196D2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02" y="2206"/>
                      <a:ext cx="216" cy="9"/>
                    </a:xfrm>
                    <a:custGeom>
                      <a:avLst/>
                      <a:gdLst>
                        <a:gd name="T0" fmla="*/ 0 w 431"/>
                        <a:gd name="T1" fmla="*/ 4 h 19"/>
                        <a:gd name="T2" fmla="*/ 39 w 431"/>
                        <a:gd name="T3" fmla="*/ 0 h 19"/>
                        <a:gd name="T4" fmla="*/ 98 w 431"/>
                        <a:gd name="T5" fmla="*/ 0 h 19"/>
                        <a:gd name="T6" fmla="*/ 151 w 431"/>
                        <a:gd name="T7" fmla="*/ 0 h 19"/>
                        <a:gd name="T8" fmla="*/ 217 w 431"/>
                        <a:gd name="T9" fmla="*/ 11 h 19"/>
                        <a:gd name="T10" fmla="*/ 292 w 431"/>
                        <a:gd name="T11" fmla="*/ 11 h 19"/>
                        <a:gd name="T12" fmla="*/ 365 w 431"/>
                        <a:gd name="T13" fmla="*/ 11 h 19"/>
                        <a:gd name="T14" fmla="*/ 431 w 431"/>
                        <a:gd name="T15" fmla="*/ 19 h 1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</a:cxnLst>
                      <a:rect l="0" t="0" r="r" b="b"/>
                      <a:pathLst>
                        <a:path w="431" h="19">
                          <a:moveTo>
                            <a:pt x="0" y="4"/>
                          </a:moveTo>
                          <a:lnTo>
                            <a:pt x="39" y="0"/>
                          </a:lnTo>
                          <a:lnTo>
                            <a:pt x="98" y="0"/>
                          </a:lnTo>
                          <a:lnTo>
                            <a:pt x="151" y="0"/>
                          </a:lnTo>
                          <a:lnTo>
                            <a:pt x="217" y="11"/>
                          </a:lnTo>
                          <a:lnTo>
                            <a:pt x="292" y="11"/>
                          </a:lnTo>
                          <a:lnTo>
                            <a:pt x="365" y="11"/>
                          </a:lnTo>
                          <a:lnTo>
                            <a:pt x="431" y="19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928" name="Freeform 56">
                      <a:extLst>
                        <a:ext uri="{FF2B5EF4-FFF2-40B4-BE49-F238E27FC236}">
                          <a16:creationId xmlns:a16="http://schemas.microsoft.com/office/drawing/2014/main" id="{8A57E1C9-09D1-2526-AA09-1988BA7CFC4A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77" y="2232"/>
                      <a:ext cx="46" cy="3"/>
                    </a:xfrm>
                    <a:custGeom>
                      <a:avLst/>
                      <a:gdLst>
                        <a:gd name="T0" fmla="*/ 0 w 92"/>
                        <a:gd name="T1" fmla="*/ 5 h 5"/>
                        <a:gd name="T2" fmla="*/ 67 w 92"/>
                        <a:gd name="T3" fmla="*/ 0 h 5"/>
                        <a:gd name="T4" fmla="*/ 92 w 92"/>
                        <a:gd name="T5" fmla="*/ 5 h 5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</a:cxnLst>
                      <a:rect l="0" t="0" r="r" b="b"/>
                      <a:pathLst>
                        <a:path w="92" h="5">
                          <a:moveTo>
                            <a:pt x="0" y="5"/>
                          </a:moveTo>
                          <a:lnTo>
                            <a:pt x="67" y="0"/>
                          </a:lnTo>
                          <a:lnTo>
                            <a:pt x="92" y="5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929" name="Freeform 57">
                      <a:extLst>
                        <a:ext uri="{FF2B5EF4-FFF2-40B4-BE49-F238E27FC236}">
                          <a16:creationId xmlns:a16="http://schemas.microsoft.com/office/drawing/2014/main" id="{FCDEDA11-0CE8-82F7-868E-559D726F4E4D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59" y="2002"/>
                      <a:ext cx="101" cy="155"/>
                    </a:xfrm>
                    <a:custGeom>
                      <a:avLst/>
                      <a:gdLst>
                        <a:gd name="T0" fmla="*/ 138 w 202"/>
                        <a:gd name="T1" fmla="*/ 0 h 309"/>
                        <a:gd name="T2" fmla="*/ 132 w 202"/>
                        <a:gd name="T3" fmla="*/ 53 h 309"/>
                        <a:gd name="T4" fmla="*/ 143 w 202"/>
                        <a:gd name="T5" fmla="*/ 104 h 309"/>
                        <a:gd name="T6" fmla="*/ 155 w 202"/>
                        <a:gd name="T7" fmla="*/ 139 h 309"/>
                        <a:gd name="T8" fmla="*/ 177 w 202"/>
                        <a:gd name="T9" fmla="*/ 190 h 309"/>
                        <a:gd name="T10" fmla="*/ 189 w 202"/>
                        <a:gd name="T11" fmla="*/ 223 h 309"/>
                        <a:gd name="T12" fmla="*/ 202 w 202"/>
                        <a:gd name="T13" fmla="*/ 264 h 309"/>
                        <a:gd name="T14" fmla="*/ 189 w 202"/>
                        <a:gd name="T15" fmla="*/ 293 h 309"/>
                        <a:gd name="T16" fmla="*/ 173 w 202"/>
                        <a:gd name="T17" fmla="*/ 303 h 309"/>
                        <a:gd name="T18" fmla="*/ 143 w 202"/>
                        <a:gd name="T19" fmla="*/ 309 h 309"/>
                        <a:gd name="T20" fmla="*/ 109 w 202"/>
                        <a:gd name="T21" fmla="*/ 293 h 309"/>
                        <a:gd name="T22" fmla="*/ 63 w 202"/>
                        <a:gd name="T23" fmla="*/ 287 h 309"/>
                        <a:gd name="T24" fmla="*/ 0 w 202"/>
                        <a:gd name="T25" fmla="*/ 297 h 30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</a:cxnLst>
                      <a:rect l="0" t="0" r="r" b="b"/>
                      <a:pathLst>
                        <a:path w="202" h="309">
                          <a:moveTo>
                            <a:pt x="138" y="0"/>
                          </a:moveTo>
                          <a:lnTo>
                            <a:pt x="132" y="53"/>
                          </a:lnTo>
                          <a:lnTo>
                            <a:pt x="143" y="104"/>
                          </a:lnTo>
                          <a:lnTo>
                            <a:pt x="155" y="139"/>
                          </a:lnTo>
                          <a:lnTo>
                            <a:pt x="177" y="190"/>
                          </a:lnTo>
                          <a:lnTo>
                            <a:pt x="189" y="223"/>
                          </a:lnTo>
                          <a:lnTo>
                            <a:pt x="202" y="264"/>
                          </a:lnTo>
                          <a:lnTo>
                            <a:pt x="189" y="293"/>
                          </a:lnTo>
                          <a:lnTo>
                            <a:pt x="173" y="303"/>
                          </a:lnTo>
                          <a:lnTo>
                            <a:pt x="143" y="309"/>
                          </a:lnTo>
                          <a:lnTo>
                            <a:pt x="109" y="293"/>
                          </a:lnTo>
                          <a:lnTo>
                            <a:pt x="63" y="287"/>
                          </a:lnTo>
                          <a:lnTo>
                            <a:pt x="0" y="297"/>
                          </a:lnTo>
                        </a:path>
                      </a:pathLst>
                    </a:custGeom>
                    <a:noFill/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grpSp>
                <p:nvGrpSpPr>
                  <p:cNvPr id="79930" name="Group 58">
                    <a:extLst>
                      <a:ext uri="{FF2B5EF4-FFF2-40B4-BE49-F238E27FC236}">
                        <a16:creationId xmlns:a16="http://schemas.microsoft.com/office/drawing/2014/main" id="{25237CD5-E996-3B09-12CA-CF000D531B01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780" y="1904"/>
                    <a:ext cx="287" cy="26"/>
                    <a:chOff x="2780" y="1904"/>
                    <a:chExt cx="287" cy="26"/>
                  </a:xfrm>
                </p:grpSpPr>
                <p:sp>
                  <p:nvSpPr>
                    <p:cNvPr id="79931" name="Freeform 59">
                      <a:extLst>
                        <a:ext uri="{FF2B5EF4-FFF2-40B4-BE49-F238E27FC236}">
                          <a16:creationId xmlns:a16="http://schemas.microsoft.com/office/drawing/2014/main" id="{4E389F6F-8BD8-1046-DE88-3B8724F6391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80" y="1904"/>
                      <a:ext cx="116" cy="24"/>
                    </a:xfrm>
                    <a:custGeom>
                      <a:avLst/>
                      <a:gdLst>
                        <a:gd name="T0" fmla="*/ 0 w 232"/>
                        <a:gd name="T1" fmla="*/ 49 h 49"/>
                        <a:gd name="T2" fmla="*/ 33 w 232"/>
                        <a:gd name="T3" fmla="*/ 28 h 49"/>
                        <a:gd name="T4" fmla="*/ 64 w 232"/>
                        <a:gd name="T5" fmla="*/ 14 h 49"/>
                        <a:gd name="T6" fmla="*/ 98 w 232"/>
                        <a:gd name="T7" fmla="*/ 6 h 49"/>
                        <a:gd name="T8" fmla="*/ 126 w 232"/>
                        <a:gd name="T9" fmla="*/ 3 h 49"/>
                        <a:gd name="T10" fmla="*/ 148 w 232"/>
                        <a:gd name="T11" fmla="*/ 0 h 49"/>
                        <a:gd name="T12" fmla="*/ 187 w 232"/>
                        <a:gd name="T13" fmla="*/ 11 h 49"/>
                        <a:gd name="T14" fmla="*/ 232 w 232"/>
                        <a:gd name="T15" fmla="*/ 25 h 49"/>
                        <a:gd name="T16" fmla="*/ 230 w 232"/>
                        <a:gd name="T17" fmla="*/ 38 h 49"/>
                        <a:gd name="T18" fmla="*/ 211 w 232"/>
                        <a:gd name="T19" fmla="*/ 41 h 49"/>
                        <a:gd name="T20" fmla="*/ 187 w 232"/>
                        <a:gd name="T21" fmla="*/ 33 h 49"/>
                        <a:gd name="T22" fmla="*/ 146 w 232"/>
                        <a:gd name="T23" fmla="*/ 29 h 49"/>
                        <a:gd name="T24" fmla="*/ 120 w 232"/>
                        <a:gd name="T25" fmla="*/ 28 h 49"/>
                        <a:gd name="T26" fmla="*/ 96 w 232"/>
                        <a:gd name="T27" fmla="*/ 33 h 49"/>
                        <a:gd name="T28" fmla="*/ 64 w 232"/>
                        <a:gd name="T29" fmla="*/ 41 h 49"/>
                        <a:gd name="T30" fmla="*/ 36 w 232"/>
                        <a:gd name="T31" fmla="*/ 46 h 49"/>
                        <a:gd name="T32" fmla="*/ 0 w 232"/>
                        <a:gd name="T33" fmla="*/ 49 h 49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32" h="49">
                          <a:moveTo>
                            <a:pt x="0" y="49"/>
                          </a:moveTo>
                          <a:lnTo>
                            <a:pt x="33" y="28"/>
                          </a:lnTo>
                          <a:lnTo>
                            <a:pt x="64" y="14"/>
                          </a:lnTo>
                          <a:lnTo>
                            <a:pt x="98" y="6"/>
                          </a:lnTo>
                          <a:lnTo>
                            <a:pt x="126" y="3"/>
                          </a:lnTo>
                          <a:lnTo>
                            <a:pt x="148" y="0"/>
                          </a:lnTo>
                          <a:lnTo>
                            <a:pt x="187" y="11"/>
                          </a:lnTo>
                          <a:lnTo>
                            <a:pt x="232" y="25"/>
                          </a:lnTo>
                          <a:lnTo>
                            <a:pt x="230" y="38"/>
                          </a:lnTo>
                          <a:lnTo>
                            <a:pt x="211" y="41"/>
                          </a:lnTo>
                          <a:lnTo>
                            <a:pt x="187" y="33"/>
                          </a:lnTo>
                          <a:lnTo>
                            <a:pt x="146" y="29"/>
                          </a:lnTo>
                          <a:lnTo>
                            <a:pt x="120" y="28"/>
                          </a:lnTo>
                          <a:lnTo>
                            <a:pt x="96" y="33"/>
                          </a:lnTo>
                          <a:lnTo>
                            <a:pt x="64" y="41"/>
                          </a:lnTo>
                          <a:lnTo>
                            <a:pt x="36" y="46"/>
                          </a:lnTo>
                          <a:lnTo>
                            <a:pt x="0" y="49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79932" name="Freeform 60">
                      <a:extLst>
                        <a:ext uri="{FF2B5EF4-FFF2-40B4-BE49-F238E27FC236}">
                          <a16:creationId xmlns:a16="http://schemas.microsoft.com/office/drawing/2014/main" id="{8009991B-6506-BAD1-F47F-0315914034D7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954" y="1906"/>
                      <a:ext cx="113" cy="24"/>
                    </a:xfrm>
                    <a:custGeom>
                      <a:avLst/>
                      <a:gdLst>
                        <a:gd name="T0" fmla="*/ 226 w 226"/>
                        <a:gd name="T1" fmla="*/ 48 h 48"/>
                        <a:gd name="T2" fmla="*/ 194 w 226"/>
                        <a:gd name="T3" fmla="*/ 26 h 48"/>
                        <a:gd name="T4" fmla="*/ 162 w 226"/>
                        <a:gd name="T5" fmla="*/ 13 h 48"/>
                        <a:gd name="T6" fmla="*/ 131 w 226"/>
                        <a:gd name="T7" fmla="*/ 6 h 48"/>
                        <a:gd name="T8" fmla="*/ 104 w 226"/>
                        <a:gd name="T9" fmla="*/ 2 h 48"/>
                        <a:gd name="T10" fmla="*/ 83 w 226"/>
                        <a:gd name="T11" fmla="*/ 0 h 48"/>
                        <a:gd name="T12" fmla="*/ 45 w 226"/>
                        <a:gd name="T13" fmla="*/ 10 h 48"/>
                        <a:gd name="T14" fmla="*/ 0 w 226"/>
                        <a:gd name="T15" fmla="*/ 23 h 48"/>
                        <a:gd name="T16" fmla="*/ 3 w 226"/>
                        <a:gd name="T17" fmla="*/ 37 h 48"/>
                        <a:gd name="T18" fmla="*/ 21 w 226"/>
                        <a:gd name="T19" fmla="*/ 40 h 48"/>
                        <a:gd name="T20" fmla="*/ 45 w 226"/>
                        <a:gd name="T21" fmla="*/ 32 h 48"/>
                        <a:gd name="T22" fmla="*/ 85 w 226"/>
                        <a:gd name="T23" fmla="*/ 29 h 48"/>
                        <a:gd name="T24" fmla="*/ 110 w 226"/>
                        <a:gd name="T25" fmla="*/ 26 h 48"/>
                        <a:gd name="T26" fmla="*/ 133 w 226"/>
                        <a:gd name="T27" fmla="*/ 32 h 48"/>
                        <a:gd name="T28" fmla="*/ 162 w 226"/>
                        <a:gd name="T29" fmla="*/ 40 h 48"/>
                        <a:gd name="T30" fmla="*/ 191 w 226"/>
                        <a:gd name="T31" fmla="*/ 46 h 48"/>
                        <a:gd name="T32" fmla="*/ 226 w 226"/>
                        <a:gd name="T33" fmla="*/ 48 h 4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</a:cxnLst>
                      <a:rect l="0" t="0" r="r" b="b"/>
                      <a:pathLst>
                        <a:path w="226" h="48">
                          <a:moveTo>
                            <a:pt x="226" y="48"/>
                          </a:moveTo>
                          <a:lnTo>
                            <a:pt x="194" y="26"/>
                          </a:lnTo>
                          <a:lnTo>
                            <a:pt x="162" y="13"/>
                          </a:lnTo>
                          <a:lnTo>
                            <a:pt x="131" y="6"/>
                          </a:lnTo>
                          <a:lnTo>
                            <a:pt x="104" y="2"/>
                          </a:lnTo>
                          <a:lnTo>
                            <a:pt x="83" y="0"/>
                          </a:lnTo>
                          <a:lnTo>
                            <a:pt x="45" y="10"/>
                          </a:lnTo>
                          <a:lnTo>
                            <a:pt x="0" y="23"/>
                          </a:lnTo>
                          <a:lnTo>
                            <a:pt x="3" y="37"/>
                          </a:lnTo>
                          <a:lnTo>
                            <a:pt x="21" y="40"/>
                          </a:lnTo>
                          <a:lnTo>
                            <a:pt x="45" y="32"/>
                          </a:lnTo>
                          <a:lnTo>
                            <a:pt x="85" y="29"/>
                          </a:lnTo>
                          <a:lnTo>
                            <a:pt x="110" y="26"/>
                          </a:lnTo>
                          <a:lnTo>
                            <a:pt x="133" y="32"/>
                          </a:lnTo>
                          <a:lnTo>
                            <a:pt x="162" y="40"/>
                          </a:lnTo>
                          <a:lnTo>
                            <a:pt x="191" y="46"/>
                          </a:lnTo>
                          <a:lnTo>
                            <a:pt x="226" y="48"/>
                          </a:lnTo>
                          <a:close/>
                        </a:path>
                      </a:pathLst>
                    </a:custGeom>
                    <a:solidFill>
                      <a:srgbClr val="80400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79933" name="Freeform 61">
                    <a:extLst>
                      <a:ext uri="{FF2B5EF4-FFF2-40B4-BE49-F238E27FC236}">
                        <a16:creationId xmlns:a16="http://schemas.microsoft.com/office/drawing/2014/main" id="{DBF918C8-EED5-3617-4C18-5D54FD0822E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3" y="1686"/>
                    <a:ext cx="451" cy="294"/>
                  </a:xfrm>
                  <a:custGeom>
                    <a:avLst/>
                    <a:gdLst>
                      <a:gd name="T0" fmla="*/ 23 w 903"/>
                      <a:gd name="T1" fmla="*/ 580 h 586"/>
                      <a:gd name="T2" fmla="*/ 67 w 903"/>
                      <a:gd name="T3" fmla="*/ 586 h 586"/>
                      <a:gd name="T4" fmla="*/ 57 w 903"/>
                      <a:gd name="T5" fmla="*/ 503 h 586"/>
                      <a:gd name="T6" fmla="*/ 110 w 903"/>
                      <a:gd name="T7" fmla="*/ 428 h 586"/>
                      <a:gd name="T8" fmla="*/ 114 w 903"/>
                      <a:gd name="T9" fmla="*/ 337 h 586"/>
                      <a:gd name="T10" fmla="*/ 179 w 903"/>
                      <a:gd name="T11" fmla="*/ 286 h 586"/>
                      <a:gd name="T12" fmla="*/ 179 w 903"/>
                      <a:gd name="T13" fmla="*/ 212 h 586"/>
                      <a:gd name="T14" fmla="*/ 235 w 903"/>
                      <a:gd name="T15" fmla="*/ 207 h 586"/>
                      <a:gd name="T16" fmla="*/ 287 w 903"/>
                      <a:gd name="T17" fmla="*/ 166 h 586"/>
                      <a:gd name="T18" fmla="*/ 372 w 903"/>
                      <a:gd name="T19" fmla="*/ 217 h 586"/>
                      <a:gd name="T20" fmla="*/ 390 w 903"/>
                      <a:gd name="T21" fmla="*/ 189 h 586"/>
                      <a:gd name="T22" fmla="*/ 476 w 903"/>
                      <a:gd name="T23" fmla="*/ 217 h 586"/>
                      <a:gd name="T24" fmla="*/ 453 w 903"/>
                      <a:gd name="T25" fmla="*/ 166 h 586"/>
                      <a:gd name="T26" fmla="*/ 563 w 903"/>
                      <a:gd name="T27" fmla="*/ 229 h 586"/>
                      <a:gd name="T28" fmla="*/ 574 w 903"/>
                      <a:gd name="T29" fmla="*/ 189 h 586"/>
                      <a:gd name="T30" fmla="*/ 673 w 903"/>
                      <a:gd name="T31" fmla="*/ 252 h 586"/>
                      <a:gd name="T32" fmla="*/ 724 w 903"/>
                      <a:gd name="T33" fmla="*/ 240 h 586"/>
                      <a:gd name="T34" fmla="*/ 752 w 903"/>
                      <a:gd name="T35" fmla="*/ 303 h 586"/>
                      <a:gd name="T36" fmla="*/ 787 w 903"/>
                      <a:gd name="T37" fmla="*/ 296 h 586"/>
                      <a:gd name="T38" fmla="*/ 814 w 903"/>
                      <a:gd name="T39" fmla="*/ 341 h 586"/>
                      <a:gd name="T40" fmla="*/ 790 w 903"/>
                      <a:gd name="T41" fmla="*/ 421 h 586"/>
                      <a:gd name="T42" fmla="*/ 799 w 903"/>
                      <a:gd name="T43" fmla="*/ 488 h 586"/>
                      <a:gd name="T44" fmla="*/ 820 w 903"/>
                      <a:gd name="T45" fmla="*/ 574 h 586"/>
                      <a:gd name="T46" fmla="*/ 845 w 903"/>
                      <a:gd name="T47" fmla="*/ 574 h 586"/>
                      <a:gd name="T48" fmla="*/ 872 w 903"/>
                      <a:gd name="T49" fmla="*/ 517 h 586"/>
                      <a:gd name="T50" fmla="*/ 890 w 903"/>
                      <a:gd name="T51" fmla="*/ 463 h 586"/>
                      <a:gd name="T52" fmla="*/ 903 w 903"/>
                      <a:gd name="T53" fmla="*/ 383 h 586"/>
                      <a:gd name="T54" fmla="*/ 890 w 903"/>
                      <a:gd name="T55" fmla="*/ 264 h 586"/>
                      <a:gd name="T56" fmla="*/ 844 w 903"/>
                      <a:gd name="T57" fmla="*/ 182 h 586"/>
                      <a:gd name="T58" fmla="*/ 810 w 903"/>
                      <a:gd name="T59" fmla="*/ 132 h 586"/>
                      <a:gd name="T60" fmla="*/ 752 w 903"/>
                      <a:gd name="T61" fmla="*/ 79 h 586"/>
                      <a:gd name="T62" fmla="*/ 667 w 903"/>
                      <a:gd name="T63" fmla="*/ 40 h 586"/>
                      <a:gd name="T64" fmla="*/ 580 w 903"/>
                      <a:gd name="T65" fmla="*/ 16 h 586"/>
                      <a:gd name="T66" fmla="*/ 453 w 903"/>
                      <a:gd name="T67" fmla="*/ 0 h 586"/>
                      <a:gd name="T68" fmla="*/ 337 w 903"/>
                      <a:gd name="T69" fmla="*/ 16 h 586"/>
                      <a:gd name="T70" fmla="*/ 258 w 903"/>
                      <a:gd name="T71" fmla="*/ 22 h 586"/>
                      <a:gd name="T72" fmla="*/ 196 w 903"/>
                      <a:gd name="T73" fmla="*/ 44 h 586"/>
                      <a:gd name="T74" fmla="*/ 121 w 903"/>
                      <a:gd name="T75" fmla="*/ 90 h 586"/>
                      <a:gd name="T76" fmla="*/ 57 w 903"/>
                      <a:gd name="T77" fmla="*/ 172 h 586"/>
                      <a:gd name="T78" fmla="*/ 29 w 903"/>
                      <a:gd name="T79" fmla="*/ 223 h 586"/>
                      <a:gd name="T80" fmla="*/ 0 w 903"/>
                      <a:gd name="T81" fmla="*/ 326 h 586"/>
                      <a:gd name="T82" fmla="*/ 0 w 903"/>
                      <a:gd name="T83" fmla="*/ 440 h 586"/>
                      <a:gd name="T84" fmla="*/ 0 w 903"/>
                      <a:gd name="T85" fmla="*/ 516 h 586"/>
                      <a:gd name="T86" fmla="*/ 23 w 903"/>
                      <a:gd name="T87" fmla="*/ 580 h 58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903" h="586">
                        <a:moveTo>
                          <a:pt x="23" y="580"/>
                        </a:moveTo>
                        <a:lnTo>
                          <a:pt x="67" y="586"/>
                        </a:lnTo>
                        <a:lnTo>
                          <a:pt x="57" y="503"/>
                        </a:lnTo>
                        <a:lnTo>
                          <a:pt x="110" y="428"/>
                        </a:lnTo>
                        <a:lnTo>
                          <a:pt x="114" y="337"/>
                        </a:lnTo>
                        <a:lnTo>
                          <a:pt x="179" y="286"/>
                        </a:lnTo>
                        <a:lnTo>
                          <a:pt x="179" y="212"/>
                        </a:lnTo>
                        <a:lnTo>
                          <a:pt x="235" y="207"/>
                        </a:lnTo>
                        <a:lnTo>
                          <a:pt x="287" y="166"/>
                        </a:lnTo>
                        <a:lnTo>
                          <a:pt x="372" y="217"/>
                        </a:lnTo>
                        <a:lnTo>
                          <a:pt x="390" y="189"/>
                        </a:lnTo>
                        <a:lnTo>
                          <a:pt x="476" y="217"/>
                        </a:lnTo>
                        <a:lnTo>
                          <a:pt x="453" y="166"/>
                        </a:lnTo>
                        <a:lnTo>
                          <a:pt x="563" y="229"/>
                        </a:lnTo>
                        <a:lnTo>
                          <a:pt x="574" y="189"/>
                        </a:lnTo>
                        <a:lnTo>
                          <a:pt x="673" y="252"/>
                        </a:lnTo>
                        <a:lnTo>
                          <a:pt x="724" y="240"/>
                        </a:lnTo>
                        <a:lnTo>
                          <a:pt x="752" y="303"/>
                        </a:lnTo>
                        <a:lnTo>
                          <a:pt x="787" y="296"/>
                        </a:lnTo>
                        <a:lnTo>
                          <a:pt x="814" y="341"/>
                        </a:lnTo>
                        <a:lnTo>
                          <a:pt x="790" y="421"/>
                        </a:lnTo>
                        <a:lnTo>
                          <a:pt x="799" y="488"/>
                        </a:lnTo>
                        <a:lnTo>
                          <a:pt x="820" y="574"/>
                        </a:lnTo>
                        <a:lnTo>
                          <a:pt x="845" y="574"/>
                        </a:lnTo>
                        <a:lnTo>
                          <a:pt x="872" y="517"/>
                        </a:lnTo>
                        <a:lnTo>
                          <a:pt x="890" y="463"/>
                        </a:lnTo>
                        <a:lnTo>
                          <a:pt x="903" y="383"/>
                        </a:lnTo>
                        <a:lnTo>
                          <a:pt x="890" y="264"/>
                        </a:lnTo>
                        <a:lnTo>
                          <a:pt x="844" y="182"/>
                        </a:lnTo>
                        <a:lnTo>
                          <a:pt x="810" y="132"/>
                        </a:lnTo>
                        <a:lnTo>
                          <a:pt x="752" y="79"/>
                        </a:lnTo>
                        <a:lnTo>
                          <a:pt x="667" y="40"/>
                        </a:lnTo>
                        <a:lnTo>
                          <a:pt x="580" y="16"/>
                        </a:lnTo>
                        <a:lnTo>
                          <a:pt x="453" y="0"/>
                        </a:lnTo>
                        <a:lnTo>
                          <a:pt x="337" y="16"/>
                        </a:lnTo>
                        <a:lnTo>
                          <a:pt x="258" y="22"/>
                        </a:lnTo>
                        <a:lnTo>
                          <a:pt x="196" y="44"/>
                        </a:lnTo>
                        <a:lnTo>
                          <a:pt x="121" y="90"/>
                        </a:lnTo>
                        <a:lnTo>
                          <a:pt x="57" y="172"/>
                        </a:lnTo>
                        <a:lnTo>
                          <a:pt x="29" y="223"/>
                        </a:lnTo>
                        <a:lnTo>
                          <a:pt x="0" y="326"/>
                        </a:lnTo>
                        <a:lnTo>
                          <a:pt x="0" y="440"/>
                        </a:lnTo>
                        <a:lnTo>
                          <a:pt x="0" y="516"/>
                        </a:lnTo>
                        <a:lnTo>
                          <a:pt x="23" y="580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79934" name="Freeform 62">
                  <a:extLst>
                    <a:ext uri="{FF2B5EF4-FFF2-40B4-BE49-F238E27FC236}">
                      <a16:creationId xmlns:a16="http://schemas.microsoft.com/office/drawing/2014/main" id="{C70B8400-833E-69B1-C261-2FE1D366EB2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72" y="2309"/>
                  <a:ext cx="477" cy="509"/>
                </a:xfrm>
                <a:custGeom>
                  <a:avLst/>
                  <a:gdLst>
                    <a:gd name="T0" fmla="*/ 65 w 954"/>
                    <a:gd name="T1" fmla="*/ 139 h 1017"/>
                    <a:gd name="T2" fmla="*/ 215 w 954"/>
                    <a:gd name="T3" fmla="*/ 107 h 1017"/>
                    <a:gd name="T4" fmla="*/ 289 w 954"/>
                    <a:gd name="T5" fmla="*/ 53 h 1017"/>
                    <a:gd name="T6" fmla="*/ 343 w 954"/>
                    <a:gd name="T7" fmla="*/ 0 h 1017"/>
                    <a:gd name="T8" fmla="*/ 470 w 954"/>
                    <a:gd name="T9" fmla="*/ 118 h 1017"/>
                    <a:gd name="T10" fmla="*/ 621 w 954"/>
                    <a:gd name="T11" fmla="*/ 257 h 1017"/>
                    <a:gd name="T12" fmla="*/ 749 w 954"/>
                    <a:gd name="T13" fmla="*/ 384 h 1017"/>
                    <a:gd name="T14" fmla="*/ 795 w 954"/>
                    <a:gd name="T15" fmla="*/ 441 h 1017"/>
                    <a:gd name="T16" fmla="*/ 825 w 954"/>
                    <a:gd name="T17" fmla="*/ 483 h 1017"/>
                    <a:gd name="T18" fmla="*/ 865 w 954"/>
                    <a:gd name="T19" fmla="*/ 534 h 1017"/>
                    <a:gd name="T20" fmla="*/ 902 w 954"/>
                    <a:gd name="T21" fmla="*/ 598 h 1017"/>
                    <a:gd name="T22" fmla="*/ 922 w 954"/>
                    <a:gd name="T23" fmla="*/ 648 h 1017"/>
                    <a:gd name="T24" fmla="*/ 941 w 954"/>
                    <a:gd name="T25" fmla="*/ 704 h 1017"/>
                    <a:gd name="T26" fmla="*/ 954 w 954"/>
                    <a:gd name="T27" fmla="*/ 802 h 1017"/>
                    <a:gd name="T28" fmla="*/ 944 w 954"/>
                    <a:gd name="T29" fmla="*/ 858 h 1017"/>
                    <a:gd name="T30" fmla="*/ 922 w 954"/>
                    <a:gd name="T31" fmla="*/ 910 h 1017"/>
                    <a:gd name="T32" fmla="*/ 860 w 954"/>
                    <a:gd name="T33" fmla="*/ 954 h 1017"/>
                    <a:gd name="T34" fmla="*/ 804 w 954"/>
                    <a:gd name="T35" fmla="*/ 984 h 1017"/>
                    <a:gd name="T36" fmla="*/ 726 w 954"/>
                    <a:gd name="T37" fmla="*/ 1004 h 1017"/>
                    <a:gd name="T38" fmla="*/ 664 w 954"/>
                    <a:gd name="T39" fmla="*/ 1017 h 1017"/>
                    <a:gd name="T40" fmla="*/ 603 w 954"/>
                    <a:gd name="T41" fmla="*/ 1011 h 1017"/>
                    <a:gd name="T42" fmla="*/ 557 w 954"/>
                    <a:gd name="T43" fmla="*/ 1007 h 1017"/>
                    <a:gd name="T44" fmla="*/ 508 w 954"/>
                    <a:gd name="T45" fmla="*/ 996 h 1017"/>
                    <a:gd name="T46" fmla="*/ 461 w 954"/>
                    <a:gd name="T47" fmla="*/ 974 h 1017"/>
                    <a:gd name="T48" fmla="*/ 411 w 954"/>
                    <a:gd name="T49" fmla="*/ 944 h 1017"/>
                    <a:gd name="T50" fmla="*/ 375 w 954"/>
                    <a:gd name="T51" fmla="*/ 910 h 1017"/>
                    <a:gd name="T52" fmla="*/ 335 w 954"/>
                    <a:gd name="T53" fmla="*/ 851 h 1017"/>
                    <a:gd name="T54" fmla="*/ 311 w 954"/>
                    <a:gd name="T55" fmla="*/ 813 h 1017"/>
                    <a:gd name="T56" fmla="*/ 252 w 954"/>
                    <a:gd name="T57" fmla="*/ 688 h 1017"/>
                    <a:gd name="T58" fmla="*/ 182 w 954"/>
                    <a:gd name="T59" fmla="*/ 524 h 1017"/>
                    <a:gd name="T60" fmla="*/ 129 w 954"/>
                    <a:gd name="T61" fmla="*/ 396 h 1017"/>
                    <a:gd name="T62" fmla="*/ 43 w 954"/>
                    <a:gd name="T63" fmla="*/ 245 h 1017"/>
                    <a:gd name="T64" fmla="*/ 0 w 954"/>
                    <a:gd name="T65" fmla="*/ 159 h 1017"/>
                    <a:gd name="T66" fmla="*/ 65 w 954"/>
                    <a:gd name="T67" fmla="*/ 139 h 10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</a:cxnLst>
                  <a:rect l="0" t="0" r="r" b="b"/>
                  <a:pathLst>
                    <a:path w="954" h="1017">
                      <a:moveTo>
                        <a:pt x="65" y="139"/>
                      </a:moveTo>
                      <a:lnTo>
                        <a:pt x="215" y="107"/>
                      </a:lnTo>
                      <a:lnTo>
                        <a:pt x="289" y="53"/>
                      </a:lnTo>
                      <a:lnTo>
                        <a:pt x="343" y="0"/>
                      </a:lnTo>
                      <a:lnTo>
                        <a:pt x="470" y="118"/>
                      </a:lnTo>
                      <a:lnTo>
                        <a:pt x="621" y="257"/>
                      </a:lnTo>
                      <a:lnTo>
                        <a:pt x="749" y="384"/>
                      </a:lnTo>
                      <a:lnTo>
                        <a:pt x="795" y="441"/>
                      </a:lnTo>
                      <a:lnTo>
                        <a:pt x="825" y="483"/>
                      </a:lnTo>
                      <a:lnTo>
                        <a:pt x="865" y="534"/>
                      </a:lnTo>
                      <a:lnTo>
                        <a:pt x="902" y="598"/>
                      </a:lnTo>
                      <a:lnTo>
                        <a:pt x="922" y="648"/>
                      </a:lnTo>
                      <a:lnTo>
                        <a:pt x="941" y="704"/>
                      </a:lnTo>
                      <a:lnTo>
                        <a:pt x="954" y="802"/>
                      </a:lnTo>
                      <a:lnTo>
                        <a:pt x="944" y="858"/>
                      </a:lnTo>
                      <a:lnTo>
                        <a:pt x="922" y="910"/>
                      </a:lnTo>
                      <a:lnTo>
                        <a:pt x="860" y="954"/>
                      </a:lnTo>
                      <a:lnTo>
                        <a:pt x="804" y="984"/>
                      </a:lnTo>
                      <a:lnTo>
                        <a:pt x="726" y="1004"/>
                      </a:lnTo>
                      <a:lnTo>
                        <a:pt x="664" y="1017"/>
                      </a:lnTo>
                      <a:lnTo>
                        <a:pt x="603" y="1011"/>
                      </a:lnTo>
                      <a:lnTo>
                        <a:pt x="557" y="1007"/>
                      </a:lnTo>
                      <a:lnTo>
                        <a:pt x="508" y="996"/>
                      </a:lnTo>
                      <a:lnTo>
                        <a:pt x="461" y="974"/>
                      </a:lnTo>
                      <a:lnTo>
                        <a:pt x="411" y="944"/>
                      </a:lnTo>
                      <a:lnTo>
                        <a:pt x="375" y="910"/>
                      </a:lnTo>
                      <a:lnTo>
                        <a:pt x="335" y="851"/>
                      </a:lnTo>
                      <a:lnTo>
                        <a:pt x="311" y="813"/>
                      </a:lnTo>
                      <a:lnTo>
                        <a:pt x="252" y="688"/>
                      </a:lnTo>
                      <a:lnTo>
                        <a:pt x="182" y="524"/>
                      </a:lnTo>
                      <a:lnTo>
                        <a:pt x="129" y="396"/>
                      </a:lnTo>
                      <a:lnTo>
                        <a:pt x="43" y="245"/>
                      </a:lnTo>
                      <a:lnTo>
                        <a:pt x="0" y="159"/>
                      </a:lnTo>
                      <a:lnTo>
                        <a:pt x="65" y="139"/>
                      </a:lnTo>
                      <a:close/>
                    </a:path>
                  </a:pathLst>
                </a:custGeom>
                <a:solidFill>
                  <a:srgbClr val="C0C0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35" name="Freeform 63">
                  <a:extLst>
                    <a:ext uri="{FF2B5EF4-FFF2-40B4-BE49-F238E27FC236}">
                      <a16:creationId xmlns:a16="http://schemas.microsoft.com/office/drawing/2014/main" id="{F1DF1289-7A9A-201D-E795-38762A6951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65" y="2297"/>
                  <a:ext cx="291" cy="243"/>
                </a:xfrm>
                <a:custGeom>
                  <a:avLst/>
                  <a:gdLst>
                    <a:gd name="T0" fmla="*/ 0 w 581"/>
                    <a:gd name="T1" fmla="*/ 171 h 486"/>
                    <a:gd name="T2" fmla="*/ 42 w 581"/>
                    <a:gd name="T3" fmla="*/ 171 h 486"/>
                    <a:gd name="T4" fmla="*/ 96 w 581"/>
                    <a:gd name="T5" fmla="*/ 160 h 486"/>
                    <a:gd name="T6" fmla="*/ 153 w 581"/>
                    <a:gd name="T7" fmla="*/ 150 h 486"/>
                    <a:gd name="T8" fmla="*/ 191 w 581"/>
                    <a:gd name="T9" fmla="*/ 137 h 486"/>
                    <a:gd name="T10" fmla="*/ 267 w 581"/>
                    <a:gd name="T11" fmla="*/ 104 h 486"/>
                    <a:gd name="T12" fmla="*/ 335 w 581"/>
                    <a:gd name="T13" fmla="*/ 46 h 486"/>
                    <a:gd name="T14" fmla="*/ 369 w 581"/>
                    <a:gd name="T15" fmla="*/ 0 h 486"/>
                    <a:gd name="T16" fmla="*/ 581 w 581"/>
                    <a:gd name="T17" fmla="*/ 213 h 486"/>
                    <a:gd name="T18" fmla="*/ 578 w 581"/>
                    <a:gd name="T19" fmla="*/ 248 h 486"/>
                    <a:gd name="T20" fmla="*/ 563 w 581"/>
                    <a:gd name="T21" fmla="*/ 287 h 486"/>
                    <a:gd name="T22" fmla="*/ 528 w 581"/>
                    <a:gd name="T23" fmla="*/ 324 h 486"/>
                    <a:gd name="T24" fmla="*/ 495 w 581"/>
                    <a:gd name="T25" fmla="*/ 357 h 486"/>
                    <a:gd name="T26" fmla="*/ 455 w 581"/>
                    <a:gd name="T27" fmla="*/ 381 h 486"/>
                    <a:gd name="T28" fmla="*/ 398 w 581"/>
                    <a:gd name="T29" fmla="*/ 409 h 486"/>
                    <a:gd name="T30" fmla="*/ 334 w 581"/>
                    <a:gd name="T31" fmla="*/ 436 h 486"/>
                    <a:gd name="T32" fmla="*/ 254 w 581"/>
                    <a:gd name="T33" fmla="*/ 459 h 486"/>
                    <a:gd name="T34" fmla="*/ 188 w 581"/>
                    <a:gd name="T35" fmla="*/ 473 h 486"/>
                    <a:gd name="T36" fmla="*/ 142 w 581"/>
                    <a:gd name="T37" fmla="*/ 486 h 486"/>
                    <a:gd name="T38" fmla="*/ 0 w 581"/>
                    <a:gd name="T39" fmla="*/ 171 h 4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581" h="486">
                      <a:moveTo>
                        <a:pt x="0" y="171"/>
                      </a:moveTo>
                      <a:lnTo>
                        <a:pt x="42" y="171"/>
                      </a:lnTo>
                      <a:lnTo>
                        <a:pt x="96" y="160"/>
                      </a:lnTo>
                      <a:lnTo>
                        <a:pt x="153" y="150"/>
                      </a:lnTo>
                      <a:lnTo>
                        <a:pt x="191" y="137"/>
                      </a:lnTo>
                      <a:lnTo>
                        <a:pt x="267" y="104"/>
                      </a:lnTo>
                      <a:lnTo>
                        <a:pt x="335" y="46"/>
                      </a:lnTo>
                      <a:lnTo>
                        <a:pt x="369" y="0"/>
                      </a:lnTo>
                      <a:lnTo>
                        <a:pt x="581" y="213"/>
                      </a:lnTo>
                      <a:lnTo>
                        <a:pt x="578" y="248"/>
                      </a:lnTo>
                      <a:lnTo>
                        <a:pt x="563" y="287"/>
                      </a:lnTo>
                      <a:lnTo>
                        <a:pt x="528" y="324"/>
                      </a:lnTo>
                      <a:lnTo>
                        <a:pt x="495" y="357"/>
                      </a:lnTo>
                      <a:lnTo>
                        <a:pt x="455" y="381"/>
                      </a:lnTo>
                      <a:lnTo>
                        <a:pt x="398" y="409"/>
                      </a:lnTo>
                      <a:lnTo>
                        <a:pt x="334" y="436"/>
                      </a:lnTo>
                      <a:lnTo>
                        <a:pt x="254" y="459"/>
                      </a:lnTo>
                      <a:lnTo>
                        <a:pt x="188" y="473"/>
                      </a:lnTo>
                      <a:lnTo>
                        <a:pt x="142" y="486"/>
                      </a:lnTo>
                      <a:lnTo>
                        <a:pt x="0" y="17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79936" name="Group 64">
                <a:extLst>
                  <a:ext uri="{FF2B5EF4-FFF2-40B4-BE49-F238E27FC236}">
                    <a16:creationId xmlns:a16="http://schemas.microsoft.com/office/drawing/2014/main" id="{6FDA5B09-D6D4-C749-EFDE-6737CCB447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grpSp>
              <p:nvGrpSpPr>
                <p:cNvPr id="79937" name="Group 65">
                  <a:extLst>
                    <a:ext uri="{FF2B5EF4-FFF2-40B4-BE49-F238E27FC236}">
                      <a16:creationId xmlns:a16="http://schemas.microsoft.com/office/drawing/2014/main" id="{47EB8835-538C-9657-5C97-0F3C841DFE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692" y="1940"/>
                  <a:ext cx="431" cy="125"/>
                  <a:chOff x="2692" y="1940"/>
                  <a:chExt cx="431" cy="125"/>
                </a:xfrm>
              </p:grpSpPr>
              <p:sp>
                <p:nvSpPr>
                  <p:cNvPr id="79938" name="Freeform 66">
                    <a:extLst>
                      <a:ext uri="{FF2B5EF4-FFF2-40B4-BE49-F238E27FC236}">
                        <a16:creationId xmlns:a16="http://schemas.microsoft.com/office/drawing/2014/main" id="{A6CF7BA0-2FE8-6F99-D8FD-105FCB402B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56" y="1940"/>
                    <a:ext cx="155" cy="124"/>
                  </a:xfrm>
                  <a:custGeom>
                    <a:avLst/>
                    <a:gdLst>
                      <a:gd name="T0" fmla="*/ 30 w 309"/>
                      <a:gd name="T1" fmla="*/ 13 h 246"/>
                      <a:gd name="T2" fmla="*/ 88 w 309"/>
                      <a:gd name="T3" fmla="*/ 0 h 246"/>
                      <a:gd name="T4" fmla="*/ 150 w 309"/>
                      <a:gd name="T5" fmla="*/ 0 h 246"/>
                      <a:gd name="T6" fmla="*/ 243 w 309"/>
                      <a:gd name="T7" fmla="*/ 7 h 246"/>
                      <a:gd name="T8" fmla="*/ 276 w 309"/>
                      <a:gd name="T9" fmla="*/ 13 h 246"/>
                      <a:gd name="T10" fmla="*/ 309 w 309"/>
                      <a:gd name="T11" fmla="*/ 29 h 246"/>
                      <a:gd name="T12" fmla="*/ 309 w 309"/>
                      <a:gd name="T13" fmla="*/ 65 h 246"/>
                      <a:gd name="T14" fmla="*/ 309 w 309"/>
                      <a:gd name="T15" fmla="*/ 105 h 246"/>
                      <a:gd name="T16" fmla="*/ 299 w 309"/>
                      <a:gd name="T17" fmla="*/ 142 h 246"/>
                      <a:gd name="T18" fmla="*/ 288 w 309"/>
                      <a:gd name="T19" fmla="*/ 167 h 246"/>
                      <a:gd name="T20" fmla="*/ 279 w 309"/>
                      <a:gd name="T21" fmla="*/ 190 h 246"/>
                      <a:gd name="T22" fmla="*/ 266 w 309"/>
                      <a:gd name="T23" fmla="*/ 208 h 246"/>
                      <a:gd name="T24" fmla="*/ 248 w 309"/>
                      <a:gd name="T25" fmla="*/ 225 h 246"/>
                      <a:gd name="T26" fmla="*/ 218 w 309"/>
                      <a:gd name="T27" fmla="*/ 235 h 246"/>
                      <a:gd name="T28" fmla="*/ 180 w 309"/>
                      <a:gd name="T29" fmla="*/ 242 h 246"/>
                      <a:gd name="T30" fmla="*/ 137 w 309"/>
                      <a:gd name="T31" fmla="*/ 246 h 246"/>
                      <a:gd name="T32" fmla="*/ 103 w 309"/>
                      <a:gd name="T33" fmla="*/ 242 h 246"/>
                      <a:gd name="T34" fmla="*/ 75 w 309"/>
                      <a:gd name="T35" fmla="*/ 237 h 246"/>
                      <a:gd name="T36" fmla="*/ 47 w 309"/>
                      <a:gd name="T37" fmla="*/ 225 h 246"/>
                      <a:gd name="T38" fmla="*/ 23 w 309"/>
                      <a:gd name="T39" fmla="*/ 204 h 246"/>
                      <a:gd name="T40" fmla="*/ 11 w 309"/>
                      <a:gd name="T41" fmla="*/ 184 h 246"/>
                      <a:gd name="T42" fmla="*/ 0 w 309"/>
                      <a:gd name="T43" fmla="*/ 133 h 246"/>
                      <a:gd name="T44" fmla="*/ 0 w 309"/>
                      <a:gd name="T45" fmla="*/ 87 h 246"/>
                      <a:gd name="T46" fmla="*/ 0 w 309"/>
                      <a:gd name="T47" fmla="*/ 41 h 246"/>
                      <a:gd name="T48" fmla="*/ 30 w 309"/>
                      <a:gd name="T49" fmla="*/ 13 h 2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9" h="246">
                        <a:moveTo>
                          <a:pt x="30" y="13"/>
                        </a:moveTo>
                        <a:lnTo>
                          <a:pt x="88" y="0"/>
                        </a:lnTo>
                        <a:lnTo>
                          <a:pt x="150" y="0"/>
                        </a:lnTo>
                        <a:lnTo>
                          <a:pt x="243" y="7"/>
                        </a:lnTo>
                        <a:lnTo>
                          <a:pt x="276" y="13"/>
                        </a:lnTo>
                        <a:lnTo>
                          <a:pt x="309" y="29"/>
                        </a:lnTo>
                        <a:lnTo>
                          <a:pt x="309" y="65"/>
                        </a:lnTo>
                        <a:lnTo>
                          <a:pt x="309" y="105"/>
                        </a:lnTo>
                        <a:lnTo>
                          <a:pt x="299" y="142"/>
                        </a:lnTo>
                        <a:lnTo>
                          <a:pt x="288" y="167"/>
                        </a:lnTo>
                        <a:lnTo>
                          <a:pt x="279" y="190"/>
                        </a:lnTo>
                        <a:lnTo>
                          <a:pt x="266" y="208"/>
                        </a:lnTo>
                        <a:lnTo>
                          <a:pt x="248" y="225"/>
                        </a:lnTo>
                        <a:lnTo>
                          <a:pt x="218" y="235"/>
                        </a:lnTo>
                        <a:lnTo>
                          <a:pt x="180" y="242"/>
                        </a:lnTo>
                        <a:lnTo>
                          <a:pt x="137" y="246"/>
                        </a:lnTo>
                        <a:lnTo>
                          <a:pt x="103" y="242"/>
                        </a:lnTo>
                        <a:lnTo>
                          <a:pt x="75" y="237"/>
                        </a:lnTo>
                        <a:lnTo>
                          <a:pt x="47" y="225"/>
                        </a:lnTo>
                        <a:lnTo>
                          <a:pt x="23" y="204"/>
                        </a:lnTo>
                        <a:lnTo>
                          <a:pt x="11" y="184"/>
                        </a:lnTo>
                        <a:lnTo>
                          <a:pt x="0" y="133"/>
                        </a:lnTo>
                        <a:lnTo>
                          <a:pt x="0" y="87"/>
                        </a:lnTo>
                        <a:lnTo>
                          <a:pt x="0" y="41"/>
                        </a:lnTo>
                        <a:lnTo>
                          <a:pt x="30" y="13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39" name="Freeform 67">
                    <a:extLst>
                      <a:ext uri="{FF2B5EF4-FFF2-40B4-BE49-F238E27FC236}">
                        <a16:creationId xmlns:a16="http://schemas.microsoft.com/office/drawing/2014/main" id="{DA2F3655-8269-6C36-518C-73ECF7DADC7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32" y="1943"/>
                    <a:ext cx="154" cy="122"/>
                  </a:xfrm>
                  <a:custGeom>
                    <a:avLst/>
                    <a:gdLst>
                      <a:gd name="T0" fmla="*/ 269 w 308"/>
                      <a:gd name="T1" fmla="*/ 12 h 245"/>
                      <a:gd name="T2" fmla="*/ 212 w 308"/>
                      <a:gd name="T3" fmla="*/ 2 h 245"/>
                      <a:gd name="T4" fmla="*/ 158 w 308"/>
                      <a:gd name="T5" fmla="*/ 2 h 245"/>
                      <a:gd name="T6" fmla="*/ 107 w 308"/>
                      <a:gd name="T7" fmla="*/ 0 h 245"/>
                      <a:gd name="T8" fmla="*/ 61 w 308"/>
                      <a:gd name="T9" fmla="*/ 3 h 245"/>
                      <a:gd name="T10" fmla="*/ 28 w 308"/>
                      <a:gd name="T11" fmla="*/ 12 h 245"/>
                      <a:gd name="T12" fmla="*/ 0 w 308"/>
                      <a:gd name="T13" fmla="*/ 26 h 245"/>
                      <a:gd name="T14" fmla="*/ 0 w 308"/>
                      <a:gd name="T15" fmla="*/ 107 h 245"/>
                      <a:gd name="T16" fmla="*/ 8 w 308"/>
                      <a:gd name="T17" fmla="*/ 153 h 245"/>
                      <a:gd name="T18" fmla="*/ 22 w 308"/>
                      <a:gd name="T19" fmla="*/ 185 h 245"/>
                      <a:gd name="T20" fmla="*/ 39 w 308"/>
                      <a:gd name="T21" fmla="*/ 207 h 245"/>
                      <a:gd name="T22" fmla="*/ 57 w 308"/>
                      <a:gd name="T23" fmla="*/ 220 h 245"/>
                      <a:gd name="T24" fmla="*/ 80 w 308"/>
                      <a:gd name="T25" fmla="*/ 232 h 245"/>
                      <a:gd name="T26" fmla="*/ 102 w 308"/>
                      <a:gd name="T27" fmla="*/ 239 h 245"/>
                      <a:gd name="T28" fmla="*/ 128 w 308"/>
                      <a:gd name="T29" fmla="*/ 242 h 245"/>
                      <a:gd name="T30" fmla="*/ 157 w 308"/>
                      <a:gd name="T31" fmla="*/ 245 h 245"/>
                      <a:gd name="T32" fmla="*/ 205 w 308"/>
                      <a:gd name="T33" fmla="*/ 242 h 245"/>
                      <a:gd name="T34" fmla="*/ 235 w 308"/>
                      <a:gd name="T35" fmla="*/ 235 h 245"/>
                      <a:gd name="T36" fmla="*/ 262 w 308"/>
                      <a:gd name="T37" fmla="*/ 226 h 245"/>
                      <a:gd name="T38" fmla="*/ 283 w 308"/>
                      <a:gd name="T39" fmla="*/ 200 h 245"/>
                      <a:gd name="T40" fmla="*/ 297 w 308"/>
                      <a:gd name="T41" fmla="*/ 168 h 245"/>
                      <a:gd name="T42" fmla="*/ 308 w 308"/>
                      <a:gd name="T43" fmla="*/ 134 h 245"/>
                      <a:gd name="T44" fmla="*/ 308 w 308"/>
                      <a:gd name="T45" fmla="*/ 87 h 245"/>
                      <a:gd name="T46" fmla="*/ 308 w 308"/>
                      <a:gd name="T47" fmla="*/ 42 h 245"/>
                      <a:gd name="T48" fmla="*/ 269 w 308"/>
                      <a:gd name="T49" fmla="*/ 12 h 24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</a:cxnLst>
                    <a:rect l="0" t="0" r="r" b="b"/>
                    <a:pathLst>
                      <a:path w="308" h="245">
                        <a:moveTo>
                          <a:pt x="269" y="12"/>
                        </a:moveTo>
                        <a:lnTo>
                          <a:pt x="212" y="2"/>
                        </a:lnTo>
                        <a:lnTo>
                          <a:pt x="158" y="2"/>
                        </a:lnTo>
                        <a:lnTo>
                          <a:pt x="107" y="0"/>
                        </a:lnTo>
                        <a:lnTo>
                          <a:pt x="61" y="3"/>
                        </a:lnTo>
                        <a:lnTo>
                          <a:pt x="28" y="12"/>
                        </a:lnTo>
                        <a:lnTo>
                          <a:pt x="0" y="26"/>
                        </a:lnTo>
                        <a:lnTo>
                          <a:pt x="0" y="107"/>
                        </a:lnTo>
                        <a:lnTo>
                          <a:pt x="8" y="153"/>
                        </a:lnTo>
                        <a:lnTo>
                          <a:pt x="22" y="185"/>
                        </a:lnTo>
                        <a:lnTo>
                          <a:pt x="39" y="207"/>
                        </a:lnTo>
                        <a:lnTo>
                          <a:pt x="57" y="220"/>
                        </a:lnTo>
                        <a:lnTo>
                          <a:pt x="80" y="232"/>
                        </a:lnTo>
                        <a:lnTo>
                          <a:pt x="102" y="239"/>
                        </a:lnTo>
                        <a:lnTo>
                          <a:pt x="128" y="242"/>
                        </a:lnTo>
                        <a:lnTo>
                          <a:pt x="157" y="245"/>
                        </a:lnTo>
                        <a:lnTo>
                          <a:pt x="205" y="242"/>
                        </a:lnTo>
                        <a:lnTo>
                          <a:pt x="235" y="235"/>
                        </a:lnTo>
                        <a:lnTo>
                          <a:pt x="262" y="226"/>
                        </a:lnTo>
                        <a:lnTo>
                          <a:pt x="283" y="200"/>
                        </a:lnTo>
                        <a:lnTo>
                          <a:pt x="297" y="168"/>
                        </a:lnTo>
                        <a:lnTo>
                          <a:pt x="308" y="134"/>
                        </a:lnTo>
                        <a:lnTo>
                          <a:pt x="308" y="87"/>
                        </a:lnTo>
                        <a:lnTo>
                          <a:pt x="308" y="42"/>
                        </a:lnTo>
                        <a:lnTo>
                          <a:pt x="269" y="12"/>
                        </a:lnTo>
                        <a:close/>
                      </a:path>
                    </a:pathLst>
                  </a:cu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40" name="Freeform 68">
                    <a:extLst>
                      <a:ext uri="{FF2B5EF4-FFF2-40B4-BE49-F238E27FC236}">
                        <a16:creationId xmlns:a16="http://schemas.microsoft.com/office/drawing/2014/main" id="{06A25874-6DDB-8D38-B66B-6CDA547AF5E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11" y="1958"/>
                    <a:ext cx="22" cy="16"/>
                  </a:xfrm>
                  <a:custGeom>
                    <a:avLst/>
                    <a:gdLst>
                      <a:gd name="T0" fmla="*/ 0 w 45"/>
                      <a:gd name="T1" fmla="*/ 10 h 33"/>
                      <a:gd name="T2" fmla="*/ 7 w 45"/>
                      <a:gd name="T3" fmla="*/ 3 h 33"/>
                      <a:gd name="T4" fmla="*/ 17 w 45"/>
                      <a:gd name="T5" fmla="*/ 0 h 33"/>
                      <a:gd name="T6" fmla="*/ 31 w 45"/>
                      <a:gd name="T7" fmla="*/ 0 h 33"/>
                      <a:gd name="T8" fmla="*/ 41 w 45"/>
                      <a:gd name="T9" fmla="*/ 6 h 33"/>
                      <a:gd name="T10" fmla="*/ 45 w 45"/>
                      <a:gd name="T11" fmla="*/ 31 h 33"/>
                      <a:gd name="T12" fmla="*/ 34 w 45"/>
                      <a:gd name="T13" fmla="*/ 29 h 33"/>
                      <a:gd name="T14" fmla="*/ 25 w 45"/>
                      <a:gd name="T15" fmla="*/ 24 h 33"/>
                      <a:gd name="T16" fmla="*/ 13 w 45"/>
                      <a:gd name="T17" fmla="*/ 29 h 33"/>
                      <a:gd name="T18" fmla="*/ 2 w 45"/>
                      <a:gd name="T19" fmla="*/ 33 h 33"/>
                      <a:gd name="T20" fmla="*/ 0 w 45"/>
                      <a:gd name="T21" fmla="*/ 10 h 3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45" h="33">
                        <a:moveTo>
                          <a:pt x="0" y="10"/>
                        </a:moveTo>
                        <a:lnTo>
                          <a:pt x="7" y="3"/>
                        </a:lnTo>
                        <a:lnTo>
                          <a:pt x="17" y="0"/>
                        </a:lnTo>
                        <a:lnTo>
                          <a:pt x="31" y="0"/>
                        </a:lnTo>
                        <a:lnTo>
                          <a:pt x="41" y="6"/>
                        </a:lnTo>
                        <a:lnTo>
                          <a:pt x="45" y="31"/>
                        </a:lnTo>
                        <a:lnTo>
                          <a:pt x="34" y="29"/>
                        </a:lnTo>
                        <a:lnTo>
                          <a:pt x="25" y="24"/>
                        </a:lnTo>
                        <a:lnTo>
                          <a:pt x="13" y="29"/>
                        </a:lnTo>
                        <a:lnTo>
                          <a:pt x="2" y="33"/>
                        </a:lnTo>
                        <a:lnTo>
                          <a:pt x="0" y="10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41" name="Freeform 69">
                    <a:extLst>
                      <a:ext uri="{FF2B5EF4-FFF2-40B4-BE49-F238E27FC236}">
                        <a16:creationId xmlns:a16="http://schemas.microsoft.com/office/drawing/2014/main" id="{1864EE3B-3C59-B473-D138-5F5BB050D7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692" y="1951"/>
                    <a:ext cx="65" cy="26"/>
                  </a:xfrm>
                  <a:custGeom>
                    <a:avLst/>
                    <a:gdLst>
                      <a:gd name="T0" fmla="*/ 128 w 128"/>
                      <a:gd name="T1" fmla="*/ 17 h 52"/>
                      <a:gd name="T2" fmla="*/ 128 w 128"/>
                      <a:gd name="T3" fmla="*/ 52 h 52"/>
                      <a:gd name="T4" fmla="*/ 14 w 128"/>
                      <a:gd name="T5" fmla="*/ 20 h 52"/>
                      <a:gd name="T6" fmla="*/ 0 w 128"/>
                      <a:gd name="T7" fmla="*/ 0 h 52"/>
                      <a:gd name="T8" fmla="*/ 128 w 128"/>
                      <a:gd name="T9" fmla="*/ 17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128" h="52">
                        <a:moveTo>
                          <a:pt x="128" y="17"/>
                        </a:moveTo>
                        <a:lnTo>
                          <a:pt x="128" y="52"/>
                        </a:lnTo>
                        <a:lnTo>
                          <a:pt x="14" y="20"/>
                        </a:lnTo>
                        <a:lnTo>
                          <a:pt x="0" y="0"/>
                        </a:lnTo>
                        <a:lnTo>
                          <a:pt x="128" y="17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42" name="Freeform 70">
                    <a:extLst>
                      <a:ext uri="{FF2B5EF4-FFF2-40B4-BE49-F238E27FC236}">
                        <a16:creationId xmlns:a16="http://schemas.microsoft.com/office/drawing/2014/main" id="{EA379A34-F8B0-D536-3CB1-F89F9C9C4A4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3085" y="1950"/>
                    <a:ext cx="38" cy="27"/>
                  </a:xfrm>
                  <a:custGeom>
                    <a:avLst/>
                    <a:gdLst>
                      <a:gd name="T0" fmla="*/ 0 w 74"/>
                      <a:gd name="T1" fmla="*/ 29 h 54"/>
                      <a:gd name="T2" fmla="*/ 0 w 74"/>
                      <a:gd name="T3" fmla="*/ 54 h 54"/>
                      <a:gd name="T4" fmla="*/ 70 w 74"/>
                      <a:gd name="T5" fmla="*/ 22 h 54"/>
                      <a:gd name="T6" fmla="*/ 74 w 74"/>
                      <a:gd name="T7" fmla="*/ 0 h 54"/>
                      <a:gd name="T8" fmla="*/ 0 w 74"/>
                      <a:gd name="T9" fmla="*/ 29 h 5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74" h="54">
                        <a:moveTo>
                          <a:pt x="0" y="29"/>
                        </a:moveTo>
                        <a:lnTo>
                          <a:pt x="0" y="54"/>
                        </a:lnTo>
                        <a:lnTo>
                          <a:pt x="70" y="22"/>
                        </a:lnTo>
                        <a:lnTo>
                          <a:pt x="74" y="0"/>
                        </a:lnTo>
                        <a:lnTo>
                          <a:pt x="0" y="29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9943" name="Group 71">
                  <a:extLst>
                    <a:ext uri="{FF2B5EF4-FFF2-40B4-BE49-F238E27FC236}">
                      <a16:creationId xmlns:a16="http://schemas.microsoft.com/office/drawing/2014/main" id="{AF7E020B-0288-9406-842D-82F6862907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3" y="1970"/>
                  <a:ext cx="67" cy="57"/>
                  <a:chOff x="2803" y="1970"/>
                  <a:chExt cx="67" cy="57"/>
                </a:xfrm>
              </p:grpSpPr>
              <p:sp>
                <p:nvSpPr>
                  <p:cNvPr id="79944" name="Oval 72">
                    <a:extLst>
                      <a:ext uri="{FF2B5EF4-FFF2-40B4-BE49-F238E27FC236}">
                        <a16:creationId xmlns:a16="http://schemas.microsoft.com/office/drawing/2014/main" id="{CBBCE4F2-F412-D089-5AC2-BA0854ED0C50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03" y="1970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45" name="Oval 73">
                    <a:extLst>
                      <a:ext uri="{FF2B5EF4-FFF2-40B4-BE49-F238E27FC236}">
                        <a16:creationId xmlns:a16="http://schemas.microsoft.com/office/drawing/2014/main" id="{406A942D-283F-D045-35DD-C415ECA5B89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826" y="1976"/>
                    <a:ext cx="35" cy="36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79946" name="Group 74">
                  <a:extLst>
                    <a:ext uri="{FF2B5EF4-FFF2-40B4-BE49-F238E27FC236}">
                      <a16:creationId xmlns:a16="http://schemas.microsoft.com/office/drawing/2014/main" id="{750F85EA-9F09-9BE5-BA2C-66796693249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975" y="1975"/>
                  <a:ext cx="67" cy="57"/>
                  <a:chOff x="2975" y="1975"/>
                  <a:chExt cx="67" cy="57"/>
                </a:xfrm>
              </p:grpSpPr>
              <p:sp>
                <p:nvSpPr>
                  <p:cNvPr id="79947" name="Oval 75">
                    <a:extLst>
                      <a:ext uri="{FF2B5EF4-FFF2-40B4-BE49-F238E27FC236}">
                        <a16:creationId xmlns:a16="http://schemas.microsoft.com/office/drawing/2014/main" id="{7A9E858E-8FDB-2664-3081-D430DA13DB2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75" y="1975"/>
                    <a:ext cx="67" cy="57"/>
                  </a:xfrm>
                  <a:prstGeom prst="ellipse">
                    <a:avLst/>
                  </a:prstGeom>
                  <a:solidFill>
                    <a:srgbClr val="C0FFFF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79948" name="Oval 76">
                    <a:extLst>
                      <a:ext uri="{FF2B5EF4-FFF2-40B4-BE49-F238E27FC236}">
                        <a16:creationId xmlns:a16="http://schemas.microsoft.com/office/drawing/2014/main" id="{C9EAD396-8A12-D866-B950-B8D0758A556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2998" y="1982"/>
                    <a:ext cx="35" cy="35"/>
                  </a:xfrm>
                  <a:prstGeom prst="ellipse">
                    <a:avLst/>
                  </a:prstGeom>
                  <a:solidFill>
                    <a:srgbClr val="618FFD"/>
                  </a:solidFill>
                  <a:ln w="7938">
                    <a:solidFill>
                      <a:srgbClr val="000000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</p:grpSp>
          <p:sp>
            <p:nvSpPr>
              <p:cNvPr id="79949" name="Freeform 77">
                <a:extLst>
                  <a:ext uri="{FF2B5EF4-FFF2-40B4-BE49-F238E27FC236}">
                    <a16:creationId xmlns:a16="http://schemas.microsoft.com/office/drawing/2014/main" id="{03F4F21A-907A-5278-1078-D7DFD9ECC6F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208" y="2064"/>
                <a:ext cx="192" cy="192"/>
              </a:xfrm>
              <a:custGeom>
                <a:avLst/>
                <a:gdLst>
                  <a:gd name="T0" fmla="*/ 94 w 487"/>
                  <a:gd name="T1" fmla="*/ 0 h 424"/>
                  <a:gd name="T2" fmla="*/ 115 w 487"/>
                  <a:gd name="T3" fmla="*/ 35 h 424"/>
                  <a:gd name="T4" fmla="*/ 125 w 487"/>
                  <a:gd name="T5" fmla="*/ 50 h 424"/>
                  <a:gd name="T6" fmla="*/ 143 w 487"/>
                  <a:gd name="T7" fmla="*/ 84 h 424"/>
                  <a:gd name="T8" fmla="*/ 156 w 487"/>
                  <a:gd name="T9" fmla="*/ 107 h 424"/>
                  <a:gd name="T10" fmla="*/ 174 w 487"/>
                  <a:gd name="T11" fmla="*/ 122 h 424"/>
                  <a:gd name="T12" fmla="*/ 201 w 487"/>
                  <a:gd name="T13" fmla="*/ 143 h 424"/>
                  <a:gd name="T14" fmla="*/ 246 w 487"/>
                  <a:gd name="T15" fmla="*/ 166 h 424"/>
                  <a:gd name="T16" fmla="*/ 288 w 487"/>
                  <a:gd name="T17" fmla="*/ 166 h 424"/>
                  <a:gd name="T18" fmla="*/ 327 w 487"/>
                  <a:gd name="T19" fmla="*/ 161 h 424"/>
                  <a:gd name="T20" fmla="*/ 375 w 487"/>
                  <a:gd name="T21" fmla="*/ 143 h 424"/>
                  <a:gd name="T22" fmla="*/ 440 w 487"/>
                  <a:gd name="T23" fmla="*/ 114 h 424"/>
                  <a:gd name="T24" fmla="*/ 446 w 487"/>
                  <a:gd name="T25" fmla="*/ 138 h 424"/>
                  <a:gd name="T26" fmla="*/ 476 w 487"/>
                  <a:gd name="T27" fmla="*/ 304 h 424"/>
                  <a:gd name="T28" fmla="*/ 487 w 487"/>
                  <a:gd name="T29" fmla="*/ 389 h 424"/>
                  <a:gd name="T30" fmla="*/ 417 w 487"/>
                  <a:gd name="T31" fmla="*/ 412 h 424"/>
                  <a:gd name="T32" fmla="*/ 327 w 487"/>
                  <a:gd name="T33" fmla="*/ 418 h 424"/>
                  <a:gd name="T34" fmla="*/ 275 w 487"/>
                  <a:gd name="T35" fmla="*/ 424 h 424"/>
                  <a:gd name="T36" fmla="*/ 184 w 487"/>
                  <a:gd name="T37" fmla="*/ 400 h 424"/>
                  <a:gd name="T38" fmla="*/ 120 w 487"/>
                  <a:gd name="T39" fmla="*/ 365 h 424"/>
                  <a:gd name="T40" fmla="*/ 71 w 487"/>
                  <a:gd name="T41" fmla="*/ 320 h 424"/>
                  <a:gd name="T42" fmla="*/ 29 w 487"/>
                  <a:gd name="T43" fmla="*/ 275 h 424"/>
                  <a:gd name="T44" fmla="*/ 0 w 487"/>
                  <a:gd name="T45" fmla="*/ 224 h 424"/>
                  <a:gd name="T46" fmla="*/ 11 w 487"/>
                  <a:gd name="T47" fmla="*/ 175 h 424"/>
                  <a:gd name="T48" fmla="*/ 35 w 487"/>
                  <a:gd name="T49" fmla="*/ 108 h 424"/>
                  <a:gd name="T50" fmla="*/ 59 w 487"/>
                  <a:gd name="T51" fmla="*/ 66 h 424"/>
                  <a:gd name="T52" fmla="*/ 94 w 487"/>
                  <a:gd name="T53" fmla="*/ 0 h 4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487" h="424">
                    <a:moveTo>
                      <a:pt x="94" y="0"/>
                    </a:moveTo>
                    <a:lnTo>
                      <a:pt x="115" y="35"/>
                    </a:lnTo>
                    <a:lnTo>
                      <a:pt x="125" y="50"/>
                    </a:lnTo>
                    <a:lnTo>
                      <a:pt x="143" y="84"/>
                    </a:lnTo>
                    <a:lnTo>
                      <a:pt x="156" y="107"/>
                    </a:lnTo>
                    <a:lnTo>
                      <a:pt x="174" y="122"/>
                    </a:lnTo>
                    <a:lnTo>
                      <a:pt x="201" y="143"/>
                    </a:lnTo>
                    <a:lnTo>
                      <a:pt x="246" y="166"/>
                    </a:lnTo>
                    <a:lnTo>
                      <a:pt x="288" y="166"/>
                    </a:lnTo>
                    <a:lnTo>
                      <a:pt x="327" y="161"/>
                    </a:lnTo>
                    <a:lnTo>
                      <a:pt x="375" y="143"/>
                    </a:lnTo>
                    <a:lnTo>
                      <a:pt x="440" y="114"/>
                    </a:lnTo>
                    <a:lnTo>
                      <a:pt x="446" y="138"/>
                    </a:lnTo>
                    <a:lnTo>
                      <a:pt x="476" y="304"/>
                    </a:lnTo>
                    <a:lnTo>
                      <a:pt x="487" y="389"/>
                    </a:lnTo>
                    <a:lnTo>
                      <a:pt x="417" y="412"/>
                    </a:lnTo>
                    <a:lnTo>
                      <a:pt x="327" y="418"/>
                    </a:lnTo>
                    <a:lnTo>
                      <a:pt x="275" y="424"/>
                    </a:lnTo>
                    <a:lnTo>
                      <a:pt x="184" y="400"/>
                    </a:lnTo>
                    <a:lnTo>
                      <a:pt x="120" y="365"/>
                    </a:lnTo>
                    <a:lnTo>
                      <a:pt x="71" y="320"/>
                    </a:lnTo>
                    <a:lnTo>
                      <a:pt x="29" y="275"/>
                    </a:lnTo>
                    <a:lnTo>
                      <a:pt x="0" y="224"/>
                    </a:lnTo>
                    <a:lnTo>
                      <a:pt x="11" y="175"/>
                    </a:lnTo>
                    <a:lnTo>
                      <a:pt x="35" y="108"/>
                    </a:lnTo>
                    <a:lnTo>
                      <a:pt x="59" y="66"/>
                    </a:lnTo>
                    <a:lnTo>
                      <a:pt x="94" y="0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79950" name="Group 78">
                <a:extLst>
                  <a:ext uri="{FF2B5EF4-FFF2-40B4-BE49-F238E27FC236}">
                    <a16:creationId xmlns:a16="http://schemas.microsoft.com/office/drawing/2014/main" id="{B75A5307-6A94-2D02-8C1A-581642B260D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16200000" flipV="1">
                <a:off x="2006" y="1788"/>
                <a:ext cx="442" cy="322"/>
                <a:chOff x="4363" y="2585"/>
                <a:chExt cx="1104" cy="808"/>
              </a:xfrm>
            </p:grpSpPr>
            <p:sp>
              <p:nvSpPr>
                <p:cNvPr id="79951" name="Freeform 79">
                  <a:extLst>
                    <a:ext uri="{FF2B5EF4-FFF2-40B4-BE49-F238E27FC236}">
                      <a16:creationId xmlns:a16="http://schemas.microsoft.com/office/drawing/2014/main" id="{A563B39F-5C7B-1E91-C88C-0C4E3D57806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63" y="2585"/>
                  <a:ext cx="1104" cy="808"/>
                </a:xfrm>
                <a:custGeom>
                  <a:avLst/>
                  <a:gdLst>
                    <a:gd name="T0" fmla="*/ 729 w 3311"/>
                    <a:gd name="T1" fmla="*/ 97 h 2423"/>
                    <a:gd name="T2" fmla="*/ 1249 w 3311"/>
                    <a:gd name="T3" fmla="*/ 0 h 2423"/>
                    <a:gd name="T4" fmla="*/ 1674 w 3311"/>
                    <a:gd name="T5" fmla="*/ 79 h 2423"/>
                    <a:gd name="T6" fmla="*/ 2115 w 3311"/>
                    <a:gd name="T7" fmla="*/ 271 h 2423"/>
                    <a:gd name="T8" fmla="*/ 2512 w 3311"/>
                    <a:gd name="T9" fmla="*/ 443 h 2423"/>
                    <a:gd name="T10" fmla="*/ 2874 w 3311"/>
                    <a:gd name="T11" fmla="*/ 584 h 2423"/>
                    <a:gd name="T12" fmla="*/ 2967 w 3311"/>
                    <a:gd name="T13" fmla="*/ 663 h 2423"/>
                    <a:gd name="T14" fmla="*/ 2971 w 3311"/>
                    <a:gd name="T15" fmla="*/ 829 h 2423"/>
                    <a:gd name="T16" fmla="*/ 2874 w 3311"/>
                    <a:gd name="T17" fmla="*/ 909 h 2423"/>
                    <a:gd name="T18" fmla="*/ 2708 w 3311"/>
                    <a:gd name="T19" fmla="*/ 938 h 2423"/>
                    <a:gd name="T20" fmla="*/ 2574 w 3311"/>
                    <a:gd name="T21" fmla="*/ 931 h 2423"/>
                    <a:gd name="T22" fmla="*/ 2424 w 3311"/>
                    <a:gd name="T23" fmla="*/ 900 h 2423"/>
                    <a:gd name="T24" fmla="*/ 2477 w 3311"/>
                    <a:gd name="T25" fmla="*/ 981 h 2423"/>
                    <a:gd name="T26" fmla="*/ 2526 w 3311"/>
                    <a:gd name="T27" fmla="*/ 1048 h 2423"/>
                    <a:gd name="T28" fmla="*/ 2756 w 3311"/>
                    <a:gd name="T29" fmla="*/ 1194 h 2423"/>
                    <a:gd name="T30" fmla="*/ 2874 w 3311"/>
                    <a:gd name="T31" fmla="*/ 1309 h 2423"/>
                    <a:gd name="T32" fmla="*/ 2983 w 3311"/>
                    <a:gd name="T33" fmla="*/ 1420 h 2423"/>
                    <a:gd name="T34" fmla="*/ 3158 w 3311"/>
                    <a:gd name="T35" fmla="*/ 1570 h 2423"/>
                    <a:gd name="T36" fmla="*/ 3249 w 3311"/>
                    <a:gd name="T37" fmla="*/ 1676 h 2423"/>
                    <a:gd name="T38" fmla="*/ 3299 w 3311"/>
                    <a:gd name="T39" fmla="*/ 1776 h 2423"/>
                    <a:gd name="T40" fmla="*/ 3308 w 3311"/>
                    <a:gd name="T41" fmla="*/ 1879 h 2423"/>
                    <a:gd name="T42" fmla="*/ 3239 w 3311"/>
                    <a:gd name="T43" fmla="*/ 1969 h 2423"/>
                    <a:gd name="T44" fmla="*/ 3228 w 3311"/>
                    <a:gd name="T45" fmla="*/ 2050 h 2423"/>
                    <a:gd name="T46" fmla="*/ 3237 w 3311"/>
                    <a:gd name="T47" fmla="*/ 2131 h 2423"/>
                    <a:gd name="T48" fmla="*/ 3218 w 3311"/>
                    <a:gd name="T49" fmla="*/ 2200 h 2423"/>
                    <a:gd name="T50" fmla="*/ 3184 w 3311"/>
                    <a:gd name="T51" fmla="*/ 2244 h 2423"/>
                    <a:gd name="T52" fmla="*/ 3117 w 3311"/>
                    <a:gd name="T53" fmla="*/ 2272 h 2423"/>
                    <a:gd name="T54" fmla="*/ 3002 w 3311"/>
                    <a:gd name="T55" fmla="*/ 2267 h 2423"/>
                    <a:gd name="T56" fmla="*/ 2939 w 3311"/>
                    <a:gd name="T57" fmla="*/ 2291 h 2423"/>
                    <a:gd name="T58" fmla="*/ 2923 w 3311"/>
                    <a:gd name="T59" fmla="*/ 2369 h 2423"/>
                    <a:gd name="T60" fmla="*/ 2890 w 3311"/>
                    <a:gd name="T61" fmla="*/ 2410 h 2423"/>
                    <a:gd name="T62" fmla="*/ 2842 w 3311"/>
                    <a:gd name="T63" fmla="*/ 2422 h 2423"/>
                    <a:gd name="T64" fmla="*/ 2768 w 3311"/>
                    <a:gd name="T65" fmla="*/ 2420 h 2423"/>
                    <a:gd name="T66" fmla="*/ 2629 w 3311"/>
                    <a:gd name="T67" fmla="*/ 2373 h 2423"/>
                    <a:gd name="T68" fmla="*/ 2337 w 3311"/>
                    <a:gd name="T69" fmla="*/ 2223 h 2423"/>
                    <a:gd name="T70" fmla="*/ 2176 w 3311"/>
                    <a:gd name="T71" fmla="*/ 2173 h 2423"/>
                    <a:gd name="T72" fmla="*/ 2012 w 3311"/>
                    <a:gd name="T73" fmla="*/ 2147 h 2423"/>
                    <a:gd name="T74" fmla="*/ 1642 w 3311"/>
                    <a:gd name="T75" fmla="*/ 2004 h 2423"/>
                    <a:gd name="T76" fmla="*/ 1364 w 3311"/>
                    <a:gd name="T77" fmla="*/ 1853 h 2423"/>
                    <a:gd name="T78" fmla="*/ 1158 w 3311"/>
                    <a:gd name="T79" fmla="*/ 1766 h 2423"/>
                    <a:gd name="T80" fmla="*/ 995 w 3311"/>
                    <a:gd name="T81" fmla="*/ 1687 h 2423"/>
                    <a:gd name="T82" fmla="*/ 821 w 3311"/>
                    <a:gd name="T83" fmla="*/ 1562 h 2423"/>
                    <a:gd name="T84" fmla="*/ 270 w 3311"/>
                    <a:gd name="T85" fmla="*/ 1059 h 2423"/>
                    <a:gd name="T86" fmla="*/ 208 w 3311"/>
                    <a:gd name="T87" fmla="*/ 206 h 24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3311" h="2423">
                      <a:moveTo>
                        <a:pt x="538" y="113"/>
                      </a:moveTo>
                      <a:lnTo>
                        <a:pt x="729" y="97"/>
                      </a:lnTo>
                      <a:lnTo>
                        <a:pt x="1027" y="48"/>
                      </a:lnTo>
                      <a:lnTo>
                        <a:pt x="1249" y="0"/>
                      </a:lnTo>
                      <a:lnTo>
                        <a:pt x="1563" y="32"/>
                      </a:lnTo>
                      <a:lnTo>
                        <a:pt x="1674" y="79"/>
                      </a:lnTo>
                      <a:lnTo>
                        <a:pt x="1926" y="175"/>
                      </a:lnTo>
                      <a:lnTo>
                        <a:pt x="2115" y="271"/>
                      </a:lnTo>
                      <a:lnTo>
                        <a:pt x="2376" y="379"/>
                      </a:lnTo>
                      <a:lnTo>
                        <a:pt x="2512" y="443"/>
                      </a:lnTo>
                      <a:lnTo>
                        <a:pt x="2708" y="513"/>
                      </a:lnTo>
                      <a:lnTo>
                        <a:pt x="2874" y="584"/>
                      </a:lnTo>
                      <a:lnTo>
                        <a:pt x="2927" y="616"/>
                      </a:lnTo>
                      <a:lnTo>
                        <a:pt x="2967" y="663"/>
                      </a:lnTo>
                      <a:lnTo>
                        <a:pt x="2993" y="753"/>
                      </a:lnTo>
                      <a:lnTo>
                        <a:pt x="2971" y="829"/>
                      </a:lnTo>
                      <a:lnTo>
                        <a:pt x="2929" y="873"/>
                      </a:lnTo>
                      <a:lnTo>
                        <a:pt x="2874" y="909"/>
                      </a:lnTo>
                      <a:lnTo>
                        <a:pt x="2795" y="935"/>
                      </a:lnTo>
                      <a:lnTo>
                        <a:pt x="2708" y="938"/>
                      </a:lnTo>
                      <a:lnTo>
                        <a:pt x="2643" y="937"/>
                      </a:lnTo>
                      <a:lnTo>
                        <a:pt x="2574" y="931"/>
                      </a:lnTo>
                      <a:lnTo>
                        <a:pt x="2498" y="920"/>
                      </a:lnTo>
                      <a:lnTo>
                        <a:pt x="2424" y="900"/>
                      </a:lnTo>
                      <a:lnTo>
                        <a:pt x="2258" y="837"/>
                      </a:lnTo>
                      <a:lnTo>
                        <a:pt x="2477" y="981"/>
                      </a:lnTo>
                      <a:lnTo>
                        <a:pt x="2512" y="1013"/>
                      </a:lnTo>
                      <a:lnTo>
                        <a:pt x="2526" y="1048"/>
                      </a:lnTo>
                      <a:lnTo>
                        <a:pt x="2645" y="1115"/>
                      </a:lnTo>
                      <a:lnTo>
                        <a:pt x="2756" y="1194"/>
                      </a:lnTo>
                      <a:lnTo>
                        <a:pt x="2824" y="1275"/>
                      </a:lnTo>
                      <a:lnTo>
                        <a:pt x="2874" y="1309"/>
                      </a:lnTo>
                      <a:lnTo>
                        <a:pt x="2929" y="1351"/>
                      </a:lnTo>
                      <a:lnTo>
                        <a:pt x="2983" y="1420"/>
                      </a:lnTo>
                      <a:lnTo>
                        <a:pt x="3024" y="1475"/>
                      </a:lnTo>
                      <a:lnTo>
                        <a:pt x="3158" y="1570"/>
                      </a:lnTo>
                      <a:lnTo>
                        <a:pt x="3202" y="1613"/>
                      </a:lnTo>
                      <a:lnTo>
                        <a:pt x="3249" y="1676"/>
                      </a:lnTo>
                      <a:lnTo>
                        <a:pt x="3273" y="1722"/>
                      </a:lnTo>
                      <a:lnTo>
                        <a:pt x="3299" y="1776"/>
                      </a:lnTo>
                      <a:lnTo>
                        <a:pt x="3311" y="1829"/>
                      </a:lnTo>
                      <a:lnTo>
                        <a:pt x="3308" y="1879"/>
                      </a:lnTo>
                      <a:lnTo>
                        <a:pt x="3287" y="1928"/>
                      </a:lnTo>
                      <a:lnTo>
                        <a:pt x="3239" y="1969"/>
                      </a:lnTo>
                      <a:lnTo>
                        <a:pt x="3196" y="1988"/>
                      </a:lnTo>
                      <a:lnTo>
                        <a:pt x="3228" y="2050"/>
                      </a:lnTo>
                      <a:lnTo>
                        <a:pt x="3239" y="2087"/>
                      </a:lnTo>
                      <a:lnTo>
                        <a:pt x="3237" y="2131"/>
                      </a:lnTo>
                      <a:lnTo>
                        <a:pt x="3227" y="2179"/>
                      </a:lnTo>
                      <a:lnTo>
                        <a:pt x="3218" y="2200"/>
                      </a:lnTo>
                      <a:lnTo>
                        <a:pt x="3201" y="2226"/>
                      </a:lnTo>
                      <a:lnTo>
                        <a:pt x="3184" y="2244"/>
                      </a:lnTo>
                      <a:lnTo>
                        <a:pt x="3159" y="2262"/>
                      </a:lnTo>
                      <a:lnTo>
                        <a:pt x="3117" y="2272"/>
                      </a:lnTo>
                      <a:lnTo>
                        <a:pt x="3068" y="2281"/>
                      </a:lnTo>
                      <a:lnTo>
                        <a:pt x="3002" y="2267"/>
                      </a:lnTo>
                      <a:lnTo>
                        <a:pt x="2934" y="2245"/>
                      </a:lnTo>
                      <a:lnTo>
                        <a:pt x="2939" y="2291"/>
                      </a:lnTo>
                      <a:lnTo>
                        <a:pt x="2934" y="2342"/>
                      </a:lnTo>
                      <a:lnTo>
                        <a:pt x="2923" y="2369"/>
                      </a:lnTo>
                      <a:lnTo>
                        <a:pt x="2908" y="2394"/>
                      </a:lnTo>
                      <a:lnTo>
                        <a:pt x="2890" y="2410"/>
                      </a:lnTo>
                      <a:lnTo>
                        <a:pt x="2867" y="2420"/>
                      </a:lnTo>
                      <a:lnTo>
                        <a:pt x="2842" y="2422"/>
                      </a:lnTo>
                      <a:lnTo>
                        <a:pt x="2808" y="2423"/>
                      </a:lnTo>
                      <a:lnTo>
                        <a:pt x="2768" y="2420"/>
                      </a:lnTo>
                      <a:lnTo>
                        <a:pt x="2734" y="2410"/>
                      </a:lnTo>
                      <a:lnTo>
                        <a:pt x="2629" y="2373"/>
                      </a:lnTo>
                      <a:lnTo>
                        <a:pt x="2537" y="2325"/>
                      </a:lnTo>
                      <a:lnTo>
                        <a:pt x="2337" y="2223"/>
                      </a:lnTo>
                      <a:lnTo>
                        <a:pt x="2229" y="2147"/>
                      </a:lnTo>
                      <a:lnTo>
                        <a:pt x="2176" y="2173"/>
                      </a:lnTo>
                      <a:lnTo>
                        <a:pt x="2115" y="2173"/>
                      </a:lnTo>
                      <a:lnTo>
                        <a:pt x="2012" y="2147"/>
                      </a:lnTo>
                      <a:lnTo>
                        <a:pt x="1832" y="2084"/>
                      </a:lnTo>
                      <a:lnTo>
                        <a:pt x="1642" y="2004"/>
                      </a:lnTo>
                      <a:lnTo>
                        <a:pt x="1454" y="1910"/>
                      </a:lnTo>
                      <a:lnTo>
                        <a:pt x="1364" y="1853"/>
                      </a:lnTo>
                      <a:lnTo>
                        <a:pt x="1263" y="1800"/>
                      </a:lnTo>
                      <a:lnTo>
                        <a:pt x="1158" y="1766"/>
                      </a:lnTo>
                      <a:lnTo>
                        <a:pt x="1073" y="1729"/>
                      </a:lnTo>
                      <a:lnTo>
                        <a:pt x="995" y="1687"/>
                      </a:lnTo>
                      <a:lnTo>
                        <a:pt x="941" y="1654"/>
                      </a:lnTo>
                      <a:lnTo>
                        <a:pt x="821" y="1562"/>
                      </a:lnTo>
                      <a:lnTo>
                        <a:pt x="585" y="1341"/>
                      </a:lnTo>
                      <a:lnTo>
                        <a:pt x="270" y="1059"/>
                      </a:lnTo>
                      <a:lnTo>
                        <a:pt x="0" y="696"/>
                      </a:lnTo>
                      <a:lnTo>
                        <a:pt x="208" y="206"/>
                      </a:lnTo>
                      <a:lnTo>
                        <a:pt x="538" y="113"/>
                      </a:lnTo>
                      <a:close/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2" name="Freeform 80">
                  <a:extLst>
                    <a:ext uri="{FF2B5EF4-FFF2-40B4-BE49-F238E27FC236}">
                      <a16:creationId xmlns:a16="http://schemas.microsoft.com/office/drawing/2014/main" id="{1D3FAB79-AB08-1CA9-0661-BFC9AA3B3C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84" y="3075"/>
                  <a:ext cx="336" cy="224"/>
                </a:xfrm>
                <a:custGeom>
                  <a:avLst/>
                  <a:gdLst>
                    <a:gd name="T0" fmla="*/ 961 w 1008"/>
                    <a:gd name="T1" fmla="*/ 673 h 673"/>
                    <a:gd name="T2" fmla="*/ 995 w 1008"/>
                    <a:gd name="T3" fmla="*/ 624 h 673"/>
                    <a:gd name="T4" fmla="*/ 1008 w 1008"/>
                    <a:gd name="T5" fmla="*/ 572 h 673"/>
                    <a:gd name="T6" fmla="*/ 1004 w 1008"/>
                    <a:gd name="T7" fmla="*/ 530 h 673"/>
                    <a:gd name="T8" fmla="*/ 970 w 1008"/>
                    <a:gd name="T9" fmla="*/ 469 h 673"/>
                    <a:gd name="T10" fmla="*/ 916 w 1008"/>
                    <a:gd name="T11" fmla="*/ 420 h 673"/>
                    <a:gd name="T12" fmla="*/ 847 w 1008"/>
                    <a:gd name="T13" fmla="*/ 372 h 673"/>
                    <a:gd name="T14" fmla="*/ 763 w 1008"/>
                    <a:gd name="T15" fmla="*/ 332 h 673"/>
                    <a:gd name="T16" fmla="*/ 679 w 1008"/>
                    <a:gd name="T17" fmla="*/ 310 h 673"/>
                    <a:gd name="T18" fmla="*/ 599 w 1008"/>
                    <a:gd name="T19" fmla="*/ 291 h 673"/>
                    <a:gd name="T20" fmla="*/ 557 w 1008"/>
                    <a:gd name="T21" fmla="*/ 248 h 673"/>
                    <a:gd name="T22" fmla="*/ 513 w 1008"/>
                    <a:gd name="T23" fmla="*/ 208 h 673"/>
                    <a:gd name="T24" fmla="*/ 454 w 1008"/>
                    <a:gd name="T25" fmla="*/ 161 h 673"/>
                    <a:gd name="T26" fmla="*/ 405 w 1008"/>
                    <a:gd name="T27" fmla="*/ 129 h 673"/>
                    <a:gd name="T28" fmla="*/ 332 w 1008"/>
                    <a:gd name="T29" fmla="*/ 92 h 673"/>
                    <a:gd name="T30" fmla="*/ 292 w 1008"/>
                    <a:gd name="T31" fmla="*/ 75 h 673"/>
                    <a:gd name="T32" fmla="*/ 220 w 1008"/>
                    <a:gd name="T33" fmla="*/ 33 h 673"/>
                    <a:gd name="T34" fmla="*/ 142 w 1008"/>
                    <a:gd name="T35" fmla="*/ 10 h 673"/>
                    <a:gd name="T36" fmla="*/ 53 w 1008"/>
                    <a:gd name="T37" fmla="*/ 0 h 673"/>
                    <a:gd name="T38" fmla="*/ 0 w 1008"/>
                    <a:gd name="T39" fmla="*/ 1 h 6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</a:cxnLst>
                  <a:rect l="0" t="0" r="r" b="b"/>
                  <a:pathLst>
                    <a:path w="1008" h="673">
                      <a:moveTo>
                        <a:pt x="961" y="673"/>
                      </a:moveTo>
                      <a:lnTo>
                        <a:pt x="995" y="624"/>
                      </a:lnTo>
                      <a:lnTo>
                        <a:pt x="1008" y="572"/>
                      </a:lnTo>
                      <a:lnTo>
                        <a:pt x="1004" y="530"/>
                      </a:lnTo>
                      <a:lnTo>
                        <a:pt x="970" y="469"/>
                      </a:lnTo>
                      <a:lnTo>
                        <a:pt x="916" y="420"/>
                      </a:lnTo>
                      <a:lnTo>
                        <a:pt x="847" y="372"/>
                      </a:lnTo>
                      <a:lnTo>
                        <a:pt x="763" y="332"/>
                      </a:lnTo>
                      <a:lnTo>
                        <a:pt x="679" y="310"/>
                      </a:lnTo>
                      <a:lnTo>
                        <a:pt x="599" y="291"/>
                      </a:lnTo>
                      <a:lnTo>
                        <a:pt x="557" y="248"/>
                      </a:lnTo>
                      <a:lnTo>
                        <a:pt x="513" y="208"/>
                      </a:lnTo>
                      <a:lnTo>
                        <a:pt x="454" y="161"/>
                      </a:lnTo>
                      <a:lnTo>
                        <a:pt x="405" y="129"/>
                      </a:lnTo>
                      <a:lnTo>
                        <a:pt x="332" y="92"/>
                      </a:lnTo>
                      <a:lnTo>
                        <a:pt x="292" y="75"/>
                      </a:lnTo>
                      <a:lnTo>
                        <a:pt x="220" y="33"/>
                      </a:lnTo>
                      <a:lnTo>
                        <a:pt x="142" y="10"/>
                      </a:lnTo>
                      <a:lnTo>
                        <a:pt x="53" y="0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3" name="Freeform 81">
                  <a:extLst>
                    <a:ext uri="{FF2B5EF4-FFF2-40B4-BE49-F238E27FC236}">
                      <a16:creationId xmlns:a16="http://schemas.microsoft.com/office/drawing/2014/main" id="{F07DBB9B-1EC2-B8C0-BCB8-4EA07BB7987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81" y="3054"/>
                  <a:ext cx="359" cy="279"/>
                </a:xfrm>
                <a:custGeom>
                  <a:avLst/>
                  <a:gdLst>
                    <a:gd name="T0" fmla="*/ 1077 w 1077"/>
                    <a:gd name="T1" fmla="*/ 838 h 838"/>
                    <a:gd name="T2" fmla="*/ 1069 w 1077"/>
                    <a:gd name="T3" fmla="*/ 806 h 838"/>
                    <a:gd name="T4" fmla="*/ 1057 w 1077"/>
                    <a:gd name="T5" fmla="*/ 769 h 838"/>
                    <a:gd name="T6" fmla="*/ 1036 w 1077"/>
                    <a:gd name="T7" fmla="*/ 732 h 838"/>
                    <a:gd name="T8" fmla="*/ 1016 w 1077"/>
                    <a:gd name="T9" fmla="*/ 704 h 838"/>
                    <a:gd name="T10" fmla="*/ 989 w 1077"/>
                    <a:gd name="T11" fmla="*/ 676 h 838"/>
                    <a:gd name="T12" fmla="*/ 908 w 1077"/>
                    <a:gd name="T13" fmla="*/ 609 h 838"/>
                    <a:gd name="T14" fmla="*/ 814 w 1077"/>
                    <a:gd name="T15" fmla="*/ 548 h 838"/>
                    <a:gd name="T16" fmla="*/ 736 w 1077"/>
                    <a:gd name="T17" fmla="*/ 514 h 838"/>
                    <a:gd name="T18" fmla="*/ 635 w 1077"/>
                    <a:gd name="T19" fmla="*/ 485 h 838"/>
                    <a:gd name="T20" fmla="*/ 547 w 1077"/>
                    <a:gd name="T21" fmla="*/ 413 h 838"/>
                    <a:gd name="T22" fmla="*/ 469 w 1077"/>
                    <a:gd name="T23" fmla="*/ 339 h 838"/>
                    <a:gd name="T24" fmla="*/ 386 w 1077"/>
                    <a:gd name="T25" fmla="*/ 275 h 838"/>
                    <a:gd name="T26" fmla="*/ 286 w 1077"/>
                    <a:gd name="T27" fmla="*/ 213 h 838"/>
                    <a:gd name="T28" fmla="*/ 198 w 1077"/>
                    <a:gd name="T29" fmla="*/ 159 h 838"/>
                    <a:gd name="T30" fmla="*/ 120 w 1077"/>
                    <a:gd name="T31" fmla="*/ 72 h 838"/>
                    <a:gd name="T32" fmla="*/ 0 w 1077"/>
                    <a:gd name="T33" fmla="*/ 0 h 8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1077" h="838">
                      <a:moveTo>
                        <a:pt x="1077" y="838"/>
                      </a:moveTo>
                      <a:lnTo>
                        <a:pt x="1069" y="806"/>
                      </a:lnTo>
                      <a:lnTo>
                        <a:pt x="1057" y="769"/>
                      </a:lnTo>
                      <a:lnTo>
                        <a:pt x="1036" y="732"/>
                      </a:lnTo>
                      <a:lnTo>
                        <a:pt x="1016" y="704"/>
                      </a:lnTo>
                      <a:lnTo>
                        <a:pt x="989" y="676"/>
                      </a:lnTo>
                      <a:lnTo>
                        <a:pt x="908" y="609"/>
                      </a:lnTo>
                      <a:lnTo>
                        <a:pt x="814" y="548"/>
                      </a:lnTo>
                      <a:lnTo>
                        <a:pt x="736" y="514"/>
                      </a:lnTo>
                      <a:lnTo>
                        <a:pt x="635" y="485"/>
                      </a:lnTo>
                      <a:lnTo>
                        <a:pt x="547" y="413"/>
                      </a:lnTo>
                      <a:lnTo>
                        <a:pt x="469" y="339"/>
                      </a:lnTo>
                      <a:lnTo>
                        <a:pt x="386" y="275"/>
                      </a:lnTo>
                      <a:lnTo>
                        <a:pt x="286" y="213"/>
                      </a:lnTo>
                      <a:lnTo>
                        <a:pt x="198" y="159"/>
                      </a:lnTo>
                      <a:lnTo>
                        <a:pt x="120" y="72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4" name="Freeform 82">
                  <a:extLst>
                    <a:ext uri="{FF2B5EF4-FFF2-40B4-BE49-F238E27FC236}">
                      <a16:creationId xmlns:a16="http://schemas.microsoft.com/office/drawing/2014/main" id="{40D386A1-7C55-A1E8-47C0-E2839E1EF9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74" y="2973"/>
                  <a:ext cx="356" cy="276"/>
                </a:xfrm>
                <a:custGeom>
                  <a:avLst/>
                  <a:gdLst>
                    <a:gd name="T0" fmla="*/ 1069 w 1069"/>
                    <a:gd name="T1" fmla="*/ 828 h 828"/>
                    <a:gd name="T2" fmla="*/ 1026 w 1069"/>
                    <a:gd name="T3" fmla="*/ 771 h 828"/>
                    <a:gd name="T4" fmla="*/ 989 w 1069"/>
                    <a:gd name="T5" fmla="*/ 728 h 828"/>
                    <a:gd name="T6" fmla="*/ 947 w 1069"/>
                    <a:gd name="T7" fmla="*/ 694 h 828"/>
                    <a:gd name="T8" fmla="*/ 797 w 1069"/>
                    <a:gd name="T9" fmla="*/ 593 h 828"/>
                    <a:gd name="T10" fmla="*/ 698 w 1069"/>
                    <a:gd name="T11" fmla="*/ 540 h 828"/>
                    <a:gd name="T12" fmla="*/ 624 w 1069"/>
                    <a:gd name="T13" fmla="*/ 463 h 828"/>
                    <a:gd name="T14" fmla="*/ 539 w 1069"/>
                    <a:gd name="T15" fmla="*/ 393 h 828"/>
                    <a:gd name="T16" fmla="*/ 458 w 1069"/>
                    <a:gd name="T17" fmla="*/ 332 h 828"/>
                    <a:gd name="T18" fmla="*/ 372 w 1069"/>
                    <a:gd name="T19" fmla="*/ 278 h 828"/>
                    <a:gd name="T20" fmla="*/ 322 w 1069"/>
                    <a:gd name="T21" fmla="*/ 243 h 828"/>
                    <a:gd name="T22" fmla="*/ 222 w 1069"/>
                    <a:gd name="T23" fmla="*/ 188 h 828"/>
                    <a:gd name="T24" fmla="*/ 126 w 1069"/>
                    <a:gd name="T25" fmla="*/ 80 h 828"/>
                    <a:gd name="T26" fmla="*/ 0 w 1069"/>
                    <a:gd name="T27" fmla="*/ 0 h 82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1069" h="828">
                      <a:moveTo>
                        <a:pt x="1069" y="828"/>
                      </a:moveTo>
                      <a:lnTo>
                        <a:pt x="1026" y="771"/>
                      </a:lnTo>
                      <a:lnTo>
                        <a:pt x="989" y="728"/>
                      </a:lnTo>
                      <a:lnTo>
                        <a:pt x="947" y="694"/>
                      </a:lnTo>
                      <a:lnTo>
                        <a:pt x="797" y="593"/>
                      </a:lnTo>
                      <a:lnTo>
                        <a:pt x="698" y="540"/>
                      </a:lnTo>
                      <a:lnTo>
                        <a:pt x="624" y="463"/>
                      </a:lnTo>
                      <a:lnTo>
                        <a:pt x="539" y="393"/>
                      </a:lnTo>
                      <a:lnTo>
                        <a:pt x="458" y="332"/>
                      </a:lnTo>
                      <a:lnTo>
                        <a:pt x="372" y="278"/>
                      </a:lnTo>
                      <a:lnTo>
                        <a:pt x="322" y="243"/>
                      </a:lnTo>
                      <a:lnTo>
                        <a:pt x="222" y="188"/>
                      </a:lnTo>
                      <a:lnTo>
                        <a:pt x="126" y="8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5" name="Freeform 83">
                  <a:extLst>
                    <a:ext uri="{FF2B5EF4-FFF2-40B4-BE49-F238E27FC236}">
                      <a16:creationId xmlns:a16="http://schemas.microsoft.com/office/drawing/2014/main" id="{B47553FC-73B4-E9E9-FA77-A158EED2B4F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0" y="2749"/>
                  <a:ext cx="12" cy="104"/>
                </a:xfrm>
                <a:custGeom>
                  <a:avLst/>
                  <a:gdLst>
                    <a:gd name="T0" fmla="*/ 20 w 36"/>
                    <a:gd name="T1" fmla="*/ 313 h 313"/>
                    <a:gd name="T2" fmla="*/ 4 w 36"/>
                    <a:gd name="T3" fmla="*/ 216 h 313"/>
                    <a:gd name="T4" fmla="*/ 0 w 36"/>
                    <a:gd name="T5" fmla="*/ 152 h 313"/>
                    <a:gd name="T6" fmla="*/ 16 w 36"/>
                    <a:gd name="T7" fmla="*/ 66 h 313"/>
                    <a:gd name="T8" fmla="*/ 36 w 36"/>
                    <a:gd name="T9" fmla="*/ 0 h 3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13">
                      <a:moveTo>
                        <a:pt x="20" y="313"/>
                      </a:moveTo>
                      <a:lnTo>
                        <a:pt x="4" y="216"/>
                      </a:lnTo>
                      <a:lnTo>
                        <a:pt x="0" y="152"/>
                      </a:lnTo>
                      <a:lnTo>
                        <a:pt x="16" y="66"/>
                      </a:lnTo>
                      <a:lnTo>
                        <a:pt x="3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6" name="Freeform 84">
                  <a:extLst>
                    <a:ext uri="{FF2B5EF4-FFF2-40B4-BE49-F238E27FC236}">
                      <a16:creationId xmlns:a16="http://schemas.microsoft.com/office/drawing/2014/main" id="{EDF8ABA0-F927-75E6-F524-8CE28E595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6" y="2938"/>
                  <a:ext cx="59" cy="59"/>
                </a:xfrm>
                <a:custGeom>
                  <a:avLst/>
                  <a:gdLst>
                    <a:gd name="T0" fmla="*/ 177 w 177"/>
                    <a:gd name="T1" fmla="*/ 0 h 175"/>
                    <a:gd name="T2" fmla="*/ 133 w 177"/>
                    <a:gd name="T3" fmla="*/ 9 h 175"/>
                    <a:gd name="T4" fmla="*/ 84 w 177"/>
                    <a:gd name="T5" fmla="*/ 34 h 175"/>
                    <a:gd name="T6" fmla="*/ 43 w 177"/>
                    <a:gd name="T7" fmla="*/ 72 h 175"/>
                    <a:gd name="T8" fmla="*/ 21 w 177"/>
                    <a:gd name="T9" fmla="*/ 107 h 175"/>
                    <a:gd name="T10" fmla="*/ 0 w 177"/>
                    <a:gd name="T11" fmla="*/ 175 h 1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77" h="175">
                      <a:moveTo>
                        <a:pt x="177" y="0"/>
                      </a:moveTo>
                      <a:lnTo>
                        <a:pt x="133" y="9"/>
                      </a:lnTo>
                      <a:lnTo>
                        <a:pt x="84" y="34"/>
                      </a:lnTo>
                      <a:lnTo>
                        <a:pt x="43" y="72"/>
                      </a:lnTo>
                      <a:lnTo>
                        <a:pt x="21" y="107"/>
                      </a:lnTo>
                      <a:lnTo>
                        <a:pt x="0" y="17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7" name="Freeform 85">
                  <a:extLst>
                    <a:ext uri="{FF2B5EF4-FFF2-40B4-BE49-F238E27FC236}">
                      <a16:creationId xmlns:a16="http://schemas.microsoft.com/office/drawing/2014/main" id="{11E964E7-7F2A-A3CC-6CF4-49BCF9A967D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8" y="3028"/>
                  <a:ext cx="94" cy="41"/>
                </a:xfrm>
                <a:custGeom>
                  <a:avLst/>
                  <a:gdLst>
                    <a:gd name="T0" fmla="*/ 281 w 281"/>
                    <a:gd name="T1" fmla="*/ 3 h 123"/>
                    <a:gd name="T2" fmla="*/ 229 w 281"/>
                    <a:gd name="T3" fmla="*/ 0 h 123"/>
                    <a:gd name="T4" fmla="*/ 159 w 281"/>
                    <a:gd name="T5" fmla="*/ 12 h 123"/>
                    <a:gd name="T6" fmla="*/ 88 w 281"/>
                    <a:gd name="T7" fmla="*/ 34 h 123"/>
                    <a:gd name="T8" fmla="*/ 50 w 281"/>
                    <a:gd name="T9" fmla="*/ 60 h 123"/>
                    <a:gd name="T10" fmla="*/ 0 w 281"/>
                    <a:gd name="T11" fmla="*/ 123 h 1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81" h="123">
                      <a:moveTo>
                        <a:pt x="281" y="3"/>
                      </a:moveTo>
                      <a:lnTo>
                        <a:pt x="229" y="0"/>
                      </a:lnTo>
                      <a:lnTo>
                        <a:pt x="159" y="12"/>
                      </a:lnTo>
                      <a:lnTo>
                        <a:pt x="88" y="34"/>
                      </a:lnTo>
                      <a:lnTo>
                        <a:pt x="50" y="60"/>
                      </a:lnTo>
                      <a:lnTo>
                        <a:pt x="0" y="12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8" name="Freeform 86">
                  <a:extLst>
                    <a:ext uri="{FF2B5EF4-FFF2-40B4-BE49-F238E27FC236}">
                      <a16:creationId xmlns:a16="http://schemas.microsoft.com/office/drawing/2014/main" id="{7475645A-A42D-2C23-7BC2-EC35C883EE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0" y="3088"/>
                  <a:ext cx="106" cy="22"/>
                </a:xfrm>
                <a:custGeom>
                  <a:avLst/>
                  <a:gdLst>
                    <a:gd name="T0" fmla="*/ 319 w 319"/>
                    <a:gd name="T1" fmla="*/ 5 h 68"/>
                    <a:gd name="T2" fmla="*/ 247 w 319"/>
                    <a:gd name="T3" fmla="*/ 0 h 68"/>
                    <a:gd name="T4" fmla="*/ 171 w 319"/>
                    <a:gd name="T5" fmla="*/ 3 h 68"/>
                    <a:gd name="T6" fmla="*/ 108 w 319"/>
                    <a:gd name="T7" fmla="*/ 21 h 68"/>
                    <a:gd name="T8" fmla="*/ 42 w 319"/>
                    <a:gd name="T9" fmla="*/ 41 h 68"/>
                    <a:gd name="T10" fmla="*/ 0 w 319"/>
                    <a:gd name="T11" fmla="*/ 68 h 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19" h="68">
                      <a:moveTo>
                        <a:pt x="319" y="5"/>
                      </a:moveTo>
                      <a:lnTo>
                        <a:pt x="247" y="0"/>
                      </a:lnTo>
                      <a:lnTo>
                        <a:pt x="171" y="3"/>
                      </a:lnTo>
                      <a:lnTo>
                        <a:pt x="108" y="21"/>
                      </a:lnTo>
                      <a:lnTo>
                        <a:pt x="42" y="41"/>
                      </a:lnTo>
                      <a:lnTo>
                        <a:pt x="0" y="68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59" name="Freeform 87">
                  <a:extLst>
                    <a:ext uri="{FF2B5EF4-FFF2-40B4-BE49-F238E27FC236}">
                      <a16:creationId xmlns:a16="http://schemas.microsoft.com/office/drawing/2014/main" id="{63410A12-C544-9D28-8173-9A520EBA273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1" y="3010"/>
                  <a:ext cx="50" cy="35"/>
                </a:xfrm>
                <a:custGeom>
                  <a:avLst/>
                  <a:gdLst>
                    <a:gd name="T0" fmla="*/ 150 w 150"/>
                    <a:gd name="T1" fmla="*/ 0 h 103"/>
                    <a:gd name="T2" fmla="*/ 97 w 150"/>
                    <a:gd name="T3" fmla="*/ 12 h 103"/>
                    <a:gd name="T4" fmla="*/ 45 w 150"/>
                    <a:gd name="T5" fmla="*/ 40 h 103"/>
                    <a:gd name="T6" fmla="*/ 0 w 150"/>
                    <a:gd name="T7" fmla="*/ 103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0" h="103">
                      <a:moveTo>
                        <a:pt x="150" y="0"/>
                      </a:moveTo>
                      <a:lnTo>
                        <a:pt x="97" y="12"/>
                      </a:lnTo>
                      <a:lnTo>
                        <a:pt x="45" y="40"/>
                      </a:lnTo>
                      <a:lnTo>
                        <a:pt x="0" y="103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0" name="Freeform 88">
                  <a:extLst>
                    <a:ext uri="{FF2B5EF4-FFF2-40B4-BE49-F238E27FC236}">
                      <a16:creationId xmlns:a16="http://schemas.microsoft.com/office/drawing/2014/main" id="{204233DE-8AF9-4FAF-F1A8-4F565FDF928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42" y="3082"/>
                  <a:ext cx="81" cy="42"/>
                </a:xfrm>
                <a:custGeom>
                  <a:avLst/>
                  <a:gdLst>
                    <a:gd name="T0" fmla="*/ 242 w 242"/>
                    <a:gd name="T1" fmla="*/ 3 h 124"/>
                    <a:gd name="T2" fmla="*/ 165 w 242"/>
                    <a:gd name="T3" fmla="*/ 0 h 124"/>
                    <a:gd name="T4" fmla="*/ 114 w 242"/>
                    <a:gd name="T5" fmla="*/ 19 h 124"/>
                    <a:gd name="T6" fmla="*/ 59 w 242"/>
                    <a:gd name="T7" fmla="*/ 57 h 124"/>
                    <a:gd name="T8" fmla="*/ 0 w 242"/>
                    <a:gd name="T9" fmla="*/ 124 h 12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2" h="124">
                      <a:moveTo>
                        <a:pt x="242" y="3"/>
                      </a:moveTo>
                      <a:lnTo>
                        <a:pt x="165" y="0"/>
                      </a:lnTo>
                      <a:lnTo>
                        <a:pt x="114" y="19"/>
                      </a:lnTo>
                      <a:lnTo>
                        <a:pt x="59" y="57"/>
                      </a:lnTo>
                      <a:lnTo>
                        <a:pt x="0" y="12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1" name="Freeform 89">
                  <a:extLst>
                    <a:ext uri="{FF2B5EF4-FFF2-40B4-BE49-F238E27FC236}">
                      <a16:creationId xmlns:a16="http://schemas.microsoft.com/office/drawing/2014/main" id="{235E7989-F435-B073-4C69-D05B879AED9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62" y="3167"/>
                  <a:ext cx="68" cy="32"/>
                </a:xfrm>
                <a:custGeom>
                  <a:avLst/>
                  <a:gdLst>
                    <a:gd name="T0" fmla="*/ 205 w 205"/>
                    <a:gd name="T1" fmla="*/ 0 h 95"/>
                    <a:gd name="T2" fmla="*/ 155 w 205"/>
                    <a:gd name="T3" fmla="*/ 0 h 95"/>
                    <a:gd name="T4" fmla="*/ 102 w 205"/>
                    <a:gd name="T5" fmla="*/ 15 h 95"/>
                    <a:gd name="T6" fmla="*/ 44 w 205"/>
                    <a:gd name="T7" fmla="*/ 48 h 95"/>
                    <a:gd name="T8" fmla="*/ 0 w 205"/>
                    <a:gd name="T9" fmla="*/ 95 h 9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05" h="95">
                      <a:moveTo>
                        <a:pt x="205" y="0"/>
                      </a:moveTo>
                      <a:lnTo>
                        <a:pt x="155" y="0"/>
                      </a:lnTo>
                      <a:lnTo>
                        <a:pt x="102" y="15"/>
                      </a:lnTo>
                      <a:lnTo>
                        <a:pt x="44" y="48"/>
                      </a:lnTo>
                      <a:lnTo>
                        <a:pt x="0" y="9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2" name="Freeform 90">
                  <a:extLst>
                    <a:ext uri="{FF2B5EF4-FFF2-40B4-BE49-F238E27FC236}">
                      <a16:creationId xmlns:a16="http://schemas.microsoft.com/office/drawing/2014/main" id="{4B460E73-C8D1-39DB-24F5-6F91C541463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39" y="3221"/>
                  <a:ext cx="66" cy="33"/>
                </a:xfrm>
                <a:custGeom>
                  <a:avLst/>
                  <a:gdLst>
                    <a:gd name="T0" fmla="*/ 199 w 199"/>
                    <a:gd name="T1" fmla="*/ 0 h 101"/>
                    <a:gd name="T2" fmla="*/ 127 w 199"/>
                    <a:gd name="T3" fmla="*/ 14 h 101"/>
                    <a:gd name="T4" fmla="*/ 81 w 199"/>
                    <a:gd name="T5" fmla="*/ 31 h 101"/>
                    <a:gd name="T6" fmla="*/ 37 w 199"/>
                    <a:gd name="T7" fmla="*/ 66 h 101"/>
                    <a:gd name="T8" fmla="*/ 0 w 199"/>
                    <a:gd name="T9" fmla="*/ 101 h 10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99" h="101">
                      <a:moveTo>
                        <a:pt x="199" y="0"/>
                      </a:moveTo>
                      <a:lnTo>
                        <a:pt x="127" y="14"/>
                      </a:lnTo>
                      <a:lnTo>
                        <a:pt x="81" y="31"/>
                      </a:lnTo>
                      <a:lnTo>
                        <a:pt x="37" y="66"/>
                      </a:lnTo>
                      <a:lnTo>
                        <a:pt x="0" y="101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3" name="Freeform 91">
                  <a:extLst>
                    <a:ext uri="{FF2B5EF4-FFF2-40B4-BE49-F238E27FC236}">
                      <a16:creationId xmlns:a16="http://schemas.microsoft.com/office/drawing/2014/main" id="{79B9CA45-12D4-910E-C916-506B7B0CF52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3" y="2863"/>
                  <a:ext cx="98" cy="85"/>
                </a:xfrm>
                <a:custGeom>
                  <a:avLst/>
                  <a:gdLst>
                    <a:gd name="T0" fmla="*/ 0 w 296"/>
                    <a:gd name="T1" fmla="*/ 253 h 253"/>
                    <a:gd name="T2" fmla="*/ 63 w 296"/>
                    <a:gd name="T3" fmla="*/ 206 h 253"/>
                    <a:gd name="T4" fmla="*/ 146 w 296"/>
                    <a:gd name="T5" fmla="*/ 142 h 253"/>
                    <a:gd name="T6" fmla="*/ 231 w 296"/>
                    <a:gd name="T7" fmla="*/ 72 h 253"/>
                    <a:gd name="T8" fmla="*/ 296 w 296"/>
                    <a:gd name="T9" fmla="*/ 0 h 25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6" h="253">
                      <a:moveTo>
                        <a:pt x="0" y="253"/>
                      </a:moveTo>
                      <a:lnTo>
                        <a:pt x="63" y="206"/>
                      </a:lnTo>
                      <a:lnTo>
                        <a:pt x="146" y="142"/>
                      </a:lnTo>
                      <a:lnTo>
                        <a:pt x="231" y="72"/>
                      </a:lnTo>
                      <a:lnTo>
                        <a:pt x="296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4" name="Freeform 92">
                  <a:extLst>
                    <a:ext uri="{FF2B5EF4-FFF2-40B4-BE49-F238E27FC236}">
                      <a16:creationId xmlns:a16="http://schemas.microsoft.com/office/drawing/2014/main" id="{AAF99031-CAFF-07EA-FA83-B1B3CE0CC2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16" y="3137"/>
                  <a:ext cx="79" cy="32"/>
                </a:xfrm>
                <a:custGeom>
                  <a:avLst/>
                  <a:gdLst>
                    <a:gd name="T0" fmla="*/ 237 w 237"/>
                    <a:gd name="T1" fmla="*/ 0 h 96"/>
                    <a:gd name="T2" fmla="*/ 152 w 237"/>
                    <a:gd name="T3" fmla="*/ 5 h 96"/>
                    <a:gd name="T4" fmla="*/ 88 w 237"/>
                    <a:gd name="T5" fmla="*/ 25 h 96"/>
                    <a:gd name="T6" fmla="*/ 41 w 237"/>
                    <a:gd name="T7" fmla="*/ 53 h 96"/>
                    <a:gd name="T8" fmla="*/ 0 w 237"/>
                    <a:gd name="T9" fmla="*/ 96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37" h="96">
                      <a:moveTo>
                        <a:pt x="237" y="0"/>
                      </a:moveTo>
                      <a:lnTo>
                        <a:pt x="152" y="5"/>
                      </a:lnTo>
                      <a:lnTo>
                        <a:pt x="88" y="25"/>
                      </a:lnTo>
                      <a:lnTo>
                        <a:pt x="41" y="53"/>
                      </a:lnTo>
                      <a:lnTo>
                        <a:pt x="0" y="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5" name="Freeform 93">
                  <a:extLst>
                    <a:ext uri="{FF2B5EF4-FFF2-40B4-BE49-F238E27FC236}">
                      <a16:creationId xmlns:a16="http://schemas.microsoft.com/office/drawing/2014/main" id="{BB46CFFE-F732-ADD4-9759-1F9F3B67E6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20" y="3082"/>
                  <a:ext cx="66" cy="27"/>
                </a:xfrm>
                <a:custGeom>
                  <a:avLst/>
                  <a:gdLst>
                    <a:gd name="T0" fmla="*/ 198 w 198"/>
                    <a:gd name="T1" fmla="*/ 16 h 79"/>
                    <a:gd name="T2" fmla="*/ 145 w 198"/>
                    <a:gd name="T3" fmla="*/ 0 h 79"/>
                    <a:gd name="T4" fmla="*/ 97 w 198"/>
                    <a:gd name="T5" fmla="*/ 3 h 79"/>
                    <a:gd name="T6" fmla="*/ 47 w 198"/>
                    <a:gd name="T7" fmla="*/ 25 h 79"/>
                    <a:gd name="T8" fmla="*/ 16 w 198"/>
                    <a:gd name="T9" fmla="*/ 47 h 79"/>
                    <a:gd name="T10" fmla="*/ 0 w 198"/>
                    <a:gd name="T11" fmla="*/ 79 h 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198" h="79">
                      <a:moveTo>
                        <a:pt x="198" y="16"/>
                      </a:moveTo>
                      <a:lnTo>
                        <a:pt x="145" y="0"/>
                      </a:lnTo>
                      <a:lnTo>
                        <a:pt x="97" y="3"/>
                      </a:lnTo>
                      <a:lnTo>
                        <a:pt x="47" y="25"/>
                      </a:lnTo>
                      <a:lnTo>
                        <a:pt x="16" y="47"/>
                      </a:lnTo>
                      <a:lnTo>
                        <a:pt x="0" y="7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6" name="Freeform 94">
                  <a:extLst>
                    <a:ext uri="{FF2B5EF4-FFF2-40B4-BE49-F238E27FC236}">
                      <a16:creationId xmlns:a16="http://schemas.microsoft.com/office/drawing/2014/main" id="{21548D20-4250-5A00-829A-0922AD403EF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28" y="3174"/>
                  <a:ext cx="61" cy="24"/>
                </a:xfrm>
                <a:custGeom>
                  <a:avLst/>
                  <a:gdLst>
                    <a:gd name="T0" fmla="*/ 184 w 184"/>
                    <a:gd name="T1" fmla="*/ 0 h 72"/>
                    <a:gd name="T2" fmla="*/ 153 w 184"/>
                    <a:gd name="T3" fmla="*/ 0 h 72"/>
                    <a:gd name="T4" fmla="*/ 104 w 184"/>
                    <a:gd name="T5" fmla="*/ 5 h 72"/>
                    <a:gd name="T6" fmla="*/ 62 w 184"/>
                    <a:gd name="T7" fmla="*/ 17 h 72"/>
                    <a:gd name="T8" fmla="*/ 40 w 184"/>
                    <a:gd name="T9" fmla="*/ 32 h 72"/>
                    <a:gd name="T10" fmla="*/ 16 w 184"/>
                    <a:gd name="T11" fmla="*/ 54 h 72"/>
                    <a:gd name="T12" fmla="*/ 0 w 184"/>
                    <a:gd name="T13" fmla="*/ 72 h 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84" h="72">
                      <a:moveTo>
                        <a:pt x="184" y="0"/>
                      </a:moveTo>
                      <a:lnTo>
                        <a:pt x="153" y="0"/>
                      </a:lnTo>
                      <a:lnTo>
                        <a:pt x="104" y="5"/>
                      </a:lnTo>
                      <a:lnTo>
                        <a:pt x="62" y="17"/>
                      </a:lnTo>
                      <a:lnTo>
                        <a:pt x="40" y="32"/>
                      </a:lnTo>
                      <a:lnTo>
                        <a:pt x="16" y="54"/>
                      </a:lnTo>
                      <a:lnTo>
                        <a:pt x="0" y="72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7" name="Freeform 95">
                  <a:extLst>
                    <a:ext uri="{FF2B5EF4-FFF2-40B4-BE49-F238E27FC236}">
                      <a16:creationId xmlns:a16="http://schemas.microsoft.com/office/drawing/2014/main" id="{079B827E-AD71-C00F-33A0-24A7C45C84A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39" y="3054"/>
                  <a:ext cx="12" cy="26"/>
                </a:xfrm>
                <a:custGeom>
                  <a:avLst/>
                  <a:gdLst>
                    <a:gd name="T0" fmla="*/ 0 w 38"/>
                    <a:gd name="T1" fmla="*/ 78 h 78"/>
                    <a:gd name="T2" fmla="*/ 12 w 38"/>
                    <a:gd name="T3" fmla="*/ 32 h 78"/>
                    <a:gd name="T4" fmla="*/ 28 w 38"/>
                    <a:gd name="T5" fmla="*/ 9 h 78"/>
                    <a:gd name="T6" fmla="*/ 38 w 38"/>
                    <a:gd name="T7" fmla="*/ 0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78">
                      <a:moveTo>
                        <a:pt x="0" y="78"/>
                      </a:moveTo>
                      <a:lnTo>
                        <a:pt x="12" y="32"/>
                      </a:lnTo>
                      <a:lnTo>
                        <a:pt x="28" y="9"/>
                      </a:lnTo>
                      <a:lnTo>
                        <a:pt x="38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8" name="Freeform 96">
                  <a:extLst>
                    <a:ext uri="{FF2B5EF4-FFF2-40B4-BE49-F238E27FC236}">
                      <a16:creationId xmlns:a16="http://schemas.microsoft.com/office/drawing/2014/main" id="{D240DF2D-BC87-A160-DC32-0D123535735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84" y="2741"/>
                  <a:ext cx="342" cy="89"/>
                </a:xfrm>
                <a:custGeom>
                  <a:avLst/>
                  <a:gdLst>
                    <a:gd name="T0" fmla="*/ 0 w 1027"/>
                    <a:gd name="T1" fmla="*/ 0 h 266"/>
                    <a:gd name="T2" fmla="*/ 158 w 1027"/>
                    <a:gd name="T3" fmla="*/ 141 h 266"/>
                    <a:gd name="T4" fmla="*/ 270 w 1027"/>
                    <a:gd name="T5" fmla="*/ 204 h 266"/>
                    <a:gd name="T6" fmla="*/ 379 w 1027"/>
                    <a:gd name="T7" fmla="*/ 250 h 266"/>
                    <a:gd name="T8" fmla="*/ 727 w 1027"/>
                    <a:gd name="T9" fmla="*/ 266 h 266"/>
                    <a:gd name="T10" fmla="*/ 869 w 1027"/>
                    <a:gd name="T11" fmla="*/ 236 h 266"/>
                    <a:gd name="T12" fmla="*/ 948 w 1027"/>
                    <a:gd name="T13" fmla="*/ 204 h 266"/>
                    <a:gd name="T14" fmla="*/ 1027 w 1027"/>
                    <a:gd name="T15" fmla="*/ 204 h 26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027" h="266">
                      <a:moveTo>
                        <a:pt x="0" y="0"/>
                      </a:moveTo>
                      <a:lnTo>
                        <a:pt x="158" y="141"/>
                      </a:lnTo>
                      <a:lnTo>
                        <a:pt x="270" y="204"/>
                      </a:lnTo>
                      <a:lnTo>
                        <a:pt x="379" y="250"/>
                      </a:lnTo>
                      <a:lnTo>
                        <a:pt x="727" y="266"/>
                      </a:lnTo>
                      <a:lnTo>
                        <a:pt x="869" y="236"/>
                      </a:lnTo>
                      <a:lnTo>
                        <a:pt x="948" y="204"/>
                      </a:lnTo>
                      <a:lnTo>
                        <a:pt x="1027" y="204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69" name="Freeform 97">
                  <a:extLst>
                    <a:ext uri="{FF2B5EF4-FFF2-40B4-BE49-F238E27FC236}">
                      <a16:creationId xmlns:a16="http://schemas.microsoft.com/office/drawing/2014/main" id="{53DFDFF9-F1A4-164B-8C30-6A58774E47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0" y="2762"/>
                  <a:ext cx="58" cy="132"/>
                </a:xfrm>
                <a:custGeom>
                  <a:avLst/>
                  <a:gdLst>
                    <a:gd name="T0" fmla="*/ 0 w 174"/>
                    <a:gd name="T1" fmla="*/ 0 h 396"/>
                    <a:gd name="T2" fmla="*/ 80 w 174"/>
                    <a:gd name="T3" fmla="*/ 111 h 396"/>
                    <a:gd name="T4" fmla="*/ 127 w 174"/>
                    <a:gd name="T5" fmla="*/ 221 h 396"/>
                    <a:gd name="T6" fmla="*/ 143 w 174"/>
                    <a:gd name="T7" fmla="*/ 284 h 396"/>
                    <a:gd name="T8" fmla="*/ 174 w 174"/>
                    <a:gd name="T9" fmla="*/ 396 h 3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4" h="396">
                      <a:moveTo>
                        <a:pt x="0" y="0"/>
                      </a:moveTo>
                      <a:lnTo>
                        <a:pt x="80" y="111"/>
                      </a:lnTo>
                      <a:lnTo>
                        <a:pt x="127" y="221"/>
                      </a:lnTo>
                      <a:lnTo>
                        <a:pt x="143" y="284"/>
                      </a:lnTo>
                      <a:lnTo>
                        <a:pt x="174" y="396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70" name="Freeform 98">
                  <a:extLst>
                    <a:ext uri="{FF2B5EF4-FFF2-40B4-BE49-F238E27FC236}">
                      <a16:creationId xmlns:a16="http://schemas.microsoft.com/office/drawing/2014/main" id="{7FEB7CA3-493D-4E48-2BAD-A792A78248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653" y="2924"/>
                  <a:ext cx="331" cy="142"/>
                </a:xfrm>
                <a:custGeom>
                  <a:avLst/>
                  <a:gdLst>
                    <a:gd name="T0" fmla="*/ 992 w 992"/>
                    <a:gd name="T1" fmla="*/ 0 h 425"/>
                    <a:gd name="T2" fmla="*/ 804 w 992"/>
                    <a:gd name="T3" fmla="*/ 110 h 425"/>
                    <a:gd name="T4" fmla="*/ 678 w 992"/>
                    <a:gd name="T5" fmla="*/ 141 h 425"/>
                    <a:gd name="T6" fmla="*/ 504 w 992"/>
                    <a:gd name="T7" fmla="*/ 204 h 425"/>
                    <a:gd name="T8" fmla="*/ 331 w 992"/>
                    <a:gd name="T9" fmla="*/ 253 h 425"/>
                    <a:gd name="T10" fmla="*/ 172 w 992"/>
                    <a:gd name="T11" fmla="*/ 315 h 425"/>
                    <a:gd name="T12" fmla="*/ 15 w 992"/>
                    <a:gd name="T13" fmla="*/ 394 h 425"/>
                    <a:gd name="T14" fmla="*/ 0 w 992"/>
                    <a:gd name="T15" fmla="*/ 425 h 42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992" h="425">
                      <a:moveTo>
                        <a:pt x="992" y="0"/>
                      </a:moveTo>
                      <a:lnTo>
                        <a:pt x="804" y="110"/>
                      </a:lnTo>
                      <a:lnTo>
                        <a:pt x="678" y="141"/>
                      </a:lnTo>
                      <a:lnTo>
                        <a:pt x="504" y="204"/>
                      </a:lnTo>
                      <a:lnTo>
                        <a:pt x="331" y="253"/>
                      </a:lnTo>
                      <a:lnTo>
                        <a:pt x="172" y="315"/>
                      </a:lnTo>
                      <a:lnTo>
                        <a:pt x="15" y="394"/>
                      </a:lnTo>
                      <a:lnTo>
                        <a:pt x="0" y="425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71" name="Freeform 99">
                  <a:extLst>
                    <a:ext uri="{FF2B5EF4-FFF2-40B4-BE49-F238E27FC236}">
                      <a16:creationId xmlns:a16="http://schemas.microsoft.com/office/drawing/2014/main" id="{2F2BFBD1-FB2D-AE08-5698-E5671BB175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82" y="2939"/>
                  <a:ext cx="9" cy="39"/>
                </a:xfrm>
                <a:custGeom>
                  <a:avLst/>
                  <a:gdLst>
                    <a:gd name="T0" fmla="*/ 18 w 27"/>
                    <a:gd name="T1" fmla="*/ 116 h 116"/>
                    <a:gd name="T2" fmla="*/ 27 w 27"/>
                    <a:gd name="T3" fmla="*/ 86 h 116"/>
                    <a:gd name="T4" fmla="*/ 0 w 27"/>
                    <a:gd name="T5" fmla="*/ 31 h 116"/>
                    <a:gd name="T6" fmla="*/ 0 w 27"/>
                    <a:gd name="T7" fmla="*/ 0 h 1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116">
                      <a:moveTo>
                        <a:pt x="18" y="116"/>
                      </a:moveTo>
                      <a:lnTo>
                        <a:pt x="27" y="86"/>
                      </a:lnTo>
                      <a:lnTo>
                        <a:pt x="0" y="31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79972" name="Freeform 100">
                  <a:extLst>
                    <a:ext uri="{FF2B5EF4-FFF2-40B4-BE49-F238E27FC236}">
                      <a16:creationId xmlns:a16="http://schemas.microsoft.com/office/drawing/2014/main" id="{FFC018F5-30CD-77E7-D1A8-9721CAABE1C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42" y="2814"/>
                  <a:ext cx="68" cy="49"/>
                </a:xfrm>
                <a:custGeom>
                  <a:avLst/>
                  <a:gdLst>
                    <a:gd name="T0" fmla="*/ 0 w 204"/>
                    <a:gd name="T1" fmla="*/ 0 h 149"/>
                    <a:gd name="T2" fmla="*/ 53 w 204"/>
                    <a:gd name="T3" fmla="*/ 47 h 149"/>
                    <a:gd name="T4" fmla="*/ 107 w 204"/>
                    <a:gd name="T5" fmla="*/ 86 h 149"/>
                    <a:gd name="T6" fmla="*/ 204 w 204"/>
                    <a:gd name="T7" fmla="*/ 149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4" h="149">
                      <a:moveTo>
                        <a:pt x="0" y="0"/>
                      </a:moveTo>
                      <a:lnTo>
                        <a:pt x="53" y="47"/>
                      </a:lnTo>
                      <a:lnTo>
                        <a:pt x="107" y="86"/>
                      </a:lnTo>
                      <a:lnTo>
                        <a:pt x="204" y="149"/>
                      </a:lnTo>
                    </a:path>
                  </a:pathLst>
                </a:custGeom>
                <a:solidFill>
                  <a:srgbClr val="FFDBB7"/>
                </a:solidFill>
                <a:ln w="635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79973" name="AutoShape 101">
              <a:extLst>
                <a:ext uri="{FF2B5EF4-FFF2-40B4-BE49-F238E27FC236}">
                  <a16:creationId xmlns:a16="http://schemas.microsoft.com/office/drawing/2014/main" id="{F1911D27-DF70-B266-BCD9-FD049D4B6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56" y="1888"/>
              <a:ext cx="2812" cy="1155"/>
            </a:xfrm>
            <a:prstGeom prst="wedgeEllipseCallout">
              <a:avLst>
                <a:gd name="adj1" fmla="val 81190"/>
                <a:gd name="adj2" fmla="val 86449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79974" name="Text Box 102">
              <a:extLst>
                <a:ext uri="{FF2B5EF4-FFF2-40B4-BE49-F238E27FC236}">
                  <a16:creationId xmlns:a16="http://schemas.microsoft.com/office/drawing/2014/main" id="{7114F25C-ACFB-AF2C-1F69-5F61B244B3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83" y="2069"/>
              <a:ext cx="244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zh-CN" altLang="en-US" sz="2400" b="1"/>
                <a:t>最佳多项式是否存在？是否为唯一？如果存在，如何寻找或构造？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9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" dur="500"/>
                                        <p:tgtEl>
                                          <p:spTgt spid="799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7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>
            <a:extLst>
              <a:ext uri="{FF2B5EF4-FFF2-40B4-BE49-F238E27FC236}">
                <a16:creationId xmlns:a16="http://schemas.microsoft.com/office/drawing/2014/main" id="{EC0CA4F5-4734-7B9A-3480-5DB683995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 Optimal Approximation</a:t>
            </a:r>
          </a:p>
        </p:txBody>
      </p:sp>
      <p:grpSp>
        <p:nvGrpSpPr>
          <p:cNvPr id="62474" name="Group 10">
            <a:extLst>
              <a:ext uri="{FF2B5EF4-FFF2-40B4-BE49-F238E27FC236}">
                <a16:creationId xmlns:a16="http://schemas.microsoft.com/office/drawing/2014/main" id="{A64DC515-6C7C-F23D-8FEB-56103B1812AB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1341438"/>
            <a:ext cx="8001000" cy="1168400"/>
            <a:chOff x="288" y="1056"/>
            <a:chExt cx="5040" cy="736"/>
          </a:xfrm>
        </p:grpSpPr>
        <p:pic>
          <p:nvPicPr>
            <p:cNvPr id="62472" name="Picture 8">
              <a:extLst>
                <a:ext uri="{FF2B5EF4-FFF2-40B4-BE49-F238E27FC236}">
                  <a16:creationId xmlns:a16="http://schemas.microsoft.com/office/drawing/2014/main" id="{428E6967-0EB2-B326-A383-687862E255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" y="1056"/>
              <a:ext cx="684" cy="7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473" name="Text Box 9">
              <a:extLst>
                <a:ext uri="{FF2B5EF4-FFF2-40B4-BE49-F238E27FC236}">
                  <a16:creationId xmlns:a16="http://schemas.microsoft.com/office/drawing/2014/main" id="{8576ABCC-0ABB-BBD0-7D76-5CD046882C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2" y="1248"/>
              <a:ext cx="441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直接构造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OUAP</a:t>
              </a:r>
              <a:r>
                <a:rPr lang="en-US" altLang="zh-CN" sz="2400" b="1" i="1"/>
                <a:t> </a:t>
              </a:r>
              <a:r>
                <a:rPr lang="zh-CN" altLang="en-US" sz="2400" b="1"/>
                <a:t>的确比较困难，不妨换个角度，先考察它应该具备的</a:t>
              </a:r>
              <a:r>
                <a:rPr lang="zh-CN" altLang="en-US" sz="2400" b="1">
                  <a:solidFill>
                    <a:schemeClr val="accent2"/>
                  </a:solidFill>
                </a:rPr>
                <a:t>性质</a:t>
              </a:r>
              <a:r>
                <a:rPr lang="zh-CN" altLang="en-US" sz="2400" b="1"/>
                <a:t>。有如下结论：</a:t>
              </a:r>
            </a:p>
          </p:txBody>
        </p:sp>
      </p:grpSp>
      <p:sp>
        <p:nvSpPr>
          <p:cNvPr id="62475" name="Text Box 11">
            <a:extLst>
              <a:ext uri="{FF2B5EF4-FFF2-40B4-BE49-F238E27FC236}">
                <a16:creationId xmlns:a16="http://schemas.microsoft.com/office/drawing/2014/main" id="{7112B99D-1424-1359-B040-EB0373B78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2636838"/>
            <a:ext cx="571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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en-US" altLang="zh-CN" sz="2400" b="1" i="1">
                <a:solidFill>
                  <a:schemeClr val="accent2"/>
                </a:solidFill>
              </a:rPr>
              <a:t>OUAP </a:t>
            </a:r>
            <a:r>
              <a:rPr lang="zh-CN" altLang="en-US" sz="2400" b="1"/>
              <a:t>存在，且必同时有</a:t>
            </a:r>
            <a:r>
              <a:rPr lang="zh-CN" altLang="en-US" sz="2400" b="1">
                <a:solidFill>
                  <a:schemeClr val="accent2"/>
                </a:solidFill>
                <a:sym typeface="Symbol" panose="05050102010706020507" pitchFamily="18" charset="2"/>
              </a:rPr>
              <a:t> </a:t>
            </a:r>
            <a:r>
              <a:rPr lang="zh-CN" altLang="en-US" sz="2400" b="1"/>
              <a:t>偏差点。</a:t>
            </a:r>
          </a:p>
        </p:txBody>
      </p:sp>
      <p:sp>
        <p:nvSpPr>
          <p:cNvPr id="62476" name="Text Box 12">
            <a:extLst>
              <a:ext uri="{FF2B5EF4-FFF2-40B4-BE49-F238E27FC236}">
                <a16:creationId xmlns:a16="http://schemas.microsoft.com/office/drawing/2014/main" id="{39BD0CE5-C45F-4B6E-AC7E-C2FC2925DA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3094038"/>
            <a:ext cx="815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证明：</a:t>
            </a:r>
            <a:r>
              <a:rPr lang="zh-CN" altLang="en-US" sz="2400" b="1"/>
              <a:t>存在性证明略。后者用反证法，设只有正偏差点。</a:t>
            </a:r>
          </a:p>
        </p:txBody>
      </p:sp>
      <p:grpSp>
        <p:nvGrpSpPr>
          <p:cNvPr id="62481" name="Group 17">
            <a:extLst>
              <a:ext uri="{FF2B5EF4-FFF2-40B4-BE49-F238E27FC236}">
                <a16:creationId xmlns:a16="http://schemas.microsoft.com/office/drawing/2014/main" id="{08C04EEA-410D-6B32-462D-6A822E1A2001}"/>
              </a:ext>
            </a:extLst>
          </p:cNvPr>
          <p:cNvGrpSpPr>
            <a:grpSpLocks/>
          </p:cNvGrpSpPr>
          <p:nvPr/>
        </p:nvGrpSpPr>
        <p:grpSpPr bwMode="auto">
          <a:xfrm>
            <a:off x="1295400" y="3627438"/>
            <a:ext cx="5867400" cy="1001712"/>
            <a:chOff x="816" y="2544"/>
            <a:chExt cx="3696" cy="631"/>
          </a:xfrm>
        </p:grpSpPr>
        <p:sp>
          <p:nvSpPr>
            <p:cNvPr id="62477" name="Text Box 13">
              <a:extLst>
                <a:ext uri="{FF2B5EF4-FFF2-40B4-BE49-F238E27FC236}">
                  <a16:creationId xmlns:a16="http://schemas.microsoft.com/office/drawing/2014/main" id="{9B85F6E3-8861-E33A-49BD-D8D647E537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544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设</a:t>
              </a:r>
            </a:p>
          </p:txBody>
        </p:sp>
        <p:graphicFrame>
          <p:nvGraphicFramePr>
            <p:cNvPr id="62478" name="Object 14">
              <a:extLst>
                <a:ext uri="{FF2B5EF4-FFF2-40B4-BE49-F238E27FC236}">
                  <a16:creationId xmlns:a16="http://schemas.microsoft.com/office/drawing/2014/main" id="{9E4FFDD3-FF23-3DF0-5764-4E9D4623AF9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04" y="2569"/>
            <a:ext cx="2688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361960" imgH="291960" progId="Equation.DSMT4">
                    <p:embed/>
                  </p:oleObj>
                </mc:Choice>
                <mc:Fallback>
                  <p:oleObj name="Equation" r:id="rId6" imgW="2361960" imgH="29196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04" y="2569"/>
                          <a:ext cx="2688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79" name="Text Box 15">
              <a:extLst>
                <a:ext uri="{FF2B5EF4-FFF2-40B4-BE49-F238E27FC236}">
                  <a16:creationId xmlns:a16="http://schemas.microsoft.com/office/drawing/2014/main" id="{77343620-225A-7BE0-8E62-2F4E6752AD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6" y="2880"/>
              <a:ext cx="24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而对于所有的 </a:t>
              </a:r>
              <a:r>
                <a:rPr lang="en-US" altLang="zh-CN" sz="2400" b="1" i="1"/>
                <a:t>x</a:t>
              </a:r>
              <a:r>
                <a:rPr lang="en-US" altLang="zh-CN" sz="2400" b="1">
                  <a:sym typeface="Symbol" panose="05050102010706020507" pitchFamily="18" charset="2"/>
                </a:rPr>
                <a:t>[</a:t>
              </a:r>
              <a:r>
                <a:rPr lang="en-US" altLang="zh-CN" sz="2400" b="1" i="1">
                  <a:sym typeface="Symbol" panose="05050102010706020507" pitchFamily="18" charset="2"/>
                </a:rPr>
                <a:t>a</a:t>
              </a:r>
              <a:r>
                <a:rPr lang="en-US" altLang="zh-CN" sz="2400" b="1">
                  <a:sym typeface="Symbol" panose="05050102010706020507" pitchFamily="18" charset="2"/>
                </a:rPr>
                <a:t>, </a:t>
              </a:r>
              <a:r>
                <a:rPr lang="en-US" altLang="zh-CN" sz="2400" b="1" i="1">
                  <a:sym typeface="Symbol" panose="05050102010706020507" pitchFamily="18" charset="2"/>
                </a:rPr>
                <a:t>b</a:t>
              </a:r>
              <a:r>
                <a:rPr lang="en-US" altLang="zh-CN" sz="2400" b="1">
                  <a:sym typeface="Symbol" panose="05050102010706020507" pitchFamily="18" charset="2"/>
                </a:rPr>
                <a:t>] </a:t>
              </a:r>
              <a:r>
                <a:rPr lang="zh-CN" altLang="en-US" sz="2400" b="1">
                  <a:sym typeface="Symbol" panose="05050102010706020507" pitchFamily="18" charset="2"/>
                </a:rPr>
                <a:t>都有</a:t>
              </a:r>
              <a:endParaRPr lang="zh-CN" altLang="en-US" sz="2400" b="1"/>
            </a:p>
          </p:txBody>
        </p:sp>
        <p:graphicFrame>
          <p:nvGraphicFramePr>
            <p:cNvPr id="62480" name="Object 16">
              <a:extLst>
                <a:ext uri="{FF2B5EF4-FFF2-40B4-BE49-F238E27FC236}">
                  <a16:creationId xmlns:a16="http://schemas.microsoft.com/office/drawing/2014/main" id="{F2A9D202-ECC8-C194-D0EA-90BFEFE051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168" y="2928"/>
            <a:ext cx="1344" cy="24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244520" imgH="228600" progId="Equation.DSMT4">
                    <p:embed/>
                  </p:oleObj>
                </mc:Choice>
                <mc:Fallback>
                  <p:oleObj name="Equation" r:id="rId8" imgW="1244520" imgH="22860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68" y="2928"/>
                          <a:ext cx="1344" cy="24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2486" name="Group 22">
            <a:extLst>
              <a:ext uri="{FF2B5EF4-FFF2-40B4-BE49-F238E27FC236}">
                <a16:creationId xmlns:a16="http://schemas.microsoft.com/office/drawing/2014/main" id="{10D22684-0635-0CB7-8085-4CD364A6930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4618038"/>
            <a:ext cx="4038600" cy="422275"/>
            <a:chOff x="912" y="3216"/>
            <a:chExt cx="2544" cy="266"/>
          </a:xfrm>
        </p:grpSpPr>
        <p:graphicFrame>
          <p:nvGraphicFramePr>
            <p:cNvPr id="62482" name="Object 18">
              <a:extLst>
                <a:ext uri="{FF2B5EF4-FFF2-40B4-BE49-F238E27FC236}">
                  <a16:creationId xmlns:a16="http://schemas.microsoft.com/office/drawing/2014/main" id="{5AB50637-6357-D9A7-D095-36389C26695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216"/>
            <a:ext cx="2112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815840" imgH="228600" progId="Equation.DSMT4">
                    <p:embed/>
                  </p:oleObj>
                </mc:Choice>
                <mc:Fallback>
                  <p:oleObj name="Equation" r:id="rId10" imgW="1815840" imgH="22860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216"/>
                          <a:ext cx="2112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3" name="AutoShape 19">
              <a:extLst>
                <a:ext uri="{FF2B5EF4-FFF2-40B4-BE49-F238E27FC236}">
                  <a16:creationId xmlns:a16="http://schemas.microsoft.com/office/drawing/2014/main" id="{E0CAB9A1-6BAB-3C96-3C5F-ED8835A4B9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264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grpSp>
        <p:nvGrpSpPr>
          <p:cNvPr id="62487" name="Group 23">
            <a:extLst>
              <a:ext uri="{FF2B5EF4-FFF2-40B4-BE49-F238E27FC236}">
                <a16:creationId xmlns:a16="http://schemas.microsoft.com/office/drawing/2014/main" id="{CE7F22B8-9F36-C3C8-3EAC-278991C29E34}"/>
              </a:ext>
            </a:extLst>
          </p:cNvPr>
          <p:cNvGrpSpPr>
            <a:grpSpLocks/>
          </p:cNvGrpSpPr>
          <p:nvPr/>
        </p:nvGrpSpPr>
        <p:grpSpPr bwMode="auto">
          <a:xfrm>
            <a:off x="1447800" y="5075238"/>
            <a:ext cx="4114800" cy="400050"/>
            <a:chOff x="912" y="3552"/>
            <a:chExt cx="2592" cy="252"/>
          </a:xfrm>
        </p:grpSpPr>
        <p:graphicFrame>
          <p:nvGraphicFramePr>
            <p:cNvPr id="62484" name="Object 20">
              <a:extLst>
                <a:ext uri="{FF2B5EF4-FFF2-40B4-BE49-F238E27FC236}">
                  <a16:creationId xmlns:a16="http://schemas.microsoft.com/office/drawing/2014/main" id="{C378B415-C6CE-2E8F-BE6D-8297A41DA81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44" y="3552"/>
            <a:ext cx="2160" cy="2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2133360" imgH="228600" progId="Equation.DSMT4">
                    <p:embed/>
                  </p:oleObj>
                </mc:Choice>
                <mc:Fallback>
                  <p:oleObj name="Equation" r:id="rId12" imgW="2133360" imgH="228600" progId="Equation.DSMT4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44" y="3552"/>
                          <a:ext cx="2160" cy="2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2485" name="AutoShape 21">
              <a:extLst>
                <a:ext uri="{FF2B5EF4-FFF2-40B4-BE49-F238E27FC236}">
                  <a16:creationId xmlns:a16="http://schemas.microsoft.com/office/drawing/2014/main" id="{5789F096-8DEC-86E1-3A71-5D5520E0EA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2" y="3600"/>
              <a:ext cx="336" cy="144"/>
            </a:xfrm>
            <a:prstGeom prst="rightArrow">
              <a:avLst>
                <a:gd name="adj1" fmla="val 50000"/>
                <a:gd name="adj2" fmla="val 58333"/>
              </a:avLst>
            </a:pr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2488" name="AutoShape 24">
            <a:extLst>
              <a:ext uri="{FF2B5EF4-FFF2-40B4-BE49-F238E27FC236}">
                <a16:creationId xmlns:a16="http://schemas.microsoft.com/office/drawing/2014/main" id="{495B7918-F8D9-58B1-E827-A7C296E00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400" y="5684838"/>
            <a:ext cx="2438400" cy="609600"/>
          </a:xfrm>
          <a:prstGeom prst="wedgeEllipseCallout">
            <a:avLst>
              <a:gd name="adj1" fmla="val 20574"/>
              <a:gd name="adj2" fmla="val -94009"/>
            </a:avLst>
          </a:prstGeom>
          <a:gradFill rotWithShape="0">
            <a:gsLst>
              <a:gs pos="0">
                <a:schemeClr val="bg1"/>
              </a:gs>
              <a:gs pos="100000">
                <a:srgbClr val="C0C0C0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/>
              <a:t>是</a:t>
            </a:r>
            <a:r>
              <a:rPr lang="en-US" altLang="zh-CN" sz="2000" b="1" i="1"/>
              <a:t>n</a:t>
            </a:r>
            <a:r>
              <a:rPr lang="zh-CN" altLang="en-US" sz="2000" b="1"/>
              <a:t>阶多项式</a:t>
            </a:r>
          </a:p>
        </p:txBody>
      </p:sp>
      <p:sp>
        <p:nvSpPr>
          <p:cNvPr id="62489" name="AutoShape 25">
            <a:extLst>
              <a:ext uri="{FF2B5EF4-FFF2-40B4-BE49-F238E27FC236}">
                <a16:creationId xmlns:a16="http://schemas.microsoft.com/office/drawing/2014/main" id="{A3240005-4508-2732-A6F2-D85715B0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5608638"/>
            <a:ext cx="3733800" cy="685800"/>
          </a:xfrm>
          <a:prstGeom prst="wedgeEllipseCallout">
            <a:avLst>
              <a:gd name="adj1" fmla="val -29972"/>
              <a:gd name="adj2" fmla="val -75694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27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000" b="1"/>
              <a:t>是误差更小的多项式</a:t>
            </a:r>
          </a:p>
        </p:txBody>
      </p:sp>
      <p:sp>
        <p:nvSpPr>
          <p:cNvPr id="62490" name="Rectangle 26">
            <a:extLst>
              <a:ext uri="{FF2B5EF4-FFF2-40B4-BE49-F238E27FC236}">
                <a16:creationId xmlns:a16="http://schemas.microsoft.com/office/drawing/2014/main" id="{6C5A9479-C933-85D7-EF12-EF02C1C74C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600" y="5227638"/>
            <a:ext cx="152400" cy="2286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2491" name="Group 27">
            <a:extLst>
              <a:ext uri="{FF2B5EF4-FFF2-40B4-BE49-F238E27FC236}">
                <a16:creationId xmlns:a16="http://schemas.microsoft.com/office/drawing/2014/main" id="{969692EA-CCE8-E6B5-B551-20419E687603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6250"/>
            <a:ext cx="8675687" cy="1262063"/>
            <a:chOff x="295" y="300"/>
            <a:chExt cx="5465" cy="795"/>
          </a:xfrm>
        </p:grpSpPr>
        <p:sp>
          <p:nvSpPr>
            <p:cNvPr id="62470" name="Text Box 6">
              <a:extLst>
                <a:ext uri="{FF2B5EF4-FFF2-40B4-BE49-F238E27FC236}">
                  <a16:creationId xmlns:a16="http://schemas.microsoft.com/office/drawing/2014/main" id="{BDCA67B9-9DB1-66CA-E1B5-FF046681C4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5" y="347"/>
              <a:ext cx="5465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</a:rPr>
                <a:t>       </a:t>
              </a:r>
              <a:r>
                <a:rPr lang="zh-CN" altLang="en-US" sz="2400" b="1">
                  <a:solidFill>
                    <a:schemeClr val="accent2"/>
                  </a:solidFill>
                </a:rPr>
                <a:t>最佳一致逼近多项式</a:t>
              </a:r>
              <a:r>
                <a:rPr lang="zh-CN" altLang="en-US" sz="2400" b="1"/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/* 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o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ptimal 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u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niform 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pproximating </a:t>
              </a:r>
              <a:r>
                <a:rPr lang="en-US" altLang="zh-CN" sz="2000" b="1">
                  <a:solidFill>
                    <a:srgbClr val="FF0000"/>
                  </a:solidFill>
                  <a:latin typeface="Arial" panose="020B0604020202020204" pitchFamily="34" charset="0"/>
                </a:rPr>
                <a:t>p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</a:rPr>
                <a:t>olynomial */</a:t>
              </a:r>
              <a:r>
                <a:rPr lang="en-US" altLang="zh-CN" sz="2400" b="1"/>
                <a:t> </a:t>
              </a:r>
              <a:r>
                <a:rPr lang="zh-CN" altLang="en-US" sz="2400" b="1"/>
                <a:t>的构造：求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n</a:t>
              </a:r>
              <a:r>
                <a:rPr lang="en-US" altLang="zh-CN" sz="2400" b="1" i="1"/>
                <a:t> </a:t>
              </a:r>
              <a:r>
                <a:rPr lang="zh-CN" altLang="en-US" sz="2400" b="1"/>
                <a:t>阶多项式 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P</a:t>
              </a:r>
              <a:r>
                <a:rPr lang="en-US" altLang="zh-CN" sz="2400" b="1" i="1" baseline="-25000">
                  <a:solidFill>
                    <a:srgbClr val="FF0000"/>
                  </a:solidFill>
                </a:rPr>
                <a:t>n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 </a:t>
              </a:r>
              <a:r>
                <a:rPr lang="zh-CN" altLang="en-US" sz="2400" b="1"/>
                <a:t>使得 </a:t>
              </a:r>
              <a:r>
                <a:rPr lang="en-US" altLang="zh-CN" sz="2400" b="1"/>
                <a:t>|| 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P</a:t>
              </a:r>
              <a:r>
                <a:rPr lang="en-US" altLang="zh-CN" sz="2400" b="1" i="1" baseline="-25000">
                  <a:solidFill>
                    <a:srgbClr val="FF0000"/>
                  </a:solidFill>
                </a:rPr>
                <a:t>n</a:t>
              </a:r>
              <a:r>
                <a:rPr lang="en-US" altLang="zh-CN" sz="2400" b="1"/>
                <a:t> </a:t>
              </a:r>
              <a:r>
                <a:rPr lang="en-US" altLang="zh-CN" sz="2400" b="1">
                  <a:sym typeface="Symbol" panose="05050102010706020507" pitchFamily="18" charset="2"/>
                </a:rPr>
                <a:t> </a:t>
              </a:r>
              <a:r>
                <a:rPr lang="en-US" altLang="zh-CN" sz="24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y</a:t>
              </a:r>
              <a:r>
                <a:rPr lang="en-US" altLang="zh-CN" sz="2400" b="1" i="1">
                  <a:sym typeface="Symbol" panose="05050102010706020507" pitchFamily="18" charset="2"/>
                </a:rPr>
                <a:t> </a:t>
              </a:r>
              <a:r>
                <a:rPr lang="en-US" altLang="zh-CN" sz="2400" b="1"/>
                <a:t>||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</a:t>
              </a:r>
              <a:r>
                <a:rPr lang="en-US" altLang="zh-CN" sz="2400" b="1">
                  <a:sym typeface="Symbol" panose="05050102010706020507" pitchFamily="18" charset="2"/>
                </a:rPr>
                <a:t> </a:t>
              </a:r>
              <a:r>
                <a:rPr lang="zh-CN" altLang="en-US" sz="2400" b="1">
                  <a:sym typeface="Symbol" panose="05050102010706020507" pitchFamily="18" charset="2"/>
                </a:rPr>
                <a:t>最小。</a:t>
              </a:r>
              <a:endParaRPr lang="zh-CN" altLang="en-US" sz="2400" b="1"/>
            </a:p>
          </p:txBody>
        </p:sp>
        <p:grpSp>
          <p:nvGrpSpPr>
            <p:cNvPr id="62469" name="Group 5">
              <a:extLst>
                <a:ext uri="{FF2B5EF4-FFF2-40B4-BE49-F238E27FC236}">
                  <a16:creationId xmlns:a16="http://schemas.microsoft.com/office/drawing/2014/main" id="{B84F7BE9-166C-1C6A-AEB2-2A79EDF15A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300"/>
              <a:ext cx="815" cy="326"/>
              <a:chOff x="288" y="288"/>
              <a:chExt cx="816" cy="331"/>
            </a:xfrm>
          </p:grpSpPr>
          <p:pic>
            <p:nvPicPr>
              <p:cNvPr id="62467" name="Picture 3">
                <a:extLst>
                  <a:ext uri="{FF2B5EF4-FFF2-40B4-BE49-F238E27FC236}">
                    <a16:creationId xmlns:a16="http://schemas.microsoft.com/office/drawing/2014/main" id="{C52AD200-9F73-EE98-20AF-624D6448F55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468" name="Text Box 4">
                <a:extLst>
                  <a:ext uri="{FF2B5EF4-FFF2-40B4-BE49-F238E27FC236}">
                    <a16:creationId xmlns:a16="http://schemas.microsoft.com/office/drawing/2014/main" id="{39DE64BA-0BEE-897C-E64B-4C68717690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2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2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2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24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3" dur="500"/>
                                        <p:tgtEl>
                                          <p:spTgt spid="624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8" dur="500"/>
                                        <p:tgtEl>
                                          <p:spTgt spid="624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624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75" grpId="0" autoUpdateAnimBg="0"/>
      <p:bldP spid="62476" grpId="0" autoUpdateAnimBg="0"/>
      <p:bldP spid="62488" grpId="0" animBg="1" autoUpdateAnimBg="0"/>
      <p:bldP spid="62489" grpId="0" animBg="1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>
            <a:extLst>
              <a:ext uri="{FF2B5EF4-FFF2-40B4-BE49-F238E27FC236}">
                <a16:creationId xmlns:a16="http://schemas.microsoft.com/office/drawing/2014/main" id="{6291DC39-F03E-EB0F-6746-0E1CC25EA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 Optimal Approximation</a:t>
            </a:r>
          </a:p>
        </p:txBody>
      </p:sp>
      <p:grpSp>
        <p:nvGrpSpPr>
          <p:cNvPr id="75779" name="Group 3">
            <a:extLst>
              <a:ext uri="{FF2B5EF4-FFF2-40B4-BE49-F238E27FC236}">
                <a16:creationId xmlns:a16="http://schemas.microsoft.com/office/drawing/2014/main" id="{41DCE1E0-08FA-595B-95B5-DB77D90968D7}"/>
              </a:ext>
            </a:extLst>
          </p:cNvPr>
          <p:cNvGrpSpPr>
            <a:grpSpLocks/>
          </p:cNvGrpSpPr>
          <p:nvPr/>
        </p:nvGrpSpPr>
        <p:grpSpPr bwMode="auto">
          <a:xfrm>
            <a:off x="323850" y="404813"/>
            <a:ext cx="8610600" cy="2222500"/>
            <a:chOff x="192" y="240"/>
            <a:chExt cx="5424" cy="1400"/>
          </a:xfrm>
        </p:grpSpPr>
        <p:sp>
          <p:nvSpPr>
            <p:cNvPr id="75780" name="Text Box 4">
              <a:extLst>
                <a:ext uri="{FF2B5EF4-FFF2-40B4-BE49-F238E27FC236}">
                  <a16:creationId xmlns:a16="http://schemas.microsoft.com/office/drawing/2014/main" id="{C7AF5D13-866C-AB0A-BDC5-B9428824A0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240"/>
              <a:ext cx="5376" cy="14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288925" indent="-2889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479425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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（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Chebyshev</a:t>
              </a: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定理）</a:t>
              </a:r>
              <a:r>
                <a:rPr lang="en-US" altLang="zh-CN" b="1" i="1">
                  <a:ea typeface="楷体_GB2312" pitchFamily="49" charset="-122"/>
                  <a:sym typeface="Wingdings" panose="05000000000000000000" pitchFamily="2" charset="2"/>
                </a:rPr>
                <a:t>P</a:t>
              </a:r>
              <a:r>
                <a:rPr lang="en-US" altLang="zh-CN" b="1" i="1" baseline="-25000">
                  <a:ea typeface="楷体_GB2312" pitchFamily="49" charset="-122"/>
                  <a:sym typeface="Wingdings" panose="05000000000000000000" pitchFamily="2" charset="2"/>
                </a:rPr>
                <a:t>n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是 </a:t>
              </a:r>
              <a:r>
                <a:rPr lang="en-US" altLang="zh-CN" b="1" i="1">
                  <a:ea typeface="楷体_GB2312" pitchFamily="49" charset="-122"/>
                  <a:sym typeface="Wingdings" panose="05000000000000000000" pitchFamily="2" charset="2"/>
                </a:rPr>
                <a:t>y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的</a:t>
              </a:r>
              <a:r>
                <a:rPr lang="en-US" altLang="zh-CN" b="1" i="1">
                  <a:ea typeface="楷体_GB2312" pitchFamily="49" charset="-122"/>
                </a:rPr>
                <a:t>OUAP 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 </a:t>
              </a:r>
              <a:r>
                <a:rPr lang="en-US" altLang="zh-CN" b="1" i="1">
                  <a:ea typeface="楷体_GB2312" pitchFamily="49" charset="-122"/>
                  <a:sym typeface="Wingdings" panose="05000000000000000000" pitchFamily="2" charset="2"/>
                </a:rPr>
                <a:t>P</a:t>
              </a:r>
              <a:r>
                <a:rPr lang="en-US" altLang="zh-CN" b="1" i="1" baseline="-25000">
                  <a:ea typeface="楷体_GB2312" pitchFamily="49" charset="-122"/>
                  <a:sym typeface="Wingdings" panose="05000000000000000000" pitchFamily="2" charset="2"/>
                </a:rPr>
                <a:t>n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关于 </a:t>
              </a:r>
              <a:r>
                <a:rPr lang="en-US" altLang="zh-CN" b="1" i="1">
                  <a:ea typeface="楷体_GB2312" pitchFamily="49" charset="-122"/>
                  <a:sym typeface="Wingdings" panose="05000000000000000000" pitchFamily="2" charset="2"/>
                </a:rPr>
                <a:t>y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 </a:t>
              </a: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在定义域上至少有</a:t>
              </a:r>
              <a:r>
                <a:rPr lang="en-US" altLang="zh-CN" b="1" i="1">
                  <a:ea typeface="楷体_GB2312" pitchFamily="49" charset="-122"/>
                  <a:sym typeface="Wingdings" panose="05000000000000000000" pitchFamily="2" charset="2"/>
                </a:rPr>
                <a:t>n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+2</a:t>
              </a: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个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交错</a:t>
              </a:r>
              <a:r>
                <a:rPr lang="zh-CN" altLang="en-US" b="1">
                  <a:ea typeface="楷体_GB2312" pitchFamily="49" charset="-122"/>
                  <a:sym typeface="Wingdings" panose="05000000000000000000" pitchFamily="2" charset="2"/>
                </a:rPr>
                <a:t>的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 </a:t>
              </a:r>
              <a:r>
                <a:rPr lang="zh-CN" altLang="en-US" b="1">
                  <a:ea typeface="楷体_GB2312" pitchFamily="49" charset="-122"/>
                </a:rPr>
                <a:t>偏差点。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</a:rPr>
                <a:t>    即存在点集 </a:t>
              </a:r>
              <a:r>
                <a:rPr lang="en-US" altLang="zh-CN" b="1" i="1">
                  <a:ea typeface="楷体_GB2312" pitchFamily="49" charset="-122"/>
                </a:rPr>
                <a:t>a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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b="1" baseline="-25000"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 &lt;…&lt;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b="1" i="1" baseline="-25000">
                  <a:ea typeface="楷体_GB2312" pitchFamily="49" charset="-122"/>
                  <a:sym typeface="Symbol" panose="05050102010706020507" pitchFamily="18" charset="2"/>
                </a:rPr>
                <a:t>n</a:t>
              </a:r>
              <a:r>
                <a:rPr lang="en-US" altLang="zh-CN" b="1" baseline="-25000">
                  <a:ea typeface="楷体_GB2312" pitchFamily="49" charset="-122"/>
                  <a:sym typeface="Symbol" panose="05050102010706020507" pitchFamily="18" charset="2"/>
                </a:rPr>
                <a:t>+2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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b 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使得</a:t>
              </a:r>
            </a:p>
            <a:p>
              <a:pPr>
                <a:spcBef>
                  <a:spcPct val="50000"/>
                </a:spcBef>
              </a:pP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   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{ 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t</a:t>
              </a:r>
              <a:r>
                <a:rPr lang="en-US" altLang="zh-CN" b="1" i="1" baseline="-25000">
                  <a:ea typeface="楷体_GB2312" pitchFamily="49" charset="-122"/>
                  <a:sym typeface="Symbol" panose="05050102010706020507" pitchFamily="18" charset="2"/>
                </a:rPr>
                <a:t>k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 }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称为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切比雪夫交错点组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solidFill>
                    <a:srgbClr val="008000"/>
                  </a:solidFill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/* Chebyshev alternating sequence */</a:t>
              </a:r>
            </a:p>
          </p:txBody>
        </p:sp>
        <p:graphicFrame>
          <p:nvGraphicFramePr>
            <p:cNvPr id="75781" name="Object 5">
              <a:extLst>
                <a:ext uri="{FF2B5EF4-FFF2-40B4-BE49-F238E27FC236}">
                  <a16:creationId xmlns:a16="http://schemas.microsoft.com/office/drawing/2014/main" id="{E23ECB87-5593-377F-C436-300D22968D3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2" y="816"/>
            <a:ext cx="2304" cy="2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171520" imgH="241200" progId="Equation.DSMT4">
                    <p:embed/>
                  </p:oleObj>
                </mc:Choice>
                <mc:Fallback>
                  <p:oleObj name="Equation" r:id="rId4" imgW="2171520" imgH="2412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2" y="816"/>
                          <a:ext cx="2304" cy="29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75782" name="Group 6">
            <a:extLst>
              <a:ext uri="{FF2B5EF4-FFF2-40B4-BE49-F238E27FC236}">
                <a16:creationId xmlns:a16="http://schemas.microsoft.com/office/drawing/2014/main" id="{7B776BEE-EEE5-0C88-DAD9-A36A3720B89A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2362200"/>
            <a:ext cx="8370888" cy="457200"/>
            <a:chOff x="192" y="1488"/>
            <a:chExt cx="5273" cy="288"/>
          </a:xfrm>
        </p:grpSpPr>
        <p:sp>
          <p:nvSpPr>
            <p:cNvPr id="75783" name="Text Box 7">
              <a:extLst>
                <a:ext uri="{FF2B5EF4-FFF2-40B4-BE49-F238E27FC236}">
                  <a16:creationId xmlns:a16="http://schemas.microsoft.com/office/drawing/2014/main" id="{5437B0A7-BA19-31D0-E277-05A893EA1F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1488"/>
              <a:ext cx="5273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81000" indent="-381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620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9525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 altLang="zh-CN" b="1">
                  <a:solidFill>
                    <a:schemeClr val="accent2"/>
                  </a:solidFill>
                  <a:ea typeface="楷体_GB2312" pitchFamily="49" charset="-122"/>
                  <a:sym typeface="Wingdings" panose="05000000000000000000" pitchFamily="2" charset="2"/>
                </a:rPr>
                <a:t> </a:t>
              </a:r>
              <a:r>
                <a:rPr lang="zh-CN" altLang="en-US" b="1">
                  <a:ea typeface="楷体_GB2312" pitchFamily="49" charset="-122"/>
                </a:rPr>
                <a:t>若                        </a:t>
              </a:r>
              <a:r>
                <a:rPr lang="zh-CN" altLang="zh-CN" b="1">
                  <a:ea typeface="楷体_GB2312" pitchFamily="49" charset="-122"/>
                </a:rPr>
                <a:t>，则 </a:t>
              </a:r>
              <a:r>
                <a:rPr lang="en-US" altLang="zh-CN" b="1" i="1">
                  <a:ea typeface="楷体_GB2312" pitchFamily="49" charset="-122"/>
                </a:rPr>
                <a:t>n </a:t>
              </a:r>
              <a:r>
                <a:rPr lang="zh-CN" altLang="en-US" b="1">
                  <a:ea typeface="楷体_GB2312" pitchFamily="49" charset="-122"/>
                </a:rPr>
                <a:t>次</a:t>
              </a:r>
              <a:r>
                <a:rPr lang="en-US" altLang="zh-CN" b="1" i="1">
                  <a:ea typeface="楷体_GB2312" pitchFamily="49" charset="-122"/>
                </a:rPr>
                <a:t>OUAP</a:t>
              </a:r>
              <a:r>
                <a:rPr lang="en-US" altLang="zh-CN" b="1">
                  <a:ea typeface="楷体_GB2312" pitchFamily="49" charset="-122"/>
                </a:rPr>
                <a:t> </a:t>
              </a:r>
              <a:r>
                <a:rPr lang="zh-CN" altLang="en-US" b="1">
                  <a:solidFill>
                    <a:schemeClr val="accent2"/>
                  </a:solidFill>
                  <a:ea typeface="楷体_GB2312" pitchFamily="49" charset="-122"/>
                </a:rPr>
                <a:t>唯一</a:t>
              </a:r>
              <a:r>
                <a:rPr lang="zh-CN" altLang="en-US" b="1">
                  <a:ea typeface="楷体_GB2312" pitchFamily="49" charset="-122"/>
                </a:rPr>
                <a:t>。</a:t>
              </a:r>
            </a:p>
          </p:txBody>
        </p:sp>
        <p:graphicFrame>
          <p:nvGraphicFramePr>
            <p:cNvPr id="75784" name="Object 8">
              <a:extLst>
                <a:ext uri="{FF2B5EF4-FFF2-40B4-BE49-F238E27FC236}">
                  <a16:creationId xmlns:a16="http://schemas.microsoft.com/office/drawing/2014/main" id="{61407E49-A069-8703-5DF8-77C473E937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21" y="1525"/>
            <a:ext cx="1179" cy="2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27000" imgH="203040" progId="Equation.DSMT4">
                    <p:embed/>
                  </p:oleObj>
                </mc:Choice>
                <mc:Fallback>
                  <p:oleObj name="Equation" r:id="rId6" imgW="927000" imgH="2030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21" y="1525"/>
                          <a:ext cx="1179" cy="2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5785" name="Text Box 9">
            <a:extLst>
              <a:ext uri="{FF2B5EF4-FFF2-40B4-BE49-F238E27FC236}">
                <a16:creationId xmlns:a16="http://schemas.microsoft.com/office/drawing/2014/main" id="{CA535CB5-CBB6-B167-00EC-FFA581315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895600"/>
            <a:ext cx="7467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>
                <a:solidFill>
                  <a:schemeClr val="accent2"/>
                </a:solidFill>
              </a:rPr>
              <a:t>证明：</a:t>
            </a:r>
            <a:r>
              <a:rPr lang="zh-CN" altLang="en-US" sz="2400" b="1"/>
              <a:t>反证，设有</a:t>
            </a:r>
            <a:r>
              <a:rPr lang="en-US" altLang="zh-CN" sz="2400" b="1"/>
              <a:t>2</a:t>
            </a:r>
            <a:r>
              <a:rPr lang="zh-CN" altLang="en-US" sz="2400" b="1"/>
              <a:t>个</a:t>
            </a:r>
            <a:r>
              <a:rPr lang="en-US" altLang="zh-CN" sz="2400" b="1" i="1"/>
              <a:t>OUAP’</a:t>
            </a:r>
            <a:r>
              <a:rPr lang="en-US" altLang="zh-CN" sz="2400" b="1"/>
              <a:t>s</a:t>
            </a:r>
            <a:r>
              <a:rPr lang="zh-CN" altLang="en-US" sz="2400" b="1"/>
              <a:t>，分别是</a:t>
            </a:r>
            <a:r>
              <a:rPr lang="en-US" altLang="zh-CN" sz="2400" b="1" i="1">
                <a:solidFill>
                  <a:srgbClr val="008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b="1" i="1" baseline="-25000">
                <a:solidFill>
                  <a:srgbClr val="008000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400" b="1" i="1" baseline="-25000">
                <a:sym typeface="Wingdings" panose="05000000000000000000" pitchFamily="2" charset="2"/>
              </a:rPr>
              <a:t> </a:t>
            </a:r>
            <a:r>
              <a:rPr lang="en-US" altLang="zh-CN" sz="2400" b="1">
                <a:sym typeface="Wingdings" panose="05000000000000000000" pitchFamily="2" charset="2"/>
              </a:rPr>
              <a:t> </a:t>
            </a:r>
            <a:r>
              <a:rPr lang="zh-CN" altLang="en-US" sz="2400" b="1">
                <a:sym typeface="Wingdings" panose="05000000000000000000" pitchFamily="2" charset="2"/>
              </a:rPr>
              <a:t>和 </a:t>
            </a:r>
            <a:r>
              <a:rPr lang="en-US" altLang="zh-CN" sz="2400" b="1" i="1">
                <a:solidFill>
                  <a:srgbClr val="990099"/>
                </a:solidFill>
                <a:sym typeface="Wingdings" panose="05000000000000000000" pitchFamily="2" charset="2"/>
              </a:rPr>
              <a:t>Q</a:t>
            </a:r>
            <a:r>
              <a:rPr lang="en-US" altLang="zh-CN" sz="2400" b="1" i="1" baseline="-25000">
                <a:solidFill>
                  <a:srgbClr val="990099"/>
                </a:solidFill>
                <a:sym typeface="Wingdings" panose="05000000000000000000" pitchFamily="2" charset="2"/>
              </a:rPr>
              <a:t>n  </a:t>
            </a:r>
            <a:r>
              <a:rPr lang="zh-CN" altLang="en-US" sz="2400" b="1">
                <a:sym typeface="Wingdings" panose="05000000000000000000" pitchFamily="2" charset="2"/>
              </a:rPr>
              <a:t>。</a:t>
            </a:r>
            <a:endParaRPr lang="zh-CN" altLang="en-US" sz="2400" b="1" i="1" baseline="-25000">
              <a:sym typeface="Wingdings" panose="05000000000000000000" pitchFamily="2" charset="2"/>
            </a:endParaRPr>
          </a:p>
        </p:txBody>
      </p:sp>
      <p:grpSp>
        <p:nvGrpSpPr>
          <p:cNvPr id="75786" name="Group 10">
            <a:extLst>
              <a:ext uri="{FF2B5EF4-FFF2-40B4-BE49-F238E27FC236}">
                <a16:creationId xmlns:a16="http://schemas.microsoft.com/office/drawing/2014/main" id="{A7634FD1-BE88-5A9F-CAE8-2FF2B97E75F0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276600"/>
            <a:ext cx="7467600" cy="769938"/>
            <a:chOff x="288" y="2256"/>
            <a:chExt cx="4704" cy="485"/>
          </a:xfrm>
        </p:grpSpPr>
        <p:sp>
          <p:nvSpPr>
            <p:cNvPr id="75787" name="Text Box 11">
              <a:extLst>
                <a:ext uri="{FF2B5EF4-FFF2-40B4-BE49-F238E27FC236}">
                  <a16:creationId xmlns:a16="http://schemas.microsoft.com/office/drawing/2014/main" id="{42860BB3-8536-29CE-FF9F-B1286F10F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352"/>
              <a:ext cx="470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则它们的平均函数                                也是一个</a:t>
              </a:r>
              <a:r>
                <a:rPr lang="en-US" altLang="zh-CN" sz="2400" b="1" i="1"/>
                <a:t>OUAP</a:t>
              </a:r>
              <a:r>
                <a:rPr lang="zh-CN" altLang="en-US" sz="2400" b="1"/>
                <a:t>。</a:t>
              </a:r>
              <a:endParaRPr lang="zh-CN" altLang="en-US" sz="2400" b="1" i="1" baseline="-25000">
                <a:sym typeface="Wingdings" panose="05000000000000000000" pitchFamily="2" charset="2"/>
              </a:endParaRPr>
            </a:p>
          </p:txBody>
        </p:sp>
        <p:grpSp>
          <p:nvGrpSpPr>
            <p:cNvPr id="75788" name="Group 12">
              <a:extLst>
                <a:ext uri="{FF2B5EF4-FFF2-40B4-BE49-F238E27FC236}">
                  <a16:creationId xmlns:a16="http://schemas.microsoft.com/office/drawing/2014/main" id="{4FD3D851-0D1C-E770-F9D9-48915F252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20" y="2256"/>
              <a:ext cx="1429" cy="485"/>
              <a:chOff x="1470" y="3030"/>
              <a:chExt cx="1429" cy="485"/>
            </a:xfrm>
          </p:grpSpPr>
          <p:sp>
            <p:nvSpPr>
              <p:cNvPr id="75789" name="Line 13">
                <a:extLst>
                  <a:ext uri="{FF2B5EF4-FFF2-40B4-BE49-F238E27FC236}">
                    <a16:creationId xmlns:a16="http://schemas.microsoft.com/office/drawing/2014/main" id="{72E1543D-2570-5362-2FFA-325D72D24C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1" y="3278"/>
                <a:ext cx="895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790" name="Rectangle 14">
                <a:extLst>
                  <a:ext uri="{FF2B5EF4-FFF2-40B4-BE49-F238E27FC236}">
                    <a16:creationId xmlns:a16="http://schemas.microsoft.com/office/drawing/2014/main" id="{C3F02A70-2726-81F4-66B5-09B8E05D22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12" y="330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75791" name="Rectangle 15">
                <a:extLst>
                  <a:ext uri="{FF2B5EF4-FFF2-40B4-BE49-F238E27FC236}">
                    <a16:creationId xmlns:a16="http://schemas.microsoft.com/office/drawing/2014/main" id="{D36F5FC0-8BB6-1597-E4FC-DCB27F487F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40" y="3051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792" name="Rectangle 16">
                <a:extLst>
                  <a:ext uri="{FF2B5EF4-FFF2-40B4-BE49-F238E27FC236}">
                    <a16:creationId xmlns:a16="http://schemas.microsoft.com/office/drawing/2014/main" id="{6B92F1DE-77EF-CD4B-3B72-8EEA2B966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3" y="3051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793" name="Rectangle 17">
                <a:extLst>
                  <a:ext uri="{FF2B5EF4-FFF2-40B4-BE49-F238E27FC236}">
                    <a16:creationId xmlns:a16="http://schemas.microsoft.com/office/drawing/2014/main" id="{820F4EA7-4452-954F-10B2-84BF0F55E5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051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794" name="Rectangle 18">
                <a:extLst>
                  <a:ext uri="{FF2B5EF4-FFF2-40B4-BE49-F238E27FC236}">
                    <a16:creationId xmlns:a16="http://schemas.microsoft.com/office/drawing/2014/main" id="{E8BCACFB-8255-673A-C05A-90D00C4143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65" y="3051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795" name="Rectangle 19">
                <a:extLst>
                  <a:ext uri="{FF2B5EF4-FFF2-40B4-BE49-F238E27FC236}">
                    <a16:creationId xmlns:a16="http://schemas.microsoft.com/office/drawing/2014/main" id="{9FD044FF-4C66-5742-855B-EC933579B3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2" y="3164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796" name="Rectangle 20">
                <a:extLst>
                  <a:ext uri="{FF2B5EF4-FFF2-40B4-BE49-F238E27FC236}">
                    <a16:creationId xmlns:a16="http://schemas.microsoft.com/office/drawing/2014/main" id="{F17B1A94-EF81-3CA6-73C7-6462639724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36" y="3164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797" name="Rectangle 21">
                <a:extLst>
                  <a:ext uri="{FF2B5EF4-FFF2-40B4-BE49-F238E27FC236}">
                    <a16:creationId xmlns:a16="http://schemas.microsoft.com/office/drawing/2014/main" id="{8CA64227-1C5D-6276-CA88-5F3C41123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3" y="3051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5798" name="Rectangle 22">
                <a:extLst>
                  <a:ext uri="{FF2B5EF4-FFF2-40B4-BE49-F238E27FC236}">
                    <a16:creationId xmlns:a16="http://schemas.microsoft.com/office/drawing/2014/main" id="{E33241AD-3BCD-71A7-3E87-5B08589A29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6" y="3051"/>
                <a:ext cx="12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990099"/>
                    </a:solidFill>
                  </a:rPr>
                  <a:t>Q</a:t>
                </a:r>
                <a:endParaRPr lang="en-US" altLang="zh-CN">
                  <a:solidFill>
                    <a:srgbClr val="990099"/>
                  </a:solidFill>
                </a:endParaRPr>
              </a:p>
            </p:txBody>
          </p:sp>
          <p:sp>
            <p:nvSpPr>
              <p:cNvPr id="75799" name="Rectangle 23">
                <a:extLst>
                  <a:ext uri="{FF2B5EF4-FFF2-40B4-BE49-F238E27FC236}">
                    <a16:creationId xmlns:a16="http://schemas.microsoft.com/office/drawing/2014/main" id="{D4B056ED-5279-D7DF-28B9-F10E23077F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35" y="3051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5800" name="Rectangle 24">
                <a:extLst>
                  <a:ext uri="{FF2B5EF4-FFF2-40B4-BE49-F238E27FC236}">
                    <a16:creationId xmlns:a16="http://schemas.microsoft.com/office/drawing/2014/main" id="{14176EB0-2EE9-0805-DFA8-BB929AE65A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9" y="3051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8000"/>
                    </a:solidFill>
                  </a:rPr>
                  <a:t>P</a:t>
                </a:r>
                <a:endParaRPr lang="en-US" altLang="zh-CN">
                  <a:solidFill>
                    <a:srgbClr val="008000"/>
                  </a:solidFill>
                </a:endParaRPr>
              </a:p>
            </p:txBody>
          </p:sp>
          <p:sp>
            <p:nvSpPr>
              <p:cNvPr id="75801" name="Rectangle 25">
                <a:extLst>
                  <a:ext uri="{FF2B5EF4-FFF2-40B4-BE49-F238E27FC236}">
                    <a16:creationId xmlns:a16="http://schemas.microsoft.com/office/drawing/2014/main" id="{32E988F5-CDFF-4253-00C6-46ADA277D1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5" y="316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75802" name="Rectangle 26">
                <a:extLst>
                  <a:ext uri="{FF2B5EF4-FFF2-40B4-BE49-F238E27FC236}">
                    <a16:creationId xmlns:a16="http://schemas.microsoft.com/office/drawing/2014/main" id="{7305F316-18D7-6518-14FF-1AA6232699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70" y="3164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FF0000"/>
                    </a:solidFill>
                  </a:rPr>
                  <a:t>R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75803" name="Rectangle 27">
                <a:extLst>
                  <a:ext uri="{FF2B5EF4-FFF2-40B4-BE49-F238E27FC236}">
                    <a16:creationId xmlns:a16="http://schemas.microsoft.com/office/drawing/2014/main" id="{C51BC64A-F9DA-98FD-43ED-78DE06FAE6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18" y="316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990099"/>
                    </a:solidFill>
                  </a:rPr>
                  <a:t>n</a:t>
                </a:r>
                <a:endParaRPr lang="en-US" altLang="zh-CN">
                  <a:solidFill>
                    <a:srgbClr val="990099"/>
                  </a:solidFill>
                </a:endParaRPr>
              </a:p>
            </p:txBody>
          </p:sp>
          <p:sp>
            <p:nvSpPr>
              <p:cNvPr id="75804" name="Rectangle 28">
                <a:extLst>
                  <a:ext uri="{FF2B5EF4-FFF2-40B4-BE49-F238E27FC236}">
                    <a16:creationId xmlns:a16="http://schemas.microsoft.com/office/drawing/2014/main" id="{8C7F9F8B-A3CD-75CA-A1D5-3BD4F3A439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99" y="3161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8000"/>
                    </a:solidFill>
                  </a:rPr>
                  <a:t>n</a:t>
                </a:r>
                <a:endParaRPr lang="en-US" altLang="zh-CN">
                  <a:solidFill>
                    <a:srgbClr val="008000"/>
                  </a:solidFill>
                </a:endParaRPr>
              </a:p>
            </p:txBody>
          </p:sp>
          <p:sp>
            <p:nvSpPr>
              <p:cNvPr id="75805" name="Rectangle 29">
                <a:extLst>
                  <a:ext uri="{FF2B5EF4-FFF2-40B4-BE49-F238E27FC236}">
                    <a16:creationId xmlns:a16="http://schemas.microsoft.com/office/drawing/2014/main" id="{2C739731-AE3F-971A-7216-63D12A45E0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70" y="3274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FF0000"/>
                    </a:solidFill>
                  </a:rPr>
                  <a:t>n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75806" name="Rectangle 30">
                <a:extLst>
                  <a:ext uri="{FF2B5EF4-FFF2-40B4-BE49-F238E27FC236}">
                    <a16:creationId xmlns:a16="http://schemas.microsoft.com/office/drawing/2014/main" id="{D8A22852-ED51-E888-C781-E11098D44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96" y="3030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5807" name="Rectangle 31">
                <a:extLst>
                  <a:ext uri="{FF2B5EF4-FFF2-40B4-BE49-F238E27FC236}">
                    <a16:creationId xmlns:a16="http://schemas.microsoft.com/office/drawing/2014/main" id="{67C43790-5A9C-A6CB-B070-F0FBB0A561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6" y="3143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</p:grpSp>
      </p:grpSp>
      <p:sp>
        <p:nvSpPr>
          <p:cNvPr id="75808" name="Text Box 32">
            <a:extLst>
              <a:ext uri="{FF2B5EF4-FFF2-40B4-BE49-F238E27FC236}">
                <a16:creationId xmlns:a16="http://schemas.microsoft.com/office/drawing/2014/main" id="{014AF228-B8C9-8AC5-FE7D-71AAE9C567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32766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3200">
              <a:solidFill>
                <a:srgbClr val="FF0000"/>
              </a:solidFill>
            </a:endParaRPr>
          </a:p>
        </p:txBody>
      </p:sp>
      <p:grpSp>
        <p:nvGrpSpPr>
          <p:cNvPr id="75809" name="Group 33">
            <a:extLst>
              <a:ext uri="{FF2B5EF4-FFF2-40B4-BE49-F238E27FC236}">
                <a16:creationId xmlns:a16="http://schemas.microsoft.com/office/drawing/2014/main" id="{847B6F5C-C1DB-061D-FC3D-D0E7A9324CC3}"/>
              </a:ext>
            </a:extLst>
          </p:cNvPr>
          <p:cNvGrpSpPr>
            <a:grpSpLocks/>
          </p:cNvGrpSpPr>
          <p:nvPr/>
        </p:nvGrpSpPr>
        <p:grpSpPr bwMode="auto">
          <a:xfrm>
            <a:off x="1143000" y="3962400"/>
            <a:ext cx="7162800" cy="1103313"/>
            <a:chOff x="720" y="2496"/>
            <a:chExt cx="4512" cy="695"/>
          </a:xfrm>
        </p:grpSpPr>
        <p:sp>
          <p:nvSpPr>
            <p:cNvPr id="75810" name="Text Box 34">
              <a:extLst>
                <a:ext uri="{FF2B5EF4-FFF2-40B4-BE49-F238E27FC236}">
                  <a16:creationId xmlns:a16="http://schemas.microsoft.com/office/drawing/2014/main" id="{E6CCBCBC-8E54-CADC-0B91-F8F9788989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" y="2496"/>
              <a:ext cx="45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对于</a:t>
              </a:r>
              <a:r>
                <a:rPr lang="en-US" altLang="zh-CN" sz="2400" b="1" i="1">
                  <a:solidFill>
                    <a:srgbClr val="FF0000"/>
                  </a:solidFill>
                  <a:sym typeface="Wingdings" panose="05000000000000000000" pitchFamily="2" charset="2"/>
                </a:rPr>
                <a:t>R</a:t>
              </a:r>
              <a:r>
                <a:rPr lang="en-US" altLang="zh-CN" sz="2400" b="1" i="1" baseline="-25000">
                  <a:solidFill>
                    <a:srgbClr val="FF0000"/>
                  </a:solidFill>
                  <a:sym typeface="Wingdings" panose="05000000000000000000" pitchFamily="2" charset="2"/>
                </a:rPr>
                <a:t>n</a:t>
              </a:r>
              <a:r>
                <a:rPr lang="en-US" altLang="zh-CN" sz="2400" b="1">
                  <a:solidFill>
                    <a:srgbClr val="008000"/>
                  </a:solidFill>
                  <a:sym typeface="Wingdings" panose="05000000000000000000" pitchFamily="2" charset="2"/>
                </a:rPr>
                <a:t> </a:t>
              </a:r>
              <a:r>
                <a:rPr lang="zh-CN" altLang="en-US" sz="2400" b="1">
                  <a:sym typeface="Wingdings" panose="05000000000000000000" pitchFamily="2" charset="2"/>
                </a:rPr>
                <a:t>有</a:t>
              </a:r>
              <a:r>
                <a:rPr lang="en-US" altLang="zh-CN" sz="2400" b="1">
                  <a:sym typeface="Wingdings" panose="05000000000000000000" pitchFamily="2" charset="2"/>
                </a:rPr>
                <a:t>Chebyshev</a:t>
              </a:r>
              <a:r>
                <a:rPr lang="zh-CN" altLang="en-US" sz="2400" b="1">
                  <a:sym typeface="Wingdings" panose="05000000000000000000" pitchFamily="2" charset="2"/>
                </a:rPr>
                <a:t>交错组</a:t>
              </a:r>
              <a:r>
                <a:rPr lang="en-US" altLang="zh-CN" sz="2400" b="1">
                  <a:sym typeface="Symbol" panose="05050102010706020507" pitchFamily="18" charset="2"/>
                </a:rPr>
                <a:t>{ </a:t>
              </a:r>
              <a:r>
                <a:rPr lang="en-US" altLang="zh-CN" sz="2400" b="1" i="1">
                  <a:sym typeface="Symbol" panose="05050102010706020507" pitchFamily="18" charset="2"/>
                </a:rPr>
                <a:t>t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sym typeface="Symbol" panose="05050102010706020507" pitchFamily="18" charset="2"/>
                </a:rPr>
                <a:t>,…,</a:t>
              </a:r>
              <a:r>
                <a:rPr lang="en-US" altLang="zh-CN" sz="2400" b="1" i="1">
                  <a:sym typeface="Symbol" panose="05050102010706020507" pitchFamily="18" charset="2"/>
                </a:rPr>
                <a:t> t</a:t>
              </a:r>
              <a:r>
                <a:rPr lang="en-US" altLang="zh-CN" sz="2400" b="1" i="1" baseline="-25000"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+2</a:t>
              </a:r>
              <a:r>
                <a:rPr lang="en-US" altLang="zh-CN" sz="2400" b="1">
                  <a:sym typeface="Symbol" panose="05050102010706020507" pitchFamily="18" charset="2"/>
                </a:rPr>
                <a:t> }</a:t>
              </a:r>
              <a:r>
                <a:rPr lang="zh-CN" altLang="en-US" sz="2400" b="1">
                  <a:sym typeface="Wingdings" panose="05000000000000000000" pitchFamily="2" charset="2"/>
                </a:rPr>
                <a:t>使得</a:t>
              </a:r>
            </a:p>
          </p:txBody>
        </p:sp>
        <p:grpSp>
          <p:nvGrpSpPr>
            <p:cNvPr id="75811" name="Group 35">
              <a:extLst>
                <a:ext uri="{FF2B5EF4-FFF2-40B4-BE49-F238E27FC236}">
                  <a16:creationId xmlns:a16="http://schemas.microsoft.com/office/drawing/2014/main" id="{1C3345AA-A62F-5AB5-6CB7-646C341134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2736"/>
              <a:ext cx="4360" cy="455"/>
              <a:chOff x="656" y="2990"/>
              <a:chExt cx="4360" cy="455"/>
            </a:xfrm>
          </p:grpSpPr>
          <p:sp>
            <p:nvSpPr>
              <p:cNvPr id="75812" name="Line 36">
                <a:extLst>
                  <a:ext uri="{FF2B5EF4-FFF2-40B4-BE49-F238E27FC236}">
                    <a16:creationId xmlns:a16="http://schemas.microsoft.com/office/drawing/2014/main" id="{439C8DF9-FB03-2428-6437-402660A4D3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01" y="3210"/>
                <a:ext cx="99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3" name="Line 37">
                <a:extLst>
                  <a:ext uri="{FF2B5EF4-FFF2-40B4-BE49-F238E27FC236}">
                    <a16:creationId xmlns:a16="http://schemas.microsoft.com/office/drawing/2014/main" id="{E2673C60-7F48-2E42-0594-7BDD12499E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3210"/>
                <a:ext cx="98" cy="1"/>
              </a:xfrm>
              <a:prstGeom prst="line">
                <a:avLst/>
              </a:prstGeom>
              <a:noFill/>
              <a:ln w="11113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75814" name="Rectangle 38">
                <a:extLst>
                  <a:ext uri="{FF2B5EF4-FFF2-40B4-BE49-F238E27FC236}">
                    <a16:creationId xmlns:a16="http://schemas.microsoft.com/office/drawing/2014/main" id="{2C7C7A91-C9BF-7955-78D4-2675A7313C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58" y="3205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n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815" name="Rectangle 39">
                <a:extLst>
                  <a:ext uri="{FF2B5EF4-FFF2-40B4-BE49-F238E27FC236}">
                    <a16:creationId xmlns:a16="http://schemas.microsoft.com/office/drawing/2014/main" id="{E91175ED-51F1-F599-DA2E-40526D0266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86" y="320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75816" name="Rectangle 40">
                <a:extLst>
                  <a:ext uri="{FF2B5EF4-FFF2-40B4-BE49-F238E27FC236}">
                    <a16:creationId xmlns:a16="http://schemas.microsoft.com/office/drawing/2014/main" id="{42C66589-F02A-E2BF-64C3-7FEC7235D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9" y="320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75817" name="Rectangle 41">
                <a:extLst>
                  <a:ext uri="{FF2B5EF4-FFF2-40B4-BE49-F238E27FC236}">
                    <a16:creationId xmlns:a16="http://schemas.microsoft.com/office/drawing/2014/main" id="{0765860E-79FA-A217-C23D-C62B80D410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5" y="3205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990099"/>
                    </a:solidFill>
                  </a:rPr>
                  <a:t>n</a:t>
                </a:r>
                <a:endParaRPr lang="en-US" altLang="zh-CN">
                  <a:solidFill>
                    <a:srgbClr val="990099"/>
                  </a:solidFill>
                </a:endParaRPr>
              </a:p>
            </p:txBody>
          </p:sp>
          <p:sp>
            <p:nvSpPr>
              <p:cNvPr id="75818" name="Rectangle 42">
                <a:extLst>
                  <a:ext uri="{FF2B5EF4-FFF2-40B4-BE49-F238E27FC236}">
                    <a16:creationId xmlns:a16="http://schemas.microsoft.com/office/drawing/2014/main" id="{8333F07F-CB3C-F98E-4D03-6AD7DBA00E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63" y="320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75819" name="Rectangle 43">
                <a:extLst>
                  <a:ext uri="{FF2B5EF4-FFF2-40B4-BE49-F238E27FC236}">
                    <a16:creationId xmlns:a16="http://schemas.microsoft.com/office/drawing/2014/main" id="{3C812B8D-8E1C-32E3-5017-7DC01FCCF2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76" y="320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75820" name="Rectangle 44">
                <a:extLst>
                  <a:ext uri="{FF2B5EF4-FFF2-40B4-BE49-F238E27FC236}">
                    <a16:creationId xmlns:a16="http://schemas.microsoft.com/office/drawing/2014/main" id="{A0120BD6-D467-2900-346A-73F6E244C5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2" y="3205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8000"/>
                    </a:solidFill>
                  </a:rPr>
                  <a:t>n</a:t>
                </a:r>
                <a:endParaRPr lang="en-US" altLang="zh-CN">
                  <a:solidFill>
                    <a:srgbClr val="008000"/>
                  </a:solidFill>
                </a:endParaRPr>
              </a:p>
            </p:txBody>
          </p:sp>
          <p:sp>
            <p:nvSpPr>
              <p:cNvPr id="75821" name="Rectangle 45">
                <a:extLst>
                  <a:ext uri="{FF2B5EF4-FFF2-40B4-BE49-F238E27FC236}">
                    <a16:creationId xmlns:a16="http://schemas.microsoft.com/office/drawing/2014/main" id="{8895D7DF-D31E-4CA3-2952-1259DF788B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50" y="320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75822" name="Rectangle 46">
                <a:extLst>
                  <a:ext uri="{FF2B5EF4-FFF2-40B4-BE49-F238E27FC236}">
                    <a16:creationId xmlns:a16="http://schemas.microsoft.com/office/drawing/2014/main" id="{C2DF7F23-C45F-E913-6AC7-8666BD1A6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3" y="3205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75823" name="Rectangle 47">
                <a:extLst>
                  <a:ext uri="{FF2B5EF4-FFF2-40B4-BE49-F238E27FC236}">
                    <a16:creationId xmlns:a16="http://schemas.microsoft.com/office/drawing/2014/main" id="{7BDFF10C-9C2C-3449-05B2-396E32373D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9" y="3205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FF0000"/>
                    </a:solidFill>
                  </a:rPr>
                  <a:t>n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75824" name="Rectangle 48">
                <a:extLst>
                  <a:ext uri="{FF2B5EF4-FFF2-40B4-BE49-F238E27FC236}">
                    <a16:creationId xmlns:a16="http://schemas.microsoft.com/office/drawing/2014/main" id="{A7AD8484-3EFF-9BA6-C3D5-8137E3B0E0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72" y="3205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chemeClr val="accent2"/>
                    </a:solidFill>
                  </a:rPr>
                  <a:t>n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825" name="Rectangle 49">
                <a:extLst>
                  <a:ext uri="{FF2B5EF4-FFF2-40B4-BE49-F238E27FC236}">
                    <a16:creationId xmlns:a16="http://schemas.microsoft.com/office/drawing/2014/main" id="{1A282EB4-E0E7-784D-FE89-3C7987A7C2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42" y="3099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E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826" name="Rectangle 50">
                <a:extLst>
                  <a:ext uri="{FF2B5EF4-FFF2-40B4-BE49-F238E27FC236}">
                    <a16:creationId xmlns:a16="http://schemas.microsoft.com/office/drawing/2014/main" id="{72E81462-844A-2480-4B30-DF4A487CC7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32" y="3099"/>
                <a:ext cx="4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5827" name="Rectangle 51">
                <a:extLst>
                  <a:ext uri="{FF2B5EF4-FFF2-40B4-BE49-F238E27FC236}">
                    <a16:creationId xmlns:a16="http://schemas.microsoft.com/office/drawing/2014/main" id="{605ECAF3-CF07-9B6E-AE27-139B6FACA1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4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828" name="Rectangle 52">
                <a:extLst>
                  <a:ext uri="{FF2B5EF4-FFF2-40B4-BE49-F238E27FC236}">
                    <a16:creationId xmlns:a16="http://schemas.microsoft.com/office/drawing/2014/main" id="{833591F1-1873-DE4E-D31F-757F822F20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45" y="3099"/>
                <a:ext cx="4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5829" name="Rectangle 53">
                <a:extLst>
                  <a:ext uri="{FF2B5EF4-FFF2-40B4-BE49-F238E27FC236}">
                    <a16:creationId xmlns:a16="http://schemas.microsoft.com/office/drawing/2014/main" id="{562347D8-2E91-6DB1-3C35-B62D7DD8D5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97" y="3099"/>
                <a:ext cx="12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990099"/>
                    </a:solidFill>
                  </a:rPr>
                  <a:t>Q</a:t>
                </a:r>
                <a:endParaRPr lang="en-US" altLang="zh-CN">
                  <a:solidFill>
                    <a:srgbClr val="990099"/>
                  </a:solidFill>
                </a:endParaRPr>
              </a:p>
            </p:txBody>
          </p:sp>
          <p:sp>
            <p:nvSpPr>
              <p:cNvPr id="75830" name="Rectangle 54">
                <a:extLst>
                  <a:ext uri="{FF2B5EF4-FFF2-40B4-BE49-F238E27FC236}">
                    <a16:creationId xmlns:a16="http://schemas.microsoft.com/office/drawing/2014/main" id="{D0609171-57D9-C5AD-CABE-9574DF830E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9" y="3099"/>
                <a:ext cx="4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5831" name="Rectangle 55">
                <a:extLst>
                  <a:ext uri="{FF2B5EF4-FFF2-40B4-BE49-F238E27FC236}">
                    <a16:creationId xmlns:a16="http://schemas.microsoft.com/office/drawing/2014/main" id="{9ABC39BA-312C-8C44-9552-196D410F84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1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832" name="Rectangle 56">
                <a:extLst>
                  <a:ext uri="{FF2B5EF4-FFF2-40B4-BE49-F238E27FC236}">
                    <a16:creationId xmlns:a16="http://schemas.microsoft.com/office/drawing/2014/main" id="{94CDF4F7-F696-1FE1-503D-4512ED5A5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2" y="3099"/>
                <a:ext cx="4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5833" name="Rectangle 57">
                <a:extLst>
                  <a:ext uri="{FF2B5EF4-FFF2-40B4-BE49-F238E27FC236}">
                    <a16:creationId xmlns:a16="http://schemas.microsoft.com/office/drawing/2014/main" id="{15C5FE76-EB71-DE0C-4C9C-DCBE40366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07" y="3099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8000"/>
                    </a:solidFill>
                  </a:rPr>
                  <a:t>P</a:t>
                </a:r>
                <a:endParaRPr lang="en-US" altLang="zh-CN">
                  <a:solidFill>
                    <a:srgbClr val="008000"/>
                  </a:solidFill>
                </a:endParaRPr>
              </a:p>
            </p:txBody>
          </p:sp>
          <p:sp>
            <p:nvSpPr>
              <p:cNvPr id="75834" name="Rectangle 58">
                <a:extLst>
                  <a:ext uri="{FF2B5EF4-FFF2-40B4-BE49-F238E27FC236}">
                    <a16:creationId xmlns:a16="http://schemas.microsoft.com/office/drawing/2014/main" id="{42B4A030-0722-9D9F-AD25-D002531080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3099"/>
                <a:ext cx="4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5835" name="Rectangle 59">
                <a:extLst>
                  <a:ext uri="{FF2B5EF4-FFF2-40B4-BE49-F238E27FC236}">
                    <a16:creationId xmlns:a16="http://schemas.microsoft.com/office/drawing/2014/main" id="{2F2B994E-AF21-A37E-6A31-EA90C8927B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58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836" name="Rectangle 60">
                <a:extLst>
                  <a:ext uri="{FF2B5EF4-FFF2-40B4-BE49-F238E27FC236}">
                    <a16:creationId xmlns:a16="http://schemas.microsoft.com/office/drawing/2014/main" id="{74E0D1D6-5237-332D-C09D-740822A124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9" y="3099"/>
                <a:ext cx="4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5837" name="Rectangle 61">
                <a:extLst>
                  <a:ext uri="{FF2B5EF4-FFF2-40B4-BE49-F238E27FC236}">
                    <a16:creationId xmlns:a16="http://schemas.microsoft.com/office/drawing/2014/main" id="{2B05D451-7979-572D-392D-70894E7FC4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73" y="3099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FF0000"/>
                    </a:solidFill>
                  </a:rPr>
                  <a:t>R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75838" name="Rectangle 62">
                <a:extLst>
                  <a:ext uri="{FF2B5EF4-FFF2-40B4-BE49-F238E27FC236}">
                    <a16:creationId xmlns:a16="http://schemas.microsoft.com/office/drawing/2014/main" id="{BFB45E2E-BBA9-C6F5-3538-C3E62B8452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56" y="3099"/>
                <a:ext cx="11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E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839" name="Rectangle 63">
                <a:extLst>
                  <a:ext uri="{FF2B5EF4-FFF2-40B4-BE49-F238E27FC236}">
                    <a16:creationId xmlns:a16="http://schemas.microsoft.com/office/drawing/2014/main" id="{9221C46E-A56E-24F1-C0B5-B41096959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5" y="307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</a:t>
                </a:r>
              </a:p>
            </p:txBody>
          </p:sp>
          <p:sp>
            <p:nvSpPr>
              <p:cNvPr id="75840" name="Rectangle 64">
                <a:extLst>
                  <a:ext uri="{FF2B5EF4-FFF2-40B4-BE49-F238E27FC236}">
                    <a16:creationId xmlns:a16="http://schemas.microsoft.com/office/drawing/2014/main" id="{CE9A3061-C84F-D5D7-FEB1-35AAA1EFA3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76" y="3072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5841" name="Rectangle 65">
                <a:extLst>
                  <a:ext uri="{FF2B5EF4-FFF2-40B4-BE49-F238E27FC236}">
                    <a16:creationId xmlns:a16="http://schemas.microsoft.com/office/drawing/2014/main" id="{B2369C79-D9D9-5B7B-243E-4F6A2A211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4" y="307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/>
              </a:p>
            </p:txBody>
          </p:sp>
          <p:sp>
            <p:nvSpPr>
              <p:cNvPr id="75842" name="Rectangle 66">
                <a:extLst>
                  <a:ext uri="{FF2B5EF4-FFF2-40B4-BE49-F238E27FC236}">
                    <a16:creationId xmlns:a16="http://schemas.microsoft.com/office/drawing/2014/main" id="{A8B8A15E-5ABA-DB75-63C3-33D4C48665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31" y="307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5843" name="Rectangle 67">
                <a:extLst>
                  <a:ext uri="{FF2B5EF4-FFF2-40B4-BE49-F238E27FC236}">
                    <a16:creationId xmlns:a16="http://schemas.microsoft.com/office/drawing/2014/main" id="{CDB01E63-C189-5F33-A0D5-850EF98EB9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9" y="307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</a:t>
                </a:r>
                <a:endParaRPr lang="en-US" altLang="zh-CN"/>
              </a:p>
            </p:txBody>
          </p:sp>
          <p:sp>
            <p:nvSpPr>
              <p:cNvPr id="75844" name="Rectangle 68">
                <a:extLst>
                  <a:ext uri="{FF2B5EF4-FFF2-40B4-BE49-F238E27FC236}">
                    <a16:creationId xmlns:a16="http://schemas.microsoft.com/office/drawing/2014/main" id="{90C62F75-5A50-B644-1032-F309DAD0E2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18" y="307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5845" name="Rectangle 69">
                <a:extLst>
                  <a:ext uri="{FF2B5EF4-FFF2-40B4-BE49-F238E27FC236}">
                    <a16:creationId xmlns:a16="http://schemas.microsoft.com/office/drawing/2014/main" id="{F569ABC1-9B8B-2515-134A-346F1DC77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0" y="3079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75846" name="Rectangle 70">
                <a:extLst>
                  <a:ext uri="{FF2B5EF4-FFF2-40B4-BE49-F238E27FC236}">
                    <a16:creationId xmlns:a16="http://schemas.microsoft.com/office/drawing/2014/main" id="{D7FC1A1D-AC99-69D2-2A47-ED904ABF02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641" y="3099"/>
                <a:ext cx="3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5847" name="Rectangle 71">
                <a:extLst>
                  <a:ext uri="{FF2B5EF4-FFF2-40B4-BE49-F238E27FC236}">
                    <a16:creationId xmlns:a16="http://schemas.microsoft.com/office/drawing/2014/main" id="{FAFDA548-E0C3-59CF-014C-12610606F0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62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848" name="Rectangle 72">
                <a:extLst>
                  <a:ext uri="{FF2B5EF4-FFF2-40B4-BE49-F238E27FC236}">
                    <a16:creationId xmlns:a16="http://schemas.microsoft.com/office/drawing/2014/main" id="{C484F3EB-19BC-06EA-4FB5-A8EBEDD19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71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849" name="Rectangle 73">
                <a:extLst>
                  <a:ext uri="{FF2B5EF4-FFF2-40B4-BE49-F238E27FC236}">
                    <a16:creationId xmlns:a16="http://schemas.microsoft.com/office/drawing/2014/main" id="{AA9C5FF6-A3D5-B95B-B7C3-88477AD13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75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850" name="Rectangle 74">
                <a:extLst>
                  <a:ext uri="{FF2B5EF4-FFF2-40B4-BE49-F238E27FC236}">
                    <a16:creationId xmlns:a16="http://schemas.microsoft.com/office/drawing/2014/main" id="{9D21EFAE-75E2-7C84-B4A4-EC627EA384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84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851" name="Rectangle 75">
                <a:extLst>
                  <a:ext uri="{FF2B5EF4-FFF2-40B4-BE49-F238E27FC236}">
                    <a16:creationId xmlns:a16="http://schemas.microsoft.com/office/drawing/2014/main" id="{E6BF732A-EC0A-7AC5-1BFE-7147734847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5" y="3099"/>
                <a:ext cx="3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5852" name="Rectangle 76">
                <a:extLst>
                  <a:ext uri="{FF2B5EF4-FFF2-40B4-BE49-F238E27FC236}">
                    <a16:creationId xmlns:a16="http://schemas.microsoft.com/office/drawing/2014/main" id="{A24B4F52-C6EA-6EBB-C494-214E518544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5" y="323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75853" name="Rectangle 77">
                <a:extLst>
                  <a:ext uri="{FF2B5EF4-FFF2-40B4-BE49-F238E27FC236}">
                    <a16:creationId xmlns:a16="http://schemas.microsoft.com/office/drawing/2014/main" id="{806B59DA-7420-17BD-6A68-8E485573EC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12" y="2990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5854" name="Rectangle 78">
                <a:extLst>
                  <a:ext uri="{FF2B5EF4-FFF2-40B4-BE49-F238E27FC236}">
                    <a16:creationId xmlns:a16="http://schemas.microsoft.com/office/drawing/2014/main" id="{A3B8E279-C98D-53C4-CA2D-9EE9D03FD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8" y="3099"/>
                <a:ext cx="3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5855" name="Rectangle 79">
                <a:extLst>
                  <a:ext uri="{FF2B5EF4-FFF2-40B4-BE49-F238E27FC236}">
                    <a16:creationId xmlns:a16="http://schemas.microsoft.com/office/drawing/2014/main" id="{B0BB4666-CEF2-8332-E180-AA82AAC406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39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856" name="Rectangle 80">
                <a:extLst>
                  <a:ext uri="{FF2B5EF4-FFF2-40B4-BE49-F238E27FC236}">
                    <a16:creationId xmlns:a16="http://schemas.microsoft.com/office/drawing/2014/main" id="{86CA7967-FC89-DD0B-250A-D5F7FCAE23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8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857" name="Rectangle 81">
                <a:extLst>
                  <a:ext uri="{FF2B5EF4-FFF2-40B4-BE49-F238E27FC236}">
                    <a16:creationId xmlns:a16="http://schemas.microsoft.com/office/drawing/2014/main" id="{7835325D-0AEF-E0AC-D7B2-22AE6E525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52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858" name="Rectangle 82">
                <a:extLst>
                  <a:ext uri="{FF2B5EF4-FFF2-40B4-BE49-F238E27FC236}">
                    <a16:creationId xmlns:a16="http://schemas.microsoft.com/office/drawing/2014/main" id="{DF22D8CB-08C9-0D32-87D7-ED52E8B6DB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61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859" name="Rectangle 83">
                <a:extLst>
                  <a:ext uri="{FF2B5EF4-FFF2-40B4-BE49-F238E27FC236}">
                    <a16:creationId xmlns:a16="http://schemas.microsoft.com/office/drawing/2014/main" id="{DD9C4F81-234E-425E-F6EF-1FFC8CB31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33" y="3099"/>
                <a:ext cx="3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5860" name="Rectangle 84">
                <a:extLst>
                  <a:ext uri="{FF2B5EF4-FFF2-40B4-BE49-F238E27FC236}">
                    <a16:creationId xmlns:a16="http://schemas.microsoft.com/office/drawing/2014/main" id="{495287F7-B23E-D1CE-CEA3-E08FAC19C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2" y="3234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2</a:t>
                </a:r>
                <a:endParaRPr lang="en-US" altLang="zh-CN"/>
              </a:p>
            </p:txBody>
          </p:sp>
          <p:sp>
            <p:nvSpPr>
              <p:cNvPr id="75861" name="Rectangle 85">
                <a:extLst>
                  <a:ext uri="{FF2B5EF4-FFF2-40B4-BE49-F238E27FC236}">
                    <a16:creationId xmlns:a16="http://schemas.microsoft.com/office/drawing/2014/main" id="{4D1B8E9A-7812-DB90-A015-CE9AF5AC58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0" y="2990"/>
                <a:ext cx="8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75862" name="Rectangle 86">
                <a:extLst>
                  <a:ext uri="{FF2B5EF4-FFF2-40B4-BE49-F238E27FC236}">
                    <a16:creationId xmlns:a16="http://schemas.microsoft.com/office/drawing/2014/main" id="{5EEFDED9-B8FB-10AD-90F1-709D2F006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05" y="3099"/>
                <a:ext cx="3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  <p:sp>
            <p:nvSpPr>
              <p:cNvPr id="75863" name="Rectangle 87">
                <a:extLst>
                  <a:ext uri="{FF2B5EF4-FFF2-40B4-BE49-F238E27FC236}">
                    <a16:creationId xmlns:a16="http://schemas.microsoft.com/office/drawing/2014/main" id="{D686C142-D51F-9E03-AF6C-8C174BF8C6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6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864" name="Rectangle 88">
                <a:extLst>
                  <a:ext uri="{FF2B5EF4-FFF2-40B4-BE49-F238E27FC236}">
                    <a16:creationId xmlns:a16="http://schemas.microsoft.com/office/drawing/2014/main" id="{EFD637C4-34D2-96B5-733A-97D0B515BC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35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865" name="Rectangle 89">
                <a:extLst>
                  <a:ext uri="{FF2B5EF4-FFF2-40B4-BE49-F238E27FC236}">
                    <a16:creationId xmlns:a16="http://schemas.microsoft.com/office/drawing/2014/main" id="{511677A8-6A66-0EC6-3043-FC5FE5650E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39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866" name="Rectangle 90">
                <a:extLst>
                  <a:ext uri="{FF2B5EF4-FFF2-40B4-BE49-F238E27FC236}">
                    <a16:creationId xmlns:a16="http://schemas.microsoft.com/office/drawing/2014/main" id="{19F06059-8798-7323-CC13-2F9F87B95C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3099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867" name="Rectangle 91">
                <a:extLst>
                  <a:ext uri="{FF2B5EF4-FFF2-40B4-BE49-F238E27FC236}">
                    <a16:creationId xmlns:a16="http://schemas.microsoft.com/office/drawing/2014/main" id="{490CCE1A-D1CD-9078-3464-0F7E68A094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9" y="3099"/>
                <a:ext cx="3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|</a:t>
                </a:r>
                <a:endParaRPr lang="en-US" altLang="zh-CN"/>
              </a:p>
            </p:txBody>
          </p:sp>
        </p:grpSp>
      </p:grpSp>
      <p:grpSp>
        <p:nvGrpSpPr>
          <p:cNvPr id="75868" name="Group 92">
            <a:extLst>
              <a:ext uri="{FF2B5EF4-FFF2-40B4-BE49-F238E27FC236}">
                <a16:creationId xmlns:a16="http://schemas.microsoft.com/office/drawing/2014/main" id="{F6D4EB42-B3CB-A40C-D5EC-3BCE6F612770}"/>
              </a:ext>
            </a:extLst>
          </p:cNvPr>
          <p:cNvGrpSpPr>
            <a:grpSpLocks/>
          </p:cNvGrpSpPr>
          <p:nvPr/>
        </p:nvGrpSpPr>
        <p:grpSpPr bwMode="auto">
          <a:xfrm>
            <a:off x="2006600" y="5027613"/>
            <a:ext cx="4416425" cy="427037"/>
            <a:chOff x="1264" y="3167"/>
            <a:chExt cx="2782" cy="269"/>
          </a:xfrm>
        </p:grpSpPr>
        <p:sp>
          <p:nvSpPr>
            <p:cNvPr id="75869" name="Rectangle 93">
              <a:extLst>
                <a:ext uri="{FF2B5EF4-FFF2-40B4-BE49-F238E27FC236}">
                  <a16:creationId xmlns:a16="http://schemas.microsoft.com/office/drawing/2014/main" id="{3D862E7C-4FAD-4578-DA8C-4A5D806F83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8" y="329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chemeClr val="accent2"/>
                  </a:solidFill>
                </a:rPr>
                <a:t>n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75870" name="Rectangle 94">
              <a:extLst>
                <a:ext uri="{FF2B5EF4-FFF2-40B4-BE49-F238E27FC236}">
                  <a16:creationId xmlns:a16="http://schemas.microsoft.com/office/drawing/2014/main" id="{4006F93D-81B6-38DB-FD08-34049BA976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0" y="3297"/>
              <a:ext cx="9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75871" name="Rectangle 95">
              <a:extLst>
                <a:ext uri="{FF2B5EF4-FFF2-40B4-BE49-F238E27FC236}">
                  <a16:creationId xmlns:a16="http://schemas.microsoft.com/office/drawing/2014/main" id="{2243F74E-6051-FB96-25BB-E253E6848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9" y="3297"/>
              <a:ext cx="9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75872" name="Rectangle 96">
              <a:extLst>
                <a:ext uri="{FF2B5EF4-FFF2-40B4-BE49-F238E27FC236}">
                  <a16:creationId xmlns:a16="http://schemas.microsoft.com/office/drawing/2014/main" id="{0C967CD6-3699-155C-475C-1E0BE0C6E0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29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990099"/>
                  </a:solidFill>
                </a:rPr>
                <a:t>n</a:t>
              </a:r>
              <a:endParaRPr lang="en-US" altLang="zh-CN">
                <a:solidFill>
                  <a:srgbClr val="990099"/>
                </a:solidFill>
              </a:endParaRPr>
            </a:p>
          </p:txBody>
        </p:sp>
        <p:sp>
          <p:nvSpPr>
            <p:cNvPr id="75873" name="Rectangle 97">
              <a:extLst>
                <a:ext uri="{FF2B5EF4-FFF2-40B4-BE49-F238E27FC236}">
                  <a16:creationId xmlns:a16="http://schemas.microsoft.com/office/drawing/2014/main" id="{26B9D2DE-E29A-E0AF-A490-74CD79F54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0" y="3297"/>
              <a:ext cx="9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75874" name="Rectangle 98">
              <a:extLst>
                <a:ext uri="{FF2B5EF4-FFF2-40B4-BE49-F238E27FC236}">
                  <a16:creationId xmlns:a16="http://schemas.microsoft.com/office/drawing/2014/main" id="{79D13146-2B8B-2C6B-0677-992D417413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9" y="3297"/>
              <a:ext cx="95" cy="1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75875" name="Rectangle 99">
              <a:extLst>
                <a:ext uri="{FF2B5EF4-FFF2-40B4-BE49-F238E27FC236}">
                  <a16:creationId xmlns:a16="http://schemas.microsoft.com/office/drawing/2014/main" id="{3FA744A8-884D-9B4B-5AFD-5B745A12D8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" y="3297"/>
              <a:ext cx="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300" b="1" i="1">
                  <a:solidFill>
                    <a:srgbClr val="008000"/>
                  </a:solidFill>
                </a:rPr>
                <a:t>n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75876" name="Rectangle 100">
              <a:extLst>
                <a:ext uri="{FF2B5EF4-FFF2-40B4-BE49-F238E27FC236}">
                  <a16:creationId xmlns:a16="http://schemas.microsoft.com/office/drawing/2014/main" id="{36658172-FC74-1D56-863F-35CD44ABF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1" y="3187"/>
              <a:ext cx="11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chemeClr val="accent2"/>
                  </a:solidFill>
                </a:rPr>
                <a:t>E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75877" name="Rectangle 101">
              <a:extLst>
                <a:ext uri="{FF2B5EF4-FFF2-40B4-BE49-F238E27FC236}">
                  <a16:creationId xmlns:a16="http://schemas.microsoft.com/office/drawing/2014/main" id="{51F6106E-6603-AF35-9982-F54259422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11" y="3187"/>
              <a:ext cx="12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75878" name="Rectangle 102">
              <a:extLst>
                <a:ext uri="{FF2B5EF4-FFF2-40B4-BE49-F238E27FC236}">
                  <a16:creationId xmlns:a16="http://schemas.microsoft.com/office/drawing/2014/main" id="{25874354-5EC1-71AD-09EA-3ABAB42D86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1" y="318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chemeClr val="accent2"/>
                  </a:solidFill>
                </a:rPr>
                <a:t>f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75879" name="Rectangle 103">
              <a:extLst>
                <a:ext uri="{FF2B5EF4-FFF2-40B4-BE49-F238E27FC236}">
                  <a16:creationId xmlns:a16="http://schemas.microsoft.com/office/drawing/2014/main" id="{13D0091C-5198-6078-DEF5-627F31AE63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0" y="3187"/>
              <a:ext cx="12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75880" name="Rectangle 104">
              <a:extLst>
                <a:ext uri="{FF2B5EF4-FFF2-40B4-BE49-F238E27FC236}">
                  <a16:creationId xmlns:a16="http://schemas.microsoft.com/office/drawing/2014/main" id="{D6E16CCE-3F2E-A901-4BA7-A276D75AC6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8" y="3187"/>
              <a:ext cx="127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990099"/>
                  </a:solidFill>
                </a:rPr>
                <a:t>Q</a:t>
              </a:r>
              <a:endParaRPr lang="en-US" altLang="zh-CN">
                <a:solidFill>
                  <a:srgbClr val="990099"/>
                </a:solidFill>
              </a:endParaRPr>
            </a:p>
          </p:txBody>
        </p:sp>
        <p:sp>
          <p:nvSpPr>
            <p:cNvPr id="75881" name="Rectangle 105">
              <a:extLst>
                <a:ext uri="{FF2B5EF4-FFF2-40B4-BE49-F238E27FC236}">
                  <a16:creationId xmlns:a16="http://schemas.microsoft.com/office/drawing/2014/main" id="{B1CCE7B1-EE15-F6DC-8A28-BFA889407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1" y="3187"/>
              <a:ext cx="12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75882" name="Rectangle 106">
              <a:extLst>
                <a:ext uri="{FF2B5EF4-FFF2-40B4-BE49-F238E27FC236}">
                  <a16:creationId xmlns:a16="http://schemas.microsoft.com/office/drawing/2014/main" id="{55F904C8-C697-73CB-8539-2A4EBCCA31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1" y="3187"/>
              <a:ext cx="59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chemeClr val="accent2"/>
                  </a:solidFill>
                </a:rPr>
                <a:t>f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75883" name="Rectangle 107">
              <a:extLst>
                <a:ext uri="{FF2B5EF4-FFF2-40B4-BE49-F238E27FC236}">
                  <a16:creationId xmlns:a16="http://schemas.microsoft.com/office/drawing/2014/main" id="{39E82898-42C3-54EC-EA60-5F0A18B71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80" y="3187"/>
              <a:ext cx="127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75884" name="Rectangle 108">
              <a:extLst>
                <a:ext uri="{FF2B5EF4-FFF2-40B4-BE49-F238E27FC236}">
                  <a16:creationId xmlns:a16="http://schemas.microsoft.com/office/drawing/2014/main" id="{31661798-57AA-9590-935F-E79C305D35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4" y="3187"/>
              <a:ext cx="108" cy="2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 i="1">
                  <a:solidFill>
                    <a:srgbClr val="008000"/>
                  </a:solidFill>
                </a:rPr>
                <a:t>P</a:t>
              </a:r>
              <a:endParaRPr lang="en-US" altLang="zh-CN">
                <a:solidFill>
                  <a:srgbClr val="008000"/>
                </a:solidFill>
              </a:endParaRPr>
            </a:p>
          </p:txBody>
        </p:sp>
        <p:sp>
          <p:nvSpPr>
            <p:cNvPr id="75885" name="Rectangle 109">
              <a:extLst>
                <a:ext uri="{FF2B5EF4-FFF2-40B4-BE49-F238E27FC236}">
                  <a16:creationId xmlns:a16="http://schemas.microsoft.com/office/drawing/2014/main" id="{7578128F-7E93-3F6E-3E9D-74443A3EBF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11" y="3167"/>
              <a:ext cx="21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5886" name="Rectangle 110">
              <a:extLst>
                <a:ext uri="{FF2B5EF4-FFF2-40B4-BE49-F238E27FC236}">
                  <a16:creationId xmlns:a16="http://schemas.microsoft.com/office/drawing/2014/main" id="{018398D4-E038-AF04-A6E5-8C91652996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08" y="3167"/>
              <a:ext cx="21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5887" name="Rectangle 111">
              <a:extLst>
                <a:ext uri="{FF2B5EF4-FFF2-40B4-BE49-F238E27FC236}">
                  <a16:creationId xmlns:a16="http://schemas.microsoft.com/office/drawing/2014/main" id="{D1E43B33-59C1-B13A-6905-44ED6D5A10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3167"/>
              <a:ext cx="21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5888" name="Rectangle 112">
              <a:extLst>
                <a:ext uri="{FF2B5EF4-FFF2-40B4-BE49-F238E27FC236}">
                  <a16:creationId xmlns:a16="http://schemas.microsoft.com/office/drawing/2014/main" id="{81DAA251-2ACE-5C85-226C-42787D05B7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8" y="3167"/>
              <a:ext cx="213" cy="2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/>
            </a:p>
          </p:txBody>
        </p:sp>
        <p:sp>
          <p:nvSpPr>
            <p:cNvPr id="75889" name="Rectangle 113">
              <a:extLst>
                <a:ext uri="{FF2B5EF4-FFF2-40B4-BE49-F238E27FC236}">
                  <a16:creationId xmlns:a16="http://schemas.microsoft.com/office/drawing/2014/main" id="{0394E9CF-7F60-DBC7-CE96-CBCAD0EA4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39" y="3187"/>
              <a:ext cx="12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|</a:t>
              </a:r>
              <a:endParaRPr lang="en-US" altLang="zh-CN"/>
            </a:p>
          </p:txBody>
        </p:sp>
        <p:sp>
          <p:nvSpPr>
            <p:cNvPr id="75890" name="Rectangle 114">
              <a:extLst>
                <a:ext uri="{FF2B5EF4-FFF2-40B4-BE49-F238E27FC236}">
                  <a16:creationId xmlns:a16="http://schemas.microsoft.com/office/drawing/2014/main" id="{2480E499-62D5-B0A7-8127-E5464613FC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3" y="3187"/>
              <a:ext cx="1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75891" name="Rectangle 115">
              <a:extLst>
                <a:ext uri="{FF2B5EF4-FFF2-40B4-BE49-F238E27FC236}">
                  <a16:creationId xmlns:a16="http://schemas.microsoft.com/office/drawing/2014/main" id="{8D5ECBDD-51FC-027D-5E17-A6E959E853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4" y="3187"/>
              <a:ext cx="1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75892" name="Rectangle 116">
              <a:extLst>
                <a:ext uri="{FF2B5EF4-FFF2-40B4-BE49-F238E27FC236}">
                  <a16:creationId xmlns:a16="http://schemas.microsoft.com/office/drawing/2014/main" id="{09570431-C775-DBEC-6CD6-C5649ED28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2" y="3187"/>
              <a:ext cx="1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75893" name="Rectangle 117">
              <a:extLst>
                <a:ext uri="{FF2B5EF4-FFF2-40B4-BE49-F238E27FC236}">
                  <a16:creationId xmlns:a16="http://schemas.microsoft.com/office/drawing/2014/main" id="{2FEAFB77-60D9-70AB-6C82-764ED0D6A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3" y="3187"/>
              <a:ext cx="1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75894" name="Rectangle 118">
              <a:extLst>
                <a:ext uri="{FF2B5EF4-FFF2-40B4-BE49-F238E27FC236}">
                  <a16:creationId xmlns:a16="http://schemas.microsoft.com/office/drawing/2014/main" id="{8872FB1E-8BB5-9753-86C6-38BB7F3B4D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2" y="3187"/>
              <a:ext cx="12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|</a:t>
              </a:r>
              <a:endParaRPr lang="en-US" altLang="zh-CN"/>
            </a:p>
          </p:txBody>
        </p:sp>
        <p:sp>
          <p:nvSpPr>
            <p:cNvPr id="75895" name="Rectangle 119">
              <a:extLst>
                <a:ext uri="{FF2B5EF4-FFF2-40B4-BE49-F238E27FC236}">
                  <a16:creationId xmlns:a16="http://schemas.microsoft.com/office/drawing/2014/main" id="{F6602AD7-100A-8DC3-523E-11AA803C43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3187"/>
              <a:ext cx="12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|</a:t>
              </a:r>
              <a:endParaRPr lang="en-US" altLang="zh-CN"/>
            </a:p>
          </p:txBody>
        </p:sp>
        <p:sp>
          <p:nvSpPr>
            <p:cNvPr id="75896" name="Rectangle 120">
              <a:extLst>
                <a:ext uri="{FF2B5EF4-FFF2-40B4-BE49-F238E27FC236}">
                  <a16:creationId xmlns:a16="http://schemas.microsoft.com/office/drawing/2014/main" id="{89432144-A398-4BF5-0137-9A348AFD9D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3" y="3187"/>
              <a:ext cx="1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75897" name="Rectangle 121">
              <a:extLst>
                <a:ext uri="{FF2B5EF4-FFF2-40B4-BE49-F238E27FC236}">
                  <a16:creationId xmlns:a16="http://schemas.microsoft.com/office/drawing/2014/main" id="{DBD75234-623B-DD1D-2137-BEF4449C8B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44" y="3187"/>
              <a:ext cx="1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75898" name="Rectangle 122">
              <a:extLst>
                <a:ext uri="{FF2B5EF4-FFF2-40B4-BE49-F238E27FC236}">
                  <a16:creationId xmlns:a16="http://schemas.microsoft.com/office/drawing/2014/main" id="{0001E250-6194-8B21-0C97-773699CC34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2" y="3187"/>
              <a:ext cx="1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75899" name="Rectangle 123">
              <a:extLst>
                <a:ext uri="{FF2B5EF4-FFF2-40B4-BE49-F238E27FC236}">
                  <a16:creationId xmlns:a16="http://schemas.microsoft.com/office/drawing/2014/main" id="{0649979E-948A-20B7-0F99-A4FBE41974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3" y="3187"/>
              <a:ext cx="14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75900" name="Rectangle 124">
              <a:extLst>
                <a:ext uri="{FF2B5EF4-FFF2-40B4-BE49-F238E27FC236}">
                  <a16:creationId xmlns:a16="http://schemas.microsoft.com/office/drawing/2014/main" id="{5A09427A-71D7-804B-5685-FA8E9E5145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4" y="3187"/>
              <a:ext cx="120" cy="2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200" b="1">
                  <a:solidFill>
                    <a:srgbClr val="000000"/>
                  </a:solidFill>
                </a:rPr>
                <a:t>|</a:t>
              </a:r>
              <a:endParaRPr lang="en-US" altLang="zh-CN"/>
            </a:p>
          </p:txBody>
        </p:sp>
      </p:grpSp>
      <p:sp>
        <p:nvSpPr>
          <p:cNvPr id="75901" name="AutoShape 125">
            <a:extLst>
              <a:ext uri="{FF2B5EF4-FFF2-40B4-BE49-F238E27FC236}">
                <a16:creationId xmlns:a16="http://schemas.microsoft.com/office/drawing/2014/main" id="{92D036E8-5176-7414-3624-6EE6CDE34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5105400"/>
            <a:ext cx="457200" cy="228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2" name="Text Box 126">
            <a:extLst>
              <a:ext uri="{FF2B5EF4-FFF2-40B4-BE49-F238E27FC236}">
                <a16:creationId xmlns:a16="http://schemas.microsoft.com/office/drawing/2014/main" id="{C71142A4-385D-DD8C-B1E4-E3260ABCE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48768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75903" name="Text Box 127">
            <a:extLst>
              <a:ext uri="{FF2B5EF4-FFF2-40B4-BE49-F238E27FC236}">
                <a16:creationId xmlns:a16="http://schemas.microsoft.com/office/drawing/2014/main" id="{70404B60-FB9E-8847-0478-F707747995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72400" y="5410200"/>
            <a:ext cx="7620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3200">
                <a:solidFill>
                  <a:srgbClr val="FF0000"/>
                </a:solidFill>
                <a:sym typeface="Webdings" panose="05030102010509060703" pitchFamily="18" charset="2"/>
              </a:rPr>
              <a:t></a:t>
            </a:r>
            <a:endParaRPr lang="en-US" altLang="zh-CN" sz="3200">
              <a:solidFill>
                <a:srgbClr val="FF0000"/>
              </a:solidFill>
            </a:endParaRPr>
          </a:p>
        </p:txBody>
      </p:sp>
      <p:sp>
        <p:nvSpPr>
          <p:cNvPr id="75904" name="AutoShape 128">
            <a:extLst>
              <a:ext uri="{FF2B5EF4-FFF2-40B4-BE49-F238E27FC236}">
                <a16:creationId xmlns:a16="http://schemas.microsoft.com/office/drawing/2014/main" id="{FAAD00FA-C74A-7868-4E48-8F009493B2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1913" y="6092825"/>
            <a:ext cx="509587" cy="227013"/>
          </a:xfrm>
          <a:prstGeom prst="rightArrow">
            <a:avLst>
              <a:gd name="adj1" fmla="val 50000"/>
              <a:gd name="adj2" fmla="val 5611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905" name="Rectangle 129">
            <a:extLst>
              <a:ext uri="{FF2B5EF4-FFF2-40B4-BE49-F238E27FC236}">
                <a16:creationId xmlns:a16="http://schemas.microsoft.com/office/drawing/2014/main" id="{473EB926-328C-5EAB-DEA7-1F82D73C1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6248400"/>
            <a:ext cx="152400" cy="304800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5935" name="Group 159">
            <a:extLst>
              <a:ext uri="{FF2B5EF4-FFF2-40B4-BE49-F238E27FC236}">
                <a16:creationId xmlns:a16="http://schemas.microsoft.com/office/drawing/2014/main" id="{024FD4FC-F78B-F78D-832E-AADD17571A70}"/>
              </a:ext>
            </a:extLst>
          </p:cNvPr>
          <p:cNvGrpSpPr>
            <a:grpSpLocks/>
          </p:cNvGrpSpPr>
          <p:nvPr/>
        </p:nvGrpSpPr>
        <p:grpSpPr bwMode="auto">
          <a:xfrm>
            <a:off x="2339975" y="3429000"/>
            <a:ext cx="2089150" cy="720725"/>
            <a:chOff x="1836" y="1797"/>
            <a:chExt cx="1316" cy="454"/>
          </a:xfrm>
        </p:grpSpPr>
        <p:sp>
          <p:nvSpPr>
            <p:cNvPr id="75936" name="AutoShape 160">
              <a:extLst>
                <a:ext uri="{FF2B5EF4-FFF2-40B4-BE49-F238E27FC236}">
                  <a16:creationId xmlns:a16="http://schemas.microsoft.com/office/drawing/2014/main" id="{36DD640B-ECE8-2E88-CDE0-B43B8ED5E5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797"/>
              <a:ext cx="1271" cy="411"/>
            </a:xfrm>
            <a:prstGeom prst="wedgeRectCallout">
              <a:avLst>
                <a:gd name="adj1" fmla="val -48662"/>
                <a:gd name="adj2" fmla="val 295986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endParaRPr lang="zh-CN" altLang="zh-CN"/>
            </a:p>
          </p:txBody>
        </p:sp>
        <p:sp>
          <p:nvSpPr>
            <p:cNvPr id="75937" name="AutoShape 161">
              <a:extLst>
                <a:ext uri="{FF2B5EF4-FFF2-40B4-BE49-F238E27FC236}">
                  <a16:creationId xmlns:a16="http://schemas.microsoft.com/office/drawing/2014/main" id="{B8391ACC-0148-C0FD-48D2-39C024D4D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36" y="1797"/>
              <a:ext cx="1316" cy="454"/>
            </a:xfrm>
            <a:prstGeom prst="wedgeRectCallout">
              <a:avLst>
                <a:gd name="adj1" fmla="val 51519"/>
                <a:gd name="adj2" fmla="val 2561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b="1">
                  <a:sym typeface="Wingdings" panose="05000000000000000000" pitchFamily="2" charset="2"/>
                </a:rPr>
                <a:t>两者同号</a:t>
              </a:r>
            </a:p>
          </p:txBody>
        </p:sp>
      </p:grpSp>
      <p:grpSp>
        <p:nvGrpSpPr>
          <p:cNvPr id="75938" name="Group 162">
            <a:extLst>
              <a:ext uri="{FF2B5EF4-FFF2-40B4-BE49-F238E27FC236}">
                <a16:creationId xmlns:a16="http://schemas.microsoft.com/office/drawing/2014/main" id="{DC20D4DF-D063-C24F-3480-196E91F4591E}"/>
              </a:ext>
            </a:extLst>
          </p:cNvPr>
          <p:cNvGrpSpPr>
            <a:grpSpLocks/>
          </p:cNvGrpSpPr>
          <p:nvPr/>
        </p:nvGrpSpPr>
        <p:grpSpPr bwMode="auto">
          <a:xfrm>
            <a:off x="1979613" y="5734050"/>
            <a:ext cx="2520950" cy="682625"/>
            <a:chOff x="1247" y="3626"/>
            <a:chExt cx="1588" cy="430"/>
          </a:xfrm>
        </p:grpSpPr>
        <p:sp>
          <p:nvSpPr>
            <p:cNvPr id="75939" name="Rectangle 163">
              <a:extLst>
                <a:ext uri="{FF2B5EF4-FFF2-40B4-BE49-F238E27FC236}">
                  <a16:creationId xmlns:a16="http://schemas.microsoft.com/office/drawing/2014/main" id="{BCBA68FD-3D5C-1784-E476-21F7FED96A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38" y="3793"/>
              <a:ext cx="9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0</a:t>
              </a:r>
              <a:endParaRPr lang="en-US" altLang="zh-CN"/>
            </a:p>
          </p:txBody>
        </p:sp>
        <p:sp>
          <p:nvSpPr>
            <p:cNvPr id="75940" name="Rectangle 164">
              <a:extLst>
                <a:ext uri="{FF2B5EF4-FFF2-40B4-BE49-F238E27FC236}">
                  <a16:creationId xmlns:a16="http://schemas.microsoft.com/office/drawing/2014/main" id="{175A0F1F-2879-C7D0-0CF4-B706C3BC02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66" y="3793"/>
              <a:ext cx="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75941" name="Rectangle 165">
              <a:extLst>
                <a:ext uri="{FF2B5EF4-FFF2-40B4-BE49-F238E27FC236}">
                  <a16:creationId xmlns:a16="http://schemas.microsoft.com/office/drawing/2014/main" id="{18741F50-D191-4B8A-DE30-482455E9A8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27" y="3793"/>
              <a:ext cx="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75942" name="Rectangle 166">
              <a:extLst>
                <a:ext uri="{FF2B5EF4-FFF2-40B4-BE49-F238E27FC236}">
                  <a16:creationId xmlns:a16="http://schemas.microsoft.com/office/drawing/2014/main" id="{48F22ACE-E0AB-FDBE-16A9-9C08E00FE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06" y="3793"/>
              <a:ext cx="6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75943" name="Rectangle 167">
              <a:extLst>
                <a:ext uri="{FF2B5EF4-FFF2-40B4-BE49-F238E27FC236}">
                  <a16:creationId xmlns:a16="http://schemas.microsoft.com/office/drawing/2014/main" id="{0D23E2A5-C5AB-6CA7-5872-FD5E5B5A45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7" y="3793"/>
              <a:ext cx="6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75944" name="Rectangle 168">
              <a:extLst>
                <a:ext uri="{FF2B5EF4-FFF2-40B4-BE49-F238E27FC236}">
                  <a16:creationId xmlns:a16="http://schemas.microsoft.com/office/drawing/2014/main" id="{0E70C841-8362-3B82-A8AC-A4E7BD759F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9" y="3771"/>
              <a:ext cx="10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75945" name="Rectangle 169">
              <a:extLst>
                <a:ext uri="{FF2B5EF4-FFF2-40B4-BE49-F238E27FC236}">
                  <a16:creationId xmlns:a16="http://schemas.microsoft.com/office/drawing/2014/main" id="{C6CA055B-DBDE-E67D-1EEE-20A5778C1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71" y="3922"/>
              <a:ext cx="57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75946" name="Rectangle 170">
              <a:extLst>
                <a:ext uri="{FF2B5EF4-FFF2-40B4-BE49-F238E27FC236}">
                  <a16:creationId xmlns:a16="http://schemas.microsoft.com/office/drawing/2014/main" id="{4521F720-82DF-18E6-94ED-05DB2D262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10" y="3922"/>
              <a:ext cx="56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000000"/>
                  </a:solidFill>
                </a:rPr>
                <a:t>k</a:t>
              </a:r>
              <a:endParaRPr lang="en-US" altLang="zh-CN"/>
            </a:p>
          </p:txBody>
        </p:sp>
        <p:sp>
          <p:nvSpPr>
            <p:cNvPr id="75947" name="Rectangle 171">
              <a:extLst>
                <a:ext uri="{FF2B5EF4-FFF2-40B4-BE49-F238E27FC236}">
                  <a16:creationId xmlns:a16="http://schemas.microsoft.com/office/drawing/2014/main" id="{3EC07860-57B0-0464-B831-A91421C78F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0" y="3922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rgbClr val="FF0000"/>
                  </a:solidFill>
                </a:rPr>
                <a:t>n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5948" name="Rectangle 172">
              <a:extLst>
                <a:ext uri="{FF2B5EF4-FFF2-40B4-BE49-F238E27FC236}">
                  <a16:creationId xmlns:a16="http://schemas.microsoft.com/office/drawing/2014/main" id="{BF798EE0-887E-FF2E-851A-19D1F52E5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" y="3793"/>
              <a:ext cx="5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75949" name="Rectangle 173">
              <a:extLst>
                <a:ext uri="{FF2B5EF4-FFF2-40B4-BE49-F238E27FC236}">
                  <a16:creationId xmlns:a16="http://schemas.microsoft.com/office/drawing/2014/main" id="{BFBC9B25-FC25-2797-38AE-FFEA43BD7B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8" y="3793"/>
              <a:ext cx="254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</a:rPr>
                <a:t>Q</a:t>
              </a:r>
              <a:r>
                <a:rPr lang="en-US" altLang="zh-CN" sz="2000" b="1" i="1">
                  <a:solidFill>
                    <a:schemeClr val="accent2"/>
                  </a:solidFill>
                </a:rPr>
                <a:t>n</a:t>
              </a:r>
              <a:endParaRPr lang="en-US" altLang="zh-CN" sz="2400">
                <a:solidFill>
                  <a:schemeClr val="accent2"/>
                </a:solidFill>
              </a:endParaRPr>
            </a:p>
          </p:txBody>
        </p:sp>
        <p:sp>
          <p:nvSpPr>
            <p:cNvPr id="75950" name="Rectangle 174">
              <a:extLst>
                <a:ext uri="{FF2B5EF4-FFF2-40B4-BE49-F238E27FC236}">
                  <a16:creationId xmlns:a16="http://schemas.microsoft.com/office/drawing/2014/main" id="{1AB72DC6-E927-C83F-9DC6-C5FFAC6E15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44" y="3793"/>
              <a:ext cx="53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</a:rPr>
                <a:t>t</a:t>
              </a:r>
              <a:endParaRPr lang="en-US" altLang="zh-CN"/>
            </a:p>
          </p:txBody>
        </p:sp>
        <p:sp>
          <p:nvSpPr>
            <p:cNvPr id="75951" name="Rectangle 175">
              <a:extLst>
                <a:ext uri="{FF2B5EF4-FFF2-40B4-BE49-F238E27FC236}">
                  <a16:creationId xmlns:a16="http://schemas.microsoft.com/office/drawing/2014/main" id="{336A8A8D-0742-AED7-7B59-5CF25A17F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47" y="3793"/>
              <a:ext cx="11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FF0000"/>
                  </a:solidFill>
                </a:rPr>
                <a:t>P</a:t>
              </a:r>
              <a:endParaRPr lang="en-US" altLang="zh-CN">
                <a:solidFill>
                  <a:srgbClr val="FF0000"/>
                </a:solidFill>
              </a:endParaRPr>
            </a:p>
          </p:txBody>
        </p:sp>
        <p:sp>
          <p:nvSpPr>
            <p:cNvPr id="75952" name="Rectangle 176">
              <a:extLst>
                <a:ext uri="{FF2B5EF4-FFF2-40B4-BE49-F238E27FC236}">
                  <a16:creationId xmlns:a16="http://schemas.microsoft.com/office/drawing/2014/main" id="{9CD32D68-ED17-1C7C-2C70-982E9E233D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6" y="3626"/>
              <a:ext cx="40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b="1">
                  <a:solidFill>
                    <a:srgbClr val="000000"/>
                  </a:solidFill>
                </a:rPr>
                <a:t>_</a:t>
              </a:r>
            </a:p>
          </p:txBody>
        </p:sp>
      </p:grpSp>
      <p:sp>
        <p:nvSpPr>
          <p:cNvPr id="75953" name="AutoShape 177">
            <a:extLst>
              <a:ext uri="{FF2B5EF4-FFF2-40B4-BE49-F238E27FC236}">
                <a16:creationId xmlns:a16="http://schemas.microsoft.com/office/drawing/2014/main" id="{EE12596B-0D55-45CC-CEC0-70517A1CB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113" y="6092825"/>
            <a:ext cx="509587" cy="227013"/>
          </a:xfrm>
          <a:prstGeom prst="rightArrow">
            <a:avLst>
              <a:gd name="adj1" fmla="val 50000"/>
              <a:gd name="adj2" fmla="val 56119"/>
            </a:avLst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75954" name="Object 178">
            <a:extLst>
              <a:ext uri="{FF2B5EF4-FFF2-40B4-BE49-F238E27FC236}">
                <a16:creationId xmlns:a16="http://schemas.microsoft.com/office/drawing/2014/main" id="{49AB6041-420D-FE21-F0DC-6D0419C7FAB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92725" y="6016625"/>
          <a:ext cx="1800225" cy="436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39600" imgH="228600" progId="Equation.DSMT4">
                  <p:embed/>
                </p:oleObj>
              </mc:Choice>
              <mc:Fallback>
                <p:oleObj name="Equation" r:id="rId8" imgW="939600" imgH="228600" progId="Equation.DSMT4">
                  <p:embed/>
                  <p:pic>
                    <p:nvPicPr>
                      <p:cNvPr id="0" name="Object 1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92725" y="6016625"/>
                        <a:ext cx="1800225" cy="436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5963" name="Group 187">
            <a:extLst>
              <a:ext uri="{FF2B5EF4-FFF2-40B4-BE49-F238E27FC236}">
                <a16:creationId xmlns:a16="http://schemas.microsoft.com/office/drawing/2014/main" id="{417CD86F-818A-17FC-CA53-481F007ABD62}"/>
              </a:ext>
            </a:extLst>
          </p:cNvPr>
          <p:cNvGrpSpPr>
            <a:grpSpLocks/>
          </p:cNvGrpSpPr>
          <p:nvPr/>
        </p:nvGrpSpPr>
        <p:grpSpPr bwMode="auto">
          <a:xfrm>
            <a:off x="1368425" y="5516563"/>
            <a:ext cx="5651500" cy="457200"/>
            <a:chOff x="862" y="3475"/>
            <a:chExt cx="3560" cy="288"/>
          </a:xfrm>
        </p:grpSpPr>
        <p:sp>
          <p:nvSpPr>
            <p:cNvPr id="75907" name="Text Box 131">
              <a:extLst>
                <a:ext uri="{FF2B5EF4-FFF2-40B4-BE49-F238E27FC236}">
                  <a16:creationId xmlns:a16="http://schemas.microsoft.com/office/drawing/2014/main" id="{1B27B44A-2CF4-92E4-E74E-B7630405940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2" y="3475"/>
              <a:ext cx="247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则                                           </a:t>
              </a:r>
              <a:r>
                <a:rPr lang="en-US" altLang="zh-CN" sz="2400" b="1"/>
                <a:t>, </a:t>
              </a:r>
            </a:p>
          </p:txBody>
        </p:sp>
        <p:grpSp>
          <p:nvGrpSpPr>
            <p:cNvPr id="75961" name="Group 185">
              <a:extLst>
                <a:ext uri="{FF2B5EF4-FFF2-40B4-BE49-F238E27FC236}">
                  <a16:creationId xmlns:a16="http://schemas.microsoft.com/office/drawing/2014/main" id="{044B64D3-3480-E3B3-473D-DECB7BFBE8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47" y="3478"/>
              <a:ext cx="3175" cy="270"/>
              <a:chOff x="1157" y="3478"/>
              <a:chExt cx="3175" cy="270"/>
            </a:xfrm>
          </p:grpSpPr>
          <p:sp>
            <p:nvSpPr>
              <p:cNvPr id="75911" name="Rectangle 135">
                <a:extLst>
                  <a:ext uri="{FF2B5EF4-FFF2-40B4-BE49-F238E27FC236}">
                    <a16:creationId xmlns:a16="http://schemas.microsoft.com/office/drawing/2014/main" id="{ADE028D4-A5CF-D1CB-BD9E-82BB34BCD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02" y="3478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912" name="Rectangle 136">
                <a:extLst>
                  <a:ext uri="{FF2B5EF4-FFF2-40B4-BE49-F238E27FC236}">
                    <a16:creationId xmlns:a16="http://schemas.microsoft.com/office/drawing/2014/main" id="{08F8D8DB-3E7C-521B-A521-E57A3C46BE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0" y="3478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913" name="Rectangle 137">
                <a:extLst>
                  <a:ext uri="{FF2B5EF4-FFF2-40B4-BE49-F238E27FC236}">
                    <a16:creationId xmlns:a16="http://schemas.microsoft.com/office/drawing/2014/main" id="{FA23BEA9-FFAA-11F5-3A22-14A67D974F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46" y="3497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914" name="Rectangle 138">
                <a:extLst>
                  <a:ext uri="{FF2B5EF4-FFF2-40B4-BE49-F238E27FC236}">
                    <a16:creationId xmlns:a16="http://schemas.microsoft.com/office/drawing/2014/main" id="{4418A621-338A-9CB4-B412-BABD905020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65" y="3497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915" name="Rectangle 139">
                <a:extLst>
                  <a:ext uri="{FF2B5EF4-FFF2-40B4-BE49-F238E27FC236}">
                    <a16:creationId xmlns:a16="http://schemas.microsoft.com/office/drawing/2014/main" id="{6F51AB9C-B5BC-13BA-0256-04F627EA66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84" y="3497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916" name="Rectangle 140">
                <a:extLst>
                  <a:ext uri="{FF2B5EF4-FFF2-40B4-BE49-F238E27FC236}">
                    <a16:creationId xmlns:a16="http://schemas.microsoft.com/office/drawing/2014/main" id="{7886150C-FE16-9C4B-353F-8F95F41A3C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3" y="3497"/>
                <a:ext cx="5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919" name="Rectangle 143">
                <a:extLst>
                  <a:ext uri="{FF2B5EF4-FFF2-40B4-BE49-F238E27FC236}">
                    <a16:creationId xmlns:a16="http://schemas.microsoft.com/office/drawing/2014/main" id="{E1127593-FFBB-7C78-7912-403E0ADD0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1" y="3579"/>
                <a:ext cx="51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75920" name="Rectangle 144">
                <a:extLst>
                  <a:ext uri="{FF2B5EF4-FFF2-40B4-BE49-F238E27FC236}">
                    <a16:creationId xmlns:a16="http://schemas.microsoft.com/office/drawing/2014/main" id="{01626ED4-A3BE-41A9-6BE9-47CBBA40EB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3" y="359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75921" name="Rectangle 145">
                <a:extLst>
                  <a:ext uri="{FF2B5EF4-FFF2-40B4-BE49-F238E27FC236}">
                    <a16:creationId xmlns:a16="http://schemas.microsoft.com/office/drawing/2014/main" id="{0F781004-BB17-E3FF-9B34-3371080944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13" y="3598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75922" name="Rectangle 146">
                <a:extLst>
                  <a:ext uri="{FF2B5EF4-FFF2-40B4-BE49-F238E27FC236}">
                    <a16:creationId xmlns:a16="http://schemas.microsoft.com/office/drawing/2014/main" id="{0C337664-B5CB-92D7-5571-55918FEAD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3598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8000"/>
                    </a:solidFill>
                  </a:rPr>
                  <a:t>n</a:t>
                </a:r>
                <a:endParaRPr lang="en-US" altLang="zh-CN">
                  <a:solidFill>
                    <a:srgbClr val="008000"/>
                  </a:solidFill>
                </a:endParaRPr>
              </a:p>
            </p:txBody>
          </p:sp>
          <p:sp>
            <p:nvSpPr>
              <p:cNvPr id="75925" name="Rectangle 149">
                <a:extLst>
                  <a:ext uri="{FF2B5EF4-FFF2-40B4-BE49-F238E27FC236}">
                    <a16:creationId xmlns:a16="http://schemas.microsoft.com/office/drawing/2014/main" id="{0E1A6F9E-C915-D050-AD5F-4278AA9241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8" y="3478"/>
                <a:ext cx="4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5926" name="Rectangle 150">
                <a:extLst>
                  <a:ext uri="{FF2B5EF4-FFF2-40B4-BE49-F238E27FC236}">
                    <a16:creationId xmlns:a16="http://schemas.microsoft.com/office/drawing/2014/main" id="{E76251B9-A62A-EAA4-1832-3E6DD265A2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48" y="3478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927" name="Rectangle 151">
                <a:extLst>
                  <a:ext uri="{FF2B5EF4-FFF2-40B4-BE49-F238E27FC236}">
                    <a16:creationId xmlns:a16="http://schemas.microsoft.com/office/drawing/2014/main" id="{5E2C7409-36B9-3915-9D40-D666032C16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22" y="3497"/>
                <a:ext cx="4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5928" name="Rectangle 152">
                <a:extLst>
                  <a:ext uri="{FF2B5EF4-FFF2-40B4-BE49-F238E27FC236}">
                    <a16:creationId xmlns:a16="http://schemas.microsoft.com/office/drawing/2014/main" id="{05456748-6C47-1AB1-4B2C-5918C8951C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2" y="3497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chemeClr val="accent2"/>
                    </a:solidFill>
                  </a:rPr>
                  <a:t>f</a:t>
                </a:r>
                <a:endParaRPr lang="en-US" altLang="zh-CN">
                  <a:solidFill>
                    <a:schemeClr val="accent2"/>
                  </a:solidFill>
                </a:endParaRPr>
              </a:p>
            </p:txBody>
          </p:sp>
          <p:sp>
            <p:nvSpPr>
              <p:cNvPr id="75929" name="Rectangle 153">
                <a:extLst>
                  <a:ext uri="{FF2B5EF4-FFF2-40B4-BE49-F238E27FC236}">
                    <a16:creationId xmlns:a16="http://schemas.microsoft.com/office/drawing/2014/main" id="{44349B2C-03A7-6CBC-E574-2D82ABD224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61" y="3497"/>
                <a:ext cx="4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5930" name="Rectangle 154">
                <a:extLst>
                  <a:ext uri="{FF2B5EF4-FFF2-40B4-BE49-F238E27FC236}">
                    <a16:creationId xmlns:a16="http://schemas.microsoft.com/office/drawing/2014/main" id="{C112FBB7-34F7-4B2D-8DB1-377CE2576B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57" y="3497"/>
                <a:ext cx="10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8000"/>
                    </a:solidFill>
                  </a:rPr>
                  <a:t>P</a:t>
                </a:r>
                <a:endParaRPr lang="en-US" altLang="zh-CN">
                  <a:solidFill>
                    <a:srgbClr val="008000"/>
                  </a:solidFill>
                </a:endParaRPr>
              </a:p>
            </p:txBody>
          </p:sp>
          <p:sp>
            <p:nvSpPr>
              <p:cNvPr id="75931" name="Rectangle 155">
                <a:extLst>
                  <a:ext uri="{FF2B5EF4-FFF2-40B4-BE49-F238E27FC236}">
                    <a16:creationId xmlns:a16="http://schemas.microsoft.com/office/drawing/2014/main" id="{5A5F61F5-0E49-0B75-41A5-6EC640D287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02" y="3478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75932" name="Rectangle 156">
                <a:extLst>
                  <a:ext uri="{FF2B5EF4-FFF2-40B4-BE49-F238E27FC236}">
                    <a16:creationId xmlns:a16="http://schemas.microsoft.com/office/drawing/2014/main" id="{11DFDD78-8CBD-A531-95D5-F4305599BA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3478"/>
                <a:ext cx="9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75933" name="Rectangle 157">
                <a:extLst>
                  <a:ext uri="{FF2B5EF4-FFF2-40B4-BE49-F238E27FC236}">
                    <a16:creationId xmlns:a16="http://schemas.microsoft.com/office/drawing/2014/main" id="{D9605C4A-7A71-3CAF-0FAE-BD0FA753CE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0" y="3478"/>
                <a:ext cx="93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graphicFrame>
            <p:nvGraphicFramePr>
              <p:cNvPr id="75934" name="Object 158">
                <a:extLst>
                  <a:ext uri="{FF2B5EF4-FFF2-40B4-BE49-F238E27FC236}">
                    <a16:creationId xmlns:a16="http://schemas.microsoft.com/office/drawing/2014/main" id="{40311E9A-BD4C-8285-A236-18C1D4C0C61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244" y="3524"/>
              <a:ext cx="1088" cy="22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028520" imgH="203040" progId="Equation.DSMT4">
                      <p:embed/>
                    </p:oleObj>
                  </mc:Choice>
                  <mc:Fallback>
                    <p:oleObj name="Equation" r:id="rId10" imgW="1028520" imgH="203040" progId="Equation.DSMT4">
                      <p:embed/>
                      <p:pic>
                        <p:nvPicPr>
                          <p:cNvPr id="0" name="Object 15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1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244" y="3524"/>
                            <a:ext cx="1088" cy="224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955" name="Rectangle 179">
                <a:extLst>
                  <a:ext uri="{FF2B5EF4-FFF2-40B4-BE49-F238E27FC236}">
                    <a16:creationId xmlns:a16="http://schemas.microsoft.com/office/drawing/2014/main" id="{AADFABAF-4ED3-7BA7-128A-4AF35B9E3A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3" y="3478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75956" name="Rectangle 180">
                <a:extLst>
                  <a:ext uri="{FF2B5EF4-FFF2-40B4-BE49-F238E27FC236}">
                    <a16:creationId xmlns:a16="http://schemas.microsoft.com/office/drawing/2014/main" id="{C73CD29E-EA74-00AA-DC89-A9FA068C54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21" y="3478"/>
                <a:ext cx="59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75957" name="Rectangle 181">
                <a:extLst>
                  <a:ext uri="{FF2B5EF4-FFF2-40B4-BE49-F238E27FC236}">
                    <a16:creationId xmlns:a16="http://schemas.microsoft.com/office/drawing/2014/main" id="{EAF46022-C971-E87A-86B4-5C476A7588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31" y="3579"/>
                <a:ext cx="52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000000"/>
                    </a:solidFill>
                  </a:rPr>
                  <a:t>k</a:t>
                </a:r>
                <a:endParaRPr lang="en-US" altLang="zh-CN"/>
              </a:p>
            </p:txBody>
          </p:sp>
          <p:sp>
            <p:nvSpPr>
              <p:cNvPr id="75958" name="Rectangle 182">
                <a:extLst>
                  <a:ext uri="{FF2B5EF4-FFF2-40B4-BE49-F238E27FC236}">
                    <a16:creationId xmlns:a16="http://schemas.microsoft.com/office/drawing/2014/main" id="{98C268BA-AA86-0B8E-07A9-16C13AB36D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6" y="3579"/>
                <a:ext cx="58" cy="1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300" b="1" i="1">
                    <a:solidFill>
                      <a:srgbClr val="990099"/>
                    </a:solidFill>
                  </a:rPr>
                  <a:t>n</a:t>
                </a:r>
                <a:endParaRPr lang="en-US" altLang="zh-CN">
                  <a:solidFill>
                    <a:srgbClr val="990099"/>
                  </a:solidFill>
                </a:endParaRPr>
              </a:p>
            </p:txBody>
          </p:sp>
          <p:sp>
            <p:nvSpPr>
              <p:cNvPr id="75959" name="Rectangle 183">
                <a:extLst>
                  <a:ext uri="{FF2B5EF4-FFF2-40B4-BE49-F238E27FC236}">
                    <a16:creationId xmlns:a16="http://schemas.microsoft.com/office/drawing/2014/main" id="{61467F18-2CC0-3D90-0B2F-B8791D2B06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9" y="3478"/>
                <a:ext cx="48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000000"/>
                    </a:solidFill>
                  </a:rPr>
                  <a:t>t</a:t>
                </a:r>
                <a:endParaRPr lang="en-US" altLang="zh-CN"/>
              </a:p>
            </p:txBody>
          </p:sp>
          <p:sp>
            <p:nvSpPr>
              <p:cNvPr id="75960" name="Rectangle 184">
                <a:extLst>
                  <a:ext uri="{FF2B5EF4-FFF2-40B4-BE49-F238E27FC236}">
                    <a16:creationId xmlns:a16="http://schemas.microsoft.com/office/drawing/2014/main" id="{5807C717-5554-8AA1-48F8-9873F7ABAB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44" y="3478"/>
                <a:ext cx="127" cy="21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200" b="1" i="1">
                    <a:solidFill>
                      <a:srgbClr val="990099"/>
                    </a:solidFill>
                  </a:rPr>
                  <a:t>Q</a:t>
                </a:r>
                <a:endParaRPr lang="en-US" altLang="zh-CN">
                  <a:solidFill>
                    <a:srgbClr val="990099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757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758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758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59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59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59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59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758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759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759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59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59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759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759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8" dur="500"/>
                                        <p:tgtEl>
                                          <p:spTgt spid="759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5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75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7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759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7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59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759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85" grpId="0" autoUpdateAnimBg="0"/>
      <p:bldP spid="75808" grpId="0" autoUpdateAnimBg="0"/>
      <p:bldP spid="75902" grpId="0" autoUpdateAnimBg="0"/>
      <p:bldP spid="7590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C80676C0-1F03-5CBD-9EFB-6A5CCDEAF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 Optimal Approximation</a:t>
            </a:r>
          </a:p>
        </p:txBody>
      </p:sp>
      <p:sp>
        <p:nvSpPr>
          <p:cNvPr id="64521" name="Text Box 9">
            <a:extLst>
              <a:ext uri="{FF2B5EF4-FFF2-40B4-BE49-F238E27FC236}">
                <a16:creationId xmlns:a16="http://schemas.microsoft.com/office/drawing/2014/main" id="{8B1EEEBD-4745-1453-BC22-F2621E22E0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81000"/>
            <a:ext cx="8610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1139825" indent="-1139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0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0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1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01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5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16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734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306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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b="1">
                <a:ea typeface="楷体_GB2312" pitchFamily="49" charset="-122"/>
                <a:sym typeface="Wingdings" panose="05000000000000000000" pitchFamily="2" charset="2"/>
              </a:rPr>
              <a:t>由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Chebyshev</a:t>
            </a:r>
            <a:r>
              <a:rPr lang="zh-CN" altLang="en-US" b="1">
                <a:ea typeface="楷体_GB2312" pitchFamily="49" charset="-122"/>
                <a:sym typeface="Wingdings" panose="05000000000000000000" pitchFamily="2" charset="2"/>
              </a:rPr>
              <a:t>定理可推出：</a:t>
            </a:r>
            <a:r>
              <a:rPr lang="en-US" altLang="zh-CN" b="1" i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P</a:t>
            </a:r>
            <a:r>
              <a:rPr lang="en-US" altLang="zh-CN" b="1" i="1" baseline="-2500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n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b="1" i="1">
                <a:ea typeface="楷体_GB2312" pitchFamily="49" charset="-122"/>
                <a:sym typeface="Wingdings" panose="05000000000000000000" pitchFamily="2" charset="2"/>
              </a:rPr>
              <a:t>x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) </a:t>
            </a:r>
            <a:r>
              <a:rPr lang="en-US" altLang="zh-CN" b="1"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en-US" altLang="zh-CN" b="1" i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y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b="1" i="1">
                <a:ea typeface="楷体_GB2312" pitchFamily="49" charset="-122"/>
                <a:sym typeface="Wingdings" panose="05000000000000000000" pitchFamily="2" charset="2"/>
              </a:rPr>
              <a:t>x</a:t>
            </a:r>
            <a:r>
              <a:rPr lang="en-US" altLang="zh-CN" b="1">
                <a:ea typeface="楷体_GB2312" pitchFamily="49" charset="-122"/>
                <a:sym typeface="Wingdings" panose="05000000000000000000" pitchFamily="2" charset="2"/>
              </a:rPr>
              <a:t>) </a:t>
            </a:r>
            <a:r>
              <a:rPr lang="zh-CN" altLang="en-US" b="1">
                <a:ea typeface="楷体_GB2312" pitchFamily="49" charset="-122"/>
                <a:sym typeface="Wingdings" panose="05000000000000000000" pitchFamily="2" charset="2"/>
              </a:rPr>
              <a:t>在定义域上至少变号</a:t>
            </a:r>
            <a:r>
              <a:rPr lang="zh-CN" altLang="en-US" b="1" i="1">
                <a:ea typeface="楷体_GB2312" pitchFamily="49" charset="-122"/>
                <a:sym typeface="Wingdings" panose="05000000000000000000" pitchFamily="2" charset="2"/>
              </a:rPr>
              <a:t>                        </a:t>
            </a:r>
            <a:r>
              <a:rPr lang="zh-CN" altLang="en-US" b="1">
                <a:ea typeface="楷体_GB2312" pitchFamily="49" charset="-122"/>
                <a:sym typeface="Wingdings" panose="05000000000000000000" pitchFamily="2" charset="2"/>
              </a:rPr>
              <a:t>次，故至少有            个</a:t>
            </a:r>
            <a:r>
              <a:rPr lang="zh-CN" altLang="en-US" b="1">
                <a:solidFill>
                  <a:schemeClr val="accent2"/>
                </a:solidFill>
                <a:ea typeface="楷体_GB2312" pitchFamily="49" charset="-122"/>
                <a:sym typeface="Wingdings" panose="05000000000000000000" pitchFamily="2" charset="2"/>
              </a:rPr>
              <a:t>根</a:t>
            </a:r>
            <a:r>
              <a:rPr lang="zh-CN" altLang="en-US" b="1">
                <a:ea typeface="楷体_GB2312" pitchFamily="49" charset="-122"/>
              </a:rPr>
              <a:t>。</a:t>
            </a:r>
            <a:endParaRPr lang="zh-CN" altLang="en-US" sz="2000" b="1">
              <a:solidFill>
                <a:srgbClr val="008000"/>
              </a:solidFill>
              <a:latin typeface="Arial" panose="020B0604020202020204" pitchFamily="34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grpSp>
        <p:nvGrpSpPr>
          <p:cNvPr id="64579" name="Group 67">
            <a:extLst>
              <a:ext uri="{FF2B5EF4-FFF2-40B4-BE49-F238E27FC236}">
                <a16:creationId xmlns:a16="http://schemas.microsoft.com/office/drawing/2014/main" id="{EFF5938F-6F0E-4D91-091B-73FBB9E67C19}"/>
              </a:ext>
            </a:extLst>
          </p:cNvPr>
          <p:cNvGrpSpPr>
            <a:grpSpLocks/>
          </p:cNvGrpSpPr>
          <p:nvPr/>
        </p:nvGrpSpPr>
        <p:grpSpPr bwMode="auto">
          <a:xfrm>
            <a:off x="441325" y="1346200"/>
            <a:ext cx="5273675" cy="4049713"/>
            <a:chOff x="278" y="848"/>
            <a:chExt cx="3322" cy="2551"/>
          </a:xfrm>
        </p:grpSpPr>
        <p:sp>
          <p:nvSpPr>
            <p:cNvPr id="64574" name="Freeform 62">
              <a:extLst>
                <a:ext uri="{FF2B5EF4-FFF2-40B4-BE49-F238E27FC236}">
                  <a16:creationId xmlns:a16="http://schemas.microsoft.com/office/drawing/2014/main" id="{076DB884-2978-A1D6-06E3-A75ABB0F1B4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337" y="3072"/>
              <a:ext cx="3263" cy="63"/>
            </a:xfrm>
            <a:custGeom>
              <a:avLst/>
              <a:gdLst>
                <a:gd name="T0" fmla="*/ 33 w 2887"/>
                <a:gd name="T1" fmla="*/ 92 w 2887"/>
                <a:gd name="T2" fmla="*/ 151 w 2887"/>
                <a:gd name="T3" fmla="*/ 211 w 2887"/>
                <a:gd name="T4" fmla="*/ 265 w 2887"/>
                <a:gd name="T5" fmla="*/ 324 w 2887"/>
                <a:gd name="T6" fmla="*/ 383 w 2887"/>
                <a:gd name="T7" fmla="*/ 443 w 2887"/>
                <a:gd name="T8" fmla="*/ 502 w 2887"/>
                <a:gd name="T9" fmla="*/ 561 w 2887"/>
                <a:gd name="T10" fmla="*/ 610 w 2887"/>
                <a:gd name="T11" fmla="*/ 669 w 2887"/>
                <a:gd name="T12" fmla="*/ 734 w 2887"/>
                <a:gd name="T13" fmla="*/ 793 w 2887"/>
                <a:gd name="T14" fmla="*/ 853 w 2887"/>
                <a:gd name="T15" fmla="*/ 912 w 2887"/>
                <a:gd name="T16" fmla="*/ 961 w 2887"/>
                <a:gd name="T17" fmla="*/ 1020 w 2887"/>
                <a:gd name="T18" fmla="*/ 1079 w 2887"/>
                <a:gd name="T19" fmla="*/ 1139 w 2887"/>
                <a:gd name="T20" fmla="*/ 1198 w 2887"/>
                <a:gd name="T21" fmla="*/ 1263 w 2887"/>
                <a:gd name="T22" fmla="*/ 1311 w 2887"/>
                <a:gd name="T23" fmla="*/ 1371 w 2887"/>
                <a:gd name="T24" fmla="*/ 1430 w 2887"/>
                <a:gd name="T25" fmla="*/ 1490 w 2887"/>
                <a:gd name="T26" fmla="*/ 1549 w 2887"/>
                <a:gd name="T27" fmla="*/ 1608 w 2887"/>
                <a:gd name="T28" fmla="*/ 1657 w 2887"/>
                <a:gd name="T29" fmla="*/ 1722 w 2887"/>
                <a:gd name="T30" fmla="*/ 1781 w 2887"/>
                <a:gd name="T31" fmla="*/ 1840 w 2887"/>
                <a:gd name="T32" fmla="*/ 1900 w 2887"/>
                <a:gd name="T33" fmla="*/ 1959 w 2887"/>
                <a:gd name="T34" fmla="*/ 2008 w 2887"/>
                <a:gd name="T35" fmla="*/ 2067 w 2887"/>
                <a:gd name="T36" fmla="*/ 2126 w 2887"/>
                <a:gd name="T37" fmla="*/ 2186 w 2887"/>
                <a:gd name="T38" fmla="*/ 2250 w 2887"/>
                <a:gd name="T39" fmla="*/ 2310 w 2887"/>
                <a:gd name="T40" fmla="*/ 2358 w 2887"/>
                <a:gd name="T41" fmla="*/ 2418 w 2887"/>
                <a:gd name="T42" fmla="*/ 2477 w 2887"/>
                <a:gd name="T43" fmla="*/ 2536 w 2887"/>
                <a:gd name="T44" fmla="*/ 2596 w 2887"/>
                <a:gd name="T45" fmla="*/ 2655 w 2887"/>
                <a:gd name="T46" fmla="*/ 2709 w 2887"/>
                <a:gd name="T47" fmla="*/ 2769 w 2887"/>
                <a:gd name="T48" fmla="*/ 2828 w 2887"/>
                <a:gd name="T49" fmla="*/ 2887 w 2887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  <a:cxn ang="0">
                  <a:pos x="T5" y="0"/>
                </a:cxn>
                <a:cxn ang="0">
                  <a:pos x="T6" y="0"/>
                </a:cxn>
                <a:cxn ang="0">
                  <a:pos x="T7" y="0"/>
                </a:cxn>
                <a:cxn ang="0">
                  <a:pos x="T8" y="0"/>
                </a:cxn>
                <a:cxn ang="0">
                  <a:pos x="T9" y="0"/>
                </a:cxn>
                <a:cxn ang="0">
                  <a:pos x="T10" y="0"/>
                </a:cxn>
                <a:cxn ang="0">
                  <a:pos x="T11" y="0"/>
                </a:cxn>
                <a:cxn ang="0">
                  <a:pos x="T12" y="0"/>
                </a:cxn>
                <a:cxn ang="0">
                  <a:pos x="T13" y="0"/>
                </a:cxn>
                <a:cxn ang="0">
                  <a:pos x="T14" y="0"/>
                </a:cxn>
                <a:cxn ang="0">
                  <a:pos x="T15" y="0"/>
                </a:cxn>
                <a:cxn ang="0">
                  <a:pos x="T16" y="0"/>
                </a:cxn>
                <a:cxn ang="0">
                  <a:pos x="T17" y="0"/>
                </a:cxn>
                <a:cxn ang="0">
                  <a:pos x="T18" y="0"/>
                </a:cxn>
                <a:cxn ang="0">
                  <a:pos x="T19" y="0"/>
                </a:cxn>
                <a:cxn ang="0">
                  <a:pos x="T20" y="0"/>
                </a:cxn>
                <a:cxn ang="0">
                  <a:pos x="T21" y="0"/>
                </a:cxn>
                <a:cxn ang="0">
                  <a:pos x="T22" y="0"/>
                </a:cxn>
                <a:cxn ang="0">
                  <a:pos x="T23" y="0"/>
                </a:cxn>
                <a:cxn ang="0">
                  <a:pos x="T24" y="0"/>
                </a:cxn>
                <a:cxn ang="0">
                  <a:pos x="T25" y="0"/>
                </a:cxn>
                <a:cxn ang="0">
                  <a:pos x="T26" y="0"/>
                </a:cxn>
                <a:cxn ang="0">
                  <a:pos x="T27" y="0"/>
                </a:cxn>
                <a:cxn ang="0">
                  <a:pos x="T28" y="0"/>
                </a:cxn>
                <a:cxn ang="0">
                  <a:pos x="T29" y="0"/>
                </a:cxn>
                <a:cxn ang="0">
                  <a:pos x="T30" y="0"/>
                </a:cxn>
                <a:cxn ang="0">
                  <a:pos x="T31" y="0"/>
                </a:cxn>
                <a:cxn ang="0">
                  <a:pos x="T32" y="0"/>
                </a:cxn>
                <a:cxn ang="0">
                  <a:pos x="T33" y="0"/>
                </a:cxn>
                <a:cxn ang="0">
                  <a:pos x="T34" y="0"/>
                </a:cxn>
                <a:cxn ang="0">
                  <a:pos x="T35" y="0"/>
                </a:cxn>
                <a:cxn ang="0">
                  <a:pos x="T36" y="0"/>
                </a:cxn>
                <a:cxn ang="0">
                  <a:pos x="T37" y="0"/>
                </a:cxn>
                <a:cxn ang="0">
                  <a:pos x="T38" y="0"/>
                </a:cxn>
                <a:cxn ang="0">
                  <a:pos x="T39" y="0"/>
                </a:cxn>
                <a:cxn ang="0">
                  <a:pos x="T40" y="0"/>
                </a:cxn>
                <a:cxn ang="0">
                  <a:pos x="T41" y="0"/>
                </a:cxn>
                <a:cxn ang="0">
                  <a:pos x="T42" y="0"/>
                </a:cxn>
                <a:cxn ang="0">
                  <a:pos x="T43" y="0"/>
                </a:cxn>
                <a:cxn ang="0">
                  <a:pos x="T44" y="0"/>
                </a:cxn>
                <a:cxn ang="0">
                  <a:pos x="T45" y="0"/>
                </a:cxn>
                <a:cxn ang="0">
                  <a:pos x="T46" y="0"/>
                </a:cxn>
                <a:cxn ang="0">
                  <a:pos x="T47" y="0"/>
                </a:cxn>
                <a:cxn ang="0">
                  <a:pos x="T48" y="0"/>
                </a:cxn>
                <a:cxn ang="0">
                  <a:pos x="T49" y="0"/>
                </a:cxn>
              </a:cxnLst>
              <a:rect l="0" t="0" r="r" b="b"/>
              <a:pathLst>
                <a:path w="2887">
                  <a:moveTo>
                    <a:pt x="0" y="0"/>
                  </a:moveTo>
                  <a:lnTo>
                    <a:pt x="33" y="0"/>
                  </a:lnTo>
                  <a:lnTo>
                    <a:pt x="65" y="0"/>
                  </a:lnTo>
                  <a:lnTo>
                    <a:pt x="92" y="0"/>
                  </a:lnTo>
                  <a:lnTo>
                    <a:pt x="124" y="0"/>
                  </a:lnTo>
                  <a:lnTo>
                    <a:pt x="151" y="0"/>
                  </a:lnTo>
                  <a:lnTo>
                    <a:pt x="184" y="0"/>
                  </a:lnTo>
                  <a:lnTo>
                    <a:pt x="211" y="0"/>
                  </a:lnTo>
                  <a:lnTo>
                    <a:pt x="232" y="0"/>
                  </a:lnTo>
                  <a:lnTo>
                    <a:pt x="265" y="0"/>
                  </a:lnTo>
                  <a:lnTo>
                    <a:pt x="292" y="0"/>
                  </a:lnTo>
                  <a:lnTo>
                    <a:pt x="324" y="0"/>
                  </a:lnTo>
                  <a:lnTo>
                    <a:pt x="351" y="0"/>
                  </a:lnTo>
                  <a:lnTo>
                    <a:pt x="383" y="0"/>
                  </a:lnTo>
                  <a:lnTo>
                    <a:pt x="410" y="0"/>
                  </a:lnTo>
                  <a:lnTo>
                    <a:pt x="443" y="0"/>
                  </a:lnTo>
                  <a:lnTo>
                    <a:pt x="470" y="0"/>
                  </a:lnTo>
                  <a:lnTo>
                    <a:pt x="502" y="0"/>
                  </a:lnTo>
                  <a:lnTo>
                    <a:pt x="534" y="0"/>
                  </a:lnTo>
                  <a:lnTo>
                    <a:pt x="561" y="0"/>
                  </a:lnTo>
                  <a:lnTo>
                    <a:pt x="583" y="0"/>
                  </a:lnTo>
                  <a:lnTo>
                    <a:pt x="610" y="0"/>
                  </a:lnTo>
                  <a:lnTo>
                    <a:pt x="642" y="0"/>
                  </a:lnTo>
                  <a:lnTo>
                    <a:pt x="669" y="0"/>
                  </a:lnTo>
                  <a:lnTo>
                    <a:pt x="702" y="0"/>
                  </a:lnTo>
                  <a:lnTo>
                    <a:pt x="734" y="0"/>
                  </a:lnTo>
                  <a:lnTo>
                    <a:pt x="761" y="0"/>
                  </a:lnTo>
                  <a:lnTo>
                    <a:pt x="793" y="0"/>
                  </a:lnTo>
                  <a:lnTo>
                    <a:pt x="820" y="0"/>
                  </a:lnTo>
                  <a:lnTo>
                    <a:pt x="853" y="0"/>
                  </a:lnTo>
                  <a:lnTo>
                    <a:pt x="880" y="0"/>
                  </a:lnTo>
                  <a:lnTo>
                    <a:pt x="912" y="0"/>
                  </a:lnTo>
                  <a:lnTo>
                    <a:pt x="934" y="0"/>
                  </a:lnTo>
                  <a:lnTo>
                    <a:pt x="961" y="0"/>
                  </a:lnTo>
                  <a:lnTo>
                    <a:pt x="993" y="0"/>
                  </a:lnTo>
                  <a:lnTo>
                    <a:pt x="1020" y="0"/>
                  </a:lnTo>
                  <a:lnTo>
                    <a:pt x="1052" y="0"/>
                  </a:lnTo>
                  <a:lnTo>
                    <a:pt x="1079" y="0"/>
                  </a:lnTo>
                  <a:lnTo>
                    <a:pt x="1112" y="0"/>
                  </a:lnTo>
                  <a:lnTo>
                    <a:pt x="1139" y="0"/>
                  </a:lnTo>
                  <a:lnTo>
                    <a:pt x="1171" y="0"/>
                  </a:lnTo>
                  <a:lnTo>
                    <a:pt x="1198" y="0"/>
                  </a:lnTo>
                  <a:lnTo>
                    <a:pt x="1231" y="0"/>
                  </a:lnTo>
                  <a:lnTo>
                    <a:pt x="1263" y="0"/>
                  </a:lnTo>
                  <a:lnTo>
                    <a:pt x="1279" y="0"/>
                  </a:lnTo>
                  <a:lnTo>
                    <a:pt x="1311" y="0"/>
                  </a:lnTo>
                  <a:lnTo>
                    <a:pt x="1338" y="0"/>
                  </a:lnTo>
                  <a:lnTo>
                    <a:pt x="1371" y="0"/>
                  </a:lnTo>
                  <a:lnTo>
                    <a:pt x="1398" y="0"/>
                  </a:lnTo>
                  <a:lnTo>
                    <a:pt x="1430" y="0"/>
                  </a:lnTo>
                  <a:lnTo>
                    <a:pt x="1457" y="0"/>
                  </a:lnTo>
                  <a:lnTo>
                    <a:pt x="1490" y="0"/>
                  </a:lnTo>
                  <a:lnTo>
                    <a:pt x="1522" y="0"/>
                  </a:lnTo>
                  <a:lnTo>
                    <a:pt x="1549" y="0"/>
                  </a:lnTo>
                  <a:lnTo>
                    <a:pt x="1581" y="0"/>
                  </a:lnTo>
                  <a:lnTo>
                    <a:pt x="1608" y="0"/>
                  </a:lnTo>
                  <a:lnTo>
                    <a:pt x="1630" y="0"/>
                  </a:lnTo>
                  <a:lnTo>
                    <a:pt x="1657" y="0"/>
                  </a:lnTo>
                  <a:lnTo>
                    <a:pt x="1689" y="0"/>
                  </a:lnTo>
                  <a:lnTo>
                    <a:pt x="1722" y="0"/>
                  </a:lnTo>
                  <a:lnTo>
                    <a:pt x="1749" y="0"/>
                  </a:lnTo>
                  <a:lnTo>
                    <a:pt x="1781" y="0"/>
                  </a:lnTo>
                  <a:lnTo>
                    <a:pt x="1808" y="0"/>
                  </a:lnTo>
                  <a:lnTo>
                    <a:pt x="1840" y="0"/>
                  </a:lnTo>
                  <a:lnTo>
                    <a:pt x="1867" y="0"/>
                  </a:lnTo>
                  <a:lnTo>
                    <a:pt x="1900" y="0"/>
                  </a:lnTo>
                  <a:lnTo>
                    <a:pt x="1927" y="0"/>
                  </a:lnTo>
                  <a:lnTo>
                    <a:pt x="1959" y="0"/>
                  </a:lnTo>
                  <a:lnTo>
                    <a:pt x="1981" y="0"/>
                  </a:lnTo>
                  <a:lnTo>
                    <a:pt x="2008" y="0"/>
                  </a:lnTo>
                  <a:lnTo>
                    <a:pt x="2040" y="0"/>
                  </a:lnTo>
                  <a:lnTo>
                    <a:pt x="2067" y="0"/>
                  </a:lnTo>
                  <a:lnTo>
                    <a:pt x="2099" y="0"/>
                  </a:lnTo>
                  <a:lnTo>
                    <a:pt x="2126" y="0"/>
                  </a:lnTo>
                  <a:lnTo>
                    <a:pt x="2159" y="0"/>
                  </a:lnTo>
                  <a:lnTo>
                    <a:pt x="2186" y="0"/>
                  </a:lnTo>
                  <a:lnTo>
                    <a:pt x="2218" y="0"/>
                  </a:lnTo>
                  <a:lnTo>
                    <a:pt x="2250" y="0"/>
                  </a:lnTo>
                  <a:lnTo>
                    <a:pt x="2277" y="0"/>
                  </a:lnTo>
                  <a:lnTo>
                    <a:pt x="2310" y="0"/>
                  </a:lnTo>
                  <a:lnTo>
                    <a:pt x="2326" y="0"/>
                  </a:lnTo>
                  <a:lnTo>
                    <a:pt x="2358" y="0"/>
                  </a:lnTo>
                  <a:lnTo>
                    <a:pt x="2385" y="0"/>
                  </a:lnTo>
                  <a:lnTo>
                    <a:pt x="2418" y="0"/>
                  </a:lnTo>
                  <a:lnTo>
                    <a:pt x="2445" y="0"/>
                  </a:lnTo>
                  <a:lnTo>
                    <a:pt x="2477" y="0"/>
                  </a:lnTo>
                  <a:lnTo>
                    <a:pt x="2509" y="0"/>
                  </a:lnTo>
                  <a:lnTo>
                    <a:pt x="2536" y="0"/>
                  </a:lnTo>
                  <a:lnTo>
                    <a:pt x="2569" y="0"/>
                  </a:lnTo>
                  <a:lnTo>
                    <a:pt x="2596" y="0"/>
                  </a:lnTo>
                  <a:lnTo>
                    <a:pt x="2628" y="0"/>
                  </a:lnTo>
                  <a:lnTo>
                    <a:pt x="2655" y="0"/>
                  </a:lnTo>
                  <a:lnTo>
                    <a:pt x="2677" y="0"/>
                  </a:lnTo>
                  <a:lnTo>
                    <a:pt x="2709" y="0"/>
                  </a:lnTo>
                  <a:lnTo>
                    <a:pt x="2736" y="0"/>
                  </a:lnTo>
                  <a:lnTo>
                    <a:pt x="2769" y="0"/>
                  </a:lnTo>
                  <a:lnTo>
                    <a:pt x="2795" y="0"/>
                  </a:lnTo>
                  <a:lnTo>
                    <a:pt x="2828" y="0"/>
                  </a:lnTo>
                  <a:lnTo>
                    <a:pt x="2855" y="0"/>
                  </a:lnTo>
                  <a:lnTo>
                    <a:pt x="2887" y="0"/>
                  </a:lnTo>
                </a:path>
              </a:pathLst>
            </a:custGeom>
            <a:noFill/>
            <a:ln w="17526">
              <a:solidFill>
                <a:srgbClr val="000000"/>
              </a:solidFill>
              <a:prstDash val="solid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5" name="Rectangle 63">
              <a:extLst>
                <a:ext uri="{FF2B5EF4-FFF2-40B4-BE49-F238E27FC236}">
                  <a16:creationId xmlns:a16="http://schemas.microsoft.com/office/drawing/2014/main" id="{091E6392-1D96-48AA-3EFB-82ED659924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928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 b="1"/>
            </a:p>
          </p:txBody>
        </p:sp>
        <p:sp>
          <p:nvSpPr>
            <p:cNvPr id="64576" name="Freeform 64">
              <a:extLst>
                <a:ext uri="{FF2B5EF4-FFF2-40B4-BE49-F238E27FC236}">
                  <a16:creationId xmlns:a16="http://schemas.microsoft.com/office/drawing/2014/main" id="{DECA9736-223A-BE33-8DF5-C5952009DF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7" y="875"/>
              <a:ext cx="1" cy="2260"/>
            </a:xfrm>
            <a:custGeom>
              <a:avLst/>
              <a:gdLst>
                <a:gd name="T0" fmla="*/ 2238 h 2260"/>
                <a:gd name="T1" fmla="*/ 2190 h 2260"/>
                <a:gd name="T2" fmla="*/ 2152 h 2260"/>
                <a:gd name="T3" fmla="*/ 2104 h 2260"/>
                <a:gd name="T4" fmla="*/ 2061 h 2260"/>
                <a:gd name="T5" fmla="*/ 2012 h 2260"/>
                <a:gd name="T6" fmla="*/ 1964 h 2260"/>
                <a:gd name="T7" fmla="*/ 1921 h 2260"/>
                <a:gd name="T8" fmla="*/ 1873 h 2260"/>
                <a:gd name="T9" fmla="*/ 1835 h 2260"/>
                <a:gd name="T10" fmla="*/ 1781 h 2260"/>
                <a:gd name="T11" fmla="*/ 1733 h 2260"/>
                <a:gd name="T12" fmla="*/ 1695 h 2260"/>
                <a:gd name="T13" fmla="*/ 1641 h 2260"/>
                <a:gd name="T14" fmla="*/ 1603 h 2260"/>
                <a:gd name="T15" fmla="*/ 1555 h 2260"/>
                <a:gd name="T16" fmla="*/ 1507 h 2260"/>
                <a:gd name="T17" fmla="*/ 1464 h 2260"/>
                <a:gd name="T18" fmla="*/ 1415 h 2260"/>
                <a:gd name="T19" fmla="*/ 1377 h 2260"/>
                <a:gd name="T20" fmla="*/ 1324 h 2260"/>
                <a:gd name="T21" fmla="*/ 1275 h 2260"/>
                <a:gd name="T22" fmla="*/ 1238 h 2260"/>
                <a:gd name="T23" fmla="*/ 1184 h 2260"/>
                <a:gd name="T24" fmla="*/ 1146 h 2260"/>
                <a:gd name="T25" fmla="*/ 1098 h 2260"/>
                <a:gd name="T26" fmla="*/ 1049 h 2260"/>
                <a:gd name="T27" fmla="*/ 1006 h 2260"/>
                <a:gd name="T28" fmla="*/ 958 h 2260"/>
                <a:gd name="T29" fmla="*/ 920 h 2260"/>
                <a:gd name="T30" fmla="*/ 866 h 2260"/>
                <a:gd name="T31" fmla="*/ 829 h 2260"/>
                <a:gd name="T32" fmla="*/ 780 h 2260"/>
                <a:gd name="T33" fmla="*/ 726 h 2260"/>
                <a:gd name="T34" fmla="*/ 689 h 2260"/>
                <a:gd name="T35" fmla="*/ 640 h 2260"/>
                <a:gd name="T36" fmla="*/ 597 h 2260"/>
                <a:gd name="T37" fmla="*/ 549 h 2260"/>
                <a:gd name="T38" fmla="*/ 500 h 2260"/>
                <a:gd name="T39" fmla="*/ 463 h 2260"/>
                <a:gd name="T40" fmla="*/ 409 h 2260"/>
                <a:gd name="T41" fmla="*/ 371 h 2260"/>
                <a:gd name="T42" fmla="*/ 323 h 2260"/>
                <a:gd name="T43" fmla="*/ 269 h 2260"/>
                <a:gd name="T44" fmla="*/ 231 h 2260"/>
                <a:gd name="T45" fmla="*/ 183 h 2260"/>
                <a:gd name="T46" fmla="*/ 140 h 2260"/>
                <a:gd name="T47" fmla="*/ 91 h 2260"/>
                <a:gd name="T48" fmla="*/ 43 h 2260"/>
                <a:gd name="T49" fmla="*/ 0 h 2260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  <a:cxn ang="0">
                  <a:pos x="0" y="T3"/>
                </a:cxn>
                <a:cxn ang="0">
                  <a:pos x="0" y="T4"/>
                </a:cxn>
                <a:cxn ang="0">
                  <a:pos x="0" y="T5"/>
                </a:cxn>
                <a:cxn ang="0">
                  <a:pos x="0" y="T6"/>
                </a:cxn>
                <a:cxn ang="0">
                  <a:pos x="0" y="T7"/>
                </a:cxn>
                <a:cxn ang="0">
                  <a:pos x="0" y="T8"/>
                </a:cxn>
                <a:cxn ang="0">
                  <a:pos x="0" y="T9"/>
                </a:cxn>
                <a:cxn ang="0">
                  <a:pos x="0" y="T10"/>
                </a:cxn>
                <a:cxn ang="0">
                  <a:pos x="0" y="T11"/>
                </a:cxn>
                <a:cxn ang="0">
                  <a:pos x="0" y="T12"/>
                </a:cxn>
                <a:cxn ang="0">
                  <a:pos x="0" y="T13"/>
                </a:cxn>
                <a:cxn ang="0">
                  <a:pos x="0" y="T14"/>
                </a:cxn>
                <a:cxn ang="0">
                  <a:pos x="0" y="T15"/>
                </a:cxn>
                <a:cxn ang="0">
                  <a:pos x="0" y="T16"/>
                </a:cxn>
                <a:cxn ang="0">
                  <a:pos x="0" y="T17"/>
                </a:cxn>
                <a:cxn ang="0">
                  <a:pos x="0" y="T18"/>
                </a:cxn>
                <a:cxn ang="0">
                  <a:pos x="0" y="T19"/>
                </a:cxn>
                <a:cxn ang="0">
                  <a:pos x="0" y="T20"/>
                </a:cxn>
                <a:cxn ang="0">
                  <a:pos x="0" y="T21"/>
                </a:cxn>
                <a:cxn ang="0">
                  <a:pos x="0" y="T22"/>
                </a:cxn>
                <a:cxn ang="0">
                  <a:pos x="0" y="T23"/>
                </a:cxn>
                <a:cxn ang="0">
                  <a:pos x="0" y="T24"/>
                </a:cxn>
                <a:cxn ang="0">
                  <a:pos x="0" y="T25"/>
                </a:cxn>
                <a:cxn ang="0">
                  <a:pos x="0" y="T26"/>
                </a:cxn>
                <a:cxn ang="0">
                  <a:pos x="0" y="T27"/>
                </a:cxn>
                <a:cxn ang="0">
                  <a:pos x="0" y="T28"/>
                </a:cxn>
                <a:cxn ang="0">
                  <a:pos x="0" y="T29"/>
                </a:cxn>
                <a:cxn ang="0">
                  <a:pos x="0" y="T30"/>
                </a:cxn>
                <a:cxn ang="0">
                  <a:pos x="0" y="T31"/>
                </a:cxn>
                <a:cxn ang="0">
                  <a:pos x="0" y="T32"/>
                </a:cxn>
                <a:cxn ang="0">
                  <a:pos x="0" y="T33"/>
                </a:cxn>
                <a:cxn ang="0">
                  <a:pos x="0" y="T34"/>
                </a:cxn>
                <a:cxn ang="0">
                  <a:pos x="0" y="T35"/>
                </a:cxn>
                <a:cxn ang="0">
                  <a:pos x="0" y="T36"/>
                </a:cxn>
                <a:cxn ang="0">
                  <a:pos x="0" y="T37"/>
                </a:cxn>
                <a:cxn ang="0">
                  <a:pos x="0" y="T38"/>
                </a:cxn>
                <a:cxn ang="0">
                  <a:pos x="0" y="T39"/>
                </a:cxn>
                <a:cxn ang="0">
                  <a:pos x="0" y="T40"/>
                </a:cxn>
                <a:cxn ang="0">
                  <a:pos x="0" y="T41"/>
                </a:cxn>
                <a:cxn ang="0">
                  <a:pos x="0" y="T42"/>
                </a:cxn>
                <a:cxn ang="0">
                  <a:pos x="0" y="T43"/>
                </a:cxn>
                <a:cxn ang="0">
                  <a:pos x="0" y="T44"/>
                </a:cxn>
                <a:cxn ang="0">
                  <a:pos x="0" y="T45"/>
                </a:cxn>
                <a:cxn ang="0">
                  <a:pos x="0" y="T46"/>
                </a:cxn>
                <a:cxn ang="0">
                  <a:pos x="0" y="T47"/>
                </a:cxn>
                <a:cxn ang="0">
                  <a:pos x="0" y="T48"/>
                </a:cxn>
                <a:cxn ang="0">
                  <a:pos x="0" y="T49"/>
                </a:cxn>
              </a:cxnLst>
              <a:rect l="0" t="0" r="r" b="b"/>
              <a:pathLst>
                <a:path h="2260">
                  <a:moveTo>
                    <a:pt x="0" y="2260"/>
                  </a:moveTo>
                  <a:lnTo>
                    <a:pt x="0" y="2238"/>
                  </a:lnTo>
                  <a:lnTo>
                    <a:pt x="0" y="2222"/>
                  </a:lnTo>
                  <a:lnTo>
                    <a:pt x="0" y="2190"/>
                  </a:lnTo>
                  <a:lnTo>
                    <a:pt x="0" y="2169"/>
                  </a:lnTo>
                  <a:lnTo>
                    <a:pt x="0" y="2152"/>
                  </a:lnTo>
                  <a:lnTo>
                    <a:pt x="0" y="2120"/>
                  </a:lnTo>
                  <a:lnTo>
                    <a:pt x="0" y="2104"/>
                  </a:lnTo>
                  <a:lnTo>
                    <a:pt x="0" y="2082"/>
                  </a:lnTo>
                  <a:lnTo>
                    <a:pt x="0" y="2061"/>
                  </a:lnTo>
                  <a:lnTo>
                    <a:pt x="0" y="2034"/>
                  </a:lnTo>
                  <a:lnTo>
                    <a:pt x="0" y="2012"/>
                  </a:lnTo>
                  <a:lnTo>
                    <a:pt x="0" y="1991"/>
                  </a:lnTo>
                  <a:lnTo>
                    <a:pt x="0" y="1964"/>
                  </a:lnTo>
                  <a:lnTo>
                    <a:pt x="0" y="1943"/>
                  </a:lnTo>
                  <a:lnTo>
                    <a:pt x="0" y="1921"/>
                  </a:lnTo>
                  <a:lnTo>
                    <a:pt x="0" y="1894"/>
                  </a:lnTo>
                  <a:lnTo>
                    <a:pt x="0" y="1873"/>
                  </a:lnTo>
                  <a:lnTo>
                    <a:pt x="0" y="1851"/>
                  </a:lnTo>
                  <a:lnTo>
                    <a:pt x="0" y="1835"/>
                  </a:lnTo>
                  <a:lnTo>
                    <a:pt x="0" y="1803"/>
                  </a:lnTo>
                  <a:lnTo>
                    <a:pt x="0" y="1781"/>
                  </a:lnTo>
                  <a:lnTo>
                    <a:pt x="0" y="1765"/>
                  </a:lnTo>
                  <a:lnTo>
                    <a:pt x="0" y="1733"/>
                  </a:lnTo>
                  <a:lnTo>
                    <a:pt x="0" y="1711"/>
                  </a:lnTo>
                  <a:lnTo>
                    <a:pt x="0" y="1695"/>
                  </a:lnTo>
                  <a:lnTo>
                    <a:pt x="0" y="1663"/>
                  </a:lnTo>
                  <a:lnTo>
                    <a:pt x="0" y="1641"/>
                  </a:lnTo>
                  <a:lnTo>
                    <a:pt x="0" y="1625"/>
                  </a:lnTo>
                  <a:lnTo>
                    <a:pt x="0" y="1603"/>
                  </a:lnTo>
                  <a:lnTo>
                    <a:pt x="0" y="1577"/>
                  </a:lnTo>
                  <a:lnTo>
                    <a:pt x="0" y="1555"/>
                  </a:lnTo>
                  <a:lnTo>
                    <a:pt x="0" y="1534"/>
                  </a:lnTo>
                  <a:lnTo>
                    <a:pt x="0" y="1507"/>
                  </a:lnTo>
                  <a:lnTo>
                    <a:pt x="0" y="1485"/>
                  </a:lnTo>
                  <a:lnTo>
                    <a:pt x="0" y="1464"/>
                  </a:lnTo>
                  <a:lnTo>
                    <a:pt x="0" y="1447"/>
                  </a:lnTo>
                  <a:lnTo>
                    <a:pt x="0" y="1415"/>
                  </a:lnTo>
                  <a:lnTo>
                    <a:pt x="0" y="1394"/>
                  </a:lnTo>
                  <a:lnTo>
                    <a:pt x="0" y="1377"/>
                  </a:lnTo>
                  <a:lnTo>
                    <a:pt x="0" y="1345"/>
                  </a:lnTo>
                  <a:lnTo>
                    <a:pt x="0" y="1324"/>
                  </a:lnTo>
                  <a:lnTo>
                    <a:pt x="0" y="1307"/>
                  </a:lnTo>
                  <a:lnTo>
                    <a:pt x="0" y="1275"/>
                  </a:lnTo>
                  <a:lnTo>
                    <a:pt x="0" y="1254"/>
                  </a:lnTo>
                  <a:lnTo>
                    <a:pt x="0" y="1238"/>
                  </a:lnTo>
                  <a:lnTo>
                    <a:pt x="0" y="1216"/>
                  </a:lnTo>
                  <a:lnTo>
                    <a:pt x="0" y="1184"/>
                  </a:lnTo>
                  <a:lnTo>
                    <a:pt x="0" y="1168"/>
                  </a:lnTo>
                  <a:lnTo>
                    <a:pt x="0" y="1146"/>
                  </a:lnTo>
                  <a:lnTo>
                    <a:pt x="0" y="1119"/>
                  </a:lnTo>
                  <a:lnTo>
                    <a:pt x="0" y="1098"/>
                  </a:lnTo>
                  <a:lnTo>
                    <a:pt x="0" y="1076"/>
                  </a:lnTo>
                  <a:lnTo>
                    <a:pt x="0" y="1049"/>
                  </a:lnTo>
                  <a:lnTo>
                    <a:pt x="0" y="1028"/>
                  </a:lnTo>
                  <a:lnTo>
                    <a:pt x="0" y="1006"/>
                  </a:lnTo>
                  <a:lnTo>
                    <a:pt x="0" y="985"/>
                  </a:lnTo>
                  <a:lnTo>
                    <a:pt x="0" y="958"/>
                  </a:lnTo>
                  <a:lnTo>
                    <a:pt x="0" y="936"/>
                  </a:lnTo>
                  <a:lnTo>
                    <a:pt x="0" y="920"/>
                  </a:lnTo>
                  <a:lnTo>
                    <a:pt x="0" y="888"/>
                  </a:lnTo>
                  <a:lnTo>
                    <a:pt x="0" y="866"/>
                  </a:lnTo>
                  <a:lnTo>
                    <a:pt x="0" y="850"/>
                  </a:lnTo>
                  <a:lnTo>
                    <a:pt x="0" y="829"/>
                  </a:lnTo>
                  <a:lnTo>
                    <a:pt x="0" y="796"/>
                  </a:lnTo>
                  <a:lnTo>
                    <a:pt x="0" y="780"/>
                  </a:lnTo>
                  <a:lnTo>
                    <a:pt x="0" y="759"/>
                  </a:lnTo>
                  <a:lnTo>
                    <a:pt x="0" y="726"/>
                  </a:lnTo>
                  <a:lnTo>
                    <a:pt x="0" y="710"/>
                  </a:lnTo>
                  <a:lnTo>
                    <a:pt x="0" y="689"/>
                  </a:lnTo>
                  <a:lnTo>
                    <a:pt x="0" y="656"/>
                  </a:lnTo>
                  <a:lnTo>
                    <a:pt x="0" y="640"/>
                  </a:lnTo>
                  <a:lnTo>
                    <a:pt x="0" y="619"/>
                  </a:lnTo>
                  <a:lnTo>
                    <a:pt x="0" y="597"/>
                  </a:lnTo>
                  <a:lnTo>
                    <a:pt x="0" y="570"/>
                  </a:lnTo>
                  <a:lnTo>
                    <a:pt x="0" y="549"/>
                  </a:lnTo>
                  <a:lnTo>
                    <a:pt x="0" y="527"/>
                  </a:lnTo>
                  <a:lnTo>
                    <a:pt x="0" y="500"/>
                  </a:lnTo>
                  <a:lnTo>
                    <a:pt x="0" y="479"/>
                  </a:lnTo>
                  <a:lnTo>
                    <a:pt x="0" y="463"/>
                  </a:lnTo>
                  <a:lnTo>
                    <a:pt x="0" y="430"/>
                  </a:lnTo>
                  <a:lnTo>
                    <a:pt x="0" y="409"/>
                  </a:lnTo>
                  <a:lnTo>
                    <a:pt x="0" y="393"/>
                  </a:lnTo>
                  <a:lnTo>
                    <a:pt x="0" y="371"/>
                  </a:lnTo>
                  <a:lnTo>
                    <a:pt x="0" y="339"/>
                  </a:lnTo>
                  <a:lnTo>
                    <a:pt x="0" y="323"/>
                  </a:lnTo>
                  <a:lnTo>
                    <a:pt x="0" y="301"/>
                  </a:lnTo>
                  <a:lnTo>
                    <a:pt x="0" y="269"/>
                  </a:lnTo>
                  <a:lnTo>
                    <a:pt x="0" y="253"/>
                  </a:lnTo>
                  <a:lnTo>
                    <a:pt x="0" y="231"/>
                  </a:lnTo>
                  <a:lnTo>
                    <a:pt x="0" y="210"/>
                  </a:lnTo>
                  <a:lnTo>
                    <a:pt x="0" y="183"/>
                  </a:lnTo>
                  <a:lnTo>
                    <a:pt x="0" y="161"/>
                  </a:lnTo>
                  <a:lnTo>
                    <a:pt x="0" y="140"/>
                  </a:lnTo>
                  <a:lnTo>
                    <a:pt x="0" y="113"/>
                  </a:lnTo>
                  <a:lnTo>
                    <a:pt x="0" y="91"/>
                  </a:lnTo>
                  <a:lnTo>
                    <a:pt x="0" y="70"/>
                  </a:lnTo>
                  <a:lnTo>
                    <a:pt x="0" y="43"/>
                  </a:lnTo>
                  <a:lnTo>
                    <a:pt x="0" y="21"/>
                  </a:lnTo>
                  <a:lnTo>
                    <a:pt x="0" y="0"/>
                  </a:lnTo>
                </a:path>
              </a:pathLst>
            </a:custGeom>
            <a:noFill/>
            <a:ln w="17526">
              <a:solidFill>
                <a:srgbClr val="000000"/>
              </a:solidFill>
              <a:prstDash val="solid"/>
              <a:round/>
              <a:headEnd/>
              <a:tailEnd type="arrow" w="med" len="lg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577" name="Rectangle 65">
              <a:extLst>
                <a:ext uri="{FF2B5EF4-FFF2-40B4-BE49-F238E27FC236}">
                  <a16:creationId xmlns:a16="http://schemas.microsoft.com/office/drawing/2014/main" id="{72AEB5CC-2A39-DE9C-511F-882358C16B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3" y="848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y</a:t>
              </a:r>
              <a:endParaRPr lang="en-US" altLang="zh-CN" b="1"/>
            </a:p>
          </p:txBody>
        </p:sp>
        <p:sp>
          <p:nvSpPr>
            <p:cNvPr id="64578" name="Rectangle 66">
              <a:extLst>
                <a:ext uri="{FF2B5EF4-FFF2-40B4-BE49-F238E27FC236}">
                  <a16:creationId xmlns:a16="http://schemas.microsoft.com/office/drawing/2014/main" id="{B8F9BAFE-525D-0A62-13F4-F8EB7FC877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" y="3173"/>
              <a:ext cx="167" cy="2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>
                  <a:solidFill>
                    <a:srgbClr val="000000"/>
                  </a:solidFill>
                  <a:latin typeface="Arial" panose="020B0604020202020204" pitchFamily="34" charset="0"/>
                </a:rPr>
                <a:t>0</a:t>
              </a:r>
              <a:endParaRPr lang="en-US" altLang="zh-CN"/>
            </a:p>
          </p:txBody>
        </p:sp>
      </p:grpSp>
      <p:grpSp>
        <p:nvGrpSpPr>
          <p:cNvPr id="64588" name="Group 76">
            <a:extLst>
              <a:ext uri="{FF2B5EF4-FFF2-40B4-BE49-F238E27FC236}">
                <a16:creationId xmlns:a16="http://schemas.microsoft.com/office/drawing/2014/main" id="{55E775EC-BB37-CBCB-BE9B-2BB0BDB0AF1F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2590800"/>
            <a:ext cx="5207000" cy="1676400"/>
            <a:chOff x="558" y="1632"/>
            <a:chExt cx="3280" cy="1056"/>
          </a:xfrm>
        </p:grpSpPr>
        <p:sp>
          <p:nvSpPr>
            <p:cNvPr id="64580" name="Freeform 68">
              <a:extLst>
                <a:ext uri="{FF2B5EF4-FFF2-40B4-BE49-F238E27FC236}">
                  <a16:creationId xmlns:a16="http://schemas.microsoft.com/office/drawing/2014/main" id="{FBC49D0C-F0C8-A2EF-0B46-2E1566FEBD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" y="1720"/>
              <a:ext cx="2596" cy="968"/>
            </a:xfrm>
            <a:custGeom>
              <a:avLst/>
              <a:gdLst>
                <a:gd name="T0" fmla="*/ 44 w 2596"/>
                <a:gd name="T1" fmla="*/ 936 h 968"/>
                <a:gd name="T2" fmla="*/ 81 w 2596"/>
                <a:gd name="T3" fmla="*/ 898 h 968"/>
                <a:gd name="T4" fmla="*/ 119 w 2596"/>
                <a:gd name="T5" fmla="*/ 866 h 968"/>
                <a:gd name="T6" fmla="*/ 151 w 2596"/>
                <a:gd name="T7" fmla="*/ 839 h 968"/>
                <a:gd name="T8" fmla="*/ 189 w 2596"/>
                <a:gd name="T9" fmla="*/ 818 h 968"/>
                <a:gd name="T10" fmla="*/ 232 w 2596"/>
                <a:gd name="T11" fmla="*/ 791 h 968"/>
                <a:gd name="T12" fmla="*/ 270 w 2596"/>
                <a:gd name="T13" fmla="*/ 758 h 968"/>
                <a:gd name="T14" fmla="*/ 313 w 2596"/>
                <a:gd name="T15" fmla="*/ 732 h 968"/>
                <a:gd name="T16" fmla="*/ 351 w 2596"/>
                <a:gd name="T17" fmla="*/ 699 h 968"/>
                <a:gd name="T18" fmla="*/ 384 w 2596"/>
                <a:gd name="T19" fmla="*/ 667 h 968"/>
                <a:gd name="T20" fmla="*/ 421 w 2596"/>
                <a:gd name="T21" fmla="*/ 651 h 968"/>
                <a:gd name="T22" fmla="*/ 448 w 2596"/>
                <a:gd name="T23" fmla="*/ 629 h 968"/>
                <a:gd name="T24" fmla="*/ 491 w 2596"/>
                <a:gd name="T25" fmla="*/ 602 h 968"/>
                <a:gd name="T26" fmla="*/ 529 w 2596"/>
                <a:gd name="T27" fmla="*/ 581 h 968"/>
                <a:gd name="T28" fmla="*/ 572 w 2596"/>
                <a:gd name="T29" fmla="*/ 549 h 968"/>
                <a:gd name="T30" fmla="*/ 610 w 2596"/>
                <a:gd name="T31" fmla="*/ 532 h 968"/>
                <a:gd name="T32" fmla="*/ 643 w 2596"/>
                <a:gd name="T33" fmla="*/ 500 h 968"/>
                <a:gd name="T34" fmla="*/ 680 w 2596"/>
                <a:gd name="T35" fmla="*/ 479 h 968"/>
                <a:gd name="T36" fmla="*/ 718 w 2596"/>
                <a:gd name="T37" fmla="*/ 462 h 968"/>
                <a:gd name="T38" fmla="*/ 761 w 2596"/>
                <a:gd name="T39" fmla="*/ 441 h 968"/>
                <a:gd name="T40" fmla="*/ 788 w 2596"/>
                <a:gd name="T41" fmla="*/ 419 h 968"/>
                <a:gd name="T42" fmla="*/ 831 w 2596"/>
                <a:gd name="T43" fmla="*/ 403 h 968"/>
                <a:gd name="T44" fmla="*/ 880 w 2596"/>
                <a:gd name="T45" fmla="*/ 371 h 968"/>
                <a:gd name="T46" fmla="*/ 907 w 2596"/>
                <a:gd name="T47" fmla="*/ 349 h 968"/>
                <a:gd name="T48" fmla="*/ 961 w 2596"/>
                <a:gd name="T49" fmla="*/ 333 h 968"/>
                <a:gd name="T50" fmla="*/ 1010 w 2596"/>
                <a:gd name="T51" fmla="*/ 312 h 968"/>
                <a:gd name="T52" fmla="*/ 1058 w 2596"/>
                <a:gd name="T53" fmla="*/ 290 h 968"/>
                <a:gd name="T54" fmla="*/ 1090 w 2596"/>
                <a:gd name="T55" fmla="*/ 274 h 968"/>
                <a:gd name="T56" fmla="*/ 1139 w 2596"/>
                <a:gd name="T57" fmla="*/ 253 h 968"/>
                <a:gd name="T58" fmla="*/ 1171 w 2596"/>
                <a:gd name="T59" fmla="*/ 231 h 968"/>
                <a:gd name="T60" fmla="*/ 1209 w 2596"/>
                <a:gd name="T61" fmla="*/ 220 h 968"/>
                <a:gd name="T62" fmla="*/ 1247 w 2596"/>
                <a:gd name="T63" fmla="*/ 204 h 968"/>
                <a:gd name="T64" fmla="*/ 1301 w 2596"/>
                <a:gd name="T65" fmla="*/ 193 h 968"/>
                <a:gd name="T66" fmla="*/ 1328 w 2596"/>
                <a:gd name="T67" fmla="*/ 172 h 968"/>
                <a:gd name="T68" fmla="*/ 1371 w 2596"/>
                <a:gd name="T69" fmla="*/ 161 h 968"/>
                <a:gd name="T70" fmla="*/ 1420 w 2596"/>
                <a:gd name="T71" fmla="*/ 140 h 968"/>
                <a:gd name="T72" fmla="*/ 1457 w 2596"/>
                <a:gd name="T73" fmla="*/ 134 h 968"/>
                <a:gd name="T74" fmla="*/ 1501 w 2596"/>
                <a:gd name="T75" fmla="*/ 123 h 968"/>
                <a:gd name="T76" fmla="*/ 1549 w 2596"/>
                <a:gd name="T77" fmla="*/ 113 h 968"/>
                <a:gd name="T78" fmla="*/ 1587 w 2596"/>
                <a:gd name="T79" fmla="*/ 102 h 968"/>
                <a:gd name="T80" fmla="*/ 1630 w 2596"/>
                <a:gd name="T81" fmla="*/ 80 h 968"/>
                <a:gd name="T82" fmla="*/ 1679 w 2596"/>
                <a:gd name="T83" fmla="*/ 75 h 968"/>
                <a:gd name="T84" fmla="*/ 1727 w 2596"/>
                <a:gd name="T85" fmla="*/ 64 h 968"/>
                <a:gd name="T86" fmla="*/ 1765 w 2596"/>
                <a:gd name="T87" fmla="*/ 53 h 968"/>
                <a:gd name="T88" fmla="*/ 1819 w 2596"/>
                <a:gd name="T89" fmla="*/ 43 h 968"/>
                <a:gd name="T90" fmla="*/ 1868 w 2596"/>
                <a:gd name="T91" fmla="*/ 43 h 968"/>
                <a:gd name="T92" fmla="*/ 1916 w 2596"/>
                <a:gd name="T93" fmla="*/ 32 h 968"/>
                <a:gd name="T94" fmla="*/ 1965 w 2596"/>
                <a:gd name="T95" fmla="*/ 21 h 968"/>
                <a:gd name="T96" fmla="*/ 2019 w 2596"/>
                <a:gd name="T97" fmla="*/ 21 h 968"/>
                <a:gd name="T98" fmla="*/ 2067 w 2596"/>
                <a:gd name="T99" fmla="*/ 10 h 968"/>
                <a:gd name="T100" fmla="*/ 2116 w 2596"/>
                <a:gd name="T101" fmla="*/ 10 h 968"/>
                <a:gd name="T102" fmla="*/ 2164 w 2596"/>
                <a:gd name="T103" fmla="*/ 0 h 968"/>
                <a:gd name="T104" fmla="*/ 2218 w 2596"/>
                <a:gd name="T105" fmla="*/ 0 h 968"/>
                <a:gd name="T106" fmla="*/ 2267 w 2596"/>
                <a:gd name="T107" fmla="*/ 0 h 968"/>
                <a:gd name="T108" fmla="*/ 2315 w 2596"/>
                <a:gd name="T109" fmla="*/ 0 h 968"/>
                <a:gd name="T110" fmla="*/ 2364 w 2596"/>
                <a:gd name="T111" fmla="*/ 0 h 968"/>
                <a:gd name="T112" fmla="*/ 2418 w 2596"/>
                <a:gd name="T113" fmla="*/ 0 h 968"/>
                <a:gd name="T114" fmla="*/ 2456 w 2596"/>
                <a:gd name="T115" fmla="*/ 10 h 968"/>
                <a:gd name="T116" fmla="*/ 2504 w 2596"/>
                <a:gd name="T117" fmla="*/ 10 h 968"/>
                <a:gd name="T118" fmla="*/ 2553 w 2596"/>
                <a:gd name="T119" fmla="*/ 10 h 968"/>
                <a:gd name="T120" fmla="*/ 2596 w 2596"/>
                <a:gd name="T121" fmla="*/ 21 h 9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2596" h="968">
                  <a:moveTo>
                    <a:pt x="0" y="968"/>
                  </a:moveTo>
                  <a:lnTo>
                    <a:pt x="11" y="958"/>
                  </a:lnTo>
                  <a:lnTo>
                    <a:pt x="22" y="947"/>
                  </a:lnTo>
                  <a:lnTo>
                    <a:pt x="33" y="936"/>
                  </a:lnTo>
                  <a:lnTo>
                    <a:pt x="44" y="936"/>
                  </a:lnTo>
                  <a:lnTo>
                    <a:pt x="54" y="931"/>
                  </a:lnTo>
                  <a:lnTo>
                    <a:pt x="60" y="920"/>
                  </a:lnTo>
                  <a:lnTo>
                    <a:pt x="71" y="909"/>
                  </a:lnTo>
                  <a:lnTo>
                    <a:pt x="81" y="909"/>
                  </a:lnTo>
                  <a:lnTo>
                    <a:pt x="81" y="898"/>
                  </a:lnTo>
                  <a:lnTo>
                    <a:pt x="92" y="898"/>
                  </a:lnTo>
                  <a:lnTo>
                    <a:pt x="92" y="888"/>
                  </a:lnTo>
                  <a:lnTo>
                    <a:pt x="103" y="888"/>
                  </a:lnTo>
                  <a:lnTo>
                    <a:pt x="114" y="877"/>
                  </a:lnTo>
                  <a:lnTo>
                    <a:pt x="119" y="866"/>
                  </a:lnTo>
                  <a:lnTo>
                    <a:pt x="130" y="861"/>
                  </a:lnTo>
                  <a:lnTo>
                    <a:pt x="141" y="861"/>
                  </a:lnTo>
                  <a:lnTo>
                    <a:pt x="141" y="850"/>
                  </a:lnTo>
                  <a:lnTo>
                    <a:pt x="151" y="850"/>
                  </a:lnTo>
                  <a:lnTo>
                    <a:pt x="151" y="839"/>
                  </a:lnTo>
                  <a:lnTo>
                    <a:pt x="162" y="839"/>
                  </a:lnTo>
                  <a:lnTo>
                    <a:pt x="173" y="828"/>
                  </a:lnTo>
                  <a:lnTo>
                    <a:pt x="184" y="828"/>
                  </a:lnTo>
                  <a:lnTo>
                    <a:pt x="184" y="818"/>
                  </a:lnTo>
                  <a:lnTo>
                    <a:pt x="189" y="818"/>
                  </a:lnTo>
                  <a:lnTo>
                    <a:pt x="200" y="807"/>
                  </a:lnTo>
                  <a:lnTo>
                    <a:pt x="211" y="796"/>
                  </a:lnTo>
                  <a:lnTo>
                    <a:pt x="222" y="796"/>
                  </a:lnTo>
                  <a:lnTo>
                    <a:pt x="222" y="791"/>
                  </a:lnTo>
                  <a:lnTo>
                    <a:pt x="232" y="791"/>
                  </a:lnTo>
                  <a:lnTo>
                    <a:pt x="232" y="780"/>
                  </a:lnTo>
                  <a:lnTo>
                    <a:pt x="243" y="780"/>
                  </a:lnTo>
                  <a:lnTo>
                    <a:pt x="249" y="769"/>
                  </a:lnTo>
                  <a:lnTo>
                    <a:pt x="259" y="758"/>
                  </a:lnTo>
                  <a:lnTo>
                    <a:pt x="270" y="758"/>
                  </a:lnTo>
                  <a:lnTo>
                    <a:pt x="270" y="748"/>
                  </a:lnTo>
                  <a:lnTo>
                    <a:pt x="281" y="748"/>
                  </a:lnTo>
                  <a:lnTo>
                    <a:pt x="292" y="737"/>
                  </a:lnTo>
                  <a:lnTo>
                    <a:pt x="303" y="732"/>
                  </a:lnTo>
                  <a:lnTo>
                    <a:pt x="313" y="732"/>
                  </a:lnTo>
                  <a:lnTo>
                    <a:pt x="319" y="721"/>
                  </a:lnTo>
                  <a:lnTo>
                    <a:pt x="330" y="710"/>
                  </a:lnTo>
                  <a:lnTo>
                    <a:pt x="340" y="710"/>
                  </a:lnTo>
                  <a:lnTo>
                    <a:pt x="340" y="699"/>
                  </a:lnTo>
                  <a:lnTo>
                    <a:pt x="351" y="699"/>
                  </a:lnTo>
                  <a:lnTo>
                    <a:pt x="362" y="689"/>
                  </a:lnTo>
                  <a:lnTo>
                    <a:pt x="373" y="689"/>
                  </a:lnTo>
                  <a:lnTo>
                    <a:pt x="373" y="678"/>
                  </a:lnTo>
                  <a:lnTo>
                    <a:pt x="384" y="678"/>
                  </a:lnTo>
                  <a:lnTo>
                    <a:pt x="384" y="667"/>
                  </a:lnTo>
                  <a:lnTo>
                    <a:pt x="389" y="667"/>
                  </a:lnTo>
                  <a:lnTo>
                    <a:pt x="400" y="662"/>
                  </a:lnTo>
                  <a:lnTo>
                    <a:pt x="411" y="662"/>
                  </a:lnTo>
                  <a:lnTo>
                    <a:pt x="411" y="651"/>
                  </a:lnTo>
                  <a:lnTo>
                    <a:pt x="421" y="651"/>
                  </a:lnTo>
                  <a:lnTo>
                    <a:pt x="432" y="651"/>
                  </a:lnTo>
                  <a:lnTo>
                    <a:pt x="432" y="640"/>
                  </a:lnTo>
                  <a:lnTo>
                    <a:pt x="443" y="640"/>
                  </a:lnTo>
                  <a:lnTo>
                    <a:pt x="443" y="629"/>
                  </a:lnTo>
                  <a:lnTo>
                    <a:pt x="448" y="629"/>
                  </a:lnTo>
                  <a:lnTo>
                    <a:pt x="459" y="619"/>
                  </a:lnTo>
                  <a:lnTo>
                    <a:pt x="470" y="619"/>
                  </a:lnTo>
                  <a:lnTo>
                    <a:pt x="470" y="608"/>
                  </a:lnTo>
                  <a:lnTo>
                    <a:pt x="481" y="608"/>
                  </a:lnTo>
                  <a:lnTo>
                    <a:pt x="491" y="602"/>
                  </a:lnTo>
                  <a:lnTo>
                    <a:pt x="502" y="602"/>
                  </a:lnTo>
                  <a:lnTo>
                    <a:pt x="502" y="592"/>
                  </a:lnTo>
                  <a:lnTo>
                    <a:pt x="513" y="592"/>
                  </a:lnTo>
                  <a:lnTo>
                    <a:pt x="518" y="581"/>
                  </a:lnTo>
                  <a:lnTo>
                    <a:pt x="529" y="581"/>
                  </a:lnTo>
                  <a:lnTo>
                    <a:pt x="529" y="570"/>
                  </a:lnTo>
                  <a:lnTo>
                    <a:pt x="540" y="570"/>
                  </a:lnTo>
                  <a:lnTo>
                    <a:pt x="551" y="559"/>
                  </a:lnTo>
                  <a:lnTo>
                    <a:pt x="562" y="559"/>
                  </a:lnTo>
                  <a:lnTo>
                    <a:pt x="572" y="549"/>
                  </a:lnTo>
                  <a:lnTo>
                    <a:pt x="578" y="549"/>
                  </a:lnTo>
                  <a:lnTo>
                    <a:pt x="578" y="538"/>
                  </a:lnTo>
                  <a:lnTo>
                    <a:pt x="589" y="538"/>
                  </a:lnTo>
                  <a:lnTo>
                    <a:pt x="599" y="532"/>
                  </a:lnTo>
                  <a:lnTo>
                    <a:pt x="610" y="532"/>
                  </a:lnTo>
                  <a:lnTo>
                    <a:pt x="610" y="522"/>
                  </a:lnTo>
                  <a:lnTo>
                    <a:pt x="621" y="522"/>
                  </a:lnTo>
                  <a:lnTo>
                    <a:pt x="632" y="511"/>
                  </a:lnTo>
                  <a:lnTo>
                    <a:pt x="643" y="511"/>
                  </a:lnTo>
                  <a:lnTo>
                    <a:pt x="643" y="500"/>
                  </a:lnTo>
                  <a:lnTo>
                    <a:pt x="648" y="500"/>
                  </a:lnTo>
                  <a:lnTo>
                    <a:pt x="659" y="489"/>
                  </a:lnTo>
                  <a:lnTo>
                    <a:pt x="670" y="489"/>
                  </a:lnTo>
                  <a:lnTo>
                    <a:pt x="680" y="489"/>
                  </a:lnTo>
                  <a:lnTo>
                    <a:pt x="680" y="479"/>
                  </a:lnTo>
                  <a:lnTo>
                    <a:pt x="691" y="479"/>
                  </a:lnTo>
                  <a:lnTo>
                    <a:pt x="702" y="468"/>
                  </a:lnTo>
                  <a:lnTo>
                    <a:pt x="713" y="468"/>
                  </a:lnTo>
                  <a:lnTo>
                    <a:pt x="713" y="462"/>
                  </a:lnTo>
                  <a:lnTo>
                    <a:pt x="718" y="462"/>
                  </a:lnTo>
                  <a:lnTo>
                    <a:pt x="729" y="462"/>
                  </a:lnTo>
                  <a:lnTo>
                    <a:pt x="729" y="452"/>
                  </a:lnTo>
                  <a:lnTo>
                    <a:pt x="740" y="452"/>
                  </a:lnTo>
                  <a:lnTo>
                    <a:pt x="750" y="441"/>
                  </a:lnTo>
                  <a:lnTo>
                    <a:pt x="761" y="441"/>
                  </a:lnTo>
                  <a:lnTo>
                    <a:pt x="761" y="430"/>
                  </a:lnTo>
                  <a:lnTo>
                    <a:pt x="772" y="430"/>
                  </a:lnTo>
                  <a:lnTo>
                    <a:pt x="777" y="430"/>
                  </a:lnTo>
                  <a:lnTo>
                    <a:pt x="777" y="419"/>
                  </a:lnTo>
                  <a:lnTo>
                    <a:pt x="788" y="419"/>
                  </a:lnTo>
                  <a:lnTo>
                    <a:pt x="799" y="409"/>
                  </a:lnTo>
                  <a:lnTo>
                    <a:pt x="810" y="409"/>
                  </a:lnTo>
                  <a:lnTo>
                    <a:pt x="821" y="409"/>
                  </a:lnTo>
                  <a:lnTo>
                    <a:pt x="821" y="403"/>
                  </a:lnTo>
                  <a:lnTo>
                    <a:pt x="831" y="403"/>
                  </a:lnTo>
                  <a:lnTo>
                    <a:pt x="842" y="393"/>
                  </a:lnTo>
                  <a:lnTo>
                    <a:pt x="848" y="393"/>
                  </a:lnTo>
                  <a:lnTo>
                    <a:pt x="858" y="382"/>
                  </a:lnTo>
                  <a:lnTo>
                    <a:pt x="869" y="382"/>
                  </a:lnTo>
                  <a:lnTo>
                    <a:pt x="880" y="371"/>
                  </a:lnTo>
                  <a:lnTo>
                    <a:pt x="891" y="371"/>
                  </a:lnTo>
                  <a:lnTo>
                    <a:pt x="891" y="360"/>
                  </a:lnTo>
                  <a:lnTo>
                    <a:pt x="902" y="360"/>
                  </a:lnTo>
                  <a:lnTo>
                    <a:pt x="907" y="360"/>
                  </a:lnTo>
                  <a:lnTo>
                    <a:pt x="907" y="349"/>
                  </a:lnTo>
                  <a:lnTo>
                    <a:pt x="918" y="349"/>
                  </a:lnTo>
                  <a:lnTo>
                    <a:pt x="929" y="349"/>
                  </a:lnTo>
                  <a:lnTo>
                    <a:pt x="939" y="339"/>
                  </a:lnTo>
                  <a:lnTo>
                    <a:pt x="950" y="339"/>
                  </a:lnTo>
                  <a:lnTo>
                    <a:pt x="961" y="333"/>
                  </a:lnTo>
                  <a:lnTo>
                    <a:pt x="972" y="333"/>
                  </a:lnTo>
                  <a:lnTo>
                    <a:pt x="977" y="323"/>
                  </a:lnTo>
                  <a:lnTo>
                    <a:pt x="988" y="323"/>
                  </a:lnTo>
                  <a:lnTo>
                    <a:pt x="999" y="312"/>
                  </a:lnTo>
                  <a:lnTo>
                    <a:pt x="1010" y="312"/>
                  </a:lnTo>
                  <a:lnTo>
                    <a:pt x="1020" y="301"/>
                  </a:lnTo>
                  <a:lnTo>
                    <a:pt x="1031" y="301"/>
                  </a:lnTo>
                  <a:lnTo>
                    <a:pt x="1042" y="290"/>
                  </a:lnTo>
                  <a:lnTo>
                    <a:pt x="1047" y="290"/>
                  </a:lnTo>
                  <a:lnTo>
                    <a:pt x="1058" y="290"/>
                  </a:lnTo>
                  <a:lnTo>
                    <a:pt x="1058" y="280"/>
                  </a:lnTo>
                  <a:lnTo>
                    <a:pt x="1069" y="280"/>
                  </a:lnTo>
                  <a:lnTo>
                    <a:pt x="1080" y="280"/>
                  </a:lnTo>
                  <a:lnTo>
                    <a:pt x="1080" y="274"/>
                  </a:lnTo>
                  <a:lnTo>
                    <a:pt x="1090" y="274"/>
                  </a:lnTo>
                  <a:lnTo>
                    <a:pt x="1101" y="274"/>
                  </a:lnTo>
                  <a:lnTo>
                    <a:pt x="1107" y="263"/>
                  </a:lnTo>
                  <a:lnTo>
                    <a:pt x="1117" y="263"/>
                  </a:lnTo>
                  <a:lnTo>
                    <a:pt x="1128" y="253"/>
                  </a:lnTo>
                  <a:lnTo>
                    <a:pt x="1139" y="253"/>
                  </a:lnTo>
                  <a:lnTo>
                    <a:pt x="1150" y="253"/>
                  </a:lnTo>
                  <a:lnTo>
                    <a:pt x="1150" y="242"/>
                  </a:lnTo>
                  <a:lnTo>
                    <a:pt x="1161" y="242"/>
                  </a:lnTo>
                  <a:lnTo>
                    <a:pt x="1171" y="242"/>
                  </a:lnTo>
                  <a:lnTo>
                    <a:pt x="1171" y="231"/>
                  </a:lnTo>
                  <a:lnTo>
                    <a:pt x="1177" y="231"/>
                  </a:lnTo>
                  <a:lnTo>
                    <a:pt x="1188" y="231"/>
                  </a:lnTo>
                  <a:lnTo>
                    <a:pt x="1198" y="231"/>
                  </a:lnTo>
                  <a:lnTo>
                    <a:pt x="1198" y="220"/>
                  </a:lnTo>
                  <a:lnTo>
                    <a:pt x="1209" y="220"/>
                  </a:lnTo>
                  <a:lnTo>
                    <a:pt x="1220" y="220"/>
                  </a:lnTo>
                  <a:lnTo>
                    <a:pt x="1231" y="210"/>
                  </a:lnTo>
                  <a:lnTo>
                    <a:pt x="1236" y="210"/>
                  </a:lnTo>
                  <a:lnTo>
                    <a:pt x="1247" y="210"/>
                  </a:lnTo>
                  <a:lnTo>
                    <a:pt x="1247" y="204"/>
                  </a:lnTo>
                  <a:lnTo>
                    <a:pt x="1258" y="204"/>
                  </a:lnTo>
                  <a:lnTo>
                    <a:pt x="1269" y="204"/>
                  </a:lnTo>
                  <a:lnTo>
                    <a:pt x="1279" y="193"/>
                  </a:lnTo>
                  <a:lnTo>
                    <a:pt x="1290" y="193"/>
                  </a:lnTo>
                  <a:lnTo>
                    <a:pt x="1301" y="193"/>
                  </a:lnTo>
                  <a:lnTo>
                    <a:pt x="1301" y="183"/>
                  </a:lnTo>
                  <a:lnTo>
                    <a:pt x="1306" y="183"/>
                  </a:lnTo>
                  <a:lnTo>
                    <a:pt x="1317" y="183"/>
                  </a:lnTo>
                  <a:lnTo>
                    <a:pt x="1328" y="183"/>
                  </a:lnTo>
                  <a:lnTo>
                    <a:pt x="1328" y="172"/>
                  </a:lnTo>
                  <a:lnTo>
                    <a:pt x="1339" y="172"/>
                  </a:lnTo>
                  <a:lnTo>
                    <a:pt x="1350" y="172"/>
                  </a:lnTo>
                  <a:lnTo>
                    <a:pt x="1360" y="172"/>
                  </a:lnTo>
                  <a:lnTo>
                    <a:pt x="1360" y="161"/>
                  </a:lnTo>
                  <a:lnTo>
                    <a:pt x="1371" y="161"/>
                  </a:lnTo>
                  <a:lnTo>
                    <a:pt x="1376" y="161"/>
                  </a:lnTo>
                  <a:lnTo>
                    <a:pt x="1387" y="150"/>
                  </a:lnTo>
                  <a:lnTo>
                    <a:pt x="1398" y="150"/>
                  </a:lnTo>
                  <a:lnTo>
                    <a:pt x="1409" y="150"/>
                  </a:lnTo>
                  <a:lnTo>
                    <a:pt x="1420" y="140"/>
                  </a:lnTo>
                  <a:lnTo>
                    <a:pt x="1430" y="140"/>
                  </a:lnTo>
                  <a:lnTo>
                    <a:pt x="1436" y="140"/>
                  </a:lnTo>
                  <a:lnTo>
                    <a:pt x="1447" y="140"/>
                  </a:lnTo>
                  <a:lnTo>
                    <a:pt x="1447" y="134"/>
                  </a:lnTo>
                  <a:lnTo>
                    <a:pt x="1457" y="134"/>
                  </a:lnTo>
                  <a:lnTo>
                    <a:pt x="1468" y="134"/>
                  </a:lnTo>
                  <a:lnTo>
                    <a:pt x="1479" y="134"/>
                  </a:lnTo>
                  <a:lnTo>
                    <a:pt x="1479" y="123"/>
                  </a:lnTo>
                  <a:lnTo>
                    <a:pt x="1490" y="123"/>
                  </a:lnTo>
                  <a:lnTo>
                    <a:pt x="1501" y="123"/>
                  </a:lnTo>
                  <a:lnTo>
                    <a:pt x="1506" y="123"/>
                  </a:lnTo>
                  <a:lnTo>
                    <a:pt x="1517" y="113"/>
                  </a:lnTo>
                  <a:lnTo>
                    <a:pt x="1528" y="113"/>
                  </a:lnTo>
                  <a:lnTo>
                    <a:pt x="1538" y="113"/>
                  </a:lnTo>
                  <a:lnTo>
                    <a:pt x="1549" y="113"/>
                  </a:lnTo>
                  <a:lnTo>
                    <a:pt x="1549" y="102"/>
                  </a:lnTo>
                  <a:lnTo>
                    <a:pt x="1560" y="102"/>
                  </a:lnTo>
                  <a:lnTo>
                    <a:pt x="1565" y="102"/>
                  </a:lnTo>
                  <a:lnTo>
                    <a:pt x="1576" y="102"/>
                  </a:lnTo>
                  <a:lnTo>
                    <a:pt x="1587" y="102"/>
                  </a:lnTo>
                  <a:lnTo>
                    <a:pt x="1587" y="91"/>
                  </a:lnTo>
                  <a:lnTo>
                    <a:pt x="1598" y="91"/>
                  </a:lnTo>
                  <a:lnTo>
                    <a:pt x="1609" y="91"/>
                  </a:lnTo>
                  <a:lnTo>
                    <a:pt x="1619" y="91"/>
                  </a:lnTo>
                  <a:lnTo>
                    <a:pt x="1630" y="80"/>
                  </a:lnTo>
                  <a:lnTo>
                    <a:pt x="1636" y="80"/>
                  </a:lnTo>
                  <a:lnTo>
                    <a:pt x="1646" y="80"/>
                  </a:lnTo>
                  <a:lnTo>
                    <a:pt x="1657" y="80"/>
                  </a:lnTo>
                  <a:lnTo>
                    <a:pt x="1668" y="75"/>
                  </a:lnTo>
                  <a:lnTo>
                    <a:pt x="1679" y="75"/>
                  </a:lnTo>
                  <a:lnTo>
                    <a:pt x="1689" y="75"/>
                  </a:lnTo>
                  <a:lnTo>
                    <a:pt x="1700" y="75"/>
                  </a:lnTo>
                  <a:lnTo>
                    <a:pt x="1706" y="75"/>
                  </a:lnTo>
                  <a:lnTo>
                    <a:pt x="1716" y="64"/>
                  </a:lnTo>
                  <a:lnTo>
                    <a:pt x="1727" y="64"/>
                  </a:lnTo>
                  <a:lnTo>
                    <a:pt x="1738" y="64"/>
                  </a:lnTo>
                  <a:lnTo>
                    <a:pt x="1749" y="64"/>
                  </a:lnTo>
                  <a:lnTo>
                    <a:pt x="1760" y="64"/>
                  </a:lnTo>
                  <a:lnTo>
                    <a:pt x="1760" y="53"/>
                  </a:lnTo>
                  <a:lnTo>
                    <a:pt x="1765" y="53"/>
                  </a:lnTo>
                  <a:lnTo>
                    <a:pt x="1776" y="53"/>
                  </a:lnTo>
                  <a:lnTo>
                    <a:pt x="1787" y="53"/>
                  </a:lnTo>
                  <a:lnTo>
                    <a:pt x="1797" y="53"/>
                  </a:lnTo>
                  <a:lnTo>
                    <a:pt x="1808" y="53"/>
                  </a:lnTo>
                  <a:lnTo>
                    <a:pt x="1819" y="43"/>
                  </a:lnTo>
                  <a:lnTo>
                    <a:pt x="1830" y="43"/>
                  </a:lnTo>
                  <a:lnTo>
                    <a:pt x="1835" y="43"/>
                  </a:lnTo>
                  <a:lnTo>
                    <a:pt x="1846" y="43"/>
                  </a:lnTo>
                  <a:lnTo>
                    <a:pt x="1857" y="43"/>
                  </a:lnTo>
                  <a:lnTo>
                    <a:pt x="1868" y="43"/>
                  </a:lnTo>
                  <a:lnTo>
                    <a:pt x="1878" y="32"/>
                  </a:lnTo>
                  <a:lnTo>
                    <a:pt x="1889" y="32"/>
                  </a:lnTo>
                  <a:lnTo>
                    <a:pt x="1895" y="32"/>
                  </a:lnTo>
                  <a:lnTo>
                    <a:pt x="1905" y="32"/>
                  </a:lnTo>
                  <a:lnTo>
                    <a:pt x="1916" y="32"/>
                  </a:lnTo>
                  <a:lnTo>
                    <a:pt x="1927" y="32"/>
                  </a:lnTo>
                  <a:lnTo>
                    <a:pt x="1938" y="32"/>
                  </a:lnTo>
                  <a:lnTo>
                    <a:pt x="1949" y="21"/>
                  </a:lnTo>
                  <a:lnTo>
                    <a:pt x="1959" y="21"/>
                  </a:lnTo>
                  <a:lnTo>
                    <a:pt x="1965" y="21"/>
                  </a:lnTo>
                  <a:lnTo>
                    <a:pt x="1975" y="21"/>
                  </a:lnTo>
                  <a:lnTo>
                    <a:pt x="1986" y="21"/>
                  </a:lnTo>
                  <a:lnTo>
                    <a:pt x="1997" y="21"/>
                  </a:lnTo>
                  <a:lnTo>
                    <a:pt x="2008" y="21"/>
                  </a:lnTo>
                  <a:lnTo>
                    <a:pt x="2019" y="21"/>
                  </a:lnTo>
                  <a:lnTo>
                    <a:pt x="2029" y="10"/>
                  </a:lnTo>
                  <a:lnTo>
                    <a:pt x="2035" y="10"/>
                  </a:lnTo>
                  <a:lnTo>
                    <a:pt x="2046" y="10"/>
                  </a:lnTo>
                  <a:lnTo>
                    <a:pt x="2056" y="10"/>
                  </a:lnTo>
                  <a:lnTo>
                    <a:pt x="2067" y="10"/>
                  </a:lnTo>
                  <a:lnTo>
                    <a:pt x="2078" y="10"/>
                  </a:lnTo>
                  <a:lnTo>
                    <a:pt x="2089" y="10"/>
                  </a:lnTo>
                  <a:lnTo>
                    <a:pt x="2094" y="10"/>
                  </a:lnTo>
                  <a:lnTo>
                    <a:pt x="2105" y="10"/>
                  </a:lnTo>
                  <a:lnTo>
                    <a:pt x="2116" y="10"/>
                  </a:lnTo>
                  <a:lnTo>
                    <a:pt x="2127" y="10"/>
                  </a:lnTo>
                  <a:lnTo>
                    <a:pt x="2137" y="10"/>
                  </a:lnTo>
                  <a:lnTo>
                    <a:pt x="2148" y="10"/>
                  </a:lnTo>
                  <a:lnTo>
                    <a:pt x="2159" y="0"/>
                  </a:lnTo>
                  <a:lnTo>
                    <a:pt x="2164" y="0"/>
                  </a:lnTo>
                  <a:lnTo>
                    <a:pt x="2175" y="0"/>
                  </a:lnTo>
                  <a:lnTo>
                    <a:pt x="2186" y="0"/>
                  </a:lnTo>
                  <a:lnTo>
                    <a:pt x="2197" y="0"/>
                  </a:lnTo>
                  <a:lnTo>
                    <a:pt x="2208" y="0"/>
                  </a:lnTo>
                  <a:lnTo>
                    <a:pt x="2218" y="0"/>
                  </a:lnTo>
                  <a:lnTo>
                    <a:pt x="2224" y="0"/>
                  </a:lnTo>
                  <a:lnTo>
                    <a:pt x="2235" y="0"/>
                  </a:lnTo>
                  <a:lnTo>
                    <a:pt x="2245" y="0"/>
                  </a:lnTo>
                  <a:lnTo>
                    <a:pt x="2256" y="0"/>
                  </a:lnTo>
                  <a:lnTo>
                    <a:pt x="2267" y="0"/>
                  </a:lnTo>
                  <a:lnTo>
                    <a:pt x="2278" y="0"/>
                  </a:lnTo>
                  <a:lnTo>
                    <a:pt x="2288" y="0"/>
                  </a:lnTo>
                  <a:lnTo>
                    <a:pt x="2294" y="0"/>
                  </a:lnTo>
                  <a:lnTo>
                    <a:pt x="2305" y="0"/>
                  </a:lnTo>
                  <a:lnTo>
                    <a:pt x="2315" y="0"/>
                  </a:lnTo>
                  <a:lnTo>
                    <a:pt x="2326" y="0"/>
                  </a:lnTo>
                  <a:lnTo>
                    <a:pt x="2337" y="0"/>
                  </a:lnTo>
                  <a:lnTo>
                    <a:pt x="2348" y="0"/>
                  </a:lnTo>
                  <a:lnTo>
                    <a:pt x="2359" y="0"/>
                  </a:lnTo>
                  <a:lnTo>
                    <a:pt x="2364" y="0"/>
                  </a:lnTo>
                  <a:lnTo>
                    <a:pt x="2375" y="0"/>
                  </a:lnTo>
                  <a:lnTo>
                    <a:pt x="2386" y="0"/>
                  </a:lnTo>
                  <a:lnTo>
                    <a:pt x="2396" y="0"/>
                  </a:lnTo>
                  <a:lnTo>
                    <a:pt x="2407" y="0"/>
                  </a:lnTo>
                  <a:lnTo>
                    <a:pt x="2418" y="0"/>
                  </a:lnTo>
                  <a:lnTo>
                    <a:pt x="2423" y="0"/>
                  </a:lnTo>
                  <a:lnTo>
                    <a:pt x="2434" y="0"/>
                  </a:lnTo>
                  <a:lnTo>
                    <a:pt x="2445" y="0"/>
                  </a:lnTo>
                  <a:lnTo>
                    <a:pt x="2456" y="0"/>
                  </a:lnTo>
                  <a:lnTo>
                    <a:pt x="2456" y="10"/>
                  </a:lnTo>
                  <a:lnTo>
                    <a:pt x="2467" y="10"/>
                  </a:lnTo>
                  <a:lnTo>
                    <a:pt x="2477" y="10"/>
                  </a:lnTo>
                  <a:lnTo>
                    <a:pt x="2488" y="10"/>
                  </a:lnTo>
                  <a:lnTo>
                    <a:pt x="2494" y="10"/>
                  </a:lnTo>
                  <a:lnTo>
                    <a:pt x="2504" y="10"/>
                  </a:lnTo>
                  <a:lnTo>
                    <a:pt x="2515" y="10"/>
                  </a:lnTo>
                  <a:lnTo>
                    <a:pt x="2526" y="10"/>
                  </a:lnTo>
                  <a:lnTo>
                    <a:pt x="2537" y="10"/>
                  </a:lnTo>
                  <a:lnTo>
                    <a:pt x="2548" y="10"/>
                  </a:lnTo>
                  <a:lnTo>
                    <a:pt x="2553" y="10"/>
                  </a:lnTo>
                  <a:lnTo>
                    <a:pt x="2564" y="10"/>
                  </a:lnTo>
                  <a:lnTo>
                    <a:pt x="2574" y="10"/>
                  </a:lnTo>
                  <a:lnTo>
                    <a:pt x="2585" y="10"/>
                  </a:lnTo>
                  <a:lnTo>
                    <a:pt x="2585" y="21"/>
                  </a:lnTo>
                  <a:lnTo>
                    <a:pt x="2596" y="21"/>
                  </a:lnTo>
                </a:path>
              </a:pathLst>
            </a:custGeom>
            <a:noFill/>
            <a:ln w="27051">
              <a:solidFill>
                <a:schemeClr val="accent2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81" name="Group 69">
              <a:extLst>
                <a:ext uri="{FF2B5EF4-FFF2-40B4-BE49-F238E27FC236}">
                  <a16:creationId xmlns:a16="http://schemas.microsoft.com/office/drawing/2014/main" id="{9436A983-661F-50A1-0B05-93464E8F9F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4" y="1632"/>
              <a:ext cx="574" cy="210"/>
              <a:chOff x="3192" y="1629"/>
              <a:chExt cx="574" cy="210"/>
            </a:xfrm>
          </p:grpSpPr>
          <p:sp>
            <p:nvSpPr>
              <p:cNvPr id="64582" name="Rectangle 70">
                <a:extLst>
                  <a:ext uri="{FF2B5EF4-FFF2-40B4-BE49-F238E27FC236}">
                    <a16:creationId xmlns:a16="http://schemas.microsoft.com/office/drawing/2014/main" id="{EA653DF6-412C-2152-D116-2E354DC56F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1647"/>
                <a:ext cx="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</a:rPr>
                  <a:t>y</a:t>
                </a:r>
                <a:endParaRPr lang="en-US" altLang="zh-CN" b="1"/>
              </a:p>
            </p:txBody>
          </p:sp>
          <p:sp>
            <p:nvSpPr>
              <p:cNvPr id="64583" name="Rectangle 71">
                <a:extLst>
                  <a:ext uri="{FF2B5EF4-FFF2-40B4-BE49-F238E27FC236}">
                    <a16:creationId xmlns:a16="http://schemas.microsoft.com/office/drawing/2014/main" id="{10E1CF9E-660C-3518-6B42-B8B5D00C92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6" y="1647"/>
                <a:ext cx="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2"/>
                    </a:solidFill>
                  </a:rPr>
                  <a:t>y</a:t>
                </a:r>
                <a:endParaRPr lang="en-US" altLang="zh-CN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584" name="Rectangle 72">
                <a:extLst>
                  <a:ext uri="{FF2B5EF4-FFF2-40B4-BE49-F238E27FC236}">
                    <a16:creationId xmlns:a16="http://schemas.microsoft.com/office/drawing/2014/main" id="{43E0BD22-813E-CF04-5147-4F567F35C9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4" y="1647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lang="en-US" altLang="zh-CN" b="1"/>
              </a:p>
            </p:txBody>
          </p:sp>
          <p:sp>
            <p:nvSpPr>
              <p:cNvPr id="64585" name="Rectangle 73">
                <a:extLst>
                  <a:ext uri="{FF2B5EF4-FFF2-40B4-BE49-F238E27FC236}">
                    <a16:creationId xmlns:a16="http://schemas.microsoft.com/office/drawing/2014/main" id="{A3712522-F63A-2FEA-95B7-546F0438AC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3" y="1629"/>
                <a:ext cx="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b="1"/>
              </a:p>
            </p:txBody>
          </p:sp>
          <p:sp>
            <p:nvSpPr>
              <p:cNvPr id="64586" name="Rectangle 74">
                <a:extLst>
                  <a:ext uri="{FF2B5EF4-FFF2-40B4-BE49-F238E27FC236}">
                    <a16:creationId xmlns:a16="http://schemas.microsoft.com/office/drawing/2014/main" id="{50CDE975-D576-6A35-8540-9F4BCF8BF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1647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(</a:t>
                </a:r>
                <a:endParaRPr lang="en-US" altLang="zh-CN" b="1"/>
              </a:p>
            </p:txBody>
          </p:sp>
          <p:sp>
            <p:nvSpPr>
              <p:cNvPr id="64587" name="Rectangle 75">
                <a:extLst>
                  <a:ext uri="{FF2B5EF4-FFF2-40B4-BE49-F238E27FC236}">
                    <a16:creationId xmlns:a16="http://schemas.microsoft.com/office/drawing/2014/main" id="{8D0B97DE-5BD4-C23C-4855-F199133365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3" y="1647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)</a:t>
                </a:r>
                <a:endParaRPr lang="en-US" altLang="zh-CN" b="1"/>
              </a:p>
            </p:txBody>
          </p:sp>
        </p:grpSp>
      </p:grpSp>
      <p:grpSp>
        <p:nvGrpSpPr>
          <p:cNvPr id="64612" name="Group 100">
            <a:extLst>
              <a:ext uri="{FF2B5EF4-FFF2-40B4-BE49-F238E27FC236}">
                <a16:creationId xmlns:a16="http://schemas.microsoft.com/office/drawing/2014/main" id="{057324E2-E69E-A700-5183-30F5704889FF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1920875"/>
            <a:ext cx="4648200" cy="1903413"/>
            <a:chOff x="558" y="1210"/>
            <a:chExt cx="2928" cy="1199"/>
          </a:xfrm>
        </p:grpSpPr>
        <p:sp>
          <p:nvSpPr>
            <p:cNvPr id="64590" name="Freeform 78">
              <a:extLst>
                <a:ext uri="{FF2B5EF4-FFF2-40B4-BE49-F238E27FC236}">
                  <a16:creationId xmlns:a16="http://schemas.microsoft.com/office/drawing/2014/main" id="{0F9E3808-FC12-3ED9-A06D-180471A1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" y="1445"/>
              <a:ext cx="2596" cy="964"/>
            </a:xfrm>
            <a:custGeom>
              <a:avLst/>
              <a:gdLst>
                <a:gd name="T0" fmla="*/ 22 w 2596"/>
                <a:gd name="T1" fmla="*/ 942 h 964"/>
                <a:gd name="T2" fmla="*/ 54 w 2596"/>
                <a:gd name="T3" fmla="*/ 915 h 964"/>
                <a:gd name="T4" fmla="*/ 92 w 2596"/>
                <a:gd name="T5" fmla="*/ 883 h 964"/>
                <a:gd name="T6" fmla="*/ 119 w 2596"/>
                <a:gd name="T7" fmla="*/ 867 h 964"/>
                <a:gd name="T8" fmla="*/ 162 w 2596"/>
                <a:gd name="T9" fmla="*/ 834 h 964"/>
                <a:gd name="T10" fmla="*/ 189 w 2596"/>
                <a:gd name="T11" fmla="*/ 807 h 964"/>
                <a:gd name="T12" fmla="*/ 232 w 2596"/>
                <a:gd name="T13" fmla="*/ 775 h 964"/>
                <a:gd name="T14" fmla="*/ 259 w 2596"/>
                <a:gd name="T15" fmla="*/ 754 h 964"/>
                <a:gd name="T16" fmla="*/ 303 w 2596"/>
                <a:gd name="T17" fmla="*/ 727 h 964"/>
                <a:gd name="T18" fmla="*/ 330 w 2596"/>
                <a:gd name="T19" fmla="*/ 705 h 964"/>
                <a:gd name="T20" fmla="*/ 362 w 2596"/>
                <a:gd name="T21" fmla="*/ 678 h 964"/>
                <a:gd name="T22" fmla="*/ 400 w 2596"/>
                <a:gd name="T23" fmla="*/ 657 h 964"/>
                <a:gd name="T24" fmla="*/ 448 w 2596"/>
                <a:gd name="T25" fmla="*/ 624 h 964"/>
                <a:gd name="T26" fmla="*/ 481 w 2596"/>
                <a:gd name="T27" fmla="*/ 598 h 964"/>
                <a:gd name="T28" fmla="*/ 518 w 2596"/>
                <a:gd name="T29" fmla="*/ 576 h 964"/>
                <a:gd name="T30" fmla="*/ 562 w 2596"/>
                <a:gd name="T31" fmla="*/ 555 h 964"/>
                <a:gd name="T32" fmla="*/ 589 w 2596"/>
                <a:gd name="T33" fmla="*/ 528 h 964"/>
                <a:gd name="T34" fmla="*/ 632 w 2596"/>
                <a:gd name="T35" fmla="*/ 506 h 964"/>
                <a:gd name="T36" fmla="*/ 670 w 2596"/>
                <a:gd name="T37" fmla="*/ 479 h 964"/>
                <a:gd name="T38" fmla="*/ 713 w 2596"/>
                <a:gd name="T39" fmla="*/ 458 h 964"/>
                <a:gd name="T40" fmla="*/ 750 w 2596"/>
                <a:gd name="T41" fmla="*/ 436 h 964"/>
                <a:gd name="T42" fmla="*/ 788 w 2596"/>
                <a:gd name="T43" fmla="*/ 415 h 964"/>
                <a:gd name="T44" fmla="*/ 821 w 2596"/>
                <a:gd name="T45" fmla="*/ 398 h 964"/>
                <a:gd name="T46" fmla="*/ 858 w 2596"/>
                <a:gd name="T47" fmla="*/ 377 h 964"/>
                <a:gd name="T48" fmla="*/ 902 w 2596"/>
                <a:gd name="T49" fmla="*/ 350 h 964"/>
                <a:gd name="T50" fmla="*/ 939 w 2596"/>
                <a:gd name="T51" fmla="*/ 339 h 964"/>
                <a:gd name="T52" fmla="*/ 988 w 2596"/>
                <a:gd name="T53" fmla="*/ 307 h 964"/>
                <a:gd name="T54" fmla="*/ 1042 w 2596"/>
                <a:gd name="T55" fmla="*/ 285 h 964"/>
                <a:gd name="T56" fmla="*/ 1080 w 2596"/>
                <a:gd name="T57" fmla="*/ 269 h 964"/>
                <a:gd name="T58" fmla="*/ 1128 w 2596"/>
                <a:gd name="T59" fmla="*/ 248 h 964"/>
                <a:gd name="T60" fmla="*/ 1161 w 2596"/>
                <a:gd name="T61" fmla="*/ 226 h 964"/>
                <a:gd name="T62" fmla="*/ 1198 w 2596"/>
                <a:gd name="T63" fmla="*/ 221 h 964"/>
                <a:gd name="T64" fmla="*/ 1247 w 2596"/>
                <a:gd name="T65" fmla="*/ 199 h 964"/>
                <a:gd name="T66" fmla="*/ 1290 w 2596"/>
                <a:gd name="T67" fmla="*/ 189 h 964"/>
                <a:gd name="T68" fmla="*/ 1317 w 2596"/>
                <a:gd name="T69" fmla="*/ 167 h 964"/>
                <a:gd name="T70" fmla="*/ 1371 w 2596"/>
                <a:gd name="T71" fmla="*/ 156 h 964"/>
                <a:gd name="T72" fmla="*/ 1420 w 2596"/>
                <a:gd name="T73" fmla="*/ 140 h 964"/>
                <a:gd name="T74" fmla="*/ 1457 w 2596"/>
                <a:gd name="T75" fmla="*/ 129 h 964"/>
                <a:gd name="T76" fmla="*/ 1501 w 2596"/>
                <a:gd name="T77" fmla="*/ 119 h 964"/>
                <a:gd name="T78" fmla="*/ 1538 w 2596"/>
                <a:gd name="T79" fmla="*/ 97 h 964"/>
                <a:gd name="T80" fmla="*/ 1587 w 2596"/>
                <a:gd name="T81" fmla="*/ 86 h 964"/>
                <a:gd name="T82" fmla="*/ 1630 w 2596"/>
                <a:gd name="T83" fmla="*/ 81 h 964"/>
                <a:gd name="T84" fmla="*/ 1668 w 2596"/>
                <a:gd name="T85" fmla="*/ 70 h 964"/>
                <a:gd name="T86" fmla="*/ 1716 w 2596"/>
                <a:gd name="T87" fmla="*/ 59 h 964"/>
                <a:gd name="T88" fmla="*/ 1760 w 2596"/>
                <a:gd name="T89" fmla="*/ 49 h 964"/>
                <a:gd name="T90" fmla="*/ 1797 w 2596"/>
                <a:gd name="T91" fmla="*/ 38 h 964"/>
                <a:gd name="T92" fmla="*/ 1846 w 2596"/>
                <a:gd name="T93" fmla="*/ 38 h 964"/>
                <a:gd name="T94" fmla="*/ 1889 w 2596"/>
                <a:gd name="T95" fmla="*/ 27 h 964"/>
                <a:gd name="T96" fmla="*/ 1927 w 2596"/>
                <a:gd name="T97" fmla="*/ 22 h 964"/>
                <a:gd name="T98" fmla="*/ 1975 w 2596"/>
                <a:gd name="T99" fmla="*/ 22 h 964"/>
                <a:gd name="T100" fmla="*/ 2019 w 2596"/>
                <a:gd name="T101" fmla="*/ 11 h 964"/>
                <a:gd name="T102" fmla="*/ 2067 w 2596"/>
                <a:gd name="T103" fmla="*/ 11 h 964"/>
                <a:gd name="T104" fmla="*/ 2116 w 2596"/>
                <a:gd name="T105" fmla="*/ 0 h 964"/>
                <a:gd name="T106" fmla="*/ 2164 w 2596"/>
                <a:gd name="T107" fmla="*/ 0 h 964"/>
                <a:gd name="T108" fmla="*/ 2218 w 2596"/>
                <a:gd name="T109" fmla="*/ 0 h 964"/>
                <a:gd name="T110" fmla="*/ 2267 w 2596"/>
                <a:gd name="T111" fmla="*/ 0 h 964"/>
                <a:gd name="T112" fmla="*/ 2315 w 2596"/>
                <a:gd name="T113" fmla="*/ 0 h 964"/>
                <a:gd name="T114" fmla="*/ 2364 w 2596"/>
                <a:gd name="T115" fmla="*/ 0 h 964"/>
                <a:gd name="T116" fmla="*/ 2418 w 2596"/>
                <a:gd name="T117" fmla="*/ 0 h 964"/>
                <a:gd name="T118" fmla="*/ 2467 w 2596"/>
                <a:gd name="T119" fmla="*/ 0 h 964"/>
                <a:gd name="T120" fmla="*/ 2515 w 2596"/>
                <a:gd name="T121" fmla="*/ 0 h 964"/>
                <a:gd name="T122" fmla="*/ 2553 w 2596"/>
                <a:gd name="T123" fmla="*/ 11 h 9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596" h="964">
                  <a:moveTo>
                    <a:pt x="0" y="964"/>
                  </a:moveTo>
                  <a:lnTo>
                    <a:pt x="0" y="953"/>
                  </a:lnTo>
                  <a:lnTo>
                    <a:pt x="11" y="953"/>
                  </a:lnTo>
                  <a:lnTo>
                    <a:pt x="11" y="942"/>
                  </a:lnTo>
                  <a:lnTo>
                    <a:pt x="22" y="942"/>
                  </a:lnTo>
                  <a:lnTo>
                    <a:pt x="22" y="937"/>
                  </a:lnTo>
                  <a:lnTo>
                    <a:pt x="33" y="937"/>
                  </a:lnTo>
                  <a:lnTo>
                    <a:pt x="44" y="926"/>
                  </a:lnTo>
                  <a:lnTo>
                    <a:pt x="54" y="926"/>
                  </a:lnTo>
                  <a:lnTo>
                    <a:pt x="54" y="915"/>
                  </a:lnTo>
                  <a:lnTo>
                    <a:pt x="60" y="915"/>
                  </a:lnTo>
                  <a:lnTo>
                    <a:pt x="60" y="904"/>
                  </a:lnTo>
                  <a:lnTo>
                    <a:pt x="71" y="904"/>
                  </a:lnTo>
                  <a:lnTo>
                    <a:pt x="81" y="894"/>
                  </a:lnTo>
                  <a:lnTo>
                    <a:pt x="92" y="883"/>
                  </a:lnTo>
                  <a:lnTo>
                    <a:pt x="103" y="883"/>
                  </a:lnTo>
                  <a:lnTo>
                    <a:pt x="103" y="877"/>
                  </a:lnTo>
                  <a:lnTo>
                    <a:pt x="114" y="877"/>
                  </a:lnTo>
                  <a:lnTo>
                    <a:pt x="114" y="867"/>
                  </a:lnTo>
                  <a:lnTo>
                    <a:pt x="119" y="867"/>
                  </a:lnTo>
                  <a:lnTo>
                    <a:pt x="119" y="856"/>
                  </a:lnTo>
                  <a:lnTo>
                    <a:pt x="130" y="856"/>
                  </a:lnTo>
                  <a:lnTo>
                    <a:pt x="141" y="845"/>
                  </a:lnTo>
                  <a:lnTo>
                    <a:pt x="151" y="834"/>
                  </a:lnTo>
                  <a:lnTo>
                    <a:pt x="162" y="834"/>
                  </a:lnTo>
                  <a:lnTo>
                    <a:pt x="162" y="824"/>
                  </a:lnTo>
                  <a:lnTo>
                    <a:pt x="173" y="824"/>
                  </a:lnTo>
                  <a:lnTo>
                    <a:pt x="184" y="813"/>
                  </a:lnTo>
                  <a:lnTo>
                    <a:pt x="189" y="813"/>
                  </a:lnTo>
                  <a:lnTo>
                    <a:pt x="189" y="807"/>
                  </a:lnTo>
                  <a:lnTo>
                    <a:pt x="200" y="807"/>
                  </a:lnTo>
                  <a:lnTo>
                    <a:pt x="200" y="797"/>
                  </a:lnTo>
                  <a:lnTo>
                    <a:pt x="211" y="797"/>
                  </a:lnTo>
                  <a:lnTo>
                    <a:pt x="222" y="786"/>
                  </a:lnTo>
                  <a:lnTo>
                    <a:pt x="232" y="775"/>
                  </a:lnTo>
                  <a:lnTo>
                    <a:pt x="243" y="775"/>
                  </a:lnTo>
                  <a:lnTo>
                    <a:pt x="243" y="764"/>
                  </a:lnTo>
                  <a:lnTo>
                    <a:pt x="249" y="764"/>
                  </a:lnTo>
                  <a:lnTo>
                    <a:pt x="249" y="754"/>
                  </a:lnTo>
                  <a:lnTo>
                    <a:pt x="259" y="754"/>
                  </a:lnTo>
                  <a:lnTo>
                    <a:pt x="270" y="743"/>
                  </a:lnTo>
                  <a:lnTo>
                    <a:pt x="281" y="737"/>
                  </a:lnTo>
                  <a:lnTo>
                    <a:pt x="292" y="737"/>
                  </a:lnTo>
                  <a:lnTo>
                    <a:pt x="292" y="727"/>
                  </a:lnTo>
                  <a:lnTo>
                    <a:pt x="303" y="727"/>
                  </a:lnTo>
                  <a:lnTo>
                    <a:pt x="313" y="727"/>
                  </a:lnTo>
                  <a:lnTo>
                    <a:pt x="313" y="716"/>
                  </a:lnTo>
                  <a:lnTo>
                    <a:pt x="319" y="716"/>
                  </a:lnTo>
                  <a:lnTo>
                    <a:pt x="319" y="705"/>
                  </a:lnTo>
                  <a:lnTo>
                    <a:pt x="330" y="705"/>
                  </a:lnTo>
                  <a:lnTo>
                    <a:pt x="340" y="694"/>
                  </a:lnTo>
                  <a:lnTo>
                    <a:pt x="351" y="694"/>
                  </a:lnTo>
                  <a:lnTo>
                    <a:pt x="351" y="684"/>
                  </a:lnTo>
                  <a:lnTo>
                    <a:pt x="362" y="684"/>
                  </a:lnTo>
                  <a:lnTo>
                    <a:pt x="362" y="678"/>
                  </a:lnTo>
                  <a:lnTo>
                    <a:pt x="373" y="678"/>
                  </a:lnTo>
                  <a:lnTo>
                    <a:pt x="384" y="668"/>
                  </a:lnTo>
                  <a:lnTo>
                    <a:pt x="389" y="668"/>
                  </a:lnTo>
                  <a:lnTo>
                    <a:pt x="389" y="657"/>
                  </a:lnTo>
                  <a:lnTo>
                    <a:pt x="400" y="657"/>
                  </a:lnTo>
                  <a:lnTo>
                    <a:pt x="411" y="646"/>
                  </a:lnTo>
                  <a:lnTo>
                    <a:pt x="421" y="635"/>
                  </a:lnTo>
                  <a:lnTo>
                    <a:pt x="432" y="635"/>
                  </a:lnTo>
                  <a:lnTo>
                    <a:pt x="443" y="624"/>
                  </a:lnTo>
                  <a:lnTo>
                    <a:pt x="448" y="624"/>
                  </a:lnTo>
                  <a:lnTo>
                    <a:pt x="448" y="614"/>
                  </a:lnTo>
                  <a:lnTo>
                    <a:pt x="459" y="614"/>
                  </a:lnTo>
                  <a:lnTo>
                    <a:pt x="470" y="608"/>
                  </a:lnTo>
                  <a:lnTo>
                    <a:pt x="481" y="608"/>
                  </a:lnTo>
                  <a:lnTo>
                    <a:pt x="481" y="598"/>
                  </a:lnTo>
                  <a:lnTo>
                    <a:pt x="491" y="598"/>
                  </a:lnTo>
                  <a:lnTo>
                    <a:pt x="502" y="587"/>
                  </a:lnTo>
                  <a:lnTo>
                    <a:pt x="513" y="587"/>
                  </a:lnTo>
                  <a:lnTo>
                    <a:pt x="513" y="576"/>
                  </a:lnTo>
                  <a:lnTo>
                    <a:pt x="518" y="576"/>
                  </a:lnTo>
                  <a:lnTo>
                    <a:pt x="529" y="565"/>
                  </a:lnTo>
                  <a:lnTo>
                    <a:pt x="540" y="565"/>
                  </a:lnTo>
                  <a:lnTo>
                    <a:pt x="540" y="555"/>
                  </a:lnTo>
                  <a:lnTo>
                    <a:pt x="551" y="555"/>
                  </a:lnTo>
                  <a:lnTo>
                    <a:pt x="562" y="555"/>
                  </a:lnTo>
                  <a:lnTo>
                    <a:pt x="562" y="549"/>
                  </a:lnTo>
                  <a:lnTo>
                    <a:pt x="572" y="549"/>
                  </a:lnTo>
                  <a:lnTo>
                    <a:pt x="578" y="538"/>
                  </a:lnTo>
                  <a:lnTo>
                    <a:pt x="589" y="538"/>
                  </a:lnTo>
                  <a:lnTo>
                    <a:pt x="589" y="528"/>
                  </a:lnTo>
                  <a:lnTo>
                    <a:pt x="599" y="528"/>
                  </a:lnTo>
                  <a:lnTo>
                    <a:pt x="610" y="517"/>
                  </a:lnTo>
                  <a:lnTo>
                    <a:pt x="621" y="517"/>
                  </a:lnTo>
                  <a:lnTo>
                    <a:pt x="621" y="506"/>
                  </a:lnTo>
                  <a:lnTo>
                    <a:pt x="632" y="506"/>
                  </a:lnTo>
                  <a:lnTo>
                    <a:pt x="643" y="495"/>
                  </a:lnTo>
                  <a:lnTo>
                    <a:pt x="648" y="495"/>
                  </a:lnTo>
                  <a:lnTo>
                    <a:pt x="648" y="485"/>
                  </a:lnTo>
                  <a:lnTo>
                    <a:pt x="659" y="485"/>
                  </a:lnTo>
                  <a:lnTo>
                    <a:pt x="670" y="479"/>
                  </a:lnTo>
                  <a:lnTo>
                    <a:pt x="680" y="479"/>
                  </a:lnTo>
                  <a:lnTo>
                    <a:pt x="691" y="479"/>
                  </a:lnTo>
                  <a:lnTo>
                    <a:pt x="691" y="468"/>
                  </a:lnTo>
                  <a:lnTo>
                    <a:pt x="702" y="468"/>
                  </a:lnTo>
                  <a:lnTo>
                    <a:pt x="713" y="458"/>
                  </a:lnTo>
                  <a:lnTo>
                    <a:pt x="718" y="458"/>
                  </a:lnTo>
                  <a:lnTo>
                    <a:pt x="718" y="447"/>
                  </a:lnTo>
                  <a:lnTo>
                    <a:pt x="729" y="447"/>
                  </a:lnTo>
                  <a:lnTo>
                    <a:pt x="740" y="436"/>
                  </a:lnTo>
                  <a:lnTo>
                    <a:pt x="750" y="436"/>
                  </a:lnTo>
                  <a:lnTo>
                    <a:pt x="761" y="425"/>
                  </a:lnTo>
                  <a:lnTo>
                    <a:pt x="772" y="425"/>
                  </a:lnTo>
                  <a:lnTo>
                    <a:pt x="772" y="415"/>
                  </a:lnTo>
                  <a:lnTo>
                    <a:pt x="777" y="415"/>
                  </a:lnTo>
                  <a:lnTo>
                    <a:pt x="788" y="415"/>
                  </a:lnTo>
                  <a:lnTo>
                    <a:pt x="788" y="409"/>
                  </a:lnTo>
                  <a:lnTo>
                    <a:pt x="799" y="409"/>
                  </a:lnTo>
                  <a:lnTo>
                    <a:pt x="810" y="409"/>
                  </a:lnTo>
                  <a:lnTo>
                    <a:pt x="810" y="398"/>
                  </a:lnTo>
                  <a:lnTo>
                    <a:pt x="821" y="398"/>
                  </a:lnTo>
                  <a:lnTo>
                    <a:pt x="831" y="398"/>
                  </a:lnTo>
                  <a:lnTo>
                    <a:pt x="831" y="388"/>
                  </a:lnTo>
                  <a:lnTo>
                    <a:pt x="842" y="388"/>
                  </a:lnTo>
                  <a:lnTo>
                    <a:pt x="848" y="377"/>
                  </a:lnTo>
                  <a:lnTo>
                    <a:pt x="858" y="377"/>
                  </a:lnTo>
                  <a:lnTo>
                    <a:pt x="869" y="366"/>
                  </a:lnTo>
                  <a:lnTo>
                    <a:pt x="880" y="366"/>
                  </a:lnTo>
                  <a:lnTo>
                    <a:pt x="891" y="355"/>
                  </a:lnTo>
                  <a:lnTo>
                    <a:pt x="902" y="355"/>
                  </a:lnTo>
                  <a:lnTo>
                    <a:pt x="902" y="350"/>
                  </a:lnTo>
                  <a:lnTo>
                    <a:pt x="907" y="350"/>
                  </a:lnTo>
                  <a:lnTo>
                    <a:pt x="918" y="350"/>
                  </a:lnTo>
                  <a:lnTo>
                    <a:pt x="918" y="339"/>
                  </a:lnTo>
                  <a:lnTo>
                    <a:pt x="929" y="339"/>
                  </a:lnTo>
                  <a:lnTo>
                    <a:pt x="939" y="339"/>
                  </a:lnTo>
                  <a:lnTo>
                    <a:pt x="950" y="328"/>
                  </a:lnTo>
                  <a:lnTo>
                    <a:pt x="961" y="328"/>
                  </a:lnTo>
                  <a:lnTo>
                    <a:pt x="972" y="318"/>
                  </a:lnTo>
                  <a:lnTo>
                    <a:pt x="977" y="318"/>
                  </a:lnTo>
                  <a:lnTo>
                    <a:pt x="988" y="307"/>
                  </a:lnTo>
                  <a:lnTo>
                    <a:pt x="999" y="307"/>
                  </a:lnTo>
                  <a:lnTo>
                    <a:pt x="1010" y="296"/>
                  </a:lnTo>
                  <a:lnTo>
                    <a:pt x="1020" y="296"/>
                  </a:lnTo>
                  <a:lnTo>
                    <a:pt x="1031" y="285"/>
                  </a:lnTo>
                  <a:lnTo>
                    <a:pt x="1042" y="285"/>
                  </a:lnTo>
                  <a:lnTo>
                    <a:pt x="1047" y="280"/>
                  </a:lnTo>
                  <a:lnTo>
                    <a:pt x="1058" y="280"/>
                  </a:lnTo>
                  <a:lnTo>
                    <a:pt x="1069" y="280"/>
                  </a:lnTo>
                  <a:lnTo>
                    <a:pt x="1069" y="269"/>
                  </a:lnTo>
                  <a:lnTo>
                    <a:pt x="1080" y="269"/>
                  </a:lnTo>
                  <a:lnTo>
                    <a:pt x="1090" y="269"/>
                  </a:lnTo>
                  <a:lnTo>
                    <a:pt x="1101" y="259"/>
                  </a:lnTo>
                  <a:lnTo>
                    <a:pt x="1107" y="259"/>
                  </a:lnTo>
                  <a:lnTo>
                    <a:pt x="1117" y="248"/>
                  </a:lnTo>
                  <a:lnTo>
                    <a:pt x="1128" y="248"/>
                  </a:lnTo>
                  <a:lnTo>
                    <a:pt x="1139" y="248"/>
                  </a:lnTo>
                  <a:lnTo>
                    <a:pt x="1139" y="237"/>
                  </a:lnTo>
                  <a:lnTo>
                    <a:pt x="1150" y="237"/>
                  </a:lnTo>
                  <a:lnTo>
                    <a:pt x="1161" y="237"/>
                  </a:lnTo>
                  <a:lnTo>
                    <a:pt x="1161" y="226"/>
                  </a:lnTo>
                  <a:lnTo>
                    <a:pt x="1171" y="226"/>
                  </a:lnTo>
                  <a:lnTo>
                    <a:pt x="1177" y="226"/>
                  </a:lnTo>
                  <a:lnTo>
                    <a:pt x="1188" y="226"/>
                  </a:lnTo>
                  <a:lnTo>
                    <a:pt x="1188" y="221"/>
                  </a:lnTo>
                  <a:lnTo>
                    <a:pt x="1198" y="221"/>
                  </a:lnTo>
                  <a:lnTo>
                    <a:pt x="1209" y="221"/>
                  </a:lnTo>
                  <a:lnTo>
                    <a:pt x="1220" y="210"/>
                  </a:lnTo>
                  <a:lnTo>
                    <a:pt x="1231" y="210"/>
                  </a:lnTo>
                  <a:lnTo>
                    <a:pt x="1236" y="199"/>
                  </a:lnTo>
                  <a:lnTo>
                    <a:pt x="1247" y="199"/>
                  </a:lnTo>
                  <a:lnTo>
                    <a:pt x="1258" y="199"/>
                  </a:lnTo>
                  <a:lnTo>
                    <a:pt x="1258" y="189"/>
                  </a:lnTo>
                  <a:lnTo>
                    <a:pt x="1269" y="189"/>
                  </a:lnTo>
                  <a:lnTo>
                    <a:pt x="1279" y="189"/>
                  </a:lnTo>
                  <a:lnTo>
                    <a:pt x="1290" y="189"/>
                  </a:lnTo>
                  <a:lnTo>
                    <a:pt x="1290" y="178"/>
                  </a:lnTo>
                  <a:lnTo>
                    <a:pt x="1301" y="178"/>
                  </a:lnTo>
                  <a:lnTo>
                    <a:pt x="1306" y="178"/>
                  </a:lnTo>
                  <a:lnTo>
                    <a:pt x="1317" y="178"/>
                  </a:lnTo>
                  <a:lnTo>
                    <a:pt x="1317" y="167"/>
                  </a:lnTo>
                  <a:lnTo>
                    <a:pt x="1328" y="167"/>
                  </a:lnTo>
                  <a:lnTo>
                    <a:pt x="1339" y="167"/>
                  </a:lnTo>
                  <a:lnTo>
                    <a:pt x="1350" y="156"/>
                  </a:lnTo>
                  <a:lnTo>
                    <a:pt x="1360" y="156"/>
                  </a:lnTo>
                  <a:lnTo>
                    <a:pt x="1371" y="156"/>
                  </a:lnTo>
                  <a:lnTo>
                    <a:pt x="1376" y="151"/>
                  </a:lnTo>
                  <a:lnTo>
                    <a:pt x="1387" y="151"/>
                  </a:lnTo>
                  <a:lnTo>
                    <a:pt x="1398" y="151"/>
                  </a:lnTo>
                  <a:lnTo>
                    <a:pt x="1409" y="140"/>
                  </a:lnTo>
                  <a:lnTo>
                    <a:pt x="1420" y="140"/>
                  </a:lnTo>
                  <a:lnTo>
                    <a:pt x="1430" y="140"/>
                  </a:lnTo>
                  <a:lnTo>
                    <a:pt x="1436" y="140"/>
                  </a:lnTo>
                  <a:lnTo>
                    <a:pt x="1436" y="129"/>
                  </a:lnTo>
                  <a:lnTo>
                    <a:pt x="1447" y="129"/>
                  </a:lnTo>
                  <a:lnTo>
                    <a:pt x="1457" y="129"/>
                  </a:lnTo>
                  <a:lnTo>
                    <a:pt x="1468" y="129"/>
                  </a:lnTo>
                  <a:lnTo>
                    <a:pt x="1468" y="119"/>
                  </a:lnTo>
                  <a:lnTo>
                    <a:pt x="1479" y="119"/>
                  </a:lnTo>
                  <a:lnTo>
                    <a:pt x="1490" y="119"/>
                  </a:lnTo>
                  <a:lnTo>
                    <a:pt x="1501" y="119"/>
                  </a:lnTo>
                  <a:lnTo>
                    <a:pt x="1501" y="108"/>
                  </a:lnTo>
                  <a:lnTo>
                    <a:pt x="1506" y="108"/>
                  </a:lnTo>
                  <a:lnTo>
                    <a:pt x="1517" y="108"/>
                  </a:lnTo>
                  <a:lnTo>
                    <a:pt x="1528" y="108"/>
                  </a:lnTo>
                  <a:lnTo>
                    <a:pt x="1538" y="97"/>
                  </a:lnTo>
                  <a:lnTo>
                    <a:pt x="1549" y="97"/>
                  </a:lnTo>
                  <a:lnTo>
                    <a:pt x="1560" y="97"/>
                  </a:lnTo>
                  <a:lnTo>
                    <a:pt x="1565" y="97"/>
                  </a:lnTo>
                  <a:lnTo>
                    <a:pt x="1576" y="86"/>
                  </a:lnTo>
                  <a:lnTo>
                    <a:pt x="1587" y="86"/>
                  </a:lnTo>
                  <a:lnTo>
                    <a:pt x="1598" y="86"/>
                  </a:lnTo>
                  <a:lnTo>
                    <a:pt x="1609" y="86"/>
                  </a:lnTo>
                  <a:lnTo>
                    <a:pt x="1609" y="81"/>
                  </a:lnTo>
                  <a:lnTo>
                    <a:pt x="1619" y="81"/>
                  </a:lnTo>
                  <a:lnTo>
                    <a:pt x="1630" y="81"/>
                  </a:lnTo>
                  <a:lnTo>
                    <a:pt x="1636" y="81"/>
                  </a:lnTo>
                  <a:lnTo>
                    <a:pt x="1646" y="81"/>
                  </a:lnTo>
                  <a:lnTo>
                    <a:pt x="1646" y="70"/>
                  </a:lnTo>
                  <a:lnTo>
                    <a:pt x="1657" y="70"/>
                  </a:lnTo>
                  <a:lnTo>
                    <a:pt x="1668" y="70"/>
                  </a:lnTo>
                  <a:lnTo>
                    <a:pt x="1679" y="70"/>
                  </a:lnTo>
                  <a:lnTo>
                    <a:pt x="1689" y="70"/>
                  </a:lnTo>
                  <a:lnTo>
                    <a:pt x="1700" y="59"/>
                  </a:lnTo>
                  <a:lnTo>
                    <a:pt x="1706" y="59"/>
                  </a:lnTo>
                  <a:lnTo>
                    <a:pt x="1716" y="59"/>
                  </a:lnTo>
                  <a:lnTo>
                    <a:pt x="1727" y="59"/>
                  </a:lnTo>
                  <a:lnTo>
                    <a:pt x="1738" y="59"/>
                  </a:lnTo>
                  <a:lnTo>
                    <a:pt x="1738" y="49"/>
                  </a:lnTo>
                  <a:lnTo>
                    <a:pt x="1749" y="49"/>
                  </a:lnTo>
                  <a:lnTo>
                    <a:pt x="1760" y="49"/>
                  </a:lnTo>
                  <a:lnTo>
                    <a:pt x="1765" y="49"/>
                  </a:lnTo>
                  <a:lnTo>
                    <a:pt x="1776" y="49"/>
                  </a:lnTo>
                  <a:lnTo>
                    <a:pt x="1787" y="49"/>
                  </a:lnTo>
                  <a:lnTo>
                    <a:pt x="1787" y="38"/>
                  </a:lnTo>
                  <a:lnTo>
                    <a:pt x="1797" y="38"/>
                  </a:lnTo>
                  <a:lnTo>
                    <a:pt x="1808" y="38"/>
                  </a:lnTo>
                  <a:lnTo>
                    <a:pt x="1819" y="38"/>
                  </a:lnTo>
                  <a:lnTo>
                    <a:pt x="1830" y="38"/>
                  </a:lnTo>
                  <a:lnTo>
                    <a:pt x="1835" y="38"/>
                  </a:lnTo>
                  <a:lnTo>
                    <a:pt x="1846" y="38"/>
                  </a:lnTo>
                  <a:lnTo>
                    <a:pt x="1846" y="27"/>
                  </a:lnTo>
                  <a:lnTo>
                    <a:pt x="1857" y="27"/>
                  </a:lnTo>
                  <a:lnTo>
                    <a:pt x="1868" y="27"/>
                  </a:lnTo>
                  <a:lnTo>
                    <a:pt x="1878" y="27"/>
                  </a:lnTo>
                  <a:lnTo>
                    <a:pt x="1889" y="27"/>
                  </a:lnTo>
                  <a:lnTo>
                    <a:pt x="1895" y="27"/>
                  </a:lnTo>
                  <a:lnTo>
                    <a:pt x="1905" y="27"/>
                  </a:lnTo>
                  <a:lnTo>
                    <a:pt x="1905" y="22"/>
                  </a:lnTo>
                  <a:lnTo>
                    <a:pt x="1916" y="22"/>
                  </a:lnTo>
                  <a:lnTo>
                    <a:pt x="1927" y="22"/>
                  </a:lnTo>
                  <a:lnTo>
                    <a:pt x="1938" y="22"/>
                  </a:lnTo>
                  <a:lnTo>
                    <a:pt x="1949" y="22"/>
                  </a:lnTo>
                  <a:lnTo>
                    <a:pt x="1959" y="22"/>
                  </a:lnTo>
                  <a:lnTo>
                    <a:pt x="1965" y="22"/>
                  </a:lnTo>
                  <a:lnTo>
                    <a:pt x="1975" y="22"/>
                  </a:lnTo>
                  <a:lnTo>
                    <a:pt x="1986" y="22"/>
                  </a:lnTo>
                  <a:lnTo>
                    <a:pt x="1986" y="11"/>
                  </a:lnTo>
                  <a:lnTo>
                    <a:pt x="1997" y="11"/>
                  </a:lnTo>
                  <a:lnTo>
                    <a:pt x="2008" y="11"/>
                  </a:lnTo>
                  <a:lnTo>
                    <a:pt x="2019" y="11"/>
                  </a:lnTo>
                  <a:lnTo>
                    <a:pt x="2029" y="11"/>
                  </a:lnTo>
                  <a:lnTo>
                    <a:pt x="2035" y="11"/>
                  </a:lnTo>
                  <a:lnTo>
                    <a:pt x="2046" y="11"/>
                  </a:lnTo>
                  <a:lnTo>
                    <a:pt x="2056" y="11"/>
                  </a:lnTo>
                  <a:lnTo>
                    <a:pt x="2067" y="11"/>
                  </a:lnTo>
                  <a:lnTo>
                    <a:pt x="2078" y="11"/>
                  </a:lnTo>
                  <a:lnTo>
                    <a:pt x="2089" y="11"/>
                  </a:lnTo>
                  <a:lnTo>
                    <a:pt x="2094" y="0"/>
                  </a:lnTo>
                  <a:lnTo>
                    <a:pt x="2105" y="0"/>
                  </a:lnTo>
                  <a:lnTo>
                    <a:pt x="2116" y="0"/>
                  </a:lnTo>
                  <a:lnTo>
                    <a:pt x="2127" y="0"/>
                  </a:lnTo>
                  <a:lnTo>
                    <a:pt x="2137" y="0"/>
                  </a:lnTo>
                  <a:lnTo>
                    <a:pt x="2148" y="0"/>
                  </a:lnTo>
                  <a:lnTo>
                    <a:pt x="2159" y="0"/>
                  </a:lnTo>
                  <a:lnTo>
                    <a:pt x="2164" y="0"/>
                  </a:lnTo>
                  <a:lnTo>
                    <a:pt x="2175" y="0"/>
                  </a:lnTo>
                  <a:lnTo>
                    <a:pt x="2186" y="0"/>
                  </a:lnTo>
                  <a:lnTo>
                    <a:pt x="2197" y="0"/>
                  </a:lnTo>
                  <a:lnTo>
                    <a:pt x="2208" y="0"/>
                  </a:lnTo>
                  <a:lnTo>
                    <a:pt x="2218" y="0"/>
                  </a:lnTo>
                  <a:lnTo>
                    <a:pt x="2224" y="0"/>
                  </a:lnTo>
                  <a:lnTo>
                    <a:pt x="2235" y="0"/>
                  </a:lnTo>
                  <a:lnTo>
                    <a:pt x="2245" y="0"/>
                  </a:lnTo>
                  <a:lnTo>
                    <a:pt x="2256" y="0"/>
                  </a:lnTo>
                  <a:lnTo>
                    <a:pt x="2267" y="0"/>
                  </a:lnTo>
                  <a:lnTo>
                    <a:pt x="2278" y="0"/>
                  </a:lnTo>
                  <a:lnTo>
                    <a:pt x="2288" y="0"/>
                  </a:lnTo>
                  <a:lnTo>
                    <a:pt x="2294" y="0"/>
                  </a:lnTo>
                  <a:lnTo>
                    <a:pt x="2305" y="0"/>
                  </a:lnTo>
                  <a:lnTo>
                    <a:pt x="2315" y="0"/>
                  </a:lnTo>
                  <a:lnTo>
                    <a:pt x="2326" y="0"/>
                  </a:lnTo>
                  <a:lnTo>
                    <a:pt x="2337" y="0"/>
                  </a:lnTo>
                  <a:lnTo>
                    <a:pt x="2348" y="0"/>
                  </a:lnTo>
                  <a:lnTo>
                    <a:pt x="2359" y="0"/>
                  </a:lnTo>
                  <a:lnTo>
                    <a:pt x="2364" y="0"/>
                  </a:lnTo>
                  <a:lnTo>
                    <a:pt x="2375" y="0"/>
                  </a:lnTo>
                  <a:lnTo>
                    <a:pt x="2386" y="0"/>
                  </a:lnTo>
                  <a:lnTo>
                    <a:pt x="2396" y="0"/>
                  </a:lnTo>
                  <a:lnTo>
                    <a:pt x="2407" y="0"/>
                  </a:lnTo>
                  <a:lnTo>
                    <a:pt x="2418" y="0"/>
                  </a:lnTo>
                  <a:lnTo>
                    <a:pt x="2423" y="0"/>
                  </a:lnTo>
                  <a:lnTo>
                    <a:pt x="2434" y="0"/>
                  </a:lnTo>
                  <a:lnTo>
                    <a:pt x="2445" y="0"/>
                  </a:lnTo>
                  <a:lnTo>
                    <a:pt x="2456" y="0"/>
                  </a:lnTo>
                  <a:lnTo>
                    <a:pt x="2467" y="0"/>
                  </a:lnTo>
                  <a:lnTo>
                    <a:pt x="2477" y="0"/>
                  </a:lnTo>
                  <a:lnTo>
                    <a:pt x="2488" y="0"/>
                  </a:lnTo>
                  <a:lnTo>
                    <a:pt x="2494" y="0"/>
                  </a:lnTo>
                  <a:lnTo>
                    <a:pt x="2504" y="0"/>
                  </a:lnTo>
                  <a:lnTo>
                    <a:pt x="2515" y="0"/>
                  </a:lnTo>
                  <a:lnTo>
                    <a:pt x="2515" y="11"/>
                  </a:lnTo>
                  <a:lnTo>
                    <a:pt x="2526" y="11"/>
                  </a:lnTo>
                  <a:lnTo>
                    <a:pt x="2537" y="11"/>
                  </a:lnTo>
                  <a:lnTo>
                    <a:pt x="2548" y="11"/>
                  </a:lnTo>
                  <a:lnTo>
                    <a:pt x="2553" y="11"/>
                  </a:lnTo>
                  <a:lnTo>
                    <a:pt x="2564" y="11"/>
                  </a:lnTo>
                  <a:lnTo>
                    <a:pt x="2574" y="11"/>
                  </a:lnTo>
                  <a:lnTo>
                    <a:pt x="2585" y="11"/>
                  </a:lnTo>
                  <a:lnTo>
                    <a:pt x="2596" y="11"/>
                  </a:lnTo>
                </a:path>
              </a:pathLst>
            </a:custGeom>
            <a:noFill/>
            <a:ln w="17526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591" name="Group 79">
              <a:extLst>
                <a:ext uri="{FF2B5EF4-FFF2-40B4-BE49-F238E27FC236}">
                  <a16:creationId xmlns:a16="http://schemas.microsoft.com/office/drawing/2014/main" id="{3F770653-348F-5737-4074-521B020E282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" y="1210"/>
              <a:ext cx="904" cy="233"/>
              <a:chOff x="2582" y="1210"/>
              <a:chExt cx="904" cy="233"/>
            </a:xfrm>
          </p:grpSpPr>
          <p:sp>
            <p:nvSpPr>
              <p:cNvPr id="64592" name="Rectangle 80">
                <a:extLst>
                  <a:ext uri="{FF2B5EF4-FFF2-40B4-BE49-F238E27FC236}">
                    <a16:creationId xmlns:a16="http://schemas.microsoft.com/office/drawing/2014/main" id="{1A276A02-3D18-9800-1AB9-49F63A8731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1228"/>
                <a:ext cx="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</a:rPr>
                  <a:t>y</a:t>
                </a:r>
                <a:endParaRPr lang="en-US" altLang="zh-CN" b="1"/>
              </a:p>
            </p:txBody>
          </p:sp>
          <p:sp>
            <p:nvSpPr>
              <p:cNvPr id="64593" name="Rectangle 81">
                <a:extLst>
                  <a:ext uri="{FF2B5EF4-FFF2-40B4-BE49-F238E27FC236}">
                    <a16:creationId xmlns:a16="http://schemas.microsoft.com/office/drawing/2014/main" id="{C518AE0C-8FCE-82AD-BEF5-A37BE83E83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6" y="1228"/>
                <a:ext cx="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2"/>
                    </a:solidFill>
                  </a:rPr>
                  <a:t>y</a:t>
                </a:r>
                <a:endParaRPr lang="en-US" altLang="zh-CN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594" name="Rectangle 82">
                <a:extLst>
                  <a:ext uri="{FF2B5EF4-FFF2-40B4-BE49-F238E27FC236}">
                    <a16:creationId xmlns:a16="http://schemas.microsoft.com/office/drawing/2014/main" id="{2CEDC4D1-1CDF-6BBA-2FBC-0E42DFD33F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1228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lang="en-US" altLang="zh-CN" b="1"/>
              </a:p>
            </p:txBody>
          </p:sp>
          <p:sp>
            <p:nvSpPr>
              <p:cNvPr id="64595" name="Rectangle 83">
                <a:extLst>
                  <a:ext uri="{FF2B5EF4-FFF2-40B4-BE49-F238E27FC236}">
                    <a16:creationId xmlns:a16="http://schemas.microsoft.com/office/drawing/2014/main" id="{CB5FD8AB-0685-6466-316E-5A6A18C079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5" y="1228"/>
                <a:ext cx="1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2"/>
                    </a:solidFill>
                  </a:rPr>
                  <a:t>E</a:t>
                </a:r>
                <a:endParaRPr lang="en-US" altLang="zh-CN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596" name="Rectangle 84">
                <a:extLst>
                  <a:ext uri="{FF2B5EF4-FFF2-40B4-BE49-F238E27FC236}">
                    <a16:creationId xmlns:a16="http://schemas.microsoft.com/office/drawing/2014/main" id="{48B4E3B3-E64D-BB28-6E7A-A735E6E501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1328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chemeClr val="accent2"/>
                    </a:solidFill>
                  </a:rPr>
                  <a:t>n</a:t>
                </a:r>
                <a:endParaRPr lang="en-US" altLang="zh-CN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597" name="Rectangle 85">
                <a:extLst>
                  <a:ext uri="{FF2B5EF4-FFF2-40B4-BE49-F238E27FC236}">
                    <a16:creationId xmlns:a16="http://schemas.microsoft.com/office/drawing/2014/main" id="{A4904E64-32F1-A470-DB46-EAD6DD8B78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1210"/>
                <a:ext cx="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b="1"/>
              </a:p>
            </p:txBody>
          </p:sp>
          <p:sp>
            <p:nvSpPr>
              <p:cNvPr id="64598" name="Rectangle 86">
                <a:extLst>
                  <a:ext uri="{FF2B5EF4-FFF2-40B4-BE49-F238E27FC236}">
                    <a16:creationId xmlns:a16="http://schemas.microsoft.com/office/drawing/2014/main" id="{5A87F381-EB19-A8AD-C328-88094BD544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1210"/>
                <a:ext cx="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+</a:t>
                </a:r>
                <a:endParaRPr lang="en-US" altLang="zh-CN" b="1"/>
              </a:p>
            </p:txBody>
          </p:sp>
          <p:sp>
            <p:nvSpPr>
              <p:cNvPr id="64599" name="Rectangle 87">
                <a:extLst>
                  <a:ext uri="{FF2B5EF4-FFF2-40B4-BE49-F238E27FC236}">
                    <a16:creationId xmlns:a16="http://schemas.microsoft.com/office/drawing/2014/main" id="{A309DC1B-A1DD-0C2F-87F0-808FCF862A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1228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(</a:t>
                </a:r>
                <a:endParaRPr lang="en-US" altLang="zh-CN" b="1"/>
              </a:p>
            </p:txBody>
          </p:sp>
          <p:sp>
            <p:nvSpPr>
              <p:cNvPr id="64600" name="Rectangle 88">
                <a:extLst>
                  <a:ext uri="{FF2B5EF4-FFF2-40B4-BE49-F238E27FC236}">
                    <a16:creationId xmlns:a16="http://schemas.microsoft.com/office/drawing/2014/main" id="{A48E580A-5D68-0486-49CB-BBD89B542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1228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)</a:t>
                </a:r>
                <a:endParaRPr lang="en-US" altLang="zh-CN" b="1"/>
              </a:p>
            </p:txBody>
          </p:sp>
        </p:grpSp>
      </p:grpSp>
      <p:grpSp>
        <p:nvGrpSpPr>
          <p:cNvPr id="64611" name="Group 99">
            <a:extLst>
              <a:ext uri="{FF2B5EF4-FFF2-40B4-BE49-F238E27FC236}">
                <a16:creationId xmlns:a16="http://schemas.microsoft.com/office/drawing/2014/main" id="{1DFE1718-2315-C040-1D39-F35E4AC88DB4}"/>
              </a:ext>
            </a:extLst>
          </p:cNvPr>
          <p:cNvGrpSpPr>
            <a:grpSpLocks/>
          </p:cNvGrpSpPr>
          <p:nvPr/>
        </p:nvGrpSpPr>
        <p:grpSpPr bwMode="auto">
          <a:xfrm>
            <a:off x="885825" y="3190875"/>
            <a:ext cx="4648200" cy="1520825"/>
            <a:chOff x="558" y="2010"/>
            <a:chExt cx="2928" cy="958"/>
          </a:xfrm>
        </p:grpSpPr>
        <p:sp>
          <p:nvSpPr>
            <p:cNvPr id="64589" name="Freeform 77">
              <a:extLst>
                <a:ext uri="{FF2B5EF4-FFF2-40B4-BE49-F238E27FC236}">
                  <a16:creationId xmlns:a16="http://schemas.microsoft.com/office/drawing/2014/main" id="{37873291-EAA7-E3B0-D564-A1BF2A8DF9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" y="2010"/>
              <a:ext cx="2596" cy="958"/>
            </a:xfrm>
            <a:custGeom>
              <a:avLst/>
              <a:gdLst>
                <a:gd name="T0" fmla="*/ 22 w 2596"/>
                <a:gd name="T1" fmla="*/ 937 h 958"/>
                <a:gd name="T2" fmla="*/ 54 w 2596"/>
                <a:gd name="T3" fmla="*/ 915 h 958"/>
                <a:gd name="T4" fmla="*/ 81 w 2596"/>
                <a:gd name="T5" fmla="*/ 899 h 958"/>
                <a:gd name="T6" fmla="*/ 119 w 2596"/>
                <a:gd name="T7" fmla="*/ 867 h 958"/>
                <a:gd name="T8" fmla="*/ 151 w 2596"/>
                <a:gd name="T9" fmla="*/ 834 h 958"/>
                <a:gd name="T10" fmla="*/ 200 w 2596"/>
                <a:gd name="T11" fmla="*/ 808 h 958"/>
                <a:gd name="T12" fmla="*/ 232 w 2596"/>
                <a:gd name="T13" fmla="*/ 775 h 958"/>
                <a:gd name="T14" fmla="*/ 259 w 2596"/>
                <a:gd name="T15" fmla="*/ 748 h 958"/>
                <a:gd name="T16" fmla="*/ 303 w 2596"/>
                <a:gd name="T17" fmla="*/ 727 h 958"/>
                <a:gd name="T18" fmla="*/ 340 w 2596"/>
                <a:gd name="T19" fmla="*/ 700 h 958"/>
                <a:gd name="T20" fmla="*/ 384 w 2596"/>
                <a:gd name="T21" fmla="*/ 668 h 958"/>
                <a:gd name="T22" fmla="*/ 421 w 2596"/>
                <a:gd name="T23" fmla="*/ 641 h 958"/>
                <a:gd name="T24" fmla="*/ 459 w 2596"/>
                <a:gd name="T25" fmla="*/ 619 h 958"/>
                <a:gd name="T26" fmla="*/ 491 w 2596"/>
                <a:gd name="T27" fmla="*/ 587 h 958"/>
                <a:gd name="T28" fmla="*/ 529 w 2596"/>
                <a:gd name="T29" fmla="*/ 571 h 958"/>
                <a:gd name="T30" fmla="*/ 572 w 2596"/>
                <a:gd name="T31" fmla="*/ 538 h 958"/>
                <a:gd name="T32" fmla="*/ 610 w 2596"/>
                <a:gd name="T33" fmla="*/ 517 h 958"/>
                <a:gd name="T34" fmla="*/ 648 w 2596"/>
                <a:gd name="T35" fmla="*/ 501 h 958"/>
                <a:gd name="T36" fmla="*/ 691 w 2596"/>
                <a:gd name="T37" fmla="*/ 468 h 958"/>
                <a:gd name="T38" fmla="*/ 718 w 2596"/>
                <a:gd name="T39" fmla="*/ 447 h 958"/>
                <a:gd name="T40" fmla="*/ 761 w 2596"/>
                <a:gd name="T41" fmla="*/ 431 h 958"/>
                <a:gd name="T42" fmla="*/ 799 w 2596"/>
                <a:gd name="T43" fmla="*/ 409 h 958"/>
                <a:gd name="T44" fmla="*/ 842 w 2596"/>
                <a:gd name="T45" fmla="*/ 388 h 958"/>
                <a:gd name="T46" fmla="*/ 880 w 2596"/>
                <a:gd name="T47" fmla="*/ 372 h 958"/>
                <a:gd name="T48" fmla="*/ 907 w 2596"/>
                <a:gd name="T49" fmla="*/ 350 h 958"/>
                <a:gd name="T50" fmla="*/ 939 w 2596"/>
                <a:gd name="T51" fmla="*/ 329 h 958"/>
                <a:gd name="T52" fmla="*/ 977 w 2596"/>
                <a:gd name="T53" fmla="*/ 318 h 958"/>
                <a:gd name="T54" fmla="*/ 1010 w 2596"/>
                <a:gd name="T55" fmla="*/ 302 h 958"/>
                <a:gd name="T56" fmla="*/ 1047 w 2596"/>
                <a:gd name="T57" fmla="*/ 280 h 958"/>
                <a:gd name="T58" fmla="*/ 1090 w 2596"/>
                <a:gd name="T59" fmla="*/ 269 h 958"/>
                <a:gd name="T60" fmla="*/ 1117 w 2596"/>
                <a:gd name="T61" fmla="*/ 248 h 958"/>
                <a:gd name="T62" fmla="*/ 1171 w 2596"/>
                <a:gd name="T63" fmla="*/ 232 h 958"/>
                <a:gd name="T64" fmla="*/ 1209 w 2596"/>
                <a:gd name="T65" fmla="*/ 210 h 958"/>
                <a:gd name="T66" fmla="*/ 1258 w 2596"/>
                <a:gd name="T67" fmla="*/ 199 h 958"/>
                <a:gd name="T68" fmla="*/ 1301 w 2596"/>
                <a:gd name="T69" fmla="*/ 178 h 958"/>
                <a:gd name="T70" fmla="*/ 1339 w 2596"/>
                <a:gd name="T71" fmla="*/ 162 h 958"/>
                <a:gd name="T72" fmla="*/ 1376 w 2596"/>
                <a:gd name="T73" fmla="*/ 151 h 958"/>
                <a:gd name="T74" fmla="*/ 1420 w 2596"/>
                <a:gd name="T75" fmla="*/ 140 h 958"/>
                <a:gd name="T76" fmla="*/ 1468 w 2596"/>
                <a:gd name="T77" fmla="*/ 119 h 958"/>
                <a:gd name="T78" fmla="*/ 1517 w 2596"/>
                <a:gd name="T79" fmla="*/ 113 h 958"/>
                <a:gd name="T80" fmla="*/ 1560 w 2596"/>
                <a:gd name="T81" fmla="*/ 103 h 958"/>
                <a:gd name="T82" fmla="*/ 1598 w 2596"/>
                <a:gd name="T83" fmla="*/ 92 h 958"/>
                <a:gd name="T84" fmla="*/ 1646 w 2596"/>
                <a:gd name="T85" fmla="*/ 70 h 958"/>
                <a:gd name="T86" fmla="*/ 1689 w 2596"/>
                <a:gd name="T87" fmla="*/ 59 h 958"/>
                <a:gd name="T88" fmla="*/ 1738 w 2596"/>
                <a:gd name="T89" fmla="*/ 49 h 958"/>
                <a:gd name="T90" fmla="*/ 1776 w 2596"/>
                <a:gd name="T91" fmla="*/ 43 h 958"/>
                <a:gd name="T92" fmla="*/ 1830 w 2596"/>
                <a:gd name="T93" fmla="*/ 43 h 958"/>
                <a:gd name="T94" fmla="*/ 1868 w 2596"/>
                <a:gd name="T95" fmla="*/ 33 h 958"/>
                <a:gd name="T96" fmla="*/ 1905 w 2596"/>
                <a:gd name="T97" fmla="*/ 22 h 958"/>
                <a:gd name="T98" fmla="*/ 1959 w 2596"/>
                <a:gd name="T99" fmla="*/ 22 h 958"/>
                <a:gd name="T100" fmla="*/ 2008 w 2596"/>
                <a:gd name="T101" fmla="*/ 11 h 958"/>
                <a:gd name="T102" fmla="*/ 2056 w 2596"/>
                <a:gd name="T103" fmla="*/ 11 h 958"/>
                <a:gd name="T104" fmla="*/ 2105 w 2596"/>
                <a:gd name="T105" fmla="*/ 0 h 958"/>
                <a:gd name="T106" fmla="*/ 2159 w 2596"/>
                <a:gd name="T107" fmla="*/ 0 h 958"/>
                <a:gd name="T108" fmla="*/ 2208 w 2596"/>
                <a:gd name="T109" fmla="*/ 0 h 958"/>
                <a:gd name="T110" fmla="*/ 2256 w 2596"/>
                <a:gd name="T111" fmla="*/ 0 h 958"/>
                <a:gd name="T112" fmla="*/ 2305 w 2596"/>
                <a:gd name="T113" fmla="*/ 0 h 958"/>
                <a:gd name="T114" fmla="*/ 2359 w 2596"/>
                <a:gd name="T115" fmla="*/ 0 h 958"/>
                <a:gd name="T116" fmla="*/ 2407 w 2596"/>
                <a:gd name="T117" fmla="*/ 0 h 958"/>
                <a:gd name="T118" fmla="*/ 2456 w 2596"/>
                <a:gd name="T119" fmla="*/ 0 h 958"/>
                <a:gd name="T120" fmla="*/ 2504 w 2596"/>
                <a:gd name="T121" fmla="*/ 0 h 958"/>
                <a:gd name="T122" fmla="*/ 2548 w 2596"/>
                <a:gd name="T123" fmla="*/ 11 h 958"/>
                <a:gd name="T124" fmla="*/ 2596 w 2596"/>
                <a:gd name="T125" fmla="*/ 11 h 9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2596" h="958">
                  <a:moveTo>
                    <a:pt x="0" y="958"/>
                  </a:moveTo>
                  <a:lnTo>
                    <a:pt x="11" y="958"/>
                  </a:lnTo>
                  <a:lnTo>
                    <a:pt x="11" y="947"/>
                  </a:lnTo>
                  <a:lnTo>
                    <a:pt x="22" y="947"/>
                  </a:lnTo>
                  <a:lnTo>
                    <a:pt x="22" y="937"/>
                  </a:lnTo>
                  <a:lnTo>
                    <a:pt x="33" y="937"/>
                  </a:lnTo>
                  <a:lnTo>
                    <a:pt x="33" y="926"/>
                  </a:lnTo>
                  <a:lnTo>
                    <a:pt x="44" y="926"/>
                  </a:lnTo>
                  <a:lnTo>
                    <a:pt x="54" y="926"/>
                  </a:lnTo>
                  <a:lnTo>
                    <a:pt x="54" y="915"/>
                  </a:lnTo>
                  <a:lnTo>
                    <a:pt x="60" y="915"/>
                  </a:lnTo>
                  <a:lnTo>
                    <a:pt x="60" y="904"/>
                  </a:lnTo>
                  <a:lnTo>
                    <a:pt x="71" y="904"/>
                  </a:lnTo>
                  <a:lnTo>
                    <a:pt x="71" y="899"/>
                  </a:lnTo>
                  <a:lnTo>
                    <a:pt x="81" y="899"/>
                  </a:lnTo>
                  <a:lnTo>
                    <a:pt x="92" y="888"/>
                  </a:lnTo>
                  <a:lnTo>
                    <a:pt x="103" y="877"/>
                  </a:lnTo>
                  <a:lnTo>
                    <a:pt x="114" y="877"/>
                  </a:lnTo>
                  <a:lnTo>
                    <a:pt x="114" y="867"/>
                  </a:lnTo>
                  <a:lnTo>
                    <a:pt x="119" y="867"/>
                  </a:lnTo>
                  <a:lnTo>
                    <a:pt x="119" y="856"/>
                  </a:lnTo>
                  <a:lnTo>
                    <a:pt x="130" y="856"/>
                  </a:lnTo>
                  <a:lnTo>
                    <a:pt x="130" y="845"/>
                  </a:lnTo>
                  <a:lnTo>
                    <a:pt x="141" y="845"/>
                  </a:lnTo>
                  <a:lnTo>
                    <a:pt x="151" y="834"/>
                  </a:lnTo>
                  <a:lnTo>
                    <a:pt x="162" y="829"/>
                  </a:lnTo>
                  <a:lnTo>
                    <a:pt x="173" y="829"/>
                  </a:lnTo>
                  <a:lnTo>
                    <a:pt x="184" y="818"/>
                  </a:lnTo>
                  <a:lnTo>
                    <a:pt x="189" y="808"/>
                  </a:lnTo>
                  <a:lnTo>
                    <a:pt x="200" y="808"/>
                  </a:lnTo>
                  <a:lnTo>
                    <a:pt x="200" y="797"/>
                  </a:lnTo>
                  <a:lnTo>
                    <a:pt x="211" y="797"/>
                  </a:lnTo>
                  <a:lnTo>
                    <a:pt x="211" y="786"/>
                  </a:lnTo>
                  <a:lnTo>
                    <a:pt x="222" y="786"/>
                  </a:lnTo>
                  <a:lnTo>
                    <a:pt x="232" y="775"/>
                  </a:lnTo>
                  <a:lnTo>
                    <a:pt x="243" y="770"/>
                  </a:lnTo>
                  <a:lnTo>
                    <a:pt x="249" y="770"/>
                  </a:lnTo>
                  <a:lnTo>
                    <a:pt x="249" y="759"/>
                  </a:lnTo>
                  <a:lnTo>
                    <a:pt x="259" y="759"/>
                  </a:lnTo>
                  <a:lnTo>
                    <a:pt x="259" y="748"/>
                  </a:lnTo>
                  <a:lnTo>
                    <a:pt x="270" y="748"/>
                  </a:lnTo>
                  <a:lnTo>
                    <a:pt x="281" y="738"/>
                  </a:lnTo>
                  <a:lnTo>
                    <a:pt x="292" y="738"/>
                  </a:lnTo>
                  <a:lnTo>
                    <a:pt x="292" y="727"/>
                  </a:lnTo>
                  <a:lnTo>
                    <a:pt x="303" y="727"/>
                  </a:lnTo>
                  <a:lnTo>
                    <a:pt x="313" y="716"/>
                  </a:lnTo>
                  <a:lnTo>
                    <a:pt x="319" y="716"/>
                  </a:lnTo>
                  <a:lnTo>
                    <a:pt x="319" y="705"/>
                  </a:lnTo>
                  <a:lnTo>
                    <a:pt x="330" y="705"/>
                  </a:lnTo>
                  <a:lnTo>
                    <a:pt x="340" y="700"/>
                  </a:lnTo>
                  <a:lnTo>
                    <a:pt x="351" y="689"/>
                  </a:lnTo>
                  <a:lnTo>
                    <a:pt x="362" y="689"/>
                  </a:lnTo>
                  <a:lnTo>
                    <a:pt x="362" y="678"/>
                  </a:lnTo>
                  <a:lnTo>
                    <a:pt x="373" y="678"/>
                  </a:lnTo>
                  <a:lnTo>
                    <a:pt x="384" y="668"/>
                  </a:lnTo>
                  <a:lnTo>
                    <a:pt x="389" y="657"/>
                  </a:lnTo>
                  <a:lnTo>
                    <a:pt x="400" y="657"/>
                  </a:lnTo>
                  <a:lnTo>
                    <a:pt x="400" y="646"/>
                  </a:lnTo>
                  <a:lnTo>
                    <a:pt x="411" y="646"/>
                  </a:lnTo>
                  <a:lnTo>
                    <a:pt x="421" y="641"/>
                  </a:lnTo>
                  <a:lnTo>
                    <a:pt x="432" y="641"/>
                  </a:lnTo>
                  <a:lnTo>
                    <a:pt x="443" y="630"/>
                  </a:lnTo>
                  <a:lnTo>
                    <a:pt x="448" y="630"/>
                  </a:lnTo>
                  <a:lnTo>
                    <a:pt x="448" y="619"/>
                  </a:lnTo>
                  <a:lnTo>
                    <a:pt x="459" y="619"/>
                  </a:lnTo>
                  <a:lnTo>
                    <a:pt x="459" y="608"/>
                  </a:lnTo>
                  <a:lnTo>
                    <a:pt x="470" y="608"/>
                  </a:lnTo>
                  <a:lnTo>
                    <a:pt x="481" y="598"/>
                  </a:lnTo>
                  <a:lnTo>
                    <a:pt x="491" y="598"/>
                  </a:lnTo>
                  <a:lnTo>
                    <a:pt x="491" y="587"/>
                  </a:lnTo>
                  <a:lnTo>
                    <a:pt x="502" y="587"/>
                  </a:lnTo>
                  <a:lnTo>
                    <a:pt x="513" y="576"/>
                  </a:lnTo>
                  <a:lnTo>
                    <a:pt x="518" y="576"/>
                  </a:lnTo>
                  <a:lnTo>
                    <a:pt x="518" y="571"/>
                  </a:lnTo>
                  <a:lnTo>
                    <a:pt x="529" y="571"/>
                  </a:lnTo>
                  <a:lnTo>
                    <a:pt x="540" y="560"/>
                  </a:lnTo>
                  <a:lnTo>
                    <a:pt x="551" y="560"/>
                  </a:lnTo>
                  <a:lnTo>
                    <a:pt x="562" y="549"/>
                  </a:lnTo>
                  <a:lnTo>
                    <a:pt x="572" y="549"/>
                  </a:lnTo>
                  <a:lnTo>
                    <a:pt x="572" y="538"/>
                  </a:lnTo>
                  <a:lnTo>
                    <a:pt x="578" y="538"/>
                  </a:lnTo>
                  <a:lnTo>
                    <a:pt x="589" y="528"/>
                  </a:lnTo>
                  <a:lnTo>
                    <a:pt x="599" y="528"/>
                  </a:lnTo>
                  <a:lnTo>
                    <a:pt x="599" y="517"/>
                  </a:lnTo>
                  <a:lnTo>
                    <a:pt x="610" y="517"/>
                  </a:lnTo>
                  <a:lnTo>
                    <a:pt x="621" y="506"/>
                  </a:lnTo>
                  <a:lnTo>
                    <a:pt x="632" y="506"/>
                  </a:lnTo>
                  <a:lnTo>
                    <a:pt x="632" y="501"/>
                  </a:lnTo>
                  <a:lnTo>
                    <a:pt x="643" y="501"/>
                  </a:lnTo>
                  <a:lnTo>
                    <a:pt x="648" y="501"/>
                  </a:lnTo>
                  <a:lnTo>
                    <a:pt x="648" y="490"/>
                  </a:lnTo>
                  <a:lnTo>
                    <a:pt x="659" y="490"/>
                  </a:lnTo>
                  <a:lnTo>
                    <a:pt x="670" y="479"/>
                  </a:lnTo>
                  <a:lnTo>
                    <a:pt x="680" y="479"/>
                  </a:lnTo>
                  <a:lnTo>
                    <a:pt x="691" y="468"/>
                  </a:lnTo>
                  <a:lnTo>
                    <a:pt x="702" y="468"/>
                  </a:lnTo>
                  <a:lnTo>
                    <a:pt x="702" y="458"/>
                  </a:lnTo>
                  <a:lnTo>
                    <a:pt x="713" y="458"/>
                  </a:lnTo>
                  <a:lnTo>
                    <a:pt x="718" y="458"/>
                  </a:lnTo>
                  <a:lnTo>
                    <a:pt x="718" y="447"/>
                  </a:lnTo>
                  <a:lnTo>
                    <a:pt x="729" y="447"/>
                  </a:lnTo>
                  <a:lnTo>
                    <a:pt x="740" y="442"/>
                  </a:lnTo>
                  <a:lnTo>
                    <a:pt x="750" y="442"/>
                  </a:lnTo>
                  <a:lnTo>
                    <a:pt x="750" y="431"/>
                  </a:lnTo>
                  <a:lnTo>
                    <a:pt x="761" y="431"/>
                  </a:lnTo>
                  <a:lnTo>
                    <a:pt x="772" y="431"/>
                  </a:lnTo>
                  <a:lnTo>
                    <a:pt x="772" y="420"/>
                  </a:lnTo>
                  <a:lnTo>
                    <a:pt x="777" y="420"/>
                  </a:lnTo>
                  <a:lnTo>
                    <a:pt x="788" y="409"/>
                  </a:lnTo>
                  <a:lnTo>
                    <a:pt x="799" y="409"/>
                  </a:lnTo>
                  <a:lnTo>
                    <a:pt x="810" y="409"/>
                  </a:lnTo>
                  <a:lnTo>
                    <a:pt x="810" y="399"/>
                  </a:lnTo>
                  <a:lnTo>
                    <a:pt x="821" y="399"/>
                  </a:lnTo>
                  <a:lnTo>
                    <a:pt x="831" y="388"/>
                  </a:lnTo>
                  <a:lnTo>
                    <a:pt x="842" y="388"/>
                  </a:lnTo>
                  <a:lnTo>
                    <a:pt x="848" y="377"/>
                  </a:lnTo>
                  <a:lnTo>
                    <a:pt x="858" y="377"/>
                  </a:lnTo>
                  <a:lnTo>
                    <a:pt x="858" y="372"/>
                  </a:lnTo>
                  <a:lnTo>
                    <a:pt x="869" y="372"/>
                  </a:lnTo>
                  <a:lnTo>
                    <a:pt x="880" y="372"/>
                  </a:lnTo>
                  <a:lnTo>
                    <a:pt x="880" y="361"/>
                  </a:lnTo>
                  <a:lnTo>
                    <a:pt x="891" y="361"/>
                  </a:lnTo>
                  <a:lnTo>
                    <a:pt x="902" y="361"/>
                  </a:lnTo>
                  <a:lnTo>
                    <a:pt x="902" y="350"/>
                  </a:lnTo>
                  <a:lnTo>
                    <a:pt x="907" y="350"/>
                  </a:lnTo>
                  <a:lnTo>
                    <a:pt x="918" y="350"/>
                  </a:lnTo>
                  <a:lnTo>
                    <a:pt x="918" y="339"/>
                  </a:lnTo>
                  <a:lnTo>
                    <a:pt x="929" y="339"/>
                  </a:lnTo>
                  <a:lnTo>
                    <a:pt x="939" y="339"/>
                  </a:lnTo>
                  <a:lnTo>
                    <a:pt x="939" y="329"/>
                  </a:lnTo>
                  <a:lnTo>
                    <a:pt x="950" y="329"/>
                  </a:lnTo>
                  <a:lnTo>
                    <a:pt x="961" y="329"/>
                  </a:lnTo>
                  <a:lnTo>
                    <a:pt x="961" y="318"/>
                  </a:lnTo>
                  <a:lnTo>
                    <a:pt x="972" y="318"/>
                  </a:lnTo>
                  <a:lnTo>
                    <a:pt x="977" y="318"/>
                  </a:lnTo>
                  <a:lnTo>
                    <a:pt x="977" y="312"/>
                  </a:lnTo>
                  <a:lnTo>
                    <a:pt x="988" y="312"/>
                  </a:lnTo>
                  <a:lnTo>
                    <a:pt x="999" y="312"/>
                  </a:lnTo>
                  <a:lnTo>
                    <a:pt x="999" y="302"/>
                  </a:lnTo>
                  <a:lnTo>
                    <a:pt x="1010" y="302"/>
                  </a:lnTo>
                  <a:lnTo>
                    <a:pt x="1020" y="302"/>
                  </a:lnTo>
                  <a:lnTo>
                    <a:pt x="1020" y="291"/>
                  </a:lnTo>
                  <a:lnTo>
                    <a:pt x="1031" y="291"/>
                  </a:lnTo>
                  <a:lnTo>
                    <a:pt x="1042" y="291"/>
                  </a:lnTo>
                  <a:lnTo>
                    <a:pt x="1047" y="280"/>
                  </a:lnTo>
                  <a:lnTo>
                    <a:pt x="1058" y="280"/>
                  </a:lnTo>
                  <a:lnTo>
                    <a:pt x="1069" y="280"/>
                  </a:lnTo>
                  <a:lnTo>
                    <a:pt x="1069" y="269"/>
                  </a:lnTo>
                  <a:lnTo>
                    <a:pt x="1080" y="269"/>
                  </a:lnTo>
                  <a:lnTo>
                    <a:pt x="1090" y="269"/>
                  </a:lnTo>
                  <a:lnTo>
                    <a:pt x="1090" y="259"/>
                  </a:lnTo>
                  <a:lnTo>
                    <a:pt x="1101" y="259"/>
                  </a:lnTo>
                  <a:lnTo>
                    <a:pt x="1107" y="259"/>
                  </a:lnTo>
                  <a:lnTo>
                    <a:pt x="1107" y="248"/>
                  </a:lnTo>
                  <a:lnTo>
                    <a:pt x="1117" y="248"/>
                  </a:lnTo>
                  <a:lnTo>
                    <a:pt x="1128" y="248"/>
                  </a:lnTo>
                  <a:lnTo>
                    <a:pt x="1139" y="242"/>
                  </a:lnTo>
                  <a:lnTo>
                    <a:pt x="1150" y="242"/>
                  </a:lnTo>
                  <a:lnTo>
                    <a:pt x="1161" y="232"/>
                  </a:lnTo>
                  <a:lnTo>
                    <a:pt x="1171" y="232"/>
                  </a:lnTo>
                  <a:lnTo>
                    <a:pt x="1177" y="232"/>
                  </a:lnTo>
                  <a:lnTo>
                    <a:pt x="1188" y="221"/>
                  </a:lnTo>
                  <a:lnTo>
                    <a:pt x="1198" y="221"/>
                  </a:lnTo>
                  <a:lnTo>
                    <a:pt x="1209" y="221"/>
                  </a:lnTo>
                  <a:lnTo>
                    <a:pt x="1209" y="210"/>
                  </a:lnTo>
                  <a:lnTo>
                    <a:pt x="1220" y="210"/>
                  </a:lnTo>
                  <a:lnTo>
                    <a:pt x="1231" y="210"/>
                  </a:lnTo>
                  <a:lnTo>
                    <a:pt x="1236" y="199"/>
                  </a:lnTo>
                  <a:lnTo>
                    <a:pt x="1247" y="199"/>
                  </a:lnTo>
                  <a:lnTo>
                    <a:pt x="1258" y="199"/>
                  </a:lnTo>
                  <a:lnTo>
                    <a:pt x="1258" y="189"/>
                  </a:lnTo>
                  <a:lnTo>
                    <a:pt x="1269" y="189"/>
                  </a:lnTo>
                  <a:lnTo>
                    <a:pt x="1279" y="189"/>
                  </a:lnTo>
                  <a:lnTo>
                    <a:pt x="1290" y="178"/>
                  </a:lnTo>
                  <a:lnTo>
                    <a:pt x="1301" y="178"/>
                  </a:lnTo>
                  <a:lnTo>
                    <a:pt x="1306" y="178"/>
                  </a:lnTo>
                  <a:lnTo>
                    <a:pt x="1317" y="172"/>
                  </a:lnTo>
                  <a:lnTo>
                    <a:pt x="1328" y="172"/>
                  </a:lnTo>
                  <a:lnTo>
                    <a:pt x="1339" y="172"/>
                  </a:lnTo>
                  <a:lnTo>
                    <a:pt x="1339" y="162"/>
                  </a:lnTo>
                  <a:lnTo>
                    <a:pt x="1350" y="162"/>
                  </a:lnTo>
                  <a:lnTo>
                    <a:pt x="1360" y="162"/>
                  </a:lnTo>
                  <a:lnTo>
                    <a:pt x="1371" y="162"/>
                  </a:lnTo>
                  <a:lnTo>
                    <a:pt x="1371" y="151"/>
                  </a:lnTo>
                  <a:lnTo>
                    <a:pt x="1376" y="151"/>
                  </a:lnTo>
                  <a:lnTo>
                    <a:pt x="1387" y="151"/>
                  </a:lnTo>
                  <a:lnTo>
                    <a:pt x="1398" y="151"/>
                  </a:lnTo>
                  <a:lnTo>
                    <a:pt x="1398" y="140"/>
                  </a:lnTo>
                  <a:lnTo>
                    <a:pt x="1409" y="140"/>
                  </a:lnTo>
                  <a:lnTo>
                    <a:pt x="1420" y="140"/>
                  </a:lnTo>
                  <a:lnTo>
                    <a:pt x="1430" y="140"/>
                  </a:lnTo>
                  <a:lnTo>
                    <a:pt x="1436" y="129"/>
                  </a:lnTo>
                  <a:lnTo>
                    <a:pt x="1447" y="129"/>
                  </a:lnTo>
                  <a:lnTo>
                    <a:pt x="1457" y="129"/>
                  </a:lnTo>
                  <a:lnTo>
                    <a:pt x="1468" y="119"/>
                  </a:lnTo>
                  <a:lnTo>
                    <a:pt x="1479" y="119"/>
                  </a:lnTo>
                  <a:lnTo>
                    <a:pt x="1490" y="119"/>
                  </a:lnTo>
                  <a:lnTo>
                    <a:pt x="1501" y="113"/>
                  </a:lnTo>
                  <a:lnTo>
                    <a:pt x="1506" y="113"/>
                  </a:lnTo>
                  <a:lnTo>
                    <a:pt x="1517" y="113"/>
                  </a:lnTo>
                  <a:lnTo>
                    <a:pt x="1528" y="113"/>
                  </a:lnTo>
                  <a:lnTo>
                    <a:pt x="1528" y="103"/>
                  </a:lnTo>
                  <a:lnTo>
                    <a:pt x="1538" y="103"/>
                  </a:lnTo>
                  <a:lnTo>
                    <a:pt x="1549" y="103"/>
                  </a:lnTo>
                  <a:lnTo>
                    <a:pt x="1560" y="103"/>
                  </a:lnTo>
                  <a:lnTo>
                    <a:pt x="1565" y="103"/>
                  </a:lnTo>
                  <a:lnTo>
                    <a:pt x="1565" y="92"/>
                  </a:lnTo>
                  <a:lnTo>
                    <a:pt x="1576" y="92"/>
                  </a:lnTo>
                  <a:lnTo>
                    <a:pt x="1587" y="92"/>
                  </a:lnTo>
                  <a:lnTo>
                    <a:pt x="1598" y="92"/>
                  </a:lnTo>
                  <a:lnTo>
                    <a:pt x="1609" y="81"/>
                  </a:lnTo>
                  <a:lnTo>
                    <a:pt x="1619" y="81"/>
                  </a:lnTo>
                  <a:lnTo>
                    <a:pt x="1630" y="81"/>
                  </a:lnTo>
                  <a:lnTo>
                    <a:pt x="1636" y="81"/>
                  </a:lnTo>
                  <a:lnTo>
                    <a:pt x="1646" y="70"/>
                  </a:lnTo>
                  <a:lnTo>
                    <a:pt x="1657" y="70"/>
                  </a:lnTo>
                  <a:lnTo>
                    <a:pt x="1668" y="70"/>
                  </a:lnTo>
                  <a:lnTo>
                    <a:pt x="1679" y="70"/>
                  </a:lnTo>
                  <a:lnTo>
                    <a:pt x="1689" y="70"/>
                  </a:lnTo>
                  <a:lnTo>
                    <a:pt x="1689" y="59"/>
                  </a:lnTo>
                  <a:lnTo>
                    <a:pt x="1700" y="59"/>
                  </a:lnTo>
                  <a:lnTo>
                    <a:pt x="1706" y="59"/>
                  </a:lnTo>
                  <a:lnTo>
                    <a:pt x="1716" y="59"/>
                  </a:lnTo>
                  <a:lnTo>
                    <a:pt x="1727" y="59"/>
                  </a:lnTo>
                  <a:lnTo>
                    <a:pt x="1738" y="49"/>
                  </a:lnTo>
                  <a:lnTo>
                    <a:pt x="1749" y="49"/>
                  </a:lnTo>
                  <a:lnTo>
                    <a:pt x="1760" y="49"/>
                  </a:lnTo>
                  <a:lnTo>
                    <a:pt x="1765" y="49"/>
                  </a:lnTo>
                  <a:lnTo>
                    <a:pt x="1776" y="49"/>
                  </a:lnTo>
                  <a:lnTo>
                    <a:pt x="1776" y="43"/>
                  </a:lnTo>
                  <a:lnTo>
                    <a:pt x="1787" y="43"/>
                  </a:lnTo>
                  <a:lnTo>
                    <a:pt x="1797" y="43"/>
                  </a:lnTo>
                  <a:lnTo>
                    <a:pt x="1808" y="43"/>
                  </a:lnTo>
                  <a:lnTo>
                    <a:pt x="1819" y="43"/>
                  </a:lnTo>
                  <a:lnTo>
                    <a:pt x="1830" y="43"/>
                  </a:lnTo>
                  <a:lnTo>
                    <a:pt x="1835" y="43"/>
                  </a:lnTo>
                  <a:lnTo>
                    <a:pt x="1835" y="33"/>
                  </a:lnTo>
                  <a:lnTo>
                    <a:pt x="1846" y="33"/>
                  </a:lnTo>
                  <a:lnTo>
                    <a:pt x="1857" y="33"/>
                  </a:lnTo>
                  <a:lnTo>
                    <a:pt x="1868" y="33"/>
                  </a:lnTo>
                  <a:lnTo>
                    <a:pt x="1878" y="33"/>
                  </a:lnTo>
                  <a:lnTo>
                    <a:pt x="1889" y="33"/>
                  </a:lnTo>
                  <a:lnTo>
                    <a:pt x="1895" y="33"/>
                  </a:lnTo>
                  <a:lnTo>
                    <a:pt x="1895" y="22"/>
                  </a:lnTo>
                  <a:lnTo>
                    <a:pt x="1905" y="22"/>
                  </a:lnTo>
                  <a:lnTo>
                    <a:pt x="1916" y="22"/>
                  </a:lnTo>
                  <a:lnTo>
                    <a:pt x="1927" y="22"/>
                  </a:lnTo>
                  <a:lnTo>
                    <a:pt x="1938" y="22"/>
                  </a:lnTo>
                  <a:lnTo>
                    <a:pt x="1949" y="22"/>
                  </a:lnTo>
                  <a:lnTo>
                    <a:pt x="1959" y="22"/>
                  </a:lnTo>
                  <a:lnTo>
                    <a:pt x="1965" y="22"/>
                  </a:lnTo>
                  <a:lnTo>
                    <a:pt x="1975" y="11"/>
                  </a:lnTo>
                  <a:lnTo>
                    <a:pt x="1986" y="11"/>
                  </a:lnTo>
                  <a:lnTo>
                    <a:pt x="1997" y="11"/>
                  </a:lnTo>
                  <a:lnTo>
                    <a:pt x="2008" y="11"/>
                  </a:lnTo>
                  <a:lnTo>
                    <a:pt x="2019" y="11"/>
                  </a:lnTo>
                  <a:lnTo>
                    <a:pt x="2029" y="11"/>
                  </a:lnTo>
                  <a:lnTo>
                    <a:pt x="2035" y="11"/>
                  </a:lnTo>
                  <a:lnTo>
                    <a:pt x="2046" y="11"/>
                  </a:lnTo>
                  <a:lnTo>
                    <a:pt x="2056" y="11"/>
                  </a:lnTo>
                  <a:lnTo>
                    <a:pt x="2067" y="11"/>
                  </a:lnTo>
                  <a:lnTo>
                    <a:pt x="2078" y="0"/>
                  </a:lnTo>
                  <a:lnTo>
                    <a:pt x="2089" y="0"/>
                  </a:lnTo>
                  <a:lnTo>
                    <a:pt x="2094" y="0"/>
                  </a:lnTo>
                  <a:lnTo>
                    <a:pt x="2105" y="0"/>
                  </a:lnTo>
                  <a:lnTo>
                    <a:pt x="2116" y="0"/>
                  </a:lnTo>
                  <a:lnTo>
                    <a:pt x="2127" y="0"/>
                  </a:lnTo>
                  <a:lnTo>
                    <a:pt x="2137" y="0"/>
                  </a:lnTo>
                  <a:lnTo>
                    <a:pt x="2148" y="0"/>
                  </a:lnTo>
                  <a:lnTo>
                    <a:pt x="2159" y="0"/>
                  </a:lnTo>
                  <a:lnTo>
                    <a:pt x="2164" y="0"/>
                  </a:lnTo>
                  <a:lnTo>
                    <a:pt x="2175" y="0"/>
                  </a:lnTo>
                  <a:lnTo>
                    <a:pt x="2186" y="0"/>
                  </a:lnTo>
                  <a:lnTo>
                    <a:pt x="2197" y="0"/>
                  </a:lnTo>
                  <a:lnTo>
                    <a:pt x="2208" y="0"/>
                  </a:lnTo>
                  <a:lnTo>
                    <a:pt x="2218" y="0"/>
                  </a:lnTo>
                  <a:lnTo>
                    <a:pt x="2224" y="0"/>
                  </a:lnTo>
                  <a:lnTo>
                    <a:pt x="2235" y="0"/>
                  </a:lnTo>
                  <a:lnTo>
                    <a:pt x="2245" y="0"/>
                  </a:lnTo>
                  <a:lnTo>
                    <a:pt x="2256" y="0"/>
                  </a:lnTo>
                  <a:lnTo>
                    <a:pt x="2267" y="0"/>
                  </a:lnTo>
                  <a:lnTo>
                    <a:pt x="2278" y="0"/>
                  </a:lnTo>
                  <a:lnTo>
                    <a:pt x="2288" y="0"/>
                  </a:lnTo>
                  <a:lnTo>
                    <a:pt x="2294" y="0"/>
                  </a:lnTo>
                  <a:lnTo>
                    <a:pt x="2305" y="0"/>
                  </a:lnTo>
                  <a:lnTo>
                    <a:pt x="2315" y="0"/>
                  </a:lnTo>
                  <a:lnTo>
                    <a:pt x="2326" y="0"/>
                  </a:lnTo>
                  <a:lnTo>
                    <a:pt x="2337" y="0"/>
                  </a:lnTo>
                  <a:lnTo>
                    <a:pt x="2348" y="0"/>
                  </a:lnTo>
                  <a:lnTo>
                    <a:pt x="2359" y="0"/>
                  </a:lnTo>
                  <a:lnTo>
                    <a:pt x="2364" y="0"/>
                  </a:lnTo>
                  <a:lnTo>
                    <a:pt x="2375" y="0"/>
                  </a:lnTo>
                  <a:lnTo>
                    <a:pt x="2386" y="0"/>
                  </a:lnTo>
                  <a:lnTo>
                    <a:pt x="2396" y="0"/>
                  </a:lnTo>
                  <a:lnTo>
                    <a:pt x="2407" y="0"/>
                  </a:lnTo>
                  <a:lnTo>
                    <a:pt x="2418" y="0"/>
                  </a:lnTo>
                  <a:lnTo>
                    <a:pt x="2423" y="0"/>
                  </a:lnTo>
                  <a:lnTo>
                    <a:pt x="2434" y="0"/>
                  </a:lnTo>
                  <a:lnTo>
                    <a:pt x="2445" y="0"/>
                  </a:lnTo>
                  <a:lnTo>
                    <a:pt x="2456" y="0"/>
                  </a:lnTo>
                  <a:lnTo>
                    <a:pt x="2467" y="0"/>
                  </a:lnTo>
                  <a:lnTo>
                    <a:pt x="2477" y="0"/>
                  </a:lnTo>
                  <a:lnTo>
                    <a:pt x="2488" y="0"/>
                  </a:lnTo>
                  <a:lnTo>
                    <a:pt x="2494" y="0"/>
                  </a:lnTo>
                  <a:lnTo>
                    <a:pt x="2504" y="0"/>
                  </a:lnTo>
                  <a:lnTo>
                    <a:pt x="2515" y="0"/>
                  </a:lnTo>
                  <a:lnTo>
                    <a:pt x="2526" y="0"/>
                  </a:lnTo>
                  <a:lnTo>
                    <a:pt x="2537" y="0"/>
                  </a:lnTo>
                  <a:lnTo>
                    <a:pt x="2537" y="11"/>
                  </a:lnTo>
                  <a:lnTo>
                    <a:pt x="2548" y="11"/>
                  </a:lnTo>
                  <a:lnTo>
                    <a:pt x="2553" y="11"/>
                  </a:lnTo>
                  <a:lnTo>
                    <a:pt x="2564" y="11"/>
                  </a:lnTo>
                  <a:lnTo>
                    <a:pt x="2574" y="11"/>
                  </a:lnTo>
                  <a:lnTo>
                    <a:pt x="2585" y="11"/>
                  </a:lnTo>
                  <a:lnTo>
                    <a:pt x="2596" y="11"/>
                  </a:lnTo>
                </a:path>
              </a:pathLst>
            </a:custGeom>
            <a:noFill/>
            <a:ln w="17526">
              <a:solidFill>
                <a:srgbClr val="008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4601" name="Group 89">
              <a:extLst>
                <a:ext uri="{FF2B5EF4-FFF2-40B4-BE49-F238E27FC236}">
                  <a16:creationId xmlns:a16="http://schemas.microsoft.com/office/drawing/2014/main" id="{BB71CD45-2553-E75C-B3F7-99ED96C976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82" y="2048"/>
              <a:ext cx="904" cy="234"/>
              <a:chOff x="2582" y="2048"/>
              <a:chExt cx="904" cy="234"/>
            </a:xfrm>
          </p:grpSpPr>
          <p:sp>
            <p:nvSpPr>
              <p:cNvPr id="64602" name="Rectangle 90">
                <a:extLst>
                  <a:ext uri="{FF2B5EF4-FFF2-40B4-BE49-F238E27FC236}">
                    <a16:creationId xmlns:a16="http://schemas.microsoft.com/office/drawing/2014/main" id="{134008DB-2534-F44E-AFAA-B92F4F720F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82" y="2066"/>
                <a:ext cx="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</a:rPr>
                  <a:t>y</a:t>
                </a:r>
                <a:endParaRPr lang="en-US" altLang="zh-CN" b="1"/>
              </a:p>
            </p:txBody>
          </p:sp>
          <p:sp>
            <p:nvSpPr>
              <p:cNvPr id="64603" name="Rectangle 91">
                <a:extLst>
                  <a:ext uri="{FF2B5EF4-FFF2-40B4-BE49-F238E27FC236}">
                    <a16:creationId xmlns:a16="http://schemas.microsoft.com/office/drawing/2014/main" id="{F60D9D28-472C-B458-3B2F-A7B2CE565E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66" y="2066"/>
                <a:ext cx="71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2"/>
                    </a:solidFill>
                  </a:rPr>
                  <a:t>y</a:t>
                </a:r>
                <a:endParaRPr lang="en-US" altLang="zh-CN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604" name="Rectangle 92">
                <a:extLst>
                  <a:ext uri="{FF2B5EF4-FFF2-40B4-BE49-F238E27FC236}">
                    <a16:creationId xmlns:a16="http://schemas.microsoft.com/office/drawing/2014/main" id="{9D0E198E-A784-3254-E800-B5AEF0DCF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23" y="2066"/>
                <a:ext cx="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rgbClr val="000000"/>
                    </a:solidFill>
                  </a:rPr>
                  <a:t>x</a:t>
                </a:r>
                <a:endParaRPr lang="en-US" altLang="zh-CN" b="1"/>
              </a:p>
            </p:txBody>
          </p:sp>
          <p:sp>
            <p:nvSpPr>
              <p:cNvPr id="64605" name="Rectangle 93">
                <a:extLst>
                  <a:ext uri="{FF2B5EF4-FFF2-40B4-BE49-F238E27FC236}">
                    <a16:creationId xmlns:a16="http://schemas.microsoft.com/office/drawing/2014/main" id="{34675495-D81B-3EA6-651F-D1462B734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24" y="2066"/>
                <a:ext cx="107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 i="1">
                    <a:solidFill>
                      <a:schemeClr val="accent2"/>
                    </a:solidFill>
                  </a:rPr>
                  <a:t>E</a:t>
                </a:r>
                <a:endParaRPr lang="en-US" altLang="zh-CN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606" name="Rectangle 94">
                <a:extLst>
                  <a:ext uri="{FF2B5EF4-FFF2-40B4-BE49-F238E27FC236}">
                    <a16:creationId xmlns:a16="http://schemas.microsoft.com/office/drawing/2014/main" id="{65F75088-11F7-96DF-2D36-553F24B49D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3" y="2167"/>
                <a:ext cx="53" cy="1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200" b="1" i="1">
                    <a:solidFill>
                      <a:schemeClr val="accent2"/>
                    </a:solidFill>
                  </a:rPr>
                  <a:t>n</a:t>
                </a:r>
                <a:endParaRPr lang="en-US" altLang="zh-CN" b="1">
                  <a:solidFill>
                    <a:schemeClr val="accent2"/>
                  </a:solidFill>
                </a:endParaRPr>
              </a:p>
            </p:txBody>
          </p:sp>
          <p:sp>
            <p:nvSpPr>
              <p:cNvPr id="64607" name="Rectangle 95">
                <a:extLst>
                  <a:ext uri="{FF2B5EF4-FFF2-40B4-BE49-F238E27FC236}">
                    <a16:creationId xmlns:a16="http://schemas.microsoft.com/office/drawing/2014/main" id="{DC82A5B2-A7EE-8D80-8CF8-74A7D55FFA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03" y="2048"/>
                <a:ext cx="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 b="1"/>
              </a:p>
            </p:txBody>
          </p:sp>
          <p:sp>
            <p:nvSpPr>
              <p:cNvPr id="64608" name="Rectangle 96">
                <a:extLst>
                  <a:ext uri="{FF2B5EF4-FFF2-40B4-BE49-F238E27FC236}">
                    <a16:creationId xmlns:a16="http://schemas.microsoft.com/office/drawing/2014/main" id="{47EE2238-7AB9-D47F-DD79-47358172A6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92" y="2048"/>
                <a:ext cx="88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 b="1"/>
              </a:p>
            </p:txBody>
          </p:sp>
          <p:sp>
            <p:nvSpPr>
              <p:cNvPr id="64609" name="Rectangle 97">
                <a:extLst>
                  <a:ext uri="{FF2B5EF4-FFF2-40B4-BE49-F238E27FC236}">
                    <a16:creationId xmlns:a16="http://schemas.microsoft.com/office/drawing/2014/main" id="{D71B5B3C-7AC6-CE9A-21CB-49A52CD34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55" y="2066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(</a:t>
                </a:r>
                <a:endParaRPr lang="en-US" altLang="zh-CN" b="1"/>
              </a:p>
            </p:txBody>
          </p:sp>
          <p:sp>
            <p:nvSpPr>
              <p:cNvPr id="64610" name="Rectangle 98">
                <a:extLst>
                  <a:ext uri="{FF2B5EF4-FFF2-40B4-BE49-F238E27FC236}">
                    <a16:creationId xmlns:a16="http://schemas.microsoft.com/office/drawing/2014/main" id="{A3FD6A4E-DE90-E545-2726-ACAB549F49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02" y="2066"/>
                <a:ext cx="53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000" b="1">
                    <a:solidFill>
                      <a:srgbClr val="000000"/>
                    </a:solidFill>
                  </a:rPr>
                  <a:t>)</a:t>
                </a:r>
                <a:endParaRPr lang="en-US" altLang="zh-CN" b="1"/>
              </a:p>
            </p:txBody>
          </p:sp>
        </p:grpSp>
      </p:grpSp>
      <p:sp>
        <p:nvSpPr>
          <p:cNvPr id="64613" name="Freeform 101">
            <a:extLst>
              <a:ext uri="{FF2B5EF4-FFF2-40B4-BE49-F238E27FC236}">
                <a16:creationId xmlns:a16="http://schemas.microsoft.com/office/drawing/2014/main" id="{BBABBD26-9825-34C3-64D6-107E0A859F7D}"/>
              </a:ext>
            </a:extLst>
          </p:cNvPr>
          <p:cNvSpPr>
            <a:spLocks/>
          </p:cNvSpPr>
          <p:nvPr/>
        </p:nvSpPr>
        <p:spPr bwMode="auto">
          <a:xfrm>
            <a:off x="885825" y="2319338"/>
            <a:ext cx="4121150" cy="2392362"/>
          </a:xfrm>
          <a:custGeom>
            <a:avLst/>
            <a:gdLst>
              <a:gd name="T0" fmla="*/ 33 w 2596"/>
              <a:gd name="T1" fmla="*/ 1448 h 1507"/>
              <a:gd name="T2" fmla="*/ 71 w 2596"/>
              <a:gd name="T3" fmla="*/ 1357 h 1507"/>
              <a:gd name="T4" fmla="*/ 114 w 2596"/>
              <a:gd name="T5" fmla="*/ 1254 h 1507"/>
              <a:gd name="T6" fmla="*/ 141 w 2596"/>
              <a:gd name="T7" fmla="*/ 1147 h 1507"/>
              <a:gd name="T8" fmla="*/ 184 w 2596"/>
              <a:gd name="T9" fmla="*/ 1028 h 1507"/>
              <a:gd name="T10" fmla="*/ 222 w 2596"/>
              <a:gd name="T11" fmla="*/ 926 h 1507"/>
              <a:gd name="T12" fmla="*/ 249 w 2596"/>
              <a:gd name="T13" fmla="*/ 829 h 1507"/>
              <a:gd name="T14" fmla="*/ 292 w 2596"/>
              <a:gd name="T15" fmla="*/ 748 h 1507"/>
              <a:gd name="T16" fmla="*/ 330 w 2596"/>
              <a:gd name="T17" fmla="*/ 689 h 1507"/>
              <a:gd name="T18" fmla="*/ 389 w 2596"/>
              <a:gd name="T19" fmla="*/ 662 h 1507"/>
              <a:gd name="T20" fmla="*/ 448 w 2596"/>
              <a:gd name="T21" fmla="*/ 700 h 1507"/>
              <a:gd name="T22" fmla="*/ 491 w 2596"/>
              <a:gd name="T23" fmla="*/ 759 h 1507"/>
              <a:gd name="T24" fmla="*/ 529 w 2596"/>
              <a:gd name="T25" fmla="*/ 818 h 1507"/>
              <a:gd name="T26" fmla="*/ 572 w 2596"/>
              <a:gd name="T27" fmla="*/ 878 h 1507"/>
              <a:gd name="T28" fmla="*/ 610 w 2596"/>
              <a:gd name="T29" fmla="*/ 937 h 1507"/>
              <a:gd name="T30" fmla="*/ 670 w 2596"/>
              <a:gd name="T31" fmla="*/ 996 h 1507"/>
              <a:gd name="T32" fmla="*/ 729 w 2596"/>
              <a:gd name="T33" fmla="*/ 996 h 1507"/>
              <a:gd name="T34" fmla="*/ 777 w 2596"/>
              <a:gd name="T35" fmla="*/ 926 h 1507"/>
              <a:gd name="T36" fmla="*/ 821 w 2596"/>
              <a:gd name="T37" fmla="*/ 861 h 1507"/>
              <a:gd name="T38" fmla="*/ 858 w 2596"/>
              <a:gd name="T39" fmla="*/ 781 h 1507"/>
              <a:gd name="T40" fmla="*/ 891 w 2596"/>
              <a:gd name="T41" fmla="*/ 678 h 1507"/>
              <a:gd name="T42" fmla="*/ 929 w 2596"/>
              <a:gd name="T43" fmla="*/ 571 h 1507"/>
              <a:gd name="T44" fmla="*/ 972 w 2596"/>
              <a:gd name="T45" fmla="*/ 469 h 1507"/>
              <a:gd name="T46" fmla="*/ 999 w 2596"/>
              <a:gd name="T47" fmla="*/ 382 h 1507"/>
              <a:gd name="T48" fmla="*/ 1042 w 2596"/>
              <a:gd name="T49" fmla="*/ 312 h 1507"/>
              <a:gd name="T50" fmla="*/ 1090 w 2596"/>
              <a:gd name="T51" fmla="*/ 253 h 1507"/>
              <a:gd name="T52" fmla="*/ 1161 w 2596"/>
              <a:gd name="T53" fmla="*/ 253 h 1507"/>
              <a:gd name="T54" fmla="*/ 1209 w 2596"/>
              <a:gd name="T55" fmla="*/ 291 h 1507"/>
              <a:gd name="T56" fmla="*/ 1236 w 2596"/>
              <a:gd name="T57" fmla="*/ 350 h 1507"/>
              <a:gd name="T58" fmla="*/ 1279 w 2596"/>
              <a:gd name="T59" fmla="*/ 420 h 1507"/>
              <a:gd name="T60" fmla="*/ 1317 w 2596"/>
              <a:gd name="T61" fmla="*/ 490 h 1507"/>
              <a:gd name="T62" fmla="*/ 1350 w 2596"/>
              <a:gd name="T63" fmla="*/ 560 h 1507"/>
              <a:gd name="T64" fmla="*/ 1398 w 2596"/>
              <a:gd name="T65" fmla="*/ 630 h 1507"/>
              <a:gd name="T66" fmla="*/ 1436 w 2596"/>
              <a:gd name="T67" fmla="*/ 662 h 1507"/>
              <a:gd name="T68" fmla="*/ 1501 w 2596"/>
              <a:gd name="T69" fmla="*/ 662 h 1507"/>
              <a:gd name="T70" fmla="*/ 1549 w 2596"/>
              <a:gd name="T71" fmla="*/ 608 h 1507"/>
              <a:gd name="T72" fmla="*/ 1587 w 2596"/>
              <a:gd name="T73" fmla="*/ 539 h 1507"/>
              <a:gd name="T74" fmla="*/ 1619 w 2596"/>
              <a:gd name="T75" fmla="*/ 463 h 1507"/>
              <a:gd name="T76" fmla="*/ 1657 w 2596"/>
              <a:gd name="T77" fmla="*/ 372 h 1507"/>
              <a:gd name="T78" fmla="*/ 1700 w 2596"/>
              <a:gd name="T79" fmla="*/ 269 h 1507"/>
              <a:gd name="T80" fmla="*/ 1727 w 2596"/>
              <a:gd name="T81" fmla="*/ 183 h 1507"/>
              <a:gd name="T82" fmla="*/ 1765 w 2596"/>
              <a:gd name="T83" fmla="*/ 113 h 1507"/>
              <a:gd name="T84" fmla="*/ 1808 w 2596"/>
              <a:gd name="T85" fmla="*/ 54 h 1507"/>
              <a:gd name="T86" fmla="*/ 1878 w 2596"/>
              <a:gd name="T87" fmla="*/ 11 h 1507"/>
              <a:gd name="T88" fmla="*/ 1938 w 2596"/>
              <a:gd name="T89" fmla="*/ 65 h 1507"/>
              <a:gd name="T90" fmla="*/ 1975 w 2596"/>
              <a:gd name="T91" fmla="*/ 124 h 1507"/>
              <a:gd name="T92" fmla="*/ 2008 w 2596"/>
              <a:gd name="T93" fmla="*/ 194 h 1507"/>
              <a:gd name="T94" fmla="*/ 2046 w 2596"/>
              <a:gd name="T95" fmla="*/ 269 h 1507"/>
              <a:gd name="T96" fmla="*/ 2089 w 2596"/>
              <a:gd name="T97" fmla="*/ 361 h 1507"/>
              <a:gd name="T98" fmla="*/ 2116 w 2596"/>
              <a:gd name="T99" fmla="*/ 431 h 1507"/>
              <a:gd name="T100" fmla="*/ 2159 w 2596"/>
              <a:gd name="T101" fmla="*/ 490 h 1507"/>
              <a:gd name="T102" fmla="*/ 2208 w 2596"/>
              <a:gd name="T103" fmla="*/ 539 h 1507"/>
              <a:gd name="T104" fmla="*/ 2267 w 2596"/>
              <a:gd name="T105" fmla="*/ 539 h 1507"/>
              <a:gd name="T106" fmla="*/ 2294 w 2596"/>
              <a:gd name="T107" fmla="*/ 501 h 1507"/>
              <a:gd name="T108" fmla="*/ 2337 w 2596"/>
              <a:gd name="T109" fmla="*/ 452 h 1507"/>
              <a:gd name="T110" fmla="*/ 2375 w 2596"/>
              <a:gd name="T111" fmla="*/ 372 h 1507"/>
              <a:gd name="T112" fmla="*/ 2407 w 2596"/>
              <a:gd name="T113" fmla="*/ 291 h 1507"/>
              <a:gd name="T114" fmla="*/ 2445 w 2596"/>
              <a:gd name="T115" fmla="*/ 210 h 1507"/>
              <a:gd name="T116" fmla="*/ 2488 w 2596"/>
              <a:gd name="T117" fmla="*/ 135 h 1507"/>
              <a:gd name="T118" fmla="*/ 2515 w 2596"/>
              <a:gd name="T119" fmla="*/ 65 h 1507"/>
              <a:gd name="T120" fmla="*/ 2553 w 2596"/>
              <a:gd name="T121" fmla="*/ 11 h 15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</a:cxnLst>
            <a:rect l="0" t="0" r="r" b="b"/>
            <a:pathLst>
              <a:path w="2596" h="1507">
                <a:moveTo>
                  <a:pt x="0" y="1507"/>
                </a:moveTo>
                <a:lnTo>
                  <a:pt x="0" y="1496"/>
                </a:lnTo>
                <a:lnTo>
                  <a:pt x="11" y="1486"/>
                </a:lnTo>
                <a:lnTo>
                  <a:pt x="11" y="1475"/>
                </a:lnTo>
                <a:lnTo>
                  <a:pt x="22" y="1464"/>
                </a:lnTo>
                <a:lnTo>
                  <a:pt x="33" y="1453"/>
                </a:lnTo>
                <a:lnTo>
                  <a:pt x="33" y="1448"/>
                </a:lnTo>
                <a:lnTo>
                  <a:pt x="44" y="1426"/>
                </a:lnTo>
                <a:lnTo>
                  <a:pt x="54" y="1416"/>
                </a:lnTo>
                <a:lnTo>
                  <a:pt x="54" y="1405"/>
                </a:lnTo>
                <a:lnTo>
                  <a:pt x="60" y="1394"/>
                </a:lnTo>
                <a:lnTo>
                  <a:pt x="60" y="1383"/>
                </a:lnTo>
                <a:lnTo>
                  <a:pt x="71" y="1367"/>
                </a:lnTo>
                <a:lnTo>
                  <a:pt x="71" y="1357"/>
                </a:lnTo>
                <a:lnTo>
                  <a:pt x="81" y="1346"/>
                </a:lnTo>
                <a:lnTo>
                  <a:pt x="81" y="1324"/>
                </a:lnTo>
                <a:lnTo>
                  <a:pt x="92" y="1319"/>
                </a:lnTo>
                <a:lnTo>
                  <a:pt x="92" y="1308"/>
                </a:lnTo>
                <a:lnTo>
                  <a:pt x="103" y="1287"/>
                </a:lnTo>
                <a:lnTo>
                  <a:pt x="103" y="1276"/>
                </a:lnTo>
                <a:lnTo>
                  <a:pt x="114" y="1254"/>
                </a:lnTo>
                <a:lnTo>
                  <a:pt x="114" y="1238"/>
                </a:lnTo>
                <a:lnTo>
                  <a:pt x="119" y="1227"/>
                </a:lnTo>
                <a:lnTo>
                  <a:pt x="119" y="1206"/>
                </a:lnTo>
                <a:lnTo>
                  <a:pt x="130" y="1195"/>
                </a:lnTo>
                <a:lnTo>
                  <a:pt x="130" y="1179"/>
                </a:lnTo>
                <a:lnTo>
                  <a:pt x="141" y="1168"/>
                </a:lnTo>
                <a:lnTo>
                  <a:pt x="141" y="1147"/>
                </a:lnTo>
                <a:lnTo>
                  <a:pt x="151" y="1125"/>
                </a:lnTo>
                <a:lnTo>
                  <a:pt x="151" y="1120"/>
                </a:lnTo>
                <a:lnTo>
                  <a:pt x="162" y="1098"/>
                </a:lnTo>
                <a:lnTo>
                  <a:pt x="162" y="1077"/>
                </a:lnTo>
                <a:lnTo>
                  <a:pt x="173" y="1066"/>
                </a:lnTo>
                <a:lnTo>
                  <a:pt x="184" y="1050"/>
                </a:lnTo>
                <a:lnTo>
                  <a:pt x="184" y="1028"/>
                </a:lnTo>
                <a:lnTo>
                  <a:pt x="189" y="1017"/>
                </a:lnTo>
                <a:lnTo>
                  <a:pt x="189" y="996"/>
                </a:lnTo>
                <a:lnTo>
                  <a:pt x="200" y="991"/>
                </a:lnTo>
                <a:lnTo>
                  <a:pt x="200" y="969"/>
                </a:lnTo>
                <a:lnTo>
                  <a:pt x="211" y="958"/>
                </a:lnTo>
                <a:lnTo>
                  <a:pt x="211" y="937"/>
                </a:lnTo>
                <a:lnTo>
                  <a:pt x="222" y="926"/>
                </a:lnTo>
                <a:lnTo>
                  <a:pt x="222" y="910"/>
                </a:lnTo>
                <a:lnTo>
                  <a:pt x="232" y="899"/>
                </a:lnTo>
                <a:lnTo>
                  <a:pt x="232" y="878"/>
                </a:lnTo>
                <a:lnTo>
                  <a:pt x="243" y="867"/>
                </a:lnTo>
                <a:lnTo>
                  <a:pt x="243" y="851"/>
                </a:lnTo>
                <a:lnTo>
                  <a:pt x="249" y="840"/>
                </a:lnTo>
                <a:lnTo>
                  <a:pt x="249" y="829"/>
                </a:lnTo>
                <a:lnTo>
                  <a:pt x="259" y="818"/>
                </a:lnTo>
                <a:lnTo>
                  <a:pt x="259" y="797"/>
                </a:lnTo>
                <a:lnTo>
                  <a:pt x="270" y="791"/>
                </a:lnTo>
                <a:lnTo>
                  <a:pt x="270" y="781"/>
                </a:lnTo>
                <a:lnTo>
                  <a:pt x="281" y="770"/>
                </a:lnTo>
                <a:lnTo>
                  <a:pt x="281" y="759"/>
                </a:lnTo>
                <a:lnTo>
                  <a:pt x="292" y="748"/>
                </a:lnTo>
                <a:lnTo>
                  <a:pt x="292" y="738"/>
                </a:lnTo>
                <a:lnTo>
                  <a:pt x="303" y="727"/>
                </a:lnTo>
                <a:lnTo>
                  <a:pt x="313" y="721"/>
                </a:lnTo>
                <a:lnTo>
                  <a:pt x="319" y="711"/>
                </a:lnTo>
                <a:lnTo>
                  <a:pt x="319" y="700"/>
                </a:lnTo>
                <a:lnTo>
                  <a:pt x="330" y="700"/>
                </a:lnTo>
                <a:lnTo>
                  <a:pt x="330" y="689"/>
                </a:lnTo>
                <a:lnTo>
                  <a:pt x="340" y="678"/>
                </a:lnTo>
                <a:lnTo>
                  <a:pt x="351" y="678"/>
                </a:lnTo>
                <a:lnTo>
                  <a:pt x="351" y="668"/>
                </a:lnTo>
                <a:lnTo>
                  <a:pt x="362" y="668"/>
                </a:lnTo>
                <a:lnTo>
                  <a:pt x="373" y="662"/>
                </a:lnTo>
                <a:lnTo>
                  <a:pt x="384" y="662"/>
                </a:lnTo>
                <a:lnTo>
                  <a:pt x="389" y="662"/>
                </a:lnTo>
                <a:lnTo>
                  <a:pt x="400" y="662"/>
                </a:lnTo>
                <a:lnTo>
                  <a:pt x="400" y="668"/>
                </a:lnTo>
                <a:lnTo>
                  <a:pt x="411" y="668"/>
                </a:lnTo>
                <a:lnTo>
                  <a:pt x="421" y="668"/>
                </a:lnTo>
                <a:lnTo>
                  <a:pt x="432" y="678"/>
                </a:lnTo>
                <a:lnTo>
                  <a:pt x="443" y="689"/>
                </a:lnTo>
                <a:lnTo>
                  <a:pt x="448" y="700"/>
                </a:lnTo>
                <a:lnTo>
                  <a:pt x="459" y="711"/>
                </a:lnTo>
                <a:lnTo>
                  <a:pt x="470" y="721"/>
                </a:lnTo>
                <a:lnTo>
                  <a:pt x="470" y="727"/>
                </a:lnTo>
                <a:lnTo>
                  <a:pt x="481" y="727"/>
                </a:lnTo>
                <a:lnTo>
                  <a:pt x="481" y="738"/>
                </a:lnTo>
                <a:lnTo>
                  <a:pt x="491" y="748"/>
                </a:lnTo>
                <a:lnTo>
                  <a:pt x="491" y="759"/>
                </a:lnTo>
                <a:lnTo>
                  <a:pt x="502" y="759"/>
                </a:lnTo>
                <a:lnTo>
                  <a:pt x="502" y="770"/>
                </a:lnTo>
                <a:lnTo>
                  <a:pt x="513" y="781"/>
                </a:lnTo>
                <a:lnTo>
                  <a:pt x="513" y="791"/>
                </a:lnTo>
                <a:lnTo>
                  <a:pt x="518" y="797"/>
                </a:lnTo>
                <a:lnTo>
                  <a:pt x="518" y="808"/>
                </a:lnTo>
                <a:lnTo>
                  <a:pt x="529" y="818"/>
                </a:lnTo>
                <a:lnTo>
                  <a:pt x="529" y="829"/>
                </a:lnTo>
                <a:lnTo>
                  <a:pt x="540" y="829"/>
                </a:lnTo>
                <a:lnTo>
                  <a:pt x="540" y="840"/>
                </a:lnTo>
                <a:lnTo>
                  <a:pt x="551" y="851"/>
                </a:lnTo>
                <a:lnTo>
                  <a:pt x="562" y="861"/>
                </a:lnTo>
                <a:lnTo>
                  <a:pt x="562" y="867"/>
                </a:lnTo>
                <a:lnTo>
                  <a:pt x="572" y="878"/>
                </a:lnTo>
                <a:lnTo>
                  <a:pt x="572" y="888"/>
                </a:lnTo>
                <a:lnTo>
                  <a:pt x="578" y="899"/>
                </a:lnTo>
                <a:lnTo>
                  <a:pt x="589" y="910"/>
                </a:lnTo>
                <a:lnTo>
                  <a:pt x="589" y="921"/>
                </a:lnTo>
                <a:lnTo>
                  <a:pt x="599" y="926"/>
                </a:lnTo>
                <a:lnTo>
                  <a:pt x="599" y="937"/>
                </a:lnTo>
                <a:lnTo>
                  <a:pt x="610" y="937"/>
                </a:lnTo>
                <a:lnTo>
                  <a:pt x="610" y="948"/>
                </a:lnTo>
                <a:lnTo>
                  <a:pt x="621" y="958"/>
                </a:lnTo>
                <a:lnTo>
                  <a:pt x="632" y="969"/>
                </a:lnTo>
                <a:lnTo>
                  <a:pt x="643" y="980"/>
                </a:lnTo>
                <a:lnTo>
                  <a:pt x="648" y="991"/>
                </a:lnTo>
                <a:lnTo>
                  <a:pt x="659" y="996"/>
                </a:lnTo>
                <a:lnTo>
                  <a:pt x="670" y="996"/>
                </a:lnTo>
                <a:lnTo>
                  <a:pt x="680" y="996"/>
                </a:lnTo>
                <a:lnTo>
                  <a:pt x="680" y="1007"/>
                </a:lnTo>
                <a:lnTo>
                  <a:pt x="691" y="1007"/>
                </a:lnTo>
                <a:lnTo>
                  <a:pt x="702" y="1007"/>
                </a:lnTo>
                <a:lnTo>
                  <a:pt x="713" y="1007"/>
                </a:lnTo>
                <a:lnTo>
                  <a:pt x="718" y="996"/>
                </a:lnTo>
                <a:lnTo>
                  <a:pt x="729" y="996"/>
                </a:lnTo>
                <a:lnTo>
                  <a:pt x="740" y="991"/>
                </a:lnTo>
                <a:lnTo>
                  <a:pt x="750" y="980"/>
                </a:lnTo>
                <a:lnTo>
                  <a:pt x="761" y="969"/>
                </a:lnTo>
                <a:lnTo>
                  <a:pt x="772" y="958"/>
                </a:lnTo>
                <a:lnTo>
                  <a:pt x="772" y="948"/>
                </a:lnTo>
                <a:lnTo>
                  <a:pt x="777" y="937"/>
                </a:lnTo>
                <a:lnTo>
                  <a:pt x="777" y="926"/>
                </a:lnTo>
                <a:lnTo>
                  <a:pt x="788" y="926"/>
                </a:lnTo>
                <a:lnTo>
                  <a:pt x="788" y="921"/>
                </a:lnTo>
                <a:lnTo>
                  <a:pt x="799" y="910"/>
                </a:lnTo>
                <a:lnTo>
                  <a:pt x="810" y="899"/>
                </a:lnTo>
                <a:lnTo>
                  <a:pt x="810" y="888"/>
                </a:lnTo>
                <a:lnTo>
                  <a:pt x="821" y="878"/>
                </a:lnTo>
                <a:lnTo>
                  <a:pt x="821" y="861"/>
                </a:lnTo>
                <a:lnTo>
                  <a:pt x="831" y="851"/>
                </a:lnTo>
                <a:lnTo>
                  <a:pt x="831" y="840"/>
                </a:lnTo>
                <a:lnTo>
                  <a:pt x="842" y="829"/>
                </a:lnTo>
                <a:lnTo>
                  <a:pt x="842" y="808"/>
                </a:lnTo>
                <a:lnTo>
                  <a:pt x="848" y="797"/>
                </a:lnTo>
                <a:lnTo>
                  <a:pt x="848" y="791"/>
                </a:lnTo>
                <a:lnTo>
                  <a:pt x="858" y="781"/>
                </a:lnTo>
                <a:lnTo>
                  <a:pt x="858" y="759"/>
                </a:lnTo>
                <a:lnTo>
                  <a:pt x="869" y="748"/>
                </a:lnTo>
                <a:lnTo>
                  <a:pt x="869" y="727"/>
                </a:lnTo>
                <a:lnTo>
                  <a:pt x="880" y="721"/>
                </a:lnTo>
                <a:lnTo>
                  <a:pt x="880" y="700"/>
                </a:lnTo>
                <a:lnTo>
                  <a:pt x="891" y="689"/>
                </a:lnTo>
                <a:lnTo>
                  <a:pt x="891" y="678"/>
                </a:lnTo>
                <a:lnTo>
                  <a:pt x="902" y="662"/>
                </a:lnTo>
                <a:lnTo>
                  <a:pt x="902" y="652"/>
                </a:lnTo>
                <a:lnTo>
                  <a:pt x="907" y="630"/>
                </a:lnTo>
                <a:lnTo>
                  <a:pt x="907" y="619"/>
                </a:lnTo>
                <a:lnTo>
                  <a:pt x="918" y="598"/>
                </a:lnTo>
                <a:lnTo>
                  <a:pt x="918" y="592"/>
                </a:lnTo>
                <a:lnTo>
                  <a:pt x="929" y="571"/>
                </a:lnTo>
                <a:lnTo>
                  <a:pt x="939" y="560"/>
                </a:lnTo>
                <a:lnTo>
                  <a:pt x="939" y="539"/>
                </a:lnTo>
                <a:lnTo>
                  <a:pt x="950" y="533"/>
                </a:lnTo>
                <a:lnTo>
                  <a:pt x="950" y="512"/>
                </a:lnTo>
                <a:lnTo>
                  <a:pt x="961" y="501"/>
                </a:lnTo>
                <a:lnTo>
                  <a:pt x="961" y="479"/>
                </a:lnTo>
                <a:lnTo>
                  <a:pt x="972" y="469"/>
                </a:lnTo>
                <a:lnTo>
                  <a:pt x="972" y="463"/>
                </a:lnTo>
                <a:lnTo>
                  <a:pt x="977" y="442"/>
                </a:lnTo>
                <a:lnTo>
                  <a:pt x="977" y="431"/>
                </a:lnTo>
                <a:lnTo>
                  <a:pt x="988" y="420"/>
                </a:lnTo>
                <a:lnTo>
                  <a:pt x="988" y="399"/>
                </a:lnTo>
                <a:lnTo>
                  <a:pt x="999" y="393"/>
                </a:lnTo>
                <a:lnTo>
                  <a:pt x="999" y="382"/>
                </a:lnTo>
                <a:lnTo>
                  <a:pt x="1010" y="372"/>
                </a:lnTo>
                <a:lnTo>
                  <a:pt x="1010" y="361"/>
                </a:lnTo>
                <a:lnTo>
                  <a:pt x="1020" y="350"/>
                </a:lnTo>
                <a:lnTo>
                  <a:pt x="1020" y="339"/>
                </a:lnTo>
                <a:lnTo>
                  <a:pt x="1031" y="334"/>
                </a:lnTo>
                <a:lnTo>
                  <a:pt x="1031" y="323"/>
                </a:lnTo>
                <a:lnTo>
                  <a:pt x="1042" y="312"/>
                </a:lnTo>
                <a:lnTo>
                  <a:pt x="1042" y="302"/>
                </a:lnTo>
                <a:lnTo>
                  <a:pt x="1047" y="291"/>
                </a:lnTo>
                <a:lnTo>
                  <a:pt x="1058" y="291"/>
                </a:lnTo>
                <a:lnTo>
                  <a:pt x="1058" y="280"/>
                </a:lnTo>
                <a:lnTo>
                  <a:pt x="1069" y="269"/>
                </a:lnTo>
                <a:lnTo>
                  <a:pt x="1080" y="264"/>
                </a:lnTo>
                <a:lnTo>
                  <a:pt x="1090" y="253"/>
                </a:lnTo>
                <a:lnTo>
                  <a:pt x="1101" y="243"/>
                </a:lnTo>
                <a:lnTo>
                  <a:pt x="1107" y="243"/>
                </a:lnTo>
                <a:lnTo>
                  <a:pt x="1117" y="243"/>
                </a:lnTo>
                <a:lnTo>
                  <a:pt x="1128" y="243"/>
                </a:lnTo>
                <a:lnTo>
                  <a:pt x="1139" y="243"/>
                </a:lnTo>
                <a:lnTo>
                  <a:pt x="1150" y="243"/>
                </a:lnTo>
                <a:lnTo>
                  <a:pt x="1161" y="253"/>
                </a:lnTo>
                <a:lnTo>
                  <a:pt x="1171" y="253"/>
                </a:lnTo>
                <a:lnTo>
                  <a:pt x="1171" y="264"/>
                </a:lnTo>
                <a:lnTo>
                  <a:pt x="1177" y="264"/>
                </a:lnTo>
                <a:lnTo>
                  <a:pt x="1188" y="269"/>
                </a:lnTo>
                <a:lnTo>
                  <a:pt x="1198" y="280"/>
                </a:lnTo>
                <a:lnTo>
                  <a:pt x="1198" y="291"/>
                </a:lnTo>
                <a:lnTo>
                  <a:pt x="1209" y="291"/>
                </a:lnTo>
                <a:lnTo>
                  <a:pt x="1209" y="302"/>
                </a:lnTo>
                <a:lnTo>
                  <a:pt x="1220" y="312"/>
                </a:lnTo>
                <a:lnTo>
                  <a:pt x="1220" y="323"/>
                </a:lnTo>
                <a:lnTo>
                  <a:pt x="1231" y="323"/>
                </a:lnTo>
                <a:lnTo>
                  <a:pt x="1231" y="334"/>
                </a:lnTo>
                <a:lnTo>
                  <a:pt x="1236" y="339"/>
                </a:lnTo>
                <a:lnTo>
                  <a:pt x="1236" y="350"/>
                </a:lnTo>
                <a:lnTo>
                  <a:pt x="1247" y="361"/>
                </a:lnTo>
                <a:lnTo>
                  <a:pt x="1247" y="372"/>
                </a:lnTo>
                <a:lnTo>
                  <a:pt x="1258" y="382"/>
                </a:lnTo>
                <a:lnTo>
                  <a:pt x="1258" y="393"/>
                </a:lnTo>
                <a:lnTo>
                  <a:pt x="1269" y="399"/>
                </a:lnTo>
                <a:lnTo>
                  <a:pt x="1269" y="409"/>
                </a:lnTo>
                <a:lnTo>
                  <a:pt x="1279" y="420"/>
                </a:lnTo>
                <a:lnTo>
                  <a:pt x="1279" y="431"/>
                </a:lnTo>
                <a:lnTo>
                  <a:pt x="1290" y="442"/>
                </a:lnTo>
                <a:lnTo>
                  <a:pt x="1290" y="452"/>
                </a:lnTo>
                <a:lnTo>
                  <a:pt x="1301" y="463"/>
                </a:lnTo>
                <a:lnTo>
                  <a:pt x="1301" y="469"/>
                </a:lnTo>
                <a:lnTo>
                  <a:pt x="1306" y="479"/>
                </a:lnTo>
                <a:lnTo>
                  <a:pt x="1317" y="490"/>
                </a:lnTo>
                <a:lnTo>
                  <a:pt x="1317" y="501"/>
                </a:lnTo>
                <a:lnTo>
                  <a:pt x="1328" y="512"/>
                </a:lnTo>
                <a:lnTo>
                  <a:pt x="1328" y="522"/>
                </a:lnTo>
                <a:lnTo>
                  <a:pt x="1339" y="533"/>
                </a:lnTo>
                <a:lnTo>
                  <a:pt x="1339" y="539"/>
                </a:lnTo>
                <a:lnTo>
                  <a:pt x="1350" y="549"/>
                </a:lnTo>
                <a:lnTo>
                  <a:pt x="1350" y="560"/>
                </a:lnTo>
                <a:lnTo>
                  <a:pt x="1360" y="571"/>
                </a:lnTo>
                <a:lnTo>
                  <a:pt x="1360" y="582"/>
                </a:lnTo>
                <a:lnTo>
                  <a:pt x="1371" y="592"/>
                </a:lnTo>
                <a:lnTo>
                  <a:pt x="1376" y="598"/>
                </a:lnTo>
                <a:lnTo>
                  <a:pt x="1376" y="608"/>
                </a:lnTo>
                <a:lnTo>
                  <a:pt x="1387" y="619"/>
                </a:lnTo>
                <a:lnTo>
                  <a:pt x="1398" y="630"/>
                </a:lnTo>
                <a:lnTo>
                  <a:pt x="1398" y="641"/>
                </a:lnTo>
                <a:lnTo>
                  <a:pt x="1409" y="641"/>
                </a:lnTo>
                <a:lnTo>
                  <a:pt x="1409" y="652"/>
                </a:lnTo>
                <a:lnTo>
                  <a:pt x="1420" y="652"/>
                </a:lnTo>
                <a:lnTo>
                  <a:pt x="1420" y="662"/>
                </a:lnTo>
                <a:lnTo>
                  <a:pt x="1430" y="662"/>
                </a:lnTo>
                <a:lnTo>
                  <a:pt x="1436" y="662"/>
                </a:lnTo>
                <a:lnTo>
                  <a:pt x="1447" y="668"/>
                </a:lnTo>
                <a:lnTo>
                  <a:pt x="1457" y="668"/>
                </a:lnTo>
                <a:lnTo>
                  <a:pt x="1468" y="668"/>
                </a:lnTo>
                <a:lnTo>
                  <a:pt x="1479" y="668"/>
                </a:lnTo>
                <a:lnTo>
                  <a:pt x="1490" y="668"/>
                </a:lnTo>
                <a:lnTo>
                  <a:pt x="1490" y="662"/>
                </a:lnTo>
                <a:lnTo>
                  <a:pt x="1501" y="662"/>
                </a:lnTo>
                <a:lnTo>
                  <a:pt x="1506" y="652"/>
                </a:lnTo>
                <a:lnTo>
                  <a:pt x="1517" y="652"/>
                </a:lnTo>
                <a:lnTo>
                  <a:pt x="1517" y="641"/>
                </a:lnTo>
                <a:lnTo>
                  <a:pt x="1528" y="630"/>
                </a:lnTo>
                <a:lnTo>
                  <a:pt x="1538" y="619"/>
                </a:lnTo>
                <a:lnTo>
                  <a:pt x="1538" y="608"/>
                </a:lnTo>
                <a:lnTo>
                  <a:pt x="1549" y="608"/>
                </a:lnTo>
                <a:lnTo>
                  <a:pt x="1549" y="598"/>
                </a:lnTo>
                <a:lnTo>
                  <a:pt x="1560" y="592"/>
                </a:lnTo>
                <a:lnTo>
                  <a:pt x="1565" y="582"/>
                </a:lnTo>
                <a:lnTo>
                  <a:pt x="1565" y="571"/>
                </a:lnTo>
                <a:lnTo>
                  <a:pt x="1576" y="560"/>
                </a:lnTo>
                <a:lnTo>
                  <a:pt x="1576" y="549"/>
                </a:lnTo>
                <a:lnTo>
                  <a:pt x="1587" y="539"/>
                </a:lnTo>
                <a:lnTo>
                  <a:pt x="1587" y="533"/>
                </a:lnTo>
                <a:lnTo>
                  <a:pt x="1598" y="522"/>
                </a:lnTo>
                <a:lnTo>
                  <a:pt x="1598" y="512"/>
                </a:lnTo>
                <a:lnTo>
                  <a:pt x="1609" y="490"/>
                </a:lnTo>
                <a:lnTo>
                  <a:pt x="1609" y="479"/>
                </a:lnTo>
                <a:lnTo>
                  <a:pt x="1619" y="469"/>
                </a:lnTo>
                <a:lnTo>
                  <a:pt x="1619" y="463"/>
                </a:lnTo>
                <a:lnTo>
                  <a:pt x="1630" y="442"/>
                </a:lnTo>
                <a:lnTo>
                  <a:pt x="1630" y="431"/>
                </a:lnTo>
                <a:lnTo>
                  <a:pt x="1636" y="420"/>
                </a:lnTo>
                <a:lnTo>
                  <a:pt x="1636" y="409"/>
                </a:lnTo>
                <a:lnTo>
                  <a:pt x="1646" y="393"/>
                </a:lnTo>
                <a:lnTo>
                  <a:pt x="1646" y="382"/>
                </a:lnTo>
                <a:lnTo>
                  <a:pt x="1657" y="372"/>
                </a:lnTo>
                <a:lnTo>
                  <a:pt x="1657" y="350"/>
                </a:lnTo>
                <a:lnTo>
                  <a:pt x="1668" y="339"/>
                </a:lnTo>
                <a:lnTo>
                  <a:pt x="1668" y="334"/>
                </a:lnTo>
                <a:lnTo>
                  <a:pt x="1679" y="312"/>
                </a:lnTo>
                <a:lnTo>
                  <a:pt x="1689" y="302"/>
                </a:lnTo>
                <a:lnTo>
                  <a:pt x="1689" y="280"/>
                </a:lnTo>
                <a:lnTo>
                  <a:pt x="1700" y="269"/>
                </a:lnTo>
                <a:lnTo>
                  <a:pt x="1700" y="264"/>
                </a:lnTo>
                <a:lnTo>
                  <a:pt x="1706" y="253"/>
                </a:lnTo>
                <a:lnTo>
                  <a:pt x="1706" y="232"/>
                </a:lnTo>
                <a:lnTo>
                  <a:pt x="1716" y="221"/>
                </a:lnTo>
                <a:lnTo>
                  <a:pt x="1716" y="210"/>
                </a:lnTo>
                <a:lnTo>
                  <a:pt x="1727" y="205"/>
                </a:lnTo>
                <a:lnTo>
                  <a:pt x="1727" y="183"/>
                </a:lnTo>
                <a:lnTo>
                  <a:pt x="1738" y="173"/>
                </a:lnTo>
                <a:lnTo>
                  <a:pt x="1738" y="162"/>
                </a:lnTo>
                <a:lnTo>
                  <a:pt x="1749" y="151"/>
                </a:lnTo>
                <a:lnTo>
                  <a:pt x="1749" y="140"/>
                </a:lnTo>
                <a:lnTo>
                  <a:pt x="1760" y="135"/>
                </a:lnTo>
                <a:lnTo>
                  <a:pt x="1760" y="124"/>
                </a:lnTo>
                <a:lnTo>
                  <a:pt x="1765" y="113"/>
                </a:lnTo>
                <a:lnTo>
                  <a:pt x="1765" y="103"/>
                </a:lnTo>
                <a:lnTo>
                  <a:pt x="1776" y="92"/>
                </a:lnTo>
                <a:lnTo>
                  <a:pt x="1776" y="81"/>
                </a:lnTo>
                <a:lnTo>
                  <a:pt x="1787" y="70"/>
                </a:lnTo>
                <a:lnTo>
                  <a:pt x="1797" y="65"/>
                </a:lnTo>
                <a:lnTo>
                  <a:pt x="1797" y="54"/>
                </a:lnTo>
                <a:lnTo>
                  <a:pt x="1808" y="54"/>
                </a:lnTo>
                <a:lnTo>
                  <a:pt x="1819" y="43"/>
                </a:lnTo>
                <a:lnTo>
                  <a:pt x="1830" y="33"/>
                </a:lnTo>
                <a:lnTo>
                  <a:pt x="1835" y="22"/>
                </a:lnTo>
                <a:lnTo>
                  <a:pt x="1846" y="22"/>
                </a:lnTo>
                <a:lnTo>
                  <a:pt x="1857" y="11"/>
                </a:lnTo>
                <a:lnTo>
                  <a:pt x="1868" y="11"/>
                </a:lnTo>
                <a:lnTo>
                  <a:pt x="1878" y="11"/>
                </a:lnTo>
                <a:lnTo>
                  <a:pt x="1889" y="22"/>
                </a:lnTo>
                <a:lnTo>
                  <a:pt x="1895" y="22"/>
                </a:lnTo>
                <a:lnTo>
                  <a:pt x="1905" y="33"/>
                </a:lnTo>
                <a:lnTo>
                  <a:pt x="1916" y="43"/>
                </a:lnTo>
                <a:lnTo>
                  <a:pt x="1927" y="54"/>
                </a:lnTo>
                <a:lnTo>
                  <a:pt x="1927" y="65"/>
                </a:lnTo>
                <a:lnTo>
                  <a:pt x="1938" y="65"/>
                </a:lnTo>
                <a:lnTo>
                  <a:pt x="1949" y="70"/>
                </a:lnTo>
                <a:lnTo>
                  <a:pt x="1949" y="81"/>
                </a:lnTo>
                <a:lnTo>
                  <a:pt x="1959" y="81"/>
                </a:lnTo>
                <a:lnTo>
                  <a:pt x="1959" y="92"/>
                </a:lnTo>
                <a:lnTo>
                  <a:pt x="1965" y="103"/>
                </a:lnTo>
                <a:lnTo>
                  <a:pt x="1965" y="113"/>
                </a:lnTo>
                <a:lnTo>
                  <a:pt x="1975" y="124"/>
                </a:lnTo>
                <a:lnTo>
                  <a:pt x="1975" y="135"/>
                </a:lnTo>
                <a:lnTo>
                  <a:pt x="1986" y="140"/>
                </a:lnTo>
                <a:lnTo>
                  <a:pt x="1986" y="151"/>
                </a:lnTo>
                <a:lnTo>
                  <a:pt x="1997" y="162"/>
                </a:lnTo>
                <a:lnTo>
                  <a:pt x="1997" y="173"/>
                </a:lnTo>
                <a:lnTo>
                  <a:pt x="2008" y="183"/>
                </a:lnTo>
                <a:lnTo>
                  <a:pt x="2008" y="194"/>
                </a:lnTo>
                <a:lnTo>
                  <a:pt x="2019" y="205"/>
                </a:lnTo>
                <a:lnTo>
                  <a:pt x="2019" y="221"/>
                </a:lnTo>
                <a:lnTo>
                  <a:pt x="2029" y="232"/>
                </a:lnTo>
                <a:lnTo>
                  <a:pt x="2029" y="243"/>
                </a:lnTo>
                <a:lnTo>
                  <a:pt x="2035" y="253"/>
                </a:lnTo>
                <a:lnTo>
                  <a:pt x="2035" y="264"/>
                </a:lnTo>
                <a:lnTo>
                  <a:pt x="2046" y="269"/>
                </a:lnTo>
                <a:lnTo>
                  <a:pt x="2046" y="291"/>
                </a:lnTo>
                <a:lnTo>
                  <a:pt x="2056" y="302"/>
                </a:lnTo>
                <a:lnTo>
                  <a:pt x="2067" y="312"/>
                </a:lnTo>
                <a:lnTo>
                  <a:pt x="2067" y="323"/>
                </a:lnTo>
                <a:lnTo>
                  <a:pt x="2078" y="334"/>
                </a:lnTo>
                <a:lnTo>
                  <a:pt x="2078" y="339"/>
                </a:lnTo>
                <a:lnTo>
                  <a:pt x="2089" y="361"/>
                </a:lnTo>
                <a:lnTo>
                  <a:pt x="2089" y="372"/>
                </a:lnTo>
                <a:lnTo>
                  <a:pt x="2094" y="382"/>
                </a:lnTo>
                <a:lnTo>
                  <a:pt x="2094" y="393"/>
                </a:lnTo>
                <a:lnTo>
                  <a:pt x="2105" y="399"/>
                </a:lnTo>
                <a:lnTo>
                  <a:pt x="2105" y="409"/>
                </a:lnTo>
                <a:lnTo>
                  <a:pt x="2116" y="420"/>
                </a:lnTo>
                <a:lnTo>
                  <a:pt x="2116" y="431"/>
                </a:lnTo>
                <a:lnTo>
                  <a:pt x="2127" y="442"/>
                </a:lnTo>
                <a:lnTo>
                  <a:pt x="2127" y="452"/>
                </a:lnTo>
                <a:lnTo>
                  <a:pt x="2137" y="463"/>
                </a:lnTo>
                <a:lnTo>
                  <a:pt x="2137" y="469"/>
                </a:lnTo>
                <a:lnTo>
                  <a:pt x="2148" y="469"/>
                </a:lnTo>
                <a:lnTo>
                  <a:pt x="2148" y="479"/>
                </a:lnTo>
                <a:lnTo>
                  <a:pt x="2159" y="490"/>
                </a:lnTo>
                <a:lnTo>
                  <a:pt x="2159" y="501"/>
                </a:lnTo>
                <a:lnTo>
                  <a:pt x="2164" y="501"/>
                </a:lnTo>
                <a:lnTo>
                  <a:pt x="2164" y="512"/>
                </a:lnTo>
                <a:lnTo>
                  <a:pt x="2175" y="522"/>
                </a:lnTo>
                <a:lnTo>
                  <a:pt x="2186" y="533"/>
                </a:lnTo>
                <a:lnTo>
                  <a:pt x="2197" y="533"/>
                </a:lnTo>
                <a:lnTo>
                  <a:pt x="2208" y="539"/>
                </a:lnTo>
                <a:lnTo>
                  <a:pt x="2218" y="539"/>
                </a:lnTo>
                <a:lnTo>
                  <a:pt x="2224" y="539"/>
                </a:lnTo>
                <a:lnTo>
                  <a:pt x="2224" y="549"/>
                </a:lnTo>
                <a:lnTo>
                  <a:pt x="2235" y="549"/>
                </a:lnTo>
                <a:lnTo>
                  <a:pt x="2245" y="539"/>
                </a:lnTo>
                <a:lnTo>
                  <a:pt x="2256" y="539"/>
                </a:lnTo>
                <a:lnTo>
                  <a:pt x="2267" y="539"/>
                </a:lnTo>
                <a:lnTo>
                  <a:pt x="2267" y="533"/>
                </a:lnTo>
                <a:lnTo>
                  <a:pt x="2278" y="533"/>
                </a:lnTo>
                <a:lnTo>
                  <a:pt x="2278" y="522"/>
                </a:lnTo>
                <a:lnTo>
                  <a:pt x="2288" y="522"/>
                </a:lnTo>
                <a:lnTo>
                  <a:pt x="2288" y="512"/>
                </a:lnTo>
                <a:lnTo>
                  <a:pt x="2294" y="512"/>
                </a:lnTo>
                <a:lnTo>
                  <a:pt x="2294" y="501"/>
                </a:lnTo>
                <a:lnTo>
                  <a:pt x="2305" y="501"/>
                </a:lnTo>
                <a:lnTo>
                  <a:pt x="2315" y="490"/>
                </a:lnTo>
                <a:lnTo>
                  <a:pt x="2315" y="479"/>
                </a:lnTo>
                <a:lnTo>
                  <a:pt x="2326" y="469"/>
                </a:lnTo>
                <a:lnTo>
                  <a:pt x="2326" y="463"/>
                </a:lnTo>
                <a:lnTo>
                  <a:pt x="2337" y="463"/>
                </a:lnTo>
                <a:lnTo>
                  <a:pt x="2337" y="452"/>
                </a:lnTo>
                <a:lnTo>
                  <a:pt x="2348" y="442"/>
                </a:lnTo>
                <a:lnTo>
                  <a:pt x="2348" y="431"/>
                </a:lnTo>
                <a:lnTo>
                  <a:pt x="2359" y="420"/>
                </a:lnTo>
                <a:lnTo>
                  <a:pt x="2359" y="409"/>
                </a:lnTo>
                <a:lnTo>
                  <a:pt x="2364" y="399"/>
                </a:lnTo>
                <a:lnTo>
                  <a:pt x="2364" y="393"/>
                </a:lnTo>
                <a:lnTo>
                  <a:pt x="2375" y="372"/>
                </a:lnTo>
                <a:lnTo>
                  <a:pt x="2375" y="361"/>
                </a:lnTo>
                <a:lnTo>
                  <a:pt x="2386" y="350"/>
                </a:lnTo>
                <a:lnTo>
                  <a:pt x="2386" y="339"/>
                </a:lnTo>
                <a:lnTo>
                  <a:pt x="2396" y="334"/>
                </a:lnTo>
                <a:lnTo>
                  <a:pt x="2396" y="323"/>
                </a:lnTo>
                <a:lnTo>
                  <a:pt x="2407" y="312"/>
                </a:lnTo>
                <a:lnTo>
                  <a:pt x="2407" y="291"/>
                </a:lnTo>
                <a:lnTo>
                  <a:pt x="2418" y="280"/>
                </a:lnTo>
                <a:lnTo>
                  <a:pt x="2418" y="269"/>
                </a:lnTo>
                <a:lnTo>
                  <a:pt x="2423" y="264"/>
                </a:lnTo>
                <a:lnTo>
                  <a:pt x="2423" y="243"/>
                </a:lnTo>
                <a:lnTo>
                  <a:pt x="2434" y="232"/>
                </a:lnTo>
                <a:lnTo>
                  <a:pt x="2445" y="221"/>
                </a:lnTo>
                <a:lnTo>
                  <a:pt x="2445" y="210"/>
                </a:lnTo>
                <a:lnTo>
                  <a:pt x="2456" y="205"/>
                </a:lnTo>
                <a:lnTo>
                  <a:pt x="2456" y="194"/>
                </a:lnTo>
                <a:lnTo>
                  <a:pt x="2467" y="173"/>
                </a:lnTo>
                <a:lnTo>
                  <a:pt x="2467" y="162"/>
                </a:lnTo>
                <a:lnTo>
                  <a:pt x="2477" y="151"/>
                </a:lnTo>
                <a:lnTo>
                  <a:pt x="2477" y="140"/>
                </a:lnTo>
                <a:lnTo>
                  <a:pt x="2488" y="135"/>
                </a:lnTo>
                <a:lnTo>
                  <a:pt x="2488" y="124"/>
                </a:lnTo>
                <a:lnTo>
                  <a:pt x="2494" y="113"/>
                </a:lnTo>
                <a:lnTo>
                  <a:pt x="2494" y="103"/>
                </a:lnTo>
                <a:lnTo>
                  <a:pt x="2504" y="92"/>
                </a:lnTo>
                <a:lnTo>
                  <a:pt x="2504" y="81"/>
                </a:lnTo>
                <a:lnTo>
                  <a:pt x="2515" y="70"/>
                </a:lnTo>
                <a:lnTo>
                  <a:pt x="2515" y="65"/>
                </a:lnTo>
                <a:lnTo>
                  <a:pt x="2526" y="65"/>
                </a:lnTo>
                <a:lnTo>
                  <a:pt x="2526" y="54"/>
                </a:lnTo>
                <a:lnTo>
                  <a:pt x="2537" y="43"/>
                </a:lnTo>
                <a:lnTo>
                  <a:pt x="2548" y="33"/>
                </a:lnTo>
                <a:lnTo>
                  <a:pt x="2548" y="22"/>
                </a:lnTo>
                <a:lnTo>
                  <a:pt x="2553" y="22"/>
                </a:lnTo>
                <a:lnTo>
                  <a:pt x="2553" y="11"/>
                </a:lnTo>
                <a:lnTo>
                  <a:pt x="2564" y="11"/>
                </a:lnTo>
                <a:lnTo>
                  <a:pt x="2574" y="11"/>
                </a:lnTo>
                <a:lnTo>
                  <a:pt x="2574" y="0"/>
                </a:lnTo>
                <a:lnTo>
                  <a:pt x="2585" y="0"/>
                </a:lnTo>
                <a:lnTo>
                  <a:pt x="2596" y="0"/>
                </a:lnTo>
              </a:path>
            </a:pathLst>
          </a:custGeom>
          <a:noFill/>
          <a:ln w="25400">
            <a:solidFill>
              <a:srgbClr val="FF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4614" name="Group 102">
            <a:extLst>
              <a:ext uri="{FF2B5EF4-FFF2-40B4-BE49-F238E27FC236}">
                <a16:creationId xmlns:a16="http://schemas.microsoft.com/office/drawing/2014/main" id="{D9FD71AA-EB36-8A10-9E1C-4CE42D3C6564}"/>
              </a:ext>
            </a:extLst>
          </p:cNvPr>
          <p:cNvGrpSpPr>
            <a:grpSpLocks/>
          </p:cNvGrpSpPr>
          <p:nvPr/>
        </p:nvGrpSpPr>
        <p:grpSpPr bwMode="auto">
          <a:xfrm>
            <a:off x="1828800" y="2362200"/>
            <a:ext cx="996950" cy="369888"/>
            <a:chOff x="1368" y="1436"/>
            <a:chExt cx="628" cy="233"/>
          </a:xfrm>
        </p:grpSpPr>
        <p:sp>
          <p:nvSpPr>
            <p:cNvPr id="64615" name="Rectangle 103">
              <a:extLst>
                <a:ext uri="{FF2B5EF4-FFF2-40B4-BE49-F238E27FC236}">
                  <a16:creationId xmlns:a16="http://schemas.microsoft.com/office/drawing/2014/main" id="{5CF0DDBE-3A0C-D7EC-06DB-B93D511BB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68" y="1454"/>
              <a:ext cx="71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y</a:t>
              </a:r>
              <a:endParaRPr lang="en-US" altLang="zh-CN" b="1"/>
            </a:p>
          </p:txBody>
        </p:sp>
        <p:sp>
          <p:nvSpPr>
            <p:cNvPr id="64616" name="Rectangle 104">
              <a:extLst>
                <a:ext uri="{FF2B5EF4-FFF2-40B4-BE49-F238E27FC236}">
                  <a16:creationId xmlns:a16="http://schemas.microsoft.com/office/drawing/2014/main" id="{CA2174FA-40AE-5473-5E4B-35ED4A745F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1454"/>
              <a:ext cx="9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FF0000"/>
                  </a:solidFill>
                </a:rPr>
                <a:t>P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4617" name="Rectangle 105">
              <a:extLst>
                <a:ext uri="{FF2B5EF4-FFF2-40B4-BE49-F238E27FC236}">
                  <a16:creationId xmlns:a16="http://schemas.microsoft.com/office/drawing/2014/main" id="{8EB733E1-08D3-856B-5E29-248BE288E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4" y="1454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 i="1">
                  <a:solidFill>
                    <a:srgbClr val="000000"/>
                  </a:solidFill>
                </a:rPr>
                <a:t>x</a:t>
              </a:r>
              <a:endParaRPr lang="en-US" altLang="zh-CN" b="1"/>
            </a:p>
          </p:txBody>
        </p:sp>
        <p:sp>
          <p:nvSpPr>
            <p:cNvPr id="64618" name="Rectangle 106">
              <a:extLst>
                <a:ext uri="{FF2B5EF4-FFF2-40B4-BE49-F238E27FC236}">
                  <a16:creationId xmlns:a16="http://schemas.microsoft.com/office/drawing/2014/main" id="{24680C20-7E5B-C180-2285-DEFFCE90B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4" y="1554"/>
              <a:ext cx="53" cy="1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200" b="1" i="1">
                  <a:solidFill>
                    <a:srgbClr val="FF0000"/>
                  </a:solidFill>
                </a:rPr>
                <a:t>n</a:t>
              </a:r>
              <a:endParaRPr lang="en-US" altLang="zh-CN" b="1">
                <a:solidFill>
                  <a:srgbClr val="FF0000"/>
                </a:solidFill>
              </a:endParaRPr>
            </a:p>
          </p:txBody>
        </p:sp>
        <p:sp>
          <p:nvSpPr>
            <p:cNvPr id="64619" name="Rectangle 107">
              <a:extLst>
                <a:ext uri="{FF2B5EF4-FFF2-40B4-BE49-F238E27FC236}">
                  <a16:creationId xmlns:a16="http://schemas.microsoft.com/office/drawing/2014/main" id="{5879671F-4BB9-4CE1-B7E4-831432FF41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1436"/>
              <a:ext cx="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b="1"/>
            </a:p>
          </p:txBody>
        </p:sp>
        <p:sp>
          <p:nvSpPr>
            <p:cNvPr id="64620" name="Rectangle 108">
              <a:extLst>
                <a:ext uri="{FF2B5EF4-FFF2-40B4-BE49-F238E27FC236}">
                  <a16:creationId xmlns:a16="http://schemas.microsoft.com/office/drawing/2014/main" id="{E4FDD88D-5A38-9C4C-D849-BDB7B68344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6" y="145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(</a:t>
              </a:r>
              <a:endParaRPr lang="en-US" altLang="zh-CN" b="1"/>
            </a:p>
          </p:txBody>
        </p:sp>
        <p:sp>
          <p:nvSpPr>
            <p:cNvPr id="64621" name="Rectangle 109">
              <a:extLst>
                <a:ext uri="{FF2B5EF4-FFF2-40B4-BE49-F238E27FC236}">
                  <a16:creationId xmlns:a16="http://schemas.microsoft.com/office/drawing/2014/main" id="{70ABD276-10D4-7285-537C-48EA00FFB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3" y="1454"/>
              <a:ext cx="53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000" b="1">
                  <a:solidFill>
                    <a:srgbClr val="000000"/>
                  </a:solidFill>
                </a:rPr>
                <a:t>)</a:t>
              </a:r>
              <a:endParaRPr lang="en-US" altLang="zh-CN" b="1"/>
            </a:p>
          </p:txBody>
        </p:sp>
      </p:grpSp>
      <p:sp>
        <p:nvSpPr>
          <p:cNvPr id="64622" name="Rectangle 110">
            <a:extLst>
              <a:ext uri="{FF2B5EF4-FFF2-40B4-BE49-F238E27FC236}">
                <a16:creationId xmlns:a16="http://schemas.microsoft.com/office/drawing/2014/main" id="{DF9C1670-1291-788E-0551-C4679236B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8382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n</a:t>
            </a:r>
            <a:r>
              <a:rPr lang="en-US" altLang="zh-CN" sz="2400" b="1">
                <a:solidFill>
                  <a:schemeClr val="accent2"/>
                </a:solidFill>
              </a:rPr>
              <a:t>+1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sp>
        <p:nvSpPr>
          <p:cNvPr id="64623" name="Rectangle 111">
            <a:extLst>
              <a:ext uri="{FF2B5EF4-FFF2-40B4-BE49-F238E27FC236}">
                <a16:creationId xmlns:a16="http://schemas.microsoft.com/office/drawing/2014/main" id="{3977C3BA-0657-D491-5174-38C05BBEB7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838200"/>
            <a:ext cx="76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n</a:t>
            </a:r>
            <a:r>
              <a:rPr lang="en-US" altLang="zh-CN" sz="2400" b="1">
                <a:solidFill>
                  <a:schemeClr val="accent2"/>
                </a:solidFill>
              </a:rPr>
              <a:t>+1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grpSp>
        <p:nvGrpSpPr>
          <p:cNvPr id="64631" name="Group 119">
            <a:extLst>
              <a:ext uri="{FF2B5EF4-FFF2-40B4-BE49-F238E27FC236}">
                <a16:creationId xmlns:a16="http://schemas.microsoft.com/office/drawing/2014/main" id="{59672B05-A7D1-3B08-1BB3-6FFC5127A72E}"/>
              </a:ext>
            </a:extLst>
          </p:cNvPr>
          <p:cNvGrpSpPr>
            <a:grpSpLocks/>
          </p:cNvGrpSpPr>
          <p:nvPr/>
        </p:nvGrpSpPr>
        <p:grpSpPr bwMode="auto">
          <a:xfrm>
            <a:off x="1066800" y="2667000"/>
            <a:ext cx="3733800" cy="1447800"/>
            <a:chOff x="672" y="1680"/>
            <a:chExt cx="2352" cy="912"/>
          </a:xfrm>
        </p:grpSpPr>
        <p:sp>
          <p:nvSpPr>
            <p:cNvPr id="64624" name="Oval 112">
              <a:extLst>
                <a:ext uri="{FF2B5EF4-FFF2-40B4-BE49-F238E27FC236}">
                  <a16:creationId xmlns:a16="http://schemas.microsoft.com/office/drawing/2014/main" id="{B8142DF7-9B8C-A47C-6EB4-DCB170746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" y="249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25" name="Oval 113">
              <a:extLst>
                <a:ext uri="{FF2B5EF4-FFF2-40B4-BE49-F238E27FC236}">
                  <a16:creationId xmlns:a16="http://schemas.microsoft.com/office/drawing/2014/main" id="{EDD8922B-6D8B-6CB1-1E79-7C6B5470D3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6" y="225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26" name="Oval 114">
              <a:extLst>
                <a:ext uri="{FF2B5EF4-FFF2-40B4-BE49-F238E27FC236}">
                  <a16:creationId xmlns:a16="http://schemas.microsoft.com/office/drawing/2014/main" id="{511DC6B5-4868-7F5E-1EB3-2226D85257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0" y="2016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27" name="Oval 115">
              <a:extLst>
                <a:ext uri="{FF2B5EF4-FFF2-40B4-BE49-F238E27FC236}">
                  <a16:creationId xmlns:a16="http://schemas.microsoft.com/office/drawing/2014/main" id="{5F00EE2D-F5AD-0652-11A0-E884AFBBB0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02" y="1872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28" name="Oval 116">
              <a:extLst>
                <a:ext uri="{FF2B5EF4-FFF2-40B4-BE49-F238E27FC236}">
                  <a16:creationId xmlns:a16="http://schemas.microsoft.com/office/drawing/2014/main" id="{60798F00-E0DF-E8ED-10AE-67D02E21A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3" y="175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29" name="Oval 117">
              <a:extLst>
                <a:ext uri="{FF2B5EF4-FFF2-40B4-BE49-F238E27FC236}">
                  <a16:creationId xmlns:a16="http://schemas.microsoft.com/office/drawing/2014/main" id="{25FDBE2B-7D6A-D7D5-1B7D-FDEC21255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44" y="168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64630" name="Oval 118">
              <a:extLst>
                <a:ext uri="{FF2B5EF4-FFF2-40B4-BE49-F238E27FC236}">
                  <a16:creationId xmlns:a16="http://schemas.microsoft.com/office/drawing/2014/main" id="{BCEB72F8-F75A-1FF5-D528-29969289C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8" y="1680"/>
              <a:ext cx="96" cy="96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4632" name="AutoShape 120">
            <a:extLst>
              <a:ext uri="{FF2B5EF4-FFF2-40B4-BE49-F238E27FC236}">
                <a16:creationId xmlns:a16="http://schemas.microsoft.com/office/drawing/2014/main" id="{1C136C94-EB4D-BE86-DABD-0FD83EB5A4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1066800"/>
            <a:ext cx="3352800" cy="1219200"/>
          </a:xfrm>
          <a:prstGeom prst="wedgeEllipseCallout">
            <a:avLst>
              <a:gd name="adj1" fmla="val -66810"/>
              <a:gd name="adj2" fmla="val 79556"/>
            </a:avLst>
          </a:prstGeom>
          <a:gradFill rotWithShape="0">
            <a:gsLst>
              <a:gs pos="0">
                <a:srgbClr val="C0C0C0"/>
              </a:gs>
              <a:gs pos="100000">
                <a:schemeClr val="bg1"/>
              </a:gs>
            </a:gsLst>
            <a:lin ang="18900000" scaled="1"/>
          </a:gra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zh-CN" altLang="en-US" sz="2400" b="1"/>
              <a:t>可见</a:t>
            </a:r>
            <a:r>
              <a:rPr lang="en-US" altLang="zh-CN" sz="2400" b="1" i="1">
                <a:solidFill>
                  <a:srgbClr val="FF0000"/>
                </a:solidFill>
                <a:sym typeface="Wingdings" panose="05000000000000000000" pitchFamily="2" charset="2"/>
              </a:rPr>
              <a:t>P</a:t>
            </a:r>
            <a:r>
              <a:rPr lang="en-US" altLang="zh-CN" sz="2400" b="1" i="1" baseline="-25000">
                <a:solidFill>
                  <a:srgbClr val="FF0000"/>
                </a:solidFill>
                <a:sym typeface="Wingdings" panose="05000000000000000000" pitchFamily="2" charset="2"/>
              </a:rPr>
              <a:t>n</a:t>
            </a:r>
            <a:r>
              <a:rPr lang="en-US" altLang="zh-CN" sz="2400" b="1">
                <a:sym typeface="Wingdings" panose="05000000000000000000" pitchFamily="2" charset="2"/>
              </a:rPr>
              <a:t>(</a:t>
            </a:r>
            <a:r>
              <a:rPr lang="en-US" altLang="zh-CN" sz="2400" b="1" i="1">
                <a:sym typeface="Wingdings" panose="05000000000000000000" pitchFamily="2" charset="2"/>
              </a:rPr>
              <a:t>x</a:t>
            </a:r>
            <a:r>
              <a:rPr lang="en-US" altLang="zh-CN" sz="2400" b="1">
                <a:sym typeface="Wingdings" panose="05000000000000000000" pitchFamily="2" charset="2"/>
              </a:rPr>
              <a:t>) </a:t>
            </a:r>
            <a:r>
              <a:rPr lang="zh-CN" altLang="en-US" sz="2400" b="1"/>
              <a:t>是 </a:t>
            </a:r>
            <a:r>
              <a:rPr lang="en-US" altLang="zh-CN" sz="2400" b="1" i="1">
                <a:solidFill>
                  <a:schemeClr val="accent2"/>
                </a:solidFill>
                <a:sym typeface="Wingdings" panose="05000000000000000000" pitchFamily="2" charset="2"/>
              </a:rPr>
              <a:t>y</a:t>
            </a:r>
            <a:r>
              <a:rPr lang="en-US" altLang="zh-CN" sz="2400" b="1">
                <a:sym typeface="Wingdings" panose="05000000000000000000" pitchFamily="2" charset="2"/>
              </a:rPr>
              <a:t>(</a:t>
            </a:r>
            <a:r>
              <a:rPr lang="en-US" altLang="zh-CN" sz="2400" b="1" i="1">
                <a:sym typeface="Wingdings" panose="05000000000000000000" pitchFamily="2" charset="2"/>
              </a:rPr>
              <a:t>x</a:t>
            </a:r>
            <a:r>
              <a:rPr lang="en-US" altLang="zh-CN" sz="2400" b="1">
                <a:sym typeface="Wingdings" panose="05000000000000000000" pitchFamily="2" charset="2"/>
              </a:rPr>
              <a:t>)</a:t>
            </a:r>
            <a:r>
              <a:rPr lang="zh-CN" altLang="en-US" sz="2400" b="1"/>
              <a:t>的</a:t>
            </a:r>
          </a:p>
          <a:p>
            <a:pPr algn="ctr"/>
            <a:r>
              <a:rPr lang="zh-CN" altLang="en-US" sz="2400" b="1"/>
              <a:t>某一个</a:t>
            </a:r>
            <a:r>
              <a:rPr lang="zh-CN" altLang="en-US" sz="2400" b="1">
                <a:solidFill>
                  <a:schemeClr val="accent2"/>
                </a:solidFill>
              </a:rPr>
              <a:t>插值多项式</a:t>
            </a:r>
          </a:p>
        </p:txBody>
      </p:sp>
      <p:grpSp>
        <p:nvGrpSpPr>
          <p:cNvPr id="64640" name="Group 128">
            <a:extLst>
              <a:ext uri="{FF2B5EF4-FFF2-40B4-BE49-F238E27FC236}">
                <a16:creationId xmlns:a16="http://schemas.microsoft.com/office/drawing/2014/main" id="{BB415034-B2A5-E9AF-5EE1-9805462AAD06}"/>
              </a:ext>
            </a:extLst>
          </p:cNvPr>
          <p:cNvGrpSpPr>
            <a:grpSpLocks/>
          </p:cNvGrpSpPr>
          <p:nvPr/>
        </p:nvGrpSpPr>
        <p:grpSpPr bwMode="auto">
          <a:xfrm>
            <a:off x="2209800" y="3276600"/>
            <a:ext cx="6629400" cy="3043238"/>
            <a:chOff x="1392" y="2064"/>
            <a:chExt cx="4128" cy="1917"/>
          </a:xfrm>
        </p:grpSpPr>
        <p:sp>
          <p:nvSpPr>
            <p:cNvPr id="64641" name="Text Box 129">
              <a:extLst>
                <a:ext uri="{FF2B5EF4-FFF2-40B4-BE49-F238E27FC236}">
                  <a16:creationId xmlns:a16="http://schemas.microsoft.com/office/drawing/2014/main" id="{018AEAA2-1182-16C0-8AE4-7801E0FBC1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2064"/>
              <a:ext cx="1824" cy="1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altLang="zh-CN" sz="2400" b="1">
                  <a:solidFill>
                    <a:schemeClr val="accent2"/>
                  </a:solidFill>
                </a:rPr>
                <a:t>                </a:t>
              </a:r>
              <a:r>
                <a:rPr lang="zh-CN" altLang="en-US" sz="2400" b="1"/>
                <a:t>如何确定插值节点</a:t>
              </a:r>
              <a:r>
                <a:rPr lang="en-US" altLang="zh-CN" sz="2400" b="1"/>
                <a:t>{ 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400" b="1" baseline="-25000">
                  <a:solidFill>
                    <a:srgbClr val="FF0000"/>
                  </a:solidFill>
                </a:rPr>
                <a:t>0</a:t>
              </a:r>
              <a:r>
                <a:rPr lang="en-US" altLang="zh-CN" sz="2400" b="1">
                  <a:solidFill>
                    <a:srgbClr val="FF0000"/>
                  </a:solidFill>
                </a:rPr>
                <a:t>, …, 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x</a:t>
              </a:r>
              <a:r>
                <a:rPr lang="en-US" altLang="zh-CN" sz="2400" b="1" i="1" baseline="-25000">
                  <a:solidFill>
                    <a:srgbClr val="FF0000"/>
                  </a:solidFill>
                </a:rPr>
                <a:t>n</a:t>
              </a:r>
              <a:r>
                <a:rPr lang="en-US" altLang="zh-CN" sz="2400" b="1" i="1"/>
                <a:t> </a:t>
              </a:r>
              <a:r>
                <a:rPr lang="en-US" altLang="zh-CN" sz="2400" b="1"/>
                <a:t>}</a:t>
              </a:r>
              <a:r>
                <a:rPr lang="zh-CN" altLang="en-US" sz="2400" b="1"/>
                <a:t>的位置，使得</a:t>
              </a:r>
              <a:r>
                <a:rPr lang="en-US" altLang="zh-CN" sz="2400" b="1" i="1">
                  <a:solidFill>
                    <a:srgbClr val="FF0000"/>
                  </a:solidFill>
                </a:rPr>
                <a:t>P</a:t>
              </a:r>
              <a:r>
                <a:rPr lang="en-US" altLang="zh-CN" sz="2400" b="1" i="1" baseline="-25000">
                  <a:solidFill>
                    <a:srgbClr val="FF0000"/>
                  </a:solidFill>
                </a:rPr>
                <a:t>n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 </a:t>
              </a:r>
              <a:r>
                <a:rPr lang="zh-CN" altLang="en-US" sz="2400" b="1"/>
                <a:t>刚好是</a:t>
              </a:r>
              <a:r>
                <a:rPr lang="zh-CN" altLang="en-US" sz="2400" b="1">
                  <a:sym typeface="Symbol" panose="05050102010706020507" pitchFamily="18" charset="2"/>
                </a:rPr>
                <a:t> </a:t>
              </a:r>
              <a:r>
                <a:rPr lang="en-US" altLang="zh-CN" sz="24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y</a:t>
              </a:r>
              <a:r>
                <a:rPr lang="en-US" altLang="zh-CN" sz="2400" b="1" i="1">
                  <a:sym typeface="Symbol" panose="05050102010706020507" pitchFamily="18" charset="2"/>
                </a:rPr>
                <a:t> </a:t>
              </a:r>
              <a:r>
                <a:rPr lang="zh-CN" altLang="en-US" sz="2400" b="1"/>
                <a:t>的</a:t>
              </a:r>
              <a:r>
                <a:rPr lang="en-US" altLang="zh-CN" sz="2400" b="1" i="1"/>
                <a:t>OUAP </a:t>
              </a:r>
              <a:r>
                <a:rPr lang="zh-CN" altLang="en-US" sz="2400" b="1"/>
                <a:t>？即，使插值余项</a:t>
              </a:r>
            </a:p>
          </p:txBody>
        </p:sp>
        <p:grpSp>
          <p:nvGrpSpPr>
            <p:cNvPr id="64642" name="Group 130">
              <a:extLst>
                <a:ext uri="{FF2B5EF4-FFF2-40B4-BE49-F238E27FC236}">
                  <a16:creationId xmlns:a16="http://schemas.microsoft.com/office/drawing/2014/main" id="{4CA0267A-814D-FC91-C35F-8734D729F5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44" y="2064"/>
              <a:ext cx="816" cy="327"/>
              <a:chOff x="288" y="288"/>
              <a:chExt cx="816" cy="327"/>
            </a:xfrm>
          </p:grpSpPr>
          <p:pic>
            <p:nvPicPr>
              <p:cNvPr id="64643" name="Picture 131">
                <a:extLst>
                  <a:ext uri="{FF2B5EF4-FFF2-40B4-BE49-F238E27FC236}">
                    <a16:creationId xmlns:a16="http://schemas.microsoft.com/office/drawing/2014/main" id="{F481A152-EECF-1777-B731-497F9DFE5F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644" name="Text Box 132">
                <a:extLst>
                  <a:ext uri="{FF2B5EF4-FFF2-40B4-BE49-F238E27FC236}">
                    <a16:creationId xmlns:a16="http://schemas.microsoft.com/office/drawing/2014/main" id="{CF92E113-974A-B1D4-C9E1-1F4A504BE29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>
                  <a:solidFill>
                    <a:schemeClr val="accent2"/>
                  </a:solidFill>
                </a:endParaRPr>
              </a:p>
            </p:txBody>
          </p:sp>
        </p:grpSp>
        <p:sp>
          <p:nvSpPr>
            <p:cNvPr id="64645" name="Text Box 133">
              <a:extLst>
                <a:ext uri="{FF2B5EF4-FFF2-40B4-BE49-F238E27FC236}">
                  <a16:creationId xmlns:a16="http://schemas.microsoft.com/office/drawing/2014/main" id="{17C777F5-7898-18C5-F70A-83E6AECC1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96" y="3600"/>
              <a:ext cx="17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达到极小？</a:t>
              </a:r>
            </a:p>
          </p:txBody>
        </p:sp>
        <p:graphicFrame>
          <p:nvGraphicFramePr>
            <p:cNvPr id="64646" name="Object 134">
              <a:extLst>
                <a:ext uri="{FF2B5EF4-FFF2-40B4-BE49-F238E27FC236}">
                  <a16:creationId xmlns:a16="http://schemas.microsoft.com/office/drawing/2014/main" id="{4CD38416-4B1C-B577-DB69-65DFC49DFF6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92" y="3456"/>
            <a:ext cx="2256" cy="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070000" imgH="482400" progId="Equation.DSMT4">
                    <p:embed/>
                  </p:oleObj>
                </mc:Choice>
                <mc:Fallback>
                  <p:oleObj name="Equation" r:id="rId6" imgW="2070000" imgH="482400" progId="Equation.DSMT4">
                    <p:embed/>
                    <p:pic>
                      <p:nvPicPr>
                        <p:cNvPr id="0" name="Object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92" y="3456"/>
                          <a:ext cx="2256" cy="52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645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4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46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46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4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4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646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500"/>
                                        <p:tgtEl>
                                          <p:spTgt spid="646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646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646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5" dur="500"/>
                                        <p:tgtEl>
                                          <p:spTgt spid="64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646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21" grpId="0" autoUpdateAnimBg="0"/>
      <p:bldP spid="64622" grpId="0" autoUpdateAnimBg="0"/>
      <p:bldP spid="64623" grpId="0" autoUpdateAnimBg="0"/>
      <p:bldP spid="64632" grpId="0" animBg="1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84" name="Group 148">
            <a:extLst>
              <a:ext uri="{FF2B5EF4-FFF2-40B4-BE49-F238E27FC236}">
                <a16:creationId xmlns:a16="http://schemas.microsoft.com/office/drawing/2014/main" id="{1631CFAD-6229-2798-9B4C-CFF87E5C4D0C}"/>
              </a:ext>
            </a:extLst>
          </p:cNvPr>
          <p:cNvGrpSpPr>
            <a:grpSpLocks/>
          </p:cNvGrpSpPr>
          <p:nvPr/>
        </p:nvGrpSpPr>
        <p:grpSpPr bwMode="auto">
          <a:xfrm>
            <a:off x="179388" y="5337175"/>
            <a:ext cx="8382000" cy="539750"/>
            <a:chOff x="113" y="3203"/>
            <a:chExt cx="5280" cy="340"/>
          </a:xfrm>
        </p:grpSpPr>
        <p:sp>
          <p:nvSpPr>
            <p:cNvPr id="65673" name="Text Box 137">
              <a:extLst>
                <a:ext uri="{FF2B5EF4-FFF2-40B4-BE49-F238E27FC236}">
                  <a16:creationId xmlns:a16="http://schemas.microsoft.com/office/drawing/2014/main" id="{31B3C651-8751-9C2C-BD21-CED4A5151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203"/>
              <a:ext cx="528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</a:rPr>
                <a:t>               </a:t>
              </a:r>
              <a:r>
                <a:rPr lang="zh-CN" altLang="en-US" b="1"/>
                <a:t>在</a:t>
              </a:r>
              <a:r>
                <a:rPr lang="en-US" altLang="zh-CN" b="1"/>
                <a:t>[ </a:t>
              </a:r>
              <a:r>
                <a:rPr lang="en-US" altLang="zh-CN" b="1">
                  <a:sym typeface="Symbol" panose="05050102010706020507" pitchFamily="18" charset="2"/>
                </a:rPr>
                <a:t>1</a:t>
              </a:r>
              <a:r>
                <a:rPr lang="en-US" altLang="zh-CN" b="1"/>
                <a:t>, 1]</a:t>
              </a:r>
              <a:r>
                <a:rPr lang="zh-CN" altLang="en-US" b="1"/>
                <a:t>上求</a:t>
              </a:r>
              <a:r>
                <a:rPr lang="zh-CN" altLang="en-US" b="1">
                  <a:solidFill>
                    <a:schemeClr val="accent2"/>
                  </a:solidFill>
                  <a:sym typeface="Symbol" panose="05050102010706020507" pitchFamily="18" charset="2"/>
                </a:rPr>
                <a:t>切比雪夫交错组</a:t>
              </a:r>
              <a:r>
                <a:rPr lang="en-US" altLang="zh-CN" b="1">
                  <a:sym typeface="Symbol" panose="05050102010706020507" pitchFamily="18" charset="2"/>
                </a:rPr>
                <a:t>{ </a:t>
              </a:r>
              <a:r>
                <a:rPr lang="en-US" altLang="zh-CN" b="1" i="1">
                  <a:solidFill>
                    <a:srgbClr val="FF0000"/>
                  </a:solidFill>
                  <a:sym typeface="Symbol" panose="05050102010706020507" pitchFamily="18" charset="2"/>
                </a:rPr>
                <a:t>t</a:t>
              </a:r>
              <a:r>
                <a:rPr lang="en-US" altLang="zh-CN" b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b="1">
                  <a:solidFill>
                    <a:srgbClr val="FF0000"/>
                  </a:solidFill>
                  <a:sym typeface="Symbol" panose="05050102010706020507" pitchFamily="18" charset="2"/>
                </a:rPr>
                <a:t>, …, </a:t>
              </a:r>
              <a:r>
                <a:rPr lang="en-US" altLang="zh-CN" b="1" i="1">
                  <a:solidFill>
                    <a:srgbClr val="FF0000"/>
                  </a:solidFill>
                  <a:sym typeface="Symbol" panose="05050102010706020507" pitchFamily="18" charset="2"/>
                </a:rPr>
                <a:t>t</a:t>
              </a:r>
              <a:r>
                <a:rPr lang="en-US" altLang="zh-CN" b="1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zh-CN" b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+1</a:t>
              </a:r>
              <a:r>
                <a:rPr lang="en-US" altLang="zh-CN" b="1" baseline="-25000"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sym typeface="Symbol" panose="05050102010706020507" pitchFamily="18" charset="2"/>
                </a:rPr>
                <a:t>} </a:t>
              </a:r>
              <a:r>
                <a:rPr lang="zh-CN" altLang="en-US" b="1"/>
                <a:t>。</a:t>
              </a:r>
            </a:p>
          </p:txBody>
        </p:sp>
        <p:grpSp>
          <p:nvGrpSpPr>
            <p:cNvPr id="65670" name="Group 134">
              <a:extLst>
                <a:ext uri="{FF2B5EF4-FFF2-40B4-BE49-F238E27FC236}">
                  <a16:creationId xmlns:a16="http://schemas.microsoft.com/office/drawing/2014/main" id="{6B0B963D-B04B-CC1F-A34B-34AD0E0A8A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3216"/>
              <a:ext cx="816" cy="327"/>
              <a:chOff x="288" y="288"/>
              <a:chExt cx="816" cy="327"/>
            </a:xfrm>
          </p:grpSpPr>
          <p:pic>
            <p:nvPicPr>
              <p:cNvPr id="65671" name="Picture 135">
                <a:extLst>
                  <a:ext uri="{FF2B5EF4-FFF2-40B4-BE49-F238E27FC236}">
                    <a16:creationId xmlns:a16="http://schemas.microsoft.com/office/drawing/2014/main" id="{2CD3118C-27D9-CF41-6E3A-1AC807A327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672" name="Text Box 136">
                <a:extLst>
                  <a:ext uri="{FF2B5EF4-FFF2-40B4-BE49-F238E27FC236}">
                    <a16:creationId xmlns:a16="http://schemas.microsoft.com/office/drawing/2014/main" id="{2B8AAE9C-6841-D4F3-87CD-ED743F87C5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65593" name="Rectangle 57">
            <a:extLst>
              <a:ext uri="{FF2B5EF4-FFF2-40B4-BE49-F238E27FC236}">
                <a16:creationId xmlns:a16="http://schemas.microsoft.com/office/drawing/2014/main" id="{6418FA22-B5E7-DD4B-4679-A4DFC424E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 Optimal Approximation</a:t>
            </a:r>
          </a:p>
        </p:txBody>
      </p:sp>
      <p:grpSp>
        <p:nvGrpSpPr>
          <p:cNvPr id="65682" name="Group 146">
            <a:extLst>
              <a:ext uri="{FF2B5EF4-FFF2-40B4-BE49-F238E27FC236}">
                <a16:creationId xmlns:a16="http://schemas.microsoft.com/office/drawing/2014/main" id="{1520BFB9-E095-5AB3-0672-D7ACE699DDC9}"/>
              </a:ext>
            </a:extLst>
          </p:cNvPr>
          <p:cNvGrpSpPr>
            <a:grpSpLocks/>
          </p:cNvGrpSpPr>
          <p:nvPr/>
        </p:nvGrpSpPr>
        <p:grpSpPr bwMode="auto">
          <a:xfrm>
            <a:off x="468313" y="474663"/>
            <a:ext cx="8294687" cy="1022350"/>
            <a:chOff x="295" y="299"/>
            <a:chExt cx="5225" cy="644"/>
          </a:xfrm>
        </p:grpSpPr>
        <p:grpSp>
          <p:nvGrpSpPr>
            <p:cNvPr id="65681" name="Group 145">
              <a:extLst>
                <a:ext uri="{FF2B5EF4-FFF2-40B4-BE49-F238E27FC236}">
                  <a16:creationId xmlns:a16="http://schemas.microsoft.com/office/drawing/2014/main" id="{C1C9FD6E-3386-AB9A-E823-D97F3120E7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5" y="299"/>
              <a:ext cx="5225" cy="644"/>
              <a:chOff x="295" y="299"/>
              <a:chExt cx="5225" cy="644"/>
            </a:xfrm>
          </p:grpSpPr>
          <p:sp>
            <p:nvSpPr>
              <p:cNvPr id="65599" name="Text Box 63">
                <a:extLst>
                  <a:ext uri="{FF2B5EF4-FFF2-40B4-BE49-F238E27FC236}">
                    <a16:creationId xmlns:a16="http://schemas.microsoft.com/office/drawing/2014/main" id="{695161AC-08F5-FD71-8ECA-34E627E3785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5" y="346"/>
                <a:ext cx="5225" cy="59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altLang="zh-CN" sz="2400" b="1">
                    <a:solidFill>
                      <a:schemeClr val="accent2"/>
                    </a:solidFill>
                  </a:rPr>
                  <a:t>                </a:t>
                </a:r>
                <a:r>
                  <a:rPr lang="zh-CN" altLang="en-US" b="1"/>
                  <a:t>在</a:t>
                </a:r>
                <a:r>
                  <a:rPr lang="en-US" altLang="zh-CN" b="1"/>
                  <a:t>[ </a:t>
                </a:r>
                <a:r>
                  <a:rPr lang="en-US" altLang="zh-CN" b="1">
                    <a:sym typeface="Symbol" panose="05050102010706020507" pitchFamily="18" charset="2"/>
                  </a:rPr>
                  <a:t>1</a:t>
                </a:r>
                <a:r>
                  <a:rPr lang="en-US" altLang="zh-CN" b="1"/>
                  <a:t>, 1]</a:t>
                </a:r>
                <a:r>
                  <a:rPr lang="zh-CN" altLang="en-US" b="1"/>
                  <a:t>上求</a:t>
                </a:r>
                <a:r>
                  <a:rPr lang="en-US" altLang="zh-CN" b="1"/>
                  <a:t>{ </a:t>
                </a:r>
                <a:r>
                  <a:rPr lang="en-US" altLang="zh-CN" b="1" i="1">
                    <a:solidFill>
                      <a:srgbClr val="FF0000"/>
                    </a:solidFill>
                  </a:rPr>
                  <a:t>x</a:t>
                </a:r>
                <a:r>
                  <a:rPr lang="en-US" altLang="zh-CN" b="1" baseline="-25000">
                    <a:solidFill>
                      <a:srgbClr val="FF0000"/>
                    </a:solidFill>
                  </a:rPr>
                  <a:t>1</a:t>
                </a:r>
                <a:r>
                  <a:rPr lang="en-US" altLang="zh-CN" b="1">
                    <a:solidFill>
                      <a:srgbClr val="FF0000"/>
                    </a:solidFill>
                  </a:rPr>
                  <a:t>, …, </a:t>
                </a:r>
                <a:r>
                  <a:rPr lang="en-US" altLang="zh-CN" b="1" i="1">
                    <a:solidFill>
                      <a:srgbClr val="FF0000"/>
                    </a:solidFill>
                  </a:rPr>
                  <a:t>x</a:t>
                </a:r>
                <a:r>
                  <a:rPr lang="en-US" altLang="zh-CN" b="1" i="1" baseline="-25000">
                    <a:solidFill>
                      <a:srgbClr val="FF0000"/>
                    </a:solidFill>
                  </a:rPr>
                  <a:t>n</a:t>
                </a:r>
                <a:r>
                  <a:rPr lang="en-US" altLang="zh-CN" b="1"/>
                  <a:t> } </a:t>
                </a:r>
                <a:r>
                  <a:rPr lang="zh-CN" altLang="en-US" b="1"/>
                  <a:t>使得                            的</a:t>
                </a:r>
                <a:r>
                  <a:rPr lang="en-US" altLang="zh-CN" b="1"/>
                  <a:t>||</a:t>
                </a:r>
                <a:r>
                  <a:rPr lang="en-US" altLang="zh-CN" b="1" i="1"/>
                  <a:t>w</a:t>
                </a:r>
                <a:r>
                  <a:rPr lang="en-US" altLang="zh-CN" b="1" i="1" baseline="-25000"/>
                  <a:t>n</a:t>
                </a:r>
                <a:r>
                  <a:rPr lang="en-US" altLang="zh-CN" b="1"/>
                  <a:t>||</a:t>
                </a:r>
                <a:r>
                  <a:rPr lang="en-US" altLang="zh-CN" b="1" baseline="-25000">
                    <a:sym typeface="Symbol" panose="05050102010706020507" pitchFamily="18" charset="2"/>
                  </a:rPr>
                  <a:t></a:t>
                </a:r>
                <a:r>
                  <a:rPr lang="en-US" altLang="zh-CN" b="1">
                    <a:sym typeface="Symbol" panose="05050102010706020507" pitchFamily="18" charset="2"/>
                  </a:rPr>
                  <a:t> </a:t>
                </a:r>
                <a:r>
                  <a:rPr lang="zh-CN" altLang="en-US" b="1">
                    <a:sym typeface="Symbol" panose="05050102010706020507" pitchFamily="18" charset="2"/>
                  </a:rPr>
                  <a:t>最小。</a:t>
                </a:r>
                <a:endParaRPr lang="zh-CN" altLang="en-US" b="1"/>
              </a:p>
            </p:txBody>
          </p:sp>
          <p:grpSp>
            <p:nvGrpSpPr>
              <p:cNvPr id="65596" name="Group 60">
                <a:extLst>
                  <a:ext uri="{FF2B5EF4-FFF2-40B4-BE49-F238E27FC236}">
                    <a16:creationId xmlns:a16="http://schemas.microsoft.com/office/drawing/2014/main" id="{4F0A8E4B-23B8-132A-A98C-815980F3724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3" y="299"/>
                <a:ext cx="815" cy="326"/>
                <a:chOff x="288" y="288"/>
                <a:chExt cx="816" cy="331"/>
              </a:xfrm>
            </p:grpSpPr>
            <p:pic>
              <p:nvPicPr>
                <p:cNvPr id="65597" name="Picture 61">
                  <a:extLst>
                    <a:ext uri="{FF2B5EF4-FFF2-40B4-BE49-F238E27FC236}">
                      <a16:creationId xmlns:a16="http://schemas.microsoft.com/office/drawing/2014/main" id="{1EDC8D8D-72C6-A331-DB03-7B7458BBBD49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288" y="288"/>
                  <a:ext cx="326" cy="326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5598" name="Text Box 62">
                  <a:extLst>
                    <a:ext uri="{FF2B5EF4-FFF2-40B4-BE49-F238E27FC236}">
                      <a16:creationId xmlns:a16="http://schemas.microsoft.com/office/drawing/2014/main" id="{522A0349-E933-B519-E954-D81DA08828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24" y="384"/>
                  <a:ext cx="480" cy="23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endParaRPr lang="zh-CN" altLang="zh-CN" sz="1800" b="1">
                    <a:solidFill>
                      <a:schemeClr val="accent2"/>
                    </a:solidFill>
                  </a:endParaRPr>
                </a:p>
              </p:txBody>
            </p:sp>
          </p:grpSp>
        </p:grpSp>
        <p:grpSp>
          <p:nvGrpSpPr>
            <p:cNvPr id="65621" name="Group 85">
              <a:extLst>
                <a:ext uri="{FF2B5EF4-FFF2-40B4-BE49-F238E27FC236}">
                  <a16:creationId xmlns:a16="http://schemas.microsoft.com/office/drawing/2014/main" id="{B5CC0871-3F82-C6C8-D10C-1A328A945BD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78" y="300"/>
              <a:ext cx="1269" cy="496"/>
              <a:chOff x="3386" y="1893"/>
              <a:chExt cx="1271" cy="505"/>
            </a:xfrm>
          </p:grpSpPr>
          <p:sp>
            <p:nvSpPr>
              <p:cNvPr id="65604" name="Rectangle 68">
                <a:extLst>
                  <a:ext uri="{FF2B5EF4-FFF2-40B4-BE49-F238E27FC236}">
                    <a16:creationId xmlns:a16="http://schemas.microsoft.com/office/drawing/2014/main" id="{90A81E36-278B-67CB-FD80-CF7959600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33" y="1946"/>
                <a:ext cx="215" cy="34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3500" b="1">
                    <a:solidFill>
                      <a:srgbClr val="000000"/>
                    </a:solidFill>
                    <a:latin typeface="Symbol" panose="05050102010706020507" pitchFamily="18" charset="2"/>
                    <a:sym typeface="Symbol" panose="05050102010706020507" pitchFamily="18" charset="2"/>
                  </a:rPr>
                  <a:t></a:t>
                </a:r>
                <a:endParaRPr lang="en-US" altLang="zh-CN"/>
              </a:p>
            </p:txBody>
          </p:sp>
          <p:sp>
            <p:nvSpPr>
              <p:cNvPr id="65605" name="Rectangle 69">
                <a:extLst>
                  <a:ext uri="{FF2B5EF4-FFF2-40B4-BE49-F238E27FC236}">
                    <a16:creationId xmlns:a16="http://schemas.microsoft.com/office/drawing/2014/main" id="{F2A6E4D5-341F-79BB-53C1-6F4F9E2EE0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5" y="2251"/>
                <a:ext cx="6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65606" name="Rectangle 70">
                <a:extLst>
                  <a:ext uri="{FF2B5EF4-FFF2-40B4-BE49-F238E27FC236}">
                    <a16:creationId xmlns:a16="http://schemas.microsoft.com/office/drawing/2014/main" id="{AF61B210-AC20-4476-3C0F-7E3CA000F7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31" y="1994"/>
                <a:ext cx="10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65607" name="Rectangle 71">
                <a:extLst>
                  <a:ext uri="{FF2B5EF4-FFF2-40B4-BE49-F238E27FC236}">
                    <a16:creationId xmlns:a16="http://schemas.microsoft.com/office/drawing/2014/main" id="{783F9F5E-8370-DE65-4869-9AFA284FC5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12" y="1994"/>
                <a:ext cx="10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  <p:sp>
            <p:nvSpPr>
              <p:cNvPr id="65608" name="Rectangle 72">
                <a:extLst>
                  <a:ext uri="{FF2B5EF4-FFF2-40B4-BE49-F238E27FC236}">
                    <a16:creationId xmlns:a16="http://schemas.microsoft.com/office/drawing/2014/main" id="{EE97E12D-7BE9-AD5C-B2C0-EDA5F942CF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9" y="1893"/>
                <a:ext cx="62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65609" name="Rectangle 73">
                <a:extLst>
                  <a:ext uri="{FF2B5EF4-FFF2-40B4-BE49-F238E27FC236}">
                    <a16:creationId xmlns:a16="http://schemas.microsoft.com/office/drawing/2014/main" id="{2885DF61-990C-8C03-9FB9-42E2D88BD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262"/>
                <a:ext cx="31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i</a:t>
                </a:r>
                <a:endParaRPr lang="en-US" altLang="zh-CN"/>
              </a:p>
            </p:txBody>
          </p:sp>
          <p:sp>
            <p:nvSpPr>
              <p:cNvPr id="65610" name="Rectangle 74">
                <a:extLst>
                  <a:ext uri="{FF2B5EF4-FFF2-40B4-BE49-F238E27FC236}">
                    <a16:creationId xmlns:a16="http://schemas.microsoft.com/office/drawing/2014/main" id="{A7BF805B-FE9D-9D82-C149-9FC0CF44B9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44" y="2129"/>
                <a:ext cx="31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FF0000"/>
                    </a:solidFill>
                  </a:rPr>
                  <a:t>i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65611" name="Rectangle 75">
                <a:extLst>
                  <a:ext uri="{FF2B5EF4-FFF2-40B4-BE49-F238E27FC236}">
                    <a16:creationId xmlns:a16="http://schemas.microsoft.com/office/drawing/2014/main" id="{7CF0370C-44AB-BF0A-0AD2-3E8C78FC5E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98" y="2129"/>
                <a:ext cx="62" cy="13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65612" name="Rectangle 76">
                <a:extLst>
                  <a:ext uri="{FF2B5EF4-FFF2-40B4-BE49-F238E27FC236}">
                    <a16:creationId xmlns:a16="http://schemas.microsoft.com/office/drawing/2014/main" id="{CA709EF5-317F-3D38-7EAC-F420AF2E5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60" y="2015"/>
                <a:ext cx="9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FF0000"/>
                    </a:solidFill>
                  </a:rPr>
                  <a:t>x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65613" name="Rectangle 77">
                <a:extLst>
                  <a:ext uri="{FF2B5EF4-FFF2-40B4-BE49-F238E27FC236}">
                    <a16:creationId xmlns:a16="http://schemas.microsoft.com/office/drawing/2014/main" id="{F2FA9FED-0683-B648-4AF1-FA56E73FC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0" y="2015"/>
                <a:ext cx="92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65614" name="Rectangle 78">
                <a:extLst>
                  <a:ext uri="{FF2B5EF4-FFF2-40B4-BE49-F238E27FC236}">
                    <a16:creationId xmlns:a16="http://schemas.microsoft.com/office/drawing/2014/main" id="{34F11B1C-4F8C-4AB7-6C19-1F5C5939D6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7" y="2015"/>
                <a:ext cx="93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65615" name="Rectangle 79">
                <a:extLst>
                  <a:ext uri="{FF2B5EF4-FFF2-40B4-BE49-F238E27FC236}">
                    <a16:creationId xmlns:a16="http://schemas.microsoft.com/office/drawing/2014/main" id="{92127D54-8EB3-3C7F-BA77-0E96F23B2B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86" y="2015"/>
                <a:ext cx="123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 i="1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65616" name="Rectangle 80">
                <a:extLst>
                  <a:ext uri="{FF2B5EF4-FFF2-40B4-BE49-F238E27FC236}">
                    <a16:creationId xmlns:a16="http://schemas.microsoft.com/office/drawing/2014/main" id="{01CDFC66-56D6-A395-ED87-7F25AB2E1A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7" y="2261"/>
                <a:ext cx="56" cy="1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000000"/>
                    </a:solidFill>
                  </a:rPr>
                  <a:t>1</a:t>
                </a:r>
                <a:endParaRPr lang="en-US" altLang="zh-CN"/>
              </a:p>
            </p:txBody>
          </p:sp>
          <p:sp>
            <p:nvSpPr>
              <p:cNvPr id="65617" name="Rectangle 81">
                <a:extLst>
                  <a:ext uri="{FF2B5EF4-FFF2-40B4-BE49-F238E27FC236}">
                    <a16:creationId xmlns:a16="http://schemas.microsoft.com/office/drawing/2014/main" id="{EE0BB1F6-351A-C867-53C6-49C77D693E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596" y="2015"/>
                <a:ext cx="6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65618" name="Rectangle 82">
                <a:extLst>
                  <a:ext uri="{FF2B5EF4-FFF2-40B4-BE49-F238E27FC236}">
                    <a16:creationId xmlns:a16="http://schemas.microsoft.com/office/drawing/2014/main" id="{AB568F0E-318A-8A01-ADE4-0161493974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48" y="2015"/>
                <a:ext cx="6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65619" name="Rectangle 83">
                <a:extLst>
                  <a:ext uri="{FF2B5EF4-FFF2-40B4-BE49-F238E27FC236}">
                    <a16:creationId xmlns:a16="http://schemas.microsoft.com/office/drawing/2014/main" id="{40A05FA5-6B45-4A5E-EA69-EED01E5A6B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26" y="2015"/>
                <a:ext cx="6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65620" name="Rectangle 84">
                <a:extLst>
                  <a:ext uri="{FF2B5EF4-FFF2-40B4-BE49-F238E27FC236}">
                    <a16:creationId xmlns:a16="http://schemas.microsoft.com/office/drawing/2014/main" id="{DF7E3C85-27DF-B4EA-8E58-3C51EAD29F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65" y="2015"/>
                <a:ext cx="61" cy="2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3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</p:grpSp>
      </p:grpSp>
      <p:grpSp>
        <p:nvGrpSpPr>
          <p:cNvPr id="65678" name="Group 142">
            <a:extLst>
              <a:ext uri="{FF2B5EF4-FFF2-40B4-BE49-F238E27FC236}">
                <a16:creationId xmlns:a16="http://schemas.microsoft.com/office/drawing/2014/main" id="{7DD1A02A-8E4F-4D30-3A4F-4CB56BC0A51A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1905000"/>
            <a:ext cx="8305800" cy="519113"/>
            <a:chOff x="288" y="1296"/>
            <a:chExt cx="5232" cy="327"/>
          </a:xfrm>
        </p:grpSpPr>
        <p:sp>
          <p:nvSpPr>
            <p:cNvPr id="65623" name="Text Box 87">
              <a:extLst>
                <a:ext uri="{FF2B5EF4-FFF2-40B4-BE49-F238E27FC236}">
                  <a16:creationId xmlns:a16="http://schemas.microsoft.com/office/drawing/2014/main" id="{5BF6DC26-EACD-FC36-501D-2BA19C7670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296"/>
              <a:ext cx="523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/>
                <a:t>注意到                           ，要使</a:t>
              </a:r>
              <a:r>
                <a:rPr lang="en-US" altLang="zh-CN" b="1"/>
                <a:t>||</a:t>
              </a:r>
              <a:r>
                <a:rPr lang="en-US" altLang="zh-CN" b="1" i="1"/>
                <a:t>w</a:t>
              </a:r>
              <a:r>
                <a:rPr lang="en-US" altLang="zh-CN" b="1" i="1" baseline="-25000"/>
                <a:t>n</a:t>
              </a:r>
              <a:r>
                <a:rPr lang="en-US" altLang="zh-CN" b="1"/>
                <a:t>||</a:t>
              </a:r>
              <a:r>
                <a:rPr lang="en-US" altLang="zh-CN" b="1" baseline="-25000">
                  <a:sym typeface="Symbol" panose="05050102010706020507" pitchFamily="18" charset="2"/>
                </a:rPr>
                <a:t></a:t>
              </a:r>
              <a:r>
                <a:rPr lang="en-US" altLang="zh-CN" b="1">
                  <a:sym typeface="Symbol" panose="05050102010706020507" pitchFamily="18" charset="2"/>
                </a:rPr>
                <a:t> </a:t>
              </a:r>
              <a:r>
                <a:rPr lang="zh-CN" altLang="en-US" b="1">
                  <a:sym typeface="Symbol" panose="05050102010706020507" pitchFamily="18" charset="2"/>
                </a:rPr>
                <a:t>最小就意味着</a:t>
              </a:r>
            </a:p>
          </p:txBody>
        </p:sp>
        <p:grpSp>
          <p:nvGrpSpPr>
            <p:cNvPr id="65677" name="Group 141">
              <a:extLst>
                <a:ext uri="{FF2B5EF4-FFF2-40B4-BE49-F238E27FC236}">
                  <a16:creationId xmlns:a16="http://schemas.microsoft.com/office/drawing/2014/main" id="{B6F247FD-2479-78B9-6BF6-4EBC465A6B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056" y="1296"/>
              <a:ext cx="1446" cy="273"/>
              <a:chOff x="988" y="1311"/>
              <a:chExt cx="1446" cy="273"/>
            </a:xfrm>
          </p:grpSpPr>
          <p:sp>
            <p:nvSpPr>
              <p:cNvPr id="65627" name="Rectangle 91">
                <a:extLst>
                  <a:ext uri="{FF2B5EF4-FFF2-40B4-BE49-F238E27FC236}">
                    <a16:creationId xmlns:a16="http://schemas.microsoft.com/office/drawing/2014/main" id="{ABA7B95D-2109-AF23-05FA-86F301746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70" y="1332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65628" name="Rectangle 92">
                <a:extLst>
                  <a:ext uri="{FF2B5EF4-FFF2-40B4-BE49-F238E27FC236}">
                    <a16:creationId xmlns:a16="http://schemas.microsoft.com/office/drawing/2014/main" id="{F7E0C228-FE00-9E78-828A-D200CD198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97" y="1332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65629" name="Rectangle 93">
                <a:extLst>
                  <a:ext uri="{FF2B5EF4-FFF2-40B4-BE49-F238E27FC236}">
                    <a16:creationId xmlns:a16="http://schemas.microsoft.com/office/drawing/2014/main" id="{1293F90B-645E-F36A-2B05-C7EEDC902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53" y="1332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</a:rPr>
                  <a:t>)</a:t>
                </a:r>
                <a:endParaRPr lang="en-US" altLang="zh-CN"/>
              </a:p>
            </p:txBody>
          </p:sp>
          <p:sp>
            <p:nvSpPr>
              <p:cNvPr id="65630" name="Rectangle 94">
                <a:extLst>
                  <a:ext uri="{FF2B5EF4-FFF2-40B4-BE49-F238E27FC236}">
                    <a16:creationId xmlns:a16="http://schemas.microsoft.com/office/drawing/2014/main" id="{2C3EC8AE-67AA-B496-CA24-2CAE788305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81" y="1332"/>
                <a:ext cx="64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</a:rPr>
                  <a:t>(</a:t>
                </a:r>
                <a:endParaRPr lang="en-US" altLang="zh-CN"/>
              </a:p>
            </p:txBody>
          </p:sp>
          <p:sp>
            <p:nvSpPr>
              <p:cNvPr id="65631" name="Rectangle 95">
                <a:extLst>
                  <a:ext uri="{FF2B5EF4-FFF2-40B4-BE49-F238E27FC236}">
                    <a16:creationId xmlns:a16="http://schemas.microsoft.com/office/drawing/2014/main" id="{D6F24A78-B691-D69C-2E9E-58A00168FA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34" y="1448"/>
                <a:ext cx="56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FF0000"/>
                    </a:solidFill>
                  </a:rPr>
                  <a:t>1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65632" name="Rectangle 96">
                <a:extLst>
                  <a:ext uri="{FF2B5EF4-FFF2-40B4-BE49-F238E27FC236}">
                    <a16:creationId xmlns:a16="http://schemas.microsoft.com/office/drawing/2014/main" id="{46A20F81-DE1D-E0C9-568B-D2793BA59D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74" y="133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65633" name="Rectangle 97">
                <a:extLst>
                  <a:ext uri="{FF2B5EF4-FFF2-40B4-BE49-F238E27FC236}">
                    <a16:creationId xmlns:a16="http://schemas.microsoft.com/office/drawing/2014/main" id="{051C5C50-6EB4-D616-F3EC-101B37CACF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29" y="1332"/>
                <a:ext cx="117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FF0000"/>
                    </a:solidFill>
                  </a:rPr>
                  <a:t>P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65634" name="Rectangle 98">
                <a:extLst>
                  <a:ext uri="{FF2B5EF4-FFF2-40B4-BE49-F238E27FC236}">
                    <a16:creationId xmlns:a16="http://schemas.microsoft.com/office/drawing/2014/main" id="{2BEEAB7C-7CD4-3279-71B9-27A9225C8D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95" y="133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65635" name="Rectangle 99">
                <a:extLst>
                  <a:ext uri="{FF2B5EF4-FFF2-40B4-BE49-F238E27FC236}">
                    <a16:creationId xmlns:a16="http://schemas.microsoft.com/office/drawing/2014/main" id="{0E4A724A-2588-095E-56A7-64DC28DFF6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58" y="1332"/>
                <a:ext cx="96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</a:rPr>
                  <a:t>x</a:t>
                </a:r>
                <a:endParaRPr lang="en-US" altLang="zh-CN"/>
              </a:p>
            </p:txBody>
          </p:sp>
          <p:sp>
            <p:nvSpPr>
              <p:cNvPr id="65636" name="Rectangle 100">
                <a:extLst>
                  <a:ext uri="{FF2B5EF4-FFF2-40B4-BE49-F238E27FC236}">
                    <a16:creationId xmlns:a16="http://schemas.microsoft.com/office/drawing/2014/main" id="{0177CA8A-BC43-F42B-A9BF-453748BF5D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88" y="1332"/>
                <a:ext cx="128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 i="1">
                    <a:solidFill>
                      <a:srgbClr val="000000"/>
                    </a:solidFill>
                  </a:rPr>
                  <a:t>w</a:t>
                </a:r>
                <a:endParaRPr lang="en-US" altLang="zh-CN"/>
              </a:p>
            </p:txBody>
          </p:sp>
          <p:sp>
            <p:nvSpPr>
              <p:cNvPr id="65637" name="Rectangle 101">
                <a:extLst>
                  <a:ext uri="{FF2B5EF4-FFF2-40B4-BE49-F238E27FC236}">
                    <a16:creationId xmlns:a16="http://schemas.microsoft.com/office/drawing/2014/main" id="{63CCD3D8-7C1B-216A-C18C-2D3FB64F8D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18" y="145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FF0000"/>
                    </a:solidFill>
                  </a:rPr>
                  <a:t>n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65638" name="Rectangle 102">
                <a:extLst>
                  <a:ext uri="{FF2B5EF4-FFF2-40B4-BE49-F238E27FC236}">
                    <a16:creationId xmlns:a16="http://schemas.microsoft.com/office/drawing/2014/main" id="{5E739910-F3AF-534A-F557-135BC9229E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95" y="1317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65639" name="Rectangle 103">
                <a:extLst>
                  <a:ext uri="{FF2B5EF4-FFF2-40B4-BE49-F238E27FC236}">
                    <a16:creationId xmlns:a16="http://schemas.microsoft.com/office/drawing/2014/main" id="{1650F135-0E00-DFFF-41DF-400FB19341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08" y="1450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 i="1">
                    <a:solidFill>
                      <a:srgbClr val="000000"/>
                    </a:solidFill>
                  </a:rPr>
                  <a:t>n</a:t>
                </a:r>
                <a:endParaRPr lang="en-US" altLang="zh-CN"/>
              </a:p>
            </p:txBody>
          </p:sp>
          <p:sp>
            <p:nvSpPr>
              <p:cNvPr id="65640" name="Rectangle 104">
                <a:extLst>
                  <a:ext uri="{FF2B5EF4-FFF2-40B4-BE49-F238E27FC236}">
                    <a16:creationId xmlns:a16="http://schemas.microsoft.com/office/drawing/2014/main" id="{090F10E5-1DD1-9CDA-5283-227A59586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8" y="1438"/>
                <a:ext cx="62" cy="13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1400" b="1">
                    <a:solidFill>
                      <a:srgbClr val="FF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>
                  <a:solidFill>
                    <a:srgbClr val="FF0000"/>
                  </a:solidFill>
                </a:endParaRPr>
              </a:p>
            </p:txBody>
          </p:sp>
          <p:sp>
            <p:nvSpPr>
              <p:cNvPr id="65641" name="Rectangle 105">
                <a:extLst>
                  <a:ext uri="{FF2B5EF4-FFF2-40B4-BE49-F238E27FC236}">
                    <a16:creationId xmlns:a16="http://schemas.microsoft.com/office/drawing/2014/main" id="{A6AB5AFC-0141-64AB-7168-BF063B6E8A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96" y="1311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-</a:t>
                </a:r>
                <a:endParaRPr lang="en-US" altLang="zh-CN"/>
              </a:p>
            </p:txBody>
          </p:sp>
          <p:sp>
            <p:nvSpPr>
              <p:cNvPr id="65642" name="Rectangle 106">
                <a:extLst>
                  <a:ext uri="{FF2B5EF4-FFF2-40B4-BE49-F238E27FC236}">
                    <a16:creationId xmlns:a16="http://schemas.microsoft.com/office/drawing/2014/main" id="{4DC6FA01-BB90-74ED-CEAE-CA7C701190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446" y="1311"/>
                <a:ext cx="105" cy="23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altLang="zh-CN" sz="2400" b="1">
                    <a:solidFill>
                      <a:srgbClr val="000000"/>
                    </a:solidFill>
                    <a:latin typeface="Symbol" panose="05050102010706020507" pitchFamily="18" charset="2"/>
                  </a:rPr>
                  <a:t>=</a:t>
                </a:r>
                <a:endParaRPr lang="en-US" altLang="zh-CN"/>
              </a:p>
            </p:txBody>
          </p:sp>
        </p:grpSp>
      </p:grpSp>
      <p:grpSp>
        <p:nvGrpSpPr>
          <p:cNvPr id="65683" name="Group 147">
            <a:extLst>
              <a:ext uri="{FF2B5EF4-FFF2-40B4-BE49-F238E27FC236}">
                <a16:creationId xmlns:a16="http://schemas.microsoft.com/office/drawing/2014/main" id="{E32BBEDC-B4DA-C251-81BD-F11DD3289E9B}"/>
              </a:ext>
            </a:extLst>
          </p:cNvPr>
          <p:cNvGrpSpPr>
            <a:grpSpLocks/>
          </p:cNvGrpSpPr>
          <p:nvPr/>
        </p:nvGrpSpPr>
        <p:grpSpPr bwMode="auto">
          <a:xfrm>
            <a:off x="107950" y="2667000"/>
            <a:ext cx="8001000" cy="560388"/>
            <a:chOff x="68" y="1680"/>
            <a:chExt cx="5040" cy="353"/>
          </a:xfrm>
        </p:grpSpPr>
        <p:sp>
          <p:nvSpPr>
            <p:cNvPr id="65648" name="Text Box 112">
              <a:extLst>
                <a:ext uri="{FF2B5EF4-FFF2-40B4-BE49-F238E27FC236}">
                  <a16:creationId xmlns:a16="http://schemas.microsoft.com/office/drawing/2014/main" id="{275D0DB5-0349-5420-CA1D-1067C7AD43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" y="1706"/>
              <a:ext cx="5040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</a:rPr>
                <a:t>                </a:t>
              </a:r>
              <a:r>
                <a:rPr lang="zh-CN" altLang="en-US" b="1"/>
                <a:t>在</a:t>
              </a:r>
              <a:r>
                <a:rPr lang="en-US" altLang="zh-CN" b="1"/>
                <a:t>[ </a:t>
              </a:r>
              <a:r>
                <a:rPr lang="en-US" altLang="zh-CN" b="1">
                  <a:sym typeface="Symbol" panose="05050102010706020507" pitchFamily="18" charset="2"/>
                </a:rPr>
                <a:t>1</a:t>
              </a:r>
              <a:r>
                <a:rPr lang="en-US" altLang="zh-CN" b="1"/>
                <a:t>, 1]</a:t>
              </a:r>
              <a:r>
                <a:rPr lang="zh-CN" altLang="en-US" b="1"/>
                <a:t>上求函数 </a:t>
              </a:r>
              <a:r>
                <a:rPr lang="en-US" altLang="zh-CN" b="1" i="1">
                  <a:solidFill>
                    <a:schemeClr val="accent2"/>
                  </a:solidFill>
                </a:rPr>
                <a:t>x</a:t>
              </a:r>
              <a:r>
                <a:rPr lang="en-US" altLang="zh-CN" b="1" i="1" baseline="30000">
                  <a:solidFill>
                    <a:schemeClr val="accent2"/>
                  </a:solidFill>
                </a:rPr>
                <a:t>n</a:t>
              </a:r>
              <a:r>
                <a:rPr lang="en-US" altLang="zh-CN" b="1"/>
                <a:t> </a:t>
              </a:r>
              <a:r>
                <a:rPr lang="zh-CN" altLang="en-US" b="1"/>
                <a:t>的</a:t>
              </a:r>
              <a:r>
                <a:rPr lang="en-US" altLang="zh-CN" b="1" i="1">
                  <a:solidFill>
                    <a:schemeClr val="accent2"/>
                  </a:solidFill>
                </a:rPr>
                <a:t>n</a:t>
              </a:r>
              <a:r>
                <a:rPr lang="en-US" altLang="zh-CN" b="1">
                  <a:solidFill>
                    <a:schemeClr val="accent2"/>
                  </a:solidFill>
                  <a:sym typeface="Symbol" panose="05050102010706020507" pitchFamily="18" charset="2"/>
                </a:rPr>
                <a:t>1</a:t>
              </a:r>
              <a:r>
                <a:rPr lang="zh-CN" altLang="en-US" b="1">
                  <a:sym typeface="Symbol" panose="05050102010706020507" pitchFamily="18" charset="2"/>
                </a:rPr>
                <a:t>阶</a:t>
              </a:r>
              <a:r>
                <a:rPr lang="zh-CN" altLang="en-US" b="1" i="1"/>
                <a:t> </a:t>
              </a:r>
              <a:r>
                <a:rPr lang="en-US" altLang="zh-CN" b="1" i="1">
                  <a:solidFill>
                    <a:schemeClr val="accent2"/>
                  </a:solidFill>
                </a:rPr>
                <a:t>OUAP</a:t>
              </a:r>
              <a:r>
                <a:rPr lang="zh-CN" altLang="en-US" b="1"/>
                <a:t>。</a:t>
              </a:r>
            </a:p>
          </p:txBody>
        </p:sp>
        <p:grpSp>
          <p:nvGrpSpPr>
            <p:cNvPr id="65645" name="Group 109">
              <a:extLst>
                <a:ext uri="{FF2B5EF4-FFF2-40B4-BE49-F238E27FC236}">
                  <a16:creationId xmlns:a16="http://schemas.microsoft.com/office/drawing/2014/main" id="{EB13CC49-8766-3D0D-7AD9-00E53BC01A6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" y="1680"/>
              <a:ext cx="816" cy="327"/>
              <a:chOff x="288" y="288"/>
              <a:chExt cx="816" cy="327"/>
            </a:xfrm>
          </p:grpSpPr>
          <p:pic>
            <p:nvPicPr>
              <p:cNvPr id="65646" name="Picture 110">
                <a:extLst>
                  <a:ext uri="{FF2B5EF4-FFF2-40B4-BE49-F238E27FC236}">
                    <a16:creationId xmlns:a16="http://schemas.microsoft.com/office/drawing/2014/main" id="{3D06090C-4AF4-1FEA-2065-F57CC10878D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5647" name="Text Box 111">
                <a:extLst>
                  <a:ext uri="{FF2B5EF4-FFF2-40B4-BE49-F238E27FC236}">
                    <a16:creationId xmlns:a16="http://schemas.microsoft.com/office/drawing/2014/main" id="{08E13A32-B735-3A5A-D644-958A42B6925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>
                  <a:solidFill>
                    <a:schemeClr val="accent2"/>
                  </a:solidFill>
                </a:endParaRPr>
              </a:p>
            </p:txBody>
          </p:sp>
        </p:grpSp>
      </p:grpSp>
      <p:sp>
        <p:nvSpPr>
          <p:cNvPr id="65668" name="Text Box 132">
            <a:extLst>
              <a:ext uri="{FF2B5EF4-FFF2-40B4-BE49-F238E27FC236}">
                <a16:creationId xmlns:a16="http://schemas.microsoft.com/office/drawing/2014/main" id="{A6C1BAE0-21A9-5CB0-7B7B-CF98A4347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3886200"/>
            <a:ext cx="83820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1330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520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7113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901825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3590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8162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2734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730625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sz="2800" b="1">
                <a:ea typeface="楷体_GB2312" pitchFamily="49" charset="-122"/>
                <a:sym typeface="Wingdings" panose="05000000000000000000" pitchFamily="2" charset="2"/>
              </a:rPr>
              <a:t>由</a:t>
            </a: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Chebyshev</a:t>
            </a:r>
            <a:r>
              <a:rPr lang="zh-CN" altLang="en-US" sz="2800" b="1">
                <a:ea typeface="楷体_GB2312" pitchFamily="49" charset="-122"/>
                <a:sym typeface="Wingdings" panose="05000000000000000000" pitchFamily="2" charset="2"/>
              </a:rPr>
              <a:t>定理可推出：</a:t>
            </a:r>
            <a:r>
              <a:rPr lang="en-US" altLang="zh-CN" sz="2800" b="1" i="1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P</a:t>
            </a:r>
            <a:r>
              <a:rPr lang="en-US" altLang="zh-CN" sz="2800" b="1" i="1" baseline="-25000">
                <a:solidFill>
                  <a:srgbClr val="FF0000"/>
                </a:solidFill>
                <a:ea typeface="楷体_GB2312" pitchFamily="49" charset="-122"/>
                <a:sym typeface="Wingdings" panose="05000000000000000000" pitchFamily="2" charset="2"/>
              </a:rPr>
              <a:t>n</a:t>
            </a:r>
            <a:r>
              <a:rPr lang="en-US" altLang="zh-CN" sz="2800" b="1" baseline="-25000">
                <a:solidFill>
                  <a:srgbClr val="FF0000"/>
                </a:solidFill>
                <a:ea typeface="楷体_GB2312" pitchFamily="49" charset="-122"/>
                <a:sym typeface="Symbol" panose="05050102010706020507" pitchFamily="18" charset="2"/>
              </a:rPr>
              <a:t>1</a:t>
            </a: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(</a:t>
            </a:r>
            <a:r>
              <a:rPr lang="en-US" altLang="zh-CN" sz="2800" b="1" i="1">
                <a:ea typeface="楷体_GB2312" pitchFamily="49" charset="-122"/>
                <a:sym typeface="Wingdings" panose="05000000000000000000" pitchFamily="2" charset="2"/>
              </a:rPr>
              <a:t>x</a:t>
            </a: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) </a:t>
            </a:r>
            <a:r>
              <a:rPr lang="zh-CN" altLang="en-US" sz="2800" b="1">
                <a:ea typeface="楷体_GB2312" pitchFamily="49" charset="-122"/>
                <a:sym typeface="Symbol" panose="05050102010706020507" pitchFamily="18" charset="2"/>
              </a:rPr>
              <a:t>关于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 i="1" baseline="30000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有</a:t>
            </a:r>
            <a:r>
              <a:rPr lang="en-US" altLang="zh-CN" sz="2800" b="1" i="1">
                <a:solidFill>
                  <a:schemeClr val="accent2"/>
                </a:solidFill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+1</a:t>
            </a:r>
            <a:r>
              <a:rPr lang="zh-CN" altLang="en-US" sz="2800" b="1">
                <a:ea typeface="楷体_GB2312" pitchFamily="49" charset="-122"/>
              </a:rPr>
              <a:t>个偏差点，即</a:t>
            </a:r>
            <a:r>
              <a:rPr lang="en-US" altLang="zh-CN" sz="2800" b="1" i="1">
                <a:ea typeface="楷体_GB2312" pitchFamily="49" charset="-122"/>
              </a:rPr>
              <a:t>w</a:t>
            </a:r>
            <a:r>
              <a:rPr lang="en-US" altLang="zh-CN" sz="2800" b="1" i="1" baseline="-25000">
                <a:ea typeface="楷体_GB2312" pitchFamily="49" charset="-122"/>
              </a:rPr>
              <a:t>n</a:t>
            </a:r>
            <a:r>
              <a:rPr lang="en-US" altLang="zh-CN" sz="2800" b="1">
                <a:ea typeface="楷体_GB2312" pitchFamily="49" charset="-122"/>
              </a:rPr>
              <a:t>(</a:t>
            </a:r>
            <a:r>
              <a:rPr lang="en-US" altLang="zh-CN" sz="2800" b="1" i="1">
                <a:ea typeface="楷体_GB2312" pitchFamily="49" charset="-122"/>
              </a:rPr>
              <a:t>x</a:t>
            </a:r>
            <a:r>
              <a:rPr lang="en-US" altLang="zh-CN" sz="2800" b="1">
                <a:ea typeface="楷体_GB2312" pitchFamily="49" charset="-122"/>
              </a:rPr>
              <a:t>)</a:t>
            </a:r>
            <a:r>
              <a:rPr lang="zh-CN" altLang="en-US" sz="2800" b="1">
                <a:ea typeface="楷体_GB2312" pitchFamily="49" charset="-122"/>
              </a:rPr>
              <a:t>在 </a:t>
            </a:r>
            <a:r>
              <a:rPr lang="en-US" altLang="zh-CN" sz="2800" b="1" i="1">
                <a:solidFill>
                  <a:schemeClr val="accent2"/>
                </a:solidFill>
                <a:ea typeface="楷体_GB2312" pitchFamily="49" charset="-122"/>
              </a:rPr>
              <a:t>n</a:t>
            </a:r>
            <a:r>
              <a:rPr lang="en-US" altLang="zh-CN" sz="2800" b="1">
                <a:solidFill>
                  <a:schemeClr val="accent2"/>
                </a:solidFill>
                <a:ea typeface="楷体_GB2312" pitchFamily="49" charset="-122"/>
              </a:rPr>
              <a:t>+1</a:t>
            </a:r>
            <a:r>
              <a:rPr lang="zh-CN" altLang="en-US" sz="2800" b="1">
                <a:ea typeface="楷体_GB2312" pitchFamily="49" charset="-122"/>
              </a:rPr>
              <a:t>个点上交错取极大、极小值。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6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6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56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6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56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65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5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5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668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>
            <a:extLst>
              <a:ext uri="{FF2B5EF4-FFF2-40B4-BE49-F238E27FC236}">
                <a16:creationId xmlns:a16="http://schemas.microsoft.com/office/drawing/2014/main" id="{F8DB351B-ECF5-5BA4-B578-86FE1161D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457200"/>
            <a:ext cx="807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 </a:t>
            </a:r>
            <a:r>
              <a:rPr lang="zh-CN" altLang="en-US" sz="2400" b="1"/>
              <a:t>切比雪夫多项式 </a:t>
            </a:r>
            <a:r>
              <a:rPr lang="en-US" altLang="zh-CN" sz="2000" b="1">
                <a:solidFill>
                  <a:srgbClr val="008000"/>
                </a:solidFill>
                <a:latin typeface="Arial" panose="020B0604020202020204" pitchFamily="34" charset="0"/>
              </a:rPr>
              <a:t>/* Chebyshev polynomials */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9C24B97A-093C-5A4E-5A15-981E889DE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Optimal Approximation</a:t>
            </a:r>
          </a:p>
        </p:txBody>
      </p:sp>
      <p:sp>
        <p:nvSpPr>
          <p:cNvPr id="66564" name="Text Box 4">
            <a:extLst>
              <a:ext uri="{FF2B5EF4-FFF2-40B4-BE49-F238E27FC236}">
                <a16:creationId xmlns:a16="http://schemas.microsoft.com/office/drawing/2014/main" id="{0AAAA32D-B838-D0D8-77D0-63B908078A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906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400" b="1"/>
              <a:t>考虑三角函数 </a:t>
            </a:r>
            <a:r>
              <a:rPr lang="en-US" altLang="zh-CN" sz="2400" b="1">
                <a:solidFill>
                  <a:schemeClr val="accent2"/>
                </a:solidFill>
              </a:rPr>
              <a:t>cos(</a:t>
            </a:r>
            <a:r>
              <a:rPr lang="en-US" altLang="zh-CN" sz="2400" b="1" i="1">
                <a:solidFill>
                  <a:schemeClr val="accent2"/>
                </a:solidFill>
              </a:rPr>
              <a:t>n</a:t>
            </a:r>
            <a:r>
              <a:rPr lang="en-US" altLang="zh-CN" sz="2400" b="1" i="1">
                <a:solidFill>
                  <a:schemeClr val="accent2"/>
                </a:solidFill>
                <a:sym typeface="Symbol" panose="05050102010706020507" pitchFamily="18" charset="2"/>
              </a:rPr>
              <a:t> </a:t>
            </a:r>
            <a:r>
              <a:rPr lang="en-US" altLang="zh-CN" sz="2400" b="1">
                <a:solidFill>
                  <a:schemeClr val="accent2"/>
                </a:solidFill>
              </a:rPr>
              <a:t>) </a:t>
            </a:r>
            <a:r>
              <a:rPr lang="zh-CN" altLang="en-US" sz="2400" b="1"/>
              <a:t>在</a:t>
            </a:r>
            <a:r>
              <a:rPr lang="en-US" altLang="zh-CN" sz="2400" b="1"/>
              <a:t>[ 0, </a:t>
            </a:r>
            <a:r>
              <a:rPr lang="en-US" altLang="zh-CN" sz="2400" b="1" i="1">
                <a:sym typeface="Symbol" panose="05050102010706020507" pitchFamily="18" charset="2"/>
              </a:rPr>
              <a:t> </a:t>
            </a:r>
            <a:r>
              <a:rPr lang="en-US" altLang="zh-CN" sz="2400" b="1"/>
              <a:t>] </a:t>
            </a:r>
            <a:r>
              <a:rPr lang="zh-CN" altLang="en-US" sz="2400" b="1"/>
              <a:t>上的            个极值点。</a:t>
            </a:r>
          </a:p>
        </p:txBody>
      </p:sp>
      <p:sp>
        <p:nvSpPr>
          <p:cNvPr id="66565" name="Rectangle 5">
            <a:extLst>
              <a:ext uri="{FF2B5EF4-FFF2-40B4-BE49-F238E27FC236}">
                <a16:creationId xmlns:a16="http://schemas.microsoft.com/office/drawing/2014/main" id="{50E52915-3108-9D2F-FE7F-A7AC859DF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990600"/>
            <a:ext cx="914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 i="1">
                <a:solidFill>
                  <a:schemeClr val="accent2"/>
                </a:solidFill>
              </a:rPr>
              <a:t>n </a:t>
            </a:r>
            <a:r>
              <a:rPr lang="en-US" altLang="zh-CN" sz="2400" b="1">
                <a:solidFill>
                  <a:schemeClr val="accent2"/>
                </a:solidFill>
              </a:rPr>
              <a:t>+ 1</a:t>
            </a:r>
            <a:endParaRPr lang="en-US" altLang="zh-CN" sz="2400" b="1" i="1">
              <a:solidFill>
                <a:schemeClr val="accent2"/>
              </a:solidFill>
            </a:endParaRPr>
          </a:p>
        </p:txBody>
      </p:sp>
      <p:grpSp>
        <p:nvGrpSpPr>
          <p:cNvPr id="66569" name="Group 9">
            <a:extLst>
              <a:ext uri="{FF2B5EF4-FFF2-40B4-BE49-F238E27FC236}">
                <a16:creationId xmlns:a16="http://schemas.microsoft.com/office/drawing/2014/main" id="{DAFF2DDF-0C55-CEC8-F9FF-05A84D3E5D31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1524000"/>
            <a:ext cx="8229600" cy="1343025"/>
            <a:chOff x="288" y="1008"/>
            <a:chExt cx="5184" cy="846"/>
          </a:xfrm>
        </p:grpSpPr>
        <p:sp>
          <p:nvSpPr>
            <p:cNvPr id="66566" name="Text Box 6">
              <a:extLst>
                <a:ext uri="{FF2B5EF4-FFF2-40B4-BE49-F238E27FC236}">
                  <a16:creationId xmlns:a16="http://schemas.microsoft.com/office/drawing/2014/main" id="{B270AA30-E5D3-4AA0-AB34-0FEDC3C3801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008"/>
              <a:ext cx="518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400" b="1"/>
                <a:t>当                                     时， </a:t>
              </a:r>
              <a:r>
                <a:rPr lang="en-US" altLang="zh-CN" sz="2400" b="1"/>
                <a:t>cos(</a:t>
              </a:r>
              <a:r>
                <a:rPr lang="en-US" altLang="zh-CN" sz="2400" b="1" i="1"/>
                <a:t>n</a:t>
              </a:r>
              <a:r>
                <a:rPr lang="en-US" altLang="zh-CN" sz="2400" b="1" i="1">
                  <a:sym typeface="Symbol" panose="05050102010706020507" pitchFamily="18" charset="2"/>
                </a:rPr>
                <a:t> </a:t>
              </a:r>
              <a:r>
                <a:rPr lang="en-US" altLang="zh-CN" sz="2400" b="1"/>
                <a:t>)</a:t>
              </a:r>
              <a:r>
                <a:rPr lang="zh-CN" altLang="en-US" sz="2400" b="1"/>
                <a:t>交错达到极大值 </a:t>
              </a:r>
              <a:r>
                <a:rPr lang="en-US" altLang="zh-CN" sz="2400" b="1"/>
                <a:t>1 </a:t>
              </a:r>
              <a:r>
                <a:rPr lang="zh-CN" altLang="en-US" sz="2400" b="1"/>
                <a:t>和极小值 </a:t>
              </a:r>
              <a:r>
                <a:rPr lang="zh-CN" altLang="en-US" sz="2400" b="1">
                  <a:sym typeface="Symbol" panose="05050102010706020507" pitchFamily="18" charset="2"/>
                </a:rPr>
                <a:t></a:t>
              </a:r>
              <a:r>
                <a:rPr lang="en-US" altLang="zh-CN" sz="2400" b="1"/>
                <a:t>1 </a:t>
              </a:r>
              <a:r>
                <a:rPr lang="zh-CN" altLang="en-US" sz="2400" b="1"/>
                <a:t>，且存在系数 </a:t>
              </a:r>
              <a:r>
                <a:rPr lang="en-US" altLang="zh-CN" sz="2400" b="1" i="1"/>
                <a:t>a</a:t>
              </a:r>
              <a:r>
                <a:rPr lang="en-US" altLang="zh-CN" sz="2400" b="1" baseline="-25000"/>
                <a:t>0</a:t>
              </a:r>
              <a:r>
                <a:rPr lang="en-US" altLang="zh-CN" sz="2400" b="1"/>
                <a:t>, …, </a:t>
              </a:r>
              <a:r>
                <a:rPr lang="en-US" altLang="zh-CN" sz="2400" b="1" i="1"/>
                <a:t>a</a:t>
              </a:r>
              <a:r>
                <a:rPr lang="en-US" altLang="zh-CN" sz="2400" b="1" i="1" baseline="-25000"/>
                <a:t>n</a:t>
              </a:r>
              <a:r>
                <a:rPr lang="en-US" altLang="zh-CN" sz="2400" b="1"/>
                <a:t> </a:t>
              </a:r>
              <a:r>
                <a:rPr lang="zh-CN" altLang="en-US" sz="2400" b="1"/>
                <a:t>使得</a:t>
              </a:r>
            </a:p>
          </p:txBody>
        </p:sp>
        <p:graphicFrame>
          <p:nvGraphicFramePr>
            <p:cNvPr id="66567" name="Object 7">
              <a:extLst>
                <a:ext uri="{FF2B5EF4-FFF2-40B4-BE49-F238E27FC236}">
                  <a16:creationId xmlns:a16="http://schemas.microsoft.com/office/drawing/2014/main" id="{642506C1-78F4-44B4-58EE-0119ED9A08A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1008"/>
            <a:ext cx="1680" cy="45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688760" imgH="393480" progId="Equation.DSMT4">
                    <p:embed/>
                  </p:oleObj>
                </mc:Choice>
                <mc:Fallback>
                  <p:oleObj name="Equation" r:id="rId5" imgW="1688760" imgH="39348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1008"/>
                          <a:ext cx="1680" cy="45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68" name="Object 8">
              <a:extLst>
                <a:ext uri="{FF2B5EF4-FFF2-40B4-BE49-F238E27FC236}">
                  <a16:creationId xmlns:a16="http://schemas.microsoft.com/office/drawing/2014/main" id="{E4552065-8C40-3AAC-1BC3-36A5482EA3A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1344"/>
            <a:ext cx="1806" cy="5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523880" imgH="431640" progId="Equation.DSMT4">
                    <p:embed/>
                  </p:oleObj>
                </mc:Choice>
                <mc:Fallback>
                  <p:oleObj name="Equation" r:id="rId7" imgW="1523880" imgH="43164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1344"/>
                          <a:ext cx="1806" cy="5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593" name="Group 33">
            <a:extLst>
              <a:ext uri="{FF2B5EF4-FFF2-40B4-BE49-F238E27FC236}">
                <a16:creationId xmlns:a16="http://schemas.microsoft.com/office/drawing/2014/main" id="{606FD51A-6E9E-DB85-E402-B4719121DB8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2743200"/>
            <a:ext cx="8382000" cy="1066800"/>
            <a:chOff x="240" y="1728"/>
            <a:chExt cx="5280" cy="672"/>
          </a:xfrm>
        </p:grpSpPr>
        <p:sp>
          <p:nvSpPr>
            <p:cNvPr id="66570" name="Text Box 10">
              <a:extLst>
                <a:ext uri="{FF2B5EF4-FFF2-40B4-BE49-F238E27FC236}">
                  <a16:creationId xmlns:a16="http://schemas.microsoft.com/office/drawing/2014/main" id="{D419BD0B-7EB9-571D-4B60-57AECA2AC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728"/>
              <a:ext cx="3216" cy="3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3200" b="1">
                  <a:solidFill>
                    <a:srgbClr val="008000"/>
                  </a:solidFill>
                  <a:sym typeface="Wingdings" panose="05000000000000000000" pitchFamily="2" charset="2"/>
                </a:rPr>
                <a:t></a:t>
              </a:r>
              <a:r>
                <a:rPr lang="en-US" altLang="zh-CN" sz="2400" b="1">
                  <a:sym typeface="Wingdings" panose="05000000000000000000" pitchFamily="2" charset="2"/>
                </a:rPr>
                <a:t> </a:t>
              </a:r>
              <a:r>
                <a:rPr lang="zh-CN" altLang="en-US" sz="2400" b="1"/>
                <a:t>令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 =</a:t>
              </a:r>
              <a:r>
                <a:rPr lang="en-US" altLang="zh-CN" sz="2400" b="1">
                  <a:solidFill>
                    <a:schemeClr val="accent2"/>
                  </a:solidFill>
                </a:rPr>
                <a:t> cos(</a:t>
              </a:r>
              <a:r>
                <a:rPr lang="en-US" altLang="zh-CN" sz="2400" b="1" i="1">
                  <a:solidFill>
                    <a:schemeClr val="accent2"/>
                  </a:solidFill>
                  <a:sym typeface="Symbol" panose="05050102010706020507" pitchFamily="18" charset="2"/>
                </a:rPr>
                <a:t> </a:t>
              </a:r>
              <a:r>
                <a:rPr lang="en-US" altLang="zh-CN" sz="2400" b="1">
                  <a:solidFill>
                    <a:schemeClr val="accent2"/>
                  </a:solidFill>
                </a:rPr>
                <a:t>) </a:t>
              </a:r>
              <a:r>
                <a:rPr lang="zh-CN" altLang="en-US" sz="2400" b="1"/>
                <a:t>，则 </a:t>
              </a:r>
              <a:r>
                <a:rPr lang="en-US" altLang="zh-CN" sz="2400" b="1" i="1"/>
                <a:t>x </a:t>
              </a:r>
              <a:r>
                <a:rPr lang="en-US" altLang="zh-CN" sz="2400" b="1">
                  <a:sym typeface="Symbol" panose="05050102010706020507" pitchFamily="18" charset="2"/>
                </a:rPr>
                <a:t></a:t>
              </a:r>
              <a:r>
                <a:rPr lang="en-US" altLang="zh-CN" sz="2400" b="1"/>
                <a:t>[ </a:t>
              </a:r>
              <a:r>
                <a:rPr lang="en-US" altLang="zh-CN" sz="2400" b="1">
                  <a:sym typeface="Symbol" panose="05050102010706020507" pitchFamily="18" charset="2"/>
                </a:rPr>
                <a:t></a:t>
              </a:r>
              <a:r>
                <a:rPr lang="en-US" altLang="zh-CN" sz="2400" b="1"/>
                <a:t>1 , </a:t>
              </a:r>
              <a:r>
                <a:rPr lang="en-US" altLang="zh-CN" sz="2400" b="1">
                  <a:sym typeface="Symbol" panose="05050102010706020507" pitchFamily="18" charset="2"/>
                </a:rPr>
                <a:t>1</a:t>
              </a:r>
              <a:r>
                <a:rPr lang="en-US" altLang="zh-CN" sz="2400" b="1" i="1">
                  <a:sym typeface="Symbol" panose="05050102010706020507" pitchFamily="18" charset="2"/>
                </a:rPr>
                <a:t> </a:t>
              </a:r>
              <a:r>
                <a:rPr lang="en-US" altLang="zh-CN" sz="2400" b="1"/>
                <a:t>]</a:t>
              </a:r>
              <a:r>
                <a:rPr lang="zh-CN" altLang="en-US" sz="2400" b="1"/>
                <a:t>。</a:t>
              </a:r>
            </a:p>
          </p:txBody>
        </p:sp>
        <p:sp>
          <p:nvSpPr>
            <p:cNvPr id="66574" name="Rectangle 14">
              <a:extLst>
                <a:ext uri="{FF2B5EF4-FFF2-40B4-BE49-F238E27FC236}">
                  <a16:creationId xmlns:a16="http://schemas.microsoft.com/office/drawing/2014/main" id="{627C9838-B71F-0EC8-A55A-6398424957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18" y="2133"/>
              <a:ext cx="14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66575" name="Rectangle 15">
              <a:extLst>
                <a:ext uri="{FF2B5EF4-FFF2-40B4-BE49-F238E27FC236}">
                  <a16:creationId xmlns:a16="http://schemas.microsoft.com/office/drawing/2014/main" id="{BB50A2A0-6A3C-1870-B238-AF77D35329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22" y="2133"/>
              <a:ext cx="25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cos</a:t>
              </a:r>
              <a:endParaRPr lang="en-US" altLang="zh-CN"/>
            </a:p>
          </p:txBody>
        </p:sp>
        <p:sp>
          <p:nvSpPr>
            <p:cNvPr id="66576" name="Rectangle 16">
              <a:extLst>
                <a:ext uri="{FF2B5EF4-FFF2-40B4-BE49-F238E27FC236}">
                  <a16:creationId xmlns:a16="http://schemas.microsoft.com/office/drawing/2014/main" id="{B6987601-659B-A5E7-8C69-D71266816C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4" y="2133"/>
              <a:ext cx="129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 </a:t>
              </a:r>
              <a:endParaRPr lang="en-US" altLang="zh-CN"/>
            </a:p>
          </p:txBody>
        </p:sp>
        <p:sp>
          <p:nvSpPr>
            <p:cNvPr id="66577" name="Rectangle 17">
              <a:extLst>
                <a:ext uri="{FF2B5EF4-FFF2-40B4-BE49-F238E27FC236}">
                  <a16:creationId xmlns:a16="http://schemas.microsoft.com/office/drawing/2014/main" id="{CF09649B-609E-15C6-CB4E-4DB08ECDBF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2" y="2133"/>
              <a:ext cx="347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arc</a:t>
              </a:r>
              <a:endParaRPr lang="en-US" altLang="zh-CN"/>
            </a:p>
          </p:txBody>
        </p:sp>
        <p:sp>
          <p:nvSpPr>
            <p:cNvPr id="66578" name="Rectangle 18">
              <a:extLst>
                <a:ext uri="{FF2B5EF4-FFF2-40B4-BE49-F238E27FC236}">
                  <a16:creationId xmlns:a16="http://schemas.microsoft.com/office/drawing/2014/main" id="{3E0D7785-67D4-4C91-6F3A-9B4B29E1C1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9" y="2133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cos(</a:t>
              </a:r>
              <a:endParaRPr lang="en-US" altLang="zh-CN"/>
            </a:p>
          </p:txBody>
        </p:sp>
        <p:sp>
          <p:nvSpPr>
            <p:cNvPr id="66579" name="Rectangle 19">
              <a:extLst>
                <a:ext uri="{FF2B5EF4-FFF2-40B4-BE49-F238E27FC236}">
                  <a16:creationId xmlns:a16="http://schemas.microsoft.com/office/drawing/2014/main" id="{A5728EC7-68E3-D8A0-4CBA-31B9CDD17C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2133"/>
              <a:ext cx="14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66580" name="Rectangle 20">
              <a:extLst>
                <a:ext uri="{FF2B5EF4-FFF2-40B4-BE49-F238E27FC236}">
                  <a16:creationId xmlns:a16="http://schemas.microsoft.com/office/drawing/2014/main" id="{186FE57A-2B5B-727D-335A-6F1FF3B87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16" y="2133"/>
              <a:ext cx="32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cos(</a:t>
              </a:r>
              <a:endParaRPr lang="en-US" altLang="zh-CN"/>
            </a:p>
          </p:txBody>
        </p:sp>
        <p:sp>
          <p:nvSpPr>
            <p:cNvPr id="66581" name="Rectangle 21">
              <a:extLst>
                <a:ext uri="{FF2B5EF4-FFF2-40B4-BE49-F238E27FC236}">
                  <a16:creationId xmlns:a16="http://schemas.microsoft.com/office/drawing/2014/main" id="{D8E032B5-681B-6EDD-0380-89C9D6596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0" y="2133"/>
              <a:ext cx="14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)</a:t>
              </a:r>
              <a:endParaRPr lang="en-US" altLang="zh-CN"/>
            </a:p>
          </p:txBody>
        </p:sp>
        <p:sp>
          <p:nvSpPr>
            <p:cNvPr id="66582" name="Rectangle 22">
              <a:extLst>
                <a:ext uri="{FF2B5EF4-FFF2-40B4-BE49-F238E27FC236}">
                  <a16:creationId xmlns:a16="http://schemas.microsoft.com/office/drawing/2014/main" id="{B6231D62-6EA5-0E75-130B-4571630E9B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9" y="2133"/>
              <a:ext cx="14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</a:rPr>
                <a:t>(</a:t>
              </a:r>
              <a:endParaRPr lang="en-US" altLang="zh-CN"/>
            </a:p>
          </p:txBody>
        </p:sp>
        <p:sp>
          <p:nvSpPr>
            <p:cNvPr id="66583" name="Rectangle 23">
              <a:extLst>
                <a:ext uri="{FF2B5EF4-FFF2-40B4-BE49-F238E27FC236}">
                  <a16:creationId xmlns:a16="http://schemas.microsoft.com/office/drawing/2014/main" id="{425C3432-6B8D-A6B5-D075-F7AB6EBED5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13" y="2133"/>
              <a:ext cx="17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66584" name="Rectangle 24">
              <a:extLst>
                <a:ext uri="{FF2B5EF4-FFF2-40B4-BE49-F238E27FC236}">
                  <a16:creationId xmlns:a16="http://schemas.microsoft.com/office/drawing/2014/main" id="{32B3A780-83C9-C098-62C6-69B8B9872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39" y="2133"/>
              <a:ext cx="15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</a:rPr>
                <a:t>n·</a:t>
              </a:r>
              <a:endParaRPr lang="en-US" altLang="zh-CN"/>
            </a:p>
          </p:txBody>
        </p:sp>
        <p:sp>
          <p:nvSpPr>
            <p:cNvPr id="66585" name="Rectangle 25">
              <a:extLst>
                <a:ext uri="{FF2B5EF4-FFF2-40B4-BE49-F238E27FC236}">
                  <a16:creationId xmlns:a16="http://schemas.microsoft.com/office/drawing/2014/main" id="{BA8C254D-59ED-382C-7043-9FC02F0E5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2133"/>
              <a:ext cx="186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</a:rPr>
                <a:t>n</a:t>
              </a:r>
              <a:endParaRPr lang="en-US" altLang="zh-CN"/>
            </a:p>
          </p:txBody>
        </p:sp>
        <p:sp>
          <p:nvSpPr>
            <p:cNvPr id="66586" name="Rectangle 26">
              <a:extLst>
                <a:ext uri="{FF2B5EF4-FFF2-40B4-BE49-F238E27FC236}">
                  <a16:creationId xmlns:a16="http://schemas.microsoft.com/office/drawing/2014/main" id="{1858D1F2-6C01-3013-5475-48D4029608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2133"/>
              <a:ext cx="175" cy="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</a:rPr>
                <a:t>x</a:t>
              </a:r>
              <a:endParaRPr lang="en-US" altLang="zh-CN"/>
            </a:p>
          </p:txBody>
        </p:sp>
        <p:sp>
          <p:nvSpPr>
            <p:cNvPr id="66587" name="Rectangle 27">
              <a:extLst>
                <a:ext uri="{FF2B5EF4-FFF2-40B4-BE49-F238E27FC236}">
                  <a16:creationId xmlns:a16="http://schemas.microsoft.com/office/drawing/2014/main" id="{CC3D22AF-4970-40D4-95F6-153BA2CCDE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" y="2133"/>
              <a:ext cx="11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chemeClr val="accent2"/>
                  </a:solidFill>
                </a:rPr>
                <a:t>T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6588" name="Rectangle 28">
              <a:extLst>
                <a:ext uri="{FF2B5EF4-FFF2-40B4-BE49-F238E27FC236}">
                  <a16:creationId xmlns:a16="http://schemas.microsoft.com/office/drawing/2014/main" id="{6CFB0C75-AF59-F483-8757-B11AF5AD09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0" y="2249"/>
              <a:ext cx="62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1400" b="1" i="1">
                  <a:solidFill>
                    <a:schemeClr val="accent2"/>
                  </a:solidFill>
                </a:rPr>
                <a:t>n</a:t>
              </a:r>
              <a:endParaRPr lang="en-US" altLang="zh-CN">
                <a:solidFill>
                  <a:schemeClr val="accent2"/>
                </a:solidFill>
              </a:endParaRPr>
            </a:p>
          </p:txBody>
        </p:sp>
        <p:sp>
          <p:nvSpPr>
            <p:cNvPr id="66590" name="Rectangle 30">
              <a:extLst>
                <a:ext uri="{FF2B5EF4-FFF2-40B4-BE49-F238E27FC236}">
                  <a16:creationId xmlns:a16="http://schemas.microsoft.com/office/drawing/2014/main" id="{549CFE66-FE89-6B1C-2F4A-F67BC4FCB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6" y="2111"/>
              <a:ext cx="221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6591" name="Rectangle 31">
              <a:extLst>
                <a:ext uri="{FF2B5EF4-FFF2-40B4-BE49-F238E27FC236}">
                  <a16:creationId xmlns:a16="http://schemas.microsoft.com/office/drawing/2014/main" id="{627A8A48-EBA4-5289-1DA1-96E074D554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2" y="2111"/>
              <a:ext cx="221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/>
            </a:p>
          </p:txBody>
        </p:sp>
        <p:sp>
          <p:nvSpPr>
            <p:cNvPr id="66592" name="Rectangle 32">
              <a:extLst>
                <a:ext uri="{FF2B5EF4-FFF2-40B4-BE49-F238E27FC236}">
                  <a16:creationId xmlns:a16="http://schemas.microsoft.com/office/drawing/2014/main" id="{32117E5E-AE00-5D22-25CC-EAE60429B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41" y="2111"/>
              <a:ext cx="215" cy="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altLang="zh-CN" sz="2400" b="1" i="1">
                  <a:solidFill>
                    <a:srgbClr val="000000"/>
                  </a:solidFill>
                  <a:latin typeface="Symbol" panose="05050102010706020507" pitchFamily="18" charset="2"/>
                </a:rPr>
                <a:t>q</a:t>
              </a:r>
              <a:endParaRPr lang="en-US" altLang="zh-CN"/>
            </a:p>
          </p:txBody>
        </p:sp>
        <p:sp>
          <p:nvSpPr>
            <p:cNvPr id="66572" name="Text Box 12">
              <a:extLst>
                <a:ext uri="{FF2B5EF4-FFF2-40B4-BE49-F238E27FC236}">
                  <a16:creationId xmlns:a16="http://schemas.microsoft.com/office/drawing/2014/main" id="{50729346-F604-2101-F114-7501565021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112"/>
              <a:ext cx="22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400" b="1"/>
                <a:t>称为</a:t>
              </a:r>
              <a:r>
                <a:rPr lang="en-US" altLang="zh-CN" sz="2400" b="1">
                  <a:solidFill>
                    <a:schemeClr val="accent2"/>
                  </a:solidFill>
                </a:rPr>
                <a:t>Chebyshev</a:t>
              </a:r>
              <a:r>
                <a:rPr lang="zh-CN" altLang="en-US" sz="2400" b="1">
                  <a:solidFill>
                    <a:schemeClr val="accent2"/>
                  </a:solidFill>
                </a:rPr>
                <a:t>多项式</a:t>
              </a:r>
            </a:p>
          </p:txBody>
        </p:sp>
      </p:grpSp>
      <p:sp>
        <p:nvSpPr>
          <p:cNvPr id="66594" name="Text Box 34">
            <a:extLst>
              <a:ext uri="{FF2B5EF4-FFF2-40B4-BE49-F238E27FC236}">
                <a16:creationId xmlns:a16="http://schemas.microsoft.com/office/drawing/2014/main" id="{5C05F4DB-DE7C-7F6C-E1F8-29520D7CC2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86200"/>
            <a:ext cx="320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b="1">
                <a:solidFill>
                  <a:schemeClr val="accent2"/>
                </a:solidFill>
                <a:sym typeface="Wingdings" panose="05000000000000000000" pitchFamily="2" charset="2"/>
              </a:rPr>
              <a:t> </a:t>
            </a:r>
            <a:r>
              <a:rPr lang="en-US" altLang="zh-CN" sz="2400" b="1" i="1">
                <a:solidFill>
                  <a:schemeClr val="accent2"/>
                </a:solidFill>
              </a:rPr>
              <a:t>T</a:t>
            </a:r>
            <a:r>
              <a:rPr lang="en-US" altLang="zh-CN" sz="2400" b="1" i="1" baseline="-25000">
                <a:solidFill>
                  <a:schemeClr val="accent2"/>
                </a:solidFill>
              </a:rPr>
              <a:t>n</a:t>
            </a:r>
            <a:r>
              <a:rPr lang="en-US" altLang="zh-CN" sz="2400" b="1"/>
              <a:t> </a:t>
            </a:r>
            <a:r>
              <a:rPr lang="zh-CN" altLang="en-US" sz="2400" b="1"/>
              <a:t>的重要性质：</a:t>
            </a:r>
            <a:endParaRPr lang="zh-CN" altLang="en-US" sz="2400" b="1" i="1"/>
          </a:p>
        </p:txBody>
      </p:sp>
      <p:grpSp>
        <p:nvGrpSpPr>
          <p:cNvPr id="66606" name="Group 46">
            <a:extLst>
              <a:ext uri="{FF2B5EF4-FFF2-40B4-BE49-F238E27FC236}">
                <a16:creationId xmlns:a16="http://schemas.microsoft.com/office/drawing/2014/main" id="{1952EC31-A1CA-A43F-6F40-7F0A325B0803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4267200"/>
            <a:ext cx="8001000" cy="1187450"/>
            <a:chOff x="336" y="2688"/>
            <a:chExt cx="5040" cy="748"/>
          </a:xfrm>
        </p:grpSpPr>
        <p:sp>
          <p:nvSpPr>
            <p:cNvPr id="66595" name="Text Box 35">
              <a:extLst>
                <a:ext uri="{FF2B5EF4-FFF2-40B4-BE49-F238E27FC236}">
                  <a16:creationId xmlns:a16="http://schemas.microsoft.com/office/drawing/2014/main" id="{2D0B52FE-693F-74CB-DB8C-A5AEE7C180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2688"/>
              <a:ext cx="504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74650" indent="-3746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65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rgbClr val="008000"/>
                  </a:solidFill>
                  <a:ea typeface="楷体_GB2312" pitchFamily="49" charset="-122"/>
                  <a:sym typeface="Wingdings" panose="05000000000000000000" pitchFamily="2" charset="2"/>
                </a:rPr>
                <a:t> </a:t>
              </a:r>
              <a:r>
                <a:rPr lang="zh-CN" altLang="en-US" b="1">
                  <a:ea typeface="楷体_GB2312" pitchFamily="49" charset="-122"/>
                </a:rPr>
                <a:t>当                                           时，         交错取到极大值 </a:t>
              </a:r>
              <a:r>
                <a:rPr lang="en-US" altLang="zh-CN" b="1">
                  <a:ea typeface="楷体_GB2312" pitchFamily="49" charset="-122"/>
                </a:rPr>
                <a:t>1 </a:t>
              </a:r>
              <a:r>
                <a:rPr lang="zh-CN" altLang="en-US" b="1">
                  <a:ea typeface="楷体_GB2312" pitchFamily="49" charset="-122"/>
                </a:rPr>
                <a:t>和极小值</a:t>
              </a:r>
              <a:r>
                <a:rPr lang="zh-CN" altLang="en-US" b="1"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b="1">
                  <a:ea typeface="楷体_GB2312" pitchFamily="49" charset="-122"/>
                </a:rPr>
                <a:t>1</a:t>
              </a:r>
              <a:r>
                <a:rPr lang="zh-CN" altLang="en-US" b="1">
                  <a:ea typeface="楷体_GB2312" pitchFamily="49" charset="-122"/>
                </a:rPr>
                <a:t>，即</a:t>
              </a:r>
            </a:p>
          </p:txBody>
        </p:sp>
        <p:graphicFrame>
          <p:nvGraphicFramePr>
            <p:cNvPr id="66596" name="Object 36">
              <a:extLst>
                <a:ext uri="{FF2B5EF4-FFF2-40B4-BE49-F238E27FC236}">
                  <a16:creationId xmlns:a16="http://schemas.microsoft.com/office/drawing/2014/main" id="{AEC24136-9E36-A2FF-AEBF-5F785D89DB1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2688"/>
            <a:ext cx="2031" cy="46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30320" imgH="431640" progId="Equation.DSMT4">
                    <p:embed/>
                  </p:oleObj>
                </mc:Choice>
                <mc:Fallback>
                  <p:oleObj name="Equation" r:id="rId9" imgW="1930320" imgH="431640" progId="Equation.DSMT4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688"/>
                          <a:ext cx="2031" cy="46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7" name="Object 37">
              <a:extLst>
                <a:ext uri="{FF2B5EF4-FFF2-40B4-BE49-F238E27FC236}">
                  <a16:creationId xmlns:a16="http://schemas.microsoft.com/office/drawing/2014/main" id="{E77EF717-DC3D-3D75-99A5-FA5626C160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16" y="2784"/>
            <a:ext cx="480" cy="2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419040" imgH="228600" progId="Equation.DSMT4">
                    <p:embed/>
                  </p:oleObj>
                </mc:Choice>
                <mc:Fallback>
                  <p:oleObj name="Equation" r:id="rId11" imgW="419040" imgH="228600" progId="Equation.DSMT4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16" y="2784"/>
                          <a:ext cx="480" cy="26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598" name="Object 38">
              <a:extLst>
                <a:ext uri="{FF2B5EF4-FFF2-40B4-BE49-F238E27FC236}">
                  <a16:creationId xmlns:a16="http://schemas.microsoft.com/office/drawing/2014/main" id="{FAAC9D4E-BD2F-ECC7-F34C-9B83BC135BD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016" y="3120"/>
            <a:ext cx="1632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3" imgW="1536480" imgH="241200" progId="Equation.DSMT4">
                    <p:embed/>
                  </p:oleObj>
                </mc:Choice>
                <mc:Fallback>
                  <p:oleObj name="Equation" r:id="rId13" imgW="1536480" imgH="241200" progId="Equation.DSMT4">
                    <p:embed/>
                    <p:pic>
                      <p:nvPicPr>
                        <p:cNvPr id="0" name="Object 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16" y="3120"/>
                          <a:ext cx="1632" cy="28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6601" name="Group 41">
            <a:extLst>
              <a:ext uri="{FF2B5EF4-FFF2-40B4-BE49-F238E27FC236}">
                <a16:creationId xmlns:a16="http://schemas.microsoft.com/office/drawing/2014/main" id="{A2CBF5F8-E542-C612-9617-7EB03DD11677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4800600"/>
            <a:ext cx="762000" cy="533400"/>
            <a:chOff x="2832" y="3024"/>
            <a:chExt cx="480" cy="336"/>
          </a:xfrm>
        </p:grpSpPr>
        <p:sp>
          <p:nvSpPr>
            <p:cNvPr id="66599" name="Line 39">
              <a:extLst>
                <a:ext uri="{FF2B5EF4-FFF2-40B4-BE49-F238E27FC236}">
                  <a16:creationId xmlns:a16="http://schemas.microsoft.com/office/drawing/2014/main" id="{EA682552-D3B0-70BB-FF48-0F064A915B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832" y="3072"/>
              <a:ext cx="336" cy="288"/>
            </a:xfrm>
            <a:prstGeom prst="line">
              <a:avLst/>
            </a:prstGeom>
            <a:noFill/>
            <a:ln w="15875">
              <a:solidFill>
                <a:srgbClr val="FF0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600" name="Rectangle 40">
              <a:extLst>
                <a:ext uri="{FF2B5EF4-FFF2-40B4-BE49-F238E27FC236}">
                  <a16:creationId xmlns:a16="http://schemas.microsoft.com/office/drawing/2014/main" id="{87804209-11E5-D426-C293-59CBDDF821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68" y="3024"/>
              <a:ext cx="144" cy="1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1600" b="1">
                  <a:solidFill>
                    <a:srgbClr val="FF0000"/>
                  </a:solidFill>
                </a:rPr>
                <a:t>1</a:t>
              </a:r>
            </a:p>
          </p:txBody>
        </p:sp>
      </p:grpSp>
      <p:grpSp>
        <p:nvGrpSpPr>
          <p:cNvPr id="66607" name="Group 47">
            <a:extLst>
              <a:ext uri="{FF2B5EF4-FFF2-40B4-BE49-F238E27FC236}">
                <a16:creationId xmlns:a16="http://schemas.microsoft.com/office/drawing/2014/main" id="{0EAD12E9-1040-AB3F-DFF9-F829AA11D6DD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5410200"/>
            <a:ext cx="8077200" cy="1187450"/>
            <a:chOff x="336" y="3408"/>
            <a:chExt cx="5088" cy="748"/>
          </a:xfrm>
        </p:grpSpPr>
        <p:sp>
          <p:nvSpPr>
            <p:cNvPr id="66603" name="Text Box 43">
              <a:extLst>
                <a:ext uri="{FF2B5EF4-FFF2-40B4-BE49-F238E27FC236}">
                  <a16:creationId xmlns:a16="http://schemas.microsoft.com/office/drawing/2014/main" id="{44E1AD6C-DEB6-5E36-DF2C-A73B4ABDC87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" y="3408"/>
              <a:ext cx="508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74650" indent="-3746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65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rgbClr val="008000"/>
                  </a:solidFill>
                  <a:ea typeface="楷体_GB2312" pitchFamily="49" charset="-122"/>
                  <a:sym typeface="Wingdings" panose="05000000000000000000" pitchFamily="2" charset="2"/>
                </a:rPr>
                <a:t> </a:t>
              </a:r>
              <a:r>
                <a:rPr lang="zh-CN" altLang="en-US" b="1">
                  <a:ea typeface="楷体_GB2312" pitchFamily="49" charset="-122"/>
                </a:rPr>
                <a:t>当                                                  时                ，即 </a:t>
              </a:r>
              <a:r>
                <a:rPr lang="en-US" altLang="zh-CN" b="1">
                  <a:ea typeface="楷体_GB2312" pitchFamily="49" charset="-122"/>
                </a:rPr>
                <a:t>{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r>
                <a:rPr lang="en-US" altLang="zh-CN" b="1">
                  <a:ea typeface="楷体_GB2312" pitchFamily="49" charset="-122"/>
                </a:rPr>
                <a:t>, …, 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 } </a:t>
              </a:r>
              <a:r>
                <a:rPr lang="zh-CN" altLang="en-US" b="1">
                  <a:ea typeface="楷体_GB2312" pitchFamily="49" charset="-122"/>
                </a:rPr>
                <a:t>为</a:t>
              </a:r>
              <a:r>
                <a:rPr lang="en-US" altLang="zh-CN" b="1" i="1">
                  <a:ea typeface="楷体_GB2312" pitchFamily="49" charset="-122"/>
                </a:rPr>
                <a:t>T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</a:t>
              </a:r>
              <a:r>
                <a:rPr lang="zh-CN" altLang="en-US" b="1">
                  <a:ea typeface="楷体_GB2312" pitchFamily="49" charset="-122"/>
                </a:rPr>
                <a:t>的</a:t>
              </a:r>
              <a:r>
                <a:rPr lang="en-US" altLang="zh-CN" b="1" i="1">
                  <a:ea typeface="楷体_GB2312" pitchFamily="49" charset="-122"/>
                </a:rPr>
                <a:t>n</a:t>
              </a:r>
              <a:r>
                <a:rPr lang="zh-CN" altLang="en-US" b="1">
                  <a:ea typeface="楷体_GB2312" pitchFamily="49" charset="-122"/>
                </a:rPr>
                <a:t>个零点。</a:t>
              </a:r>
              <a:endParaRPr lang="zh-CN" altLang="en-US" b="1" i="1" baseline="-25000">
                <a:ea typeface="楷体_GB2312" pitchFamily="49" charset="-122"/>
              </a:endParaRPr>
            </a:p>
          </p:txBody>
        </p:sp>
        <p:graphicFrame>
          <p:nvGraphicFramePr>
            <p:cNvPr id="66604" name="Object 44">
              <a:extLst>
                <a:ext uri="{FF2B5EF4-FFF2-40B4-BE49-F238E27FC236}">
                  <a16:creationId xmlns:a16="http://schemas.microsoft.com/office/drawing/2014/main" id="{0AF36913-95B6-EFE4-4DC0-E5DDBB1C862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6" y="3408"/>
            <a:ext cx="2352" cy="5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5" imgW="2108160" imgH="431640" progId="Equation.DSMT4">
                    <p:embed/>
                  </p:oleObj>
                </mc:Choice>
                <mc:Fallback>
                  <p:oleObj name="Equation" r:id="rId15" imgW="2108160" imgH="431640" progId="Equation.DSMT4">
                    <p:embed/>
                    <p:pic>
                      <p:nvPicPr>
                        <p:cNvPr id="0" name="Object 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3408"/>
                          <a:ext cx="2352" cy="5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6605" name="Object 45">
              <a:extLst>
                <a:ext uri="{FF2B5EF4-FFF2-40B4-BE49-F238E27FC236}">
                  <a16:creationId xmlns:a16="http://schemas.microsoft.com/office/drawing/2014/main" id="{8C8D2421-1BD5-8556-840B-45E78CF1B6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08" y="3523"/>
            <a:ext cx="768" cy="2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685800" imgH="228600" progId="Equation.DSMT4">
                    <p:embed/>
                  </p:oleObj>
                </mc:Choice>
                <mc:Fallback>
                  <p:oleObj name="Equation" r:id="rId17" imgW="685800" imgH="228600" progId="Equation.DSMT4">
                    <p:embed/>
                    <p:pic>
                      <p:nvPicPr>
                        <p:cNvPr id="0" name="Object 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08" y="3523"/>
                          <a:ext cx="768" cy="2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665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66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6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66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2" dur="500"/>
                                        <p:tgtEl>
                                          <p:spTgt spid="66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66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utoUpdateAnimBg="0"/>
      <p:bldP spid="66564" grpId="0" autoUpdateAnimBg="0"/>
      <p:bldP spid="66565" grpId="0" autoUpdateAnimBg="0"/>
      <p:bldP spid="66594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>
            <a:extLst>
              <a:ext uri="{FF2B5EF4-FFF2-40B4-BE49-F238E27FC236}">
                <a16:creationId xmlns:a16="http://schemas.microsoft.com/office/drawing/2014/main" id="{48F410AF-96E8-57CC-293F-58D16174D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0"/>
            <a:ext cx="3429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r"/>
            <a:r>
              <a:rPr lang="en-US" altLang="zh-CN" sz="1800" b="1"/>
              <a:t>§6  Optimal Approximation</a:t>
            </a:r>
          </a:p>
        </p:txBody>
      </p:sp>
      <p:grpSp>
        <p:nvGrpSpPr>
          <p:cNvPr id="67592" name="Group 8">
            <a:extLst>
              <a:ext uri="{FF2B5EF4-FFF2-40B4-BE49-F238E27FC236}">
                <a16:creationId xmlns:a16="http://schemas.microsoft.com/office/drawing/2014/main" id="{899F8957-B176-B0DB-69D3-EE4F18B905C2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381000"/>
            <a:ext cx="6791325" cy="992188"/>
            <a:chOff x="288" y="240"/>
            <a:chExt cx="4278" cy="625"/>
          </a:xfrm>
        </p:grpSpPr>
        <p:sp>
          <p:nvSpPr>
            <p:cNvPr id="67588" name="Text Box 4">
              <a:extLst>
                <a:ext uri="{FF2B5EF4-FFF2-40B4-BE49-F238E27FC236}">
                  <a16:creationId xmlns:a16="http://schemas.microsoft.com/office/drawing/2014/main" id="{D11A7A04-527C-51BC-E648-89AC96E95F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240"/>
              <a:ext cx="4128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74650" indent="-3746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65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en-US" altLang="zh-CN" b="1">
                  <a:solidFill>
                    <a:srgbClr val="008000"/>
                  </a:solidFill>
                  <a:ea typeface="楷体_GB2312" pitchFamily="49" charset="-122"/>
                  <a:sym typeface="Wingdings" panose="05000000000000000000" pitchFamily="2" charset="2"/>
                </a:rPr>
                <a:t> </a:t>
              </a:r>
              <a:r>
                <a:rPr lang="en-US" altLang="zh-CN" b="1" i="1">
                  <a:ea typeface="楷体_GB2312" pitchFamily="49" charset="-122"/>
                </a:rPr>
                <a:t>T</a:t>
              </a:r>
              <a:r>
                <a:rPr lang="en-US" altLang="zh-CN" b="1" i="1" baseline="-25000">
                  <a:ea typeface="楷体_GB2312" pitchFamily="49" charset="-122"/>
                </a:rPr>
                <a:t>n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</a:t>
              </a:r>
              <a:r>
                <a:rPr lang="zh-CN" altLang="en-US" b="1">
                  <a:ea typeface="楷体_GB2312" pitchFamily="49" charset="-122"/>
                </a:rPr>
                <a:t>满足递推关系： </a:t>
              </a:r>
            </a:p>
            <a:p>
              <a:pPr>
                <a:lnSpc>
                  <a:spcPct val="120000"/>
                </a:lnSpc>
              </a:pPr>
              <a:r>
                <a:rPr lang="zh-CN" altLang="en-US" b="1" i="1">
                  <a:ea typeface="楷体_GB2312" pitchFamily="49" charset="-122"/>
                </a:rPr>
                <a:t>     </a:t>
              </a:r>
              <a:r>
                <a:rPr lang="en-US" altLang="zh-CN" b="1" i="1">
                  <a:ea typeface="楷体_GB2312" pitchFamily="49" charset="-122"/>
                </a:rPr>
                <a:t>T</a:t>
              </a:r>
              <a:r>
                <a:rPr lang="en-US" altLang="zh-CN" b="1" baseline="-25000">
                  <a:ea typeface="楷体_GB2312" pitchFamily="49" charset="-122"/>
                </a:rPr>
                <a:t>0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 = 1</a:t>
              </a:r>
              <a:r>
                <a:rPr lang="zh-CN" altLang="en-US" b="1">
                  <a:ea typeface="楷体_GB2312" pitchFamily="49" charset="-122"/>
                </a:rPr>
                <a:t>， </a:t>
              </a:r>
              <a:r>
                <a:rPr lang="en-US" altLang="zh-CN" b="1" i="1">
                  <a:ea typeface="楷体_GB2312" pitchFamily="49" charset="-122"/>
                </a:rPr>
                <a:t>T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 = 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zh-CN" altLang="en-US" b="1">
                  <a:ea typeface="楷体_GB2312" pitchFamily="49" charset="-122"/>
                </a:rPr>
                <a:t>，</a:t>
              </a:r>
            </a:p>
          </p:txBody>
        </p:sp>
        <p:graphicFrame>
          <p:nvGraphicFramePr>
            <p:cNvPr id="67591" name="Object 7">
              <a:extLst>
                <a:ext uri="{FF2B5EF4-FFF2-40B4-BE49-F238E27FC236}">
                  <a16:creationId xmlns:a16="http://schemas.microsoft.com/office/drawing/2014/main" id="{69A6DB3F-456C-3C76-3152-9A5B1A8CB99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496" y="576"/>
            <a:ext cx="2070" cy="28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5" imgW="1777680" imgH="228600" progId="Equation.DSMT4">
                    <p:embed/>
                  </p:oleObj>
                </mc:Choice>
                <mc:Fallback>
                  <p:oleObj name="Equation" r:id="rId5" imgW="1777680" imgH="22860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96" y="576"/>
                          <a:ext cx="2070" cy="28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01" name="Group 17">
            <a:extLst>
              <a:ext uri="{FF2B5EF4-FFF2-40B4-BE49-F238E27FC236}">
                <a16:creationId xmlns:a16="http://schemas.microsoft.com/office/drawing/2014/main" id="{25748AEB-322A-014D-787B-A1CED77AF67F}"/>
              </a:ext>
            </a:extLst>
          </p:cNvPr>
          <p:cNvGrpSpPr>
            <a:grpSpLocks/>
          </p:cNvGrpSpPr>
          <p:nvPr/>
        </p:nvGrpSpPr>
        <p:grpSpPr bwMode="auto">
          <a:xfrm>
            <a:off x="685800" y="1371600"/>
            <a:ext cx="7696200" cy="968375"/>
            <a:chOff x="576" y="864"/>
            <a:chExt cx="4848" cy="610"/>
          </a:xfrm>
        </p:grpSpPr>
        <p:sp>
          <p:nvSpPr>
            <p:cNvPr id="67595" name="Text Box 11">
              <a:extLst>
                <a:ext uri="{FF2B5EF4-FFF2-40B4-BE49-F238E27FC236}">
                  <a16:creationId xmlns:a16="http://schemas.microsoft.com/office/drawing/2014/main" id="{82C826D2-CECD-4B68-1507-CED1A69D3D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64" y="864"/>
              <a:ext cx="4560" cy="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en-US" altLang="zh-CN" sz="2400" b="1" i="1"/>
                <a:t>T</a:t>
              </a:r>
              <a:r>
                <a:rPr lang="en-US" altLang="zh-CN" sz="2400" b="1" i="1" baseline="-25000"/>
                <a:t>n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</a:t>
              </a:r>
              <a:r>
                <a:rPr lang="zh-CN" altLang="en-US" sz="2400" b="1"/>
                <a:t>为 </a:t>
              </a:r>
              <a:r>
                <a:rPr lang="en-US" altLang="zh-CN" sz="2400" b="1" i="1"/>
                <a:t>n</a:t>
              </a:r>
              <a:r>
                <a:rPr lang="en-US" altLang="zh-CN" sz="2400" b="1"/>
                <a:t> </a:t>
              </a:r>
              <a:r>
                <a:rPr lang="zh-CN" altLang="zh-CN" sz="2400" b="1"/>
                <a:t>次多项式，首项系数为</a:t>
              </a:r>
              <a:r>
                <a:rPr lang="zh-CN" altLang="en-US" sz="2400" b="1"/>
                <a:t>       。且</a:t>
              </a:r>
              <a:r>
                <a:rPr lang="en-US" altLang="zh-CN" sz="2400" b="1" i="1"/>
                <a:t>T</a:t>
              </a:r>
              <a:r>
                <a:rPr lang="en-US" altLang="zh-CN" sz="2400" b="1" baseline="-25000"/>
                <a:t>2</a:t>
              </a:r>
              <a:r>
                <a:rPr lang="en-US" altLang="zh-CN" sz="2400" b="1" i="1" baseline="-25000"/>
                <a:t>n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</a:t>
              </a:r>
              <a:r>
                <a:rPr lang="zh-CN" altLang="en-US" sz="2400" b="1"/>
                <a:t>只含 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 </a:t>
              </a:r>
              <a:r>
                <a:rPr lang="zh-CN" altLang="zh-CN" sz="2400" b="1"/>
                <a:t>的</a:t>
              </a:r>
              <a:r>
                <a:rPr lang="zh-CN" altLang="en-US" sz="2400" b="1"/>
                <a:t>      </a:t>
              </a:r>
              <a:r>
                <a:rPr lang="zh-CN" altLang="zh-CN" sz="2400" b="1"/>
                <a:t>次幂， </a:t>
              </a:r>
              <a:r>
                <a:rPr lang="en-US" altLang="zh-CN" sz="2400" b="1" i="1"/>
                <a:t>T</a:t>
              </a:r>
              <a:r>
                <a:rPr lang="en-US" altLang="zh-CN" sz="2400" b="1" baseline="-25000"/>
                <a:t>2</a:t>
              </a:r>
              <a:r>
                <a:rPr lang="en-US" altLang="zh-CN" sz="2400" b="1" i="1" baseline="-25000"/>
                <a:t>n</a:t>
              </a:r>
              <a:r>
                <a:rPr lang="en-US" altLang="zh-CN" sz="2400" b="1" baseline="-25000"/>
                <a:t>+1</a:t>
              </a:r>
              <a:r>
                <a:rPr lang="en-US" altLang="zh-CN" sz="2400" b="1"/>
                <a:t>(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)</a:t>
              </a:r>
              <a:r>
                <a:rPr lang="zh-CN" altLang="zh-CN" sz="2400" b="1"/>
                <a:t>只含</a:t>
              </a:r>
              <a:r>
                <a:rPr lang="en-US" altLang="zh-CN" sz="2400" b="1" i="1"/>
                <a:t>x</a:t>
              </a:r>
              <a:r>
                <a:rPr lang="en-US" altLang="zh-CN" sz="2400" b="1"/>
                <a:t> </a:t>
              </a:r>
              <a:r>
                <a:rPr lang="zh-CN" altLang="zh-CN" sz="2400" b="1"/>
                <a:t>的</a:t>
              </a:r>
              <a:r>
                <a:rPr lang="zh-CN" altLang="en-US" sz="2400" b="1"/>
                <a:t>      </a:t>
              </a:r>
              <a:r>
                <a:rPr lang="zh-CN" altLang="zh-CN" sz="2400" b="1"/>
                <a:t>次幂。</a:t>
              </a:r>
              <a:endParaRPr lang="zh-CN" altLang="en-US" sz="2400" b="1"/>
            </a:p>
          </p:txBody>
        </p:sp>
        <p:sp>
          <p:nvSpPr>
            <p:cNvPr id="67600" name="AutoShape 16">
              <a:extLst>
                <a:ext uri="{FF2B5EF4-FFF2-40B4-BE49-F238E27FC236}">
                  <a16:creationId xmlns:a16="http://schemas.microsoft.com/office/drawing/2014/main" id="{DA7D2B24-20B0-8E9A-78F9-6940390C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056"/>
              <a:ext cx="288" cy="192"/>
            </a:xfrm>
            <a:prstGeom prst="rightArrow">
              <a:avLst>
                <a:gd name="adj1" fmla="val 50000"/>
                <a:gd name="adj2" fmla="val 37500"/>
              </a:avLst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602" name="Rectangle 18">
            <a:extLst>
              <a:ext uri="{FF2B5EF4-FFF2-40B4-BE49-F238E27FC236}">
                <a16:creationId xmlns:a16="http://schemas.microsoft.com/office/drawing/2014/main" id="{FC1B0668-9A40-C3E3-DECE-14AA27879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1447800"/>
            <a:ext cx="5334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400" b="1">
                <a:solidFill>
                  <a:schemeClr val="accent2"/>
                </a:solidFill>
              </a:rPr>
              <a:t>2</a:t>
            </a:r>
            <a:r>
              <a:rPr lang="en-US" altLang="zh-CN" sz="2400" b="1" i="1" baseline="30000">
                <a:solidFill>
                  <a:schemeClr val="accent2"/>
                </a:solidFill>
              </a:rPr>
              <a:t>n</a:t>
            </a:r>
            <a:r>
              <a:rPr lang="en-US" altLang="zh-CN" sz="2400" b="1" baseline="30000">
                <a:solidFill>
                  <a:schemeClr val="accent2"/>
                </a:solidFill>
                <a:sym typeface="Symbol" panose="05050102010706020507" pitchFamily="18" charset="2"/>
              </a:rPr>
              <a:t>1</a:t>
            </a:r>
            <a:endParaRPr lang="en-US" altLang="zh-CN" sz="2400" b="1">
              <a:solidFill>
                <a:schemeClr val="accent2"/>
              </a:solidFill>
            </a:endParaRPr>
          </a:p>
        </p:txBody>
      </p:sp>
      <p:sp>
        <p:nvSpPr>
          <p:cNvPr id="67603" name="Rectangle 19">
            <a:extLst>
              <a:ext uri="{FF2B5EF4-FFF2-40B4-BE49-F238E27FC236}">
                <a16:creationId xmlns:a16="http://schemas.microsoft.com/office/drawing/2014/main" id="{AD4C8846-B063-9E5E-C261-3FE5333FA5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190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</a:rPr>
              <a:t>偶</a:t>
            </a:r>
          </a:p>
        </p:txBody>
      </p:sp>
      <p:sp>
        <p:nvSpPr>
          <p:cNvPr id="67604" name="Rectangle 20">
            <a:extLst>
              <a:ext uri="{FF2B5EF4-FFF2-40B4-BE49-F238E27FC236}">
                <a16:creationId xmlns:a16="http://schemas.microsoft.com/office/drawing/2014/main" id="{1DCD38B5-8321-C249-4F13-24CB71FF05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905000"/>
            <a:ext cx="4572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400" b="1">
                <a:solidFill>
                  <a:schemeClr val="accent2"/>
                </a:solidFill>
              </a:rPr>
              <a:t>奇</a:t>
            </a:r>
          </a:p>
        </p:txBody>
      </p:sp>
      <p:grpSp>
        <p:nvGrpSpPr>
          <p:cNvPr id="67695" name="Group 111">
            <a:extLst>
              <a:ext uri="{FF2B5EF4-FFF2-40B4-BE49-F238E27FC236}">
                <a16:creationId xmlns:a16="http://schemas.microsoft.com/office/drawing/2014/main" id="{EF8A399E-99BF-0AA2-AB56-5DADE283B2E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362200"/>
            <a:ext cx="8291513" cy="2608263"/>
            <a:chOff x="288" y="1488"/>
            <a:chExt cx="5223" cy="1643"/>
          </a:xfrm>
        </p:grpSpPr>
        <p:sp>
          <p:nvSpPr>
            <p:cNvPr id="67606" name="Text Box 22">
              <a:extLst>
                <a:ext uri="{FF2B5EF4-FFF2-40B4-BE49-F238E27FC236}">
                  <a16:creationId xmlns:a16="http://schemas.microsoft.com/office/drawing/2014/main" id="{B066381C-D563-9100-E1E0-30D2A79AD2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8" y="1488"/>
              <a:ext cx="522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74650" indent="-3746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5651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en-US" altLang="zh-CN" b="1">
                  <a:solidFill>
                    <a:srgbClr val="008000"/>
                  </a:solidFill>
                  <a:ea typeface="楷体_GB2312" pitchFamily="49" charset="-122"/>
                  <a:sym typeface="Wingdings" panose="05000000000000000000" pitchFamily="2" charset="2"/>
                </a:rPr>
                <a:t> </a:t>
              </a:r>
              <a:r>
                <a:rPr lang="en-US" altLang="zh-CN" b="1">
                  <a:ea typeface="楷体_GB2312" pitchFamily="49" charset="-122"/>
                  <a:sym typeface="Wingdings" panose="05000000000000000000" pitchFamily="2" charset="2"/>
                </a:rPr>
                <a:t>{ </a:t>
              </a:r>
              <a:r>
                <a:rPr lang="en-US" altLang="zh-CN" b="1" i="1">
                  <a:ea typeface="楷体_GB2312" pitchFamily="49" charset="-122"/>
                </a:rPr>
                <a:t>T</a:t>
              </a:r>
              <a:r>
                <a:rPr lang="en-US" altLang="zh-CN" b="1" baseline="-25000">
                  <a:ea typeface="楷体_GB2312" pitchFamily="49" charset="-122"/>
                </a:rPr>
                <a:t>0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), </a:t>
              </a:r>
              <a:r>
                <a:rPr lang="en-US" altLang="zh-CN" b="1" i="1">
                  <a:ea typeface="楷体_GB2312" pitchFamily="49" charset="-122"/>
                </a:rPr>
                <a:t>T</a:t>
              </a:r>
              <a:r>
                <a:rPr lang="en-US" altLang="zh-CN" b="1" baseline="-25000">
                  <a:ea typeface="楷体_GB2312" pitchFamily="49" charset="-122"/>
                </a:rPr>
                <a:t>1</a:t>
              </a:r>
              <a:r>
                <a:rPr lang="en-US" altLang="zh-CN" b="1">
                  <a:ea typeface="楷体_GB2312" pitchFamily="49" charset="-122"/>
                </a:rPr>
                <a:t>(</a:t>
              </a:r>
              <a:r>
                <a:rPr lang="en-US" altLang="zh-CN" b="1" i="1">
                  <a:ea typeface="楷体_GB2312" pitchFamily="49" charset="-122"/>
                </a:rPr>
                <a:t>x</a:t>
              </a:r>
              <a:r>
                <a:rPr lang="en-US" altLang="zh-CN" b="1">
                  <a:ea typeface="楷体_GB2312" pitchFamily="49" charset="-122"/>
                </a:rPr>
                <a:t>), … } </a:t>
              </a:r>
              <a:r>
                <a:rPr lang="zh-CN" altLang="en-US" b="1">
                  <a:ea typeface="楷体_GB2312" pitchFamily="49" charset="-122"/>
                </a:rPr>
                <a:t>是</a:t>
              </a:r>
              <a:r>
                <a:rPr lang="en-US" altLang="zh-CN" b="1">
                  <a:ea typeface="楷体_GB2312" pitchFamily="49" charset="-122"/>
                </a:rPr>
                <a:t>[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</a:t>
              </a:r>
              <a:r>
                <a:rPr lang="en-US" altLang="zh-CN" b="1">
                  <a:ea typeface="楷体_GB2312" pitchFamily="49" charset="-122"/>
                </a:rPr>
                <a:t>1 , </a:t>
              </a:r>
              <a:r>
                <a:rPr lang="en-US" altLang="zh-CN" b="1">
                  <a:ea typeface="楷体_GB2312" pitchFamily="49" charset="-122"/>
                  <a:sym typeface="Symbol" panose="05050102010706020507" pitchFamily="18" charset="2"/>
                </a:rPr>
                <a:t>1</a:t>
              </a:r>
              <a:r>
                <a:rPr lang="en-US" altLang="zh-CN" b="1" i="1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b="1">
                  <a:ea typeface="楷体_GB2312" pitchFamily="49" charset="-122"/>
                </a:rPr>
                <a:t>]</a:t>
              </a:r>
              <a:r>
                <a:rPr lang="zh-CN" altLang="en-US" b="1">
                  <a:ea typeface="楷体_GB2312" pitchFamily="49" charset="-122"/>
                </a:rPr>
                <a:t>上关于权                         正交的函数族。即在内积                                           的意义下有</a:t>
              </a:r>
            </a:p>
          </p:txBody>
        </p:sp>
        <p:graphicFrame>
          <p:nvGraphicFramePr>
            <p:cNvPr id="67608" name="Object 24">
              <a:extLst>
                <a:ext uri="{FF2B5EF4-FFF2-40B4-BE49-F238E27FC236}">
                  <a16:creationId xmlns:a16="http://schemas.microsoft.com/office/drawing/2014/main" id="{1627956C-63DD-57D3-C90F-E7F02B611A4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90" y="1488"/>
            <a:ext cx="1150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7" imgW="1015920" imgH="444240" progId="Equation.DSMT4">
                    <p:embed/>
                  </p:oleObj>
                </mc:Choice>
                <mc:Fallback>
                  <p:oleObj name="Equation" r:id="rId7" imgW="1015920" imgH="444240" progId="Equation.DSMT4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90" y="1488"/>
                          <a:ext cx="1150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09" name="Object 25">
              <a:extLst>
                <a:ext uri="{FF2B5EF4-FFF2-40B4-BE49-F238E27FC236}">
                  <a16:creationId xmlns:a16="http://schemas.microsoft.com/office/drawing/2014/main" id="{36368C7C-F296-F51A-931C-D342FFFE127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336" y="1872"/>
            <a:ext cx="1965" cy="39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9" imgW="1968480" imgH="355320" progId="Equation.DSMT4">
                    <p:embed/>
                  </p:oleObj>
                </mc:Choice>
                <mc:Fallback>
                  <p:oleObj name="Equation" r:id="rId9" imgW="1968480" imgH="355320" progId="Equation.DSMT4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6" y="1872"/>
                          <a:ext cx="1965" cy="39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7610" name="Object 26">
              <a:extLst>
                <a:ext uri="{FF2B5EF4-FFF2-40B4-BE49-F238E27FC236}">
                  <a16:creationId xmlns:a16="http://schemas.microsoft.com/office/drawing/2014/main" id="{BE9A64C1-FEBC-6CB4-6F04-142188D79F9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576" y="2208"/>
            <a:ext cx="1560" cy="92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1" imgW="1549080" imgH="863280" progId="Equation.DSMT4">
                    <p:embed/>
                  </p:oleObj>
                </mc:Choice>
                <mc:Fallback>
                  <p:oleObj name="Equation" r:id="rId11" imgW="1549080" imgH="863280" progId="Equation.DSMT4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76" y="2208"/>
                          <a:ext cx="1560" cy="92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7612" name="Group 28">
            <a:extLst>
              <a:ext uri="{FF2B5EF4-FFF2-40B4-BE49-F238E27FC236}">
                <a16:creationId xmlns:a16="http://schemas.microsoft.com/office/drawing/2014/main" id="{F56D7F15-89F2-0FD7-A6A9-7A856AA971E6}"/>
              </a:ext>
            </a:extLst>
          </p:cNvPr>
          <p:cNvGrpSpPr>
            <a:grpSpLocks/>
          </p:cNvGrpSpPr>
          <p:nvPr/>
        </p:nvGrpSpPr>
        <p:grpSpPr bwMode="auto">
          <a:xfrm>
            <a:off x="6858000" y="5181600"/>
            <a:ext cx="2079625" cy="1390650"/>
            <a:chOff x="1303" y="1686"/>
            <a:chExt cx="2573" cy="1669"/>
          </a:xfrm>
        </p:grpSpPr>
        <p:grpSp>
          <p:nvGrpSpPr>
            <p:cNvPr id="67613" name="Group 29">
              <a:extLst>
                <a:ext uri="{FF2B5EF4-FFF2-40B4-BE49-F238E27FC236}">
                  <a16:creationId xmlns:a16="http://schemas.microsoft.com/office/drawing/2014/main" id="{41250018-691F-BB9E-D6A4-4909B8AAAF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03" y="2760"/>
              <a:ext cx="2573" cy="595"/>
              <a:chOff x="1303" y="2760"/>
              <a:chExt cx="2573" cy="595"/>
            </a:xfrm>
          </p:grpSpPr>
          <p:sp>
            <p:nvSpPr>
              <p:cNvPr id="67614" name="Freeform 30">
                <a:extLst>
                  <a:ext uri="{FF2B5EF4-FFF2-40B4-BE49-F238E27FC236}">
                    <a16:creationId xmlns:a16="http://schemas.microsoft.com/office/drawing/2014/main" id="{DFB3FCE1-8A38-B8D9-AEF6-3CCF2AB9B3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303" y="2760"/>
                <a:ext cx="2573" cy="481"/>
              </a:xfrm>
              <a:custGeom>
                <a:avLst/>
                <a:gdLst>
                  <a:gd name="T0" fmla="*/ 1570 w 5145"/>
                  <a:gd name="T1" fmla="*/ 0 h 963"/>
                  <a:gd name="T2" fmla="*/ 5145 w 5145"/>
                  <a:gd name="T3" fmla="*/ 0 h 963"/>
                  <a:gd name="T4" fmla="*/ 4182 w 5145"/>
                  <a:gd name="T5" fmla="*/ 963 h 963"/>
                  <a:gd name="T6" fmla="*/ 0 w 5145"/>
                  <a:gd name="T7" fmla="*/ 963 h 963"/>
                  <a:gd name="T8" fmla="*/ 1570 w 5145"/>
                  <a:gd name="T9" fmla="*/ 0 h 9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145" h="963">
                    <a:moveTo>
                      <a:pt x="1570" y="0"/>
                    </a:moveTo>
                    <a:lnTo>
                      <a:pt x="5145" y="0"/>
                    </a:lnTo>
                    <a:lnTo>
                      <a:pt x="4182" y="963"/>
                    </a:lnTo>
                    <a:lnTo>
                      <a:pt x="0" y="963"/>
                    </a:lnTo>
                    <a:lnTo>
                      <a:pt x="1570" y="0"/>
                    </a:lnTo>
                    <a:close/>
                  </a:path>
                </a:pathLst>
              </a:custGeom>
              <a:solidFill>
                <a:srgbClr val="C06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5" name="Rectangle 31">
                <a:extLst>
                  <a:ext uri="{FF2B5EF4-FFF2-40B4-BE49-F238E27FC236}">
                    <a16:creationId xmlns:a16="http://schemas.microsoft.com/office/drawing/2014/main" id="{EBD7F562-A3D3-0AA8-583A-5A9C38521A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05" y="3243"/>
                <a:ext cx="2088" cy="110"/>
              </a:xfrm>
              <a:prstGeom prst="rect">
                <a:avLst/>
              </a:prstGeom>
              <a:solidFill>
                <a:srgbClr val="804000"/>
              </a:solidFill>
              <a:ln w="7938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16" name="Freeform 32">
                <a:extLst>
                  <a:ext uri="{FF2B5EF4-FFF2-40B4-BE49-F238E27FC236}">
                    <a16:creationId xmlns:a16="http://schemas.microsoft.com/office/drawing/2014/main" id="{1B35FA08-2A7E-00B8-16AB-BB1D7630B2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394" y="2760"/>
                <a:ext cx="482" cy="595"/>
              </a:xfrm>
              <a:custGeom>
                <a:avLst/>
                <a:gdLst>
                  <a:gd name="T0" fmla="*/ 963 w 963"/>
                  <a:gd name="T1" fmla="*/ 0 h 1192"/>
                  <a:gd name="T2" fmla="*/ 0 w 963"/>
                  <a:gd name="T3" fmla="*/ 963 h 1192"/>
                  <a:gd name="T4" fmla="*/ 0 w 963"/>
                  <a:gd name="T5" fmla="*/ 1192 h 1192"/>
                  <a:gd name="T6" fmla="*/ 963 w 963"/>
                  <a:gd name="T7" fmla="*/ 223 h 1192"/>
                  <a:gd name="T8" fmla="*/ 963 w 963"/>
                  <a:gd name="T9" fmla="*/ 0 h 11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963" h="1192">
                    <a:moveTo>
                      <a:pt x="963" y="0"/>
                    </a:moveTo>
                    <a:lnTo>
                      <a:pt x="0" y="963"/>
                    </a:lnTo>
                    <a:lnTo>
                      <a:pt x="0" y="1192"/>
                    </a:lnTo>
                    <a:lnTo>
                      <a:pt x="963" y="223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rgbClr val="603000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67617" name="Freeform 33">
              <a:extLst>
                <a:ext uri="{FF2B5EF4-FFF2-40B4-BE49-F238E27FC236}">
                  <a16:creationId xmlns:a16="http://schemas.microsoft.com/office/drawing/2014/main" id="{397A3901-4B80-B34D-E64E-D05872CF0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239" y="2128"/>
              <a:ext cx="20" cy="48"/>
            </a:xfrm>
            <a:custGeom>
              <a:avLst/>
              <a:gdLst>
                <a:gd name="T0" fmla="*/ 0 w 39"/>
                <a:gd name="T1" fmla="*/ 29 h 95"/>
                <a:gd name="T2" fmla="*/ 11 w 39"/>
                <a:gd name="T3" fmla="*/ 15 h 95"/>
                <a:gd name="T4" fmla="*/ 39 w 39"/>
                <a:gd name="T5" fmla="*/ 0 h 95"/>
                <a:gd name="T6" fmla="*/ 38 w 39"/>
                <a:gd name="T7" fmla="*/ 95 h 95"/>
                <a:gd name="T8" fmla="*/ 30 w 39"/>
                <a:gd name="T9" fmla="*/ 83 h 95"/>
                <a:gd name="T10" fmla="*/ 21 w 39"/>
                <a:gd name="T11" fmla="*/ 70 h 95"/>
                <a:gd name="T12" fmla="*/ 8 w 39"/>
                <a:gd name="T13" fmla="*/ 49 h 95"/>
                <a:gd name="T14" fmla="*/ 0 w 39"/>
                <a:gd name="T15" fmla="*/ 29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39" h="95">
                  <a:moveTo>
                    <a:pt x="0" y="29"/>
                  </a:moveTo>
                  <a:lnTo>
                    <a:pt x="11" y="15"/>
                  </a:lnTo>
                  <a:lnTo>
                    <a:pt x="39" y="0"/>
                  </a:lnTo>
                  <a:lnTo>
                    <a:pt x="38" y="95"/>
                  </a:lnTo>
                  <a:lnTo>
                    <a:pt x="30" y="83"/>
                  </a:lnTo>
                  <a:lnTo>
                    <a:pt x="21" y="70"/>
                  </a:lnTo>
                  <a:lnTo>
                    <a:pt x="8" y="49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E0E0E0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18" name="Group 34">
              <a:extLst>
                <a:ext uri="{FF2B5EF4-FFF2-40B4-BE49-F238E27FC236}">
                  <a16:creationId xmlns:a16="http://schemas.microsoft.com/office/drawing/2014/main" id="{89ED7394-53A0-848F-57C9-54DBBFF293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01" y="1975"/>
              <a:ext cx="67" cy="57"/>
              <a:chOff x="2801" y="1975"/>
              <a:chExt cx="67" cy="57"/>
            </a:xfrm>
          </p:grpSpPr>
          <p:sp>
            <p:nvSpPr>
              <p:cNvPr id="67619" name="Oval 35">
                <a:extLst>
                  <a:ext uri="{FF2B5EF4-FFF2-40B4-BE49-F238E27FC236}">
                    <a16:creationId xmlns:a16="http://schemas.microsoft.com/office/drawing/2014/main" id="{C91B9F7C-B4A1-DC0F-0046-52FBA24F1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1" y="1975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0" name="Oval 36">
                <a:extLst>
                  <a:ext uri="{FF2B5EF4-FFF2-40B4-BE49-F238E27FC236}">
                    <a16:creationId xmlns:a16="http://schemas.microsoft.com/office/drawing/2014/main" id="{9486EBBE-E846-9D02-E09A-05F79241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25" y="1982"/>
                <a:ext cx="34" cy="35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21" name="Group 37">
              <a:extLst>
                <a:ext uri="{FF2B5EF4-FFF2-40B4-BE49-F238E27FC236}">
                  <a16:creationId xmlns:a16="http://schemas.microsoft.com/office/drawing/2014/main" id="{AC9CE3F5-0041-F222-F85F-C7C9CB1FB0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" y="1980"/>
              <a:ext cx="67" cy="57"/>
              <a:chOff x="2973" y="1980"/>
              <a:chExt cx="67" cy="57"/>
            </a:xfrm>
          </p:grpSpPr>
          <p:sp>
            <p:nvSpPr>
              <p:cNvPr id="67622" name="Oval 38">
                <a:extLst>
                  <a:ext uri="{FF2B5EF4-FFF2-40B4-BE49-F238E27FC236}">
                    <a16:creationId xmlns:a16="http://schemas.microsoft.com/office/drawing/2014/main" id="{66DE1116-6D04-4E2E-99B2-1A06F06121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3" y="1980"/>
                <a:ext cx="67" cy="57"/>
              </a:xfrm>
              <a:prstGeom prst="ellipse">
                <a:avLst/>
              </a:prstGeom>
              <a:solidFill>
                <a:srgbClr val="FFFFFF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23" name="Oval 39">
                <a:extLst>
                  <a:ext uri="{FF2B5EF4-FFF2-40B4-BE49-F238E27FC236}">
                    <a16:creationId xmlns:a16="http://schemas.microsoft.com/office/drawing/2014/main" id="{988DF560-BA57-4A76-472A-C2E8B9C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96" y="1987"/>
                <a:ext cx="35" cy="36"/>
              </a:xfrm>
              <a:prstGeom prst="ellipse">
                <a:avLst/>
              </a:prstGeom>
              <a:solidFill>
                <a:srgbClr val="618FFD"/>
              </a:solidFill>
              <a:ln w="7938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24" name="Group 40">
              <a:extLst>
                <a:ext uri="{FF2B5EF4-FFF2-40B4-BE49-F238E27FC236}">
                  <a16:creationId xmlns:a16="http://schemas.microsoft.com/office/drawing/2014/main" id="{85CB99C5-1C71-1C9F-3A13-953763F67A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69" y="1686"/>
              <a:ext cx="1380" cy="1387"/>
              <a:chOff x="2169" y="1686"/>
              <a:chExt cx="1380" cy="1387"/>
            </a:xfrm>
          </p:grpSpPr>
          <p:grpSp>
            <p:nvGrpSpPr>
              <p:cNvPr id="67625" name="Group 41">
                <a:extLst>
                  <a:ext uri="{FF2B5EF4-FFF2-40B4-BE49-F238E27FC236}">
                    <a16:creationId xmlns:a16="http://schemas.microsoft.com/office/drawing/2014/main" id="{7E765E59-09A1-614C-C3B4-9CA3D807E38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69" y="1686"/>
                <a:ext cx="1236" cy="1387"/>
                <a:chOff x="2169" y="1686"/>
                <a:chExt cx="1236" cy="1387"/>
              </a:xfrm>
            </p:grpSpPr>
            <p:sp>
              <p:nvSpPr>
                <p:cNvPr id="67626" name="Freeform 42">
                  <a:extLst>
                    <a:ext uri="{FF2B5EF4-FFF2-40B4-BE49-F238E27FC236}">
                      <a16:creationId xmlns:a16="http://schemas.microsoft.com/office/drawing/2014/main" id="{30DD60AF-A2BF-8288-C086-8B14C48E5CF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1" y="1941"/>
                  <a:ext cx="64" cy="155"/>
                </a:xfrm>
                <a:custGeom>
                  <a:avLst/>
                  <a:gdLst>
                    <a:gd name="T0" fmla="*/ 58 w 128"/>
                    <a:gd name="T1" fmla="*/ 18 h 311"/>
                    <a:gd name="T2" fmla="*/ 93 w 128"/>
                    <a:gd name="T3" fmla="*/ 0 h 311"/>
                    <a:gd name="T4" fmla="*/ 110 w 128"/>
                    <a:gd name="T5" fmla="*/ 18 h 311"/>
                    <a:gd name="T6" fmla="*/ 122 w 128"/>
                    <a:gd name="T7" fmla="*/ 63 h 311"/>
                    <a:gd name="T8" fmla="*/ 128 w 128"/>
                    <a:gd name="T9" fmla="*/ 126 h 311"/>
                    <a:gd name="T10" fmla="*/ 122 w 128"/>
                    <a:gd name="T11" fmla="*/ 195 h 311"/>
                    <a:gd name="T12" fmla="*/ 104 w 128"/>
                    <a:gd name="T13" fmla="*/ 259 h 311"/>
                    <a:gd name="T14" fmla="*/ 75 w 128"/>
                    <a:gd name="T15" fmla="*/ 305 h 311"/>
                    <a:gd name="T16" fmla="*/ 35 w 128"/>
                    <a:gd name="T17" fmla="*/ 311 h 311"/>
                    <a:gd name="T18" fmla="*/ 0 w 128"/>
                    <a:gd name="T19" fmla="*/ 218 h 311"/>
                    <a:gd name="T20" fmla="*/ 58 w 128"/>
                    <a:gd name="T21" fmla="*/ 18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8" h="311">
                      <a:moveTo>
                        <a:pt x="58" y="18"/>
                      </a:moveTo>
                      <a:lnTo>
                        <a:pt x="93" y="0"/>
                      </a:lnTo>
                      <a:lnTo>
                        <a:pt x="110" y="18"/>
                      </a:lnTo>
                      <a:lnTo>
                        <a:pt x="122" y="63"/>
                      </a:lnTo>
                      <a:lnTo>
                        <a:pt x="128" y="126"/>
                      </a:lnTo>
                      <a:lnTo>
                        <a:pt x="122" y="195"/>
                      </a:lnTo>
                      <a:lnTo>
                        <a:pt x="104" y="259"/>
                      </a:lnTo>
                      <a:lnTo>
                        <a:pt x="75" y="305"/>
                      </a:lnTo>
                      <a:lnTo>
                        <a:pt x="35" y="311"/>
                      </a:lnTo>
                      <a:lnTo>
                        <a:pt x="0" y="218"/>
                      </a:lnTo>
                      <a:lnTo>
                        <a:pt x="58" y="1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27" name="Freeform 43">
                  <a:extLst>
                    <a:ext uri="{FF2B5EF4-FFF2-40B4-BE49-F238E27FC236}">
                      <a16:creationId xmlns:a16="http://schemas.microsoft.com/office/drawing/2014/main" id="{7FAB48F3-29F7-E012-3ACC-65E5BEB3E3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67" y="1945"/>
                  <a:ext cx="63" cy="155"/>
                </a:xfrm>
                <a:custGeom>
                  <a:avLst/>
                  <a:gdLst>
                    <a:gd name="T0" fmla="*/ 69 w 126"/>
                    <a:gd name="T1" fmla="*/ 16 h 311"/>
                    <a:gd name="T2" fmla="*/ 33 w 126"/>
                    <a:gd name="T3" fmla="*/ 0 h 311"/>
                    <a:gd name="T4" fmla="*/ 17 w 126"/>
                    <a:gd name="T5" fmla="*/ 16 h 311"/>
                    <a:gd name="T6" fmla="*/ 5 w 126"/>
                    <a:gd name="T7" fmla="*/ 62 h 311"/>
                    <a:gd name="T8" fmla="*/ 0 w 126"/>
                    <a:gd name="T9" fmla="*/ 126 h 311"/>
                    <a:gd name="T10" fmla="*/ 5 w 126"/>
                    <a:gd name="T11" fmla="*/ 195 h 311"/>
                    <a:gd name="T12" fmla="*/ 23 w 126"/>
                    <a:gd name="T13" fmla="*/ 259 h 311"/>
                    <a:gd name="T14" fmla="*/ 51 w 126"/>
                    <a:gd name="T15" fmla="*/ 305 h 311"/>
                    <a:gd name="T16" fmla="*/ 91 w 126"/>
                    <a:gd name="T17" fmla="*/ 311 h 311"/>
                    <a:gd name="T18" fmla="*/ 126 w 126"/>
                    <a:gd name="T19" fmla="*/ 218 h 311"/>
                    <a:gd name="T20" fmla="*/ 69 w 126"/>
                    <a:gd name="T21" fmla="*/ 16 h 31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126" h="311">
                      <a:moveTo>
                        <a:pt x="69" y="16"/>
                      </a:moveTo>
                      <a:lnTo>
                        <a:pt x="33" y="0"/>
                      </a:lnTo>
                      <a:lnTo>
                        <a:pt x="17" y="16"/>
                      </a:lnTo>
                      <a:lnTo>
                        <a:pt x="5" y="62"/>
                      </a:lnTo>
                      <a:lnTo>
                        <a:pt x="0" y="126"/>
                      </a:lnTo>
                      <a:lnTo>
                        <a:pt x="5" y="195"/>
                      </a:lnTo>
                      <a:lnTo>
                        <a:pt x="23" y="259"/>
                      </a:lnTo>
                      <a:lnTo>
                        <a:pt x="51" y="305"/>
                      </a:lnTo>
                      <a:lnTo>
                        <a:pt x="91" y="311"/>
                      </a:lnTo>
                      <a:lnTo>
                        <a:pt x="126" y="218"/>
                      </a:lnTo>
                      <a:lnTo>
                        <a:pt x="69" y="16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7628" name="Group 44">
                  <a:extLst>
                    <a:ext uri="{FF2B5EF4-FFF2-40B4-BE49-F238E27FC236}">
                      <a16:creationId xmlns:a16="http://schemas.microsoft.com/office/drawing/2014/main" id="{E28D4770-814E-872D-2E8A-49AA9153FED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69" y="2067"/>
                  <a:ext cx="1236" cy="1006"/>
                  <a:chOff x="2169" y="2067"/>
                  <a:chExt cx="1236" cy="1006"/>
                </a:xfrm>
              </p:grpSpPr>
              <p:sp>
                <p:nvSpPr>
                  <p:cNvPr id="67629" name="Freeform 45">
                    <a:extLst>
                      <a:ext uri="{FF2B5EF4-FFF2-40B4-BE49-F238E27FC236}">
                        <a16:creationId xmlns:a16="http://schemas.microsoft.com/office/drawing/2014/main" id="{C2F3FEF0-C750-7624-E63A-466838CA6F7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169" y="2107"/>
                    <a:ext cx="1236" cy="655"/>
                  </a:xfrm>
                  <a:custGeom>
                    <a:avLst/>
                    <a:gdLst>
                      <a:gd name="T0" fmla="*/ 555 w 2472"/>
                      <a:gd name="T1" fmla="*/ 1310 h 1310"/>
                      <a:gd name="T2" fmla="*/ 553 w 2472"/>
                      <a:gd name="T3" fmla="*/ 1263 h 1310"/>
                      <a:gd name="T4" fmla="*/ 555 w 2472"/>
                      <a:gd name="T5" fmla="*/ 1180 h 1310"/>
                      <a:gd name="T6" fmla="*/ 565 w 2472"/>
                      <a:gd name="T7" fmla="*/ 1093 h 1310"/>
                      <a:gd name="T8" fmla="*/ 510 w 2472"/>
                      <a:gd name="T9" fmla="*/ 1128 h 1310"/>
                      <a:gd name="T10" fmla="*/ 461 w 2472"/>
                      <a:gd name="T11" fmla="*/ 1159 h 1310"/>
                      <a:gd name="T12" fmla="*/ 359 w 2472"/>
                      <a:gd name="T13" fmla="*/ 1194 h 1310"/>
                      <a:gd name="T14" fmla="*/ 267 w 2472"/>
                      <a:gd name="T15" fmla="*/ 1206 h 1310"/>
                      <a:gd name="T16" fmla="*/ 206 w 2472"/>
                      <a:gd name="T17" fmla="*/ 1203 h 1310"/>
                      <a:gd name="T18" fmla="*/ 164 w 2472"/>
                      <a:gd name="T19" fmla="*/ 1183 h 1310"/>
                      <a:gd name="T20" fmla="*/ 117 w 2472"/>
                      <a:gd name="T21" fmla="*/ 1124 h 1310"/>
                      <a:gd name="T22" fmla="*/ 65 w 2472"/>
                      <a:gd name="T23" fmla="*/ 1032 h 1310"/>
                      <a:gd name="T24" fmla="*/ 39 w 2472"/>
                      <a:gd name="T25" fmla="*/ 955 h 1310"/>
                      <a:gd name="T26" fmla="*/ 24 w 2472"/>
                      <a:gd name="T27" fmla="*/ 890 h 1310"/>
                      <a:gd name="T28" fmla="*/ 11 w 2472"/>
                      <a:gd name="T29" fmla="*/ 828 h 1310"/>
                      <a:gd name="T30" fmla="*/ 5 w 2472"/>
                      <a:gd name="T31" fmla="*/ 773 h 1310"/>
                      <a:gd name="T32" fmla="*/ 0 w 2472"/>
                      <a:gd name="T33" fmla="*/ 705 h 1310"/>
                      <a:gd name="T34" fmla="*/ 0 w 2472"/>
                      <a:gd name="T35" fmla="*/ 622 h 1310"/>
                      <a:gd name="T36" fmla="*/ 2 w 2472"/>
                      <a:gd name="T37" fmla="*/ 546 h 1310"/>
                      <a:gd name="T38" fmla="*/ 14 w 2472"/>
                      <a:gd name="T39" fmla="*/ 475 h 1310"/>
                      <a:gd name="T40" fmla="*/ 25 w 2472"/>
                      <a:gd name="T41" fmla="*/ 403 h 1310"/>
                      <a:gd name="T42" fmla="*/ 39 w 2472"/>
                      <a:gd name="T43" fmla="*/ 336 h 1310"/>
                      <a:gd name="T44" fmla="*/ 57 w 2472"/>
                      <a:gd name="T45" fmla="*/ 271 h 1310"/>
                      <a:gd name="T46" fmla="*/ 82 w 2472"/>
                      <a:gd name="T47" fmla="*/ 183 h 1310"/>
                      <a:gd name="T48" fmla="*/ 112 w 2472"/>
                      <a:gd name="T49" fmla="*/ 133 h 1310"/>
                      <a:gd name="T50" fmla="*/ 142 w 2472"/>
                      <a:gd name="T51" fmla="*/ 79 h 1310"/>
                      <a:gd name="T52" fmla="*/ 164 w 2472"/>
                      <a:gd name="T53" fmla="*/ 114 h 1310"/>
                      <a:gd name="T54" fmla="*/ 189 w 2472"/>
                      <a:gd name="T55" fmla="*/ 152 h 1310"/>
                      <a:gd name="T56" fmla="*/ 234 w 2472"/>
                      <a:gd name="T57" fmla="*/ 202 h 1310"/>
                      <a:gd name="T58" fmla="*/ 272 w 2472"/>
                      <a:gd name="T59" fmla="*/ 225 h 1310"/>
                      <a:gd name="T60" fmla="*/ 315 w 2472"/>
                      <a:gd name="T61" fmla="*/ 237 h 1310"/>
                      <a:gd name="T62" fmla="*/ 393 w 2472"/>
                      <a:gd name="T63" fmla="*/ 218 h 1310"/>
                      <a:gd name="T64" fmla="*/ 478 w 2472"/>
                      <a:gd name="T65" fmla="*/ 176 h 1310"/>
                      <a:gd name="T66" fmla="*/ 484 w 2472"/>
                      <a:gd name="T67" fmla="*/ 275 h 1310"/>
                      <a:gd name="T68" fmla="*/ 518 w 2472"/>
                      <a:gd name="T69" fmla="*/ 505 h 1310"/>
                      <a:gd name="T70" fmla="*/ 507 w 2472"/>
                      <a:gd name="T71" fmla="*/ 621 h 1310"/>
                      <a:gd name="T72" fmla="*/ 588 w 2472"/>
                      <a:gd name="T73" fmla="*/ 460 h 1310"/>
                      <a:gd name="T74" fmla="*/ 657 w 2472"/>
                      <a:gd name="T75" fmla="*/ 345 h 1310"/>
                      <a:gd name="T76" fmla="*/ 726 w 2472"/>
                      <a:gd name="T77" fmla="*/ 265 h 1310"/>
                      <a:gd name="T78" fmla="*/ 818 w 2472"/>
                      <a:gd name="T79" fmla="*/ 173 h 1310"/>
                      <a:gd name="T80" fmla="*/ 899 w 2472"/>
                      <a:gd name="T81" fmla="*/ 102 h 1310"/>
                      <a:gd name="T82" fmla="*/ 1060 w 2472"/>
                      <a:gd name="T83" fmla="*/ 34 h 1310"/>
                      <a:gd name="T84" fmla="*/ 1244 w 2472"/>
                      <a:gd name="T85" fmla="*/ 0 h 1310"/>
                      <a:gd name="T86" fmla="*/ 1461 w 2472"/>
                      <a:gd name="T87" fmla="*/ 0 h 1310"/>
                      <a:gd name="T88" fmla="*/ 1830 w 2472"/>
                      <a:gd name="T89" fmla="*/ 57 h 1310"/>
                      <a:gd name="T90" fmla="*/ 2071 w 2472"/>
                      <a:gd name="T91" fmla="*/ 161 h 1310"/>
                      <a:gd name="T92" fmla="*/ 2219 w 2472"/>
                      <a:gd name="T93" fmla="*/ 287 h 1310"/>
                      <a:gd name="T94" fmla="*/ 2323 w 2472"/>
                      <a:gd name="T95" fmla="*/ 439 h 1310"/>
                      <a:gd name="T96" fmla="*/ 2415 w 2472"/>
                      <a:gd name="T97" fmla="*/ 587 h 1310"/>
                      <a:gd name="T98" fmla="*/ 2461 w 2472"/>
                      <a:gd name="T99" fmla="*/ 737 h 1310"/>
                      <a:gd name="T100" fmla="*/ 2472 w 2472"/>
                      <a:gd name="T101" fmla="*/ 1059 h 1310"/>
                      <a:gd name="T102" fmla="*/ 2461 w 2472"/>
                      <a:gd name="T103" fmla="*/ 1310 h 1310"/>
                      <a:gd name="T104" fmla="*/ 555 w 2472"/>
                      <a:gd name="T105" fmla="*/ 1310 h 131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</a:cxnLst>
                    <a:rect l="0" t="0" r="r" b="b"/>
                    <a:pathLst>
                      <a:path w="2472" h="1310">
                        <a:moveTo>
                          <a:pt x="555" y="1310"/>
                        </a:moveTo>
                        <a:lnTo>
                          <a:pt x="553" y="1263"/>
                        </a:lnTo>
                        <a:lnTo>
                          <a:pt x="555" y="1180"/>
                        </a:lnTo>
                        <a:lnTo>
                          <a:pt x="565" y="1093"/>
                        </a:lnTo>
                        <a:lnTo>
                          <a:pt x="510" y="1128"/>
                        </a:lnTo>
                        <a:lnTo>
                          <a:pt x="461" y="1159"/>
                        </a:lnTo>
                        <a:lnTo>
                          <a:pt x="359" y="1194"/>
                        </a:lnTo>
                        <a:lnTo>
                          <a:pt x="267" y="1206"/>
                        </a:lnTo>
                        <a:lnTo>
                          <a:pt x="206" y="1203"/>
                        </a:lnTo>
                        <a:lnTo>
                          <a:pt x="164" y="1183"/>
                        </a:lnTo>
                        <a:lnTo>
                          <a:pt x="117" y="1124"/>
                        </a:lnTo>
                        <a:lnTo>
                          <a:pt x="65" y="1032"/>
                        </a:lnTo>
                        <a:lnTo>
                          <a:pt x="39" y="955"/>
                        </a:lnTo>
                        <a:lnTo>
                          <a:pt x="24" y="890"/>
                        </a:lnTo>
                        <a:lnTo>
                          <a:pt x="11" y="828"/>
                        </a:lnTo>
                        <a:lnTo>
                          <a:pt x="5" y="773"/>
                        </a:lnTo>
                        <a:lnTo>
                          <a:pt x="0" y="705"/>
                        </a:lnTo>
                        <a:lnTo>
                          <a:pt x="0" y="622"/>
                        </a:lnTo>
                        <a:lnTo>
                          <a:pt x="2" y="546"/>
                        </a:lnTo>
                        <a:lnTo>
                          <a:pt x="14" y="475"/>
                        </a:lnTo>
                        <a:lnTo>
                          <a:pt x="25" y="403"/>
                        </a:lnTo>
                        <a:lnTo>
                          <a:pt x="39" y="336"/>
                        </a:lnTo>
                        <a:lnTo>
                          <a:pt x="57" y="271"/>
                        </a:lnTo>
                        <a:lnTo>
                          <a:pt x="82" y="183"/>
                        </a:lnTo>
                        <a:lnTo>
                          <a:pt x="112" y="133"/>
                        </a:lnTo>
                        <a:lnTo>
                          <a:pt x="142" y="79"/>
                        </a:lnTo>
                        <a:lnTo>
                          <a:pt x="164" y="114"/>
                        </a:lnTo>
                        <a:lnTo>
                          <a:pt x="189" y="152"/>
                        </a:lnTo>
                        <a:lnTo>
                          <a:pt x="234" y="202"/>
                        </a:lnTo>
                        <a:lnTo>
                          <a:pt x="272" y="225"/>
                        </a:lnTo>
                        <a:lnTo>
                          <a:pt x="315" y="237"/>
                        </a:lnTo>
                        <a:lnTo>
                          <a:pt x="393" y="218"/>
                        </a:lnTo>
                        <a:lnTo>
                          <a:pt x="478" y="176"/>
                        </a:lnTo>
                        <a:lnTo>
                          <a:pt x="484" y="275"/>
                        </a:lnTo>
                        <a:lnTo>
                          <a:pt x="518" y="505"/>
                        </a:lnTo>
                        <a:lnTo>
                          <a:pt x="507" y="621"/>
                        </a:lnTo>
                        <a:lnTo>
                          <a:pt x="588" y="460"/>
                        </a:lnTo>
                        <a:lnTo>
                          <a:pt x="657" y="345"/>
                        </a:lnTo>
                        <a:lnTo>
                          <a:pt x="726" y="265"/>
                        </a:lnTo>
                        <a:lnTo>
                          <a:pt x="818" y="173"/>
                        </a:lnTo>
                        <a:lnTo>
                          <a:pt x="899" y="102"/>
                        </a:lnTo>
                        <a:lnTo>
                          <a:pt x="1060" y="34"/>
                        </a:lnTo>
                        <a:lnTo>
                          <a:pt x="1244" y="0"/>
                        </a:lnTo>
                        <a:lnTo>
                          <a:pt x="1461" y="0"/>
                        </a:lnTo>
                        <a:lnTo>
                          <a:pt x="1830" y="57"/>
                        </a:lnTo>
                        <a:lnTo>
                          <a:pt x="2071" y="161"/>
                        </a:lnTo>
                        <a:lnTo>
                          <a:pt x="2219" y="287"/>
                        </a:lnTo>
                        <a:lnTo>
                          <a:pt x="2323" y="439"/>
                        </a:lnTo>
                        <a:lnTo>
                          <a:pt x="2415" y="587"/>
                        </a:lnTo>
                        <a:lnTo>
                          <a:pt x="2461" y="737"/>
                        </a:lnTo>
                        <a:lnTo>
                          <a:pt x="2472" y="1059"/>
                        </a:lnTo>
                        <a:lnTo>
                          <a:pt x="2461" y="1310"/>
                        </a:lnTo>
                        <a:lnTo>
                          <a:pt x="555" y="1310"/>
                        </a:lnTo>
                        <a:close/>
                      </a:path>
                    </a:pathLst>
                  </a:custGeom>
                  <a:solidFill>
                    <a:srgbClr val="C0C0FF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grpSp>
                <p:nvGrpSpPr>
                  <p:cNvPr id="67630" name="Group 46">
                    <a:extLst>
                      <a:ext uri="{FF2B5EF4-FFF2-40B4-BE49-F238E27FC236}">
                        <a16:creationId xmlns:a16="http://schemas.microsoft.com/office/drawing/2014/main" id="{BE7603DA-334B-3E51-6EF4-C6143F8F7845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2681" y="2067"/>
                    <a:ext cx="449" cy="1006"/>
                    <a:chOff x="2681" y="2067"/>
                    <a:chExt cx="449" cy="1006"/>
                  </a:xfrm>
                </p:grpSpPr>
                <p:sp>
                  <p:nvSpPr>
                    <p:cNvPr id="67631" name="Freeform 47">
                      <a:extLst>
                        <a:ext uri="{FF2B5EF4-FFF2-40B4-BE49-F238E27FC236}">
                          <a16:creationId xmlns:a16="http://schemas.microsoft.com/office/drawing/2014/main" id="{38B4134A-AA88-D24F-DC4F-C3A110256893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681" y="2067"/>
                      <a:ext cx="449" cy="404"/>
                    </a:xfrm>
                    <a:custGeom>
                      <a:avLst/>
                      <a:gdLst>
                        <a:gd name="T0" fmla="*/ 23 w 896"/>
                        <a:gd name="T1" fmla="*/ 161 h 808"/>
                        <a:gd name="T2" fmla="*/ 0 w 896"/>
                        <a:gd name="T3" fmla="*/ 299 h 808"/>
                        <a:gd name="T4" fmla="*/ 35 w 896"/>
                        <a:gd name="T5" fmla="*/ 449 h 808"/>
                        <a:gd name="T6" fmla="*/ 46 w 896"/>
                        <a:gd name="T7" fmla="*/ 541 h 808"/>
                        <a:gd name="T8" fmla="*/ 52 w 896"/>
                        <a:gd name="T9" fmla="*/ 578 h 808"/>
                        <a:gd name="T10" fmla="*/ 72 w 896"/>
                        <a:gd name="T11" fmla="*/ 631 h 808"/>
                        <a:gd name="T12" fmla="*/ 90 w 896"/>
                        <a:gd name="T13" fmla="*/ 677 h 808"/>
                        <a:gd name="T14" fmla="*/ 133 w 896"/>
                        <a:gd name="T15" fmla="*/ 731 h 808"/>
                        <a:gd name="T16" fmla="*/ 163 w 896"/>
                        <a:gd name="T17" fmla="*/ 769 h 808"/>
                        <a:gd name="T18" fmla="*/ 207 w 896"/>
                        <a:gd name="T19" fmla="*/ 805 h 808"/>
                        <a:gd name="T20" fmla="*/ 391 w 896"/>
                        <a:gd name="T21" fmla="*/ 587 h 808"/>
                        <a:gd name="T22" fmla="*/ 595 w 896"/>
                        <a:gd name="T23" fmla="*/ 808 h 808"/>
                        <a:gd name="T24" fmla="*/ 641 w 896"/>
                        <a:gd name="T25" fmla="*/ 765 h 808"/>
                        <a:gd name="T26" fmla="*/ 680 w 896"/>
                        <a:gd name="T27" fmla="*/ 716 h 808"/>
                        <a:gd name="T28" fmla="*/ 714 w 896"/>
                        <a:gd name="T29" fmla="*/ 654 h 808"/>
                        <a:gd name="T30" fmla="*/ 759 w 896"/>
                        <a:gd name="T31" fmla="*/ 587 h 808"/>
                        <a:gd name="T32" fmla="*/ 827 w 896"/>
                        <a:gd name="T33" fmla="*/ 449 h 808"/>
                        <a:gd name="T34" fmla="*/ 873 w 896"/>
                        <a:gd name="T35" fmla="*/ 242 h 808"/>
                        <a:gd name="T36" fmla="*/ 896 w 896"/>
                        <a:gd name="T37" fmla="*/ 138 h 808"/>
                        <a:gd name="T38" fmla="*/ 747 w 896"/>
                        <a:gd name="T39" fmla="*/ 47 h 808"/>
                        <a:gd name="T40" fmla="*/ 586 w 896"/>
                        <a:gd name="T41" fmla="*/ 0 h 808"/>
                        <a:gd name="T42" fmla="*/ 332 w 896"/>
                        <a:gd name="T43" fmla="*/ 13 h 808"/>
                        <a:gd name="T44" fmla="*/ 149 w 896"/>
                        <a:gd name="T45" fmla="*/ 59 h 808"/>
                        <a:gd name="T46" fmla="*/ 23 w 896"/>
                        <a:gd name="T47" fmla="*/ 161 h 808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  <a:cxn ang="0">
                          <a:pos x="T32" y="T33"/>
                        </a:cxn>
                        <a:cxn ang="0">
                          <a:pos x="T34" y="T35"/>
                        </a:cxn>
                        <a:cxn ang="0">
                          <a:pos x="T36" y="T37"/>
                        </a:cxn>
                        <a:cxn ang="0">
                          <a:pos x="T38" y="T39"/>
                        </a:cxn>
                        <a:cxn ang="0">
                          <a:pos x="T40" y="T41"/>
                        </a:cxn>
                        <a:cxn ang="0">
                          <a:pos x="T42" y="T43"/>
                        </a:cxn>
                        <a:cxn ang="0">
                          <a:pos x="T44" y="T45"/>
                        </a:cxn>
                        <a:cxn ang="0">
                          <a:pos x="T46" y="T47"/>
                        </a:cxn>
                      </a:cxnLst>
                      <a:rect l="0" t="0" r="r" b="b"/>
                      <a:pathLst>
                        <a:path w="896" h="808">
                          <a:moveTo>
                            <a:pt x="23" y="161"/>
                          </a:moveTo>
                          <a:lnTo>
                            <a:pt x="0" y="299"/>
                          </a:lnTo>
                          <a:lnTo>
                            <a:pt x="35" y="449"/>
                          </a:lnTo>
                          <a:lnTo>
                            <a:pt x="46" y="541"/>
                          </a:lnTo>
                          <a:lnTo>
                            <a:pt x="52" y="578"/>
                          </a:lnTo>
                          <a:lnTo>
                            <a:pt x="72" y="631"/>
                          </a:lnTo>
                          <a:lnTo>
                            <a:pt x="90" y="677"/>
                          </a:lnTo>
                          <a:lnTo>
                            <a:pt x="133" y="731"/>
                          </a:lnTo>
                          <a:lnTo>
                            <a:pt x="163" y="769"/>
                          </a:lnTo>
                          <a:lnTo>
                            <a:pt x="207" y="805"/>
                          </a:lnTo>
                          <a:lnTo>
                            <a:pt x="391" y="587"/>
                          </a:lnTo>
                          <a:lnTo>
                            <a:pt x="595" y="808"/>
                          </a:lnTo>
                          <a:lnTo>
                            <a:pt x="641" y="765"/>
                          </a:lnTo>
                          <a:lnTo>
                            <a:pt x="680" y="716"/>
                          </a:lnTo>
                          <a:lnTo>
                            <a:pt x="714" y="654"/>
                          </a:lnTo>
                          <a:lnTo>
                            <a:pt x="759" y="587"/>
                          </a:lnTo>
                          <a:lnTo>
                            <a:pt x="827" y="449"/>
                          </a:lnTo>
                          <a:lnTo>
                            <a:pt x="873" y="242"/>
                          </a:lnTo>
                          <a:lnTo>
                            <a:pt x="896" y="138"/>
                          </a:lnTo>
                          <a:lnTo>
                            <a:pt x="747" y="47"/>
                          </a:lnTo>
                          <a:lnTo>
                            <a:pt x="586" y="0"/>
                          </a:lnTo>
                          <a:lnTo>
                            <a:pt x="332" y="13"/>
                          </a:lnTo>
                          <a:lnTo>
                            <a:pt x="149" y="59"/>
                          </a:lnTo>
                          <a:lnTo>
                            <a:pt x="23" y="161"/>
                          </a:lnTo>
                          <a:close/>
                        </a:path>
                      </a:pathLst>
                    </a:custGeom>
                    <a:solidFill>
                      <a:srgbClr val="FFFFFF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67632" name="Freeform 48">
                      <a:extLst>
                        <a:ext uri="{FF2B5EF4-FFF2-40B4-BE49-F238E27FC236}">
                          <a16:creationId xmlns:a16="http://schemas.microsoft.com/office/drawing/2014/main" id="{CD16BAD3-4605-4622-FB63-5A4929542ED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750" y="2360"/>
                      <a:ext cx="276" cy="713"/>
                    </a:xfrm>
                    <a:custGeom>
                      <a:avLst/>
                      <a:gdLst>
                        <a:gd name="T0" fmla="*/ 254 w 553"/>
                        <a:gd name="T1" fmla="*/ 0 h 1424"/>
                        <a:gd name="T2" fmla="*/ 121 w 553"/>
                        <a:gd name="T3" fmla="*/ 160 h 1424"/>
                        <a:gd name="T4" fmla="*/ 173 w 553"/>
                        <a:gd name="T5" fmla="*/ 287 h 1424"/>
                        <a:gd name="T6" fmla="*/ 82 w 553"/>
                        <a:gd name="T7" fmla="*/ 460 h 1424"/>
                        <a:gd name="T8" fmla="*/ 25 w 553"/>
                        <a:gd name="T9" fmla="*/ 700 h 1424"/>
                        <a:gd name="T10" fmla="*/ 0 w 553"/>
                        <a:gd name="T11" fmla="*/ 861 h 1424"/>
                        <a:gd name="T12" fmla="*/ 25 w 553"/>
                        <a:gd name="T13" fmla="*/ 1011 h 1424"/>
                        <a:gd name="T14" fmla="*/ 70 w 553"/>
                        <a:gd name="T15" fmla="*/ 1194 h 1424"/>
                        <a:gd name="T16" fmla="*/ 288 w 553"/>
                        <a:gd name="T17" fmla="*/ 1424 h 1424"/>
                        <a:gd name="T18" fmla="*/ 506 w 553"/>
                        <a:gd name="T19" fmla="*/ 1149 h 1424"/>
                        <a:gd name="T20" fmla="*/ 553 w 553"/>
                        <a:gd name="T21" fmla="*/ 895 h 1424"/>
                        <a:gd name="T22" fmla="*/ 518 w 553"/>
                        <a:gd name="T23" fmla="*/ 654 h 1424"/>
                        <a:gd name="T24" fmla="*/ 460 w 553"/>
                        <a:gd name="T25" fmla="*/ 448 h 1424"/>
                        <a:gd name="T26" fmla="*/ 368 w 553"/>
                        <a:gd name="T27" fmla="*/ 275 h 1424"/>
                        <a:gd name="T28" fmla="*/ 437 w 553"/>
                        <a:gd name="T29" fmla="*/ 195 h 1424"/>
                        <a:gd name="T30" fmla="*/ 254 w 553"/>
                        <a:gd name="T31" fmla="*/ 0 h 1424"/>
                      </a:gdLst>
                      <a:ahLst/>
                      <a:cxnLst>
                        <a:cxn ang="0">
                          <a:pos x="T0" y="T1"/>
                        </a:cxn>
                        <a:cxn ang="0">
                          <a:pos x="T2" y="T3"/>
                        </a:cxn>
                        <a:cxn ang="0">
                          <a:pos x="T4" y="T5"/>
                        </a:cxn>
                        <a:cxn ang="0">
                          <a:pos x="T6" y="T7"/>
                        </a:cxn>
                        <a:cxn ang="0">
                          <a:pos x="T8" y="T9"/>
                        </a:cxn>
                        <a:cxn ang="0">
                          <a:pos x="T10" y="T11"/>
                        </a:cxn>
                        <a:cxn ang="0">
                          <a:pos x="T12" y="T13"/>
                        </a:cxn>
                        <a:cxn ang="0">
                          <a:pos x="T14" y="T15"/>
                        </a:cxn>
                        <a:cxn ang="0">
                          <a:pos x="T16" y="T17"/>
                        </a:cxn>
                        <a:cxn ang="0">
                          <a:pos x="T18" y="T19"/>
                        </a:cxn>
                        <a:cxn ang="0">
                          <a:pos x="T20" y="T21"/>
                        </a:cxn>
                        <a:cxn ang="0">
                          <a:pos x="T22" y="T23"/>
                        </a:cxn>
                        <a:cxn ang="0">
                          <a:pos x="T24" y="T25"/>
                        </a:cxn>
                        <a:cxn ang="0">
                          <a:pos x="T26" y="T27"/>
                        </a:cxn>
                        <a:cxn ang="0">
                          <a:pos x="T28" y="T29"/>
                        </a:cxn>
                        <a:cxn ang="0">
                          <a:pos x="T30" y="T31"/>
                        </a:cxn>
                      </a:cxnLst>
                      <a:rect l="0" t="0" r="r" b="b"/>
                      <a:pathLst>
                        <a:path w="553" h="1424">
                          <a:moveTo>
                            <a:pt x="254" y="0"/>
                          </a:moveTo>
                          <a:lnTo>
                            <a:pt x="121" y="160"/>
                          </a:lnTo>
                          <a:lnTo>
                            <a:pt x="173" y="287"/>
                          </a:lnTo>
                          <a:lnTo>
                            <a:pt x="82" y="460"/>
                          </a:lnTo>
                          <a:lnTo>
                            <a:pt x="25" y="700"/>
                          </a:lnTo>
                          <a:lnTo>
                            <a:pt x="0" y="861"/>
                          </a:lnTo>
                          <a:lnTo>
                            <a:pt x="25" y="1011"/>
                          </a:lnTo>
                          <a:lnTo>
                            <a:pt x="70" y="1194"/>
                          </a:lnTo>
                          <a:lnTo>
                            <a:pt x="288" y="1424"/>
                          </a:lnTo>
                          <a:lnTo>
                            <a:pt x="506" y="1149"/>
                          </a:lnTo>
                          <a:lnTo>
                            <a:pt x="553" y="895"/>
                          </a:lnTo>
                          <a:lnTo>
                            <a:pt x="518" y="654"/>
                          </a:lnTo>
                          <a:lnTo>
                            <a:pt x="460" y="448"/>
                          </a:lnTo>
                          <a:lnTo>
                            <a:pt x="368" y="275"/>
                          </a:lnTo>
                          <a:lnTo>
                            <a:pt x="437" y="195"/>
                          </a:lnTo>
                          <a:lnTo>
                            <a:pt x="254" y="0"/>
                          </a:lnTo>
                          <a:close/>
                        </a:path>
                      </a:pathLst>
                    </a:custGeom>
                    <a:solidFill>
                      <a:srgbClr val="A000A0"/>
                    </a:solidFill>
                    <a:ln w="7938">
                      <a:solidFill>
                        <a:srgbClr val="000000"/>
                      </a:solidFill>
                      <a:prstDash val="solid"/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</p:grpSp>
            <p:sp>
              <p:nvSpPr>
                <p:cNvPr id="67633" name="Freeform 49">
                  <a:extLst>
                    <a:ext uri="{FF2B5EF4-FFF2-40B4-BE49-F238E27FC236}">
                      <a16:creationId xmlns:a16="http://schemas.microsoft.com/office/drawing/2014/main" id="{E8D9944B-DFBF-4FAB-F871-E5D401B199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9" y="2008"/>
                  <a:ext cx="347" cy="436"/>
                </a:xfrm>
                <a:custGeom>
                  <a:avLst/>
                  <a:gdLst>
                    <a:gd name="T0" fmla="*/ 331 w 693"/>
                    <a:gd name="T1" fmla="*/ 38 h 873"/>
                    <a:gd name="T2" fmla="*/ 352 w 693"/>
                    <a:gd name="T3" fmla="*/ 11 h 873"/>
                    <a:gd name="T4" fmla="*/ 388 w 693"/>
                    <a:gd name="T5" fmla="*/ 0 h 873"/>
                    <a:gd name="T6" fmla="*/ 411 w 693"/>
                    <a:gd name="T7" fmla="*/ 3 h 873"/>
                    <a:gd name="T8" fmla="*/ 422 w 693"/>
                    <a:gd name="T9" fmla="*/ 18 h 873"/>
                    <a:gd name="T10" fmla="*/ 435 w 693"/>
                    <a:gd name="T11" fmla="*/ 51 h 873"/>
                    <a:gd name="T12" fmla="*/ 439 w 693"/>
                    <a:gd name="T13" fmla="*/ 114 h 873"/>
                    <a:gd name="T14" fmla="*/ 434 w 693"/>
                    <a:gd name="T15" fmla="*/ 174 h 873"/>
                    <a:gd name="T16" fmla="*/ 432 w 693"/>
                    <a:gd name="T17" fmla="*/ 212 h 873"/>
                    <a:gd name="T18" fmla="*/ 444 w 693"/>
                    <a:gd name="T19" fmla="*/ 300 h 873"/>
                    <a:gd name="T20" fmla="*/ 460 w 693"/>
                    <a:gd name="T21" fmla="*/ 366 h 873"/>
                    <a:gd name="T22" fmla="*/ 468 w 693"/>
                    <a:gd name="T23" fmla="*/ 389 h 873"/>
                    <a:gd name="T24" fmla="*/ 489 w 693"/>
                    <a:gd name="T25" fmla="*/ 429 h 873"/>
                    <a:gd name="T26" fmla="*/ 531 w 693"/>
                    <a:gd name="T27" fmla="*/ 561 h 873"/>
                    <a:gd name="T28" fmla="*/ 563 w 693"/>
                    <a:gd name="T29" fmla="*/ 597 h 873"/>
                    <a:gd name="T30" fmla="*/ 617 w 693"/>
                    <a:gd name="T31" fmla="*/ 653 h 873"/>
                    <a:gd name="T32" fmla="*/ 693 w 693"/>
                    <a:gd name="T33" fmla="*/ 727 h 873"/>
                    <a:gd name="T34" fmla="*/ 422 w 693"/>
                    <a:gd name="T35" fmla="*/ 873 h 873"/>
                    <a:gd name="T36" fmla="*/ 259 w 693"/>
                    <a:gd name="T37" fmla="*/ 689 h 873"/>
                    <a:gd name="T38" fmla="*/ 195 w 693"/>
                    <a:gd name="T39" fmla="*/ 717 h 873"/>
                    <a:gd name="T40" fmla="*/ 96 w 693"/>
                    <a:gd name="T41" fmla="*/ 736 h 873"/>
                    <a:gd name="T42" fmla="*/ 31 w 693"/>
                    <a:gd name="T43" fmla="*/ 727 h 873"/>
                    <a:gd name="T44" fmla="*/ 0 w 693"/>
                    <a:gd name="T45" fmla="*/ 699 h 873"/>
                    <a:gd name="T46" fmla="*/ 0 w 693"/>
                    <a:gd name="T47" fmla="*/ 671 h 873"/>
                    <a:gd name="T48" fmla="*/ 18 w 693"/>
                    <a:gd name="T49" fmla="*/ 632 h 873"/>
                    <a:gd name="T50" fmla="*/ 77 w 693"/>
                    <a:gd name="T51" fmla="*/ 612 h 873"/>
                    <a:gd name="T52" fmla="*/ 157 w 693"/>
                    <a:gd name="T53" fmla="*/ 595 h 873"/>
                    <a:gd name="T54" fmla="*/ 214 w 693"/>
                    <a:gd name="T55" fmla="*/ 574 h 873"/>
                    <a:gd name="T56" fmla="*/ 241 w 693"/>
                    <a:gd name="T57" fmla="*/ 547 h 873"/>
                    <a:gd name="T58" fmla="*/ 280 w 693"/>
                    <a:gd name="T59" fmla="*/ 508 h 873"/>
                    <a:gd name="T60" fmla="*/ 303 w 693"/>
                    <a:gd name="T61" fmla="*/ 485 h 873"/>
                    <a:gd name="T62" fmla="*/ 326 w 693"/>
                    <a:gd name="T63" fmla="*/ 450 h 873"/>
                    <a:gd name="T64" fmla="*/ 326 w 693"/>
                    <a:gd name="T65" fmla="*/ 378 h 873"/>
                    <a:gd name="T66" fmla="*/ 319 w 693"/>
                    <a:gd name="T67" fmla="*/ 302 h 873"/>
                    <a:gd name="T68" fmla="*/ 303 w 693"/>
                    <a:gd name="T69" fmla="*/ 219 h 873"/>
                    <a:gd name="T70" fmla="*/ 315 w 693"/>
                    <a:gd name="T71" fmla="*/ 101 h 873"/>
                    <a:gd name="T72" fmla="*/ 331 w 693"/>
                    <a:gd name="T73" fmla="*/ 38 h 87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693" h="873">
                      <a:moveTo>
                        <a:pt x="331" y="38"/>
                      </a:moveTo>
                      <a:lnTo>
                        <a:pt x="352" y="11"/>
                      </a:lnTo>
                      <a:lnTo>
                        <a:pt x="388" y="0"/>
                      </a:lnTo>
                      <a:lnTo>
                        <a:pt x="411" y="3"/>
                      </a:lnTo>
                      <a:lnTo>
                        <a:pt x="422" y="18"/>
                      </a:lnTo>
                      <a:lnTo>
                        <a:pt x="435" y="51"/>
                      </a:lnTo>
                      <a:lnTo>
                        <a:pt x="439" y="114"/>
                      </a:lnTo>
                      <a:lnTo>
                        <a:pt x="434" y="174"/>
                      </a:lnTo>
                      <a:lnTo>
                        <a:pt x="432" y="212"/>
                      </a:lnTo>
                      <a:lnTo>
                        <a:pt x="444" y="300"/>
                      </a:lnTo>
                      <a:lnTo>
                        <a:pt x="460" y="366"/>
                      </a:lnTo>
                      <a:lnTo>
                        <a:pt x="468" y="389"/>
                      </a:lnTo>
                      <a:lnTo>
                        <a:pt x="489" y="429"/>
                      </a:lnTo>
                      <a:lnTo>
                        <a:pt x="531" y="561"/>
                      </a:lnTo>
                      <a:lnTo>
                        <a:pt x="563" y="597"/>
                      </a:lnTo>
                      <a:lnTo>
                        <a:pt x="617" y="653"/>
                      </a:lnTo>
                      <a:lnTo>
                        <a:pt x="693" y="727"/>
                      </a:lnTo>
                      <a:lnTo>
                        <a:pt x="422" y="873"/>
                      </a:lnTo>
                      <a:lnTo>
                        <a:pt x="259" y="689"/>
                      </a:lnTo>
                      <a:lnTo>
                        <a:pt x="195" y="717"/>
                      </a:lnTo>
                      <a:lnTo>
                        <a:pt x="96" y="736"/>
                      </a:lnTo>
                      <a:lnTo>
                        <a:pt x="31" y="727"/>
                      </a:lnTo>
                      <a:lnTo>
                        <a:pt x="0" y="699"/>
                      </a:lnTo>
                      <a:lnTo>
                        <a:pt x="0" y="671"/>
                      </a:lnTo>
                      <a:lnTo>
                        <a:pt x="18" y="632"/>
                      </a:lnTo>
                      <a:lnTo>
                        <a:pt x="77" y="612"/>
                      </a:lnTo>
                      <a:lnTo>
                        <a:pt x="157" y="595"/>
                      </a:lnTo>
                      <a:lnTo>
                        <a:pt x="214" y="574"/>
                      </a:lnTo>
                      <a:lnTo>
                        <a:pt x="241" y="547"/>
                      </a:lnTo>
                      <a:lnTo>
                        <a:pt x="280" y="508"/>
                      </a:lnTo>
                      <a:lnTo>
                        <a:pt x="303" y="485"/>
                      </a:lnTo>
                      <a:lnTo>
                        <a:pt x="326" y="450"/>
                      </a:lnTo>
                      <a:lnTo>
                        <a:pt x="326" y="378"/>
                      </a:lnTo>
                      <a:lnTo>
                        <a:pt x="319" y="302"/>
                      </a:lnTo>
                      <a:lnTo>
                        <a:pt x="303" y="219"/>
                      </a:lnTo>
                      <a:lnTo>
                        <a:pt x="315" y="101"/>
                      </a:lnTo>
                      <a:lnTo>
                        <a:pt x="331" y="38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34" name="Freeform 50">
                  <a:extLst>
                    <a:ext uri="{FF2B5EF4-FFF2-40B4-BE49-F238E27FC236}">
                      <a16:creationId xmlns:a16="http://schemas.microsoft.com/office/drawing/2014/main" id="{4B4E9C68-63A4-404D-B1C1-62058071C01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81" y="1740"/>
                  <a:ext cx="438" cy="621"/>
                </a:xfrm>
                <a:custGeom>
                  <a:avLst/>
                  <a:gdLst>
                    <a:gd name="T0" fmla="*/ 254 w 874"/>
                    <a:gd name="T1" fmla="*/ 21 h 1244"/>
                    <a:gd name="T2" fmla="*/ 192 w 874"/>
                    <a:gd name="T3" fmla="*/ 64 h 1244"/>
                    <a:gd name="T4" fmla="*/ 149 w 874"/>
                    <a:gd name="T5" fmla="*/ 101 h 1244"/>
                    <a:gd name="T6" fmla="*/ 118 w 874"/>
                    <a:gd name="T7" fmla="*/ 150 h 1244"/>
                    <a:gd name="T8" fmla="*/ 80 w 874"/>
                    <a:gd name="T9" fmla="*/ 203 h 1244"/>
                    <a:gd name="T10" fmla="*/ 63 w 874"/>
                    <a:gd name="T11" fmla="*/ 277 h 1244"/>
                    <a:gd name="T12" fmla="*/ 46 w 874"/>
                    <a:gd name="T13" fmla="*/ 335 h 1244"/>
                    <a:gd name="T14" fmla="*/ 46 w 874"/>
                    <a:gd name="T15" fmla="*/ 405 h 1244"/>
                    <a:gd name="T16" fmla="*/ 63 w 874"/>
                    <a:gd name="T17" fmla="*/ 501 h 1244"/>
                    <a:gd name="T18" fmla="*/ 67 w 874"/>
                    <a:gd name="T19" fmla="*/ 590 h 1244"/>
                    <a:gd name="T20" fmla="*/ 43 w 874"/>
                    <a:gd name="T21" fmla="*/ 683 h 1244"/>
                    <a:gd name="T22" fmla="*/ 17 w 874"/>
                    <a:gd name="T23" fmla="*/ 772 h 1244"/>
                    <a:gd name="T24" fmla="*/ 0 w 874"/>
                    <a:gd name="T25" fmla="*/ 853 h 1244"/>
                    <a:gd name="T26" fmla="*/ 0 w 874"/>
                    <a:gd name="T27" fmla="*/ 922 h 1244"/>
                    <a:gd name="T28" fmla="*/ 5 w 874"/>
                    <a:gd name="T29" fmla="*/ 985 h 1244"/>
                    <a:gd name="T30" fmla="*/ 17 w 874"/>
                    <a:gd name="T31" fmla="*/ 1036 h 1244"/>
                    <a:gd name="T32" fmla="*/ 41 w 874"/>
                    <a:gd name="T33" fmla="*/ 1089 h 1244"/>
                    <a:gd name="T34" fmla="*/ 74 w 874"/>
                    <a:gd name="T35" fmla="*/ 1128 h 1244"/>
                    <a:gd name="T36" fmla="*/ 115 w 874"/>
                    <a:gd name="T37" fmla="*/ 1157 h 1244"/>
                    <a:gd name="T38" fmla="*/ 196 w 874"/>
                    <a:gd name="T39" fmla="*/ 1207 h 1244"/>
                    <a:gd name="T40" fmla="*/ 286 w 874"/>
                    <a:gd name="T41" fmla="*/ 1230 h 1244"/>
                    <a:gd name="T42" fmla="*/ 378 w 874"/>
                    <a:gd name="T43" fmla="*/ 1244 h 1244"/>
                    <a:gd name="T44" fmla="*/ 465 w 874"/>
                    <a:gd name="T45" fmla="*/ 1232 h 1244"/>
                    <a:gd name="T46" fmla="*/ 540 w 874"/>
                    <a:gd name="T47" fmla="*/ 1218 h 1244"/>
                    <a:gd name="T48" fmla="*/ 621 w 874"/>
                    <a:gd name="T49" fmla="*/ 1183 h 1244"/>
                    <a:gd name="T50" fmla="*/ 690 w 874"/>
                    <a:gd name="T51" fmla="*/ 1149 h 1244"/>
                    <a:gd name="T52" fmla="*/ 747 w 874"/>
                    <a:gd name="T53" fmla="*/ 1103 h 1244"/>
                    <a:gd name="T54" fmla="*/ 816 w 874"/>
                    <a:gd name="T55" fmla="*/ 1022 h 1244"/>
                    <a:gd name="T56" fmla="*/ 845 w 874"/>
                    <a:gd name="T57" fmla="*/ 979 h 1244"/>
                    <a:gd name="T58" fmla="*/ 862 w 874"/>
                    <a:gd name="T59" fmla="*/ 922 h 1244"/>
                    <a:gd name="T60" fmla="*/ 873 w 874"/>
                    <a:gd name="T61" fmla="*/ 864 h 1244"/>
                    <a:gd name="T62" fmla="*/ 874 w 874"/>
                    <a:gd name="T63" fmla="*/ 811 h 1244"/>
                    <a:gd name="T64" fmla="*/ 864 w 874"/>
                    <a:gd name="T65" fmla="*/ 745 h 1244"/>
                    <a:gd name="T66" fmla="*/ 853 w 874"/>
                    <a:gd name="T67" fmla="*/ 683 h 1244"/>
                    <a:gd name="T68" fmla="*/ 837 w 874"/>
                    <a:gd name="T69" fmla="*/ 563 h 1244"/>
                    <a:gd name="T70" fmla="*/ 845 w 874"/>
                    <a:gd name="T71" fmla="*/ 503 h 1244"/>
                    <a:gd name="T72" fmla="*/ 864 w 874"/>
                    <a:gd name="T73" fmla="*/ 437 h 1244"/>
                    <a:gd name="T74" fmla="*/ 873 w 874"/>
                    <a:gd name="T75" fmla="*/ 319 h 1244"/>
                    <a:gd name="T76" fmla="*/ 864 w 874"/>
                    <a:gd name="T77" fmla="*/ 213 h 1244"/>
                    <a:gd name="T78" fmla="*/ 845 w 874"/>
                    <a:gd name="T79" fmla="*/ 141 h 1244"/>
                    <a:gd name="T80" fmla="*/ 805 w 874"/>
                    <a:gd name="T81" fmla="*/ 92 h 1244"/>
                    <a:gd name="T82" fmla="*/ 704 w 874"/>
                    <a:gd name="T83" fmla="*/ 42 h 1244"/>
                    <a:gd name="T84" fmla="*/ 586 w 874"/>
                    <a:gd name="T85" fmla="*/ 11 h 1244"/>
                    <a:gd name="T86" fmla="*/ 393 w 874"/>
                    <a:gd name="T87" fmla="*/ 0 h 1244"/>
                    <a:gd name="T88" fmla="*/ 254 w 874"/>
                    <a:gd name="T89" fmla="*/ 21 h 1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</a:cxnLst>
                  <a:rect l="0" t="0" r="r" b="b"/>
                  <a:pathLst>
                    <a:path w="874" h="1244">
                      <a:moveTo>
                        <a:pt x="254" y="21"/>
                      </a:moveTo>
                      <a:lnTo>
                        <a:pt x="192" y="64"/>
                      </a:lnTo>
                      <a:lnTo>
                        <a:pt x="149" y="101"/>
                      </a:lnTo>
                      <a:lnTo>
                        <a:pt x="118" y="150"/>
                      </a:lnTo>
                      <a:lnTo>
                        <a:pt x="80" y="203"/>
                      </a:lnTo>
                      <a:lnTo>
                        <a:pt x="63" y="277"/>
                      </a:lnTo>
                      <a:lnTo>
                        <a:pt x="46" y="335"/>
                      </a:lnTo>
                      <a:lnTo>
                        <a:pt x="46" y="405"/>
                      </a:lnTo>
                      <a:lnTo>
                        <a:pt x="63" y="501"/>
                      </a:lnTo>
                      <a:lnTo>
                        <a:pt x="67" y="590"/>
                      </a:lnTo>
                      <a:lnTo>
                        <a:pt x="43" y="683"/>
                      </a:lnTo>
                      <a:lnTo>
                        <a:pt x="17" y="772"/>
                      </a:lnTo>
                      <a:lnTo>
                        <a:pt x="0" y="853"/>
                      </a:lnTo>
                      <a:lnTo>
                        <a:pt x="0" y="922"/>
                      </a:lnTo>
                      <a:lnTo>
                        <a:pt x="5" y="985"/>
                      </a:lnTo>
                      <a:lnTo>
                        <a:pt x="17" y="1036"/>
                      </a:lnTo>
                      <a:lnTo>
                        <a:pt x="41" y="1089"/>
                      </a:lnTo>
                      <a:lnTo>
                        <a:pt x="74" y="1128"/>
                      </a:lnTo>
                      <a:lnTo>
                        <a:pt x="115" y="1157"/>
                      </a:lnTo>
                      <a:lnTo>
                        <a:pt x="196" y="1207"/>
                      </a:lnTo>
                      <a:lnTo>
                        <a:pt x="286" y="1230"/>
                      </a:lnTo>
                      <a:lnTo>
                        <a:pt x="378" y="1244"/>
                      </a:lnTo>
                      <a:lnTo>
                        <a:pt x="465" y="1232"/>
                      </a:lnTo>
                      <a:lnTo>
                        <a:pt x="540" y="1218"/>
                      </a:lnTo>
                      <a:lnTo>
                        <a:pt x="621" y="1183"/>
                      </a:lnTo>
                      <a:lnTo>
                        <a:pt x="690" y="1149"/>
                      </a:lnTo>
                      <a:lnTo>
                        <a:pt x="747" y="1103"/>
                      </a:lnTo>
                      <a:lnTo>
                        <a:pt x="816" y="1022"/>
                      </a:lnTo>
                      <a:lnTo>
                        <a:pt x="845" y="979"/>
                      </a:lnTo>
                      <a:lnTo>
                        <a:pt x="862" y="922"/>
                      </a:lnTo>
                      <a:lnTo>
                        <a:pt x="873" y="864"/>
                      </a:lnTo>
                      <a:lnTo>
                        <a:pt x="874" y="811"/>
                      </a:lnTo>
                      <a:lnTo>
                        <a:pt x="864" y="745"/>
                      </a:lnTo>
                      <a:lnTo>
                        <a:pt x="853" y="683"/>
                      </a:lnTo>
                      <a:lnTo>
                        <a:pt x="837" y="563"/>
                      </a:lnTo>
                      <a:lnTo>
                        <a:pt x="845" y="503"/>
                      </a:lnTo>
                      <a:lnTo>
                        <a:pt x="864" y="437"/>
                      </a:lnTo>
                      <a:lnTo>
                        <a:pt x="873" y="319"/>
                      </a:lnTo>
                      <a:lnTo>
                        <a:pt x="864" y="213"/>
                      </a:lnTo>
                      <a:lnTo>
                        <a:pt x="845" y="141"/>
                      </a:lnTo>
                      <a:lnTo>
                        <a:pt x="805" y="92"/>
                      </a:lnTo>
                      <a:lnTo>
                        <a:pt x="704" y="42"/>
                      </a:lnTo>
                      <a:lnTo>
                        <a:pt x="586" y="11"/>
                      </a:lnTo>
                      <a:lnTo>
                        <a:pt x="393" y="0"/>
                      </a:lnTo>
                      <a:lnTo>
                        <a:pt x="254" y="21"/>
                      </a:lnTo>
                      <a:close/>
                    </a:path>
                  </a:pathLst>
                </a:custGeom>
                <a:solidFill>
                  <a:srgbClr val="FFE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67635" name="Group 51">
                  <a:extLst>
                    <a:ext uri="{FF2B5EF4-FFF2-40B4-BE49-F238E27FC236}">
                      <a16:creationId xmlns:a16="http://schemas.microsoft.com/office/drawing/2014/main" id="{0C00F2A1-E473-2B0E-2FEE-8FDBB973F145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802" y="2002"/>
                  <a:ext cx="216" cy="233"/>
                  <a:chOff x="2802" y="2002"/>
                  <a:chExt cx="216" cy="233"/>
                </a:xfrm>
              </p:grpSpPr>
              <p:sp>
                <p:nvSpPr>
                  <p:cNvPr id="67636" name="Freeform 52">
                    <a:extLst>
                      <a:ext uri="{FF2B5EF4-FFF2-40B4-BE49-F238E27FC236}">
                        <a16:creationId xmlns:a16="http://schemas.microsoft.com/office/drawing/2014/main" id="{C3B4CEA7-418F-5B9A-1848-81BC536A6E5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02" y="2206"/>
                    <a:ext cx="216" cy="9"/>
                  </a:xfrm>
                  <a:custGeom>
                    <a:avLst/>
                    <a:gdLst>
                      <a:gd name="T0" fmla="*/ 0 w 431"/>
                      <a:gd name="T1" fmla="*/ 4 h 19"/>
                      <a:gd name="T2" fmla="*/ 39 w 431"/>
                      <a:gd name="T3" fmla="*/ 0 h 19"/>
                      <a:gd name="T4" fmla="*/ 98 w 431"/>
                      <a:gd name="T5" fmla="*/ 0 h 19"/>
                      <a:gd name="T6" fmla="*/ 151 w 431"/>
                      <a:gd name="T7" fmla="*/ 0 h 19"/>
                      <a:gd name="T8" fmla="*/ 217 w 431"/>
                      <a:gd name="T9" fmla="*/ 11 h 19"/>
                      <a:gd name="T10" fmla="*/ 292 w 431"/>
                      <a:gd name="T11" fmla="*/ 11 h 19"/>
                      <a:gd name="T12" fmla="*/ 365 w 431"/>
                      <a:gd name="T13" fmla="*/ 11 h 19"/>
                      <a:gd name="T14" fmla="*/ 431 w 431"/>
                      <a:gd name="T15" fmla="*/ 19 h 1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31" h="19">
                        <a:moveTo>
                          <a:pt x="0" y="4"/>
                        </a:moveTo>
                        <a:lnTo>
                          <a:pt x="39" y="0"/>
                        </a:lnTo>
                        <a:lnTo>
                          <a:pt x="98" y="0"/>
                        </a:lnTo>
                        <a:lnTo>
                          <a:pt x="151" y="0"/>
                        </a:lnTo>
                        <a:lnTo>
                          <a:pt x="217" y="11"/>
                        </a:lnTo>
                        <a:lnTo>
                          <a:pt x="292" y="11"/>
                        </a:lnTo>
                        <a:lnTo>
                          <a:pt x="365" y="11"/>
                        </a:lnTo>
                        <a:lnTo>
                          <a:pt x="431" y="19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37" name="Freeform 53">
                    <a:extLst>
                      <a:ext uri="{FF2B5EF4-FFF2-40B4-BE49-F238E27FC236}">
                        <a16:creationId xmlns:a16="http://schemas.microsoft.com/office/drawing/2014/main" id="{B3BDCC21-3A55-2252-98EC-2363297F9FF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77" y="2232"/>
                    <a:ext cx="46" cy="3"/>
                  </a:xfrm>
                  <a:custGeom>
                    <a:avLst/>
                    <a:gdLst>
                      <a:gd name="T0" fmla="*/ 0 w 92"/>
                      <a:gd name="T1" fmla="*/ 5 h 5"/>
                      <a:gd name="T2" fmla="*/ 67 w 92"/>
                      <a:gd name="T3" fmla="*/ 0 h 5"/>
                      <a:gd name="T4" fmla="*/ 92 w 92"/>
                      <a:gd name="T5" fmla="*/ 5 h 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92" h="5">
                        <a:moveTo>
                          <a:pt x="0" y="5"/>
                        </a:moveTo>
                        <a:lnTo>
                          <a:pt x="67" y="0"/>
                        </a:lnTo>
                        <a:lnTo>
                          <a:pt x="92" y="5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38" name="Freeform 54">
                    <a:extLst>
                      <a:ext uri="{FF2B5EF4-FFF2-40B4-BE49-F238E27FC236}">
                        <a16:creationId xmlns:a16="http://schemas.microsoft.com/office/drawing/2014/main" id="{CB546670-34BE-14B4-1251-01E97A6510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859" y="2002"/>
                    <a:ext cx="101" cy="155"/>
                  </a:xfrm>
                  <a:custGeom>
                    <a:avLst/>
                    <a:gdLst>
                      <a:gd name="T0" fmla="*/ 138 w 202"/>
                      <a:gd name="T1" fmla="*/ 0 h 309"/>
                      <a:gd name="T2" fmla="*/ 132 w 202"/>
                      <a:gd name="T3" fmla="*/ 53 h 309"/>
                      <a:gd name="T4" fmla="*/ 143 w 202"/>
                      <a:gd name="T5" fmla="*/ 104 h 309"/>
                      <a:gd name="T6" fmla="*/ 155 w 202"/>
                      <a:gd name="T7" fmla="*/ 139 h 309"/>
                      <a:gd name="T8" fmla="*/ 177 w 202"/>
                      <a:gd name="T9" fmla="*/ 190 h 309"/>
                      <a:gd name="T10" fmla="*/ 189 w 202"/>
                      <a:gd name="T11" fmla="*/ 223 h 309"/>
                      <a:gd name="T12" fmla="*/ 202 w 202"/>
                      <a:gd name="T13" fmla="*/ 264 h 309"/>
                      <a:gd name="T14" fmla="*/ 189 w 202"/>
                      <a:gd name="T15" fmla="*/ 293 h 309"/>
                      <a:gd name="T16" fmla="*/ 173 w 202"/>
                      <a:gd name="T17" fmla="*/ 303 h 309"/>
                      <a:gd name="T18" fmla="*/ 143 w 202"/>
                      <a:gd name="T19" fmla="*/ 309 h 309"/>
                      <a:gd name="T20" fmla="*/ 109 w 202"/>
                      <a:gd name="T21" fmla="*/ 293 h 309"/>
                      <a:gd name="T22" fmla="*/ 63 w 202"/>
                      <a:gd name="T23" fmla="*/ 287 h 309"/>
                      <a:gd name="T24" fmla="*/ 0 w 202"/>
                      <a:gd name="T25" fmla="*/ 297 h 30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</a:cxnLst>
                    <a:rect l="0" t="0" r="r" b="b"/>
                    <a:pathLst>
                      <a:path w="202" h="309">
                        <a:moveTo>
                          <a:pt x="138" y="0"/>
                        </a:moveTo>
                        <a:lnTo>
                          <a:pt x="132" y="53"/>
                        </a:lnTo>
                        <a:lnTo>
                          <a:pt x="143" y="104"/>
                        </a:lnTo>
                        <a:lnTo>
                          <a:pt x="155" y="139"/>
                        </a:lnTo>
                        <a:lnTo>
                          <a:pt x="177" y="190"/>
                        </a:lnTo>
                        <a:lnTo>
                          <a:pt x="189" y="223"/>
                        </a:lnTo>
                        <a:lnTo>
                          <a:pt x="202" y="264"/>
                        </a:lnTo>
                        <a:lnTo>
                          <a:pt x="189" y="293"/>
                        </a:lnTo>
                        <a:lnTo>
                          <a:pt x="173" y="303"/>
                        </a:lnTo>
                        <a:lnTo>
                          <a:pt x="143" y="309"/>
                        </a:lnTo>
                        <a:lnTo>
                          <a:pt x="109" y="293"/>
                        </a:lnTo>
                        <a:lnTo>
                          <a:pt x="63" y="287"/>
                        </a:lnTo>
                        <a:lnTo>
                          <a:pt x="0" y="297"/>
                        </a:lnTo>
                      </a:path>
                    </a:pathLst>
                  </a:custGeom>
                  <a:noFill/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grpSp>
              <p:nvGrpSpPr>
                <p:cNvPr id="67639" name="Group 55">
                  <a:extLst>
                    <a:ext uri="{FF2B5EF4-FFF2-40B4-BE49-F238E27FC236}">
                      <a16:creationId xmlns:a16="http://schemas.microsoft.com/office/drawing/2014/main" id="{CE367F5E-FB9A-94F3-57ED-2A1F29BD3A2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780" y="1904"/>
                  <a:ext cx="287" cy="26"/>
                  <a:chOff x="2780" y="1904"/>
                  <a:chExt cx="287" cy="26"/>
                </a:xfrm>
              </p:grpSpPr>
              <p:sp>
                <p:nvSpPr>
                  <p:cNvPr id="67640" name="Freeform 56">
                    <a:extLst>
                      <a:ext uri="{FF2B5EF4-FFF2-40B4-BE49-F238E27FC236}">
                        <a16:creationId xmlns:a16="http://schemas.microsoft.com/office/drawing/2014/main" id="{3B9A4769-9891-8ADA-7F48-D3C269A0C7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80" y="1904"/>
                    <a:ext cx="116" cy="24"/>
                  </a:xfrm>
                  <a:custGeom>
                    <a:avLst/>
                    <a:gdLst>
                      <a:gd name="T0" fmla="*/ 0 w 232"/>
                      <a:gd name="T1" fmla="*/ 49 h 49"/>
                      <a:gd name="T2" fmla="*/ 33 w 232"/>
                      <a:gd name="T3" fmla="*/ 28 h 49"/>
                      <a:gd name="T4" fmla="*/ 64 w 232"/>
                      <a:gd name="T5" fmla="*/ 14 h 49"/>
                      <a:gd name="T6" fmla="*/ 98 w 232"/>
                      <a:gd name="T7" fmla="*/ 6 h 49"/>
                      <a:gd name="T8" fmla="*/ 126 w 232"/>
                      <a:gd name="T9" fmla="*/ 3 h 49"/>
                      <a:gd name="T10" fmla="*/ 148 w 232"/>
                      <a:gd name="T11" fmla="*/ 0 h 49"/>
                      <a:gd name="T12" fmla="*/ 187 w 232"/>
                      <a:gd name="T13" fmla="*/ 11 h 49"/>
                      <a:gd name="T14" fmla="*/ 232 w 232"/>
                      <a:gd name="T15" fmla="*/ 25 h 49"/>
                      <a:gd name="T16" fmla="*/ 230 w 232"/>
                      <a:gd name="T17" fmla="*/ 38 h 49"/>
                      <a:gd name="T18" fmla="*/ 211 w 232"/>
                      <a:gd name="T19" fmla="*/ 41 h 49"/>
                      <a:gd name="T20" fmla="*/ 187 w 232"/>
                      <a:gd name="T21" fmla="*/ 33 h 49"/>
                      <a:gd name="T22" fmla="*/ 146 w 232"/>
                      <a:gd name="T23" fmla="*/ 29 h 49"/>
                      <a:gd name="T24" fmla="*/ 120 w 232"/>
                      <a:gd name="T25" fmla="*/ 28 h 49"/>
                      <a:gd name="T26" fmla="*/ 96 w 232"/>
                      <a:gd name="T27" fmla="*/ 33 h 49"/>
                      <a:gd name="T28" fmla="*/ 64 w 232"/>
                      <a:gd name="T29" fmla="*/ 41 h 49"/>
                      <a:gd name="T30" fmla="*/ 36 w 232"/>
                      <a:gd name="T31" fmla="*/ 46 h 49"/>
                      <a:gd name="T32" fmla="*/ 0 w 232"/>
                      <a:gd name="T33" fmla="*/ 49 h 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32" h="49">
                        <a:moveTo>
                          <a:pt x="0" y="49"/>
                        </a:moveTo>
                        <a:lnTo>
                          <a:pt x="33" y="28"/>
                        </a:lnTo>
                        <a:lnTo>
                          <a:pt x="64" y="14"/>
                        </a:lnTo>
                        <a:lnTo>
                          <a:pt x="98" y="6"/>
                        </a:lnTo>
                        <a:lnTo>
                          <a:pt x="126" y="3"/>
                        </a:lnTo>
                        <a:lnTo>
                          <a:pt x="148" y="0"/>
                        </a:lnTo>
                        <a:lnTo>
                          <a:pt x="187" y="11"/>
                        </a:lnTo>
                        <a:lnTo>
                          <a:pt x="232" y="25"/>
                        </a:lnTo>
                        <a:lnTo>
                          <a:pt x="230" y="38"/>
                        </a:lnTo>
                        <a:lnTo>
                          <a:pt x="211" y="41"/>
                        </a:lnTo>
                        <a:lnTo>
                          <a:pt x="187" y="33"/>
                        </a:lnTo>
                        <a:lnTo>
                          <a:pt x="146" y="29"/>
                        </a:lnTo>
                        <a:lnTo>
                          <a:pt x="120" y="28"/>
                        </a:lnTo>
                        <a:lnTo>
                          <a:pt x="96" y="33"/>
                        </a:lnTo>
                        <a:lnTo>
                          <a:pt x="64" y="41"/>
                        </a:lnTo>
                        <a:lnTo>
                          <a:pt x="36" y="46"/>
                        </a:lnTo>
                        <a:lnTo>
                          <a:pt x="0" y="49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67641" name="Freeform 57">
                    <a:extLst>
                      <a:ext uri="{FF2B5EF4-FFF2-40B4-BE49-F238E27FC236}">
                        <a16:creationId xmlns:a16="http://schemas.microsoft.com/office/drawing/2014/main" id="{44359B62-D665-128F-A2EC-0E45D0C3A12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954" y="1906"/>
                    <a:ext cx="113" cy="24"/>
                  </a:xfrm>
                  <a:custGeom>
                    <a:avLst/>
                    <a:gdLst>
                      <a:gd name="T0" fmla="*/ 226 w 226"/>
                      <a:gd name="T1" fmla="*/ 48 h 48"/>
                      <a:gd name="T2" fmla="*/ 194 w 226"/>
                      <a:gd name="T3" fmla="*/ 26 h 48"/>
                      <a:gd name="T4" fmla="*/ 162 w 226"/>
                      <a:gd name="T5" fmla="*/ 13 h 48"/>
                      <a:gd name="T6" fmla="*/ 131 w 226"/>
                      <a:gd name="T7" fmla="*/ 6 h 48"/>
                      <a:gd name="T8" fmla="*/ 104 w 226"/>
                      <a:gd name="T9" fmla="*/ 2 h 48"/>
                      <a:gd name="T10" fmla="*/ 83 w 226"/>
                      <a:gd name="T11" fmla="*/ 0 h 48"/>
                      <a:gd name="T12" fmla="*/ 45 w 226"/>
                      <a:gd name="T13" fmla="*/ 10 h 48"/>
                      <a:gd name="T14" fmla="*/ 0 w 226"/>
                      <a:gd name="T15" fmla="*/ 23 h 48"/>
                      <a:gd name="T16" fmla="*/ 3 w 226"/>
                      <a:gd name="T17" fmla="*/ 37 h 48"/>
                      <a:gd name="T18" fmla="*/ 21 w 226"/>
                      <a:gd name="T19" fmla="*/ 40 h 48"/>
                      <a:gd name="T20" fmla="*/ 45 w 226"/>
                      <a:gd name="T21" fmla="*/ 32 h 48"/>
                      <a:gd name="T22" fmla="*/ 85 w 226"/>
                      <a:gd name="T23" fmla="*/ 29 h 48"/>
                      <a:gd name="T24" fmla="*/ 110 w 226"/>
                      <a:gd name="T25" fmla="*/ 26 h 48"/>
                      <a:gd name="T26" fmla="*/ 133 w 226"/>
                      <a:gd name="T27" fmla="*/ 32 h 48"/>
                      <a:gd name="T28" fmla="*/ 162 w 226"/>
                      <a:gd name="T29" fmla="*/ 40 h 48"/>
                      <a:gd name="T30" fmla="*/ 191 w 226"/>
                      <a:gd name="T31" fmla="*/ 46 h 48"/>
                      <a:gd name="T32" fmla="*/ 226 w 226"/>
                      <a:gd name="T33" fmla="*/ 4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226" h="48">
                        <a:moveTo>
                          <a:pt x="226" y="48"/>
                        </a:moveTo>
                        <a:lnTo>
                          <a:pt x="194" y="26"/>
                        </a:lnTo>
                        <a:lnTo>
                          <a:pt x="162" y="13"/>
                        </a:lnTo>
                        <a:lnTo>
                          <a:pt x="131" y="6"/>
                        </a:lnTo>
                        <a:lnTo>
                          <a:pt x="104" y="2"/>
                        </a:lnTo>
                        <a:lnTo>
                          <a:pt x="83" y="0"/>
                        </a:lnTo>
                        <a:lnTo>
                          <a:pt x="45" y="10"/>
                        </a:lnTo>
                        <a:lnTo>
                          <a:pt x="0" y="23"/>
                        </a:lnTo>
                        <a:lnTo>
                          <a:pt x="3" y="37"/>
                        </a:lnTo>
                        <a:lnTo>
                          <a:pt x="21" y="40"/>
                        </a:lnTo>
                        <a:lnTo>
                          <a:pt x="45" y="32"/>
                        </a:lnTo>
                        <a:lnTo>
                          <a:pt x="85" y="29"/>
                        </a:lnTo>
                        <a:lnTo>
                          <a:pt x="110" y="26"/>
                        </a:lnTo>
                        <a:lnTo>
                          <a:pt x="133" y="32"/>
                        </a:lnTo>
                        <a:lnTo>
                          <a:pt x="162" y="40"/>
                        </a:lnTo>
                        <a:lnTo>
                          <a:pt x="191" y="46"/>
                        </a:lnTo>
                        <a:lnTo>
                          <a:pt x="226" y="48"/>
                        </a:lnTo>
                        <a:close/>
                      </a:path>
                    </a:pathLst>
                  </a:custGeom>
                  <a:solidFill>
                    <a:srgbClr val="804000"/>
                  </a:solidFill>
                  <a:ln w="7938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67642" name="Freeform 58">
                  <a:extLst>
                    <a:ext uri="{FF2B5EF4-FFF2-40B4-BE49-F238E27FC236}">
                      <a16:creationId xmlns:a16="http://schemas.microsoft.com/office/drawing/2014/main" id="{B2BB41CB-39AA-14C6-7090-14F9DAE454E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3" y="1686"/>
                  <a:ext cx="451" cy="294"/>
                </a:xfrm>
                <a:custGeom>
                  <a:avLst/>
                  <a:gdLst>
                    <a:gd name="T0" fmla="*/ 23 w 903"/>
                    <a:gd name="T1" fmla="*/ 580 h 586"/>
                    <a:gd name="T2" fmla="*/ 67 w 903"/>
                    <a:gd name="T3" fmla="*/ 586 h 586"/>
                    <a:gd name="T4" fmla="*/ 57 w 903"/>
                    <a:gd name="T5" fmla="*/ 503 h 586"/>
                    <a:gd name="T6" fmla="*/ 110 w 903"/>
                    <a:gd name="T7" fmla="*/ 428 h 586"/>
                    <a:gd name="T8" fmla="*/ 114 w 903"/>
                    <a:gd name="T9" fmla="*/ 337 h 586"/>
                    <a:gd name="T10" fmla="*/ 179 w 903"/>
                    <a:gd name="T11" fmla="*/ 286 h 586"/>
                    <a:gd name="T12" fmla="*/ 179 w 903"/>
                    <a:gd name="T13" fmla="*/ 212 h 586"/>
                    <a:gd name="T14" fmla="*/ 235 w 903"/>
                    <a:gd name="T15" fmla="*/ 207 h 586"/>
                    <a:gd name="T16" fmla="*/ 287 w 903"/>
                    <a:gd name="T17" fmla="*/ 166 h 586"/>
                    <a:gd name="T18" fmla="*/ 372 w 903"/>
                    <a:gd name="T19" fmla="*/ 217 h 586"/>
                    <a:gd name="T20" fmla="*/ 390 w 903"/>
                    <a:gd name="T21" fmla="*/ 189 h 586"/>
                    <a:gd name="T22" fmla="*/ 476 w 903"/>
                    <a:gd name="T23" fmla="*/ 217 h 586"/>
                    <a:gd name="T24" fmla="*/ 453 w 903"/>
                    <a:gd name="T25" fmla="*/ 166 h 586"/>
                    <a:gd name="T26" fmla="*/ 563 w 903"/>
                    <a:gd name="T27" fmla="*/ 229 h 586"/>
                    <a:gd name="T28" fmla="*/ 574 w 903"/>
                    <a:gd name="T29" fmla="*/ 189 h 586"/>
                    <a:gd name="T30" fmla="*/ 673 w 903"/>
                    <a:gd name="T31" fmla="*/ 252 h 586"/>
                    <a:gd name="T32" fmla="*/ 724 w 903"/>
                    <a:gd name="T33" fmla="*/ 240 h 586"/>
                    <a:gd name="T34" fmla="*/ 752 w 903"/>
                    <a:gd name="T35" fmla="*/ 303 h 586"/>
                    <a:gd name="T36" fmla="*/ 787 w 903"/>
                    <a:gd name="T37" fmla="*/ 296 h 586"/>
                    <a:gd name="T38" fmla="*/ 814 w 903"/>
                    <a:gd name="T39" fmla="*/ 341 h 586"/>
                    <a:gd name="T40" fmla="*/ 790 w 903"/>
                    <a:gd name="T41" fmla="*/ 421 h 586"/>
                    <a:gd name="T42" fmla="*/ 799 w 903"/>
                    <a:gd name="T43" fmla="*/ 488 h 586"/>
                    <a:gd name="T44" fmla="*/ 820 w 903"/>
                    <a:gd name="T45" fmla="*/ 574 h 586"/>
                    <a:gd name="T46" fmla="*/ 845 w 903"/>
                    <a:gd name="T47" fmla="*/ 574 h 586"/>
                    <a:gd name="T48" fmla="*/ 872 w 903"/>
                    <a:gd name="T49" fmla="*/ 517 h 586"/>
                    <a:gd name="T50" fmla="*/ 890 w 903"/>
                    <a:gd name="T51" fmla="*/ 463 h 586"/>
                    <a:gd name="T52" fmla="*/ 903 w 903"/>
                    <a:gd name="T53" fmla="*/ 383 h 586"/>
                    <a:gd name="T54" fmla="*/ 890 w 903"/>
                    <a:gd name="T55" fmla="*/ 264 h 586"/>
                    <a:gd name="T56" fmla="*/ 844 w 903"/>
                    <a:gd name="T57" fmla="*/ 182 h 586"/>
                    <a:gd name="T58" fmla="*/ 810 w 903"/>
                    <a:gd name="T59" fmla="*/ 132 h 586"/>
                    <a:gd name="T60" fmla="*/ 752 w 903"/>
                    <a:gd name="T61" fmla="*/ 79 h 586"/>
                    <a:gd name="T62" fmla="*/ 667 w 903"/>
                    <a:gd name="T63" fmla="*/ 40 h 586"/>
                    <a:gd name="T64" fmla="*/ 580 w 903"/>
                    <a:gd name="T65" fmla="*/ 16 h 586"/>
                    <a:gd name="T66" fmla="*/ 453 w 903"/>
                    <a:gd name="T67" fmla="*/ 0 h 586"/>
                    <a:gd name="T68" fmla="*/ 337 w 903"/>
                    <a:gd name="T69" fmla="*/ 16 h 586"/>
                    <a:gd name="T70" fmla="*/ 258 w 903"/>
                    <a:gd name="T71" fmla="*/ 22 h 586"/>
                    <a:gd name="T72" fmla="*/ 196 w 903"/>
                    <a:gd name="T73" fmla="*/ 44 h 586"/>
                    <a:gd name="T74" fmla="*/ 121 w 903"/>
                    <a:gd name="T75" fmla="*/ 90 h 586"/>
                    <a:gd name="T76" fmla="*/ 57 w 903"/>
                    <a:gd name="T77" fmla="*/ 172 h 586"/>
                    <a:gd name="T78" fmla="*/ 29 w 903"/>
                    <a:gd name="T79" fmla="*/ 223 h 586"/>
                    <a:gd name="T80" fmla="*/ 0 w 903"/>
                    <a:gd name="T81" fmla="*/ 326 h 586"/>
                    <a:gd name="T82" fmla="*/ 0 w 903"/>
                    <a:gd name="T83" fmla="*/ 440 h 586"/>
                    <a:gd name="T84" fmla="*/ 0 w 903"/>
                    <a:gd name="T85" fmla="*/ 516 h 586"/>
                    <a:gd name="T86" fmla="*/ 23 w 903"/>
                    <a:gd name="T87" fmla="*/ 580 h 5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903" h="586">
                      <a:moveTo>
                        <a:pt x="23" y="580"/>
                      </a:moveTo>
                      <a:lnTo>
                        <a:pt x="67" y="586"/>
                      </a:lnTo>
                      <a:lnTo>
                        <a:pt x="57" y="503"/>
                      </a:lnTo>
                      <a:lnTo>
                        <a:pt x="110" y="428"/>
                      </a:lnTo>
                      <a:lnTo>
                        <a:pt x="114" y="337"/>
                      </a:lnTo>
                      <a:lnTo>
                        <a:pt x="179" y="286"/>
                      </a:lnTo>
                      <a:lnTo>
                        <a:pt x="179" y="212"/>
                      </a:lnTo>
                      <a:lnTo>
                        <a:pt x="235" y="207"/>
                      </a:lnTo>
                      <a:lnTo>
                        <a:pt x="287" y="166"/>
                      </a:lnTo>
                      <a:lnTo>
                        <a:pt x="372" y="217"/>
                      </a:lnTo>
                      <a:lnTo>
                        <a:pt x="390" y="189"/>
                      </a:lnTo>
                      <a:lnTo>
                        <a:pt x="476" y="217"/>
                      </a:lnTo>
                      <a:lnTo>
                        <a:pt x="453" y="166"/>
                      </a:lnTo>
                      <a:lnTo>
                        <a:pt x="563" y="229"/>
                      </a:lnTo>
                      <a:lnTo>
                        <a:pt x="574" y="189"/>
                      </a:lnTo>
                      <a:lnTo>
                        <a:pt x="673" y="252"/>
                      </a:lnTo>
                      <a:lnTo>
                        <a:pt x="724" y="240"/>
                      </a:lnTo>
                      <a:lnTo>
                        <a:pt x="752" y="303"/>
                      </a:lnTo>
                      <a:lnTo>
                        <a:pt x="787" y="296"/>
                      </a:lnTo>
                      <a:lnTo>
                        <a:pt x="814" y="341"/>
                      </a:lnTo>
                      <a:lnTo>
                        <a:pt x="790" y="421"/>
                      </a:lnTo>
                      <a:lnTo>
                        <a:pt x="799" y="488"/>
                      </a:lnTo>
                      <a:lnTo>
                        <a:pt x="820" y="574"/>
                      </a:lnTo>
                      <a:lnTo>
                        <a:pt x="845" y="574"/>
                      </a:lnTo>
                      <a:lnTo>
                        <a:pt x="872" y="517"/>
                      </a:lnTo>
                      <a:lnTo>
                        <a:pt x="890" y="463"/>
                      </a:lnTo>
                      <a:lnTo>
                        <a:pt x="903" y="383"/>
                      </a:lnTo>
                      <a:lnTo>
                        <a:pt x="890" y="264"/>
                      </a:lnTo>
                      <a:lnTo>
                        <a:pt x="844" y="182"/>
                      </a:lnTo>
                      <a:lnTo>
                        <a:pt x="810" y="132"/>
                      </a:lnTo>
                      <a:lnTo>
                        <a:pt x="752" y="79"/>
                      </a:lnTo>
                      <a:lnTo>
                        <a:pt x="667" y="40"/>
                      </a:lnTo>
                      <a:lnTo>
                        <a:pt x="580" y="16"/>
                      </a:lnTo>
                      <a:lnTo>
                        <a:pt x="453" y="0"/>
                      </a:lnTo>
                      <a:lnTo>
                        <a:pt x="337" y="16"/>
                      </a:lnTo>
                      <a:lnTo>
                        <a:pt x="258" y="22"/>
                      </a:lnTo>
                      <a:lnTo>
                        <a:pt x="196" y="44"/>
                      </a:lnTo>
                      <a:lnTo>
                        <a:pt x="121" y="90"/>
                      </a:lnTo>
                      <a:lnTo>
                        <a:pt x="57" y="172"/>
                      </a:lnTo>
                      <a:lnTo>
                        <a:pt x="29" y="223"/>
                      </a:lnTo>
                      <a:lnTo>
                        <a:pt x="0" y="326"/>
                      </a:lnTo>
                      <a:lnTo>
                        <a:pt x="0" y="440"/>
                      </a:lnTo>
                      <a:lnTo>
                        <a:pt x="0" y="516"/>
                      </a:lnTo>
                      <a:lnTo>
                        <a:pt x="23" y="580"/>
                      </a:lnTo>
                      <a:close/>
                    </a:path>
                  </a:pathLst>
                </a:custGeom>
                <a:solidFill>
                  <a:srgbClr val="80400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67643" name="Freeform 59">
                <a:extLst>
                  <a:ext uri="{FF2B5EF4-FFF2-40B4-BE49-F238E27FC236}">
                    <a16:creationId xmlns:a16="http://schemas.microsoft.com/office/drawing/2014/main" id="{F31CCB4E-EE6A-1071-A10C-13F1F3FC10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2" y="2309"/>
                <a:ext cx="477" cy="509"/>
              </a:xfrm>
              <a:custGeom>
                <a:avLst/>
                <a:gdLst>
                  <a:gd name="T0" fmla="*/ 65 w 954"/>
                  <a:gd name="T1" fmla="*/ 139 h 1017"/>
                  <a:gd name="T2" fmla="*/ 215 w 954"/>
                  <a:gd name="T3" fmla="*/ 107 h 1017"/>
                  <a:gd name="T4" fmla="*/ 289 w 954"/>
                  <a:gd name="T5" fmla="*/ 53 h 1017"/>
                  <a:gd name="T6" fmla="*/ 343 w 954"/>
                  <a:gd name="T7" fmla="*/ 0 h 1017"/>
                  <a:gd name="T8" fmla="*/ 470 w 954"/>
                  <a:gd name="T9" fmla="*/ 118 h 1017"/>
                  <a:gd name="T10" fmla="*/ 621 w 954"/>
                  <a:gd name="T11" fmla="*/ 257 h 1017"/>
                  <a:gd name="T12" fmla="*/ 749 w 954"/>
                  <a:gd name="T13" fmla="*/ 384 h 1017"/>
                  <a:gd name="T14" fmla="*/ 795 w 954"/>
                  <a:gd name="T15" fmla="*/ 441 h 1017"/>
                  <a:gd name="T16" fmla="*/ 825 w 954"/>
                  <a:gd name="T17" fmla="*/ 483 h 1017"/>
                  <a:gd name="T18" fmla="*/ 865 w 954"/>
                  <a:gd name="T19" fmla="*/ 534 h 1017"/>
                  <a:gd name="T20" fmla="*/ 902 w 954"/>
                  <a:gd name="T21" fmla="*/ 598 h 1017"/>
                  <a:gd name="T22" fmla="*/ 922 w 954"/>
                  <a:gd name="T23" fmla="*/ 648 h 1017"/>
                  <a:gd name="T24" fmla="*/ 941 w 954"/>
                  <a:gd name="T25" fmla="*/ 704 h 1017"/>
                  <a:gd name="T26" fmla="*/ 954 w 954"/>
                  <a:gd name="T27" fmla="*/ 802 h 1017"/>
                  <a:gd name="T28" fmla="*/ 944 w 954"/>
                  <a:gd name="T29" fmla="*/ 858 h 1017"/>
                  <a:gd name="T30" fmla="*/ 922 w 954"/>
                  <a:gd name="T31" fmla="*/ 910 h 1017"/>
                  <a:gd name="T32" fmla="*/ 860 w 954"/>
                  <a:gd name="T33" fmla="*/ 954 h 1017"/>
                  <a:gd name="T34" fmla="*/ 804 w 954"/>
                  <a:gd name="T35" fmla="*/ 984 h 1017"/>
                  <a:gd name="T36" fmla="*/ 726 w 954"/>
                  <a:gd name="T37" fmla="*/ 1004 h 1017"/>
                  <a:gd name="T38" fmla="*/ 664 w 954"/>
                  <a:gd name="T39" fmla="*/ 1017 h 1017"/>
                  <a:gd name="T40" fmla="*/ 603 w 954"/>
                  <a:gd name="T41" fmla="*/ 1011 h 1017"/>
                  <a:gd name="T42" fmla="*/ 557 w 954"/>
                  <a:gd name="T43" fmla="*/ 1007 h 1017"/>
                  <a:gd name="T44" fmla="*/ 508 w 954"/>
                  <a:gd name="T45" fmla="*/ 996 h 1017"/>
                  <a:gd name="T46" fmla="*/ 461 w 954"/>
                  <a:gd name="T47" fmla="*/ 974 h 1017"/>
                  <a:gd name="T48" fmla="*/ 411 w 954"/>
                  <a:gd name="T49" fmla="*/ 944 h 1017"/>
                  <a:gd name="T50" fmla="*/ 375 w 954"/>
                  <a:gd name="T51" fmla="*/ 910 h 1017"/>
                  <a:gd name="T52" fmla="*/ 335 w 954"/>
                  <a:gd name="T53" fmla="*/ 851 h 1017"/>
                  <a:gd name="T54" fmla="*/ 311 w 954"/>
                  <a:gd name="T55" fmla="*/ 813 h 1017"/>
                  <a:gd name="T56" fmla="*/ 252 w 954"/>
                  <a:gd name="T57" fmla="*/ 688 h 1017"/>
                  <a:gd name="T58" fmla="*/ 182 w 954"/>
                  <a:gd name="T59" fmla="*/ 524 h 1017"/>
                  <a:gd name="T60" fmla="*/ 129 w 954"/>
                  <a:gd name="T61" fmla="*/ 396 h 1017"/>
                  <a:gd name="T62" fmla="*/ 43 w 954"/>
                  <a:gd name="T63" fmla="*/ 245 h 1017"/>
                  <a:gd name="T64" fmla="*/ 0 w 954"/>
                  <a:gd name="T65" fmla="*/ 159 h 1017"/>
                  <a:gd name="T66" fmla="*/ 65 w 954"/>
                  <a:gd name="T67" fmla="*/ 139 h 101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954" h="1017">
                    <a:moveTo>
                      <a:pt x="65" y="139"/>
                    </a:moveTo>
                    <a:lnTo>
                      <a:pt x="215" y="107"/>
                    </a:lnTo>
                    <a:lnTo>
                      <a:pt x="289" y="53"/>
                    </a:lnTo>
                    <a:lnTo>
                      <a:pt x="343" y="0"/>
                    </a:lnTo>
                    <a:lnTo>
                      <a:pt x="470" y="118"/>
                    </a:lnTo>
                    <a:lnTo>
                      <a:pt x="621" y="257"/>
                    </a:lnTo>
                    <a:lnTo>
                      <a:pt x="749" y="384"/>
                    </a:lnTo>
                    <a:lnTo>
                      <a:pt x="795" y="441"/>
                    </a:lnTo>
                    <a:lnTo>
                      <a:pt x="825" y="483"/>
                    </a:lnTo>
                    <a:lnTo>
                      <a:pt x="865" y="534"/>
                    </a:lnTo>
                    <a:lnTo>
                      <a:pt x="902" y="598"/>
                    </a:lnTo>
                    <a:lnTo>
                      <a:pt x="922" y="648"/>
                    </a:lnTo>
                    <a:lnTo>
                      <a:pt x="941" y="704"/>
                    </a:lnTo>
                    <a:lnTo>
                      <a:pt x="954" y="802"/>
                    </a:lnTo>
                    <a:lnTo>
                      <a:pt x="944" y="858"/>
                    </a:lnTo>
                    <a:lnTo>
                      <a:pt x="922" y="910"/>
                    </a:lnTo>
                    <a:lnTo>
                      <a:pt x="860" y="954"/>
                    </a:lnTo>
                    <a:lnTo>
                      <a:pt x="804" y="984"/>
                    </a:lnTo>
                    <a:lnTo>
                      <a:pt x="726" y="1004"/>
                    </a:lnTo>
                    <a:lnTo>
                      <a:pt x="664" y="1017"/>
                    </a:lnTo>
                    <a:lnTo>
                      <a:pt x="603" y="1011"/>
                    </a:lnTo>
                    <a:lnTo>
                      <a:pt x="557" y="1007"/>
                    </a:lnTo>
                    <a:lnTo>
                      <a:pt x="508" y="996"/>
                    </a:lnTo>
                    <a:lnTo>
                      <a:pt x="461" y="974"/>
                    </a:lnTo>
                    <a:lnTo>
                      <a:pt x="411" y="944"/>
                    </a:lnTo>
                    <a:lnTo>
                      <a:pt x="375" y="910"/>
                    </a:lnTo>
                    <a:lnTo>
                      <a:pt x="335" y="851"/>
                    </a:lnTo>
                    <a:lnTo>
                      <a:pt x="311" y="813"/>
                    </a:lnTo>
                    <a:lnTo>
                      <a:pt x="252" y="688"/>
                    </a:lnTo>
                    <a:lnTo>
                      <a:pt x="182" y="524"/>
                    </a:lnTo>
                    <a:lnTo>
                      <a:pt x="129" y="396"/>
                    </a:lnTo>
                    <a:lnTo>
                      <a:pt x="43" y="245"/>
                    </a:lnTo>
                    <a:lnTo>
                      <a:pt x="0" y="159"/>
                    </a:lnTo>
                    <a:lnTo>
                      <a:pt x="65" y="139"/>
                    </a:lnTo>
                    <a:close/>
                  </a:path>
                </a:pathLst>
              </a:custGeom>
              <a:solidFill>
                <a:srgbClr val="C0C0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44" name="Freeform 60">
                <a:extLst>
                  <a:ext uri="{FF2B5EF4-FFF2-40B4-BE49-F238E27FC236}">
                    <a16:creationId xmlns:a16="http://schemas.microsoft.com/office/drawing/2014/main" id="{9AF7C1DC-4B0C-7092-0141-BF700C033A9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65" y="2297"/>
                <a:ext cx="291" cy="243"/>
              </a:xfrm>
              <a:custGeom>
                <a:avLst/>
                <a:gdLst>
                  <a:gd name="T0" fmla="*/ 0 w 581"/>
                  <a:gd name="T1" fmla="*/ 171 h 486"/>
                  <a:gd name="T2" fmla="*/ 42 w 581"/>
                  <a:gd name="T3" fmla="*/ 171 h 486"/>
                  <a:gd name="T4" fmla="*/ 96 w 581"/>
                  <a:gd name="T5" fmla="*/ 160 h 486"/>
                  <a:gd name="T6" fmla="*/ 153 w 581"/>
                  <a:gd name="T7" fmla="*/ 150 h 486"/>
                  <a:gd name="T8" fmla="*/ 191 w 581"/>
                  <a:gd name="T9" fmla="*/ 137 h 486"/>
                  <a:gd name="T10" fmla="*/ 267 w 581"/>
                  <a:gd name="T11" fmla="*/ 104 h 486"/>
                  <a:gd name="T12" fmla="*/ 335 w 581"/>
                  <a:gd name="T13" fmla="*/ 46 h 486"/>
                  <a:gd name="T14" fmla="*/ 369 w 581"/>
                  <a:gd name="T15" fmla="*/ 0 h 486"/>
                  <a:gd name="T16" fmla="*/ 581 w 581"/>
                  <a:gd name="T17" fmla="*/ 213 h 486"/>
                  <a:gd name="T18" fmla="*/ 578 w 581"/>
                  <a:gd name="T19" fmla="*/ 248 h 486"/>
                  <a:gd name="T20" fmla="*/ 563 w 581"/>
                  <a:gd name="T21" fmla="*/ 287 h 486"/>
                  <a:gd name="T22" fmla="*/ 528 w 581"/>
                  <a:gd name="T23" fmla="*/ 324 h 486"/>
                  <a:gd name="T24" fmla="*/ 495 w 581"/>
                  <a:gd name="T25" fmla="*/ 357 h 486"/>
                  <a:gd name="T26" fmla="*/ 455 w 581"/>
                  <a:gd name="T27" fmla="*/ 381 h 486"/>
                  <a:gd name="T28" fmla="*/ 398 w 581"/>
                  <a:gd name="T29" fmla="*/ 409 h 486"/>
                  <a:gd name="T30" fmla="*/ 334 w 581"/>
                  <a:gd name="T31" fmla="*/ 436 h 486"/>
                  <a:gd name="T32" fmla="*/ 254 w 581"/>
                  <a:gd name="T33" fmla="*/ 459 h 486"/>
                  <a:gd name="T34" fmla="*/ 188 w 581"/>
                  <a:gd name="T35" fmla="*/ 473 h 486"/>
                  <a:gd name="T36" fmla="*/ 142 w 581"/>
                  <a:gd name="T37" fmla="*/ 486 h 486"/>
                  <a:gd name="T38" fmla="*/ 0 w 581"/>
                  <a:gd name="T39" fmla="*/ 171 h 4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581" h="486">
                    <a:moveTo>
                      <a:pt x="0" y="171"/>
                    </a:moveTo>
                    <a:lnTo>
                      <a:pt x="42" y="171"/>
                    </a:lnTo>
                    <a:lnTo>
                      <a:pt x="96" y="160"/>
                    </a:lnTo>
                    <a:lnTo>
                      <a:pt x="153" y="150"/>
                    </a:lnTo>
                    <a:lnTo>
                      <a:pt x="191" y="137"/>
                    </a:lnTo>
                    <a:lnTo>
                      <a:pt x="267" y="104"/>
                    </a:lnTo>
                    <a:lnTo>
                      <a:pt x="335" y="46"/>
                    </a:lnTo>
                    <a:lnTo>
                      <a:pt x="369" y="0"/>
                    </a:lnTo>
                    <a:lnTo>
                      <a:pt x="581" y="213"/>
                    </a:lnTo>
                    <a:lnTo>
                      <a:pt x="578" y="248"/>
                    </a:lnTo>
                    <a:lnTo>
                      <a:pt x="563" y="287"/>
                    </a:lnTo>
                    <a:lnTo>
                      <a:pt x="528" y="324"/>
                    </a:lnTo>
                    <a:lnTo>
                      <a:pt x="495" y="357"/>
                    </a:lnTo>
                    <a:lnTo>
                      <a:pt x="455" y="381"/>
                    </a:lnTo>
                    <a:lnTo>
                      <a:pt x="398" y="409"/>
                    </a:lnTo>
                    <a:lnTo>
                      <a:pt x="334" y="436"/>
                    </a:lnTo>
                    <a:lnTo>
                      <a:pt x="254" y="459"/>
                    </a:lnTo>
                    <a:lnTo>
                      <a:pt x="188" y="473"/>
                    </a:lnTo>
                    <a:lnTo>
                      <a:pt x="142" y="486"/>
                    </a:lnTo>
                    <a:lnTo>
                      <a:pt x="0" y="171"/>
                    </a:lnTo>
                    <a:close/>
                  </a:path>
                </a:pathLst>
              </a:custGeom>
              <a:solidFill>
                <a:srgbClr val="FFFFFF"/>
              </a:solidFill>
              <a:ln w="793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7645" name="Group 61">
              <a:extLst>
                <a:ext uri="{FF2B5EF4-FFF2-40B4-BE49-F238E27FC236}">
                  <a16:creationId xmlns:a16="http://schemas.microsoft.com/office/drawing/2014/main" id="{FE2012C5-4843-BE29-3E0F-EEE12EF5C9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2" y="1940"/>
              <a:ext cx="431" cy="125"/>
              <a:chOff x="2692" y="1940"/>
              <a:chExt cx="431" cy="125"/>
            </a:xfrm>
          </p:grpSpPr>
          <p:grpSp>
            <p:nvGrpSpPr>
              <p:cNvPr id="67646" name="Group 62">
                <a:extLst>
                  <a:ext uri="{FF2B5EF4-FFF2-40B4-BE49-F238E27FC236}">
                    <a16:creationId xmlns:a16="http://schemas.microsoft.com/office/drawing/2014/main" id="{79785099-58AE-8926-42A1-CF4AF70DD42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92" y="1940"/>
                <a:ext cx="431" cy="125"/>
                <a:chOff x="2692" y="1940"/>
                <a:chExt cx="431" cy="125"/>
              </a:xfrm>
            </p:grpSpPr>
            <p:sp>
              <p:nvSpPr>
                <p:cNvPr id="67647" name="Freeform 63">
                  <a:extLst>
                    <a:ext uri="{FF2B5EF4-FFF2-40B4-BE49-F238E27FC236}">
                      <a16:creationId xmlns:a16="http://schemas.microsoft.com/office/drawing/2014/main" id="{845EFAFF-8E1D-3294-3CFB-B47511BC480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756" y="1940"/>
                  <a:ext cx="155" cy="124"/>
                </a:xfrm>
                <a:custGeom>
                  <a:avLst/>
                  <a:gdLst>
                    <a:gd name="T0" fmla="*/ 30 w 309"/>
                    <a:gd name="T1" fmla="*/ 13 h 246"/>
                    <a:gd name="T2" fmla="*/ 88 w 309"/>
                    <a:gd name="T3" fmla="*/ 0 h 246"/>
                    <a:gd name="T4" fmla="*/ 150 w 309"/>
                    <a:gd name="T5" fmla="*/ 0 h 246"/>
                    <a:gd name="T6" fmla="*/ 243 w 309"/>
                    <a:gd name="T7" fmla="*/ 7 h 246"/>
                    <a:gd name="T8" fmla="*/ 276 w 309"/>
                    <a:gd name="T9" fmla="*/ 13 h 246"/>
                    <a:gd name="T10" fmla="*/ 309 w 309"/>
                    <a:gd name="T11" fmla="*/ 29 h 246"/>
                    <a:gd name="T12" fmla="*/ 309 w 309"/>
                    <a:gd name="T13" fmla="*/ 65 h 246"/>
                    <a:gd name="T14" fmla="*/ 309 w 309"/>
                    <a:gd name="T15" fmla="*/ 105 h 246"/>
                    <a:gd name="T16" fmla="*/ 299 w 309"/>
                    <a:gd name="T17" fmla="*/ 142 h 246"/>
                    <a:gd name="T18" fmla="*/ 288 w 309"/>
                    <a:gd name="T19" fmla="*/ 167 h 246"/>
                    <a:gd name="T20" fmla="*/ 279 w 309"/>
                    <a:gd name="T21" fmla="*/ 190 h 246"/>
                    <a:gd name="T22" fmla="*/ 266 w 309"/>
                    <a:gd name="T23" fmla="*/ 208 h 246"/>
                    <a:gd name="T24" fmla="*/ 248 w 309"/>
                    <a:gd name="T25" fmla="*/ 225 h 246"/>
                    <a:gd name="T26" fmla="*/ 218 w 309"/>
                    <a:gd name="T27" fmla="*/ 235 h 246"/>
                    <a:gd name="T28" fmla="*/ 180 w 309"/>
                    <a:gd name="T29" fmla="*/ 242 h 246"/>
                    <a:gd name="T30" fmla="*/ 137 w 309"/>
                    <a:gd name="T31" fmla="*/ 246 h 246"/>
                    <a:gd name="T32" fmla="*/ 103 w 309"/>
                    <a:gd name="T33" fmla="*/ 242 h 246"/>
                    <a:gd name="T34" fmla="*/ 75 w 309"/>
                    <a:gd name="T35" fmla="*/ 237 h 246"/>
                    <a:gd name="T36" fmla="*/ 47 w 309"/>
                    <a:gd name="T37" fmla="*/ 225 h 246"/>
                    <a:gd name="T38" fmla="*/ 23 w 309"/>
                    <a:gd name="T39" fmla="*/ 204 h 246"/>
                    <a:gd name="T40" fmla="*/ 11 w 309"/>
                    <a:gd name="T41" fmla="*/ 184 h 246"/>
                    <a:gd name="T42" fmla="*/ 0 w 309"/>
                    <a:gd name="T43" fmla="*/ 133 h 246"/>
                    <a:gd name="T44" fmla="*/ 0 w 309"/>
                    <a:gd name="T45" fmla="*/ 87 h 246"/>
                    <a:gd name="T46" fmla="*/ 0 w 309"/>
                    <a:gd name="T47" fmla="*/ 41 h 246"/>
                    <a:gd name="T48" fmla="*/ 30 w 309"/>
                    <a:gd name="T49" fmla="*/ 13 h 2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9" h="246">
                      <a:moveTo>
                        <a:pt x="30" y="13"/>
                      </a:moveTo>
                      <a:lnTo>
                        <a:pt x="88" y="0"/>
                      </a:lnTo>
                      <a:lnTo>
                        <a:pt x="150" y="0"/>
                      </a:lnTo>
                      <a:lnTo>
                        <a:pt x="243" y="7"/>
                      </a:lnTo>
                      <a:lnTo>
                        <a:pt x="276" y="13"/>
                      </a:lnTo>
                      <a:lnTo>
                        <a:pt x="309" y="29"/>
                      </a:lnTo>
                      <a:lnTo>
                        <a:pt x="309" y="65"/>
                      </a:lnTo>
                      <a:lnTo>
                        <a:pt x="309" y="105"/>
                      </a:lnTo>
                      <a:lnTo>
                        <a:pt x="299" y="142"/>
                      </a:lnTo>
                      <a:lnTo>
                        <a:pt x="288" y="167"/>
                      </a:lnTo>
                      <a:lnTo>
                        <a:pt x="279" y="190"/>
                      </a:lnTo>
                      <a:lnTo>
                        <a:pt x="266" y="208"/>
                      </a:lnTo>
                      <a:lnTo>
                        <a:pt x="248" y="225"/>
                      </a:lnTo>
                      <a:lnTo>
                        <a:pt x="218" y="235"/>
                      </a:lnTo>
                      <a:lnTo>
                        <a:pt x="180" y="242"/>
                      </a:lnTo>
                      <a:lnTo>
                        <a:pt x="137" y="246"/>
                      </a:lnTo>
                      <a:lnTo>
                        <a:pt x="103" y="242"/>
                      </a:lnTo>
                      <a:lnTo>
                        <a:pt x="75" y="237"/>
                      </a:lnTo>
                      <a:lnTo>
                        <a:pt x="47" y="225"/>
                      </a:lnTo>
                      <a:lnTo>
                        <a:pt x="23" y="204"/>
                      </a:lnTo>
                      <a:lnTo>
                        <a:pt x="11" y="184"/>
                      </a:lnTo>
                      <a:lnTo>
                        <a:pt x="0" y="133"/>
                      </a:lnTo>
                      <a:lnTo>
                        <a:pt x="0" y="87"/>
                      </a:lnTo>
                      <a:lnTo>
                        <a:pt x="0" y="41"/>
                      </a:lnTo>
                      <a:lnTo>
                        <a:pt x="30" y="13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48" name="Freeform 64">
                  <a:extLst>
                    <a:ext uri="{FF2B5EF4-FFF2-40B4-BE49-F238E27FC236}">
                      <a16:creationId xmlns:a16="http://schemas.microsoft.com/office/drawing/2014/main" id="{25A9CB47-1783-D90C-95B7-16C4A62B6B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32" y="1943"/>
                  <a:ext cx="154" cy="122"/>
                </a:xfrm>
                <a:custGeom>
                  <a:avLst/>
                  <a:gdLst>
                    <a:gd name="T0" fmla="*/ 269 w 308"/>
                    <a:gd name="T1" fmla="*/ 12 h 245"/>
                    <a:gd name="T2" fmla="*/ 212 w 308"/>
                    <a:gd name="T3" fmla="*/ 2 h 245"/>
                    <a:gd name="T4" fmla="*/ 158 w 308"/>
                    <a:gd name="T5" fmla="*/ 2 h 245"/>
                    <a:gd name="T6" fmla="*/ 107 w 308"/>
                    <a:gd name="T7" fmla="*/ 0 h 245"/>
                    <a:gd name="T8" fmla="*/ 61 w 308"/>
                    <a:gd name="T9" fmla="*/ 3 h 245"/>
                    <a:gd name="T10" fmla="*/ 28 w 308"/>
                    <a:gd name="T11" fmla="*/ 12 h 245"/>
                    <a:gd name="T12" fmla="*/ 0 w 308"/>
                    <a:gd name="T13" fmla="*/ 26 h 245"/>
                    <a:gd name="T14" fmla="*/ 0 w 308"/>
                    <a:gd name="T15" fmla="*/ 107 h 245"/>
                    <a:gd name="T16" fmla="*/ 8 w 308"/>
                    <a:gd name="T17" fmla="*/ 153 h 245"/>
                    <a:gd name="T18" fmla="*/ 22 w 308"/>
                    <a:gd name="T19" fmla="*/ 185 h 245"/>
                    <a:gd name="T20" fmla="*/ 39 w 308"/>
                    <a:gd name="T21" fmla="*/ 207 h 245"/>
                    <a:gd name="T22" fmla="*/ 57 w 308"/>
                    <a:gd name="T23" fmla="*/ 220 h 245"/>
                    <a:gd name="T24" fmla="*/ 80 w 308"/>
                    <a:gd name="T25" fmla="*/ 232 h 245"/>
                    <a:gd name="T26" fmla="*/ 102 w 308"/>
                    <a:gd name="T27" fmla="*/ 239 h 245"/>
                    <a:gd name="T28" fmla="*/ 128 w 308"/>
                    <a:gd name="T29" fmla="*/ 242 h 245"/>
                    <a:gd name="T30" fmla="*/ 157 w 308"/>
                    <a:gd name="T31" fmla="*/ 245 h 245"/>
                    <a:gd name="T32" fmla="*/ 205 w 308"/>
                    <a:gd name="T33" fmla="*/ 242 h 245"/>
                    <a:gd name="T34" fmla="*/ 235 w 308"/>
                    <a:gd name="T35" fmla="*/ 235 h 245"/>
                    <a:gd name="T36" fmla="*/ 262 w 308"/>
                    <a:gd name="T37" fmla="*/ 226 h 245"/>
                    <a:gd name="T38" fmla="*/ 283 w 308"/>
                    <a:gd name="T39" fmla="*/ 200 h 245"/>
                    <a:gd name="T40" fmla="*/ 297 w 308"/>
                    <a:gd name="T41" fmla="*/ 168 h 245"/>
                    <a:gd name="T42" fmla="*/ 308 w 308"/>
                    <a:gd name="T43" fmla="*/ 134 h 245"/>
                    <a:gd name="T44" fmla="*/ 308 w 308"/>
                    <a:gd name="T45" fmla="*/ 87 h 245"/>
                    <a:gd name="T46" fmla="*/ 308 w 308"/>
                    <a:gd name="T47" fmla="*/ 42 h 245"/>
                    <a:gd name="T48" fmla="*/ 269 w 308"/>
                    <a:gd name="T49" fmla="*/ 12 h 24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08" h="245">
                      <a:moveTo>
                        <a:pt x="269" y="12"/>
                      </a:moveTo>
                      <a:lnTo>
                        <a:pt x="212" y="2"/>
                      </a:lnTo>
                      <a:lnTo>
                        <a:pt x="158" y="2"/>
                      </a:lnTo>
                      <a:lnTo>
                        <a:pt x="107" y="0"/>
                      </a:lnTo>
                      <a:lnTo>
                        <a:pt x="61" y="3"/>
                      </a:lnTo>
                      <a:lnTo>
                        <a:pt x="28" y="12"/>
                      </a:lnTo>
                      <a:lnTo>
                        <a:pt x="0" y="26"/>
                      </a:lnTo>
                      <a:lnTo>
                        <a:pt x="0" y="107"/>
                      </a:lnTo>
                      <a:lnTo>
                        <a:pt x="8" y="153"/>
                      </a:lnTo>
                      <a:lnTo>
                        <a:pt x="22" y="185"/>
                      </a:lnTo>
                      <a:lnTo>
                        <a:pt x="39" y="207"/>
                      </a:lnTo>
                      <a:lnTo>
                        <a:pt x="57" y="220"/>
                      </a:lnTo>
                      <a:lnTo>
                        <a:pt x="80" y="232"/>
                      </a:lnTo>
                      <a:lnTo>
                        <a:pt x="102" y="239"/>
                      </a:lnTo>
                      <a:lnTo>
                        <a:pt x="128" y="242"/>
                      </a:lnTo>
                      <a:lnTo>
                        <a:pt x="157" y="245"/>
                      </a:lnTo>
                      <a:lnTo>
                        <a:pt x="205" y="242"/>
                      </a:lnTo>
                      <a:lnTo>
                        <a:pt x="235" y="235"/>
                      </a:lnTo>
                      <a:lnTo>
                        <a:pt x="262" y="226"/>
                      </a:lnTo>
                      <a:lnTo>
                        <a:pt x="283" y="200"/>
                      </a:lnTo>
                      <a:lnTo>
                        <a:pt x="297" y="168"/>
                      </a:lnTo>
                      <a:lnTo>
                        <a:pt x="308" y="134"/>
                      </a:lnTo>
                      <a:lnTo>
                        <a:pt x="308" y="87"/>
                      </a:lnTo>
                      <a:lnTo>
                        <a:pt x="308" y="42"/>
                      </a:lnTo>
                      <a:lnTo>
                        <a:pt x="269" y="12"/>
                      </a:lnTo>
                      <a:close/>
                    </a:path>
                  </a:pathLst>
                </a:custGeom>
                <a:solidFill>
                  <a:srgbClr val="C0FFFF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49" name="Freeform 65">
                  <a:extLst>
                    <a:ext uri="{FF2B5EF4-FFF2-40B4-BE49-F238E27FC236}">
                      <a16:creationId xmlns:a16="http://schemas.microsoft.com/office/drawing/2014/main" id="{09AE4B2E-7D32-8392-D017-5D86C8D389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911" y="1958"/>
                  <a:ext cx="22" cy="16"/>
                </a:xfrm>
                <a:custGeom>
                  <a:avLst/>
                  <a:gdLst>
                    <a:gd name="T0" fmla="*/ 0 w 45"/>
                    <a:gd name="T1" fmla="*/ 10 h 33"/>
                    <a:gd name="T2" fmla="*/ 7 w 45"/>
                    <a:gd name="T3" fmla="*/ 3 h 33"/>
                    <a:gd name="T4" fmla="*/ 17 w 45"/>
                    <a:gd name="T5" fmla="*/ 0 h 33"/>
                    <a:gd name="T6" fmla="*/ 31 w 45"/>
                    <a:gd name="T7" fmla="*/ 0 h 33"/>
                    <a:gd name="T8" fmla="*/ 41 w 45"/>
                    <a:gd name="T9" fmla="*/ 6 h 33"/>
                    <a:gd name="T10" fmla="*/ 45 w 45"/>
                    <a:gd name="T11" fmla="*/ 31 h 33"/>
                    <a:gd name="T12" fmla="*/ 34 w 45"/>
                    <a:gd name="T13" fmla="*/ 29 h 33"/>
                    <a:gd name="T14" fmla="*/ 25 w 45"/>
                    <a:gd name="T15" fmla="*/ 24 h 33"/>
                    <a:gd name="T16" fmla="*/ 13 w 45"/>
                    <a:gd name="T17" fmla="*/ 29 h 33"/>
                    <a:gd name="T18" fmla="*/ 2 w 45"/>
                    <a:gd name="T19" fmla="*/ 33 h 33"/>
                    <a:gd name="T20" fmla="*/ 0 w 45"/>
                    <a:gd name="T21" fmla="*/ 10 h 3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45" h="33">
                      <a:moveTo>
                        <a:pt x="0" y="10"/>
                      </a:moveTo>
                      <a:lnTo>
                        <a:pt x="7" y="3"/>
                      </a:lnTo>
                      <a:lnTo>
                        <a:pt x="17" y="0"/>
                      </a:lnTo>
                      <a:lnTo>
                        <a:pt x="31" y="0"/>
                      </a:lnTo>
                      <a:lnTo>
                        <a:pt x="41" y="6"/>
                      </a:lnTo>
                      <a:lnTo>
                        <a:pt x="45" y="31"/>
                      </a:lnTo>
                      <a:lnTo>
                        <a:pt x="34" y="29"/>
                      </a:lnTo>
                      <a:lnTo>
                        <a:pt x="25" y="24"/>
                      </a:lnTo>
                      <a:lnTo>
                        <a:pt x="13" y="29"/>
                      </a:lnTo>
                      <a:lnTo>
                        <a:pt x="2" y="33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0" name="Freeform 66">
                  <a:extLst>
                    <a:ext uri="{FF2B5EF4-FFF2-40B4-BE49-F238E27FC236}">
                      <a16:creationId xmlns:a16="http://schemas.microsoft.com/office/drawing/2014/main" id="{301732AE-F7D7-C81C-487A-EE2C849E04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92" y="1951"/>
                  <a:ext cx="65" cy="26"/>
                </a:xfrm>
                <a:custGeom>
                  <a:avLst/>
                  <a:gdLst>
                    <a:gd name="T0" fmla="*/ 128 w 128"/>
                    <a:gd name="T1" fmla="*/ 17 h 52"/>
                    <a:gd name="T2" fmla="*/ 128 w 128"/>
                    <a:gd name="T3" fmla="*/ 52 h 52"/>
                    <a:gd name="T4" fmla="*/ 14 w 128"/>
                    <a:gd name="T5" fmla="*/ 20 h 52"/>
                    <a:gd name="T6" fmla="*/ 0 w 128"/>
                    <a:gd name="T7" fmla="*/ 0 h 52"/>
                    <a:gd name="T8" fmla="*/ 128 w 128"/>
                    <a:gd name="T9" fmla="*/ 17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28" h="52">
                      <a:moveTo>
                        <a:pt x="128" y="17"/>
                      </a:moveTo>
                      <a:lnTo>
                        <a:pt x="128" y="52"/>
                      </a:lnTo>
                      <a:lnTo>
                        <a:pt x="14" y="20"/>
                      </a:lnTo>
                      <a:lnTo>
                        <a:pt x="0" y="0"/>
                      </a:lnTo>
                      <a:lnTo>
                        <a:pt x="128" y="17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1" name="Freeform 67">
                  <a:extLst>
                    <a:ext uri="{FF2B5EF4-FFF2-40B4-BE49-F238E27FC236}">
                      <a16:creationId xmlns:a16="http://schemas.microsoft.com/office/drawing/2014/main" id="{353D77F1-5939-4ABB-7B58-180E6177604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085" y="1950"/>
                  <a:ext cx="38" cy="27"/>
                </a:xfrm>
                <a:custGeom>
                  <a:avLst/>
                  <a:gdLst>
                    <a:gd name="T0" fmla="*/ 0 w 74"/>
                    <a:gd name="T1" fmla="*/ 29 h 54"/>
                    <a:gd name="T2" fmla="*/ 0 w 74"/>
                    <a:gd name="T3" fmla="*/ 54 h 54"/>
                    <a:gd name="T4" fmla="*/ 70 w 74"/>
                    <a:gd name="T5" fmla="*/ 22 h 54"/>
                    <a:gd name="T6" fmla="*/ 74 w 74"/>
                    <a:gd name="T7" fmla="*/ 0 h 54"/>
                    <a:gd name="T8" fmla="*/ 0 w 74"/>
                    <a:gd name="T9" fmla="*/ 29 h 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54">
                      <a:moveTo>
                        <a:pt x="0" y="29"/>
                      </a:moveTo>
                      <a:lnTo>
                        <a:pt x="0" y="54"/>
                      </a:lnTo>
                      <a:lnTo>
                        <a:pt x="70" y="22"/>
                      </a:lnTo>
                      <a:lnTo>
                        <a:pt x="74" y="0"/>
                      </a:lnTo>
                      <a:lnTo>
                        <a:pt x="0" y="29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7938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652" name="Group 68">
                <a:extLst>
                  <a:ext uri="{FF2B5EF4-FFF2-40B4-BE49-F238E27FC236}">
                    <a16:creationId xmlns:a16="http://schemas.microsoft.com/office/drawing/2014/main" id="{BC41C7C8-0A20-BB16-68DA-A505C95888B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803" y="1970"/>
                <a:ext cx="67" cy="57"/>
                <a:chOff x="2803" y="1970"/>
                <a:chExt cx="67" cy="57"/>
              </a:xfrm>
            </p:grpSpPr>
            <p:sp>
              <p:nvSpPr>
                <p:cNvPr id="67653" name="Oval 69">
                  <a:extLst>
                    <a:ext uri="{FF2B5EF4-FFF2-40B4-BE49-F238E27FC236}">
                      <a16:creationId xmlns:a16="http://schemas.microsoft.com/office/drawing/2014/main" id="{53B19880-C251-A484-33CC-2C7F67441C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03" y="1970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4" name="Oval 70">
                  <a:extLst>
                    <a:ext uri="{FF2B5EF4-FFF2-40B4-BE49-F238E27FC236}">
                      <a16:creationId xmlns:a16="http://schemas.microsoft.com/office/drawing/2014/main" id="{6AA87B8D-CF13-8580-68C7-5A52FE71ED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26" y="1976"/>
                  <a:ext cx="35" cy="36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67655" name="Group 71">
                <a:extLst>
                  <a:ext uri="{FF2B5EF4-FFF2-40B4-BE49-F238E27FC236}">
                    <a16:creationId xmlns:a16="http://schemas.microsoft.com/office/drawing/2014/main" id="{17E4364B-C3CB-E6DB-72F2-A8389AE7873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975" y="1975"/>
                <a:ext cx="67" cy="57"/>
                <a:chOff x="2975" y="1975"/>
                <a:chExt cx="67" cy="57"/>
              </a:xfrm>
            </p:grpSpPr>
            <p:sp>
              <p:nvSpPr>
                <p:cNvPr id="67656" name="Oval 72">
                  <a:extLst>
                    <a:ext uri="{FF2B5EF4-FFF2-40B4-BE49-F238E27FC236}">
                      <a16:creationId xmlns:a16="http://schemas.microsoft.com/office/drawing/2014/main" id="{6FE0A2C7-3B8F-B102-57C5-D816C52A4B2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75" y="1975"/>
                  <a:ext cx="67" cy="57"/>
                </a:xfrm>
                <a:prstGeom prst="ellipse">
                  <a:avLst/>
                </a:prstGeom>
                <a:solidFill>
                  <a:srgbClr val="C0FFFF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67657" name="Oval 73">
                  <a:extLst>
                    <a:ext uri="{FF2B5EF4-FFF2-40B4-BE49-F238E27FC236}">
                      <a16:creationId xmlns:a16="http://schemas.microsoft.com/office/drawing/2014/main" id="{C9CFA8EB-E6FC-1E5E-84EA-1C55468D841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998" y="1982"/>
                  <a:ext cx="35" cy="35"/>
                </a:xfrm>
                <a:prstGeom prst="ellipse">
                  <a:avLst/>
                </a:prstGeom>
                <a:solidFill>
                  <a:srgbClr val="618FFD"/>
                </a:solidFill>
                <a:ln w="7938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67658" name="Freeform 74">
              <a:extLst>
                <a:ext uri="{FF2B5EF4-FFF2-40B4-BE49-F238E27FC236}">
                  <a16:creationId xmlns:a16="http://schemas.microsoft.com/office/drawing/2014/main" id="{E96BEA0A-8C9E-6C68-09B2-D5007FDD645A}"/>
                </a:ext>
              </a:extLst>
            </p:cNvPr>
            <p:cNvSpPr>
              <a:spLocks/>
            </p:cNvSpPr>
            <p:nvPr/>
          </p:nvSpPr>
          <p:spPr bwMode="auto">
            <a:xfrm>
              <a:off x="2208" y="2064"/>
              <a:ext cx="192" cy="192"/>
            </a:xfrm>
            <a:custGeom>
              <a:avLst/>
              <a:gdLst>
                <a:gd name="T0" fmla="*/ 94 w 487"/>
                <a:gd name="T1" fmla="*/ 0 h 424"/>
                <a:gd name="T2" fmla="*/ 115 w 487"/>
                <a:gd name="T3" fmla="*/ 35 h 424"/>
                <a:gd name="T4" fmla="*/ 125 w 487"/>
                <a:gd name="T5" fmla="*/ 50 h 424"/>
                <a:gd name="T6" fmla="*/ 143 w 487"/>
                <a:gd name="T7" fmla="*/ 84 h 424"/>
                <a:gd name="T8" fmla="*/ 156 w 487"/>
                <a:gd name="T9" fmla="*/ 107 h 424"/>
                <a:gd name="T10" fmla="*/ 174 w 487"/>
                <a:gd name="T11" fmla="*/ 122 h 424"/>
                <a:gd name="T12" fmla="*/ 201 w 487"/>
                <a:gd name="T13" fmla="*/ 143 h 424"/>
                <a:gd name="T14" fmla="*/ 246 w 487"/>
                <a:gd name="T15" fmla="*/ 166 h 424"/>
                <a:gd name="T16" fmla="*/ 288 w 487"/>
                <a:gd name="T17" fmla="*/ 166 h 424"/>
                <a:gd name="T18" fmla="*/ 327 w 487"/>
                <a:gd name="T19" fmla="*/ 161 h 424"/>
                <a:gd name="T20" fmla="*/ 375 w 487"/>
                <a:gd name="T21" fmla="*/ 143 h 424"/>
                <a:gd name="T22" fmla="*/ 440 w 487"/>
                <a:gd name="T23" fmla="*/ 114 h 424"/>
                <a:gd name="T24" fmla="*/ 446 w 487"/>
                <a:gd name="T25" fmla="*/ 138 h 424"/>
                <a:gd name="T26" fmla="*/ 476 w 487"/>
                <a:gd name="T27" fmla="*/ 304 h 424"/>
                <a:gd name="T28" fmla="*/ 487 w 487"/>
                <a:gd name="T29" fmla="*/ 389 h 424"/>
                <a:gd name="T30" fmla="*/ 417 w 487"/>
                <a:gd name="T31" fmla="*/ 412 h 424"/>
                <a:gd name="T32" fmla="*/ 327 w 487"/>
                <a:gd name="T33" fmla="*/ 418 h 424"/>
                <a:gd name="T34" fmla="*/ 275 w 487"/>
                <a:gd name="T35" fmla="*/ 424 h 424"/>
                <a:gd name="T36" fmla="*/ 184 w 487"/>
                <a:gd name="T37" fmla="*/ 400 h 424"/>
                <a:gd name="T38" fmla="*/ 120 w 487"/>
                <a:gd name="T39" fmla="*/ 365 h 424"/>
                <a:gd name="T40" fmla="*/ 71 w 487"/>
                <a:gd name="T41" fmla="*/ 320 h 424"/>
                <a:gd name="T42" fmla="*/ 29 w 487"/>
                <a:gd name="T43" fmla="*/ 275 h 424"/>
                <a:gd name="T44" fmla="*/ 0 w 487"/>
                <a:gd name="T45" fmla="*/ 224 h 424"/>
                <a:gd name="T46" fmla="*/ 11 w 487"/>
                <a:gd name="T47" fmla="*/ 175 h 424"/>
                <a:gd name="T48" fmla="*/ 35 w 487"/>
                <a:gd name="T49" fmla="*/ 108 h 424"/>
                <a:gd name="T50" fmla="*/ 59 w 487"/>
                <a:gd name="T51" fmla="*/ 66 h 424"/>
                <a:gd name="T52" fmla="*/ 94 w 487"/>
                <a:gd name="T53" fmla="*/ 0 h 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7" h="424">
                  <a:moveTo>
                    <a:pt x="94" y="0"/>
                  </a:moveTo>
                  <a:lnTo>
                    <a:pt x="115" y="35"/>
                  </a:lnTo>
                  <a:lnTo>
                    <a:pt x="125" y="50"/>
                  </a:lnTo>
                  <a:lnTo>
                    <a:pt x="143" y="84"/>
                  </a:lnTo>
                  <a:lnTo>
                    <a:pt x="156" y="107"/>
                  </a:lnTo>
                  <a:lnTo>
                    <a:pt x="174" y="122"/>
                  </a:lnTo>
                  <a:lnTo>
                    <a:pt x="201" y="143"/>
                  </a:lnTo>
                  <a:lnTo>
                    <a:pt x="246" y="166"/>
                  </a:lnTo>
                  <a:lnTo>
                    <a:pt x="288" y="166"/>
                  </a:lnTo>
                  <a:lnTo>
                    <a:pt x="327" y="161"/>
                  </a:lnTo>
                  <a:lnTo>
                    <a:pt x="375" y="143"/>
                  </a:lnTo>
                  <a:lnTo>
                    <a:pt x="440" y="114"/>
                  </a:lnTo>
                  <a:lnTo>
                    <a:pt x="446" y="138"/>
                  </a:lnTo>
                  <a:lnTo>
                    <a:pt x="476" y="304"/>
                  </a:lnTo>
                  <a:lnTo>
                    <a:pt x="487" y="389"/>
                  </a:lnTo>
                  <a:lnTo>
                    <a:pt x="417" y="412"/>
                  </a:lnTo>
                  <a:lnTo>
                    <a:pt x="327" y="418"/>
                  </a:lnTo>
                  <a:lnTo>
                    <a:pt x="275" y="424"/>
                  </a:lnTo>
                  <a:lnTo>
                    <a:pt x="184" y="400"/>
                  </a:lnTo>
                  <a:lnTo>
                    <a:pt x="120" y="365"/>
                  </a:lnTo>
                  <a:lnTo>
                    <a:pt x="71" y="320"/>
                  </a:lnTo>
                  <a:lnTo>
                    <a:pt x="29" y="275"/>
                  </a:lnTo>
                  <a:lnTo>
                    <a:pt x="0" y="224"/>
                  </a:lnTo>
                  <a:lnTo>
                    <a:pt x="11" y="175"/>
                  </a:lnTo>
                  <a:lnTo>
                    <a:pt x="35" y="108"/>
                  </a:lnTo>
                  <a:lnTo>
                    <a:pt x="59" y="66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7938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67659" name="Group 75">
              <a:extLst>
                <a:ext uri="{FF2B5EF4-FFF2-40B4-BE49-F238E27FC236}">
                  <a16:creationId xmlns:a16="http://schemas.microsoft.com/office/drawing/2014/main" id="{E3DC1640-0385-9416-A994-9EEFADB82778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V="1">
              <a:off x="2006" y="1788"/>
              <a:ext cx="442" cy="322"/>
              <a:chOff x="4363" y="2585"/>
              <a:chExt cx="1104" cy="808"/>
            </a:xfrm>
          </p:grpSpPr>
          <p:sp>
            <p:nvSpPr>
              <p:cNvPr id="67660" name="Freeform 76">
                <a:extLst>
                  <a:ext uri="{FF2B5EF4-FFF2-40B4-BE49-F238E27FC236}">
                    <a16:creationId xmlns:a16="http://schemas.microsoft.com/office/drawing/2014/main" id="{8F67C47E-A738-9FFF-3205-6486C7B4A95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63" y="2585"/>
                <a:ext cx="1104" cy="808"/>
              </a:xfrm>
              <a:custGeom>
                <a:avLst/>
                <a:gdLst>
                  <a:gd name="T0" fmla="*/ 729 w 3311"/>
                  <a:gd name="T1" fmla="*/ 97 h 2423"/>
                  <a:gd name="T2" fmla="*/ 1249 w 3311"/>
                  <a:gd name="T3" fmla="*/ 0 h 2423"/>
                  <a:gd name="T4" fmla="*/ 1674 w 3311"/>
                  <a:gd name="T5" fmla="*/ 79 h 2423"/>
                  <a:gd name="T6" fmla="*/ 2115 w 3311"/>
                  <a:gd name="T7" fmla="*/ 271 h 2423"/>
                  <a:gd name="T8" fmla="*/ 2512 w 3311"/>
                  <a:gd name="T9" fmla="*/ 443 h 2423"/>
                  <a:gd name="T10" fmla="*/ 2874 w 3311"/>
                  <a:gd name="T11" fmla="*/ 584 h 2423"/>
                  <a:gd name="T12" fmla="*/ 2967 w 3311"/>
                  <a:gd name="T13" fmla="*/ 663 h 2423"/>
                  <a:gd name="T14" fmla="*/ 2971 w 3311"/>
                  <a:gd name="T15" fmla="*/ 829 h 2423"/>
                  <a:gd name="T16" fmla="*/ 2874 w 3311"/>
                  <a:gd name="T17" fmla="*/ 909 h 2423"/>
                  <a:gd name="T18" fmla="*/ 2708 w 3311"/>
                  <a:gd name="T19" fmla="*/ 938 h 2423"/>
                  <a:gd name="T20" fmla="*/ 2574 w 3311"/>
                  <a:gd name="T21" fmla="*/ 931 h 2423"/>
                  <a:gd name="T22" fmla="*/ 2424 w 3311"/>
                  <a:gd name="T23" fmla="*/ 900 h 2423"/>
                  <a:gd name="T24" fmla="*/ 2477 w 3311"/>
                  <a:gd name="T25" fmla="*/ 981 h 2423"/>
                  <a:gd name="T26" fmla="*/ 2526 w 3311"/>
                  <a:gd name="T27" fmla="*/ 1048 h 2423"/>
                  <a:gd name="T28" fmla="*/ 2756 w 3311"/>
                  <a:gd name="T29" fmla="*/ 1194 h 2423"/>
                  <a:gd name="T30" fmla="*/ 2874 w 3311"/>
                  <a:gd name="T31" fmla="*/ 1309 h 2423"/>
                  <a:gd name="T32" fmla="*/ 2983 w 3311"/>
                  <a:gd name="T33" fmla="*/ 1420 h 2423"/>
                  <a:gd name="T34" fmla="*/ 3158 w 3311"/>
                  <a:gd name="T35" fmla="*/ 1570 h 2423"/>
                  <a:gd name="T36" fmla="*/ 3249 w 3311"/>
                  <a:gd name="T37" fmla="*/ 1676 h 2423"/>
                  <a:gd name="T38" fmla="*/ 3299 w 3311"/>
                  <a:gd name="T39" fmla="*/ 1776 h 2423"/>
                  <a:gd name="T40" fmla="*/ 3308 w 3311"/>
                  <a:gd name="T41" fmla="*/ 1879 h 2423"/>
                  <a:gd name="T42" fmla="*/ 3239 w 3311"/>
                  <a:gd name="T43" fmla="*/ 1969 h 2423"/>
                  <a:gd name="T44" fmla="*/ 3228 w 3311"/>
                  <a:gd name="T45" fmla="*/ 2050 h 2423"/>
                  <a:gd name="T46" fmla="*/ 3237 w 3311"/>
                  <a:gd name="T47" fmla="*/ 2131 h 2423"/>
                  <a:gd name="T48" fmla="*/ 3218 w 3311"/>
                  <a:gd name="T49" fmla="*/ 2200 h 2423"/>
                  <a:gd name="T50" fmla="*/ 3184 w 3311"/>
                  <a:gd name="T51" fmla="*/ 2244 h 2423"/>
                  <a:gd name="T52" fmla="*/ 3117 w 3311"/>
                  <a:gd name="T53" fmla="*/ 2272 h 2423"/>
                  <a:gd name="T54" fmla="*/ 3002 w 3311"/>
                  <a:gd name="T55" fmla="*/ 2267 h 2423"/>
                  <a:gd name="T56" fmla="*/ 2939 w 3311"/>
                  <a:gd name="T57" fmla="*/ 2291 h 2423"/>
                  <a:gd name="T58" fmla="*/ 2923 w 3311"/>
                  <a:gd name="T59" fmla="*/ 2369 h 2423"/>
                  <a:gd name="T60" fmla="*/ 2890 w 3311"/>
                  <a:gd name="T61" fmla="*/ 2410 h 2423"/>
                  <a:gd name="T62" fmla="*/ 2842 w 3311"/>
                  <a:gd name="T63" fmla="*/ 2422 h 2423"/>
                  <a:gd name="T64" fmla="*/ 2768 w 3311"/>
                  <a:gd name="T65" fmla="*/ 2420 h 2423"/>
                  <a:gd name="T66" fmla="*/ 2629 w 3311"/>
                  <a:gd name="T67" fmla="*/ 2373 h 2423"/>
                  <a:gd name="T68" fmla="*/ 2337 w 3311"/>
                  <a:gd name="T69" fmla="*/ 2223 h 2423"/>
                  <a:gd name="T70" fmla="*/ 2176 w 3311"/>
                  <a:gd name="T71" fmla="*/ 2173 h 2423"/>
                  <a:gd name="T72" fmla="*/ 2012 w 3311"/>
                  <a:gd name="T73" fmla="*/ 2147 h 2423"/>
                  <a:gd name="T74" fmla="*/ 1642 w 3311"/>
                  <a:gd name="T75" fmla="*/ 2004 h 2423"/>
                  <a:gd name="T76" fmla="*/ 1364 w 3311"/>
                  <a:gd name="T77" fmla="*/ 1853 h 2423"/>
                  <a:gd name="T78" fmla="*/ 1158 w 3311"/>
                  <a:gd name="T79" fmla="*/ 1766 h 2423"/>
                  <a:gd name="T80" fmla="*/ 995 w 3311"/>
                  <a:gd name="T81" fmla="*/ 1687 h 2423"/>
                  <a:gd name="T82" fmla="*/ 821 w 3311"/>
                  <a:gd name="T83" fmla="*/ 1562 h 2423"/>
                  <a:gd name="T84" fmla="*/ 270 w 3311"/>
                  <a:gd name="T85" fmla="*/ 1059 h 2423"/>
                  <a:gd name="T86" fmla="*/ 208 w 3311"/>
                  <a:gd name="T87" fmla="*/ 206 h 24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3311" h="2423">
                    <a:moveTo>
                      <a:pt x="538" y="113"/>
                    </a:moveTo>
                    <a:lnTo>
                      <a:pt x="729" y="97"/>
                    </a:lnTo>
                    <a:lnTo>
                      <a:pt x="1027" y="48"/>
                    </a:lnTo>
                    <a:lnTo>
                      <a:pt x="1249" y="0"/>
                    </a:lnTo>
                    <a:lnTo>
                      <a:pt x="1563" y="32"/>
                    </a:lnTo>
                    <a:lnTo>
                      <a:pt x="1674" y="79"/>
                    </a:lnTo>
                    <a:lnTo>
                      <a:pt x="1926" y="175"/>
                    </a:lnTo>
                    <a:lnTo>
                      <a:pt x="2115" y="271"/>
                    </a:lnTo>
                    <a:lnTo>
                      <a:pt x="2376" y="379"/>
                    </a:lnTo>
                    <a:lnTo>
                      <a:pt x="2512" y="443"/>
                    </a:lnTo>
                    <a:lnTo>
                      <a:pt x="2708" y="513"/>
                    </a:lnTo>
                    <a:lnTo>
                      <a:pt x="2874" y="584"/>
                    </a:lnTo>
                    <a:lnTo>
                      <a:pt x="2927" y="616"/>
                    </a:lnTo>
                    <a:lnTo>
                      <a:pt x="2967" y="663"/>
                    </a:lnTo>
                    <a:lnTo>
                      <a:pt x="2993" y="753"/>
                    </a:lnTo>
                    <a:lnTo>
                      <a:pt x="2971" y="829"/>
                    </a:lnTo>
                    <a:lnTo>
                      <a:pt x="2929" y="873"/>
                    </a:lnTo>
                    <a:lnTo>
                      <a:pt x="2874" y="909"/>
                    </a:lnTo>
                    <a:lnTo>
                      <a:pt x="2795" y="935"/>
                    </a:lnTo>
                    <a:lnTo>
                      <a:pt x="2708" y="938"/>
                    </a:lnTo>
                    <a:lnTo>
                      <a:pt x="2643" y="937"/>
                    </a:lnTo>
                    <a:lnTo>
                      <a:pt x="2574" y="931"/>
                    </a:lnTo>
                    <a:lnTo>
                      <a:pt x="2498" y="920"/>
                    </a:lnTo>
                    <a:lnTo>
                      <a:pt x="2424" y="900"/>
                    </a:lnTo>
                    <a:lnTo>
                      <a:pt x="2258" y="837"/>
                    </a:lnTo>
                    <a:lnTo>
                      <a:pt x="2477" y="981"/>
                    </a:lnTo>
                    <a:lnTo>
                      <a:pt x="2512" y="1013"/>
                    </a:lnTo>
                    <a:lnTo>
                      <a:pt x="2526" y="1048"/>
                    </a:lnTo>
                    <a:lnTo>
                      <a:pt x="2645" y="1115"/>
                    </a:lnTo>
                    <a:lnTo>
                      <a:pt x="2756" y="1194"/>
                    </a:lnTo>
                    <a:lnTo>
                      <a:pt x="2824" y="1275"/>
                    </a:lnTo>
                    <a:lnTo>
                      <a:pt x="2874" y="1309"/>
                    </a:lnTo>
                    <a:lnTo>
                      <a:pt x="2929" y="1351"/>
                    </a:lnTo>
                    <a:lnTo>
                      <a:pt x="2983" y="1420"/>
                    </a:lnTo>
                    <a:lnTo>
                      <a:pt x="3024" y="1475"/>
                    </a:lnTo>
                    <a:lnTo>
                      <a:pt x="3158" y="1570"/>
                    </a:lnTo>
                    <a:lnTo>
                      <a:pt x="3202" y="1613"/>
                    </a:lnTo>
                    <a:lnTo>
                      <a:pt x="3249" y="1676"/>
                    </a:lnTo>
                    <a:lnTo>
                      <a:pt x="3273" y="1722"/>
                    </a:lnTo>
                    <a:lnTo>
                      <a:pt x="3299" y="1776"/>
                    </a:lnTo>
                    <a:lnTo>
                      <a:pt x="3311" y="1829"/>
                    </a:lnTo>
                    <a:lnTo>
                      <a:pt x="3308" y="1879"/>
                    </a:lnTo>
                    <a:lnTo>
                      <a:pt x="3287" y="1928"/>
                    </a:lnTo>
                    <a:lnTo>
                      <a:pt x="3239" y="1969"/>
                    </a:lnTo>
                    <a:lnTo>
                      <a:pt x="3196" y="1988"/>
                    </a:lnTo>
                    <a:lnTo>
                      <a:pt x="3228" y="2050"/>
                    </a:lnTo>
                    <a:lnTo>
                      <a:pt x="3239" y="2087"/>
                    </a:lnTo>
                    <a:lnTo>
                      <a:pt x="3237" y="2131"/>
                    </a:lnTo>
                    <a:lnTo>
                      <a:pt x="3227" y="2179"/>
                    </a:lnTo>
                    <a:lnTo>
                      <a:pt x="3218" y="2200"/>
                    </a:lnTo>
                    <a:lnTo>
                      <a:pt x="3201" y="2226"/>
                    </a:lnTo>
                    <a:lnTo>
                      <a:pt x="3184" y="2244"/>
                    </a:lnTo>
                    <a:lnTo>
                      <a:pt x="3159" y="2262"/>
                    </a:lnTo>
                    <a:lnTo>
                      <a:pt x="3117" y="2272"/>
                    </a:lnTo>
                    <a:lnTo>
                      <a:pt x="3068" y="2281"/>
                    </a:lnTo>
                    <a:lnTo>
                      <a:pt x="3002" y="2267"/>
                    </a:lnTo>
                    <a:lnTo>
                      <a:pt x="2934" y="2245"/>
                    </a:lnTo>
                    <a:lnTo>
                      <a:pt x="2939" y="2291"/>
                    </a:lnTo>
                    <a:lnTo>
                      <a:pt x="2934" y="2342"/>
                    </a:lnTo>
                    <a:lnTo>
                      <a:pt x="2923" y="2369"/>
                    </a:lnTo>
                    <a:lnTo>
                      <a:pt x="2908" y="2394"/>
                    </a:lnTo>
                    <a:lnTo>
                      <a:pt x="2890" y="2410"/>
                    </a:lnTo>
                    <a:lnTo>
                      <a:pt x="2867" y="2420"/>
                    </a:lnTo>
                    <a:lnTo>
                      <a:pt x="2842" y="2422"/>
                    </a:lnTo>
                    <a:lnTo>
                      <a:pt x="2808" y="2423"/>
                    </a:lnTo>
                    <a:lnTo>
                      <a:pt x="2768" y="2420"/>
                    </a:lnTo>
                    <a:lnTo>
                      <a:pt x="2734" y="2410"/>
                    </a:lnTo>
                    <a:lnTo>
                      <a:pt x="2629" y="2373"/>
                    </a:lnTo>
                    <a:lnTo>
                      <a:pt x="2537" y="2325"/>
                    </a:lnTo>
                    <a:lnTo>
                      <a:pt x="2337" y="2223"/>
                    </a:lnTo>
                    <a:lnTo>
                      <a:pt x="2229" y="2147"/>
                    </a:lnTo>
                    <a:lnTo>
                      <a:pt x="2176" y="2173"/>
                    </a:lnTo>
                    <a:lnTo>
                      <a:pt x="2115" y="2173"/>
                    </a:lnTo>
                    <a:lnTo>
                      <a:pt x="2012" y="2147"/>
                    </a:lnTo>
                    <a:lnTo>
                      <a:pt x="1832" y="2084"/>
                    </a:lnTo>
                    <a:lnTo>
                      <a:pt x="1642" y="2004"/>
                    </a:lnTo>
                    <a:lnTo>
                      <a:pt x="1454" y="1910"/>
                    </a:lnTo>
                    <a:lnTo>
                      <a:pt x="1364" y="1853"/>
                    </a:lnTo>
                    <a:lnTo>
                      <a:pt x="1263" y="1800"/>
                    </a:lnTo>
                    <a:lnTo>
                      <a:pt x="1158" y="1766"/>
                    </a:lnTo>
                    <a:lnTo>
                      <a:pt x="1073" y="1729"/>
                    </a:lnTo>
                    <a:lnTo>
                      <a:pt x="995" y="1687"/>
                    </a:lnTo>
                    <a:lnTo>
                      <a:pt x="941" y="1654"/>
                    </a:lnTo>
                    <a:lnTo>
                      <a:pt x="821" y="1562"/>
                    </a:lnTo>
                    <a:lnTo>
                      <a:pt x="585" y="1341"/>
                    </a:lnTo>
                    <a:lnTo>
                      <a:pt x="270" y="1059"/>
                    </a:lnTo>
                    <a:lnTo>
                      <a:pt x="0" y="696"/>
                    </a:lnTo>
                    <a:lnTo>
                      <a:pt x="208" y="206"/>
                    </a:lnTo>
                    <a:lnTo>
                      <a:pt x="538" y="113"/>
                    </a:lnTo>
                    <a:close/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1" name="Freeform 77">
                <a:extLst>
                  <a:ext uri="{FF2B5EF4-FFF2-40B4-BE49-F238E27FC236}">
                    <a16:creationId xmlns:a16="http://schemas.microsoft.com/office/drawing/2014/main" id="{4F4675B7-17D0-0ABB-9AC5-BBC4CAACDC9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4" y="3075"/>
                <a:ext cx="336" cy="224"/>
              </a:xfrm>
              <a:custGeom>
                <a:avLst/>
                <a:gdLst>
                  <a:gd name="T0" fmla="*/ 961 w 1008"/>
                  <a:gd name="T1" fmla="*/ 673 h 673"/>
                  <a:gd name="T2" fmla="*/ 995 w 1008"/>
                  <a:gd name="T3" fmla="*/ 624 h 673"/>
                  <a:gd name="T4" fmla="*/ 1008 w 1008"/>
                  <a:gd name="T5" fmla="*/ 572 h 673"/>
                  <a:gd name="T6" fmla="*/ 1004 w 1008"/>
                  <a:gd name="T7" fmla="*/ 530 h 673"/>
                  <a:gd name="T8" fmla="*/ 970 w 1008"/>
                  <a:gd name="T9" fmla="*/ 469 h 673"/>
                  <a:gd name="T10" fmla="*/ 916 w 1008"/>
                  <a:gd name="T11" fmla="*/ 420 h 673"/>
                  <a:gd name="T12" fmla="*/ 847 w 1008"/>
                  <a:gd name="T13" fmla="*/ 372 h 673"/>
                  <a:gd name="T14" fmla="*/ 763 w 1008"/>
                  <a:gd name="T15" fmla="*/ 332 h 673"/>
                  <a:gd name="T16" fmla="*/ 679 w 1008"/>
                  <a:gd name="T17" fmla="*/ 310 h 673"/>
                  <a:gd name="T18" fmla="*/ 599 w 1008"/>
                  <a:gd name="T19" fmla="*/ 291 h 673"/>
                  <a:gd name="T20" fmla="*/ 557 w 1008"/>
                  <a:gd name="T21" fmla="*/ 248 h 673"/>
                  <a:gd name="T22" fmla="*/ 513 w 1008"/>
                  <a:gd name="T23" fmla="*/ 208 h 673"/>
                  <a:gd name="T24" fmla="*/ 454 w 1008"/>
                  <a:gd name="T25" fmla="*/ 161 h 673"/>
                  <a:gd name="T26" fmla="*/ 405 w 1008"/>
                  <a:gd name="T27" fmla="*/ 129 h 673"/>
                  <a:gd name="T28" fmla="*/ 332 w 1008"/>
                  <a:gd name="T29" fmla="*/ 92 h 673"/>
                  <a:gd name="T30" fmla="*/ 292 w 1008"/>
                  <a:gd name="T31" fmla="*/ 75 h 673"/>
                  <a:gd name="T32" fmla="*/ 220 w 1008"/>
                  <a:gd name="T33" fmla="*/ 33 h 673"/>
                  <a:gd name="T34" fmla="*/ 142 w 1008"/>
                  <a:gd name="T35" fmla="*/ 10 h 673"/>
                  <a:gd name="T36" fmla="*/ 53 w 1008"/>
                  <a:gd name="T37" fmla="*/ 0 h 673"/>
                  <a:gd name="T38" fmla="*/ 0 w 1008"/>
                  <a:gd name="T39" fmla="*/ 1 h 6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</a:cxnLst>
                <a:rect l="0" t="0" r="r" b="b"/>
                <a:pathLst>
                  <a:path w="1008" h="673">
                    <a:moveTo>
                      <a:pt x="961" y="673"/>
                    </a:moveTo>
                    <a:lnTo>
                      <a:pt x="995" y="624"/>
                    </a:lnTo>
                    <a:lnTo>
                      <a:pt x="1008" y="572"/>
                    </a:lnTo>
                    <a:lnTo>
                      <a:pt x="1004" y="530"/>
                    </a:lnTo>
                    <a:lnTo>
                      <a:pt x="970" y="469"/>
                    </a:lnTo>
                    <a:lnTo>
                      <a:pt x="916" y="420"/>
                    </a:lnTo>
                    <a:lnTo>
                      <a:pt x="847" y="372"/>
                    </a:lnTo>
                    <a:lnTo>
                      <a:pt x="763" y="332"/>
                    </a:lnTo>
                    <a:lnTo>
                      <a:pt x="679" y="310"/>
                    </a:lnTo>
                    <a:lnTo>
                      <a:pt x="599" y="291"/>
                    </a:lnTo>
                    <a:lnTo>
                      <a:pt x="557" y="248"/>
                    </a:lnTo>
                    <a:lnTo>
                      <a:pt x="513" y="208"/>
                    </a:lnTo>
                    <a:lnTo>
                      <a:pt x="454" y="161"/>
                    </a:lnTo>
                    <a:lnTo>
                      <a:pt x="405" y="129"/>
                    </a:lnTo>
                    <a:lnTo>
                      <a:pt x="332" y="92"/>
                    </a:lnTo>
                    <a:lnTo>
                      <a:pt x="292" y="75"/>
                    </a:lnTo>
                    <a:lnTo>
                      <a:pt x="220" y="33"/>
                    </a:lnTo>
                    <a:lnTo>
                      <a:pt x="142" y="10"/>
                    </a:lnTo>
                    <a:lnTo>
                      <a:pt x="53" y="0"/>
                    </a:lnTo>
                    <a:lnTo>
                      <a:pt x="0" y="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2" name="Freeform 78">
                <a:extLst>
                  <a:ext uri="{FF2B5EF4-FFF2-40B4-BE49-F238E27FC236}">
                    <a16:creationId xmlns:a16="http://schemas.microsoft.com/office/drawing/2014/main" id="{41EE9E2A-C4B4-0700-B402-B0496FB839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81" y="3054"/>
                <a:ext cx="359" cy="279"/>
              </a:xfrm>
              <a:custGeom>
                <a:avLst/>
                <a:gdLst>
                  <a:gd name="T0" fmla="*/ 1077 w 1077"/>
                  <a:gd name="T1" fmla="*/ 838 h 838"/>
                  <a:gd name="T2" fmla="*/ 1069 w 1077"/>
                  <a:gd name="T3" fmla="*/ 806 h 838"/>
                  <a:gd name="T4" fmla="*/ 1057 w 1077"/>
                  <a:gd name="T5" fmla="*/ 769 h 838"/>
                  <a:gd name="T6" fmla="*/ 1036 w 1077"/>
                  <a:gd name="T7" fmla="*/ 732 h 838"/>
                  <a:gd name="T8" fmla="*/ 1016 w 1077"/>
                  <a:gd name="T9" fmla="*/ 704 h 838"/>
                  <a:gd name="T10" fmla="*/ 989 w 1077"/>
                  <a:gd name="T11" fmla="*/ 676 h 838"/>
                  <a:gd name="T12" fmla="*/ 908 w 1077"/>
                  <a:gd name="T13" fmla="*/ 609 h 838"/>
                  <a:gd name="T14" fmla="*/ 814 w 1077"/>
                  <a:gd name="T15" fmla="*/ 548 h 838"/>
                  <a:gd name="T16" fmla="*/ 736 w 1077"/>
                  <a:gd name="T17" fmla="*/ 514 h 838"/>
                  <a:gd name="T18" fmla="*/ 635 w 1077"/>
                  <a:gd name="T19" fmla="*/ 485 h 838"/>
                  <a:gd name="T20" fmla="*/ 547 w 1077"/>
                  <a:gd name="T21" fmla="*/ 413 h 838"/>
                  <a:gd name="T22" fmla="*/ 469 w 1077"/>
                  <a:gd name="T23" fmla="*/ 339 h 838"/>
                  <a:gd name="T24" fmla="*/ 386 w 1077"/>
                  <a:gd name="T25" fmla="*/ 275 h 838"/>
                  <a:gd name="T26" fmla="*/ 286 w 1077"/>
                  <a:gd name="T27" fmla="*/ 213 h 838"/>
                  <a:gd name="T28" fmla="*/ 198 w 1077"/>
                  <a:gd name="T29" fmla="*/ 159 h 838"/>
                  <a:gd name="T30" fmla="*/ 120 w 1077"/>
                  <a:gd name="T31" fmla="*/ 72 h 838"/>
                  <a:gd name="T32" fmla="*/ 0 w 1077"/>
                  <a:gd name="T33" fmla="*/ 0 h 8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1077" h="838">
                    <a:moveTo>
                      <a:pt x="1077" y="838"/>
                    </a:moveTo>
                    <a:lnTo>
                      <a:pt x="1069" y="806"/>
                    </a:lnTo>
                    <a:lnTo>
                      <a:pt x="1057" y="769"/>
                    </a:lnTo>
                    <a:lnTo>
                      <a:pt x="1036" y="732"/>
                    </a:lnTo>
                    <a:lnTo>
                      <a:pt x="1016" y="704"/>
                    </a:lnTo>
                    <a:lnTo>
                      <a:pt x="989" y="676"/>
                    </a:lnTo>
                    <a:lnTo>
                      <a:pt x="908" y="609"/>
                    </a:lnTo>
                    <a:lnTo>
                      <a:pt x="814" y="548"/>
                    </a:lnTo>
                    <a:lnTo>
                      <a:pt x="736" y="514"/>
                    </a:lnTo>
                    <a:lnTo>
                      <a:pt x="635" y="485"/>
                    </a:lnTo>
                    <a:lnTo>
                      <a:pt x="547" y="413"/>
                    </a:lnTo>
                    <a:lnTo>
                      <a:pt x="469" y="339"/>
                    </a:lnTo>
                    <a:lnTo>
                      <a:pt x="386" y="275"/>
                    </a:lnTo>
                    <a:lnTo>
                      <a:pt x="286" y="213"/>
                    </a:lnTo>
                    <a:lnTo>
                      <a:pt x="198" y="159"/>
                    </a:lnTo>
                    <a:lnTo>
                      <a:pt x="120" y="72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3" name="Freeform 79">
                <a:extLst>
                  <a:ext uri="{FF2B5EF4-FFF2-40B4-BE49-F238E27FC236}">
                    <a16:creationId xmlns:a16="http://schemas.microsoft.com/office/drawing/2014/main" id="{39074F4E-131E-5CDD-335A-AB46E3E080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74" y="2973"/>
                <a:ext cx="356" cy="276"/>
              </a:xfrm>
              <a:custGeom>
                <a:avLst/>
                <a:gdLst>
                  <a:gd name="T0" fmla="*/ 1069 w 1069"/>
                  <a:gd name="T1" fmla="*/ 828 h 828"/>
                  <a:gd name="T2" fmla="*/ 1026 w 1069"/>
                  <a:gd name="T3" fmla="*/ 771 h 828"/>
                  <a:gd name="T4" fmla="*/ 989 w 1069"/>
                  <a:gd name="T5" fmla="*/ 728 h 828"/>
                  <a:gd name="T6" fmla="*/ 947 w 1069"/>
                  <a:gd name="T7" fmla="*/ 694 h 828"/>
                  <a:gd name="T8" fmla="*/ 797 w 1069"/>
                  <a:gd name="T9" fmla="*/ 593 h 828"/>
                  <a:gd name="T10" fmla="*/ 698 w 1069"/>
                  <a:gd name="T11" fmla="*/ 540 h 828"/>
                  <a:gd name="T12" fmla="*/ 624 w 1069"/>
                  <a:gd name="T13" fmla="*/ 463 h 828"/>
                  <a:gd name="T14" fmla="*/ 539 w 1069"/>
                  <a:gd name="T15" fmla="*/ 393 h 828"/>
                  <a:gd name="T16" fmla="*/ 458 w 1069"/>
                  <a:gd name="T17" fmla="*/ 332 h 828"/>
                  <a:gd name="T18" fmla="*/ 372 w 1069"/>
                  <a:gd name="T19" fmla="*/ 278 h 828"/>
                  <a:gd name="T20" fmla="*/ 322 w 1069"/>
                  <a:gd name="T21" fmla="*/ 243 h 828"/>
                  <a:gd name="T22" fmla="*/ 222 w 1069"/>
                  <a:gd name="T23" fmla="*/ 188 h 828"/>
                  <a:gd name="T24" fmla="*/ 126 w 1069"/>
                  <a:gd name="T25" fmla="*/ 80 h 828"/>
                  <a:gd name="T26" fmla="*/ 0 w 1069"/>
                  <a:gd name="T27" fmla="*/ 0 h 8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069" h="828">
                    <a:moveTo>
                      <a:pt x="1069" y="828"/>
                    </a:moveTo>
                    <a:lnTo>
                      <a:pt x="1026" y="771"/>
                    </a:lnTo>
                    <a:lnTo>
                      <a:pt x="989" y="728"/>
                    </a:lnTo>
                    <a:lnTo>
                      <a:pt x="947" y="694"/>
                    </a:lnTo>
                    <a:lnTo>
                      <a:pt x="797" y="593"/>
                    </a:lnTo>
                    <a:lnTo>
                      <a:pt x="698" y="540"/>
                    </a:lnTo>
                    <a:lnTo>
                      <a:pt x="624" y="463"/>
                    </a:lnTo>
                    <a:lnTo>
                      <a:pt x="539" y="393"/>
                    </a:lnTo>
                    <a:lnTo>
                      <a:pt x="458" y="332"/>
                    </a:lnTo>
                    <a:lnTo>
                      <a:pt x="372" y="278"/>
                    </a:lnTo>
                    <a:lnTo>
                      <a:pt x="322" y="243"/>
                    </a:lnTo>
                    <a:lnTo>
                      <a:pt x="222" y="188"/>
                    </a:lnTo>
                    <a:lnTo>
                      <a:pt x="126" y="80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4" name="Freeform 80">
                <a:extLst>
                  <a:ext uri="{FF2B5EF4-FFF2-40B4-BE49-F238E27FC236}">
                    <a16:creationId xmlns:a16="http://schemas.microsoft.com/office/drawing/2014/main" id="{E355D1EA-0598-81BA-9510-60AD368F460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0" y="2749"/>
                <a:ext cx="12" cy="104"/>
              </a:xfrm>
              <a:custGeom>
                <a:avLst/>
                <a:gdLst>
                  <a:gd name="T0" fmla="*/ 20 w 36"/>
                  <a:gd name="T1" fmla="*/ 313 h 313"/>
                  <a:gd name="T2" fmla="*/ 4 w 36"/>
                  <a:gd name="T3" fmla="*/ 216 h 313"/>
                  <a:gd name="T4" fmla="*/ 0 w 36"/>
                  <a:gd name="T5" fmla="*/ 152 h 313"/>
                  <a:gd name="T6" fmla="*/ 16 w 36"/>
                  <a:gd name="T7" fmla="*/ 66 h 313"/>
                  <a:gd name="T8" fmla="*/ 36 w 36"/>
                  <a:gd name="T9" fmla="*/ 0 h 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6" h="313">
                    <a:moveTo>
                      <a:pt x="20" y="313"/>
                    </a:moveTo>
                    <a:lnTo>
                      <a:pt x="4" y="216"/>
                    </a:lnTo>
                    <a:lnTo>
                      <a:pt x="0" y="152"/>
                    </a:lnTo>
                    <a:lnTo>
                      <a:pt x="16" y="66"/>
                    </a:lnTo>
                    <a:lnTo>
                      <a:pt x="3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5" name="Freeform 81">
                <a:extLst>
                  <a:ext uri="{FF2B5EF4-FFF2-40B4-BE49-F238E27FC236}">
                    <a16:creationId xmlns:a16="http://schemas.microsoft.com/office/drawing/2014/main" id="{16A744A4-BF2A-B9B5-8E17-4511E5E603E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6" y="2938"/>
                <a:ext cx="59" cy="59"/>
              </a:xfrm>
              <a:custGeom>
                <a:avLst/>
                <a:gdLst>
                  <a:gd name="T0" fmla="*/ 177 w 177"/>
                  <a:gd name="T1" fmla="*/ 0 h 175"/>
                  <a:gd name="T2" fmla="*/ 133 w 177"/>
                  <a:gd name="T3" fmla="*/ 9 h 175"/>
                  <a:gd name="T4" fmla="*/ 84 w 177"/>
                  <a:gd name="T5" fmla="*/ 34 h 175"/>
                  <a:gd name="T6" fmla="*/ 43 w 177"/>
                  <a:gd name="T7" fmla="*/ 72 h 175"/>
                  <a:gd name="T8" fmla="*/ 21 w 177"/>
                  <a:gd name="T9" fmla="*/ 107 h 175"/>
                  <a:gd name="T10" fmla="*/ 0 w 177"/>
                  <a:gd name="T11" fmla="*/ 175 h 1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77" h="175">
                    <a:moveTo>
                      <a:pt x="177" y="0"/>
                    </a:moveTo>
                    <a:lnTo>
                      <a:pt x="133" y="9"/>
                    </a:lnTo>
                    <a:lnTo>
                      <a:pt x="84" y="34"/>
                    </a:lnTo>
                    <a:lnTo>
                      <a:pt x="43" y="72"/>
                    </a:lnTo>
                    <a:lnTo>
                      <a:pt x="21" y="107"/>
                    </a:lnTo>
                    <a:lnTo>
                      <a:pt x="0" y="17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6" name="Freeform 82">
                <a:extLst>
                  <a:ext uri="{FF2B5EF4-FFF2-40B4-BE49-F238E27FC236}">
                    <a16:creationId xmlns:a16="http://schemas.microsoft.com/office/drawing/2014/main" id="{59C84AB5-D5B7-DDC1-5D35-107CE0AA6F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8" y="3028"/>
                <a:ext cx="94" cy="41"/>
              </a:xfrm>
              <a:custGeom>
                <a:avLst/>
                <a:gdLst>
                  <a:gd name="T0" fmla="*/ 281 w 281"/>
                  <a:gd name="T1" fmla="*/ 3 h 123"/>
                  <a:gd name="T2" fmla="*/ 229 w 281"/>
                  <a:gd name="T3" fmla="*/ 0 h 123"/>
                  <a:gd name="T4" fmla="*/ 159 w 281"/>
                  <a:gd name="T5" fmla="*/ 12 h 123"/>
                  <a:gd name="T6" fmla="*/ 88 w 281"/>
                  <a:gd name="T7" fmla="*/ 34 h 123"/>
                  <a:gd name="T8" fmla="*/ 50 w 281"/>
                  <a:gd name="T9" fmla="*/ 60 h 123"/>
                  <a:gd name="T10" fmla="*/ 0 w 281"/>
                  <a:gd name="T11" fmla="*/ 123 h 1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281" h="123">
                    <a:moveTo>
                      <a:pt x="281" y="3"/>
                    </a:moveTo>
                    <a:lnTo>
                      <a:pt x="229" y="0"/>
                    </a:lnTo>
                    <a:lnTo>
                      <a:pt x="159" y="12"/>
                    </a:lnTo>
                    <a:lnTo>
                      <a:pt x="88" y="34"/>
                    </a:lnTo>
                    <a:lnTo>
                      <a:pt x="50" y="60"/>
                    </a:lnTo>
                    <a:lnTo>
                      <a:pt x="0" y="12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7" name="Freeform 83">
                <a:extLst>
                  <a:ext uri="{FF2B5EF4-FFF2-40B4-BE49-F238E27FC236}">
                    <a16:creationId xmlns:a16="http://schemas.microsoft.com/office/drawing/2014/main" id="{B739718A-6E67-7883-F1EF-CF23C423F7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0" y="3088"/>
                <a:ext cx="106" cy="22"/>
              </a:xfrm>
              <a:custGeom>
                <a:avLst/>
                <a:gdLst>
                  <a:gd name="T0" fmla="*/ 319 w 319"/>
                  <a:gd name="T1" fmla="*/ 5 h 68"/>
                  <a:gd name="T2" fmla="*/ 247 w 319"/>
                  <a:gd name="T3" fmla="*/ 0 h 68"/>
                  <a:gd name="T4" fmla="*/ 171 w 319"/>
                  <a:gd name="T5" fmla="*/ 3 h 68"/>
                  <a:gd name="T6" fmla="*/ 108 w 319"/>
                  <a:gd name="T7" fmla="*/ 21 h 68"/>
                  <a:gd name="T8" fmla="*/ 42 w 319"/>
                  <a:gd name="T9" fmla="*/ 41 h 68"/>
                  <a:gd name="T10" fmla="*/ 0 w 319"/>
                  <a:gd name="T11" fmla="*/ 68 h 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319" h="68">
                    <a:moveTo>
                      <a:pt x="319" y="5"/>
                    </a:moveTo>
                    <a:lnTo>
                      <a:pt x="247" y="0"/>
                    </a:lnTo>
                    <a:lnTo>
                      <a:pt x="171" y="3"/>
                    </a:lnTo>
                    <a:lnTo>
                      <a:pt x="108" y="21"/>
                    </a:lnTo>
                    <a:lnTo>
                      <a:pt x="42" y="41"/>
                    </a:lnTo>
                    <a:lnTo>
                      <a:pt x="0" y="68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8" name="Freeform 84">
                <a:extLst>
                  <a:ext uri="{FF2B5EF4-FFF2-40B4-BE49-F238E27FC236}">
                    <a16:creationId xmlns:a16="http://schemas.microsoft.com/office/drawing/2014/main" id="{560FA5C6-C7A6-93F2-C170-6FBA3B77AD9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51" y="3010"/>
                <a:ext cx="50" cy="35"/>
              </a:xfrm>
              <a:custGeom>
                <a:avLst/>
                <a:gdLst>
                  <a:gd name="T0" fmla="*/ 150 w 150"/>
                  <a:gd name="T1" fmla="*/ 0 h 103"/>
                  <a:gd name="T2" fmla="*/ 97 w 150"/>
                  <a:gd name="T3" fmla="*/ 12 h 103"/>
                  <a:gd name="T4" fmla="*/ 45 w 150"/>
                  <a:gd name="T5" fmla="*/ 40 h 103"/>
                  <a:gd name="T6" fmla="*/ 0 w 150"/>
                  <a:gd name="T7" fmla="*/ 103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150" h="103">
                    <a:moveTo>
                      <a:pt x="150" y="0"/>
                    </a:moveTo>
                    <a:lnTo>
                      <a:pt x="97" y="12"/>
                    </a:lnTo>
                    <a:lnTo>
                      <a:pt x="45" y="40"/>
                    </a:lnTo>
                    <a:lnTo>
                      <a:pt x="0" y="103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69" name="Freeform 85">
                <a:extLst>
                  <a:ext uri="{FF2B5EF4-FFF2-40B4-BE49-F238E27FC236}">
                    <a16:creationId xmlns:a16="http://schemas.microsoft.com/office/drawing/2014/main" id="{3DA9DD39-65F9-2F92-F194-8EF24E093D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42" y="3082"/>
                <a:ext cx="81" cy="42"/>
              </a:xfrm>
              <a:custGeom>
                <a:avLst/>
                <a:gdLst>
                  <a:gd name="T0" fmla="*/ 242 w 242"/>
                  <a:gd name="T1" fmla="*/ 3 h 124"/>
                  <a:gd name="T2" fmla="*/ 165 w 242"/>
                  <a:gd name="T3" fmla="*/ 0 h 124"/>
                  <a:gd name="T4" fmla="*/ 114 w 242"/>
                  <a:gd name="T5" fmla="*/ 19 h 124"/>
                  <a:gd name="T6" fmla="*/ 59 w 242"/>
                  <a:gd name="T7" fmla="*/ 57 h 124"/>
                  <a:gd name="T8" fmla="*/ 0 w 242"/>
                  <a:gd name="T9" fmla="*/ 124 h 1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42" h="124">
                    <a:moveTo>
                      <a:pt x="242" y="3"/>
                    </a:moveTo>
                    <a:lnTo>
                      <a:pt x="165" y="0"/>
                    </a:lnTo>
                    <a:lnTo>
                      <a:pt x="114" y="19"/>
                    </a:lnTo>
                    <a:lnTo>
                      <a:pt x="59" y="57"/>
                    </a:lnTo>
                    <a:lnTo>
                      <a:pt x="0" y="12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0" name="Freeform 86">
                <a:extLst>
                  <a:ext uri="{FF2B5EF4-FFF2-40B4-BE49-F238E27FC236}">
                    <a16:creationId xmlns:a16="http://schemas.microsoft.com/office/drawing/2014/main" id="{94E5F411-90FE-9D62-5964-E562D0B30D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62" y="3167"/>
                <a:ext cx="68" cy="32"/>
              </a:xfrm>
              <a:custGeom>
                <a:avLst/>
                <a:gdLst>
                  <a:gd name="T0" fmla="*/ 205 w 205"/>
                  <a:gd name="T1" fmla="*/ 0 h 95"/>
                  <a:gd name="T2" fmla="*/ 155 w 205"/>
                  <a:gd name="T3" fmla="*/ 0 h 95"/>
                  <a:gd name="T4" fmla="*/ 102 w 205"/>
                  <a:gd name="T5" fmla="*/ 15 h 95"/>
                  <a:gd name="T6" fmla="*/ 44 w 205"/>
                  <a:gd name="T7" fmla="*/ 48 h 95"/>
                  <a:gd name="T8" fmla="*/ 0 w 205"/>
                  <a:gd name="T9" fmla="*/ 95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05" h="95">
                    <a:moveTo>
                      <a:pt x="205" y="0"/>
                    </a:moveTo>
                    <a:lnTo>
                      <a:pt x="155" y="0"/>
                    </a:lnTo>
                    <a:lnTo>
                      <a:pt x="102" y="15"/>
                    </a:lnTo>
                    <a:lnTo>
                      <a:pt x="44" y="48"/>
                    </a:lnTo>
                    <a:lnTo>
                      <a:pt x="0" y="9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1" name="Freeform 87">
                <a:extLst>
                  <a:ext uri="{FF2B5EF4-FFF2-40B4-BE49-F238E27FC236}">
                    <a16:creationId xmlns:a16="http://schemas.microsoft.com/office/drawing/2014/main" id="{C55FCD4B-FD7C-210A-3F83-FD08EDAE36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139" y="3221"/>
                <a:ext cx="66" cy="33"/>
              </a:xfrm>
              <a:custGeom>
                <a:avLst/>
                <a:gdLst>
                  <a:gd name="T0" fmla="*/ 199 w 199"/>
                  <a:gd name="T1" fmla="*/ 0 h 101"/>
                  <a:gd name="T2" fmla="*/ 127 w 199"/>
                  <a:gd name="T3" fmla="*/ 14 h 101"/>
                  <a:gd name="T4" fmla="*/ 81 w 199"/>
                  <a:gd name="T5" fmla="*/ 31 h 101"/>
                  <a:gd name="T6" fmla="*/ 37 w 199"/>
                  <a:gd name="T7" fmla="*/ 66 h 101"/>
                  <a:gd name="T8" fmla="*/ 0 w 199"/>
                  <a:gd name="T9" fmla="*/ 101 h 10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99" h="101">
                    <a:moveTo>
                      <a:pt x="199" y="0"/>
                    </a:moveTo>
                    <a:lnTo>
                      <a:pt x="127" y="14"/>
                    </a:lnTo>
                    <a:lnTo>
                      <a:pt x="81" y="31"/>
                    </a:lnTo>
                    <a:lnTo>
                      <a:pt x="37" y="66"/>
                    </a:lnTo>
                    <a:lnTo>
                      <a:pt x="0" y="101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2" name="Freeform 88">
                <a:extLst>
                  <a:ext uri="{FF2B5EF4-FFF2-40B4-BE49-F238E27FC236}">
                    <a16:creationId xmlns:a16="http://schemas.microsoft.com/office/drawing/2014/main" id="{1722FBD7-1EB5-2CA8-12A7-EDEA614F2D7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3" y="2863"/>
                <a:ext cx="98" cy="85"/>
              </a:xfrm>
              <a:custGeom>
                <a:avLst/>
                <a:gdLst>
                  <a:gd name="T0" fmla="*/ 0 w 296"/>
                  <a:gd name="T1" fmla="*/ 253 h 253"/>
                  <a:gd name="T2" fmla="*/ 63 w 296"/>
                  <a:gd name="T3" fmla="*/ 206 h 253"/>
                  <a:gd name="T4" fmla="*/ 146 w 296"/>
                  <a:gd name="T5" fmla="*/ 142 h 253"/>
                  <a:gd name="T6" fmla="*/ 231 w 296"/>
                  <a:gd name="T7" fmla="*/ 72 h 253"/>
                  <a:gd name="T8" fmla="*/ 296 w 296"/>
                  <a:gd name="T9" fmla="*/ 0 h 25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96" h="253">
                    <a:moveTo>
                      <a:pt x="0" y="253"/>
                    </a:moveTo>
                    <a:lnTo>
                      <a:pt x="63" y="206"/>
                    </a:lnTo>
                    <a:lnTo>
                      <a:pt x="146" y="142"/>
                    </a:lnTo>
                    <a:lnTo>
                      <a:pt x="231" y="72"/>
                    </a:lnTo>
                    <a:lnTo>
                      <a:pt x="296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3" name="Freeform 89">
                <a:extLst>
                  <a:ext uri="{FF2B5EF4-FFF2-40B4-BE49-F238E27FC236}">
                    <a16:creationId xmlns:a16="http://schemas.microsoft.com/office/drawing/2014/main" id="{3E484D88-1878-CCF9-F71E-0BFCFD8CC8E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16" y="3137"/>
                <a:ext cx="79" cy="32"/>
              </a:xfrm>
              <a:custGeom>
                <a:avLst/>
                <a:gdLst>
                  <a:gd name="T0" fmla="*/ 237 w 237"/>
                  <a:gd name="T1" fmla="*/ 0 h 96"/>
                  <a:gd name="T2" fmla="*/ 152 w 237"/>
                  <a:gd name="T3" fmla="*/ 5 h 96"/>
                  <a:gd name="T4" fmla="*/ 88 w 237"/>
                  <a:gd name="T5" fmla="*/ 25 h 96"/>
                  <a:gd name="T6" fmla="*/ 41 w 237"/>
                  <a:gd name="T7" fmla="*/ 53 h 96"/>
                  <a:gd name="T8" fmla="*/ 0 w 237"/>
                  <a:gd name="T9" fmla="*/ 96 h 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237" h="96">
                    <a:moveTo>
                      <a:pt x="237" y="0"/>
                    </a:moveTo>
                    <a:lnTo>
                      <a:pt x="152" y="5"/>
                    </a:lnTo>
                    <a:lnTo>
                      <a:pt x="88" y="25"/>
                    </a:lnTo>
                    <a:lnTo>
                      <a:pt x="41" y="53"/>
                    </a:lnTo>
                    <a:lnTo>
                      <a:pt x="0" y="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4" name="Freeform 90">
                <a:extLst>
                  <a:ext uri="{FF2B5EF4-FFF2-40B4-BE49-F238E27FC236}">
                    <a16:creationId xmlns:a16="http://schemas.microsoft.com/office/drawing/2014/main" id="{AA8D4F1E-74E5-FD29-612F-2B686C091F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20" y="3082"/>
                <a:ext cx="66" cy="27"/>
              </a:xfrm>
              <a:custGeom>
                <a:avLst/>
                <a:gdLst>
                  <a:gd name="T0" fmla="*/ 198 w 198"/>
                  <a:gd name="T1" fmla="*/ 16 h 79"/>
                  <a:gd name="T2" fmla="*/ 145 w 198"/>
                  <a:gd name="T3" fmla="*/ 0 h 79"/>
                  <a:gd name="T4" fmla="*/ 97 w 198"/>
                  <a:gd name="T5" fmla="*/ 3 h 79"/>
                  <a:gd name="T6" fmla="*/ 47 w 198"/>
                  <a:gd name="T7" fmla="*/ 25 h 79"/>
                  <a:gd name="T8" fmla="*/ 16 w 198"/>
                  <a:gd name="T9" fmla="*/ 47 h 79"/>
                  <a:gd name="T10" fmla="*/ 0 w 198"/>
                  <a:gd name="T11" fmla="*/ 79 h 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198" h="79">
                    <a:moveTo>
                      <a:pt x="198" y="16"/>
                    </a:moveTo>
                    <a:lnTo>
                      <a:pt x="145" y="0"/>
                    </a:lnTo>
                    <a:lnTo>
                      <a:pt x="97" y="3"/>
                    </a:lnTo>
                    <a:lnTo>
                      <a:pt x="47" y="25"/>
                    </a:lnTo>
                    <a:lnTo>
                      <a:pt x="16" y="47"/>
                    </a:lnTo>
                    <a:lnTo>
                      <a:pt x="0" y="7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5" name="Freeform 91">
                <a:extLst>
                  <a:ext uri="{FF2B5EF4-FFF2-40B4-BE49-F238E27FC236}">
                    <a16:creationId xmlns:a16="http://schemas.microsoft.com/office/drawing/2014/main" id="{81FC7FD5-A585-5C8D-4821-07B9DAAEBBE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928" y="3174"/>
                <a:ext cx="61" cy="24"/>
              </a:xfrm>
              <a:custGeom>
                <a:avLst/>
                <a:gdLst>
                  <a:gd name="T0" fmla="*/ 184 w 184"/>
                  <a:gd name="T1" fmla="*/ 0 h 72"/>
                  <a:gd name="T2" fmla="*/ 153 w 184"/>
                  <a:gd name="T3" fmla="*/ 0 h 72"/>
                  <a:gd name="T4" fmla="*/ 104 w 184"/>
                  <a:gd name="T5" fmla="*/ 5 h 72"/>
                  <a:gd name="T6" fmla="*/ 62 w 184"/>
                  <a:gd name="T7" fmla="*/ 17 h 72"/>
                  <a:gd name="T8" fmla="*/ 40 w 184"/>
                  <a:gd name="T9" fmla="*/ 32 h 72"/>
                  <a:gd name="T10" fmla="*/ 16 w 184"/>
                  <a:gd name="T11" fmla="*/ 54 h 72"/>
                  <a:gd name="T12" fmla="*/ 0 w 184"/>
                  <a:gd name="T13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184" h="72">
                    <a:moveTo>
                      <a:pt x="184" y="0"/>
                    </a:moveTo>
                    <a:lnTo>
                      <a:pt x="153" y="0"/>
                    </a:lnTo>
                    <a:lnTo>
                      <a:pt x="104" y="5"/>
                    </a:lnTo>
                    <a:lnTo>
                      <a:pt x="62" y="17"/>
                    </a:lnTo>
                    <a:lnTo>
                      <a:pt x="40" y="32"/>
                    </a:lnTo>
                    <a:lnTo>
                      <a:pt x="16" y="54"/>
                    </a:lnTo>
                    <a:lnTo>
                      <a:pt x="0" y="72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6" name="Freeform 92">
                <a:extLst>
                  <a:ext uri="{FF2B5EF4-FFF2-40B4-BE49-F238E27FC236}">
                    <a16:creationId xmlns:a16="http://schemas.microsoft.com/office/drawing/2014/main" id="{6D43B3B8-3DE7-3601-D0C9-F3CD6E951A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39" y="3054"/>
                <a:ext cx="12" cy="26"/>
              </a:xfrm>
              <a:custGeom>
                <a:avLst/>
                <a:gdLst>
                  <a:gd name="T0" fmla="*/ 0 w 38"/>
                  <a:gd name="T1" fmla="*/ 78 h 78"/>
                  <a:gd name="T2" fmla="*/ 12 w 38"/>
                  <a:gd name="T3" fmla="*/ 32 h 78"/>
                  <a:gd name="T4" fmla="*/ 28 w 38"/>
                  <a:gd name="T5" fmla="*/ 9 h 78"/>
                  <a:gd name="T6" fmla="*/ 38 w 38"/>
                  <a:gd name="T7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8" h="78">
                    <a:moveTo>
                      <a:pt x="0" y="78"/>
                    </a:moveTo>
                    <a:lnTo>
                      <a:pt x="12" y="32"/>
                    </a:lnTo>
                    <a:lnTo>
                      <a:pt x="28" y="9"/>
                    </a:lnTo>
                    <a:lnTo>
                      <a:pt x="38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7" name="Freeform 93">
                <a:extLst>
                  <a:ext uri="{FF2B5EF4-FFF2-40B4-BE49-F238E27FC236}">
                    <a16:creationId xmlns:a16="http://schemas.microsoft.com/office/drawing/2014/main" id="{91417D52-E8B4-EB46-EFDD-096913096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4" y="2741"/>
                <a:ext cx="342" cy="89"/>
              </a:xfrm>
              <a:custGeom>
                <a:avLst/>
                <a:gdLst>
                  <a:gd name="T0" fmla="*/ 0 w 1027"/>
                  <a:gd name="T1" fmla="*/ 0 h 266"/>
                  <a:gd name="T2" fmla="*/ 158 w 1027"/>
                  <a:gd name="T3" fmla="*/ 141 h 266"/>
                  <a:gd name="T4" fmla="*/ 270 w 1027"/>
                  <a:gd name="T5" fmla="*/ 204 h 266"/>
                  <a:gd name="T6" fmla="*/ 379 w 1027"/>
                  <a:gd name="T7" fmla="*/ 250 h 266"/>
                  <a:gd name="T8" fmla="*/ 727 w 1027"/>
                  <a:gd name="T9" fmla="*/ 266 h 266"/>
                  <a:gd name="T10" fmla="*/ 869 w 1027"/>
                  <a:gd name="T11" fmla="*/ 236 h 266"/>
                  <a:gd name="T12" fmla="*/ 948 w 1027"/>
                  <a:gd name="T13" fmla="*/ 204 h 266"/>
                  <a:gd name="T14" fmla="*/ 1027 w 1027"/>
                  <a:gd name="T15" fmla="*/ 204 h 2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027" h="266">
                    <a:moveTo>
                      <a:pt x="0" y="0"/>
                    </a:moveTo>
                    <a:lnTo>
                      <a:pt x="158" y="141"/>
                    </a:lnTo>
                    <a:lnTo>
                      <a:pt x="270" y="204"/>
                    </a:lnTo>
                    <a:lnTo>
                      <a:pt x="379" y="250"/>
                    </a:lnTo>
                    <a:lnTo>
                      <a:pt x="727" y="266"/>
                    </a:lnTo>
                    <a:lnTo>
                      <a:pt x="869" y="236"/>
                    </a:lnTo>
                    <a:lnTo>
                      <a:pt x="948" y="204"/>
                    </a:lnTo>
                    <a:lnTo>
                      <a:pt x="1027" y="204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8" name="Freeform 94">
                <a:extLst>
                  <a:ext uri="{FF2B5EF4-FFF2-40B4-BE49-F238E27FC236}">
                    <a16:creationId xmlns:a16="http://schemas.microsoft.com/office/drawing/2014/main" id="{7054DF71-8DE9-8671-33D8-6D739574B7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00" y="2762"/>
                <a:ext cx="58" cy="132"/>
              </a:xfrm>
              <a:custGeom>
                <a:avLst/>
                <a:gdLst>
                  <a:gd name="T0" fmla="*/ 0 w 174"/>
                  <a:gd name="T1" fmla="*/ 0 h 396"/>
                  <a:gd name="T2" fmla="*/ 80 w 174"/>
                  <a:gd name="T3" fmla="*/ 111 h 396"/>
                  <a:gd name="T4" fmla="*/ 127 w 174"/>
                  <a:gd name="T5" fmla="*/ 221 h 396"/>
                  <a:gd name="T6" fmla="*/ 143 w 174"/>
                  <a:gd name="T7" fmla="*/ 284 h 396"/>
                  <a:gd name="T8" fmla="*/ 174 w 174"/>
                  <a:gd name="T9" fmla="*/ 396 h 39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74" h="396">
                    <a:moveTo>
                      <a:pt x="0" y="0"/>
                    </a:moveTo>
                    <a:lnTo>
                      <a:pt x="80" y="111"/>
                    </a:lnTo>
                    <a:lnTo>
                      <a:pt x="127" y="221"/>
                    </a:lnTo>
                    <a:lnTo>
                      <a:pt x="143" y="284"/>
                    </a:lnTo>
                    <a:lnTo>
                      <a:pt x="174" y="396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79" name="Freeform 95">
                <a:extLst>
                  <a:ext uri="{FF2B5EF4-FFF2-40B4-BE49-F238E27FC236}">
                    <a16:creationId xmlns:a16="http://schemas.microsoft.com/office/drawing/2014/main" id="{07FF2314-D7F2-C09E-6569-4080C34D734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53" y="2924"/>
                <a:ext cx="331" cy="142"/>
              </a:xfrm>
              <a:custGeom>
                <a:avLst/>
                <a:gdLst>
                  <a:gd name="T0" fmla="*/ 992 w 992"/>
                  <a:gd name="T1" fmla="*/ 0 h 425"/>
                  <a:gd name="T2" fmla="*/ 804 w 992"/>
                  <a:gd name="T3" fmla="*/ 110 h 425"/>
                  <a:gd name="T4" fmla="*/ 678 w 992"/>
                  <a:gd name="T5" fmla="*/ 141 h 425"/>
                  <a:gd name="T6" fmla="*/ 504 w 992"/>
                  <a:gd name="T7" fmla="*/ 204 h 425"/>
                  <a:gd name="T8" fmla="*/ 331 w 992"/>
                  <a:gd name="T9" fmla="*/ 253 h 425"/>
                  <a:gd name="T10" fmla="*/ 172 w 992"/>
                  <a:gd name="T11" fmla="*/ 315 h 425"/>
                  <a:gd name="T12" fmla="*/ 15 w 992"/>
                  <a:gd name="T13" fmla="*/ 394 h 425"/>
                  <a:gd name="T14" fmla="*/ 0 w 992"/>
                  <a:gd name="T15" fmla="*/ 425 h 42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992" h="425">
                    <a:moveTo>
                      <a:pt x="992" y="0"/>
                    </a:moveTo>
                    <a:lnTo>
                      <a:pt x="804" y="110"/>
                    </a:lnTo>
                    <a:lnTo>
                      <a:pt x="678" y="141"/>
                    </a:lnTo>
                    <a:lnTo>
                      <a:pt x="504" y="204"/>
                    </a:lnTo>
                    <a:lnTo>
                      <a:pt x="331" y="253"/>
                    </a:lnTo>
                    <a:lnTo>
                      <a:pt x="172" y="315"/>
                    </a:lnTo>
                    <a:lnTo>
                      <a:pt x="15" y="394"/>
                    </a:lnTo>
                    <a:lnTo>
                      <a:pt x="0" y="425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0" name="Freeform 96">
                <a:extLst>
                  <a:ext uri="{FF2B5EF4-FFF2-40B4-BE49-F238E27FC236}">
                    <a16:creationId xmlns:a16="http://schemas.microsoft.com/office/drawing/2014/main" id="{9046D1A3-04CA-D9ED-6D22-B572780D863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2" y="2939"/>
                <a:ext cx="9" cy="39"/>
              </a:xfrm>
              <a:custGeom>
                <a:avLst/>
                <a:gdLst>
                  <a:gd name="T0" fmla="*/ 18 w 27"/>
                  <a:gd name="T1" fmla="*/ 116 h 116"/>
                  <a:gd name="T2" fmla="*/ 27 w 27"/>
                  <a:gd name="T3" fmla="*/ 86 h 116"/>
                  <a:gd name="T4" fmla="*/ 0 w 27"/>
                  <a:gd name="T5" fmla="*/ 31 h 116"/>
                  <a:gd name="T6" fmla="*/ 0 w 27"/>
                  <a:gd name="T7" fmla="*/ 0 h 11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7" h="116">
                    <a:moveTo>
                      <a:pt x="18" y="116"/>
                    </a:moveTo>
                    <a:lnTo>
                      <a:pt x="27" y="86"/>
                    </a:lnTo>
                    <a:lnTo>
                      <a:pt x="0" y="31"/>
                    </a:lnTo>
                    <a:lnTo>
                      <a:pt x="0" y="0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7681" name="Freeform 97">
                <a:extLst>
                  <a:ext uri="{FF2B5EF4-FFF2-40B4-BE49-F238E27FC236}">
                    <a16:creationId xmlns:a16="http://schemas.microsoft.com/office/drawing/2014/main" id="{B8EE5302-FB8E-8B54-F3B3-D4905D7E9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42" y="2814"/>
                <a:ext cx="68" cy="49"/>
              </a:xfrm>
              <a:custGeom>
                <a:avLst/>
                <a:gdLst>
                  <a:gd name="T0" fmla="*/ 0 w 204"/>
                  <a:gd name="T1" fmla="*/ 0 h 149"/>
                  <a:gd name="T2" fmla="*/ 53 w 204"/>
                  <a:gd name="T3" fmla="*/ 47 h 149"/>
                  <a:gd name="T4" fmla="*/ 107 w 204"/>
                  <a:gd name="T5" fmla="*/ 86 h 149"/>
                  <a:gd name="T6" fmla="*/ 204 w 204"/>
                  <a:gd name="T7" fmla="*/ 149 h 1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04" h="149">
                    <a:moveTo>
                      <a:pt x="0" y="0"/>
                    </a:moveTo>
                    <a:lnTo>
                      <a:pt x="53" y="47"/>
                    </a:lnTo>
                    <a:lnTo>
                      <a:pt x="107" y="86"/>
                    </a:lnTo>
                    <a:lnTo>
                      <a:pt x="204" y="149"/>
                    </a:lnTo>
                  </a:path>
                </a:pathLst>
              </a:custGeom>
              <a:solidFill>
                <a:srgbClr val="FFDBB7"/>
              </a:solidFill>
              <a:ln w="635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67682" name="AutoShape 98">
            <a:extLst>
              <a:ext uri="{FF2B5EF4-FFF2-40B4-BE49-F238E27FC236}">
                <a16:creationId xmlns:a16="http://schemas.microsoft.com/office/drawing/2014/main" id="{60238AE1-0BCC-8865-408B-24DAF7D2A9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81400"/>
            <a:ext cx="4876800" cy="1295400"/>
          </a:xfrm>
          <a:prstGeom prst="cloudCallout">
            <a:avLst>
              <a:gd name="adj1" fmla="val 33856"/>
              <a:gd name="adj2" fmla="val 95713"/>
            </a:avLst>
          </a:prstGeom>
          <a:gradFill rotWithShape="0">
            <a:gsLst>
              <a:gs pos="0">
                <a:schemeClr val="bg1"/>
              </a:gs>
              <a:gs pos="100000">
                <a:srgbClr val="CCFFFF"/>
              </a:gs>
            </a:gsLst>
            <a:lin ang="2700000" scaled="1"/>
          </a:gradFill>
          <a:ln w="9525">
            <a:solidFill>
              <a:schemeClr val="accent2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pPr algn="ctr"/>
            <a:r>
              <a:rPr lang="en-US" altLang="zh-CN" sz="2400" b="1"/>
              <a:t>         </a:t>
            </a:r>
            <a:r>
              <a:rPr lang="en-US" altLang="zh-CN" sz="2000" b="1"/>
              <a:t>OKOK, I think it’s enough for us… </a:t>
            </a:r>
          </a:p>
          <a:p>
            <a:pPr algn="ctr"/>
            <a:r>
              <a:rPr lang="en-US" altLang="zh-CN" sz="2000" b="1"/>
              <a:t>What’s our target again?</a:t>
            </a:r>
          </a:p>
        </p:txBody>
      </p:sp>
      <p:grpSp>
        <p:nvGrpSpPr>
          <p:cNvPr id="67696" name="Group 112">
            <a:extLst>
              <a:ext uri="{FF2B5EF4-FFF2-40B4-BE49-F238E27FC236}">
                <a16:creationId xmlns:a16="http://schemas.microsoft.com/office/drawing/2014/main" id="{E4E1F75A-6EF4-7D03-CFDD-FEC40059C1D1}"/>
              </a:ext>
            </a:extLst>
          </p:cNvPr>
          <p:cNvGrpSpPr>
            <a:grpSpLocks/>
          </p:cNvGrpSpPr>
          <p:nvPr/>
        </p:nvGrpSpPr>
        <p:grpSpPr bwMode="auto">
          <a:xfrm>
            <a:off x="-107950" y="5013325"/>
            <a:ext cx="7315200" cy="534988"/>
            <a:chOff x="-68" y="3158"/>
            <a:chExt cx="4608" cy="337"/>
          </a:xfrm>
        </p:grpSpPr>
        <p:sp>
          <p:nvSpPr>
            <p:cNvPr id="67687" name="Text Box 103">
              <a:extLst>
                <a:ext uri="{FF2B5EF4-FFF2-40B4-BE49-F238E27FC236}">
                  <a16:creationId xmlns:a16="http://schemas.microsoft.com/office/drawing/2014/main" id="{68C5349C-E2AF-1526-49F6-DB3D7BE16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68" y="3158"/>
              <a:ext cx="460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</a:rPr>
                <a:t>               </a:t>
              </a:r>
              <a:r>
                <a:rPr lang="zh-CN" altLang="en-US" sz="2400" b="1"/>
                <a:t>在</a:t>
              </a:r>
              <a:r>
                <a:rPr lang="en-US" altLang="zh-CN" sz="2400" b="1"/>
                <a:t>[ </a:t>
              </a:r>
              <a:r>
                <a:rPr lang="en-US" altLang="zh-CN" sz="2400" b="1">
                  <a:sym typeface="Symbol" panose="05050102010706020507" pitchFamily="18" charset="2"/>
                </a:rPr>
                <a:t>1</a:t>
              </a:r>
              <a:r>
                <a:rPr lang="en-US" altLang="zh-CN" sz="2400" b="1"/>
                <a:t>, 1]</a:t>
              </a:r>
              <a:r>
                <a:rPr lang="zh-CN" altLang="en-US" sz="2400" b="1"/>
                <a:t>上求</a:t>
              </a:r>
              <a:r>
                <a:rPr lang="zh-CN" altLang="en-US" sz="2400" b="1">
                  <a:solidFill>
                    <a:schemeClr val="accent2"/>
                  </a:solidFill>
                  <a:sym typeface="Symbol" panose="05050102010706020507" pitchFamily="18" charset="2"/>
                </a:rPr>
                <a:t>切比雪夫交错组</a:t>
              </a:r>
              <a:r>
                <a:rPr lang="en-US" altLang="zh-CN" sz="2400" b="1">
                  <a:sym typeface="Symbol" panose="05050102010706020507" pitchFamily="18" charset="2"/>
                </a:rPr>
                <a:t>{ </a:t>
              </a:r>
              <a:r>
                <a:rPr lang="en-US" altLang="zh-CN" sz="2400" b="1" i="1">
                  <a:solidFill>
                    <a:srgbClr val="FF0000"/>
                  </a:solidFill>
                  <a:sym typeface="Symbol" panose="05050102010706020507" pitchFamily="18" charset="2"/>
                </a:rPr>
                <a:t>t</a:t>
              </a:r>
              <a:r>
                <a:rPr lang="en-US" altLang="zh-CN" sz="2400" b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1</a:t>
              </a:r>
              <a:r>
                <a:rPr lang="en-US" altLang="zh-CN" sz="2400" b="1">
                  <a:solidFill>
                    <a:srgbClr val="FF0000"/>
                  </a:solidFill>
                  <a:sym typeface="Symbol" panose="05050102010706020507" pitchFamily="18" charset="2"/>
                </a:rPr>
                <a:t>, …, </a:t>
              </a:r>
              <a:r>
                <a:rPr lang="en-US" altLang="zh-CN" sz="2400" b="1" i="1">
                  <a:solidFill>
                    <a:srgbClr val="FF0000"/>
                  </a:solidFill>
                  <a:sym typeface="Symbol" panose="05050102010706020507" pitchFamily="18" charset="2"/>
                </a:rPr>
                <a:t>t</a:t>
              </a:r>
              <a:r>
                <a:rPr lang="en-US" altLang="zh-CN" sz="2400" b="1" i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n</a:t>
              </a:r>
              <a:r>
                <a:rPr lang="en-US" altLang="zh-CN" sz="2400" b="1" baseline="-25000">
                  <a:solidFill>
                    <a:srgbClr val="FF0000"/>
                  </a:solidFill>
                  <a:sym typeface="Symbol" panose="05050102010706020507" pitchFamily="18" charset="2"/>
                </a:rPr>
                <a:t>+1</a:t>
              </a:r>
              <a:r>
                <a:rPr lang="en-US" altLang="zh-CN" sz="2400" b="1" baseline="-25000">
                  <a:sym typeface="Symbol" panose="05050102010706020507" pitchFamily="18" charset="2"/>
                </a:rPr>
                <a:t> </a:t>
              </a:r>
              <a:r>
                <a:rPr lang="en-US" altLang="zh-CN" sz="2400" b="1">
                  <a:sym typeface="Symbol" panose="05050102010706020507" pitchFamily="18" charset="2"/>
                </a:rPr>
                <a:t>} </a:t>
              </a:r>
              <a:r>
                <a:rPr lang="zh-CN" altLang="en-US" sz="2400" b="1"/>
                <a:t>。</a:t>
              </a:r>
            </a:p>
          </p:txBody>
        </p:sp>
        <p:grpSp>
          <p:nvGrpSpPr>
            <p:cNvPr id="67684" name="Group 100">
              <a:extLst>
                <a:ext uri="{FF2B5EF4-FFF2-40B4-BE49-F238E27FC236}">
                  <a16:creationId xmlns:a16="http://schemas.microsoft.com/office/drawing/2014/main" id="{E34B90F8-1C09-BF8B-FC96-BC7DBAECCDB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168"/>
              <a:ext cx="816" cy="327"/>
              <a:chOff x="288" y="288"/>
              <a:chExt cx="816" cy="327"/>
            </a:xfrm>
          </p:grpSpPr>
          <p:pic>
            <p:nvPicPr>
              <p:cNvPr id="67685" name="Picture 101">
                <a:extLst>
                  <a:ext uri="{FF2B5EF4-FFF2-40B4-BE49-F238E27FC236}">
                    <a16:creationId xmlns:a16="http://schemas.microsoft.com/office/drawing/2014/main" id="{FD2A9292-A1A2-6AEB-2CFA-5DBB2FA967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686" name="Text Box 102">
                <a:extLst>
                  <a:ext uri="{FF2B5EF4-FFF2-40B4-BE49-F238E27FC236}">
                    <a16:creationId xmlns:a16="http://schemas.microsoft.com/office/drawing/2014/main" id="{C10F8C24-8392-9571-4ADC-D5B8703587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>
                  <a:solidFill>
                    <a:schemeClr val="accent2"/>
                  </a:solidFill>
                </a:endParaRPr>
              </a:p>
            </p:txBody>
          </p:sp>
        </p:grpSp>
      </p:grpSp>
      <p:grpSp>
        <p:nvGrpSpPr>
          <p:cNvPr id="67697" name="Group 113">
            <a:extLst>
              <a:ext uri="{FF2B5EF4-FFF2-40B4-BE49-F238E27FC236}">
                <a16:creationId xmlns:a16="http://schemas.microsoft.com/office/drawing/2014/main" id="{D05078BB-2036-059A-04ED-C3955577FF1B}"/>
              </a:ext>
            </a:extLst>
          </p:cNvPr>
          <p:cNvGrpSpPr>
            <a:grpSpLocks/>
          </p:cNvGrpSpPr>
          <p:nvPr/>
        </p:nvGrpSpPr>
        <p:grpSpPr bwMode="auto">
          <a:xfrm>
            <a:off x="-180975" y="5638800"/>
            <a:ext cx="6788150" cy="519113"/>
            <a:chOff x="-114" y="3552"/>
            <a:chExt cx="4276" cy="327"/>
          </a:xfrm>
        </p:grpSpPr>
        <p:sp>
          <p:nvSpPr>
            <p:cNvPr id="67693" name="Text Box 109">
              <a:extLst>
                <a:ext uri="{FF2B5EF4-FFF2-40B4-BE49-F238E27FC236}">
                  <a16:creationId xmlns:a16="http://schemas.microsoft.com/office/drawing/2014/main" id="{CF85EEFA-D539-75FA-0FD6-D4FC385FCB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4" y="3566"/>
              <a:ext cx="42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zh-CN" sz="2400" b="1">
                  <a:solidFill>
                    <a:schemeClr val="accent2"/>
                  </a:solidFill>
                </a:rPr>
                <a:t>                </a:t>
              </a:r>
              <a:r>
                <a:rPr lang="zh-CN" altLang="en-US" sz="2400" b="1"/>
                <a:t>在</a:t>
              </a:r>
              <a:r>
                <a:rPr lang="en-US" altLang="zh-CN" sz="2400" b="1"/>
                <a:t>[ </a:t>
              </a:r>
              <a:r>
                <a:rPr lang="en-US" altLang="zh-CN" sz="2400" b="1">
                  <a:sym typeface="Symbol" panose="05050102010706020507" pitchFamily="18" charset="2"/>
                </a:rPr>
                <a:t>1</a:t>
              </a:r>
              <a:r>
                <a:rPr lang="en-US" altLang="zh-CN" sz="2400" b="1"/>
                <a:t>, 1]</a:t>
              </a:r>
              <a:r>
                <a:rPr lang="zh-CN" altLang="en-US" sz="2400" b="1"/>
                <a:t>上求函数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x</a:t>
              </a:r>
              <a:r>
                <a:rPr lang="en-US" altLang="zh-CN" sz="2400" b="1" i="1" baseline="30000">
                  <a:solidFill>
                    <a:schemeClr val="accent2"/>
                  </a:solidFill>
                </a:rPr>
                <a:t>n</a:t>
              </a:r>
              <a:r>
                <a:rPr lang="en-US" altLang="zh-CN" sz="2400" b="1"/>
                <a:t> </a:t>
              </a:r>
              <a:r>
                <a:rPr lang="zh-CN" altLang="en-US" sz="2400" b="1"/>
                <a:t>的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n</a:t>
              </a:r>
              <a:r>
                <a:rPr lang="en-US" altLang="zh-CN" sz="2400" b="1">
                  <a:solidFill>
                    <a:schemeClr val="accent2"/>
                  </a:solidFill>
                  <a:sym typeface="Symbol" panose="05050102010706020507" pitchFamily="18" charset="2"/>
                </a:rPr>
                <a:t>1</a:t>
              </a:r>
              <a:r>
                <a:rPr lang="zh-CN" altLang="en-US" sz="2400" b="1">
                  <a:sym typeface="Symbol" panose="05050102010706020507" pitchFamily="18" charset="2"/>
                </a:rPr>
                <a:t>阶</a:t>
              </a:r>
              <a:r>
                <a:rPr lang="zh-CN" altLang="en-US" sz="2400" b="1" i="1"/>
                <a:t> </a:t>
              </a:r>
              <a:r>
                <a:rPr lang="en-US" altLang="zh-CN" sz="2400" b="1" i="1">
                  <a:solidFill>
                    <a:schemeClr val="accent2"/>
                  </a:solidFill>
                </a:rPr>
                <a:t>OUAP</a:t>
              </a:r>
              <a:r>
                <a:rPr lang="zh-CN" altLang="en-US" sz="2400" b="1"/>
                <a:t>。</a:t>
              </a:r>
            </a:p>
          </p:txBody>
        </p:sp>
        <p:grpSp>
          <p:nvGrpSpPr>
            <p:cNvPr id="67690" name="Group 106">
              <a:extLst>
                <a:ext uri="{FF2B5EF4-FFF2-40B4-BE49-F238E27FC236}">
                  <a16:creationId xmlns:a16="http://schemas.microsoft.com/office/drawing/2014/main" id="{575BC078-0AB8-40D1-37FA-4EE062D275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0" y="3552"/>
              <a:ext cx="826" cy="327"/>
              <a:chOff x="288" y="288"/>
              <a:chExt cx="816" cy="327"/>
            </a:xfrm>
          </p:grpSpPr>
          <p:pic>
            <p:nvPicPr>
              <p:cNvPr id="67691" name="Picture 107">
                <a:extLst>
                  <a:ext uri="{FF2B5EF4-FFF2-40B4-BE49-F238E27FC236}">
                    <a16:creationId xmlns:a16="http://schemas.microsoft.com/office/drawing/2014/main" id="{EE291163-CCF5-A86A-5DD9-325DCF395A0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8" y="288"/>
                <a:ext cx="326" cy="32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692" name="Text Box 108">
                <a:extLst>
                  <a:ext uri="{FF2B5EF4-FFF2-40B4-BE49-F238E27FC236}">
                    <a16:creationId xmlns:a16="http://schemas.microsoft.com/office/drawing/2014/main" id="{5A8FBAC3-AA78-534F-5E5B-6D4F1450DA2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24" y="384"/>
                <a:ext cx="480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zh-CN" altLang="zh-CN" sz="1800" b="1">
                  <a:solidFill>
                    <a:schemeClr val="accent2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675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6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7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76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67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67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41" dur="500"/>
                                        <p:tgtEl>
                                          <p:spTgt spid="676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676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676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676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676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02" grpId="0" autoUpdateAnimBg="0"/>
      <p:bldP spid="67603" grpId="0" autoUpdateAnimBg="0"/>
      <p:bldP spid="67604" grpId="0" autoUpdateAnimBg="0"/>
      <p:bldP spid="67682" grpId="0" animBg="1" autoUpdateAnimBg="0"/>
    </p:bldLst>
  </p:timing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楷体_GB2312" pitchFamily="49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2768</TotalTime>
  <Words>1856</Words>
  <Application>Microsoft Office PowerPoint</Application>
  <PresentationFormat>全屏显示(4:3)</PresentationFormat>
  <Paragraphs>478</Paragraphs>
  <Slides>15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Times New Roman</vt:lpstr>
      <vt:lpstr>宋体</vt:lpstr>
      <vt:lpstr>楷体_GB2312</vt:lpstr>
      <vt:lpstr>Arial</vt:lpstr>
      <vt:lpstr>Wingdings</vt:lpstr>
      <vt:lpstr>Symbol</vt:lpstr>
      <vt:lpstr>Webdings</vt:lpstr>
      <vt:lpstr>Calibri</vt:lpstr>
      <vt:lpstr>默认设计模板</vt:lpstr>
      <vt:lpstr>MathType 7.0 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lihong</dc:creator>
  <cp:lastModifiedBy>崇浩 唐</cp:lastModifiedBy>
  <cp:revision>102</cp:revision>
  <dcterms:created xsi:type="dcterms:W3CDTF">2001-10-25T02:06:35Z</dcterms:created>
  <dcterms:modified xsi:type="dcterms:W3CDTF">2025-10-26T06:27:13Z</dcterms:modified>
</cp:coreProperties>
</file>