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2" r:id="rId2"/>
    <p:sldId id="314" r:id="rId3"/>
    <p:sldId id="315" r:id="rId4"/>
    <p:sldId id="316" r:id="rId5"/>
    <p:sldId id="326" r:id="rId6"/>
    <p:sldId id="307" r:id="rId7"/>
    <p:sldId id="317" r:id="rId8"/>
    <p:sldId id="321" r:id="rId9"/>
    <p:sldId id="308" r:id="rId10"/>
    <p:sldId id="309" r:id="rId11"/>
  </p:sldIdLst>
  <p:sldSz cx="9144000" cy="6858000" type="screen4x3"/>
  <p:notesSz cx="6815138" cy="99456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  <a:srgbClr val="0000FF"/>
    <a:srgbClr val="0066FF"/>
    <a:srgbClr val="008000"/>
    <a:srgbClr val="FFCC99"/>
    <a:srgbClr val="FFCCCC"/>
    <a:srgbClr val="FF00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37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7DE02FC-DBB9-9AB7-F500-71CB61878E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0FADC14-9FE3-E29B-D391-09E97B6F97D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15858385-A94E-A992-A994-75C5BA093B5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7213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8A96B89C-410E-615B-1EAF-036FA21BBE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7213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C4AF4400-53FE-4A79-8947-BA61DA8C43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AC23521-44CC-E865-AE9D-C08FADD659E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EA9C913-9663-563F-1DE0-91111F30DC2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5DBFC895-92F5-48CE-AD64-B001B60D0011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469CBDC5-6709-C3F5-1A70-620B4A6DB24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4400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5CA6015D-4F4A-CD93-98AB-B6C1BB82CDD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80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B2148637-FFB4-03F5-CB3C-A77CCEDE04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880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A0B433B7-E609-40A5-BCD1-4DE12DBB3AD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3EEFF-B2FE-985E-A6A8-12592F5D4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E0423E-F53F-FAC5-731B-E008B5766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751B1-C429-1F9F-94E8-36410518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F9910E-A434-EB97-F3C7-7FC72A35D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AF2CC-8BA7-3792-ECA1-9ED272AD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48DC43-7F9F-464C-AFAF-9EE6BC5A99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00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3BB05-FFDC-9405-86D2-6BEF1CEA2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3914B6-C093-F0AE-8272-6BE53423C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877F2-83C7-E3A5-4FD0-84D37C18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846D0-D434-5BAD-B6CA-EA25D850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024BE-7C43-8627-8CD9-077D4D57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EEC8B4-8CC3-4281-AB55-E3DA4D8F87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419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A62AA2-8D07-B75D-2C9A-85B3EC676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0C5215-9ADB-E5D2-C3A1-463E3C100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39D6E-6849-5739-9DE3-B8A6963A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2C8C3-A540-EE15-9C13-73D2A91B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038D2B-C94B-E868-0E45-D463B522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62EC89-8ED0-494A-B44C-A1A8C9C947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006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07F67-6427-1125-1162-E3E90F3FD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16FE1D-3C01-A9CD-C7C8-6496D2CEA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A1B461-0E7F-C5E4-4698-04F961D2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E4F8DF-7226-D14A-9D4E-06123D7D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62EED8-DA04-CD7D-3DB7-9400B499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7C894-7BFC-417C-B770-282C6907FD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25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2745B-744B-229E-03EE-3C98BD8B4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EF7035-0C72-1D43-31CE-4C41449D3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0A99C4-2764-21B3-1554-BA3A2AAB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89FEC-5A40-D8BC-5B5D-F1B0BC49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CC68C-3D8F-4EB5-41B0-3588E6D4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264BC5-CDD0-4CD2-86DE-AC935A615C2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240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43AE9-5D32-DB5A-EF83-4DC26D09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8BCC45-873F-7236-AD17-2A7D5E4BD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6E8022-A7D5-B493-2CA6-CF51C16BC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E233A6-344E-0507-7C53-251A3EC6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C61CBF-D8F0-28C7-CC9E-BFC9E7D4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A93422-0500-21FA-4A80-F883A9FBD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A855C1-D6C8-423A-BA72-793098B384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570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93D5D4-DFF3-C5C0-E04E-D091E9F9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980A68-1B6A-9421-64AE-64D5C0F80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75FAB3-6422-BC8F-A974-A3374F0C9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F69A68-14CD-7607-61B5-30A63A047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A4E281E-DFB6-642E-2D35-B756334DA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9CDFAF-C3FC-429B-AF23-9C6E6DB8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9A8654-5063-842B-62F6-02EAD3B26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1A8C533-985A-021A-1712-392C95AA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D90BA-8D81-45BA-83AC-F2BC75835E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892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2F4CD-9C3F-5B3A-6038-04FB20165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D25AD7C-0D5B-D979-0E18-71926928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61AF63E-6E46-2C2D-D79D-6C06536F4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60302C-FA6F-1C28-EF69-5D16B7CAD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D21091-CD6D-432F-BC79-84C939BC96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733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59FF63-817E-965C-0023-4B63594B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BF315F-A90B-60F0-0238-411DE9DFC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63819C-C201-0FEF-57E1-08C6DE64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41142F-C48B-401F-9F13-0D7E1E69E7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0819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58C2D-234F-AB8C-E2B4-C2B06F24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A1B38-0E47-A880-01A5-E42DC4526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431BF4-4A22-1375-C87A-4AA40E3858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EBF030-1A63-11D4-77BB-316CB9DD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CC0594-81E2-2ED9-D6DC-3B9FFD25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08156A-6283-D8D9-20AE-ED01C1B1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679C28-8115-43AF-BD86-6A044F308B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6054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2D932-D886-2FB4-BB68-80AA057D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3A9A19-96F0-C85B-63C2-115A78D60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256E99-E0BD-56BE-63C8-FF83288AF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D2CC87A-FA8F-51F9-8AC9-7BE2C2EF1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6E615F-1E25-C1BD-65D1-A615477B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373A02-5D38-C88F-B848-AA117947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8449A-EEE9-4CA0-B590-B7DEA089E2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081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9AC4F3C-358E-818F-E230-D48409E898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A3C8AC7-F708-F1CC-6237-C1048143CD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F0F75C7-5ED0-DB48-99C7-7A397B2FB68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EEE580C-6C56-9155-7D65-19D28BBFD8C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C00CDAA-07EF-B9F6-7635-B185C919002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AC5DB24E-31E7-4B41-B1BD-5810EDA405C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6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1.bin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7.wmf"/><Relationship Id="rId2" Type="http://schemas.openxmlformats.org/officeDocument/2006/relationships/audio" Target="../media/audio1.wav"/><Relationship Id="rId16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wmf"/><Relationship Id="rId11" Type="http://schemas.openxmlformats.org/officeDocument/2006/relationships/image" Target="../media/image4.wmf"/><Relationship Id="rId5" Type="http://schemas.openxmlformats.org/officeDocument/2006/relationships/audio" Target="../media/audio4.wav"/><Relationship Id="rId15" Type="http://schemas.openxmlformats.org/officeDocument/2006/relationships/image" Target="../media/image6.wmf"/><Relationship Id="rId10" Type="http://schemas.openxmlformats.org/officeDocument/2006/relationships/oleObject" Target="../embeddings/oleObject2.bin"/><Relationship Id="rId19" Type="http://schemas.openxmlformats.org/officeDocument/2006/relationships/image" Target="../media/image8.wmf"/><Relationship Id="rId4" Type="http://schemas.openxmlformats.org/officeDocument/2006/relationships/audio" Target="../media/audio3.wav"/><Relationship Id="rId9" Type="http://schemas.openxmlformats.org/officeDocument/2006/relationships/image" Target="../media/image3.wmf"/><Relationship Id="rId14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66.wmf"/><Relationship Id="rId3" Type="http://schemas.openxmlformats.org/officeDocument/2006/relationships/audio" Target="../media/audio3.wav"/><Relationship Id="rId7" Type="http://schemas.openxmlformats.org/officeDocument/2006/relationships/image" Target="../media/image29.jpeg"/><Relationship Id="rId12" Type="http://schemas.openxmlformats.org/officeDocument/2006/relationships/oleObject" Target="../embeddings/oleObject61.bin"/><Relationship Id="rId2" Type="http://schemas.openxmlformats.org/officeDocument/2006/relationships/audio" Target="../media/audio4.wav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6.wav"/><Relationship Id="rId11" Type="http://schemas.openxmlformats.org/officeDocument/2006/relationships/image" Target="../media/image65.wmf"/><Relationship Id="rId5" Type="http://schemas.openxmlformats.org/officeDocument/2006/relationships/audio" Target="../media/audio7.wav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60.bin"/><Relationship Id="rId4" Type="http://schemas.openxmlformats.org/officeDocument/2006/relationships/audio" Target="../media/audio1.wav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6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2.emf"/><Relationship Id="rId18" Type="http://schemas.openxmlformats.org/officeDocument/2006/relationships/oleObject" Target="../embeddings/oleObject13.bin"/><Relationship Id="rId3" Type="http://schemas.openxmlformats.org/officeDocument/2006/relationships/audio" Target="../media/audio4.wav"/><Relationship Id="rId21" Type="http://schemas.openxmlformats.org/officeDocument/2006/relationships/image" Target="../media/image16.emf"/><Relationship Id="rId7" Type="http://schemas.openxmlformats.org/officeDocument/2006/relationships/image" Target="../media/image9.e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4.emf"/><Relationship Id="rId2" Type="http://schemas.openxmlformats.org/officeDocument/2006/relationships/audio" Target="../media/audio2.wav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emf"/><Relationship Id="rId5" Type="http://schemas.openxmlformats.org/officeDocument/2006/relationships/audio" Target="../media/audio5.wav"/><Relationship Id="rId15" Type="http://schemas.openxmlformats.org/officeDocument/2006/relationships/image" Target="../media/image13.e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5.emf"/><Relationship Id="rId4" Type="http://schemas.openxmlformats.org/officeDocument/2006/relationships/audio" Target="../media/audio3.wav"/><Relationship Id="rId9" Type="http://schemas.openxmlformats.org/officeDocument/2006/relationships/image" Target="../media/image10.emf"/><Relationship Id="rId14" Type="http://schemas.openxmlformats.org/officeDocument/2006/relationships/oleObject" Target="../embeddings/oleObject11.bin"/><Relationship Id="rId22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5.e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2.emf"/><Relationship Id="rId17" Type="http://schemas.openxmlformats.org/officeDocument/2006/relationships/oleObject" Target="../embeddings/oleObject22.bin"/><Relationship Id="rId2" Type="http://schemas.openxmlformats.org/officeDocument/2006/relationships/audio" Target="../media/audio3.wav"/><Relationship Id="rId16" Type="http://schemas.openxmlformats.org/officeDocument/2006/relationships/image" Target="../media/image24.emf"/><Relationship Id="rId20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1.e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3.emf"/><Relationship Id="rId22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28.bin"/><Relationship Id="rId3" Type="http://schemas.openxmlformats.org/officeDocument/2006/relationships/audio" Target="../media/audio3.wav"/><Relationship Id="rId7" Type="http://schemas.openxmlformats.org/officeDocument/2006/relationships/image" Target="../media/image29.jpeg"/><Relationship Id="rId12" Type="http://schemas.openxmlformats.org/officeDocument/2006/relationships/image" Target="../media/image32.jpeg"/><Relationship Id="rId17" Type="http://schemas.openxmlformats.org/officeDocument/2006/relationships/image" Target="../media/image17.png"/><Relationship Id="rId2" Type="http://schemas.openxmlformats.org/officeDocument/2006/relationships/audio" Target="../media/audio4.wav"/><Relationship Id="rId16" Type="http://schemas.openxmlformats.org/officeDocument/2006/relationships/image" Target="../media/image3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11" Type="http://schemas.openxmlformats.org/officeDocument/2006/relationships/image" Target="../media/image31.w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29.bin"/><Relationship Id="rId10" Type="http://schemas.openxmlformats.org/officeDocument/2006/relationships/oleObject" Target="../embeddings/oleObject27.bin"/><Relationship Id="rId4" Type="http://schemas.openxmlformats.org/officeDocument/2006/relationships/audio" Target="../media/audio2.wav"/><Relationship Id="rId9" Type="http://schemas.openxmlformats.org/officeDocument/2006/relationships/image" Target="../media/image30.wmf"/><Relationship Id="rId14" Type="http://schemas.openxmlformats.org/officeDocument/2006/relationships/image" Target="../media/image3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image" Target="../media/image32.jpeg"/><Relationship Id="rId18" Type="http://schemas.openxmlformats.org/officeDocument/2006/relationships/oleObject" Target="../embeddings/oleObject35.bin"/><Relationship Id="rId3" Type="http://schemas.openxmlformats.org/officeDocument/2006/relationships/audio" Target="../media/audio6.wav"/><Relationship Id="rId21" Type="http://schemas.openxmlformats.org/officeDocument/2006/relationships/image" Target="../media/image41.emf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7.wmf"/><Relationship Id="rId17" Type="http://schemas.openxmlformats.org/officeDocument/2006/relationships/image" Target="../media/image39.emf"/><Relationship Id="rId2" Type="http://schemas.openxmlformats.org/officeDocument/2006/relationships/audio" Target="../media/audio4.wav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.wav"/><Relationship Id="rId11" Type="http://schemas.openxmlformats.org/officeDocument/2006/relationships/oleObject" Target="../embeddings/oleObject32.bin"/><Relationship Id="rId5" Type="http://schemas.openxmlformats.org/officeDocument/2006/relationships/audio" Target="../media/audio7.wav"/><Relationship Id="rId15" Type="http://schemas.openxmlformats.org/officeDocument/2006/relationships/image" Target="../media/image38.wmf"/><Relationship Id="rId10" Type="http://schemas.openxmlformats.org/officeDocument/2006/relationships/image" Target="../media/image36.wmf"/><Relationship Id="rId19" Type="http://schemas.openxmlformats.org/officeDocument/2006/relationships/image" Target="../media/image40.emf"/><Relationship Id="rId4" Type="http://schemas.openxmlformats.org/officeDocument/2006/relationships/audio" Target="../media/audio5.wav"/><Relationship Id="rId9" Type="http://schemas.openxmlformats.org/officeDocument/2006/relationships/oleObject" Target="../embeddings/oleObject31.bin"/><Relationship Id="rId14" Type="http://schemas.openxmlformats.org/officeDocument/2006/relationships/oleObject" Target="../embeddings/oleObject33.bin"/><Relationship Id="rId22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audio" Target="../media/audio7.wav"/><Relationship Id="rId7" Type="http://schemas.openxmlformats.org/officeDocument/2006/relationships/image" Target="../media/image43.wmf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oleObject" Target="../embeddings/oleObject45.bin"/><Relationship Id="rId18" Type="http://schemas.openxmlformats.org/officeDocument/2006/relationships/image" Target="../media/image52.emf"/><Relationship Id="rId3" Type="http://schemas.openxmlformats.org/officeDocument/2006/relationships/audio" Target="../media/audio5.wav"/><Relationship Id="rId21" Type="http://schemas.openxmlformats.org/officeDocument/2006/relationships/oleObject" Target="../embeddings/oleObject49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49.emf"/><Relationship Id="rId17" Type="http://schemas.openxmlformats.org/officeDocument/2006/relationships/oleObject" Target="../embeddings/oleObject47.bin"/><Relationship Id="rId2" Type="http://schemas.openxmlformats.org/officeDocument/2006/relationships/audio" Target="../media/audio4.wav"/><Relationship Id="rId16" Type="http://schemas.openxmlformats.org/officeDocument/2006/relationships/image" Target="../media/image51.emf"/><Relationship Id="rId20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emf"/><Relationship Id="rId11" Type="http://schemas.openxmlformats.org/officeDocument/2006/relationships/oleObject" Target="../embeddings/oleObject44.bin"/><Relationship Id="rId24" Type="http://schemas.openxmlformats.org/officeDocument/2006/relationships/image" Target="../media/image54.emf"/><Relationship Id="rId5" Type="http://schemas.openxmlformats.org/officeDocument/2006/relationships/oleObject" Target="../embeddings/oleObject41.bin"/><Relationship Id="rId15" Type="http://schemas.openxmlformats.org/officeDocument/2006/relationships/oleObject" Target="../embeddings/oleObject46.bin"/><Relationship Id="rId23" Type="http://schemas.openxmlformats.org/officeDocument/2006/relationships/oleObject" Target="../embeddings/oleObject50.bin"/><Relationship Id="rId10" Type="http://schemas.openxmlformats.org/officeDocument/2006/relationships/image" Target="../media/image48.emf"/><Relationship Id="rId19" Type="http://schemas.openxmlformats.org/officeDocument/2006/relationships/oleObject" Target="../embeddings/oleObject48.bin"/><Relationship Id="rId4" Type="http://schemas.openxmlformats.org/officeDocument/2006/relationships/audio" Target="../media/audio8.wav"/><Relationship Id="rId9" Type="http://schemas.openxmlformats.org/officeDocument/2006/relationships/oleObject" Target="../embeddings/oleObject43.bin"/><Relationship Id="rId14" Type="http://schemas.openxmlformats.org/officeDocument/2006/relationships/image" Target="../media/image50.emf"/><Relationship Id="rId22" Type="http://schemas.openxmlformats.org/officeDocument/2006/relationships/image" Target="../media/image5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58.emf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57.emf"/><Relationship Id="rId4" Type="http://schemas.openxmlformats.org/officeDocument/2006/relationships/image" Target="../media/image19.emf"/><Relationship Id="rId9" Type="http://schemas.openxmlformats.org/officeDocument/2006/relationships/oleObject" Target="../embeddings/oleObject5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62.wmf"/><Relationship Id="rId3" Type="http://schemas.openxmlformats.org/officeDocument/2006/relationships/audio" Target="../media/audio3.wav"/><Relationship Id="rId7" Type="http://schemas.openxmlformats.org/officeDocument/2006/relationships/image" Target="../media/image59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17.png"/><Relationship Id="rId2" Type="http://schemas.openxmlformats.org/officeDocument/2006/relationships/audio" Target="../media/audio4.wav"/><Relationship Id="rId16" Type="http://schemas.openxmlformats.org/officeDocument/2006/relationships/image" Target="../media/image63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1.wmf"/><Relationship Id="rId5" Type="http://schemas.openxmlformats.org/officeDocument/2006/relationships/audio" Target="../media/audio2.wav"/><Relationship Id="rId15" Type="http://schemas.openxmlformats.org/officeDocument/2006/relationships/oleObject" Target="../embeddings/oleObject58.bin"/><Relationship Id="rId10" Type="http://schemas.openxmlformats.org/officeDocument/2006/relationships/oleObject" Target="../embeddings/oleObject56.bin"/><Relationship Id="rId4" Type="http://schemas.openxmlformats.org/officeDocument/2006/relationships/audio" Target="../media/audio7.wav"/><Relationship Id="rId9" Type="http://schemas.openxmlformats.org/officeDocument/2006/relationships/image" Target="../media/image60.wmf"/><Relationship Id="rId14" Type="http://schemas.openxmlformats.org/officeDocument/2006/relationships/image" Target="../media/image3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A21007E-1D44-65BE-19DB-B5698E109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b="1">
                <a:solidFill>
                  <a:schemeClr val="tx2"/>
                </a:solidFill>
                <a:ea typeface="楷体_GB2312" pitchFamily="49" charset="-122"/>
              </a:rPr>
              <a:t>§6  </a:t>
            </a:r>
            <a:r>
              <a:rPr lang="zh-CN" altLang="en-US" sz="3600" b="1">
                <a:solidFill>
                  <a:schemeClr val="tx2"/>
                </a:solidFill>
                <a:ea typeface="楷体_GB2312" pitchFamily="49" charset="-122"/>
              </a:rPr>
              <a:t>解线性方程组的迭代法 </a:t>
            </a:r>
          </a:p>
          <a:p>
            <a:pPr algn="ctr"/>
            <a:r>
              <a:rPr lang="en-US" altLang="zh-CN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Iterative Techniques for  Solving Linear Systems */</a:t>
            </a:r>
          </a:p>
        </p:txBody>
      </p:sp>
      <p:grpSp>
        <p:nvGrpSpPr>
          <p:cNvPr id="62467" name="Group 3">
            <a:extLst>
              <a:ext uri="{FF2B5EF4-FFF2-40B4-BE49-F238E27FC236}">
                <a16:creationId xmlns:a16="http://schemas.microsoft.com/office/drawing/2014/main" id="{0964B815-DA07-9D25-5198-C03D6ACE4F38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524000"/>
            <a:ext cx="2971800" cy="838200"/>
            <a:chOff x="1440" y="1248"/>
            <a:chExt cx="1872" cy="528"/>
          </a:xfrm>
        </p:grpSpPr>
        <p:pic>
          <p:nvPicPr>
            <p:cNvPr id="62468" name="Picture 4">
              <a:extLst>
                <a:ext uri="{FF2B5EF4-FFF2-40B4-BE49-F238E27FC236}">
                  <a16:creationId xmlns:a16="http://schemas.microsoft.com/office/drawing/2014/main" id="{B3FC2506-9D33-6343-05F7-FAD6601946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248"/>
              <a:ext cx="528" cy="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469" name="Text Box 5">
              <a:extLst>
                <a:ext uri="{FF2B5EF4-FFF2-40B4-BE49-F238E27FC236}">
                  <a16:creationId xmlns:a16="http://schemas.microsoft.com/office/drawing/2014/main" id="{FF08ACE5-B0DB-E700-8A35-3FD2312E6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1344"/>
              <a:ext cx="6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/>
                <a:t>求解</a:t>
              </a:r>
            </a:p>
          </p:txBody>
        </p:sp>
        <p:graphicFrame>
          <p:nvGraphicFramePr>
            <p:cNvPr id="62470" name="Object 6">
              <a:extLst>
                <a:ext uri="{FF2B5EF4-FFF2-40B4-BE49-F238E27FC236}">
                  <a16:creationId xmlns:a16="http://schemas.microsoft.com/office/drawing/2014/main" id="{4091D6F0-3585-9C3F-3AC0-7D9325C8AF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1392"/>
            <a:ext cx="720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507960" imgH="228600" progId="Equation.DSMT4">
                    <p:embed/>
                  </p:oleObj>
                </mc:Choice>
                <mc:Fallback>
                  <p:oleObj name="Equation" r:id="rId7" imgW="50796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392"/>
                          <a:ext cx="720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471" name="Group 7">
            <a:extLst>
              <a:ext uri="{FF2B5EF4-FFF2-40B4-BE49-F238E27FC236}">
                <a16:creationId xmlns:a16="http://schemas.microsoft.com/office/drawing/2014/main" id="{69673B90-C5EB-CB46-D7F4-A55A3B6A9842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286000"/>
            <a:ext cx="6248400" cy="1160463"/>
            <a:chOff x="480" y="1584"/>
            <a:chExt cx="3936" cy="731"/>
          </a:xfrm>
        </p:grpSpPr>
        <p:grpSp>
          <p:nvGrpSpPr>
            <p:cNvPr id="62472" name="Group 8">
              <a:extLst>
                <a:ext uri="{FF2B5EF4-FFF2-40B4-BE49-F238E27FC236}">
                  <a16:creationId xmlns:a16="http://schemas.microsoft.com/office/drawing/2014/main" id="{DE226AFC-D93D-823D-1C02-5C71056124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584"/>
              <a:ext cx="720" cy="731"/>
              <a:chOff x="384" y="1968"/>
              <a:chExt cx="720" cy="637"/>
            </a:xfrm>
          </p:grpSpPr>
          <p:pic>
            <p:nvPicPr>
              <p:cNvPr id="62473" name="Picture 9">
                <a:extLst>
                  <a:ext uri="{FF2B5EF4-FFF2-40B4-BE49-F238E27FC236}">
                    <a16:creationId xmlns:a16="http://schemas.microsoft.com/office/drawing/2014/main" id="{5BE10873-721C-6848-E737-7FE03A027E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4" y="1968"/>
                <a:ext cx="381" cy="6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474" name="Text Box 10">
                <a:extLst>
                  <a:ext uri="{FF2B5EF4-FFF2-40B4-BE49-F238E27FC236}">
                    <a16:creationId xmlns:a16="http://schemas.microsoft.com/office/drawing/2014/main" id="{C077D1B4-1393-47F1-C782-CFC6B9A81F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8" y="2064"/>
                <a:ext cx="336" cy="45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0" lang="zh-CN" altLang="en-US" sz="2400" b="1">
                    <a:solidFill>
                      <a:schemeClr val="accent2"/>
                    </a:solidFill>
                  </a:rPr>
                  <a:t>思路</a:t>
                </a:r>
              </a:p>
            </p:txBody>
          </p:sp>
        </p:grpSp>
        <p:sp>
          <p:nvSpPr>
            <p:cNvPr id="62475" name="Text Box 11">
              <a:extLst>
                <a:ext uri="{FF2B5EF4-FFF2-40B4-BE49-F238E27FC236}">
                  <a16:creationId xmlns:a16="http://schemas.microsoft.com/office/drawing/2014/main" id="{1A7016C9-AF37-1443-A5F6-05F6AF5381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680"/>
              <a:ext cx="3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03505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68275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233045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97815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343535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89255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434975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80695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en-US" altLang="zh-CN" b="1">
                <a:ea typeface="楷体_GB2312" pitchFamily="49" charset="-122"/>
              </a:endParaRPr>
            </a:p>
          </p:txBody>
        </p:sp>
      </p:grpSp>
      <p:grpSp>
        <p:nvGrpSpPr>
          <p:cNvPr id="62556" name="Group 92">
            <a:extLst>
              <a:ext uri="{FF2B5EF4-FFF2-40B4-BE49-F238E27FC236}">
                <a16:creationId xmlns:a16="http://schemas.microsoft.com/office/drawing/2014/main" id="{9B9D91EF-FB0B-AC5A-1A3D-75B2C6C799AA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438400"/>
            <a:ext cx="6934200" cy="1203325"/>
            <a:chOff x="1200" y="1536"/>
            <a:chExt cx="4368" cy="758"/>
          </a:xfrm>
        </p:grpSpPr>
        <p:sp>
          <p:nvSpPr>
            <p:cNvPr id="62479" name="Text Box 15">
              <a:extLst>
                <a:ext uri="{FF2B5EF4-FFF2-40B4-BE49-F238E27FC236}">
                  <a16:creationId xmlns:a16="http://schemas.microsoft.com/office/drawing/2014/main" id="{122D7F8F-B88B-F895-6831-C9C721802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776"/>
              <a:ext cx="436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/>
                <a:t>立迭代 　                     。从初值       出发，得到</a:t>
              </a:r>
            </a:p>
            <a:p>
              <a:r>
                <a:rPr lang="zh-CN" altLang="en-US" sz="2400" b="1"/>
                <a:t>序列            。</a:t>
              </a:r>
            </a:p>
          </p:txBody>
        </p:sp>
        <p:grpSp>
          <p:nvGrpSpPr>
            <p:cNvPr id="62555" name="Group 91">
              <a:extLst>
                <a:ext uri="{FF2B5EF4-FFF2-40B4-BE49-F238E27FC236}">
                  <a16:creationId xmlns:a16="http://schemas.microsoft.com/office/drawing/2014/main" id="{26945C73-376F-56D2-7A67-0E4FB9AA2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536"/>
              <a:ext cx="3744" cy="288"/>
              <a:chOff x="1728" y="1536"/>
              <a:chExt cx="3744" cy="288"/>
            </a:xfrm>
          </p:grpSpPr>
          <p:sp>
            <p:nvSpPr>
              <p:cNvPr id="62477" name="Text Box 13">
                <a:extLst>
                  <a:ext uri="{FF2B5EF4-FFF2-40B4-BE49-F238E27FC236}">
                    <a16:creationId xmlns:a16="http://schemas.microsoft.com/office/drawing/2014/main" id="{7B971DD6-8E4D-EE10-EEE0-5544F03F09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536"/>
                <a:ext cx="3744" cy="288"/>
              </a:xfrm>
              <a:prstGeom prst="rect">
                <a:avLst/>
              </a:prstGeom>
              <a:solidFill>
                <a:srgbClr val="FF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rIns="0">
                <a:spAutoFit/>
              </a:bodyPr>
              <a:lstStyle/>
              <a:p>
                <a:r>
                  <a:rPr lang="zh-CN" altLang="en-US" sz="2400" b="1"/>
                  <a:t>将              等价改写为                   形式，建</a:t>
                </a:r>
              </a:p>
            </p:txBody>
          </p:sp>
          <p:graphicFrame>
            <p:nvGraphicFramePr>
              <p:cNvPr id="62478" name="Object 14">
                <a:extLst>
                  <a:ext uri="{FF2B5EF4-FFF2-40B4-BE49-F238E27FC236}">
                    <a16:creationId xmlns:a16="http://schemas.microsoft.com/office/drawing/2014/main" id="{FC2459EC-6D12-3977-C05D-6FE61C7CED9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68" y="1536"/>
              <a:ext cx="576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507960" imgH="228600" progId="Equation.DSMT4">
                      <p:embed/>
                    </p:oleObj>
                  </mc:Choice>
                  <mc:Fallback>
                    <p:oleObj name="Equation" r:id="rId10" imgW="507960" imgH="228600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1536"/>
                            <a:ext cx="576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480" name="Object 16">
                <a:extLst>
                  <a:ext uri="{FF2B5EF4-FFF2-40B4-BE49-F238E27FC236}">
                    <a16:creationId xmlns:a16="http://schemas.microsoft.com/office/drawing/2014/main" id="{D0FA86D2-B691-C8F1-E1E0-6C6B3F4E933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52" y="1536"/>
              <a:ext cx="921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774360" imgH="228600" progId="Equation.DSMT4">
                      <p:embed/>
                    </p:oleObj>
                  </mc:Choice>
                  <mc:Fallback>
                    <p:oleObj name="Equation" r:id="rId12" imgW="774360" imgH="228600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1536"/>
                            <a:ext cx="921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2481" name="Object 17">
              <a:extLst>
                <a:ext uri="{FF2B5EF4-FFF2-40B4-BE49-F238E27FC236}">
                  <a16:creationId xmlns:a16="http://schemas.microsoft.com/office/drawing/2014/main" id="{A5415EF4-5486-4483-40B5-F13829AF92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55" y="1776"/>
            <a:ext cx="121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68200" imgH="228600" progId="Equation.DSMT4">
                    <p:embed/>
                  </p:oleObj>
                </mc:Choice>
                <mc:Fallback>
                  <p:oleObj name="Equation" r:id="rId14" imgW="1168200" imgH="2286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5" y="1776"/>
                          <a:ext cx="1217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82" name="Object 18">
              <a:extLst>
                <a:ext uri="{FF2B5EF4-FFF2-40B4-BE49-F238E27FC236}">
                  <a16:creationId xmlns:a16="http://schemas.microsoft.com/office/drawing/2014/main" id="{96A7BA8D-30F6-1AEC-71CD-A3A1024B98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9" y="1776"/>
            <a:ext cx="30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66400" imgH="203040" progId="Equation.DSMT4">
                    <p:embed/>
                  </p:oleObj>
                </mc:Choice>
                <mc:Fallback>
                  <p:oleObj name="Equation" r:id="rId16" imgW="266400" imgH="20304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9" y="1776"/>
                          <a:ext cx="307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83" name="Object 19">
              <a:extLst>
                <a:ext uri="{FF2B5EF4-FFF2-40B4-BE49-F238E27FC236}">
                  <a16:creationId xmlns:a16="http://schemas.microsoft.com/office/drawing/2014/main" id="{0CC8DDCE-189A-46B1-9BF7-A724509C58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2016"/>
            <a:ext cx="576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419040" imgH="228600" progId="Equation.DSMT4">
                    <p:embed/>
                  </p:oleObj>
                </mc:Choice>
                <mc:Fallback>
                  <p:oleObj name="Equation" r:id="rId18" imgW="419040" imgH="2286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016"/>
                          <a:ext cx="576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484" name="Group 20">
            <a:extLst>
              <a:ext uri="{FF2B5EF4-FFF2-40B4-BE49-F238E27FC236}">
                <a16:creationId xmlns:a16="http://schemas.microsoft.com/office/drawing/2014/main" id="{08225499-5EFF-00EE-FF66-F61CA5A2D12A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914400" y="3810000"/>
            <a:ext cx="609600" cy="762000"/>
            <a:chOff x="2355" y="3183"/>
            <a:chExt cx="649" cy="841"/>
          </a:xfrm>
        </p:grpSpPr>
        <p:sp>
          <p:nvSpPr>
            <p:cNvPr id="62485" name="Freeform 21">
              <a:extLst>
                <a:ext uri="{FF2B5EF4-FFF2-40B4-BE49-F238E27FC236}">
                  <a16:creationId xmlns:a16="http://schemas.microsoft.com/office/drawing/2014/main" id="{4FDA58D0-2383-551D-F351-1AC6BB031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" y="3183"/>
              <a:ext cx="649" cy="841"/>
            </a:xfrm>
            <a:custGeom>
              <a:avLst/>
              <a:gdLst>
                <a:gd name="T0" fmla="*/ 150 w 649"/>
                <a:gd name="T1" fmla="*/ 6 h 841"/>
                <a:gd name="T2" fmla="*/ 204 w 649"/>
                <a:gd name="T3" fmla="*/ 6 h 841"/>
                <a:gd name="T4" fmla="*/ 282 w 649"/>
                <a:gd name="T5" fmla="*/ 18 h 841"/>
                <a:gd name="T6" fmla="*/ 385 w 649"/>
                <a:gd name="T7" fmla="*/ 54 h 841"/>
                <a:gd name="T8" fmla="*/ 529 w 649"/>
                <a:gd name="T9" fmla="*/ 114 h 841"/>
                <a:gd name="T10" fmla="*/ 565 w 649"/>
                <a:gd name="T11" fmla="*/ 144 h 841"/>
                <a:gd name="T12" fmla="*/ 619 w 649"/>
                <a:gd name="T13" fmla="*/ 240 h 841"/>
                <a:gd name="T14" fmla="*/ 649 w 649"/>
                <a:gd name="T15" fmla="*/ 300 h 841"/>
                <a:gd name="T16" fmla="*/ 619 w 649"/>
                <a:gd name="T17" fmla="*/ 342 h 841"/>
                <a:gd name="T18" fmla="*/ 619 w 649"/>
                <a:gd name="T19" fmla="*/ 372 h 841"/>
                <a:gd name="T20" fmla="*/ 643 w 649"/>
                <a:gd name="T21" fmla="*/ 420 h 841"/>
                <a:gd name="T22" fmla="*/ 637 w 649"/>
                <a:gd name="T23" fmla="*/ 462 h 841"/>
                <a:gd name="T24" fmla="*/ 595 w 649"/>
                <a:gd name="T25" fmla="*/ 492 h 841"/>
                <a:gd name="T26" fmla="*/ 607 w 649"/>
                <a:gd name="T27" fmla="*/ 528 h 841"/>
                <a:gd name="T28" fmla="*/ 589 w 649"/>
                <a:gd name="T29" fmla="*/ 577 h 841"/>
                <a:gd name="T30" fmla="*/ 529 w 649"/>
                <a:gd name="T31" fmla="*/ 595 h 841"/>
                <a:gd name="T32" fmla="*/ 505 w 649"/>
                <a:gd name="T33" fmla="*/ 631 h 841"/>
                <a:gd name="T34" fmla="*/ 457 w 649"/>
                <a:gd name="T35" fmla="*/ 649 h 841"/>
                <a:gd name="T36" fmla="*/ 360 w 649"/>
                <a:gd name="T37" fmla="*/ 655 h 841"/>
                <a:gd name="T38" fmla="*/ 300 w 649"/>
                <a:gd name="T39" fmla="*/ 637 h 841"/>
                <a:gd name="T40" fmla="*/ 258 w 649"/>
                <a:gd name="T41" fmla="*/ 589 h 841"/>
                <a:gd name="T42" fmla="*/ 222 w 649"/>
                <a:gd name="T43" fmla="*/ 528 h 841"/>
                <a:gd name="T44" fmla="*/ 240 w 649"/>
                <a:gd name="T45" fmla="*/ 504 h 841"/>
                <a:gd name="T46" fmla="*/ 276 w 649"/>
                <a:gd name="T47" fmla="*/ 498 h 841"/>
                <a:gd name="T48" fmla="*/ 306 w 649"/>
                <a:gd name="T49" fmla="*/ 522 h 841"/>
                <a:gd name="T50" fmla="*/ 282 w 649"/>
                <a:gd name="T51" fmla="*/ 498 h 841"/>
                <a:gd name="T52" fmla="*/ 270 w 649"/>
                <a:gd name="T53" fmla="*/ 492 h 841"/>
                <a:gd name="T54" fmla="*/ 246 w 649"/>
                <a:gd name="T55" fmla="*/ 474 h 841"/>
                <a:gd name="T56" fmla="*/ 204 w 649"/>
                <a:gd name="T57" fmla="*/ 486 h 841"/>
                <a:gd name="T58" fmla="*/ 198 w 649"/>
                <a:gd name="T59" fmla="*/ 516 h 841"/>
                <a:gd name="T60" fmla="*/ 204 w 649"/>
                <a:gd name="T61" fmla="*/ 607 h 841"/>
                <a:gd name="T62" fmla="*/ 228 w 649"/>
                <a:gd name="T63" fmla="*/ 703 h 841"/>
                <a:gd name="T64" fmla="*/ 228 w 649"/>
                <a:gd name="T65" fmla="*/ 793 h 841"/>
                <a:gd name="T66" fmla="*/ 204 w 649"/>
                <a:gd name="T67" fmla="*/ 829 h 841"/>
                <a:gd name="T68" fmla="*/ 150 w 649"/>
                <a:gd name="T69" fmla="*/ 835 h 841"/>
                <a:gd name="T70" fmla="*/ 132 w 649"/>
                <a:gd name="T71" fmla="*/ 775 h 841"/>
                <a:gd name="T72" fmla="*/ 108 w 649"/>
                <a:gd name="T73" fmla="*/ 709 h 841"/>
                <a:gd name="T74" fmla="*/ 96 w 649"/>
                <a:gd name="T75" fmla="*/ 685 h 841"/>
                <a:gd name="T76" fmla="*/ 84 w 649"/>
                <a:gd name="T77" fmla="*/ 655 h 841"/>
                <a:gd name="T78" fmla="*/ 48 w 649"/>
                <a:gd name="T79" fmla="*/ 522 h 841"/>
                <a:gd name="T80" fmla="*/ 18 w 649"/>
                <a:gd name="T81" fmla="*/ 366 h 841"/>
                <a:gd name="T82" fmla="*/ 0 w 649"/>
                <a:gd name="T83" fmla="*/ 270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9" h="841">
                  <a:moveTo>
                    <a:pt x="108" y="0"/>
                  </a:moveTo>
                  <a:lnTo>
                    <a:pt x="132" y="6"/>
                  </a:lnTo>
                  <a:lnTo>
                    <a:pt x="150" y="6"/>
                  </a:lnTo>
                  <a:lnTo>
                    <a:pt x="168" y="12"/>
                  </a:lnTo>
                  <a:lnTo>
                    <a:pt x="180" y="12"/>
                  </a:lnTo>
                  <a:lnTo>
                    <a:pt x="204" y="6"/>
                  </a:lnTo>
                  <a:lnTo>
                    <a:pt x="228" y="6"/>
                  </a:lnTo>
                  <a:lnTo>
                    <a:pt x="252" y="12"/>
                  </a:lnTo>
                  <a:lnTo>
                    <a:pt x="282" y="18"/>
                  </a:lnTo>
                  <a:lnTo>
                    <a:pt x="312" y="24"/>
                  </a:lnTo>
                  <a:lnTo>
                    <a:pt x="342" y="36"/>
                  </a:lnTo>
                  <a:lnTo>
                    <a:pt x="385" y="54"/>
                  </a:lnTo>
                  <a:lnTo>
                    <a:pt x="427" y="72"/>
                  </a:lnTo>
                  <a:lnTo>
                    <a:pt x="481" y="96"/>
                  </a:lnTo>
                  <a:lnTo>
                    <a:pt x="529" y="114"/>
                  </a:lnTo>
                  <a:lnTo>
                    <a:pt x="547" y="120"/>
                  </a:lnTo>
                  <a:lnTo>
                    <a:pt x="559" y="132"/>
                  </a:lnTo>
                  <a:lnTo>
                    <a:pt x="565" y="144"/>
                  </a:lnTo>
                  <a:lnTo>
                    <a:pt x="577" y="162"/>
                  </a:lnTo>
                  <a:lnTo>
                    <a:pt x="595" y="192"/>
                  </a:lnTo>
                  <a:lnTo>
                    <a:pt x="619" y="240"/>
                  </a:lnTo>
                  <a:lnTo>
                    <a:pt x="637" y="264"/>
                  </a:lnTo>
                  <a:lnTo>
                    <a:pt x="643" y="288"/>
                  </a:lnTo>
                  <a:lnTo>
                    <a:pt x="649" y="300"/>
                  </a:lnTo>
                  <a:lnTo>
                    <a:pt x="643" y="318"/>
                  </a:lnTo>
                  <a:lnTo>
                    <a:pt x="631" y="336"/>
                  </a:lnTo>
                  <a:lnTo>
                    <a:pt x="619" y="342"/>
                  </a:lnTo>
                  <a:lnTo>
                    <a:pt x="613" y="348"/>
                  </a:lnTo>
                  <a:lnTo>
                    <a:pt x="613" y="360"/>
                  </a:lnTo>
                  <a:lnTo>
                    <a:pt x="619" y="372"/>
                  </a:lnTo>
                  <a:lnTo>
                    <a:pt x="625" y="384"/>
                  </a:lnTo>
                  <a:lnTo>
                    <a:pt x="637" y="402"/>
                  </a:lnTo>
                  <a:lnTo>
                    <a:pt x="643" y="420"/>
                  </a:lnTo>
                  <a:lnTo>
                    <a:pt x="643" y="432"/>
                  </a:lnTo>
                  <a:lnTo>
                    <a:pt x="643" y="450"/>
                  </a:lnTo>
                  <a:lnTo>
                    <a:pt x="637" y="462"/>
                  </a:lnTo>
                  <a:lnTo>
                    <a:pt x="625" y="474"/>
                  </a:lnTo>
                  <a:lnTo>
                    <a:pt x="607" y="486"/>
                  </a:lnTo>
                  <a:lnTo>
                    <a:pt x="595" y="492"/>
                  </a:lnTo>
                  <a:lnTo>
                    <a:pt x="595" y="504"/>
                  </a:lnTo>
                  <a:lnTo>
                    <a:pt x="601" y="516"/>
                  </a:lnTo>
                  <a:lnTo>
                    <a:pt x="607" y="528"/>
                  </a:lnTo>
                  <a:lnTo>
                    <a:pt x="601" y="546"/>
                  </a:lnTo>
                  <a:lnTo>
                    <a:pt x="601" y="565"/>
                  </a:lnTo>
                  <a:lnTo>
                    <a:pt x="589" y="577"/>
                  </a:lnTo>
                  <a:lnTo>
                    <a:pt x="577" y="583"/>
                  </a:lnTo>
                  <a:lnTo>
                    <a:pt x="553" y="589"/>
                  </a:lnTo>
                  <a:lnTo>
                    <a:pt x="529" y="595"/>
                  </a:lnTo>
                  <a:lnTo>
                    <a:pt x="517" y="595"/>
                  </a:lnTo>
                  <a:lnTo>
                    <a:pt x="511" y="619"/>
                  </a:lnTo>
                  <a:lnTo>
                    <a:pt x="505" y="631"/>
                  </a:lnTo>
                  <a:lnTo>
                    <a:pt x="493" y="643"/>
                  </a:lnTo>
                  <a:lnTo>
                    <a:pt x="475" y="649"/>
                  </a:lnTo>
                  <a:lnTo>
                    <a:pt x="457" y="649"/>
                  </a:lnTo>
                  <a:lnTo>
                    <a:pt x="433" y="649"/>
                  </a:lnTo>
                  <a:lnTo>
                    <a:pt x="403" y="655"/>
                  </a:lnTo>
                  <a:lnTo>
                    <a:pt x="360" y="655"/>
                  </a:lnTo>
                  <a:lnTo>
                    <a:pt x="342" y="655"/>
                  </a:lnTo>
                  <a:lnTo>
                    <a:pt x="324" y="649"/>
                  </a:lnTo>
                  <a:lnTo>
                    <a:pt x="300" y="637"/>
                  </a:lnTo>
                  <a:lnTo>
                    <a:pt x="282" y="625"/>
                  </a:lnTo>
                  <a:lnTo>
                    <a:pt x="270" y="607"/>
                  </a:lnTo>
                  <a:lnTo>
                    <a:pt x="258" y="589"/>
                  </a:lnTo>
                  <a:lnTo>
                    <a:pt x="240" y="565"/>
                  </a:lnTo>
                  <a:lnTo>
                    <a:pt x="228" y="540"/>
                  </a:lnTo>
                  <a:lnTo>
                    <a:pt x="222" y="528"/>
                  </a:lnTo>
                  <a:lnTo>
                    <a:pt x="228" y="522"/>
                  </a:lnTo>
                  <a:lnTo>
                    <a:pt x="234" y="510"/>
                  </a:lnTo>
                  <a:lnTo>
                    <a:pt x="240" y="504"/>
                  </a:lnTo>
                  <a:lnTo>
                    <a:pt x="252" y="498"/>
                  </a:lnTo>
                  <a:lnTo>
                    <a:pt x="264" y="498"/>
                  </a:lnTo>
                  <a:lnTo>
                    <a:pt x="276" y="498"/>
                  </a:lnTo>
                  <a:lnTo>
                    <a:pt x="288" y="510"/>
                  </a:lnTo>
                  <a:lnTo>
                    <a:pt x="300" y="516"/>
                  </a:lnTo>
                  <a:lnTo>
                    <a:pt x="306" y="522"/>
                  </a:lnTo>
                  <a:lnTo>
                    <a:pt x="318" y="528"/>
                  </a:lnTo>
                  <a:lnTo>
                    <a:pt x="306" y="516"/>
                  </a:lnTo>
                  <a:lnTo>
                    <a:pt x="282" y="498"/>
                  </a:lnTo>
                  <a:lnTo>
                    <a:pt x="288" y="492"/>
                  </a:lnTo>
                  <a:lnTo>
                    <a:pt x="282" y="492"/>
                  </a:lnTo>
                  <a:lnTo>
                    <a:pt x="270" y="492"/>
                  </a:lnTo>
                  <a:lnTo>
                    <a:pt x="264" y="486"/>
                  </a:lnTo>
                  <a:lnTo>
                    <a:pt x="252" y="480"/>
                  </a:lnTo>
                  <a:lnTo>
                    <a:pt x="246" y="474"/>
                  </a:lnTo>
                  <a:lnTo>
                    <a:pt x="228" y="474"/>
                  </a:lnTo>
                  <a:lnTo>
                    <a:pt x="216" y="474"/>
                  </a:lnTo>
                  <a:lnTo>
                    <a:pt x="204" y="486"/>
                  </a:lnTo>
                  <a:lnTo>
                    <a:pt x="198" y="492"/>
                  </a:lnTo>
                  <a:lnTo>
                    <a:pt x="198" y="504"/>
                  </a:lnTo>
                  <a:lnTo>
                    <a:pt x="198" y="516"/>
                  </a:lnTo>
                  <a:lnTo>
                    <a:pt x="198" y="546"/>
                  </a:lnTo>
                  <a:lnTo>
                    <a:pt x="198" y="577"/>
                  </a:lnTo>
                  <a:lnTo>
                    <a:pt x="204" y="607"/>
                  </a:lnTo>
                  <a:lnTo>
                    <a:pt x="204" y="637"/>
                  </a:lnTo>
                  <a:lnTo>
                    <a:pt x="216" y="679"/>
                  </a:lnTo>
                  <a:lnTo>
                    <a:pt x="228" y="703"/>
                  </a:lnTo>
                  <a:lnTo>
                    <a:pt x="234" y="721"/>
                  </a:lnTo>
                  <a:lnTo>
                    <a:pt x="234" y="763"/>
                  </a:lnTo>
                  <a:lnTo>
                    <a:pt x="228" y="793"/>
                  </a:lnTo>
                  <a:lnTo>
                    <a:pt x="222" y="811"/>
                  </a:lnTo>
                  <a:lnTo>
                    <a:pt x="216" y="823"/>
                  </a:lnTo>
                  <a:lnTo>
                    <a:pt x="204" y="829"/>
                  </a:lnTo>
                  <a:lnTo>
                    <a:pt x="186" y="835"/>
                  </a:lnTo>
                  <a:lnTo>
                    <a:pt x="168" y="841"/>
                  </a:lnTo>
                  <a:lnTo>
                    <a:pt x="150" y="835"/>
                  </a:lnTo>
                  <a:lnTo>
                    <a:pt x="144" y="829"/>
                  </a:lnTo>
                  <a:lnTo>
                    <a:pt x="138" y="787"/>
                  </a:lnTo>
                  <a:lnTo>
                    <a:pt x="132" y="775"/>
                  </a:lnTo>
                  <a:lnTo>
                    <a:pt x="132" y="769"/>
                  </a:lnTo>
                  <a:lnTo>
                    <a:pt x="126" y="745"/>
                  </a:lnTo>
                  <a:lnTo>
                    <a:pt x="108" y="709"/>
                  </a:lnTo>
                  <a:lnTo>
                    <a:pt x="102" y="697"/>
                  </a:lnTo>
                  <a:lnTo>
                    <a:pt x="102" y="685"/>
                  </a:lnTo>
                  <a:lnTo>
                    <a:pt x="96" y="685"/>
                  </a:lnTo>
                  <a:lnTo>
                    <a:pt x="96" y="679"/>
                  </a:lnTo>
                  <a:lnTo>
                    <a:pt x="96" y="673"/>
                  </a:lnTo>
                  <a:lnTo>
                    <a:pt x="84" y="655"/>
                  </a:lnTo>
                  <a:lnTo>
                    <a:pt x="78" y="613"/>
                  </a:lnTo>
                  <a:lnTo>
                    <a:pt x="60" y="571"/>
                  </a:lnTo>
                  <a:lnTo>
                    <a:pt x="48" y="522"/>
                  </a:lnTo>
                  <a:lnTo>
                    <a:pt x="30" y="468"/>
                  </a:lnTo>
                  <a:lnTo>
                    <a:pt x="24" y="426"/>
                  </a:lnTo>
                  <a:lnTo>
                    <a:pt x="18" y="366"/>
                  </a:lnTo>
                  <a:lnTo>
                    <a:pt x="18" y="306"/>
                  </a:lnTo>
                  <a:lnTo>
                    <a:pt x="18" y="300"/>
                  </a:lnTo>
                  <a:lnTo>
                    <a:pt x="0" y="270"/>
                  </a:lnTo>
                  <a:lnTo>
                    <a:pt x="72" y="20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B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6" name="Freeform 22">
              <a:extLst>
                <a:ext uri="{FF2B5EF4-FFF2-40B4-BE49-F238E27FC236}">
                  <a16:creationId xmlns:a16="http://schemas.microsoft.com/office/drawing/2014/main" id="{090B7DD0-8734-D2EE-4DB4-72C0813FE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7" y="3183"/>
              <a:ext cx="445" cy="132"/>
            </a:xfrm>
            <a:custGeom>
              <a:avLst/>
              <a:gdLst>
                <a:gd name="T0" fmla="*/ 24 w 445"/>
                <a:gd name="T1" fmla="*/ 0 h 132"/>
                <a:gd name="T2" fmla="*/ 42 w 445"/>
                <a:gd name="T3" fmla="*/ 6 h 132"/>
                <a:gd name="T4" fmla="*/ 60 w 445"/>
                <a:gd name="T5" fmla="*/ 6 h 132"/>
                <a:gd name="T6" fmla="*/ 72 w 445"/>
                <a:gd name="T7" fmla="*/ 12 h 132"/>
                <a:gd name="T8" fmla="*/ 90 w 445"/>
                <a:gd name="T9" fmla="*/ 6 h 132"/>
                <a:gd name="T10" fmla="*/ 102 w 445"/>
                <a:gd name="T11" fmla="*/ 6 h 132"/>
                <a:gd name="T12" fmla="*/ 120 w 445"/>
                <a:gd name="T13" fmla="*/ 6 h 132"/>
                <a:gd name="T14" fmla="*/ 144 w 445"/>
                <a:gd name="T15" fmla="*/ 6 h 132"/>
                <a:gd name="T16" fmla="*/ 174 w 445"/>
                <a:gd name="T17" fmla="*/ 18 h 132"/>
                <a:gd name="T18" fmla="*/ 210 w 445"/>
                <a:gd name="T19" fmla="*/ 24 h 132"/>
                <a:gd name="T20" fmla="*/ 246 w 445"/>
                <a:gd name="T21" fmla="*/ 36 h 132"/>
                <a:gd name="T22" fmla="*/ 289 w 445"/>
                <a:gd name="T23" fmla="*/ 54 h 132"/>
                <a:gd name="T24" fmla="*/ 337 w 445"/>
                <a:gd name="T25" fmla="*/ 72 h 132"/>
                <a:gd name="T26" fmla="*/ 379 w 445"/>
                <a:gd name="T27" fmla="*/ 96 h 132"/>
                <a:gd name="T28" fmla="*/ 409 w 445"/>
                <a:gd name="T29" fmla="*/ 108 h 132"/>
                <a:gd name="T30" fmla="*/ 427 w 445"/>
                <a:gd name="T31" fmla="*/ 114 h 132"/>
                <a:gd name="T32" fmla="*/ 445 w 445"/>
                <a:gd name="T33" fmla="*/ 126 h 132"/>
                <a:gd name="T34" fmla="*/ 433 w 445"/>
                <a:gd name="T35" fmla="*/ 120 h 132"/>
                <a:gd name="T36" fmla="*/ 421 w 445"/>
                <a:gd name="T37" fmla="*/ 120 h 132"/>
                <a:gd name="T38" fmla="*/ 409 w 445"/>
                <a:gd name="T39" fmla="*/ 126 h 132"/>
                <a:gd name="T40" fmla="*/ 403 w 445"/>
                <a:gd name="T41" fmla="*/ 126 h 132"/>
                <a:gd name="T42" fmla="*/ 385 w 445"/>
                <a:gd name="T43" fmla="*/ 120 h 132"/>
                <a:gd name="T44" fmla="*/ 367 w 445"/>
                <a:gd name="T45" fmla="*/ 108 h 132"/>
                <a:gd name="T46" fmla="*/ 349 w 445"/>
                <a:gd name="T47" fmla="*/ 96 h 132"/>
                <a:gd name="T48" fmla="*/ 325 w 445"/>
                <a:gd name="T49" fmla="*/ 84 h 132"/>
                <a:gd name="T50" fmla="*/ 301 w 445"/>
                <a:gd name="T51" fmla="*/ 72 h 132"/>
                <a:gd name="T52" fmla="*/ 271 w 445"/>
                <a:gd name="T53" fmla="*/ 60 h 132"/>
                <a:gd name="T54" fmla="*/ 246 w 445"/>
                <a:gd name="T55" fmla="*/ 54 h 132"/>
                <a:gd name="T56" fmla="*/ 222 w 445"/>
                <a:gd name="T57" fmla="*/ 42 h 132"/>
                <a:gd name="T58" fmla="*/ 204 w 445"/>
                <a:gd name="T59" fmla="*/ 36 h 132"/>
                <a:gd name="T60" fmla="*/ 186 w 445"/>
                <a:gd name="T61" fmla="*/ 36 h 132"/>
                <a:gd name="T62" fmla="*/ 174 w 445"/>
                <a:gd name="T63" fmla="*/ 30 h 132"/>
                <a:gd name="T64" fmla="*/ 150 w 445"/>
                <a:gd name="T65" fmla="*/ 30 h 132"/>
                <a:gd name="T66" fmla="*/ 126 w 445"/>
                <a:gd name="T67" fmla="*/ 30 h 132"/>
                <a:gd name="T68" fmla="*/ 102 w 445"/>
                <a:gd name="T69" fmla="*/ 30 h 132"/>
                <a:gd name="T70" fmla="*/ 84 w 445"/>
                <a:gd name="T71" fmla="*/ 36 h 132"/>
                <a:gd name="T72" fmla="*/ 66 w 445"/>
                <a:gd name="T73" fmla="*/ 42 h 132"/>
                <a:gd name="T74" fmla="*/ 54 w 445"/>
                <a:gd name="T75" fmla="*/ 60 h 132"/>
                <a:gd name="T76" fmla="*/ 42 w 445"/>
                <a:gd name="T77" fmla="*/ 72 h 132"/>
                <a:gd name="T78" fmla="*/ 30 w 445"/>
                <a:gd name="T79" fmla="*/ 90 h 132"/>
                <a:gd name="T80" fmla="*/ 18 w 445"/>
                <a:gd name="T81" fmla="*/ 108 h 132"/>
                <a:gd name="T82" fmla="*/ 12 w 445"/>
                <a:gd name="T83" fmla="*/ 120 h 132"/>
                <a:gd name="T84" fmla="*/ 0 w 445"/>
                <a:gd name="T85" fmla="*/ 132 h 132"/>
                <a:gd name="T86" fmla="*/ 24 w 445"/>
                <a:gd name="T8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45" h="132">
                  <a:moveTo>
                    <a:pt x="24" y="0"/>
                  </a:moveTo>
                  <a:lnTo>
                    <a:pt x="42" y="6"/>
                  </a:lnTo>
                  <a:lnTo>
                    <a:pt x="60" y="6"/>
                  </a:lnTo>
                  <a:lnTo>
                    <a:pt x="72" y="12"/>
                  </a:lnTo>
                  <a:lnTo>
                    <a:pt x="90" y="6"/>
                  </a:lnTo>
                  <a:lnTo>
                    <a:pt x="102" y="6"/>
                  </a:lnTo>
                  <a:lnTo>
                    <a:pt x="120" y="6"/>
                  </a:lnTo>
                  <a:lnTo>
                    <a:pt x="144" y="6"/>
                  </a:lnTo>
                  <a:lnTo>
                    <a:pt x="174" y="18"/>
                  </a:lnTo>
                  <a:lnTo>
                    <a:pt x="210" y="24"/>
                  </a:lnTo>
                  <a:lnTo>
                    <a:pt x="246" y="36"/>
                  </a:lnTo>
                  <a:lnTo>
                    <a:pt x="289" y="54"/>
                  </a:lnTo>
                  <a:lnTo>
                    <a:pt x="337" y="72"/>
                  </a:lnTo>
                  <a:lnTo>
                    <a:pt x="379" y="96"/>
                  </a:lnTo>
                  <a:lnTo>
                    <a:pt x="409" y="108"/>
                  </a:lnTo>
                  <a:lnTo>
                    <a:pt x="427" y="114"/>
                  </a:lnTo>
                  <a:lnTo>
                    <a:pt x="445" y="126"/>
                  </a:lnTo>
                  <a:lnTo>
                    <a:pt x="433" y="120"/>
                  </a:lnTo>
                  <a:lnTo>
                    <a:pt x="421" y="120"/>
                  </a:lnTo>
                  <a:lnTo>
                    <a:pt x="409" y="126"/>
                  </a:lnTo>
                  <a:lnTo>
                    <a:pt x="403" y="126"/>
                  </a:lnTo>
                  <a:lnTo>
                    <a:pt x="385" y="120"/>
                  </a:lnTo>
                  <a:lnTo>
                    <a:pt x="367" y="108"/>
                  </a:lnTo>
                  <a:lnTo>
                    <a:pt x="349" y="96"/>
                  </a:lnTo>
                  <a:lnTo>
                    <a:pt x="325" y="84"/>
                  </a:lnTo>
                  <a:lnTo>
                    <a:pt x="301" y="72"/>
                  </a:lnTo>
                  <a:lnTo>
                    <a:pt x="271" y="60"/>
                  </a:lnTo>
                  <a:lnTo>
                    <a:pt x="246" y="54"/>
                  </a:lnTo>
                  <a:lnTo>
                    <a:pt x="222" y="42"/>
                  </a:lnTo>
                  <a:lnTo>
                    <a:pt x="204" y="36"/>
                  </a:lnTo>
                  <a:lnTo>
                    <a:pt x="186" y="36"/>
                  </a:lnTo>
                  <a:lnTo>
                    <a:pt x="174" y="30"/>
                  </a:lnTo>
                  <a:lnTo>
                    <a:pt x="150" y="30"/>
                  </a:lnTo>
                  <a:lnTo>
                    <a:pt x="126" y="30"/>
                  </a:lnTo>
                  <a:lnTo>
                    <a:pt x="102" y="30"/>
                  </a:lnTo>
                  <a:lnTo>
                    <a:pt x="84" y="36"/>
                  </a:lnTo>
                  <a:lnTo>
                    <a:pt x="66" y="42"/>
                  </a:lnTo>
                  <a:lnTo>
                    <a:pt x="54" y="60"/>
                  </a:lnTo>
                  <a:lnTo>
                    <a:pt x="42" y="72"/>
                  </a:lnTo>
                  <a:lnTo>
                    <a:pt x="30" y="90"/>
                  </a:lnTo>
                  <a:lnTo>
                    <a:pt x="18" y="108"/>
                  </a:lnTo>
                  <a:lnTo>
                    <a:pt x="12" y="120"/>
                  </a:lnTo>
                  <a:lnTo>
                    <a:pt x="0" y="13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7" name="Freeform 23">
              <a:extLst>
                <a:ext uri="{FF2B5EF4-FFF2-40B4-BE49-F238E27FC236}">
                  <a16:creationId xmlns:a16="http://schemas.microsoft.com/office/drawing/2014/main" id="{F3E732C9-09AB-5FB9-9C69-418C3DE05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4" y="3417"/>
              <a:ext cx="96" cy="114"/>
            </a:xfrm>
            <a:custGeom>
              <a:avLst/>
              <a:gdLst>
                <a:gd name="T0" fmla="*/ 90 w 96"/>
                <a:gd name="T1" fmla="*/ 108 h 114"/>
                <a:gd name="T2" fmla="*/ 96 w 96"/>
                <a:gd name="T3" fmla="*/ 96 h 114"/>
                <a:gd name="T4" fmla="*/ 96 w 96"/>
                <a:gd name="T5" fmla="*/ 84 h 114"/>
                <a:gd name="T6" fmla="*/ 90 w 96"/>
                <a:gd name="T7" fmla="*/ 66 h 114"/>
                <a:gd name="T8" fmla="*/ 78 w 96"/>
                <a:gd name="T9" fmla="*/ 54 h 114"/>
                <a:gd name="T10" fmla="*/ 66 w 96"/>
                <a:gd name="T11" fmla="*/ 36 h 114"/>
                <a:gd name="T12" fmla="*/ 42 w 96"/>
                <a:gd name="T13" fmla="*/ 24 h 114"/>
                <a:gd name="T14" fmla="*/ 24 w 96"/>
                <a:gd name="T15" fmla="*/ 12 h 114"/>
                <a:gd name="T16" fmla="*/ 0 w 96"/>
                <a:gd name="T17" fmla="*/ 0 h 114"/>
                <a:gd name="T18" fmla="*/ 24 w 96"/>
                <a:gd name="T19" fmla="*/ 18 h 114"/>
                <a:gd name="T20" fmla="*/ 30 w 96"/>
                <a:gd name="T21" fmla="*/ 24 h 114"/>
                <a:gd name="T22" fmla="*/ 42 w 96"/>
                <a:gd name="T23" fmla="*/ 30 h 114"/>
                <a:gd name="T24" fmla="*/ 54 w 96"/>
                <a:gd name="T25" fmla="*/ 42 h 114"/>
                <a:gd name="T26" fmla="*/ 60 w 96"/>
                <a:gd name="T27" fmla="*/ 48 h 114"/>
                <a:gd name="T28" fmla="*/ 72 w 96"/>
                <a:gd name="T29" fmla="*/ 60 h 114"/>
                <a:gd name="T30" fmla="*/ 78 w 96"/>
                <a:gd name="T31" fmla="*/ 72 h 114"/>
                <a:gd name="T32" fmla="*/ 84 w 96"/>
                <a:gd name="T33" fmla="*/ 90 h 114"/>
                <a:gd name="T34" fmla="*/ 84 w 96"/>
                <a:gd name="T35" fmla="*/ 102 h 114"/>
                <a:gd name="T36" fmla="*/ 84 w 96"/>
                <a:gd name="T37" fmla="*/ 114 h 114"/>
                <a:gd name="T38" fmla="*/ 90 w 96"/>
                <a:gd name="T39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6" h="114">
                  <a:moveTo>
                    <a:pt x="90" y="108"/>
                  </a:moveTo>
                  <a:lnTo>
                    <a:pt x="96" y="96"/>
                  </a:lnTo>
                  <a:lnTo>
                    <a:pt x="96" y="84"/>
                  </a:lnTo>
                  <a:lnTo>
                    <a:pt x="90" y="66"/>
                  </a:lnTo>
                  <a:lnTo>
                    <a:pt x="78" y="54"/>
                  </a:lnTo>
                  <a:lnTo>
                    <a:pt x="66" y="36"/>
                  </a:lnTo>
                  <a:lnTo>
                    <a:pt x="42" y="24"/>
                  </a:lnTo>
                  <a:lnTo>
                    <a:pt x="24" y="12"/>
                  </a:lnTo>
                  <a:lnTo>
                    <a:pt x="0" y="0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42" y="30"/>
                  </a:lnTo>
                  <a:lnTo>
                    <a:pt x="54" y="42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78" y="72"/>
                  </a:lnTo>
                  <a:lnTo>
                    <a:pt x="84" y="90"/>
                  </a:lnTo>
                  <a:lnTo>
                    <a:pt x="84" y="102"/>
                  </a:lnTo>
                  <a:lnTo>
                    <a:pt x="84" y="114"/>
                  </a:lnTo>
                  <a:lnTo>
                    <a:pt x="90" y="108"/>
                  </a:lnTo>
                  <a:close/>
                </a:path>
              </a:pathLst>
            </a:custGeom>
            <a:solidFill>
              <a:srgbClr val="FCA4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8" name="Freeform 24">
              <a:extLst>
                <a:ext uri="{FF2B5EF4-FFF2-40B4-BE49-F238E27FC236}">
                  <a16:creationId xmlns:a16="http://schemas.microsoft.com/office/drawing/2014/main" id="{087B7429-EFB4-50F3-722E-CAC3D710E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8" y="3537"/>
              <a:ext cx="114" cy="138"/>
            </a:xfrm>
            <a:custGeom>
              <a:avLst/>
              <a:gdLst>
                <a:gd name="T0" fmla="*/ 108 w 114"/>
                <a:gd name="T1" fmla="*/ 132 h 138"/>
                <a:gd name="T2" fmla="*/ 114 w 114"/>
                <a:gd name="T3" fmla="*/ 114 h 138"/>
                <a:gd name="T4" fmla="*/ 108 w 114"/>
                <a:gd name="T5" fmla="*/ 96 h 138"/>
                <a:gd name="T6" fmla="*/ 108 w 114"/>
                <a:gd name="T7" fmla="*/ 84 h 138"/>
                <a:gd name="T8" fmla="*/ 96 w 114"/>
                <a:gd name="T9" fmla="*/ 66 h 138"/>
                <a:gd name="T10" fmla="*/ 90 w 114"/>
                <a:gd name="T11" fmla="*/ 54 h 138"/>
                <a:gd name="T12" fmla="*/ 72 w 114"/>
                <a:gd name="T13" fmla="*/ 42 h 138"/>
                <a:gd name="T14" fmla="*/ 54 w 114"/>
                <a:gd name="T15" fmla="*/ 30 h 138"/>
                <a:gd name="T16" fmla="*/ 30 w 114"/>
                <a:gd name="T17" fmla="*/ 18 h 138"/>
                <a:gd name="T18" fmla="*/ 0 w 114"/>
                <a:gd name="T19" fmla="*/ 0 h 138"/>
                <a:gd name="T20" fmla="*/ 18 w 114"/>
                <a:gd name="T21" fmla="*/ 12 h 138"/>
                <a:gd name="T22" fmla="*/ 30 w 114"/>
                <a:gd name="T23" fmla="*/ 24 h 138"/>
                <a:gd name="T24" fmla="*/ 48 w 114"/>
                <a:gd name="T25" fmla="*/ 36 h 138"/>
                <a:gd name="T26" fmla="*/ 60 w 114"/>
                <a:gd name="T27" fmla="*/ 48 h 138"/>
                <a:gd name="T28" fmla="*/ 72 w 114"/>
                <a:gd name="T29" fmla="*/ 60 h 138"/>
                <a:gd name="T30" fmla="*/ 84 w 114"/>
                <a:gd name="T31" fmla="*/ 78 h 138"/>
                <a:gd name="T32" fmla="*/ 90 w 114"/>
                <a:gd name="T33" fmla="*/ 96 h 138"/>
                <a:gd name="T34" fmla="*/ 96 w 114"/>
                <a:gd name="T35" fmla="*/ 120 h 138"/>
                <a:gd name="T36" fmla="*/ 102 w 114"/>
                <a:gd name="T37" fmla="*/ 138 h 138"/>
                <a:gd name="T38" fmla="*/ 108 w 114"/>
                <a:gd name="T39" fmla="*/ 13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138">
                  <a:moveTo>
                    <a:pt x="108" y="132"/>
                  </a:moveTo>
                  <a:lnTo>
                    <a:pt x="114" y="114"/>
                  </a:lnTo>
                  <a:lnTo>
                    <a:pt x="108" y="96"/>
                  </a:lnTo>
                  <a:lnTo>
                    <a:pt x="108" y="84"/>
                  </a:lnTo>
                  <a:lnTo>
                    <a:pt x="96" y="66"/>
                  </a:lnTo>
                  <a:lnTo>
                    <a:pt x="90" y="54"/>
                  </a:lnTo>
                  <a:lnTo>
                    <a:pt x="72" y="42"/>
                  </a:lnTo>
                  <a:lnTo>
                    <a:pt x="54" y="30"/>
                  </a:lnTo>
                  <a:lnTo>
                    <a:pt x="30" y="18"/>
                  </a:lnTo>
                  <a:lnTo>
                    <a:pt x="0" y="0"/>
                  </a:lnTo>
                  <a:lnTo>
                    <a:pt x="18" y="12"/>
                  </a:lnTo>
                  <a:lnTo>
                    <a:pt x="30" y="24"/>
                  </a:lnTo>
                  <a:lnTo>
                    <a:pt x="48" y="36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84" y="78"/>
                  </a:lnTo>
                  <a:lnTo>
                    <a:pt x="90" y="96"/>
                  </a:lnTo>
                  <a:lnTo>
                    <a:pt x="96" y="120"/>
                  </a:lnTo>
                  <a:lnTo>
                    <a:pt x="102" y="138"/>
                  </a:lnTo>
                  <a:lnTo>
                    <a:pt x="108" y="132"/>
                  </a:lnTo>
                  <a:close/>
                </a:path>
              </a:pathLst>
            </a:custGeom>
            <a:solidFill>
              <a:srgbClr val="FCA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9" name="Freeform 25">
              <a:extLst>
                <a:ext uri="{FF2B5EF4-FFF2-40B4-BE49-F238E27FC236}">
                  <a16:creationId xmlns:a16="http://schemas.microsoft.com/office/drawing/2014/main" id="{116DAC90-AFE8-C1F4-423C-4F0F68693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4" y="3675"/>
              <a:ext cx="90" cy="103"/>
            </a:xfrm>
            <a:custGeom>
              <a:avLst/>
              <a:gdLst>
                <a:gd name="T0" fmla="*/ 0 w 90"/>
                <a:gd name="T1" fmla="*/ 0 h 103"/>
                <a:gd name="T2" fmla="*/ 24 w 90"/>
                <a:gd name="T3" fmla="*/ 12 h 103"/>
                <a:gd name="T4" fmla="*/ 48 w 90"/>
                <a:gd name="T5" fmla="*/ 24 h 103"/>
                <a:gd name="T6" fmla="*/ 66 w 90"/>
                <a:gd name="T7" fmla="*/ 36 h 103"/>
                <a:gd name="T8" fmla="*/ 78 w 90"/>
                <a:gd name="T9" fmla="*/ 48 h 103"/>
                <a:gd name="T10" fmla="*/ 84 w 90"/>
                <a:gd name="T11" fmla="*/ 67 h 103"/>
                <a:gd name="T12" fmla="*/ 90 w 90"/>
                <a:gd name="T13" fmla="*/ 85 h 103"/>
                <a:gd name="T14" fmla="*/ 90 w 90"/>
                <a:gd name="T15" fmla="*/ 103 h 103"/>
                <a:gd name="T16" fmla="*/ 84 w 90"/>
                <a:gd name="T17" fmla="*/ 103 h 103"/>
                <a:gd name="T18" fmla="*/ 72 w 90"/>
                <a:gd name="T19" fmla="*/ 103 h 103"/>
                <a:gd name="T20" fmla="*/ 72 w 90"/>
                <a:gd name="T21" fmla="*/ 91 h 103"/>
                <a:gd name="T22" fmla="*/ 66 w 90"/>
                <a:gd name="T23" fmla="*/ 73 h 103"/>
                <a:gd name="T24" fmla="*/ 60 w 90"/>
                <a:gd name="T25" fmla="*/ 54 h 103"/>
                <a:gd name="T26" fmla="*/ 48 w 90"/>
                <a:gd name="T27" fmla="*/ 36 h 103"/>
                <a:gd name="T28" fmla="*/ 30 w 90"/>
                <a:gd name="T29" fmla="*/ 24 h 103"/>
                <a:gd name="T30" fmla="*/ 18 w 90"/>
                <a:gd name="T31" fmla="*/ 12 h 103"/>
                <a:gd name="T32" fmla="*/ 0 w 90"/>
                <a:gd name="T3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03">
                  <a:moveTo>
                    <a:pt x="0" y="0"/>
                  </a:moveTo>
                  <a:lnTo>
                    <a:pt x="24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48"/>
                  </a:lnTo>
                  <a:lnTo>
                    <a:pt x="84" y="67"/>
                  </a:lnTo>
                  <a:lnTo>
                    <a:pt x="90" y="85"/>
                  </a:lnTo>
                  <a:lnTo>
                    <a:pt x="90" y="103"/>
                  </a:lnTo>
                  <a:lnTo>
                    <a:pt x="84" y="103"/>
                  </a:lnTo>
                  <a:lnTo>
                    <a:pt x="72" y="103"/>
                  </a:lnTo>
                  <a:lnTo>
                    <a:pt x="72" y="91"/>
                  </a:lnTo>
                  <a:lnTo>
                    <a:pt x="66" y="73"/>
                  </a:lnTo>
                  <a:lnTo>
                    <a:pt x="60" y="54"/>
                  </a:lnTo>
                  <a:lnTo>
                    <a:pt x="48" y="36"/>
                  </a:lnTo>
                  <a:lnTo>
                    <a:pt x="30" y="24"/>
                  </a:lnTo>
                  <a:lnTo>
                    <a:pt x="1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0" name="Freeform 26">
              <a:extLst>
                <a:ext uri="{FF2B5EF4-FFF2-40B4-BE49-F238E27FC236}">
                  <a16:creationId xmlns:a16="http://schemas.microsoft.com/office/drawing/2014/main" id="{1BB0F234-E233-C38D-EB75-3F8B533EF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681"/>
              <a:ext cx="235" cy="151"/>
            </a:xfrm>
            <a:custGeom>
              <a:avLst/>
              <a:gdLst>
                <a:gd name="T0" fmla="*/ 84 w 235"/>
                <a:gd name="T1" fmla="*/ 24 h 151"/>
                <a:gd name="T2" fmla="*/ 120 w 235"/>
                <a:gd name="T3" fmla="*/ 30 h 151"/>
                <a:gd name="T4" fmla="*/ 157 w 235"/>
                <a:gd name="T5" fmla="*/ 42 h 151"/>
                <a:gd name="T6" fmla="*/ 175 w 235"/>
                <a:gd name="T7" fmla="*/ 54 h 151"/>
                <a:gd name="T8" fmla="*/ 199 w 235"/>
                <a:gd name="T9" fmla="*/ 73 h 151"/>
                <a:gd name="T10" fmla="*/ 217 w 235"/>
                <a:gd name="T11" fmla="*/ 91 h 151"/>
                <a:gd name="T12" fmla="*/ 235 w 235"/>
                <a:gd name="T13" fmla="*/ 109 h 151"/>
                <a:gd name="T14" fmla="*/ 205 w 235"/>
                <a:gd name="T15" fmla="*/ 85 h 151"/>
                <a:gd name="T16" fmla="*/ 175 w 235"/>
                <a:gd name="T17" fmla="*/ 67 h 151"/>
                <a:gd name="T18" fmla="*/ 157 w 235"/>
                <a:gd name="T19" fmla="*/ 48 h 151"/>
                <a:gd name="T20" fmla="*/ 132 w 235"/>
                <a:gd name="T21" fmla="*/ 48 h 151"/>
                <a:gd name="T22" fmla="*/ 114 w 235"/>
                <a:gd name="T23" fmla="*/ 42 h 151"/>
                <a:gd name="T24" fmla="*/ 102 w 235"/>
                <a:gd name="T25" fmla="*/ 36 h 151"/>
                <a:gd name="T26" fmla="*/ 108 w 235"/>
                <a:gd name="T27" fmla="*/ 54 h 151"/>
                <a:gd name="T28" fmla="*/ 108 w 235"/>
                <a:gd name="T29" fmla="*/ 73 h 151"/>
                <a:gd name="T30" fmla="*/ 114 w 235"/>
                <a:gd name="T31" fmla="*/ 91 h 151"/>
                <a:gd name="T32" fmla="*/ 120 w 235"/>
                <a:gd name="T33" fmla="*/ 109 h 151"/>
                <a:gd name="T34" fmla="*/ 126 w 235"/>
                <a:gd name="T35" fmla="*/ 127 h 151"/>
                <a:gd name="T36" fmla="*/ 132 w 235"/>
                <a:gd name="T37" fmla="*/ 133 h 151"/>
                <a:gd name="T38" fmla="*/ 138 w 235"/>
                <a:gd name="T39" fmla="*/ 151 h 151"/>
                <a:gd name="T40" fmla="*/ 126 w 235"/>
                <a:gd name="T41" fmla="*/ 133 h 151"/>
                <a:gd name="T42" fmla="*/ 120 w 235"/>
                <a:gd name="T43" fmla="*/ 115 h 151"/>
                <a:gd name="T44" fmla="*/ 108 w 235"/>
                <a:gd name="T45" fmla="*/ 97 h 151"/>
                <a:gd name="T46" fmla="*/ 102 w 235"/>
                <a:gd name="T47" fmla="*/ 85 h 151"/>
                <a:gd name="T48" fmla="*/ 96 w 235"/>
                <a:gd name="T49" fmla="*/ 67 h 151"/>
                <a:gd name="T50" fmla="*/ 96 w 235"/>
                <a:gd name="T51" fmla="*/ 54 h 151"/>
                <a:gd name="T52" fmla="*/ 84 w 235"/>
                <a:gd name="T53" fmla="*/ 42 h 151"/>
                <a:gd name="T54" fmla="*/ 78 w 235"/>
                <a:gd name="T55" fmla="*/ 30 h 151"/>
                <a:gd name="T56" fmla="*/ 66 w 235"/>
                <a:gd name="T57" fmla="*/ 18 h 151"/>
                <a:gd name="T58" fmla="*/ 54 w 235"/>
                <a:gd name="T59" fmla="*/ 12 h 151"/>
                <a:gd name="T60" fmla="*/ 36 w 235"/>
                <a:gd name="T61" fmla="*/ 12 h 151"/>
                <a:gd name="T62" fmla="*/ 18 w 235"/>
                <a:gd name="T63" fmla="*/ 18 h 151"/>
                <a:gd name="T64" fmla="*/ 12 w 235"/>
                <a:gd name="T65" fmla="*/ 30 h 151"/>
                <a:gd name="T66" fmla="*/ 30 w 235"/>
                <a:gd name="T67" fmla="*/ 42 h 151"/>
                <a:gd name="T68" fmla="*/ 36 w 235"/>
                <a:gd name="T69" fmla="*/ 54 h 151"/>
                <a:gd name="T70" fmla="*/ 42 w 235"/>
                <a:gd name="T71" fmla="*/ 79 h 151"/>
                <a:gd name="T72" fmla="*/ 42 w 235"/>
                <a:gd name="T73" fmla="*/ 91 h 151"/>
                <a:gd name="T74" fmla="*/ 42 w 235"/>
                <a:gd name="T75" fmla="*/ 79 h 151"/>
                <a:gd name="T76" fmla="*/ 36 w 235"/>
                <a:gd name="T77" fmla="*/ 67 h 151"/>
                <a:gd name="T78" fmla="*/ 30 w 235"/>
                <a:gd name="T79" fmla="*/ 54 h 151"/>
                <a:gd name="T80" fmla="*/ 24 w 235"/>
                <a:gd name="T81" fmla="*/ 42 h 151"/>
                <a:gd name="T82" fmla="*/ 12 w 235"/>
                <a:gd name="T83" fmla="*/ 36 h 151"/>
                <a:gd name="T84" fmla="*/ 0 w 235"/>
                <a:gd name="T85" fmla="*/ 36 h 151"/>
                <a:gd name="T86" fmla="*/ 6 w 235"/>
                <a:gd name="T87" fmla="*/ 24 h 151"/>
                <a:gd name="T88" fmla="*/ 6 w 235"/>
                <a:gd name="T89" fmla="*/ 18 h 151"/>
                <a:gd name="T90" fmla="*/ 12 w 235"/>
                <a:gd name="T91" fmla="*/ 6 h 151"/>
                <a:gd name="T92" fmla="*/ 24 w 235"/>
                <a:gd name="T93" fmla="*/ 6 h 151"/>
                <a:gd name="T94" fmla="*/ 36 w 235"/>
                <a:gd name="T95" fmla="*/ 0 h 151"/>
                <a:gd name="T96" fmla="*/ 54 w 235"/>
                <a:gd name="T97" fmla="*/ 0 h 151"/>
                <a:gd name="T98" fmla="*/ 72 w 235"/>
                <a:gd name="T99" fmla="*/ 12 h 151"/>
                <a:gd name="T100" fmla="*/ 84 w 235"/>
                <a:gd name="T101" fmla="*/ 2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5" h="151">
                  <a:moveTo>
                    <a:pt x="84" y="24"/>
                  </a:moveTo>
                  <a:lnTo>
                    <a:pt x="120" y="30"/>
                  </a:lnTo>
                  <a:lnTo>
                    <a:pt x="157" y="42"/>
                  </a:lnTo>
                  <a:lnTo>
                    <a:pt x="175" y="54"/>
                  </a:lnTo>
                  <a:lnTo>
                    <a:pt x="199" y="73"/>
                  </a:lnTo>
                  <a:lnTo>
                    <a:pt x="217" y="91"/>
                  </a:lnTo>
                  <a:lnTo>
                    <a:pt x="235" y="109"/>
                  </a:lnTo>
                  <a:lnTo>
                    <a:pt x="205" y="85"/>
                  </a:lnTo>
                  <a:lnTo>
                    <a:pt x="175" y="67"/>
                  </a:lnTo>
                  <a:lnTo>
                    <a:pt x="157" y="48"/>
                  </a:lnTo>
                  <a:lnTo>
                    <a:pt x="132" y="48"/>
                  </a:lnTo>
                  <a:lnTo>
                    <a:pt x="114" y="42"/>
                  </a:lnTo>
                  <a:lnTo>
                    <a:pt x="102" y="36"/>
                  </a:lnTo>
                  <a:lnTo>
                    <a:pt x="108" y="54"/>
                  </a:lnTo>
                  <a:lnTo>
                    <a:pt x="108" y="73"/>
                  </a:lnTo>
                  <a:lnTo>
                    <a:pt x="114" y="91"/>
                  </a:lnTo>
                  <a:lnTo>
                    <a:pt x="120" y="109"/>
                  </a:lnTo>
                  <a:lnTo>
                    <a:pt x="126" y="127"/>
                  </a:lnTo>
                  <a:lnTo>
                    <a:pt x="132" y="133"/>
                  </a:lnTo>
                  <a:lnTo>
                    <a:pt x="138" y="151"/>
                  </a:lnTo>
                  <a:lnTo>
                    <a:pt x="126" y="133"/>
                  </a:lnTo>
                  <a:lnTo>
                    <a:pt x="120" y="115"/>
                  </a:lnTo>
                  <a:lnTo>
                    <a:pt x="108" y="97"/>
                  </a:lnTo>
                  <a:lnTo>
                    <a:pt x="102" y="85"/>
                  </a:lnTo>
                  <a:lnTo>
                    <a:pt x="96" y="67"/>
                  </a:lnTo>
                  <a:lnTo>
                    <a:pt x="96" y="54"/>
                  </a:lnTo>
                  <a:lnTo>
                    <a:pt x="84" y="42"/>
                  </a:lnTo>
                  <a:lnTo>
                    <a:pt x="78" y="30"/>
                  </a:lnTo>
                  <a:lnTo>
                    <a:pt x="66" y="18"/>
                  </a:lnTo>
                  <a:lnTo>
                    <a:pt x="54" y="12"/>
                  </a:lnTo>
                  <a:lnTo>
                    <a:pt x="36" y="12"/>
                  </a:lnTo>
                  <a:lnTo>
                    <a:pt x="18" y="18"/>
                  </a:lnTo>
                  <a:lnTo>
                    <a:pt x="12" y="30"/>
                  </a:lnTo>
                  <a:lnTo>
                    <a:pt x="30" y="42"/>
                  </a:lnTo>
                  <a:lnTo>
                    <a:pt x="36" y="54"/>
                  </a:lnTo>
                  <a:lnTo>
                    <a:pt x="42" y="79"/>
                  </a:lnTo>
                  <a:lnTo>
                    <a:pt x="42" y="91"/>
                  </a:lnTo>
                  <a:lnTo>
                    <a:pt x="42" y="79"/>
                  </a:lnTo>
                  <a:lnTo>
                    <a:pt x="36" y="67"/>
                  </a:lnTo>
                  <a:lnTo>
                    <a:pt x="30" y="54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12" y="6"/>
                  </a:lnTo>
                  <a:lnTo>
                    <a:pt x="24" y="6"/>
                  </a:lnTo>
                  <a:lnTo>
                    <a:pt x="36" y="0"/>
                  </a:lnTo>
                  <a:lnTo>
                    <a:pt x="54" y="0"/>
                  </a:lnTo>
                  <a:lnTo>
                    <a:pt x="72" y="12"/>
                  </a:lnTo>
                  <a:lnTo>
                    <a:pt x="84" y="24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1" name="Freeform 27">
              <a:extLst>
                <a:ext uri="{FF2B5EF4-FFF2-40B4-BE49-F238E27FC236}">
                  <a16:creationId xmlns:a16="http://schemas.microsoft.com/office/drawing/2014/main" id="{42EE6DFE-912C-87D8-5605-10F449947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3" y="3651"/>
              <a:ext cx="48" cy="42"/>
            </a:xfrm>
            <a:custGeom>
              <a:avLst/>
              <a:gdLst>
                <a:gd name="T0" fmla="*/ 6 w 48"/>
                <a:gd name="T1" fmla="*/ 42 h 42"/>
                <a:gd name="T2" fmla="*/ 12 w 48"/>
                <a:gd name="T3" fmla="*/ 30 h 42"/>
                <a:gd name="T4" fmla="*/ 12 w 48"/>
                <a:gd name="T5" fmla="*/ 18 h 42"/>
                <a:gd name="T6" fmla="*/ 24 w 48"/>
                <a:gd name="T7" fmla="*/ 12 h 42"/>
                <a:gd name="T8" fmla="*/ 30 w 48"/>
                <a:gd name="T9" fmla="*/ 6 h 42"/>
                <a:gd name="T10" fmla="*/ 48 w 48"/>
                <a:gd name="T11" fmla="*/ 0 h 42"/>
                <a:gd name="T12" fmla="*/ 36 w 48"/>
                <a:gd name="T13" fmla="*/ 0 h 42"/>
                <a:gd name="T14" fmla="*/ 18 w 48"/>
                <a:gd name="T15" fmla="*/ 6 h 42"/>
                <a:gd name="T16" fmla="*/ 6 w 48"/>
                <a:gd name="T17" fmla="*/ 18 h 42"/>
                <a:gd name="T18" fmla="*/ 0 w 48"/>
                <a:gd name="T19" fmla="*/ 30 h 42"/>
                <a:gd name="T20" fmla="*/ 6 w 48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2">
                  <a:moveTo>
                    <a:pt x="6" y="42"/>
                  </a:moveTo>
                  <a:lnTo>
                    <a:pt x="12" y="30"/>
                  </a:lnTo>
                  <a:lnTo>
                    <a:pt x="12" y="18"/>
                  </a:lnTo>
                  <a:lnTo>
                    <a:pt x="24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18" y="6"/>
                  </a:lnTo>
                  <a:lnTo>
                    <a:pt x="6" y="18"/>
                  </a:lnTo>
                  <a:lnTo>
                    <a:pt x="0" y="30"/>
                  </a:lnTo>
                  <a:lnTo>
                    <a:pt x="6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2" name="Freeform 28">
              <a:extLst>
                <a:ext uri="{FF2B5EF4-FFF2-40B4-BE49-F238E27FC236}">
                  <a16:creationId xmlns:a16="http://schemas.microsoft.com/office/drawing/2014/main" id="{2770F156-9F5F-73E8-1EFF-E3D1DF1D3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9" y="3621"/>
              <a:ext cx="18" cy="48"/>
            </a:xfrm>
            <a:custGeom>
              <a:avLst/>
              <a:gdLst>
                <a:gd name="T0" fmla="*/ 0 w 18"/>
                <a:gd name="T1" fmla="*/ 48 h 48"/>
                <a:gd name="T2" fmla="*/ 0 w 18"/>
                <a:gd name="T3" fmla="*/ 36 h 48"/>
                <a:gd name="T4" fmla="*/ 0 w 18"/>
                <a:gd name="T5" fmla="*/ 24 h 48"/>
                <a:gd name="T6" fmla="*/ 12 w 18"/>
                <a:gd name="T7" fmla="*/ 18 h 48"/>
                <a:gd name="T8" fmla="*/ 18 w 18"/>
                <a:gd name="T9" fmla="*/ 6 h 48"/>
                <a:gd name="T10" fmla="*/ 12 w 18"/>
                <a:gd name="T11" fmla="*/ 0 h 48"/>
                <a:gd name="T12" fmla="*/ 0 w 1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8">
                  <a:moveTo>
                    <a:pt x="0" y="48"/>
                  </a:moveTo>
                  <a:lnTo>
                    <a:pt x="0" y="36"/>
                  </a:lnTo>
                  <a:lnTo>
                    <a:pt x="0" y="24"/>
                  </a:lnTo>
                  <a:lnTo>
                    <a:pt x="12" y="18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3" name="Freeform 29">
              <a:extLst>
                <a:ext uri="{FF2B5EF4-FFF2-40B4-BE49-F238E27FC236}">
                  <a16:creationId xmlns:a16="http://schemas.microsoft.com/office/drawing/2014/main" id="{53F885E3-016B-6B4A-C6A0-A4C307C63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3" y="3627"/>
              <a:ext cx="72" cy="193"/>
            </a:xfrm>
            <a:custGeom>
              <a:avLst/>
              <a:gdLst>
                <a:gd name="T0" fmla="*/ 30 w 72"/>
                <a:gd name="T1" fmla="*/ 193 h 193"/>
                <a:gd name="T2" fmla="*/ 36 w 72"/>
                <a:gd name="T3" fmla="*/ 169 h 193"/>
                <a:gd name="T4" fmla="*/ 30 w 72"/>
                <a:gd name="T5" fmla="*/ 139 h 193"/>
                <a:gd name="T6" fmla="*/ 30 w 72"/>
                <a:gd name="T7" fmla="*/ 102 h 193"/>
                <a:gd name="T8" fmla="*/ 30 w 72"/>
                <a:gd name="T9" fmla="*/ 66 h 193"/>
                <a:gd name="T10" fmla="*/ 30 w 72"/>
                <a:gd name="T11" fmla="*/ 54 h 193"/>
                <a:gd name="T12" fmla="*/ 36 w 72"/>
                <a:gd name="T13" fmla="*/ 42 h 193"/>
                <a:gd name="T14" fmla="*/ 48 w 72"/>
                <a:gd name="T15" fmla="*/ 36 h 193"/>
                <a:gd name="T16" fmla="*/ 60 w 72"/>
                <a:gd name="T17" fmla="*/ 30 h 193"/>
                <a:gd name="T18" fmla="*/ 66 w 72"/>
                <a:gd name="T19" fmla="*/ 24 h 193"/>
                <a:gd name="T20" fmla="*/ 66 w 72"/>
                <a:gd name="T21" fmla="*/ 12 h 193"/>
                <a:gd name="T22" fmla="*/ 72 w 72"/>
                <a:gd name="T23" fmla="*/ 0 h 193"/>
                <a:gd name="T24" fmla="*/ 60 w 72"/>
                <a:gd name="T25" fmla="*/ 12 h 193"/>
                <a:gd name="T26" fmla="*/ 60 w 72"/>
                <a:gd name="T27" fmla="*/ 24 h 193"/>
                <a:gd name="T28" fmla="*/ 48 w 72"/>
                <a:gd name="T29" fmla="*/ 24 h 193"/>
                <a:gd name="T30" fmla="*/ 36 w 72"/>
                <a:gd name="T31" fmla="*/ 30 h 193"/>
                <a:gd name="T32" fmla="*/ 30 w 72"/>
                <a:gd name="T33" fmla="*/ 36 h 193"/>
                <a:gd name="T34" fmla="*/ 24 w 72"/>
                <a:gd name="T35" fmla="*/ 42 h 193"/>
                <a:gd name="T36" fmla="*/ 12 w 72"/>
                <a:gd name="T37" fmla="*/ 36 h 193"/>
                <a:gd name="T38" fmla="*/ 6 w 72"/>
                <a:gd name="T39" fmla="*/ 24 h 193"/>
                <a:gd name="T40" fmla="*/ 6 w 72"/>
                <a:gd name="T41" fmla="*/ 12 h 193"/>
                <a:gd name="T42" fmla="*/ 0 w 72"/>
                <a:gd name="T43" fmla="*/ 6 h 193"/>
                <a:gd name="T44" fmla="*/ 0 w 72"/>
                <a:gd name="T45" fmla="*/ 18 h 193"/>
                <a:gd name="T46" fmla="*/ 0 w 72"/>
                <a:gd name="T47" fmla="*/ 36 h 193"/>
                <a:gd name="T48" fmla="*/ 0 w 72"/>
                <a:gd name="T49" fmla="*/ 48 h 193"/>
                <a:gd name="T50" fmla="*/ 6 w 72"/>
                <a:gd name="T51" fmla="*/ 60 h 193"/>
                <a:gd name="T52" fmla="*/ 0 w 72"/>
                <a:gd name="T53" fmla="*/ 72 h 193"/>
                <a:gd name="T54" fmla="*/ 6 w 72"/>
                <a:gd name="T55" fmla="*/ 90 h 193"/>
                <a:gd name="T56" fmla="*/ 12 w 72"/>
                <a:gd name="T57" fmla="*/ 102 h 193"/>
                <a:gd name="T58" fmla="*/ 12 w 72"/>
                <a:gd name="T59" fmla="*/ 115 h 193"/>
                <a:gd name="T60" fmla="*/ 18 w 72"/>
                <a:gd name="T61" fmla="*/ 127 h 193"/>
                <a:gd name="T62" fmla="*/ 18 w 72"/>
                <a:gd name="T63" fmla="*/ 139 h 193"/>
                <a:gd name="T64" fmla="*/ 12 w 72"/>
                <a:gd name="T65" fmla="*/ 145 h 193"/>
                <a:gd name="T66" fmla="*/ 0 w 72"/>
                <a:gd name="T67" fmla="*/ 139 h 193"/>
                <a:gd name="T68" fmla="*/ 6 w 72"/>
                <a:gd name="T69" fmla="*/ 151 h 193"/>
                <a:gd name="T70" fmla="*/ 12 w 72"/>
                <a:gd name="T71" fmla="*/ 163 h 193"/>
                <a:gd name="T72" fmla="*/ 12 w 72"/>
                <a:gd name="T73" fmla="*/ 175 h 193"/>
                <a:gd name="T74" fmla="*/ 18 w 72"/>
                <a:gd name="T75" fmla="*/ 187 h 193"/>
                <a:gd name="T76" fmla="*/ 30 w 72"/>
                <a:gd name="T7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193">
                  <a:moveTo>
                    <a:pt x="30" y="193"/>
                  </a:moveTo>
                  <a:lnTo>
                    <a:pt x="36" y="169"/>
                  </a:lnTo>
                  <a:lnTo>
                    <a:pt x="30" y="139"/>
                  </a:lnTo>
                  <a:lnTo>
                    <a:pt x="30" y="102"/>
                  </a:lnTo>
                  <a:lnTo>
                    <a:pt x="30" y="6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8" y="36"/>
                  </a:lnTo>
                  <a:lnTo>
                    <a:pt x="60" y="30"/>
                  </a:lnTo>
                  <a:lnTo>
                    <a:pt x="66" y="24"/>
                  </a:lnTo>
                  <a:lnTo>
                    <a:pt x="66" y="12"/>
                  </a:lnTo>
                  <a:lnTo>
                    <a:pt x="72" y="0"/>
                  </a:lnTo>
                  <a:lnTo>
                    <a:pt x="60" y="12"/>
                  </a:lnTo>
                  <a:lnTo>
                    <a:pt x="60" y="24"/>
                  </a:lnTo>
                  <a:lnTo>
                    <a:pt x="48" y="24"/>
                  </a:lnTo>
                  <a:lnTo>
                    <a:pt x="36" y="30"/>
                  </a:lnTo>
                  <a:lnTo>
                    <a:pt x="30" y="36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6" y="24"/>
                  </a:lnTo>
                  <a:lnTo>
                    <a:pt x="6" y="12"/>
                  </a:lnTo>
                  <a:lnTo>
                    <a:pt x="0" y="6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0" y="72"/>
                  </a:lnTo>
                  <a:lnTo>
                    <a:pt x="6" y="90"/>
                  </a:lnTo>
                  <a:lnTo>
                    <a:pt x="12" y="102"/>
                  </a:lnTo>
                  <a:lnTo>
                    <a:pt x="12" y="115"/>
                  </a:lnTo>
                  <a:lnTo>
                    <a:pt x="18" y="127"/>
                  </a:lnTo>
                  <a:lnTo>
                    <a:pt x="18" y="139"/>
                  </a:lnTo>
                  <a:lnTo>
                    <a:pt x="12" y="145"/>
                  </a:lnTo>
                  <a:lnTo>
                    <a:pt x="0" y="139"/>
                  </a:lnTo>
                  <a:lnTo>
                    <a:pt x="6" y="151"/>
                  </a:lnTo>
                  <a:lnTo>
                    <a:pt x="12" y="163"/>
                  </a:lnTo>
                  <a:lnTo>
                    <a:pt x="12" y="175"/>
                  </a:lnTo>
                  <a:lnTo>
                    <a:pt x="18" y="187"/>
                  </a:lnTo>
                  <a:lnTo>
                    <a:pt x="30" y="193"/>
                  </a:lnTo>
                  <a:close/>
                </a:path>
              </a:pathLst>
            </a:custGeom>
            <a:solidFill>
              <a:srgbClr val="FCA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4" name="Freeform 30">
              <a:extLst>
                <a:ext uri="{FF2B5EF4-FFF2-40B4-BE49-F238E27FC236}">
                  <a16:creationId xmlns:a16="http://schemas.microsoft.com/office/drawing/2014/main" id="{0685B793-C6B0-DA96-77BB-5AA709F92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" y="3778"/>
              <a:ext cx="36" cy="36"/>
            </a:xfrm>
            <a:custGeom>
              <a:avLst/>
              <a:gdLst>
                <a:gd name="T0" fmla="*/ 6 w 36"/>
                <a:gd name="T1" fmla="*/ 12 h 36"/>
                <a:gd name="T2" fmla="*/ 12 w 36"/>
                <a:gd name="T3" fmla="*/ 12 h 36"/>
                <a:gd name="T4" fmla="*/ 24 w 36"/>
                <a:gd name="T5" fmla="*/ 12 h 36"/>
                <a:gd name="T6" fmla="*/ 30 w 36"/>
                <a:gd name="T7" fmla="*/ 18 h 36"/>
                <a:gd name="T8" fmla="*/ 36 w 36"/>
                <a:gd name="T9" fmla="*/ 36 h 36"/>
                <a:gd name="T10" fmla="*/ 36 w 36"/>
                <a:gd name="T11" fmla="*/ 24 h 36"/>
                <a:gd name="T12" fmla="*/ 30 w 36"/>
                <a:gd name="T13" fmla="*/ 12 h 36"/>
                <a:gd name="T14" fmla="*/ 24 w 36"/>
                <a:gd name="T15" fmla="*/ 6 h 36"/>
                <a:gd name="T16" fmla="*/ 12 w 36"/>
                <a:gd name="T17" fmla="*/ 0 h 36"/>
                <a:gd name="T18" fmla="*/ 0 w 36"/>
                <a:gd name="T19" fmla="*/ 0 h 36"/>
                <a:gd name="T20" fmla="*/ 6 w 36"/>
                <a:gd name="T21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36">
                  <a:moveTo>
                    <a:pt x="6" y="12"/>
                  </a:moveTo>
                  <a:lnTo>
                    <a:pt x="12" y="12"/>
                  </a:lnTo>
                  <a:lnTo>
                    <a:pt x="24" y="12"/>
                  </a:lnTo>
                  <a:lnTo>
                    <a:pt x="30" y="18"/>
                  </a:lnTo>
                  <a:lnTo>
                    <a:pt x="36" y="36"/>
                  </a:lnTo>
                  <a:lnTo>
                    <a:pt x="36" y="24"/>
                  </a:lnTo>
                  <a:lnTo>
                    <a:pt x="30" y="12"/>
                  </a:lnTo>
                  <a:lnTo>
                    <a:pt x="24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5" name="Freeform 31">
              <a:extLst>
                <a:ext uri="{FF2B5EF4-FFF2-40B4-BE49-F238E27FC236}">
                  <a16:creationId xmlns:a16="http://schemas.microsoft.com/office/drawing/2014/main" id="{7678AFD7-4F31-1C03-62B5-33E871004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5" y="3405"/>
              <a:ext cx="60" cy="108"/>
            </a:xfrm>
            <a:custGeom>
              <a:avLst/>
              <a:gdLst>
                <a:gd name="T0" fmla="*/ 0 w 60"/>
                <a:gd name="T1" fmla="*/ 42 h 108"/>
                <a:gd name="T2" fmla="*/ 6 w 60"/>
                <a:gd name="T3" fmla="*/ 54 h 108"/>
                <a:gd name="T4" fmla="*/ 12 w 60"/>
                <a:gd name="T5" fmla="*/ 66 h 108"/>
                <a:gd name="T6" fmla="*/ 18 w 60"/>
                <a:gd name="T7" fmla="*/ 72 h 108"/>
                <a:gd name="T8" fmla="*/ 24 w 60"/>
                <a:gd name="T9" fmla="*/ 78 h 108"/>
                <a:gd name="T10" fmla="*/ 30 w 60"/>
                <a:gd name="T11" fmla="*/ 96 h 108"/>
                <a:gd name="T12" fmla="*/ 36 w 60"/>
                <a:gd name="T13" fmla="*/ 108 h 108"/>
                <a:gd name="T14" fmla="*/ 36 w 60"/>
                <a:gd name="T15" fmla="*/ 90 h 108"/>
                <a:gd name="T16" fmla="*/ 30 w 60"/>
                <a:gd name="T17" fmla="*/ 78 h 108"/>
                <a:gd name="T18" fmla="*/ 24 w 60"/>
                <a:gd name="T19" fmla="*/ 66 h 108"/>
                <a:gd name="T20" fmla="*/ 18 w 60"/>
                <a:gd name="T21" fmla="*/ 54 h 108"/>
                <a:gd name="T22" fmla="*/ 30 w 60"/>
                <a:gd name="T23" fmla="*/ 48 h 108"/>
                <a:gd name="T24" fmla="*/ 36 w 60"/>
                <a:gd name="T25" fmla="*/ 42 h 108"/>
                <a:gd name="T26" fmla="*/ 42 w 60"/>
                <a:gd name="T27" fmla="*/ 36 h 108"/>
                <a:gd name="T28" fmla="*/ 54 w 60"/>
                <a:gd name="T29" fmla="*/ 18 h 108"/>
                <a:gd name="T30" fmla="*/ 60 w 60"/>
                <a:gd name="T31" fmla="*/ 0 h 108"/>
                <a:gd name="T32" fmla="*/ 0 w 60"/>
                <a:gd name="T33" fmla="*/ 4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108">
                  <a:moveTo>
                    <a:pt x="0" y="42"/>
                  </a:moveTo>
                  <a:lnTo>
                    <a:pt x="6" y="54"/>
                  </a:lnTo>
                  <a:lnTo>
                    <a:pt x="12" y="66"/>
                  </a:lnTo>
                  <a:lnTo>
                    <a:pt x="18" y="72"/>
                  </a:lnTo>
                  <a:lnTo>
                    <a:pt x="24" y="78"/>
                  </a:lnTo>
                  <a:lnTo>
                    <a:pt x="30" y="96"/>
                  </a:lnTo>
                  <a:lnTo>
                    <a:pt x="36" y="108"/>
                  </a:lnTo>
                  <a:lnTo>
                    <a:pt x="36" y="90"/>
                  </a:lnTo>
                  <a:lnTo>
                    <a:pt x="30" y="78"/>
                  </a:lnTo>
                  <a:lnTo>
                    <a:pt x="24" y="66"/>
                  </a:lnTo>
                  <a:lnTo>
                    <a:pt x="18" y="54"/>
                  </a:lnTo>
                  <a:lnTo>
                    <a:pt x="30" y="48"/>
                  </a:lnTo>
                  <a:lnTo>
                    <a:pt x="36" y="42"/>
                  </a:lnTo>
                  <a:lnTo>
                    <a:pt x="42" y="36"/>
                  </a:lnTo>
                  <a:lnTo>
                    <a:pt x="54" y="18"/>
                  </a:lnTo>
                  <a:lnTo>
                    <a:pt x="6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6" name="Freeform 32">
              <a:extLst>
                <a:ext uri="{FF2B5EF4-FFF2-40B4-BE49-F238E27FC236}">
                  <a16:creationId xmlns:a16="http://schemas.microsoft.com/office/drawing/2014/main" id="{DF1C25AA-45C8-1B83-3A28-E67D0CA38B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7" y="3952"/>
              <a:ext cx="42" cy="72"/>
            </a:xfrm>
            <a:custGeom>
              <a:avLst/>
              <a:gdLst>
                <a:gd name="T0" fmla="*/ 0 w 42"/>
                <a:gd name="T1" fmla="*/ 6 h 72"/>
                <a:gd name="T2" fmla="*/ 12 w 42"/>
                <a:gd name="T3" fmla="*/ 0 h 72"/>
                <a:gd name="T4" fmla="*/ 18 w 42"/>
                <a:gd name="T5" fmla="*/ 0 h 72"/>
                <a:gd name="T6" fmla="*/ 30 w 42"/>
                <a:gd name="T7" fmla="*/ 0 h 72"/>
                <a:gd name="T8" fmla="*/ 36 w 42"/>
                <a:gd name="T9" fmla="*/ 6 h 72"/>
                <a:gd name="T10" fmla="*/ 42 w 42"/>
                <a:gd name="T11" fmla="*/ 12 h 72"/>
                <a:gd name="T12" fmla="*/ 42 w 42"/>
                <a:gd name="T13" fmla="*/ 24 h 72"/>
                <a:gd name="T14" fmla="*/ 42 w 42"/>
                <a:gd name="T15" fmla="*/ 42 h 72"/>
                <a:gd name="T16" fmla="*/ 42 w 42"/>
                <a:gd name="T17" fmla="*/ 54 h 72"/>
                <a:gd name="T18" fmla="*/ 42 w 42"/>
                <a:gd name="T19" fmla="*/ 60 h 72"/>
                <a:gd name="T20" fmla="*/ 36 w 42"/>
                <a:gd name="T21" fmla="*/ 72 h 72"/>
                <a:gd name="T22" fmla="*/ 30 w 42"/>
                <a:gd name="T23" fmla="*/ 72 h 72"/>
                <a:gd name="T24" fmla="*/ 18 w 42"/>
                <a:gd name="T25" fmla="*/ 72 h 72"/>
                <a:gd name="T26" fmla="*/ 12 w 42"/>
                <a:gd name="T27" fmla="*/ 66 h 72"/>
                <a:gd name="T28" fmla="*/ 12 w 42"/>
                <a:gd name="T29" fmla="*/ 60 h 72"/>
                <a:gd name="T30" fmla="*/ 6 w 42"/>
                <a:gd name="T31" fmla="*/ 42 h 72"/>
                <a:gd name="T32" fmla="*/ 6 w 42"/>
                <a:gd name="T33" fmla="*/ 36 h 72"/>
                <a:gd name="T34" fmla="*/ 6 w 42"/>
                <a:gd name="T35" fmla="*/ 18 h 72"/>
                <a:gd name="T36" fmla="*/ 0 w 42"/>
                <a:gd name="T37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72">
                  <a:moveTo>
                    <a:pt x="0" y="6"/>
                  </a:moveTo>
                  <a:lnTo>
                    <a:pt x="12" y="0"/>
                  </a:lnTo>
                  <a:lnTo>
                    <a:pt x="18" y="0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42" y="12"/>
                  </a:lnTo>
                  <a:lnTo>
                    <a:pt x="42" y="24"/>
                  </a:lnTo>
                  <a:lnTo>
                    <a:pt x="42" y="42"/>
                  </a:lnTo>
                  <a:lnTo>
                    <a:pt x="42" y="54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30" y="72"/>
                  </a:lnTo>
                  <a:lnTo>
                    <a:pt x="18" y="72"/>
                  </a:lnTo>
                  <a:lnTo>
                    <a:pt x="12" y="66"/>
                  </a:lnTo>
                  <a:lnTo>
                    <a:pt x="12" y="60"/>
                  </a:lnTo>
                  <a:lnTo>
                    <a:pt x="6" y="42"/>
                  </a:lnTo>
                  <a:lnTo>
                    <a:pt x="6" y="36"/>
                  </a:lnTo>
                  <a:lnTo>
                    <a:pt x="6" y="1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CA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7" name="Freeform 33">
              <a:extLst>
                <a:ext uri="{FF2B5EF4-FFF2-40B4-BE49-F238E27FC236}">
                  <a16:creationId xmlns:a16="http://schemas.microsoft.com/office/drawing/2014/main" id="{37C340F3-744E-B484-3346-E0CB280D9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9" y="3832"/>
              <a:ext cx="84" cy="60"/>
            </a:xfrm>
            <a:custGeom>
              <a:avLst/>
              <a:gdLst>
                <a:gd name="T0" fmla="*/ 0 w 84"/>
                <a:gd name="T1" fmla="*/ 0 h 60"/>
                <a:gd name="T2" fmla="*/ 0 w 84"/>
                <a:gd name="T3" fmla="*/ 12 h 60"/>
                <a:gd name="T4" fmla="*/ 6 w 84"/>
                <a:gd name="T5" fmla="*/ 18 h 60"/>
                <a:gd name="T6" fmla="*/ 6 w 84"/>
                <a:gd name="T7" fmla="*/ 24 h 60"/>
                <a:gd name="T8" fmla="*/ 12 w 84"/>
                <a:gd name="T9" fmla="*/ 24 h 60"/>
                <a:gd name="T10" fmla="*/ 18 w 84"/>
                <a:gd name="T11" fmla="*/ 30 h 60"/>
                <a:gd name="T12" fmla="*/ 12 w 84"/>
                <a:gd name="T13" fmla="*/ 30 h 60"/>
                <a:gd name="T14" fmla="*/ 12 w 84"/>
                <a:gd name="T15" fmla="*/ 36 h 60"/>
                <a:gd name="T16" fmla="*/ 18 w 84"/>
                <a:gd name="T17" fmla="*/ 42 h 60"/>
                <a:gd name="T18" fmla="*/ 18 w 84"/>
                <a:gd name="T19" fmla="*/ 48 h 60"/>
                <a:gd name="T20" fmla="*/ 18 w 84"/>
                <a:gd name="T21" fmla="*/ 54 h 60"/>
                <a:gd name="T22" fmla="*/ 24 w 84"/>
                <a:gd name="T23" fmla="*/ 60 h 60"/>
                <a:gd name="T24" fmla="*/ 30 w 84"/>
                <a:gd name="T25" fmla="*/ 54 h 60"/>
                <a:gd name="T26" fmla="*/ 36 w 84"/>
                <a:gd name="T27" fmla="*/ 48 h 60"/>
                <a:gd name="T28" fmla="*/ 42 w 84"/>
                <a:gd name="T29" fmla="*/ 42 h 60"/>
                <a:gd name="T30" fmla="*/ 54 w 84"/>
                <a:gd name="T31" fmla="*/ 42 h 60"/>
                <a:gd name="T32" fmla="*/ 60 w 84"/>
                <a:gd name="T33" fmla="*/ 42 h 60"/>
                <a:gd name="T34" fmla="*/ 72 w 84"/>
                <a:gd name="T35" fmla="*/ 48 h 60"/>
                <a:gd name="T36" fmla="*/ 60 w 84"/>
                <a:gd name="T37" fmla="*/ 42 h 60"/>
                <a:gd name="T38" fmla="*/ 48 w 84"/>
                <a:gd name="T39" fmla="*/ 36 h 60"/>
                <a:gd name="T40" fmla="*/ 36 w 84"/>
                <a:gd name="T41" fmla="*/ 36 h 60"/>
                <a:gd name="T42" fmla="*/ 30 w 84"/>
                <a:gd name="T43" fmla="*/ 42 h 60"/>
                <a:gd name="T44" fmla="*/ 24 w 84"/>
                <a:gd name="T45" fmla="*/ 48 h 60"/>
                <a:gd name="T46" fmla="*/ 18 w 84"/>
                <a:gd name="T47" fmla="*/ 42 h 60"/>
                <a:gd name="T48" fmla="*/ 24 w 84"/>
                <a:gd name="T49" fmla="*/ 36 h 60"/>
                <a:gd name="T50" fmla="*/ 30 w 84"/>
                <a:gd name="T51" fmla="*/ 30 h 60"/>
                <a:gd name="T52" fmla="*/ 36 w 84"/>
                <a:gd name="T53" fmla="*/ 30 h 60"/>
                <a:gd name="T54" fmla="*/ 42 w 84"/>
                <a:gd name="T55" fmla="*/ 30 h 60"/>
                <a:gd name="T56" fmla="*/ 36 w 84"/>
                <a:gd name="T57" fmla="*/ 24 h 60"/>
                <a:gd name="T58" fmla="*/ 24 w 84"/>
                <a:gd name="T59" fmla="*/ 24 h 60"/>
                <a:gd name="T60" fmla="*/ 18 w 84"/>
                <a:gd name="T61" fmla="*/ 30 h 60"/>
                <a:gd name="T62" fmla="*/ 18 w 84"/>
                <a:gd name="T63" fmla="*/ 24 h 60"/>
                <a:gd name="T64" fmla="*/ 30 w 84"/>
                <a:gd name="T65" fmla="*/ 18 h 60"/>
                <a:gd name="T66" fmla="*/ 42 w 84"/>
                <a:gd name="T67" fmla="*/ 18 h 60"/>
                <a:gd name="T68" fmla="*/ 54 w 84"/>
                <a:gd name="T69" fmla="*/ 18 h 60"/>
                <a:gd name="T70" fmla="*/ 72 w 84"/>
                <a:gd name="T71" fmla="*/ 18 h 60"/>
                <a:gd name="T72" fmla="*/ 84 w 84"/>
                <a:gd name="T73" fmla="*/ 24 h 60"/>
                <a:gd name="T74" fmla="*/ 72 w 84"/>
                <a:gd name="T75" fmla="*/ 18 h 60"/>
                <a:gd name="T76" fmla="*/ 54 w 84"/>
                <a:gd name="T77" fmla="*/ 12 h 60"/>
                <a:gd name="T78" fmla="*/ 48 w 84"/>
                <a:gd name="T79" fmla="*/ 12 h 60"/>
                <a:gd name="T80" fmla="*/ 36 w 84"/>
                <a:gd name="T81" fmla="*/ 12 h 60"/>
                <a:gd name="T82" fmla="*/ 24 w 84"/>
                <a:gd name="T83" fmla="*/ 12 h 60"/>
                <a:gd name="T84" fmla="*/ 12 w 84"/>
                <a:gd name="T85" fmla="*/ 12 h 60"/>
                <a:gd name="T86" fmla="*/ 6 w 84"/>
                <a:gd name="T87" fmla="*/ 6 h 60"/>
                <a:gd name="T88" fmla="*/ 0 w 84"/>
                <a:gd name="T8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" h="60">
                  <a:moveTo>
                    <a:pt x="0" y="0"/>
                  </a:moveTo>
                  <a:lnTo>
                    <a:pt x="0" y="12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8" y="30"/>
                  </a:lnTo>
                  <a:lnTo>
                    <a:pt x="12" y="30"/>
                  </a:lnTo>
                  <a:lnTo>
                    <a:pt x="12" y="36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54"/>
                  </a:lnTo>
                  <a:lnTo>
                    <a:pt x="36" y="48"/>
                  </a:lnTo>
                  <a:lnTo>
                    <a:pt x="42" y="42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72" y="48"/>
                  </a:lnTo>
                  <a:lnTo>
                    <a:pt x="60" y="42"/>
                  </a:lnTo>
                  <a:lnTo>
                    <a:pt x="48" y="36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4" y="48"/>
                  </a:lnTo>
                  <a:lnTo>
                    <a:pt x="18" y="42"/>
                  </a:lnTo>
                  <a:lnTo>
                    <a:pt x="24" y="36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36" y="24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54" y="18"/>
                  </a:lnTo>
                  <a:lnTo>
                    <a:pt x="72" y="18"/>
                  </a:lnTo>
                  <a:lnTo>
                    <a:pt x="84" y="24"/>
                  </a:lnTo>
                  <a:lnTo>
                    <a:pt x="72" y="18"/>
                  </a:lnTo>
                  <a:lnTo>
                    <a:pt x="54" y="12"/>
                  </a:lnTo>
                  <a:lnTo>
                    <a:pt x="48" y="12"/>
                  </a:lnTo>
                  <a:lnTo>
                    <a:pt x="36" y="12"/>
                  </a:lnTo>
                  <a:lnTo>
                    <a:pt x="24" y="12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98" name="Freeform 34">
              <a:extLst>
                <a:ext uri="{FF2B5EF4-FFF2-40B4-BE49-F238E27FC236}">
                  <a16:creationId xmlns:a16="http://schemas.microsoft.com/office/drawing/2014/main" id="{716F8B4D-56D7-AF2C-07DC-A3B744CE5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5" y="3916"/>
              <a:ext cx="24" cy="18"/>
            </a:xfrm>
            <a:custGeom>
              <a:avLst/>
              <a:gdLst>
                <a:gd name="T0" fmla="*/ 0 w 24"/>
                <a:gd name="T1" fmla="*/ 0 h 18"/>
                <a:gd name="T2" fmla="*/ 0 w 24"/>
                <a:gd name="T3" fmla="*/ 6 h 18"/>
                <a:gd name="T4" fmla="*/ 6 w 24"/>
                <a:gd name="T5" fmla="*/ 12 h 18"/>
                <a:gd name="T6" fmla="*/ 6 w 24"/>
                <a:gd name="T7" fmla="*/ 18 h 18"/>
                <a:gd name="T8" fmla="*/ 12 w 24"/>
                <a:gd name="T9" fmla="*/ 18 h 18"/>
                <a:gd name="T10" fmla="*/ 18 w 24"/>
                <a:gd name="T11" fmla="*/ 12 h 18"/>
                <a:gd name="T12" fmla="*/ 24 w 24"/>
                <a:gd name="T13" fmla="*/ 12 h 18"/>
                <a:gd name="T14" fmla="*/ 18 w 24"/>
                <a:gd name="T15" fmla="*/ 12 h 18"/>
                <a:gd name="T16" fmla="*/ 12 w 24"/>
                <a:gd name="T17" fmla="*/ 12 h 18"/>
                <a:gd name="T18" fmla="*/ 0 w 24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8">
                  <a:moveTo>
                    <a:pt x="0" y="0"/>
                  </a:moveTo>
                  <a:lnTo>
                    <a:pt x="0" y="6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99" name="Text Box 35">
            <a:extLst>
              <a:ext uri="{FF2B5EF4-FFF2-40B4-BE49-F238E27FC236}">
                <a16:creationId xmlns:a16="http://schemas.microsoft.com/office/drawing/2014/main" id="{5AA04986-4859-0DD4-C861-9E6A39013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886200"/>
            <a:ext cx="67818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400" b="1"/>
              <a:t>计算精度可控，特别适用于求解系数为大型稀疏矩阵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sparse matrices */</a:t>
            </a:r>
            <a:r>
              <a:rPr lang="en-US" altLang="zh-CN" sz="2400" b="1"/>
              <a:t> </a:t>
            </a:r>
            <a:r>
              <a:rPr lang="zh-CN" altLang="en-US" sz="2400" b="1"/>
              <a:t>的方程组。</a:t>
            </a:r>
          </a:p>
        </p:txBody>
      </p:sp>
      <p:grpSp>
        <p:nvGrpSpPr>
          <p:cNvPr id="62500" name="Group 36">
            <a:extLst>
              <a:ext uri="{FF2B5EF4-FFF2-40B4-BE49-F238E27FC236}">
                <a16:creationId xmlns:a16="http://schemas.microsoft.com/office/drawing/2014/main" id="{8AE455E5-61EE-E704-00CF-88B50802F0C9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800600"/>
            <a:ext cx="1981200" cy="1295400"/>
            <a:chOff x="528" y="3024"/>
            <a:chExt cx="1248" cy="816"/>
          </a:xfrm>
        </p:grpSpPr>
        <p:grpSp>
          <p:nvGrpSpPr>
            <p:cNvPr id="62501" name="Group 37">
              <a:extLst>
                <a:ext uri="{FF2B5EF4-FFF2-40B4-BE49-F238E27FC236}">
                  <a16:creationId xmlns:a16="http://schemas.microsoft.com/office/drawing/2014/main" id="{2ACE1E69-77E2-8774-3B66-F7A5C090E8A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28" y="3024"/>
              <a:ext cx="576" cy="816"/>
              <a:chOff x="448" y="2989"/>
              <a:chExt cx="818" cy="1133"/>
            </a:xfrm>
          </p:grpSpPr>
          <p:grpSp>
            <p:nvGrpSpPr>
              <p:cNvPr id="62502" name="Group 38">
                <a:extLst>
                  <a:ext uri="{FF2B5EF4-FFF2-40B4-BE49-F238E27FC236}">
                    <a16:creationId xmlns:a16="http://schemas.microsoft.com/office/drawing/2014/main" id="{6A1468CF-F3FE-5591-E912-6C6D9AE2B4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8" y="2989"/>
                <a:ext cx="694" cy="689"/>
                <a:chOff x="448" y="2989"/>
                <a:chExt cx="694" cy="689"/>
              </a:xfrm>
            </p:grpSpPr>
            <p:grpSp>
              <p:nvGrpSpPr>
                <p:cNvPr id="62503" name="Group 39">
                  <a:extLst>
                    <a:ext uri="{FF2B5EF4-FFF2-40B4-BE49-F238E27FC236}">
                      <a16:creationId xmlns:a16="http://schemas.microsoft.com/office/drawing/2014/main" id="{CB0ED1AC-CF8F-599A-CADE-BFB02B8C3F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1" y="2998"/>
                  <a:ext cx="681" cy="679"/>
                  <a:chOff x="461" y="2998"/>
                  <a:chExt cx="681" cy="679"/>
                </a:xfrm>
              </p:grpSpPr>
              <p:grpSp>
                <p:nvGrpSpPr>
                  <p:cNvPr id="62504" name="Group 40">
                    <a:extLst>
                      <a:ext uri="{FF2B5EF4-FFF2-40B4-BE49-F238E27FC236}">
                        <a16:creationId xmlns:a16="http://schemas.microsoft.com/office/drawing/2014/main" id="{8D17FB74-10E5-1BD7-D38E-8AB21D6AB85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1" y="2998"/>
                    <a:ext cx="681" cy="679"/>
                    <a:chOff x="461" y="2998"/>
                    <a:chExt cx="681" cy="679"/>
                  </a:xfrm>
                </p:grpSpPr>
                <p:sp>
                  <p:nvSpPr>
                    <p:cNvPr id="62505" name="Freeform 41">
                      <a:extLst>
                        <a:ext uri="{FF2B5EF4-FFF2-40B4-BE49-F238E27FC236}">
                          <a16:creationId xmlns:a16="http://schemas.microsoft.com/office/drawing/2014/main" id="{CAB8DCE0-4EB4-1DAC-7415-8DF2BFD3815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61" y="2998"/>
                      <a:ext cx="578" cy="394"/>
                    </a:xfrm>
                    <a:custGeom>
                      <a:avLst/>
                      <a:gdLst>
                        <a:gd name="T0" fmla="*/ 24 w 1155"/>
                        <a:gd name="T1" fmla="*/ 788 h 788"/>
                        <a:gd name="T2" fmla="*/ 7 w 1155"/>
                        <a:gd name="T3" fmla="*/ 695 h 788"/>
                        <a:gd name="T4" fmla="*/ 0 w 1155"/>
                        <a:gd name="T5" fmla="*/ 605 h 788"/>
                        <a:gd name="T6" fmla="*/ 3 w 1155"/>
                        <a:gd name="T7" fmla="*/ 543 h 788"/>
                        <a:gd name="T8" fmla="*/ 14 w 1155"/>
                        <a:gd name="T9" fmla="*/ 487 h 788"/>
                        <a:gd name="T10" fmla="*/ 31 w 1155"/>
                        <a:gd name="T11" fmla="*/ 425 h 788"/>
                        <a:gd name="T12" fmla="*/ 58 w 1155"/>
                        <a:gd name="T13" fmla="*/ 362 h 788"/>
                        <a:gd name="T14" fmla="*/ 93 w 1155"/>
                        <a:gd name="T15" fmla="*/ 297 h 788"/>
                        <a:gd name="T16" fmla="*/ 128 w 1155"/>
                        <a:gd name="T17" fmla="*/ 245 h 788"/>
                        <a:gd name="T18" fmla="*/ 169 w 1155"/>
                        <a:gd name="T19" fmla="*/ 193 h 788"/>
                        <a:gd name="T20" fmla="*/ 217 w 1155"/>
                        <a:gd name="T21" fmla="*/ 148 h 788"/>
                        <a:gd name="T22" fmla="*/ 266 w 1155"/>
                        <a:gd name="T23" fmla="*/ 110 h 788"/>
                        <a:gd name="T24" fmla="*/ 318 w 1155"/>
                        <a:gd name="T25" fmla="*/ 79 h 788"/>
                        <a:gd name="T26" fmla="*/ 381 w 1155"/>
                        <a:gd name="T27" fmla="*/ 52 h 788"/>
                        <a:gd name="T28" fmla="*/ 454 w 1155"/>
                        <a:gd name="T29" fmla="*/ 27 h 788"/>
                        <a:gd name="T30" fmla="*/ 516 w 1155"/>
                        <a:gd name="T31" fmla="*/ 10 h 788"/>
                        <a:gd name="T32" fmla="*/ 592 w 1155"/>
                        <a:gd name="T33" fmla="*/ 0 h 788"/>
                        <a:gd name="T34" fmla="*/ 689 w 1155"/>
                        <a:gd name="T35" fmla="*/ 0 h 788"/>
                        <a:gd name="T36" fmla="*/ 761 w 1155"/>
                        <a:gd name="T37" fmla="*/ 14 h 788"/>
                        <a:gd name="T38" fmla="*/ 848 w 1155"/>
                        <a:gd name="T39" fmla="*/ 34 h 788"/>
                        <a:gd name="T40" fmla="*/ 934 w 1155"/>
                        <a:gd name="T41" fmla="*/ 72 h 788"/>
                        <a:gd name="T42" fmla="*/ 1010 w 1155"/>
                        <a:gd name="T43" fmla="*/ 117 h 788"/>
                        <a:gd name="T44" fmla="*/ 1062 w 1155"/>
                        <a:gd name="T45" fmla="*/ 162 h 788"/>
                        <a:gd name="T46" fmla="*/ 1114 w 1155"/>
                        <a:gd name="T47" fmla="*/ 214 h 788"/>
                        <a:gd name="T48" fmla="*/ 1155 w 1155"/>
                        <a:gd name="T49" fmla="*/ 266 h 788"/>
                        <a:gd name="T50" fmla="*/ 1045 w 1155"/>
                        <a:gd name="T51" fmla="*/ 183 h 788"/>
                        <a:gd name="T52" fmla="*/ 986 w 1155"/>
                        <a:gd name="T53" fmla="*/ 148 h 788"/>
                        <a:gd name="T54" fmla="*/ 924 w 1155"/>
                        <a:gd name="T55" fmla="*/ 124 h 788"/>
                        <a:gd name="T56" fmla="*/ 844 w 1155"/>
                        <a:gd name="T57" fmla="*/ 100 h 788"/>
                        <a:gd name="T58" fmla="*/ 768 w 1155"/>
                        <a:gd name="T59" fmla="*/ 90 h 788"/>
                        <a:gd name="T60" fmla="*/ 685 w 1155"/>
                        <a:gd name="T61" fmla="*/ 86 h 788"/>
                        <a:gd name="T62" fmla="*/ 623 w 1155"/>
                        <a:gd name="T63" fmla="*/ 90 h 788"/>
                        <a:gd name="T64" fmla="*/ 557 w 1155"/>
                        <a:gd name="T65" fmla="*/ 100 h 788"/>
                        <a:gd name="T66" fmla="*/ 492 w 1155"/>
                        <a:gd name="T67" fmla="*/ 117 h 788"/>
                        <a:gd name="T68" fmla="*/ 429 w 1155"/>
                        <a:gd name="T69" fmla="*/ 138 h 788"/>
                        <a:gd name="T70" fmla="*/ 360 w 1155"/>
                        <a:gd name="T71" fmla="*/ 172 h 788"/>
                        <a:gd name="T72" fmla="*/ 307 w 1155"/>
                        <a:gd name="T73" fmla="*/ 204 h 788"/>
                        <a:gd name="T74" fmla="*/ 262 w 1155"/>
                        <a:gd name="T75" fmla="*/ 242 h 788"/>
                        <a:gd name="T76" fmla="*/ 211 w 1155"/>
                        <a:gd name="T77" fmla="*/ 283 h 788"/>
                        <a:gd name="T78" fmla="*/ 169 w 1155"/>
                        <a:gd name="T79" fmla="*/ 328 h 788"/>
                        <a:gd name="T80" fmla="*/ 128 w 1155"/>
                        <a:gd name="T81" fmla="*/ 390 h 788"/>
                        <a:gd name="T82" fmla="*/ 90 w 1155"/>
                        <a:gd name="T83" fmla="*/ 456 h 788"/>
                        <a:gd name="T84" fmla="*/ 65 w 1155"/>
                        <a:gd name="T85" fmla="*/ 518 h 788"/>
                        <a:gd name="T86" fmla="*/ 45 w 1155"/>
                        <a:gd name="T87" fmla="*/ 592 h 788"/>
                        <a:gd name="T88" fmla="*/ 31 w 1155"/>
                        <a:gd name="T89" fmla="*/ 681 h 788"/>
                        <a:gd name="T90" fmla="*/ 24 w 1155"/>
                        <a:gd name="T91" fmla="*/ 788 h 78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</a:cxnLst>
                      <a:rect l="0" t="0" r="r" b="b"/>
                      <a:pathLst>
                        <a:path w="1155" h="788">
                          <a:moveTo>
                            <a:pt x="24" y="788"/>
                          </a:moveTo>
                          <a:lnTo>
                            <a:pt x="7" y="695"/>
                          </a:lnTo>
                          <a:lnTo>
                            <a:pt x="0" y="605"/>
                          </a:lnTo>
                          <a:lnTo>
                            <a:pt x="3" y="543"/>
                          </a:lnTo>
                          <a:lnTo>
                            <a:pt x="14" y="487"/>
                          </a:lnTo>
                          <a:lnTo>
                            <a:pt x="31" y="425"/>
                          </a:lnTo>
                          <a:lnTo>
                            <a:pt x="58" y="362"/>
                          </a:lnTo>
                          <a:lnTo>
                            <a:pt x="93" y="297"/>
                          </a:lnTo>
                          <a:lnTo>
                            <a:pt x="128" y="245"/>
                          </a:lnTo>
                          <a:lnTo>
                            <a:pt x="169" y="193"/>
                          </a:lnTo>
                          <a:lnTo>
                            <a:pt x="217" y="148"/>
                          </a:lnTo>
                          <a:lnTo>
                            <a:pt x="266" y="110"/>
                          </a:lnTo>
                          <a:lnTo>
                            <a:pt x="318" y="79"/>
                          </a:lnTo>
                          <a:lnTo>
                            <a:pt x="381" y="52"/>
                          </a:lnTo>
                          <a:lnTo>
                            <a:pt x="454" y="27"/>
                          </a:lnTo>
                          <a:lnTo>
                            <a:pt x="516" y="10"/>
                          </a:lnTo>
                          <a:lnTo>
                            <a:pt x="592" y="0"/>
                          </a:lnTo>
                          <a:lnTo>
                            <a:pt x="689" y="0"/>
                          </a:lnTo>
                          <a:lnTo>
                            <a:pt x="761" y="14"/>
                          </a:lnTo>
                          <a:lnTo>
                            <a:pt x="848" y="34"/>
                          </a:lnTo>
                          <a:lnTo>
                            <a:pt x="934" y="72"/>
                          </a:lnTo>
                          <a:lnTo>
                            <a:pt x="1010" y="117"/>
                          </a:lnTo>
                          <a:lnTo>
                            <a:pt x="1062" y="162"/>
                          </a:lnTo>
                          <a:lnTo>
                            <a:pt x="1114" y="214"/>
                          </a:lnTo>
                          <a:lnTo>
                            <a:pt x="1155" y="266"/>
                          </a:lnTo>
                          <a:lnTo>
                            <a:pt x="1045" y="183"/>
                          </a:lnTo>
                          <a:lnTo>
                            <a:pt x="986" y="148"/>
                          </a:lnTo>
                          <a:lnTo>
                            <a:pt x="924" y="124"/>
                          </a:lnTo>
                          <a:lnTo>
                            <a:pt x="844" y="100"/>
                          </a:lnTo>
                          <a:lnTo>
                            <a:pt x="768" y="90"/>
                          </a:lnTo>
                          <a:lnTo>
                            <a:pt x="685" y="86"/>
                          </a:lnTo>
                          <a:lnTo>
                            <a:pt x="623" y="90"/>
                          </a:lnTo>
                          <a:lnTo>
                            <a:pt x="557" y="100"/>
                          </a:lnTo>
                          <a:lnTo>
                            <a:pt x="492" y="117"/>
                          </a:lnTo>
                          <a:lnTo>
                            <a:pt x="429" y="138"/>
                          </a:lnTo>
                          <a:lnTo>
                            <a:pt x="360" y="172"/>
                          </a:lnTo>
                          <a:lnTo>
                            <a:pt x="307" y="204"/>
                          </a:lnTo>
                          <a:lnTo>
                            <a:pt x="262" y="242"/>
                          </a:lnTo>
                          <a:lnTo>
                            <a:pt x="211" y="283"/>
                          </a:lnTo>
                          <a:lnTo>
                            <a:pt x="169" y="328"/>
                          </a:lnTo>
                          <a:lnTo>
                            <a:pt x="128" y="390"/>
                          </a:lnTo>
                          <a:lnTo>
                            <a:pt x="90" y="456"/>
                          </a:lnTo>
                          <a:lnTo>
                            <a:pt x="65" y="518"/>
                          </a:lnTo>
                          <a:lnTo>
                            <a:pt x="45" y="592"/>
                          </a:lnTo>
                          <a:lnTo>
                            <a:pt x="31" y="681"/>
                          </a:lnTo>
                          <a:lnTo>
                            <a:pt x="24" y="78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506" name="Freeform 42">
                      <a:extLst>
                        <a:ext uri="{FF2B5EF4-FFF2-40B4-BE49-F238E27FC236}">
                          <a16:creationId xmlns:a16="http://schemas.microsoft.com/office/drawing/2014/main" id="{14A9FA44-A657-17D3-889D-C2EFE10C7AA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05" y="3193"/>
                      <a:ext cx="637" cy="484"/>
                    </a:xfrm>
                    <a:custGeom>
                      <a:avLst/>
                      <a:gdLst>
                        <a:gd name="T0" fmla="*/ 0 w 1274"/>
                        <a:gd name="T1" fmla="*/ 588 h 968"/>
                        <a:gd name="T2" fmla="*/ 73 w 1274"/>
                        <a:gd name="T3" fmla="*/ 671 h 968"/>
                        <a:gd name="T4" fmla="*/ 152 w 1274"/>
                        <a:gd name="T5" fmla="*/ 744 h 968"/>
                        <a:gd name="T6" fmla="*/ 225 w 1274"/>
                        <a:gd name="T7" fmla="*/ 785 h 968"/>
                        <a:gd name="T8" fmla="*/ 330 w 1274"/>
                        <a:gd name="T9" fmla="*/ 830 h 968"/>
                        <a:gd name="T10" fmla="*/ 413 w 1274"/>
                        <a:gd name="T11" fmla="*/ 854 h 968"/>
                        <a:gd name="T12" fmla="*/ 489 w 1274"/>
                        <a:gd name="T13" fmla="*/ 865 h 968"/>
                        <a:gd name="T14" fmla="*/ 578 w 1274"/>
                        <a:gd name="T15" fmla="*/ 865 h 968"/>
                        <a:gd name="T16" fmla="*/ 644 w 1274"/>
                        <a:gd name="T17" fmla="*/ 858 h 968"/>
                        <a:gd name="T18" fmla="*/ 724 w 1274"/>
                        <a:gd name="T19" fmla="*/ 844 h 968"/>
                        <a:gd name="T20" fmla="*/ 803 w 1274"/>
                        <a:gd name="T21" fmla="*/ 820 h 968"/>
                        <a:gd name="T22" fmla="*/ 869 w 1274"/>
                        <a:gd name="T23" fmla="*/ 785 h 968"/>
                        <a:gd name="T24" fmla="*/ 931 w 1274"/>
                        <a:gd name="T25" fmla="*/ 747 h 968"/>
                        <a:gd name="T26" fmla="*/ 986 w 1274"/>
                        <a:gd name="T27" fmla="*/ 709 h 968"/>
                        <a:gd name="T28" fmla="*/ 1041 w 1274"/>
                        <a:gd name="T29" fmla="*/ 654 h 968"/>
                        <a:gd name="T30" fmla="*/ 1097 w 1274"/>
                        <a:gd name="T31" fmla="*/ 592 h 968"/>
                        <a:gd name="T32" fmla="*/ 1139 w 1274"/>
                        <a:gd name="T33" fmla="*/ 533 h 968"/>
                        <a:gd name="T34" fmla="*/ 1164 w 1274"/>
                        <a:gd name="T35" fmla="*/ 474 h 968"/>
                        <a:gd name="T36" fmla="*/ 1195 w 1274"/>
                        <a:gd name="T37" fmla="*/ 381 h 968"/>
                        <a:gd name="T38" fmla="*/ 1215 w 1274"/>
                        <a:gd name="T39" fmla="*/ 284 h 968"/>
                        <a:gd name="T40" fmla="*/ 1219 w 1274"/>
                        <a:gd name="T41" fmla="*/ 198 h 968"/>
                        <a:gd name="T42" fmla="*/ 1205 w 1274"/>
                        <a:gd name="T43" fmla="*/ 104 h 968"/>
                        <a:gd name="T44" fmla="*/ 1174 w 1274"/>
                        <a:gd name="T45" fmla="*/ 0 h 968"/>
                        <a:gd name="T46" fmla="*/ 1205 w 1274"/>
                        <a:gd name="T47" fmla="*/ 55 h 968"/>
                        <a:gd name="T48" fmla="*/ 1240 w 1274"/>
                        <a:gd name="T49" fmla="*/ 135 h 968"/>
                        <a:gd name="T50" fmla="*/ 1257 w 1274"/>
                        <a:gd name="T51" fmla="*/ 208 h 968"/>
                        <a:gd name="T52" fmla="*/ 1274 w 1274"/>
                        <a:gd name="T53" fmla="*/ 278 h 968"/>
                        <a:gd name="T54" fmla="*/ 1271 w 1274"/>
                        <a:gd name="T55" fmla="*/ 336 h 968"/>
                        <a:gd name="T56" fmla="*/ 1267 w 1274"/>
                        <a:gd name="T57" fmla="*/ 416 h 968"/>
                        <a:gd name="T58" fmla="*/ 1226 w 1274"/>
                        <a:gd name="T59" fmla="*/ 568 h 968"/>
                        <a:gd name="T60" fmla="*/ 1184 w 1274"/>
                        <a:gd name="T61" fmla="*/ 651 h 968"/>
                        <a:gd name="T62" fmla="*/ 1132 w 1274"/>
                        <a:gd name="T63" fmla="*/ 723 h 968"/>
                        <a:gd name="T64" fmla="*/ 1076 w 1274"/>
                        <a:gd name="T65" fmla="*/ 785 h 968"/>
                        <a:gd name="T66" fmla="*/ 1021 w 1274"/>
                        <a:gd name="T67" fmla="*/ 830 h 968"/>
                        <a:gd name="T68" fmla="*/ 945 w 1274"/>
                        <a:gd name="T69" fmla="*/ 882 h 968"/>
                        <a:gd name="T70" fmla="*/ 869 w 1274"/>
                        <a:gd name="T71" fmla="*/ 917 h 968"/>
                        <a:gd name="T72" fmla="*/ 796 w 1274"/>
                        <a:gd name="T73" fmla="*/ 941 h 968"/>
                        <a:gd name="T74" fmla="*/ 703 w 1274"/>
                        <a:gd name="T75" fmla="*/ 965 h 968"/>
                        <a:gd name="T76" fmla="*/ 634 w 1274"/>
                        <a:gd name="T77" fmla="*/ 968 h 968"/>
                        <a:gd name="T78" fmla="*/ 558 w 1274"/>
                        <a:gd name="T79" fmla="*/ 968 h 968"/>
                        <a:gd name="T80" fmla="*/ 482 w 1274"/>
                        <a:gd name="T81" fmla="*/ 955 h 968"/>
                        <a:gd name="T82" fmla="*/ 399 w 1274"/>
                        <a:gd name="T83" fmla="*/ 937 h 968"/>
                        <a:gd name="T84" fmla="*/ 343 w 1274"/>
                        <a:gd name="T85" fmla="*/ 917 h 968"/>
                        <a:gd name="T86" fmla="*/ 270 w 1274"/>
                        <a:gd name="T87" fmla="*/ 879 h 968"/>
                        <a:gd name="T88" fmla="*/ 207 w 1274"/>
                        <a:gd name="T89" fmla="*/ 844 h 968"/>
                        <a:gd name="T90" fmla="*/ 149 w 1274"/>
                        <a:gd name="T91" fmla="*/ 796 h 968"/>
                        <a:gd name="T92" fmla="*/ 87 w 1274"/>
                        <a:gd name="T93" fmla="*/ 730 h 968"/>
                        <a:gd name="T94" fmla="*/ 28 w 1274"/>
                        <a:gd name="T95" fmla="*/ 647 h 968"/>
                        <a:gd name="T96" fmla="*/ 0 w 1274"/>
                        <a:gd name="T97" fmla="*/ 588 h 96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</a:cxnLst>
                      <a:rect l="0" t="0" r="r" b="b"/>
                      <a:pathLst>
                        <a:path w="1274" h="968">
                          <a:moveTo>
                            <a:pt x="0" y="588"/>
                          </a:moveTo>
                          <a:lnTo>
                            <a:pt x="73" y="671"/>
                          </a:lnTo>
                          <a:lnTo>
                            <a:pt x="152" y="744"/>
                          </a:lnTo>
                          <a:lnTo>
                            <a:pt x="225" y="785"/>
                          </a:lnTo>
                          <a:lnTo>
                            <a:pt x="330" y="830"/>
                          </a:lnTo>
                          <a:lnTo>
                            <a:pt x="413" y="854"/>
                          </a:lnTo>
                          <a:lnTo>
                            <a:pt x="489" y="865"/>
                          </a:lnTo>
                          <a:lnTo>
                            <a:pt x="578" y="865"/>
                          </a:lnTo>
                          <a:lnTo>
                            <a:pt x="644" y="858"/>
                          </a:lnTo>
                          <a:lnTo>
                            <a:pt x="724" y="844"/>
                          </a:lnTo>
                          <a:lnTo>
                            <a:pt x="803" y="820"/>
                          </a:lnTo>
                          <a:lnTo>
                            <a:pt x="869" y="785"/>
                          </a:lnTo>
                          <a:lnTo>
                            <a:pt x="931" y="747"/>
                          </a:lnTo>
                          <a:lnTo>
                            <a:pt x="986" y="709"/>
                          </a:lnTo>
                          <a:lnTo>
                            <a:pt x="1041" y="654"/>
                          </a:lnTo>
                          <a:lnTo>
                            <a:pt x="1097" y="592"/>
                          </a:lnTo>
                          <a:lnTo>
                            <a:pt x="1139" y="533"/>
                          </a:lnTo>
                          <a:lnTo>
                            <a:pt x="1164" y="474"/>
                          </a:lnTo>
                          <a:lnTo>
                            <a:pt x="1195" y="381"/>
                          </a:lnTo>
                          <a:lnTo>
                            <a:pt x="1215" y="284"/>
                          </a:lnTo>
                          <a:lnTo>
                            <a:pt x="1219" y="198"/>
                          </a:lnTo>
                          <a:lnTo>
                            <a:pt x="1205" y="104"/>
                          </a:lnTo>
                          <a:lnTo>
                            <a:pt x="1174" y="0"/>
                          </a:lnTo>
                          <a:lnTo>
                            <a:pt x="1205" y="55"/>
                          </a:lnTo>
                          <a:lnTo>
                            <a:pt x="1240" y="135"/>
                          </a:lnTo>
                          <a:lnTo>
                            <a:pt x="1257" y="208"/>
                          </a:lnTo>
                          <a:lnTo>
                            <a:pt x="1274" y="278"/>
                          </a:lnTo>
                          <a:lnTo>
                            <a:pt x="1271" y="336"/>
                          </a:lnTo>
                          <a:lnTo>
                            <a:pt x="1267" y="416"/>
                          </a:lnTo>
                          <a:lnTo>
                            <a:pt x="1226" y="568"/>
                          </a:lnTo>
                          <a:lnTo>
                            <a:pt x="1184" y="651"/>
                          </a:lnTo>
                          <a:lnTo>
                            <a:pt x="1132" y="723"/>
                          </a:lnTo>
                          <a:lnTo>
                            <a:pt x="1076" y="785"/>
                          </a:lnTo>
                          <a:lnTo>
                            <a:pt x="1021" y="830"/>
                          </a:lnTo>
                          <a:lnTo>
                            <a:pt x="945" y="882"/>
                          </a:lnTo>
                          <a:lnTo>
                            <a:pt x="869" y="917"/>
                          </a:lnTo>
                          <a:lnTo>
                            <a:pt x="796" y="941"/>
                          </a:lnTo>
                          <a:lnTo>
                            <a:pt x="703" y="965"/>
                          </a:lnTo>
                          <a:lnTo>
                            <a:pt x="634" y="968"/>
                          </a:lnTo>
                          <a:lnTo>
                            <a:pt x="558" y="968"/>
                          </a:lnTo>
                          <a:lnTo>
                            <a:pt x="482" y="955"/>
                          </a:lnTo>
                          <a:lnTo>
                            <a:pt x="399" y="937"/>
                          </a:lnTo>
                          <a:lnTo>
                            <a:pt x="343" y="917"/>
                          </a:lnTo>
                          <a:lnTo>
                            <a:pt x="270" y="879"/>
                          </a:lnTo>
                          <a:lnTo>
                            <a:pt x="207" y="844"/>
                          </a:lnTo>
                          <a:lnTo>
                            <a:pt x="149" y="796"/>
                          </a:lnTo>
                          <a:lnTo>
                            <a:pt x="87" y="730"/>
                          </a:lnTo>
                          <a:lnTo>
                            <a:pt x="28" y="647"/>
                          </a:lnTo>
                          <a:lnTo>
                            <a:pt x="0" y="588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2507" name="Group 43">
                    <a:extLst>
                      <a:ext uri="{FF2B5EF4-FFF2-40B4-BE49-F238E27FC236}">
                        <a16:creationId xmlns:a16="http://schemas.microsoft.com/office/drawing/2014/main" id="{AFF7F308-1840-52AB-832E-83503C270F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5" y="3007"/>
                    <a:ext cx="675" cy="641"/>
                    <a:chOff x="465" y="3007"/>
                    <a:chExt cx="675" cy="641"/>
                  </a:xfrm>
                </p:grpSpPr>
                <p:sp>
                  <p:nvSpPr>
                    <p:cNvPr id="62508" name="Freeform 44">
                      <a:extLst>
                        <a:ext uri="{FF2B5EF4-FFF2-40B4-BE49-F238E27FC236}">
                          <a16:creationId xmlns:a16="http://schemas.microsoft.com/office/drawing/2014/main" id="{1D760C83-00E6-898B-5683-0C0E43A76E6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03" y="3488"/>
                      <a:ext cx="166" cy="160"/>
                    </a:xfrm>
                    <a:custGeom>
                      <a:avLst/>
                      <a:gdLst>
                        <a:gd name="T0" fmla="*/ 0 w 330"/>
                        <a:gd name="T1" fmla="*/ 0 h 320"/>
                        <a:gd name="T2" fmla="*/ 34 w 330"/>
                        <a:gd name="T3" fmla="*/ 64 h 320"/>
                        <a:gd name="T4" fmla="*/ 68 w 330"/>
                        <a:gd name="T5" fmla="*/ 114 h 320"/>
                        <a:gd name="T6" fmla="*/ 104 w 330"/>
                        <a:gd name="T7" fmla="*/ 159 h 320"/>
                        <a:gd name="T8" fmla="*/ 159 w 330"/>
                        <a:gd name="T9" fmla="*/ 213 h 320"/>
                        <a:gd name="T10" fmla="*/ 200 w 330"/>
                        <a:gd name="T11" fmla="*/ 247 h 320"/>
                        <a:gd name="T12" fmla="*/ 253 w 330"/>
                        <a:gd name="T13" fmla="*/ 281 h 320"/>
                        <a:gd name="T14" fmla="*/ 330 w 330"/>
                        <a:gd name="T15" fmla="*/ 320 h 320"/>
                        <a:gd name="T16" fmla="*/ 244 w 330"/>
                        <a:gd name="T17" fmla="*/ 202 h 320"/>
                        <a:gd name="T18" fmla="*/ 196 w 330"/>
                        <a:gd name="T19" fmla="*/ 175 h 320"/>
                        <a:gd name="T20" fmla="*/ 161 w 330"/>
                        <a:gd name="T21" fmla="*/ 150 h 320"/>
                        <a:gd name="T22" fmla="*/ 110 w 330"/>
                        <a:gd name="T23" fmla="*/ 116 h 320"/>
                        <a:gd name="T24" fmla="*/ 71 w 330"/>
                        <a:gd name="T25" fmla="*/ 79 h 320"/>
                        <a:gd name="T26" fmla="*/ 40 w 330"/>
                        <a:gd name="T27" fmla="*/ 48 h 320"/>
                        <a:gd name="T28" fmla="*/ 0 w 330"/>
                        <a:gd name="T29" fmla="*/ 0 h 32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330" h="320">
                          <a:moveTo>
                            <a:pt x="0" y="0"/>
                          </a:moveTo>
                          <a:lnTo>
                            <a:pt x="34" y="64"/>
                          </a:lnTo>
                          <a:lnTo>
                            <a:pt x="68" y="114"/>
                          </a:lnTo>
                          <a:lnTo>
                            <a:pt x="104" y="159"/>
                          </a:lnTo>
                          <a:lnTo>
                            <a:pt x="159" y="213"/>
                          </a:lnTo>
                          <a:lnTo>
                            <a:pt x="200" y="247"/>
                          </a:lnTo>
                          <a:lnTo>
                            <a:pt x="253" y="281"/>
                          </a:lnTo>
                          <a:lnTo>
                            <a:pt x="330" y="320"/>
                          </a:lnTo>
                          <a:lnTo>
                            <a:pt x="244" y="202"/>
                          </a:lnTo>
                          <a:lnTo>
                            <a:pt x="196" y="175"/>
                          </a:lnTo>
                          <a:lnTo>
                            <a:pt x="161" y="150"/>
                          </a:lnTo>
                          <a:lnTo>
                            <a:pt x="110" y="116"/>
                          </a:lnTo>
                          <a:lnTo>
                            <a:pt x="71" y="79"/>
                          </a:lnTo>
                          <a:lnTo>
                            <a:pt x="40" y="4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509" name="Freeform 45">
                      <a:extLst>
                        <a:ext uri="{FF2B5EF4-FFF2-40B4-BE49-F238E27FC236}">
                          <a16:creationId xmlns:a16="http://schemas.microsoft.com/office/drawing/2014/main" id="{AB0D9458-2630-524F-8B19-326FA596382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81" y="3190"/>
                      <a:ext cx="59" cy="314"/>
                    </a:xfrm>
                    <a:custGeom>
                      <a:avLst/>
                      <a:gdLst>
                        <a:gd name="T0" fmla="*/ 22 w 119"/>
                        <a:gd name="T1" fmla="*/ 0 h 629"/>
                        <a:gd name="T2" fmla="*/ 45 w 119"/>
                        <a:gd name="T3" fmla="*/ 43 h 629"/>
                        <a:gd name="T4" fmla="*/ 60 w 119"/>
                        <a:gd name="T5" fmla="*/ 80 h 629"/>
                        <a:gd name="T6" fmla="*/ 76 w 119"/>
                        <a:gd name="T7" fmla="*/ 118 h 629"/>
                        <a:gd name="T8" fmla="*/ 88 w 119"/>
                        <a:gd name="T9" fmla="*/ 154 h 629"/>
                        <a:gd name="T10" fmla="*/ 97 w 119"/>
                        <a:gd name="T11" fmla="*/ 189 h 629"/>
                        <a:gd name="T12" fmla="*/ 114 w 119"/>
                        <a:gd name="T13" fmla="*/ 250 h 629"/>
                        <a:gd name="T14" fmla="*/ 119 w 119"/>
                        <a:gd name="T15" fmla="*/ 310 h 629"/>
                        <a:gd name="T16" fmla="*/ 115 w 119"/>
                        <a:gd name="T17" fmla="*/ 402 h 629"/>
                        <a:gd name="T18" fmla="*/ 107 w 119"/>
                        <a:gd name="T19" fmla="*/ 464 h 629"/>
                        <a:gd name="T20" fmla="*/ 95 w 119"/>
                        <a:gd name="T21" fmla="*/ 515 h 629"/>
                        <a:gd name="T22" fmla="*/ 75 w 119"/>
                        <a:gd name="T23" fmla="*/ 568 h 629"/>
                        <a:gd name="T24" fmla="*/ 49 w 119"/>
                        <a:gd name="T25" fmla="*/ 629 h 629"/>
                        <a:gd name="T26" fmla="*/ 0 w 119"/>
                        <a:gd name="T27" fmla="*/ 510 h 629"/>
                        <a:gd name="T28" fmla="*/ 22 w 119"/>
                        <a:gd name="T29" fmla="*/ 458 h 629"/>
                        <a:gd name="T30" fmla="*/ 32 w 119"/>
                        <a:gd name="T31" fmla="*/ 431 h 629"/>
                        <a:gd name="T32" fmla="*/ 45 w 119"/>
                        <a:gd name="T33" fmla="*/ 395 h 629"/>
                        <a:gd name="T34" fmla="*/ 53 w 119"/>
                        <a:gd name="T35" fmla="*/ 358 h 629"/>
                        <a:gd name="T36" fmla="*/ 60 w 119"/>
                        <a:gd name="T37" fmla="*/ 302 h 629"/>
                        <a:gd name="T38" fmla="*/ 64 w 119"/>
                        <a:gd name="T39" fmla="*/ 255 h 629"/>
                        <a:gd name="T40" fmla="*/ 64 w 119"/>
                        <a:gd name="T41" fmla="*/ 184 h 629"/>
                        <a:gd name="T42" fmla="*/ 53 w 119"/>
                        <a:gd name="T43" fmla="*/ 121 h 629"/>
                        <a:gd name="T44" fmla="*/ 42 w 119"/>
                        <a:gd name="T45" fmla="*/ 69 h 629"/>
                        <a:gd name="T46" fmla="*/ 35 w 119"/>
                        <a:gd name="T47" fmla="*/ 42 h 629"/>
                        <a:gd name="T48" fmla="*/ 22 w 119"/>
                        <a:gd name="T49" fmla="*/ 0 h 62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119" h="629">
                          <a:moveTo>
                            <a:pt x="22" y="0"/>
                          </a:moveTo>
                          <a:lnTo>
                            <a:pt x="45" y="43"/>
                          </a:lnTo>
                          <a:lnTo>
                            <a:pt x="60" y="80"/>
                          </a:lnTo>
                          <a:lnTo>
                            <a:pt x="76" y="118"/>
                          </a:lnTo>
                          <a:lnTo>
                            <a:pt x="88" y="154"/>
                          </a:lnTo>
                          <a:lnTo>
                            <a:pt x="97" y="189"/>
                          </a:lnTo>
                          <a:lnTo>
                            <a:pt x="114" y="250"/>
                          </a:lnTo>
                          <a:lnTo>
                            <a:pt x="119" y="310"/>
                          </a:lnTo>
                          <a:lnTo>
                            <a:pt x="115" y="402"/>
                          </a:lnTo>
                          <a:lnTo>
                            <a:pt x="107" y="464"/>
                          </a:lnTo>
                          <a:lnTo>
                            <a:pt x="95" y="515"/>
                          </a:lnTo>
                          <a:lnTo>
                            <a:pt x="75" y="568"/>
                          </a:lnTo>
                          <a:lnTo>
                            <a:pt x="49" y="629"/>
                          </a:lnTo>
                          <a:lnTo>
                            <a:pt x="0" y="510"/>
                          </a:lnTo>
                          <a:lnTo>
                            <a:pt x="22" y="458"/>
                          </a:lnTo>
                          <a:lnTo>
                            <a:pt x="32" y="431"/>
                          </a:lnTo>
                          <a:lnTo>
                            <a:pt x="45" y="395"/>
                          </a:lnTo>
                          <a:lnTo>
                            <a:pt x="53" y="358"/>
                          </a:lnTo>
                          <a:lnTo>
                            <a:pt x="60" y="302"/>
                          </a:lnTo>
                          <a:lnTo>
                            <a:pt x="64" y="255"/>
                          </a:lnTo>
                          <a:lnTo>
                            <a:pt x="64" y="184"/>
                          </a:lnTo>
                          <a:lnTo>
                            <a:pt x="53" y="121"/>
                          </a:lnTo>
                          <a:lnTo>
                            <a:pt x="42" y="69"/>
                          </a:lnTo>
                          <a:lnTo>
                            <a:pt x="35" y="42"/>
                          </a:lnTo>
                          <a:lnTo>
                            <a:pt x="22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510" name="Freeform 46">
                      <a:extLst>
                        <a:ext uri="{FF2B5EF4-FFF2-40B4-BE49-F238E27FC236}">
                          <a16:creationId xmlns:a16="http://schemas.microsoft.com/office/drawing/2014/main" id="{4968F3A0-9230-06CA-C9D7-15201713109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771" y="3007"/>
                      <a:ext cx="235" cy="95"/>
                    </a:xfrm>
                    <a:custGeom>
                      <a:avLst/>
                      <a:gdLst>
                        <a:gd name="T0" fmla="*/ 0 w 470"/>
                        <a:gd name="T1" fmla="*/ 0 h 190"/>
                        <a:gd name="T2" fmla="*/ 36 w 470"/>
                        <a:gd name="T3" fmla="*/ 69 h 190"/>
                        <a:gd name="T4" fmla="*/ 91 w 470"/>
                        <a:gd name="T5" fmla="*/ 66 h 190"/>
                        <a:gd name="T6" fmla="*/ 142 w 470"/>
                        <a:gd name="T7" fmla="*/ 69 h 190"/>
                        <a:gd name="T8" fmla="*/ 189 w 470"/>
                        <a:gd name="T9" fmla="*/ 76 h 190"/>
                        <a:gd name="T10" fmla="*/ 233 w 470"/>
                        <a:gd name="T11" fmla="*/ 84 h 190"/>
                        <a:gd name="T12" fmla="*/ 277 w 470"/>
                        <a:gd name="T13" fmla="*/ 96 h 190"/>
                        <a:gd name="T14" fmla="*/ 307 w 470"/>
                        <a:gd name="T15" fmla="*/ 105 h 190"/>
                        <a:gd name="T16" fmla="*/ 346 w 470"/>
                        <a:gd name="T17" fmla="*/ 121 h 190"/>
                        <a:gd name="T18" fmla="*/ 391 w 470"/>
                        <a:gd name="T19" fmla="*/ 143 h 190"/>
                        <a:gd name="T20" fmla="*/ 470 w 470"/>
                        <a:gd name="T21" fmla="*/ 190 h 190"/>
                        <a:gd name="T22" fmla="*/ 424 w 470"/>
                        <a:gd name="T23" fmla="*/ 142 h 190"/>
                        <a:gd name="T24" fmla="*/ 392 w 470"/>
                        <a:gd name="T25" fmla="*/ 118 h 190"/>
                        <a:gd name="T26" fmla="*/ 349 w 470"/>
                        <a:gd name="T27" fmla="*/ 90 h 190"/>
                        <a:gd name="T28" fmla="*/ 323 w 470"/>
                        <a:gd name="T29" fmla="*/ 74 h 190"/>
                        <a:gd name="T30" fmla="*/ 264 w 470"/>
                        <a:gd name="T31" fmla="*/ 46 h 190"/>
                        <a:gd name="T32" fmla="*/ 226 w 470"/>
                        <a:gd name="T33" fmla="*/ 32 h 190"/>
                        <a:gd name="T34" fmla="*/ 195 w 470"/>
                        <a:gd name="T35" fmla="*/ 22 h 190"/>
                        <a:gd name="T36" fmla="*/ 166 w 470"/>
                        <a:gd name="T37" fmla="*/ 15 h 190"/>
                        <a:gd name="T38" fmla="*/ 121 w 470"/>
                        <a:gd name="T39" fmla="*/ 7 h 190"/>
                        <a:gd name="T40" fmla="*/ 74 w 470"/>
                        <a:gd name="T41" fmla="*/ 1 h 190"/>
                        <a:gd name="T42" fmla="*/ 21 w 470"/>
                        <a:gd name="T43" fmla="*/ 0 h 190"/>
                        <a:gd name="T44" fmla="*/ 0 w 470"/>
                        <a:gd name="T45" fmla="*/ 0 h 19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</a:cxnLst>
                      <a:rect l="0" t="0" r="r" b="b"/>
                      <a:pathLst>
                        <a:path w="470" h="190">
                          <a:moveTo>
                            <a:pt x="0" y="0"/>
                          </a:moveTo>
                          <a:lnTo>
                            <a:pt x="36" y="69"/>
                          </a:lnTo>
                          <a:lnTo>
                            <a:pt x="91" y="66"/>
                          </a:lnTo>
                          <a:lnTo>
                            <a:pt x="142" y="69"/>
                          </a:lnTo>
                          <a:lnTo>
                            <a:pt x="189" y="76"/>
                          </a:lnTo>
                          <a:lnTo>
                            <a:pt x="233" y="84"/>
                          </a:lnTo>
                          <a:lnTo>
                            <a:pt x="277" y="96"/>
                          </a:lnTo>
                          <a:lnTo>
                            <a:pt x="307" y="105"/>
                          </a:lnTo>
                          <a:lnTo>
                            <a:pt x="346" y="121"/>
                          </a:lnTo>
                          <a:lnTo>
                            <a:pt x="391" y="143"/>
                          </a:lnTo>
                          <a:lnTo>
                            <a:pt x="470" y="190"/>
                          </a:lnTo>
                          <a:lnTo>
                            <a:pt x="424" y="142"/>
                          </a:lnTo>
                          <a:lnTo>
                            <a:pt x="392" y="118"/>
                          </a:lnTo>
                          <a:lnTo>
                            <a:pt x="349" y="90"/>
                          </a:lnTo>
                          <a:lnTo>
                            <a:pt x="323" y="74"/>
                          </a:lnTo>
                          <a:lnTo>
                            <a:pt x="264" y="46"/>
                          </a:lnTo>
                          <a:lnTo>
                            <a:pt x="226" y="32"/>
                          </a:lnTo>
                          <a:lnTo>
                            <a:pt x="195" y="22"/>
                          </a:lnTo>
                          <a:lnTo>
                            <a:pt x="166" y="15"/>
                          </a:lnTo>
                          <a:lnTo>
                            <a:pt x="121" y="7"/>
                          </a:lnTo>
                          <a:lnTo>
                            <a:pt x="74" y="1"/>
                          </a:lnTo>
                          <a:lnTo>
                            <a:pt x="21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511" name="Freeform 47">
                      <a:extLst>
                        <a:ext uri="{FF2B5EF4-FFF2-40B4-BE49-F238E27FC236}">
                          <a16:creationId xmlns:a16="http://schemas.microsoft.com/office/drawing/2014/main" id="{3CC9835D-5B2C-618A-58C1-A9D0258694A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465" y="3141"/>
                      <a:ext cx="75" cy="222"/>
                    </a:xfrm>
                    <a:custGeom>
                      <a:avLst/>
                      <a:gdLst>
                        <a:gd name="T0" fmla="*/ 0 w 150"/>
                        <a:gd name="T1" fmla="*/ 342 h 446"/>
                        <a:gd name="T2" fmla="*/ 3 w 150"/>
                        <a:gd name="T3" fmla="*/ 308 h 446"/>
                        <a:gd name="T4" fmla="*/ 6 w 150"/>
                        <a:gd name="T5" fmla="*/ 270 h 446"/>
                        <a:gd name="T6" fmla="*/ 16 w 150"/>
                        <a:gd name="T7" fmla="*/ 209 h 446"/>
                        <a:gd name="T8" fmla="*/ 27 w 150"/>
                        <a:gd name="T9" fmla="*/ 160 h 446"/>
                        <a:gd name="T10" fmla="*/ 44 w 150"/>
                        <a:gd name="T11" fmla="*/ 117 h 446"/>
                        <a:gd name="T12" fmla="*/ 64 w 150"/>
                        <a:gd name="T13" fmla="*/ 72 h 446"/>
                        <a:gd name="T14" fmla="*/ 83 w 150"/>
                        <a:gd name="T15" fmla="*/ 37 h 446"/>
                        <a:gd name="T16" fmla="*/ 106 w 150"/>
                        <a:gd name="T17" fmla="*/ 0 h 446"/>
                        <a:gd name="T18" fmla="*/ 150 w 150"/>
                        <a:gd name="T19" fmla="*/ 58 h 446"/>
                        <a:gd name="T20" fmla="*/ 124 w 150"/>
                        <a:gd name="T21" fmla="*/ 92 h 446"/>
                        <a:gd name="T22" fmla="*/ 106 w 150"/>
                        <a:gd name="T23" fmla="*/ 124 h 446"/>
                        <a:gd name="T24" fmla="*/ 91 w 150"/>
                        <a:gd name="T25" fmla="*/ 152 h 446"/>
                        <a:gd name="T26" fmla="*/ 69 w 150"/>
                        <a:gd name="T27" fmla="*/ 193 h 446"/>
                        <a:gd name="T28" fmla="*/ 55 w 150"/>
                        <a:gd name="T29" fmla="*/ 228 h 446"/>
                        <a:gd name="T30" fmla="*/ 47 w 150"/>
                        <a:gd name="T31" fmla="*/ 263 h 446"/>
                        <a:gd name="T32" fmla="*/ 37 w 150"/>
                        <a:gd name="T33" fmla="*/ 297 h 446"/>
                        <a:gd name="T34" fmla="*/ 30 w 150"/>
                        <a:gd name="T35" fmla="*/ 335 h 446"/>
                        <a:gd name="T36" fmla="*/ 24 w 150"/>
                        <a:gd name="T37" fmla="*/ 381 h 446"/>
                        <a:gd name="T38" fmla="*/ 19 w 150"/>
                        <a:gd name="T39" fmla="*/ 427 h 446"/>
                        <a:gd name="T40" fmla="*/ 11 w 150"/>
                        <a:gd name="T41" fmla="*/ 446 h 446"/>
                        <a:gd name="T42" fmla="*/ 0 w 150"/>
                        <a:gd name="T43" fmla="*/ 342 h 4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</a:cxnLst>
                      <a:rect l="0" t="0" r="r" b="b"/>
                      <a:pathLst>
                        <a:path w="150" h="446">
                          <a:moveTo>
                            <a:pt x="0" y="342"/>
                          </a:moveTo>
                          <a:lnTo>
                            <a:pt x="3" y="308"/>
                          </a:lnTo>
                          <a:lnTo>
                            <a:pt x="6" y="270"/>
                          </a:lnTo>
                          <a:lnTo>
                            <a:pt x="16" y="209"/>
                          </a:lnTo>
                          <a:lnTo>
                            <a:pt x="27" y="160"/>
                          </a:lnTo>
                          <a:lnTo>
                            <a:pt x="44" y="117"/>
                          </a:lnTo>
                          <a:lnTo>
                            <a:pt x="64" y="72"/>
                          </a:lnTo>
                          <a:lnTo>
                            <a:pt x="83" y="37"/>
                          </a:lnTo>
                          <a:lnTo>
                            <a:pt x="106" y="0"/>
                          </a:lnTo>
                          <a:lnTo>
                            <a:pt x="150" y="58"/>
                          </a:lnTo>
                          <a:lnTo>
                            <a:pt x="124" y="92"/>
                          </a:lnTo>
                          <a:lnTo>
                            <a:pt x="106" y="124"/>
                          </a:lnTo>
                          <a:lnTo>
                            <a:pt x="91" y="152"/>
                          </a:lnTo>
                          <a:lnTo>
                            <a:pt x="69" y="193"/>
                          </a:lnTo>
                          <a:lnTo>
                            <a:pt x="55" y="228"/>
                          </a:lnTo>
                          <a:lnTo>
                            <a:pt x="47" y="263"/>
                          </a:lnTo>
                          <a:lnTo>
                            <a:pt x="37" y="297"/>
                          </a:lnTo>
                          <a:lnTo>
                            <a:pt x="30" y="335"/>
                          </a:lnTo>
                          <a:lnTo>
                            <a:pt x="24" y="381"/>
                          </a:lnTo>
                          <a:lnTo>
                            <a:pt x="19" y="427"/>
                          </a:lnTo>
                          <a:lnTo>
                            <a:pt x="11" y="446"/>
                          </a:lnTo>
                          <a:lnTo>
                            <a:pt x="0" y="342"/>
                          </a:lnTo>
                          <a:close/>
                        </a:path>
                      </a:pathLst>
                    </a:custGeom>
                    <a:solidFill>
                      <a:srgbClr val="80808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62512" name="Oval 48">
                  <a:extLst>
                    <a:ext uri="{FF2B5EF4-FFF2-40B4-BE49-F238E27FC236}">
                      <a16:creationId xmlns:a16="http://schemas.microsoft.com/office/drawing/2014/main" id="{5C187E64-2F32-53B8-AF2E-3A5F257F01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" y="3041"/>
                  <a:ext cx="666" cy="637"/>
                </a:xfrm>
                <a:prstGeom prst="ellips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2513" name="Group 49">
                  <a:extLst>
                    <a:ext uri="{FF2B5EF4-FFF2-40B4-BE49-F238E27FC236}">
                      <a16:creationId xmlns:a16="http://schemas.microsoft.com/office/drawing/2014/main" id="{16D9A2FA-83A4-4DB2-4343-9399E10C7DF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8" y="2989"/>
                  <a:ext cx="666" cy="638"/>
                  <a:chOff x="448" y="2989"/>
                  <a:chExt cx="666" cy="638"/>
                </a:xfrm>
              </p:grpSpPr>
              <p:sp>
                <p:nvSpPr>
                  <p:cNvPr id="62514" name="Oval 50">
                    <a:extLst>
                      <a:ext uri="{FF2B5EF4-FFF2-40B4-BE49-F238E27FC236}">
                        <a16:creationId xmlns:a16="http://schemas.microsoft.com/office/drawing/2014/main" id="{F7254A72-7DA2-BC9A-85A0-6A12037B4C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56" y="2998"/>
                    <a:ext cx="650" cy="622"/>
                  </a:xfrm>
                  <a:prstGeom prst="ellipse">
                    <a:avLst/>
                  </a:prstGeom>
                  <a:noFill/>
                  <a:ln w="36513">
                    <a:solidFill>
                      <a:srgbClr val="9F9F9F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15" name="Oval 51">
                    <a:extLst>
                      <a:ext uri="{FF2B5EF4-FFF2-40B4-BE49-F238E27FC236}">
                        <a16:creationId xmlns:a16="http://schemas.microsoft.com/office/drawing/2014/main" id="{73CE16F3-7BEF-A6F3-6E64-83B5267900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" y="2989"/>
                    <a:ext cx="666" cy="638"/>
                  </a:xfrm>
                  <a:prstGeom prst="ellipse">
                    <a:avLst/>
                  </a:prstGeom>
                  <a:noFill/>
                  <a:ln w="1428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16" name="Oval 52">
                    <a:extLst>
                      <a:ext uri="{FF2B5EF4-FFF2-40B4-BE49-F238E27FC236}">
                        <a16:creationId xmlns:a16="http://schemas.microsoft.com/office/drawing/2014/main" id="{B5DFC1A1-0ED4-3658-99B9-B436260CFBC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7" y="3007"/>
                    <a:ext cx="628" cy="603"/>
                  </a:xfrm>
                  <a:prstGeom prst="ellips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2517" name="Group 53">
                <a:extLst>
                  <a:ext uri="{FF2B5EF4-FFF2-40B4-BE49-F238E27FC236}">
                    <a16:creationId xmlns:a16="http://schemas.microsoft.com/office/drawing/2014/main" id="{C68F2EF0-5B59-3D2C-2AA5-B497964993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5" y="3589"/>
                <a:ext cx="341" cy="533"/>
                <a:chOff x="925" y="3589"/>
                <a:chExt cx="341" cy="533"/>
              </a:xfrm>
            </p:grpSpPr>
            <p:sp>
              <p:nvSpPr>
                <p:cNvPr id="62518" name="Freeform 54">
                  <a:extLst>
                    <a:ext uri="{FF2B5EF4-FFF2-40B4-BE49-F238E27FC236}">
                      <a16:creationId xmlns:a16="http://schemas.microsoft.com/office/drawing/2014/main" id="{ADBCC936-2C57-9DB3-DFA6-598B831912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8" y="3617"/>
                  <a:ext cx="325" cy="465"/>
                </a:xfrm>
                <a:custGeom>
                  <a:avLst/>
                  <a:gdLst>
                    <a:gd name="T0" fmla="*/ 0 w 649"/>
                    <a:gd name="T1" fmla="*/ 69 h 930"/>
                    <a:gd name="T2" fmla="*/ 461 w 649"/>
                    <a:gd name="T3" fmla="*/ 930 h 930"/>
                    <a:gd name="T4" fmla="*/ 649 w 649"/>
                    <a:gd name="T5" fmla="*/ 834 h 930"/>
                    <a:gd name="T6" fmla="*/ 186 w 649"/>
                    <a:gd name="T7" fmla="*/ 0 h 930"/>
                    <a:gd name="T8" fmla="*/ 0 w 649"/>
                    <a:gd name="T9" fmla="*/ 69 h 9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49" h="930">
                      <a:moveTo>
                        <a:pt x="0" y="69"/>
                      </a:moveTo>
                      <a:lnTo>
                        <a:pt x="461" y="930"/>
                      </a:lnTo>
                      <a:lnTo>
                        <a:pt x="649" y="834"/>
                      </a:lnTo>
                      <a:lnTo>
                        <a:pt x="186" y="0"/>
                      </a:lnTo>
                      <a:lnTo>
                        <a:pt x="0" y="69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19" name="Arc 55">
                  <a:extLst>
                    <a:ext uri="{FF2B5EF4-FFF2-40B4-BE49-F238E27FC236}">
                      <a16:creationId xmlns:a16="http://schemas.microsoft.com/office/drawing/2014/main" id="{03922F61-F12E-4C8F-3ECD-797CA82431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6" y="3589"/>
                  <a:ext cx="99" cy="60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811 w 42151"/>
                    <a:gd name="T1" fmla="*/ 27464 h 27464"/>
                    <a:gd name="T2" fmla="*/ 42151 w 42151"/>
                    <a:gd name="T3" fmla="*/ 14950 h 27464"/>
                    <a:gd name="T4" fmla="*/ 21600 w 42151"/>
                    <a:gd name="T5" fmla="*/ 21600 h 274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151" h="27464" fill="none" extrusionOk="0">
                      <a:moveTo>
                        <a:pt x="811" y="27463"/>
                      </a:moveTo>
                      <a:cubicBezTo>
                        <a:pt x="272" y="25555"/>
                        <a:pt x="0" y="2358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967" y="0"/>
                        <a:pt x="39266" y="6037"/>
                        <a:pt x="42150" y="14950"/>
                      </a:cubicBezTo>
                    </a:path>
                    <a:path w="42151" h="27464" stroke="0" extrusionOk="0">
                      <a:moveTo>
                        <a:pt x="811" y="27463"/>
                      </a:moveTo>
                      <a:cubicBezTo>
                        <a:pt x="272" y="25555"/>
                        <a:pt x="0" y="23582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967" y="0"/>
                        <a:pt x="39266" y="6037"/>
                        <a:pt x="42150" y="1495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20" name="Arc 56">
                  <a:extLst>
                    <a:ext uri="{FF2B5EF4-FFF2-40B4-BE49-F238E27FC236}">
                      <a16:creationId xmlns:a16="http://schemas.microsoft.com/office/drawing/2014/main" id="{44EB326D-D62B-FD06-76FC-BCD93BD972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8" y="3596"/>
                  <a:ext cx="99" cy="58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157 w 42111"/>
                    <a:gd name="T1" fmla="*/ 24200 h 24200"/>
                    <a:gd name="T2" fmla="*/ 42111 w 42111"/>
                    <a:gd name="T3" fmla="*/ 14829 h 24200"/>
                    <a:gd name="T4" fmla="*/ 21600 w 42111"/>
                    <a:gd name="T5" fmla="*/ 21600 h 24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111" h="24200" fill="none" extrusionOk="0">
                      <a:moveTo>
                        <a:pt x="157" y="24199"/>
                      </a:moveTo>
                      <a:cubicBezTo>
                        <a:pt x="52" y="23337"/>
                        <a:pt x="0" y="2246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920" y="0"/>
                        <a:pt x="39189" y="5978"/>
                        <a:pt x="42111" y="14828"/>
                      </a:cubicBezTo>
                    </a:path>
                    <a:path w="42111" h="24200" stroke="0" extrusionOk="0">
                      <a:moveTo>
                        <a:pt x="157" y="24199"/>
                      </a:moveTo>
                      <a:cubicBezTo>
                        <a:pt x="52" y="23337"/>
                        <a:pt x="0" y="2246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920" y="0"/>
                        <a:pt x="39189" y="5978"/>
                        <a:pt x="42111" y="14828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21" name="Freeform 57">
                  <a:extLst>
                    <a:ext uri="{FF2B5EF4-FFF2-40B4-BE49-F238E27FC236}">
                      <a16:creationId xmlns:a16="http://schemas.microsoft.com/office/drawing/2014/main" id="{B26BA1E9-11D9-827B-415E-D8FB3C024C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5" y="3597"/>
                  <a:ext cx="62" cy="119"/>
                </a:xfrm>
                <a:custGeom>
                  <a:avLst/>
                  <a:gdLst>
                    <a:gd name="T0" fmla="*/ 3 w 123"/>
                    <a:gd name="T1" fmla="*/ 111 h 239"/>
                    <a:gd name="T2" fmla="*/ 0 w 123"/>
                    <a:gd name="T3" fmla="*/ 95 h 239"/>
                    <a:gd name="T4" fmla="*/ 0 w 123"/>
                    <a:gd name="T5" fmla="*/ 80 h 239"/>
                    <a:gd name="T6" fmla="*/ 2 w 123"/>
                    <a:gd name="T7" fmla="*/ 67 h 239"/>
                    <a:gd name="T8" fmla="*/ 7 w 123"/>
                    <a:gd name="T9" fmla="*/ 49 h 239"/>
                    <a:gd name="T10" fmla="*/ 14 w 123"/>
                    <a:gd name="T11" fmla="*/ 34 h 239"/>
                    <a:gd name="T12" fmla="*/ 24 w 123"/>
                    <a:gd name="T13" fmla="*/ 20 h 239"/>
                    <a:gd name="T14" fmla="*/ 36 w 123"/>
                    <a:gd name="T15" fmla="*/ 8 h 239"/>
                    <a:gd name="T16" fmla="*/ 47 w 123"/>
                    <a:gd name="T17" fmla="*/ 0 h 239"/>
                    <a:gd name="T18" fmla="*/ 123 w 123"/>
                    <a:gd name="T19" fmla="*/ 129 h 239"/>
                    <a:gd name="T20" fmla="*/ 109 w 123"/>
                    <a:gd name="T21" fmla="*/ 137 h 239"/>
                    <a:gd name="T22" fmla="*/ 100 w 123"/>
                    <a:gd name="T23" fmla="*/ 146 h 239"/>
                    <a:gd name="T24" fmla="*/ 91 w 123"/>
                    <a:gd name="T25" fmla="*/ 156 h 239"/>
                    <a:gd name="T26" fmla="*/ 84 w 123"/>
                    <a:gd name="T27" fmla="*/ 167 h 239"/>
                    <a:gd name="T28" fmla="*/ 76 w 123"/>
                    <a:gd name="T29" fmla="*/ 188 h 239"/>
                    <a:gd name="T30" fmla="*/ 71 w 123"/>
                    <a:gd name="T31" fmla="*/ 216 h 239"/>
                    <a:gd name="T32" fmla="*/ 71 w 123"/>
                    <a:gd name="T33" fmla="*/ 239 h 239"/>
                    <a:gd name="T34" fmla="*/ 3 w 123"/>
                    <a:gd name="T35" fmla="*/ 111 h 2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23" h="239">
                      <a:moveTo>
                        <a:pt x="3" y="111"/>
                      </a:moveTo>
                      <a:lnTo>
                        <a:pt x="0" y="95"/>
                      </a:lnTo>
                      <a:lnTo>
                        <a:pt x="0" y="80"/>
                      </a:lnTo>
                      <a:lnTo>
                        <a:pt x="2" y="67"/>
                      </a:lnTo>
                      <a:lnTo>
                        <a:pt x="7" y="49"/>
                      </a:lnTo>
                      <a:lnTo>
                        <a:pt x="14" y="34"/>
                      </a:lnTo>
                      <a:lnTo>
                        <a:pt x="24" y="20"/>
                      </a:lnTo>
                      <a:lnTo>
                        <a:pt x="36" y="8"/>
                      </a:lnTo>
                      <a:lnTo>
                        <a:pt x="47" y="0"/>
                      </a:lnTo>
                      <a:lnTo>
                        <a:pt x="123" y="129"/>
                      </a:lnTo>
                      <a:lnTo>
                        <a:pt x="109" y="137"/>
                      </a:lnTo>
                      <a:lnTo>
                        <a:pt x="100" y="146"/>
                      </a:lnTo>
                      <a:lnTo>
                        <a:pt x="91" y="156"/>
                      </a:lnTo>
                      <a:lnTo>
                        <a:pt x="84" y="167"/>
                      </a:lnTo>
                      <a:lnTo>
                        <a:pt x="76" y="188"/>
                      </a:lnTo>
                      <a:lnTo>
                        <a:pt x="71" y="216"/>
                      </a:lnTo>
                      <a:lnTo>
                        <a:pt x="71" y="239"/>
                      </a:lnTo>
                      <a:lnTo>
                        <a:pt x="3" y="111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22" name="Arc 58">
                  <a:extLst>
                    <a:ext uri="{FF2B5EF4-FFF2-40B4-BE49-F238E27FC236}">
                      <a16:creationId xmlns:a16="http://schemas.microsoft.com/office/drawing/2014/main" id="{DB4AB62E-F4C6-C373-2F4A-0842C2341A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5" y="3593"/>
                  <a:ext cx="51" cy="57"/>
                </a:xfrm>
                <a:custGeom>
                  <a:avLst/>
                  <a:gdLst>
                    <a:gd name="G0" fmla="+- 21600 0 0"/>
                    <a:gd name="G1" fmla="+- 20159 0 0"/>
                    <a:gd name="G2" fmla="+- 21600 0 0"/>
                    <a:gd name="T0" fmla="*/ 725 w 21600"/>
                    <a:gd name="T1" fmla="*/ 25707 h 25707"/>
                    <a:gd name="T2" fmla="*/ 13843 w 21600"/>
                    <a:gd name="T3" fmla="*/ 0 h 25707"/>
                    <a:gd name="T4" fmla="*/ 21600 w 21600"/>
                    <a:gd name="T5" fmla="*/ 20159 h 257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5707" fill="none" extrusionOk="0">
                      <a:moveTo>
                        <a:pt x="724" y="25707"/>
                      </a:moveTo>
                      <a:cubicBezTo>
                        <a:pt x="243" y="23896"/>
                        <a:pt x="0" y="22031"/>
                        <a:pt x="0" y="20159"/>
                      </a:cubicBezTo>
                      <a:cubicBezTo>
                        <a:pt x="0" y="11222"/>
                        <a:pt x="5502" y="3209"/>
                        <a:pt x="13842" y="-1"/>
                      </a:cubicBezTo>
                    </a:path>
                    <a:path w="21600" h="25707" stroke="0" extrusionOk="0">
                      <a:moveTo>
                        <a:pt x="724" y="25707"/>
                      </a:moveTo>
                      <a:cubicBezTo>
                        <a:pt x="243" y="23896"/>
                        <a:pt x="0" y="22031"/>
                        <a:pt x="0" y="20159"/>
                      </a:cubicBezTo>
                      <a:cubicBezTo>
                        <a:pt x="0" y="11222"/>
                        <a:pt x="5502" y="3209"/>
                        <a:pt x="13842" y="-1"/>
                      </a:cubicBezTo>
                      <a:lnTo>
                        <a:pt x="21600" y="20159"/>
                      </a:lnTo>
                      <a:close/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23" name="Arc 59">
                  <a:extLst>
                    <a:ext uri="{FF2B5EF4-FFF2-40B4-BE49-F238E27FC236}">
                      <a16:creationId xmlns:a16="http://schemas.microsoft.com/office/drawing/2014/main" id="{E481FC2B-1A0C-4264-CF5F-624BAE109A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2" y="3654"/>
                  <a:ext cx="99" cy="59"/>
                </a:xfrm>
                <a:custGeom>
                  <a:avLst/>
                  <a:gdLst>
                    <a:gd name="G0" fmla="+- 21600 0 0"/>
                    <a:gd name="G1" fmla="+- 21600 0 0"/>
                    <a:gd name="G2" fmla="+- 21600 0 0"/>
                    <a:gd name="T0" fmla="*/ 697 w 42323"/>
                    <a:gd name="T1" fmla="*/ 27042 h 27042"/>
                    <a:gd name="T2" fmla="*/ 42323 w 42323"/>
                    <a:gd name="T3" fmla="*/ 15506 h 27042"/>
                    <a:gd name="T4" fmla="*/ 21600 w 42323"/>
                    <a:gd name="T5" fmla="*/ 21600 h 270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323" h="27042" fill="none" extrusionOk="0">
                      <a:moveTo>
                        <a:pt x="696" y="27042"/>
                      </a:moveTo>
                      <a:cubicBezTo>
                        <a:pt x="234" y="25265"/>
                        <a:pt x="0" y="2343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182" y="0"/>
                        <a:pt x="39619" y="6313"/>
                        <a:pt x="42322" y="15506"/>
                      </a:cubicBezTo>
                    </a:path>
                    <a:path w="42323" h="27042" stroke="0" extrusionOk="0">
                      <a:moveTo>
                        <a:pt x="696" y="27042"/>
                      </a:moveTo>
                      <a:cubicBezTo>
                        <a:pt x="234" y="25265"/>
                        <a:pt x="0" y="23436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1182" y="0"/>
                        <a:pt x="39619" y="6313"/>
                        <a:pt x="42322" y="15506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solidFill>
                  <a:srgbClr val="7F3F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2524" name="Group 60">
                  <a:extLst>
                    <a:ext uri="{FF2B5EF4-FFF2-40B4-BE49-F238E27FC236}">
                      <a16:creationId xmlns:a16="http://schemas.microsoft.com/office/drawing/2014/main" id="{1FCD31D3-86DD-03EC-6F3D-71F2DFA599F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5" y="3664"/>
                  <a:ext cx="105" cy="68"/>
                  <a:chOff x="965" y="3664"/>
                  <a:chExt cx="105" cy="68"/>
                </a:xfrm>
              </p:grpSpPr>
              <p:grpSp>
                <p:nvGrpSpPr>
                  <p:cNvPr id="62525" name="Group 61">
                    <a:extLst>
                      <a:ext uri="{FF2B5EF4-FFF2-40B4-BE49-F238E27FC236}">
                        <a16:creationId xmlns:a16="http://schemas.microsoft.com/office/drawing/2014/main" id="{D000F465-1C58-B2DC-B294-2DBD92789B5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65" y="3664"/>
                    <a:ext cx="100" cy="58"/>
                    <a:chOff x="965" y="3664"/>
                    <a:chExt cx="100" cy="58"/>
                  </a:xfrm>
                </p:grpSpPr>
                <p:sp>
                  <p:nvSpPr>
                    <p:cNvPr id="62526" name="Arc 62">
                      <a:extLst>
                        <a:ext uri="{FF2B5EF4-FFF2-40B4-BE49-F238E27FC236}">
                          <a16:creationId xmlns:a16="http://schemas.microsoft.com/office/drawing/2014/main" id="{82A98F34-61B1-A146-405A-8B1ABBB1144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65" y="3664"/>
                      <a:ext cx="100" cy="58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602 w 42574"/>
                        <a:gd name="T1" fmla="*/ 26665 h 26665"/>
                        <a:gd name="T2" fmla="*/ 42574 w 42574"/>
                        <a:gd name="T3" fmla="*/ 16436 h 26665"/>
                        <a:gd name="T4" fmla="*/ 21600 w 42574"/>
                        <a:gd name="T5" fmla="*/ 21600 h 2666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2574" h="26665" fill="none" extrusionOk="0">
                          <a:moveTo>
                            <a:pt x="602" y="26664"/>
                          </a:moveTo>
                          <a:cubicBezTo>
                            <a:pt x="202" y="25006"/>
                            <a:pt x="0" y="23306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540" y="0"/>
                            <a:pt x="40197" y="6784"/>
                            <a:pt x="42573" y="16436"/>
                          </a:cubicBezTo>
                        </a:path>
                        <a:path w="42574" h="26665" stroke="0" extrusionOk="0">
                          <a:moveTo>
                            <a:pt x="602" y="26664"/>
                          </a:moveTo>
                          <a:cubicBezTo>
                            <a:pt x="202" y="25006"/>
                            <a:pt x="0" y="23306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540" y="0"/>
                            <a:pt x="40197" y="6784"/>
                            <a:pt x="42573" y="16436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527" name="Arc 63">
                      <a:extLst>
                        <a:ext uri="{FF2B5EF4-FFF2-40B4-BE49-F238E27FC236}">
                          <a16:creationId xmlns:a16="http://schemas.microsoft.com/office/drawing/2014/main" id="{E44C499D-A710-0E8C-721A-2BF910AEFDE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65" y="3670"/>
                      <a:ext cx="51" cy="52"/>
                    </a:xfrm>
                    <a:custGeom>
                      <a:avLst/>
                      <a:gdLst>
                        <a:gd name="G0" fmla="+- 21600 0 0"/>
                        <a:gd name="G1" fmla="+- 18968 0 0"/>
                        <a:gd name="G2" fmla="+- 21600 0 0"/>
                        <a:gd name="T0" fmla="*/ 602 w 21600"/>
                        <a:gd name="T1" fmla="*/ 24033 h 24033"/>
                        <a:gd name="T2" fmla="*/ 11266 w 21600"/>
                        <a:gd name="T3" fmla="*/ 0 h 24033"/>
                        <a:gd name="T4" fmla="*/ 21600 w 21600"/>
                        <a:gd name="T5" fmla="*/ 18968 h 240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4033" fill="none" extrusionOk="0">
                          <a:moveTo>
                            <a:pt x="602" y="24032"/>
                          </a:moveTo>
                          <a:cubicBezTo>
                            <a:pt x="202" y="22374"/>
                            <a:pt x="0" y="20674"/>
                            <a:pt x="0" y="18968"/>
                          </a:cubicBezTo>
                          <a:cubicBezTo>
                            <a:pt x="0" y="11059"/>
                            <a:pt x="4321" y="3783"/>
                            <a:pt x="11266" y="0"/>
                          </a:cubicBezTo>
                        </a:path>
                        <a:path w="21600" h="24033" stroke="0" extrusionOk="0">
                          <a:moveTo>
                            <a:pt x="602" y="24032"/>
                          </a:moveTo>
                          <a:cubicBezTo>
                            <a:pt x="202" y="22374"/>
                            <a:pt x="0" y="20674"/>
                            <a:pt x="0" y="18968"/>
                          </a:cubicBezTo>
                          <a:cubicBezTo>
                            <a:pt x="0" y="11059"/>
                            <a:pt x="4321" y="3783"/>
                            <a:pt x="11266" y="0"/>
                          </a:cubicBezTo>
                          <a:lnTo>
                            <a:pt x="21600" y="18968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528" name="Arc 64">
                      <a:extLst>
                        <a:ext uri="{FF2B5EF4-FFF2-40B4-BE49-F238E27FC236}">
                          <a16:creationId xmlns:a16="http://schemas.microsoft.com/office/drawing/2014/main" id="{7A0169D4-3B18-0251-696B-43130D1FE91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66" y="3664"/>
                      <a:ext cx="99" cy="58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491 w 42323"/>
                        <a:gd name="T1" fmla="*/ 26180 h 26180"/>
                        <a:gd name="T2" fmla="*/ 42323 w 42323"/>
                        <a:gd name="T3" fmla="*/ 15506 h 26180"/>
                        <a:gd name="T4" fmla="*/ 21600 w 42323"/>
                        <a:gd name="T5" fmla="*/ 21600 h 261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2323" h="26180" fill="none" extrusionOk="0">
                          <a:moveTo>
                            <a:pt x="491" y="26179"/>
                          </a:moveTo>
                          <a:cubicBezTo>
                            <a:pt x="164" y="24675"/>
                            <a:pt x="0" y="2313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182" y="0"/>
                            <a:pt x="39619" y="6313"/>
                            <a:pt x="42322" y="15506"/>
                          </a:cubicBezTo>
                        </a:path>
                        <a:path w="42323" h="26180" stroke="0" extrusionOk="0">
                          <a:moveTo>
                            <a:pt x="491" y="26179"/>
                          </a:moveTo>
                          <a:cubicBezTo>
                            <a:pt x="164" y="24675"/>
                            <a:pt x="0" y="2313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182" y="0"/>
                            <a:pt x="39619" y="6313"/>
                            <a:pt x="42322" y="15506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2529" name="Arc 65">
                    <a:extLst>
                      <a:ext uri="{FF2B5EF4-FFF2-40B4-BE49-F238E27FC236}">
                        <a16:creationId xmlns:a16="http://schemas.microsoft.com/office/drawing/2014/main" id="{ACC02F24-EA92-4306-98CF-AF095CCB69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71" y="3674"/>
                    <a:ext cx="99" cy="58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491 w 42357"/>
                      <a:gd name="T1" fmla="*/ 26180 h 26180"/>
                      <a:gd name="T2" fmla="*/ 42357 w 42357"/>
                      <a:gd name="T3" fmla="*/ 15623 h 26180"/>
                      <a:gd name="T4" fmla="*/ 21600 w 42357"/>
                      <a:gd name="T5" fmla="*/ 21600 h 261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2357" h="26180" fill="none" extrusionOk="0">
                        <a:moveTo>
                          <a:pt x="491" y="26179"/>
                        </a:moveTo>
                        <a:cubicBezTo>
                          <a:pt x="164" y="24675"/>
                          <a:pt x="0" y="2313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227" y="0"/>
                          <a:pt x="39692" y="6371"/>
                          <a:pt x="42356" y="15623"/>
                        </a:cubicBezTo>
                      </a:path>
                      <a:path w="42357" h="26180" stroke="0" extrusionOk="0">
                        <a:moveTo>
                          <a:pt x="491" y="26179"/>
                        </a:moveTo>
                        <a:cubicBezTo>
                          <a:pt x="164" y="24675"/>
                          <a:pt x="0" y="2313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227" y="0"/>
                          <a:pt x="39692" y="6371"/>
                          <a:pt x="42356" y="15623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2530" name="Group 66">
                  <a:extLst>
                    <a:ext uri="{FF2B5EF4-FFF2-40B4-BE49-F238E27FC236}">
                      <a16:creationId xmlns:a16="http://schemas.microsoft.com/office/drawing/2014/main" id="{E6EE1A4A-0AF9-5951-BFDC-48C8945B39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75" y="3683"/>
                  <a:ext cx="105" cy="68"/>
                  <a:chOff x="975" y="3683"/>
                  <a:chExt cx="105" cy="68"/>
                </a:xfrm>
              </p:grpSpPr>
              <p:grpSp>
                <p:nvGrpSpPr>
                  <p:cNvPr id="62531" name="Group 67">
                    <a:extLst>
                      <a:ext uri="{FF2B5EF4-FFF2-40B4-BE49-F238E27FC236}">
                        <a16:creationId xmlns:a16="http://schemas.microsoft.com/office/drawing/2014/main" id="{A14B3F3A-9C6F-3E95-E78E-8E963A36491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75" y="3683"/>
                    <a:ext cx="100" cy="58"/>
                    <a:chOff x="975" y="3683"/>
                    <a:chExt cx="100" cy="58"/>
                  </a:xfrm>
                </p:grpSpPr>
                <p:sp>
                  <p:nvSpPr>
                    <p:cNvPr id="62532" name="Arc 68">
                      <a:extLst>
                        <a:ext uri="{FF2B5EF4-FFF2-40B4-BE49-F238E27FC236}">
                          <a16:creationId xmlns:a16="http://schemas.microsoft.com/office/drawing/2014/main" id="{292F29E8-19A4-B58D-20A3-E793A55EAA9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75" y="3684"/>
                      <a:ext cx="100" cy="57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501 w 42574"/>
                        <a:gd name="T1" fmla="*/ 26227 h 26227"/>
                        <a:gd name="T2" fmla="*/ 42574 w 42574"/>
                        <a:gd name="T3" fmla="*/ 16436 h 26227"/>
                        <a:gd name="T4" fmla="*/ 21600 w 42574"/>
                        <a:gd name="T5" fmla="*/ 21600 h 2622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2574" h="26227" fill="none" extrusionOk="0">
                          <a:moveTo>
                            <a:pt x="501" y="26226"/>
                          </a:moveTo>
                          <a:cubicBezTo>
                            <a:pt x="168" y="24707"/>
                            <a:pt x="0" y="23155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540" y="0"/>
                            <a:pt x="40197" y="6784"/>
                            <a:pt x="42573" y="16436"/>
                          </a:cubicBezTo>
                        </a:path>
                        <a:path w="42574" h="26227" stroke="0" extrusionOk="0">
                          <a:moveTo>
                            <a:pt x="501" y="26226"/>
                          </a:moveTo>
                          <a:cubicBezTo>
                            <a:pt x="168" y="24707"/>
                            <a:pt x="0" y="23155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540" y="0"/>
                            <a:pt x="40197" y="6784"/>
                            <a:pt x="42573" y="16436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533" name="Arc 69">
                      <a:extLst>
                        <a:ext uri="{FF2B5EF4-FFF2-40B4-BE49-F238E27FC236}">
                          <a16:creationId xmlns:a16="http://schemas.microsoft.com/office/drawing/2014/main" id="{5F54EFA5-A73E-E57D-51C9-94CC74DC193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75" y="3690"/>
                      <a:ext cx="51" cy="51"/>
                    </a:xfrm>
                    <a:custGeom>
                      <a:avLst/>
                      <a:gdLst>
                        <a:gd name="G0" fmla="+- 21600 0 0"/>
                        <a:gd name="G1" fmla="+- 18968 0 0"/>
                        <a:gd name="G2" fmla="+- 21600 0 0"/>
                        <a:gd name="T0" fmla="*/ 501 w 21600"/>
                        <a:gd name="T1" fmla="*/ 23595 h 23595"/>
                        <a:gd name="T2" fmla="*/ 11266 w 21600"/>
                        <a:gd name="T3" fmla="*/ 0 h 23595"/>
                        <a:gd name="T4" fmla="*/ 21600 w 21600"/>
                        <a:gd name="T5" fmla="*/ 18968 h 235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3595" fill="none" extrusionOk="0">
                          <a:moveTo>
                            <a:pt x="501" y="23594"/>
                          </a:moveTo>
                          <a:cubicBezTo>
                            <a:pt x="168" y="22075"/>
                            <a:pt x="0" y="20523"/>
                            <a:pt x="0" y="18968"/>
                          </a:cubicBezTo>
                          <a:cubicBezTo>
                            <a:pt x="0" y="11059"/>
                            <a:pt x="4321" y="3783"/>
                            <a:pt x="11266" y="0"/>
                          </a:cubicBezTo>
                        </a:path>
                        <a:path w="21600" h="23595" stroke="0" extrusionOk="0">
                          <a:moveTo>
                            <a:pt x="501" y="23594"/>
                          </a:moveTo>
                          <a:cubicBezTo>
                            <a:pt x="168" y="22075"/>
                            <a:pt x="0" y="20523"/>
                            <a:pt x="0" y="18968"/>
                          </a:cubicBezTo>
                          <a:cubicBezTo>
                            <a:pt x="0" y="11059"/>
                            <a:pt x="4321" y="3783"/>
                            <a:pt x="11266" y="0"/>
                          </a:cubicBezTo>
                          <a:lnTo>
                            <a:pt x="21600" y="18968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534" name="Arc 70">
                      <a:extLst>
                        <a:ext uri="{FF2B5EF4-FFF2-40B4-BE49-F238E27FC236}">
                          <a16:creationId xmlns:a16="http://schemas.microsoft.com/office/drawing/2014/main" id="{9723947B-32EF-57E1-A557-528DBF1B583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75" y="3683"/>
                      <a:ext cx="100" cy="58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501 w 42462"/>
                        <a:gd name="T1" fmla="*/ 26223 h 26223"/>
                        <a:gd name="T2" fmla="*/ 42462 w 42462"/>
                        <a:gd name="T3" fmla="*/ 16000 h 26223"/>
                        <a:gd name="T4" fmla="*/ 21600 w 42462"/>
                        <a:gd name="T5" fmla="*/ 21600 h 2622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2462" h="26223" fill="none" extrusionOk="0">
                          <a:moveTo>
                            <a:pt x="500" y="26223"/>
                          </a:moveTo>
                          <a:cubicBezTo>
                            <a:pt x="167" y="24704"/>
                            <a:pt x="0" y="23154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372" y="0"/>
                            <a:pt x="39927" y="6561"/>
                            <a:pt x="42461" y="16000"/>
                          </a:cubicBezTo>
                        </a:path>
                        <a:path w="42462" h="26223" stroke="0" extrusionOk="0">
                          <a:moveTo>
                            <a:pt x="500" y="26223"/>
                          </a:moveTo>
                          <a:cubicBezTo>
                            <a:pt x="167" y="24704"/>
                            <a:pt x="0" y="23154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372" y="0"/>
                            <a:pt x="39927" y="6561"/>
                            <a:pt x="42461" y="16000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2535" name="Arc 71">
                    <a:extLst>
                      <a:ext uri="{FF2B5EF4-FFF2-40B4-BE49-F238E27FC236}">
                        <a16:creationId xmlns:a16="http://schemas.microsoft.com/office/drawing/2014/main" id="{3FFB24EA-7FBA-57EA-6748-4111F2020A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1" y="3694"/>
                    <a:ext cx="99" cy="57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400 w 42446"/>
                      <a:gd name="T1" fmla="*/ 25740 h 25740"/>
                      <a:gd name="T2" fmla="*/ 42446 w 42446"/>
                      <a:gd name="T3" fmla="*/ 15942 h 25740"/>
                      <a:gd name="T4" fmla="*/ 21600 w 42446"/>
                      <a:gd name="T5" fmla="*/ 21600 h 257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2446" h="25740" fill="none" extrusionOk="0">
                        <a:moveTo>
                          <a:pt x="400" y="25739"/>
                        </a:moveTo>
                        <a:cubicBezTo>
                          <a:pt x="134" y="24376"/>
                          <a:pt x="0" y="2298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350" y="0"/>
                          <a:pt x="39891" y="6532"/>
                          <a:pt x="42445" y="15942"/>
                        </a:cubicBezTo>
                      </a:path>
                      <a:path w="42446" h="25740" stroke="0" extrusionOk="0">
                        <a:moveTo>
                          <a:pt x="400" y="25739"/>
                        </a:moveTo>
                        <a:cubicBezTo>
                          <a:pt x="134" y="24376"/>
                          <a:pt x="0" y="2298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350" y="0"/>
                          <a:pt x="39891" y="6532"/>
                          <a:pt x="42445" y="15942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2536" name="Group 72">
                  <a:extLst>
                    <a:ext uri="{FF2B5EF4-FFF2-40B4-BE49-F238E27FC236}">
                      <a16:creationId xmlns:a16="http://schemas.microsoft.com/office/drawing/2014/main" id="{7FA07EE5-A4CE-3C18-1AAD-14E4F9DCE8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85" y="3702"/>
                  <a:ext cx="100" cy="56"/>
                  <a:chOff x="985" y="3702"/>
                  <a:chExt cx="100" cy="56"/>
                </a:xfrm>
              </p:grpSpPr>
              <p:sp>
                <p:nvSpPr>
                  <p:cNvPr id="62537" name="Arc 73">
                    <a:extLst>
                      <a:ext uri="{FF2B5EF4-FFF2-40B4-BE49-F238E27FC236}">
                        <a16:creationId xmlns:a16="http://schemas.microsoft.com/office/drawing/2014/main" id="{4310205E-5A11-5BA3-3534-660A1599CC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5" y="3702"/>
                    <a:ext cx="100" cy="56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409 w 42699"/>
                      <a:gd name="T1" fmla="*/ 25782 h 25782"/>
                      <a:gd name="T2" fmla="*/ 42699 w 42699"/>
                      <a:gd name="T3" fmla="*/ 16973 h 25782"/>
                      <a:gd name="T4" fmla="*/ 21600 w 42699"/>
                      <a:gd name="T5" fmla="*/ 21600 h 257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2699" h="25782" fill="none" extrusionOk="0">
                        <a:moveTo>
                          <a:pt x="408" y="25782"/>
                        </a:moveTo>
                        <a:cubicBezTo>
                          <a:pt x="136" y="24404"/>
                          <a:pt x="0" y="23003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746" y="0"/>
                          <a:pt x="40525" y="7062"/>
                          <a:pt x="42698" y="16973"/>
                        </a:cubicBezTo>
                      </a:path>
                      <a:path w="42699" h="25782" stroke="0" extrusionOk="0">
                        <a:moveTo>
                          <a:pt x="408" y="25782"/>
                        </a:moveTo>
                        <a:cubicBezTo>
                          <a:pt x="136" y="24404"/>
                          <a:pt x="0" y="23003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746" y="0"/>
                          <a:pt x="40525" y="7062"/>
                          <a:pt x="42698" y="16973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38" name="Arc 74">
                    <a:extLst>
                      <a:ext uri="{FF2B5EF4-FFF2-40B4-BE49-F238E27FC236}">
                        <a16:creationId xmlns:a16="http://schemas.microsoft.com/office/drawing/2014/main" id="{57634C90-327A-3C37-9333-2A3956BB2C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5" y="3708"/>
                    <a:ext cx="51" cy="50"/>
                  </a:xfrm>
                  <a:custGeom>
                    <a:avLst/>
                    <a:gdLst>
                      <a:gd name="G0" fmla="+- 21600 0 0"/>
                      <a:gd name="G1" fmla="+- 18968 0 0"/>
                      <a:gd name="G2" fmla="+- 21600 0 0"/>
                      <a:gd name="T0" fmla="*/ 409 w 21600"/>
                      <a:gd name="T1" fmla="*/ 23150 h 23150"/>
                      <a:gd name="T2" fmla="*/ 11266 w 21600"/>
                      <a:gd name="T3" fmla="*/ 0 h 23150"/>
                      <a:gd name="T4" fmla="*/ 21600 w 21600"/>
                      <a:gd name="T5" fmla="*/ 18968 h 231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3150" fill="none" extrusionOk="0">
                        <a:moveTo>
                          <a:pt x="408" y="23150"/>
                        </a:moveTo>
                        <a:cubicBezTo>
                          <a:pt x="136" y="21772"/>
                          <a:pt x="0" y="20371"/>
                          <a:pt x="0" y="18968"/>
                        </a:cubicBezTo>
                        <a:cubicBezTo>
                          <a:pt x="0" y="11059"/>
                          <a:pt x="4321" y="3783"/>
                          <a:pt x="11266" y="0"/>
                        </a:cubicBezTo>
                      </a:path>
                      <a:path w="21600" h="23150" stroke="0" extrusionOk="0">
                        <a:moveTo>
                          <a:pt x="408" y="23150"/>
                        </a:moveTo>
                        <a:cubicBezTo>
                          <a:pt x="136" y="21772"/>
                          <a:pt x="0" y="20371"/>
                          <a:pt x="0" y="18968"/>
                        </a:cubicBezTo>
                        <a:cubicBezTo>
                          <a:pt x="0" y="11059"/>
                          <a:pt x="4321" y="3783"/>
                          <a:pt x="11266" y="0"/>
                        </a:cubicBezTo>
                        <a:lnTo>
                          <a:pt x="21600" y="18968"/>
                        </a:lnTo>
                        <a:close/>
                      </a:path>
                    </a:pathLst>
                  </a:custGeom>
                  <a:solidFill>
                    <a:srgbClr val="3F1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2539" name="Group 75">
                  <a:extLst>
                    <a:ext uri="{FF2B5EF4-FFF2-40B4-BE49-F238E27FC236}">
                      <a16:creationId xmlns:a16="http://schemas.microsoft.com/office/drawing/2014/main" id="{6772B837-641F-ED1D-1A48-8826E383AC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86" y="3702"/>
                  <a:ext cx="105" cy="67"/>
                  <a:chOff x="986" y="3702"/>
                  <a:chExt cx="105" cy="67"/>
                </a:xfrm>
              </p:grpSpPr>
              <p:sp>
                <p:nvSpPr>
                  <p:cNvPr id="62540" name="Arc 76">
                    <a:extLst>
                      <a:ext uri="{FF2B5EF4-FFF2-40B4-BE49-F238E27FC236}">
                        <a16:creationId xmlns:a16="http://schemas.microsoft.com/office/drawing/2014/main" id="{F0075AB9-61F7-B4B9-3D52-5AF4CA9262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86" y="3702"/>
                    <a:ext cx="99" cy="57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400 w 42475"/>
                      <a:gd name="T1" fmla="*/ 25740 h 25740"/>
                      <a:gd name="T2" fmla="*/ 42475 w 42475"/>
                      <a:gd name="T3" fmla="*/ 16052 h 25740"/>
                      <a:gd name="T4" fmla="*/ 21600 w 42475"/>
                      <a:gd name="T5" fmla="*/ 21600 h 257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2475" h="25740" fill="none" extrusionOk="0">
                        <a:moveTo>
                          <a:pt x="400" y="25739"/>
                        </a:moveTo>
                        <a:cubicBezTo>
                          <a:pt x="134" y="24376"/>
                          <a:pt x="0" y="2298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392" y="0"/>
                          <a:pt x="39960" y="6587"/>
                          <a:pt x="42475" y="16051"/>
                        </a:cubicBezTo>
                      </a:path>
                      <a:path w="42475" h="25740" stroke="0" extrusionOk="0">
                        <a:moveTo>
                          <a:pt x="400" y="25739"/>
                        </a:moveTo>
                        <a:cubicBezTo>
                          <a:pt x="134" y="24376"/>
                          <a:pt x="0" y="2298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392" y="0"/>
                          <a:pt x="39960" y="6587"/>
                          <a:pt x="42475" y="16051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41" name="Arc 77">
                    <a:extLst>
                      <a:ext uri="{FF2B5EF4-FFF2-40B4-BE49-F238E27FC236}">
                        <a16:creationId xmlns:a16="http://schemas.microsoft.com/office/drawing/2014/main" id="{70FE3584-AF07-DEC7-73EB-0C7BD7FBFA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1" y="3712"/>
                    <a:ext cx="100" cy="57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400 w 42586"/>
                      <a:gd name="T1" fmla="*/ 25740 h 25740"/>
                      <a:gd name="T2" fmla="*/ 42586 w 42586"/>
                      <a:gd name="T3" fmla="*/ 16487 h 25740"/>
                      <a:gd name="T4" fmla="*/ 21600 w 42586"/>
                      <a:gd name="T5" fmla="*/ 21600 h 257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2586" h="25740" fill="none" extrusionOk="0">
                        <a:moveTo>
                          <a:pt x="400" y="25739"/>
                        </a:moveTo>
                        <a:cubicBezTo>
                          <a:pt x="134" y="24376"/>
                          <a:pt x="0" y="2298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59" y="0"/>
                          <a:pt x="40228" y="6810"/>
                          <a:pt x="42586" y="16486"/>
                        </a:cubicBezTo>
                      </a:path>
                      <a:path w="42586" h="25740" stroke="0" extrusionOk="0">
                        <a:moveTo>
                          <a:pt x="400" y="25739"/>
                        </a:moveTo>
                        <a:cubicBezTo>
                          <a:pt x="134" y="24376"/>
                          <a:pt x="0" y="22989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59" y="0"/>
                          <a:pt x="40228" y="6810"/>
                          <a:pt x="42586" y="16486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2542" name="Group 78">
                  <a:extLst>
                    <a:ext uri="{FF2B5EF4-FFF2-40B4-BE49-F238E27FC236}">
                      <a16:creationId xmlns:a16="http://schemas.microsoft.com/office/drawing/2014/main" id="{043F40E4-4333-7CD3-4B4A-8C0C81A86B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28" y="3618"/>
                  <a:ext cx="326" cy="467"/>
                  <a:chOff x="928" y="3618"/>
                  <a:chExt cx="326" cy="467"/>
                </a:xfrm>
              </p:grpSpPr>
              <p:sp>
                <p:nvSpPr>
                  <p:cNvPr id="62543" name="Line 79">
                    <a:extLst>
                      <a:ext uri="{FF2B5EF4-FFF2-40B4-BE49-F238E27FC236}">
                        <a16:creationId xmlns:a16="http://schemas.microsoft.com/office/drawing/2014/main" id="{B42D8E62-4AC2-9D10-F5FD-9736848B921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23" y="3618"/>
                    <a:ext cx="231" cy="416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44" name="Line 80">
                    <a:extLst>
                      <a:ext uri="{FF2B5EF4-FFF2-40B4-BE49-F238E27FC236}">
                        <a16:creationId xmlns:a16="http://schemas.microsoft.com/office/drawing/2014/main" id="{3AF94115-2519-6F0A-A5E8-D656EE2F01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28" y="3652"/>
                    <a:ext cx="232" cy="433"/>
                  </a:xfrm>
                  <a:prstGeom prst="line">
                    <a:avLst/>
                  </a:pr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2545" name="Group 81">
                  <a:extLst>
                    <a:ext uri="{FF2B5EF4-FFF2-40B4-BE49-F238E27FC236}">
                      <a16:creationId xmlns:a16="http://schemas.microsoft.com/office/drawing/2014/main" id="{F4B5258C-D259-546F-1B4D-BA0C6CAFB3F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96" y="3720"/>
                  <a:ext cx="104" cy="67"/>
                  <a:chOff x="996" y="3720"/>
                  <a:chExt cx="104" cy="67"/>
                </a:xfrm>
              </p:grpSpPr>
              <p:grpSp>
                <p:nvGrpSpPr>
                  <p:cNvPr id="62546" name="Group 82">
                    <a:extLst>
                      <a:ext uri="{FF2B5EF4-FFF2-40B4-BE49-F238E27FC236}">
                        <a16:creationId xmlns:a16="http://schemas.microsoft.com/office/drawing/2014/main" id="{7F058E22-A000-7454-6F29-94DC695D30C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96" y="3720"/>
                    <a:ext cx="100" cy="56"/>
                    <a:chOff x="996" y="3720"/>
                    <a:chExt cx="100" cy="56"/>
                  </a:xfrm>
                </p:grpSpPr>
                <p:sp>
                  <p:nvSpPr>
                    <p:cNvPr id="62547" name="Arc 83">
                      <a:extLst>
                        <a:ext uri="{FF2B5EF4-FFF2-40B4-BE49-F238E27FC236}">
                          <a16:creationId xmlns:a16="http://schemas.microsoft.com/office/drawing/2014/main" id="{835F04A9-CEAD-9175-E244-2CE3362C651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96" y="3720"/>
                      <a:ext cx="100" cy="56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318 w 42689"/>
                        <a:gd name="T1" fmla="*/ 25294 h 25294"/>
                        <a:gd name="T2" fmla="*/ 42689 w 42689"/>
                        <a:gd name="T3" fmla="*/ 16929 h 25294"/>
                        <a:gd name="T4" fmla="*/ 21600 w 42689"/>
                        <a:gd name="T5" fmla="*/ 21600 h 2529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2689" h="25294" fill="none" extrusionOk="0">
                          <a:moveTo>
                            <a:pt x="318" y="25293"/>
                          </a:moveTo>
                          <a:cubicBezTo>
                            <a:pt x="106" y="24074"/>
                            <a:pt x="0" y="22838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729" y="0"/>
                            <a:pt x="40498" y="7039"/>
                            <a:pt x="42688" y="16929"/>
                          </a:cubicBezTo>
                        </a:path>
                        <a:path w="42689" h="25294" stroke="0" extrusionOk="0">
                          <a:moveTo>
                            <a:pt x="318" y="25293"/>
                          </a:moveTo>
                          <a:cubicBezTo>
                            <a:pt x="106" y="24074"/>
                            <a:pt x="0" y="22838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729" y="0"/>
                            <a:pt x="40498" y="7039"/>
                            <a:pt x="42688" y="16929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2548" name="Arc 84">
                      <a:extLst>
                        <a:ext uri="{FF2B5EF4-FFF2-40B4-BE49-F238E27FC236}">
                          <a16:creationId xmlns:a16="http://schemas.microsoft.com/office/drawing/2014/main" id="{516065C4-CAFA-E55B-E674-078DA93339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996" y="3727"/>
                      <a:ext cx="51" cy="49"/>
                    </a:xfrm>
                    <a:custGeom>
                      <a:avLst/>
                      <a:gdLst>
                        <a:gd name="G0" fmla="+- 21600 0 0"/>
                        <a:gd name="G1" fmla="+- 18737 0 0"/>
                        <a:gd name="G2" fmla="+- 21600 0 0"/>
                        <a:gd name="T0" fmla="*/ 318 w 21600"/>
                        <a:gd name="T1" fmla="*/ 22431 h 22431"/>
                        <a:gd name="T2" fmla="*/ 10854 w 21600"/>
                        <a:gd name="T3" fmla="*/ 0 h 22431"/>
                        <a:gd name="T4" fmla="*/ 21600 w 21600"/>
                        <a:gd name="T5" fmla="*/ 18737 h 224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2431" fill="none" extrusionOk="0">
                          <a:moveTo>
                            <a:pt x="318" y="22430"/>
                          </a:moveTo>
                          <a:cubicBezTo>
                            <a:pt x="106" y="21211"/>
                            <a:pt x="0" y="19975"/>
                            <a:pt x="0" y="18737"/>
                          </a:cubicBezTo>
                          <a:cubicBezTo>
                            <a:pt x="0" y="10997"/>
                            <a:pt x="4140" y="3850"/>
                            <a:pt x="10853" y="-1"/>
                          </a:cubicBezTo>
                        </a:path>
                        <a:path w="21600" h="22431" stroke="0" extrusionOk="0">
                          <a:moveTo>
                            <a:pt x="318" y="22430"/>
                          </a:moveTo>
                          <a:cubicBezTo>
                            <a:pt x="106" y="21211"/>
                            <a:pt x="0" y="19975"/>
                            <a:pt x="0" y="18737"/>
                          </a:cubicBezTo>
                          <a:cubicBezTo>
                            <a:pt x="0" y="10997"/>
                            <a:pt x="4140" y="3850"/>
                            <a:pt x="10853" y="-1"/>
                          </a:cubicBezTo>
                          <a:lnTo>
                            <a:pt x="21600" y="18737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62549" name="Arc 85">
                    <a:extLst>
                      <a:ext uri="{FF2B5EF4-FFF2-40B4-BE49-F238E27FC236}">
                        <a16:creationId xmlns:a16="http://schemas.microsoft.com/office/drawing/2014/main" id="{EEB749C9-DAE3-7772-5BD9-5F22A72C1D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3720"/>
                    <a:ext cx="101" cy="57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408 w 42574"/>
                      <a:gd name="T1" fmla="*/ 25779 h 25779"/>
                      <a:gd name="T2" fmla="*/ 42574 w 42574"/>
                      <a:gd name="T3" fmla="*/ 16439 h 25779"/>
                      <a:gd name="T4" fmla="*/ 21600 w 42574"/>
                      <a:gd name="T5" fmla="*/ 21600 h 257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2574" h="25779" fill="none" extrusionOk="0">
                        <a:moveTo>
                          <a:pt x="408" y="25778"/>
                        </a:moveTo>
                        <a:cubicBezTo>
                          <a:pt x="136" y="24402"/>
                          <a:pt x="0" y="2300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41" y="0"/>
                          <a:pt x="40198" y="6785"/>
                          <a:pt x="42574" y="16438"/>
                        </a:cubicBezTo>
                      </a:path>
                      <a:path w="42574" h="25779" stroke="0" extrusionOk="0">
                        <a:moveTo>
                          <a:pt x="408" y="25778"/>
                        </a:moveTo>
                        <a:cubicBezTo>
                          <a:pt x="136" y="24402"/>
                          <a:pt x="0" y="2300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541" y="0"/>
                          <a:pt x="40198" y="6785"/>
                          <a:pt x="42574" y="16438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2550" name="Arc 86">
                    <a:extLst>
                      <a:ext uri="{FF2B5EF4-FFF2-40B4-BE49-F238E27FC236}">
                        <a16:creationId xmlns:a16="http://schemas.microsoft.com/office/drawing/2014/main" id="{A4E12E35-1926-24BF-DBC4-47A03B1471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1" y="3729"/>
                    <a:ext cx="99" cy="58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602 w 42461"/>
                      <a:gd name="T1" fmla="*/ 26665 h 26665"/>
                      <a:gd name="T2" fmla="*/ 42461 w 42461"/>
                      <a:gd name="T3" fmla="*/ 15997 h 26665"/>
                      <a:gd name="T4" fmla="*/ 21600 w 42461"/>
                      <a:gd name="T5" fmla="*/ 21600 h 266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2461" h="26665" fill="none" extrusionOk="0">
                        <a:moveTo>
                          <a:pt x="602" y="26664"/>
                        </a:moveTo>
                        <a:cubicBezTo>
                          <a:pt x="202" y="25006"/>
                          <a:pt x="0" y="2330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371" y="0"/>
                          <a:pt x="39925" y="6560"/>
                          <a:pt x="42460" y="15997"/>
                        </a:cubicBezTo>
                      </a:path>
                      <a:path w="42461" h="26665" stroke="0" extrusionOk="0">
                        <a:moveTo>
                          <a:pt x="602" y="26664"/>
                        </a:moveTo>
                        <a:cubicBezTo>
                          <a:pt x="202" y="25006"/>
                          <a:pt x="0" y="23306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371" y="0"/>
                          <a:pt x="39925" y="6560"/>
                          <a:pt x="42460" y="15997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2551" name="Freeform 87">
                  <a:extLst>
                    <a:ext uri="{FF2B5EF4-FFF2-40B4-BE49-F238E27FC236}">
                      <a16:creationId xmlns:a16="http://schemas.microsoft.com/office/drawing/2014/main" id="{718F0CF6-9AF9-CBDB-9635-9778C24608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9" y="3731"/>
                  <a:ext cx="200" cy="344"/>
                </a:xfrm>
                <a:custGeom>
                  <a:avLst/>
                  <a:gdLst>
                    <a:gd name="T0" fmla="*/ 51 w 401"/>
                    <a:gd name="T1" fmla="*/ 0 h 687"/>
                    <a:gd name="T2" fmla="*/ 36 w 401"/>
                    <a:gd name="T3" fmla="*/ 9 h 687"/>
                    <a:gd name="T4" fmla="*/ 25 w 401"/>
                    <a:gd name="T5" fmla="*/ 18 h 687"/>
                    <a:gd name="T6" fmla="*/ 14 w 401"/>
                    <a:gd name="T7" fmla="*/ 30 h 687"/>
                    <a:gd name="T8" fmla="*/ 10 w 401"/>
                    <a:gd name="T9" fmla="*/ 41 h 687"/>
                    <a:gd name="T10" fmla="*/ 5 w 401"/>
                    <a:gd name="T11" fmla="*/ 54 h 687"/>
                    <a:gd name="T12" fmla="*/ 2 w 401"/>
                    <a:gd name="T13" fmla="*/ 66 h 687"/>
                    <a:gd name="T14" fmla="*/ 0 w 401"/>
                    <a:gd name="T15" fmla="*/ 81 h 687"/>
                    <a:gd name="T16" fmla="*/ 0 w 401"/>
                    <a:gd name="T17" fmla="*/ 99 h 687"/>
                    <a:gd name="T18" fmla="*/ 311 w 401"/>
                    <a:gd name="T19" fmla="*/ 687 h 687"/>
                    <a:gd name="T20" fmla="*/ 401 w 401"/>
                    <a:gd name="T21" fmla="*/ 625 h 687"/>
                    <a:gd name="T22" fmla="*/ 51 w 401"/>
                    <a:gd name="T23" fmla="*/ 0 h 6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01" h="687">
                      <a:moveTo>
                        <a:pt x="51" y="0"/>
                      </a:moveTo>
                      <a:lnTo>
                        <a:pt x="36" y="9"/>
                      </a:lnTo>
                      <a:lnTo>
                        <a:pt x="25" y="18"/>
                      </a:lnTo>
                      <a:lnTo>
                        <a:pt x="14" y="30"/>
                      </a:lnTo>
                      <a:lnTo>
                        <a:pt x="10" y="41"/>
                      </a:lnTo>
                      <a:lnTo>
                        <a:pt x="5" y="54"/>
                      </a:lnTo>
                      <a:lnTo>
                        <a:pt x="2" y="66"/>
                      </a:lnTo>
                      <a:lnTo>
                        <a:pt x="0" y="81"/>
                      </a:lnTo>
                      <a:lnTo>
                        <a:pt x="0" y="99"/>
                      </a:lnTo>
                      <a:lnTo>
                        <a:pt x="311" y="687"/>
                      </a:lnTo>
                      <a:lnTo>
                        <a:pt x="401" y="625"/>
                      </a:lnTo>
                      <a:lnTo>
                        <a:pt x="51" y="0"/>
                      </a:lnTo>
                      <a:close/>
                    </a:path>
                  </a:pathLst>
                </a:custGeom>
                <a:solidFill>
                  <a:srgbClr val="3F1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552" name="Oval 88">
                  <a:extLst>
                    <a:ext uri="{FF2B5EF4-FFF2-40B4-BE49-F238E27FC236}">
                      <a16:creationId xmlns:a16="http://schemas.microsoft.com/office/drawing/2014/main" id="{F5A96663-E0FD-B082-ED43-FF7F79068E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6" y="4016"/>
                  <a:ext cx="110" cy="106"/>
                </a:xfrm>
                <a:prstGeom prst="ellipse">
                  <a:avLst/>
                </a:prstGeom>
                <a:solidFill>
                  <a:srgbClr val="7F5F3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2553" name="Text Box 89">
              <a:extLst>
                <a:ext uri="{FF2B5EF4-FFF2-40B4-BE49-F238E27FC236}">
                  <a16:creationId xmlns:a16="http://schemas.microsoft.com/office/drawing/2014/main" id="{E26B544D-39B4-C4DA-6EDA-1512E49C1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3120"/>
              <a:ext cx="11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accent2"/>
                  </a:solidFill>
                </a:rPr>
                <a:t>研究 内容：</a:t>
              </a:r>
            </a:p>
          </p:txBody>
        </p:sp>
      </p:grpSp>
      <p:sp>
        <p:nvSpPr>
          <p:cNvPr id="62554" name="Text Box 90">
            <a:extLst>
              <a:ext uri="{FF2B5EF4-FFF2-40B4-BE49-F238E27FC236}">
                <a16:creationId xmlns:a16="http://schemas.microsoft.com/office/drawing/2014/main" id="{DE3C671C-221C-9F94-1E24-3C86C2BC7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410200"/>
            <a:ext cx="6629400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chemeClr val="accent2"/>
                </a:solidFill>
                <a:sym typeface="Wingdings" panose="05000000000000000000" pitchFamily="2" charset="2"/>
              </a:rPr>
              <a:t></a:t>
            </a:r>
            <a:r>
              <a:rPr lang="en-US" altLang="zh-CN" sz="2400" b="1">
                <a:sym typeface="Wingdings" panose="05000000000000000000" pitchFamily="2" charset="2"/>
              </a:rPr>
              <a:t> </a:t>
            </a:r>
            <a:r>
              <a:rPr lang="zh-CN" altLang="en-US" sz="2400" b="1"/>
              <a:t>如何建立迭代格式？　          </a:t>
            </a:r>
            <a:r>
              <a:rPr lang="zh-CN" altLang="en-US" sz="2400" b="1">
                <a:solidFill>
                  <a:schemeClr val="accent2"/>
                </a:solidFill>
                <a:sym typeface="Wingdings" panose="05000000000000000000" pitchFamily="2" charset="2"/>
              </a:rPr>
              <a:t></a:t>
            </a:r>
            <a:r>
              <a:rPr lang="zh-CN" altLang="en-US" sz="2400" b="1">
                <a:sym typeface="Wingdings" panose="05000000000000000000" pitchFamily="2" charset="2"/>
              </a:rPr>
              <a:t> </a:t>
            </a:r>
            <a:r>
              <a:rPr lang="zh-CN" altLang="en-US" sz="2400" b="1"/>
              <a:t>收敛速度？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chemeClr val="accent2"/>
                </a:solidFill>
                <a:sym typeface="Wingdings" panose="05000000000000000000" pitchFamily="2" charset="2"/>
              </a:rPr>
              <a:t></a:t>
            </a:r>
            <a:r>
              <a:rPr lang="zh-CN" altLang="en-US" sz="2400" b="1">
                <a:sym typeface="Wingdings" panose="05000000000000000000" pitchFamily="2" charset="2"/>
              </a:rPr>
              <a:t>  </a:t>
            </a:r>
            <a:r>
              <a:rPr lang="zh-CN" altLang="en-US" sz="2400" b="1"/>
              <a:t>向量序列的收敛条件？         </a:t>
            </a:r>
            <a:r>
              <a:rPr lang="zh-CN" altLang="en-US" sz="2400" b="1">
                <a:solidFill>
                  <a:schemeClr val="accent2"/>
                </a:solidFill>
                <a:sym typeface="Wingdings" panose="05000000000000000000" pitchFamily="2" charset="2"/>
              </a:rPr>
              <a:t></a:t>
            </a:r>
            <a:r>
              <a:rPr lang="zh-CN" altLang="en-US" sz="2400" b="1">
                <a:sym typeface="Wingdings" panose="05000000000000000000" pitchFamily="2" charset="2"/>
              </a:rPr>
              <a:t>  </a:t>
            </a:r>
            <a:r>
              <a:rPr lang="zh-CN" altLang="en-US" sz="2400" b="1"/>
              <a:t>误差估计？</a:t>
            </a:r>
          </a:p>
        </p:txBody>
      </p:sp>
      <p:grpSp>
        <p:nvGrpSpPr>
          <p:cNvPr id="62562" name="Group 98">
            <a:extLst>
              <a:ext uri="{FF2B5EF4-FFF2-40B4-BE49-F238E27FC236}">
                <a16:creationId xmlns:a16="http://schemas.microsoft.com/office/drawing/2014/main" id="{2E0BA62B-E26A-51BF-ABAC-B22894E36637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3284538"/>
            <a:ext cx="2047875" cy="685800"/>
            <a:chOff x="4038" y="2112"/>
            <a:chExt cx="1290" cy="432"/>
          </a:xfrm>
        </p:grpSpPr>
        <p:grpSp>
          <p:nvGrpSpPr>
            <p:cNvPr id="62561" name="Group 97">
              <a:extLst>
                <a:ext uri="{FF2B5EF4-FFF2-40B4-BE49-F238E27FC236}">
                  <a16:creationId xmlns:a16="http://schemas.microsoft.com/office/drawing/2014/main" id="{43A72A52-DA79-1EA0-7EFE-AD7CADF747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8" y="2112"/>
              <a:ext cx="1290" cy="432"/>
              <a:chOff x="3984" y="2112"/>
              <a:chExt cx="1344" cy="432"/>
            </a:xfrm>
          </p:grpSpPr>
          <p:sp>
            <p:nvSpPr>
              <p:cNvPr id="62560" name="AutoShape 96">
                <a:extLst>
                  <a:ext uri="{FF2B5EF4-FFF2-40B4-BE49-F238E27FC236}">
                    <a16:creationId xmlns:a16="http://schemas.microsoft.com/office/drawing/2014/main" id="{CEC7DFFF-2735-C6C4-3965-73B40D649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160"/>
                <a:ext cx="1344" cy="384"/>
              </a:xfrm>
              <a:prstGeom prst="wedgeRectCallout">
                <a:avLst>
                  <a:gd name="adj1" fmla="val -160940"/>
                  <a:gd name="adj2" fmla="val -91926"/>
                </a:avLst>
              </a:prstGeom>
              <a:gradFill rotWithShape="0">
                <a:gsLst>
                  <a:gs pos="0">
                    <a:srgbClr val="FFFFFF"/>
                  </a:gs>
                  <a:gs pos="50000">
                    <a:srgbClr val="CCFFFF"/>
                  </a:gs>
                  <a:gs pos="100000">
                    <a:srgbClr val="FFFFFF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altLang="zh-CN"/>
              </a:p>
            </p:txBody>
          </p:sp>
          <p:sp>
            <p:nvSpPr>
              <p:cNvPr id="62557" name="AutoShape 93">
                <a:extLst>
                  <a:ext uri="{FF2B5EF4-FFF2-40B4-BE49-F238E27FC236}">
                    <a16:creationId xmlns:a16="http://schemas.microsoft.com/office/drawing/2014/main" id="{ABEE468D-3E9D-9ECF-592F-E1CA21F51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112"/>
                <a:ext cx="1344" cy="384"/>
              </a:xfrm>
              <a:prstGeom prst="wedgeRectCallout">
                <a:avLst>
                  <a:gd name="adj1" fmla="val -59005"/>
                  <a:gd name="adj2" fmla="val -145833"/>
                </a:avLst>
              </a:prstGeom>
              <a:gradFill rotWithShape="0">
                <a:gsLst>
                  <a:gs pos="0">
                    <a:srgbClr val="FFFFFF"/>
                  </a:gs>
                  <a:gs pos="50000">
                    <a:srgbClr val="CCFFFF"/>
                  </a:gs>
                  <a:gs pos="100000">
                    <a:srgbClr val="FFFFFF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en-US" altLang="zh-CN"/>
              </a:p>
            </p:txBody>
          </p:sp>
        </p:grpSp>
        <p:sp>
          <p:nvSpPr>
            <p:cNvPr id="62558" name="Text Box 94">
              <a:extLst>
                <a:ext uri="{FF2B5EF4-FFF2-40B4-BE49-F238E27FC236}">
                  <a16:creationId xmlns:a16="http://schemas.microsoft.com/office/drawing/2014/main" id="{91042533-4FC7-F742-A8BA-CF16103F24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208"/>
              <a:ext cx="118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/>
                <a:t>称</a:t>
              </a:r>
              <a:r>
                <a:rPr lang="en-US" altLang="zh-CN" sz="2000" b="1"/>
                <a:t>B</a:t>
              </a:r>
              <a:r>
                <a:rPr lang="zh-CN" altLang="en-US" sz="2000" b="1"/>
                <a:t>为迭代矩阵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2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6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24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625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25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utoUpdateAnimBg="0"/>
      <p:bldP spid="62499" grpId="0" autoUpdateAnimBg="0"/>
      <p:bldP spid="6255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95" name="Rectangle 51">
            <a:extLst>
              <a:ext uri="{FF2B5EF4-FFF2-40B4-BE49-F238E27FC236}">
                <a16:creationId xmlns:a16="http://schemas.microsoft.com/office/drawing/2014/main" id="{577645C4-F7FC-D518-8196-3F041A6D6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0"/>
            <a:ext cx="510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solidFill>
                  <a:schemeClr val="tx2"/>
                </a:solidFill>
                <a:ea typeface="楷体_GB2312" pitchFamily="49" charset="-122"/>
              </a:rPr>
              <a:t>§6</a:t>
            </a:r>
            <a:r>
              <a:rPr lang="en-US" altLang="zh-CN" sz="36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1800" b="1"/>
              <a:t>Jacobi &amp; Gauss-Seidel Iterative Methods</a:t>
            </a:r>
          </a:p>
        </p:txBody>
      </p:sp>
      <p:sp>
        <p:nvSpPr>
          <p:cNvPr id="57397" name="AutoShape 53">
            <a:extLst>
              <a:ext uri="{FF2B5EF4-FFF2-40B4-BE49-F238E27FC236}">
                <a16:creationId xmlns:a16="http://schemas.microsoft.com/office/drawing/2014/main" id="{810B9CBE-0390-0F2A-F4B2-6EA274FD3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933825"/>
            <a:ext cx="7947025" cy="2057400"/>
          </a:xfrm>
          <a:prstGeom prst="roundRect">
            <a:avLst>
              <a:gd name="adj" fmla="val 16667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9933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577850" indent="-577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83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8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注：</a:t>
            </a:r>
            <a:r>
              <a:rPr lang="zh-CN" altLang="en-US" b="1">
                <a:ea typeface="楷体_GB2312" pitchFamily="49" charset="-122"/>
              </a:rPr>
              <a:t>二种方法都存在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收敛性问题</a:t>
            </a:r>
            <a:r>
              <a:rPr lang="zh-CN" altLang="en-US" b="1">
                <a:ea typeface="楷体_GB2312" pitchFamily="49" charset="-122"/>
              </a:rPr>
              <a:t>。</a:t>
            </a:r>
          </a:p>
          <a:p>
            <a:pPr>
              <a:spcBef>
                <a:spcPct val="50000"/>
              </a:spcBef>
            </a:pPr>
            <a:r>
              <a:rPr lang="zh-CN" altLang="en-US" b="1">
                <a:ea typeface="楷体_GB2312" pitchFamily="49" charset="-122"/>
              </a:rPr>
              <a:t>        有例子表明：</a:t>
            </a:r>
            <a:r>
              <a:rPr lang="en-US" altLang="zh-CN" b="1">
                <a:ea typeface="楷体_GB2312" pitchFamily="49" charset="-122"/>
              </a:rPr>
              <a:t>Gauss-Seidel</a:t>
            </a:r>
            <a:r>
              <a:rPr lang="zh-CN" altLang="en-US" b="1">
                <a:ea typeface="楷体_GB2312" pitchFamily="49" charset="-122"/>
              </a:rPr>
              <a:t>法收敛时，</a:t>
            </a:r>
            <a:r>
              <a:rPr lang="en-US" altLang="zh-CN" b="1">
                <a:ea typeface="楷体_GB2312" pitchFamily="49" charset="-122"/>
              </a:rPr>
              <a:t>Jacobi</a:t>
            </a:r>
            <a:r>
              <a:rPr lang="zh-CN" altLang="en-US" b="1">
                <a:ea typeface="楷体_GB2312" pitchFamily="49" charset="-122"/>
              </a:rPr>
              <a:t>法可能不收敛；而</a:t>
            </a:r>
            <a:r>
              <a:rPr lang="en-US" altLang="zh-CN" b="1">
                <a:ea typeface="楷体_GB2312" pitchFamily="49" charset="-122"/>
              </a:rPr>
              <a:t>Jacobi</a:t>
            </a:r>
            <a:r>
              <a:rPr lang="zh-CN" altLang="en-US" b="1">
                <a:ea typeface="楷体_GB2312" pitchFamily="49" charset="-122"/>
              </a:rPr>
              <a:t>法收敛时， </a:t>
            </a:r>
            <a:r>
              <a:rPr lang="en-US" altLang="zh-CN" b="1">
                <a:ea typeface="楷体_GB2312" pitchFamily="49" charset="-122"/>
              </a:rPr>
              <a:t>Gauss-Seidel</a:t>
            </a:r>
            <a:r>
              <a:rPr lang="zh-CN" altLang="en-US" b="1">
                <a:ea typeface="楷体_GB2312" pitchFamily="49" charset="-122"/>
              </a:rPr>
              <a:t>法也可能不收敛。</a:t>
            </a:r>
          </a:p>
        </p:txBody>
      </p:sp>
      <p:sp>
        <p:nvSpPr>
          <p:cNvPr id="57398" name="AutoShape 54">
            <a:extLst>
              <a:ext uri="{FF2B5EF4-FFF2-40B4-BE49-F238E27FC236}">
                <a16:creationId xmlns:a16="http://schemas.microsoft.com/office/drawing/2014/main" id="{AEAD0D32-2AF1-B099-DBB8-50A346B1F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2420938"/>
            <a:ext cx="4876800" cy="1295400"/>
          </a:xfrm>
          <a:prstGeom prst="wedgeEllipseCallout">
            <a:avLst>
              <a:gd name="adj1" fmla="val -47755"/>
              <a:gd name="adj2" fmla="val 138972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CN" sz="2400" b="1"/>
              <a:t>p.204 #19 </a:t>
            </a:r>
            <a:r>
              <a:rPr lang="zh-CN" altLang="en-US" sz="2400" b="1"/>
              <a:t>给出了例子。</a:t>
            </a:r>
          </a:p>
          <a:p>
            <a:pPr algn="ctr"/>
            <a:r>
              <a:rPr lang="zh-CN" altLang="en-US" sz="2400" b="1"/>
              <a:t>收敛性分析将在后面讨论。</a:t>
            </a:r>
          </a:p>
        </p:txBody>
      </p:sp>
      <p:sp>
        <p:nvSpPr>
          <p:cNvPr id="57399" name="Text Box 55">
            <a:extLst>
              <a:ext uri="{FF2B5EF4-FFF2-40B4-BE49-F238E27FC236}">
                <a16:creationId xmlns:a16="http://schemas.microsoft.com/office/drawing/2014/main" id="{6F09724F-07E5-8EEA-F7BD-BC3D480B9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375" y="9906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sym typeface="Symbol" panose="05050102010706020507" pitchFamily="18" charset="2"/>
              </a:rPr>
              <a:t>写成</a:t>
            </a:r>
            <a:r>
              <a:rPr lang="zh-CN" altLang="en-US" sz="2400" b="1">
                <a:solidFill>
                  <a:schemeClr val="accent2"/>
                </a:solidFill>
                <a:latin typeface="楷体_GB2312" pitchFamily="49" charset="-122"/>
                <a:sym typeface="Symbol" panose="05050102010706020507" pitchFamily="18" charset="2"/>
              </a:rPr>
              <a:t>矩阵形式</a:t>
            </a:r>
            <a:r>
              <a:rPr lang="zh-CN" altLang="en-US" sz="2400" b="1">
                <a:latin typeface="楷体_GB2312" pitchFamily="49" charset="-122"/>
                <a:sym typeface="Symbol" panose="05050102010706020507" pitchFamily="18" charset="2"/>
              </a:rPr>
              <a:t>：</a:t>
            </a:r>
            <a:endParaRPr lang="zh-CN" altLang="en-US" sz="2400" b="1">
              <a:latin typeface="楷体_GB2312" pitchFamily="49" charset="-122"/>
            </a:endParaRPr>
          </a:p>
        </p:txBody>
      </p:sp>
      <p:graphicFrame>
        <p:nvGraphicFramePr>
          <p:cNvPr id="57400" name="Object 56">
            <a:extLst>
              <a:ext uri="{FF2B5EF4-FFF2-40B4-BE49-F238E27FC236}">
                <a16:creationId xmlns:a16="http://schemas.microsoft.com/office/drawing/2014/main" id="{2DF4C216-EFF4-E88D-F2A5-122A21C953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7375" y="1066800"/>
          <a:ext cx="49530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23800" imgH="228600" progId="Equation.DSMT4">
                  <p:embed/>
                </p:oleObj>
              </mc:Choice>
              <mc:Fallback>
                <p:oleObj name="Equation" r:id="rId8" imgW="2323800" imgH="228600" progId="Equation.DSMT4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1066800"/>
                        <a:ext cx="49530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01" name="Object 57">
            <a:extLst>
              <a:ext uri="{FF2B5EF4-FFF2-40B4-BE49-F238E27FC236}">
                <a16:creationId xmlns:a16="http://schemas.microsoft.com/office/drawing/2014/main" id="{BB79919E-B4B4-499B-B72A-3EEEC62DF0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7375" y="1471613"/>
          <a:ext cx="42672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92160" imgH="228600" progId="Equation.DSMT4">
                  <p:embed/>
                </p:oleObj>
              </mc:Choice>
              <mc:Fallback>
                <p:oleObj name="Equation" r:id="rId10" imgW="1892160" imgH="2286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1471613"/>
                        <a:ext cx="42672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02" name="Object 58">
            <a:extLst>
              <a:ext uri="{FF2B5EF4-FFF2-40B4-BE49-F238E27FC236}">
                <a16:creationId xmlns:a16="http://schemas.microsoft.com/office/drawing/2014/main" id="{78B96DA0-56ED-48D9-59D8-AF80AB4DED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7375" y="1905000"/>
          <a:ext cx="502602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90560" imgH="228600" progId="Equation.DSMT4">
                  <p:embed/>
                </p:oleObj>
              </mc:Choice>
              <mc:Fallback>
                <p:oleObj name="Equation" r:id="rId12" imgW="2590560" imgH="22860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1905000"/>
                        <a:ext cx="5026025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403" name="Group 59">
            <a:extLst>
              <a:ext uri="{FF2B5EF4-FFF2-40B4-BE49-F238E27FC236}">
                <a16:creationId xmlns:a16="http://schemas.microsoft.com/office/drawing/2014/main" id="{3651A5D2-01A9-99C9-A676-B38A29C8D0BA}"/>
              </a:ext>
            </a:extLst>
          </p:cNvPr>
          <p:cNvGrpSpPr>
            <a:grpSpLocks/>
          </p:cNvGrpSpPr>
          <p:nvPr/>
        </p:nvGrpSpPr>
        <p:grpSpPr bwMode="auto">
          <a:xfrm>
            <a:off x="4575175" y="2286000"/>
            <a:ext cx="3276600" cy="533400"/>
            <a:chOff x="2640" y="3648"/>
            <a:chExt cx="2064" cy="336"/>
          </a:xfrm>
        </p:grpSpPr>
        <p:sp>
          <p:nvSpPr>
            <p:cNvPr id="57404" name="AutoShape 60">
              <a:extLst>
                <a:ext uri="{FF2B5EF4-FFF2-40B4-BE49-F238E27FC236}">
                  <a16:creationId xmlns:a16="http://schemas.microsoft.com/office/drawing/2014/main" id="{20F0772D-5D45-0D79-5304-6005E6B4A2AE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072" y="3216"/>
              <a:ext cx="96" cy="96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5" name="Text Box 61">
              <a:extLst>
                <a:ext uri="{FF2B5EF4-FFF2-40B4-BE49-F238E27FC236}">
                  <a16:creationId xmlns:a16="http://schemas.microsoft.com/office/drawing/2014/main" id="{81BADC86-0941-971B-D632-45431DCEA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69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/>
                <a:t>B</a:t>
              </a:r>
            </a:p>
          </p:txBody>
        </p:sp>
        <p:sp>
          <p:nvSpPr>
            <p:cNvPr id="57406" name="AutoShape 62">
              <a:extLst>
                <a:ext uri="{FF2B5EF4-FFF2-40B4-BE49-F238E27FC236}">
                  <a16:creationId xmlns:a16="http://schemas.microsoft.com/office/drawing/2014/main" id="{14AD6794-DC02-7826-F334-64468B92AE25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320" y="3360"/>
              <a:ext cx="96" cy="672"/>
            </a:xfrm>
            <a:prstGeom prst="leftBrace">
              <a:avLst>
                <a:gd name="adj1" fmla="val 5833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7407" name="Object 63">
              <a:extLst>
                <a:ext uri="{FF2B5EF4-FFF2-40B4-BE49-F238E27FC236}">
                  <a16:creationId xmlns:a16="http://schemas.microsoft.com/office/drawing/2014/main" id="{3B7C75B3-5D61-9E15-D99F-F0C4BBBF07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3744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4880" imgH="228600" progId="Equation.DSMT4">
                    <p:embed/>
                  </p:oleObj>
                </mc:Choice>
                <mc:Fallback>
                  <p:oleObj name="Equation" r:id="rId14" imgW="164880" imgH="22860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744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408" name="AutoShape 64">
            <a:extLst>
              <a:ext uri="{FF2B5EF4-FFF2-40B4-BE49-F238E27FC236}">
                <a16:creationId xmlns:a16="http://schemas.microsoft.com/office/drawing/2014/main" id="{D82B2AFC-8B2A-3B65-AF88-0F937B638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828800"/>
            <a:ext cx="2667000" cy="990600"/>
          </a:xfrm>
          <a:prstGeom prst="wedgeEllipseCallout">
            <a:avLst>
              <a:gd name="adj1" fmla="val 121014"/>
              <a:gd name="adj2" fmla="val 963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/>
              <a:t>Gauss-Seidel</a:t>
            </a:r>
          </a:p>
          <a:p>
            <a:pPr algn="ctr"/>
            <a:r>
              <a:rPr lang="en-US" altLang="zh-CN" sz="2400" b="1"/>
              <a:t> </a:t>
            </a:r>
            <a:r>
              <a:rPr lang="zh-CN" altLang="en-US" sz="2400" b="1"/>
              <a:t>迭代阵</a:t>
            </a:r>
          </a:p>
        </p:txBody>
      </p:sp>
      <p:grpSp>
        <p:nvGrpSpPr>
          <p:cNvPr id="57409" name="Group 65">
            <a:extLst>
              <a:ext uri="{FF2B5EF4-FFF2-40B4-BE49-F238E27FC236}">
                <a16:creationId xmlns:a16="http://schemas.microsoft.com/office/drawing/2014/main" id="{B1EBFA33-59F9-86ED-0CD4-522956F9A481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57200"/>
            <a:ext cx="4618038" cy="457200"/>
            <a:chOff x="1296" y="2016"/>
            <a:chExt cx="2909" cy="288"/>
          </a:xfrm>
        </p:grpSpPr>
        <p:pic>
          <p:nvPicPr>
            <p:cNvPr id="57410" name="Picture 66">
              <a:extLst>
                <a:ext uri="{FF2B5EF4-FFF2-40B4-BE49-F238E27FC236}">
                  <a16:creationId xmlns:a16="http://schemas.microsoft.com/office/drawing/2014/main" id="{BD4000ED-A882-7DAB-CDCA-4E1F8D48DD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" y="2019"/>
              <a:ext cx="295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411" name="Rectangle 67">
              <a:extLst>
                <a:ext uri="{FF2B5EF4-FFF2-40B4-BE49-F238E27FC236}">
                  <a16:creationId xmlns:a16="http://schemas.microsoft.com/office/drawing/2014/main" id="{0CBEBCB6-8EDD-E404-EF66-C83FAB99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" y="2016"/>
              <a:ext cx="26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FF"/>
                  </a:solidFill>
                  <a:latin typeface="楷体_GB2312" pitchFamily="49" charset="-122"/>
                </a:rPr>
                <a:t>Guass-Seidel</a:t>
              </a:r>
              <a:r>
                <a:rPr lang="zh-CN" altLang="en-US" sz="2400" b="1">
                  <a:solidFill>
                    <a:srgbClr val="0000FF"/>
                  </a:solidFill>
                  <a:latin typeface="楷体_GB2312" pitchFamily="49" charset="-122"/>
                </a:rPr>
                <a:t>迭代的矩阵形式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7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4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4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74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7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73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573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97" grpId="0" animBg="1" autoUpdateAnimBg="0"/>
      <p:bldP spid="57398" grpId="0" animBg="1" autoUpdateAnimBg="0"/>
      <p:bldP spid="57399" grpId="0" autoUpdateAnimBg="0"/>
      <p:bldP spid="5740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>
            <a:extLst>
              <a:ext uri="{FF2B5EF4-FFF2-40B4-BE49-F238E27FC236}">
                <a16:creationId xmlns:a16="http://schemas.microsoft.com/office/drawing/2014/main" id="{6BA54D96-1C75-43A7-D4A1-E19659D7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43113"/>
            <a:ext cx="4572000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ahoma" panose="020B0604030504040204" pitchFamily="34" charset="0"/>
              </a:rPr>
              <a:t>先看一个例子</a:t>
            </a:r>
          </a:p>
          <a:p>
            <a:pPr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ahoma" panose="020B0604030504040204" pitchFamily="34" charset="0"/>
              </a:rPr>
              <a:t>例</a:t>
            </a:r>
            <a:r>
              <a:rPr lang="zh-CN" altLang="en-US" sz="2400" b="1">
                <a:latin typeface="Tahoma" panose="020B0604030504040204" pitchFamily="34" charset="0"/>
              </a:rPr>
              <a:t>：求解方程组</a:t>
            </a:r>
          </a:p>
        </p:txBody>
      </p:sp>
      <p:graphicFrame>
        <p:nvGraphicFramePr>
          <p:cNvPr id="64517" name="Object 5">
            <a:extLst>
              <a:ext uri="{FF2B5EF4-FFF2-40B4-BE49-F238E27FC236}">
                <a16:creationId xmlns:a16="http://schemas.microsoft.com/office/drawing/2014/main" id="{A637DED6-9CDB-59CF-AADD-30184CF788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033713"/>
          <a:ext cx="3200400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49080" imgH="711000" progId="Equation.DSMT4">
                  <p:embed/>
                </p:oleObj>
              </mc:Choice>
              <mc:Fallback>
                <p:oleObj name="Equation" r:id="rId6" imgW="1549080" imgH="71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33713"/>
                        <a:ext cx="3200400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40" name="Group 28">
            <a:extLst>
              <a:ext uri="{FF2B5EF4-FFF2-40B4-BE49-F238E27FC236}">
                <a16:creationId xmlns:a16="http://schemas.microsoft.com/office/drawing/2014/main" id="{1B94C591-7FB8-773B-7BF2-B98F6A0F77E3}"/>
              </a:ext>
            </a:extLst>
          </p:cNvPr>
          <p:cNvGrpSpPr>
            <a:grpSpLocks/>
          </p:cNvGrpSpPr>
          <p:nvPr/>
        </p:nvGrpSpPr>
        <p:grpSpPr bwMode="auto">
          <a:xfrm>
            <a:off x="757238" y="4362450"/>
            <a:ext cx="7015162" cy="568325"/>
            <a:chOff x="477" y="2748"/>
            <a:chExt cx="4419" cy="358"/>
          </a:xfrm>
        </p:grpSpPr>
        <p:sp>
          <p:nvSpPr>
            <p:cNvPr id="64522" name="Rectangle 10">
              <a:extLst>
                <a:ext uri="{FF2B5EF4-FFF2-40B4-BE49-F238E27FC236}">
                  <a16:creationId xmlns:a16="http://schemas.microsoft.com/office/drawing/2014/main" id="{75A7C453-2065-59B9-5A32-ECD727D57D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" y="2769"/>
              <a:ext cx="44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Tahoma" panose="020B0604030504040204" pitchFamily="34" charset="0"/>
                </a:rPr>
                <a:t>解：</a:t>
              </a:r>
              <a:r>
                <a:rPr lang="zh-CN" altLang="en-US" sz="2400" b="1">
                  <a:latin typeface="Tahoma" panose="020B0604030504040204" pitchFamily="34" charset="0"/>
                </a:rPr>
                <a:t>我们分别从</a:t>
              </a:r>
              <a:r>
                <a:rPr lang="zh-CN" altLang="en-US" sz="2400" b="1">
                  <a:latin typeface="楷体_GB2312" pitchFamily="49" charset="-122"/>
                </a:rPr>
                <a:t>上面的三个方程中分离出  ， ，</a:t>
              </a:r>
            </a:p>
          </p:txBody>
        </p:sp>
        <p:graphicFrame>
          <p:nvGraphicFramePr>
            <p:cNvPr id="64523" name="Object 11">
              <a:extLst>
                <a:ext uri="{FF2B5EF4-FFF2-40B4-BE49-F238E27FC236}">
                  <a16:creationId xmlns:a16="http://schemas.microsoft.com/office/drawing/2014/main" id="{04D20FAB-910F-5E81-5EEA-1C48BBE7E9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" y="2748"/>
            <a:ext cx="261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7480" imgH="215640" progId="Equation.DSMT4">
                    <p:embed/>
                  </p:oleObj>
                </mc:Choice>
                <mc:Fallback>
                  <p:oleObj name="Equation" r:id="rId8" imgW="177480" imgH="2156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748"/>
                          <a:ext cx="261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4" name="Object 12">
              <a:extLst>
                <a:ext uri="{FF2B5EF4-FFF2-40B4-BE49-F238E27FC236}">
                  <a16:creationId xmlns:a16="http://schemas.microsoft.com/office/drawing/2014/main" id="{859388BC-AF01-8939-7329-8A5684B3A2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2775"/>
            <a:ext cx="280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0440" imgH="228600" progId="Equation.DSMT4">
                    <p:embed/>
                  </p:oleObj>
                </mc:Choice>
                <mc:Fallback>
                  <p:oleObj name="Equation" r:id="rId10" imgW="19044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775"/>
                          <a:ext cx="280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5" name="Object 13">
              <a:extLst>
                <a:ext uri="{FF2B5EF4-FFF2-40B4-BE49-F238E27FC236}">
                  <a16:creationId xmlns:a16="http://schemas.microsoft.com/office/drawing/2014/main" id="{87C34138-136B-E5AB-BE82-93EB02BA57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2" y="2750"/>
            <a:ext cx="281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90440" imgH="215640" progId="Equation.DSMT4">
                    <p:embed/>
                  </p:oleObj>
                </mc:Choice>
                <mc:Fallback>
                  <p:oleObj name="Equation" r:id="rId12" imgW="190440" imgH="2156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750"/>
                          <a:ext cx="281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31" name="Group 19">
            <a:extLst>
              <a:ext uri="{FF2B5EF4-FFF2-40B4-BE49-F238E27FC236}">
                <a16:creationId xmlns:a16="http://schemas.microsoft.com/office/drawing/2014/main" id="{96B4F3FB-D8AA-CFC5-E63D-653FB619454E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4938713"/>
            <a:ext cx="3276600" cy="1263650"/>
            <a:chOff x="1123" y="2660"/>
            <a:chExt cx="2237" cy="892"/>
          </a:xfrm>
        </p:grpSpPr>
        <p:graphicFrame>
          <p:nvGraphicFramePr>
            <p:cNvPr id="64527" name="Object 15">
              <a:extLst>
                <a:ext uri="{FF2B5EF4-FFF2-40B4-BE49-F238E27FC236}">
                  <a16:creationId xmlns:a16="http://schemas.microsoft.com/office/drawing/2014/main" id="{8805732E-D8BD-94B5-343E-D609CACAD0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2" y="2660"/>
            <a:ext cx="2228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87240" imgH="228600" progId="Equation.DSMT4">
                    <p:embed/>
                  </p:oleObj>
                </mc:Choice>
                <mc:Fallback>
                  <p:oleObj name="Equation" r:id="rId14" imgW="158724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" y="2660"/>
                          <a:ext cx="2228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8" name="Object 16">
              <a:extLst>
                <a:ext uri="{FF2B5EF4-FFF2-40B4-BE49-F238E27FC236}">
                  <a16:creationId xmlns:a16="http://schemas.microsoft.com/office/drawing/2014/main" id="{5A0DEA75-3468-834E-5E78-8FD09E49B1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23" y="2947"/>
            <a:ext cx="2237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87240" imgH="228600" progId="Equation.DSMT4">
                    <p:embed/>
                  </p:oleObj>
                </mc:Choice>
                <mc:Fallback>
                  <p:oleObj name="Equation" r:id="rId16" imgW="158724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3" y="2947"/>
                          <a:ext cx="2237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9" name="Object 17">
              <a:extLst>
                <a:ext uri="{FF2B5EF4-FFF2-40B4-BE49-F238E27FC236}">
                  <a16:creationId xmlns:a16="http://schemas.microsoft.com/office/drawing/2014/main" id="{36AD51C0-6A40-6689-67F5-7F02B968B3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1" y="3244"/>
            <a:ext cx="2171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587240" imgH="228600" progId="Equation.DSMT4">
                    <p:embed/>
                  </p:oleObj>
                </mc:Choice>
                <mc:Fallback>
                  <p:oleObj name="Equation" r:id="rId18" imgW="1587240" imgH="2286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" y="3244"/>
                          <a:ext cx="2171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534" name="Group 22">
            <a:extLst>
              <a:ext uri="{FF2B5EF4-FFF2-40B4-BE49-F238E27FC236}">
                <a16:creationId xmlns:a16="http://schemas.microsoft.com/office/drawing/2014/main" id="{98BD38CD-E4CF-D532-5BC3-49E3D1F14DEA}"/>
              </a:ext>
            </a:extLst>
          </p:cNvPr>
          <p:cNvGrpSpPr>
            <a:grpSpLocks/>
          </p:cNvGrpSpPr>
          <p:nvPr/>
        </p:nvGrpSpPr>
        <p:grpSpPr bwMode="auto">
          <a:xfrm>
            <a:off x="3948113" y="4999038"/>
            <a:ext cx="1462087" cy="1082675"/>
            <a:chOff x="2727" y="2678"/>
            <a:chExt cx="921" cy="682"/>
          </a:xfrm>
        </p:grpSpPr>
        <p:sp>
          <p:nvSpPr>
            <p:cNvPr id="64532" name="AutoShape 20">
              <a:extLst>
                <a:ext uri="{FF2B5EF4-FFF2-40B4-BE49-F238E27FC236}">
                  <a16:creationId xmlns:a16="http://schemas.microsoft.com/office/drawing/2014/main" id="{A1D6C689-6A35-39D1-9955-D58BE5AD6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3054"/>
              <a:ext cx="615" cy="306"/>
            </a:xfrm>
            <a:prstGeom prst="rightArrow">
              <a:avLst>
                <a:gd name="adj1" fmla="val 50000"/>
                <a:gd name="adj2" fmla="val 5024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33" name="Rectangle 21">
              <a:extLst>
                <a:ext uri="{FF2B5EF4-FFF2-40B4-BE49-F238E27FC236}">
                  <a16:creationId xmlns:a16="http://schemas.microsoft.com/office/drawing/2014/main" id="{7C0A5DBC-4DED-B9EB-E372-2A41D7887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7" y="2678"/>
              <a:ext cx="921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FF"/>
                  </a:solidFill>
                  <a:latin typeface="楷体_GB2312" pitchFamily="49" charset="-122"/>
                </a:rPr>
                <a:t>据此可建立</a:t>
              </a:r>
            </a:p>
            <a:p>
              <a:r>
                <a:rPr lang="zh-CN" altLang="en-US" sz="2000" b="1">
                  <a:solidFill>
                    <a:srgbClr val="0000FF"/>
                  </a:solidFill>
                  <a:latin typeface="楷体_GB2312" pitchFamily="49" charset="-122"/>
                </a:rPr>
                <a:t>迭代公式：</a:t>
              </a:r>
            </a:p>
          </p:txBody>
        </p:sp>
      </p:grpSp>
      <p:graphicFrame>
        <p:nvGraphicFramePr>
          <p:cNvPr id="64535" name="Object 23">
            <a:extLst>
              <a:ext uri="{FF2B5EF4-FFF2-40B4-BE49-F238E27FC236}">
                <a16:creationId xmlns:a16="http://schemas.microsoft.com/office/drawing/2014/main" id="{7DCBF02A-3132-F01A-0EA3-64096F6A70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8125" y="4862513"/>
          <a:ext cx="336867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031840" imgH="787320" progId="Equation.DSMT4">
                  <p:embed/>
                </p:oleObj>
              </mc:Choice>
              <mc:Fallback>
                <p:oleObj name="Equation" r:id="rId20" imgW="2031840" imgH="78732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5" y="4862513"/>
                        <a:ext cx="3368675" cy="1462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6" name="Text Box 24">
            <a:extLst>
              <a:ext uri="{FF2B5EF4-FFF2-40B4-BE49-F238E27FC236}">
                <a16:creationId xmlns:a16="http://schemas.microsoft.com/office/drawing/2014/main" id="{ACBF267E-3547-0296-F74E-9D8BA6DEC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478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accent2"/>
                </a:solidFill>
                <a:latin typeface="楷体_GB2312" pitchFamily="49" charset="-122"/>
                <a:sym typeface="Wingdings" panose="05000000000000000000" pitchFamily="2" charset="2"/>
              </a:rPr>
              <a:t> </a:t>
            </a:r>
            <a:r>
              <a:rPr lang="en-US" altLang="zh-CN" sz="2400" b="1"/>
              <a:t>Jacobi Iterative Method</a:t>
            </a:r>
          </a:p>
        </p:txBody>
      </p:sp>
      <p:grpSp>
        <p:nvGrpSpPr>
          <p:cNvPr id="64539" name="Group 27">
            <a:extLst>
              <a:ext uri="{FF2B5EF4-FFF2-40B4-BE49-F238E27FC236}">
                <a16:creationId xmlns:a16="http://schemas.microsoft.com/office/drawing/2014/main" id="{A997371C-D7C4-9DB6-94E7-5D4719A31FD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57200"/>
            <a:ext cx="7239000" cy="989013"/>
            <a:chOff x="288" y="288"/>
            <a:chExt cx="4560" cy="623"/>
          </a:xfrm>
        </p:grpSpPr>
        <p:sp>
          <p:nvSpPr>
            <p:cNvPr id="64520" name="Text Box 8">
              <a:extLst>
                <a:ext uri="{FF2B5EF4-FFF2-40B4-BE49-F238E27FC236}">
                  <a16:creationId xmlns:a16="http://schemas.microsoft.com/office/drawing/2014/main" id="{0D543BB7-F3A6-6FC3-47AE-A395DF6E1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88"/>
              <a:ext cx="4320" cy="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Jacobi </a:t>
              </a:r>
              <a:r>
                <a:rPr lang="zh-CN" altLang="zh-CN" b="1"/>
                <a:t>法和 </a:t>
              </a:r>
              <a:r>
                <a:rPr lang="en-US" altLang="zh-CN" b="1"/>
                <a:t>Gauss - Seidel </a:t>
              </a:r>
              <a:r>
                <a:rPr lang="zh-CN" altLang="en-US" b="1"/>
                <a:t>法</a:t>
              </a:r>
            </a:p>
            <a:p>
              <a:pPr>
                <a:spcBef>
                  <a:spcPct val="10000"/>
                </a:spcBef>
              </a:pPr>
              <a:r>
                <a:rPr lang="zh-CN" altLang="en-US" b="1"/>
                <a:t>         </a:t>
              </a:r>
              <a:r>
                <a:rPr lang="en-US" altLang="zh-CN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/* Jacobi &amp; Gauss-Seidel Iterative Methods */</a:t>
              </a:r>
            </a:p>
          </p:txBody>
        </p:sp>
        <p:pic>
          <p:nvPicPr>
            <p:cNvPr id="64537" name="Picture 25">
              <a:extLst>
                <a:ext uri="{FF2B5EF4-FFF2-40B4-BE49-F238E27FC236}">
                  <a16:creationId xmlns:a16="http://schemas.microsoft.com/office/drawing/2014/main" id="{0DCD591F-496B-7964-6966-EF0FF8BFEA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88"/>
              <a:ext cx="288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4542" name="Rectangle 30">
            <a:extLst>
              <a:ext uri="{FF2B5EF4-FFF2-40B4-BE49-F238E27FC236}">
                <a16:creationId xmlns:a16="http://schemas.microsoft.com/office/drawing/2014/main" id="{4626FE05-CFD0-7D12-5ABD-F8F972F90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0"/>
            <a:ext cx="510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solidFill>
                  <a:schemeClr val="tx2"/>
                </a:solidFill>
                <a:ea typeface="楷体_GB2312" pitchFamily="49" charset="-122"/>
              </a:rPr>
              <a:t>§6</a:t>
            </a:r>
            <a:r>
              <a:rPr lang="en-US" altLang="zh-CN" sz="36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1800" b="1"/>
              <a:t>Jacobi &amp; Gauss-Seidel Iterative Methods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45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45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45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45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6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utoUpdateAnimBg="0"/>
      <p:bldP spid="6453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27" name="Group 91">
            <a:extLst>
              <a:ext uri="{FF2B5EF4-FFF2-40B4-BE49-F238E27FC236}">
                <a16:creationId xmlns:a16="http://schemas.microsoft.com/office/drawing/2014/main" id="{30D0555D-DA4C-08DE-055C-B87C51748BC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04825"/>
            <a:ext cx="8001000" cy="1196975"/>
            <a:chOff x="384" y="318"/>
            <a:chExt cx="5040" cy="754"/>
          </a:xfrm>
        </p:grpSpPr>
        <p:sp>
          <p:nvSpPr>
            <p:cNvPr id="65553" name="Rectangle 17">
              <a:extLst>
                <a:ext uri="{FF2B5EF4-FFF2-40B4-BE49-F238E27FC236}">
                  <a16:creationId xmlns:a16="http://schemas.microsoft.com/office/drawing/2014/main" id="{92775F0A-27FE-B5CF-803E-9DC65B1F8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18"/>
              <a:ext cx="504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sz="2400" b="1">
                  <a:latin typeface="楷体_GB2312" pitchFamily="49" charset="-122"/>
                </a:rPr>
                <a:t>设取迭代初值                  下表记录了迭代结果，当迭代次数 增大时，迭代值   ，  ，  会越来越逼近方程组的精确解</a:t>
              </a:r>
            </a:p>
          </p:txBody>
        </p:sp>
        <p:graphicFrame>
          <p:nvGraphicFramePr>
            <p:cNvPr id="65554" name="Object 18">
              <a:extLst>
                <a:ext uri="{FF2B5EF4-FFF2-40B4-BE49-F238E27FC236}">
                  <a16:creationId xmlns:a16="http://schemas.microsoft.com/office/drawing/2014/main" id="{11386B84-A979-C5E5-F1C6-28FB413430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9" y="336"/>
            <a:ext cx="1627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295280" imgH="241200" progId="Equation.DSMT4">
                    <p:embed/>
                  </p:oleObj>
                </mc:Choice>
                <mc:Fallback>
                  <p:oleObj name="Equation" r:id="rId3" imgW="1295280" imgH="2412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9" y="336"/>
                          <a:ext cx="1627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5" name="Object 19">
              <a:extLst>
                <a:ext uri="{FF2B5EF4-FFF2-40B4-BE49-F238E27FC236}">
                  <a16:creationId xmlns:a16="http://schemas.microsoft.com/office/drawing/2014/main" id="{5C280461-0EFE-3886-DABF-FFA41094BD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3" y="559"/>
            <a:ext cx="206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39680" imgH="177480" progId="Equation.DSMT4">
                    <p:embed/>
                  </p:oleObj>
                </mc:Choice>
                <mc:Fallback>
                  <p:oleObj name="Equation" r:id="rId5" imgW="139680" imgH="17748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559"/>
                          <a:ext cx="206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6" name="Object 20">
              <a:extLst>
                <a:ext uri="{FF2B5EF4-FFF2-40B4-BE49-F238E27FC236}">
                  <a16:creationId xmlns:a16="http://schemas.microsoft.com/office/drawing/2014/main" id="{C99EEF52-AD77-8493-ACB7-63E58CD313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539"/>
            <a:ext cx="34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79360" imgH="228600" progId="Equation.DSMT4">
                    <p:embed/>
                  </p:oleObj>
                </mc:Choice>
                <mc:Fallback>
                  <p:oleObj name="Equation" r:id="rId7" imgW="279360" imgH="2286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539"/>
                          <a:ext cx="34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7" name="Object 21">
              <a:extLst>
                <a:ext uri="{FF2B5EF4-FFF2-40B4-BE49-F238E27FC236}">
                  <a16:creationId xmlns:a16="http://schemas.microsoft.com/office/drawing/2014/main" id="{D13AE3B3-9E4B-7F3D-9675-181BE2101A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576"/>
            <a:ext cx="343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79360" imgH="241200" progId="Equation.DSMT4">
                    <p:embed/>
                  </p:oleObj>
                </mc:Choice>
                <mc:Fallback>
                  <p:oleObj name="Equation" r:id="rId9" imgW="279360" imgH="2412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576"/>
                          <a:ext cx="343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8" name="Object 22">
              <a:extLst>
                <a:ext uri="{FF2B5EF4-FFF2-40B4-BE49-F238E27FC236}">
                  <a16:creationId xmlns:a16="http://schemas.microsoft.com/office/drawing/2014/main" id="{990CB340-11E7-109E-CFF8-8E18A9684C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56" y="539"/>
            <a:ext cx="344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79360" imgH="228600" progId="Equation.DSMT4">
                    <p:embed/>
                  </p:oleObj>
                </mc:Choice>
                <mc:Fallback>
                  <p:oleObj name="Equation" r:id="rId11" imgW="279360" imgH="2286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6" y="539"/>
                          <a:ext cx="344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9" name="Object 23">
              <a:extLst>
                <a:ext uri="{FF2B5EF4-FFF2-40B4-BE49-F238E27FC236}">
                  <a16:creationId xmlns:a16="http://schemas.microsoft.com/office/drawing/2014/main" id="{77FDC974-EBA4-1653-2BE4-23B167A3D7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5" y="768"/>
            <a:ext cx="255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638000" imgH="241200" progId="Equation.DSMT4">
                    <p:embed/>
                  </p:oleObj>
                </mc:Choice>
                <mc:Fallback>
                  <p:oleObj name="Equation" r:id="rId13" imgW="1638000" imgH="2412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5" y="768"/>
                          <a:ext cx="255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5631" name="Group 95">
            <a:extLst>
              <a:ext uri="{FF2B5EF4-FFF2-40B4-BE49-F238E27FC236}">
                <a16:creationId xmlns:a16="http://schemas.microsoft.com/office/drawing/2014/main" id="{53F8187C-67BF-49E3-1FF2-F815CCF8F0A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1676400"/>
            <a:ext cx="6324600" cy="4267200"/>
            <a:chOff x="768" y="1056"/>
            <a:chExt cx="3984" cy="2688"/>
          </a:xfrm>
        </p:grpSpPr>
        <p:sp>
          <p:nvSpPr>
            <p:cNvPr id="65561" name="Rectangle 25">
              <a:extLst>
                <a:ext uri="{FF2B5EF4-FFF2-40B4-BE49-F238E27FC236}">
                  <a16:creationId xmlns:a16="http://schemas.microsoft.com/office/drawing/2014/main" id="{85980C31-B4EB-8899-1C22-2AD1EEF90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" y="1346"/>
              <a:ext cx="3634" cy="2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0.00000          0.00000         0.00000</a:t>
              </a:r>
            </a:p>
            <a:p>
              <a:pPr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0.72000          0.83000         0.84000</a:t>
              </a:r>
            </a:p>
            <a:p>
              <a:pPr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0.97100          1.07000         1.15000</a:t>
              </a:r>
            </a:p>
            <a:p>
              <a:pPr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1.05700          1.15710         1.24820</a:t>
              </a:r>
            </a:p>
            <a:p>
              <a:pPr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1.08535          1.18534         1.28282</a:t>
              </a:r>
            </a:p>
            <a:p>
              <a:pPr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1.09510          1.19510         1.29414</a:t>
              </a:r>
            </a:p>
            <a:p>
              <a:pPr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1.09834          1.19834         1.29504</a:t>
              </a:r>
            </a:p>
            <a:p>
              <a:pPr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1.09944          1.19981         1.29934</a:t>
              </a:r>
            </a:p>
            <a:p>
              <a:pPr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1.09981          1.19941         1.29978</a:t>
              </a:r>
            </a:p>
            <a:p>
              <a:pPr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1.09994          1.19994         1.29992</a:t>
              </a:r>
            </a:p>
          </p:txBody>
        </p:sp>
        <p:sp>
          <p:nvSpPr>
            <p:cNvPr id="65562" name="Rectangle 26">
              <a:extLst>
                <a:ext uri="{FF2B5EF4-FFF2-40B4-BE49-F238E27FC236}">
                  <a16:creationId xmlns:a16="http://schemas.microsoft.com/office/drawing/2014/main" id="{F448E54D-D5AF-0767-7B43-1F1950DFFA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346"/>
              <a:ext cx="350" cy="2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0</a:t>
              </a:r>
            </a:p>
            <a:p>
              <a:pPr algn="ctr"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1</a:t>
              </a:r>
            </a:p>
            <a:p>
              <a:pPr algn="ctr"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</a:p>
            <a:p>
              <a:pPr algn="ctr"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3</a:t>
              </a:r>
            </a:p>
            <a:p>
              <a:pPr algn="ctr"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4</a:t>
              </a:r>
            </a:p>
            <a:p>
              <a:pPr algn="ctr"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5</a:t>
              </a:r>
            </a:p>
            <a:p>
              <a:pPr algn="ctr"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6</a:t>
              </a:r>
            </a:p>
            <a:p>
              <a:pPr algn="ctr"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7</a:t>
              </a:r>
            </a:p>
            <a:p>
              <a:pPr algn="ctr"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8</a:t>
              </a:r>
            </a:p>
            <a:p>
              <a:pPr algn="ctr">
                <a:buFontTx/>
                <a:buNone/>
              </a:pPr>
              <a:r>
                <a:rPr lang="en-US" altLang="zh-CN" sz="2000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9</a:t>
              </a:r>
              <a:endParaRPr lang="en-US" altLang="zh-CN" sz="2000" b="1">
                <a:solidFill>
                  <a:schemeClr val="tx2"/>
                </a:solidFill>
              </a:endParaRPr>
            </a:p>
          </p:txBody>
        </p:sp>
        <p:sp>
          <p:nvSpPr>
            <p:cNvPr id="65563" name="Rectangle 27">
              <a:extLst>
                <a:ext uri="{FF2B5EF4-FFF2-40B4-BE49-F238E27FC236}">
                  <a16:creationId xmlns:a16="http://schemas.microsoft.com/office/drawing/2014/main" id="{ABBE3A2C-8BF3-C92F-D49B-CD8A7C864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8" y="1064"/>
              <a:ext cx="3634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en-US" altLang="zh-CN" sz="2000">
                <a:solidFill>
                  <a:schemeClr val="tx2"/>
                </a:solidFill>
              </a:endParaRPr>
            </a:p>
          </p:txBody>
        </p:sp>
        <p:sp>
          <p:nvSpPr>
            <p:cNvPr id="65564" name="Rectangle 28">
              <a:extLst>
                <a:ext uri="{FF2B5EF4-FFF2-40B4-BE49-F238E27FC236}">
                  <a16:creationId xmlns:a16="http://schemas.microsoft.com/office/drawing/2014/main" id="{B108D494-DBD5-BDAB-FF23-5D2B46FA8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064"/>
              <a:ext cx="350" cy="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en-US" altLang="zh-CN" sz="2000">
                <a:solidFill>
                  <a:schemeClr val="tx2"/>
                </a:solidFill>
              </a:endParaRPr>
            </a:p>
          </p:txBody>
        </p:sp>
        <p:sp>
          <p:nvSpPr>
            <p:cNvPr id="65565" name="Line 29">
              <a:extLst>
                <a:ext uri="{FF2B5EF4-FFF2-40B4-BE49-F238E27FC236}">
                  <a16:creationId xmlns:a16="http://schemas.microsoft.com/office/drawing/2014/main" id="{97889A9F-2189-4510-BC04-80D94948D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064"/>
              <a:ext cx="39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6" name="Line 30">
              <a:extLst>
                <a:ext uri="{FF2B5EF4-FFF2-40B4-BE49-F238E27FC236}">
                  <a16:creationId xmlns:a16="http://schemas.microsoft.com/office/drawing/2014/main" id="{BFEF6484-3E7A-9E56-2EF6-D37797BD1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346"/>
              <a:ext cx="39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7" name="Line 31">
              <a:extLst>
                <a:ext uri="{FF2B5EF4-FFF2-40B4-BE49-F238E27FC236}">
                  <a16:creationId xmlns:a16="http://schemas.microsoft.com/office/drawing/2014/main" id="{EACE4DDE-69CF-3981-DE06-378580B6D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064"/>
              <a:ext cx="0" cy="268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8" name="Line 32">
              <a:extLst>
                <a:ext uri="{FF2B5EF4-FFF2-40B4-BE49-F238E27FC236}">
                  <a16:creationId xmlns:a16="http://schemas.microsoft.com/office/drawing/2014/main" id="{A96BFCBC-33E6-3882-9F9E-B884A68FA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8" y="1064"/>
              <a:ext cx="0" cy="2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9" name="Line 33">
              <a:extLst>
                <a:ext uri="{FF2B5EF4-FFF2-40B4-BE49-F238E27FC236}">
                  <a16:creationId xmlns:a16="http://schemas.microsoft.com/office/drawing/2014/main" id="{56C2727B-D7E6-53B3-1F0E-9A54A7C39F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744"/>
              <a:ext cx="39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70" name="Line 34">
              <a:extLst>
                <a:ext uri="{FF2B5EF4-FFF2-40B4-BE49-F238E27FC236}">
                  <a16:creationId xmlns:a16="http://schemas.microsoft.com/office/drawing/2014/main" id="{96C40705-6B6A-A5D4-E4D9-F7D27E268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346"/>
              <a:ext cx="0" cy="23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71" name="Line 35">
              <a:extLst>
                <a:ext uri="{FF2B5EF4-FFF2-40B4-BE49-F238E27FC236}">
                  <a16:creationId xmlns:a16="http://schemas.microsoft.com/office/drawing/2014/main" id="{F731ABB4-4B59-FF4F-A374-659C2768B5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064"/>
              <a:ext cx="0" cy="28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65572" name="Object 36">
              <a:extLst>
                <a:ext uri="{FF2B5EF4-FFF2-40B4-BE49-F238E27FC236}">
                  <a16:creationId xmlns:a16="http://schemas.microsoft.com/office/drawing/2014/main" id="{25705AF2-730B-2830-5F78-A6556E8888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8" y="1106"/>
            <a:ext cx="182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39680" imgH="177480" progId="Equation.DSMT4">
                    <p:embed/>
                  </p:oleObj>
                </mc:Choice>
                <mc:Fallback>
                  <p:oleObj name="Equation" r:id="rId15" imgW="139680" imgH="17748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8" y="1106"/>
                          <a:ext cx="182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73" name="Object 37">
              <a:extLst>
                <a:ext uri="{FF2B5EF4-FFF2-40B4-BE49-F238E27FC236}">
                  <a16:creationId xmlns:a16="http://schemas.microsoft.com/office/drawing/2014/main" id="{80C8510E-966C-835D-99AD-AC28FF03CAA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24" y="1064"/>
            <a:ext cx="377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79360" imgH="228600" progId="Equation.DSMT4">
                    <p:embed/>
                  </p:oleObj>
                </mc:Choice>
                <mc:Fallback>
                  <p:oleObj name="Equation" r:id="rId17" imgW="279360" imgH="2286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4" y="1064"/>
                          <a:ext cx="377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74" name="Object 38">
              <a:extLst>
                <a:ext uri="{FF2B5EF4-FFF2-40B4-BE49-F238E27FC236}">
                  <a16:creationId xmlns:a16="http://schemas.microsoft.com/office/drawing/2014/main" id="{4AAA10AD-5916-52D1-D81F-A2954DEE2D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1064"/>
            <a:ext cx="377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79360" imgH="228600" progId="Equation.DSMT4">
                    <p:embed/>
                  </p:oleObj>
                </mc:Choice>
                <mc:Fallback>
                  <p:oleObj name="Equation" r:id="rId19" imgW="279360" imgH="2286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064"/>
                          <a:ext cx="377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75" name="Object 39">
              <a:extLst>
                <a:ext uri="{FF2B5EF4-FFF2-40B4-BE49-F238E27FC236}">
                  <a16:creationId xmlns:a16="http://schemas.microsoft.com/office/drawing/2014/main" id="{941E97AC-5A96-7993-3592-9006F549A4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1056"/>
            <a:ext cx="377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79360" imgH="241200" progId="Equation.DSMT4">
                    <p:embed/>
                  </p:oleObj>
                </mc:Choice>
                <mc:Fallback>
                  <p:oleObj name="Equation" r:id="rId21" imgW="279360" imgH="2412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056"/>
                          <a:ext cx="377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629" name="Rectangle 93">
            <a:extLst>
              <a:ext uri="{FF2B5EF4-FFF2-40B4-BE49-F238E27FC236}">
                <a16:creationId xmlns:a16="http://schemas.microsoft.com/office/drawing/2014/main" id="{B2EAA358-AE8D-94AD-DEE6-D2D6790B0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0"/>
            <a:ext cx="510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solidFill>
                  <a:schemeClr val="tx2"/>
                </a:solidFill>
                <a:ea typeface="楷体_GB2312" pitchFamily="49" charset="-122"/>
              </a:rPr>
              <a:t>§6</a:t>
            </a:r>
            <a:r>
              <a:rPr lang="en-US" altLang="zh-CN" sz="36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1800" b="1"/>
              <a:t>Jacobi &amp; Gauss-Seidel Iterative Methods</a:t>
            </a:r>
          </a:p>
        </p:txBody>
      </p:sp>
      <p:grpSp>
        <p:nvGrpSpPr>
          <p:cNvPr id="65632" name="Group 96">
            <a:extLst>
              <a:ext uri="{FF2B5EF4-FFF2-40B4-BE49-F238E27FC236}">
                <a16:creationId xmlns:a16="http://schemas.microsoft.com/office/drawing/2014/main" id="{C0B496B2-B9F5-F6BA-4B7D-3C35FA8D1798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286000"/>
            <a:ext cx="7620000" cy="3841750"/>
            <a:chOff x="528" y="1296"/>
            <a:chExt cx="4800" cy="2420"/>
          </a:xfrm>
        </p:grpSpPr>
        <p:sp>
          <p:nvSpPr>
            <p:cNvPr id="65633" name="AutoShape 97">
              <a:extLst>
                <a:ext uri="{FF2B5EF4-FFF2-40B4-BE49-F238E27FC236}">
                  <a16:creationId xmlns:a16="http://schemas.microsoft.com/office/drawing/2014/main" id="{433F81D6-540A-C424-4F8B-C77E952B5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296"/>
              <a:ext cx="3984" cy="1200"/>
            </a:xfrm>
            <a:prstGeom prst="wedgeEllipseCallout">
              <a:avLst>
                <a:gd name="adj1" fmla="val -57731"/>
                <a:gd name="adj2" fmla="val 87833"/>
              </a:avLst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zh-CN"/>
            </a:p>
          </p:txBody>
        </p:sp>
        <p:grpSp>
          <p:nvGrpSpPr>
            <p:cNvPr id="65634" name="Group 98">
              <a:extLst>
                <a:ext uri="{FF2B5EF4-FFF2-40B4-BE49-F238E27FC236}">
                  <a16:creationId xmlns:a16="http://schemas.microsoft.com/office/drawing/2014/main" id="{13CC4B44-E886-71CB-CAFE-96D87AFE3D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688"/>
              <a:ext cx="1004" cy="1028"/>
              <a:chOff x="2051" y="1696"/>
              <a:chExt cx="1004" cy="1028"/>
            </a:xfrm>
          </p:grpSpPr>
          <p:sp>
            <p:nvSpPr>
              <p:cNvPr id="65635" name="Freeform 99">
                <a:extLst>
                  <a:ext uri="{FF2B5EF4-FFF2-40B4-BE49-F238E27FC236}">
                    <a16:creationId xmlns:a16="http://schemas.microsoft.com/office/drawing/2014/main" id="{E115D43A-9A6B-417D-170B-145C2D860A61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261" y="1981"/>
                <a:ext cx="467" cy="582"/>
              </a:xfrm>
              <a:custGeom>
                <a:avLst/>
                <a:gdLst>
                  <a:gd name="T0" fmla="*/ 38 w 648"/>
                  <a:gd name="T1" fmla="*/ 148 h 858"/>
                  <a:gd name="T2" fmla="*/ 89 w 648"/>
                  <a:gd name="T3" fmla="*/ 103 h 858"/>
                  <a:gd name="T4" fmla="*/ 292 w 648"/>
                  <a:gd name="T5" fmla="*/ 40 h 858"/>
                  <a:gd name="T6" fmla="*/ 418 w 648"/>
                  <a:gd name="T7" fmla="*/ 7 h 858"/>
                  <a:gd name="T8" fmla="*/ 463 w 648"/>
                  <a:gd name="T9" fmla="*/ 0 h 858"/>
                  <a:gd name="T10" fmla="*/ 526 w 648"/>
                  <a:gd name="T11" fmla="*/ 97 h 858"/>
                  <a:gd name="T12" fmla="*/ 559 w 648"/>
                  <a:gd name="T13" fmla="*/ 206 h 858"/>
                  <a:gd name="T14" fmla="*/ 577 w 648"/>
                  <a:gd name="T15" fmla="*/ 309 h 858"/>
                  <a:gd name="T16" fmla="*/ 577 w 648"/>
                  <a:gd name="T17" fmla="*/ 495 h 858"/>
                  <a:gd name="T18" fmla="*/ 648 w 648"/>
                  <a:gd name="T19" fmla="*/ 678 h 858"/>
                  <a:gd name="T20" fmla="*/ 640 w 648"/>
                  <a:gd name="T21" fmla="*/ 763 h 858"/>
                  <a:gd name="T22" fmla="*/ 545 w 648"/>
                  <a:gd name="T23" fmla="*/ 813 h 858"/>
                  <a:gd name="T24" fmla="*/ 299 w 648"/>
                  <a:gd name="T25" fmla="*/ 858 h 858"/>
                  <a:gd name="T26" fmla="*/ 210 w 648"/>
                  <a:gd name="T27" fmla="*/ 807 h 858"/>
                  <a:gd name="T28" fmla="*/ 153 w 648"/>
                  <a:gd name="T29" fmla="*/ 660 h 858"/>
                  <a:gd name="T30" fmla="*/ 108 w 648"/>
                  <a:gd name="T31" fmla="*/ 499 h 858"/>
                  <a:gd name="T32" fmla="*/ 25 w 648"/>
                  <a:gd name="T33" fmla="*/ 416 h 858"/>
                  <a:gd name="T34" fmla="*/ 6 w 648"/>
                  <a:gd name="T35" fmla="*/ 328 h 858"/>
                  <a:gd name="T36" fmla="*/ 0 w 648"/>
                  <a:gd name="T37" fmla="*/ 219 h 858"/>
                  <a:gd name="T38" fmla="*/ 38 w 648"/>
                  <a:gd name="T39" fmla="*/ 148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8" h="858">
                    <a:moveTo>
                      <a:pt x="38" y="148"/>
                    </a:moveTo>
                    <a:lnTo>
                      <a:pt x="89" y="103"/>
                    </a:lnTo>
                    <a:lnTo>
                      <a:pt x="292" y="40"/>
                    </a:lnTo>
                    <a:lnTo>
                      <a:pt x="418" y="7"/>
                    </a:lnTo>
                    <a:lnTo>
                      <a:pt x="463" y="0"/>
                    </a:lnTo>
                    <a:lnTo>
                      <a:pt x="526" y="97"/>
                    </a:lnTo>
                    <a:lnTo>
                      <a:pt x="559" y="206"/>
                    </a:lnTo>
                    <a:lnTo>
                      <a:pt x="577" y="309"/>
                    </a:lnTo>
                    <a:lnTo>
                      <a:pt x="577" y="495"/>
                    </a:lnTo>
                    <a:lnTo>
                      <a:pt x="648" y="678"/>
                    </a:lnTo>
                    <a:lnTo>
                      <a:pt x="640" y="763"/>
                    </a:lnTo>
                    <a:lnTo>
                      <a:pt x="545" y="813"/>
                    </a:lnTo>
                    <a:lnTo>
                      <a:pt x="299" y="858"/>
                    </a:lnTo>
                    <a:lnTo>
                      <a:pt x="210" y="807"/>
                    </a:lnTo>
                    <a:lnTo>
                      <a:pt x="153" y="660"/>
                    </a:lnTo>
                    <a:lnTo>
                      <a:pt x="108" y="499"/>
                    </a:lnTo>
                    <a:lnTo>
                      <a:pt x="25" y="416"/>
                    </a:lnTo>
                    <a:lnTo>
                      <a:pt x="6" y="328"/>
                    </a:lnTo>
                    <a:lnTo>
                      <a:pt x="0" y="219"/>
                    </a:lnTo>
                    <a:lnTo>
                      <a:pt x="38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5636" name="Group 100">
                <a:extLst>
                  <a:ext uri="{FF2B5EF4-FFF2-40B4-BE49-F238E27FC236}">
                    <a16:creationId xmlns:a16="http://schemas.microsoft.com/office/drawing/2014/main" id="{A8295D00-2153-656D-85C4-88F34E7369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441" y="2029"/>
                <a:ext cx="511" cy="637"/>
                <a:chOff x="2308" y="1206"/>
                <a:chExt cx="710" cy="940"/>
              </a:xfrm>
            </p:grpSpPr>
            <p:sp>
              <p:nvSpPr>
                <p:cNvPr id="65637" name="Freeform 101">
                  <a:extLst>
                    <a:ext uri="{FF2B5EF4-FFF2-40B4-BE49-F238E27FC236}">
                      <a16:creationId xmlns:a16="http://schemas.microsoft.com/office/drawing/2014/main" id="{6A6C7320-A52C-0919-787B-16B7FBF1B1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8" y="1206"/>
                  <a:ext cx="710" cy="940"/>
                </a:xfrm>
                <a:custGeom>
                  <a:avLst/>
                  <a:gdLst>
                    <a:gd name="T0" fmla="*/ 0 w 710"/>
                    <a:gd name="T1" fmla="*/ 58 h 940"/>
                    <a:gd name="T2" fmla="*/ 39 w 710"/>
                    <a:gd name="T3" fmla="*/ 113 h 940"/>
                    <a:gd name="T4" fmla="*/ 90 w 710"/>
                    <a:gd name="T5" fmla="*/ 197 h 940"/>
                    <a:gd name="T6" fmla="*/ 141 w 710"/>
                    <a:gd name="T7" fmla="*/ 307 h 940"/>
                    <a:gd name="T8" fmla="*/ 182 w 710"/>
                    <a:gd name="T9" fmla="*/ 415 h 940"/>
                    <a:gd name="T10" fmla="*/ 211 w 710"/>
                    <a:gd name="T11" fmla="*/ 503 h 940"/>
                    <a:gd name="T12" fmla="*/ 261 w 710"/>
                    <a:gd name="T13" fmla="*/ 685 h 940"/>
                    <a:gd name="T14" fmla="*/ 276 w 710"/>
                    <a:gd name="T15" fmla="*/ 741 h 940"/>
                    <a:gd name="T16" fmla="*/ 297 w 710"/>
                    <a:gd name="T17" fmla="*/ 777 h 940"/>
                    <a:gd name="T18" fmla="*/ 315 w 710"/>
                    <a:gd name="T19" fmla="*/ 807 h 940"/>
                    <a:gd name="T20" fmla="*/ 455 w 710"/>
                    <a:gd name="T21" fmla="*/ 901 h 940"/>
                    <a:gd name="T22" fmla="*/ 507 w 710"/>
                    <a:gd name="T23" fmla="*/ 940 h 940"/>
                    <a:gd name="T24" fmla="*/ 500 w 710"/>
                    <a:gd name="T25" fmla="*/ 844 h 940"/>
                    <a:gd name="T26" fmla="*/ 477 w 710"/>
                    <a:gd name="T27" fmla="*/ 766 h 940"/>
                    <a:gd name="T28" fmla="*/ 450 w 710"/>
                    <a:gd name="T29" fmla="*/ 684 h 940"/>
                    <a:gd name="T30" fmla="*/ 387 w 710"/>
                    <a:gd name="T31" fmla="*/ 583 h 940"/>
                    <a:gd name="T32" fmla="*/ 347 w 710"/>
                    <a:gd name="T33" fmla="*/ 472 h 940"/>
                    <a:gd name="T34" fmla="*/ 328 w 710"/>
                    <a:gd name="T35" fmla="*/ 307 h 940"/>
                    <a:gd name="T36" fmla="*/ 411 w 710"/>
                    <a:gd name="T37" fmla="*/ 371 h 940"/>
                    <a:gd name="T38" fmla="*/ 488 w 710"/>
                    <a:gd name="T39" fmla="*/ 423 h 940"/>
                    <a:gd name="T40" fmla="*/ 564 w 710"/>
                    <a:gd name="T41" fmla="*/ 448 h 940"/>
                    <a:gd name="T42" fmla="*/ 614 w 710"/>
                    <a:gd name="T43" fmla="*/ 460 h 940"/>
                    <a:gd name="T44" fmla="*/ 653 w 710"/>
                    <a:gd name="T45" fmla="*/ 454 h 940"/>
                    <a:gd name="T46" fmla="*/ 678 w 710"/>
                    <a:gd name="T47" fmla="*/ 423 h 940"/>
                    <a:gd name="T48" fmla="*/ 704 w 710"/>
                    <a:gd name="T49" fmla="*/ 335 h 940"/>
                    <a:gd name="T50" fmla="*/ 710 w 710"/>
                    <a:gd name="T51" fmla="*/ 271 h 940"/>
                    <a:gd name="T52" fmla="*/ 710 w 710"/>
                    <a:gd name="T53" fmla="*/ 163 h 940"/>
                    <a:gd name="T54" fmla="*/ 710 w 710"/>
                    <a:gd name="T55" fmla="*/ 73 h 940"/>
                    <a:gd name="T56" fmla="*/ 595 w 710"/>
                    <a:gd name="T57" fmla="*/ 76 h 940"/>
                    <a:gd name="T58" fmla="*/ 545 w 710"/>
                    <a:gd name="T59" fmla="*/ 64 h 940"/>
                    <a:gd name="T60" fmla="*/ 538 w 710"/>
                    <a:gd name="T61" fmla="*/ 166 h 940"/>
                    <a:gd name="T62" fmla="*/ 526 w 710"/>
                    <a:gd name="T63" fmla="*/ 198 h 940"/>
                    <a:gd name="T64" fmla="*/ 450 w 710"/>
                    <a:gd name="T65" fmla="*/ 160 h 940"/>
                    <a:gd name="T66" fmla="*/ 398 w 710"/>
                    <a:gd name="T67" fmla="*/ 116 h 940"/>
                    <a:gd name="T68" fmla="*/ 302 w 710"/>
                    <a:gd name="T69" fmla="*/ 64 h 940"/>
                    <a:gd name="T70" fmla="*/ 233 w 710"/>
                    <a:gd name="T71" fmla="*/ 19 h 940"/>
                    <a:gd name="T72" fmla="*/ 171 w 710"/>
                    <a:gd name="T73" fmla="*/ 0 h 940"/>
                    <a:gd name="T74" fmla="*/ 94 w 710"/>
                    <a:gd name="T75" fmla="*/ 31 h 940"/>
                    <a:gd name="T76" fmla="*/ 0 w 710"/>
                    <a:gd name="T77" fmla="*/ 58 h 9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710" h="940">
                      <a:moveTo>
                        <a:pt x="0" y="58"/>
                      </a:moveTo>
                      <a:lnTo>
                        <a:pt x="39" y="113"/>
                      </a:lnTo>
                      <a:lnTo>
                        <a:pt x="90" y="197"/>
                      </a:lnTo>
                      <a:lnTo>
                        <a:pt x="141" y="307"/>
                      </a:lnTo>
                      <a:lnTo>
                        <a:pt x="182" y="415"/>
                      </a:lnTo>
                      <a:lnTo>
                        <a:pt x="211" y="503"/>
                      </a:lnTo>
                      <a:lnTo>
                        <a:pt x="261" y="685"/>
                      </a:lnTo>
                      <a:lnTo>
                        <a:pt x="276" y="741"/>
                      </a:lnTo>
                      <a:lnTo>
                        <a:pt x="297" y="777"/>
                      </a:lnTo>
                      <a:lnTo>
                        <a:pt x="315" y="807"/>
                      </a:lnTo>
                      <a:lnTo>
                        <a:pt x="455" y="901"/>
                      </a:lnTo>
                      <a:lnTo>
                        <a:pt x="507" y="940"/>
                      </a:lnTo>
                      <a:lnTo>
                        <a:pt x="500" y="844"/>
                      </a:lnTo>
                      <a:lnTo>
                        <a:pt x="477" y="766"/>
                      </a:lnTo>
                      <a:lnTo>
                        <a:pt x="450" y="684"/>
                      </a:lnTo>
                      <a:lnTo>
                        <a:pt x="387" y="583"/>
                      </a:lnTo>
                      <a:lnTo>
                        <a:pt x="347" y="472"/>
                      </a:lnTo>
                      <a:lnTo>
                        <a:pt x="328" y="307"/>
                      </a:lnTo>
                      <a:lnTo>
                        <a:pt x="411" y="371"/>
                      </a:lnTo>
                      <a:lnTo>
                        <a:pt x="488" y="423"/>
                      </a:lnTo>
                      <a:lnTo>
                        <a:pt x="564" y="448"/>
                      </a:lnTo>
                      <a:lnTo>
                        <a:pt x="614" y="460"/>
                      </a:lnTo>
                      <a:lnTo>
                        <a:pt x="653" y="454"/>
                      </a:lnTo>
                      <a:lnTo>
                        <a:pt x="678" y="423"/>
                      </a:lnTo>
                      <a:lnTo>
                        <a:pt x="704" y="335"/>
                      </a:lnTo>
                      <a:lnTo>
                        <a:pt x="710" y="271"/>
                      </a:lnTo>
                      <a:lnTo>
                        <a:pt x="710" y="163"/>
                      </a:lnTo>
                      <a:lnTo>
                        <a:pt x="710" y="73"/>
                      </a:lnTo>
                      <a:lnTo>
                        <a:pt x="595" y="76"/>
                      </a:lnTo>
                      <a:lnTo>
                        <a:pt x="545" y="64"/>
                      </a:lnTo>
                      <a:lnTo>
                        <a:pt x="538" y="166"/>
                      </a:lnTo>
                      <a:lnTo>
                        <a:pt x="526" y="198"/>
                      </a:lnTo>
                      <a:lnTo>
                        <a:pt x="450" y="160"/>
                      </a:lnTo>
                      <a:lnTo>
                        <a:pt x="398" y="116"/>
                      </a:lnTo>
                      <a:lnTo>
                        <a:pt x="302" y="64"/>
                      </a:lnTo>
                      <a:lnTo>
                        <a:pt x="233" y="19"/>
                      </a:lnTo>
                      <a:lnTo>
                        <a:pt x="171" y="0"/>
                      </a:lnTo>
                      <a:lnTo>
                        <a:pt x="94" y="3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638" name="Freeform 102">
                  <a:extLst>
                    <a:ext uri="{FF2B5EF4-FFF2-40B4-BE49-F238E27FC236}">
                      <a16:creationId xmlns:a16="http://schemas.microsoft.com/office/drawing/2014/main" id="{E99E77BD-02EC-7AAA-501B-4460FE9EF2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5" y="1252"/>
                  <a:ext cx="199" cy="569"/>
                </a:xfrm>
                <a:custGeom>
                  <a:avLst/>
                  <a:gdLst>
                    <a:gd name="T0" fmla="*/ 0 w 199"/>
                    <a:gd name="T1" fmla="*/ 0 h 569"/>
                    <a:gd name="T2" fmla="*/ 87 w 199"/>
                    <a:gd name="T3" fmla="*/ 39 h 569"/>
                    <a:gd name="T4" fmla="*/ 79 w 199"/>
                    <a:gd name="T5" fmla="*/ 107 h 569"/>
                    <a:gd name="T6" fmla="*/ 134 w 199"/>
                    <a:gd name="T7" fmla="*/ 110 h 569"/>
                    <a:gd name="T8" fmla="*/ 169 w 199"/>
                    <a:gd name="T9" fmla="*/ 233 h 569"/>
                    <a:gd name="T10" fmla="*/ 189 w 199"/>
                    <a:gd name="T11" fmla="*/ 366 h 569"/>
                    <a:gd name="T12" fmla="*/ 197 w 199"/>
                    <a:gd name="T13" fmla="*/ 492 h 569"/>
                    <a:gd name="T14" fmla="*/ 199 w 199"/>
                    <a:gd name="T15" fmla="*/ 569 h 5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9" h="569">
                      <a:moveTo>
                        <a:pt x="0" y="0"/>
                      </a:moveTo>
                      <a:lnTo>
                        <a:pt x="87" y="39"/>
                      </a:lnTo>
                      <a:lnTo>
                        <a:pt x="79" y="107"/>
                      </a:lnTo>
                      <a:lnTo>
                        <a:pt x="134" y="110"/>
                      </a:lnTo>
                      <a:lnTo>
                        <a:pt x="169" y="233"/>
                      </a:lnTo>
                      <a:lnTo>
                        <a:pt x="189" y="366"/>
                      </a:lnTo>
                      <a:lnTo>
                        <a:pt x="197" y="492"/>
                      </a:lnTo>
                      <a:lnTo>
                        <a:pt x="199" y="56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639" name="Freeform 103">
                <a:extLst>
                  <a:ext uri="{FF2B5EF4-FFF2-40B4-BE49-F238E27FC236}">
                    <a16:creationId xmlns:a16="http://schemas.microsoft.com/office/drawing/2014/main" id="{3BA11F5F-3B0A-99BD-6FB9-E893C4812C2C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406" y="1975"/>
                <a:ext cx="154" cy="119"/>
              </a:xfrm>
              <a:custGeom>
                <a:avLst/>
                <a:gdLst>
                  <a:gd name="T0" fmla="*/ 19 w 213"/>
                  <a:gd name="T1" fmla="*/ 56 h 176"/>
                  <a:gd name="T2" fmla="*/ 0 w 213"/>
                  <a:gd name="T3" fmla="*/ 85 h 176"/>
                  <a:gd name="T4" fmla="*/ 92 w 213"/>
                  <a:gd name="T5" fmla="*/ 176 h 176"/>
                  <a:gd name="T6" fmla="*/ 122 w 213"/>
                  <a:gd name="T7" fmla="*/ 69 h 176"/>
                  <a:gd name="T8" fmla="*/ 213 w 213"/>
                  <a:gd name="T9" fmla="*/ 122 h 176"/>
                  <a:gd name="T10" fmla="*/ 209 w 213"/>
                  <a:gd name="T11" fmla="*/ 30 h 176"/>
                  <a:gd name="T12" fmla="*/ 153 w 213"/>
                  <a:gd name="T13" fmla="*/ 0 h 176"/>
                  <a:gd name="T14" fmla="*/ 19 w 213"/>
                  <a:gd name="T15" fmla="*/ 5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176">
                    <a:moveTo>
                      <a:pt x="19" y="56"/>
                    </a:moveTo>
                    <a:lnTo>
                      <a:pt x="0" y="85"/>
                    </a:lnTo>
                    <a:lnTo>
                      <a:pt x="92" y="176"/>
                    </a:lnTo>
                    <a:lnTo>
                      <a:pt x="122" y="69"/>
                    </a:lnTo>
                    <a:lnTo>
                      <a:pt x="213" y="122"/>
                    </a:lnTo>
                    <a:lnTo>
                      <a:pt x="209" y="30"/>
                    </a:lnTo>
                    <a:lnTo>
                      <a:pt x="153" y="0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5640" name="Group 104">
                <a:extLst>
                  <a:ext uri="{FF2B5EF4-FFF2-40B4-BE49-F238E27FC236}">
                    <a16:creationId xmlns:a16="http://schemas.microsoft.com/office/drawing/2014/main" id="{DADEE018-D894-A70A-CBEA-64D089F5AF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051" y="1977"/>
                <a:ext cx="454" cy="747"/>
                <a:chOff x="1799" y="1328"/>
                <a:chExt cx="630" cy="1101"/>
              </a:xfrm>
            </p:grpSpPr>
            <p:grpSp>
              <p:nvGrpSpPr>
                <p:cNvPr id="65641" name="Group 105">
                  <a:extLst>
                    <a:ext uri="{FF2B5EF4-FFF2-40B4-BE49-F238E27FC236}">
                      <a16:creationId xmlns:a16="http://schemas.microsoft.com/office/drawing/2014/main" id="{1F6A6A05-D91C-5109-8753-F5F840AEC2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328"/>
                  <a:ext cx="461" cy="1101"/>
                  <a:chOff x="1968" y="1328"/>
                  <a:chExt cx="461" cy="1101"/>
                </a:xfrm>
              </p:grpSpPr>
              <p:sp>
                <p:nvSpPr>
                  <p:cNvPr id="65642" name="Freeform 106">
                    <a:extLst>
                      <a:ext uri="{FF2B5EF4-FFF2-40B4-BE49-F238E27FC236}">
                        <a16:creationId xmlns:a16="http://schemas.microsoft.com/office/drawing/2014/main" id="{C5CD4B6B-1D16-1CB6-19B4-5782E434BF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68" y="1328"/>
                    <a:ext cx="461" cy="1101"/>
                  </a:xfrm>
                  <a:custGeom>
                    <a:avLst/>
                    <a:gdLst>
                      <a:gd name="T0" fmla="*/ 322 w 461"/>
                      <a:gd name="T1" fmla="*/ 1065 h 1101"/>
                      <a:gd name="T2" fmla="*/ 398 w 461"/>
                      <a:gd name="T3" fmla="*/ 1019 h 1101"/>
                      <a:gd name="T4" fmla="*/ 430 w 461"/>
                      <a:gd name="T5" fmla="*/ 916 h 1101"/>
                      <a:gd name="T6" fmla="*/ 454 w 461"/>
                      <a:gd name="T7" fmla="*/ 823 h 1101"/>
                      <a:gd name="T8" fmla="*/ 461 w 461"/>
                      <a:gd name="T9" fmla="*/ 720 h 1101"/>
                      <a:gd name="T10" fmla="*/ 434 w 461"/>
                      <a:gd name="T11" fmla="*/ 608 h 1101"/>
                      <a:gd name="T12" fmla="*/ 416 w 461"/>
                      <a:gd name="T13" fmla="*/ 516 h 1101"/>
                      <a:gd name="T14" fmla="*/ 392 w 461"/>
                      <a:gd name="T15" fmla="*/ 410 h 1101"/>
                      <a:gd name="T16" fmla="*/ 363 w 461"/>
                      <a:gd name="T17" fmla="*/ 331 h 1101"/>
                      <a:gd name="T18" fmla="*/ 315 w 461"/>
                      <a:gd name="T19" fmla="*/ 236 h 1101"/>
                      <a:gd name="T20" fmla="*/ 276 w 461"/>
                      <a:gd name="T21" fmla="*/ 149 h 1101"/>
                      <a:gd name="T22" fmla="*/ 207 w 461"/>
                      <a:gd name="T23" fmla="*/ 45 h 1101"/>
                      <a:gd name="T24" fmla="*/ 169 w 461"/>
                      <a:gd name="T25" fmla="*/ 0 h 1101"/>
                      <a:gd name="T26" fmla="*/ 124 w 461"/>
                      <a:gd name="T27" fmla="*/ 33 h 1101"/>
                      <a:gd name="T28" fmla="*/ 77 w 461"/>
                      <a:gd name="T29" fmla="*/ 76 h 1101"/>
                      <a:gd name="T30" fmla="*/ 13 w 461"/>
                      <a:gd name="T31" fmla="*/ 134 h 1101"/>
                      <a:gd name="T32" fmla="*/ 7 w 461"/>
                      <a:gd name="T33" fmla="*/ 153 h 1101"/>
                      <a:gd name="T34" fmla="*/ 0 w 461"/>
                      <a:gd name="T35" fmla="*/ 187 h 1101"/>
                      <a:gd name="T36" fmla="*/ 19 w 461"/>
                      <a:gd name="T37" fmla="*/ 247 h 1101"/>
                      <a:gd name="T38" fmla="*/ 45 w 461"/>
                      <a:gd name="T39" fmla="*/ 321 h 1101"/>
                      <a:gd name="T40" fmla="*/ 115 w 461"/>
                      <a:gd name="T41" fmla="*/ 457 h 1101"/>
                      <a:gd name="T42" fmla="*/ 141 w 461"/>
                      <a:gd name="T43" fmla="*/ 573 h 1101"/>
                      <a:gd name="T44" fmla="*/ 150 w 461"/>
                      <a:gd name="T45" fmla="*/ 661 h 1101"/>
                      <a:gd name="T46" fmla="*/ 153 w 461"/>
                      <a:gd name="T47" fmla="*/ 728 h 1101"/>
                      <a:gd name="T48" fmla="*/ 153 w 461"/>
                      <a:gd name="T49" fmla="*/ 843 h 1101"/>
                      <a:gd name="T50" fmla="*/ 141 w 461"/>
                      <a:gd name="T51" fmla="*/ 1024 h 1101"/>
                      <a:gd name="T52" fmla="*/ 141 w 461"/>
                      <a:gd name="T53" fmla="*/ 1086 h 1101"/>
                      <a:gd name="T54" fmla="*/ 162 w 461"/>
                      <a:gd name="T55" fmla="*/ 1095 h 1101"/>
                      <a:gd name="T56" fmla="*/ 224 w 461"/>
                      <a:gd name="T57" fmla="*/ 1101 h 1101"/>
                      <a:gd name="T58" fmla="*/ 269 w 461"/>
                      <a:gd name="T59" fmla="*/ 1088 h 1101"/>
                      <a:gd name="T60" fmla="*/ 322 w 461"/>
                      <a:gd name="T61" fmla="*/ 1065 h 1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61" h="1101">
                        <a:moveTo>
                          <a:pt x="322" y="1065"/>
                        </a:moveTo>
                        <a:lnTo>
                          <a:pt x="398" y="1019"/>
                        </a:lnTo>
                        <a:lnTo>
                          <a:pt x="430" y="916"/>
                        </a:lnTo>
                        <a:lnTo>
                          <a:pt x="454" y="823"/>
                        </a:lnTo>
                        <a:lnTo>
                          <a:pt x="461" y="720"/>
                        </a:lnTo>
                        <a:lnTo>
                          <a:pt x="434" y="608"/>
                        </a:lnTo>
                        <a:lnTo>
                          <a:pt x="416" y="516"/>
                        </a:lnTo>
                        <a:lnTo>
                          <a:pt x="392" y="410"/>
                        </a:lnTo>
                        <a:lnTo>
                          <a:pt x="363" y="331"/>
                        </a:lnTo>
                        <a:lnTo>
                          <a:pt x="315" y="236"/>
                        </a:lnTo>
                        <a:lnTo>
                          <a:pt x="276" y="149"/>
                        </a:lnTo>
                        <a:lnTo>
                          <a:pt x="207" y="45"/>
                        </a:lnTo>
                        <a:lnTo>
                          <a:pt x="169" y="0"/>
                        </a:lnTo>
                        <a:lnTo>
                          <a:pt x="124" y="33"/>
                        </a:lnTo>
                        <a:lnTo>
                          <a:pt x="77" y="76"/>
                        </a:lnTo>
                        <a:lnTo>
                          <a:pt x="13" y="134"/>
                        </a:lnTo>
                        <a:lnTo>
                          <a:pt x="7" y="153"/>
                        </a:lnTo>
                        <a:lnTo>
                          <a:pt x="0" y="187"/>
                        </a:lnTo>
                        <a:lnTo>
                          <a:pt x="19" y="247"/>
                        </a:lnTo>
                        <a:lnTo>
                          <a:pt x="45" y="321"/>
                        </a:lnTo>
                        <a:lnTo>
                          <a:pt x="115" y="457"/>
                        </a:lnTo>
                        <a:lnTo>
                          <a:pt x="141" y="573"/>
                        </a:lnTo>
                        <a:lnTo>
                          <a:pt x="150" y="661"/>
                        </a:lnTo>
                        <a:lnTo>
                          <a:pt x="153" y="728"/>
                        </a:lnTo>
                        <a:lnTo>
                          <a:pt x="153" y="843"/>
                        </a:lnTo>
                        <a:lnTo>
                          <a:pt x="141" y="1024"/>
                        </a:lnTo>
                        <a:lnTo>
                          <a:pt x="141" y="1086"/>
                        </a:lnTo>
                        <a:lnTo>
                          <a:pt x="162" y="1095"/>
                        </a:lnTo>
                        <a:lnTo>
                          <a:pt x="224" y="1101"/>
                        </a:lnTo>
                        <a:lnTo>
                          <a:pt x="269" y="1088"/>
                        </a:lnTo>
                        <a:lnTo>
                          <a:pt x="322" y="106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643" name="Freeform 107">
                    <a:extLst>
                      <a:ext uri="{FF2B5EF4-FFF2-40B4-BE49-F238E27FC236}">
                        <a16:creationId xmlns:a16="http://schemas.microsoft.com/office/drawing/2014/main" id="{EC98A02A-E4CC-B128-80B8-089D125EA3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5" y="1371"/>
                    <a:ext cx="325" cy="620"/>
                  </a:xfrm>
                  <a:custGeom>
                    <a:avLst/>
                    <a:gdLst>
                      <a:gd name="T0" fmla="*/ 0 w 325"/>
                      <a:gd name="T1" fmla="*/ 0 h 620"/>
                      <a:gd name="T2" fmla="*/ 44 w 325"/>
                      <a:gd name="T3" fmla="*/ 144 h 620"/>
                      <a:gd name="T4" fmla="*/ 119 w 325"/>
                      <a:gd name="T5" fmla="*/ 125 h 620"/>
                      <a:gd name="T6" fmla="*/ 71 w 325"/>
                      <a:gd name="T7" fmla="*/ 200 h 620"/>
                      <a:gd name="T8" fmla="*/ 119 w 325"/>
                      <a:gd name="T9" fmla="*/ 255 h 620"/>
                      <a:gd name="T10" fmla="*/ 172 w 325"/>
                      <a:gd name="T11" fmla="*/ 341 h 620"/>
                      <a:gd name="T12" fmla="*/ 235 w 325"/>
                      <a:gd name="T13" fmla="*/ 440 h 620"/>
                      <a:gd name="T14" fmla="*/ 289 w 325"/>
                      <a:gd name="T15" fmla="*/ 535 h 620"/>
                      <a:gd name="T16" fmla="*/ 325 w 325"/>
                      <a:gd name="T17" fmla="*/ 620 h 6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25" h="620">
                        <a:moveTo>
                          <a:pt x="0" y="0"/>
                        </a:moveTo>
                        <a:lnTo>
                          <a:pt x="44" y="144"/>
                        </a:lnTo>
                        <a:lnTo>
                          <a:pt x="119" y="125"/>
                        </a:lnTo>
                        <a:lnTo>
                          <a:pt x="71" y="200"/>
                        </a:lnTo>
                        <a:lnTo>
                          <a:pt x="119" y="255"/>
                        </a:lnTo>
                        <a:lnTo>
                          <a:pt x="172" y="341"/>
                        </a:lnTo>
                        <a:lnTo>
                          <a:pt x="235" y="440"/>
                        </a:lnTo>
                        <a:lnTo>
                          <a:pt x="289" y="535"/>
                        </a:lnTo>
                        <a:lnTo>
                          <a:pt x="325" y="62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5644" name="Group 108">
                  <a:extLst>
                    <a:ext uri="{FF2B5EF4-FFF2-40B4-BE49-F238E27FC236}">
                      <a16:creationId xmlns:a16="http://schemas.microsoft.com/office/drawing/2014/main" id="{C2881DBD-3EBE-C1A6-F7F0-71AD8A5BF6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9" y="1444"/>
                  <a:ext cx="549" cy="922"/>
                  <a:chOff x="1799" y="1444"/>
                  <a:chExt cx="549" cy="922"/>
                </a:xfrm>
              </p:grpSpPr>
              <p:sp>
                <p:nvSpPr>
                  <p:cNvPr id="65645" name="Freeform 109">
                    <a:extLst>
                      <a:ext uri="{FF2B5EF4-FFF2-40B4-BE49-F238E27FC236}">
                        <a16:creationId xmlns:a16="http://schemas.microsoft.com/office/drawing/2014/main" id="{A35E42AD-B4D2-2076-5AFB-0C30FA9433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44" y="2152"/>
                    <a:ext cx="204" cy="214"/>
                  </a:xfrm>
                  <a:custGeom>
                    <a:avLst/>
                    <a:gdLst>
                      <a:gd name="T0" fmla="*/ 63 w 204"/>
                      <a:gd name="T1" fmla="*/ 0 h 214"/>
                      <a:gd name="T2" fmla="*/ 102 w 204"/>
                      <a:gd name="T3" fmla="*/ 28 h 214"/>
                      <a:gd name="T4" fmla="*/ 142 w 204"/>
                      <a:gd name="T5" fmla="*/ 29 h 214"/>
                      <a:gd name="T6" fmla="*/ 176 w 204"/>
                      <a:gd name="T7" fmla="*/ 37 h 214"/>
                      <a:gd name="T8" fmla="*/ 192 w 204"/>
                      <a:gd name="T9" fmla="*/ 50 h 214"/>
                      <a:gd name="T10" fmla="*/ 196 w 204"/>
                      <a:gd name="T11" fmla="*/ 66 h 214"/>
                      <a:gd name="T12" fmla="*/ 189 w 204"/>
                      <a:gd name="T13" fmla="*/ 95 h 214"/>
                      <a:gd name="T14" fmla="*/ 204 w 204"/>
                      <a:gd name="T15" fmla="*/ 115 h 214"/>
                      <a:gd name="T16" fmla="*/ 203 w 204"/>
                      <a:gd name="T17" fmla="*/ 143 h 214"/>
                      <a:gd name="T18" fmla="*/ 187 w 204"/>
                      <a:gd name="T19" fmla="*/ 160 h 214"/>
                      <a:gd name="T20" fmla="*/ 175 w 204"/>
                      <a:gd name="T21" fmla="*/ 181 h 214"/>
                      <a:gd name="T22" fmla="*/ 147 w 204"/>
                      <a:gd name="T23" fmla="*/ 191 h 214"/>
                      <a:gd name="T24" fmla="*/ 129 w 204"/>
                      <a:gd name="T25" fmla="*/ 214 h 214"/>
                      <a:gd name="T26" fmla="*/ 95 w 204"/>
                      <a:gd name="T27" fmla="*/ 210 h 214"/>
                      <a:gd name="T28" fmla="*/ 75 w 204"/>
                      <a:gd name="T29" fmla="*/ 197 h 214"/>
                      <a:gd name="T30" fmla="*/ 56 w 204"/>
                      <a:gd name="T31" fmla="*/ 176 h 214"/>
                      <a:gd name="T32" fmla="*/ 44 w 204"/>
                      <a:gd name="T33" fmla="*/ 127 h 214"/>
                      <a:gd name="T34" fmla="*/ 0 w 204"/>
                      <a:gd name="T35" fmla="*/ 83 h 214"/>
                      <a:gd name="T36" fmla="*/ 63 w 204"/>
                      <a:gd name="T37" fmla="*/ 0 h 2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04" h="214">
                        <a:moveTo>
                          <a:pt x="63" y="0"/>
                        </a:moveTo>
                        <a:lnTo>
                          <a:pt x="102" y="28"/>
                        </a:lnTo>
                        <a:lnTo>
                          <a:pt x="142" y="29"/>
                        </a:lnTo>
                        <a:lnTo>
                          <a:pt x="176" y="37"/>
                        </a:lnTo>
                        <a:lnTo>
                          <a:pt x="192" y="50"/>
                        </a:lnTo>
                        <a:lnTo>
                          <a:pt x="196" y="66"/>
                        </a:lnTo>
                        <a:lnTo>
                          <a:pt x="189" y="95"/>
                        </a:lnTo>
                        <a:lnTo>
                          <a:pt x="204" y="115"/>
                        </a:lnTo>
                        <a:lnTo>
                          <a:pt x="203" y="143"/>
                        </a:lnTo>
                        <a:lnTo>
                          <a:pt x="187" y="160"/>
                        </a:lnTo>
                        <a:lnTo>
                          <a:pt x="175" y="181"/>
                        </a:lnTo>
                        <a:lnTo>
                          <a:pt x="147" y="191"/>
                        </a:lnTo>
                        <a:lnTo>
                          <a:pt x="129" y="214"/>
                        </a:lnTo>
                        <a:lnTo>
                          <a:pt x="95" y="210"/>
                        </a:lnTo>
                        <a:lnTo>
                          <a:pt x="75" y="197"/>
                        </a:lnTo>
                        <a:lnTo>
                          <a:pt x="56" y="176"/>
                        </a:lnTo>
                        <a:lnTo>
                          <a:pt x="44" y="127"/>
                        </a:lnTo>
                        <a:lnTo>
                          <a:pt x="0" y="83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646" name="Freeform 110">
                    <a:extLst>
                      <a:ext uri="{FF2B5EF4-FFF2-40B4-BE49-F238E27FC236}">
                        <a16:creationId xmlns:a16="http://schemas.microsoft.com/office/drawing/2014/main" id="{B8DE1F9A-1BB0-8904-62F6-D6CFE1CDE5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16" y="2142"/>
                    <a:ext cx="121" cy="137"/>
                  </a:xfrm>
                  <a:custGeom>
                    <a:avLst/>
                    <a:gdLst>
                      <a:gd name="T0" fmla="*/ 91 w 121"/>
                      <a:gd name="T1" fmla="*/ 0 h 137"/>
                      <a:gd name="T2" fmla="*/ 121 w 121"/>
                      <a:gd name="T3" fmla="*/ 20 h 137"/>
                      <a:gd name="T4" fmla="*/ 105 w 121"/>
                      <a:gd name="T5" fmla="*/ 52 h 137"/>
                      <a:gd name="T6" fmla="*/ 75 w 121"/>
                      <a:gd name="T7" fmla="*/ 92 h 137"/>
                      <a:gd name="T8" fmla="*/ 33 w 121"/>
                      <a:gd name="T9" fmla="*/ 137 h 137"/>
                      <a:gd name="T10" fmla="*/ 0 w 121"/>
                      <a:gd name="T11" fmla="*/ 97 h 137"/>
                      <a:gd name="T12" fmla="*/ 91 w 121"/>
                      <a:gd name="T13" fmla="*/ 0 h 1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1" h="137">
                        <a:moveTo>
                          <a:pt x="91" y="0"/>
                        </a:moveTo>
                        <a:lnTo>
                          <a:pt x="121" y="20"/>
                        </a:lnTo>
                        <a:lnTo>
                          <a:pt x="105" y="52"/>
                        </a:lnTo>
                        <a:lnTo>
                          <a:pt x="75" y="92"/>
                        </a:lnTo>
                        <a:lnTo>
                          <a:pt x="33" y="137"/>
                        </a:lnTo>
                        <a:lnTo>
                          <a:pt x="0" y="97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647" name="Freeform 111">
                    <a:extLst>
                      <a:ext uri="{FF2B5EF4-FFF2-40B4-BE49-F238E27FC236}">
                        <a16:creationId xmlns:a16="http://schemas.microsoft.com/office/drawing/2014/main" id="{2EC77BC4-963F-FA77-F23A-94CBB46741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1444"/>
                    <a:ext cx="444" cy="840"/>
                  </a:xfrm>
                  <a:custGeom>
                    <a:avLst/>
                    <a:gdLst>
                      <a:gd name="T0" fmla="*/ 133 w 444"/>
                      <a:gd name="T1" fmla="*/ 64 h 840"/>
                      <a:gd name="T2" fmla="*/ 107 w 444"/>
                      <a:gd name="T3" fmla="*/ 118 h 840"/>
                      <a:gd name="T4" fmla="*/ 61 w 444"/>
                      <a:gd name="T5" fmla="*/ 196 h 840"/>
                      <a:gd name="T6" fmla="*/ 46 w 444"/>
                      <a:gd name="T7" fmla="*/ 258 h 840"/>
                      <a:gd name="T8" fmla="*/ 22 w 444"/>
                      <a:gd name="T9" fmla="*/ 329 h 840"/>
                      <a:gd name="T10" fmla="*/ 5 w 444"/>
                      <a:gd name="T11" fmla="*/ 447 h 840"/>
                      <a:gd name="T12" fmla="*/ 0 w 444"/>
                      <a:gd name="T13" fmla="*/ 510 h 840"/>
                      <a:gd name="T14" fmla="*/ 14 w 444"/>
                      <a:gd name="T15" fmla="*/ 526 h 840"/>
                      <a:gd name="T16" fmla="*/ 56 w 444"/>
                      <a:gd name="T17" fmla="*/ 583 h 840"/>
                      <a:gd name="T18" fmla="*/ 106 w 444"/>
                      <a:gd name="T19" fmla="*/ 644 h 840"/>
                      <a:gd name="T20" fmla="*/ 163 w 444"/>
                      <a:gd name="T21" fmla="*/ 698 h 840"/>
                      <a:gd name="T22" fmla="*/ 318 w 444"/>
                      <a:gd name="T23" fmla="*/ 840 h 840"/>
                      <a:gd name="T24" fmla="*/ 389 w 444"/>
                      <a:gd name="T25" fmla="*/ 753 h 840"/>
                      <a:gd name="T26" fmla="*/ 444 w 444"/>
                      <a:gd name="T27" fmla="*/ 683 h 840"/>
                      <a:gd name="T28" fmla="*/ 297 w 444"/>
                      <a:gd name="T29" fmla="*/ 556 h 840"/>
                      <a:gd name="T30" fmla="*/ 248 w 444"/>
                      <a:gd name="T31" fmla="*/ 519 h 840"/>
                      <a:gd name="T32" fmla="*/ 218 w 444"/>
                      <a:gd name="T33" fmla="*/ 486 h 840"/>
                      <a:gd name="T34" fmla="*/ 193 w 444"/>
                      <a:gd name="T35" fmla="*/ 471 h 840"/>
                      <a:gd name="T36" fmla="*/ 232 w 444"/>
                      <a:gd name="T37" fmla="*/ 368 h 840"/>
                      <a:gd name="T38" fmla="*/ 255 w 444"/>
                      <a:gd name="T39" fmla="*/ 288 h 840"/>
                      <a:gd name="T40" fmla="*/ 267 w 444"/>
                      <a:gd name="T41" fmla="*/ 252 h 840"/>
                      <a:gd name="T42" fmla="*/ 280 w 444"/>
                      <a:gd name="T43" fmla="*/ 213 h 840"/>
                      <a:gd name="T44" fmla="*/ 286 w 444"/>
                      <a:gd name="T45" fmla="*/ 167 h 840"/>
                      <a:gd name="T46" fmla="*/ 286 w 444"/>
                      <a:gd name="T47" fmla="*/ 123 h 840"/>
                      <a:gd name="T48" fmla="*/ 286 w 444"/>
                      <a:gd name="T49" fmla="*/ 88 h 840"/>
                      <a:gd name="T50" fmla="*/ 280 w 444"/>
                      <a:gd name="T51" fmla="*/ 52 h 840"/>
                      <a:gd name="T52" fmla="*/ 258 w 444"/>
                      <a:gd name="T53" fmla="*/ 24 h 840"/>
                      <a:gd name="T54" fmla="*/ 229 w 444"/>
                      <a:gd name="T55" fmla="*/ 5 h 840"/>
                      <a:gd name="T56" fmla="*/ 208 w 444"/>
                      <a:gd name="T57" fmla="*/ 0 h 840"/>
                      <a:gd name="T58" fmla="*/ 169 w 444"/>
                      <a:gd name="T59" fmla="*/ 25 h 840"/>
                      <a:gd name="T60" fmla="*/ 133 w 444"/>
                      <a:gd name="T61" fmla="*/ 64 h 8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44" h="840">
                        <a:moveTo>
                          <a:pt x="133" y="64"/>
                        </a:moveTo>
                        <a:lnTo>
                          <a:pt x="107" y="118"/>
                        </a:lnTo>
                        <a:lnTo>
                          <a:pt x="61" y="196"/>
                        </a:lnTo>
                        <a:lnTo>
                          <a:pt x="46" y="258"/>
                        </a:lnTo>
                        <a:lnTo>
                          <a:pt x="22" y="329"/>
                        </a:lnTo>
                        <a:lnTo>
                          <a:pt x="5" y="447"/>
                        </a:lnTo>
                        <a:lnTo>
                          <a:pt x="0" y="510"/>
                        </a:lnTo>
                        <a:lnTo>
                          <a:pt x="14" y="526"/>
                        </a:lnTo>
                        <a:lnTo>
                          <a:pt x="56" y="583"/>
                        </a:lnTo>
                        <a:lnTo>
                          <a:pt x="106" y="644"/>
                        </a:lnTo>
                        <a:lnTo>
                          <a:pt x="163" y="698"/>
                        </a:lnTo>
                        <a:lnTo>
                          <a:pt x="318" y="840"/>
                        </a:lnTo>
                        <a:lnTo>
                          <a:pt x="389" y="753"/>
                        </a:lnTo>
                        <a:lnTo>
                          <a:pt x="444" y="683"/>
                        </a:lnTo>
                        <a:lnTo>
                          <a:pt x="297" y="556"/>
                        </a:lnTo>
                        <a:lnTo>
                          <a:pt x="248" y="519"/>
                        </a:lnTo>
                        <a:lnTo>
                          <a:pt x="218" y="486"/>
                        </a:lnTo>
                        <a:lnTo>
                          <a:pt x="193" y="471"/>
                        </a:lnTo>
                        <a:lnTo>
                          <a:pt x="232" y="368"/>
                        </a:lnTo>
                        <a:lnTo>
                          <a:pt x="255" y="288"/>
                        </a:lnTo>
                        <a:lnTo>
                          <a:pt x="267" y="252"/>
                        </a:lnTo>
                        <a:lnTo>
                          <a:pt x="280" y="213"/>
                        </a:lnTo>
                        <a:lnTo>
                          <a:pt x="286" y="167"/>
                        </a:lnTo>
                        <a:lnTo>
                          <a:pt x="286" y="123"/>
                        </a:lnTo>
                        <a:lnTo>
                          <a:pt x="286" y="88"/>
                        </a:lnTo>
                        <a:lnTo>
                          <a:pt x="280" y="52"/>
                        </a:lnTo>
                        <a:lnTo>
                          <a:pt x="258" y="24"/>
                        </a:lnTo>
                        <a:lnTo>
                          <a:pt x="229" y="5"/>
                        </a:lnTo>
                        <a:lnTo>
                          <a:pt x="208" y="0"/>
                        </a:lnTo>
                        <a:lnTo>
                          <a:pt x="169" y="25"/>
                        </a:lnTo>
                        <a:lnTo>
                          <a:pt x="133" y="64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5648" name="Group 112">
                <a:extLst>
                  <a:ext uri="{FF2B5EF4-FFF2-40B4-BE49-F238E27FC236}">
                    <a16:creationId xmlns:a16="http://schemas.microsoft.com/office/drawing/2014/main" id="{CE2928F4-B161-E31D-C7CD-294FC87BEE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327" y="1696"/>
                <a:ext cx="255" cy="314"/>
                <a:chOff x="1947" y="869"/>
                <a:chExt cx="355" cy="463"/>
              </a:xfrm>
            </p:grpSpPr>
            <p:grpSp>
              <p:nvGrpSpPr>
                <p:cNvPr id="65649" name="Group 113">
                  <a:extLst>
                    <a:ext uri="{FF2B5EF4-FFF2-40B4-BE49-F238E27FC236}">
                      <a16:creationId xmlns:a16="http://schemas.microsoft.com/office/drawing/2014/main" id="{2530F535-3B2D-5F45-753A-4146CB7493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2" y="1005"/>
                  <a:ext cx="305" cy="220"/>
                  <a:chOff x="1982" y="1005"/>
                  <a:chExt cx="305" cy="220"/>
                </a:xfrm>
              </p:grpSpPr>
              <p:sp>
                <p:nvSpPr>
                  <p:cNvPr id="65650" name="Freeform 114">
                    <a:extLst>
                      <a:ext uri="{FF2B5EF4-FFF2-40B4-BE49-F238E27FC236}">
                        <a16:creationId xmlns:a16="http://schemas.microsoft.com/office/drawing/2014/main" id="{45CCAAF8-1EE6-DEE6-DEF6-792CDB86C9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44" y="1005"/>
                    <a:ext cx="43" cy="100"/>
                  </a:xfrm>
                  <a:custGeom>
                    <a:avLst/>
                    <a:gdLst>
                      <a:gd name="T0" fmla="*/ 0 w 43"/>
                      <a:gd name="T1" fmla="*/ 11 h 100"/>
                      <a:gd name="T2" fmla="*/ 7 w 43"/>
                      <a:gd name="T3" fmla="*/ 0 h 100"/>
                      <a:gd name="T4" fmla="*/ 21 w 43"/>
                      <a:gd name="T5" fmla="*/ 0 h 100"/>
                      <a:gd name="T6" fmla="*/ 27 w 43"/>
                      <a:gd name="T7" fmla="*/ 7 h 100"/>
                      <a:gd name="T8" fmla="*/ 33 w 43"/>
                      <a:gd name="T9" fmla="*/ 19 h 100"/>
                      <a:gd name="T10" fmla="*/ 38 w 43"/>
                      <a:gd name="T11" fmla="*/ 44 h 100"/>
                      <a:gd name="T12" fmla="*/ 43 w 43"/>
                      <a:gd name="T13" fmla="*/ 76 h 100"/>
                      <a:gd name="T14" fmla="*/ 43 w 43"/>
                      <a:gd name="T15" fmla="*/ 100 h 100"/>
                      <a:gd name="T16" fmla="*/ 32 w 43"/>
                      <a:gd name="T17" fmla="*/ 100 h 100"/>
                      <a:gd name="T18" fmla="*/ 0 w 43"/>
                      <a:gd name="T19" fmla="*/ 11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3" h="100">
                        <a:moveTo>
                          <a:pt x="0" y="11"/>
                        </a:moveTo>
                        <a:lnTo>
                          <a:pt x="7" y="0"/>
                        </a:lnTo>
                        <a:lnTo>
                          <a:pt x="21" y="0"/>
                        </a:lnTo>
                        <a:lnTo>
                          <a:pt x="27" y="7"/>
                        </a:lnTo>
                        <a:lnTo>
                          <a:pt x="33" y="19"/>
                        </a:lnTo>
                        <a:lnTo>
                          <a:pt x="38" y="44"/>
                        </a:lnTo>
                        <a:lnTo>
                          <a:pt x="43" y="76"/>
                        </a:lnTo>
                        <a:lnTo>
                          <a:pt x="43" y="100"/>
                        </a:lnTo>
                        <a:lnTo>
                          <a:pt x="32" y="10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651" name="Freeform 115">
                    <a:extLst>
                      <a:ext uri="{FF2B5EF4-FFF2-40B4-BE49-F238E27FC236}">
                        <a16:creationId xmlns:a16="http://schemas.microsoft.com/office/drawing/2014/main" id="{0208A953-D858-77BF-2596-3C0364E098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82" y="1143"/>
                    <a:ext cx="73" cy="82"/>
                  </a:xfrm>
                  <a:custGeom>
                    <a:avLst/>
                    <a:gdLst>
                      <a:gd name="T0" fmla="*/ 17 w 73"/>
                      <a:gd name="T1" fmla="*/ 0 h 82"/>
                      <a:gd name="T2" fmla="*/ 4 w 73"/>
                      <a:gd name="T3" fmla="*/ 7 h 82"/>
                      <a:gd name="T4" fmla="*/ 0 w 73"/>
                      <a:gd name="T5" fmla="*/ 16 h 82"/>
                      <a:gd name="T6" fmla="*/ 4 w 73"/>
                      <a:gd name="T7" fmla="*/ 29 h 82"/>
                      <a:gd name="T8" fmla="*/ 14 w 73"/>
                      <a:gd name="T9" fmla="*/ 43 h 82"/>
                      <a:gd name="T10" fmla="*/ 25 w 73"/>
                      <a:gd name="T11" fmla="*/ 56 h 82"/>
                      <a:gd name="T12" fmla="*/ 46 w 73"/>
                      <a:gd name="T13" fmla="*/ 77 h 82"/>
                      <a:gd name="T14" fmla="*/ 60 w 73"/>
                      <a:gd name="T15" fmla="*/ 82 h 82"/>
                      <a:gd name="T16" fmla="*/ 73 w 73"/>
                      <a:gd name="T17" fmla="*/ 72 h 82"/>
                      <a:gd name="T18" fmla="*/ 17 w 73"/>
                      <a:gd name="T19" fmla="*/ 0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3" h="82">
                        <a:moveTo>
                          <a:pt x="17" y="0"/>
                        </a:moveTo>
                        <a:lnTo>
                          <a:pt x="4" y="7"/>
                        </a:lnTo>
                        <a:lnTo>
                          <a:pt x="0" y="16"/>
                        </a:lnTo>
                        <a:lnTo>
                          <a:pt x="4" y="29"/>
                        </a:lnTo>
                        <a:lnTo>
                          <a:pt x="14" y="43"/>
                        </a:lnTo>
                        <a:lnTo>
                          <a:pt x="25" y="56"/>
                        </a:lnTo>
                        <a:lnTo>
                          <a:pt x="46" y="77"/>
                        </a:lnTo>
                        <a:lnTo>
                          <a:pt x="60" y="82"/>
                        </a:lnTo>
                        <a:lnTo>
                          <a:pt x="73" y="7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5652" name="Freeform 116">
                  <a:extLst>
                    <a:ext uri="{FF2B5EF4-FFF2-40B4-BE49-F238E27FC236}">
                      <a16:creationId xmlns:a16="http://schemas.microsoft.com/office/drawing/2014/main" id="{91E70F1D-49B1-5D8D-BB55-1FB67F4856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2" y="919"/>
                  <a:ext cx="340" cy="413"/>
                </a:xfrm>
                <a:custGeom>
                  <a:avLst/>
                  <a:gdLst>
                    <a:gd name="T0" fmla="*/ 30 w 340"/>
                    <a:gd name="T1" fmla="*/ 59 h 413"/>
                    <a:gd name="T2" fmla="*/ 13 w 340"/>
                    <a:gd name="T3" fmla="*/ 82 h 413"/>
                    <a:gd name="T4" fmla="*/ 4 w 340"/>
                    <a:gd name="T5" fmla="*/ 111 h 413"/>
                    <a:gd name="T6" fmla="*/ 0 w 340"/>
                    <a:gd name="T7" fmla="*/ 145 h 413"/>
                    <a:gd name="T8" fmla="*/ 5 w 340"/>
                    <a:gd name="T9" fmla="*/ 173 h 413"/>
                    <a:gd name="T10" fmla="*/ 17 w 340"/>
                    <a:gd name="T11" fmla="*/ 199 h 413"/>
                    <a:gd name="T12" fmla="*/ 37 w 340"/>
                    <a:gd name="T13" fmla="*/ 222 h 413"/>
                    <a:gd name="T14" fmla="*/ 54 w 340"/>
                    <a:gd name="T15" fmla="*/ 247 h 413"/>
                    <a:gd name="T16" fmla="*/ 71 w 340"/>
                    <a:gd name="T17" fmla="*/ 282 h 413"/>
                    <a:gd name="T18" fmla="*/ 90 w 340"/>
                    <a:gd name="T19" fmla="*/ 323 h 413"/>
                    <a:gd name="T20" fmla="*/ 109 w 340"/>
                    <a:gd name="T21" fmla="*/ 356 h 413"/>
                    <a:gd name="T22" fmla="*/ 128 w 340"/>
                    <a:gd name="T23" fmla="*/ 375 h 413"/>
                    <a:gd name="T24" fmla="*/ 149 w 340"/>
                    <a:gd name="T25" fmla="*/ 387 h 413"/>
                    <a:gd name="T26" fmla="*/ 185 w 340"/>
                    <a:gd name="T27" fmla="*/ 403 h 413"/>
                    <a:gd name="T28" fmla="*/ 222 w 340"/>
                    <a:gd name="T29" fmla="*/ 413 h 413"/>
                    <a:gd name="T30" fmla="*/ 247 w 340"/>
                    <a:gd name="T31" fmla="*/ 410 h 413"/>
                    <a:gd name="T32" fmla="*/ 268 w 340"/>
                    <a:gd name="T33" fmla="*/ 406 h 413"/>
                    <a:gd name="T34" fmla="*/ 304 w 340"/>
                    <a:gd name="T35" fmla="*/ 393 h 413"/>
                    <a:gd name="T36" fmla="*/ 319 w 340"/>
                    <a:gd name="T37" fmla="*/ 379 h 413"/>
                    <a:gd name="T38" fmla="*/ 326 w 340"/>
                    <a:gd name="T39" fmla="*/ 360 h 413"/>
                    <a:gd name="T40" fmla="*/ 337 w 340"/>
                    <a:gd name="T41" fmla="*/ 319 h 413"/>
                    <a:gd name="T42" fmla="*/ 340 w 340"/>
                    <a:gd name="T43" fmla="*/ 288 h 413"/>
                    <a:gd name="T44" fmla="*/ 340 w 340"/>
                    <a:gd name="T45" fmla="*/ 251 h 413"/>
                    <a:gd name="T46" fmla="*/ 335 w 340"/>
                    <a:gd name="T47" fmla="*/ 224 h 413"/>
                    <a:gd name="T48" fmla="*/ 326 w 340"/>
                    <a:gd name="T49" fmla="*/ 194 h 413"/>
                    <a:gd name="T50" fmla="*/ 310 w 340"/>
                    <a:gd name="T51" fmla="*/ 152 h 413"/>
                    <a:gd name="T52" fmla="*/ 291 w 340"/>
                    <a:gd name="T53" fmla="*/ 121 h 413"/>
                    <a:gd name="T54" fmla="*/ 282 w 340"/>
                    <a:gd name="T55" fmla="*/ 86 h 413"/>
                    <a:gd name="T56" fmla="*/ 264 w 340"/>
                    <a:gd name="T57" fmla="*/ 46 h 413"/>
                    <a:gd name="T58" fmla="*/ 244 w 340"/>
                    <a:gd name="T59" fmla="*/ 25 h 413"/>
                    <a:gd name="T60" fmla="*/ 224 w 340"/>
                    <a:gd name="T61" fmla="*/ 13 h 413"/>
                    <a:gd name="T62" fmla="*/ 186 w 340"/>
                    <a:gd name="T63" fmla="*/ 1 h 413"/>
                    <a:gd name="T64" fmla="*/ 160 w 340"/>
                    <a:gd name="T65" fmla="*/ 0 h 413"/>
                    <a:gd name="T66" fmla="*/ 122 w 340"/>
                    <a:gd name="T67" fmla="*/ 7 h 413"/>
                    <a:gd name="T68" fmla="*/ 87 w 340"/>
                    <a:gd name="T69" fmla="*/ 19 h 413"/>
                    <a:gd name="T70" fmla="*/ 52 w 340"/>
                    <a:gd name="T71" fmla="*/ 41 h 413"/>
                    <a:gd name="T72" fmla="*/ 30 w 340"/>
                    <a:gd name="T73" fmla="*/ 59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40" h="413">
                      <a:moveTo>
                        <a:pt x="30" y="59"/>
                      </a:moveTo>
                      <a:lnTo>
                        <a:pt x="13" y="82"/>
                      </a:lnTo>
                      <a:lnTo>
                        <a:pt x="4" y="111"/>
                      </a:lnTo>
                      <a:lnTo>
                        <a:pt x="0" y="145"/>
                      </a:lnTo>
                      <a:lnTo>
                        <a:pt x="5" y="173"/>
                      </a:lnTo>
                      <a:lnTo>
                        <a:pt x="17" y="199"/>
                      </a:lnTo>
                      <a:lnTo>
                        <a:pt x="37" y="222"/>
                      </a:lnTo>
                      <a:lnTo>
                        <a:pt x="54" y="247"/>
                      </a:lnTo>
                      <a:lnTo>
                        <a:pt x="71" y="282"/>
                      </a:lnTo>
                      <a:lnTo>
                        <a:pt x="90" y="323"/>
                      </a:lnTo>
                      <a:lnTo>
                        <a:pt x="109" y="356"/>
                      </a:lnTo>
                      <a:lnTo>
                        <a:pt x="128" y="375"/>
                      </a:lnTo>
                      <a:lnTo>
                        <a:pt x="149" y="387"/>
                      </a:lnTo>
                      <a:lnTo>
                        <a:pt x="185" y="403"/>
                      </a:lnTo>
                      <a:lnTo>
                        <a:pt x="222" y="413"/>
                      </a:lnTo>
                      <a:lnTo>
                        <a:pt x="247" y="410"/>
                      </a:lnTo>
                      <a:lnTo>
                        <a:pt x="268" y="406"/>
                      </a:lnTo>
                      <a:lnTo>
                        <a:pt x="304" y="393"/>
                      </a:lnTo>
                      <a:lnTo>
                        <a:pt x="319" y="379"/>
                      </a:lnTo>
                      <a:lnTo>
                        <a:pt x="326" y="360"/>
                      </a:lnTo>
                      <a:lnTo>
                        <a:pt x="337" y="319"/>
                      </a:lnTo>
                      <a:lnTo>
                        <a:pt x="340" y="288"/>
                      </a:lnTo>
                      <a:lnTo>
                        <a:pt x="340" y="251"/>
                      </a:lnTo>
                      <a:lnTo>
                        <a:pt x="335" y="224"/>
                      </a:lnTo>
                      <a:lnTo>
                        <a:pt x="326" y="194"/>
                      </a:lnTo>
                      <a:lnTo>
                        <a:pt x="310" y="152"/>
                      </a:lnTo>
                      <a:lnTo>
                        <a:pt x="291" y="121"/>
                      </a:lnTo>
                      <a:lnTo>
                        <a:pt x="282" y="86"/>
                      </a:lnTo>
                      <a:lnTo>
                        <a:pt x="264" y="46"/>
                      </a:lnTo>
                      <a:lnTo>
                        <a:pt x="244" y="25"/>
                      </a:lnTo>
                      <a:lnTo>
                        <a:pt x="224" y="13"/>
                      </a:lnTo>
                      <a:lnTo>
                        <a:pt x="186" y="1"/>
                      </a:lnTo>
                      <a:lnTo>
                        <a:pt x="160" y="0"/>
                      </a:lnTo>
                      <a:lnTo>
                        <a:pt x="122" y="7"/>
                      </a:lnTo>
                      <a:lnTo>
                        <a:pt x="87" y="19"/>
                      </a:lnTo>
                      <a:lnTo>
                        <a:pt x="52" y="41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5653" name="Group 117">
                  <a:extLst>
                    <a:ext uri="{FF2B5EF4-FFF2-40B4-BE49-F238E27FC236}">
                      <a16:creationId xmlns:a16="http://schemas.microsoft.com/office/drawing/2014/main" id="{02E00329-4F39-4893-82C0-375C6C7267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97" y="1009"/>
                  <a:ext cx="257" cy="143"/>
                  <a:chOff x="1997" y="1009"/>
                  <a:chExt cx="257" cy="143"/>
                </a:xfrm>
              </p:grpSpPr>
              <p:sp>
                <p:nvSpPr>
                  <p:cNvPr id="65654" name="Freeform 118">
                    <a:extLst>
                      <a:ext uri="{FF2B5EF4-FFF2-40B4-BE49-F238E27FC236}">
                        <a16:creationId xmlns:a16="http://schemas.microsoft.com/office/drawing/2014/main" id="{1507DB39-1A6E-EBA2-198E-B3534E0280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22" y="1074"/>
                    <a:ext cx="19" cy="21"/>
                  </a:xfrm>
                  <a:custGeom>
                    <a:avLst/>
                    <a:gdLst>
                      <a:gd name="T0" fmla="*/ 0 w 19"/>
                      <a:gd name="T1" fmla="*/ 12 h 21"/>
                      <a:gd name="T2" fmla="*/ 6 w 19"/>
                      <a:gd name="T3" fmla="*/ 4 h 21"/>
                      <a:gd name="T4" fmla="*/ 17 w 19"/>
                      <a:gd name="T5" fmla="*/ 0 h 21"/>
                      <a:gd name="T6" fmla="*/ 19 w 19"/>
                      <a:gd name="T7" fmla="*/ 11 h 21"/>
                      <a:gd name="T8" fmla="*/ 10 w 19"/>
                      <a:gd name="T9" fmla="*/ 11 h 21"/>
                      <a:gd name="T10" fmla="*/ 3 w 19"/>
                      <a:gd name="T11" fmla="*/ 21 h 21"/>
                      <a:gd name="T12" fmla="*/ 0 w 19"/>
                      <a:gd name="T13" fmla="*/ 12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1">
                        <a:moveTo>
                          <a:pt x="0" y="12"/>
                        </a:moveTo>
                        <a:lnTo>
                          <a:pt x="6" y="4"/>
                        </a:lnTo>
                        <a:lnTo>
                          <a:pt x="17" y="0"/>
                        </a:lnTo>
                        <a:lnTo>
                          <a:pt x="19" y="11"/>
                        </a:lnTo>
                        <a:lnTo>
                          <a:pt x="10" y="11"/>
                        </a:lnTo>
                        <a:lnTo>
                          <a:pt x="3" y="21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655" name="Freeform 119">
                    <a:extLst>
                      <a:ext uri="{FF2B5EF4-FFF2-40B4-BE49-F238E27FC236}">
                        <a16:creationId xmlns:a16="http://schemas.microsoft.com/office/drawing/2014/main" id="{8A0804C4-82FC-7677-A45A-43F2AA552C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7" y="1128"/>
                    <a:ext cx="37" cy="24"/>
                  </a:xfrm>
                  <a:custGeom>
                    <a:avLst/>
                    <a:gdLst>
                      <a:gd name="T0" fmla="*/ 31 w 37"/>
                      <a:gd name="T1" fmla="*/ 0 h 24"/>
                      <a:gd name="T2" fmla="*/ 37 w 37"/>
                      <a:gd name="T3" fmla="*/ 13 h 24"/>
                      <a:gd name="T4" fmla="*/ 6 w 37"/>
                      <a:gd name="T5" fmla="*/ 24 h 24"/>
                      <a:gd name="T6" fmla="*/ 0 w 37"/>
                      <a:gd name="T7" fmla="*/ 18 h 24"/>
                      <a:gd name="T8" fmla="*/ 31 w 37"/>
                      <a:gd name="T9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7" h="24">
                        <a:moveTo>
                          <a:pt x="31" y="0"/>
                        </a:moveTo>
                        <a:lnTo>
                          <a:pt x="37" y="13"/>
                        </a:lnTo>
                        <a:lnTo>
                          <a:pt x="6" y="24"/>
                        </a:lnTo>
                        <a:lnTo>
                          <a:pt x="0" y="1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656" name="Freeform 120">
                    <a:extLst>
                      <a:ext uri="{FF2B5EF4-FFF2-40B4-BE49-F238E27FC236}">
                        <a16:creationId xmlns:a16="http://schemas.microsoft.com/office/drawing/2014/main" id="{21F31EA2-E3E1-5DC6-A931-D8DA657812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21" y="1009"/>
                    <a:ext cx="33" cy="24"/>
                  </a:xfrm>
                  <a:custGeom>
                    <a:avLst/>
                    <a:gdLst>
                      <a:gd name="T0" fmla="*/ 0 w 33"/>
                      <a:gd name="T1" fmla="*/ 13 h 24"/>
                      <a:gd name="T2" fmla="*/ 7 w 33"/>
                      <a:gd name="T3" fmla="*/ 24 h 24"/>
                      <a:gd name="T4" fmla="*/ 33 w 33"/>
                      <a:gd name="T5" fmla="*/ 6 h 24"/>
                      <a:gd name="T6" fmla="*/ 30 w 33"/>
                      <a:gd name="T7" fmla="*/ 0 h 24"/>
                      <a:gd name="T8" fmla="*/ 0 w 33"/>
                      <a:gd name="T9" fmla="*/ 13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4">
                        <a:moveTo>
                          <a:pt x="0" y="13"/>
                        </a:moveTo>
                        <a:lnTo>
                          <a:pt x="7" y="24"/>
                        </a:lnTo>
                        <a:lnTo>
                          <a:pt x="33" y="6"/>
                        </a:lnTo>
                        <a:lnTo>
                          <a:pt x="3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5657" name="Group 121">
                  <a:extLst>
                    <a:ext uri="{FF2B5EF4-FFF2-40B4-BE49-F238E27FC236}">
                      <a16:creationId xmlns:a16="http://schemas.microsoft.com/office/drawing/2014/main" id="{2781DADF-2665-05DD-4E6A-186DDF6EEB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27" y="1019"/>
                  <a:ext cx="218" cy="158"/>
                  <a:chOff x="2027" y="1019"/>
                  <a:chExt cx="218" cy="158"/>
                </a:xfrm>
              </p:grpSpPr>
              <p:sp>
                <p:nvSpPr>
                  <p:cNvPr id="65658" name="Freeform 122">
                    <a:extLst>
                      <a:ext uri="{FF2B5EF4-FFF2-40B4-BE49-F238E27FC236}">
                        <a16:creationId xmlns:a16="http://schemas.microsoft.com/office/drawing/2014/main" id="{0F1EE861-63CC-78E3-193A-CCE72E4D0E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7" y="1077"/>
                    <a:ext cx="110" cy="100"/>
                  </a:xfrm>
                  <a:custGeom>
                    <a:avLst/>
                    <a:gdLst>
                      <a:gd name="T0" fmla="*/ 0 w 110"/>
                      <a:gd name="T1" fmla="*/ 51 h 100"/>
                      <a:gd name="T2" fmla="*/ 90 w 110"/>
                      <a:gd name="T3" fmla="*/ 0 h 100"/>
                      <a:gd name="T4" fmla="*/ 105 w 110"/>
                      <a:gd name="T5" fmla="*/ 26 h 100"/>
                      <a:gd name="T6" fmla="*/ 110 w 110"/>
                      <a:gd name="T7" fmla="*/ 44 h 100"/>
                      <a:gd name="T8" fmla="*/ 109 w 110"/>
                      <a:gd name="T9" fmla="*/ 63 h 100"/>
                      <a:gd name="T10" fmla="*/ 101 w 110"/>
                      <a:gd name="T11" fmla="*/ 75 h 100"/>
                      <a:gd name="T12" fmla="*/ 89 w 110"/>
                      <a:gd name="T13" fmla="*/ 85 h 100"/>
                      <a:gd name="T14" fmla="*/ 71 w 110"/>
                      <a:gd name="T15" fmla="*/ 92 h 100"/>
                      <a:gd name="T16" fmla="*/ 60 w 110"/>
                      <a:gd name="T17" fmla="*/ 99 h 100"/>
                      <a:gd name="T18" fmla="*/ 49 w 110"/>
                      <a:gd name="T19" fmla="*/ 100 h 100"/>
                      <a:gd name="T20" fmla="*/ 35 w 110"/>
                      <a:gd name="T21" fmla="*/ 98 h 100"/>
                      <a:gd name="T22" fmla="*/ 25 w 110"/>
                      <a:gd name="T23" fmla="*/ 91 h 100"/>
                      <a:gd name="T24" fmla="*/ 18 w 110"/>
                      <a:gd name="T25" fmla="*/ 83 h 100"/>
                      <a:gd name="T26" fmla="*/ 14 w 110"/>
                      <a:gd name="T27" fmla="*/ 75 h 100"/>
                      <a:gd name="T28" fmla="*/ 6 w 110"/>
                      <a:gd name="T29" fmla="*/ 60 h 100"/>
                      <a:gd name="T30" fmla="*/ 0 w 110"/>
                      <a:gd name="T31" fmla="*/ 51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0" h="100">
                        <a:moveTo>
                          <a:pt x="0" y="51"/>
                        </a:moveTo>
                        <a:lnTo>
                          <a:pt x="90" y="0"/>
                        </a:lnTo>
                        <a:lnTo>
                          <a:pt x="105" y="26"/>
                        </a:lnTo>
                        <a:lnTo>
                          <a:pt x="110" y="44"/>
                        </a:lnTo>
                        <a:lnTo>
                          <a:pt x="109" y="63"/>
                        </a:lnTo>
                        <a:lnTo>
                          <a:pt x="101" y="75"/>
                        </a:lnTo>
                        <a:lnTo>
                          <a:pt x="89" y="85"/>
                        </a:lnTo>
                        <a:lnTo>
                          <a:pt x="71" y="92"/>
                        </a:lnTo>
                        <a:lnTo>
                          <a:pt x="60" y="99"/>
                        </a:lnTo>
                        <a:lnTo>
                          <a:pt x="49" y="100"/>
                        </a:lnTo>
                        <a:lnTo>
                          <a:pt x="35" y="98"/>
                        </a:lnTo>
                        <a:lnTo>
                          <a:pt x="25" y="91"/>
                        </a:lnTo>
                        <a:lnTo>
                          <a:pt x="18" y="83"/>
                        </a:lnTo>
                        <a:lnTo>
                          <a:pt x="14" y="75"/>
                        </a:lnTo>
                        <a:lnTo>
                          <a:pt x="6" y="6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659" name="Oval 123">
                    <a:extLst>
                      <a:ext uri="{FF2B5EF4-FFF2-40B4-BE49-F238E27FC236}">
                        <a16:creationId xmlns:a16="http://schemas.microsoft.com/office/drawing/2014/main" id="{28E756CF-9AC1-8778-A068-D7873615A6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77" y="1122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660" name="Freeform 124">
                    <a:extLst>
                      <a:ext uri="{FF2B5EF4-FFF2-40B4-BE49-F238E27FC236}">
                        <a16:creationId xmlns:a16="http://schemas.microsoft.com/office/drawing/2014/main" id="{B1D45130-BAF4-A3E5-7581-7D3955788E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34" y="1019"/>
                    <a:ext cx="111" cy="99"/>
                  </a:xfrm>
                  <a:custGeom>
                    <a:avLst/>
                    <a:gdLst>
                      <a:gd name="T0" fmla="*/ 0 w 111"/>
                      <a:gd name="T1" fmla="*/ 50 h 99"/>
                      <a:gd name="T2" fmla="*/ 92 w 111"/>
                      <a:gd name="T3" fmla="*/ 0 h 99"/>
                      <a:gd name="T4" fmla="*/ 105 w 111"/>
                      <a:gd name="T5" fmla="*/ 28 h 99"/>
                      <a:gd name="T6" fmla="*/ 111 w 111"/>
                      <a:gd name="T7" fmla="*/ 45 h 99"/>
                      <a:gd name="T8" fmla="*/ 108 w 111"/>
                      <a:gd name="T9" fmla="*/ 62 h 99"/>
                      <a:gd name="T10" fmla="*/ 101 w 111"/>
                      <a:gd name="T11" fmla="*/ 73 h 99"/>
                      <a:gd name="T12" fmla="*/ 88 w 111"/>
                      <a:gd name="T13" fmla="*/ 84 h 99"/>
                      <a:gd name="T14" fmla="*/ 73 w 111"/>
                      <a:gd name="T15" fmla="*/ 92 h 99"/>
                      <a:gd name="T16" fmla="*/ 61 w 111"/>
                      <a:gd name="T17" fmla="*/ 97 h 99"/>
                      <a:gd name="T18" fmla="*/ 48 w 111"/>
                      <a:gd name="T19" fmla="*/ 99 h 99"/>
                      <a:gd name="T20" fmla="*/ 36 w 111"/>
                      <a:gd name="T21" fmla="*/ 97 h 99"/>
                      <a:gd name="T22" fmla="*/ 25 w 111"/>
                      <a:gd name="T23" fmla="*/ 90 h 99"/>
                      <a:gd name="T24" fmla="*/ 19 w 111"/>
                      <a:gd name="T25" fmla="*/ 84 h 99"/>
                      <a:gd name="T26" fmla="*/ 14 w 111"/>
                      <a:gd name="T27" fmla="*/ 74 h 99"/>
                      <a:gd name="T28" fmla="*/ 6 w 111"/>
                      <a:gd name="T29" fmla="*/ 60 h 99"/>
                      <a:gd name="T30" fmla="*/ 0 w 111"/>
                      <a:gd name="T31" fmla="*/ 5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1" h="99">
                        <a:moveTo>
                          <a:pt x="0" y="50"/>
                        </a:moveTo>
                        <a:lnTo>
                          <a:pt x="92" y="0"/>
                        </a:lnTo>
                        <a:lnTo>
                          <a:pt x="105" y="28"/>
                        </a:lnTo>
                        <a:lnTo>
                          <a:pt x="111" y="45"/>
                        </a:lnTo>
                        <a:lnTo>
                          <a:pt x="108" y="62"/>
                        </a:lnTo>
                        <a:lnTo>
                          <a:pt x="101" y="73"/>
                        </a:lnTo>
                        <a:lnTo>
                          <a:pt x="88" y="84"/>
                        </a:lnTo>
                        <a:lnTo>
                          <a:pt x="73" y="92"/>
                        </a:lnTo>
                        <a:lnTo>
                          <a:pt x="61" y="97"/>
                        </a:lnTo>
                        <a:lnTo>
                          <a:pt x="48" y="99"/>
                        </a:lnTo>
                        <a:lnTo>
                          <a:pt x="36" y="97"/>
                        </a:lnTo>
                        <a:lnTo>
                          <a:pt x="25" y="90"/>
                        </a:lnTo>
                        <a:lnTo>
                          <a:pt x="19" y="84"/>
                        </a:lnTo>
                        <a:lnTo>
                          <a:pt x="14" y="74"/>
                        </a:lnTo>
                        <a:lnTo>
                          <a:pt x="6" y="6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5661" name="Oval 125">
                    <a:extLst>
                      <a:ext uri="{FF2B5EF4-FFF2-40B4-BE49-F238E27FC236}">
                        <a16:creationId xmlns:a16="http://schemas.microsoft.com/office/drawing/2014/main" id="{BBBBAEA2-AD6A-75C4-096D-1D9B3D7565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84" y="1064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5662" name="Freeform 126">
                  <a:extLst>
                    <a:ext uri="{FF2B5EF4-FFF2-40B4-BE49-F238E27FC236}">
                      <a16:creationId xmlns:a16="http://schemas.microsoft.com/office/drawing/2014/main" id="{4426BFE6-EC1C-D3CC-37CF-89311A538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1" y="1182"/>
                  <a:ext cx="110" cy="89"/>
                </a:xfrm>
                <a:custGeom>
                  <a:avLst/>
                  <a:gdLst>
                    <a:gd name="T0" fmla="*/ 0 w 110"/>
                    <a:gd name="T1" fmla="*/ 46 h 89"/>
                    <a:gd name="T2" fmla="*/ 17 w 110"/>
                    <a:gd name="T3" fmla="*/ 46 h 89"/>
                    <a:gd name="T4" fmla="*/ 32 w 110"/>
                    <a:gd name="T5" fmla="*/ 43 h 89"/>
                    <a:gd name="T6" fmla="*/ 50 w 110"/>
                    <a:gd name="T7" fmla="*/ 38 h 89"/>
                    <a:gd name="T8" fmla="*/ 66 w 110"/>
                    <a:gd name="T9" fmla="*/ 33 h 89"/>
                    <a:gd name="T10" fmla="*/ 83 w 110"/>
                    <a:gd name="T11" fmla="*/ 21 h 89"/>
                    <a:gd name="T12" fmla="*/ 93 w 110"/>
                    <a:gd name="T13" fmla="*/ 12 h 89"/>
                    <a:gd name="T14" fmla="*/ 103 w 110"/>
                    <a:gd name="T15" fmla="*/ 0 h 89"/>
                    <a:gd name="T16" fmla="*/ 109 w 110"/>
                    <a:gd name="T17" fmla="*/ 24 h 89"/>
                    <a:gd name="T18" fmla="*/ 110 w 110"/>
                    <a:gd name="T19" fmla="*/ 33 h 89"/>
                    <a:gd name="T20" fmla="*/ 110 w 110"/>
                    <a:gd name="T21" fmla="*/ 51 h 89"/>
                    <a:gd name="T22" fmla="*/ 106 w 110"/>
                    <a:gd name="T23" fmla="*/ 63 h 89"/>
                    <a:gd name="T24" fmla="*/ 98 w 110"/>
                    <a:gd name="T25" fmla="*/ 76 h 89"/>
                    <a:gd name="T26" fmla="*/ 88 w 110"/>
                    <a:gd name="T27" fmla="*/ 84 h 89"/>
                    <a:gd name="T28" fmla="*/ 76 w 110"/>
                    <a:gd name="T29" fmla="*/ 88 h 89"/>
                    <a:gd name="T30" fmla="*/ 62 w 110"/>
                    <a:gd name="T31" fmla="*/ 89 h 89"/>
                    <a:gd name="T32" fmla="*/ 49 w 110"/>
                    <a:gd name="T33" fmla="*/ 88 h 89"/>
                    <a:gd name="T34" fmla="*/ 37 w 110"/>
                    <a:gd name="T35" fmla="*/ 82 h 89"/>
                    <a:gd name="T36" fmla="*/ 31 w 110"/>
                    <a:gd name="T37" fmla="*/ 80 h 89"/>
                    <a:gd name="T38" fmla="*/ 19 w 110"/>
                    <a:gd name="T39" fmla="*/ 72 h 89"/>
                    <a:gd name="T40" fmla="*/ 11 w 110"/>
                    <a:gd name="T41" fmla="*/ 57 h 89"/>
                    <a:gd name="T42" fmla="*/ 0 w 110"/>
                    <a:gd name="T43" fmla="*/ 46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" h="89">
                      <a:moveTo>
                        <a:pt x="0" y="46"/>
                      </a:moveTo>
                      <a:lnTo>
                        <a:pt x="17" y="46"/>
                      </a:lnTo>
                      <a:lnTo>
                        <a:pt x="32" y="43"/>
                      </a:lnTo>
                      <a:lnTo>
                        <a:pt x="50" y="38"/>
                      </a:lnTo>
                      <a:lnTo>
                        <a:pt x="66" y="33"/>
                      </a:lnTo>
                      <a:lnTo>
                        <a:pt x="83" y="21"/>
                      </a:lnTo>
                      <a:lnTo>
                        <a:pt x="93" y="12"/>
                      </a:lnTo>
                      <a:lnTo>
                        <a:pt x="103" y="0"/>
                      </a:lnTo>
                      <a:lnTo>
                        <a:pt x="109" y="24"/>
                      </a:lnTo>
                      <a:lnTo>
                        <a:pt x="110" y="33"/>
                      </a:lnTo>
                      <a:lnTo>
                        <a:pt x="110" y="51"/>
                      </a:lnTo>
                      <a:lnTo>
                        <a:pt x="106" y="63"/>
                      </a:lnTo>
                      <a:lnTo>
                        <a:pt x="98" y="76"/>
                      </a:lnTo>
                      <a:lnTo>
                        <a:pt x="88" y="84"/>
                      </a:lnTo>
                      <a:lnTo>
                        <a:pt x="76" y="88"/>
                      </a:lnTo>
                      <a:lnTo>
                        <a:pt x="62" y="89"/>
                      </a:lnTo>
                      <a:lnTo>
                        <a:pt x="49" y="88"/>
                      </a:lnTo>
                      <a:lnTo>
                        <a:pt x="37" y="82"/>
                      </a:lnTo>
                      <a:lnTo>
                        <a:pt x="31" y="80"/>
                      </a:lnTo>
                      <a:lnTo>
                        <a:pt x="19" y="72"/>
                      </a:lnTo>
                      <a:lnTo>
                        <a:pt x="11" y="57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663" name="Freeform 127">
                  <a:extLst>
                    <a:ext uri="{FF2B5EF4-FFF2-40B4-BE49-F238E27FC236}">
                      <a16:creationId xmlns:a16="http://schemas.microsoft.com/office/drawing/2014/main" id="{DB682D6E-0B60-987D-9376-DB837432E2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9" y="1152"/>
                  <a:ext cx="57" cy="32"/>
                </a:xfrm>
                <a:custGeom>
                  <a:avLst/>
                  <a:gdLst>
                    <a:gd name="T0" fmla="*/ 0 w 57"/>
                    <a:gd name="T1" fmla="*/ 32 h 32"/>
                    <a:gd name="T2" fmla="*/ 17 w 57"/>
                    <a:gd name="T3" fmla="*/ 31 h 32"/>
                    <a:gd name="T4" fmla="*/ 24 w 57"/>
                    <a:gd name="T5" fmla="*/ 28 h 32"/>
                    <a:gd name="T6" fmla="*/ 33 w 57"/>
                    <a:gd name="T7" fmla="*/ 25 h 32"/>
                    <a:gd name="T8" fmla="*/ 43 w 57"/>
                    <a:gd name="T9" fmla="*/ 19 h 32"/>
                    <a:gd name="T10" fmla="*/ 49 w 57"/>
                    <a:gd name="T11" fmla="*/ 10 h 32"/>
                    <a:gd name="T12" fmla="*/ 57 w 57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7" h="32">
                      <a:moveTo>
                        <a:pt x="0" y="32"/>
                      </a:moveTo>
                      <a:lnTo>
                        <a:pt x="17" y="31"/>
                      </a:lnTo>
                      <a:lnTo>
                        <a:pt x="24" y="28"/>
                      </a:lnTo>
                      <a:lnTo>
                        <a:pt x="33" y="25"/>
                      </a:lnTo>
                      <a:lnTo>
                        <a:pt x="43" y="19"/>
                      </a:lnTo>
                      <a:lnTo>
                        <a:pt x="49" y="1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664" name="Freeform 128">
                  <a:extLst>
                    <a:ext uri="{FF2B5EF4-FFF2-40B4-BE49-F238E27FC236}">
                      <a16:creationId xmlns:a16="http://schemas.microsoft.com/office/drawing/2014/main" id="{0B609275-85AF-415C-87B1-34F847317F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7" y="869"/>
                  <a:ext cx="307" cy="282"/>
                </a:xfrm>
                <a:custGeom>
                  <a:avLst/>
                  <a:gdLst>
                    <a:gd name="T0" fmla="*/ 52 w 307"/>
                    <a:gd name="T1" fmla="*/ 282 h 282"/>
                    <a:gd name="T2" fmla="*/ 65 w 307"/>
                    <a:gd name="T3" fmla="*/ 276 h 282"/>
                    <a:gd name="T4" fmla="*/ 68 w 307"/>
                    <a:gd name="T5" fmla="*/ 258 h 282"/>
                    <a:gd name="T6" fmla="*/ 70 w 307"/>
                    <a:gd name="T7" fmla="*/ 233 h 282"/>
                    <a:gd name="T8" fmla="*/ 58 w 307"/>
                    <a:gd name="T9" fmla="*/ 183 h 282"/>
                    <a:gd name="T10" fmla="*/ 51 w 307"/>
                    <a:gd name="T11" fmla="*/ 154 h 282"/>
                    <a:gd name="T12" fmla="*/ 89 w 307"/>
                    <a:gd name="T13" fmla="*/ 155 h 282"/>
                    <a:gd name="T14" fmla="*/ 139 w 307"/>
                    <a:gd name="T15" fmla="*/ 153 h 282"/>
                    <a:gd name="T16" fmla="*/ 155 w 307"/>
                    <a:gd name="T17" fmla="*/ 137 h 282"/>
                    <a:gd name="T18" fmla="*/ 181 w 307"/>
                    <a:gd name="T19" fmla="*/ 118 h 282"/>
                    <a:gd name="T20" fmla="*/ 221 w 307"/>
                    <a:gd name="T21" fmla="*/ 122 h 282"/>
                    <a:gd name="T22" fmla="*/ 260 w 307"/>
                    <a:gd name="T23" fmla="*/ 101 h 282"/>
                    <a:gd name="T24" fmla="*/ 265 w 307"/>
                    <a:gd name="T25" fmla="*/ 123 h 282"/>
                    <a:gd name="T26" fmla="*/ 281 w 307"/>
                    <a:gd name="T27" fmla="*/ 132 h 282"/>
                    <a:gd name="T28" fmla="*/ 298 w 307"/>
                    <a:gd name="T29" fmla="*/ 160 h 282"/>
                    <a:gd name="T30" fmla="*/ 307 w 307"/>
                    <a:gd name="T31" fmla="*/ 154 h 282"/>
                    <a:gd name="T32" fmla="*/ 307 w 307"/>
                    <a:gd name="T33" fmla="*/ 135 h 282"/>
                    <a:gd name="T34" fmla="*/ 303 w 307"/>
                    <a:gd name="T35" fmla="*/ 106 h 282"/>
                    <a:gd name="T36" fmla="*/ 295 w 307"/>
                    <a:gd name="T37" fmla="*/ 82 h 282"/>
                    <a:gd name="T38" fmla="*/ 280 w 307"/>
                    <a:gd name="T39" fmla="*/ 64 h 282"/>
                    <a:gd name="T40" fmla="*/ 282 w 307"/>
                    <a:gd name="T41" fmla="*/ 33 h 282"/>
                    <a:gd name="T42" fmla="*/ 282 w 307"/>
                    <a:gd name="T43" fmla="*/ 16 h 282"/>
                    <a:gd name="T44" fmla="*/ 261 w 307"/>
                    <a:gd name="T45" fmla="*/ 19 h 282"/>
                    <a:gd name="T46" fmla="*/ 238 w 307"/>
                    <a:gd name="T47" fmla="*/ 19 h 282"/>
                    <a:gd name="T48" fmla="*/ 225 w 307"/>
                    <a:gd name="T49" fmla="*/ 14 h 282"/>
                    <a:gd name="T50" fmla="*/ 209 w 307"/>
                    <a:gd name="T51" fmla="*/ 0 h 282"/>
                    <a:gd name="T52" fmla="*/ 195 w 307"/>
                    <a:gd name="T53" fmla="*/ 13 h 282"/>
                    <a:gd name="T54" fmla="*/ 182 w 307"/>
                    <a:gd name="T55" fmla="*/ 19 h 282"/>
                    <a:gd name="T56" fmla="*/ 156 w 307"/>
                    <a:gd name="T57" fmla="*/ 21 h 282"/>
                    <a:gd name="T58" fmla="*/ 132 w 307"/>
                    <a:gd name="T59" fmla="*/ 26 h 282"/>
                    <a:gd name="T60" fmla="*/ 106 w 307"/>
                    <a:gd name="T61" fmla="*/ 35 h 282"/>
                    <a:gd name="T62" fmla="*/ 84 w 307"/>
                    <a:gd name="T63" fmla="*/ 49 h 282"/>
                    <a:gd name="T64" fmla="*/ 58 w 307"/>
                    <a:gd name="T65" fmla="*/ 73 h 282"/>
                    <a:gd name="T66" fmla="*/ 42 w 307"/>
                    <a:gd name="T67" fmla="*/ 78 h 282"/>
                    <a:gd name="T68" fmla="*/ 28 w 307"/>
                    <a:gd name="T69" fmla="*/ 91 h 282"/>
                    <a:gd name="T70" fmla="*/ 16 w 307"/>
                    <a:gd name="T71" fmla="*/ 103 h 282"/>
                    <a:gd name="T72" fmla="*/ 10 w 307"/>
                    <a:gd name="T73" fmla="*/ 122 h 282"/>
                    <a:gd name="T74" fmla="*/ 2 w 307"/>
                    <a:gd name="T75" fmla="*/ 143 h 282"/>
                    <a:gd name="T76" fmla="*/ 0 w 307"/>
                    <a:gd name="T77" fmla="*/ 161 h 282"/>
                    <a:gd name="T78" fmla="*/ 0 w 307"/>
                    <a:gd name="T79" fmla="*/ 200 h 282"/>
                    <a:gd name="T80" fmla="*/ 10 w 307"/>
                    <a:gd name="T81" fmla="*/ 241 h 282"/>
                    <a:gd name="T82" fmla="*/ 52 w 307"/>
                    <a:gd name="T83" fmla="*/ 28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07" h="282">
                      <a:moveTo>
                        <a:pt x="52" y="282"/>
                      </a:moveTo>
                      <a:lnTo>
                        <a:pt x="65" y="276"/>
                      </a:lnTo>
                      <a:lnTo>
                        <a:pt x="68" y="258"/>
                      </a:lnTo>
                      <a:lnTo>
                        <a:pt x="70" y="233"/>
                      </a:lnTo>
                      <a:lnTo>
                        <a:pt x="58" y="183"/>
                      </a:lnTo>
                      <a:lnTo>
                        <a:pt x="51" y="154"/>
                      </a:lnTo>
                      <a:lnTo>
                        <a:pt x="89" y="155"/>
                      </a:lnTo>
                      <a:lnTo>
                        <a:pt x="139" y="153"/>
                      </a:lnTo>
                      <a:lnTo>
                        <a:pt x="155" y="137"/>
                      </a:lnTo>
                      <a:lnTo>
                        <a:pt x="181" y="118"/>
                      </a:lnTo>
                      <a:lnTo>
                        <a:pt x="221" y="122"/>
                      </a:lnTo>
                      <a:lnTo>
                        <a:pt x="260" y="101"/>
                      </a:lnTo>
                      <a:lnTo>
                        <a:pt x="265" y="123"/>
                      </a:lnTo>
                      <a:lnTo>
                        <a:pt x="281" y="132"/>
                      </a:lnTo>
                      <a:lnTo>
                        <a:pt x="298" y="160"/>
                      </a:lnTo>
                      <a:lnTo>
                        <a:pt x="307" y="154"/>
                      </a:lnTo>
                      <a:lnTo>
                        <a:pt x="307" y="135"/>
                      </a:lnTo>
                      <a:lnTo>
                        <a:pt x="303" y="106"/>
                      </a:lnTo>
                      <a:lnTo>
                        <a:pt x="295" y="82"/>
                      </a:lnTo>
                      <a:lnTo>
                        <a:pt x="280" y="64"/>
                      </a:lnTo>
                      <a:lnTo>
                        <a:pt x="282" y="33"/>
                      </a:lnTo>
                      <a:lnTo>
                        <a:pt x="282" y="16"/>
                      </a:lnTo>
                      <a:lnTo>
                        <a:pt x="261" y="19"/>
                      </a:lnTo>
                      <a:lnTo>
                        <a:pt x="238" y="19"/>
                      </a:lnTo>
                      <a:lnTo>
                        <a:pt x="225" y="14"/>
                      </a:lnTo>
                      <a:lnTo>
                        <a:pt x="209" y="0"/>
                      </a:lnTo>
                      <a:lnTo>
                        <a:pt x="195" y="13"/>
                      </a:lnTo>
                      <a:lnTo>
                        <a:pt x="182" y="19"/>
                      </a:lnTo>
                      <a:lnTo>
                        <a:pt x="156" y="21"/>
                      </a:lnTo>
                      <a:lnTo>
                        <a:pt x="132" y="26"/>
                      </a:lnTo>
                      <a:lnTo>
                        <a:pt x="106" y="35"/>
                      </a:lnTo>
                      <a:lnTo>
                        <a:pt x="84" y="49"/>
                      </a:lnTo>
                      <a:lnTo>
                        <a:pt x="58" y="73"/>
                      </a:lnTo>
                      <a:lnTo>
                        <a:pt x="42" y="78"/>
                      </a:lnTo>
                      <a:lnTo>
                        <a:pt x="28" y="91"/>
                      </a:lnTo>
                      <a:lnTo>
                        <a:pt x="16" y="103"/>
                      </a:lnTo>
                      <a:lnTo>
                        <a:pt x="10" y="122"/>
                      </a:lnTo>
                      <a:lnTo>
                        <a:pt x="2" y="143"/>
                      </a:lnTo>
                      <a:lnTo>
                        <a:pt x="0" y="161"/>
                      </a:lnTo>
                      <a:lnTo>
                        <a:pt x="0" y="200"/>
                      </a:lnTo>
                      <a:lnTo>
                        <a:pt x="10" y="241"/>
                      </a:lnTo>
                      <a:lnTo>
                        <a:pt x="52" y="28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5665" name="Freeform 129">
                <a:extLst>
                  <a:ext uri="{FF2B5EF4-FFF2-40B4-BE49-F238E27FC236}">
                    <a16:creationId xmlns:a16="http://schemas.microsoft.com/office/drawing/2014/main" id="{63BF1F3B-6F64-49AF-F3C9-2E6715C1E62E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393" y="2047"/>
                <a:ext cx="219" cy="518"/>
              </a:xfrm>
              <a:custGeom>
                <a:avLst/>
                <a:gdLst>
                  <a:gd name="T0" fmla="*/ 15 w 304"/>
                  <a:gd name="T1" fmla="*/ 6 h 764"/>
                  <a:gd name="T2" fmla="*/ 34 w 304"/>
                  <a:gd name="T3" fmla="*/ 0 h 764"/>
                  <a:gd name="T4" fmla="*/ 75 w 304"/>
                  <a:gd name="T5" fmla="*/ 26 h 764"/>
                  <a:gd name="T6" fmla="*/ 75 w 304"/>
                  <a:gd name="T7" fmla="*/ 71 h 764"/>
                  <a:gd name="T8" fmla="*/ 110 w 304"/>
                  <a:gd name="T9" fmla="*/ 114 h 764"/>
                  <a:gd name="T10" fmla="*/ 144 w 304"/>
                  <a:gd name="T11" fmla="*/ 160 h 764"/>
                  <a:gd name="T12" fmla="*/ 180 w 304"/>
                  <a:gd name="T13" fmla="*/ 220 h 764"/>
                  <a:gd name="T14" fmla="*/ 208 w 304"/>
                  <a:gd name="T15" fmla="*/ 276 h 764"/>
                  <a:gd name="T16" fmla="*/ 237 w 304"/>
                  <a:gd name="T17" fmla="*/ 357 h 764"/>
                  <a:gd name="T18" fmla="*/ 261 w 304"/>
                  <a:gd name="T19" fmla="*/ 428 h 764"/>
                  <a:gd name="T20" fmla="*/ 291 w 304"/>
                  <a:gd name="T21" fmla="*/ 570 h 764"/>
                  <a:gd name="T22" fmla="*/ 304 w 304"/>
                  <a:gd name="T23" fmla="*/ 658 h 764"/>
                  <a:gd name="T24" fmla="*/ 265 w 304"/>
                  <a:gd name="T25" fmla="*/ 764 h 764"/>
                  <a:gd name="T26" fmla="*/ 189 w 304"/>
                  <a:gd name="T27" fmla="*/ 679 h 764"/>
                  <a:gd name="T28" fmla="*/ 168 w 304"/>
                  <a:gd name="T29" fmla="*/ 536 h 764"/>
                  <a:gd name="T30" fmla="*/ 152 w 304"/>
                  <a:gd name="T31" fmla="*/ 449 h 764"/>
                  <a:gd name="T32" fmla="*/ 129 w 304"/>
                  <a:gd name="T33" fmla="*/ 366 h 764"/>
                  <a:gd name="T34" fmla="*/ 103 w 304"/>
                  <a:gd name="T35" fmla="*/ 306 h 764"/>
                  <a:gd name="T36" fmla="*/ 69 w 304"/>
                  <a:gd name="T37" fmla="*/ 219 h 764"/>
                  <a:gd name="T38" fmla="*/ 49 w 304"/>
                  <a:gd name="T39" fmla="*/ 156 h 764"/>
                  <a:gd name="T40" fmla="*/ 30 w 304"/>
                  <a:gd name="T41" fmla="*/ 84 h 764"/>
                  <a:gd name="T42" fmla="*/ 0 w 304"/>
                  <a:gd name="T43" fmla="*/ 66 h 764"/>
                  <a:gd name="T44" fmla="*/ 15 w 304"/>
                  <a:gd name="T45" fmla="*/ 6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4" h="764">
                    <a:moveTo>
                      <a:pt x="15" y="6"/>
                    </a:moveTo>
                    <a:lnTo>
                      <a:pt x="34" y="0"/>
                    </a:lnTo>
                    <a:lnTo>
                      <a:pt x="75" y="26"/>
                    </a:lnTo>
                    <a:lnTo>
                      <a:pt x="75" y="71"/>
                    </a:lnTo>
                    <a:lnTo>
                      <a:pt x="110" y="114"/>
                    </a:lnTo>
                    <a:lnTo>
                      <a:pt x="144" y="160"/>
                    </a:lnTo>
                    <a:lnTo>
                      <a:pt x="180" y="220"/>
                    </a:lnTo>
                    <a:lnTo>
                      <a:pt x="208" y="276"/>
                    </a:lnTo>
                    <a:lnTo>
                      <a:pt x="237" y="357"/>
                    </a:lnTo>
                    <a:lnTo>
                      <a:pt x="261" y="428"/>
                    </a:lnTo>
                    <a:lnTo>
                      <a:pt x="291" y="570"/>
                    </a:lnTo>
                    <a:lnTo>
                      <a:pt x="304" y="658"/>
                    </a:lnTo>
                    <a:lnTo>
                      <a:pt x="265" y="764"/>
                    </a:lnTo>
                    <a:lnTo>
                      <a:pt x="189" y="679"/>
                    </a:lnTo>
                    <a:lnTo>
                      <a:pt x="168" y="536"/>
                    </a:lnTo>
                    <a:lnTo>
                      <a:pt x="152" y="449"/>
                    </a:lnTo>
                    <a:lnTo>
                      <a:pt x="129" y="366"/>
                    </a:lnTo>
                    <a:lnTo>
                      <a:pt x="103" y="306"/>
                    </a:lnTo>
                    <a:lnTo>
                      <a:pt x="69" y="219"/>
                    </a:lnTo>
                    <a:lnTo>
                      <a:pt x="49" y="156"/>
                    </a:lnTo>
                    <a:lnTo>
                      <a:pt x="30" y="84"/>
                    </a:lnTo>
                    <a:lnTo>
                      <a:pt x="0" y="66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5666" name="Group 130">
                <a:extLst>
                  <a:ext uri="{FF2B5EF4-FFF2-40B4-BE49-F238E27FC236}">
                    <a16:creationId xmlns:a16="http://schemas.microsoft.com/office/drawing/2014/main" id="{70C922D5-0148-C96D-7079-8EB818DFF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928" y="1942"/>
                <a:ext cx="127" cy="227"/>
                <a:chOff x="2833" y="962"/>
                <a:chExt cx="176" cy="334"/>
              </a:xfrm>
            </p:grpSpPr>
            <p:sp>
              <p:nvSpPr>
                <p:cNvPr id="65667" name="Freeform 131">
                  <a:extLst>
                    <a:ext uri="{FF2B5EF4-FFF2-40B4-BE49-F238E27FC236}">
                      <a16:creationId xmlns:a16="http://schemas.microsoft.com/office/drawing/2014/main" id="{951493E4-F37F-B95E-3AEA-58D7F44682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4" y="1086"/>
                  <a:ext cx="175" cy="210"/>
                </a:xfrm>
                <a:custGeom>
                  <a:avLst/>
                  <a:gdLst>
                    <a:gd name="T0" fmla="*/ 957 w 1229"/>
                    <a:gd name="T1" fmla="*/ 1468 h 1468"/>
                    <a:gd name="T2" fmla="*/ 981 w 1229"/>
                    <a:gd name="T3" fmla="*/ 1270 h 1468"/>
                    <a:gd name="T4" fmla="*/ 1049 w 1229"/>
                    <a:gd name="T5" fmla="*/ 1164 h 1468"/>
                    <a:gd name="T6" fmla="*/ 1118 w 1229"/>
                    <a:gd name="T7" fmla="*/ 1071 h 1468"/>
                    <a:gd name="T8" fmla="*/ 1182 w 1229"/>
                    <a:gd name="T9" fmla="*/ 953 h 1468"/>
                    <a:gd name="T10" fmla="*/ 1216 w 1229"/>
                    <a:gd name="T11" fmla="*/ 854 h 1468"/>
                    <a:gd name="T12" fmla="*/ 1229 w 1229"/>
                    <a:gd name="T13" fmla="*/ 734 h 1468"/>
                    <a:gd name="T14" fmla="*/ 1202 w 1229"/>
                    <a:gd name="T15" fmla="*/ 604 h 1468"/>
                    <a:gd name="T16" fmla="*/ 1159 w 1229"/>
                    <a:gd name="T17" fmla="*/ 500 h 1468"/>
                    <a:gd name="T18" fmla="*/ 1166 w 1229"/>
                    <a:gd name="T19" fmla="*/ 405 h 1468"/>
                    <a:gd name="T20" fmla="*/ 1149 w 1229"/>
                    <a:gd name="T21" fmla="*/ 320 h 1468"/>
                    <a:gd name="T22" fmla="*/ 1125 w 1229"/>
                    <a:gd name="T23" fmla="*/ 272 h 1468"/>
                    <a:gd name="T24" fmla="*/ 1091 w 1229"/>
                    <a:gd name="T25" fmla="*/ 231 h 1468"/>
                    <a:gd name="T26" fmla="*/ 1079 w 1229"/>
                    <a:gd name="T27" fmla="*/ 204 h 1468"/>
                    <a:gd name="T28" fmla="*/ 1032 w 1229"/>
                    <a:gd name="T29" fmla="*/ 176 h 1468"/>
                    <a:gd name="T30" fmla="*/ 992 w 1229"/>
                    <a:gd name="T31" fmla="*/ 170 h 1468"/>
                    <a:gd name="T32" fmla="*/ 963 w 1229"/>
                    <a:gd name="T33" fmla="*/ 185 h 1468"/>
                    <a:gd name="T34" fmla="*/ 927 w 1229"/>
                    <a:gd name="T35" fmla="*/ 279 h 1468"/>
                    <a:gd name="T36" fmla="*/ 861 w 1229"/>
                    <a:gd name="T37" fmla="*/ 414 h 1468"/>
                    <a:gd name="T38" fmla="*/ 958 w 1229"/>
                    <a:gd name="T39" fmla="*/ 181 h 1468"/>
                    <a:gd name="T40" fmla="*/ 975 w 1229"/>
                    <a:gd name="T41" fmla="*/ 152 h 1468"/>
                    <a:gd name="T42" fmla="*/ 953 w 1229"/>
                    <a:gd name="T43" fmla="*/ 100 h 1468"/>
                    <a:gd name="T44" fmla="*/ 918 w 1229"/>
                    <a:gd name="T45" fmla="*/ 82 h 1468"/>
                    <a:gd name="T46" fmla="*/ 871 w 1229"/>
                    <a:gd name="T47" fmla="*/ 62 h 1468"/>
                    <a:gd name="T48" fmla="*/ 806 w 1229"/>
                    <a:gd name="T49" fmla="*/ 39 h 1468"/>
                    <a:gd name="T50" fmla="*/ 790 w 1229"/>
                    <a:gd name="T51" fmla="*/ 25 h 1468"/>
                    <a:gd name="T52" fmla="*/ 760 w 1229"/>
                    <a:gd name="T53" fmla="*/ 0 h 1468"/>
                    <a:gd name="T54" fmla="*/ 582 w 1229"/>
                    <a:gd name="T55" fmla="*/ 39 h 1468"/>
                    <a:gd name="T56" fmla="*/ 346 w 1229"/>
                    <a:gd name="T57" fmla="*/ 169 h 1468"/>
                    <a:gd name="T58" fmla="*/ 329 w 1229"/>
                    <a:gd name="T59" fmla="*/ 204 h 1468"/>
                    <a:gd name="T60" fmla="*/ 274 w 1229"/>
                    <a:gd name="T61" fmla="*/ 259 h 1468"/>
                    <a:gd name="T62" fmla="*/ 210 w 1229"/>
                    <a:gd name="T63" fmla="*/ 303 h 1468"/>
                    <a:gd name="T64" fmla="*/ 154 w 1229"/>
                    <a:gd name="T65" fmla="*/ 326 h 1468"/>
                    <a:gd name="T66" fmla="*/ 102 w 1229"/>
                    <a:gd name="T67" fmla="*/ 378 h 1468"/>
                    <a:gd name="T68" fmla="*/ 67 w 1229"/>
                    <a:gd name="T69" fmla="*/ 466 h 1468"/>
                    <a:gd name="T70" fmla="*/ 20 w 1229"/>
                    <a:gd name="T71" fmla="*/ 584 h 1468"/>
                    <a:gd name="T72" fmla="*/ 0 w 1229"/>
                    <a:gd name="T73" fmla="*/ 649 h 1468"/>
                    <a:gd name="T74" fmla="*/ 20 w 1229"/>
                    <a:gd name="T75" fmla="*/ 753 h 1468"/>
                    <a:gd name="T76" fmla="*/ 55 w 1229"/>
                    <a:gd name="T77" fmla="*/ 861 h 1468"/>
                    <a:gd name="T78" fmla="*/ 110 w 1229"/>
                    <a:gd name="T79" fmla="*/ 998 h 1468"/>
                    <a:gd name="T80" fmla="*/ 141 w 1229"/>
                    <a:gd name="T81" fmla="*/ 1111 h 1468"/>
                    <a:gd name="T82" fmla="*/ 218 w 1229"/>
                    <a:gd name="T83" fmla="*/ 1215 h 1468"/>
                    <a:gd name="T84" fmla="*/ 257 w 1229"/>
                    <a:gd name="T85" fmla="*/ 1233 h 1468"/>
                    <a:gd name="T86" fmla="*/ 279 w 1229"/>
                    <a:gd name="T87" fmla="*/ 1290 h 1468"/>
                    <a:gd name="T88" fmla="*/ 283 w 1229"/>
                    <a:gd name="T89" fmla="*/ 1465 h 1468"/>
                    <a:gd name="T90" fmla="*/ 957 w 1229"/>
                    <a:gd name="T91" fmla="*/ 1468 h 1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229" h="1468">
                      <a:moveTo>
                        <a:pt x="957" y="1468"/>
                      </a:moveTo>
                      <a:lnTo>
                        <a:pt x="981" y="1270"/>
                      </a:lnTo>
                      <a:lnTo>
                        <a:pt x="1049" y="1164"/>
                      </a:lnTo>
                      <a:lnTo>
                        <a:pt x="1118" y="1071"/>
                      </a:lnTo>
                      <a:lnTo>
                        <a:pt x="1182" y="953"/>
                      </a:lnTo>
                      <a:lnTo>
                        <a:pt x="1216" y="854"/>
                      </a:lnTo>
                      <a:lnTo>
                        <a:pt x="1229" y="734"/>
                      </a:lnTo>
                      <a:lnTo>
                        <a:pt x="1202" y="604"/>
                      </a:lnTo>
                      <a:lnTo>
                        <a:pt x="1159" y="500"/>
                      </a:lnTo>
                      <a:lnTo>
                        <a:pt x="1166" y="405"/>
                      </a:lnTo>
                      <a:lnTo>
                        <a:pt x="1149" y="320"/>
                      </a:lnTo>
                      <a:lnTo>
                        <a:pt x="1125" y="272"/>
                      </a:lnTo>
                      <a:lnTo>
                        <a:pt x="1091" y="231"/>
                      </a:lnTo>
                      <a:lnTo>
                        <a:pt x="1079" y="204"/>
                      </a:lnTo>
                      <a:lnTo>
                        <a:pt x="1032" y="176"/>
                      </a:lnTo>
                      <a:lnTo>
                        <a:pt x="992" y="170"/>
                      </a:lnTo>
                      <a:lnTo>
                        <a:pt x="963" y="185"/>
                      </a:lnTo>
                      <a:lnTo>
                        <a:pt x="927" y="279"/>
                      </a:lnTo>
                      <a:lnTo>
                        <a:pt x="861" y="414"/>
                      </a:lnTo>
                      <a:lnTo>
                        <a:pt x="958" y="181"/>
                      </a:lnTo>
                      <a:lnTo>
                        <a:pt x="975" y="152"/>
                      </a:lnTo>
                      <a:lnTo>
                        <a:pt x="953" y="100"/>
                      </a:lnTo>
                      <a:lnTo>
                        <a:pt x="918" y="82"/>
                      </a:lnTo>
                      <a:lnTo>
                        <a:pt x="871" y="62"/>
                      </a:lnTo>
                      <a:lnTo>
                        <a:pt x="806" y="39"/>
                      </a:lnTo>
                      <a:lnTo>
                        <a:pt x="790" y="25"/>
                      </a:lnTo>
                      <a:lnTo>
                        <a:pt x="760" y="0"/>
                      </a:lnTo>
                      <a:lnTo>
                        <a:pt x="582" y="39"/>
                      </a:lnTo>
                      <a:lnTo>
                        <a:pt x="346" y="169"/>
                      </a:lnTo>
                      <a:lnTo>
                        <a:pt x="329" y="204"/>
                      </a:lnTo>
                      <a:lnTo>
                        <a:pt x="274" y="259"/>
                      </a:lnTo>
                      <a:lnTo>
                        <a:pt x="210" y="303"/>
                      </a:lnTo>
                      <a:lnTo>
                        <a:pt x="154" y="326"/>
                      </a:lnTo>
                      <a:lnTo>
                        <a:pt x="102" y="378"/>
                      </a:lnTo>
                      <a:lnTo>
                        <a:pt x="67" y="466"/>
                      </a:lnTo>
                      <a:lnTo>
                        <a:pt x="20" y="584"/>
                      </a:lnTo>
                      <a:lnTo>
                        <a:pt x="0" y="649"/>
                      </a:lnTo>
                      <a:lnTo>
                        <a:pt x="20" y="753"/>
                      </a:lnTo>
                      <a:lnTo>
                        <a:pt x="55" y="861"/>
                      </a:lnTo>
                      <a:lnTo>
                        <a:pt x="110" y="998"/>
                      </a:lnTo>
                      <a:lnTo>
                        <a:pt x="141" y="1111"/>
                      </a:lnTo>
                      <a:lnTo>
                        <a:pt x="218" y="1215"/>
                      </a:lnTo>
                      <a:lnTo>
                        <a:pt x="257" y="1233"/>
                      </a:lnTo>
                      <a:lnTo>
                        <a:pt x="279" y="1290"/>
                      </a:lnTo>
                      <a:lnTo>
                        <a:pt x="283" y="1465"/>
                      </a:lnTo>
                      <a:lnTo>
                        <a:pt x="957" y="146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668" name="Freeform 132">
                  <a:extLst>
                    <a:ext uri="{FF2B5EF4-FFF2-40B4-BE49-F238E27FC236}">
                      <a16:creationId xmlns:a16="http://schemas.microsoft.com/office/drawing/2014/main" id="{0C74F432-5969-9354-2480-3DAACDC28D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151"/>
                  <a:ext cx="77" cy="40"/>
                </a:xfrm>
                <a:custGeom>
                  <a:avLst/>
                  <a:gdLst>
                    <a:gd name="T0" fmla="*/ 0 w 538"/>
                    <a:gd name="T1" fmla="*/ 0 h 275"/>
                    <a:gd name="T2" fmla="*/ 234 w 538"/>
                    <a:gd name="T3" fmla="*/ 164 h 275"/>
                    <a:gd name="T4" fmla="*/ 445 w 538"/>
                    <a:gd name="T5" fmla="*/ 246 h 275"/>
                    <a:gd name="T6" fmla="*/ 538 w 538"/>
                    <a:gd name="T7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8" h="275">
                      <a:moveTo>
                        <a:pt x="0" y="0"/>
                      </a:moveTo>
                      <a:lnTo>
                        <a:pt x="234" y="164"/>
                      </a:lnTo>
                      <a:lnTo>
                        <a:pt x="445" y="246"/>
                      </a:lnTo>
                      <a:lnTo>
                        <a:pt x="538" y="275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669" name="Freeform 133">
                  <a:extLst>
                    <a:ext uri="{FF2B5EF4-FFF2-40B4-BE49-F238E27FC236}">
                      <a16:creationId xmlns:a16="http://schemas.microsoft.com/office/drawing/2014/main" id="{DB82E4BC-E8C9-F8B8-B10C-4C02574908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5" y="1141"/>
                  <a:ext cx="86" cy="91"/>
                </a:xfrm>
                <a:custGeom>
                  <a:avLst/>
                  <a:gdLst>
                    <a:gd name="T0" fmla="*/ 0 w 601"/>
                    <a:gd name="T1" fmla="*/ 0 h 643"/>
                    <a:gd name="T2" fmla="*/ 337 w 601"/>
                    <a:gd name="T3" fmla="*/ 180 h 643"/>
                    <a:gd name="T4" fmla="*/ 413 w 601"/>
                    <a:gd name="T5" fmla="*/ 245 h 643"/>
                    <a:gd name="T6" fmla="*/ 510 w 601"/>
                    <a:gd name="T7" fmla="*/ 360 h 643"/>
                    <a:gd name="T8" fmla="*/ 551 w 601"/>
                    <a:gd name="T9" fmla="*/ 454 h 643"/>
                    <a:gd name="T10" fmla="*/ 573 w 601"/>
                    <a:gd name="T11" fmla="*/ 534 h 643"/>
                    <a:gd name="T12" fmla="*/ 601 w 601"/>
                    <a:gd name="T13" fmla="*/ 643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1" h="643">
                      <a:moveTo>
                        <a:pt x="0" y="0"/>
                      </a:moveTo>
                      <a:lnTo>
                        <a:pt x="337" y="180"/>
                      </a:lnTo>
                      <a:lnTo>
                        <a:pt x="413" y="245"/>
                      </a:lnTo>
                      <a:lnTo>
                        <a:pt x="510" y="360"/>
                      </a:lnTo>
                      <a:lnTo>
                        <a:pt x="551" y="454"/>
                      </a:lnTo>
                      <a:lnTo>
                        <a:pt x="573" y="534"/>
                      </a:lnTo>
                      <a:lnTo>
                        <a:pt x="601" y="643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670" name="Freeform 134">
                  <a:extLst>
                    <a:ext uri="{FF2B5EF4-FFF2-40B4-BE49-F238E27FC236}">
                      <a16:creationId xmlns:a16="http://schemas.microsoft.com/office/drawing/2014/main" id="{E9CFA03B-D6F5-4F54-3834-7A14AB46D1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9" y="1090"/>
                  <a:ext cx="57" cy="89"/>
                </a:xfrm>
                <a:custGeom>
                  <a:avLst/>
                  <a:gdLst>
                    <a:gd name="T0" fmla="*/ 391 w 395"/>
                    <a:gd name="T1" fmla="*/ 139 h 623"/>
                    <a:gd name="T2" fmla="*/ 395 w 395"/>
                    <a:gd name="T3" fmla="*/ 98 h 623"/>
                    <a:gd name="T4" fmla="*/ 368 w 395"/>
                    <a:gd name="T5" fmla="*/ 42 h 623"/>
                    <a:gd name="T6" fmla="*/ 328 w 395"/>
                    <a:gd name="T7" fmla="*/ 15 h 623"/>
                    <a:gd name="T8" fmla="*/ 290 w 395"/>
                    <a:gd name="T9" fmla="*/ 0 h 623"/>
                    <a:gd name="T10" fmla="*/ 248 w 395"/>
                    <a:gd name="T11" fmla="*/ 1 h 623"/>
                    <a:gd name="T12" fmla="*/ 211 w 395"/>
                    <a:gd name="T13" fmla="*/ 10 h 623"/>
                    <a:gd name="T14" fmla="*/ 181 w 395"/>
                    <a:gd name="T15" fmla="*/ 28 h 623"/>
                    <a:gd name="T16" fmla="*/ 123 w 395"/>
                    <a:gd name="T17" fmla="*/ 167 h 623"/>
                    <a:gd name="T18" fmla="*/ 83 w 395"/>
                    <a:gd name="T19" fmla="*/ 298 h 623"/>
                    <a:gd name="T20" fmla="*/ 45 w 395"/>
                    <a:gd name="T21" fmla="*/ 401 h 623"/>
                    <a:gd name="T22" fmla="*/ 0 w 395"/>
                    <a:gd name="T23" fmla="*/ 512 h 623"/>
                    <a:gd name="T24" fmla="*/ 16 w 395"/>
                    <a:gd name="T25" fmla="*/ 581 h 623"/>
                    <a:gd name="T26" fmla="*/ 38 w 395"/>
                    <a:gd name="T27" fmla="*/ 604 h 623"/>
                    <a:gd name="T28" fmla="*/ 72 w 395"/>
                    <a:gd name="T29" fmla="*/ 623 h 623"/>
                    <a:gd name="T30" fmla="*/ 110 w 395"/>
                    <a:gd name="T31" fmla="*/ 618 h 623"/>
                    <a:gd name="T32" fmla="*/ 148 w 395"/>
                    <a:gd name="T33" fmla="*/ 602 h 623"/>
                    <a:gd name="T34" fmla="*/ 186 w 395"/>
                    <a:gd name="T35" fmla="*/ 540 h 623"/>
                    <a:gd name="T36" fmla="*/ 201 w 395"/>
                    <a:gd name="T37" fmla="*/ 453 h 623"/>
                    <a:gd name="T38" fmla="*/ 235 w 395"/>
                    <a:gd name="T39" fmla="*/ 398 h 623"/>
                    <a:gd name="T40" fmla="*/ 265 w 395"/>
                    <a:gd name="T41" fmla="*/ 332 h 623"/>
                    <a:gd name="T42" fmla="*/ 315 w 395"/>
                    <a:gd name="T43" fmla="*/ 267 h 623"/>
                    <a:gd name="T44" fmla="*/ 364 w 395"/>
                    <a:gd name="T45" fmla="*/ 183 h 623"/>
                    <a:gd name="T46" fmla="*/ 391 w 395"/>
                    <a:gd name="T47" fmla="*/ 139 h 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5" h="623">
                      <a:moveTo>
                        <a:pt x="391" y="139"/>
                      </a:moveTo>
                      <a:lnTo>
                        <a:pt x="395" y="98"/>
                      </a:lnTo>
                      <a:lnTo>
                        <a:pt x="368" y="42"/>
                      </a:lnTo>
                      <a:lnTo>
                        <a:pt x="328" y="15"/>
                      </a:lnTo>
                      <a:lnTo>
                        <a:pt x="290" y="0"/>
                      </a:lnTo>
                      <a:lnTo>
                        <a:pt x="248" y="1"/>
                      </a:lnTo>
                      <a:lnTo>
                        <a:pt x="211" y="10"/>
                      </a:lnTo>
                      <a:lnTo>
                        <a:pt x="181" y="28"/>
                      </a:lnTo>
                      <a:lnTo>
                        <a:pt x="123" y="167"/>
                      </a:lnTo>
                      <a:lnTo>
                        <a:pt x="83" y="298"/>
                      </a:lnTo>
                      <a:lnTo>
                        <a:pt x="45" y="401"/>
                      </a:lnTo>
                      <a:lnTo>
                        <a:pt x="0" y="512"/>
                      </a:lnTo>
                      <a:lnTo>
                        <a:pt x="16" y="581"/>
                      </a:lnTo>
                      <a:lnTo>
                        <a:pt x="38" y="604"/>
                      </a:lnTo>
                      <a:lnTo>
                        <a:pt x="72" y="623"/>
                      </a:lnTo>
                      <a:lnTo>
                        <a:pt x="110" y="618"/>
                      </a:lnTo>
                      <a:lnTo>
                        <a:pt x="148" y="602"/>
                      </a:lnTo>
                      <a:lnTo>
                        <a:pt x="186" y="540"/>
                      </a:lnTo>
                      <a:lnTo>
                        <a:pt x="201" y="453"/>
                      </a:lnTo>
                      <a:lnTo>
                        <a:pt x="235" y="398"/>
                      </a:lnTo>
                      <a:lnTo>
                        <a:pt x="265" y="332"/>
                      </a:lnTo>
                      <a:lnTo>
                        <a:pt x="315" y="267"/>
                      </a:lnTo>
                      <a:lnTo>
                        <a:pt x="364" y="183"/>
                      </a:lnTo>
                      <a:lnTo>
                        <a:pt x="391" y="139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671" name="Freeform 135">
                  <a:extLst>
                    <a:ext uri="{FF2B5EF4-FFF2-40B4-BE49-F238E27FC236}">
                      <a16:creationId xmlns:a16="http://schemas.microsoft.com/office/drawing/2014/main" id="{DE25F6EE-DFF1-B8BB-7943-53545311EE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5" y="1154"/>
                  <a:ext cx="16" cy="21"/>
                </a:xfrm>
                <a:custGeom>
                  <a:avLst/>
                  <a:gdLst>
                    <a:gd name="T0" fmla="*/ 16 w 114"/>
                    <a:gd name="T1" fmla="*/ 18 h 148"/>
                    <a:gd name="T2" fmla="*/ 38 w 114"/>
                    <a:gd name="T3" fmla="*/ 0 h 148"/>
                    <a:gd name="T4" fmla="*/ 77 w 114"/>
                    <a:gd name="T5" fmla="*/ 4 h 148"/>
                    <a:gd name="T6" fmla="*/ 114 w 114"/>
                    <a:gd name="T7" fmla="*/ 22 h 148"/>
                    <a:gd name="T8" fmla="*/ 114 w 114"/>
                    <a:gd name="T9" fmla="*/ 77 h 148"/>
                    <a:gd name="T10" fmla="*/ 108 w 114"/>
                    <a:gd name="T11" fmla="*/ 107 h 148"/>
                    <a:gd name="T12" fmla="*/ 92 w 114"/>
                    <a:gd name="T13" fmla="*/ 139 h 148"/>
                    <a:gd name="T14" fmla="*/ 54 w 114"/>
                    <a:gd name="T15" fmla="*/ 148 h 148"/>
                    <a:gd name="T16" fmla="*/ 35 w 114"/>
                    <a:gd name="T17" fmla="*/ 146 h 148"/>
                    <a:gd name="T18" fmla="*/ 13 w 114"/>
                    <a:gd name="T19" fmla="*/ 124 h 148"/>
                    <a:gd name="T20" fmla="*/ 0 w 114"/>
                    <a:gd name="T21" fmla="*/ 98 h 148"/>
                    <a:gd name="T22" fmla="*/ 16 w 114"/>
                    <a:gd name="T23" fmla="*/ 1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4" h="148">
                      <a:moveTo>
                        <a:pt x="16" y="18"/>
                      </a:moveTo>
                      <a:lnTo>
                        <a:pt x="38" y="0"/>
                      </a:lnTo>
                      <a:lnTo>
                        <a:pt x="77" y="4"/>
                      </a:lnTo>
                      <a:lnTo>
                        <a:pt x="114" y="22"/>
                      </a:lnTo>
                      <a:lnTo>
                        <a:pt x="114" y="77"/>
                      </a:lnTo>
                      <a:lnTo>
                        <a:pt x="108" y="107"/>
                      </a:lnTo>
                      <a:lnTo>
                        <a:pt x="92" y="139"/>
                      </a:lnTo>
                      <a:lnTo>
                        <a:pt x="54" y="148"/>
                      </a:lnTo>
                      <a:lnTo>
                        <a:pt x="35" y="146"/>
                      </a:lnTo>
                      <a:lnTo>
                        <a:pt x="13" y="124"/>
                      </a:lnTo>
                      <a:lnTo>
                        <a:pt x="0" y="9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672" name="Freeform 136">
                  <a:extLst>
                    <a:ext uri="{FF2B5EF4-FFF2-40B4-BE49-F238E27FC236}">
                      <a16:creationId xmlns:a16="http://schemas.microsoft.com/office/drawing/2014/main" id="{3021539E-919D-D6F3-BA65-86EDC453B8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" y="962"/>
                  <a:ext cx="42" cy="155"/>
                </a:xfrm>
                <a:custGeom>
                  <a:avLst/>
                  <a:gdLst>
                    <a:gd name="T0" fmla="*/ 284 w 290"/>
                    <a:gd name="T1" fmla="*/ 1005 h 1090"/>
                    <a:gd name="T2" fmla="*/ 289 w 290"/>
                    <a:gd name="T3" fmla="*/ 947 h 1090"/>
                    <a:gd name="T4" fmla="*/ 290 w 290"/>
                    <a:gd name="T5" fmla="*/ 818 h 1090"/>
                    <a:gd name="T6" fmla="*/ 281 w 290"/>
                    <a:gd name="T7" fmla="*/ 691 h 1090"/>
                    <a:gd name="T8" fmla="*/ 275 w 290"/>
                    <a:gd name="T9" fmla="*/ 635 h 1090"/>
                    <a:gd name="T10" fmla="*/ 271 w 290"/>
                    <a:gd name="T11" fmla="*/ 594 h 1090"/>
                    <a:gd name="T12" fmla="*/ 271 w 290"/>
                    <a:gd name="T13" fmla="*/ 505 h 1090"/>
                    <a:gd name="T14" fmla="*/ 276 w 290"/>
                    <a:gd name="T15" fmla="*/ 406 h 1090"/>
                    <a:gd name="T16" fmla="*/ 275 w 290"/>
                    <a:gd name="T17" fmla="*/ 332 h 1090"/>
                    <a:gd name="T18" fmla="*/ 273 w 290"/>
                    <a:gd name="T19" fmla="*/ 276 h 1090"/>
                    <a:gd name="T20" fmla="*/ 262 w 290"/>
                    <a:gd name="T21" fmla="*/ 166 h 1090"/>
                    <a:gd name="T22" fmla="*/ 253 w 290"/>
                    <a:gd name="T23" fmla="*/ 88 h 1090"/>
                    <a:gd name="T24" fmla="*/ 236 w 290"/>
                    <a:gd name="T25" fmla="*/ 24 h 1090"/>
                    <a:gd name="T26" fmla="*/ 214 w 290"/>
                    <a:gd name="T27" fmla="*/ 3 h 1090"/>
                    <a:gd name="T28" fmla="*/ 186 w 290"/>
                    <a:gd name="T29" fmla="*/ 1 h 1090"/>
                    <a:gd name="T30" fmla="*/ 156 w 290"/>
                    <a:gd name="T31" fmla="*/ 0 h 1090"/>
                    <a:gd name="T32" fmla="*/ 121 w 290"/>
                    <a:gd name="T33" fmla="*/ 14 h 1090"/>
                    <a:gd name="T34" fmla="*/ 92 w 290"/>
                    <a:gd name="T35" fmla="*/ 70 h 1090"/>
                    <a:gd name="T36" fmla="*/ 85 w 290"/>
                    <a:gd name="T37" fmla="*/ 160 h 1090"/>
                    <a:gd name="T38" fmla="*/ 82 w 290"/>
                    <a:gd name="T39" fmla="*/ 264 h 1090"/>
                    <a:gd name="T40" fmla="*/ 76 w 290"/>
                    <a:gd name="T41" fmla="*/ 332 h 1090"/>
                    <a:gd name="T42" fmla="*/ 67 w 290"/>
                    <a:gd name="T43" fmla="*/ 402 h 1090"/>
                    <a:gd name="T44" fmla="*/ 68 w 290"/>
                    <a:gd name="T45" fmla="*/ 485 h 1090"/>
                    <a:gd name="T46" fmla="*/ 64 w 290"/>
                    <a:gd name="T47" fmla="*/ 580 h 1090"/>
                    <a:gd name="T48" fmla="*/ 51 w 290"/>
                    <a:gd name="T49" fmla="*/ 651 h 1090"/>
                    <a:gd name="T50" fmla="*/ 37 w 290"/>
                    <a:gd name="T51" fmla="*/ 765 h 1090"/>
                    <a:gd name="T52" fmla="*/ 19 w 290"/>
                    <a:gd name="T53" fmla="*/ 885 h 1090"/>
                    <a:gd name="T54" fmla="*/ 3 w 290"/>
                    <a:gd name="T55" fmla="*/ 986 h 1090"/>
                    <a:gd name="T56" fmla="*/ 0 w 290"/>
                    <a:gd name="T57" fmla="*/ 1090 h 1090"/>
                    <a:gd name="T58" fmla="*/ 266 w 290"/>
                    <a:gd name="T59" fmla="*/ 1085 h 1090"/>
                    <a:gd name="T60" fmla="*/ 284 w 290"/>
                    <a:gd name="T61" fmla="*/ 1005 h 10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90" h="1090">
                      <a:moveTo>
                        <a:pt x="284" y="1005"/>
                      </a:moveTo>
                      <a:lnTo>
                        <a:pt x="289" y="947"/>
                      </a:lnTo>
                      <a:lnTo>
                        <a:pt x="290" y="818"/>
                      </a:lnTo>
                      <a:lnTo>
                        <a:pt x="281" y="691"/>
                      </a:lnTo>
                      <a:lnTo>
                        <a:pt x="275" y="635"/>
                      </a:lnTo>
                      <a:lnTo>
                        <a:pt x="271" y="594"/>
                      </a:lnTo>
                      <a:lnTo>
                        <a:pt x="271" y="505"/>
                      </a:lnTo>
                      <a:lnTo>
                        <a:pt x="276" y="406"/>
                      </a:lnTo>
                      <a:lnTo>
                        <a:pt x="275" y="332"/>
                      </a:lnTo>
                      <a:lnTo>
                        <a:pt x="273" y="276"/>
                      </a:lnTo>
                      <a:lnTo>
                        <a:pt x="262" y="166"/>
                      </a:lnTo>
                      <a:lnTo>
                        <a:pt x="253" y="88"/>
                      </a:lnTo>
                      <a:lnTo>
                        <a:pt x="236" y="24"/>
                      </a:lnTo>
                      <a:lnTo>
                        <a:pt x="214" y="3"/>
                      </a:lnTo>
                      <a:lnTo>
                        <a:pt x="186" y="1"/>
                      </a:lnTo>
                      <a:lnTo>
                        <a:pt x="156" y="0"/>
                      </a:lnTo>
                      <a:lnTo>
                        <a:pt x="121" y="14"/>
                      </a:lnTo>
                      <a:lnTo>
                        <a:pt x="92" y="70"/>
                      </a:lnTo>
                      <a:lnTo>
                        <a:pt x="85" y="160"/>
                      </a:lnTo>
                      <a:lnTo>
                        <a:pt x="82" y="264"/>
                      </a:lnTo>
                      <a:lnTo>
                        <a:pt x="76" y="332"/>
                      </a:lnTo>
                      <a:lnTo>
                        <a:pt x="67" y="402"/>
                      </a:lnTo>
                      <a:lnTo>
                        <a:pt x="68" y="485"/>
                      </a:lnTo>
                      <a:lnTo>
                        <a:pt x="64" y="580"/>
                      </a:lnTo>
                      <a:lnTo>
                        <a:pt x="51" y="651"/>
                      </a:lnTo>
                      <a:lnTo>
                        <a:pt x="37" y="765"/>
                      </a:lnTo>
                      <a:lnTo>
                        <a:pt x="19" y="885"/>
                      </a:lnTo>
                      <a:lnTo>
                        <a:pt x="3" y="986"/>
                      </a:lnTo>
                      <a:lnTo>
                        <a:pt x="0" y="1090"/>
                      </a:lnTo>
                      <a:lnTo>
                        <a:pt x="266" y="1085"/>
                      </a:lnTo>
                      <a:lnTo>
                        <a:pt x="284" y="1005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673" name="Freeform 137">
                  <a:extLst>
                    <a:ext uri="{FF2B5EF4-FFF2-40B4-BE49-F238E27FC236}">
                      <a16:creationId xmlns:a16="http://schemas.microsoft.com/office/drawing/2014/main" id="{F120EF14-E9B0-0382-49B0-2277476D47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8" y="1156"/>
                  <a:ext cx="31" cy="4"/>
                </a:xfrm>
                <a:custGeom>
                  <a:avLst/>
                  <a:gdLst>
                    <a:gd name="T0" fmla="*/ 221 w 221"/>
                    <a:gd name="T1" fmla="*/ 14 h 28"/>
                    <a:gd name="T2" fmla="*/ 156 w 221"/>
                    <a:gd name="T3" fmla="*/ 24 h 28"/>
                    <a:gd name="T4" fmla="*/ 104 w 221"/>
                    <a:gd name="T5" fmla="*/ 28 h 28"/>
                    <a:gd name="T6" fmla="*/ 35 w 221"/>
                    <a:gd name="T7" fmla="*/ 14 h 28"/>
                    <a:gd name="T8" fmla="*/ 0 w 221"/>
                    <a:gd name="T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1" h="28">
                      <a:moveTo>
                        <a:pt x="221" y="14"/>
                      </a:moveTo>
                      <a:lnTo>
                        <a:pt x="156" y="24"/>
                      </a:lnTo>
                      <a:lnTo>
                        <a:pt x="104" y="28"/>
                      </a:lnTo>
                      <a:lnTo>
                        <a:pt x="35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674" name="Freeform 138">
                  <a:extLst>
                    <a:ext uri="{FF2B5EF4-FFF2-40B4-BE49-F238E27FC236}">
                      <a16:creationId xmlns:a16="http://schemas.microsoft.com/office/drawing/2014/main" id="{13DEB988-80BB-C037-EFB8-B8955ADC1F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2" y="1264"/>
                  <a:ext cx="26" cy="2"/>
                </a:xfrm>
                <a:custGeom>
                  <a:avLst/>
                  <a:gdLst>
                    <a:gd name="T0" fmla="*/ 0 w 181"/>
                    <a:gd name="T1" fmla="*/ 0 h 14"/>
                    <a:gd name="T2" fmla="*/ 70 w 181"/>
                    <a:gd name="T3" fmla="*/ 14 h 14"/>
                    <a:gd name="T4" fmla="*/ 146 w 181"/>
                    <a:gd name="T5" fmla="*/ 14 h 14"/>
                    <a:gd name="T6" fmla="*/ 181 w 181"/>
                    <a:gd name="T7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1" h="14">
                      <a:moveTo>
                        <a:pt x="0" y="0"/>
                      </a:moveTo>
                      <a:lnTo>
                        <a:pt x="70" y="14"/>
                      </a:lnTo>
                      <a:lnTo>
                        <a:pt x="146" y="14"/>
                      </a:lnTo>
                      <a:lnTo>
                        <a:pt x="181" y="7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675" name="Freeform 139">
                  <a:extLst>
                    <a:ext uri="{FF2B5EF4-FFF2-40B4-BE49-F238E27FC236}">
                      <a16:creationId xmlns:a16="http://schemas.microsoft.com/office/drawing/2014/main" id="{712E171A-5F73-7D6C-180C-4514D34AA1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8" y="1104"/>
                  <a:ext cx="53" cy="72"/>
                </a:xfrm>
                <a:custGeom>
                  <a:avLst/>
                  <a:gdLst>
                    <a:gd name="T0" fmla="*/ 370 w 370"/>
                    <a:gd name="T1" fmla="*/ 97 h 501"/>
                    <a:gd name="T2" fmla="*/ 362 w 370"/>
                    <a:gd name="T3" fmla="*/ 159 h 501"/>
                    <a:gd name="T4" fmla="*/ 331 w 370"/>
                    <a:gd name="T5" fmla="*/ 214 h 501"/>
                    <a:gd name="T6" fmla="*/ 276 w 370"/>
                    <a:gd name="T7" fmla="*/ 266 h 501"/>
                    <a:gd name="T8" fmla="*/ 239 w 370"/>
                    <a:gd name="T9" fmla="*/ 279 h 501"/>
                    <a:gd name="T10" fmla="*/ 209 w 370"/>
                    <a:gd name="T11" fmla="*/ 294 h 501"/>
                    <a:gd name="T12" fmla="*/ 191 w 370"/>
                    <a:gd name="T13" fmla="*/ 344 h 501"/>
                    <a:gd name="T14" fmla="*/ 163 w 370"/>
                    <a:gd name="T15" fmla="*/ 414 h 501"/>
                    <a:gd name="T16" fmla="*/ 132 w 370"/>
                    <a:gd name="T17" fmla="*/ 480 h 501"/>
                    <a:gd name="T18" fmla="*/ 97 w 370"/>
                    <a:gd name="T19" fmla="*/ 501 h 501"/>
                    <a:gd name="T20" fmla="*/ 46 w 370"/>
                    <a:gd name="T21" fmla="*/ 501 h 501"/>
                    <a:gd name="T22" fmla="*/ 14 w 370"/>
                    <a:gd name="T23" fmla="*/ 486 h 501"/>
                    <a:gd name="T24" fmla="*/ 0 w 370"/>
                    <a:gd name="T25" fmla="*/ 446 h 501"/>
                    <a:gd name="T26" fmla="*/ 3 w 370"/>
                    <a:gd name="T27" fmla="*/ 401 h 501"/>
                    <a:gd name="T28" fmla="*/ 19 w 370"/>
                    <a:gd name="T29" fmla="*/ 318 h 501"/>
                    <a:gd name="T30" fmla="*/ 52 w 370"/>
                    <a:gd name="T31" fmla="*/ 251 h 501"/>
                    <a:gd name="T32" fmla="*/ 90 w 370"/>
                    <a:gd name="T33" fmla="*/ 193 h 501"/>
                    <a:gd name="T34" fmla="*/ 160 w 370"/>
                    <a:gd name="T35" fmla="*/ 69 h 501"/>
                    <a:gd name="T36" fmla="*/ 207 w 370"/>
                    <a:gd name="T37" fmla="*/ 14 h 501"/>
                    <a:gd name="T38" fmla="*/ 269 w 370"/>
                    <a:gd name="T39" fmla="*/ 0 h 501"/>
                    <a:gd name="T40" fmla="*/ 305 w 370"/>
                    <a:gd name="T41" fmla="*/ 9 h 501"/>
                    <a:gd name="T42" fmla="*/ 331 w 370"/>
                    <a:gd name="T43" fmla="*/ 28 h 501"/>
                    <a:gd name="T44" fmla="*/ 357 w 370"/>
                    <a:gd name="T45" fmla="*/ 61 h 501"/>
                    <a:gd name="T46" fmla="*/ 370 w 370"/>
                    <a:gd name="T47" fmla="*/ 97 h 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70" h="501">
                      <a:moveTo>
                        <a:pt x="370" y="97"/>
                      </a:moveTo>
                      <a:lnTo>
                        <a:pt x="362" y="159"/>
                      </a:lnTo>
                      <a:lnTo>
                        <a:pt x="331" y="214"/>
                      </a:lnTo>
                      <a:lnTo>
                        <a:pt x="276" y="266"/>
                      </a:lnTo>
                      <a:lnTo>
                        <a:pt x="239" y="279"/>
                      </a:lnTo>
                      <a:lnTo>
                        <a:pt x="209" y="294"/>
                      </a:lnTo>
                      <a:lnTo>
                        <a:pt x="191" y="344"/>
                      </a:lnTo>
                      <a:lnTo>
                        <a:pt x="163" y="414"/>
                      </a:lnTo>
                      <a:lnTo>
                        <a:pt x="132" y="480"/>
                      </a:lnTo>
                      <a:lnTo>
                        <a:pt x="97" y="501"/>
                      </a:lnTo>
                      <a:lnTo>
                        <a:pt x="46" y="501"/>
                      </a:lnTo>
                      <a:lnTo>
                        <a:pt x="14" y="486"/>
                      </a:lnTo>
                      <a:lnTo>
                        <a:pt x="0" y="446"/>
                      </a:lnTo>
                      <a:lnTo>
                        <a:pt x="3" y="401"/>
                      </a:lnTo>
                      <a:lnTo>
                        <a:pt x="19" y="318"/>
                      </a:lnTo>
                      <a:lnTo>
                        <a:pt x="52" y="251"/>
                      </a:lnTo>
                      <a:lnTo>
                        <a:pt x="90" y="193"/>
                      </a:lnTo>
                      <a:lnTo>
                        <a:pt x="160" y="69"/>
                      </a:lnTo>
                      <a:lnTo>
                        <a:pt x="207" y="14"/>
                      </a:lnTo>
                      <a:lnTo>
                        <a:pt x="269" y="0"/>
                      </a:lnTo>
                      <a:lnTo>
                        <a:pt x="305" y="9"/>
                      </a:lnTo>
                      <a:lnTo>
                        <a:pt x="331" y="28"/>
                      </a:lnTo>
                      <a:lnTo>
                        <a:pt x="357" y="61"/>
                      </a:lnTo>
                      <a:lnTo>
                        <a:pt x="370" y="9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676" name="Freeform 140">
                  <a:extLst>
                    <a:ext uri="{FF2B5EF4-FFF2-40B4-BE49-F238E27FC236}">
                      <a16:creationId xmlns:a16="http://schemas.microsoft.com/office/drawing/2014/main" id="{E6FC0104-D78B-D115-CA02-EDD00C18B8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8" y="1163"/>
                  <a:ext cx="14" cy="17"/>
                </a:xfrm>
                <a:custGeom>
                  <a:avLst/>
                  <a:gdLst>
                    <a:gd name="T0" fmla="*/ 17 w 98"/>
                    <a:gd name="T1" fmla="*/ 0 h 114"/>
                    <a:gd name="T2" fmla="*/ 57 w 98"/>
                    <a:gd name="T3" fmla="*/ 0 h 114"/>
                    <a:gd name="T4" fmla="*/ 96 w 98"/>
                    <a:gd name="T5" fmla="*/ 14 h 114"/>
                    <a:gd name="T6" fmla="*/ 98 w 98"/>
                    <a:gd name="T7" fmla="*/ 59 h 114"/>
                    <a:gd name="T8" fmla="*/ 86 w 98"/>
                    <a:gd name="T9" fmla="*/ 92 h 114"/>
                    <a:gd name="T10" fmla="*/ 48 w 98"/>
                    <a:gd name="T11" fmla="*/ 114 h 114"/>
                    <a:gd name="T12" fmla="*/ 21 w 98"/>
                    <a:gd name="T13" fmla="*/ 102 h 114"/>
                    <a:gd name="T14" fmla="*/ 11 w 98"/>
                    <a:gd name="T15" fmla="*/ 83 h 114"/>
                    <a:gd name="T16" fmla="*/ 0 w 98"/>
                    <a:gd name="T17" fmla="*/ 54 h 114"/>
                    <a:gd name="T18" fmla="*/ 4 w 98"/>
                    <a:gd name="T19" fmla="*/ 16 h 114"/>
                    <a:gd name="T20" fmla="*/ 17 w 98"/>
                    <a:gd name="T2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8" h="114">
                      <a:moveTo>
                        <a:pt x="17" y="0"/>
                      </a:moveTo>
                      <a:lnTo>
                        <a:pt x="57" y="0"/>
                      </a:lnTo>
                      <a:lnTo>
                        <a:pt x="96" y="14"/>
                      </a:lnTo>
                      <a:lnTo>
                        <a:pt x="98" y="59"/>
                      </a:lnTo>
                      <a:lnTo>
                        <a:pt x="86" y="92"/>
                      </a:lnTo>
                      <a:lnTo>
                        <a:pt x="48" y="114"/>
                      </a:lnTo>
                      <a:lnTo>
                        <a:pt x="21" y="102"/>
                      </a:lnTo>
                      <a:lnTo>
                        <a:pt x="11" y="83"/>
                      </a:lnTo>
                      <a:lnTo>
                        <a:pt x="0" y="54"/>
                      </a:lnTo>
                      <a:lnTo>
                        <a:pt x="4" y="16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677" name="Freeform 141">
                  <a:extLst>
                    <a:ext uri="{FF2B5EF4-FFF2-40B4-BE49-F238E27FC236}">
                      <a16:creationId xmlns:a16="http://schemas.microsoft.com/office/drawing/2014/main" id="{F2B06261-C008-AAE9-0860-C90EA542A2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" y="1083"/>
                  <a:ext cx="45" cy="90"/>
                </a:xfrm>
                <a:custGeom>
                  <a:avLst/>
                  <a:gdLst>
                    <a:gd name="T0" fmla="*/ 317 w 317"/>
                    <a:gd name="T1" fmla="*/ 90 h 626"/>
                    <a:gd name="T2" fmla="*/ 303 w 317"/>
                    <a:gd name="T3" fmla="*/ 48 h 626"/>
                    <a:gd name="T4" fmla="*/ 280 w 317"/>
                    <a:gd name="T5" fmla="*/ 18 h 626"/>
                    <a:gd name="T6" fmla="*/ 245 w 317"/>
                    <a:gd name="T7" fmla="*/ 7 h 626"/>
                    <a:gd name="T8" fmla="*/ 200 w 317"/>
                    <a:gd name="T9" fmla="*/ 0 h 626"/>
                    <a:gd name="T10" fmla="*/ 138 w 317"/>
                    <a:gd name="T11" fmla="*/ 21 h 626"/>
                    <a:gd name="T12" fmla="*/ 92 w 317"/>
                    <a:gd name="T13" fmla="*/ 49 h 626"/>
                    <a:gd name="T14" fmla="*/ 53 w 317"/>
                    <a:gd name="T15" fmla="*/ 118 h 626"/>
                    <a:gd name="T16" fmla="*/ 30 w 317"/>
                    <a:gd name="T17" fmla="*/ 277 h 626"/>
                    <a:gd name="T18" fmla="*/ 3 w 317"/>
                    <a:gd name="T19" fmla="*/ 394 h 626"/>
                    <a:gd name="T20" fmla="*/ 0 w 317"/>
                    <a:gd name="T21" fmla="*/ 512 h 626"/>
                    <a:gd name="T22" fmla="*/ 8 w 317"/>
                    <a:gd name="T23" fmla="*/ 567 h 626"/>
                    <a:gd name="T24" fmla="*/ 33 w 317"/>
                    <a:gd name="T25" fmla="*/ 608 h 626"/>
                    <a:gd name="T26" fmla="*/ 91 w 317"/>
                    <a:gd name="T27" fmla="*/ 626 h 626"/>
                    <a:gd name="T28" fmla="*/ 145 w 317"/>
                    <a:gd name="T29" fmla="*/ 601 h 626"/>
                    <a:gd name="T30" fmla="*/ 173 w 317"/>
                    <a:gd name="T31" fmla="*/ 539 h 626"/>
                    <a:gd name="T32" fmla="*/ 193 w 317"/>
                    <a:gd name="T33" fmla="*/ 436 h 626"/>
                    <a:gd name="T34" fmla="*/ 221 w 317"/>
                    <a:gd name="T35" fmla="*/ 341 h 626"/>
                    <a:gd name="T36" fmla="*/ 267 w 317"/>
                    <a:gd name="T37" fmla="*/ 253 h 626"/>
                    <a:gd name="T38" fmla="*/ 300 w 317"/>
                    <a:gd name="T39" fmla="*/ 155 h 626"/>
                    <a:gd name="T40" fmla="*/ 317 w 317"/>
                    <a:gd name="T41" fmla="*/ 90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17" h="626">
                      <a:moveTo>
                        <a:pt x="317" y="90"/>
                      </a:moveTo>
                      <a:lnTo>
                        <a:pt x="303" y="48"/>
                      </a:lnTo>
                      <a:lnTo>
                        <a:pt x="280" y="18"/>
                      </a:lnTo>
                      <a:lnTo>
                        <a:pt x="245" y="7"/>
                      </a:lnTo>
                      <a:lnTo>
                        <a:pt x="200" y="0"/>
                      </a:lnTo>
                      <a:lnTo>
                        <a:pt x="138" y="21"/>
                      </a:lnTo>
                      <a:lnTo>
                        <a:pt x="92" y="49"/>
                      </a:lnTo>
                      <a:lnTo>
                        <a:pt x="53" y="118"/>
                      </a:lnTo>
                      <a:lnTo>
                        <a:pt x="30" y="277"/>
                      </a:lnTo>
                      <a:lnTo>
                        <a:pt x="3" y="394"/>
                      </a:lnTo>
                      <a:lnTo>
                        <a:pt x="0" y="512"/>
                      </a:lnTo>
                      <a:lnTo>
                        <a:pt x="8" y="567"/>
                      </a:lnTo>
                      <a:lnTo>
                        <a:pt x="33" y="608"/>
                      </a:lnTo>
                      <a:lnTo>
                        <a:pt x="91" y="626"/>
                      </a:lnTo>
                      <a:lnTo>
                        <a:pt x="145" y="601"/>
                      </a:lnTo>
                      <a:lnTo>
                        <a:pt x="173" y="539"/>
                      </a:lnTo>
                      <a:lnTo>
                        <a:pt x="193" y="436"/>
                      </a:lnTo>
                      <a:lnTo>
                        <a:pt x="221" y="341"/>
                      </a:lnTo>
                      <a:lnTo>
                        <a:pt x="267" y="253"/>
                      </a:lnTo>
                      <a:lnTo>
                        <a:pt x="300" y="155"/>
                      </a:lnTo>
                      <a:lnTo>
                        <a:pt x="317" y="9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678" name="Freeform 142">
                  <a:extLst>
                    <a:ext uri="{FF2B5EF4-FFF2-40B4-BE49-F238E27FC236}">
                      <a16:creationId xmlns:a16="http://schemas.microsoft.com/office/drawing/2014/main" id="{EBE04351-4319-A98B-25AA-60597D705F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4" y="1147"/>
                  <a:ext cx="19" cy="21"/>
                </a:xfrm>
                <a:custGeom>
                  <a:avLst/>
                  <a:gdLst>
                    <a:gd name="T0" fmla="*/ 131 w 132"/>
                    <a:gd name="T1" fmla="*/ 24 h 152"/>
                    <a:gd name="T2" fmla="*/ 132 w 132"/>
                    <a:gd name="T3" fmla="*/ 80 h 152"/>
                    <a:gd name="T4" fmla="*/ 113 w 132"/>
                    <a:gd name="T5" fmla="*/ 137 h 152"/>
                    <a:gd name="T6" fmla="*/ 78 w 132"/>
                    <a:gd name="T7" fmla="*/ 152 h 152"/>
                    <a:gd name="T8" fmla="*/ 26 w 132"/>
                    <a:gd name="T9" fmla="*/ 137 h 152"/>
                    <a:gd name="T10" fmla="*/ 10 w 132"/>
                    <a:gd name="T11" fmla="*/ 111 h 152"/>
                    <a:gd name="T12" fmla="*/ 2 w 132"/>
                    <a:gd name="T13" fmla="*/ 81 h 152"/>
                    <a:gd name="T14" fmla="*/ 0 w 132"/>
                    <a:gd name="T15" fmla="*/ 39 h 152"/>
                    <a:gd name="T16" fmla="*/ 22 w 132"/>
                    <a:gd name="T17" fmla="*/ 10 h 152"/>
                    <a:gd name="T18" fmla="*/ 92 w 132"/>
                    <a:gd name="T19" fmla="*/ 0 h 152"/>
                    <a:gd name="T20" fmla="*/ 131 w 132"/>
                    <a:gd name="T21" fmla="*/ 24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2" h="152">
                      <a:moveTo>
                        <a:pt x="131" y="24"/>
                      </a:moveTo>
                      <a:lnTo>
                        <a:pt x="132" y="80"/>
                      </a:lnTo>
                      <a:lnTo>
                        <a:pt x="113" y="137"/>
                      </a:lnTo>
                      <a:lnTo>
                        <a:pt x="78" y="152"/>
                      </a:lnTo>
                      <a:lnTo>
                        <a:pt x="26" y="137"/>
                      </a:lnTo>
                      <a:lnTo>
                        <a:pt x="10" y="111"/>
                      </a:lnTo>
                      <a:lnTo>
                        <a:pt x="2" y="81"/>
                      </a:lnTo>
                      <a:lnTo>
                        <a:pt x="0" y="39"/>
                      </a:lnTo>
                      <a:lnTo>
                        <a:pt x="22" y="10"/>
                      </a:lnTo>
                      <a:lnTo>
                        <a:pt x="92" y="0"/>
                      </a:lnTo>
                      <a:lnTo>
                        <a:pt x="131" y="24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679" name="Freeform 143">
                  <a:extLst>
                    <a:ext uri="{FF2B5EF4-FFF2-40B4-BE49-F238E27FC236}">
                      <a16:creationId xmlns:a16="http://schemas.microsoft.com/office/drawing/2014/main" id="{9EC530D9-E8C3-0ADD-F9CB-B13BA9052B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3" y="1089"/>
                  <a:ext cx="83" cy="135"/>
                </a:xfrm>
                <a:custGeom>
                  <a:avLst/>
                  <a:gdLst>
                    <a:gd name="T0" fmla="*/ 242 w 578"/>
                    <a:gd name="T1" fmla="*/ 117 h 941"/>
                    <a:gd name="T2" fmla="*/ 326 w 578"/>
                    <a:gd name="T3" fmla="*/ 97 h 941"/>
                    <a:gd name="T4" fmla="*/ 381 w 578"/>
                    <a:gd name="T5" fmla="*/ 62 h 941"/>
                    <a:gd name="T6" fmla="*/ 450 w 578"/>
                    <a:gd name="T7" fmla="*/ 21 h 941"/>
                    <a:gd name="T8" fmla="*/ 526 w 578"/>
                    <a:gd name="T9" fmla="*/ 0 h 941"/>
                    <a:gd name="T10" fmla="*/ 554 w 578"/>
                    <a:gd name="T11" fmla="*/ 10 h 941"/>
                    <a:gd name="T12" fmla="*/ 574 w 578"/>
                    <a:gd name="T13" fmla="*/ 33 h 941"/>
                    <a:gd name="T14" fmla="*/ 578 w 578"/>
                    <a:gd name="T15" fmla="*/ 71 h 941"/>
                    <a:gd name="T16" fmla="*/ 567 w 578"/>
                    <a:gd name="T17" fmla="*/ 117 h 941"/>
                    <a:gd name="T18" fmla="*/ 557 w 578"/>
                    <a:gd name="T19" fmla="*/ 158 h 941"/>
                    <a:gd name="T20" fmla="*/ 526 w 578"/>
                    <a:gd name="T21" fmla="*/ 207 h 941"/>
                    <a:gd name="T22" fmla="*/ 454 w 578"/>
                    <a:gd name="T23" fmla="*/ 276 h 941"/>
                    <a:gd name="T24" fmla="*/ 402 w 578"/>
                    <a:gd name="T25" fmla="*/ 311 h 941"/>
                    <a:gd name="T26" fmla="*/ 360 w 578"/>
                    <a:gd name="T27" fmla="*/ 331 h 941"/>
                    <a:gd name="T28" fmla="*/ 367 w 578"/>
                    <a:gd name="T29" fmla="*/ 407 h 941"/>
                    <a:gd name="T30" fmla="*/ 374 w 578"/>
                    <a:gd name="T31" fmla="*/ 477 h 941"/>
                    <a:gd name="T32" fmla="*/ 367 w 578"/>
                    <a:gd name="T33" fmla="*/ 580 h 941"/>
                    <a:gd name="T34" fmla="*/ 353 w 578"/>
                    <a:gd name="T35" fmla="*/ 642 h 941"/>
                    <a:gd name="T36" fmla="*/ 347 w 578"/>
                    <a:gd name="T37" fmla="*/ 705 h 941"/>
                    <a:gd name="T38" fmla="*/ 315 w 578"/>
                    <a:gd name="T39" fmla="*/ 769 h 941"/>
                    <a:gd name="T40" fmla="*/ 287 w 578"/>
                    <a:gd name="T41" fmla="*/ 815 h 941"/>
                    <a:gd name="T42" fmla="*/ 235 w 578"/>
                    <a:gd name="T43" fmla="*/ 859 h 941"/>
                    <a:gd name="T44" fmla="*/ 187 w 578"/>
                    <a:gd name="T45" fmla="*/ 899 h 941"/>
                    <a:gd name="T46" fmla="*/ 135 w 578"/>
                    <a:gd name="T47" fmla="*/ 926 h 941"/>
                    <a:gd name="T48" fmla="*/ 97 w 578"/>
                    <a:gd name="T49" fmla="*/ 941 h 941"/>
                    <a:gd name="T50" fmla="*/ 62 w 578"/>
                    <a:gd name="T51" fmla="*/ 865 h 941"/>
                    <a:gd name="T52" fmla="*/ 42 w 578"/>
                    <a:gd name="T53" fmla="*/ 787 h 941"/>
                    <a:gd name="T54" fmla="*/ 7 w 578"/>
                    <a:gd name="T55" fmla="*/ 670 h 941"/>
                    <a:gd name="T56" fmla="*/ 0 w 578"/>
                    <a:gd name="T57" fmla="*/ 615 h 941"/>
                    <a:gd name="T58" fmla="*/ 28 w 578"/>
                    <a:gd name="T59" fmla="*/ 525 h 941"/>
                    <a:gd name="T60" fmla="*/ 55 w 578"/>
                    <a:gd name="T61" fmla="*/ 401 h 941"/>
                    <a:gd name="T62" fmla="*/ 90 w 578"/>
                    <a:gd name="T63" fmla="*/ 242 h 941"/>
                    <a:gd name="T64" fmla="*/ 124 w 578"/>
                    <a:gd name="T65" fmla="*/ 166 h 941"/>
                    <a:gd name="T66" fmla="*/ 187 w 578"/>
                    <a:gd name="T67" fmla="*/ 131 h 941"/>
                    <a:gd name="T68" fmla="*/ 242 w 578"/>
                    <a:gd name="T69" fmla="*/ 117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78" h="941">
                      <a:moveTo>
                        <a:pt x="242" y="117"/>
                      </a:moveTo>
                      <a:lnTo>
                        <a:pt x="326" y="97"/>
                      </a:lnTo>
                      <a:lnTo>
                        <a:pt x="381" y="62"/>
                      </a:lnTo>
                      <a:lnTo>
                        <a:pt x="450" y="21"/>
                      </a:lnTo>
                      <a:lnTo>
                        <a:pt x="526" y="0"/>
                      </a:lnTo>
                      <a:lnTo>
                        <a:pt x="554" y="10"/>
                      </a:lnTo>
                      <a:lnTo>
                        <a:pt x="574" y="33"/>
                      </a:lnTo>
                      <a:lnTo>
                        <a:pt x="578" y="71"/>
                      </a:lnTo>
                      <a:lnTo>
                        <a:pt x="567" y="117"/>
                      </a:lnTo>
                      <a:lnTo>
                        <a:pt x="557" y="158"/>
                      </a:lnTo>
                      <a:lnTo>
                        <a:pt x="526" y="207"/>
                      </a:lnTo>
                      <a:lnTo>
                        <a:pt x="454" y="276"/>
                      </a:lnTo>
                      <a:lnTo>
                        <a:pt x="402" y="311"/>
                      </a:lnTo>
                      <a:lnTo>
                        <a:pt x="360" y="331"/>
                      </a:lnTo>
                      <a:lnTo>
                        <a:pt x="367" y="407"/>
                      </a:lnTo>
                      <a:lnTo>
                        <a:pt x="374" y="477"/>
                      </a:lnTo>
                      <a:lnTo>
                        <a:pt x="367" y="580"/>
                      </a:lnTo>
                      <a:lnTo>
                        <a:pt x="353" y="642"/>
                      </a:lnTo>
                      <a:lnTo>
                        <a:pt x="347" y="705"/>
                      </a:lnTo>
                      <a:lnTo>
                        <a:pt x="315" y="769"/>
                      </a:lnTo>
                      <a:lnTo>
                        <a:pt x="287" y="815"/>
                      </a:lnTo>
                      <a:lnTo>
                        <a:pt x="235" y="859"/>
                      </a:lnTo>
                      <a:lnTo>
                        <a:pt x="187" y="899"/>
                      </a:lnTo>
                      <a:lnTo>
                        <a:pt x="135" y="926"/>
                      </a:lnTo>
                      <a:lnTo>
                        <a:pt x="97" y="941"/>
                      </a:lnTo>
                      <a:lnTo>
                        <a:pt x="62" y="865"/>
                      </a:lnTo>
                      <a:lnTo>
                        <a:pt x="42" y="787"/>
                      </a:lnTo>
                      <a:lnTo>
                        <a:pt x="7" y="670"/>
                      </a:lnTo>
                      <a:lnTo>
                        <a:pt x="0" y="615"/>
                      </a:lnTo>
                      <a:lnTo>
                        <a:pt x="28" y="525"/>
                      </a:lnTo>
                      <a:lnTo>
                        <a:pt x="55" y="401"/>
                      </a:lnTo>
                      <a:lnTo>
                        <a:pt x="90" y="242"/>
                      </a:lnTo>
                      <a:lnTo>
                        <a:pt x="124" y="166"/>
                      </a:lnTo>
                      <a:lnTo>
                        <a:pt x="187" y="131"/>
                      </a:lnTo>
                      <a:lnTo>
                        <a:pt x="242" y="11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680" name="Freeform 144">
                  <a:extLst>
                    <a:ext uri="{FF2B5EF4-FFF2-40B4-BE49-F238E27FC236}">
                      <a16:creationId xmlns:a16="http://schemas.microsoft.com/office/drawing/2014/main" id="{4B65FAF7-4D9F-CF49-0A8F-58AC9AF1C4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3" y="1090"/>
                  <a:ext cx="30" cy="21"/>
                </a:xfrm>
                <a:custGeom>
                  <a:avLst/>
                  <a:gdLst>
                    <a:gd name="T0" fmla="*/ 0 w 210"/>
                    <a:gd name="T1" fmla="*/ 83 h 149"/>
                    <a:gd name="T2" fmla="*/ 27 w 210"/>
                    <a:gd name="T3" fmla="*/ 135 h 149"/>
                    <a:gd name="T4" fmla="*/ 55 w 210"/>
                    <a:gd name="T5" fmla="*/ 149 h 149"/>
                    <a:gd name="T6" fmla="*/ 120 w 210"/>
                    <a:gd name="T7" fmla="*/ 132 h 149"/>
                    <a:gd name="T8" fmla="*/ 182 w 210"/>
                    <a:gd name="T9" fmla="*/ 104 h 149"/>
                    <a:gd name="T10" fmla="*/ 207 w 210"/>
                    <a:gd name="T11" fmla="*/ 83 h 149"/>
                    <a:gd name="T12" fmla="*/ 210 w 210"/>
                    <a:gd name="T13" fmla="*/ 31 h 149"/>
                    <a:gd name="T14" fmla="*/ 189 w 210"/>
                    <a:gd name="T15" fmla="*/ 0 h 149"/>
                    <a:gd name="T16" fmla="*/ 141 w 210"/>
                    <a:gd name="T17" fmla="*/ 4 h 149"/>
                    <a:gd name="T18" fmla="*/ 103 w 210"/>
                    <a:gd name="T19" fmla="*/ 20 h 149"/>
                    <a:gd name="T20" fmla="*/ 62 w 210"/>
                    <a:gd name="T21" fmla="*/ 41 h 149"/>
                    <a:gd name="T22" fmla="*/ 0 w 210"/>
                    <a:gd name="T23" fmla="*/ 83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0" h="149">
                      <a:moveTo>
                        <a:pt x="0" y="83"/>
                      </a:moveTo>
                      <a:lnTo>
                        <a:pt x="27" y="135"/>
                      </a:lnTo>
                      <a:lnTo>
                        <a:pt x="55" y="149"/>
                      </a:lnTo>
                      <a:lnTo>
                        <a:pt x="120" y="132"/>
                      </a:lnTo>
                      <a:lnTo>
                        <a:pt x="182" y="104"/>
                      </a:lnTo>
                      <a:lnTo>
                        <a:pt x="207" y="83"/>
                      </a:lnTo>
                      <a:lnTo>
                        <a:pt x="210" y="31"/>
                      </a:lnTo>
                      <a:lnTo>
                        <a:pt x="189" y="0"/>
                      </a:lnTo>
                      <a:lnTo>
                        <a:pt x="141" y="4"/>
                      </a:lnTo>
                      <a:lnTo>
                        <a:pt x="103" y="20"/>
                      </a:lnTo>
                      <a:lnTo>
                        <a:pt x="62" y="41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5681" name="Freeform 145">
                  <a:extLst>
                    <a:ext uri="{FF2B5EF4-FFF2-40B4-BE49-F238E27FC236}">
                      <a16:creationId xmlns:a16="http://schemas.microsoft.com/office/drawing/2014/main" id="{C9D17F32-D397-D473-55C7-22839F01D7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4" y="1146"/>
                  <a:ext cx="1" cy="6"/>
                </a:xfrm>
                <a:custGeom>
                  <a:avLst/>
                  <a:gdLst>
                    <a:gd name="T0" fmla="*/ 7 w 7"/>
                    <a:gd name="T1" fmla="*/ 42 h 42"/>
                    <a:gd name="T2" fmla="*/ 7 w 7"/>
                    <a:gd name="T3" fmla="*/ 18 h 42"/>
                    <a:gd name="T4" fmla="*/ 0 w 7"/>
                    <a:gd name="T5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42">
                      <a:moveTo>
                        <a:pt x="7" y="42"/>
                      </a:moveTo>
                      <a:lnTo>
                        <a:pt x="7" y="1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5682" name="Rectangle 146">
              <a:extLst>
                <a:ext uri="{FF2B5EF4-FFF2-40B4-BE49-F238E27FC236}">
                  <a16:creationId xmlns:a16="http://schemas.microsoft.com/office/drawing/2014/main" id="{009EA678-4962-CB5F-7F0F-309440537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488"/>
              <a:ext cx="3504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000" b="1">
                  <a:latin typeface="Tahoma" panose="020B0604030504040204" pitchFamily="34" charset="0"/>
                </a:rPr>
                <a:t>       </a:t>
              </a:r>
              <a:r>
                <a:rPr lang="zh-CN" altLang="en-US" sz="2000" b="1">
                  <a:latin typeface="Tahoma" panose="020B0604030504040204" pitchFamily="34" charset="0"/>
                </a:rPr>
                <a:t>这个简单的例子告诉我们，解线性方程组</a:t>
              </a:r>
            </a:p>
            <a:p>
              <a:r>
                <a:rPr lang="zh-CN" altLang="en-US" sz="2000" b="1">
                  <a:latin typeface="Tahoma" panose="020B0604030504040204" pitchFamily="34" charset="0"/>
                </a:rPr>
                <a:t>的迭代法，其基本思想是将联立方程组的求解</a:t>
              </a:r>
            </a:p>
            <a:p>
              <a:r>
                <a:rPr lang="zh-CN" altLang="en-US" sz="2000" b="1">
                  <a:latin typeface="Tahoma" panose="020B0604030504040204" pitchFamily="34" charset="0"/>
                </a:rPr>
                <a:t>归结为重复计算一组彼此独立的线性表达式，</a:t>
              </a:r>
            </a:p>
            <a:p>
              <a:r>
                <a:rPr lang="zh-CN" altLang="en-US" sz="2000" b="1">
                  <a:latin typeface="Tahoma" panose="020B0604030504040204" pitchFamily="34" charset="0"/>
                </a:rPr>
                <a:t>这就使问题得到了简化。</a:t>
              </a:r>
            </a:p>
          </p:txBody>
        </p:sp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56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56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6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632" name="Object 72">
            <a:extLst>
              <a:ext uri="{FF2B5EF4-FFF2-40B4-BE49-F238E27FC236}">
                <a16:creationId xmlns:a16="http://schemas.microsoft.com/office/drawing/2014/main" id="{A7F419C3-4BD9-BD85-1FF6-5C2E6D9509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1143000"/>
          <a:ext cx="40386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93680" imgH="812520" progId="Equation.DSMT4">
                  <p:embed/>
                </p:oleObj>
              </mc:Choice>
              <mc:Fallback>
                <p:oleObj name="Equation" r:id="rId5" imgW="1993680" imgH="81252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143000"/>
                        <a:ext cx="40386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663" name="Group 103">
            <a:extLst>
              <a:ext uri="{FF2B5EF4-FFF2-40B4-BE49-F238E27FC236}">
                <a16:creationId xmlns:a16="http://schemas.microsoft.com/office/drawing/2014/main" id="{6170F870-A4EE-CCF5-3710-DFB67AC31F6B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429000"/>
            <a:ext cx="5246688" cy="2784475"/>
            <a:chOff x="1152" y="2160"/>
            <a:chExt cx="3305" cy="1754"/>
          </a:xfrm>
        </p:grpSpPr>
        <p:sp>
          <p:nvSpPr>
            <p:cNvPr id="66634" name="AutoShape 74">
              <a:extLst>
                <a:ext uri="{FF2B5EF4-FFF2-40B4-BE49-F238E27FC236}">
                  <a16:creationId xmlns:a16="http://schemas.microsoft.com/office/drawing/2014/main" id="{70E87D06-C949-3C92-AE60-1D0B050044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160"/>
              <a:ext cx="3305" cy="1754"/>
            </a:xfrm>
            <a:prstGeom prst="bevel">
              <a:avLst>
                <a:gd name="adj" fmla="val 2995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6635" name="Object 75">
              <a:extLst>
                <a:ext uri="{FF2B5EF4-FFF2-40B4-BE49-F238E27FC236}">
                  <a16:creationId xmlns:a16="http://schemas.microsoft.com/office/drawing/2014/main" id="{416CF2B4-ADE8-5478-E640-2F05B358E2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8" y="2229"/>
            <a:ext cx="3208" cy="1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450880" imgH="1295280" progId="Equation.DSMT4">
                    <p:embed/>
                  </p:oleObj>
                </mc:Choice>
                <mc:Fallback>
                  <p:oleObj name="Equation" r:id="rId8" imgW="2450880" imgH="1295280" progId="Equation.DSMT4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8" y="2229"/>
                          <a:ext cx="3208" cy="1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638" name="AutoShape 78">
            <a:extLst>
              <a:ext uri="{FF2B5EF4-FFF2-40B4-BE49-F238E27FC236}">
                <a16:creationId xmlns:a16="http://schemas.microsoft.com/office/drawing/2014/main" id="{C2F5AF72-A20F-9720-B153-604702C6AC4E}"/>
              </a:ext>
            </a:extLst>
          </p:cNvPr>
          <p:cNvSpPr>
            <a:spLocks noChangeArrowheads="1"/>
          </p:cNvSpPr>
          <p:nvPr/>
        </p:nvSpPr>
        <p:spPr bwMode="auto">
          <a:xfrm rot="-2125546">
            <a:off x="4191000" y="30480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6664" name="Group 104">
            <a:extLst>
              <a:ext uri="{FF2B5EF4-FFF2-40B4-BE49-F238E27FC236}">
                <a16:creationId xmlns:a16="http://schemas.microsoft.com/office/drawing/2014/main" id="{85D87DBE-C8ED-9CE6-2F66-A40EFEC1098D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743200"/>
            <a:ext cx="1143000" cy="685800"/>
            <a:chOff x="1440" y="1728"/>
            <a:chExt cx="720" cy="432"/>
          </a:xfrm>
        </p:grpSpPr>
        <p:graphicFrame>
          <p:nvGraphicFramePr>
            <p:cNvPr id="66637" name="Object 77">
              <a:extLst>
                <a:ext uri="{FF2B5EF4-FFF2-40B4-BE49-F238E27FC236}">
                  <a16:creationId xmlns:a16="http://schemas.microsoft.com/office/drawing/2014/main" id="{CD4501D3-E8FB-68D8-61BA-EADBB18C9C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1776"/>
            <a:ext cx="48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31640" imgH="228600" progId="Equation.DSMT4">
                    <p:embed/>
                  </p:oleObj>
                </mc:Choice>
                <mc:Fallback>
                  <p:oleObj name="Equation" r:id="rId10" imgW="431640" imgH="22860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776"/>
                          <a:ext cx="480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658" name="AutoShape 98">
              <a:extLst>
                <a:ext uri="{FF2B5EF4-FFF2-40B4-BE49-F238E27FC236}">
                  <a16:creationId xmlns:a16="http://schemas.microsoft.com/office/drawing/2014/main" id="{E9918783-0CC4-A13F-B67E-82CECF9E5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728"/>
              <a:ext cx="192" cy="432"/>
            </a:xfrm>
            <a:prstGeom prst="downArrow">
              <a:avLst>
                <a:gd name="adj1" fmla="val 50000"/>
                <a:gd name="adj2" fmla="val 56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</p:grpSp>
      <p:grpSp>
        <p:nvGrpSpPr>
          <p:cNvPr id="66674" name="Group 114">
            <a:extLst>
              <a:ext uri="{FF2B5EF4-FFF2-40B4-BE49-F238E27FC236}">
                <a16:creationId xmlns:a16="http://schemas.microsoft.com/office/drawing/2014/main" id="{5269A28F-A51D-9E3B-16CA-9ECDC9DE4DCA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762000"/>
            <a:ext cx="3886200" cy="2286000"/>
            <a:chOff x="3120" y="480"/>
            <a:chExt cx="2448" cy="1440"/>
          </a:xfrm>
        </p:grpSpPr>
        <p:grpSp>
          <p:nvGrpSpPr>
            <p:cNvPr id="66671" name="Group 111">
              <a:extLst>
                <a:ext uri="{FF2B5EF4-FFF2-40B4-BE49-F238E27FC236}">
                  <a16:creationId xmlns:a16="http://schemas.microsoft.com/office/drawing/2014/main" id="{89BEA359-1CF6-A59F-A336-86274AECB9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480"/>
              <a:ext cx="2448" cy="1440"/>
              <a:chOff x="288" y="2592"/>
              <a:chExt cx="528" cy="384"/>
            </a:xfrm>
          </p:grpSpPr>
          <p:sp>
            <p:nvSpPr>
              <p:cNvPr id="66672" name="AutoShape 112">
                <a:extLst>
                  <a:ext uri="{FF2B5EF4-FFF2-40B4-BE49-F238E27FC236}">
                    <a16:creationId xmlns:a16="http://schemas.microsoft.com/office/drawing/2014/main" id="{38D49770-7A8D-7E83-AEDF-649ABA1A1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12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sz="2000" b="1"/>
              </a:p>
            </p:txBody>
          </p:sp>
          <p:sp>
            <p:nvSpPr>
              <p:cNvPr id="66673" name="Text Box 113">
                <a:extLst>
                  <a:ext uri="{FF2B5EF4-FFF2-40B4-BE49-F238E27FC236}">
                    <a16:creationId xmlns:a16="http://schemas.microsoft.com/office/drawing/2014/main" id="{F3B9D211-5EAC-6A11-B19F-5400EDEC22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altLang="zh-CN" sz="2000" b="1" i="1" baseline="-25000">
                  <a:solidFill>
                    <a:srgbClr val="FF3300"/>
                  </a:solidFill>
                </a:endParaRPr>
              </a:p>
            </p:txBody>
          </p:sp>
        </p:grpSp>
        <p:grpSp>
          <p:nvGrpSpPr>
            <p:cNvPr id="66666" name="Group 106">
              <a:extLst>
                <a:ext uri="{FF2B5EF4-FFF2-40B4-BE49-F238E27FC236}">
                  <a16:creationId xmlns:a16="http://schemas.microsoft.com/office/drawing/2014/main" id="{B8E27E6A-D2B6-FFD2-0E70-20422F850F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672"/>
              <a:ext cx="2112" cy="1048"/>
              <a:chOff x="3552" y="1008"/>
              <a:chExt cx="2112" cy="1048"/>
            </a:xfrm>
          </p:grpSpPr>
          <p:graphicFrame>
            <p:nvGraphicFramePr>
              <p:cNvPr id="66660" name="Object 100">
                <a:extLst>
                  <a:ext uri="{FF2B5EF4-FFF2-40B4-BE49-F238E27FC236}">
                    <a16:creationId xmlns:a16="http://schemas.microsoft.com/office/drawing/2014/main" id="{AB21CDB4-5BF5-6C8D-E5E7-BA02AE16653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52" y="1008"/>
              <a:ext cx="2112" cy="6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1663560" imgH="533160" progId="Equation.DSMT4">
                      <p:embed/>
                    </p:oleObj>
                  </mc:Choice>
                  <mc:Fallback>
                    <p:oleObj name="Equation" r:id="rId13" imgW="1663560" imgH="533160" progId="Equation.DSMT4">
                      <p:embed/>
                      <p:pic>
                        <p:nvPicPr>
                          <p:cNvPr id="0" name="Object 1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1008"/>
                            <a:ext cx="2112" cy="6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661" name="Object 101">
                <a:extLst>
                  <a:ext uri="{FF2B5EF4-FFF2-40B4-BE49-F238E27FC236}">
                    <a16:creationId xmlns:a16="http://schemas.microsoft.com/office/drawing/2014/main" id="{E16DEE4D-AD10-71A4-B3C7-72779FFDBA1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40" y="1776"/>
              <a:ext cx="1488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774360" imgH="203040" progId="Equation.DSMT4">
                      <p:embed/>
                    </p:oleObj>
                  </mc:Choice>
                  <mc:Fallback>
                    <p:oleObj name="Equation" r:id="rId15" imgW="774360" imgH="203040" progId="Equation.DSMT4">
                      <p:embed/>
                      <p:pic>
                        <p:nvPicPr>
                          <p:cNvPr id="0" name="Object 1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1776"/>
                            <a:ext cx="1488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6668" name="Rectangle 108">
            <a:extLst>
              <a:ext uri="{FF2B5EF4-FFF2-40B4-BE49-F238E27FC236}">
                <a16:creationId xmlns:a16="http://schemas.microsoft.com/office/drawing/2014/main" id="{486AE76B-3241-DA6B-1C5D-E76505F8C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0"/>
            <a:ext cx="510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solidFill>
                  <a:schemeClr val="tx2"/>
                </a:solidFill>
                <a:ea typeface="楷体_GB2312" pitchFamily="49" charset="-122"/>
              </a:rPr>
              <a:t>§6</a:t>
            </a:r>
            <a:r>
              <a:rPr lang="en-US" altLang="zh-CN" sz="36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1800" b="1"/>
              <a:t>Jacobi &amp; Gauss-Seidel Iterative Methods</a:t>
            </a:r>
          </a:p>
        </p:txBody>
      </p:sp>
      <p:grpSp>
        <p:nvGrpSpPr>
          <p:cNvPr id="66670" name="Group 110">
            <a:extLst>
              <a:ext uri="{FF2B5EF4-FFF2-40B4-BE49-F238E27FC236}">
                <a16:creationId xmlns:a16="http://schemas.microsoft.com/office/drawing/2014/main" id="{BB7B1273-5DA0-0E91-EC18-4B139A0CB23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33400"/>
            <a:ext cx="3810000" cy="481013"/>
            <a:chOff x="240" y="369"/>
            <a:chExt cx="2400" cy="303"/>
          </a:xfrm>
        </p:grpSpPr>
        <p:grpSp>
          <p:nvGrpSpPr>
            <p:cNvPr id="66665" name="Group 105">
              <a:extLst>
                <a:ext uri="{FF2B5EF4-FFF2-40B4-BE49-F238E27FC236}">
                  <a16:creationId xmlns:a16="http://schemas.microsoft.com/office/drawing/2014/main" id="{2B17FA3C-4C1E-F847-32B2-5066683B60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369"/>
              <a:ext cx="2400" cy="303"/>
              <a:chOff x="240" y="369"/>
              <a:chExt cx="2400" cy="303"/>
            </a:xfrm>
          </p:grpSpPr>
          <p:sp>
            <p:nvSpPr>
              <p:cNvPr id="66631" name="Text Box 71">
                <a:extLst>
                  <a:ext uri="{FF2B5EF4-FFF2-40B4-BE49-F238E27FC236}">
                    <a16:creationId xmlns:a16="http://schemas.microsoft.com/office/drawing/2014/main" id="{6B1C7992-26A2-622C-B4D6-B209DB92C8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" y="384"/>
                <a:ext cx="24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 altLang="zh-CN" sz="2400" b="1"/>
              </a:p>
            </p:txBody>
          </p:sp>
          <p:sp>
            <p:nvSpPr>
              <p:cNvPr id="66659" name="Rectangle 99">
                <a:extLst>
                  <a:ext uri="{FF2B5EF4-FFF2-40B4-BE49-F238E27FC236}">
                    <a16:creationId xmlns:a16="http://schemas.microsoft.com/office/drawing/2014/main" id="{0A30D2E5-43AE-9E9B-8730-18875EED0D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" y="369"/>
                <a:ext cx="206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>
                    <a:solidFill>
                      <a:srgbClr val="0000FF"/>
                    </a:solidFill>
                    <a:latin typeface="楷体_GB2312" pitchFamily="49" charset="-122"/>
                  </a:rPr>
                  <a:t>Jacobi</a:t>
                </a:r>
                <a:r>
                  <a:rPr lang="zh-CN" altLang="en-US" sz="2400" b="1">
                    <a:solidFill>
                      <a:srgbClr val="0000FF"/>
                    </a:solidFill>
                    <a:latin typeface="楷体_GB2312" pitchFamily="49" charset="-122"/>
                  </a:rPr>
                  <a:t>迭代分量形式</a:t>
                </a:r>
                <a:r>
                  <a:rPr lang="zh-CN" altLang="en-US" sz="2400" b="1">
                    <a:solidFill>
                      <a:schemeClr val="tx2"/>
                    </a:solidFill>
                    <a:latin typeface="楷体_GB2312" pitchFamily="49" charset="-122"/>
                  </a:rPr>
                  <a:t>：</a:t>
                </a:r>
              </a:p>
            </p:txBody>
          </p:sp>
        </p:grpSp>
        <p:pic>
          <p:nvPicPr>
            <p:cNvPr id="66669" name="Picture 109">
              <a:extLst>
                <a:ext uri="{FF2B5EF4-FFF2-40B4-BE49-F238E27FC236}">
                  <a16:creationId xmlns:a16="http://schemas.microsoft.com/office/drawing/2014/main" id="{D4C214FC-A42A-0A28-D3FC-D3A142C4EE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384"/>
              <a:ext cx="295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66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66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66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66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6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6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>
            <a:extLst>
              <a:ext uri="{FF2B5EF4-FFF2-40B4-BE49-F238E27FC236}">
                <a16:creationId xmlns:a16="http://schemas.microsoft.com/office/drawing/2014/main" id="{0F9C7481-3B46-284E-68A0-DB29ABD77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楷体_GB2312" pitchFamily="49" charset="-122"/>
                <a:sym typeface="Symbol" panose="05050102010706020507" pitchFamily="18" charset="2"/>
              </a:rPr>
              <a:t>写成</a:t>
            </a:r>
            <a:r>
              <a:rPr lang="zh-CN" altLang="en-US" sz="2400" b="1">
                <a:solidFill>
                  <a:schemeClr val="accent2"/>
                </a:solidFill>
                <a:latin typeface="楷体_GB2312" pitchFamily="49" charset="-122"/>
                <a:sym typeface="Symbol" panose="05050102010706020507" pitchFamily="18" charset="2"/>
              </a:rPr>
              <a:t>矩阵形式</a:t>
            </a:r>
            <a:r>
              <a:rPr lang="zh-CN" altLang="en-US" sz="2400" b="1">
                <a:latin typeface="楷体_GB2312" pitchFamily="49" charset="-122"/>
                <a:sym typeface="Symbol" panose="05050102010706020507" pitchFamily="18" charset="2"/>
              </a:rPr>
              <a:t>：</a:t>
            </a:r>
            <a:endParaRPr lang="zh-CN" altLang="en-US" sz="2400" b="1">
              <a:latin typeface="楷体_GB2312" pitchFamily="49" charset="-122"/>
            </a:endParaRPr>
          </a:p>
        </p:txBody>
      </p:sp>
      <p:grpSp>
        <p:nvGrpSpPr>
          <p:cNvPr id="76803" name="Group 3">
            <a:extLst>
              <a:ext uri="{FF2B5EF4-FFF2-40B4-BE49-F238E27FC236}">
                <a16:creationId xmlns:a16="http://schemas.microsoft.com/office/drawing/2014/main" id="{55316DB2-4855-89C0-74B9-1B3E600ADD0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600200"/>
            <a:ext cx="2287588" cy="1600200"/>
            <a:chOff x="432" y="2400"/>
            <a:chExt cx="1441" cy="1008"/>
          </a:xfrm>
        </p:grpSpPr>
        <p:sp>
          <p:nvSpPr>
            <p:cNvPr id="76804" name="Text Box 4">
              <a:extLst>
                <a:ext uri="{FF2B5EF4-FFF2-40B4-BE49-F238E27FC236}">
                  <a16:creationId xmlns:a16="http://schemas.microsoft.com/office/drawing/2014/main" id="{3178097C-E2C3-175A-C67F-3A8FB40E7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688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/>
                <a:t>A</a:t>
              </a:r>
              <a:r>
                <a:rPr lang="en-US" altLang="zh-CN" sz="2400" b="1"/>
                <a:t> =</a:t>
              </a:r>
            </a:p>
          </p:txBody>
        </p:sp>
        <p:sp>
          <p:nvSpPr>
            <p:cNvPr id="76805" name="Rectangle 5">
              <a:extLst>
                <a:ext uri="{FF2B5EF4-FFF2-40B4-BE49-F238E27FC236}">
                  <a16:creationId xmlns:a16="http://schemas.microsoft.com/office/drawing/2014/main" id="{56522387-9934-6103-DD53-4DE51F7146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00"/>
              <a:ext cx="1009" cy="100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6806" name="AutoShape 6">
            <a:extLst>
              <a:ext uri="{FF2B5EF4-FFF2-40B4-BE49-F238E27FC236}">
                <a16:creationId xmlns:a16="http://schemas.microsoft.com/office/drawing/2014/main" id="{CA42A9D5-31A4-95FA-0D67-B02F475FE2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752600"/>
            <a:ext cx="1447800" cy="1447800"/>
          </a:xfrm>
          <a:prstGeom prst="rtTriangle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i="1">
                <a:solidFill>
                  <a:schemeClr val="bg1"/>
                </a:solidFill>
              </a:rPr>
              <a:t>L</a:t>
            </a:r>
          </a:p>
        </p:txBody>
      </p:sp>
      <p:sp>
        <p:nvSpPr>
          <p:cNvPr id="76807" name="AutoShape 7">
            <a:extLst>
              <a:ext uri="{FF2B5EF4-FFF2-40B4-BE49-F238E27FC236}">
                <a16:creationId xmlns:a16="http://schemas.microsoft.com/office/drawing/2014/main" id="{9C1E635A-F935-8D01-4A57-0B080A25AAC5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1546226" y="1604962"/>
            <a:ext cx="1446212" cy="1446213"/>
          </a:xfrm>
          <a:prstGeom prst="rtTriangl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r>
              <a:rPr lang="en-US" altLang="zh-CN" b="1" i="1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76808" name="Text Box 8">
            <a:extLst>
              <a:ext uri="{FF2B5EF4-FFF2-40B4-BE49-F238E27FC236}">
                <a16:creationId xmlns:a16="http://schemas.microsoft.com/office/drawing/2014/main" id="{A7BE39C8-824E-83F1-C9FE-80FFA08A31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4050" y="21336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i="1"/>
              <a:t>D</a:t>
            </a:r>
          </a:p>
        </p:txBody>
      </p:sp>
      <p:graphicFrame>
        <p:nvGraphicFramePr>
          <p:cNvPr id="76809" name="Object 9">
            <a:extLst>
              <a:ext uri="{FF2B5EF4-FFF2-40B4-BE49-F238E27FC236}">
                <a16:creationId xmlns:a16="http://schemas.microsoft.com/office/drawing/2014/main" id="{566DA6D3-3F10-AD31-1A19-F9A77399D0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1524000"/>
          <a:ext cx="37782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31840" imgH="431640" progId="Equation.DSMT4">
                  <p:embed/>
                </p:oleObj>
              </mc:Choice>
              <mc:Fallback>
                <p:oleObj name="Equation" r:id="rId7" imgW="203184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1524000"/>
                        <a:ext cx="377825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">
            <a:extLst>
              <a:ext uri="{FF2B5EF4-FFF2-40B4-BE49-F238E27FC236}">
                <a16:creationId xmlns:a16="http://schemas.microsoft.com/office/drawing/2014/main" id="{26C5276F-0FF2-8789-54D9-D1CCFA55B8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286000"/>
          <a:ext cx="34956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79560" imgH="228600" progId="Equation.DSMT4">
                  <p:embed/>
                </p:oleObj>
              </mc:Choice>
              <mc:Fallback>
                <p:oleObj name="Equation" r:id="rId9" imgW="187956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286000"/>
                        <a:ext cx="34956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11" name="Group 11">
            <a:extLst>
              <a:ext uri="{FF2B5EF4-FFF2-40B4-BE49-F238E27FC236}">
                <a16:creationId xmlns:a16="http://schemas.microsoft.com/office/drawing/2014/main" id="{3353A350-FAAA-DC4C-3C62-AF4EE159446E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667000"/>
            <a:ext cx="2438400" cy="533400"/>
            <a:chOff x="3312" y="3168"/>
            <a:chExt cx="1536" cy="336"/>
          </a:xfrm>
        </p:grpSpPr>
        <p:sp>
          <p:nvSpPr>
            <p:cNvPr id="76812" name="AutoShape 12">
              <a:extLst>
                <a:ext uri="{FF2B5EF4-FFF2-40B4-BE49-F238E27FC236}">
                  <a16:creationId xmlns:a16="http://schemas.microsoft.com/office/drawing/2014/main" id="{89DB0BB8-CFB1-335B-24B0-6A0CFD913D76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696" y="2784"/>
              <a:ext cx="96" cy="864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3" name="Text Box 13">
              <a:extLst>
                <a:ext uri="{FF2B5EF4-FFF2-40B4-BE49-F238E27FC236}">
                  <a16:creationId xmlns:a16="http://schemas.microsoft.com/office/drawing/2014/main" id="{E55BF0A0-8E71-35FB-3E3F-6645AEEE1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2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i="1"/>
                <a:t>B</a:t>
              </a:r>
            </a:p>
          </p:txBody>
        </p:sp>
        <p:sp>
          <p:nvSpPr>
            <p:cNvPr id="76814" name="AutoShape 14">
              <a:extLst>
                <a:ext uri="{FF2B5EF4-FFF2-40B4-BE49-F238E27FC236}">
                  <a16:creationId xmlns:a16="http://schemas.microsoft.com/office/drawing/2014/main" id="{1ADC88FB-9096-D0E2-6441-7461CF47C02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632" y="3048"/>
              <a:ext cx="96" cy="336"/>
            </a:xfrm>
            <a:prstGeom prst="leftBrace">
              <a:avLst>
                <a:gd name="adj1" fmla="val 29167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6815" name="Object 15">
              <a:extLst>
                <a:ext uri="{FF2B5EF4-FFF2-40B4-BE49-F238E27FC236}">
                  <a16:creationId xmlns:a16="http://schemas.microsoft.com/office/drawing/2014/main" id="{30E67ACD-A153-37FE-479A-074522C2134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3264"/>
            <a:ext cx="1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64880" imgH="228600" progId="Equation.DSMT4">
                    <p:embed/>
                  </p:oleObj>
                </mc:Choice>
                <mc:Fallback>
                  <p:oleObj name="Equation" r:id="rId11" imgW="16488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264"/>
                          <a:ext cx="1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816" name="AutoShape 16">
            <a:extLst>
              <a:ext uri="{FF2B5EF4-FFF2-40B4-BE49-F238E27FC236}">
                <a16:creationId xmlns:a16="http://schemas.microsoft.com/office/drawing/2014/main" id="{855277DF-719C-189A-457C-0BD9681E6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352800"/>
            <a:ext cx="3276600" cy="685800"/>
          </a:xfrm>
          <a:prstGeom prst="wedgeEllipseCallout">
            <a:avLst>
              <a:gd name="adj1" fmla="val 113468"/>
              <a:gd name="adj2" fmla="val -100694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/>
              <a:t>Jacobi </a:t>
            </a:r>
            <a:r>
              <a:rPr lang="zh-CN" altLang="en-US" sz="2400" b="1"/>
              <a:t>迭代阵</a:t>
            </a:r>
          </a:p>
        </p:txBody>
      </p:sp>
      <p:grpSp>
        <p:nvGrpSpPr>
          <p:cNvPr id="76817" name="Group 17">
            <a:extLst>
              <a:ext uri="{FF2B5EF4-FFF2-40B4-BE49-F238E27FC236}">
                <a16:creationId xmlns:a16="http://schemas.microsoft.com/office/drawing/2014/main" id="{E2004066-811D-72AC-543C-6C607976A1FD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352800"/>
            <a:ext cx="4038600" cy="685800"/>
            <a:chOff x="2688" y="3744"/>
            <a:chExt cx="2544" cy="432"/>
          </a:xfrm>
        </p:grpSpPr>
        <p:sp>
          <p:nvSpPr>
            <p:cNvPr id="76818" name="AutoShape 18">
              <a:extLst>
                <a:ext uri="{FF2B5EF4-FFF2-40B4-BE49-F238E27FC236}">
                  <a16:creationId xmlns:a16="http://schemas.microsoft.com/office/drawing/2014/main" id="{FE0BEDF4-3B86-C24F-F2F5-C39CC6755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744"/>
              <a:ext cx="2544" cy="432"/>
            </a:xfrm>
            <a:prstGeom prst="bevel">
              <a:avLst>
                <a:gd name="adj" fmla="val 8333"/>
              </a:avLst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6819" name="Object 19">
              <a:extLst>
                <a:ext uri="{FF2B5EF4-FFF2-40B4-BE49-F238E27FC236}">
                  <a16:creationId xmlns:a16="http://schemas.microsoft.com/office/drawing/2014/main" id="{1BC52E84-9FD0-7C6D-37CA-64CD2403D9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3840"/>
            <a:ext cx="2366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019240" imgH="228600" progId="Equation.DSMT4">
                    <p:embed/>
                  </p:oleObj>
                </mc:Choice>
                <mc:Fallback>
                  <p:oleObj name="Equation" r:id="rId14" imgW="2019240" imgH="2286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840"/>
                          <a:ext cx="2366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6820" name="Object 20">
            <a:extLst>
              <a:ext uri="{FF2B5EF4-FFF2-40B4-BE49-F238E27FC236}">
                <a16:creationId xmlns:a16="http://schemas.microsoft.com/office/drawing/2014/main" id="{E13CA9AC-00E6-1BF9-44E7-6CB26A32DC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271963"/>
          <a:ext cx="281940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854000" imgH="1168200" progId="Equation.DSMT4">
                  <p:embed/>
                </p:oleObj>
              </mc:Choice>
              <mc:Fallback>
                <p:oleObj name="Equation" r:id="rId16" imgW="1854000" imgH="1168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271963"/>
                        <a:ext cx="2819400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1" name="Object 21">
            <a:extLst>
              <a:ext uri="{FF2B5EF4-FFF2-40B4-BE49-F238E27FC236}">
                <a16:creationId xmlns:a16="http://schemas.microsoft.com/office/drawing/2014/main" id="{00F258FE-A48B-F9CB-BB3B-CE08F6BC02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4267200"/>
          <a:ext cx="2878138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04760" imgH="1168200" progId="Equation.DSMT4">
                  <p:embed/>
                </p:oleObj>
              </mc:Choice>
              <mc:Fallback>
                <p:oleObj name="Equation" r:id="rId18" imgW="1904760" imgH="1168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4267200"/>
                        <a:ext cx="2878138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2" name="Object 22">
            <a:extLst>
              <a:ext uri="{FF2B5EF4-FFF2-40B4-BE49-F238E27FC236}">
                <a16:creationId xmlns:a16="http://schemas.microsoft.com/office/drawing/2014/main" id="{11B6AD53-F76E-5D55-7659-4575738EB8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4419600"/>
          <a:ext cx="2576513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87240" imgH="927000" progId="Equation.DSMT4">
                  <p:embed/>
                </p:oleObj>
              </mc:Choice>
              <mc:Fallback>
                <p:oleObj name="Equation" r:id="rId20" imgW="1587240" imgH="9270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19600"/>
                        <a:ext cx="2576513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6" name="Rectangle 26">
            <a:extLst>
              <a:ext uri="{FF2B5EF4-FFF2-40B4-BE49-F238E27FC236}">
                <a16:creationId xmlns:a16="http://schemas.microsoft.com/office/drawing/2014/main" id="{16E93FCD-3175-2EBB-58EA-E6B1EF074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0"/>
            <a:ext cx="510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solidFill>
                  <a:schemeClr val="tx2"/>
                </a:solidFill>
                <a:ea typeface="楷体_GB2312" pitchFamily="49" charset="-122"/>
              </a:rPr>
              <a:t>§6</a:t>
            </a:r>
            <a:r>
              <a:rPr lang="en-US" altLang="zh-CN" sz="36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1800" b="1"/>
              <a:t>Jacobi &amp; Gauss-Seidel Iterative Methods</a:t>
            </a:r>
          </a:p>
        </p:txBody>
      </p:sp>
      <p:grpSp>
        <p:nvGrpSpPr>
          <p:cNvPr id="76827" name="Group 27">
            <a:extLst>
              <a:ext uri="{FF2B5EF4-FFF2-40B4-BE49-F238E27FC236}">
                <a16:creationId xmlns:a16="http://schemas.microsoft.com/office/drawing/2014/main" id="{D9024B91-2D7F-EFA2-89EA-921DB8C3F37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57200"/>
            <a:ext cx="3730625" cy="457200"/>
            <a:chOff x="2400" y="3504"/>
            <a:chExt cx="2350" cy="288"/>
          </a:xfrm>
        </p:grpSpPr>
        <p:sp>
          <p:nvSpPr>
            <p:cNvPr id="76828" name="Rectangle 28">
              <a:extLst>
                <a:ext uri="{FF2B5EF4-FFF2-40B4-BE49-F238E27FC236}">
                  <a16:creationId xmlns:a16="http://schemas.microsoft.com/office/drawing/2014/main" id="{CC4DEC12-A2B7-0E88-8202-AF534EDD6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504"/>
              <a:ext cx="20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solidFill>
                    <a:srgbClr val="0000FF"/>
                  </a:solidFill>
                  <a:latin typeface="楷体_GB2312" pitchFamily="49" charset="-122"/>
                </a:rPr>
                <a:t>Jacobi</a:t>
              </a:r>
              <a:r>
                <a:rPr lang="zh-CN" altLang="en-US" sz="2400" b="1">
                  <a:solidFill>
                    <a:srgbClr val="0000FF"/>
                  </a:solidFill>
                  <a:latin typeface="楷体_GB2312" pitchFamily="49" charset="-122"/>
                </a:rPr>
                <a:t>迭代的矩阵形式</a:t>
              </a:r>
            </a:p>
          </p:txBody>
        </p:sp>
        <p:pic>
          <p:nvPicPr>
            <p:cNvPr id="76829" name="Picture 29">
              <a:extLst>
                <a:ext uri="{FF2B5EF4-FFF2-40B4-BE49-F238E27FC236}">
                  <a16:creationId xmlns:a16="http://schemas.microsoft.com/office/drawing/2014/main" id="{90E25E63-9249-8084-E297-CA8733A587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3504"/>
              <a:ext cx="295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8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3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68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utoUpdateAnimBg="0"/>
      <p:bldP spid="76806" grpId="0" animBg="1" autoUpdateAnimBg="0"/>
      <p:bldP spid="76807" grpId="0" animBg="1" autoUpdateAnimBg="0"/>
      <p:bldP spid="76808" grpId="0" autoUpdateAnimBg="0"/>
      <p:bldP spid="76816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CD36C2D1-1418-BC90-E3F6-60D95B931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0"/>
            <a:ext cx="510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solidFill>
                  <a:schemeClr val="tx2"/>
                </a:solidFill>
                <a:ea typeface="楷体_GB2312" pitchFamily="49" charset="-122"/>
              </a:rPr>
              <a:t>§6</a:t>
            </a:r>
            <a:r>
              <a:rPr lang="en-US" altLang="zh-CN" sz="36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1800" b="1"/>
              <a:t>Jacobi &amp; Gauss-Seidel Iterative Methods</a:t>
            </a:r>
          </a:p>
        </p:txBody>
      </p:sp>
      <p:grpSp>
        <p:nvGrpSpPr>
          <p:cNvPr id="55307" name="Group 11">
            <a:extLst>
              <a:ext uri="{FF2B5EF4-FFF2-40B4-BE49-F238E27FC236}">
                <a16:creationId xmlns:a16="http://schemas.microsoft.com/office/drawing/2014/main" id="{37589C55-03C1-F143-AE3C-891D821D9AF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20688"/>
            <a:ext cx="8458200" cy="6096000"/>
            <a:chOff x="240" y="265"/>
            <a:chExt cx="5328" cy="3840"/>
          </a:xfrm>
        </p:grpSpPr>
        <p:sp>
          <p:nvSpPr>
            <p:cNvPr id="55300" name="AutoShape 4">
              <a:extLst>
                <a:ext uri="{FF2B5EF4-FFF2-40B4-BE49-F238E27FC236}">
                  <a16:creationId xmlns:a16="http://schemas.microsoft.com/office/drawing/2014/main" id="{08D6B585-525D-988A-73C6-C5569CFE7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65"/>
              <a:ext cx="5328" cy="3840"/>
            </a:xfrm>
            <a:prstGeom prst="foldedCorner">
              <a:avLst>
                <a:gd name="adj" fmla="val 5722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FFCC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Ins="0" anchor="ctr"/>
            <a:lstStyle/>
            <a:p>
              <a:pPr>
                <a:lnSpc>
                  <a:spcPct val="200000"/>
                </a:lnSpc>
              </a:pPr>
              <a:r>
                <a:rPr kumimoji="0" lang="en-US" altLang="zh-CN" sz="2400" b="1">
                  <a:latin typeface="Arial" panose="020B0604020202020204" pitchFamily="34" charset="0"/>
                  <a:ea typeface="宋体" panose="02010600030101010101" pitchFamily="2" charset="-122"/>
                </a:rPr>
                <a:t>                 Algorithm: Jacobi Iterative Method</a:t>
              </a:r>
            </a:p>
            <a:p>
              <a:pPr>
                <a:lnSpc>
                  <a:spcPct val="150000"/>
                </a:lnSpc>
              </a:pPr>
              <a:r>
                <a:rPr kumimoji="0" lang="en-US" altLang="zh-CN" sz="2000" b="1">
                  <a:ea typeface="宋体" panose="02010600030101010101" pitchFamily="2" charset="-122"/>
                </a:rPr>
                <a:t> Solve              given an initial approximation      .</a:t>
              </a:r>
            </a:p>
            <a:p>
              <a:r>
                <a:rPr kumimoji="0" lang="en-US" altLang="zh-CN" sz="2000" b="1">
                  <a:solidFill>
                    <a:schemeClr val="accent2"/>
                  </a:solidFill>
                  <a:ea typeface="宋体" panose="02010600030101010101" pitchFamily="2" charset="-122"/>
                </a:rPr>
                <a:t>Input:</a:t>
              </a:r>
              <a:r>
                <a:rPr kumimoji="0" lang="en-US" altLang="zh-CN" sz="2000" b="1">
                  <a:ea typeface="宋体" panose="02010600030101010101" pitchFamily="2" charset="-122"/>
                </a:rPr>
                <a:t> the number of equations and unknowns </a:t>
              </a:r>
              <a:r>
                <a:rPr kumimoji="0" lang="en-US" altLang="zh-CN" sz="2000" b="1" i="1">
                  <a:ea typeface="宋体" panose="02010600030101010101" pitchFamily="2" charset="-122"/>
                </a:rPr>
                <a:t>n</a:t>
              </a:r>
              <a:r>
                <a:rPr kumimoji="0" lang="en-US" altLang="zh-CN" sz="2000" b="1">
                  <a:ea typeface="宋体" panose="02010600030101010101" pitchFamily="2" charset="-122"/>
                </a:rPr>
                <a:t>; the matrix entries </a:t>
              </a:r>
              <a:r>
                <a:rPr kumimoji="0" lang="en-US" altLang="zh-CN" sz="2000" b="1" i="1">
                  <a:ea typeface="宋体" panose="02010600030101010101" pitchFamily="2" charset="-122"/>
                </a:rPr>
                <a:t>a</a:t>
              </a:r>
              <a:r>
                <a:rPr kumimoji="0" lang="en-US" altLang="zh-CN" sz="2000" b="1">
                  <a:ea typeface="宋体" panose="02010600030101010101" pitchFamily="2" charset="-122"/>
                </a:rPr>
                <a:t>[ ][ ]; </a:t>
              </a:r>
            </a:p>
            <a:p>
              <a:r>
                <a:rPr kumimoji="0" lang="en-US" altLang="zh-CN" sz="2000" b="1">
                  <a:ea typeface="宋体" panose="02010600030101010101" pitchFamily="2" charset="-122"/>
                </a:rPr>
                <a:t>            the entries </a:t>
              </a:r>
              <a:r>
                <a:rPr kumimoji="0" lang="en-US" altLang="zh-CN" sz="2000" b="1" i="1">
                  <a:ea typeface="宋体" panose="02010600030101010101" pitchFamily="2" charset="-122"/>
                </a:rPr>
                <a:t>b</a:t>
              </a:r>
              <a:r>
                <a:rPr kumimoji="0" lang="en-US" altLang="zh-CN" sz="2000" b="1">
                  <a:ea typeface="宋体" panose="02010600030101010101" pitchFamily="2" charset="-122"/>
                </a:rPr>
                <a:t>[ ]; the initial approximation </a:t>
              </a:r>
              <a:r>
                <a:rPr kumimoji="0" lang="en-US" altLang="zh-CN" sz="2000" b="1" i="1">
                  <a:ea typeface="宋体" panose="02010600030101010101" pitchFamily="2" charset="-122"/>
                </a:rPr>
                <a:t>X</a:t>
              </a:r>
              <a:r>
                <a:rPr kumimoji="0" lang="en-US" altLang="zh-CN" sz="2000" b="1">
                  <a:ea typeface="宋体" panose="02010600030101010101" pitchFamily="2" charset="-122"/>
                </a:rPr>
                <a:t>0[ ]; tolerance </a:t>
              </a:r>
              <a:r>
                <a:rPr kumimoji="0" lang="en-US" altLang="zh-CN" sz="2000" b="1" i="1">
                  <a:ea typeface="宋体" panose="02010600030101010101" pitchFamily="2" charset="-122"/>
                </a:rPr>
                <a:t>TOL</a:t>
              </a:r>
              <a:r>
                <a:rPr kumimoji="0" lang="en-US" altLang="zh-CN" sz="2000" b="1">
                  <a:ea typeface="宋体" panose="02010600030101010101" pitchFamily="2" charset="-122"/>
                </a:rPr>
                <a:t>; </a:t>
              </a:r>
            </a:p>
            <a:p>
              <a:r>
                <a:rPr kumimoji="0" lang="en-US" altLang="zh-CN" sz="2000" b="1">
                  <a:ea typeface="宋体" panose="02010600030101010101" pitchFamily="2" charset="-122"/>
                </a:rPr>
                <a:t>            maximum number of iterations </a:t>
              </a:r>
              <a:r>
                <a:rPr kumimoji="0" lang="en-US" altLang="zh-CN" sz="2000" b="1" i="1">
                  <a:ea typeface="宋体" panose="02010600030101010101" pitchFamily="2" charset="-122"/>
                </a:rPr>
                <a:t>N</a:t>
              </a:r>
              <a:r>
                <a:rPr kumimoji="0" lang="en-US" altLang="zh-CN" sz="2000" b="1" i="1" baseline="-25000">
                  <a:ea typeface="宋体" panose="02010600030101010101" pitchFamily="2" charset="-122"/>
                </a:rPr>
                <a:t>max</a:t>
              </a:r>
              <a:r>
                <a:rPr kumimoji="0" lang="en-US" altLang="zh-CN" sz="2000" b="1">
                  <a:ea typeface="宋体" panose="02010600030101010101" pitchFamily="2" charset="-122"/>
                </a:rPr>
                <a:t>.</a:t>
              </a:r>
            </a:p>
            <a:p>
              <a:r>
                <a:rPr lang="en-US" altLang="zh-CN" sz="2000" b="1">
                  <a:solidFill>
                    <a:schemeClr val="accent2"/>
                  </a:solidFill>
                </a:rPr>
                <a:t>Output:</a:t>
              </a:r>
              <a:r>
                <a:rPr lang="en-US" altLang="zh-CN" sz="2000" b="1"/>
                <a:t> approximate solution </a:t>
              </a:r>
              <a:r>
                <a:rPr lang="en-US" altLang="zh-CN" sz="2000" b="1" i="1"/>
                <a:t>X</a:t>
              </a:r>
              <a:r>
                <a:rPr lang="en-US" altLang="zh-CN" sz="2000" b="1"/>
                <a:t>[ ] or a message of failure.</a:t>
              </a:r>
            </a:p>
            <a:p>
              <a:r>
                <a:rPr lang="en-US" altLang="zh-CN" sz="1800" b="1" i="1"/>
                <a:t>Step 1</a:t>
              </a:r>
              <a:r>
                <a:rPr lang="en-US" altLang="zh-CN" sz="1800" b="1"/>
                <a:t>  Set  </a:t>
              </a:r>
              <a:r>
                <a:rPr lang="en-US" altLang="zh-CN" sz="1800" b="1" i="1"/>
                <a:t>k</a:t>
              </a:r>
              <a:r>
                <a:rPr lang="en-US" altLang="zh-CN" sz="1800" b="1"/>
                <a:t> = 1;</a:t>
              </a:r>
            </a:p>
            <a:p>
              <a:r>
                <a:rPr lang="en-US" altLang="zh-CN" sz="1800" b="1" i="1"/>
                <a:t>Step 2</a:t>
              </a:r>
              <a:r>
                <a:rPr lang="en-US" altLang="zh-CN" sz="1800" b="1"/>
                <a:t>  While ( </a:t>
              </a:r>
              <a:r>
                <a:rPr lang="en-US" altLang="zh-CN" sz="1800" b="1" i="1"/>
                <a:t>k </a:t>
              </a:r>
              <a:r>
                <a:rPr kumimoji="0" lang="en-US" altLang="zh-CN" sz="1800" b="1">
                  <a:sym typeface="Symbol" panose="05050102010706020507" pitchFamily="18" charset="2"/>
                </a:rPr>
                <a:t> </a:t>
              </a:r>
              <a:r>
                <a:rPr kumimoji="0" lang="en-US" altLang="zh-CN" sz="1800" b="1" i="1">
                  <a:sym typeface="Symbol" panose="05050102010706020507" pitchFamily="18" charset="2"/>
                </a:rPr>
                <a:t>N</a:t>
              </a:r>
              <a:r>
                <a:rPr kumimoji="0" lang="en-US" altLang="zh-CN" sz="1800" b="1" i="1" baseline="-25000">
                  <a:sym typeface="Symbol" panose="05050102010706020507" pitchFamily="18" charset="2"/>
                </a:rPr>
                <a:t>max</a:t>
              </a:r>
              <a:r>
                <a:rPr kumimoji="0" lang="en-US" altLang="zh-CN" sz="1800" b="1">
                  <a:sym typeface="Symbol" panose="05050102010706020507" pitchFamily="18" charset="2"/>
                </a:rPr>
                <a:t>)  do  steps 3-6</a:t>
              </a:r>
            </a:p>
            <a:p>
              <a:r>
                <a:rPr kumimoji="0" lang="en-US" altLang="zh-CN" sz="1800" b="1">
                  <a:sym typeface="Symbol" panose="05050102010706020507" pitchFamily="18" charset="2"/>
                </a:rPr>
                <a:t>	</a:t>
              </a:r>
              <a:r>
                <a:rPr kumimoji="0" lang="en-US" altLang="zh-CN" sz="1800" b="1" i="1">
                  <a:sym typeface="Symbol" panose="05050102010706020507" pitchFamily="18" charset="2"/>
                </a:rPr>
                <a:t>Step 3</a:t>
              </a:r>
              <a:r>
                <a:rPr kumimoji="0" lang="en-US" altLang="zh-CN" sz="1800" b="1">
                  <a:sym typeface="Symbol" panose="05050102010706020507" pitchFamily="18" charset="2"/>
                </a:rPr>
                <a:t>  For </a:t>
              </a:r>
              <a:r>
                <a:rPr kumimoji="0" lang="en-US" altLang="zh-CN" sz="1800" b="1" i="1">
                  <a:sym typeface="Symbol" panose="05050102010706020507" pitchFamily="18" charset="2"/>
                </a:rPr>
                <a:t>i</a:t>
              </a:r>
              <a:r>
                <a:rPr kumimoji="0" lang="en-US" altLang="zh-CN" sz="1800" b="1">
                  <a:sym typeface="Symbol" panose="05050102010706020507" pitchFamily="18" charset="2"/>
                </a:rPr>
                <a:t> = 1, …, </a:t>
              </a:r>
              <a:r>
                <a:rPr kumimoji="0" lang="en-US" altLang="zh-CN" sz="1800" b="1" i="1">
                  <a:sym typeface="Symbol" panose="05050102010706020507" pitchFamily="18" charset="2"/>
                </a:rPr>
                <a:t>n</a:t>
              </a:r>
            </a:p>
            <a:p>
              <a:endParaRPr kumimoji="0" lang="en-US" altLang="zh-CN" sz="1800" b="1" i="1">
                <a:sym typeface="Symbol" panose="05050102010706020507" pitchFamily="18" charset="2"/>
              </a:endParaRPr>
            </a:p>
            <a:p>
              <a:r>
                <a:rPr kumimoji="0" lang="en-US" altLang="zh-CN" sz="1800" b="1">
                  <a:sym typeface="Symbol" panose="05050102010706020507" pitchFamily="18" charset="2"/>
                </a:rPr>
                <a:t>    </a:t>
              </a:r>
            </a:p>
            <a:p>
              <a:r>
                <a:rPr kumimoji="0" lang="en-US" altLang="zh-CN" sz="1800" b="1">
                  <a:sym typeface="Symbol" panose="05050102010706020507" pitchFamily="18" charset="2"/>
                </a:rPr>
                <a:t>                                Set                                        ; </a:t>
              </a:r>
              <a:r>
                <a:rPr kumimoji="0" lang="en-US" altLang="zh-CN" sz="1800" b="1">
                  <a:solidFill>
                    <a:srgbClr val="008000"/>
                  </a:solidFill>
                  <a:sym typeface="Symbol" panose="05050102010706020507" pitchFamily="18" charset="2"/>
                </a:rPr>
                <a:t>/* compute </a:t>
              </a:r>
              <a:r>
                <a:rPr kumimoji="0" lang="en-US" altLang="zh-CN" sz="1800" b="1" i="1">
                  <a:solidFill>
                    <a:srgbClr val="008000"/>
                  </a:solidFill>
                  <a:sym typeface="Symbol" panose="05050102010706020507" pitchFamily="18" charset="2"/>
                </a:rPr>
                <a:t>x</a:t>
              </a:r>
              <a:r>
                <a:rPr kumimoji="0" lang="en-US" altLang="zh-CN" sz="1800" b="1" i="1" baseline="-25000">
                  <a:solidFill>
                    <a:srgbClr val="008000"/>
                  </a:solidFill>
                  <a:sym typeface="Symbol" panose="05050102010706020507" pitchFamily="18" charset="2"/>
                </a:rPr>
                <a:t>k</a:t>
              </a:r>
              <a:r>
                <a:rPr kumimoji="0" lang="en-US" altLang="zh-CN" sz="1800" b="1">
                  <a:solidFill>
                    <a:srgbClr val="008000"/>
                  </a:solidFill>
                  <a:sym typeface="Symbol" panose="05050102010706020507" pitchFamily="18" charset="2"/>
                </a:rPr>
                <a:t> */</a:t>
              </a:r>
              <a:endParaRPr kumimoji="0" lang="en-US" altLang="zh-CN" sz="1800" b="1">
                <a:sym typeface="Symbol" panose="05050102010706020507" pitchFamily="18" charset="2"/>
              </a:endParaRPr>
            </a:p>
            <a:p>
              <a:endParaRPr kumimoji="0" lang="en-US" altLang="zh-CN" sz="1800" b="1">
                <a:sym typeface="Symbol" panose="05050102010706020507" pitchFamily="18" charset="2"/>
              </a:endParaRPr>
            </a:p>
            <a:p>
              <a:r>
                <a:rPr kumimoji="0" lang="en-US" altLang="zh-CN" sz="1800" b="1">
                  <a:sym typeface="Symbol" panose="05050102010706020507" pitchFamily="18" charset="2"/>
                </a:rPr>
                <a:t>	</a:t>
              </a:r>
              <a:r>
                <a:rPr kumimoji="0" lang="en-US" altLang="zh-CN" sz="1800" b="1" i="1">
                  <a:sym typeface="Symbol" panose="05050102010706020507" pitchFamily="18" charset="2"/>
                </a:rPr>
                <a:t>Step 4</a:t>
              </a:r>
              <a:r>
                <a:rPr kumimoji="0" lang="en-US" altLang="zh-CN" sz="1800" b="1">
                  <a:sym typeface="Symbol" panose="05050102010706020507" pitchFamily="18" charset="2"/>
                </a:rPr>
                <a:t>  If                                                                 then  Output (</a:t>
              </a:r>
              <a:r>
                <a:rPr kumimoji="0" lang="en-US" altLang="zh-CN" sz="1800" b="1" i="1">
                  <a:sym typeface="Symbol" panose="05050102010706020507" pitchFamily="18" charset="2"/>
                </a:rPr>
                <a:t>X</a:t>
              </a:r>
              <a:r>
                <a:rPr kumimoji="0" lang="en-US" altLang="zh-CN" sz="1800" b="1">
                  <a:sym typeface="Symbol" panose="05050102010706020507" pitchFamily="18" charset="2"/>
                </a:rPr>
                <a:t>[ ]); </a:t>
              </a:r>
            </a:p>
            <a:p>
              <a:pPr>
                <a:spcBef>
                  <a:spcPct val="20000"/>
                </a:spcBef>
              </a:pPr>
              <a:r>
                <a:rPr kumimoji="0" lang="en-US" altLang="zh-CN" sz="1800" b="1">
                  <a:sym typeface="Symbol" panose="05050102010706020507" pitchFamily="18" charset="2"/>
                </a:rPr>
                <a:t>                            STOP; </a:t>
              </a:r>
              <a:r>
                <a:rPr kumimoji="0" lang="en-US" altLang="zh-CN" sz="1800" b="1">
                  <a:solidFill>
                    <a:srgbClr val="008000"/>
                  </a:solidFill>
                  <a:sym typeface="Symbol" panose="05050102010706020507" pitchFamily="18" charset="2"/>
                </a:rPr>
                <a:t>/* successful */</a:t>
              </a:r>
              <a:endParaRPr kumimoji="0" lang="en-US" altLang="zh-CN" sz="1800" b="1">
                <a:sym typeface="Symbol" panose="05050102010706020507" pitchFamily="18" charset="2"/>
              </a:endParaRPr>
            </a:p>
            <a:p>
              <a:pPr>
                <a:lnSpc>
                  <a:spcPct val="120000"/>
                </a:lnSpc>
              </a:pPr>
              <a:r>
                <a:rPr kumimoji="0" lang="en-US" altLang="zh-CN" sz="1800" b="1">
                  <a:sym typeface="Symbol" panose="05050102010706020507" pitchFamily="18" charset="2"/>
                </a:rPr>
                <a:t>	</a:t>
              </a:r>
              <a:r>
                <a:rPr kumimoji="0" lang="en-US" altLang="zh-CN" sz="1800" b="1" i="1">
                  <a:sym typeface="Symbol" panose="05050102010706020507" pitchFamily="18" charset="2"/>
                </a:rPr>
                <a:t>Step 5</a:t>
              </a:r>
              <a:r>
                <a:rPr kumimoji="0" lang="en-US" altLang="zh-CN" sz="1800" b="1">
                  <a:sym typeface="Symbol" panose="05050102010706020507" pitchFamily="18" charset="2"/>
                </a:rPr>
                <a:t>  For </a:t>
              </a:r>
              <a:r>
                <a:rPr kumimoji="0" lang="en-US" altLang="zh-CN" sz="1800" b="1" i="1">
                  <a:sym typeface="Symbol" panose="05050102010706020507" pitchFamily="18" charset="2"/>
                </a:rPr>
                <a:t>i</a:t>
              </a:r>
              <a:r>
                <a:rPr kumimoji="0" lang="en-US" altLang="zh-CN" sz="1800" b="1">
                  <a:sym typeface="Symbol" panose="05050102010706020507" pitchFamily="18" charset="2"/>
                </a:rPr>
                <a:t> = 1, …, </a:t>
              </a:r>
              <a:r>
                <a:rPr kumimoji="0" lang="en-US" altLang="zh-CN" sz="1800" b="1" i="1">
                  <a:sym typeface="Symbol" panose="05050102010706020507" pitchFamily="18" charset="2"/>
                </a:rPr>
                <a:t>n</a:t>
              </a:r>
              <a:r>
                <a:rPr kumimoji="0" lang="en-US" altLang="zh-CN" sz="1800" b="1">
                  <a:sym typeface="Symbol" panose="05050102010706020507" pitchFamily="18" charset="2"/>
                </a:rPr>
                <a:t>   Set  </a:t>
              </a:r>
              <a:r>
                <a:rPr kumimoji="0" lang="en-US" altLang="zh-CN" sz="1800" b="1" i="1">
                  <a:sym typeface="Symbol" panose="05050102010706020507" pitchFamily="18" charset="2"/>
                </a:rPr>
                <a:t>X</a:t>
              </a:r>
              <a:r>
                <a:rPr kumimoji="0" lang="en-US" altLang="zh-CN" sz="1800" b="1">
                  <a:sym typeface="Symbol" panose="05050102010706020507" pitchFamily="18" charset="2"/>
                </a:rPr>
                <a:t> 0[ ] = </a:t>
              </a:r>
              <a:r>
                <a:rPr kumimoji="0" lang="en-US" altLang="zh-CN" sz="1800" b="1" i="1">
                  <a:sym typeface="Symbol" panose="05050102010706020507" pitchFamily="18" charset="2"/>
                </a:rPr>
                <a:t>X</a:t>
              </a:r>
              <a:r>
                <a:rPr kumimoji="0" lang="en-US" altLang="zh-CN" sz="1800" b="1">
                  <a:sym typeface="Symbol" panose="05050102010706020507" pitchFamily="18" charset="2"/>
                </a:rPr>
                <a:t> [ ]; </a:t>
              </a:r>
              <a:r>
                <a:rPr kumimoji="0" lang="en-US" altLang="zh-CN" sz="1800" b="1">
                  <a:solidFill>
                    <a:srgbClr val="008000"/>
                  </a:solidFill>
                  <a:sym typeface="Symbol" panose="05050102010706020507" pitchFamily="18" charset="2"/>
                </a:rPr>
                <a:t>/* update </a:t>
              </a:r>
              <a:r>
                <a:rPr kumimoji="0" lang="en-US" altLang="zh-CN" sz="1800" b="1" i="1">
                  <a:solidFill>
                    <a:srgbClr val="008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kumimoji="0" lang="en-US" altLang="zh-CN" sz="1800" b="1">
                  <a:solidFill>
                    <a:srgbClr val="008000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0</a:t>
              </a:r>
              <a:r>
                <a:rPr kumimoji="0" lang="en-US" altLang="zh-CN" sz="1800" b="1">
                  <a:solidFill>
                    <a:srgbClr val="008000"/>
                  </a:solidFill>
                  <a:sym typeface="Symbol" panose="05050102010706020507" pitchFamily="18" charset="2"/>
                </a:rPr>
                <a:t> */</a:t>
              </a:r>
              <a:r>
                <a:rPr kumimoji="0" lang="en-US" altLang="zh-CN" sz="1800" b="1">
                  <a:sym typeface="Symbol" panose="05050102010706020507" pitchFamily="18" charset="2"/>
                </a:rPr>
                <a:t> </a:t>
              </a:r>
            </a:p>
            <a:p>
              <a:pPr>
                <a:lnSpc>
                  <a:spcPct val="120000"/>
                </a:lnSpc>
              </a:pPr>
              <a:r>
                <a:rPr kumimoji="0" lang="en-US" altLang="zh-CN" sz="1800" b="1">
                  <a:sym typeface="Symbol" panose="05050102010706020507" pitchFamily="18" charset="2"/>
                </a:rPr>
                <a:t>	</a:t>
              </a:r>
              <a:r>
                <a:rPr kumimoji="0" lang="en-US" altLang="zh-CN" sz="1800" b="1" i="1">
                  <a:sym typeface="Symbol" panose="05050102010706020507" pitchFamily="18" charset="2"/>
                </a:rPr>
                <a:t>Step 6</a:t>
              </a:r>
              <a:r>
                <a:rPr kumimoji="0" lang="en-US" altLang="zh-CN" sz="1800" b="1">
                  <a:sym typeface="Symbol" panose="05050102010706020507" pitchFamily="18" charset="2"/>
                </a:rPr>
                <a:t>  Set  </a:t>
              </a:r>
              <a:r>
                <a:rPr kumimoji="0" lang="en-US" altLang="zh-CN" sz="1800" b="1" i="1">
                  <a:sym typeface="Symbol" panose="05050102010706020507" pitchFamily="18" charset="2"/>
                </a:rPr>
                <a:t>k</a:t>
              </a:r>
              <a:r>
                <a:rPr kumimoji="0" lang="en-US" altLang="zh-CN" sz="1800" b="1">
                  <a:sym typeface="Symbol" panose="05050102010706020507" pitchFamily="18" charset="2"/>
                </a:rPr>
                <a:t> ++;</a:t>
              </a:r>
            </a:p>
            <a:p>
              <a:r>
                <a:rPr kumimoji="0" lang="en-US" altLang="zh-CN" sz="1800" b="1" i="1">
                  <a:sym typeface="Symbol" panose="05050102010706020507" pitchFamily="18" charset="2"/>
                </a:rPr>
                <a:t>Step 7</a:t>
              </a:r>
              <a:r>
                <a:rPr kumimoji="0" lang="en-US" altLang="zh-CN" sz="1800" b="1">
                  <a:sym typeface="Symbol" panose="05050102010706020507" pitchFamily="18" charset="2"/>
                </a:rPr>
                <a:t>  Output (Maximum number of iterations exceeded);  </a:t>
              </a:r>
            </a:p>
            <a:p>
              <a:r>
                <a:rPr kumimoji="0" lang="en-US" altLang="zh-CN" sz="1800" b="1">
                  <a:sym typeface="Symbol" panose="05050102010706020507" pitchFamily="18" charset="2"/>
                </a:rPr>
                <a:t>            STOP.  </a:t>
              </a:r>
              <a:r>
                <a:rPr kumimoji="0" lang="en-US" altLang="zh-CN" sz="1800" b="1">
                  <a:solidFill>
                    <a:srgbClr val="008000"/>
                  </a:solidFill>
                  <a:sym typeface="Symbol" panose="05050102010706020507" pitchFamily="18" charset="2"/>
                </a:rPr>
                <a:t>/* unsuccessful */</a:t>
              </a:r>
            </a:p>
          </p:txBody>
        </p:sp>
        <p:graphicFrame>
          <p:nvGraphicFramePr>
            <p:cNvPr id="55303" name="Object 7">
              <a:extLst>
                <a:ext uri="{FF2B5EF4-FFF2-40B4-BE49-F238E27FC236}">
                  <a16:creationId xmlns:a16="http://schemas.microsoft.com/office/drawing/2014/main" id="{BEFC1400-E521-CC90-FFCA-3B6CF2BDCF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672"/>
            <a:ext cx="52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82400" imgH="203040" progId="Equation.DSMT4">
                    <p:embed/>
                  </p:oleObj>
                </mc:Choice>
                <mc:Fallback>
                  <p:oleObj name="Equation" r:id="rId4" imgW="48240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672"/>
                          <a:ext cx="52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4" name="Object 8">
              <a:extLst>
                <a:ext uri="{FF2B5EF4-FFF2-40B4-BE49-F238E27FC236}">
                  <a16:creationId xmlns:a16="http://schemas.microsoft.com/office/drawing/2014/main" id="{802C5F02-3CEF-F418-1747-04DD29679E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672"/>
            <a:ext cx="28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6400" imgH="203040" progId="Equation.DSMT4">
                    <p:embed/>
                  </p:oleObj>
                </mc:Choice>
                <mc:Fallback>
                  <p:oleObj name="Equation" r:id="rId6" imgW="266400" imgH="2030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672"/>
                          <a:ext cx="28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5" name="Object 9">
              <a:extLst>
                <a:ext uri="{FF2B5EF4-FFF2-40B4-BE49-F238E27FC236}">
                  <a16:creationId xmlns:a16="http://schemas.microsoft.com/office/drawing/2014/main" id="{364802E0-1BF3-38DD-BE67-B0A283BB00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112"/>
            <a:ext cx="1344" cy="7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71600" imgH="736560" progId="Equation.DSMT4">
                    <p:embed/>
                  </p:oleObj>
                </mc:Choice>
                <mc:Fallback>
                  <p:oleObj name="Equation" r:id="rId8" imgW="1371600" imgH="73656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112"/>
                          <a:ext cx="1344" cy="7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6" name="Object 10">
              <a:extLst>
                <a:ext uri="{FF2B5EF4-FFF2-40B4-BE49-F238E27FC236}">
                  <a16:creationId xmlns:a16="http://schemas.microsoft.com/office/drawing/2014/main" id="{2C530760-69D2-F7ED-D3C2-52DCB2F87F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2880"/>
            <a:ext cx="2208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349360" imgH="279360" progId="Equation.DSMT4">
                    <p:embed/>
                  </p:oleObj>
                </mc:Choice>
                <mc:Fallback>
                  <p:oleObj name="Equation" r:id="rId10" imgW="2349360" imgH="27936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880"/>
                          <a:ext cx="2208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08" name="AutoShape 12">
            <a:extLst>
              <a:ext uri="{FF2B5EF4-FFF2-40B4-BE49-F238E27FC236}">
                <a16:creationId xmlns:a16="http://schemas.microsoft.com/office/drawing/2014/main" id="{2CA52272-6356-0AFA-7190-6D914021B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667000"/>
            <a:ext cx="3048000" cy="762000"/>
          </a:xfrm>
          <a:prstGeom prst="wedgeEllipseCallout">
            <a:avLst>
              <a:gd name="adj1" fmla="val -66148"/>
              <a:gd name="adj2" fmla="val 171250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400" b="1"/>
              <a:t>What if </a:t>
            </a:r>
            <a:r>
              <a:rPr lang="en-US" altLang="zh-CN" sz="2400" b="1" i="1">
                <a:solidFill>
                  <a:srgbClr val="FF0000"/>
                </a:solidFill>
              </a:rPr>
              <a:t>a</a:t>
            </a:r>
            <a:r>
              <a:rPr lang="en-US" altLang="zh-CN" sz="2400" b="1" i="1" baseline="-25000">
                <a:solidFill>
                  <a:srgbClr val="FF0000"/>
                </a:solidFill>
              </a:rPr>
              <a:t>ii</a:t>
            </a:r>
            <a:r>
              <a:rPr lang="en-US" altLang="zh-CN" sz="2400" b="1" i="1">
                <a:solidFill>
                  <a:srgbClr val="FF0000"/>
                </a:solidFill>
              </a:rPr>
              <a:t> </a:t>
            </a:r>
            <a:r>
              <a:rPr lang="en-US" altLang="zh-CN" sz="2400" b="1">
                <a:solidFill>
                  <a:srgbClr val="FF0000"/>
                </a:solidFill>
              </a:rPr>
              <a:t>= 0</a:t>
            </a:r>
            <a:r>
              <a:rPr lang="en-US" altLang="zh-CN" sz="2400" b="1"/>
              <a:t>?</a:t>
            </a:r>
          </a:p>
        </p:txBody>
      </p:sp>
      <p:sp>
        <p:nvSpPr>
          <p:cNvPr id="55309" name="AutoShape 13">
            <a:extLst>
              <a:ext uri="{FF2B5EF4-FFF2-40B4-BE49-F238E27FC236}">
                <a16:creationId xmlns:a16="http://schemas.microsoft.com/office/drawing/2014/main" id="{41A82D75-DA89-66E0-4DB1-D8D38C976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905000"/>
            <a:ext cx="4114800" cy="1371600"/>
          </a:xfrm>
          <a:prstGeom prst="wedgeEllipseCallout">
            <a:avLst>
              <a:gd name="adj1" fmla="val -51852"/>
              <a:gd name="adj2" fmla="val 126042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0800"/>
          <a:lstStyle/>
          <a:p>
            <a:pPr algn="ctr">
              <a:spcBef>
                <a:spcPct val="10000"/>
              </a:spcBef>
            </a:pPr>
            <a:r>
              <a:rPr lang="zh-CN" altLang="en-US" sz="2000" b="1"/>
              <a:t>迭代过程中，</a:t>
            </a:r>
            <a:r>
              <a:rPr lang="en-US" altLang="zh-CN" sz="2000" b="1" i="1"/>
              <a:t>A</a:t>
            </a:r>
            <a:r>
              <a:rPr lang="en-US" altLang="zh-CN" sz="2000" b="1"/>
              <a:t> </a:t>
            </a:r>
            <a:r>
              <a:rPr lang="zh-CN" altLang="en-US" sz="2000" b="1"/>
              <a:t>的元素</a:t>
            </a:r>
          </a:p>
          <a:p>
            <a:pPr algn="ctr">
              <a:spcBef>
                <a:spcPct val="10000"/>
              </a:spcBef>
            </a:pPr>
            <a:r>
              <a:rPr lang="zh-CN" altLang="en-US" sz="2000" b="1"/>
              <a:t>不改变，故可以</a:t>
            </a:r>
            <a:r>
              <a:rPr lang="zh-CN" altLang="en-US" sz="2000" b="1">
                <a:solidFill>
                  <a:schemeClr val="accent2"/>
                </a:solidFill>
              </a:rPr>
              <a:t>事先调整</a:t>
            </a:r>
            <a:r>
              <a:rPr lang="zh-CN" altLang="en-US" sz="2000" b="1"/>
              <a:t>好 </a:t>
            </a:r>
            <a:r>
              <a:rPr lang="en-US" altLang="zh-CN" sz="2000" b="1" i="1"/>
              <a:t>A</a:t>
            </a:r>
            <a:r>
              <a:rPr lang="en-US" altLang="zh-CN" sz="2000" b="1"/>
              <a:t> </a:t>
            </a:r>
            <a:r>
              <a:rPr lang="zh-CN" altLang="en-US" sz="2000" b="1"/>
              <a:t>使得</a:t>
            </a:r>
          </a:p>
          <a:p>
            <a:pPr algn="ctr">
              <a:spcBef>
                <a:spcPct val="10000"/>
              </a:spcBef>
            </a:pPr>
            <a:r>
              <a:rPr lang="en-US" altLang="zh-CN" sz="2000" b="1" i="1">
                <a:solidFill>
                  <a:schemeClr val="accent2"/>
                </a:solidFill>
              </a:rPr>
              <a:t>a</a:t>
            </a:r>
            <a:r>
              <a:rPr lang="en-US" altLang="zh-CN" sz="2000" b="1" i="1" baseline="-25000">
                <a:solidFill>
                  <a:schemeClr val="accent2"/>
                </a:solidFill>
              </a:rPr>
              <a:t>ii</a:t>
            </a:r>
            <a:r>
              <a:rPr lang="en-US" altLang="zh-CN" sz="2000" b="1">
                <a:solidFill>
                  <a:schemeClr val="accent2"/>
                </a:solidFill>
              </a:rPr>
              <a:t> </a:t>
            </a:r>
            <a:r>
              <a:rPr lang="en-US" altLang="zh-CN" sz="2000" b="1">
                <a:solidFill>
                  <a:schemeClr val="accent2"/>
                </a:solidFill>
                <a:sym typeface="Symbol" panose="05050102010706020507" pitchFamily="18" charset="2"/>
              </a:rPr>
              <a:t> 0</a:t>
            </a:r>
            <a:r>
              <a:rPr lang="zh-CN" altLang="en-US" sz="2000" b="1">
                <a:sym typeface="Symbol" panose="05050102010706020507" pitchFamily="18" charset="2"/>
              </a:rPr>
              <a:t>，</a:t>
            </a:r>
            <a:r>
              <a:rPr lang="zh-CN" altLang="zh-CN" sz="2000" b="1"/>
              <a:t>否则</a:t>
            </a:r>
            <a:r>
              <a:rPr lang="zh-CN" altLang="en-US" sz="2000" b="1"/>
              <a:t> </a:t>
            </a:r>
            <a:r>
              <a:rPr lang="en-US" altLang="zh-CN" sz="2000" b="1" i="1"/>
              <a:t>A</a:t>
            </a:r>
            <a:r>
              <a:rPr lang="zh-CN" altLang="zh-CN" sz="2000" b="1">
                <a:solidFill>
                  <a:srgbClr val="FF0000"/>
                </a:solidFill>
              </a:rPr>
              <a:t>不可逆</a:t>
            </a:r>
            <a:r>
              <a:rPr lang="zh-CN" altLang="zh-CN" sz="2000" b="1"/>
              <a:t>。</a:t>
            </a:r>
            <a:endParaRPr lang="zh-CN" altLang="en-US" sz="2000" b="1"/>
          </a:p>
        </p:txBody>
      </p:sp>
      <p:sp>
        <p:nvSpPr>
          <p:cNvPr id="55310" name="AutoShape 14">
            <a:extLst>
              <a:ext uri="{FF2B5EF4-FFF2-40B4-BE49-F238E27FC236}">
                <a16:creationId xmlns:a16="http://schemas.microsoft.com/office/drawing/2014/main" id="{10EA1239-119E-9252-E2A0-CB39D1FFF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971800"/>
            <a:ext cx="3962400" cy="1524000"/>
          </a:xfrm>
          <a:prstGeom prst="wedgeEllipseCallout">
            <a:avLst>
              <a:gd name="adj1" fmla="val 60657"/>
              <a:gd name="adj2" fmla="val 102815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0"/>
          <a:lstStyle/>
          <a:p>
            <a:pPr algn="ctr"/>
            <a:r>
              <a:rPr lang="zh-CN" altLang="en-US" sz="2400" b="1"/>
              <a:t>必须等</a:t>
            </a:r>
            <a:r>
              <a:rPr lang="en-US" altLang="zh-CN" sz="2000" b="1" i="1"/>
              <a:t>X</a:t>
            </a:r>
            <a:r>
              <a:rPr lang="en-US" altLang="zh-CN" sz="2000" b="1" baseline="30000"/>
              <a:t>(</a:t>
            </a:r>
            <a:r>
              <a:rPr lang="en-US" altLang="zh-CN" sz="2000" b="1" i="1" baseline="30000"/>
              <a:t>k</a:t>
            </a:r>
            <a:r>
              <a:rPr lang="en-US" altLang="zh-CN" sz="2000" b="1" baseline="30000"/>
              <a:t>)</a:t>
            </a:r>
            <a:r>
              <a:rPr lang="zh-CN" altLang="en-US" sz="2400" b="1"/>
              <a:t>完全计算</a:t>
            </a:r>
          </a:p>
          <a:p>
            <a:pPr algn="ctr"/>
            <a:r>
              <a:rPr lang="zh-CN" altLang="en-US" sz="2400" b="1"/>
              <a:t>好了才能计算</a:t>
            </a:r>
            <a:r>
              <a:rPr lang="en-US" altLang="zh-CN" sz="2000" b="1" i="1"/>
              <a:t>X</a:t>
            </a:r>
            <a:r>
              <a:rPr lang="en-US" altLang="zh-CN" sz="2000" b="1" baseline="30000"/>
              <a:t>(</a:t>
            </a:r>
            <a:r>
              <a:rPr lang="en-US" altLang="zh-CN" sz="2000" b="1" i="1" baseline="30000"/>
              <a:t>k</a:t>
            </a:r>
            <a:r>
              <a:rPr lang="en-US" altLang="zh-CN" sz="2000" b="1" baseline="30000"/>
              <a:t>+1)</a:t>
            </a:r>
            <a:r>
              <a:rPr lang="zh-CN" altLang="en-US" sz="2400" b="1"/>
              <a:t>，因此</a:t>
            </a:r>
          </a:p>
          <a:p>
            <a:pPr algn="ctr"/>
            <a:r>
              <a:rPr lang="zh-CN" altLang="en-US" sz="2400" b="1"/>
              <a:t>需要</a:t>
            </a:r>
            <a:r>
              <a:rPr lang="zh-CN" altLang="en-US" sz="2400" b="1">
                <a:solidFill>
                  <a:schemeClr val="accent2"/>
                </a:solidFill>
              </a:rPr>
              <a:t>两组向量</a:t>
            </a:r>
            <a:r>
              <a:rPr lang="zh-CN" altLang="en-US" sz="2400" b="1"/>
              <a:t>存储。</a:t>
            </a:r>
            <a:endParaRPr lang="zh-CN" altLang="en-US" sz="2400" b="1" baseline="30000"/>
          </a:p>
        </p:txBody>
      </p:sp>
      <p:grpSp>
        <p:nvGrpSpPr>
          <p:cNvPr id="55311" name="Group 15">
            <a:extLst>
              <a:ext uri="{FF2B5EF4-FFF2-40B4-BE49-F238E27FC236}">
                <a16:creationId xmlns:a16="http://schemas.microsoft.com/office/drawing/2014/main" id="{94FC2602-0577-455C-3E6C-D7BEAA1BE8D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876800" y="3429000"/>
            <a:ext cx="609600" cy="838200"/>
            <a:chOff x="3060" y="1296"/>
            <a:chExt cx="517" cy="738"/>
          </a:xfrm>
        </p:grpSpPr>
        <p:grpSp>
          <p:nvGrpSpPr>
            <p:cNvPr id="55312" name="Group 16">
              <a:extLst>
                <a:ext uri="{FF2B5EF4-FFF2-40B4-BE49-F238E27FC236}">
                  <a16:creationId xmlns:a16="http://schemas.microsoft.com/office/drawing/2014/main" id="{F2FB5DC1-E0BB-2501-0847-C52330EC4F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5" y="1612"/>
              <a:ext cx="72" cy="62"/>
              <a:chOff x="2801" y="1975"/>
              <a:chExt cx="67" cy="57"/>
            </a:xfrm>
          </p:grpSpPr>
          <p:sp>
            <p:nvSpPr>
              <p:cNvPr id="55313" name="Oval 17">
                <a:extLst>
                  <a:ext uri="{FF2B5EF4-FFF2-40B4-BE49-F238E27FC236}">
                    <a16:creationId xmlns:a16="http://schemas.microsoft.com/office/drawing/2014/main" id="{BA74C484-BEED-2DD0-3DF3-1BD147035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975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14" name="Oval 18">
                <a:extLst>
                  <a:ext uri="{FF2B5EF4-FFF2-40B4-BE49-F238E27FC236}">
                    <a16:creationId xmlns:a16="http://schemas.microsoft.com/office/drawing/2014/main" id="{8C9A532A-C2B8-948D-8314-1983F93FC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1982"/>
                <a:ext cx="34" cy="35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315" name="Group 19">
              <a:extLst>
                <a:ext uri="{FF2B5EF4-FFF2-40B4-BE49-F238E27FC236}">
                  <a16:creationId xmlns:a16="http://schemas.microsoft.com/office/drawing/2014/main" id="{6322B3F2-8607-BBD0-67F1-72067A5A69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1" y="1617"/>
              <a:ext cx="72" cy="63"/>
              <a:chOff x="2973" y="1980"/>
              <a:chExt cx="67" cy="57"/>
            </a:xfrm>
          </p:grpSpPr>
          <p:sp>
            <p:nvSpPr>
              <p:cNvPr id="55316" name="Oval 20">
                <a:extLst>
                  <a:ext uri="{FF2B5EF4-FFF2-40B4-BE49-F238E27FC236}">
                    <a16:creationId xmlns:a16="http://schemas.microsoft.com/office/drawing/2014/main" id="{864EFDE3-E47D-5F1B-091D-DF2479FFC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17" name="Oval 21">
                <a:extLst>
                  <a:ext uri="{FF2B5EF4-FFF2-40B4-BE49-F238E27FC236}">
                    <a16:creationId xmlns:a16="http://schemas.microsoft.com/office/drawing/2014/main" id="{A0AEC2BA-77C4-FB48-6127-CC8C0012C4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1987"/>
                <a:ext cx="35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18" name="Freeform 22">
              <a:extLst>
                <a:ext uri="{FF2B5EF4-FFF2-40B4-BE49-F238E27FC236}">
                  <a16:creationId xmlns:a16="http://schemas.microsoft.com/office/drawing/2014/main" id="{40E7682C-4DB2-AD7B-1143-8641BF93A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75"/>
              <a:ext cx="69" cy="169"/>
            </a:xfrm>
            <a:custGeom>
              <a:avLst/>
              <a:gdLst>
                <a:gd name="T0" fmla="*/ 58 w 128"/>
                <a:gd name="T1" fmla="*/ 18 h 311"/>
                <a:gd name="T2" fmla="*/ 93 w 128"/>
                <a:gd name="T3" fmla="*/ 0 h 311"/>
                <a:gd name="T4" fmla="*/ 110 w 128"/>
                <a:gd name="T5" fmla="*/ 18 h 311"/>
                <a:gd name="T6" fmla="*/ 122 w 128"/>
                <a:gd name="T7" fmla="*/ 63 h 311"/>
                <a:gd name="T8" fmla="*/ 128 w 128"/>
                <a:gd name="T9" fmla="*/ 126 h 311"/>
                <a:gd name="T10" fmla="*/ 122 w 128"/>
                <a:gd name="T11" fmla="*/ 195 h 311"/>
                <a:gd name="T12" fmla="*/ 104 w 128"/>
                <a:gd name="T13" fmla="*/ 259 h 311"/>
                <a:gd name="T14" fmla="*/ 75 w 128"/>
                <a:gd name="T15" fmla="*/ 305 h 311"/>
                <a:gd name="T16" fmla="*/ 35 w 128"/>
                <a:gd name="T17" fmla="*/ 311 h 311"/>
                <a:gd name="T18" fmla="*/ 0 w 128"/>
                <a:gd name="T19" fmla="*/ 218 h 311"/>
                <a:gd name="T20" fmla="*/ 58 w 128"/>
                <a:gd name="T21" fmla="*/ 1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311">
                  <a:moveTo>
                    <a:pt x="58" y="18"/>
                  </a:moveTo>
                  <a:lnTo>
                    <a:pt x="93" y="0"/>
                  </a:lnTo>
                  <a:lnTo>
                    <a:pt x="110" y="18"/>
                  </a:lnTo>
                  <a:lnTo>
                    <a:pt x="122" y="63"/>
                  </a:lnTo>
                  <a:lnTo>
                    <a:pt x="128" y="126"/>
                  </a:lnTo>
                  <a:lnTo>
                    <a:pt x="122" y="195"/>
                  </a:lnTo>
                  <a:lnTo>
                    <a:pt x="104" y="259"/>
                  </a:lnTo>
                  <a:lnTo>
                    <a:pt x="75" y="305"/>
                  </a:lnTo>
                  <a:lnTo>
                    <a:pt x="35" y="311"/>
                  </a:lnTo>
                  <a:lnTo>
                    <a:pt x="0" y="218"/>
                  </a:lnTo>
                  <a:lnTo>
                    <a:pt x="58" y="18"/>
                  </a:lnTo>
                  <a:close/>
                </a:path>
              </a:pathLst>
            </a:custGeom>
            <a:solidFill>
              <a:srgbClr val="FFE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9" name="Freeform 23">
              <a:extLst>
                <a:ext uri="{FF2B5EF4-FFF2-40B4-BE49-F238E27FC236}">
                  <a16:creationId xmlns:a16="http://schemas.microsoft.com/office/drawing/2014/main" id="{2AC24F39-BD5F-A690-3D90-0FFB343C30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0" y="1579"/>
              <a:ext cx="68" cy="170"/>
            </a:xfrm>
            <a:custGeom>
              <a:avLst/>
              <a:gdLst>
                <a:gd name="T0" fmla="*/ 69 w 126"/>
                <a:gd name="T1" fmla="*/ 16 h 311"/>
                <a:gd name="T2" fmla="*/ 33 w 126"/>
                <a:gd name="T3" fmla="*/ 0 h 311"/>
                <a:gd name="T4" fmla="*/ 17 w 126"/>
                <a:gd name="T5" fmla="*/ 16 h 311"/>
                <a:gd name="T6" fmla="*/ 5 w 126"/>
                <a:gd name="T7" fmla="*/ 62 h 311"/>
                <a:gd name="T8" fmla="*/ 0 w 126"/>
                <a:gd name="T9" fmla="*/ 126 h 311"/>
                <a:gd name="T10" fmla="*/ 5 w 126"/>
                <a:gd name="T11" fmla="*/ 195 h 311"/>
                <a:gd name="T12" fmla="*/ 23 w 126"/>
                <a:gd name="T13" fmla="*/ 259 h 311"/>
                <a:gd name="T14" fmla="*/ 51 w 126"/>
                <a:gd name="T15" fmla="*/ 305 h 311"/>
                <a:gd name="T16" fmla="*/ 91 w 126"/>
                <a:gd name="T17" fmla="*/ 311 h 311"/>
                <a:gd name="T18" fmla="*/ 126 w 126"/>
                <a:gd name="T19" fmla="*/ 218 h 311"/>
                <a:gd name="T20" fmla="*/ 69 w 126"/>
                <a:gd name="T21" fmla="*/ 16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6" h="311">
                  <a:moveTo>
                    <a:pt x="69" y="16"/>
                  </a:moveTo>
                  <a:lnTo>
                    <a:pt x="33" y="0"/>
                  </a:lnTo>
                  <a:lnTo>
                    <a:pt x="17" y="16"/>
                  </a:lnTo>
                  <a:lnTo>
                    <a:pt x="5" y="62"/>
                  </a:lnTo>
                  <a:lnTo>
                    <a:pt x="0" y="126"/>
                  </a:lnTo>
                  <a:lnTo>
                    <a:pt x="5" y="195"/>
                  </a:lnTo>
                  <a:lnTo>
                    <a:pt x="23" y="259"/>
                  </a:lnTo>
                  <a:lnTo>
                    <a:pt x="51" y="305"/>
                  </a:lnTo>
                  <a:lnTo>
                    <a:pt x="91" y="311"/>
                  </a:lnTo>
                  <a:lnTo>
                    <a:pt x="126" y="218"/>
                  </a:lnTo>
                  <a:lnTo>
                    <a:pt x="69" y="16"/>
                  </a:lnTo>
                  <a:close/>
                </a:path>
              </a:pathLst>
            </a:custGeom>
            <a:solidFill>
              <a:srgbClr val="FFE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0" name="Freeform 24">
              <a:extLst>
                <a:ext uri="{FF2B5EF4-FFF2-40B4-BE49-F238E27FC236}">
                  <a16:creationId xmlns:a16="http://schemas.microsoft.com/office/drawing/2014/main" id="{770B6B01-FB4C-6081-54BD-BE118826A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5" y="1355"/>
              <a:ext cx="474" cy="679"/>
            </a:xfrm>
            <a:custGeom>
              <a:avLst/>
              <a:gdLst>
                <a:gd name="T0" fmla="*/ 254 w 874"/>
                <a:gd name="T1" fmla="*/ 21 h 1244"/>
                <a:gd name="T2" fmla="*/ 192 w 874"/>
                <a:gd name="T3" fmla="*/ 64 h 1244"/>
                <a:gd name="T4" fmla="*/ 149 w 874"/>
                <a:gd name="T5" fmla="*/ 101 h 1244"/>
                <a:gd name="T6" fmla="*/ 118 w 874"/>
                <a:gd name="T7" fmla="*/ 150 h 1244"/>
                <a:gd name="T8" fmla="*/ 80 w 874"/>
                <a:gd name="T9" fmla="*/ 203 h 1244"/>
                <a:gd name="T10" fmla="*/ 63 w 874"/>
                <a:gd name="T11" fmla="*/ 277 h 1244"/>
                <a:gd name="T12" fmla="*/ 46 w 874"/>
                <a:gd name="T13" fmla="*/ 335 h 1244"/>
                <a:gd name="T14" fmla="*/ 46 w 874"/>
                <a:gd name="T15" fmla="*/ 405 h 1244"/>
                <a:gd name="T16" fmla="*/ 63 w 874"/>
                <a:gd name="T17" fmla="*/ 501 h 1244"/>
                <a:gd name="T18" fmla="*/ 67 w 874"/>
                <a:gd name="T19" fmla="*/ 590 h 1244"/>
                <a:gd name="T20" fmla="*/ 43 w 874"/>
                <a:gd name="T21" fmla="*/ 683 h 1244"/>
                <a:gd name="T22" fmla="*/ 17 w 874"/>
                <a:gd name="T23" fmla="*/ 772 h 1244"/>
                <a:gd name="T24" fmla="*/ 0 w 874"/>
                <a:gd name="T25" fmla="*/ 853 h 1244"/>
                <a:gd name="T26" fmla="*/ 0 w 874"/>
                <a:gd name="T27" fmla="*/ 922 h 1244"/>
                <a:gd name="T28" fmla="*/ 5 w 874"/>
                <a:gd name="T29" fmla="*/ 985 h 1244"/>
                <a:gd name="T30" fmla="*/ 17 w 874"/>
                <a:gd name="T31" fmla="*/ 1036 h 1244"/>
                <a:gd name="T32" fmla="*/ 41 w 874"/>
                <a:gd name="T33" fmla="*/ 1089 h 1244"/>
                <a:gd name="T34" fmla="*/ 74 w 874"/>
                <a:gd name="T35" fmla="*/ 1128 h 1244"/>
                <a:gd name="T36" fmla="*/ 115 w 874"/>
                <a:gd name="T37" fmla="*/ 1157 h 1244"/>
                <a:gd name="T38" fmla="*/ 196 w 874"/>
                <a:gd name="T39" fmla="*/ 1207 h 1244"/>
                <a:gd name="T40" fmla="*/ 286 w 874"/>
                <a:gd name="T41" fmla="*/ 1230 h 1244"/>
                <a:gd name="T42" fmla="*/ 378 w 874"/>
                <a:gd name="T43" fmla="*/ 1244 h 1244"/>
                <a:gd name="T44" fmla="*/ 465 w 874"/>
                <a:gd name="T45" fmla="*/ 1232 h 1244"/>
                <a:gd name="T46" fmla="*/ 540 w 874"/>
                <a:gd name="T47" fmla="*/ 1218 h 1244"/>
                <a:gd name="T48" fmla="*/ 621 w 874"/>
                <a:gd name="T49" fmla="*/ 1183 h 1244"/>
                <a:gd name="T50" fmla="*/ 690 w 874"/>
                <a:gd name="T51" fmla="*/ 1149 h 1244"/>
                <a:gd name="T52" fmla="*/ 747 w 874"/>
                <a:gd name="T53" fmla="*/ 1103 h 1244"/>
                <a:gd name="T54" fmla="*/ 816 w 874"/>
                <a:gd name="T55" fmla="*/ 1022 h 1244"/>
                <a:gd name="T56" fmla="*/ 845 w 874"/>
                <a:gd name="T57" fmla="*/ 979 h 1244"/>
                <a:gd name="T58" fmla="*/ 862 w 874"/>
                <a:gd name="T59" fmla="*/ 922 h 1244"/>
                <a:gd name="T60" fmla="*/ 873 w 874"/>
                <a:gd name="T61" fmla="*/ 864 h 1244"/>
                <a:gd name="T62" fmla="*/ 874 w 874"/>
                <a:gd name="T63" fmla="*/ 811 h 1244"/>
                <a:gd name="T64" fmla="*/ 864 w 874"/>
                <a:gd name="T65" fmla="*/ 745 h 1244"/>
                <a:gd name="T66" fmla="*/ 853 w 874"/>
                <a:gd name="T67" fmla="*/ 683 h 1244"/>
                <a:gd name="T68" fmla="*/ 837 w 874"/>
                <a:gd name="T69" fmla="*/ 563 h 1244"/>
                <a:gd name="T70" fmla="*/ 845 w 874"/>
                <a:gd name="T71" fmla="*/ 503 h 1244"/>
                <a:gd name="T72" fmla="*/ 864 w 874"/>
                <a:gd name="T73" fmla="*/ 437 h 1244"/>
                <a:gd name="T74" fmla="*/ 873 w 874"/>
                <a:gd name="T75" fmla="*/ 319 h 1244"/>
                <a:gd name="T76" fmla="*/ 864 w 874"/>
                <a:gd name="T77" fmla="*/ 213 h 1244"/>
                <a:gd name="T78" fmla="*/ 845 w 874"/>
                <a:gd name="T79" fmla="*/ 141 h 1244"/>
                <a:gd name="T80" fmla="*/ 805 w 874"/>
                <a:gd name="T81" fmla="*/ 92 h 1244"/>
                <a:gd name="T82" fmla="*/ 704 w 874"/>
                <a:gd name="T83" fmla="*/ 42 h 1244"/>
                <a:gd name="T84" fmla="*/ 586 w 874"/>
                <a:gd name="T85" fmla="*/ 11 h 1244"/>
                <a:gd name="T86" fmla="*/ 393 w 874"/>
                <a:gd name="T87" fmla="*/ 0 h 1244"/>
                <a:gd name="T88" fmla="*/ 254 w 874"/>
                <a:gd name="T89" fmla="*/ 21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4" h="1244">
                  <a:moveTo>
                    <a:pt x="254" y="21"/>
                  </a:moveTo>
                  <a:lnTo>
                    <a:pt x="192" y="64"/>
                  </a:lnTo>
                  <a:lnTo>
                    <a:pt x="149" y="101"/>
                  </a:lnTo>
                  <a:lnTo>
                    <a:pt x="118" y="150"/>
                  </a:lnTo>
                  <a:lnTo>
                    <a:pt x="80" y="203"/>
                  </a:lnTo>
                  <a:lnTo>
                    <a:pt x="63" y="277"/>
                  </a:lnTo>
                  <a:lnTo>
                    <a:pt x="46" y="335"/>
                  </a:lnTo>
                  <a:lnTo>
                    <a:pt x="46" y="405"/>
                  </a:lnTo>
                  <a:lnTo>
                    <a:pt x="63" y="501"/>
                  </a:lnTo>
                  <a:lnTo>
                    <a:pt x="67" y="590"/>
                  </a:lnTo>
                  <a:lnTo>
                    <a:pt x="43" y="683"/>
                  </a:lnTo>
                  <a:lnTo>
                    <a:pt x="17" y="772"/>
                  </a:lnTo>
                  <a:lnTo>
                    <a:pt x="0" y="853"/>
                  </a:lnTo>
                  <a:lnTo>
                    <a:pt x="0" y="922"/>
                  </a:lnTo>
                  <a:lnTo>
                    <a:pt x="5" y="985"/>
                  </a:lnTo>
                  <a:lnTo>
                    <a:pt x="17" y="1036"/>
                  </a:lnTo>
                  <a:lnTo>
                    <a:pt x="41" y="1089"/>
                  </a:lnTo>
                  <a:lnTo>
                    <a:pt x="74" y="1128"/>
                  </a:lnTo>
                  <a:lnTo>
                    <a:pt x="115" y="1157"/>
                  </a:lnTo>
                  <a:lnTo>
                    <a:pt x="196" y="1207"/>
                  </a:lnTo>
                  <a:lnTo>
                    <a:pt x="286" y="1230"/>
                  </a:lnTo>
                  <a:lnTo>
                    <a:pt x="378" y="1244"/>
                  </a:lnTo>
                  <a:lnTo>
                    <a:pt x="465" y="1232"/>
                  </a:lnTo>
                  <a:lnTo>
                    <a:pt x="540" y="1218"/>
                  </a:lnTo>
                  <a:lnTo>
                    <a:pt x="621" y="1183"/>
                  </a:lnTo>
                  <a:lnTo>
                    <a:pt x="690" y="1149"/>
                  </a:lnTo>
                  <a:lnTo>
                    <a:pt x="747" y="1103"/>
                  </a:lnTo>
                  <a:lnTo>
                    <a:pt x="816" y="1022"/>
                  </a:lnTo>
                  <a:lnTo>
                    <a:pt x="845" y="979"/>
                  </a:lnTo>
                  <a:lnTo>
                    <a:pt x="862" y="922"/>
                  </a:lnTo>
                  <a:lnTo>
                    <a:pt x="873" y="864"/>
                  </a:lnTo>
                  <a:lnTo>
                    <a:pt x="874" y="811"/>
                  </a:lnTo>
                  <a:lnTo>
                    <a:pt x="864" y="745"/>
                  </a:lnTo>
                  <a:lnTo>
                    <a:pt x="853" y="683"/>
                  </a:lnTo>
                  <a:lnTo>
                    <a:pt x="837" y="563"/>
                  </a:lnTo>
                  <a:lnTo>
                    <a:pt x="845" y="503"/>
                  </a:lnTo>
                  <a:lnTo>
                    <a:pt x="864" y="437"/>
                  </a:lnTo>
                  <a:lnTo>
                    <a:pt x="873" y="319"/>
                  </a:lnTo>
                  <a:lnTo>
                    <a:pt x="864" y="213"/>
                  </a:lnTo>
                  <a:lnTo>
                    <a:pt x="845" y="141"/>
                  </a:lnTo>
                  <a:lnTo>
                    <a:pt x="805" y="92"/>
                  </a:lnTo>
                  <a:lnTo>
                    <a:pt x="704" y="42"/>
                  </a:lnTo>
                  <a:lnTo>
                    <a:pt x="586" y="11"/>
                  </a:lnTo>
                  <a:lnTo>
                    <a:pt x="393" y="0"/>
                  </a:lnTo>
                  <a:lnTo>
                    <a:pt x="254" y="21"/>
                  </a:lnTo>
                  <a:close/>
                </a:path>
              </a:pathLst>
            </a:custGeom>
            <a:solidFill>
              <a:srgbClr val="FFE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321" name="Group 25">
              <a:extLst>
                <a:ext uri="{FF2B5EF4-FFF2-40B4-BE49-F238E27FC236}">
                  <a16:creationId xmlns:a16="http://schemas.microsoft.com/office/drawing/2014/main" id="{C702BE19-DD9D-B694-0A45-CA9BDAC464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6" y="1641"/>
              <a:ext cx="233" cy="255"/>
              <a:chOff x="2802" y="2002"/>
              <a:chExt cx="216" cy="233"/>
            </a:xfrm>
          </p:grpSpPr>
          <p:sp>
            <p:nvSpPr>
              <p:cNvPr id="55322" name="Freeform 26">
                <a:extLst>
                  <a:ext uri="{FF2B5EF4-FFF2-40B4-BE49-F238E27FC236}">
                    <a16:creationId xmlns:a16="http://schemas.microsoft.com/office/drawing/2014/main" id="{F97856F9-549C-72C6-4BE7-6154B9704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2" y="2206"/>
                <a:ext cx="216" cy="9"/>
              </a:xfrm>
              <a:custGeom>
                <a:avLst/>
                <a:gdLst>
                  <a:gd name="T0" fmla="*/ 0 w 431"/>
                  <a:gd name="T1" fmla="*/ 4 h 19"/>
                  <a:gd name="T2" fmla="*/ 39 w 431"/>
                  <a:gd name="T3" fmla="*/ 0 h 19"/>
                  <a:gd name="T4" fmla="*/ 98 w 431"/>
                  <a:gd name="T5" fmla="*/ 0 h 19"/>
                  <a:gd name="T6" fmla="*/ 151 w 431"/>
                  <a:gd name="T7" fmla="*/ 0 h 19"/>
                  <a:gd name="T8" fmla="*/ 217 w 431"/>
                  <a:gd name="T9" fmla="*/ 11 h 19"/>
                  <a:gd name="T10" fmla="*/ 292 w 431"/>
                  <a:gd name="T11" fmla="*/ 11 h 19"/>
                  <a:gd name="T12" fmla="*/ 365 w 431"/>
                  <a:gd name="T13" fmla="*/ 11 h 19"/>
                  <a:gd name="T14" fmla="*/ 431 w 431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1" h="19">
                    <a:moveTo>
                      <a:pt x="0" y="4"/>
                    </a:moveTo>
                    <a:lnTo>
                      <a:pt x="39" y="0"/>
                    </a:lnTo>
                    <a:lnTo>
                      <a:pt x="98" y="0"/>
                    </a:lnTo>
                    <a:lnTo>
                      <a:pt x="151" y="0"/>
                    </a:lnTo>
                    <a:lnTo>
                      <a:pt x="217" y="11"/>
                    </a:lnTo>
                    <a:lnTo>
                      <a:pt x="292" y="11"/>
                    </a:lnTo>
                    <a:lnTo>
                      <a:pt x="365" y="11"/>
                    </a:lnTo>
                    <a:lnTo>
                      <a:pt x="431" y="19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23" name="Freeform 27">
                <a:extLst>
                  <a:ext uri="{FF2B5EF4-FFF2-40B4-BE49-F238E27FC236}">
                    <a16:creationId xmlns:a16="http://schemas.microsoft.com/office/drawing/2014/main" id="{C04E4F99-9AE6-8930-5346-07CFE9A6E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7" y="2232"/>
                <a:ext cx="46" cy="3"/>
              </a:xfrm>
              <a:custGeom>
                <a:avLst/>
                <a:gdLst>
                  <a:gd name="T0" fmla="*/ 0 w 92"/>
                  <a:gd name="T1" fmla="*/ 5 h 5"/>
                  <a:gd name="T2" fmla="*/ 67 w 92"/>
                  <a:gd name="T3" fmla="*/ 0 h 5"/>
                  <a:gd name="T4" fmla="*/ 92 w 92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5">
                    <a:moveTo>
                      <a:pt x="0" y="5"/>
                    </a:moveTo>
                    <a:lnTo>
                      <a:pt x="67" y="0"/>
                    </a:lnTo>
                    <a:lnTo>
                      <a:pt x="92" y="5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24" name="Freeform 28">
                <a:extLst>
                  <a:ext uri="{FF2B5EF4-FFF2-40B4-BE49-F238E27FC236}">
                    <a16:creationId xmlns:a16="http://schemas.microsoft.com/office/drawing/2014/main" id="{4D502A61-7BF7-57CD-ABAE-AD1CE5935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9" y="2002"/>
                <a:ext cx="101" cy="155"/>
              </a:xfrm>
              <a:custGeom>
                <a:avLst/>
                <a:gdLst>
                  <a:gd name="T0" fmla="*/ 138 w 202"/>
                  <a:gd name="T1" fmla="*/ 0 h 309"/>
                  <a:gd name="T2" fmla="*/ 132 w 202"/>
                  <a:gd name="T3" fmla="*/ 53 h 309"/>
                  <a:gd name="T4" fmla="*/ 143 w 202"/>
                  <a:gd name="T5" fmla="*/ 104 h 309"/>
                  <a:gd name="T6" fmla="*/ 155 w 202"/>
                  <a:gd name="T7" fmla="*/ 139 h 309"/>
                  <a:gd name="T8" fmla="*/ 177 w 202"/>
                  <a:gd name="T9" fmla="*/ 190 h 309"/>
                  <a:gd name="T10" fmla="*/ 189 w 202"/>
                  <a:gd name="T11" fmla="*/ 223 h 309"/>
                  <a:gd name="T12" fmla="*/ 202 w 202"/>
                  <a:gd name="T13" fmla="*/ 264 h 309"/>
                  <a:gd name="T14" fmla="*/ 189 w 202"/>
                  <a:gd name="T15" fmla="*/ 293 h 309"/>
                  <a:gd name="T16" fmla="*/ 173 w 202"/>
                  <a:gd name="T17" fmla="*/ 303 h 309"/>
                  <a:gd name="T18" fmla="*/ 143 w 202"/>
                  <a:gd name="T19" fmla="*/ 309 h 309"/>
                  <a:gd name="T20" fmla="*/ 109 w 202"/>
                  <a:gd name="T21" fmla="*/ 293 h 309"/>
                  <a:gd name="T22" fmla="*/ 63 w 202"/>
                  <a:gd name="T23" fmla="*/ 287 h 309"/>
                  <a:gd name="T24" fmla="*/ 0 w 202"/>
                  <a:gd name="T25" fmla="*/ 297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2" h="309">
                    <a:moveTo>
                      <a:pt x="138" y="0"/>
                    </a:moveTo>
                    <a:lnTo>
                      <a:pt x="132" y="53"/>
                    </a:lnTo>
                    <a:lnTo>
                      <a:pt x="143" y="104"/>
                    </a:lnTo>
                    <a:lnTo>
                      <a:pt x="155" y="139"/>
                    </a:lnTo>
                    <a:lnTo>
                      <a:pt x="177" y="190"/>
                    </a:lnTo>
                    <a:lnTo>
                      <a:pt x="189" y="223"/>
                    </a:lnTo>
                    <a:lnTo>
                      <a:pt x="202" y="264"/>
                    </a:lnTo>
                    <a:lnTo>
                      <a:pt x="189" y="293"/>
                    </a:lnTo>
                    <a:lnTo>
                      <a:pt x="173" y="303"/>
                    </a:lnTo>
                    <a:lnTo>
                      <a:pt x="143" y="309"/>
                    </a:lnTo>
                    <a:lnTo>
                      <a:pt x="109" y="293"/>
                    </a:lnTo>
                    <a:lnTo>
                      <a:pt x="63" y="287"/>
                    </a:lnTo>
                    <a:lnTo>
                      <a:pt x="0" y="297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5325" name="Group 29">
              <a:extLst>
                <a:ext uri="{FF2B5EF4-FFF2-40B4-BE49-F238E27FC236}">
                  <a16:creationId xmlns:a16="http://schemas.microsoft.com/office/drawing/2014/main" id="{24B1B050-10BA-6B37-924C-500E34407A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2" y="1534"/>
              <a:ext cx="310" cy="29"/>
              <a:chOff x="2780" y="1904"/>
              <a:chExt cx="287" cy="26"/>
            </a:xfrm>
          </p:grpSpPr>
          <p:sp>
            <p:nvSpPr>
              <p:cNvPr id="55326" name="Freeform 30">
                <a:extLst>
                  <a:ext uri="{FF2B5EF4-FFF2-40B4-BE49-F238E27FC236}">
                    <a16:creationId xmlns:a16="http://schemas.microsoft.com/office/drawing/2014/main" id="{ABAD226C-F963-6625-84CD-9142393799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0" y="1904"/>
                <a:ext cx="116" cy="24"/>
              </a:xfrm>
              <a:custGeom>
                <a:avLst/>
                <a:gdLst>
                  <a:gd name="T0" fmla="*/ 0 w 232"/>
                  <a:gd name="T1" fmla="*/ 49 h 49"/>
                  <a:gd name="T2" fmla="*/ 33 w 232"/>
                  <a:gd name="T3" fmla="*/ 28 h 49"/>
                  <a:gd name="T4" fmla="*/ 64 w 232"/>
                  <a:gd name="T5" fmla="*/ 14 h 49"/>
                  <a:gd name="T6" fmla="*/ 98 w 232"/>
                  <a:gd name="T7" fmla="*/ 6 h 49"/>
                  <a:gd name="T8" fmla="*/ 126 w 232"/>
                  <a:gd name="T9" fmla="*/ 3 h 49"/>
                  <a:gd name="T10" fmla="*/ 148 w 232"/>
                  <a:gd name="T11" fmla="*/ 0 h 49"/>
                  <a:gd name="T12" fmla="*/ 187 w 232"/>
                  <a:gd name="T13" fmla="*/ 11 h 49"/>
                  <a:gd name="T14" fmla="*/ 232 w 232"/>
                  <a:gd name="T15" fmla="*/ 25 h 49"/>
                  <a:gd name="T16" fmla="*/ 230 w 232"/>
                  <a:gd name="T17" fmla="*/ 38 h 49"/>
                  <a:gd name="T18" fmla="*/ 211 w 232"/>
                  <a:gd name="T19" fmla="*/ 41 h 49"/>
                  <a:gd name="T20" fmla="*/ 187 w 232"/>
                  <a:gd name="T21" fmla="*/ 33 h 49"/>
                  <a:gd name="T22" fmla="*/ 146 w 232"/>
                  <a:gd name="T23" fmla="*/ 29 h 49"/>
                  <a:gd name="T24" fmla="*/ 120 w 232"/>
                  <a:gd name="T25" fmla="*/ 28 h 49"/>
                  <a:gd name="T26" fmla="*/ 96 w 232"/>
                  <a:gd name="T27" fmla="*/ 33 h 49"/>
                  <a:gd name="T28" fmla="*/ 64 w 232"/>
                  <a:gd name="T29" fmla="*/ 41 h 49"/>
                  <a:gd name="T30" fmla="*/ 36 w 232"/>
                  <a:gd name="T31" fmla="*/ 46 h 49"/>
                  <a:gd name="T32" fmla="*/ 0 w 232"/>
                  <a:gd name="T3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2" h="49">
                    <a:moveTo>
                      <a:pt x="0" y="49"/>
                    </a:moveTo>
                    <a:lnTo>
                      <a:pt x="33" y="28"/>
                    </a:lnTo>
                    <a:lnTo>
                      <a:pt x="64" y="14"/>
                    </a:lnTo>
                    <a:lnTo>
                      <a:pt x="98" y="6"/>
                    </a:lnTo>
                    <a:lnTo>
                      <a:pt x="126" y="3"/>
                    </a:lnTo>
                    <a:lnTo>
                      <a:pt x="148" y="0"/>
                    </a:lnTo>
                    <a:lnTo>
                      <a:pt x="187" y="11"/>
                    </a:lnTo>
                    <a:lnTo>
                      <a:pt x="232" y="25"/>
                    </a:lnTo>
                    <a:lnTo>
                      <a:pt x="230" y="38"/>
                    </a:lnTo>
                    <a:lnTo>
                      <a:pt x="211" y="41"/>
                    </a:lnTo>
                    <a:lnTo>
                      <a:pt x="187" y="33"/>
                    </a:lnTo>
                    <a:lnTo>
                      <a:pt x="146" y="29"/>
                    </a:lnTo>
                    <a:lnTo>
                      <a:pt x="120" y="28"/>
                    </a:lnTo>
                    <a:lnTo>
                      <a:pt x="96" y="33"/>
                    </a:lnTo>
                    <a:lnTo>
                      <a:pt x="64" y="41"/>
                    </a:lnTo>
                    <a:lnTo>
                      <a:pt x="36" y="46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804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27" name="Freeform 31">
                <a:extLst>
                  <a:ext uri="{FF2B5EF4-FFF2-40B4-BE49-F238E27FC236}">
                    <a16:creationId xmlns:a16="http://schemas.microsoft.com/office/drawing/2014/main" id="{C92EA79E-5869-25B5-30B4-A161B8DEBD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4" y="1906"/>
                <a:ext cx="113" cy="24"/>
              </a:xfrm>
              <a:custGeom>
                <a:avLst/>
                <a:gdLst>
                  <a:gd name="T0" fmla="*/ 226 w 226"/>
                  <a:gd name="T1" fmla="*/ 48 h 48"/>
                  <a:gd name="T2" fmla="*/ 194 w 226"/>
                  <a:gd name="T3" fmla="*/ 26 h 48"/>
                  <a:gd name="T4" fmla="*/ 162 w 226"/>
                  <a:gd name="T5" fmla="*/ 13 h 48"/>
                  <a:gd name="T6" fmla="*/ 131 w 226"/>
                  <a:gd name="T7" fmla="*/ 6 h 48"/>
                  <a:gd name="T8" fmla="*/ 104 w 226"/>
                  <a:gd name="T9" fmla="*/ 2 h 48"/>
                  <a:gd name="T10" fmla="*/ 83 w 226"/>
                  <a:gd name="T11" fmla="*/ 0 h 48"/>
                  <a:gd name="T12" fmla="*/ 45 w 226"/>
                  <a:gd name="T13" fmla="*/ 10 h 48"/>
                  <a:gd name="T14" fmla="*/ 0 w 226"/>
                  <a:gd name="T15" fmla="*/ 23 h 48"/>
                  <a:gd name="T16" fmla="*/ 3 w 226"/>
                  <a:gd name="T17" fmla="*/ 37 h 48"/>
                  <a:gd name="T18" fmla="*/ 21 w 226"/>
                  <a:gd name="T19" fmla="*/ 40 h 48"/>
                  <a:gd name="T20" fmla="*/ 45 w 226"/>
                  <a:gd name="T21" fmla="*/ 32 h 48"/>
                  <a:gd name="T22" fmla="*/ 85 w 226"/>
                  <a:gd name="T23" fmla="*/ 29 h 48"/>
                  <a:gd name="T24" fmla="*/ 110 w 226"/>
                  <a:gd name="T25" fmla="*/ 26 h 48"/>
                  <a:gd name="T26" fmla="*/ 133 w 226"/>
                  <a:gd name="T27" fmla="*/ 32 h 48"/>
                  <a:gd name="T28" fmla="*/ 162 w 226"/>
                  <a:gd name="T29" fmla="*/ 40 h 48"/>
                  <a:gd name="T30" fmla="*/ 191 w 226"/>
                  <a:gd name="T31" fmla="*/ 46 h 48"/>
                  <a:gd name="T32" fmla="*/ 226 w 226"/>
                  <a:gd name="T3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" h="48">
                    <a:moveTo>
                      <a:pt x="226" y="48"/>
                    </a:moveTo>
                    <a:lnTo>
                      <a:pt x="194" y="26"/>
                    </a:lnTo>
                    <a:lnTo>
                      <a:pt x="162" y="13"/>
                    </a:lnTo>
                    <a:lnTo>
                      <a:pt x="131" y="6"/>
                    </a:lnTo>
                    <a:lnTo>
                      <a:pt x="104" y="2"/>
                    </a:lnTo>
                    <a:lnTo>
                      <a:pt x="83" y="0"/>
                    </a:lnTo>
                    <a:lnTo>
                      <a:pt x="45" y="10"/>
                    </a:lnTo>
                    <a:lnTo>
                      <a:pt x="0" y="23"/>
                    </a:lnTo>
                    <a:lnTo>
                      <a:pt x="3" y="37"/>
                    </a:lnTo>
                    <a:lnTo>
                      <a:pt x="21" y="40"/>
                    </a:lnTo>
                    <a:lnTo>
                      <a:pt x="45" y="32"/>
                    </a:lnTo>
                    <a:lnTo>
                      <a:pt x="85" y="29"/>
                    </a:lnTo>
                    <a:lnTo>
                      <a:pt x="110" y="26"/>
                    </a:lnTo>
                    <a:lnTo>
                      <a:pt x="133" y="32"/>
                    </a:lnTo>
                    <a:lnTo>
                      <a:pt x="162" y="40"/>
                    </a:lnTo>
                    <a:lnTo>
                      <a:pt x="191" y="46"/>
                    </a:lnTo>
                    <a:lnTo>
                      <a:pt x="226" y="48"/>
                    </a:lnTo>
                    <a:close/>
                  </a:path>
                </a:pathLst>
              </a:custGeom>
              <a:solidFill>
                <a:srgbClr val="804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5328" name="Freeform 32">
              <a:extLst>
                <a:ext uri="{FF2B5EF4-FFF2-40B4-BE49-F238E27FC236}">
                  <a16:creationId xmlns:a16="http://schemas.microsoft.com/office/drawing/2014/main" id="{6D0994FE-E320-7E2F-B58E-340656259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8" y="1296"/>
              <a:ext cx="488" cy="321"/>
            </a:xfrm>
            <a:custGeom>
              <a:avLst/>
              <a:gdLst>
                <a:gd name="T0" fmla="*/ 23 w 903"/>
                <a:gd name="T1" fmla="*/ 580 h 586"/>
                <a:gd name="T2" fmla="*/ 67 w 903"/>
                <a:gd name="T3" fmla="*/ 586 h 586"/>
                <a:gd name="T4" fmla="*/ 57 w 903"/>
                <a:gd name="T5" fmla="*/ 503 h 586"/>
                <a:gd name="T6" fmla="*/ 110 w 903"/>
                <a:gd name="T7" fmla="*/ 428 h 586"/>
                <a:gd name="T8" fmla="*/ 114 w 903"/>
                <a:gd name="T9" fmla="*/ 337 h 586"/>
                <a:gd name="T10" fmla="*/ 179 w 903"/>
                <a:gd name="T11" fmla="*/ 286 h 586"/>
                <a:gd name="T12" fmla="*/ 179 w 903"/>
                <a:gd name="T13" fmla="*/ 212 h 586"/>
                <a:gd name="T14" fmla="*/ 235 w 903"/>
                <a:gd name="T15" fmla="*/ 207 h 586"/>
                <a:gd name="T16" fmla="*/ 287 w 903"/>
                <a:gd name="T17" fmla="*/ 166 h 586"/>
                <a:gd name="T18" fmla="*/ 372 w 903"/>
                <a:gd name="T19" fmla="*/ 217 h 586"/>
                <a:gd name="T20" fmla="*/ 390 w 903"/>
                <a:gd name="T21" fmla="*/ 189 h 586"/>
                <a:gd name="T22" fmla="*/ 476 w 903"/>
                <a:gd name="T23" fmla="*/ 217 h 586"/>
                <a:gd name="T24" fmla="*/ 453 w 903"/>
                <a:gd name="T25" fmla="*/ 166 h 586"/>
                <a:gd name="T26" fmla="*/ 563 w 903"/>
                <a:gd name="T27" fmla="*/ 229 h 586"/>
                <a:gd name="T28" fmla="*/ 574 w 903"/>
                <a:gd name="T29" fmla="*/ 189 h 586"/>
                <a:gd name="T30" fmla="*/ 673 w 903"/>
                <a:gd name="T31" fmla="*/ 252 h 586"/>
                <a:gd name="T32" fmla="*/ 724 w 903"/>
                <a:gd name="T33" fmla="*/ 240 h 586"/>
                <a:gd name="T34" fmla="*/ 752 w 903"/>
                <a:gd name="T35" fmla="*/ 303 h 586"/>
                <a:gd name="T36" fmla="*/ 787 w 903"/>
                <a:gd name="T37" fmla="*/ 296 h 586"/>
                <a:gd name="T38" fmla="*/ 814 w 903"/>
                <a:gd name="T39" fmla="*/ 341 h 586"/>
                <a:gd name="T40" fmla="*/ 790 w 903"/>
                <a:gd name="T41" fmla="*/ 421 h 586"/>
                <a:gd name="T42" fmla="*/ 799 w 903"/>
                <a:gd name="T43" fmla="*/ 488 h 586"/>
                <a:gd name="T44" fmla="*/ 820 w 903"/>
                <a:gd name="T45" fmla="*/ 574 h 586"/>
                <a:gd name="T46" fmla="*/ 845 w 903"/>
                <a:gd name="T47" fmla="*/ 574 h 586"/>
                <a:gd name="T48" fmla="*/ 872 w 903"/>
                <a:gd name="T49" fmla="*/ 517 h 586"/>
                <a:gd name="T50" fmla="*/ 890 w 903"/>
                <a:gd name="T51" fmla="*/ 463 h 586"/>
                <a:gd name="T52" fmla="*/ 903 w 903"/>
                <a:gd name="T53" fmla="*/ 383 h 586"/>
                <a:gd name="T54" fmla="*/ 890 w 903"/>
                <a:gd name="T55" fmla="*/ 264 h 586"/>
                <a:gd name="T56" fmla="*/ 844 w 903"/>
                <a:gd name="T57" fmla="*/ 182 h 586"/>
                <a:gd name="T58" fmla="*/ 810 w 903"/>
                <a:gd name="T59" fmla="*/ 132 h 586"/>
                <a:gd name="T60" fmla="*/ 752 w 903"/>
                <a:gd name="T61" fmla="*/ 79 h 586"/>
                <a:gd name="T62" fmla="*/ 667 w 903"/>
                <a:gd name="T63" fmla="*/ 40 h 586"/>
                <a:gd name="T64" fmla="*/ 580 w 903"/>
                <a:gd name="T65" fmla="*/ 16 h 586"/>
                <a:gd name="T66" fmla="*/ 453 w 903"/>
                <a:gd name="T67" fmla="*/ 0 h 586"/>
                <a:gd name="T68" fmla="*/ 337 w 903"/>
                <a:gd name="T69" fmla="*/ 16 h 586"/>
                <a:gd name="T70" fmla="*/ 258 w 903"/>
                <a:gd name="T71" fmla="*/ 22 h 586"/>
                <a:gd name="T72" fmla="*/ 196 w 903"/>
                <a:gd name="T73" fmla="*/ 44 h 586"/>
                <a:gd name="T74" fmla="*/ 121 w 903"/>
                <a:gd name="T75" fmla="*/ 90 h 586"/>
                <a:gd name="T76" fmla="*/ 57 w 903"/>
                <a:gd name="T77" fmla="*/ 172 h 586"/>
                <a:gd name="T78" fmla="*/ 29 w 903"/>
                <a:gd name="T79" fmla="*/ 223 h 586"/>
                <a:gd name="T80" fmla="*/ 0 w 903"/>
                <a:gd name="T81" fmla="*/ 326 h 586"/>
                <a:gd name="T82" fmla="*/ 0 w 903"/>
                <a:gd name="T83" fmla="*/ 440 h 586"/>
                <a:gd name="T84" fmla="*/ 0 w 903"/>
                <a:gd name="T85" fmla="*/ 516 h 586"/>
                <a:gd name="T86" fmla="*/ 23 w 903"/>
                <a:gd name="T87" fmla="*/ 58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3" h="586">
                  <a:moveTo>
                    <a:pt x="23" y="580"/>
                  </a:moveTo>
                  <a:lnTo>
                    <a:pt x="67" y="586"/>
                  </a:lnTo>
                  <a:lnTo>
                    <a:pt x="57" y="503"/>
                  </a:lnTo>
                  <a:lnTo>
                    <a:pt x="110" y="428"/>
                  </a:lnTo>
                  <a:lnTo>
                    <a:pt x="114" y="337"/>
                  </a:lnTo>
                  <a:lnTo>
                    <a:pt x="179" y="286"/>
                  </a:lnTo>
                  <a:lnTo>
                    <a:pt x="179" y="212"/>
                  </a:lnTo>
                  <a:lnTo>
                    <a:pt x="235" y="207"/>
                  </a:lnTo>
                  <a:lnTo>
                    <a:pt x="287" y="166"/>
                  </a:lnTo>
                  <a:lnTo>
                    <a:pt x="372" y="217"/>
                  </a:lnTo>
                  <a:lnTo>
                    <a:pt x="390" y="189"/>
                  </a:lnTo>
                  <a:lnTo>
                    <a:pt x="476" y="217"/>
                  </a:lnTo>
                  <a:lnTo>
                    <a:pt x="453" y="166"/>
                  </a:lnTo>
                  <a:lnTo>
                    <a:pt x="563" y="229"/>
                  </a:lnTo>
                  <a:lnTo>
                    <a:pt x="574" y="189"/>
                  </a:lnTo>
                  <a:lnTo>
                    <a:pt x="673" y="252"/>
                  </a:lnTo>
                  <a:lnTo>
                    <a:pt x="724" y="240"/>
                  </a:lnTo>
                  <a:lnTo>
                    <a:pt x="752" y="303"/>
                  </a:lnTo>
                  <a:lnTo>
                    <a:pt x="787" y="296"/>
                  </a:lnTo>
                  <a:lnTo>
                    <a:pt x="814" y="341"/>
                  </a:lnTo>
                  <a:lnTo>
                    <a:pt x="790" y="421"/>
                  </a:lnTo>
                  <a:lnTo>
                    <a:pt x="799" y="488"/>
                  </a:lnTo>
                  <a:lnTo>
                    <a:pt x="820" y="574"/>
                  </a:lnTo>
                  <a:lnTo>
                    <a:pt x="845" y="574"/>
                  </a:lnTo>
                  <a:lnTo>
                    <a:pt x="872" y="517"/>
                  </a:lnTo>
                  <a:lnTo>
                    <a:pt x="890" y="463"/>
                  </a:lnTo>
                  <a:lnTo>
                    <a:pt x="903" y="383"/>
                  </a:lnTo>
                  <a:lnTo>
                    <a:pt x="890" y="264"/>
                  </a:lnTo>
                  <a:lnTo>
                    <a:pt x="844" y="182"/>
                  </a:lnTo>
                  <a:lnTo>
                    <a:pt x="810" y="132"/>
                  </a:lnTo>
                  <a:lnTo>
                    <a:pt x="752" y="79"/>
                  </a:lnTo>
                  <a:lnTo>
                    <a:pt x="667" y="40"/>
                  </a:lnTo>
                  <a:lnTo>
                    <a:pt x="580" y="16"/>
                  </a:lnTo>
                  <a:lnTo>
                    <a:pt x="453" y="0"/>
                  </a:lnTo>
                  <a:lnTo>
                    <a:pt x="337" y="16"/>
                  </a:lnTo>
                  <a:lnTo>
                    <a:pt x="258" y="22"/>
                  </a:lnTo>
                  <a:lnTo>
                    <a:pt x="196" y="44"/>
                  </a:lnTo>
                  <a:lnTo>
                    <a:pt x="121" y="90"/>
                  </a:lnTo>
                  <a:lnTo>
                    <a:pt x="57" y="172"/>
                  </a:lnTo>
                  <a:lnTo>
                    <a:pt x="29" y="223"/>
                  </a:lnTo>
                  <a:lnTo>
                    <a:pt x="0" y="326"/>
                  </a:lnTo>
                  <a:lnTo>
                    <a:pt x="0" y="440"/>
                  </a:lnTo>
                  <a:lnTo>
                    <a:pt x="0" y="516"/>
                  </a:lnTo>
                  <a:lnTo>
                    <a:pt x="23" y="580"/>
                  </a:lnTo>
                  <a:close/>
                </a:path>
              </a:pathLst>
            </a:custGeom>
            <a:solidFill>
              <a:srgbClr val="804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5329" name="Group 33">
              <a:extLst>
                <a:ext uri="{FF2B5EF4-FFF2-40B4-BE49-F238E27FC236}">
                  <a16:creationId xmlns:a16="http://schemas.microsoft.com/office/drawing/2014/main" id="{E6970E6A-7751-999B-E7E8-0919A6C6AC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7" y="1574"/>
              <a:ext cx="466" cy="136"/>
              <a:chOff x="2692" y="1940"/>
              <a:chExt cx="431" cy="125"/>
            </a:xfrm>
          </p:grpSpPr>
          <p:grpSp>
            <p:nvGrpSpPr>
              <p:cNvPr id="55330" name="Group 34">
                <a:extLst>
                  <a:ext uri="{FF2B5EF4-FFF2-40B4-BE49-F238E27FC236}">
                    <a16:creationId xmlns:a16="http://schemas.microsoft.com/office/drawing/2014/main" id="{6F644201-3006-8030-D2C7-94BF72C95A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55331" name="Freeform 35">
                  <a:extLst>
                    <a:ext uri="{FF2B5EF4-FFF2-40B4-BE49-F238E27FC236}">
                      <a16:creationId xmlns:a16="http://schemas.microsoft.com/office/drawing/2014/main" id="{661858AF-D43F-18D4-DF88-9C8D31979C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6" y="1940"/>
                  <a:ext cx="155" cy="124"/>
                </a:xfrm>
                <a:custGeom>
                  <a:avLst/>
                  <a:gdLst>
                    <a:gd name="T0" fmla="*/ 30 w 309"/>
                    <a:gd name="T1" fmla="*/ 13 h 246"/>
                    <a:gd name="T2" fmla="*/ 88 w 309"/>
                    <a:gd name="T3" fmla="*/ 0 h 246"/>
                    <a:gd name="T4" fmla="*/ 150 w 309"/>
                    <a:gd name="T5" fmla="*/ 0 h 246"/>
                    <a:gd name="T6" fmla="*/ 243 w 309"/>
                    <a:gd name="T7" fmla="*/ 7 h 246"/>
                    <a:gd name="T8" fmla="*/ 276 w 309"/>
                    <a:gd name="T9" fmla="*/ 13 h 246"/>
                    <a:gd name="T10" fmla="*/ 309 w 309"/>
                    <a:gd name="T11" fmla="*/ 29 h 246"/>
                    <a:gd name="T12" fmla="*/ 309 w 309"/>
                    <a:gd name="T13" fmla="*/ 65 h 246"/>
                    <a:gd name="T14" fmla="*/ 309 w 309"/>
                    <a:gd name="T15" fmla="*/ 105 h 246"/>
                    <a:gd name="T16" fmla="*/ 299 w 309"/>
                    <a:gd name="T17" fmla="*/ 142 h 246"/>
                    <a:gd name="T18" fmla="*/ 288 w 309"/>
                    <a:gd name="T19" fmla="*/ 167 h 246"/>
                    <a:gd name="T20" fmla="*/ 279 w 309"/>
                    <a:gd name="T21" fmla="*/ 190 h 246"/>
                    <a:gd name="T22" fmla="*/ 266 w 309"/>
                    <a:gd name="T23" fmla="*/ 208 h 246"/>
                    <a:gd name="T24" fmla="*/ 248 w 309"/>
                    <a:gd name="T25" fmla="*/ 225 h 246"/>
                    <a:gd name="T26" fmla="*/ 218 w 309"/>
                    <a:gd name="T27" fmla="*/ 235 h 246"/>
                    <a:gd name="T28" fmla="*/ 180 w 309"/>
                    <a:gd name="T29" fmla="*/ 242 h 246"/>
                    <a:gd name="T30" fmla="*/ 137 w 309"/>
                    <a:gd name="T31" fmla="*/ 246 h 246"/>
                    <a:gd name="T32" fmla="*/ 103 w 309"/>
                    <a:gd name="T33" fmla="*/ 242 h 246"/>
                    <a:gd name="T34" fmla="*/ 75 w 309"/>
                    <a:gd name="T35" fmla="*/ 237 h 246"/>
                    <a:gd name="T36" fmla="*/ 47 w 309"/>
                    <a:gd name="T37" fmla="*/ 225 h 246"/>
                    <a:gd name="T38" fmla="*/ 23 w 309"/>
                    <a:gd name="T39" fmla="*/ 204 h 246"/>
                    <a:gd name="T40" fmla="*/ 11 w 309"/>
                    <a:gd name="T41" fmla="*/ 184 h 246"/>
                    <a:gd name="T42" fmla="*/ 0 w 309"/>
                    <a:gd name="T43" fmla="*/ 133 h 246"/>
                    <a:gd name="T44" fmla="*/ 0 w 309"/>
                    <a:gd name="T45" fmla="*/ 87 h 246"/>
                    <a:gd name="T46" fmla="*/ 0 w 309"/>
                    <a:gd name="T47" fmla="*/ 41 h 246"/>
                    <a:gd name="T48" fmla="*/ 30 w 309"/>
                    <a:gd name="T49" fmla="*/ 13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32" name="Freeform 36">
                  <a:extLst>
                    <a:ext uri="{FF2B5EF4-FFF2-40B4-BE49-F238E27FC236}">
                      <a16:creationId xmlns:a16="http://schemas.microsoft.com/office/drawing/2014/main" id="{A9317F8A-85E3-AD27-2E3D-4DF38287CA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943"/>
                  <a:ext cx="154" cy="122"/>
                </a:xfrm>
                <a:custGeom>
                  <a:avLst/>
                  <a:gdLst>
                    <a:gd name="T0" fmla="*/ 269 w 308"/>
                    <a:gd name="T1" fmla="*/ 12 h 245"/>
                    <a:gd name="T2" fmla="*/ 212 w 308"/>
                    <a:gd name="T3" fmla="*/ 2 h 245"/>
                    <a:gd name="T4" fmla="*/ 158 w 308"/>
                    <a:gd name="T5" fmla="*/ 2 h 245"/>
                    <a:gd name="T6" fmla="*/ 107 w 308"/>
                    <a:gd name="T7" fmla="*/ 0 h 245"/>
                    <a:gd name="T8" fmla="*/ 61 w 308"/>
                    <a:gd name="T9" fmla="*/ 3 h 245"/>
                    <a:gd name="T10" fmla="*/ 28 w 308"/>
                    <a:gd name="T11" fmla="*/ 12 h 245"/>
                    <a:gd name="T12" fmla="*/ 0 w 308"/>
                    <a:gd name="T13" fmla="*/ 26 h 245"/>
                    <a:gd name="T14" fmla="*/ 0 w 308"/>
                    <a:gd name="T15" fmla="*/ 107 h 245"/>
                    <a:gd name="T16" fmla="*/ 8 w 308"/>
                    <a:gd name="T17" fmla="*/ 153 h 245"/>
                    <a:gd name="T18" fmla="*/ 22 w 308"/>
                    <a:gd name="T19" fmla="*/ 185 h 245"/>
                    <a:gd name="T20" fmla="*/ 39 w 308"/>
                    <a:gd name="T21" fmla="*/ 207 h 245"/>
                    <a:gd name="T22" fmla="*/ 57 w 308"/>
                    <a:gd name="T23" fmla="*/ 220 h 245"/>
                    <a:gd name="T24" fmla="*/ 80 w 308"/>
                    <a:gd name="T25" fmla="*/ 232 h 245"/>
                    <a:gd name="T26" fmla="*/ 102 w 308"/>
                    <a:gd name="T27" fmla="*/ 239 h 245"/>
                    <a:gd name="T28" fmla="*/ 128 w 308"/>
                    <a:gd name="T29" fmla="*/ 242 h 245"/>
                    <a:gd name="T30" fmla="*/ 157 w 308"/>
                    <a:gd name="T31" fmla="*/ 245 h 245"/>
                    <a:gd name="T32" fmla="*/ 205 w 308"/>
                    <a:gd name="T33" fmla="*/ 242 h 245"/>
                    <a:gd name="T34" fmla="*/ 235 w 308"/>
                    <a:gd name="T35" fmla="*/ 235 h 245"/>
                    <a:gd name="T36" fmla="*/ 262 w 308"/>
                    <a:gd name="T37" fmla="*/ 226 h 245"/>
                    <a:gd name="T38" fmla="*/ 283 w 308"/>
                    <a:gd name="T39" fmla="*/ 200 h 245"/>
                    <a:gd name="T40" fmla="*/ 297 w 308"/>
                    <a:gd name="T41" fmla="*/ 168 h 245"/>
                    <a:gd name="T42" fmla="*/ 308 w 308"/>
                    <a:gd name="T43" fmla="*/ 134 h 245"/>
                    <a:gd name="T44" fmla="*/ 308 w 308"/>
                    <a:gd name="T45" fmla="*/ 87 h 245"/>
                    <a:gd name="T46" fmla="*/ 308 w 308"/>
                    <a:gd name="T47" fmla="*/ 42 h 245"/>
                    <a:gd name="T48" fmla="*/ 269 w 308"/>
                    <a:gd name="T49" fmla="*/ 12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33" name="Freeform 37">
                  <a:extLst>
                    <a:ext uri="{FF2B5EF4-FFF2-40B4-BE49-F238E27FC236}">
                      <a16:creationId xmlns:a16="http://schemas.microsoft.com/office/drawing/2014/main" id="{CFEADD58-BF96-A3C4-A81B-37E66D9C0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" y="1958"/>
                  <a:ext cx="22" cy="16"/>
                </a:xfrm>
                <a:custGeom>
                  <a:avLst/>
                  <a:gdLst>
                    <a:gd name="T0" fmla="*/ 0 w 45"/>
                    <a:gd name="T1" fmla="*/ 10 h 33"/>
                    <a:gd name="T2" fmla="*/ 7 w 45"/>
                    <a:gd name="T3" fmla="*/ 3 h 33"/>
                    <a:gd name="T4" fmla="*/ 17 w 45"/>
                    <a:gd name="T5" fmla="*/ 0 h 33"/>
                    <a:gd name="T6" fmla="*/ 31 w 45"/>
                    <a:gd name="T7" fmla="*/ 0 h 33"/>
                    <a:gd name="T8" fmla="*/ 41 w 45"/>
                    <a:gd name="T9" fmla="*/ 6 h 33"/>
                    <a:gd name="T10" fmla="*/ 45 w 45"/>
                    <a:gd name="T11" fmla="*/ 31 h 33"/>
                    <a:gd name="T12" fmla="*/ 34 w 45"/>
                    <a:gd name="T13" fmla="*/ 29 h 33"/>
                    <a:gd name="T14" fmla="*/ 25 w 45"/>
                    <a:gd name="T15" fmla="*/ 24 h 33"/>
                    <a:gd name="T16" fmla="*/ 13 w 45"/>
                    <a:gd name="T17" fmla="*/ 29 h 33"/>
                    <a:gd name="T18" fmla="*/ 2 w 45"/>
                    <a:gd name="T19" fmla="*/ 33 h 33"/>
                    <a:gd name="T20" fmla="*/ 0 w 45"/>
                    <a:gd name="T21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34" name="Freeform 38">
                  <a:extLst>
                    <a:ext uri="{FF2B5EF4-FFF2-40B4-BE49-F238E27FC236}">
                      <a16:creationId xmlns:a16="http://schemas.microsoft.com/office/drawing/2014/main" id="{82CF1D5C-0AA2-35FB-D7E4-FF187D35B0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1951"/>
                  <a:ext cx="65" cy="26"/>
                </a:xfrm>
                <a:custGeom>
                  <a:avLst/>
                  <a:gdLst>
                    <a:gd name="T0" fmla="*/ 128 w 128"/>
                    <a:gd name="T1" fmla="*/ 17 h 52"/>
                    <a:gd name="T2" fmla="*/ 128 w 128"/>
                    <a:gd name="T3" fmla="*/ 52 h 52"/>
                    <a:gd name="T4" fmla="*/ 14 w 128"/>
                    <a:gd name="T5" fmla="*/ 20 h 52"/>
                    <a:gd name="T6" fmla="*/ 0 w 128"/>
                    <a:gd name="T7" fmla="*/ 0 h 52"/>
                    <a:gd name="T8" fmla="*/ 128 w 128"/>
                    <a:gd name="T9" fmla="*/ 1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35" name="Freeform 39">
                  <a:extLst>
                    <a:ext uri="{FF2B5EF4-FFF2-40B4-BE49-F238E27FC236}">
                      <a16:creationId xmlns:a16="http://schemas.microsoft.com/office/drawing/2014/main" id="{61E37393-69D6-B7F9-16B9-A458370357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29 h 54"/>
                    <a:gd name="T2" fmla="*/ 0 w 74"/>
                    <a:gd name="T3" fmla="*/ 54 h 54"/>
                    <a:gd name="T4" fmla="*/ 70 w 74"/>
                    <a:gd name="T5" fmla="*/ 22 h 54"/>
                    <a:gd name="T6" fmla="*/ 74 w 74"/>
                    <a:gd name="T7" fmla="*/ 0 h 54"/>
                    <a:gd name="T8" fmla="*/ 0 w 74"/>
                    <a:gd name="T9" fmla="*/ 2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336" name="Group 40">
                <a:extLst>
                  <a:ext uri="{FF2B5EF4-FFF2-40B4-BE49-F238E27FC236}">
                    <a16:creationId xmlns:a16="http://schemas.microsoft.com/office/drawing/2014/main" id="{EC5A3A97-6C7D-C3C3-05DC-32D256AAD1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55337" name="Oval 41">
                  <a:extLst>
                    <a:ext uri="{FF2B5EF4-FFF2-40B4-BE49-F238E27FC236}">
                      <a16:creationId xmlns:a16="http://schemas.microsoft.com/office/drawing/2014/main" id="{4A7139A4-E484-D625-68C2-44D36B19F3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3" y="1970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38" name="Oval 42">
                  <a:extLst>
                    <a:ext uri="{FF2B5EF4-FFF2-40B4-BE49-F238E27FC236}">
                      <a16:creationId xmlns:a16="http://schemas.microsoft.com/office/drawing/2014/main" id="{27B762FE-697C-5710-3D82-AB20CA025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5339" name="Group 43">
                <a:extLst>
                  <a:ext uri="{FF2B5EF4-FFF2-40B4-BE49-F238E27FC236}">
                    <a16:creationId xmlns:a16="http://schemas.microsoft.com/office/drawing/2014/main" id="{3DEEE0BE-959A-BC33-38A9-56B1BB1F5C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55340" name="Oval 44">
                  <a:extLst>
                    <a:ext uri="{FF2B5EF4-FFF2-40B4-BE49-F238E27FC236}">
                      <a16:creationId xmlns:a16="http://schemas.microsoft.com/office/drawing/2014/main" id="{716C87F4-94A0-4632-DF3D-CCB578C145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975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41" name="Oval 45">
                  <a:extLst>
                    <a:ext uri="{FF2B5EF4-FFF2-40B4-BE49-F238E27FC236}">
                      <a16:creationId xmlns:a16="http://schemas.microsoft.com/office/drawing/2014/main" id="{36B00EA1-130B-0C00-7170-63B7700171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8" y="1982"/>
                  <a:ext cx="35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55342" name="AutoShape 46">
            <a:extLst>
              <a:ext uri="{FF2B5EF4-FFF2-40B4-BE49-F238E27FC236}">
                <a16:creationId xmlns:a16="http://schemas.microsoft.com/office/drawing/2014/main" id="{962B9478-F3AF-0A19-2B4C-02B3DADC4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286000"/>
            <a:ext cx="2895600" cy="990600"/>
          </a:xfrm>
          <a:prstGeom prst="cloudCallout">
            <a:avLst>
              <a:gd name="adj1" fmla="val -49727"/>
              <a:gd name="adj2" fmla="val 126444"/>
            </a:avLst>
          </a:prstGeom>
          <a:gradFill rotWithShape="0">
            <a:gsLst>
              <a:gs pos="0">
                <a:srgbClr val="CCFFFF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2000" b="1">
                <a:latin typeface="Arial" panose="020B0604020202020204" pitchFamily="34" charset="0"/>
              </a:rPr>
              <a:t>A bit wasteful, isn’t it?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553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553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8" grpId="0" animBg="1" autoUpdateAnimBg="0"/>
      <p:bldP spid="55309" grpId="0" animBg="1" autoUpdateAnimBg="0"/>
      <p:bldP spid="55310" grpId="0" animBg="1" autoUpdateAnimBg="0"/>
      <p:bldP spid="5534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2" name="Text Box 1032">
            <a:extLst>
              <a:ext uri="{FF2B5EF4-FFF2-40B4-BE49-F238E27FC236}">
                <a16:creationId xmlns:a16="http://schemas.microsoft.com/office/drawing/2014/main" id="{2A5A85F0-FC7C-7D90-9551-42238404E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accent2"/>
                </a:solidFill>
                <a:latin typeface="楷体_GB2312" pitchFamily="49" charset="-122"/>
                <a:sym typeface="Wingdings" panose="05000000000000000000" pitchFamily="2" charset="2"/>
              </a:rPr>
              <a:t> </a:t>
            </a:r>
            <a:r>
              <a:rPr lang="en-US" altLang="zh-CN" sz="2400" b="1"/>
              <a:t>Gauss - Seidel Iterative Method</a:t>
            </a:r>
          </a:p>
        </p:txBody>
      </p:sp>
      <p:grpSp>
        <p:nvGrpSpPr>
          <p:cNvPr id="67683" name="Group 1123">
            <a:extLst>
              <a:ext uri="{FF2B5EF4-FFF2-40B4-BE49-F238E27FC236}">
                <a16:creationId xmlns:a16="http://schemas.microsoft.com/office/drawing/2014/main" id="{EC4DA646-CECC-B451-40F4-034914DF8BF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838200"/>
            <a:ext cx="8534400" cy="3048000"/>
            <a:chOff x="144" y="528"/>
            <a:chExt cx="5376" cy="1920"/>
          </a:xfrm>
        </p:grpSpPr>
        <p:sp>
          <p:nvSpPr>
            <p:cNvPr id="67611" name="AutoShape 1051">
              <a:extLst>
                <a:ext uri="{FF2B5EF4-FFF2-40B4-BE49-F238E27FC236}">
                  <a16:creationId xmlns:a16="http://schemas.microsoft.com/office/drawing/2014/main" id="{A062AF0A-B6B4-2B91-50F2-1E7F726E5E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528"/>
              <a:ext cx="5088" cy="1920"/>
            </a:xfrm>
            <a:prstGeom prst="wedgeEllipseCallout">
              <a:avLst>
                <a:gd name="adj1" fmla="val -8551"/>
                <a:gd name="adj2" fmla="val -5051"/>
              </a:avLst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zh-CN"/>
            </a:p>
          </p:txBody>
        </p:sp>
        <p:grpSp>
          <p:nvGrpSpPr>
            <p:cNvPr id="67610" name="Group 1050">
              <a:extLst>
                <a:ext uri="{FF2B5EF4-FFF2-40B4-BE49-F238E27FC236}">
                  <a16:creationId xmlns:a16="http://schemas.microsoft.com/office/drawing/2014/main" id="{73AB53B0-B042-426B-B686-6C9CAA8FA2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912"/>
              <a:ext cx="4944" cy="1440"/>
              <a:chOff x="408" y="624"/>
              <a:chExt cx="4944" cy="1440"/>
            </a:xfrm>
          </p:grpSpPr>
          <p:sp>
            <p:nvSpPr>
              <p:cNvPr id="67596" name="Rectangle 1036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1B0E1666-A8B9-D356-1B12-E46FDBC22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" y="624"/>
                <a:ext cx="4944" cy="1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 marL="342900" indent="-3429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Tahoma" panose="020B0604030504040204" pitchFamily="34" charset="0"/>
                    <a:ea typeface="楷体_GB2312" pitchFamily="49" charset="-122"/>
                  </a:rPr>
                  <a:t> </a:t>
                </a:r>
                <a:r>
                  <a:rPr lang="en-US" altLang="zh-CN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rPr>
                  <a:t>Jacobi</a:t>
                </a:r>
                <a:r>
                  <a:rPr lang="zh-CN" altLang="en-US" b="1">
                    <a:solidFill>
                      <a:schemeClr val="tx2"/>
                    </a:solidFill>
                    <a:latin typeface="楷体_GB2312" pitchFamily="49" charset="-122"/>
                    <a:ea typeface="楷体_GB2312" pitchFamily="49" charset="-122"/>
                  </a:rPr>
                  <a:t>迭代</a:t>
                </a:r>
                <a:r>
                  <a:rPr lang="zh-CN" altLang="en-US" b="1">
                    <a:latin typeface="Tahoma" panose="020B0604030504040204" pitchFamily="34" charset="0"/>
                    <a:ea typeface="楷体_GB2312" pitchFamily="49" charset="-122"/>
                  </a:rPr>
                  <a:t>的计算一般按        ，     ，    ，    的</a:t>
                </a:r>
              </a:p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zh-CN" altLang="en-US" b="1">
                    <a:latin typeface="Tahoma" panose="020B0604030504040204" pitchFamily="34" charset="0"/>
                    <a:ea typeface="楷体_GB2312" pitchFamily="49" charset="-122"/>
                  </a:rPr>
                  <a:t>次序进行，注意到计算       时，     ，    ，     已</a:t>
                </a:r>
              </a:p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zh-CN" altLang="en-US" b="1">
                    <a:latin typeface="Tahoma" panose="020B0604030504040204" pitchFamily="34" charset="0"/>
                    <a:ea typeface="楷体_GB2312" pitchFamily="49" charset="-122"/>
                  </a:rPr>
                  <a:t>经算好，而</a:t>
                </a:r>
                <a:r>
                  <a:rPr lang="en-US" altLang="zh-CN" b="1">
                    <a:latin typeface="楷体_GB2312" pitchFamily="49" charset="-122"/>
                    <a:ea typeface="楷体_GB2312" pitchFamily="49" charset="-122"/>
                  </a:rPr>
                  <a:t>Jacobi</a:t>
                </a:r>
                <a:r>
                  <a:rPr lang="zh-CN" altLang="en-US" b="1">
                    <a:latin typeface="Tahoma" panose="020B0604030504040204" pitchFamily="34" charset="0"/>
                    <a:ea typeface="楷体_GB2312" pitchFamily="49" charset="-122"/>
                  </a:rPr>
                  <a:t>迭代法并不利用这些最新的近</a:t>
                </a:r>
              </a:p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zh-CN" altLang="en-US" b="1">
                    <a:latin typeface="Tahoma" panose="020B0604030504040204" pitchFamily="34" charset="0"/>
                    <a:ea typeface="楷体_GB2312" pitchFamily="49" charset="-122"/>
                  </a:rPr>
                  <a:t>似值计算，而仍用     ，    ，   ，这启发我们对</a:t>
                </a:r>
              </a:p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anose="05000000000000000000" pitchFamily="2" charset="2"/>
                  <a:buNone/>
                </a:pPr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            </a:t>
                </a:r>
                <a:r>
                  <a:rPr lang="en-US" altLang="zh-CN" b="1">
                    <a:latin typeface="楷体_GB2312" pitchFamily="49" charset="-122"/>
                    <a:ea typeface="楷体_GB2312" pitchFamily="49" charset="-122"/>
                  </a:rPr>
                  <a:t>Jacobi</a:t>
                </a:r>
                <a:r>
                  <a:rPr lang="zh-CN" altLang="en-US" b="1">
                    <a:latin typeface="Tahoma" panose="020B0604030504040204" pitchFamily="34" charset="0"/>
                    <a:ea typeface="楷体_GB2312" pitchFamily="49" charset="-122"/>
                  </a:rPr>
                  <a:t>迭代进行修改。</a:t>
                </a:r>
              </a:p>
            </p:txBody>
          </p:sp>
          <p:graphicFrame>
            <p:nvGraphicFramePr>
              <p:cNvPr id="67597" name="Object 1037">
                <a:extLst>
                  <a:ext uri="{FF2B5EF4-FFF2-40B4-BE49-F238E27FC236}">
                    <a16:creationId xmlns:a16="http://schemas.microsoft.com/office/drawing/2014/main" id="{4D760A22-1A3A-9C58-9452-27AB2B4ADE1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42" y="624"/>
              <a:ext cx="475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368280" imgH="228600" progId="Equation.DSMT4">
                      <p:embed/>
                    </p:oleObj>
                  </mc:Choice>
                  <mc:Fallback>
                    <p:oleObj name="Equation" r:id="rId5" imgW="368280" imgH="228600" progId="Equation.DSMT4">
                      <p:embed/>
                      <p:pic>
                        <p:nvPicPr>
                          <p:cNvPr id="0" name="Object 10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2" y="624"/>
                            <a:ext cx="475" cy="2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598" name="Object 1038">
                <a:extLst>
                  <a:ext uri="{FF2B5EF4-FFF2-40B4-BE49-F238E27FC236}">
                    <a16:creationId xmlns:a16="http://schemas.microsoft.com/office/drawing/2014/main" id="{00F99BB7-0154-79E2-8DE0-9CADDC188EE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68" y="624"/>
              <a:ext cx="426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368280" imgH="228600" progId="Equation.DSMT4">
                      <p:embed/>
                    </p:oleObj>
                  </mc:Choice>
                  <mc:Fallback>
                    <p:oleObj name="Equation" r:id="rId7" imgW="368280" imgH="228600" progId="Equation.DSMT4">
                      <p:embed/>
                      <p:pic>
                        <p:nvPicPr>
                          <p:cNvPr id="0" name="Object 10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624"/>
                            <a:ext cx="426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599" name="Object 1039">
                <a:extLst>
                  <a:ext uri="{FF2B5EF4-FFF2-40B4-BE49-F238E27FC236}">
                    <a16:creationId xmlns:a16="http://schemas.microsoft.com/office/drawing/2014/main" id="{B1E3D505-C9C7-4E33-B274-344CC0C180F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6" y="720"/>
              <a:ext cx="261" cy="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77480" imgH="75960" progId="Equation.DSMT4">
                      <p:embed/>
                    </p:oleObj>
                  </mc:Choice>
                  <mc:Fallback>
                    <p:oleObj name="Equation" r:id="rId9" imgW="177480" imgH="75960" progId="Equation.DSMT4">
                      <p:embed/>
                      <p:pic>
                        <p:nvPicPr>
                          <p:cNvPr id="0" name="Object 10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720"/>
                            <a:ext cx="261" cy="1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600" name="Object 1040">
                <a:extLst>
                  <a:ext uri="{FF2B5EF4-FFF2-40B4-BE49-F238E27FC236}">
                    <a16:creationId xmlns:a16="http://schemas.microsoft.com/office/drawing/2014/main" id="{33CB49C8-6880-E142-3925-5350B403105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32" y="624"/>
              <a:ext cx="427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368280" imgH="241200" progId="Equation.DSMT4">
                      <p:embed/>
                    </p:oleObj>
                  </mc:Choice>
                  <mc:Fallback>
                    <p:oleObj name="Equation" r:id="rId11" imgW="368280" imgH="241200" progId="Equation.DSMT4">
                      <p:embed/>
                      <p:pic>
                        <p:nvPicPr>
                          <p:cNvPr id="0" name="Object 10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624"/>
                            <a:ext cx="427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601" name="Object 1041">
                <a:extLst>
                  <a:ext uri="{FF2B5EF4-FFF2-40B4-BE49-F238E27FC236}">
                    <a16:creationId xmlns:a16="http://schemas.microsoft.com/office/drawing/2014/main" id="{25971F84-715B-8897-2D77-0BE096B0015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58" y="893"/>
              <a:ext cx="474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368280" imgH="241200" progId="Equation.DSMT4">
                      <p:embed/>
                    </p:oleObj>
                  </mc:Choice>
                  <mc:Fallback>
                    <p:oleObj name="Equation" r:id="rId13" imgW="368280" imgH="241200" progId="Equation.DSMT4">
                      <p:embed/>
                      <p:pic>
                        <p:nvPicPr>
                          <p:cNvPr id="0" name="Object 10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8" y="893"/>
                            <a:ext cx="474" cy="3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602" name="Object 1042">
                <a:extLst>
                  <a:ext uri="{FF2B5EF4-FFF2-40B4-BE49-F238E27FC236}">
                    <a16:creationId xmlns:a16="http://schemas.microsoft.com/office/drawing/2014/main" id="{18209037-2265-8972-E2F5-2087724941D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78" y="912"/>
              <a:ext cx="426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368280" imgH="228600" progId="Equation.DSMT4">
                      <p:embed/>
                    </p:oleObj>
                  </mc:Choice>
                  <mc:Fallback>
                    <p:oleObj name="Equation" r:id="rId15" imgW="368280" imgH="228600" progId="Equation.DSMT4">
                      <p:embed/>
                      <p:pic>
                        <p:nvPicPr>
                          <p:cNvPr id="0" name="Object 10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8" y="912"/>
                            <a:ext cx="426" cy="26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603" name="Object 1043">
                <a:extLst>
                  <a:ext uri="{FF2B5EF4-FFF2-40B4-BE49-F238E27FC236}">
                    <a16:creationId xmlns:a16="http://schemas.microsoft.com/office/drawing/2014/main" id="{0AB362E1-8320-01CB-5E14-23C7D483BDD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00" y="1008"/>
              <a:ext cx="261" cy="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77480" imgH="75960" progId="Equation.DSMT4">
                      <p:embed/>
                    </p:oleObj>
                  </mc:Choice>
                  <mc:Fallback>
                    <p:oleObj name="Equation" r:id="rId9" imgW="177480" imgH="75960" progId="Equation.DSMT4">
                      <p:embed/>
                      <p:pic>
                        <p:nvPicPr>
                          <p:cNvPr id="0" name="Object 10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1008"/>
                            <a:ext cx="261" cy="1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604" name="Object 1044">
                <a:extLst>
                  <a:ext uri="{FF2B5EF4-FFF2-40B4-BE49-F238E27FC236}">
                    <a16:creationId xmlns:a16="http://schemas.microsoft.com/office/drawing/2014/main" id="{2BF8F065-513E-9DFF-F473-FAF306425EC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36" y="912"/>
              <a:ext cx="427" cy="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368280" imgH="241200" progId="Equation.DSMT4">
                      <p:embed/>
                    </p:oleObj>
                  </mc:Choice>
                  <mc:Fallback>
                    <p:oleObj name="Equation" r:id="rId17" imgW="368280" imgH="241200" progId="Equation.DSMT4">
                      <p:embed/>
                      <p:pic>
                        <p:nvPicPr>
                          <p:cNvPr id="0" name="Object 10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912"/>
                            <a:ext cx="427" cy="2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605" name="Object 1045">
                <a:extLst>
                  <a:ext uri="{FF2B5EF4-FFF2-40B4-BE49-F238E27FC236}">
                    <a16:creationId xmlns:a16="http://schemas.microsoft.com/office/drawing/2014/main" id="{CACA905C-BA75-6035-7262-7EC9054938D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16" y="1440"/>
              <a:ext cx="330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279360" imgH="228600" progId="Equation.DSMT4">
                      <p:embed/>
                    </p:oleObj>
                  </mc:Choice>
                  <mc:Fallback>
                    <p:oleObj name="Equation" r:id="rId19" imgW="279360" imgH="228600" progId="Equation.DSMT4">
                      <p:embed/>
                      <p:pic>
                        <p:nvPicPr>
                          <p:cNvPr id="0" name="Object 10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1440"/>
                            <a:ext cx="330" cy="2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606" name="Object 1046">
                <a:extLst>
                  <a:ext uri="{FF2B5EF4-FFF2-40B4-BE49-F238E27FC236}">
                    <a16:creationId xmlns:a16="http://schemas.microsoft.com/office/drawing/2014/main" id="{A01342C6-97A8-4F94-7E8A-278B6A7A8DF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00" y="1570"/>
              <a:ext cx="261" cy="1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77480" imgH="75960" progId="Equation.DSMT4">
                      <p:embed/>
                    </p:oleObj>
                  </mc:Choice>
                  <mc:Fallback>
                    <p:oleObj name="Equation" r:id="rId9" imgW="177480" imgH="75960" progId="Equation.DSMT4">
                      <p:embed/>
                      <p:pic>
                        <p:nvPicPr>
                          <p:cNvPr id="0" name="Object 10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1570"/>
                            <a:ext cx="261" cy="11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7607" name="Object 1047">
                <a:extLst>
                  <a:ext uri="{FF2B5EF4-FFF2-40B4-BE49-F238E27FC236}">
                    <a16:creationId xmlns:a16="http://schemas.microsoft.com/office/drawing/2014/main" id="{342D50A3-401E-9BE8-4FBF-AB53DC343FF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90" y="1488"/>
              <a:ext cx="330" cy="2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1" imgW="279360" imgH="241200" progId="Equation.DSMT4">
                      <p:embed/>
                    </p:oleObj>
                  </mc:Choice>
                  <mc:Fallback>
                    <p:oleObj name="Equation" r:id="rId21" imgW="279360" imgH="241200" progId="Equation.DSMT4">
                      <p:embed/>
                      <p:pic>
                        <p:nvPicPr>
                          <p:cNvPr id="0" name="Object 10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0" y="1488"/>
                            <a:ext cx="330" cy="2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7608" name="Rectangle 1048">
            <a:extLst>
              <a:ext uri="{FF2B5EF4-FFF2-40B4-BE49-F238E27FC236}">
                <a16:creationId xmlns:a16="http://schemas.microsoft.com/office/drawing/2014/main" id="{F59E41B5-CAA8-8705-F8B5-76160B3E4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0"/>
            <a:ext cx="510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solidFill>
                  <a:schemeClr val="tx2"/>
                </a:solidFill>
                <a:ea typeface="楷体_GB2312" pitchFamily="49" charset="-122"/>
              </a:rPr>
              <a:t>§6</a:t>
            </a:r>
            <a:r>
              <a:rPr lang="en-US" altLang="zh-CN" sz="36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1800" b="1"/>
              <a:t>J acobi &amp; Gauss-Seidel Iterative Methods</a:t>
            </a:r>
          </a:p>
        </p:txBody>
      </p:sp>
      <p:grpSp>
        <p:nvGrpSpPr>
          <p:cNvPr id="67684" name="Group 1124">
            <a:extLst>
              <a:ext uri="{FF2B5EF4-FFF2-40B4-BE49-F238E27FC236}">
                <a16:creationId xmlns:a16="http://schemas.microsoft.com/office/drawing/2014/main" id="{AFE9A9F0-D588-136D-DADE-EB98FF91E82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886200"/>
            <a:ext cx="7315200" cy="2420938"/>
            <a:chOff x="480" y="2448"/>
            <a:chExt cx="4608" cy="1525"/>
          </a:xfrm>
        </p:grpSpPr>
        <p:graphicFrame>
          <p:nvGraphicFramePr>
            <p:cNvPr id="67594" name="Object 1034">
              <a:extLst>
                <a:ext uri="{FF2B5EF4-FFF2-40B4-BE49-F238E27FC236}">
                  <a16:creationId xmlns:a16="http://schemas.microsoft.com/office/drawing/2014/main" id="{CE69E5DE-30CB-FA80-37C1-E37FA7F581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5" y="2681"/>
            <a:ext cx="3706" cy="1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908080" imgH="1028520" progId="Equation.DSMT4">
                    <p:embed/>
                  </p:oleObj>
                </mc:Choice>
                <mc:Fallback>
                  <p:oleObj name="Equation" r:id="rId23" imgW="2908080" imgH="1028520" progId="Equation.DSMT4">
                    <p:embed/>
                    <p:pic>
                      <p:nvPicPr>
                        <p:cNvPr id="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" y="2681"/>
                          <a:ext cx="3706" cy="1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09" name="Rectangle 1049">
              <a:extLst>
                <a:ext uri="{FF2B5EF4-FFF2-40B4-BE49-F238E27FC236}">
                  <a16:creationId xmlns:a16="http://schemas.microsoft.com/office/drawing/2014/main" id="{E87689EE-8C1B-F8E9-847B-89F2D31BD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448"/>
              <a:ext cx="46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Tahoma" panose="020B0604030504040204" pitchFamily="34" charset="0"/>
                </a:rPr>
                <a:t>例</a:t>
              </a:r>
              <a:r>
                <a:rPr lang="zh-CN" altLang="en-US" sz="2400" b="1">
                  <a:latin typeface="Tahoma" panose="020B0604030504040204" pitchFamily="34" charset="0"/>
                </a:rPr>
                <a:t>    对前面所举例子，作修正得</a:t>
              </a:r>
            </a:p>
          </p:txBody>
        </p:sp>
      </p:grpSp>
      <p:grpSp>
        <p:nvGrpSpPr>
          <p:cNvPr id="67613" name="Group 1053">
            <a:extLst>
              <a:ext uri="{FF2B5EF4-FFF2-40B4-BE49-F238E27FC236}">
                <a16:creationId xmlns:a16="http://schemas.microsoft.com/office/drawing/2014/main" id="{A2F24979-CE47-D190-A9AF-9F17643AFFA9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733800"/>
            <a:ext cx="2384425" cy="1543050"/>
            <a:chOff x="1303" y="1686"/>
            <a:chExt cx="2573" cy="1669"/>
          </a:xfrm>
        </p:grpSpPr>
        <p:grpSp>
          <p:nvGrpSpPr>
            <p:cNvPr id="67614" name="Group 1054">
              <a:extLst>
                <a:ext uri="{FF2B5EF4-FFF2-40B4-BE49-F238E27FC236}">
                  <a16:creationId xmlns:a16="http://schemas.microsoft.com/office/drawing/2014/main" id="{F8BD8002-E5D9-71CB-C3B3-2C72B06B41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67615" name="Freeform 1055">
                <a:extLst>
                  <a:ext uri="{FF2B5EF4-FFF2-40B4-BE49-F238E27FC236}">
                    <a16:creationId xmlns:a16="http://schemas.microsoft.com/office/drawing/2014/main" id="{D9D8F0A9-59F0-E4D2-9F18-0B6359486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1570 w 5145"/>
                  <a:gd name="T1" fmla="*/ 0 h 963"/>
                  <a:gd name="T2" fmla="*/ 5145 w 5145"/>
                  <a:gd name="T3" fmla="*/ 0 h 963"/>
                  <a:gd name="T4" fmla="*/ 4182 w 5145"/>
                  <a:gd name="T5" fmla="*/ 963 h 963"/>
                  <a:gd name="T6" fmla="*/ 0 w 5145"/>
                  <a:gd name="T7" fmla="*/ 963 h 963"/>
                  <a:gd name="T8" fmla="*/ 1570 w 5145"/>
                  <a:gd name="T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16" name="Rectangle 1056">
                <a:extLst>
                  <a:ext uri="{FF2B5EF4-FFF2-40B4-BE49-F238E27FC236}">
                    <a16:creationId xmlns:a16="http://schemas.microsoft.com/office/drawing/2014/main" id="{1F3F731A-0850-A96B-263F-B947C97D3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17" name="Freeform 1057">
                <a:extLst>
                  <a:ext uri="{FF2B5EF4-FFF2-40B4-BE49-F238E27FC236}">
                    <a16:creationId xmlns:a16="http://schemas.microsoft.com/office/drawing/2014/main" id="{1CC1F433-9F72-1C20-A4BB-3F208303A7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963 w 963"/>
                  <a:gd name="T1" fmla="*/ 0 h 1192"/>
                  <a:gd name="T2" fmla="*/ 0 w 963"/>
                  <a:gd name="T3" fmla="*/ 963 h 1192"/>
                  <a:gd name="T4" fmla="*/ 0 w 963"/>
                  <a:gd name="T5" fmla="*/ 1192 h 1192"/>
                  <a:gd name="T6" fmla="*/ 963 w 963"/>
                  <a:gd name="T7" fmla="*/ 223 h 1192"/>
                  <a:gd name="T8" fmla="*/ 963 w 963"/>
                  <a:gd name="T9" fmla="*/ 0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7618" name="Freeform 1058">
              <a:extLst>
                <a:ext uri="{FF2B5EF4-FFF2-40B4-BE49-F238E27FC236}">
                  <a16:creationId xmlns:a16="http://schemas.microsoft.com/office/drawing/2014/main" id="{D6736004-D53E-A8AB-FB5E-FB8BC530C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2128"/>
              <a:ext cx="20" cy="48"/>
            </a:xfrm>
            <a:custGeom>
              <a:avLst/>
              <a:gdLst>
                <a:gd name="T0" fmla="*/ 0 w 39"/>
                <a:gd name="T1" fmla="*/ 29 h 95"/>
                <a:gd name="T2" fmla="*/ 11 w 39"/>
                <a:gd name="T3" fmla="*/ 15 h 95"/>
                <a:gd name="T4" fmla="*/ 39 w 39"/>
                <a:gd name="T5" fmla="*/ 0 h 95"/>
                <a:gd name="T6" fmla="*/ 38 w 39"/>
                <a:gd name="T7" fmla="*/ 95 h 95"/>
                <a:gd name="T8" fmla="*/ 30 w 39"/>
                <a:gd name="T9" fmla="*/ 83 h 95"/>
                <a:gd name="T10" fmla="*/ 21 w 39"/>
                <a:gd name="T11" fmla="*/ 70 h 95"/>
                <a:gd name="T12" fmla="*/ 8 w 39"/>
                <a:gd name="T13" fmla="*/ 49 h 95"/>
                <a:gd name="T14" fmla="*/ 0 w 39"/>
                <a:gd name="T15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7619" name="Group 1059">
              <a:extLst>
                <a:ext uri="{FF2B5EF4-FFF2-40B4-BE49-F238E27FC236}">
                  <a16:creationId xmlns:a16="http://schemas.microsoft.com/office/drawing/2014/main" id="{96FC8D96-D166-BA72-6765-9760A1B9FB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67620" name="Oval 1060">
                <a:extLst>
                  <a:ext uri="{FF2B5EF4-FFF2-40B4-BE49-F238E27FC236}">
                    <a16:creationId xmlns:a16="http://schemas.microsoft.com/office/drawing/2014/main" id="{ED704823-8B50-8B68-E4D7-B0C906A8B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975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21" name="Oval 1061">
                <a:extLst>
                  <a:ext uri="{FF2B5EF4-FFF2-40B4-BE49-F238E27FC236}">
                    <a16:creationId xmlns:a16="http://schemas.microsoft.com/office/drawing/2014/main" id="{5F115F46-4AA2-E4FB-6B89-2A6AFD908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1982"/>
                <a:ext cx="34" cy="35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7622" name="Group 1062">
              <a:extLst>
                <a:ext uri="{FF2B5EF4-FFF2-40B4-BE49-F238E27FC236}">
                  <a16:creationId xmlns:a16="http://schemas.microsoft.com/office/drawing/2014/main" id="{802B1057-A224-E855-4C47-A7CCDEC02F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67623" name="Oval 1063">
                <a:extLst>
                  <a:ext uri="{FF2B5EF4-FFF2-40B4-BE49-F238E27FC236}">
                    <a16:creationId xmlns:a16="http://schemas.microsoft.com/office/drawing/2014/main" id="{4427E0B7-EFA0-C112-6C97-521B4BC1C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24" name="Oval 1064">
                <a:extLst>
                  <a:ext uri="{FF2B5EF4-FFF2-40B4-BE49-F238E27FC236}">
                    <a16:creationId xmlns:a16="http://schemas.microsoft.com/office/drawing/2014/main" id="{5C28391F-7B95-8B15-13CB-154890133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1987"/>
                <a:ext cx="35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7625" name="Group 1065">
              <a:extLst>
                <a:ext uri="{FF2B5EF4-FFF2-40B4-BE49-F238E27FC236}">
                  <a16:creationId xmlns:a16="http://schemas.microsoft.com/office/drawing/2014/main" id="{93F77301-0852-C0FA-C848-F9E3F6F27B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67626" name="Group 1066">
                <a:extLst>
                  <a:ext uri="{FF2B5EF4-FFF2-40B4-BE49-F238E27FC236}">
                    <a16:creationId xmlns:a16="http://schemas.microsoft.com/office/drawing/2014/main" id="{DF7B1EA1-F171-149A-72B4-5276402B3F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67627" name="Freeform 1067">
                  <a:extLst>
                    <a:ext uri="{FF2B5EF4-FFF2-40B4-BE49-F238E27FC236}">
                      <a16:creationId xmlns:a16="http://schemas.microsoft.com/office/drawing/2014/main" id="{7CD22CCC-DD4C-EA22-139C-4376555A01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1" y="1941"/>
                  <a:ext cx="64" cy="155"/>
                </a:xfrm>
                <a:custGeom>
                  <a:avLst/>
                  <a:gdLst>
                    <a:gd name="T0" fmla="*/ 58 w 128"/>
                    <a:gd name="T1" fmla="*/ 18 h 311"/>
                    <a:gd name="T2" fmla="*/ 93 w 128"/>
                    <a:gd name="T3" fmla="*/ 0 h 311"/>
                    <a:gd name="T4" fmla="*/ 110 w 128"/>
                    <a:gd name="T5" fmla="*/ 18 h 311"/>
                    <a:gd name="T6" fmla="*/ 122 w 128"/>
                    <a:gd name="T7" fmla="*/ 63 h 311"/>
                    <a:gd name="T8" fmla="*/ 128 w 128"/>
                    <a:gd name="T9" fmla="*/ 126 h 311"/>
                    <a:gd name="T10" fmla="*/ 122 w 128"/>
                    <a:gd name="T11" fmla="*/ 195 h 311"/>
                    <a:gd name="T12" fmla="*/ 104 w 128"/>
                    <a:gd name="T13" fmla="*/ 259 h 311"/>
                    <a:gd name="T14" fmla="*/ 75 w 128"/>
                    <a:gd name="T15" fmla="*/ 305 h 311"/>
                    <a:gd name="T16" fmla="*/ 35 w 128"/>
                    <a:gd name="T17" fmla="*/ 311 h 311"/>
                    <a:gd name="T18" fmla="*/ 0 w 128"/>
                    <a:gd name="T19" fmla="*/ 218 h 311"/>
                    <a:gd name="T20" fmla="*/ 58 w 128"/>
                    <a:gd name="T21" fmla="*/ 18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28" name="Freeform 1068">
                  <a:extLst>
                    <a:ext uri="{FF2B5EF4-FFF2-40B4-BE49-F238E27FC236}">
                      <a16:creationId xmlns:a16="http://schemas.microsoft.com/office/drawing/2014/main" id="{B1FCB253-0A03-31AC-C140-C7DCB0159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7" y="1945"/>
                  <a:ext cx="63" cy="155"/>
                </a:xfrm>
                <a:custGeom>
                  <a:avLst/>
                  <a:gdLst>
                    <a:gd name="T0" fmla="*/ 69 w 126"/>
                    <a:gd name="T1" fmla="*/ 16 h 311"/>
                    <a:gd name="T2" fmla="*/ 33 w 126"/>
                    <a:gd name="T3" fmla="*/ 0 h 311"/>
                    <a:gd name="T4" fmla="*/ 17 w 126"/>
                    <a:gd name="T5" fmla="*/ 16 h 311"/>
                    <a:gd name="T6" fmla="*/ 5 w 126"/>
                    <a:gd name="T7" fmla="*/ 62 h 311"/>
                    <a:gd name="T8" fmla="*/ 0 w 126"/>
                    <a:gd name="T9" fmla="*/ 126 h 311"/>
                    <a:gd name="T10" fmla="*/ 5 w 126"/>
                    <a:gd name="T11" fmla="*/ 195 h 311"/>
                    <a:gd name="T12" fmla="*/ 23 w 126"/>
                    <a:gd name="T13" fmla="*/ 259 h 311"/>
                    <a:gd name="T14" fmla="*/ 51 w 126"/>
                    <a:gd name="T15" fmla="*/ 305 h 311"/>
                    <a:gd name="T16" fmla="*/ 91 w 126"/>
                    <a:gd name="T17" fmla="*/ 311 h 311"/>
                    <a:gd name="T18" fmla="*/ 126 w 126"/>
                    <a:gd name="T19" fmla="*/ 218 h 311"/>
                    <a:gd name="T20" fmla="*/ 69 w 126"/>
                    <a:gd name="T21" fmla="*/ 16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7629" name="Group 1069">
                  <a:extLst>
                    <a:ext uri="{FF2B5EF4-FFF2-40B4-BE49-F238E27FC236}">
                      <a16:creationId xmlns:a16="http://schemas.microsoft.com/office/drawing/2014/main" id="{B49BF8C9-C4E8-12F3-9060-B8BF647B52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67630" name="Freeform 1070">
                    <a:extLst>
                      <a:ext uri="{FF2B5EF4-FFF2-40B4-BE49-F238E27FC236}">
                        <a16:creationId xmlns:a16="http://schemas.microsoft.com/office/drawing/2014/main" id="{8ED45785-F9CA-10B9-6E2C-0A63969DD1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9" y="2107"/>
                    <a:ext cx="1236" cy="655"/>
                  </a:xfrm>
                  <a:custGeom>
                    <a:avLst/>
                    <a:gdLst>
                      <a:gd name="T0" fmla="*/ 555 w 2472"/>
                      <a:gd name="T1" fmla="*/ 1310 h 1310"/>
                      <a:gd name="T2" fmla="*/ 553 w 2472"/>
                      <a:gd name="T3" fmla="*/ 1263 h 1310"/>
                      <a:gd name="T4" fmla="*/ 555 w 2472"/>
                      <a:gd name="T5" fmla="*/ 1180 h 1310"/>
                      <a:gd name="T6" fmla="*/ 565 w 2472"/>
                      <a:gd name="T7" fmla="*/ 1093 h 1310"/>
                      <a:gd name="T8" fmla="*/ 510 w 2472"/>
                      <a:gd name="T9" fmla="*/ 1128 h 1310"/>
                      <a:gd name="T10" fmla="*/ 461 w 2472"/>
                      <a:gd name="T11" fmla="*/ 1159 h 1310"/>
                      <a:gd name="T12" fmla="*/ 359 w 2472"/>
                      <a:gd name="T13" fmla="*/ 1194 h 1310"/>
                      <a:gd name="T14" fmla="*/ 267 w 2472"/>
                      <a:gd name="T15" fmla="*/ 1206 h 1310"/>
                      <a:gd name="T16" fmla="*/ 206 w 2472"/>
                      <a:gd name="T17" fmla="*/ 1203 h 1310"/>
                      <a:gd name="T18" fmla="*/ 164 w 2472"/>
                      <a:gd name="T19" fmla="*/ 1183 h 1310"/>
                      <a:gd name="T20" fmla="*/ 117 w 2472"/>
                      <a:gd name="T21" fmla="*/ 1124 h 1310"/>
                      <a:gd name="T22" fmla="*/ 65 w 2472"/>
                      <a:gd name="T23" fmla="*/ 1032 h 1310"/>
                      <a:gd name="T24" fmla="*/ 39 w 2472"/>
                      <a:gd name="T25" fmla="*/ 955 h 1310"/>
                      <a:gd name="T26" fmla="*/ 24 w 2472"/>
                      <a:gd name="T27" fmla="*/ 890 h 1310"/>
                      <a:gd name="T28" fmla="*/ 11 w 2472"/>
                      <a:gd name="T29" fmla="*/ 828 h 1310"/>
                      <a:gd name="T30" fmla="*/ 5 w 2472"/>
                      <a:gd name="T31" fmla="*/ 773 h 1310"/>
                      <a:gd name="T32" fmla="*/ 0 w 2472"/>
                      <a:gd name="T33" fmla="*/ 705 h 1310"/>
                      <a:gd name="T34" fmla="*/ 0 w 2472"/>
                      <a:gd name="T35" fmla="*/ 622 h 1310"/>
                      <a:gd name="T36" fmla="*/ 2 w 2472"/>
                      <a:gd name="T37" fmla="*/ 546 h 1310"/>
                      <a:gd name="T38" fmla="*/ 14 w 2472"/>
                      <a:gd name="T39" fmla="*/ 475 h 1310"/>
                      <a:gd name="T40" fmla="*/ 25 w 2472"/>
                      <a:gd name="T41" fmla="*/ 403 h 1310"/>
                      <a:gd name="T42" fmla="*/ 39 w 2472"/>
                      <a:gd name="T43" fmla="*/ 336 h 1310"/>
                      <a:gd name="T44" fmla="*/ 57 w 2472"/>
                      <a:gd name="T45" fmla="*/ 271 h 1310"/>
                      <a:gd name="T46" fmla="*/ 82 w 2472"/>
                      <a:gd name="T47" fmla="*/ 183 h 1310"/>
                      <a:gd name="T48" fmla="*/ 112 w 2472"/>
                      <a:gd name="T49" fmla="*/ 133 h 1310"/>
                      <a:gd name="T50" fmla="*/ 142 w 2472"/>
                      <a:gd name="T51" fmla="*/ 79 h 1310"/>
                      <a:gd name="T52" fmla="*/ 164 w 2472"/>
                      <a:gd name="T53" fmla="*/ 114 h 1310"/>
                      <a:gd name="T54" fmla="*/ 189 w 2472"/>
                      <a:gd name="T55" fmla="*/ 152 h 1310"/>
                      <a:gd name="T56" fmla="*/ 234 w 2472"/>
                      <a:gd name="T57" fmla="*/ 202 h 1310"/>
                      <a:gd name="T58" fmla="*/ 272 w 2472"/>
                      <a:gd name="T59" fmla="*/ 225 h 1310"/>
                      <a:gd name="T60" fmla="*/ 315 w 2472"/>
                      <a:gd name="T61" fmla="*/ 237 h 1310"/>
                      <a:gd name="T62" fmla="*/ 393 w 2472"/>
                      <a:gd name="T63" fmla="*/ 218 h 1310"/>
                      <a:gd name="T64" fmla="*/ 478 w 2472"/>
                      <a:gd name="T65" fmla="*/ 176 h 1310"/>
                      <a:gd name="T66" fmla="*/ 484 w 2472"/>
                      <a:gd name="T67" fmla="*/ 275 h 1310"/>
                      <a:gd name="T68" fmla="*/ 518 w 2472"/>
                      <a:gd name="T69" fmla="*/ 505 h 1310"/>
                      <a:gd name="T70" fmla="*/ 507 w 2472"/>
                      <a:gd name="T71" fmla="*/ 621 h 1310"/>
                      <a:gd name="T72" fmla="*/ 588 w 2472"/>
                      <a:gd name="T73" fmla="*/ 460 h 1310"/>
                      <a:gd name="T74" fmla="*/ 657 w 2472"/>
                      <a:gd name="T75" fmla="*/ 345 h 1310"/>
                      <a:gd name="T76" fmla="*/ 726 w 2472"/>
                      <a:gd name="T77" fmla="*/ 265 h 1310"/>
                      <a:gd name="T78" fmla="*/ 818 w 2472"/>
                      <a:gd name="T79" fmla="*/ 173 h 1310"/>
                      <a:gd name="T80" fmla="*/ 899 w 2472"/>
                      <a:gd name="T81" fmla="*/ 102 h 1310"/>
                      <a:gd name="T82" fmla="*/ 1060 w 2472"/>
                      <a:gd name="T83" fmla="*/ 34 h 1310"/>
                      <a:gd name="T84" fmla="*/ 1244 w 2472"/>
                      <a:gd name="T85" fmla="*/ 0 h 1310"/>
                      <a:gd name="T86" fmla="*/ 1461 w 2472"/>
                      <a:gd name="T87" fmla="*/ 0 h 1310"/>
                      <a:gd name="T88" fmla="*/ 1830 w 2472"/>
                      <a:gd name="T89" fmla="*/ 57 h 1310"/>
                      <a:gd name="T90" fmla="*/ 2071 w 2472"/>
                      <a:gd name="T91" fmla="*/ 161 h 1310"/>
                      <a:gd name="T92" fmla="*/ 2219 w 2472"/>
                      <a:gd name="T93" fmla="*/ 287 h 1310"/>
                      <a:gd name="T94" fmla="*/ 2323 w 2472"/>
                      <a:gd name="T95" fmla="*/ 439 h 1310"/>
                      <a:gd name="T96" fmla="*/ 2415 w 2472"/>
                      <a:gd name="T97" fmla="*/ 587 h 1310"/>
                      <a:gd name="T98" fmla="*/ 2461 w 2472"/>
                      <a:gd name="T99" fmla="*/ 737 h 1310"/>
                      <a:gd name="T100" fmla="*/ 2472 w 2472"/>
                      <a:gd name="T101" fmla="*/ 1059 h 1310"/>
                      <a:gd name="T102" fmla="*/ 2461 w 2472"/>
                      <a:gd name="T103" fmla="*/ 1310 h 1310"/>
                      <a:gd name="T104" fmla="*/ 555 w 2472"/>
                      <a:gd name="T105" fmla="*/ 1310 h 1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7631" name="Group 1071">
                    <a:extLst>
                      <a:ext uri="{FF2B5EF4-FFF2-40B4-BE49-F238E27FC236}">
                        <a16:creationId xmlns:a16="http://schemas.microsoft.com/office/drawing/2014/main" id="{6A39F2D3-5C3D-FD4A-D858-9A0B1065579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67632" name="Freeform 1072">
                      <a:extLst>
                        <a:ext uri="{FF2B5EF4-FFF2-40B4-BE49-F238E27FC236}">
                          <a16:creationId xmlns:a16="http://schemas.microsoft.com/office/drawing/2014/main" id="{8BCEF41A-5632-32A0-0F99-AA06AC82DEC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1" y="2067"/>
                      <a:ext cx="449" cy="404"/>
                    </a:xfrm>
                    <a:custGeom>
                      <a:avLst/>
                      <a:gdLst>
                        <a:gd name="T0" fmla="*/ 23 w 896"/>
                        <a:gd name="T1" fmla="*/ 161 h 808"/>
                        <a:gd name="T2" fmla="*/ 0 w 896"/>
                        <a:gd name="T3" fmla="*/ 299 h 808"/>
                        <a:gd name="T4" fmla="*/ 35 w 896"/>
                        <a:gd name="T5" fmla="*/ 449 h 808"/>
                        <a:gd name="T6" fmla="*/ 46 w 896"/>
                        <a:gd name="T7" fmla="*/ 541 h 808"/>
                        <a:gd name="T8" fmla="*/ 52 w 896"/>
                        <a:gd name="T9" fmla="*/ 578 h 808"/>
                        <a:gd name="T10" fmla="*/ 72 w 896"/>
                        <a:gd name="T11" fmla="*/ 631 h 808"/>
                        <a:gd name="T12" fmla="*/ 90 w 896"/>
                        <a:gd name="T13" fmla="*/ 677 h 808"/>
                        <a:gd name="T14" fmla="*/ 133 w 896"/>
                        <a:gd name="T15" fmla="*/ 731 h 808"/>
                        <a:gd name="T16" fmla="*/ 163 w 896"/>
                        <a:gd name="T17" fmla="*/ 769 h 808"/>
                        <a:gd name="T18" fmla="*/ 207 w 896"/>
                        <a:gd name="T19" fmla="*/ 805 h 808"/>
                        <a:gd name="T20" fmla="*/ 391 w 896"/>
                        <a:gd name="T21" fmla="*/ 587 h 808"/>
                        <a:gd name="T22" fmla="*/ 595 w 896"/>
                        <a:gd name="T23" fmla="*/ 808 h 808"/>
                        <a:gd name="T24" fmla="*/ 641 w 896"/>
                        <a:gd name="T25" fmla="*/ 765 h 808"/>
                        <a:gd name="T26" fmla="*/ 680 w 896"/>
                        <a:gd name="T27" fmla="*/ 716 h 808"/>
                        <a:gd name="T28" fmla="*/ 714 w 896"/>
                        <a:gd name="T29" fmla="*/ 654 h 808"/>
                        <a:gd name="T30" fmla="*/ 759 w 896"/>
                        <a:gd name="T31" fmla="*/ 587 h 808"/>
                        <a:gd name="T32" fmla="*/ 827 w 896"/>
                        <a:gd name="T33" fmla="*/ 449 h 808"/>
                        <a:gd name="T34" fmla="*/ 873 w 896"/>
                        <a:gd name="T35" fmla="*/ 242 h 808"/>
                        <a:gd name="T36" fmla="*/ 896 w 896"/>
                        <a:gd name="T37" fmla="*/ 138 h 808"/>
                        <a:gd name="T38" fmla="*/ 747 w 896"/>
                        <a:gd name="T39" fmla="*/ 47 h 808"/>
                        <a:gd name="T40" fmla="*/ 586 w 896"/>
                        <a:gd name="T41" fmla="*/ 0 h 808"/>
                        <a:gd name="T42" fmla="*/ 332 w 896"/>
                        <a:gd name="T43" fmla="*/ 13 h 808"/>
                        <a:gd name="T44" fmla="*/ 149 w 896"/>
                        <a:gd name="T45" fmla="*/ 59 h 808"/>
                        <a:gd name="T46" fmla="*/ 23 w 896"/>
                        <a:gd name="T47" fmla="*/ 161 h 8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7633" name="Freeform 1073">
                      <a:extLst>
                        <a:ext uri="{FF2B5EF4-FFF2-40B4-BE49-F238E27FC236}">
                          <a16:creationId xmlns:a16="http://schemas.microsoft.com/office/drawing/2014/main" id="{4677C58F-3FE5-DBC0-A801-BFDFDF9B6B0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0" y="2360"/>
                      <a:ext cx="276" cy="713"/>
                    </a:xfrm>
                    <a:custGeom>
                      <a:avLst/>
                      <a:gdLst>
                        <a:gd name="T0" fmla="*/ 254 w 553"/>
                        <a:gd name="T1" fmla="*/ 0 h 1424"/>
                        <a:gd name="T2" fmla="*/ 121 w 553"/>
                        <a:gd name="T3" fmla="*/ 160 h 1424"/>
                        <a:gd name="T4" fmla="*/ 173 w 553"/>
                        <a:gd name="T5" fmla="*/ 287 h 1424"/>
                        <a:gd name="T6" fmla="*/ 82 w 553"/>
                        <a:gd name="T7" fmla="*/ 460 h 1424"/>
                        <a:gd name="T8" fmla="*/ 25 w 553"/>
                        <a:gd name="T9" fmla="*/ 700 h 1424"/>
                        <a:gd name="T10" fmla="*/ 0 w 553"/>
                        <a:gd name="T11" fmla="*/ 861 h 1424"/>
                        <a:gd name="T12" fmla="*/ 25 w 553"/>
                        <a:gd name="T13" fmla="*/ 1011 h 1424"/>
                        <a:gd name="T14" fmla="*/ 70 w 553"/>
                        <a:gd name="T15" fmla="*/ 1194 h 1424"/>
                        <a:gd name="T16" fmla="*/ 288 w 553"/>
                        <a:gd name="T17" fmla="*/ 1424 h 1424"/>
                        <a:gd name="T18" fmla="*/ 506 w 553"/>
                        <a:gd name="T19" fmla="*/ 1149 h 1424"/>
                        <a:gd name="T20" fmla="*/ 553 w 553"/>
                        <a:gd name="T21" fmla="*/ 895 h 1424"/>
                        <a:gd name="T22" fmla="*/ 518 w 553"/>
                        <a:gd name="T23" fmla="*/ 654 h 1424"/>
                        <a:gd name="T24" fmla="*/ 460 w 553"/>
                        <a:gd name="T25" fmla="*/ 448 h 1424"/>
                        <a:gd name="T26" fmla="*/ 368 w 553"/>
                        <a:gd name="T27" fmla="*/ 275 h 1424"/>
                        <a:gd name="T28" fmla="*/ 437 w 553"/>
                        <a:gd name="T29" fmla="*/ 195 h 1424"/>
                        <a:gd name="T30" fmla="*/ 254 w 553"/>
                        <a:gd name="T31" fmla="*/ 0 h 14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67634" name="Freeform 1074">
                  <a:extLst>
                    <a:ext uri="{FF2B5EF4-FFF2-40B4-BE49-F238E27FC236}">
                      <a16:creationId xmlns:a16="http://schemas.microsoft.com/office/drawing/2014/main" id="{52187635-3C98-CAB5-BB30-80027BD614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2008"/>
                  <a:ext cx="347" cy="436"/>
                </a:xfrm>
                <a:custGeom>
                  <a:avLst/>
                  <a:gdLst>
                    <a:gd name="T0" fmla="*/ 331 w 693"/>
                    <a:gd name="T1" fmla="*/ 38 h 873"/>
                    <a:gd name="T2" fmla="*/ 352 w 693"/>
                    <a:gd name="T3" fmla="*/ 11 h 873"/>
                    <a:gd name="T4" fmla="*/ 388 w 693"/>
                    <a:gd name="T5" fmla="*/ 0 h 873"/>
                    <a:gd name="T6" fmla="*/ 411 w 693"/>
                    <a:gd name="T7" fmla="*/ 3 h 873"/>
                    <a:gd name="T8" fmla="*/ 422 w 693"/>
                    <a:gd name="T9" fmla="*/ 18 h 873"/>
                    <a:gd name="T10" fmla="*/ 435 w 693"/>
                    <a:gd name="T11" fmla="*/ 51 h 873"/>
                    <a:gd name="T12" fmla="*/ 439 w 693"/>
                    <a:gd name="T13" fmla="*/ 114 h 873"/>
                    <a:gd name="T14" fmla="*/ 434 w 693"/>
                    <a:gd name="T15" fmla="*/ 174 h 873"/>
                    <a:gd name="T16" fmla="*/ 432 w 693"/>
                    <a:gd name="T17" fmla="*/ 212 h 873"/>
                    <a:gd name="T18" fmla="*/ 444 w 693"/>
                    <a:gd name="T19" fmla="*/ 300 h 873"/>
                    <a:gd name="T20" fmla="*/ 460 w 693"/>
                    <a:gd name="T21" fmla="*/ 366 h 873"/>
                    <a:gd name="T22" fmla="*/ 468 w 693"/>
                    <a:gd name="T23" fmla="*/ 389 h 873"/>
                    <a:gd name="T24" fmla="*/ 489 w 693"/>
                    <a:gd name="T25" fmla="*/ 429 h 873"/>
                    <a:gd name="T26" fmla="*/ 531 w 693"/>
                    <a:gd name="T27" fmla="*/ 561 h 873"/>
                    <a:gd name="T28" fmla="*/ 563 w 693"/>
                    <a:gd name="T29" fmla="*/ 597 h 873"/>
                    <a:gd name="T30" fmla="*/ 617 w 693"/>
                    <a:gd name="T31" fmla="*/ 653 h 873"/>
                    <a:gd name="T32" fmla="*/ 693 w 693"/>
                    <a:gd name="T33" fmla="*/ 727 h 873"/>
                    <a:gd name="T34" fmla="*/ 422 w 693"/>
                    <a:gd name="T35" fmla="*/ 873 h 873"/>
                    <a:gd name="T36" fmla="*/ 259 w 693"/>
                    <a:gd name="T37" fmla="*/ 689 h 873"/>
                    <a:gd name="T38" fmla="*/ 195 w 693"/>
                    <a:gd name="T39" fmla="*/ 717 h 873"/>
                    <a:gd name="T40" fmla="*/ 96 w 693"/>
                    <a:gd name="T41" fmla="*/ 736 h 873"/>
                    <a:gd name="T42" fmla="*/ 31 w 693"/>
                    <a:gd name="T43" fmla="*/ 727 h 873"/>
                    <a:gd name="T44" fmla="*/ 0 w 693"/>
                    <a:gd name="T45" fmla="*/ 699 h 873"/>
                    <a:gd name="T46" fmla="*/ 0 w 693"/>
                    <a:gd name="T47" fmla="*/ 671 h 873"/>
                    <a:gd name="T48" fmla="*/ 18 w 693"/>
                    <a:gd name="T49" fmla="*/ 632 h 873"/>
                    <a:gd name="T50" fmla="*/ 77 w 693"/>
                    <a:gd name="T51" fmla="*/ 612 h 873"/>
                    <a:gd name="T52" fmla="*/ 157 w 693"/>
                    <a:gd name="T53" fmla="*/ 595 h 873"/>
                    <a:gd name="T54" fmla="*/ 214 w 693"/>
                    <a:gd name="T55" fmla="*/ 574 h 873"/>
                    <a:gd name="T56" fmla="*/ 241 w 693"/>
                    <a:gd name="T57" fmla="*/ 547 h 873"/>
                    <a:gd name="T58" fmla="*/ 280 w 693"/>
                    <a:gd name="T59" fmla="*/ 508 h 873"/>
                    <a:gd name="T60" fmla="*/ 303 w 693"/>
                    <a:gd name="T61" fmla="*/ 485 h 873"/>
                    <a:gd name="T62" fmla="*/ 326 w 693"/>
                    <a:gd name="T63" fmla="*/ 450 h 873"/>
                    <a:gd name="T64" fmla="*/ 326 w 693"/>
                    <a:gd name="T65" fmla="*/ 378 h 873"/>
                    <a:gd name="T66" fmla="*/ 319 w 693"/>
                    <a:gd name="T67" fmla="*/ 302 h 873"/>
                    <a:gd name="T68" fmla="*/ 303 w 693"/>
                    <a:gd name="T69" fmla="*/ 219 h 873"/>
                    <a:gd name="T70" fmla="*/ 315 w 693"/>
                    <a:gd name="T71" fmla="*/ 101 h 873"/>
                    <a:gd name="T72" fmla="*/ 331 w 693"/>
                    <a:gd name="T73" fmla="*/ 38 h 8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35" name="Freeform 1075">
                  <a:extLst>
                    <a:ext uri="{FF2B5EF4-FFF2-40B4-BE49-F238E27FC236}">
                      <a16:creationId xmlns:a16="http://schemas.microsoft.com/office/drawing/2014/main" id="{A93374BB-D359-C40A-13FC-476D2EEB84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1" y="1740"/>
                  <a:ext cx="438" cy="621"/>
                </a:xfrm>
                <a:custGeom>
                  <a:avLst/>
                  <a:gdLst>
                    <a:gd name="T0" fmla="*/ 254 w 874"/>
                    <a:gd name="T1" fmla="*/ 21 h 1244"/>
                    <a:gd name="T2" fmla="*/ 192 w 874"/>
                    <a:gd name="T3" fmla="*/ 64 h 1244"/>
                    <a:gd name="T4" fmla="*/ 149 w 874"/>
                    <a:gd name="T5" fmla="*/ 101 h 1244"/>
                    <a:gd name="T6" fmla="*/ 118 w 874"/>
                    <a:gd name="T7" fmla="*/ 150 h 1244"/>
                    <a:gd name="T8" fmla="*/ 80 w 874"/>
                    <a:gd name="T9" fmla="*/ 203 h 1244"/>
                    <a:gd name="T10" fmla="*/ 63 w 874"/>
                    <a:gd name="T11" fmla="*/ 277 h 1244"/>
                    <a:gd name="T12" fmla="*/ 46 w 874"/>
                    <a:gd name="T13" fmla="*/ 335 h 1244"/>
                    <a:gd name="T14" fmla="*/ 46 w 874"/>
                    <a:gd name="T15" fmla="*/ 405 h 1244"/>
                    <a:gd name="T16" fmla="*/ 63 w 874"/>
                    <a:gd name="T17" fmla="*/ 501 h 1244"/>
                    <a:gd name="T18" fmla="*/ 67 w 874"/>
                    <a:gd name="T19" fmla="*/ 590 h 1244"/>
                    <a:gd name="T20" fmla="*/ 43 w 874"/>
                    <a:gd name="T21" fmla="*/ 683 h 1244"/>
                    <a:gd name="T22" fmla="*/ 17 w 874"/>
                    <a:gd name="T23" fmla="*/ 772 h 1244"/>
                    <a:gd name="T24" fmla="*/ 0 w 874"/>
                    <a:gd name="T25" fmla="*/ 853 h 1244"/>
                    <a:gd name="T26" fmla="*/ 0 w 874"/>
                    <a:gd name="T27" fmla="*/ 922 h 1244"/>
                    <a:gd name="T28" fmla="*/ 5 w 874"/>
                    <a:gd name="T29" fmla="*/ 985 h 1244"/>
                    <a:gd name="T30" fmla="*/ 17 w 874"/>
                    <a:gd name="T31" fmla="*/ 1036 h 1244"/>
                    <a:gd name="T32" fmla="*/ 41 w 874"/>
                    <a:gd name="T33" fmla="*/ 1089 h 1244"/>
                    <a:gd name="T34" fmla="*/ 74 w 874"/>
                    <a:gd name="T35" fmla="*/ 1128 h 1244"/>
                    <a:gd name="T36" fmla="*/ 115 w 874"/>
                    <a:gd name="T37" fmla="*/ 1157 h 1244"/>
                    <a:gd name="T38" fmla="*/ 196 w 874"/>
                    <a:gd name="T39" fmla="*/ 1207 h 1244"/>
                    <a:gd name="T40" fmla="*/ 286 w 874"/>
                    <a:gd name="T41" fmla="*/ 1230 h 1244"/>
                    <a:gd name="T42" fmla="*/ 378 w 874"/>
                    <a:gd name="T43" fmla="*/ 1244 h 1244"/>
                    <a:gd name="T44" fmla="*/ 465 w 874"/>
                    <a:gd name="T45" fmla="*/ 1232 h 1244"/>
                    <a:gd name="T46" fmla="*/ 540 w 874"/>
                    <a:gd name="T47" fmla="*/ 1218 h 1244"/>
                    <a:gd name="T48" fmla="*/ 621 w 874"/>
                    <a:gd name="T49" fmla="*/ 1183 h 1244"/>
                    <a:gd name="T50" fmla="*/ 690 w 874"/>
                    <a:gd name="T51" fmla="*/ 1149 h 1244"/>
                    <a:gd name="T52" fmla="*/ 747 w 874"/>
                    <a:gd name="T53" fmla="*/ 1103 h 1244"/>
                    <a:gd name="T54" fmla="*/ 816 w 874"/>
                    <a:gd name="T55" fmla="*/ 1022 h 1244"/>
                    <a:gd name="T56" fmla="*/ 845 w 874"/>
                    <a:gd name="T57" fmla="*/ 979 h 1244"/>
                    <a:gd name="T58" fmla="*/ 862 w 874"/>
                    <a:gd name="T59" fmla="*/ 922 h 1244"/>
                    <a:gd name="T60" fmla="*/ 873 w 874"/>
                    <a:gd name="T61" fmla="*/ 864 h 1244"/>
                    <a:gd name="T62" fmla="*/ 874 w 874"/>
                    <a:gd name="T63" fmla="*/ 811 h 1244"/>
                    <a:gd name="T64" fmla="*/ 864 w 874"/>
                    <a:gd name="T65" fmla="*/ 745 h 1244"/>
                    <a:gd name="T66" fmla="*/ 853 w 874"/>
                    <a:gd name="T67" fmla="*/ 683 h 1244"/>
                    <a:gd name="T68" fmla="*/ 837 w 874"/>
                    <a:gd name="T69" fmla="*/ 563 h 1244"/>
                    <a:gd name="T70" fmla="*/ 845 w 874"/>
                    <a:gd name="T71" fmla="*/ 503 h 1244"/>
                    <a:gd name="T72" fmla="*/ 864 w 874"/>
                    <a:gd name="T73" fmla="*/ 437 h 1244"/>
                    <a:gd name="T74" fmla="*/ 873 w 874"/>
                    <a:gd name="T75" fmla="*/ 319 h 1244"/>
                    <a:gd name="T76" fmla="*/ 864 w 874"/>
                    <a:gd name="T77" fmla="*/ 213 h 1244"/>
                    <a:gd name="T78" fmla="*/ 845 w 874"/>
                    <a:gd name="T79" fmla="*/ 141 h 1244"/>
                    <a:gd name="T80" fmla="*/ 805 w 874"/>
                    <a:gd name="T81" fmla="*/ 92 h 1244"/>
                    <a:gd name="T82" fmla="*/ 704 w 874"/>
                    <a:gd name="T83" fmla="*/ 42 h 1244"/>
                    <a:gd name="T84" fmla="*/ 586 w 874"/>
                    <a:gd name="T85" fmla="*/ 11 h 1244"/>
                    <a:gd name="T86" fmla="*/ 393 w 874"/>
                    <a:gd name="T87" fmla="*/ 0 h 1244"/>
                    <a:gd name="T88" fmla="*/ 254 w 874"/>
                    <a:gd name="T89" fmla="*/ 21 h 1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7636" name="Group 1076">
                  <a:extLst>
                    <a:ext uri="{FF2B5EF4-FFF2-40B4-BE49-F238E27FC236}">
                      <a16:creationId xmlns:a16="http://schemas.microsoft.com/office/drawing/2014/main" id="{07C900CC-48AC-01AD-2DCE-FC8DC538E6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67637" name="Freeform 1077">
                    <a:extLst>
                      <a:ext uri="{FF2B5EF4-FFF2-40B4-BE49-F238E27FC236}">
                        <a16:creationId xmlns:a16="http://schemas.microsoft.com/office/drawing/2014/main" id="{D7BE2830-BBFD-94A7-F769-1B74A1CCE1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4 h 19"/>
                      <a:gd name="T2" fmla="*/ 39 w 431"/>
                      <a:gd name="T3" fmla="*/ 0 h 19"/>
                      <a:gd name="T4" fmla="*/ 98 w 431"/>
                      <a:gd name="T5" fmla="*/ 0 h 19"/>
                      <a:gd name="T6" fmla="*/ 151 w 431"/>
                      <a:gd name="T7" fmla="*/ 0 h 19"/>
                      <a:gd name="T8" fmla="*/ 217 w 431"/>
                      <a:gd name="T9" fmla="*/ 11 h 19"/>
                      <a:gd name="T10" fmla="*/ 292 w 431"/>
                      <a:gd name="T11" fmla="*/ 11 h 19"/>
                      <a:gd name="T12" fmla="*/ 365 w 431"/>
                      <a:gd name="T13" fmla="*/ 11 h 19"/>
                      <a:gd name="T14" fmla="*/ 431 w 431"/>
                      <a:gd name="T15" fmla="*/ 1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638" name="Freeform 1078">
                    <a:extLst>
                      <a:ext uri="{FF2B5EF4-FFF2-40B4-BE49-F238E27FC236}">
                        <a16:creationId xmlns:a16="http://schemas.microsoft.com/office/drawing/2014/main" id="{726EED09-649D-DB16-2912-D3AB11F6B7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5 h 5"/>
                      <a:gd name="T2" fmla="*/ 67 w 92"/>
                      <a:gd name="T3" fmla="*/ 0 h 5"/>
                      <a:gd name="T4" fmla="*/ 92 w 92"/>
                      <a:gd name="T5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639" name="Freeform 1079">
                    <a:extLst>
                      <a:ext uri="{FF2B5EF4-FFF2-40B4-BE49-F238E27FC236}">
                        <a16:creationId xmlns:a16="http://schemas.microsoft.com/office/drawing/2014/main" id="{EC668BFB-E3F3-15C2-D8CD-6C1D37124F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9" y="2002"/>
                    <a:ext cx="101" cy="155"/>
                  </a:xfrm>
                  <a:custGeom>
                    <a:avLst/>
                    <a:gdLst>
                      <a:gd name="T0" fmla="*/ 138 w 202"/>
                      <a:gd name="T1" fmla="*/ 0 h 309"/>
                      <a:gd name="T2" fmla="*/ 132 w 202"/>
                      <a:gd name="T3" fmla="*/ 53 h 309"/>
                      <a:gd name="T4" fmla="*/ 143 w 202"/>
                      <a:gd name="T5" fmla="*/ 104 h 309"/>
                      <a:gd name="T6" fmla="*/ 155 w 202"/>
                      <a:gd name="T7" fmla="*/ 139 h 309"/>
                      <a:gd name="T8" fmla="*/ 177 w 202"/>
                      <a:gd name="T9" fmla="*/ 190 h 309"/>
                      <a:gd name="T10" fmla="*/ 189 w 202"/>
                      <a:gd name="T11" fmla="*/ 223 h 309"/>
                      <a:gd name="T12" fmla="*/ 202 w 202"/>
                      <a:gd name="T13" fmla="*/ 264 h 309"/>
                      <a:gd name="T14" fmla="*/ 189 w 202"/>
                      <a:gd name="T15" fmla="*/ 293 h 309"/>
                      <a:gd name="T16" fmla="*/ 173 w 202"/>
                      <a:gd name="T17" fmla="*/ 303 h 309"/>
                      <a:gd name="T18" fmla="*/ 143 w 202"/>
                      <a:gd name="T19" fmla="*/ 309 h 309"/>
                      <a:gd name="T20" fmla="*/ 109 w 202"/>
                      <a:gd name="T21" fmla="*/ 293 h 309"/>
                      <a:gd name="T22" fmla="*/ 63 w 202"/>
                      <a:gd name="T23" fmla="*/ 287 h 309"/>
                      <a:gd name="T24" fmla="*/ 0 w 202"/>
                      <a:gd name="T25" fmla="*/ 297 h 3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7640" name="Group 1080">
                  <a:extLst>
                    <a:ext uri="{FF2B5EF4-FFF2-40B4-BE49-F238E27FC236}">
                      <a16:creationId xmlns:a16="http://schemas.microsoft.com/office/drawing/2014/main" id="{44428B50-20E5-1C0E-9341-8FD162B372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67641" name="Freeform 1081">
                    <a:extLst>
                      <a:ext uri="{FF2B5EF4-FFF2-40B4-BE49-F238E27FC236}">
                        <a16:creationId xmlns:a16="http://schemas.microsoft.com/office/drawing/2014/main" id="{41E62FAB-8E8E-5C65-F1FF-18F0D3DD42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49 h 49"/>
                      <a:gd name="T2" fmla="*/ 33 w 232"/>
                      <a:gd name="T3" fmla="*/ 28 h 49"/>
                      <a:gd name="T4" fmla="*/ 64 w 232"/>
                      <a:gd name="T5" fmla="*/ 14 h 49"/>
                      <a:gd name="T6" fmla="*/ 98 w 232"/>
                      <a:gd name="T7" fmla="*/ 6 h 49"/>
                      <a:gd name="T8" fmla="*/ 126 w 232"/>
                      <a:gd name="T9" fmla="*/ 3 h 49"/>
                      <a:gd name="T10" fmla="*/ 148 w 232"/>
                      <a:gd name="T11" fmla="*/ 0 h 49"/>
                      <a:gd name="T12" fmla="*/ 187 w 232"/>
                      <a:gd name="T13" fmla="*/ 11 h 49"/>
                      <a:gd name="T14" fmla="*/ 232 w 232"/>
                      <a:gd name="T15" fmla="*/ 25 h 49"/>
                      <a:gd name="T16" fmla="*/ 230 w 232"/>
                      <a:gd name="T17" fmla="*/ 38 h 49"/>
                      <a:gd name="T18" fmla="*/ 211 w 232"/>
                      <a:gd name="T19" fmla="*/ 41 h 49"/>
                      <a:gd name="T20" fmla="*/ 187 w 232"/>
                      <a:gd name="T21" fmla="*/ 33 h 49"/>
                      <a:gd name="T22" fmla="*/ 146 w 232"/>
                      <a:gd name="T23" fmla="*/ 29 h 49"/>
                      <a:gd name="T24" fmla="*/ 120 w 232"/>
                      <a:gd name="T25" fmla="*/ 28 h 49"/>
                      <a:gd name="T26" fmla="*/ 96 w 232"/>
                      <a:gd name="T27" fmla="*/ 33 h 49"/>
                      <a:gd name="T28" fmla="*/ 64 w 232"/>
                      <a:gd name="T29" fmla="*/ 41 h 49"/>
                      <a:gd name="T30" fmla="*/ 36 w 232"/>
                      <a:gd name="T31" fmla="*/ 46 h 49"/>
                      <a:gd name="T32" fmla="*/ 0 w 232"/>
                      <a:gd name="T33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642" name="Freeform 1082">
                    <a:extLst>
                      <a:ext uri="{FF2B5EF4-FFF2-40B4-BE49-F238E27FC236}">
                        <a16:creationId xmlns:a16="http://schemas.microsoft.com/office/drawing/2014/main" id="{9905DDEC-F3E9-A9F1-5BD6-62C12ECF2D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226 w 226"/>
                      <a:gd name="T1" fmla="*/ 48 h 48"/>
                      <a:gd name="T2" fmla="*/ 194 w 226"/>
                      <a:gd name="T3" fmla="*/ 26 h 48"/>
                      <a:gd name="T4" fmla="*/ 162 w 226"/>
                      <a:gd name="T5" fmla="*/ 13 h 48"/>
                      <a:gd name="T6" fmla="*/ 131 w 226"/>
                      <a:gd name="T7" fmla="*/ 6 h 48"/>
                      <a:gd name="T8" fmla="*/ 104 w 226"/>
                      <a:gd name="T9" fmla="*/ 2 h 48"/>
                      <a:gd name="T10" fmla="*/ 83 w 226"/>
                      <a:gd name="T11" fmla="*/ 0 h 48"/>
                      <a:gd name="T12" fmla="*/ 45 w 226"/>
                      <a:gd name="T13" fmla="*/ 10 h 48"/>
                      <a:gd name="T14" fmla="*/ 0 w 226"/>
                      <a:gd name="T15" fmla="*/ 23 h 48"/>
                      <a:gd name="T16" fmla="*/ 3 w 226"/>
                      <a:gd name="T17" fmla="*/ 37 h 48"/>
                      <a:gd name="T18" fmla="*/ 21 w 226"/>
                      <a:gd name="T19" fmla="*/ 40 h 48"/>
                      <a:gd name="T20" fmla="*/ 45 w 226"/>
                      <a:gd name="T21" fmla="*/ 32 h 48"/>
                      <a:gd name="T22" fmla="*/ 85 w 226"/>
                      <a:gd name="T23" fmla="*/ 29 h 48"/>
                      <a:gd name="T24" fmla="*/ 110 w 226"/>
                      <a:gd name="T25" fmla="*/ 26 h 48"/>
                      <a:gd name="T26" fmla="*/ 133 w 226"/>
                      <a:gd name="T27" fmla="*/ 32 h 48"/>
                      <a:gd name="T28" fmla="*/ 162 w 226"/>
                      <a:gd name="T29" fmla="*/ 40 h 48"/>
                      <a:gd name="T30" fmla="*/ 191 w 226"/>
                      <a:gd name="T31" fmla="*/ 46 h 48"/>
                      <a:gd name="T32" fmla="*/ 226 w 226"/>
                      <a:gd name="T33" fmla="*/ 4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7643" name="Freeform 1083">
                  <a:extLst>
                    <a:ext uri="{FF2B5EF4-FFF2-40B4-BE49-F238E27FC236}">
                      <a16:creationId xmlns:a16="http://schemas.microsoft.com/office/drawing/2014/main" id="{343F30BD-791D-7D9B-F2CB-362721582E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3" y="1686"/>
                  <a:ext cx="451" cy="294"/>
                </a:xfrm>
                <a:custGeom>
                  <a:avLst/>
                  <a:gdLst>
                    <a:gd name="T0" fmla="*/ 23 w 903"/>
                    <a:gd name="T1" fmla="*/ 580 h 586"/>
                    <a:gd name="T2" fmla="*/ 67 w 903"/>
                    <a:gd name="T3" fmla="*/ 586 h 586"/>
                    <a:gd name="T4" fmla="*/ 57 w 903"/>
                    <a:gd name="T5" fmla="*/ 503 h 586"/>
                    <a:gd name="T6" fmla="*/ 110 w 903"/>
                    <a:gd name="T7" fmla="*/ 428 h 586"/>
                    <a:gd name="T8" fmla="*/ 114 w 903"/>
                    <a:gd name="T9" fmla="*/ 337 h 586"/>
                    <a:gd name="T10" fmla="*/ 179 w 903"/>
                    <a:gd name="T11" fmla="*/ 286 h 586"/>
                    <a:gd name="T12" fmla="*/ 179 w 903"/>
                    <a:gd name="T13" fmla="*/ 212 h 586"/>
                    <a:gd name="T14" fmla="*/ 235 w 903"/>
                    <a:gd name="T15" fmla="*/ 207 h 586"/>
                    <a:gd name="T16" fmla="*/ 287 w 903"/>
                    <a:gd name="T17" fmla="*/ 166 h 586"/>
                    <a:gd name="T18" fmla="*/ 372 w 903"/>
                    <a:gd name="T19" fmla="*/ 217 h 586"/>
                    <a:gd name="T20" fmla="*/ 390 w 903"/>
                    <a:gd name="T21" fmla="*/ 189 h 586"/>
                    <a:gd name="T22" fmla="*/ 476 w 903"/>
                    <a:gd name="T23" fmla="*/ 217 h 586"/>
                    <a:gd name="T24" fmla="*/ 453 w 903"/>
                    <a:gd name="T25" fmla="*/ 166 h 586"/>
                    <a:gd name="T26" fmla="*/ 563 w 903"/>
                    <a:gd name="T27" fmla="*/ 229 h 586"/>
                    <a:gd name="T28" fmla="*/ 574 w 903"/>
                    <a:gd name="T29" fmla="*/ 189 h 586"/>
                    <a:gd name="T30" fmla="*/ 673 w 903"/>
                    <a:gd name="T31" fmla="*/ 252 h 586"/>
                    <a:gd name="T32" fmla="*/ 724 w 903"/>
                    <a:gd name="T33" fmla="*/ 240 h 586"/>
                    <a:gd name="T34" fmla="*/ 752 w 903"/>
                    <a:gd name="T35" fmla="*/ 303 h 586"/>
                    <a:gd name="T36" fmla="*/ 787 w 903"/>
                    <a:gd name="T37" fmla="*/ 296 h 586"/>
                    <a:gd name="T38" fmla="*/ 814 w 903"/>
                    <a:gd name="T39" fmla="*/ 341 h 586"/>
                    <a:gd name="T40" fmla="*/ 790 w 903"/>
                    <a:gd name="T41" fmla="*/ 421 h 586"/>
                    <a:gd name="T42" fmla="*/ 799 w 903"/>
                    <a:gd name="T43" fmla="*/ 488 h 586"/>
                    <a:gd name="T44" fmla="*/ 820 w 903"/>
                    <a:gd name="T45" fmla="*/ 574 h 586"/>
                    <a:gd name="T46" fmla="*/ 845 w 903"/>
                    <a:gd name="T47" fmla="*/ 574 h 586"/>
                    <a:gd name="T48" fmla="*/ 872 w 903"/>
                    <a:gd name="T49" fmla="*/ 517 h 586"/>
                    <a:gd name="T50" fmla="*/ 890 w 903"/>
                    <a:gd name="T51" fmla="*/ 463 h 586"/>
                    <a:gd name="T52" fmla="*/ 903 w 903"/>
                    <a:gd name="T53" fmla="*/ 383 h 586"/>
                    <a:gd name="T54" fmla="*/ 890 w 903"/>
                    <a:gd name="T55" fmla="*/ 264 h 586"/>
                    <a:gd name="T56" fmla="*/ 844 w 903"/>
                    <a:gd name="T57" fmla="*/ 182 h 586"/>
                    <a:gd name="T58" fmla="*/ 810 w 903"/>
                    <a:gd name="T59" fmla="*/ 132 h 586"/>
                    <a:gd name="T60" fmla="*/ 752 w 903"/>
                    <a:gd name="T61" fmla="*/ 79 h 586"/>
                    <a:gd name="T62" fmla="*/ 667 w 903"/>
                    <a:gd name="T63" fmla="*/ 40 h 586"/>
                    <a:gd name="T64" fmla="*/ 580 w 903"/>
                    <a:gd name="T65" fmla="*/ 16 h 586"/>
                    <a:gd name="T66" fmla="*/ 453 w 903"/>
                    <a:gd name="T67" fmla="*/ 0 h 586"/>
                    <a:gd name="T68" fmla="*/ 337 w 903"/>
                    <a:gd name="T69" fmla="*/ 16 h 586"/>
                    <a:gd name="T70" fmla="*/ 258 w 903"/>
                    <a:gd name="T71" fmla="*/ 22 h 586"/>
                    <a:gd name="T72" fmla="*/ 196 w 903"/>
                    <a:gd name="T73" fmla="*/ 44 h 586"/>
                    <a:gd name="T74" fmla="*/ 121 w 903"/>
                    <a:gd name="T75" fmla="*/ 90 h 586"/>
                    <a:gd name="T76" fmla="*/ 57 w 903"/>
                    <a:gd name="T77" fmla="*/ 172 h 586"/>
                    <a:gd name="T78" fmla="*/ 29 w 903"/>
                    <a:gd name="T79" fmla="*/ 223 h 586"/>
                    <a:gd name="T80" fmla="*/ 0 w 903"/>
                    <a:gd name="T81" fmla="*/ 326 h 586"/>
                    <a:gd name="T82" fmla="*/ 0 w 903"/>
                    <a:gd name="T83" fmla="*/ 440 h 586"/>
                    <a:gd name="T84" fmla="*/ 0 w 903"/>
                    <a:gd name="T85" fmla="*/ 516 h 586"/>
                    <a:gd name="T86" fmla="*/ 23 w 903"/>
                    <a:gd name="T87" fmla="*/ 580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7644" name="Freeform 1084">
                <a:extLst>
                  <a:ext uri="{FF2B5EF4-FFF2-40B4-BE49-F238E27FC236}">
                    <a16:creationId xmlns:a16="http://schemas.microsoft.com/office/drawing/2014/main" id="{4FC4184F-36D3-44B7-DB82-1C32F5D8CF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309"/>
                <a:ext cx="477" cy="509"/>
              </a:xfrm>
              <a:custGeom>
                <a:avLst/>
                <a:gdLst>
                  <a:gd name="T0" fmla="*/ 65 w 954"/>
                  <a:gd name="T1" fmla="*/ 139 h 1017"/>
                  <a:gd name="T2" fmla="*/ 215 w 954"/>
                  <a:gd name="T3" fmla="*/ 107 h 1017"/>
                  <a:gd name="T4" fmla="*/ 289 w 954"/>
                  <a:gd name="T5" fmla="*/ 53 h 1017"/>
                  <a:gd name="T6" fmla="*/ 343 w 954"/>
                  <a:gd name="T7" fmla="*/ 0 h 1017"/>
                  <a:gd name="T8" fmla="*/ 470 w 954"/>
                  <a:gd name="T9" fmla="*/ 118 h 1017"/>
                  <a:gd name="T10" fmla="*/ 621 w 954"/>
                  <a:gd name="T11" fmla="*/ 257 h 1017"/>
                  <a:gd name="T12" fmla="*/ 749 w 954"/>
                  <a:gd name="T13" fmla="*/ 384 h 1017"/>
                  <a:gd name="T14" fmla="*/ 795 w 954"/>
                  <a:gd name="T15" fmla="*/ 441 h 1017"/>
                  <a:gd name="T16" fmla="*/ 825 w 954"/>
                  <a:gd name="T17" fmla="*/ 483 h 1017"/>
                  <a:gd name="T18" fmla="*/ 865 w 954"/>
                  <a:gd name="T19" fmla="*/ 534 h 1017"/>
                  <a:gd name="T20" fmla="*/ 902 w 954"/>
                  <a:gd name="T21" fmla="*/ 598 h 1017"/>
                  <a:gd name="T22" fmla="*/ 922 w 954"/>
                  <a:gd name="T23" fmla="*/ 648 h 1017"/>
                  <a:gd name="T24" fmla="*/ 941 w 954"/>
                  <a:gd name="T25" fmla="*/ 704 h 1017"/>
                  <a:gd name="T26" fmla="*/ 954 w 954"/>
                  <a:gd name="T27" fmla="*/ 802 h 1017"/>
                  <a:gd name="T28" fmla="*/ 944 w 954"/>
                  <a:gd name="T29" fmla="*/ 858 h 1017"/>
                  <a:gd name="T30" fmla="*/ 922 w 954"/>
                  <a:gd name="T31" fmla="*/ 910 h 1017"/>
                  <a:gd name="T32" fmla="*/ 860 w 954"/>
                  <a:gd name="T33" fmla="*/ 954 h 1017"/>
                  <a:gd name="T34" fmla="*/ 804 w 954"/>
                  <a:gd name="T35" fmla="*/ 984 h 1017"/>
                  <a:gd name="T36" fmla="*/ 726 w 954"/>
                  <a:gd name="T37" fmla="*/ 1004 h 1017"/>
                  <a:gd name="T38" fmla="*/ 664 w 954"/>
                  <a:gd name="T39" fmla="*/ 1017 h 1017"/>
                  <a:gd name="T40" fmla="*/ 603 w 954"/>
                  <a:gd name="T41" fmla="*/ 1011 h 1017"/>
                  <a:gd name="T42" fmla="*/ 557 w 954"/>
                  <a:gd name="T43" fmla="*/ 1007 h 1017"/>
                  <a:gd name="T44" fmla="*/ 508 w 954"/>
                  <a:gd name="T45" fmla="*/ 996 h 1017"/>
                  <a:gd name="T46" fmla="*/ 461 w 954"/>
                  <a:gd name="T47" fmla="*/ 974 h 1017"/>
                  <a:gd name="T48" fmla="*/ 411 w 954"/>
                  <a:gd name="T49" fmla="*/ 944 h 1017"/>
                  <a:gd name="T50" fmla="*/ 375 w 954"/>
                  <a:gd name="T51" fmla="*/ 910 h 1017"/>
                  <a:gd name="T52" fmla="*/ 335 w 954"/>
                  <a:gd name="T53" fmla="*/ 851 h 1017"/>
                  <a:gd name="T54" fmla="*/ 311 w 954"/>
                  <a:gd name="T55" fmla="*/ 813 h 1017"/>
                  <a:gd name="T56" fmla="*/ 252 w 954"/>
                  <a:gd name="T57" fmla="*/ 688 h 1017"/>
                  <a:gd name="T58" fmla="*/ 182 w 954"/>
                  <a:gd name="T59" fmla="*/ 524 h 1017"/>
                  <a:gd name="T60" fmla="*/ 129 w 954"/>
                  <a:gd name="T61" fmla="*/ 396 h 1017"/>
                  <a:gd name="T62" fmla="*/ 43 w 954"/>
                  <a:gd name="T63" fmla="*/ 245 h 1017"/>
                  <a:gd name="T64" fmla="*/ 0 w 954"/>
                  <a:gd name="T65" fmla="*/ 159 h 1017"/>
                  <a:gd name="T66" fmla="*/ 65 w 954"/>
                  <a:gd name="T67" fmla="*/ 139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45" name="Freeform 1085">
                <a:extLst>
                  <a:ext uri="{FF2B5EF4-FFF2-40B4-BE49-F238E27FC236}">
                    <a16:creationId xmlns:a16="http://schemas.microsoft.com/office/drawing/2014/main" id="{82FD4738-97E3-2435-0B91-EE142B9A4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2297"/>
                <a:ext cx="291" cy="243"/>
              </a:xfrm>
              <a:custGeom>
                <a:avLst/>
                <a:gdLst>
                  <a:gd name="T0" fmla="*/ 0 w 581"/>
                  <a:gd name="T1" fmla="*/ 171 h 486"/>
                  <a:gd name="T2" fmla="*/ 42 w 581"/>
                  <a:gd name="T3" fmla="*/ 171 h 486"/>
                  <a:gd name="T4" fmla="*/ 96 w 581"/>
                  <a:gd name="T5" fmla="*/ 160 h 486"/>
                  <a:gd name="T6" fmla="*/ 153 w 581"/>
                  <a:gd name="T7" fmla="*/ 150 h 486"/>
                  <a:gd name="T8" fmla="*/ 191 w 581"/>
                  <a:gd name="T9" fmla="*/ 137 h 486"/>
                  <a:gd name="T10" fmla="*/ 267 w 581"/>
                  <a:gd name="T11" fmla="*/ 104 h 486"/>
                  <a:gd name="T12" fmla="*/ 335 w 581"/>
                  <a:gd name="T13" fmla="*/ 46 h 486"/>
                  <a:gd name="T14" fmla="*/ 369 w 581"/>
                  <a:gd name="T15" fmla="*/ 0 h 486"/>
                  <a:gd name="T16" fmla="*/ 581 w 581"/>
                  <a:gd name="T17" fmla="*/ 213 h 486"/>
                  <a:gd name="T18" fmla="*/ 578 w 581"/>
                  <a:gd name="T19" fmla="*/ 248 h 486"/>
                  <a:gd name="T20" fmla="*/ 563 w 581"/>
                  <a:gd name="T21" fmla="*/ 287 h 486"/>
                  <a:gd name="T22" fmla="*/ 528 w 581"/>
                  <a:gd name="T23" fmla="*/ 324 h 486"/>
                  <a:gd name="T24" fmla="*/ 495 w 581"/>
                  <a:gd name="T25" fmla="*/ 357 h 486"/>
                  <a:gd name="T26" fmla="*/ 455 w 581"/>
                  <a:gd name="T27" fmla="*/ 381 h 486"/>
                  <a:gd name="T28" fmla="*/ 398 w 581"/>
                  <a:gd name="T29" fmla="*/ 409 h 486"/>
                  <a:gd name="T30" fmla="*/ 334 w 581"/>
                  <a:gd name="T31" fmla="*/ 436 h 486"/>
                  <a:gd name="T32" fmla="*/ 254 w 581"/>
                  <a:gd name="T33" fmla="*/ 459 h 486"/>
                  <a:gd name="T34" fmla="*/ 188 w 581"/>
                  <a:gd name="T35" fmla="*/ 473 h 486"/>
                  <a:gd name="T36" fmla="*/ 142 w 581"/>
                  <a:gd name="T37" fmla="*/ 486 h 486"/>
                  <a:gd name="T38" fmla="*/ 0 w 581"/>
                  <a:gd name="T39" fmla="*/ 171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7646" name="Group 1086">
              <a:extLst>
                <a:ext uri="{FF2B5EF4-FFF2-40B4-BE49-F238E27FC236}">
                  <a16:creationId xmlns:a16="http://schemas.microsoft.com/office/drawing/2014/main" id="{C368CE13-8882-78CE-0291-102BE3BB13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67647" name="Group 1087">
                <a:extLst>
                  <a:ext uri="{FF2B5EF4-FFF2-40B4-BE49-F238E27FC236}">
                    <a16:creationId xmlns:a16="http://schemas.microsoft.com/office/drawing/2014/main" id="{9CEC68DA-435F-4694-EAA7-744461B9A3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67648" name="Freeform 1088">
                  <a:extLst>
                    <a:ext uri="{FF2B5EF4-FFF2-40B4-BE49-F238E27FC236}">
                      <a16:creationId xmlns:a16="http://schemas.microsoft.com/office/drawing/2014/main" id="{A555E22C-BE2A-BA32-045A-FDCB645563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6" y="1940"/>
                  <a:ext cx="155" cy="124"/>
                </a:xfrm>
                <a:custGeom>
                  <a:avLst/>
                  <a:gdLst>
                    <a:gd name="T0" fmla="*/ 30 w 309"/>
                    <a:gd name="T1" fmla="*/ 13 h 246"/>
                    <a:gd name="T2" fmla="*/ 88 w 309"/>
                    <a:gd name="T3" fmla="*/ 0 h 246"/>
                    <a:gd name="T4" fmla="*/ 150 w 309"/>
                    <a:gd name="T5" fmla="*/ 0 h 246"/>
                    <a:gd name="T6" fmla="*/ 243 w 309"/>
                    <a:gd name="T7" fmla="*/ 7 h 246"/>
                    <a:gd name="T8" fmla="*/ 276 w 309"/>
                    <a:gd name="T9" fmla="*/ 13 h 246"/>
                    <a:gd name="T10" fmla="*/ 309 w 309"/>
                    <a:gd name="T11" fmla="*/ 29 h 246"/>
                    <a:gd name="T12" fmla="*/ 309 w 309"/>
                    <a:gd name="T13" fmla="*/ 65 h 246"/>
                    <a:gd name="T14" fmla="*/ 309 w 309"/>
                    <a:gd name="T15" fmla="*/ 105 h 246"/>
                    <a:gd name="T16" fmla="*/ 299 w 309"/>
                    <a:gd name="T17" fmla="*/ 142 h 246"/>
                    <a:gd name="T18" fmla="*/ 288 w 309"/>
                    <a:gd name="T19" fmla="*/ 167 h 246"/>
                    <a:gd name="T20" fmla="*/ 279 w 309"/>
                    <a:gd name="T21" fmla="*/ 190 h 246"/>
                    <a:gd name="T22" fmla="*/ 266 w 309"/>
                    <a:gd name="T23" fmla="*/ 208 h 246"/>
                    <a:gd name="T24" fmla="*/ 248 w 309"/>
                    <a:gd name="T25" fmla="*/ 225 h 246"/>
                    <a:gd name="T26" fmla="*/ 218 w 309"/>
                    <a:gd name="T27" fmla="*/ 235 h 246"/>
                    <a:gd name="T28" fmla="*/ 180 w 309"/>
                    <a:gd name="T29" fmla="*/ 242 h 246"/>
                    <a:gd name="T30" fmla="*/ 137 w 309"/>
                    <a:gd name="T31" fmla="*/ 246 h 246"/>
                    <a:gd name="T32" fmla="*/ 103 w 309"/>
                    <a:gd name="T33" fmla="*/ 242 h 246"/>
                    <a:gd name="T34" fmla="*/ 75 w 309"/>
                    <a:gd name="T35" fmla="*/ 237 h 246"/>
                    <a:gd name="T36" fmla="*/ 47 w 309"/>
                    <a:gd name="T37" fmla="*/ 225 h 246"/>
                    <a:gd name="T38" fmla="*/ 23 w 309"/>
                    <a:gd name="T39" fmla="*/ 204 h 246"/>
                    <a:gd name="T40" fmla="*/ 11 w 309"/>
                    <a:gd name="T41" fmla="*/ 184 h 246"/>
                    <a:gd name="T42" fmla="*/ 0 w 309"/>
                    <a:gd name="T43" fmla="*/ 133 h 246"/>
                    <a:gd name="T44" fmla="*/ 0 w 309"/>
                    <a:gd name="T45" fmla="*/ 87 h 246"/>
                    <a:gd name="T46" fmla="*/ 0 w 309"/>
                    <a:gd name="T47" fmla="*/ 41 h 246"/>
                    <a:gd name="T48" fmla="*/ 30 w 309"/>
                    <a:gd name="T49" fmla="*/ 13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49" name="Freeform 1089">
                  <a:extLst>
                    <a:ext uri="{FF2B5EF4-FFF2-40B4-BE49-F238E27FC236}">
                      <a16:creationId xmlns:a16="http://schemas.microsoft.com/office/drawing/2014/main" id="{5E9302A4-A1C4-0166-EF2F-ABF335AC14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943"/>
                  <a:ext cx="154" cy="122"/>
                </a:xfrm>
                <a:custGeom>
                  <a:avLst/>
                  <a:gdLst>
                    <a:gd name="T0" fmla="*/ 269 w 308"/>
                    <a:gd name="T1" fmla="*/ 12 h 245"/>
                    <a:gd name="T2" fmla="*/ 212 w 308"/>
                    <a:gd name="T3" fmla="*/ 2 h 245"/>
                    <a:gd name="T4" fmla="*/ 158 w 308"/>
                    <a:gd name="T5" fmla="*/ 2 h 245"/>
                    <a:gd name="T6" fmla="*/ 107 w 308"/>
                    <a:gd name="T7" fmla="*/ 0 h 245"/>
                    <a:gd name="T8" fmla="*/ 61 w 308"/>
                    <a:gd name="T9" fmla="*/ 3 h 245"/>
                    <a:gd name="T10" fmla="*/ 28 w 308"/>
                    <a:gd name="T11" fmla="*/ 12 h 245"/>
                    <a:gd name="T12" fmla="*/ 0 w 308"/>
                    <a:gd name="T13" fmla="*/ 26 h 245"/>
                    <a:gd name="T14" fmla="*/ 0 w 308"/>
                    <a:gd name="T15" fmla="*/ 107 h 245"/>
                    <a:gd name="T16" fmla="*/ 8 w 308"/>
                    <a:gd name="T17" fmla="*/ 153 h 245"/>
                    <a:gd name="T18" fmla="*/ 22 w 308"/>
                    <a:gd name="T19" fmla="*/ 185 h 245"/>
                    <a:gd name="T20" fmla="*/ 39 w 308"/>
                    <a:gd name="T21" fmla="*/ 207 h 245"/>
                    <a:gd name="T22" fmla="*/ 57 w 308"/>
                    <a:gd name="T23" fmla="*/ 220 h 245"/>
                    <a:gd name="T24" fmla="*/ 80 w 308"/>
                    <a:gd name="T25" fmla="*/ 232 h 245"/>
                    <a:gd name="T26" fmla="*/ 102 w 308"/>
                    <a:gd name="T27" fmla="*/ 239 h 245"/>
                    <a:gd name="T28" fmla="*/ 128 w 308"/>
                    <a:gd name="T29" fmla="*/ 242 h 245"/>
                    <a:gd name="T30" fmla="*/ 157 w 308"/>
                    <a:gd name="T31" fmla="*/ 245 h 245"/>
                    <a:gd name="T32" fmla="*/ 205 w 308"/>
                    <a:gd name="T33" fmla="*/ 242 h 245"/>
                    <a:gd name="T34" fmla="*/ 235 w 308"/>
                    <a:gd name="T35" fmla="*/ 235 h 245"/>
                    <a:gd name="T36" fmla="*/ 262 w 308"/>
                    <a:gd name="T37" fmla="*/ 226 h 245"/>
                    <a:gd name="T38" fmla="*/ 283 w 308"/>
                    <a:gd name="T39" fmla="*/ 200 h 245"/>
                    <a:gd name="T40" fmla="*/ 297 w 308"/>
                    <a:gd name="T41" fmla="*/ 168 h 245"/>
                    <a:gd name="T42" fmla="*/ 308 w 308"/>
                    <a:gd name="T43" fmla="*/ 134 h 245"/>
                    <a:gd name="T44" fmla="*/ 308 w 308"/>
                    <a:gd name="T45" fmla="*/ 87 h 245"/>
                    <a:gd name="T46" fmla="*/ 308 w 308"/>
                    <a:gd name="T47" fmla="*/ 42 h 245"/>
                    <a:gd name="T48" fmla="*/ 269 w 308"/>
                    <a:gd name="T49" fmla="*/ 12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50" name="Freeform 1090">
                  <a:extLst>
                    <a:ext uri="{FF2B5EF4-FFF2-40B4-BE49-F238E27FC236}">
                      <a16:creationId xmlns:a16="http://schemas.microsoft.com/office/drawing/2014/main" id="{0C183A8E-7A83-C268-477F-E9AB3A3D2C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" y="1958"/>
                  <a:ext cx="22" cy="16"/>
                </a:xfrm>
                <a:custGeom>
                  <a:avLst/>
                  <a:gdLst>
                    <a:gd name="T0" fmla="*/ 0 w 45"/>
                    <a:gd name="T1" fmla="*/ 10 h 33"/>
                    <a:gd name="T2" fmla="*/ 7 w 45"/>
                    <a:gd name="T3" fmla="*/ 3 h 33"/>
                    <a:gd name="T4" fmla="*/ 17 w 45"/>
                    <a:gd name="T5" fmla="*/ 0 h 33"/>
                    <a:gd name="T6" fmla="*/ 31 w 45"/>
                    <a:gd name="T7" fmla="*/ 0 h 33"/>
                    <a:gd name="T8" fmla="*/ 41 w 45"/>
                    <a:gd name="T9" fmla="*/ 6 h 33"/>
                    <a:gd name="T10" fmla="*/ 45 w 45"/>
                    <a:gd name="T11" fmla="*/ 31 h 33"/>
                    <a:gd name="T12" fmla="*/ 34 w 45"/>
                    <a:gd name="T13" fmla="*/ 29 h 33"/>
                    <a:gd name="T14" fmla="*/ 25 w 45"/>
                    <a:gd name="T15" fmla="*/ 24 h 33"/>
                    <a:gd name="T16" fmla="*/ 13 w 45"/>
                    <a:gd name="T17" fmla="*/ 29 h 33"/>
                    <a:gd name="T18" fmla="*/ 2 w 45"/>
                    <a:gd name="T19" fmla="*/ 33 h 33"/>
                    <a:gd name="T20" fmla="*/ 0 w 45"/>
                    <a:gd name="T21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51" name="Freeform 1091">
                  <a:extLst>
                    <a:ext uri="{FF2B5EF4-FFF2-40B4-BE49-F238E27FC236}">
                      <a16:creationId xmlns:a16="http://schemas.microsoft.com/office/drawing/2014/main" id="{8159E87F-E117-7AA4-25B0-B2AF7B6E7C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1951"/>
                  <a:ext cx="65" cy="26"/>
                </a:xfrm>
                <a:custGeom>
                  <a:avLst/>
                  <a:gdLst>
                    <a:gd name="T0" fmla="*/ 128 w 128"/>
                    <a:gd name="T1" fmla="*/ 17 h 52"/>
                    <a:gd name="T2" fmla="*/ 128 w 128"/>
                    <a:gd name="T3" fmla="*/ 52 h 52"/>
                    <a:gd name="T4" fmla="*/ 14 w 128"/>
                    <a:gd name="T5" fmla="*/ 20 h 52"/>
                    <a:gd name="T6" fmla="*/ 0 w 128"/>
                    <a:gd name="T7" fmla="*/ 0 h 52"/>
                    <a:gd name="T8" fmla="*/ 128 w 128"/>
                    <a:gd name="T9" fmla="*/ 1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52" name="Freeform 1092">
                  <a:extLst>
                    <a:ext uri="{FF2B5EF4-FFF2-40B4-BE49-F238E27FC236}">
                      <a16:creationId xmlns:a16="http://schemas.microsoft.com/office/drawing/2014/main" id="{534574A4-9A41-E136-B52A-8BD19716AB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29 h 54"/>
                    <a:gd name="T2" fmla="*/ 0 w 74"/>
                    <a:gd name="T3" fmla="*/ 54 h 54"/>
                    <a:gd name="T4" fmla="*/ 70 w 74"/>
                    <a:gd name="T5" fmla="*/ 22 h 54"/>
                    <a:gd name="T6" fmla="*/ 74 w 74"/>
                    <a:gd name="T7" fmla="*/ 0 h 54"/>
                    <a:gd name="T8" fmla="*/ 0 w 74"/>
                    <a:gd name="T9" fmla="*/ 2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653" name="Group 1093">
                <a:extLst>
                  <a:ext uri="{FF2B5EF4-FFF2-40B4-BE49-F238E27FC236}">
                    <a16:creationId xmlns:a16="http://schemas.microsoft.com/office/drawing/2014/main" id="{76ACCAF8-0B02-4497-4D80-5EB99FE029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67654" name="Oval 1094">
                  <a:extLst>
                    <a:ext uri="{FF2B5EF4-FFF2-40B4-BE49-F238E27FC236}">
                      <a16:creationId xmlns:a16="http://schemas.microsoft.com/office/drawing/2014/main" id="{A27B8A5A-BCFC-7D35-BA02-93CD21F569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3" y="1970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55" name="Oval 1095">
                  <a:extLst>
                    <a:ext uri="{FF2B5EF4-FFF2-40B4-BE49-F238E27FC236}">
                      <a16:creationId xmlns:a16="http://schemas.microsoft.com/office/drawing/2014/main" id="{CDA64524-42A4-3570-F9F0-7D90C56237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656" name="Group 1096">
                <a:extLst>
                  <a:ext uri="{FF2B5EF4-FFF2-40B4-BE49-F238E27FC236}">
                    <a16:creationId xmlns:a16="http://schemas.microsoft.com/office/drawing/2014/main" id="{1D909B12-C7FA-F723-B0D0-EEA1EB2E64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67657" name="Oval 1097">
                  <a:extLst>
                    <a:ext uri="{FF2B5EF4-FFF2-40B4-BE49-F238E27FC236}">
                      <a16:creationId xmlns:a16="http://schemas.microsoft.com/office/drawing/2014/main" id="{D624A769-420C-6B52-EDAF-4A5A83B510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975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58" name="Oval 1098">
                  <a:extLst>
                    <a:ext uri="{FF2B5EF4-FFF2-40B4-BE49-F238E27FC236}">
                      <a16:creationId xmlns:a16="http://schemas.microsoft.com/office/drawing/2014/main" id="{565C4454-8335-1CA8-D11E-78715F8CC4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8" y="1982"/>
                  <a:ext cx="35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7659" name="Freeform 1099">
              <a:extLst>
                <a:ext uri="{FF2B5EF4-FFF2-40B4-BE49-F238E27FC236}">
                  <a16:creationId xmlns:a16="http://schemas.microsoft.com/office/drawing/2014/main" id="{F255FDAF-38DC-C9C5-1486-0BBB877C5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064"/>
              <a:ext cx="192" cy="192"/>
            </a:xfrm>
            <a:custGeom>
              <a:avLst/>
              <a:gdLst>
                <a:gd name="T0" fmla="*/ 94 w 487"/>
                <a:gd name="T1" fmla="*/ 0 h 424"/>
                <a:gd name="T2" fmla="*/ 115 w 487"/>
                <a:gd name="T3" fmla="*/ 35 h 424"/>
                <a:gd name="T4" fmla="*/ 125 w 487"/>
                <a:gd name="T5" fmla="*/ 50 h 424"/>
                <a:gd name="T6" fmla="*/ 143 w 487"/>
                <a:gd name="T7" fmla="*/ 84 h 424"/>
                <a:gd name="T8" fmla="*/ 156 w 487"/>
                <a:gd name="T9" fmla="*/ 107 h 424"/>
                <a:gd name="T10" fmla="*/ 174 w 487"/>
                <a:gd name="T11" fmla="*/ 122 h 424"/>
                <a:gd name="T12" fmla="*/ 201 w 487"/>
                <a:gd name="T13" fmla="*/ 143 h 424"/>
                <a:gd name="T14" fmla="*/ 246 w 487"/>
                <a:gd name="T15" fmla="*/ 166 h 424"/>
                <a:gd name="T16" fmla="*/ 288 w 487"/>
                <a:gd name="T17" fmla="*/ 166 h 424"/>
                <a:gd name="T18" fmla="*/ 327 w 487"/>
                <a:gd name="T19" fmla="*/ 161 h 424"/>
                <a:gd name="T20" fmla="*/ 375 w 487"/>
                <a:gd name="T21" fmla="*/ 143 h 424"/>
                <a:gd name="T22" fmla="*/ 440 w 487"/>
                <a:gd name="T23" fmla="*/ 114 h 424"/>
                <a:gd name="T24" fmla="*/ 446 w 487"/>
                <a:gd name="T25" fmla="*/ 138 h 424"/>
                <a:gd name="T26" fmla="*/ 476 w 487"/>
                <a:gd name="T27" fmla="*/ 304 h 424"/>
                <a:gd name="T28" fmla="*/ 487 w 487"/>
                <a:gd name="T29" fmla="*/ 389 h 424"/>
                <a:gd name="T30" fmla="*/ 417 w 487"/>
                <a:gd name="T31" fmla="*/ 412 h 424"/>
                <a:gd name="T32" fmla="*/ 327 w 487"/>
                <a:gd name="T33" fmla="*/ 418 h 424"/>
                <a:gd name="T34" fmla="*/ 275 w 487"/>
                <a:gd name="T35" fmla="*/ 424 h 424"/>
                <a:gd name="T36" fmla="*/ 184 w 487"/>
                <a:gd name="T37" fmla="*/ 400 h 424"/>
                <a:gd name="T38" fmla="*/ 120 w 487"/>
                <a:gd name="T39" fmla="*/ 365 h 424"/>
                <a:gd name="T40" fmla="*/ 71 w 487"/>
                <a:gd name="T41" fmla="*/ 320 h 424"/>
                <a:gd name="T42" fmla="*/ 29 w 487"/>
                <a:gd name="T43" fmla="*/ 275 h 424"/>
                <a:gd name="T44" fmla="*/ 0 w 487"/>
                <a:gd name="T45" fmla="*/ 224 h 424"/>
                <a:gd name="T46" fmla="*/ 11 w 487"/>
                <a:gd name="T47" fmla="*/ 175 h 424"/>
                <a:gd name="T48" fmla="*/ 35 w 487"/>
                <a:gd name="T49" fmla="*/ 108 h 424"/>
                <a:gd name="T50" fmla="*/ 59 w 487"/>
                <a:gd name="T51" fmla="*/ 66 h 424"/>
                <a:gd name="T52" fmla="*/ 94 w 487"/>
                <a:gd name="T5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7660" name="Group 1100">
              <a:extLst>
                <a:ext uri="{FF2B5EF4-FFF2-40B4-BE49-F238E27FC236}">
                  <a16:creationId xmlns:a16="http://schemas.microsoft.com/office/drawing/2014/main" id="{182BC11F-52F9-D1FA-83FC-856268F68D32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67661" name="Freeform 1101">
                <a:extLst>
                  <a:ext uri="{FF2B5EF4-FFF2-40B4-BE49-F238E27FC236}">
                    <a16:creationId xmlns:a16="http://schemas.microsoft.com/office/drawing/2014/main" id="{5E603A4E-D265-B99C-CAD7-8DB858237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2585"/>
                <a:ext cx="1104" cy="808"/>
              </a:xfrm>
              <a:custGeom>
                <a:avLst/>
                <a:gdLst>
                  <a:gd name="T0" fmla="*/ 729 w 3311"/>
                  <a:gd name="T1" fmla="*/ 97 h 2423"/>
                  <a:gd name="T2" fmla="*/ 1249 w 3311"/>
                  <a:gd name="T3" fmla="*/ 0 h 2423"/>
                  <a:gd name="T4" fmla="*/ 1674 w 3311"/>
                  <a:gd name="T5" fmla="*/ 79 h 2423"/>
                  <a:gd name="T6" fmla="*/ 2115 w 3311"/>
                  <a:gd name="T7" fmla="*/ 271 h 2423"/>
                  <a:gd name="T8" fmla="*/ 2512 w 3311"/>
                  <a:gd name="T9" fmla="*/ 443 h 2423"/>
                  <a:gd name="T10" fmla="*/ 2874 w 3311"/>
                  <a:gd name="T11" fmla="*/ 584 h 2423"/>
                  <a:gd name="T12" fmla="*/ 2967 w 3311"/>
                  <a:gd name="T13" fmla="*/ 663 h 2423"/>
                  <a:gd name="T14" fmla="*/ 2971 w 3311"/>
                  <a:gd name="T15" fmla="*/ 829 h 2423"/>
                  <a:gd name="T16" fmla="*/ 2874 w 3311"/>
                  <a:gd name="T17" fmla="*/ 909 h 2423"/>
                  <a:gd name="T18" fmla="*/ 2708 w 3311"/>
                  <a:gd name="T19" fmla="*/ 938 h 2423"/>
                  <a:gd name="T20" fmla="*/ 2574 w 3311"/>
                  <a:gd name="T21" fmla="*/ 931 h 2423"/>
                  <a:gd name="T22" fmla="*/ 2424 w 3311"/>
                  <a:gd name="T23" fmla="*/ 900 h 2423"/>
                  <a:gd name="T24" fmla="*/ 2477 w 3311"/>
                  <a:gd name="T25" fmla="*/ 981 h 2423"/>
                  <a:gd name="T26" fmla="*/ 2526 w 3311"/>
                  <a:gd name="T27" fmla="*/ 1048 h 2423"/>
                  <a:gd name="T28" fmla="*/ 2756 w 3311"/>
                  <a:gd name="T29" fmla="*/ 1194 h 2423"/>
                  <a:gd name="T30" fmla="*/ 2874 w 3311"/>
                  <a:gd name="T31" fmla="*/ 1309 h 2423"/>
                  <a:gd name="T32" fmla="*/ 2983 w 3311"/>
                  <a:gd name="T33" fmla="*/ 1420 h 2423"/>
                  <a:gd name="T34" fmla="*/ 3158 w 3311"/>
                  <a:gd name="T35" fmla="*/ 1570 h 2423"/>
                  <a:gd name="T36" fmla="*/ 3249 w 3311"/>
                  <a:gd name="T37" fmla="*/ 1676 h 2423"/>
                  <a:gd name="T38" fmla="*/ 3299 w 3311"/>
                  <a:gd name="T39" fmla="*/ 1776 h 2423"/>
                  <a:gd name="T40" fmla="*/ 3308 w 3311"/>
                  <a:gd name="T41" fmla="*/ 1879 h 2423"/>
                  <a:gd name="T42" fmla="*/ 3239 w 3311"/>
                  <a:gd name="T43" fmla="*/ 1969 h 2423"/>
                  <a:gd name="T44" fmla="*/ 3228 w 3311"/>
                  <a:gd name="T45" fmla="*/ 2050 h 2423"/>
                  <a:gd name="T46" fmla="*/ 3237 w 3311"/>
                  <a:gd name="T47" fmla="*/ 2131 h 2423"/>
                  <a:gd name="T48" fmla="*/ 3218 w 3311"/>
                  <a:gd name="T49" fmla="*/ 2200 h 2423"/>
                  <a:gd name="T50" fmla="*/ 3184 w 3311"/>
                  <a:gd name="T51" fmla="*/ 2244 h 2423"/>
                  <a:gd name="T52" fmla="*/ 3117 w 3311"/>
                  <a:gd name="T53" fmla="*/ 2272 h 2423"/>
                  <a:gd name="T54" fmla="*/ 3002 w 3311"/>
                  <a:gd name="T55" fmla="*/ 2267 h 2423"/>
                  <a:gd name="T56" fmla="*/ 2939 w 3311"/>
                  <a:gd name="T57" fmla="*/ 2291 h 2423"/>
                  <a:gd name="T58" fmla="*/ 2923 w 3311"/>
                  <a:gd name="T59" fmla="*/ 2369 h 2423"/>
                  <a:gd name="T60" fmla="*/ 2890 w 3311"/>
                  <a:gd name="T61" fmla="*/ 2410 h 2423"/>
                  <a:gd name="T62" fmla="*/ 2842 w 3311"/>
                  <a:gd name="T63" fmla="*/ 2422 h 2423"/>
                  <a:gd name="T64" fmla="*/ 2768 w 3311"/>
                  <a:gd name="T65" fmla="*/ 2420 h 2423"/>
                  <a:gd name="T66" fmla="*/ 2629 w 3311"/>
                  <a:gd name="T67" fmla="*/ 2373 h 2423"/>
                  <a:gd name="T68" fmla="*/ 2337 w 3311"/>
                  <a:gd name="T69" fmla="*/ 2223 h 2423"/>
                  <a:gd name="T70" fmla="*/ 2176 w 3311"/>
                  <a:gd name="T71" fmla="*/ 2173 h 2423"/>
                  <a:gd name="T72" fmla="*/ 2012 w 3311"/>
                  <a:gd name="T73" fmla="*/ 2147 h 2423"/>
                  <a:gd name="T74" fmla="*/ 1642 w 3311"/>
                  <a:gd name="T75" fmla="*/ 2004 h 2423"/>
                  <a:gd name="T76" fmla="*/ 1364 w 3311"/>
                  <a:gd name="T77" fmla="*/ 1853 h 2423"/>
                  <a:gd name="T78" fmla="*/ 1158 w 3311"/>
                  <a:gd name="T79" fmla="*/ 1766 h 2423"/>
                  <a:gd name="T80" fmla="*/ 995 w 3311"/>
                  <a:gd name="T81" fmla="*/ 1687 h 2423"/>
                  <a:gd name="T82" fmla="*/ 821 w 3311"/>
                  <a:gd name="T83" fmla="*/ 1562 h 2423"/>
                  <a:gd name="T84" fmla="*/ 270 w 3311"/>
                  <a:gd name="T85" fmla="*/ 1059 h 2423"/>
                  <a:gd name="T86" fmla="*/ 208 w 3311"/>
                  <a:gd name="T87" fmla="*/ 206 h 2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62" name="Freeform 1102">
                <a:extLst>
                  <a:ext uri="{FF2B5EF4-FFF2-40B4-BE49-F238E27FC236}">
                    <a16:creationId xmlns:a16="http://schemas.microsoft.com/office/drawing/2014/main" id="{CFFAD074-839D-A6DA-0823-EB2D80502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" y="3075"/>
                <a:ext cx="336" cy="224"/>
              </a:xfrm>
              <a:custGeom>
                <a:avLst/>
                <a:gdLst>
                  <a:gd name="T0" fmla="*/ 961 w 1008"/>
                  <a:gd name="T1" fmla="*/ 673 h 673"/>
                  <a:gd name="T2" fmla="*/ 995 w 1008"/>
                  <a:gd name="T3" fmla="*/ 624 h 673"/>
                  <a:gd name="T4" fmla="*/ 1008 w 1008"/>
                  <a:gd name="T5" fmla="*/ 572 h 673"/>
                  <a:gd name="T6" fmla="*/ 1004 w 1008"/>
                  <a:gd name="T7" fmla="*/ 530 h 673"/>
                  <a:gd name="T8" fmla="*/ 970 w 1008"/>
                  <a:gd name="T9" fmla="*/ 469 h 673"/>
                  <a:gd name="T10" fmla="*/ 916 w 1008"/>
                  <a:gd name="T11" fmla="*/ 420 h 673"/>
                  <a:gd name="T12" fmla="*/ 847 w 1008"/>
                  <a:gd name="T13" fmla="*/ 372 h 673"/>
                  <a:gd name="T14" fmla="*/ 763 w 1008"/>
                  <a:gd name="T15" fmla="*/ 332 h 673"/>
                  <a:gd name="T16" fmla="*/ 679 w 1008"/>
                  <a:gd name="T17" fmla="*/ 310 h 673"/>
                  <a:gd name="T18" fmla="*/ 599 w 1008"/>
                  <a:gd name="T19" fmla="*/ 291 h 673"/>
                  <a:gd name="T20" fmla="*/ 557 w 1008"/>
                  <a:gd name="T21" fmla="*/ 248 h 673"/>
                  <a:gd name="T22" fmla="*/ 513 w 1008"/>
                  <a:gd name="T23" fmla="*/ 208 h 673"/>
                  <a:gd name="T24" fmla="*/ 454 w 1008"/>
                  <a:gd name="T25" fmla="*/ 161 h 673"/>
                  <a:gd name="T26" fmla="*/ 405 w 1008"/>
                  <a:gd name="T27" fmla="*/ 129 h 673"/>
                  <a:gd name="T28" fmla="*/ 332 w 1008"/>
                  <a:gd name="T29" fmla="*/ 92 h 673"/>
                  <a:gd name="T30" fmla="*/ 292 w 1008"/>
                  <a:gd name="T31" fmla="*/ 75 h 673"/>
                  <a:gd name="T32" fmla="*/ 220 w 1008"/>
                  <a:gd name="T33" fmla="*/ 33 h 673"/>
                  <a:gd name="T34" fmla="*/ 142 w 1008"/>
                  <a:gd name="T35" fmla="*/ 10 h 673"/>
                  <a:gd name="T36" fmla="*/ 53 w 1008"/>
                  <a:gd name="T37" fmla="*/ 0 h 673"/>
                  <a:gd name="T38" fmla="*/ 0 w 1008"/>
                  <a:gd name="T39" fmla="*/ 1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63" name="Freeform 1103">
                <a:extLst>
                  <a:ext uri="{FF2B5EF4-FFF2-40B4-BE49-F238E27FC236}">
                    <a16:creationId xmlns:a16="http://schemas.microsoft.com/office/drawing/2014/main" id="{22FBE850-438C-220B-517D-72DD5B20C0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" y="3054"/>
                <a:ext cx="359" cy="279"/>
              </a:xfrm>
              <a:custGeom>
                <a:avLst/>
                <a:gdLst>
                  <a:gd name="T0" fmla="*/ 1077 w 1077"/>
                  <a:gd name="T1" fmla="*/ 838 h 838"/>
                  <a:gd name="T2" fmla="*/ 1069 w 1077"/>
                  <a:gd name="T3" fmla="*/ 806 h 838"/>
                  <a:gd name="T4" fmla="*/ 1057 w 1077"/>
                  <a:gd name="T5" fmla="*/ 769 h 838"/>
                  <a:gd name="T6" fmla="*/ 1036 w 1077"/>
                  <a:gd name="T7" fmla="*/ 732 h 838"/>
                  <a:gd name="T8" fmla="*/ 1016 w 1077"/>
                  <a:gd name="T9" fmla="*/ 704 h 838"/>
                  <a:gd name="T10" fmla="*/ 989 w 1077"/>
                  <a:gd name="T11" fmla="*/ 676 h 838"/>
                  <a:gd name="T12" fmla="*/ 908 w 1077"/>
                  <a:gd name="T13" fmla="*/ 609 h 838"/>
                  <a:gd name="T14" fmla="*/ 814 w 1077"/>
                  <a:gd name="T15" fmla="*/ 548 h 838"/>
                  <a:gd name="T16" fmla="*/ 736 w 1077"/>
                  <a:gd name="T17" fmla="*/ 514 h 838"/>
                  <a:gd name="T18" fmla="*/ 635 w 1077"/>
                  <a:gd name="T19" fmla="*/ 485 h 838"/>
                  <a:gd name="T20" fmla="*/ 547 w 1077"/>
                  <a:gd name="T21" fmla="*/ 413 h 838"/>
                  <a:gd name="T22" fmla="*/ 469 w 1077"/>
                  <a:gd name="T23" fmla="*/ 339 h 838"/>
                  <a:gd name="T24" fmla="*/ 386 w 1077"/>
                  <a:gd name="T25" fmla="*/ 275 h 838"/>
                  <a:gd name="T26" fmla="*/ 286 w 1077"/>
                  <a:gd name="T27" fmla="*/ 213 h 838"/>
                  <a:gd name="T28" fmla="*/ 198 w 1077"/>
                  <a:gd name="T29" fmla="*/ 159 h 838"/>
                  <a:gd name="T30" fmla="*/ 120 w 1077"/>
                  <a:gd name="T31" fmla="*/ 72 h 838"/>
                  <a:gd name="T32" fmla="*/ 0 w 1077"/>
                  <a:gd name="T3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64" name="Freeform 1104">
                <a:extLst>
                  <a:ext uri="{FF2B5EF4-FFF2-40B4-BE49-F238E27FC236}">
                    <a16:creationId xmlns:a16="http://schemas.microsoft.com/office/drawing/2014/main" id="{64C49ED8-B1D2-17FD-A8B6-6B229E06C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4" y="2973"/>
                <a:ext cx="356" cy="276"/>
              </a:xfrm>
              <a:custGeom>
                <a:avLst/>
                <a:gdLst>
                  <a:gd name="T0" fmla="*/ 1069 w 1069"/>
                  <a:gd name="T1" fmla="*/ 828 h 828"/>
                  <a:gd name="T2" fmla="*/ 1026 w 1069"/>
                  <a:gd name="T3" fmla="*/ 771 h 828"/>
                  <a:gd name="T4" fmla="*/ 989 w 1069"/>
                  <a:gd name="T5" fmla="*/ 728 h 828"/>
                  <a:gd name="T6" fmla="*/ 947 w 1069"/>
                  <a:gd name="T7" fmla="*/ 694 h 828"/>
                  <a:gd name="T8" fmla="*/ 797 w 1069"/>
                  <a:gd name="T9" fmla="*/ 593 h 828"/>
                  <a:gd name="T10" fmla="*/ 698 w 1069"/>
                  <a:gd name="T11" fmla="*/ 540 h 828"/>
                  <a:gd name="T12" fmla="*/ 624 w 1069"/>
                  <a:gd name="T13" fmla="*/ 463 h 828"/>
                  <a:gd name="T14" fmla="*/ 539 w 1069"/>
                  <a:gd name="T15" fmla="*/ 393 h 828"/>
                  <a:gd name="T16" fmla="*/ 458 w 1069"/>
                  <a:gd name="T17" fmla="*/ 332 h 828"/>
                  <a:gd name="T18" fmla="*/ 372 w 1069"/>
                  <a:gd name="T19" fmla="*/ 278 h 828"/>
                  <a:gd name="T20" fmla="*/ 322 w 1069"/>
                  <a:gd name="T21" fmla="*/ 243 h 828"/>
                  <a:gd name="T22" fmla="*/ 222 w 1069"/>
                  <a:gd name="T23" fmla="*/ 188 h 828"/>
                  <a:gd name="T24" fmla="*/ 126 w 1069"/>
                  <a:gd name="T25" fmla="*/ 80 h 828"/>
                  <a:gd name="T26" fmla="*/ 0 w 1069"/>
                  <a:gd name="T27" fmla="*/ 0 h 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65" name="Freeform 1105">
                <a:extLst>
                  <a:ext uri="{FF2B5EF4-FFF2-40B4-BE49-F238E27FC236}">
                    <a16:creationId xmlns:a16="http://schemas.microsoft.com/office/drawing/2014/main" id="{DF350BA3-7BE1-9FCB-159C-185F489634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" y="2749"/>
                <a:ext cx="12" cy="104"/>
              </a:xfrm>
              <a:custGeom>
                <a:avLst/>
                <a:gdLst>
                  <a:gd name="T0" fmla="*/ 20 w 36"/>
                  <a:gd name="T1" fmla="*/ 313 h 313"/>
                  <a:gd name="T2" fmla="*/ 4 w 36"/>
                  <a:gd name="T3" fmla="*/ 216 h 313"/>
                  <a:gd name="T4" fmla="*/ 0 w 36"/>
                  <a:gd name="T5" fmla="*/ 152 h 313"/>
                  <a:gd name="T6" fmla="*/ 16 w 36"/>
                  <a:gd name="T7" fmla="*/ 66 h 313"/>
                  <a:gd name="T8" fmla="*/ 36 w 36"/>
                  <a:gd name="T9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66" name="Freeform 1106">
                <a:extLst>
                  <a:ext uri="{FF2B5EF4-FFF2-40B4-BE49-F238E27FC236}">
                    <a16:creationId xmlns:a16="http://schemas.microsoft.com/office/drawing/2014/main" id="{5C9B5FFD-B98A-986C-77D7-788E7EAF0D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938"/>
                <a:ext cx="59" cy="59"/>
              </a:xfrm>
              <a:custGeom>
                <a:avLst/>
                <a:gdLst>
                  <a:gd name="T0" fmla="*/ 177 w 177"/>
                  <a:gd name="T1" fmla="*/ 0 h 175"/>
                  <a:gd name="T2" fmla="*/ 133 w 177"/>
                  <a:gd name="T3" fmla="*/ 9 h 175"/>
                  <a:gd name="T4" fmla="*/ 84 w 177"/>
                  <a:gd name="T5" fmla="*/ 34 h 175"/>
                  <a:gd name="T6" fmla="*/ 43 w 177"/>
                  <a:gd name="T7" fmla="*/ 72 h 175"/>
                  <a:gd name="T8" fmla="*/ 21 w 177"/>
                  <a:gd name="T9" fmla="*/ 107 h 175"/>
                  <a:gd name="T10" fmla="*/ 0 w 177"/>
                  <a:gd name="T11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67" name="Freeform 1107">
                <a:extLst>
                  <a:ext uri="{FF2B5EF4-FFF2-40B4-BE49-F238E27FC236}">
                    <a16:creationId xmlns:a16="http://schemas.microsoft.com/office/drawing/2014/main" id="{3901F70F-A221-9630-A5C0-EB68890DD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8" y="3028"/>
                <a:ext cx="94" cy="41"/>
              </a:xfrm>
              <a:custGeom>
                <a:avLst/>
                <a:gdLst>
                  <a:gd name="T0" fmla="*/ 281 w 281"/>
                  <a:gd name="T1" fmla="*/ 3 h 123"/>
                  <a:gd name="T2" fmla="*/ 229 w 281"/>
                  <a:gd name="T3" fmla="*/ 0 h 123"/>
                  <a:gd name="T4" fmla="*/ 159 w 281"/>
                  <a:gd name="T5" fmla="*/ 12 h 123"/>
                  <a:gd name="T6" fmla="*/ 88 w 281"/>
                  <a:gd name="T7" fmla="*/ 34 h 123"/>
                  <a:gd name="T8" fmla="*/ 50 w 281"/>
                  <a:gd name="T9" fmla="*/ 60 h 123"/>
                  <a:gd name="T10" fmla="*/ 0 w 281"/>
                  <a:gd name="T11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68" name="Freeform 1108">
                <a:extLst>
                  <a:ext uri="{FF2B5EF4-FFF2-40B4-BE49-F238E27FC236}">
                    <a16:creationId xmlns:a16="http://schemas.microsoft.com/office/drawing/2014/main" id="{02462F2D-9E85-7F35-385F-711510083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" y="3088"/>
                <a:ext cx="106" cy="22"/>
              </a:xfrm>
              <a:custGeom>
                <a:avLst/>
                <a:gdLst>
                  <a:gd name="T0" fmla="*/ 319 w 319"/>
                  <a:gd name="T1" fmla="*/ 5 h 68"/>
                  <a:gd name="T2" fmla="*/ 247 w 319"/>
                  <a:gd name="T3" fmla="*/ 0 h 68"/>
                  <a:gd name="T4" fmla="*/ 171 w 319"/>
                  <a:gd name="T5" fmla="*/ 3 h 68"/>
                  <a:gd name="T6" fmla="*/ 108 w 319"/>
                  <a:gd name="T7" fmla="*/ 21 h 68"/>
                  <a:gd name="T8" fmla="*/ 42 w 319"/>
                  <a:gd name="T9" fmla="*/ 41 h 68"/>
                  <a:gd name="T10" fmla="*/ 0 w 319"/>
                  <a:gd name="T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69" name="Freeform 1109">
                <a:extLst>
                  <a:ext uri="{FF2B5EF4-FFF2-40B4-BE49-F238E27FC236}">
                    <a16:creationId xmlns:a16="http://schemas.microsoft.com/office/drawing/2014/main" id="{0B135B47-1A52-4260-7CE6-537F14FFCC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1" y="3010"/>
                <a:ext cx="50" cy="35"/>
              </a:xfrm>
              <a:custGeom>
                <a:avLst/>
                <a:gdLst>
                  <a:gd name="T0" fmla="*/ 150 w 150"/>
                  <a:gd name="T1" fmla="*/ 0 h 103"/>
                  <a:gd name="T2" fmla="*/ 97 w 150"/>
                  <a:gd name="T3" fmla="*/ 12 h 103"/>
                  <a:gd name="T4" fmla="*/ 45 w 150"/>
                  <a:gd name="T5" fmla="*/ 40 h 103"/>
                  <a:gd name="T6" fmla="*/ 0 w 150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70" name="Freeform 1110">
                <a:extLst>
                  <a:ext uri="{FF2B5EF4-FFF2-40B4-BE49-F238E27FC236}">
                    <a16:creationId xmlns:a16="http://schemas.microsoft.com/office/drawing/2014/main" id="{1BD571E1-8E6D-F9E2-4BB2-A248EF6B05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" y="3082"/>
                <a:ext cx="81" cy="42"/>
              </a:xfrm>
              <a:custGeom>
                <a:avLst/>
                <a:gdLst>
                  <a:gd name="T0" fmla="*/ 242 w 242"/>
                  <a:gd name="T1" fmla="*/ 3 h 124"/>
                  <a:gd name="T2" fmla="*/ 165 w 242"/>
                  <a:gd name="T3" fmla="*/ 0 h 124"/>
                  <a:gd name="T4" fmla="*/ 114 w 242"/>
                  <a:gd name="T5" fmla="*/ 19 h 124"/>
                  <a:gd name="T6" fmla="*/ 59 w 242"/>
                  <a:gd name="T7" fmla="*/ 57 h 124"/>
                  <a:gd name="T8" fmla="*/ 0 w 242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71" name="Freeform 1111">
                <a:extLst>
                  <a:ext uri="{FF2B5EF4-FFF2-40B4-BE49-F238E27FC236}">
                    <a16:creationId xmlns:a16="http://schemas.microsoft.com/office/drawing/2014/main" id="{99B192F6-A128-36D8-A554-AE69BF152E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" y="3167"/>
                <a:ext cx="68" cy="32"/>
              </a:xfrm>
              <a:custGeom>
                <a:avLst/>
                <a:gdLst>
                  <a:gd name="T0" fmla="*/ 205 w 205"/>
                  <a:gd name="T1" fmla="*/ 0 h 95"/>
                  <a:gd name="T2" fmla="*/ 155 w 205"/>
                  <a:gd name="T3" fmla="*/ 0 h 95"/>
                  <a:gd name="T4" fmla="*/ 102 w 205"/>
                  <a:gd name="T5" fmla="*/ 15 h 95"/>
                  <a:gd name="T6" fmla="*/ 44 w 205"/>
                  <a:gd name="T7" fmla="*/ 48 h 95"/>
                  <a:gd name="T8" fmla="*/ 0 w 205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72" name="Freeform 1112">
                <a:extLst>
                  <a:ext uri="{FF2B5EF4-FFF2-40B4-BE49-F238E27FC236}">
                    <a16:creationId xmlns:a16="http://schemas.microsoft.com/office/drawing/2014/main" id="{47B9833A-0AFE-7570-98DF-1BA779061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3221"/>
                <a:ext cx="66" cy="33"/>
              </a:xfrm>
              <a:custGeom>
                <a:avLst/>
                <a:gdLst>
                  <a:gd name="T0" fmla="*/ 199 w 199"/>
                  <a:gd name="T1" fmla="*/ 0 h 101"/>
                  <a:gd name="T2" fmla="*/ 127 w 199"/>
                  <a:gd name="T3" fmla="*/ 14 h 101"/>
                  <a:gd name="T4" fmla="*/ 81 w 199"/>
                  <a:gd name="T5" fmla="*/ 31 h 101"/>
                  <a:gd name="T6" fmla="*/ 37 w 199"/>
                  <a:gd name="T7" fmla="*/ 66 h 101"/>
                  <a:gd name="T8" fmla="*/ 0 w 199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73" name="Freeform 1113">
                <a:extLst>
                  <a:ext uri="{FF2B5EF4-FFF2-40B4-BE49-F238E27FC236}">
                    <a16:creationId xmlns:a16="http://schemas.microsoft.com/office/drawing/2014/main" id="{55420307-01CE-53F6-C070-01AD709C4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3" y="2863"/>
                <a:ext cx="98" cy="85"/>
              </a:xfrm>
              <a:custGeom>
                <a:avLst/>
                <a:gdLst>
                  <a:gd name="T0" fmla="*/ 0 w 296"/>
                  <a:gd name="T1" fmla="*/ 253 h 253"/>
                  <a:gd name="T2" fmla="*/ 63 w 296"/>
                  <a:gd name="T3" fmla="*/ 206 h 253"/>
                  <a:gd name="T4" fmla="*/ 146 w 296"/>
                  <a:gd name="T5" fmla="*/ 142 h 253"/>
                  <a:gd name="T6" fmla="*/ 231 w 296"/>
                  <a:gd name="T7" fmla="*/ 72 h 253"/>
                  <a:gd name="T8" fmla="*/ 296 w 296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74" name="Freeform 1114">
                <a:extLst>
                  <a:ext uri="{FF2B5EF4-FFF2-40B4-BE49-F238E27FC236}">
                    <a16:creationId xmlns:a16="http://schemas.microsoft.com/office/drawing/2014/main" id="{0BFC0F9D-C0E0-AAC4-38B1-86D336B4BB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6" y="3137"/>
                <a:ext cx="79" cy="32"/>
              </a:xfrm>
              <a:custGeom>
                <a:avLst/>
                <a:gdLst>
                  <a:gd name="T0" fmla="*/ 237 w 237"/>
                  <a:gd name="T1" fmla="*/ 0 h 96"/>
                  <a:gd name="T2" fmla="*/ 152 w 237"/>
                  <a:gd name="T3" fmla="*/ 5 h 96"/>
                  <a:gd name="T4" fmla="*/ 88 w 237"/>
                  <a:gd name="T5" fmla="*/ 25 h 96"/>
                  <a:gd name="T6" fmla="*/ 41 w 237"/>
                  <a:gd name="T7" fmla="*/ 53 h 96"/>
                  <a:gd name="T8" fmla="*/ 0 w 237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75" name="Freeform 1115">
                <a:extLst>
                  <a:ext uri="{FF2B5EF4-FFF2-40B4-BE49-F238E27FC236}">
                    <a16:creationId xmlns:a16="http://schemas.microsoft.com/office/drawing/2014/main" id="{4C77C71C-6CE4-9AD3-188A-FB0BA9D8E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0" y="3082"/>
                <a:ext cx="66" cy="27"/>
              </a:xfrm>
              <a:custGeom>
                <a:avLst/>
                <a:gdLst>
                  <a:gd name="T0" fmla="*/ 198 w 198"/>
                  <a:gd name="T1" fmla="*/ 16 h 79"/>
                  <a:gd name="T2" fmla="*/ 145 w 198"/>
                  <a:gd name="T3" fmla="*/ 0 h 79"/>
                  <a:gd name="T4" fmla="*/ 97 w 198"/>
                  <a:gd name="T5" fmla="*/ 3 h 79"/>
                  <a:gd name="T6" fmla="*/ 47 w 198"/>
                  <a:gd name="T7" fmla="*/ 25 h 79"/>
                  <a:gd name="T8" fmla="*/ 16 w 198"/>
                  <a:gd name="T9" fmla="*/ 47 h 79"/>
                  <a:gd name="T10" fmla="*/ 0 w 198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76" name="Freeform 1116">
                <a:extLst>
                  <a:ext uri="{FF2B5EF4-FFF2-40B4-BE49-F238E27FC236}">
                    <a16:creationId xmlns:a16="http://schemas.microsoft.com/office/drawing/2014/main" id="{BB022737-A04C-C04F-B3EF-5C71DA61DE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8" y="3174"/>
                <a:ext cx="61" cy="24"/>
              </a:xfrm>
              <a:custGeom>
                <a:avLst/>
                <a:gdLst>
                  <a:gd name="T0" fmla="*/ 184 w 184"/>
                  <a:gd name="T1" fmla="*/ 0 h 72"/>
                  <a:gd name="T2" fmla="*/ 153 w 184"/>
                  <a:gd name="T3" fmla="*/ 0 h 72"/>
                  <a:gd name="T4" fmla="*/ 104 w 184"/>
                  <a:gd name="T5" fmla="*/ 5 h 72"/>
                  <a:gd name="T6" fmla="*/ 62 w 184"/>
                  <a:gd name="T7" fmla="*/ 17 h 72"/>
                  <a:gd name="T8" fmla="*/ 40 w 184"/>
                  <a:gd name="T9" fmla="*/ 32 h 72"/>
                  <a:gd name="T10" fmla="*/ 16 w 184"/>
                  <a:gd name="T11" fmla="*/ 54 h 72"/>
                  <a:gd name="T12" fmla="*/ 0 w 184"/>
                  <a:gd name="T13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77" name="Freeform 1117">
                <a:extLst>
                  <a:ext uri="{FF2B5EF4-FFF2-40B4-BE49-F238E27FC236}">
                    <a16:creationId xmlns:a16="http://schemas.microsoft.com/office/drawing/2014/main" id="{AD022B4D-F464-7C6D-4CDC-C061069E6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3054"/>
                <a:ext cx="12" cy="26"/>
              </a:xfrm>
              <a:custGeom>
                <a:avLst/>
                <a:gdLst>
                  <a:gd name="T0" fmla="*/ 0 w 38"/>
                  <a:gd name="T1" fmla="*/ 78 h 78"/>
                  <a:gd name="T2" fmla="*/ 12 w 38"/>
                  <a:gd name="T3" fmla="*/ 32 h 78"/>
                  <a:gd name="T4" fmla="*/ 28 w 38"/>
                  <a:gd name="T5" fmla="*/ 9 h 78"/>
                  <a:gd name="T6" fmla="*/ 38 w 38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78" name="Freeform 1118">
                <a:extLst>
                  <a:ext uri="{FF2B5EF4-FFF2-40B4-BE49-F238E27FC236}">
                    <a16:creationId xmlns:a16="http://schemas.microsoft.com/office/drawing/2014/main" id="{B323BCAD-CD25-2F2F-3FB0-EE1E6DDB1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" y="2741"/>
                <a:ext cx="342" cy="89"/>
              </a:xfrm>
              <a:custGeom>
                <a:avLst/>
                <a:gdLst>
                  <a:gd name="T0" fmla="*/ 0 w 1027"/>
                  <a:gd name="T1" fmla="*/ 0 h 266"/>
                  <a:gd name="T2" fmla="*/ 158 w 1027"/>
                  <a:gd name="T3" fmla="*/ 141 h 266"/>
                  <a:gd name="T4" fmla="*/ 270 w 1027"/>
                  <a:gd name="T5" fmla="*/ 204 h 266"/>
                  <a:gd name="T6" fmla="*/ 379 w 1027"/>
                  <a:gd name="T7" fmla="*/ 250 h 266"/>
                  <a:gd name="T8" fmla="*/ 727 w 1027"/>
                  <a:gd name="T9" fmla="*/ 266 h 266"/>
                  <a:gd name="T10" fmla="*/ 869 w 1027"/>
                  <a:gd name="T11" fmla="*/ 236 h 266"/>
                  <a:gd name="T12" fmla="*/ 948 w 1027"/>
                  <a:gd name="T13" fmla="*/ 204 h 266"/>
                  <a:gd name="T14" fmla="*/ 1027 w 1027"/>
                  <a:gd name="T15" fmla="*/ 20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79" name="Freeform 1119">
                <a:extLst>
                  <a:ext uri="{FF2B5EF4-FFF2-40B4-BE49-F238E27FC236}">
                    <a16:creationId xmlns:a16="http://schemas.microsoft.com/office/drawing/2014/main" id="{327EC397-B470-C789-642F-5B9F6DC850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" y="2762"/>
                <a:ext cx="58" cy="132"/>
              </a:xfrm>
              <a:custGeom>
                <a:avLst/>
                <a:gdLst>
                  <a:gd name="T0" fmla="*/ 0 w 174"/>
                  <a:gd name="T1" fmla="*/ 0 h 396"/>
                  <a:gd name="T2" fmla="*/ 80 w 174"/>
                  <a:gd name="T3" fmla="*/ 111 h 396"/>
                  <a:gd name="T4" fmla="*/ 127 w 174"/>
                  <a:gd name="T5" fmla="*/ 221 h 396"/>
                  <a:gd name="T6" fmla="*/ 143 w 174"/>
                  <a:gd name="T7" fmla="*/ 284 h 396"/>
                  <a:gd name="T8" fmla="*/ 174 w 174"/>
                  <a:gd name="T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80" name="Freeform 1120">
                <a:extLst>
                  <a:ext uri="{FF2B5EF4-FFF2-40B4-BE49-F238E27FC236}">
                    <a16:creationId xmlns:a16="http://schemas.microsoft.com/office/drawing/2014/main" id="{36804805-F17B-E961-F777-73BB019A9C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3" y="2924"/>
                <a:ext cx="331" cy="142"/>
              </a:xfrm>
              <a:custGeom>
                <a:avLst/>
                <a:gdLst>
                  <a:gd name="T0" fmla="*/ 992 w 992"/>
                  <a:gd name="T1" fmla="*/ 0 h 425"/>
                  <a:gd name="T2" fmla="*/ 804 w 992"/>
                  <a:gd name="T3" fmla="*/ 110 h 425"/>
                  <a:gd name="T4" fmla="*/ 678 w 992"/>
                  <a:gd name="T5" fmla="*/ 141 h 425"/>
                  <a:gd name="T6" fmla="*/ 504 w 992"/>
                  <a:gd name="T7" fmla="*/ 204 h 425"/>
                  <a:gd name="T8" fmla="*/ 331 w 992"/>
                  <a:gd name="T9" fmla="*/ 253 h 425"/>
                  <a:gd name="T10" fmla="*/ 172 w 992"/>
                  <a:gd name="T11" fmla="*/ 315 h 425"/>
                  <a:gd name="T12" fmla="*/ 15 w 992"/>
                  <a:gd name="T13" fmla="*/ 394 h 425"/>
                  <a:gd name="T14" fmla="*/ 0 w 992"/>
                  <a:gd name="T15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81" name="Freeform 1121">
                <a:extLst>
                  <a:ext uri="{FF2B5EF4-FFF2-40B4-BE49-F238E27FC236}">
                    <a16:creationId xmlns:a16="http://schemas.microsoft.com/office/drawing/2014/main" id="{2653E02E-DADD-86C6-DE51-2253B54805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2" y="2939"/>
                <a:ext cx="9" cy="39"/>
              </a:xfrm>
              <a:custGeom>
                <a:avLst/>
                <a:gdLst>
                  <a:gd name="T0" fmla="*/ 18 w 27"/>
                  <a:gd name="T1" fmla="*/ 116 h 116"/>
                  <a:gd name="T2" fmla="*/ 27 w 27"/>
                  <a:gd name="T3" fmla="*/ 86 h 116"/>
                  <a:gd name="T4" fmla="*/ 0 w 27"/>
                  <a:gd name="T5" fmla="*/ 31 h 116"/>
                  <a:gd name="T6" fmla="*/ 0 w 27"/>
                  <a:gd name="T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82" name="Freeform 1122">
                <a:extLst>
                  <a:ext uri="{FF2B5EF4-FFF2-40B4-BE49-F238E27FC236}">
                    <a16:creationId xmlns:a16="http://schemas.microsoft.com/office/drawing/2014/main" id="{FDDE6F9D-F67D-F4CA-36CC-5C2DB88EF9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2" y="2814"/>
                <a:ext cx="68" cy="49"/>
              </a:xfrm>
              <a:custGeom>
                <a:avLst/>
                <a:gdLst>
                  <a:gd name="T0" fmla="*/ 0 w 204"/>
                  <a:gd name="T1" fmla="*/ 0 h 149"/>
                  <a:gd name="T2" fmla="*/ 53 w 204"/>
                  <a:gd name="T3" fmla="*/ 47 h 149"/>
                  <a:gd name="T4" fmla="*/ 107 w 204"/>
                  <a:gd name="T5" fmla="*/ 86 h 149"/>
                  <a:gd name="T6" fmla="*/ 204 w 204"/>
                  <a:gd name="T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76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76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7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3" name="Group 23">
            <a:extLst>
              <a:ext uri="{FF2B5EF4-FFF2-40B4-BE49-F238E27FC236}">
                <a16:creationId xmlns:a16="http://schemas.microsoft.com/office/drawing/2014/main" id="{3A1F2F59-166D-19E6-8038-27EB4FE67E48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981200"/>
            <a:ext cx="6172200" cy="3200400"/>
            <a:chOff x="816" y="1392"/>
            <a:chExt cx="3888" cy="2016"/>
          </a:xfrm>
        </p:grpSpPr>
        <p:sp>
          <p:nvSpPr>
            <p:cNvPr id="71683" name="Rectangle 3">
              <a:extLst>
                <a:ext uri="{FF2B5EF4-FFF2-40B4-BE49-F238E27FC236}">
                  <a16:creationId xmlns:a16="http://schemas.microsoft.com/office/drawing/2014/main" id="{9F68A9E5-B071-3C84-0CC0-6D2FC2F27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" y="1688"/>
              <a:ext cx="3546" cy="1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0.00000          0.00000         0.00000</a:t>
              </a:r>
            </a:p>
            <a:p>
              <a:pPr>
                <a:buFontTx/>
                <a:buNone/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0.72000          0.90200         1.16400</a:t>
              </a:r>
            </a:p>
            <a:p>
              <a:pPr>
                <a:buFontTx/>
                <a:buNone/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1.04308          1.16719         1.28205</a:t>
              </a:r>
            </a:p>
            <a:p>
              <a:pPr>
                <a:buFontTx/>
                <a:buNone/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1.09313          1.19947         1.29972</a:t>
              </a:r>
            </a:p>
            <a:p>
              <a:pPr>
                <a:buFontTx/>
                <a:buNone/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1.09913          1.19947         1.29972</a:t>
              </a:r>
            </a:p>
            <a:p>
              <a:pPr>
                <a:buFontTx/>
                <a:buNone/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1.09989          1.19993         1.29996</a:t>
              </a:r>
            </a:p>
            <a:p>
              <a:pPr>
                <a:buFontTx/>
                <a:buNone/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1.09999          1.19999         1.30000</a:t>
              </a:r>
            </a:p>
          </p:txBody>
        </p:sp>
        <p:sp>
          <p:nvSpPr>
            <p:cNvPr id="71684" name="Rectangle 4">
              <a:extLst>
                <a:ext uri="{FF2B5EF4-FFF2-40B4-BE49-F238E27FC236}">
                  <a16:creationId xmlns:a16="http://schemas.microsoft.com/office/drawing/2014/main" id="{42859D33-2A08-052A-F63F-192F7096E2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688"/>
              <a:ext cx="342" cy="1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0</a:t>
              </a:r>
            </a:p>
            <a:p>
              <a:pPr algn="ctr">
                <a:buFontTx/>
                <a:buNone/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1</a:t>
              </a:r>
            </a:p>
            <a:p>
              <a:pPr algn="ctr">
                <a:buFontTx/>
                <a:buNone/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2</a:t>
              </a:r>
            </a:p>
            <a:p>
              <a:pPr algn="ctr">
                <a:buFontTx/>
                <a:buNone/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3</a:t>
              </a:r>
            </a:p>
            <a:p>
              <a:pPr algn="ctr">
                <a:buFontTx/>
                <a:buNone/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4</a:t>
              </a:r>
            </a:p>
            <a:p>
              <a:pPr algn="ctr">
                <a:buFontTx/>
                <a:buNone/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5</a:t>
              </a:r>
            </a:p>
            <a:p>
              <a:pPr algn="ctr">
                <a:buFontTx/>
                <a:buNone/>
              </a:pPr>
              <a:r>
                <a:rPr lang="en-US" altLang="zh-CN" sz="2000" b="1">
                  <a:latin typeface="楷体_GB2312" pitchFamily="49" charset="-122"/>
                  <a:ea typeface="楷体_GB2312" pitchFamily="49" charset="-122"/>
                </a:rPr>
                <a:t>6</a:t>
              </a:r>
              <a:endParaRPr lang="en-US" altLang="zh-CN" sz="2000" b="1"/>
            </a:p>
          </p:txBody>
        </p:sp>
        <p:sp>
          <p:nvSpPr>
            <p:cNvPr id="71685" name="Rectangle 5">
              <a:extLst>
                <a:ext uri="{FF2B5EF4-FFF2-40B4-BE49-F238E27FC236}">
                  <a16:creationId xmlns:a16="http://schemas.microsoft.com/office/drawing/2014/main" id="{C5B32E20-3E49-EACF-4189-EA515D251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8" y="1400"/>
              <a:ext cx="35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en-US" altLang="zh-CN"/>
            </a:p>
          </p:txBody>
        </p:sp>
        <p:sp>
          <p:nvSpPr>
            <p:cNvPr id="71686" name="Rectangle 6">
              <a:extLst>
                <a:ext uri="{FF2B5EF4-FFF2-40B4-BE49-F238E27FC236}">
                  <a16:creationId xmlns:a16="http://schemas.microsoft.com/office/drawing/2014/main" id="{6E951FAB-9DB4-460A-7DBE-2817E71190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400"/>
              <a:ext cx="3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en-US" altLang="zh-CN"/>
            </a:p>
          </p:txBody>
        </p:sp>
        <p:sp>
          <p:nvSpPr>
            <p:cNvPr id="71687" name="Line 7">
              <a:extLst>
                <a:ext uri="{FF2B5EF4-FFF2-40B4-BE49-F238E27FC236}">
                  <a16:creationId xmlns:a16="http://schemas.microsoft.com/office/drawing/2014/main" id="{58027810-CCAF-172D-4C56-984A979FBC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400"/>
              <a:ext cx="38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688" name="Line 8">
              <a:extLst>
                <a:ext uri="{FF2B5EF4-FFF2-40B4-BE49-F238E27FC236}">
                  <a16:creationId xmlns:a16="http://schemas.microsoft.com/office/drawing/2014/main" id="{A0F374A6-1B17-2340-D2E0-EEBA3A6CD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688"/>
              <a:ext cx="38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689" name="Line 9">
              <a:extLst>
                <a:ext uri="{FF2B5EF4-FFF2-40B4-BE49-F238E27FC236}">
                  <a16:creationId xmlns:a16="http://schemas.microsoft.com/office/drawing/2014/main" id="{5FDE9168-C877-AF81-AC9F-B2BC8EFCA2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400"/>
              <a:ext cx="0" cy="200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690" name="Line 10">
              <a:extLst>
                <a:ext uri="{FF2B5EF4-FFF2-40B4-BE49-F238E27FC236}">
                  <a16:creationId xmlns:a16="http://schemas.microsoft.com/office/drawing/2014/main" id="{E7B9CE12-88D2-927A-221D-AEE4B85B7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8" y="1400"/>
              <a:ext cx="0" cy="2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691" name="Line 11">
              <a:extLst>
                <a:ext uri="{FF2B5EF4-FFF2-40B4-BE49-F238E27FC236}">
                  <a16:creationId xmlns:a16="http://schemas.microsoft.com/office/drawing/2014/main" id="{6BE696F5-C983-3F23-5E0A-162CF4CB4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3408"/>
              <a:ext cx="388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692" name="Line 12">
              <a:extLst>
                <a:ext uri="{FF2B5EF4-FFF2-40B4-BE49-F238E27FC236}">
                  <a16:creationId xmlns:a16="http://schemas.microsoft.com/office/drawing/2014/main" id="{4DF4D9B2-BA9F-AC58-A252-012E6441E7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688"/>
              <a:ext cx="0" cy="1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1693" name="Line 13">
              <a:extLst>
                <a:ext uri="{FF2B5EF4-FFF2-40B4-BE49-F238E27FC236}">
                  <a16:creationId xmlns:a16="http://schemas.microsoft.com/office/drawing/2014/main" id="{6E9BCFE0-3EEA-18B1-9562-D6846AF47A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1400"/>
              <a:ext cx="0" cy="28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71694" name="Object 14">
              <a:extLst>
                <a:ext uri="{FF2B5EF4-FFF2-40B4-BE49-F238E27FC236}">
                  <a16:creationId xmlns:a16="http://schemas.microsoft.com/office/drawing/2014/main" id="{24C30E2E-12A9-AE9E-9719-CE624D9725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4" y="1442"/>
            <a:ext cx="177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9680" imgH="177480" progId="Equation.DSMT4">
                    <p:embed/>
                  </p:oleObj>
                </mc:Choice>
                <mc:Fallback>
                  <p:oleObj name="Equation" r:id="rId3" imgW="139680" imgH="1774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4" y="1442"/>
                          <a:ext cx="177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5" name="Object 15">
              <a:extLst>
                <a:ext uri="{FF2B5EF4-FFF2-40B4-BE49-F238E27FC236}">
                  <a16:creationId xmlns:a16="http://schemas.microsoft.com/office/drawing/2014/main" id="{3EFB8817-43F3-607A-3A86-43CAAAAF18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59" y="1400"/>
            <a:ext cx="368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79360" imgH="228600" progId="Equation.DSMT4">
                    <p:embed/>
                  </p:oleObj>
                </mc:Choice>
                <mc:Fallback>
                  <p:oleObj name="Equation" r:id="rId5" imgW="27936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9" y="1400"/>
                          <a:ext cx="368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6" name="Object 16">
              <a:extLst>
                <a:ext uri="{FF2B5EF4-FFF2-40B4-BE49-F238E27FC236}">
                  <a16:creationId xmlns:a16="http://schemas.microsoft.com/office/drawing/2014/main" id="{7B02D830-1CF0-24FD-47B3-883C451A1A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12" y="1400"/>
            <a:ext cx="369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79360" imgH="228600" progId="Equation.DSMT4">
                    <p:embed/>
                  </p:oleObj>
                </mc:Choice>
                <mc:Fallback>
                  <p:oleObj name="Equation" r:id="rId7" imgW="27936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2" y="1400"/>
                          <a:ext cx="369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7" name="Object 17">
              <a:extLst>
                <a:ext uri="{FF2B5EF4-FFF2-40B4-BE49-F238E27FC236}">
                  <a16:creationId xmlns:a16="http://schemas.microsoft.com/office/drawing/2014/main" id="{3A997C34-4FCC-C51E-E63A-FB5FE8D90E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00" y="1392"/>
            <a:ext cx="368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79360" imgH="241200" progId="Equation.DSMT4">
                    <p:embed/>
                  </p:oleObj>
                </mc:Choice>
                <mc:Fallback>
                  <p:oleObj name="Equation" r:id="rId9" imgW="279360" imgH="2412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0" y="1392"/>
                          <a:ext cx="368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704" name="Group 24">
            <a:extLst>
              <a:ext uri="{FF2B5EF4-FFF2-40B4-BE49-F238E27FC236}">
                <a16:creationId xmlns:a16="http://schemas.microsoft.com/office/drawing/2014/main" id="{3736FAB3-8C03-BCE6-DA18-AC1A1AEB438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33400"/>
            <a:ext cx="7924800" cy="1371600"/>
            <a:chOff x="432" y="480"/>
            <a:chExt cx="4992" cy="864"/>
          </a:xfrm>
        </p:grpSpPr>
        <p:sp>
          <p:nvSpPr>
            <p:cNvPr id="71699" name="Rectangle 19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2A49BBCE-865D-9E99-6BA7-DF626B1A0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480"/>
              <a:ext cx="4992" cy="8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en-US" altLang="zh-CN" b="1">
                  <a:latin typeface="Tahoma" panose="020B0604030504040204" pitchFamily="34" charset="0"/>
                  <a:ea typeface="楷体_GB2312" pitchFamily="49" charset="-122"/>
                </a:rPr>
                <a:t>            </a:t>
              </a:r>
              <a:r>
                <a:rPr lang="zh-CN" altLang="en-US" b="1">
                  <a:latin typeface="Tahoma" panose="020B0604030504040204" pitchFamily="34" charset="0"/>
                  <a:ea typeface="楷体_GB2312" pitchFamily="49" charset="-122"/>
                </a:rPr>
                <a:t>仍取初值                                 ，按上式的计算结果见下表，与前面的表的计算结果比较，本公式的效果明显比前面的要好。</a:t>
              </a:r>
            </a:p>
          </p:txBody>
        </p:sp>
        <p:graphicFrame>
          <p:nvGraphicFramePr>
            <p:cNvPr id="71700" name="Object 20">
              <a:extLst>
                <a:ext uri="{FF2B5EF4-FFF2-40B4-BE49-F238E27FC236}">
                  <a16:creationId xmlns:a16="http://schemas.microsoft.com/office/drawing/2014/main" id="{E177DA00-D964-C2D2-CA6A-C4C37BD3190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41" y="480"/>
            <a:ext cx="183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295280" imgH="241200" progId="Equation.DSMT4">
                    <p:embed/>
                  </p:oleObj>
                </mc:Choice>
                <mc:Fallback>
                  <p:oleObj name="Equation" r:id="rId11" imgW="1295280" imgH="2412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1" y="480"/>
                          <a:ext cx="1836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01" name="Rectangle 21">
            <a:extLst>
              <a:ext uri="{FF2B5EF4-FFF2-40B4-BE49-F238E27FC236}">
                <a16:creationId xmlns:a16="http://schemas.microsoft.com/office/drawing/2014/main" id="{78C0A94F-E59A-FF92-86DE-A140A9E83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0"/>
            <a:ext cx="510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Jacobi &amp; Gauss-Seidel Iterative Methods</a:t>
            </a: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17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7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765EFC6-68AB-4333-2A74-1095500E4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0"/>
            <a:ext cx="510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>
                <a:solidFill>
                  <a:schemeClr val="tx2"/>
                </a:solidFill>
                <a:ea typeface="楷体_GB2312" pitchFamily="49" charset="-122"/>
              </a:rPr>
              <a:t>§6</a:t>
            </a:r>
            <a:r>
              <a:rPr lang="en-US" altLang="zh-CN" sz="3600" b="1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1800" b="1"/>
              <a:t>Jacobi &amp; Gauss-Seidel Iterative Methods</a:t>
            </a:r>
          </a:p>
        </p:txBody>
      </p:sp>
      <p:sp>
        <p:nvSpPr>
          <p:cNvPr id="56394" name="Text Box 74">
            <a:extLst>
              <a:ext uri="{FF2B5EF4-FFF2-40B4-BE49-F238E27FC236}">
                <a16:creationId xmlns:a16="http://schemas.microsoft.com/office/drawing/2014/main" id="{A2E18300-9334-FAD9-C588-2C881BEBA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solidFill>
                  <a:schemeClr val="accent2"/>
                </a:solidFill>
                <a:latin typeface="楷体_GB2312" pitchFamily="49" charset="-122"/>
                <a:sym typeface="Wingdings" panose="05000000000000000000" pitchFamily="2" charset="2"/>
              </a:rPr>
              <a:t> </a:t>
            </a:r>
            <a:r>
              <a:rPr lang="en-US" altLang="zh-CN" sz="2400" b="1"/>
              <a:t>Gauss - Seidel Iterative Method</a:t>
            </a:r>
          </a:p>
        </p:txBody>
      </p:sp>
      <p:graphicFrame>
        <p:nvGraphicFramePr>
          <p:cNvPr id="56395" name="Object 75">
            <a:extLst>
              <a:ext uri="{FF2B5EF4-FFF2-40B4-BE49-F238E27FC236}">
                <a16:creationId xmlns:a16="http://schemas.microsoft.com/office/drawing/2014/main" id="{679C075C-C9B3-224F-09DA-58B1D272F2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1457325"/>
          <a:ext cx="67564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43120" imgH="380880" progId="Equation.DSMT4">
                  <p:embed/>
                </p:oleObj>
              </mc:Choice>
              <mc:Fallback>
                <p:oleObj name="Equation" r:id="rId6" imgW="3543120" imgH="38088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457325"/>
                        <a:ext cx="67564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96" name="Object 76">
            <a:extLst>
              <a:ext uri="{FF2B5EF4-FFF2-40B4-BE49-F238E27FC236}">
                <a16:creationId xmlns:a16="http://schemas.microsoft.com/office/drawing/2014/main" id="{68372CF3-8ADE-FEEB-FA07-F05B1DAA3F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219325"/>
          <a:ext cx="702468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82800" imgH="380880" progId="Equation.DSMT4">
                  <p:embed/>
                </p:oleObj>
              </mc:Choice>
              <mc:Fallback>
                <p:oleObj name="Equation" r:id="rId8" imgW="3682800" imgH="380880" progId="Equation.DSMT4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19325"/>
                        <a:ext cx="7024688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97" name="Rectangle 77">
            <a:extLst>
              <a:ext uri="{FF2B5EF4-FFF2-40B4-BE49-F238E27FC236}">
                <a16:creationId xmlns:a16="http://schemas.microsoft.com/office/drawing/2014/main" id="{6E11B909-3186-319B-7223-C2283DD2D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95525"/>
            <a:ext cx="1143000" cy="533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6398" name="Object 78">
            <a:extLst>
              <a:ext uri="{FF2B5EF4-FFF2-40B4-BE49-F238E27FC236}">
                <a16:creationId xmlns:a16="http://schemas.microsoft.com/office/drawing/2014/main" id="{77799BF5-EB9F-2F13-B975-E927B5DADE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2981325"/>
          <a:ext cx="719296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771720" imgH="380880" progId="Equation.DSMT4">
                  <p:embed/>
                </p:oleObj>
              </mc:Choice>
              <mc:Fallback>
                <p:oleObj name="Equation" r:id="rId10" imgW="3771720" imgH="380880" progId="Equation.DSMT4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981325"/>
                        <a:ext cx="719296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99" name="Rectangle 79">
            <a:extLst>
              <a:ext uri="{FF2B5EF4-FFF2-40B4-BE49-F238E27FC236}">
                <a16:creationId xmlns:a16="http://schemas.microsoft.com/office/drawing/2014/main" id="{B064A45C-D947-4127-514C-E42292D17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048000"/>
            <a:ext cx="2362200" cy="533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6400" name="Object 80">
            <a:extLst>
              <a:ext uri="{FF2B5EF4-FFF2-40B4-BE49-F238E27FC236}">
                <a16:creationId xmlns:a16="http://schemas.microsoft.com/office/drawing/2014/main" id="{93DFBE75-D360-E769-5271-E42B8E4499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124325"/>
          <a:ext cx="78470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14800" imgH="380880" progId="Equation.DSMT4">
                  <p:embed/>
                </p:oleObj>
              </mc:Choice>
              <mc:Fallback>
                <p:oleObj name="Equation" r:id="rId12" imgW="4114800" imgH="38088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124325"/>
                        <a:ext cx="784701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401" name="Text Box 81">
            <a:extLst>
              <a:ext uri="{FF2B5EF4-FFF2-40B4-BE49-F238E27FC236}">
                <a16:creationId xmlns:a16="http://schemas.microsoft.com/office/drawing/2014/main" id="{7281E870-4F4B-B844-B195-47D2E85E9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90925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/>
              <a:t>…    …    …    …</a:t>
            </a:r>
          </a:p>
        </p:txBody>
      </p:sp>
      <p:sp>
        <p:nvSpPr>
          <p:cNvPr id="56402" name="Rectangle 82">
            <a:extLst>
              <a:ext uri="{FF2B5EF4-FFF2-40B4-BE49-F238E27FC236}">
                <a16:creationId xmlns:a16="http://schemas.microsoft.com/office/drawing/2014/main" id="{64EE5121-91A6-5091-5B67-9AF471452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191000"/>
            <a:ext cx="5638800" cy="533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403" name="AutoShape 83">
            <a:extLst>
              <a:ext uri="{FF2B5EF4-FFF2-40B4-BE49-F238E27FC236}">
                <a16:creationId xmlns:a16="http://schemas.microsoft.com/office/drawing/2014/main" id="{4E4C43B3-97CB-D558-0DB1-6C0A0FC8D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600200"/>
            <a:ext cx="3962400" cy="838200"/>
          </a:xfrm>
          <a:prstGeom prst="wedgeEllipseCallout">
            <a:avLst>
              <a:gd name="adj1" fmla="val -61819"/>
              <a:gd name="adj2" fmla="val -139204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/>
              <a:t>只存一组向量即可。</a:t>
            </a:r>
          </a:p>
        </p:txBody>
      </p:sp>
      <p:grpSp>
        <p:nvGrpSpPr>
          <p:cNvPr id="56473" name="Group 153">
            <a:extLst>
              <a:ext uri="{FF2B5EF4-FFF2-40B4-BE49-F238E27FC236}">
                <a16:creationId xmlns:a16="http://schemas.microsoft.com/office/drawing/2014/main" id="{C659D239-A9B0-7E3F-F8D3-47AA6EB2C17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876800"/>
            <a:ext cx="6477000" cy="1600200"/>
            <a:chOff x="864" y="3072"/>
            <a:chExt cx="4080" cy="1008"/>
          </a:xfrm>
        </p:grpSpPr>
        <p:grpSp>
          <p:nvGrpSpPr>
            <p:cNvPr id="56470" name="Group 150">
              <a:extLst>
                <a:ext uri="{FF2B5EF4-FFF2-40B4-BE49-F238E27FC236}">
                  <a16:creationId xmlns:a16="http://schemas.microsoft.com/office/drawing/2014/main" id="{38115FB6-464C-BEA1-E689-B3EB083D77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3072"/>
              <a:ext cx="4080" cy="1008"/>
              <a:chOff x="288" y="2592"/>
              <a:chExt cx="528" cy="384"/>
            </a:xfrm>
          </p:grpSpPr>
          <p:sp>
            <p:nvSpPr>
              <p:cNvPr id="56471" name="AutoShape 151">
                <a:extLst>
                  <a:ext uri="{FF2B5EF4-FFF2-40B4-BE49-F238E27FC236}">
                    <a16:creationId xmlns:a16="http://schemas.microsoft.com/office/drawing/2014/main" id="{33BC2229-D7E6-A5C9-6A2B-07C73333F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14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 altLang="zh-CN" sz="2000" b="1"/>
              </a:p>
            </p:txBody>
          </p:sp>
          <p:sp>
            <p:nvSpPr>
              <p:cNvPr id="56472" name="Text Box 152">
                <a:extLst>
                  <a:ext uri="{FF2B5EF4-FFF2-40B4-BE49-F238E27FC236}">
                    <a16:creationId xmlns:a16="http://schemas.microsoft.com/office/drawing/2014/main" id="{56C2C697-9F62-68B3-2F5F-E4182578ED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7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altLang="zh-CN" sz="2000" b="1" i="1" baseline="-25000">
                  <a:solidFill>
                    <a:srgbClr val="FF3300"/>
                  </a:solidFill>
                </a:endParaRPr>
              </a:p>
            </p:txBody>
          </p:sp>
        </p:grpSp>
        <p:graphicFrame>
          <p:nvGraphicFramePr>
            <p:cNvPr id="56415" name="Object 95">
              <a:extLst>
                <a:ext uri="{FF2B5EF4-FFF2-40B4-BE49-F238E27FC236}">
                  <a16:creationId xmlns:a16="http://schemas.microsoft.com/office/drawing/2014/main" id="{EF6A43BC-3B44-1659-A3CC-80FAA4A11C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94" y="3145"/>
            <a:ext cx="3366" cy="8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514600" imgH="761760" progId="Equation.DSMT4">
                    <p:embed/>
                  </p:oleObj>
                </mc:Choice>
                <mc:Fallback>
                  <p:oleObj name="Equation" r:id="rId15" imgW="2514600" imgH="761760" progId="Equation.DSMT4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4" y="3145"/>
                          <a:ext cx="3366" cy="8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6418" name="Group 98">
            <a:extLst>
              <a:ext uri="{FF2B5EF4-FFF2-40B4-BE49-F238E27FC236}">
                <a16:creationId xmlns:a16="http://schemas.microsoft.com/office/drawing/2014/main" id="{9DB43A1D-8F97-72F1-3C26-92A9D2F9E97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838200"/>
            <a:ext cx="4800600" cy="685800"/>
            <a:chOff x="288" y="528"/>
            <a:chExt cx="3024" cy="432"/>
          </a:xfrm>
        </p:grpSpPr>
        <p:sp>
          <p:nvSpPr>
            <p:cNvPr id="56416" name="Rectangle 96">
              <a:extLst>
                <a:ext uri="{FF2B5EF4-FFF2-40B4-BE49-F238E27FC236}">
                  <a16:creationId xmlns:a16="http://schemas.microsoft.com/office/drawing/2014/main" id="{C7B166EC-0BDD-B5F6-8CA8-DCD6409B3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528"/>
              <a:ext cx="297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Gauss-Seidel</a:t>
              </a:r>
              <a:r>
                <a:rPr lang="zh-CN" altLang="en-US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迭代分量形式</a:t>
              </a:r>
            </a:p>
          </p:txBody>
        </p:sp>
        <p:pic>
          <p:nvPicPr>
            <p:cNvPr id="56417" name="Picture 97">
              <a:extLst>
                <a:ext uri="{FF2B5EF4-FFF2-40B4-BE49-F238E27FC236}">
                  <a16:creationId xmlns:a16="http://schemas.microsoft.com/office/drawing/2014/main" id="{4D348BA4-3AC6-9A26-D651-884E1819B7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624"/>
              <a:ext cx="295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6419" name="Group 99">
            <a:extLst>
              <a:ext uri="{FF2B5EF4-FFF2-40B4-BE49-F238E27FC236}">
                <a16:creationId xmlns:a16="http://schemas.microsoft.com/office/drawing/2014/main" id="{4A8F1936-A3FA-9400-092B-AAC5474D21C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676400"/>
            <a:ext cx="6775450" cy="3079750"/>
            <a:chOff x="1104" y="1056"/>
            <a:chExt cx="4268" cy="1940"/>
          </a:xfrm>
        </p:grpSpPr>
        <p:sp>
          <p:nvSpPr>
            <p:cNvPr id="56420" name="AutoShape 100">
              <a:extLst>
                <a:ext uri="{FF2B5EF4-FFF2-40B4-BE49-F238E27FC236}">
                  <a16:creationId xmlns:a16="http://schemas.microsoft.com/office/drawing/2014/main" id="{5047B96F-EE71-9AD2-E311-5460F04F4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056"/>
              <a:ext cx="3024" cy="1104"/>
            </a:xfrm>
            <a:prstGeom prst="cloudCallout">
              <a:avLst>
                <a:gd name="adj1" fmla="val 69940"/>
                <a:gd name="adj2" fmla="val 52083"/>
              </a:avLst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en-US" altLang="zh-CN"/>
            </a:p>
          </p:txBody>
        </p:sp>
        <p:sp>
          <p:nvSpPr>
            <p:cNvPr id="56421" name="Rectangle 101">
              <a:extLst>
                <a:ext uri="{FF2B5EF4-FFF2-40B4-BE49-F238E27FC236}">
                  <a16:creationId xmlns:a16="http://schemas.microsoft.com/office/drawing/2014/main" id="{86FAD435-6904-CAFB-F912-72D5427CA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200"/>
              <a:ext cx="288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Tahoma" panose="020B0604030504040204" pitchFamily="34" charset="0"/>
                </a:rPr>
                <a:t>       </a:t>
              </a:r>
              <a:r>
                <a:rPr lang="zh-CN" altLang="en-US" sz="2400" b="1">
                  <a:latin typeface="Tahoma" panose="020B0604030504040204" pitchFamily="34" charset="0"/>
                </a:rPr>
                <a:t>充分利用新值建立起来的公式称作</a:t>
              </a:r>
              <a:r>
                <a:rPr lang="zh-CN" altLang="en-US" sz="2400" b="1">
                  <a:solidFill>
                    <a:srgbClr val="FF0000"/>
                  </a:solidFill>
                  <a:latin typeface="Tahoma" panose="020B0604030504040204" pitchFamily="34" charset="0"/>
                </a:rPr>
                <a:t>高斯</a:t>
              </a:r>
              <a:r>
                <a:rPr lang="en-US" altLang="zh-CN" sz="2400" b="1">
                  <a:solidFill>
                    <a:srgbClr val="FF0000"/>
                  </a:solidFill>
                  <a:latin typeface="Tahoma" panose="020B0604030504040204" pitchFamily="34" charset="0"/>
                </a:rPr>
                <a:t>-</a:t>
              </a:r>
              <a:r>
                <a:rPr lang="zh-CN" altLang="en-US" sz="2400" b="1">
                  <a:solidFill>
                    <a:srgbClr val="FF0000"/>
                  </a:solidFill>
                  <a:latin typeface="Tahoma" panose="020B0604030504040204" pitchFamily="34" charset="0"/>
                </a:rPr>
                <a:t>塞德尔（</a:t>
              </a:r>
              <a:r>
                <a:rPr lang="en-US" altLang="zh-CN" sz="2400" b="1">
                  <a:solidFill>
                    <a:srgbClr val="FF0000"/>
                  </a:solidFill>
                  <a:latin typeface="楷体_GB2312" pitchFamily="49" charset="-122"/>
                </a:rPr>
                <a:t>Gauss-Seidel</a:t>
              </a:r>
              <a:r>
                <a:rPr lang="zh-CN" altLang="en-US" sz="2400" b="1">
                  <a:solidFill>
                    <a:srgbClr val="FF0000"/>
                  </a:solidFill>
                  <a:latin typeface="Tahoma" panose="020B0604030504040204" pitchFamily="34" charset="0"/>
                </a:rPr>
                <a:t>）</a:t>
              </a:r>
              <a:r>
                <a:rPr lang="zh-CN" altLang="en-US" sz="2400" b="1">
                  <a:solidFill>
                    <a:schemeClr val="tx2"/>
                  </a:solidFill>
                  <a:latin typeface="Tahoma" panose="020B0604030504040204" pitchFamily="34" charset="0"/>
                </a:rPr>
                <a:t>公式</a:t>
              </a:r>
            </a:p>
          </p:txBody>
        </p:sp>
        <p:grpSp>
          <p:nvGrpSpPr>
            <p:cNvPr id="56422" name="Group 102">
              <a:extLst>
                <a:ext uri="{FF2B5EF4-FFF2-40B4-BE49-F238E27FC236}">
                  <a16:creationId xmlns:a16="http://schemas.microsoft.com/office/drawing/2014/main" id="{1288F839-EF32-D88B-AD40-0C3E50A42A2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368" y="1968"/>
              <a:ext cx="1004" cy="1028"/>
              <a:chOff x="2051" y="1696"/>
              <a:chExt cx="1004" cy="1028"/>
            </a:xfrm>
          </p:grpSpPr>
          <p:sp>
            <p:nvSpPr>
              <p:cNvPr id="56423" name="Freeform 103">
                <a:extLst>
                  <a:ext uri="{FF2B5EF4-FFF2-40B4-BE49-F238E27FC236}">
                    <a16:creationId xmlns:a16="http://schemas.microsoft.com/office/drawing/2014/main" id="{B3BBEBCE-AEBF-3EC7-97F9-EA0EA3CA4FF3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261" y="1981"/>
                <a:ext cx="467" cy="582"/>
              </a:xfrm>
              <a:custGeom>
                <a:avLst/>
                <a:gdLst>
                  <a:gd name="T0" fmla="*/ 38 w 648"/>
                  <a:gd name="T1" fmla="*/ 148 h 858"/>
                  <a:gd name="T2" fmla="*/ 89 w 648"/>
                  <a:gd name="T3" fmla="*/ 103 h 858"/>
                  <a:gd name="T4" fmla="*/ 292 w 648"/>
                  <a:gd name="T5" fmla="*/ 40 h 858"/>
                  <a:gd name="T6" fmla="*/ 418 w 648"/>
                  <a:gd name="T7" fmla="*/ 7 h 858"/>
                  <a:gd name="T8" fmla="*/ 463 w 648"/>
                  <a:gd name="T9" fmla="*/ 0 h 858"/>
                  <a:gd name="T10" fmla="*/ 526 w 648"/>
                  <a:gd name="T11" fmla="*/ 97 h 858"/>
                  <a:gd name="T12" fmla="*/ 559 w 648"/>
                  <a:gd name="T13" fmla="*/ 206 h 858"/>
                  <a:gd name="T14" fmla="*/ 577 w 648"/>
                  <a:gd name="T15" fmla="*/ 309 h 858"/>
                  <a:gd name="T16" fmla="*/ 577 w 648"/>
                  <a:gd name="T17" fmla="*/ 495 h 858"/>
                  <a:gd name="T18" fmla="*/ 648 w 648"/>
                  <a:gd name="T19" fmla="*/ 678 h 858"/>
                  <a:gd name="T20" fmla="*/ 640 w 648"/>
                  <a:gd name="T21" fmla="*/ 763 h 858"/>
                  <a:gd name="T22" fmla="*/ 545 w 648"/>
                  <a:gd name="T23" fmla="*/ 813 h 858"/>
                  <a:gd name="T24" fmla="*/ 299 w 648"/>
                  <a:gd name="T25" fmla="*/ 858 h 858"/>
                  <a:gd name="T26" fmla="*/ 210 w 648"/>
                  <a:gd name="T27" fmla="*/ 807 h 858"/>
                  <a:gd name="T28" fmla="*/ 153 w 648"/>
                  <a:gd name="T29" fmla="*/ 660 h 858"/>
                  <a:gd name="T30" fmla="*/ 108 w 648"/>
                  <a:gd name="T31" fmla="*/ 499 h 858"/>
                  <a:gd name="T32" fmla="*/ 25 w 648"/>
                  <a:gd name="T33" fmla="*/ 416 h 858"/>
                  <a:gd name="T34" fmla="*/ 6 w 648"/>
                  <a:gd name="T35" fmla="*/ 328 h 858"/>
                  <a:gd name="T36" fmla="*/ 0 w 648"/>
                  <a:gd name="T37" fmla="*/ 219 h 858"/>
                  <a:gd name="T38" fmla="*/ 38 w 648"/>
                  <a:gd name="T39" fmla="*/ 148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8" h="858">
                    <a:moveTo>
                      <a:pt x="38" y="148"/>
                    </a:moveTo>
                    <a:lnTo>
                      <a:pt x="89" y="103"/>
                    </a:lnTo>
                    <a:lnTo>
                      <a:pt x="292" y="40"/>
                    </a:lnTo>
                    <a:lnTo>
                      <a:pt x="418" y="7"/>
                    </a:lnTo>
                    <a:lnTo>
                      <a:pt x="463" y="0"/>
                    </a:lnTo>
                    <a:lnTo>
                      <a:pt x="526" y="97"/>
                    </a:lnTo>
                    <a:lnTo>
                      <a:pt x="559" y="206"/>
                    </a:lnTo>
                    <a:lnTo>
                      <a:pt x="577" y="309"/>
                    </a:lnTo>
                    <a:lnTo>
                      <a:pt x="577" y="495"/>
                    </a:lnTo>
                    <a:lnTo>
                      <a:pt x="648" y="678"/>
                    </a:lnTo>
                    <a:lnTo>
                      <a:pt x="640" y="763"/>
                    </a:lnTo>
                    <a:lnTo>
                      <a:pt x="545" y="813"/>
                    </a:lnTo>
                    <a:lnTo>
                      <a:pt x="299" y="858"/>
                    </a:lnTo>
                    <a:lnTo>
                      <a:pt x="210" y="807"/>
                    </a:lnTo>
                    <a:lnTo>
                      <a:pt x="153" y="660"/>
                    </a:lnTo>
                    <a:lnTo>
                      <a:pt x="108" y="499"/>
                    </a:lnTo>
                    <a:lnTo>
                      <a:pt x="25" y="416"/>
                    </a:lnTo>
                    <a:lnTo>
                      <a:pt x="6" y="328"/>
                    </a:lnTo>
                    <a:lnTo>
                      <a:pt x="0" y="219"/>
                    </a:lnTo>
                    <a:lnTo>
                      <a:pt x="38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6424" name="Group 104">
                <a:extLst>
                  <a:ext uri="{FF2B5EF4-FFF2-40B4-BE49-F238E27FC236}">
                    <a16:creationId xmlns:a16="http://schemas.microsoft.com/office/drawing/2014/main" id="{3A6A8619-4702-3E8C-3EBB-C220B18134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441" y="2029"/>
                <a:ext cx="511" cy="637"/>
                <a:chOff x="2308" y="1206"/>
                <a:chExt cx="710" cy="940"/>
              </a:xfrm>
            </p:grpSpPr>
            <p:sp>
              <p:nvSpPr>
                <p:cNvPr id="56425" name="Freeform 105">
                  <a:extLst>
                    <a:ext uri="{FF2B5EF4-FFF2-40B4-BE49-F238E27FC236}">
                      <a16:creationId xmlns:a16="http://schemas.microsoft.com/office/drawing/2014/main" id="{51A3DBBB-27B1-38A9-9CBF-8F7D4C94DE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8" y="1206"/>
                  <a:ext cx="710" cy="940"/>
                </a:xfrm>
                <a:custGeom>
                  <a:avLst/>
                  <a:gdLst>
                    <a:gd name="T0" fmla="*/ 0 w 710"/>
                    <a:gd name="T1" fmla="*/ 58 h 940"/>
                    <a:gd name="T2" fmla="*/ 39 w 710"/>
                    <a:gd name="T3" fmla="*/ 113 h 940"/>
                    <a:gd name="T4" fmla="*/ 90 w 710"/>
                    <a:gd name="T5" fmla="*/ 197 h 940"/>
                    <a:gd name="T6" fmla="*/ 141 w 710"/>
                    <a:gd name="T7" fmla="*/ 307 h 940"/>
                    <a:gd name="T8" fmla="*/ 182 w 710"/>
                    <a:gd name="T9" fmla="*/ 415 h 940"/>
                    <a:gd name="T10" fmla="*/ 211 w 710"/>
                    <a:gd name="T11" fmla="*/ 503 h 940"/>
                    <a:gd name="T12" fmla="*/ 261 w 710"/>
                    <a:gd name="T13" fmla="*/ 685 h 940"/>
                    <a:gd name="T14" fmla="*/ 276 w 710"/>
                    <a:gd name="T15" fmla="*/ 741 h 940"/>
                    <a:gd name="T16" fmla="*/ 297 w 710"/>
                    <a:gd name="T17" fmla="*/ 777 h 940"/>
                    <a:gd name="T18" fmla="*/ 315 w 710"/>
                    <a:gd name="T19" fmla="*/ 807 h 940"/>
                    <a:gd name="T20" fmla="*/ 455 w 710"/>
                    <a:gd name="T21" fmla="*/ 901 h 940"/>
                    <a:gd name="T22" fmla="*/ 507 w 710"/>
                    <a:gd name="T23" fmla="*/ 940 h 940"/>
                    <a:gd name="T24" fmla="*/ 500 w 710"/>
                    <a:gd name="T25" fmla="*/ 844 h 940"/>
                    <a:gd name="T26" fmla="*/ 477 w 710"/>
                    <a:gd name="T27" fmla="*/ 766 h 940"/>
                    <a:gd name="T28" fmla="*/ 450 w 710"/>
                    <a:gd name="T29" fmla="*/ 684 h 940"/>
                    <a:gd name="T30" fmla="*/ 387 w 710"/>
                    <a:gd name="T31" fmla="*/ 583 h 940"/>
                    <a:gd name="T32" fmla="*/ 347 w 710"/>
                    <a:gd name="T33" fmla="*/ 472 h 940"/>
                    <a:gd name="T34" fmla="*/ 328 w 710"/>
                    <a:gd name="T35" fmla="*/ 307 h 940"/>
                    <a:gd name="T36" fmla="*/ 411 w 710"/>
                    <a:gd name="T37" fmla="*/ 371 h 940"/>
                    <a:gd name="T38" fmla="*/ 488 w 710"/>
                    <a:gd name="T39" fmla="*/ 423 h 940"/>
                    <a:gd name="T40" fmla="*/ 564 w 710"/>
                    <a:gd name="T41" fmla="*/ 448 h 940"/>
                    <a:gd name="T42" fmla="*/ 614 w 710"/>
                    <a:gd name="T43" fmla="*/ 460 h 940"/>
                    <a:gd name="T44" fmla="*/ 653 w 710"/>
                    <a:gd name="T45" fmla="*/ 454 h 940"/>
                    <a:gd name="T46" fmla="*/ 678 w 710"/>
                    <a:gd name="T47" fmla="*/ 423 h 940"/>
                    <a:gd name="T48" fmla="*/ 704 w 710"/>
                    <a:gd name="T49" fmla="*/ 335 h 940"/>
                    <a:gd name="T50" fmla="*/ 710 w 710"/>
                    <a:gd name="T51" fmla="*/ 271 h 940"/>
                    <a:gd name="T52" fmla="*/ 710 w 710"/>
                    <a:gd name="T53" fmla="*/ 163 h 940"/>
                    <a:gd name="T54" fmla="*/ 710 w 710"/>
                    <a:gd name="T55" fmla="*/ 73 h 940"/>
                    <a:gd name="T56" fmla="*/ 595 w 710"/>
                    <a:gd name="T57" fmla="*/ 76 h 940"/>
                    <a:gd name="T58" fmla="*/ 545 w 710"/>
                    <a:gd name="T59" fmla="*/ 64 h 940"/>
                    <a:gd name="T60" fmla="*/ 538 w 710"/>
                    <a:gd name="T61" fmla="*/ 166 h 940"/>
                    <a:gd name="T62" fmla="*/ 526 w 710"/>
                    <a:gd name="T63" fmla="*/ 198 h 940"/>
                    <a:gd name="T64" fmla="*/ 450 w 710"/>
                    <a:gd name="T65" fmla="*/ 160 h 940"/>
                    <a:gd name="T66" fmla="*/ 398 w 710"/>
                    <a:gd name="T67" fmla="*/ 116 h 940"/>
                    <a:gd name="T68" fmla="*/ 302 w 710"/>
                    <a:gd name="T69" fmla="*/ 64 h 940"/>
                    <a:gd name="T70" fmla="*/ 233 w 710"/>
                    <a:gd name="T71" fmla="*/ 19 h 940"/>
                    <a:gd name="T72" fmla="*/ 171 w 710"/>
                    <a:gd name="T73" fmla="*/ 0 h 940"/>
                    <a:gd name="T74" fmla="*/ 94 w 710"/>
                    <a:gd name="T75" fmla="*/ 31 h 940"/>
                    <a:gd name="T76" fmla="*/ 0 w 710"/>
                    <a:gd name="T77" fmla="*/ 58 h 9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710" h="940">
                      <a:moveTo>
                        <a:pt x="0" y="58"/>
                      </a:moveTo>
                      <a:lnTo>
                        <a:pt x="39" y="113"/>
                      </a:lnTo>
                      <a:lnTo>
                        <a:pt x="90" y="197"/>
                      </a:lnTo>
                      <a:lnTo>
                        <a:pt x="141" y="307"/>
                      </a:lnTo>
                      <a:lnTo>
                        <a:pt x="182" y="415"/>
                      </a:lnTo>
                      <a:lnTo>
                        <a:pt x="211" y="503"/>
                      </a:lnTo>
                      <a:lnTo>
                        <a:pt x="261" y="685"/>
                      </a:lnTo>
                      <a:lnTo>
                        <a:pt x="276" y="741"/>
                      </a:lnTo>
                      <a:lnTo>
                        <a:pt x="297" y="777"/>
                      </a:lnTo>
                      <a:lnTo>
                        <a:pt x="315" y="807"/>
                      </a:lnTo>
                      <a:lnTo>
                        <a:pt x="455" y="901"/>
                      </a:lnTo>
                      <a:lnTo>
                        <a:pt x="507" y="940"/>
                      </a:lnTo>
                      <a:lnTo>
                        <a:pt x="500" y="844"/>
                      </a:lnTo>
                      <a:lnTo>
                        <a:pt x="477" y="766"/>
                      </a:lnTo>
                      <a:lnTo>
                        <a:pt x="450" y="684"/>
                      </a:lnTo>
                      <a:lnTo>
                        <a:pt x="387" y="583"/>
                      </a:lnTo>
                      <a:lnTo>
                        <a:pt x="347" y="472"/>
                      </a:lnTo>
                      <a:lnTo>
                        <a:pt x="328" y="307"/>
                      </a:lnTo>
                      <a:lnTo>
                        <a:pt x="411" y="371"/>
                      </a:lnTo>
                      <a:lnTo>
                        <a:pt x="488" y="423"/>
                      </a:lnTo>
                      <a:lnTo>
                        <a:pt x="564" y="448"/>
                      </a:lnTo>
                      <a:lnTo>
                        <a:pt x="614" y="460"/>
                      </a:lnTo>
                      <a:lnTo>
                        <a:pt x="653" y="454"/>
                      </a:lnTo>
                      <a:lnTo>
                        <a:pt x="678" y="423"/>
                      </a:lnTo>
                      <a:lnTo>
                        <a:pt x="704" y="335"/>
                      </a:lnTo>
                      <a:lnTo>
                        <a:pt x="710" y="271"/>
                      </a:lnTo>
                      <a:lnTo>
                        <a:pt x="710" y="163"/>
                      </a:lnTo>
                      <a:lnTo>
                        <a:pt x="710" y="73"/>
                      </a:lnTo>
                      <a:lnTo>
                        <a:pt x="595" y="76"/>
                      </a:lnTo>
                      <a:lnTo>
                        <a:pt x="545" y="64"/>
                      </a:lnTo>
                      <a:lnTo>
                        <a:pt x="538" y="166"/>
                      </a:lnTo>
                      <a:lnTo>
                        <a:pt x="526" y="198"/>
                      </a:lnTo>
                      <a:lnTo>
                        <a:pt x="450" y="160"/>
                      </a:lnTo>
                      <a:lnTo>
                        <a:pt x="398" y="116"/>
                      </a:lnTo>
                      <a:lnTo>
                        <a:pt x="302" y="64"/>
                      </a:lnTo>
                      <a:lnTo>
                        <a:pt x="233" y="19"/>
                      </a:lnTo>
                      <a:lnTo>
                        <a:pt x="171" y="0"/>
                      </a:lnTo>
                      <a:lnTo>
                        <a:pt x="94" y="3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26" name="Freeform 106">
                  <a:extLst>
                    <a:ext uri="{FF2B5EF4-FFF2-40B4-BE49-F238E27FC236}">
                      <a16:creationId xmlns:a16="http://schemas.microsoft.com/office/drawing/2014/main" id="{949DD817-2D90-C8B5-E89A-FBC54C4E97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5" y="1252"/>
                  <a:ext cx="199" cy="569"/>
                </a:xfrm>
                <a:custGeom>
                  <a:avLst/>
                  <a:gdLst>
                    <a:gd name="T0" fmla="*/ 0 w 199"/>
                    <a:gd name="T1" fmla="*/ 0 h 569"/>
                    <a:gd name="T2" fmla="*/ 87 w 199"/>
                    <a:gd name="T3" fmla="*/ 39 h 569"/>
                    <a:gd name="T4" fmla="*/ 79 w 199"/>
                    <a:gd name="T5" fmla="*/ 107 h 569"/>
                    <a:gd name="T6" fmla="*/ 134 w 199"/>
                    <a:gd name="T7" fmla="*/ 110 h 569"/>
                    <a:gd name="T8" fmla="*/ 169 w 199"/>
                    <a:gd name="T9" fmla="*/ 233 h 569"/>
                    <a:gd name="T10" fmla="*/ 189 w 199"/>
                    <a:gd name="T11" fmla="*/ 366 h 569"/>
                    <a:gd name="T12" fmla="*/ 197 w 199"/>
                    <a:gd name="T13" fmla="*/ 492 h 569"/>
                    <a:gd name="T14" fmla="*/ 199 w 199"/>
                    <a:gd name="T15" fmla="*/ 569 h 5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9" h="569">
                      <a:moveTo>
                        <a:pt x="0" y="0"/>
                      </a:moveTo>
                      <a:lnTo>
                        <a:pt x="87" y="39"/>
                      </a:lnTo>
                      <a:lnTo>
                        <a:pt x="79" y="107"/>
                      </a:lnTo>
                      <a:lnTo>
                        <a:pt x="134" y="110"/>
                      </a:lnTo>
                      <a:lnTo>
                        <a:pt x="169" y="233"/>
                      </a:lnTo>
                      <a:lnTo>
                        <a:pt x="189" y="366"/>
                      </a:lnTo>
                      <a:lnTo>
                        <a:pt x="197" y="492"/>
                      </a:lnTo>
                      <a:lnTo>
                        <a:pt x="199" y="56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427" name="Freeform 107">
                <a:extLst>
                  <a:ext uri="{FF2B5EF4-FFF2-40B4-BE49-F238E27FC236}">
                    <a16:creationId xmlns:a16="http://schemas.microsoft.com/office/drawing/2014/main" id="{5FBB356C-1D25-B69F-07F1-1FD37822EB35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406" y="1975"/>
                <a:ext cx="154" cy="119"/>
              </a:xfrm>
              <a:custGeom>
                <a:avLst/>
                <a:gdLst>
                  <a:gd name="T0" fmla="*/ 19 w 213"/>
                  <a:gd name="T1" fmla="*/ 56 h 176"/>
                  <a:gd name="T2" fmla="*/ 0 w 213"/>
                  <a:gd name="T3" fmla="*/ 85 h 176"/>
                  <a:gd name="T4" fmla="*/ 92 w 213"/>
                  <a:gd name="T5" fmla="*/ 176 h 176"/>
                  <a:gd name="T6" fmla="*/ 122 w 213"/>
                  <a:gd name="T7" fmla="*/ 69 h 176"/>
                  <a:gd name="T8" fmla="*/ 213 w 213"/>
                  <a:gd name="T9" fmla="*/ 122 h 176"/>
                  <a:gd name="T10" fmla="*/ 209 w 213"/>
                  <a:gd name="T11" fmla="*/ 30 h 176"/>
                  <a:gd name="T12" fmla="*/ 153 w 213"/>
                  <a:gd name="T13" fmla="*/ 0 h 176"/>
                  <a:gd name="T14" fmla="*/ 19 w 213"/>
                  <a:gd name="T15" fmla="*/ 5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176">
                    <a:moveTo>
                      <a:pt x="19" y="56"/>
                    </a:moveTo>
                    <a:lnTo>
                      <a:pt x="0" y="85"/>
                    </a:lnTo>
                    <a:lnTo>
                      <a:pt x="92" y="176"/>
                    </a:lnTo>
                    <a:lnTo>
                      <a:pt x="122" y="69"/>
                    </a:lnTo>
                    <a:lnTo>
                      <a:pt x="213" y="122"/>
                    </a:lnTo>
                    <a:lnTo>
                      <a:pt x="209" y="30"/>
                    </a:lnTo>
                    <a:lnTo>
                      <a:pt x="153" y="0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6428" name="Group 108">
                <a:extLst>
                  <a:ext uri="{FF2B5EF4-FFF2-40B4-BE49-F238E27FC236}">
                    <a16:creationId xmlns:a16="http://schemas.microsoft.com/office/drawing/2014/main" id="{3BB38923-210C-3849-D399-E94F257466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051" y="1977"/>
                <a:ext cx="454" cy="747"/>
                <a:chOff x="1799" y="1328"/>
                <a:chExt cx="630" cy="1101"/>
              </a:xfrm>
            </p:grpSpPr>
            <p:grpSp>
              <p:nvGrpSpPr>
                <p:cNvPr id="56429" name="Group 109">
                  <a:extLst>
                    <a:ext uri="{FF2B5EF4-FFF2-40B4-BE49-F238E27FC236}">
                      <a16:creationId xmlns:a16="http://schemas.microsoft.com/office/drawing/2014/main" id="{9227EA97-A793-9651-E1AD-D42B4AE29E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328"/>
                  <a:ext cx="461" cy="1101"/>
                  <a:chOff x="1968" y="1328"/>
                  <a:chExt cx="461" cy="1101"/>
                </a:xfrm>
              </p:grpSpPr>
              <p:sp>
                <p:nvSpPr>
                  <p:cNvPr id="56430" name="Freeform 110">
                    <a:extLst>
                      <a:ext uri="{FF2B5EF4-FFF2-40B4-BE49-F238E27FC236}">
                        <a16:creationId xmlns:a16="http://schemas.microsoft.com/office/drawing/2014/main" id="{45FDC03B-C415-E4DD-E87F-3975F57C78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68" y="1328"/>
                    <a:ext cx="461" cy="1101"/>
                  </a:xfrm>
                  <a:custGeom>
                    <a:avLst/>
                    <a:gdLst>
                      <a:gd name="T0" fmla="*/ 322 w 461"/>
                      <a:gd name="T1" fmla="*/ 1065 h 1101"/>
                      <a:gd name="T2" fmla="*/ 398 w 461"/>
                      <a:gd name="T3" fmla="*/ 1019 h 1101"/>
                      <a:gd name="T4" fmla="*/ 430 w 461"/>
                      <a:gd name="T5" fmla="*/ 916 h 1101"/>
                      <a:gd name="T6" fmla="*/ 454 w 461"/>
                      <a:gd name="T7" fmla="*/ 823 h 1101"/>
                      <a:gd name="T8" fmla="*/ 461 w 461"/>
                      <a:gd name="T9" fmla="*/ 720 h 1101"/>
                      <a:gd name="T10" fmla="*/ 434 w 461"/>
                      <a:gd name="T11" fmla="*/ 608 h 1101"/>
                      <a:gd name="T12" fmla="*/ 416 w 461"/>
                      <a:gd name="T13" fmla="*/ 516 h 1101"/>
                      <a:gd name="T14" fmla="*/ 392 w 461"/>
                      <a:gd name="T15" fmla="*/ 410 h 1101"/>
                      <a:gd name="T16" fmla="*/ 363 w 461"/>
                      <a:gd name="T17" fmla="*/ 331 h 1101"/>
                      <a:gd name="T18" fmla="*/ 315 w 461"/>
                      <a:gd name="T19" fmla="*/ 236 h 1101"/>
                      <a:gd name="T20" fmla="*/ 276 w 461"/>
                      <a:gd name="T21" fmla="*/ 149 h 1101"/>
                      <a:gd name="T22" fmla="*/ 207 w 461"/>
                      <a:gd name="T23" fmla="*/ 45 h 1101"/>
                      <a:gd name="T24" fmla="*/ 169 w 461"/>
                      <a:gd name="T25" fmla="*/ 0 h 1101"/>
                      <a:gd name="T26" fmla="*/ 124 w 461"/>
                      <a:gd name="T27" fmla="*/ 33 h 1101"/>
                      <a:gd name="T28" fmla="*/ 77 w 461"/>
                      <a:gd name="T29" fmla="*/ 76 h 1101"/>
                      <a:gd name="T30" fmla="*/ 13 w 461"/>
                      <a:gd name="T31" fmla="*/ 134 h 1101"/>
                      <a:gd name="T32" fmla="*/ 7 w 461"/>
                      <a:gd name="T33" fmla="*/ 153 h 1101"/>
                      <a:gd name="T34" fmla="*/ 0 w 461"/>
                      <a:gd name="T35" fmla="*/ 187 h 1101"/>
                      <a:gd name="T36" fmla="*/ 19 w 461"/>
                      <a:gd name="T37" fmla="*/ 247 h 1101"/>
                      <a:gd name="T38" fmla="*/ 45 w 461"/>
                      <a:gd name="T39" fmla="*/ 321 h 1101"/>
                      <a:gd name="T40" fmla="*/ 115 w 461"/>
                      <a:gd name="T41" fmla="*/ 457 h 1101"/>
                      <a:gd name="T42" fmla="*/ 141 w 461"/>
                      <a:gd name="T43" fmla="*/ 573 h 1101"/>
                      <a:gd name="T44" fmla="*/ 150 w 461"/>
                      <a:gd name="T45" fmla="*/ 661 h 1101"/>
                      <a:gd name="T46" fmla="*/ 153 w 461"/>
                      <a:gd name="T47" fmla="*/ 728 h 1101"/>
                      <a:gd name="T48" fmla="*/ 153 w 461"/>
                      <a:gd name="T49" fmla="*/ 843 h 1101"/>
                      <a:gd name="T50" fmla="*/ 141 w 461"/>
                      <a:gd name="T51" fmla="*/ 1024 h 1101"/>
                      <a:gd name="T52" fmla="*/ 141 w 461"/>
                      <a:gd name="T53" fmla="*/ 1086 h 1101"/>
                      <a:gd name="T54" fmla="*/ 162 w 461"/>
                      <a:gd name="T55" fmla="*/ 1095 h 1101"/>
                      <a:gd name="T56" fmla="*/ 224 w 461"/>
                      <a:gd name="T57" fmla="*/ 1101 h 1101"/>
                      <a:gd name="T58" fmla="*/ 269 w 461"/>
                      <a:gd name="T59" fmla="*/ 1088 h 1101"/>
                      <a:gd name="T60" fmla="*/ 322 w 461"/>
                      <a:gd name="T61" fmla="*/ 1065 h 1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61" h="1101">
                        <a:moveTo>
                          <a:pt x="322" y="1065"/>
                        </a:moveTo>
                        <a:lnTo>
                          <a:pt x="398" y="1019"/>
                        </a:lnTo>
                        <a:lnTo>
                          <a:pt x="430" y="916"/>
                        </a:lnTo>
                        <a:lnTo>
                          <a:pt x="454" y="823"/>
                        </a:lnTo>
                        <a:lnTo>
                          <a:pt x="461" y="720"/>
                        </a:lnTo>
                        <a:lnTo>
                          <a:pt x="434" y="608"/>
                        </a:lnTo>
                        <a:lnTo>
                          <a:pt x="416" y="516"/>
                        </a:lnTo>
                        <a:lnTo>
                          <a:pt x="392" y="410"/>
                        </a:lnTo>
                        <a:lnTo>
                          <a:pt x="363" y="331"/>
                        </a:lnTo>
                        <a:lnTo>
                          <a:pt x="315" y="236"/>
                        </a:lnTo>
                        <a:lnTo>
                          <a:pt x="276" y="149"/>
                        </a:lnTo>
                        <a:lnTo>
                          <a:pt x="207" y="45"/>
                        </a:lnTo>
                        <a:lnTo>
                          <a:pt x="169" y="0"/>
                        </a:lnTo>
                        <a:lnTo>
                          <a:pt x="124" y="33"/>
                        </a:lnTo>
                        <a:lnTo>
                          <a:pt x="77" y="76"/>
                        </a:lnTo>
                        <a:lnTo>
                          <a:pt x="13" y="134"/>
                        </a:lnTo>
                        <a:lnTo>
                          <a:pt x="7" y="153"/>
                        </a:lnTo>
                        <a:lnTo>
                          <a:pt x="0" y="187"/>
                        </a:lnTo>
                        <a:lnTo>
                          <a:pt x="19" y="247"/>
                        </a:lnTo>
                        <a:lnTo>
                          <a:pt x="45" y="321"/>
                        </a:lnTo>
                        <a:lnTo>
                          <a:pt x="115" y="457"/>
                        </a:lnTo>
                        <a:lnTo>
                          <a:pt x="141" y="573"/>
                        </a:lnTo>
                        <a:lnTo>
                          <a:pt x="150" y="661"/>
                        </a:lnTo>
                        <a:lnTo>
                          <a:pt x="153" y="728"/>
                        </a:lnTo>
                        <a:lnTo>
                          <a:pt x="153" y="843"/>
                        </a:lnTo>
                        <a:lnTo>
                          <a:pt x="141" y="1024"/>
                        </a:lnTo>
                        <a:lnTo>
                          <a:pt x="141" y="1086"/>
                        </a:lnTo>
                        <a:lnTo>
                          <a:pt x="162" y="1095"/>
                        </a:lnTo>
                        <a:lnTo>
                          <a:pt x="224" y="1101"/>
                        </a:lnTo>
                        <a:lnTo>
                          <a:pt x="269" y="1088"/>
                        </a:lnTo>
                        <a:lnTo>
                          <a:pt x="322" y="106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31" name="Freeform 111">
                    <a:extLst>
                      <a:ext uri="{FF2B5EF4-FFF2-40B4-BE49-F238E27FC236}">
                        <a16:creationId xmlns:a16="http://schemas.microsoft.com/office/drawing/2014/main" id="{229CD5E8-7AB2-7A1C-C27E-C3A7FC0397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5" y="1371"/>
                    <a:ext cx="325" cy="620"/>
                  </a:xfrm>
                  <a:custGeom>
                    <a:avLst/>
                    <a:gdLst>
                      <a:gd name="T0" fmla="*/ 0 w 325"/>
                      <a:gd name="T1" fmla="*/ 0 h 620"/>
                      <a:gd name="T2" fmla="*/ 44 w 325"/>
                      <a:gd name="T3" fmla="*/ 144 h 620"/>
                      <a:gd name="T4" fmla="*/ 119 w 325"/>
                      <a:gd name="T5" fmla="*/ 125 h 620"/>
                      <a:gd name="T6" fmla="*/ 71 w 325"/>
                      <a:gd name="T7" fmla="*/ 200 h 620"/>
                      <a:gd name="T8" fmla="*/ 119 w 325"/>
                      <a:gd name="T9" fmla="*/ 255 h 620"/>
                      <a:gd name="T10" fmla="*/ 172 w 325"/>
                      <a:gd name="T11" fmla="*/ 341 h 620"/>
                      <a:gd name="T12" fmla="*/ 235 w 325"/>
                      <a:gd name="T13" fmla="*/ 440 h 620"/>
                      <a:gd name="T14" fmla="*/ 289 w 325"/>
                      <a:gd name="T15" fmla="*/ 535 h 620"/>
                      <a:gd name="T16" fmla="*/ 325 w 325"/>
                      <a:gd name="T17" fmla="*/ 620 h 6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25" h="620">
                        <a:moveTo>
                          <a:pt x="0" y="0"/>
                        </a:moveTo>
                        <a:lnTo>
                          <a:pt x="44" y="144"/>
                        </a:lnTo>
                        <a:lnTo>
                          <a:pt x="119" y="125"/>
                        </a:lnTo>
                        <a:lnTo>
                          <a:pt x="71" y="200"/>
                        </a:lnTo>
                        <a:lnTo>
                          <a:pt x="119" y="255"/>
                        </a:lnTo>
                        <a:lnTo>
                          <a:pt x="172" y="341"/>
                        </a:lnTo>
                        <a:lnTo>
                          <a:pt x="235" y="440"/>
                        </a:lnTo>
                        <a:lnTo>
                          <a:pt x="289" y="535"/>
                        </a:lnTo>
                        <a:lnTo>
                          <a:pt x="325" y="62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432" name="Group 112">
                  <a:extLst>
                    <a:ext uri="{FF2B5EF4-FFF2-40B4-BE49-F238E27FC236}">
                      <a16:creationId xmlns:a16="http://schemas.microsoft.com/office/drawing/2014/main" id="{A9DC1912-51C1-1315-4A05-4E87C5EFC2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9" y="1444"/>
                  <a:ext cx="549" cy="922"/>
                  <a:chOff x="1799" y="1444"/>
                  <a:chExt cx="549" cy="922"/>
                </a:xfrm>
              </p:grpSpPr>
              <p:sp>
                <p:nvSpPr>
                  <p:cNvPr id="56433" name="Freeform 113">
                    <a:extLst>
                      <a:ext uri="{FF2B5EF4-FFF2-40B4-BE49-F238E27FC236}">
                        <a16:creationId xmlns:a16="http://schemas.microsoft.com/office/drawing/2014/main" id="{19D35E56-C4FF-F476-7445-9DB0D9263B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44" y="2152"/>
                    <a:ext cx="204" cy="214"/>
                  </a:xfrm>
                  <a:custGeom>
                    <a:avLst/>
                    <a:gdLst>
                      <a:gd name="T0" fmla="*/ 63 w 204"/>
                      <a:gd name="T1" fmla="*/ 0 h 214"/>
                      <a:gd name="T2" fmla="*/ 102 w 204"/>
                      <a:gd name="T3" fmla="*/ 28 h 214"/>
                      <a:gd name="T4" fmla="*/ 142 w 204"/>
                      <a:gd name="T5" fmla="*/ 29 h 214"/>
                      <a:gd name="T6" fmla="*/ 176 w 204"/>
                      <a:gd name="T7" fmla="*/ 37 h 214"/>
                      <a:gd name="T8" fmla="*/ 192 w 204"/>
                      <a:gd name="T9" fmla="*/ 50 h 214"/>
                      <a:gd name="T10" fmla="*/ 196 w 204"/>
                      <a:gd name="T11" fmla="*/ 66 h 214"/>
                      <a:gd name="T12" fmla="*/ 189 w 204"/>
                      <a:gd name="T13" fmla="*/ 95 h 214"/>
                      <a:gd name="T14" fmla="*/ 204 w 204"/>
                      <a:gd name="T15" fmla="*/ 115 h 214"/>
                      <a:gd name="T16" fmla="*/ 203 w 204"/>
                      <a:gd name="T17" fmla="*/ 143 h 214"/>
                      <a:gd name="T18" fmla="*/ 187 w 204"/>
                      <a:gd name="T19" fmla="*/ 160 h 214"/>
                      <a:gd name="T20" fmla="*/ 175 w 204"/>
                      <a:gd name="T21" fmla="*/ 181 h 214"/>
                      <a:gd name="T22" fmla="*/ 147 w 204"/>
                      <a:gd name="T23" fmla="*/ 191 h 214"/>
                      <a:gd name="T24" fmla="*/ 129 w 204"/>
                      <a:gd name="T25" fmla="*/ 214 h 214"/>
                      <a:gd name="T26" fmla="*/ 95 w 204"/>
                      <a:gd name="T27" fmla="*/ 210 h 214"/>
                      <a:gd name="T28" fmla="*/ 75 w 204"/>
                      <a:gd name="T29" fmla="*/ 197 h 214"/>
                      <a:gd name="T30" fmla="*/ 56 w 204"/>
                      <a:gd name="T31" fmla="*/ 176 h 214"/>
                      <a:gd name="T32" fmla="*/ 44 w 204"/>
                      <a:gd name="T33" fmla="*/ 127 h 214"/>
                      <a:gd name="T34" fmla="*/ 0 w 204"/>
                      <a:gd name="T35" fmla="*/ 83 h 214"/>
                      <a:gd name="T36" fmla="*/ 63 w 204"/>
                      <a:gd name="T37" fmla="*/ 0 h 2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04" h="214">
                        <a:moveTo>
                          <a:pt x="63" y="0"/>
                        </a:moveTo>
                        <a:lnTo>
                          <a:pt x="102" y="28"/>
                        </a:lnTo>
                        <a:lnTo>
                          <a:pt x="142" y="29"/>
                        </a:lnTo>
                        <a:lnTo>
                          <a:pt x="176" y="37"/>
                        </a:lnTo>
                        <a:lnTo>
                          <a:pt x="192" y="50"/>
                        </a:lnTo>
                        <a:lnTo>
                          <a:pt x="196" y="66"/>
                        </a:lnTo>
                        <a:lnTo>
                          <a:pt x="189" y="95"/>
                        </a:lnTo>
                        <a:lnTo>
                          <a:pt x="204" y="115"/>
                        </a:lnTo>
                        <a:lnTo>
                          <a:pt x="203" y="143"/>
                        </a:lnTo>
                        <a:lnTo>
                          <a:pt x="187" y="160"/>
                        </a:lnTo>
                        <a:lnTo>
                          <a:pt x="175" y="181"/>
                        </a:lnTo>
                        <a:lnTo>
                          <a:pt x="147" y="191"/>
                        </a:lnTo>
                        <a:lnTo>
                          <a:pt x="129" y="214"/>
                        </a:lnTo>
                        <a:lnTo>
                          <a:pt x="95" y="210"/>
                        </a:lnTo>
                        <a:lnTo>
                          <a:pt x="75" y="197"/>
                        </a:lnTo>
                        <a:lnTo>
                          <a:pt x="56" y="176"/>
                        </a:lnTo>
                        <a:lnTo>
                          <a:pt x="44" y="127"/>
                        </a:lnTo>
                        <a:lnTo>
                          <a:pt x="0" y="83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34" name="Freeform 114">
                    <a:extLst>
                      <a:ext uri="{FF2B5EF4-FFF2-40B4-BE49-F238E27FC236}">
                        <a16:creationId xmlns:a16="http://schemas.microsoft.com/office/drawing/2014/main" id="{86FED04D-01D1-C055-64EB-635344E125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16" y="2142"/>
                    <a:ext cx="121" cy="137"/>
                  </a:xfrm>
                  <a:custGeom>
                    <a:avLst/>
                    <a:gdLst>
                      <a:gd name="T0" fmla="*/ 91 w 121"/>
                      <a:gd name="T1" fmla="*/ 0 h 137"/>
                      <a:gd name="T2" fmla="*/ 121 w 121"/>
                      <a:gd name="T3" fmla="*/ 20 h 137"/>
                      <a:gd name="T4" fmla="*/ 105 w 121"/>
                      <a:gd name="T5" fmla="*/ 52 h 137"/>
                      <a:gd name="T6" fmla="*/ 75 w 121"/>
                      <a:gd name="T7" fmla="*/ 92 h 137"/>
                      <a:gd name="T8" fmla="*/ 33 w 121"/>
                      <a:gd name="T9" fmla="*/ 137 h 137"/>
                      <a:gd name="T10" fmla="*/ 0 w 121"/>
                      <a:gd name="T11" fmla="*/ 97 h 137"/>
                      <a:gd name="T12" fmla="*/ 91 w 121"/>
                      <a:gd name="T13" fmla="*/ 0 h 1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1" h="137">
                        <a:moveTo>
                          <a:pt x="91" y="0"/>
                        </a:moveTo>
                        <a:lnTo>
                          <a:pt x="121" y="20"/>
                        </a:lnTo>
                        <a:lnTo>
                          <a:pt x="105" y="52"/>
                        </a:lnTo>
                        <a:lnTo>
                          <a:pt x="75" y="92"/>
                        </a:lnTo>
                        <a:lnTo>
                          <a:pt x="33" y="137"/>
                        </a:lnTo>
                        <a:lnTo>
                          <a:pt x="0" y="97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35" name="Freeform 115">
                    <a:extLst>
                      <a:ext uri="{FF2B5EF4-FFF2-40B4-BE49-F238E27FC236}">
                        <a16:creationId xmlns:a16="http://schemas.microsoft.com/office/drawing/2014/main" id="{534BD214-61C5-3C5E-562F-2547A95A7F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1444"/>
                    <a:ext cx="444" cy="840"/>
                  </a:xfrm>
                  <a:custGeom>
                    <a:avLst/>
                    <a:gdLst>
                      <a:gd name="T0" fmla="*/ 133 w 444"/>
                      <a:gd name="T1" fmla="*/ 64 h 840"/>
                      <a:gd name="T2" fmla="*/ 107 w 444"/>
                      <a:gd name="T3" fmla="*/ 118 h 840"/>
                      <a:gd name="T4" fmla="*/ 61 w 444"/>
                      <a:gd name="T5" fmla="*/ 196 h 840"/>
                      <a:gd name="T6" fmla="*/ 46 w 444"/>
                      <a:gd name="T7" fmla="*/ 258 h 840"/>
                      <a:gd name="T8" fmla="*/ 22 w 444"/>
                      <a:gd name="T9" fmla="*/ 329 h 840"/>
                      <a:gd name="T10" fmla="*/ 5 w 444"/>
                      <a:gd name="T11" fmla="*/ 447 h 840"/>
                      <a:gd name="T12" fmla="*/ 0 w 444"/>
                      <a:gd name="T13" fmla="*/ 510 h 840"/>
                      <a:gd name="T14" fmla="*/ 14 w 444"/>
                      <a:gd name="T15" fmla="*/ 526 h 840"/>
                      <a:gd name="T16" fmla="*/ 56 w 444"/>
                      <a:gd name="T17" fmla="*/ 583 h 840"/>
                      <a:gd name="T18" fmla="*/ 106 w 444"/>
                      <a:gd name="T19" fmla="*/ 644 h 840"/>
                      <a:gd name="T20" fmla="*/ 163 w 444"/>
                      <a:gd name="T21" fmla="*/ 698 h 840"/>
                      <a:gd name="T22" fmla="*/ 318 w 444"/>
                      <a:gd name="T23" fmla="*/ 840 h 840"/>
                      <a:gd name="T24" fmla="*/ 389 w 444"/>
                      <a:gd name="T25" fmla="*/ 753 h 840"/>
                      <a:gd name="T26" fmla="*/ 444 w 444"/>
                      <a:gd name="T27" fmla="*/ 683 h 840"/>
                      <a:gd name="T28" fmla="*/ 297 w 444"/>
                      <a:gd name="T29" fmla="*/ 556 h 840"/>
                      <a:gd name="T30" fmla="*/ 248 w 444"/>
                      <a:gd name="T31" fmla="*/ 519 h 840"/>
                      <a:gd name="T32" fmla="*/ 218 w 444"/>
                      <a:gd name="T33" fmla="*/ 486 h 840"/>
                      <a:gd name="T34" fmla="*/ 193 w 444"/>
                      <a:gd name="T35" fmla="*/ 471 h 840"/>
                      <a:gd name="T36" fmla="*/ 232 w 444"/>
                      <a:gd name="T37" fmla="*/ 368 h 840"/>
                      <a:gd name="T38" fmla="*/ 255 w 444"/>
                      <a:gd name="T39" fmla="*/ 288 h 840"/>
                      <a:gd name="T40" fmla="*/ 267 w 444"/>
                      <a:gd name="T41" fmla="*/ 252 h 840"/>
                      <a:gd name="T42" fmla="*/ 280 w 444"/>
                      <a:gd name="T43" fmla="*/ 213 h 840"/>
                      <a:gd name="T44" fmla="*/ 286 w 444"/>
                      <a:gd name="T45" fmla="*/ 167 h 840"/>
                      <a:gd name="T46" fmla="*/ 286 w 444"/>
                      <a:gd name="T47" fmla="*/ 123 h 840"/>
                      <a:gd name="T48" fmla="*/ 286 w 444"/>
                      <a:gd name="T49" fmla="*/ 88 h 840"/>
                      <a:gd name="T50" fmla="*/ 280 w 444"/>
                      <a:gd name="T51" fmla="*/ 52 h 840"/>
                      <a:gd name="T52" fmla="*/ 258 w 444"/>
                      <a:gd name="T53" fmla="*/ 24 h 840"/>
                      <a:gd name="T54" fmla="*/ 229 w 444"/>
                      <a:gd name="T55" fmla="*/ 5 h 840"/>
                      <a:gd name="T56" fmla="*/ 208 w 444"/>
                      <a:gd name="T57" fmla="*/ 0 h 840"/>
                      <a:gd name="T58" fmla="*/ 169 w 444"/>
                      <a:gd name="T59" fmla="*/ 25 h 840"/>
                      <a:gd name="T60" fmla="*/ 133 w 444"/>
                      <a:gd name="T61" fmla="*/ 64 h 8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44" h="840">
                        <a:moveTo>
                          <a:pt x="133" y="64"/>
                        </a:moveTo>
                        <a:lnTo>
                          <a:pt x="107" y="118"/>
                        </a:lnTo>
                        <a:lnTo>
                          <a:pt x="61" y="196"/>
                        </a:lnTo>
                        <a:lnTo>
                          <a:pt x="46" y="258"/>
                        </a:lnTo>
                        <a:lnTo>
                          <a:pt x="22" y="329"/>
                        </a:lnTo>
                        <a:lnTo>
                          <a:pt x="5" y="447"/>
                        </a:lnTo>
                        <a:lnTo>
                          <a:pt x="0" y="510"/>
                        </a:lnTo>
                        <a:lnTo>
                          <a:pt x="14" y="526"/>
                        </a:lnTo>
                        <a:lnTo>
                          <a:pt x="56" y="583"/>
                        </a:lnTo>
                        <a:lnTo>
                          <a:pt x="106" y="644"/>
                        </a:lnTo>
                        <a:lnTo>
                          <a:pt x="163" y="698"/>
                        </a:lnTo>
                        <a:lnTo>
                          <a:pt x="318" y="840"/>
                        </a:lnTo>
                        <a:lnTo>
                          <a:pt x="389" y="753"/>
                        </a:lnTo>
                        <a:lnTo>
                          <a:pt x="444" y="683"/>
                        </a:lnTo>
                        <a:lnTo>
                          <a:pt x="297" y="556"/>
                        </a:lnTo>
                        <a:lnTo>
                          <a:pt x="248" y="519"/>
                        </a:lnTo>
                        <a:lnTo>
                          <a:pt x="218" y="486"/>
                        </a:lnTo>
                        <a:lnTo>
                          <a:pt x="193" y="471"/>
                        </a:lnTo>
                        <a:lnTo>
                          <a:pt x="232" y="368"/>
                        </a:lnTo>
                        <a:lnTo>
                          <a:pt x="255" y="288"/>
                        </a:lnTo>
                        <a:lnTo>
                          <a:pt x="267" y="252"/>
                        </a:lnTo>
                        <a:lnTo>
                          <a:pt x="280" y="213"/>
                        </a:lnTo>
                        <a:lnTo>
                          <a:pt x="286" y="167"/>
                        </a:lnTo>
                        <a:lnTo>
                          <a:pt x="286" y="123"/>
                        </a:lnTo>
                        <a:lnTo>
                          <a:pt x="286" y="88"/>
                        </a:lnTo>
                        <a:lnTo>
                          <a:pt x="280" y="52"/>
                        </a:lnTo>
                        <a:lnTo>
                          <a:pt x="258" y="24"/>
                        </a:lnTo>
                        <a:lnTo>
                          <a:pt x="229" y="5"/>
                        </a:lnTo>
                        <a:lnTo>
                          <a:pt x="208" y="0"/>
                        </a:lnTo>
                        <a:lnTo>
                          <a:pt x="169" y="25"/>
                        </a:lnTo>
                        <a:lnTo>
                          <a:pt x="133" y="64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6436" name="Group 116">
                <a:extLst>
                  <a:ext uri="{FF2B5EF4-FFF2-40B4-BE49-F238E27FC236}">
                    <a16:creationId xmlns:a16="http://schemas.microsoft.com/office/drawing/2014/main" id="{0FD5F3E0-BB25-3C06-EA56-0504B0A0B0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327" y="1696"/>
                <a:ext cx="255" cy="314"/>
                <a:chOff x="1947" y="869"/>
                <a:chExt cx="355" cy="463"/>
              </a:xfrm>
            </p:grpSpPr>
            <p:grpSp>
              <p:nvGrpSpPr>
                <p:cNvPr id="56437" name="Group 117">
                  <a:extLst>
                    <a:ext uri="{FF2B5EF4-FFF2-40B4-BE49-F238E27FC236}">
                      <a16:creationId xmlns:a16="http://schemas.microsoft.com/office/drawing/2014/main" id="{6F477B6B-6D7E-199F-83A2-D3034152C00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2" y="1005"/>
                  <a:ext cx="305" cy="220"/>
                  <a:chOff x="1982" y="1005"/>
                  <a:chExt cx="305" cy="220"/>
                </a:xfrm>
              </p:grpSpPr>
              <p:sp>
                <p:nvSpPr>
                  <p:cNvPr id="56438" name="Freeform 118">
                    <a:extLst>
                      <a:ext uri="{FF2B5EF4-FFF2-40B4-BE49-F238E27FC236}">
                        <a16:creationId xmlns:a16="http://schemas.microsoft.com/office/drawing/2014/main" id="{12245551-65E4-6863-2A67-1C21CFE11C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44" y="1005"/>
                    <a:ext cx="43" cy="100"/>
                  </a:xfrm>
                  <a:custGeom>
                    <a:avLst/>
                    <a:gdLst>
                      <a:gd name="T0" fmla="*/ 0 w 43"/>
                      <a:gd name="T1" fmla="*/ 11 h 100"/>
                      <a:gd name="T2" fmla="*/ 7 w 43"/>
                      <a:gd name="T3" fmla="*/ 0 h 100"/>
                      <a:gd name="T4" fmla="*/ 21 w 43"/>
                      <a:gd name="T5" fmla="*/ 0 h 100"/>
                      <a:gd name="T6" fmla="*/ 27 w 43"/>
                      <a:gd name="T7" fmla="*/ 7 h 100"/>
                      <a:gd name="T8" fmla="*/ 33 w 43"/>
                      <a:gd name="T9" fmla="*/ 19 h 100"/>
                      <a:gd name="T10" fmla="*/ 38 w 43"/>
                      <a:gd name="T11" fmla="*/ 44 h 100"/>
                      <a:gd name="T12" fmla="*/ 43 w 43"/>
                      <a:gd name="T13" fmla="*/ 76 h 100"/>
                      <a:gd name="T14" fmla="*/ 43 w 43"/>
                      <a:gd name="T15" fmla="*/ 100 h 100"/>
                      <a:gd name="T16" fmla="*/ 32 w 43"/>
                      <a:gd name="T17" fmla="*/ 100 h 100"/>
                      <a:gd name="T18" fmla="*/ 0 w 43"/>
                      <a:gd name="T19" fmla="*/ 11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3" h="100">
                        <a:moveTo>
                          <a:pt x="0" y="11"/>
                        </a:moveTo>
                        <a:lnTo>
                          <a:pt x="7" y="0"/>
                        </a:lnTo>
                        <a:lnTo>
                          <a:pt x="21" y="0"/>
                        </a:lnTo>
                        <a:lnTo>
                          <a:pt x="27" y="7"/>
                        </a:lnTo>
                        <a:lnTo>
                          <a:pt x="33" y="19"/>
                        </a:lnTo>
                        <a:lnTo>
                          <a:pt x="38" y="44"/>
                        </a:lnTo>
                        <a:lnTo>
                          <a:pt x="43" y="76"/>
                        </a:lnTo>
                        <a:lnTo>
                          <a:pt x="43" y="100"/>
                        </a:lnTo>
                        <a:lnTo>
                          <a:pt x="32" y="10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39" name="Freeform 119">
                    <a:extLst>
                      <a:ext uri="{FF2B5EF4-FFF2-40B4-BE49-F238E27FC236}">
                        <a16:creationId xmlns:a16="http://schemas.microsoft.com/office/drawing/2014/main" id="{9AA3C83A-AA02-DCA2-DB28-0A4BFCC998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82" y="1143"/>
                    <a:ext cx="73" cy="82"/>
                  </a:xfrm>
                  <a:custGeom>
                    <a:avLst/>
                    <a:gdLst>
                      <a:gd name="T0" fmla="*/ 17 w 73"/>
                      <a:gd name="T1" fmla="*/ 0 h 82"/>
                      <a:gd name="T2" fmla="*/ 4 w 73"/>
                      <a:gd name="T3" fmla="*/ 7 h 82"/>
                      <a:gd name="T4" fmla="*/ 0 w 73"/>
                      <a:gd name="T5" fmla="*/ 16 h 82"/>
                      <a:gd name="T6" fmla="*/ 4 w 73"/>
                      <a:gd name="T7" fmla="*/ 29 h 82"/>
                      <a:gd name="T8" fmla="*/ 14 w 73"/>
                      <a:gd name="T9" fmla="*/ 43 h 82"/>
                      <a:gd name="T10" fmla="*/ 25 w 73"/>
                      <a:gd name="T11" fmla="*/ 56 h 82"/>
                      <a:gd name="T12" fmla="*/ 46 w 73"/>
                      <a:gd name="T13" fmla="*/ 77 h 82"/>
                      <a:gd name="T14" fmla="*/ 60 w 73"/>
                      <a:gd name="T15" fmla="*/ 82 h 82"/>
                      <a:gd name="T16" fmla="*/ 73 w 73"/>
                      <a:gd name="T17" fmla="*/ 72 h 82"/>
                      <a:gd name="T18" fmla="*/ 17 w 73"/>
                      <a:gd name="T19" fmla="*/ 0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3" h="82">
                        <a:moveTo>
                          <a:pt x="17" y="0"/>
                        </a:moveTo>
                        <a:lnTo>
                          <a:pt x="4" y="7"/>
                        </a:lnTo>
                        <a:lnTo>
                          <a:pt x="0" y="16"/>
                        </a:lnTo>
                        <a:lnTo>
                          <a:pt x="4" y="29"/>
                        </a:lnTo>
                        <a:lnTo>
                          <a:pt x="14" y="43"/>
                        </a:lnTo>
                        <a:lnTo>
                          <a:pt x="25" y="56"/>
                        </a:lnTo>
                        <a:lnTo>
                          <a:pt x="46" y="77"/>
                        </a:lnTo>
                        <a:lnTo>
                          <a:pt x="60" y="82"/>
                        </a:lnTo>
                        <a:lnTo>
                          <a:pt x="73" y="7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6440" name="Freeform 120">
                  <a:extLst>
                    <a:ext uri="{FF2B5EF4-FFF2-40B4-BE49-F238E27FC236}">
                      <a16:creationId xmlns:a16="http://schemas.microsoft.com/office/drawing/2014/main" id="{829ADCC5-03D7-3E3E-95F5-F38B8FFC9B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2" y="919"/>
                  <a:ext cx="340" cy="413"/>
                </a:xfrm>
                <a:custGeom>
                  <a:avLst/>
                  <a:gdLst>
                    <a:gd name="T0" fmla="*/ 30 w 340"/>
                    <a:gd name="T1" fmla="*/ 59 h 413"/>
                    <a:gd name="T2" fmla="*/ 13 w 340"/>
                    <a:gd name="T3" fmla="*/ 82 h 413"/>
                    <a:gd name="T4" fmla="*/ 4 w 340"/>
                    <a:gd name="T5" fmla="*/ 111 h 413"/>
                    <a:gd name="T6" fmla="*/ 0 w 340"/>
                    <a:gd name="T7" fmla="*/ 145 h 413"/>
                    <a:gd name="T8" fmla="*/ 5 w 340"/>
                    <a:gd name="T9" fmla="*/ 173 h 413"/>
                    <a:gd name="T10" fmla="*/ 17 w 340"/>
                    <a:gd name="T11" fmla="*/ 199 h 413"/>
                    <a:gd name="T12" fmla="*/ 37 w 340"/>
                    <a:gd name="T13" fmla="*/ 222 h 413"/>
                    <a:gd name="T14" fmla="*/ 54 w 340"/>
                    <a:gd name="T15" fmla="*/ 247 h 413"/>
                    <a:gd name="T16" fmla="*/ 71 w 340"/>
                    <a:gd name="T17" fmla="*/ 282 h 413"/>
                    <a:gd name="T18" fmla="*/ 90 w 340"/>
                    <a:gd name="T19" fmla="*/ 323 h 413"/>
                    <a:gd name="T20" fmla="*/ 109 w 340"/>
                    <a:gd name="T21" fmla="*/ 356 h 413"/>
                    <a:gd name="T22" fmla="*/ 128 w 340"/>
                    <a:gd name="T23" fmla="*/ 375 h 413"/>
                    <a:gd name="T24" fmla="*/ 149 w 340"/>
                    <a:gd name="T25" fmla="*/ 387 h 413"/>
                    <a:gd name="T26" fmla="*/ 185 w 340"/>
                    <a:gd name="T27" fmla="*/ 403 h 413"/>
                    <a:gd name="T28" fmla="*/ 222 w 340"/>
                    <a:gd name="T29" fmla="*/ 413 h 413"/>
                    <a:gd name="T30" fmla="*/ 247 w 340"/>
                    <a:gd name="T31" fmla="*/ 410 h 413"/>
                    <a:gd name="T32" fmla="*/ 268 w 340"/>
                    <a:gd name="T33" fmla="*/ 406 h 413"/>
                    <a:gd name="T34" fmla="*/ 304 w 340"/>
                    <a:gd name="T35" fmla="*/ 393 h 413"/>
                    <a:gd name="T36" fmla="*/ 319 w 340"/>
                    <a:gd name="T37" fmla="*/ 379 h 413"/>
                    <a:gd name="T38" fmla="*/ 326 w 340"/>
                    <a:gd name="T39" fmla="*/ 360 h 413"/>
                    <a:gd name="T40" fmla="*/ 337 w 340"/>
                    <a:gd name="T41" fmla="*/ 319 h 413"/>
                    <a:gd name="T42" fmla="*/ 340 w 340"/>
                    <a:gd name="T43" fmla="*/ 288 h 413"/>
                    <a:gd name="T44" fmla="*/ 340 w 340"/>
                    <a:gd name="T45" fmla="*/ 251 h 413"/>
                    <a:gd name="T46" fmla="*/ 335 w 340"/>
                    <a:gd name="T47" fmla="*/ 224 h 413"/>
                    <a:gd name="T48" fmla="*/ 326 w 340"/>
                    <a:gd name="T49" fmla="*/ 194 h 413"/>
                    <a:gd name="T50" fmla="*/ 310 w 340"/>
                    <a:gd name="T51" fmla="*/ 152 h 413"/>
                    <a:gd name="T52" fmla="*/ 291 w 340"/>
                    <a:gd name="T53" fmla="*/ 121 h 413"/>
                    <a:gd name="T54" fmla="*/ 282 w 340"/>
                    <a:gd name="T55" fmla="*/ 86 h 413"/>
                    <a:gd name="T56" fmla="*/ 264 w 340"/>
                    <a:gd name="T57" fmla="*/ 46 h 413"/>
                    <a:gd name="T58" fmla="*/ 244 w 340"/>
                    <a:gd name="T59" fmla="*/ 25 h 413"/>
                    <a:gd name="T60" fmla="*/ 224 w 340"/>
                    <a:gd name="T61" fmla="*/ 13 h 413"/>
                    <a:gd name="T62" fmla="*/ 186 w 340"/>
                    <a:gd name="T63" fmla="*/ 1 h 413"/>
                    <a:gd name="T64" fmla="*/ 160 w 340"/>
                    <a:gd name="T65" fmla="*/ 0 h 413"/>
                    <a:gd name="T66" fmla="*/ 122 w 340"/>
                    <a:gd name="T67" fmla="*/ 7 h 413"/>
                    <a:gd name="T68" fmla="*/ 87 w 340"/>
                    <a:gd name="T69" fmla="*/ 19 h 413"/>
                    <a:gd name="T70" fmla="*/ 52 w 340"/>
                    <a:gd name="T71" fmla="*/ 41 h 413"/>
                    <a:gd name="T72" fmla="*/ 30 w 340"/>
                    <a:gd name="T73" fmla="*/ 59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40" h="413">
                      <a:moveTo>
                        <a:pt x="30" y="59"/>
                      </a:moveTo>
                      <a:lnTo>
                        <a:pt x="13" y="82"/>
                      </a:lnTo>
                      <a:lnTo>
                        <a:pt x="4" y="111"/>
                      </a:lnTo>
                      <a:lnTo>
                        <a:pt x="0" y="145"/>
                      </a:lnTo>
                      <a:lnTo>
                        <a:pt x="5" y="173"/>
                      </a:lnTo>
                      <a:lnTo>
                        <a:pt x="17" y="199"/>
                      </a:lnTo>
                      <a:lnTo>
                        <a:pt x="37" y="222"/>
                      </a:lnTo>
                      <a:lnTo>
                        <a:pt x="54" y="247"/>
                      </a:lnTo>
                      <a:lnTo>
                        <a:pt x="71" y="282"/>
                      </a:lnTo>
                      <a:lnTo>
                        <a:pt x="90" y="323"/>
                      </a:lnTo>
                      <a:lnTo>
                        <a:pt x="109" y="356"/>
                      </a:lnTo>
                      <a:lnTo>
                        <a:pt x="128" y="375"/>
                      </a:lnTo>
                      <a:lnTo>
                        <a:pt x="149" y="387"/>
                      </a:lnTo>
                      <a:lnTo>
                        <a:pt x="185" y="403"/>
                      </a:lnTo>
                      <a:lnTo>
                        <a:pt x="222" y="413"/>
                      </a:lnTo>
                      <a:lnTo>
                        <a:pt x="247" y="410"/>
                      </a:lnTo>
                      <a:lnTo>
                        <a:pt x="268" y="406"/>
                      </a:lnTo>
                      <a:lnTo>
                        <a:pt x="304" y="393"/>
                      </a:lnTo>
                      <a:lnTo>
                        <a:pt x="319" y="379"/>
                      </a:lnTo>
                      <a:lnTo>
                        <a:pt x="326" y="360"/>
                      </a:lnTo>
                      <a:lnTo>
                        <a:pt x="337" y="319"/>
                      </a:lnTo>
                      <a:lnTo>
                        <a:pt x="340" y="288"/>
                      </a:lnTo>
                      <a:lnTo>
                        <a:pt x="340" y="251"/>
                      </a:lnTo>
                      <a:lnTo>
                        <a:pt x="335" y="224"/>
                      </a:lnTo>
                      <a:lnTo>
                        <a:pt x="326" y="194"/>
                      </a:lnTo>
                      <a:lnTo>
                        <a:pt x="310" y="152"/>
                      </a:lnTo>
                      <a:lnTo>
                        <a:pt x="291" y="121"/>
                      </a:lnTo>
                      <a:lnTo>
                        <a:pt x="282" y="86"/>
                      </a:lnTo>
                      <a:lnTo>
                        <a:pt x="264" y="46"/>
                      </a:lnTo>
                      <a:lnTo>
                        <a:pt x="244" y="25"/>
                      </a:lnTo>
                      <a:lnTo>
                        <a:pt x="224" y="13"/>
                      </a:lnTo>
                      <a:lnTo>
                        <a:pt x="186" y="1"/>
                      </a:lnTo>
                      <a:lnTo>
                        <a:pt x="160" y="0"/>
                      </a:lnTo>
                      <a:lnTo>
                        <a:pt x="122" y="7"/>
                      </a:lnTo>
                      <a:lnTo>
                        <a:pt x="87" y="19"/>
                      </a:lnTo>
                      <a:lnTo>
                        <a:pt x="52" y="41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6441" name="Group 121">
                  <a:extLst>
                    <a:ext uri="{FF2B5EF4-FFF2-40B4-BE49-F238E27FC236}">
                      <a16:creationId xmlns:a16="http://schemas.microsoft.com/office/drawing/2014/main" id="{8E3600E2-AE4F-31F4-7FC3-137263B921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97" y="1009"/>
                  <a:ext cx="257" cy="143"/>
                  <a:chOff x="1997" y="1009"/>
                  <a:chExt cx="257" cy="143"/>
                </a:xfrm>
              </p:grpSpPr>
              <p:sp>
                <p:nvSpPr>
                  <p:cNvPr id="56442" name="Freeform 122">
                    <a:extLst>
                      <a:ext uri="{FF2B5EF4-FFF2-40B4-BE49-F238E27FC236}">
                        <a16:creationId xmlns:a16="http://schemas.microsoft.com/office/drawing/2014/main" id="{1F039823-AE56-1D41-1AA6-49C55ADE082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22" y="1074"/>
                    <a:ext cx="19" cy="21"/>
                  </a:xfrm>
                  <a:custGeom>
                    <a:avLst/>
                    <a:gdLst>
                      <a:gd name="T0" fmla="*/ 0 w 19"/>
                      <a:gd name="T1" fmla="*/ 12 h 21"/>
                      <a:gd name="T2" fmla="*/ 6 w 19"/>
                      <a:gd name="T3" fmla="*/ 4 h 21"/>
                      <a:gd name="T4" fmla="*/ 17 w 19"/>
                      <a:gd name="T5" fmla="*/ 0 h 21"/>
                      <a:gd name="T6" fmla="*/ 19 w 19"/>
                      <a:gd name="T7" fmla="*/ 11 h 21"/>
                      <a:gd name="T8" fmla="*/ 10 w 19"/>
                      <a:gd name="T9" fmla="*/ 11 h 21"/>
                      <a:gd name="T10" fmla="*/ 3 w 19"/>
                      <a:gd name="T11" fmla="*/ 21 h 21"/>
                      <a:gd name="T12" fmla="*/ 0 w 19"/>
                      <a:gd name="T13" fmla="*/ 12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1">
                        <a:moveTo>
                          <a:pt x="0" y="12"/>
                        </a:moveTo>
                        <a:lnTo>
                          <a:pt x="6" y="4"/>
                        </a:lnTo>
                        <a:lnTo>
                          <a:pt x="17" y="0"/>
                        </a:lnTo>
                        <a:lnTo>
                          <a:pt x="19" y="11"/>
                        </a:lnTo>
                        <a:lnTo>
                          <a:pt x="10" y="11"/>
                        </a:lnTo>
                        <a:lnTo>
                          <a:pt x="3" y="21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43" name="Freeform 123">
                    <a:extLst>
                      <a:ext uri="{FF2B5EF4-FFF2-40B4-BE49-F238E27FC236}">
                        <a16:creationId xmlns:a16="http://schemas.microsoft.com/office/drawing/2014/main" id="{8D7EAD62-73CC-296A-1970-56D0EB8DDC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7" y="1128"/>
                    <a:ext cx="37" cy="24"/>
                  </a:xfrm>
                  <a:custGeom>
                    <a:avLst/>
                    <a:gdLst>
                      <a:gd name="T0" fmla="*/ 31 w 37"/>
                      <a:gd name="T1" fmla="*/ 0 h 24"/>
                      <a:gd name="T2" fmla="*/ 37 w 37"/>
                      <a:gd name="T3" fmla="*/ 13 h 24"/>
                      <a:gd name="T4" fmla="*/ 6 w 37"/>
                      <a:gd name="T5" fmla="*/ 24 h 24"/>
                      <a:gd name="T6" fmla="*/ 0 w 37"/>
                      <a:gd name="T7" fmla="*/ 18 h 24"/>
                      <a:gd name="T8" fmla="*/ 31 w 37"/>
                      <a:gd name="T9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7" h="24">
                        <a:moveTo>
                          <a:pt x="31" y="0"/>
                        </a:moveTo>
                        <a:lnTo>
                          <a:pt x="37" y="13"/>
                        </a:lnTo>
                        <a:lnTo>
                          <a:pt x="6" y="24"/>
                        </a:lnTo>
                        <a:lnTo>
                          <a:pt x="0" y="1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44" name="Freeform 124">
                    <a:extLst>
                      <a:ext uri="{FF2B5EF4-FFF2-40B4-BE49-F238E27FC236}">
                        <a16:creationId xmlns:a16="http://schemas.microsoft.com/office/drawing/2014/main" id="{9DC6676E-EB3C-3EC3-9ECB-366FC0C417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21" y="1009"/>
                    <a:ext cx="33" cy="24"/>
                  </a:xfrm>
                  <a:custGeom>
                    <a:avLst/>
                    <a:gdLst>
                      <a:gd name="T0" fmla="*/ 0 w 33"/>
                      <a:gd name="T1" fmla="*/ 13 h 24"/>
                      <a:gd name="T2" fmla="*/ 7 w 33"/>
                      <a:gd name="T3" fmla="*/ 24 h 24"/>
                      <a:gd name="T4" fmla="*/ 33 w 33"/>
                      <a:gd name="T5" fmla="*/ 6 h 24"/>
                      <a:gd name="T6" fmla="*/ 30 w 33"/>
                      <a:gd name="T7" fmla="*/ 0 h 24"/>
                      <a:gd name="T8" fmla="*/ 0 w 33"/>
                      <a:gd name="T9" fmla="*/ 13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4">
                        <a:moveTo>
                          <a:pt x="0" y="13"/>
                        </a:moveTo>
                        <a:lnTo>
                          <a:pt x="7" y="24"/>
                        </a:lnTo>
                        <a:lnTo>
                          <a:pt x="33" y="6"/>
                        </a:lnTo>
                        <a:lnTo>
                          <a:pt x="3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445" name="Group 125">
                  <a:extLst>
                    <a:ext uri="{FF2B5EF4-FFF2-40B4-BE49-F238E27FC236}">
                      <a16:creationId xmlns:a16="http://schemas.microsoft.com/office/drawing/2014/main" id="{8520662D-2F3A-65AD-077A-EA884772E0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27" y="1019"/>
                  <a:ext cx="218" cy="158"/>
                  <a:chOff x="2027" y="1019"/>
                  <a:chExt cx="218" cy="158"/>
                </a:xfrm>
              </p:grpSpPr>
              <p:sp>
                <p:nvSpPr>
                  <p:cNvPr id="56446" name="Freeform 126">
                    <a:extLst>
                      <a:ext uri="{FF2B5EF4-FFF2-40B4-BE49-F238E27FC236}">
                        <a16:creationId xmlns:a16="http://schemas.microsoft.com/office/drawing/2014/main" id="{34127F8F-8045-23D9-D116-EA4677810A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7" y="1077"/>
                    <a:ext cx="110" cy="100"/>
                  </a:xfrm>
                  <a:custGeom>
                    <a:avLst/>
                    <a:gdLst>
                      <a:gd name="T0" fmla="*/ 0 w 110"/>
                      <a:gd name="T1" fmla="*/ 51 h 100"/>
                      <a:gd name="T2" fmla="*/ 90 w 110"/>
                      <a:gd name="T3" fmla="*/ 0 h 100"/>
                      <a:gd name="T4" fmla="*/ 105 w 110"/>
                      <a:gd name="T5" fmla="*/ 26 h 100"/>
                      <a:gd name="T6" fmla="*/ 110 w 110"/>
                      <a:gd name="T7" fmla="*/ 44 h 100"/>
                      <a:gd name="T8" fmla="*/ 109 w 110"/>
                      <a:gd name="T9" fmla="*/ 63 h 100"/>
                      <a:gd name="T10" fmla="*/ 101 w 110"/>
                      <a:gd name="T11" fmla="*/ 75 h 100"/>
                      <a:gd name="T12" fmla="*/ 89 w 110"/>
                      <a:gd name="T13" fmla="*/ 85 h 100"/>
                      <a:gd name="T14" fmla="*/ 71 w 110"/>
                      <a:gd name="T15" fmla="*/ 92 h 100"/>
                      <a:gd name="T16" fmla="*/ 60 w 110"/>
                      <a:gd name="T17" fmla="*/ 99 h 100"/>
                      <a:gd name="T18" fmla="*/ 49 w 110"/>
                      <a:gd name="T19" fmla="*/ 100 h 100"/>
                      <a:gd name="T20" fmla="*/ 35 w 110"/>
                      <a:gd name="T21" fmla="*/ 98 h 100"/>
                      <a:gd name="T22" fmla="*/ 25 w 110"/>
                      <a:gd name="T23" fmla="*/ 91 h 100"/>
                      <a:gd name="T24" fmla="*/ 18 w 110"/>
                      <a:gd name="T25" fmla="*/ 83 h 100"/>
                      <a:gd name="T26" fmla="*/ 14 w 110"/>
                      <a:gd name="T27" fmla="*/ 75 h 100"/>
                      <a:gd name="T28" fmla="*/ 6 w 110"/>
                      <a:gd name="T29" fmla="*/ 60 h 100"/>
                      <a:gd name="T30" fmla="*/ 0 w 110"/>
                      <a:gd name="T31" fmla="*/ 51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0" h="100">
                        <a:moveTo>
                          <a:pt x="0" y="51"/>
                        </a:moveTo>
                        <a:lnTo>
                          <a:pt x="90" y="0"/>
                        </a:lnTo>
                        <a:lnTo>
                          <a:pt x="105" y="26"/>
                        </a:lnTo>
                        <a:lnTo>
                          <a:pt x="110" y="44"/>
                        </a:lnTo>
                        <a:lnTo>
                          <a:pt x="109" y="63"/>
                        </a:lnTo>
                        <a:lnTo>
                          <a:pt x="101" y="75"/>
                        </a:lnTo>
                        <a:lnTo>
                          <a:pt x="89" y="85"/>
                        </a:lnTo>
                        <a:lnTo>
                          <a:pt x="71" y="92"/>
                        </a:lnTo>
                        <a:lnTo>
                          <a:pt x="60" y="99"/>
                        </a:lnTo>
                        <a:lnTo>
                          <a:pt x="49" y="100"/>
                        </a:lnTo>
                        <a:lnTo>
                          <a:pt x="35" y="98"/>
                        </a:lnTo>
                        <a:lnTo>
                          <a:pt x="25" y="91"/>
                        </a:lnTo>
                        <a:lnTo>
                          <a:pt x="18" y="83"/>
                        </a:lnTo>
                        <a:lnTo>
                          <a:pt x="14" y="75"/>
                        </a:lnTo>
                        <a:lnTo>
                          <a:pt x="6" y="6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47" name="Oval 127">
                    <a:extLst>
                      <a:ext uri="{FF2B5EF4-FFF2-40B4-BE49-F238E27FC236}">
                        <a16:creationId xmlns:a16="http://schemas.microsoft.com/office/drawing/2014/main" id="{0F9C87A7-B344-CB08-DCC8-680E9472132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77" y="1122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48" name="Freeform 128">
                    <a:extLst>
                      <a:ext uri="{FF2B5EF4-FFF2-40B4-BE49-F238E27FC236}">
                        <a16:creationId xmlns:a16="http://schemas.microsoft.com/office/drawing/2014/main" id="{6780AC1A-6116-A545-288B-43DFC81389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34" y="1019"/>
                    <a:ext cx="111" cy="99"/>
                  </a:xfrm>
                  <a:custGeom>
                    <a:avLst/>
                    <a:gdLst>
                      <a:gd name="T0" fmla="*/ 0 w 111"/>
                      <a:gd name="T1" fmla="*/ 50 h 99"/>
                      <a:gd name="T2" fmla="*/ 92 w 111"/>
                      <a:gd name="T3" fmla="*/ 0 h 99"/>
                      <a:gd name="T4" fmla="*/ 105 w 111"/>
                      <a:gd name="T5" fmla="*/ 28 h 99"/>
                      <a:gd name="T6" fmla="*/ 111 w 111"/>
                      <a:gd name="T7" fmla="*/ 45 h 99"/>
                      <a:gd name="T8" fmla="*/ 108 w 111"/>
                      <a:gd name="T9" fmla="*/ 62 h 99"/>
                      <a:gd name="T10" fmla="*/ 101 w 111"/>
                      <a:gd name="T11" fmla="*/ 73 h 99"/>
                      <a:gd name="T12" fmla="*/ 88 w 111"/>
                      <a:gd name="T13" fmla="*/ 84 h 99"/>
                      <a:gd name="T14" fmla="*/ 73 w 111"/>
                      <a:gd name="T15" fmla="*/ 92 h 99"/>
                      <a:gd name="T16" fmla="*/ 61 w 111"/>
                      <a:gd name="T17" fmla="*/ 97 h 99"/>
                      <a:gd name="T18" fmla="*/ 48 w 111"/>
                      <a:gd name="T19" fmla="*/ 99 h 99"/>
                      <a:gd name="T20" fmla="*/ 36 w 111"/>
                      <a:gd name="T21" fmla="*/ 97 h 99"/>
                      <a:gd name="T22" fmla="*/ 25 w 111"/>
                      <a:gd name="T23" fmla="*/ 90 h 99"/>
                      <a:gd name="T24" fmla="*/ 19 w 111"/>
                      <a:gd name="T25" fmla="*/ 84 h 99"/>
                      <a:gd name="T26" fmla="*/ 14 w 111"/>
                      <a:gd name="T27" fmla="*/ 74 h 99"/>
                      <a:gd name="T28" fmla="*/ 6 w 111"/>
                      <a:gd name="T29" fmla="*/ 60 h 99"/>
                      <a:gd name="T30" fmla="*/ 0 w 111"/>
                      <a:gd name="T31" fmla="*/ 5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1" h="99">
                        <a:moveTo>
                          <a:pt x="0" y="50"/>
                        </a:moveTo>
                        <a:lnTo>
                          <a:pt x="92" y="0"/>
                        </a:lnTo>
                        <a:lnTo>
                          <a:pt x="105" y="28"/>
                        </a:lnTo>
                        <a:lnTo>
                          <a:pt x="111" y="45"/>
                        </a:lnTo>
                        <a:lnTo>
                          <a:pt x="108" y="62"/>
                        </a:lnTo>
                        <a:lnTo>
                          <a:pt x="101" y="73"/>
                        </a:lnTo>
                        <a:lnTo>
                          <a:pt x="88" y="84"/>
                        </a:lnTo>
                        <a:lnTo>
                          <a:pt x="73" y="92"/>
                        </a:lnTo>
                        <a:lnTo>
                          <a:pt x="61" y="97"/>
                        </a:lnTo>
                        <a:lnTo>
                          <a:pt x="48" y="99"/>
                        </a:lnTo>
                        <a:lnTo>
                          <a:pt x="36" y="97"/>
                        </a:lnTo>
                        <a:lnTo>
                          <a:pt x="25" y="90"/>
                        </a:lnTo>
                        <a:lnTo>
                          <a:pt x="19" y="84"/>
                        </a:lnTo>
                        <a:lnTo>
                          <a:pt x="14" y="74"/>
                        </a:lnTo>
                        <a:lnTo>
                          <a:pt x="6" y="6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49" name="Oval 129">
                    <a:extLst>
                      <a:ext uri="{FF2B5EF4-FFF2-40B4-BE49-F238E27FC236}">
                        <a16:creationId xmlns:a16="http://schemas.microsoft.com/office/drawing/2014/main" id="{F5CE9FFB-B4D7-CCD2-2F17-1D4F773986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84" y="1064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6450" name="Freeform 130">
                  <a:extLst>
                    <a:ext uri="{FF2B5EF4-FFF2-40B4-BE49-F238E27FC236}">
                      <a16:creationId xmlns:a16="http://schemas.microsoft.com/office/drawing/2014/main" id="{92217764-0708-9513-DE3D-589E577C0B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1" y="1182"/>
                  <a:ext cx="110" cy="89"/>
                </a:xfrm>
                <a:custGeom>
                  <a:avLst/>
                  <a:gdLst>
                    <a:gd name="T0" fmla="*/ 0 w 110"/>
                    <a:gd name="T1" fmla="*/ 46 h 89"/>
                    <a:gd name="T2" fmla="*/ 17 w 110"/>
                    <a:gd name="T3" fmla="*/ 46 h 89"/>
                    <a:gd name="T4" fmla="*/ 32 w 110"/>
                    <a:gd name="T5" fmla="*/ 43 h 89"/>
                    <a:gd name="T6" fmla="*/ 50 w 110"/>
                    <a:gd name="T7" fmla="*/ 38 h 89"/>
                    <a:gd name="T8" fmla="*/ 66 w 110"/>
                    <a:gd name="T9" fmla="*/ 33 h 89"/>
                    <a:gd name="T10" fmla="*/ 83 w 110"/>
                    <a:gd name="T11" fmla="*/ 21 h 89"/>
                    <a:gd name="T12" fmla="*/ 93 w 110"/>
                    <a:gd name="T13" fmla="*/ 12 h 89"/>
                    <a:gd name="T14" fmla="*/ 103 w 110"/>
                    <a:gd name="T15" fmla="*/ 0 h 89"/>
                    <a:gd name="T16" fmla="*/ 109 w 110"/>
                    <a:gd name="T17" fmla="*/ 24 h 89"/>
                    <a:gd name="T18" fmla="*/ 110 w 110"/>
                    <a:gd name="T19" fmla="*/ 33 h 89"/>
                    <a:gd name="T20" fmla="*/ 110 w 110"/>
                    <a:gd name="T21" fmla="*/ 51 h 89"/>
                    <a:gd name="T22" fmla="*/ 106 w 110"/>
                    <a:gd name="T23" fmla="*/ 63 h 89"/>
                    <a:gd name="T24" fmla="*/ 98 w 110"/>
                    <a:gd name="T25" fmla="*/ 76 h 89"/>
                    <a:gd name="T26" fmla="*/ 88 w 110"/>
                    <a:gd name="T27" fmla="*/ 84 h 89"/>
                    <a:gd name="T28" fmla="*/ 76 w 110"/>
                    <a:gd name="T29" fmla="*/ 88 h 89"/>
                    <a:gd name="T30" fmla="*/ 62 w 110"/>
                    <a:gd name="T31" fmla="*/ 89 h 89"/>
                    <a:gd name="T32" fmla="*/ 49 w 110"/>
                    <a:gd name="T33" fmla="*/ 88 h 89"/>
                    <a:gd name="T34" fmla="*/ 37 w 110"/>
                    <a:gd name="T35" fmla="*/ 82 h 89"/>
                    <a:gd name="T36" fmla="*/ 31 w 110"/>
                    <a:gd name="T37" fmla="*/ 80 h 89"/>
                    <a:gd name="T38" fmla="*/ 19 w 110"/>
                    <a:gd name="T39" fmla="*/ 72 h 89"/>
                    <a:gd name="T40" fmla="*/ 11 w 110"/>
                    <a:gd name="T41" fmla="*/ 57 h 89"/>
                    <a:gd name="T42" fmla="*/ 0 w 110"/>
                    <a:gd name="T43" fmla="*/ 46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" h="89">
                      <a:moveTo>
                        <a:pt x="0" y="46"/>
                      </a:moveTo>
                      <a:lnTo>
                        <a:pt x="17" y="46"/>
                      </a:lnTo>
                      <a:lnTo>
                        <a:pt x="32" y="43"/>
                      </a:lnTo>
                      <a:lnTo>
                        <a:pt x="50" y="38"/>
                      </a:lnTo>
                      <a:lnTo>
                        <a:pt x="66" y="33"/>
                      </a:lnTo>
                      <a:lnTo>
                        <a:pt x="83" y="21"/>
                      </a:lnTo>
                      <a:lnTo>
                        <a:pt x="93" y="12"/>
                      </a:lnTo>
                      <a:lnTo>
                        <a:pt x="103" y="0"/>
                      </a:lnTo>
                      <a:lnTo>
                        <a:pt x="109" y="24"/>
                      </a:lnTo>
                      <a:lnTo>
                        <a:pt x="110" y="33"/>
                      </a:lnTo>
                      <a:lnTo>
                        <a:pt x="110" y="51"/>
                      </a:lnTo>
                      <a:lnTo>
                        <a:pt x="106" y="63"/>
                      </a:lnTo>
                      <a:lnTo>
                        <a:pt x="98" y="76"/>
                      </a:lnTo>
                      <a:lnTo>
                        <a:pt x="88" y="84"/>
                      </a:lnTo>
                      <a:lnTo>
                        <a:pt x="76" y="88"/>
                      </a:lnTo>
                      <a:lnTo>
                        <a:pt x="62" y="89"/>
                      </a:lnTo>
                      <a:lnTo>
                        <a:pt x="49" y="88"/>
                      </a:lnTo>
                      <a:lnTo>
                        <a:pt x="37" y="82"/>
                      </a:lnTo>
                      <a:lnTo>
                        <a:pt x="31" y="80"/>
                      </a:lnTo>
                      <a:lnTo>
                        <a:pt x="19" y="72"/>
                      </a:lnTo>
                      <a:lnTo>
                        <a:pt x="11" y="57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51" name="Freeform 131">
                  <a:extLst>
                    <a:ext uri="{FF2B5EF4-FFF2-40B4-BE49-F238E27FC236}">
                      <a16:creationId xmlns:a16="http://schemas.microsoft.com/office/drawing/2014/main" id="{56D4812E-913D-AFCB-D2AC-59FC4E132F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9" y="1152"/>
                  <a:ext cx="57" cy="32"/>
                </a:xfrm>
                <a:custGeom>
                  <a:avLst/>
                  <a:gdLst>
                    <a:gd name="T0" fmla="*/ 0 w 57"/>
                    <a:gd name="T1" fmla="*/ 32 h 32"/>
                    <a:gd name="T2" fmla="*/ 17 w 57"/>
                    <a:gd name="T3" fmla="*/ 31 h 32"/>
                    <a:gd name="T4" fmla="*/ 24 w 57"/>
                    <a:gd name="T5" fmla="*/ 28 h 32"/>
                    <a:gd name="T6" fmla="*/ 33 w 57"/>
                    <a:gd name="T7" fmla="*/ 25 h 32"/>
                    <a:gd name="T8" fmla="*/ 43 w 57"/>
                    <a:gd name="T9" fmla="*/ 19 h 32"/>
                    <a:gd name="T10" fmla="*/ 49 w 57"/>
                    <a:gd name="T11" fmla="*/ 10 h 32"/>
                    <a:gd name="T12" fmla="*/ 57 w 57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7" h="32">
                      <a:moveTo>
                        <a:pt x="0" y="32"/>
                      </a:moveTo>
                      <a:lnTo>
                        <a:pt x="17" y="31"/>
                      </a:lnTo>
                      <a:lnTo>
                        <a:pt x="24" y="28"/>
                      </a:lnTo>
                      <a:lnTo>
                        <a:pt x="33" y="25"/>
                      </a:lnTo>
                      <a:lnTo>
                        <a:pt x="43" y="19"/>
                      </a:lnTo>
                      <a:lnTo>
                        <a:pt x="49" y="1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52" name="Freeform 132">
                  <a:extLst>
                    <a:ext uri="{FF2B5EF4-FFF2-40B4-BE49-F238E27FC236}">
                      <a16:creationId xmlns:a16="http://schemas.microsoft.com/office/drawing/2014/main" id="{F894EFFA-618D-8AD7-ED92-DC6D18A0CA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7" y="869"/>
                  <a:ext cx="307" cy="282"/>
                </a:xfrm>
                <a:custGeom>
                  <a:avLst/>
                  <a:gdLst>
                    <a:gd name="T0" fmla="*/ 52 w 307"/>
                    <a:gd name="T1" fmla="*/ 282 h 282"/>
                    <a:gd name="T2" fmla="*/ 65 w 307"/>
                    <a:gd name="T3" fmla="*/ 276 h 282"/>
                    <a:gd name="T4" fmla="*/ 68 w 307"/>
                    <a:gd name="T5" fmla="*/ 258 h 282"/>
                    <a:gd name="T6" fmla="*/ 70 w 307"/>
                    <a:gd name="T7" fmla="*/ 233 h 282"/>
                    <a:gd name="T8" fmla="*/ 58 w 307"/>
                    <a:gd name="T9" fmla="*/ 183 h 282"/>
                    <a:gd name="T10" fmla="*/ 51 w 307"/>
                    <a:gd name="T11" fmla="*/ 154 h 282"/>
                    <a:gd name="T12" fmla="*/ 89 w 307"/>
                    <a:gd name="T13" fmla="*/ 155 h 282"/>
                    <a:gd name="T14" fmla="*/ 139 w 307"/>
                    <a:gd name="T15" fmla="*/ 153 h 282"/>
                    <a:gd name="T16" fmla="*/ 155 w 307"/>
                    <a:gd name="T17" fmla="*/ 137 h 282"/>
                    <a:gd name="T18" fmla="*/ 181 w 307"/>
                    <a:gd name="T19" fmla="*/ 118 h 282"/>
                    <a:gd name="T20" fmla="*/ 221 w 307"/>
                    <a:gd name="T21" fmla="*/ 122 h 282"/>
                    <a:gd name="T22" fmla="*/ 260 w 307"/>
                    <a:gd name="T23" fmla="*/ 101 h 282"/>
                    <a:gd name="T24" fmla="*/ 265 w 307"/>
                    <a:gd name="T25" fmla="*/ 123 h 282"/>
                    <a:gd name="T26" fmla="*/ 281 w 307"/>
                    <a:gd name="T27" fmla="*/ 132 h 282"/>
                    <a:gd name="T28" fmla="*/ 298 w 307"/>
                    <a:gd name="T29" fmla="*/ 160 h 282"/>
                    <a:gd name="T30" fmla="*/ 307 w 307"/>
                    <a:gd name="T31" fmla="*/ 154 h 282"/>
                    <a:gd name="T32" fmla="*/ 307 w 307"/>
                    <a:gd name="T33" fmla="*/ 135 h 282"/>
                    <a:gd name="T34" fmla="*/ 303 w 307"/>
                    <a:gd name="T35" fmla="*/ 106 h 282"/>
                    <a:gd name="T36" fmla="*/ 295 w 307"/>
                    <a:gd name="T37" fmla="*/ 82 h 282"/>
                    <a:gd name="T38" fmla="*/ 280 w 307"/>
                    <a:gd name="T39" fmla="*/ 64 h 282"/>
                    <a:gd name="T40" fmla="*/ 282 w 307"/>
                    <a:gd name="T41" fmla="*/ 33 h 282"/>
                    <a:gd name="T42" fmla="*/ 282 w 307"/>
                    <a:gd name="T43" fmla="*/ 16 h 282"/>
                    <a:gd name="T44" fmla="*/ 261 w 307"/>
                    <a:gd name="T45" fmla="*/ 19 h 282"/>
                    <a:gd name="T46" fmla="*/ 238 w 307"/>
                    <a:gd name="T47" fmla="*/ 19 h 282"/>
                    <a:gd name="T48" fmla="*/ 225 w 307"/>
                    <a:gd name="T49" fmla="*/ 14 h 282"/>
                    <a:gd name="T50" fmla="*/ 209 w 307"/>
                    <a:gd name="T51" fmla="*/ 0 h 282"/>
                    <a:gd name="T52" fmla="*/ 195 w 307"/>
                    <a:gd name="T53" fmla="*/ 13 h 282"/>
                    <a:gd name="T54" fmla="*/ 182 w 307"/>
                    <a:gd name="T55" fmla="*/ 19 h 282"/>
                    <a:gd name="T56" fmla="*/ 156 w 307"/>
                    <a:gd name="T57" fmla="*/ 21 h 282"/>
                    <a:gd name="T58" fmla="*/ 132 w 307"/>
                    <a:gd name="T59" fmla="*/ 26 h 282"/>
                    <a:gd name="T60" fmla="*/ 106 w 307"/>
                    <a:gd name="T61" fmla="*/ 35 h 282"/>
                    <a:gd name="T62" fmla="*/ 84 w 307"/>
                    <a:gd name="T63" fmla="*/ 49 h 282"/>
                    <a:gd name="T64" fmla="*/ 58 w 307"/>
                    <a:gd name="T65" fmla="*/ 73 h 282"/>
                    <a:gd name="T66" fmla="*/ 42 w 307"/>
                    <a:gd name="T67" fmla="*/ 78 h 282"/>
                    <a:gd name="T68" fmla="*/ 28 w 307"/>
                    <a:gd name="T69" fmla="*/ 91 h 282"/>
                    <a:gd name="T70" fmla="*/ 16 w 307"/>
                    <a:gd name="T71" fmla="*/ 103 h 282"/>
                    <a:gd name="T72" fmla="*/ 10 w 307"/>
                    <a:gd name="T73" fmla="*/ 122 h 282"/>
                    <a:gd name="T74" fmla="*/ 2 w 307"/>
                    <a:gd name="T75" fmla="*/ 143 h 282"/>
                    <a:gd name="T76" fmla="*/ 0 w 307"/>
                    <a:gd name="T77" fmla="*/ 161 h 282"/>
                    <a:gd name="T78" fmla="*/ 0 w 307"/>
                    <a:gd name="T79" fmla="*/ 200 h 282"/>
                    <a:gd name="T80" fmla="*/ 10 w 307"/>
                    <a:gd name="T81" fmla="*/ 241 h 282"/>
                    <a:gd name="T82" fmla="*/ 52 w 307"/>
                    <a:gd name="T83" fmla="*/ 28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07" h="282">
                      <a:moveTo>
                        <a:pt x="52" y="282"/>
                      </a:moveTo>
                      <a:lnTo>
                        <a:pt x="65" y="276"/>
                      </a:lnTo>
                      <a:lnTo>
                        <a:pt x="68" y="258"/>
                      </a:lnTo>
                      <a:lnTo>
                        <a:pt x="70" y="233"/>
                      </a:lnTo>
                      <a:lnTo>
                        <a:pt x="58" y="183"/>
                      </a:lnTo>
                      <a:lnTo>
                        <a:pt x="51" y="154"/>
                      </a:lnTo>
                      <a:lnTo>
                        <a:pt x="89" y="155"/>
                      </a:lnTo>
                      <a:lnTo>
                        <a:pt x="139" y="153"/>
                      </a:lnTo>
                      <a:lnTo>
                        <a:pt x="155" y="137"/>
                      </a:lnTo>
                      <a:lnTo>
                        <a:pt x="181" y="118"/>
                      </a:lnTo>
                      <a:lnTo>
                        <a:pt x="221" y="122"/>
                      </a:lnTo>
                      <a:lnTo>
                        <a:pt x="260" y="101"/>
                      </a:lnTo>
                      <a:lnTo>
                        <a:pt x="265" y="123"/>
                      </a:lnTo>
                      <a:lnTo>
                        <a:pt x="281" y="132"/>
                      </a:lnTo>
                      <a:lnTo>
                        <a:pt x="298" y="160"/>
                      </a:lnTo>
                      <a:lnTo>
                        <a:pt x="307" y="154"/>
                      </a:lnTo>
                      <a:lnTo>
                        <a:pt x="307" y="135"/>
                      </a:lnTo>
                      <a:lnTo>
                        <a:pt x="303" y="106"/>
                      </a:lnTo>
                      <a:lnTo>
                        <a:pt x="295" y="82"/>
                      </a:lnTo>
                      <a:lnTo>
                        <a:pt x="280" y="64"/>
                      </a:lnTo>
                      <a:lnTo>
                        <a:pt x="282" y="33"/>
                      </a:lnTo>
                      <a:lnTo>
                        <a:pt x="282" y="16"/>
                      </a:lnTo>
                      <a:lnTo>
                        <a:pt x="261" y="19"/>
                      </a:lnTo>
                      <a:lnTo>
                        <a:pt x="238" y="19"/>
                      </a:lnTo>
                      <a:lnTo>
                        <a:pt x="225" y="14"/>
                      </a:lnTo>
                      <a:lnTo>
                        <a:pt x="209" y="0"/>
                      </a:lnTo>
                      <a:lnTo>
                        <a:pt x="195" y="13"/>
                      </a:lnTo>
                      <a:lnTo>
                        <a:pt x="182" y="19"/>
                      </a:lnTo>
                      <a:lnTo>
                        <a:pt x="156" y="21"/>
                      </a:lnTo>
                      <a:lnTo>
                        <a:pt x="132" y="26"/>
                      </a:lnTo>
                      <a:lnTo>
                        <a:pt x="106" y="35"/>
                      </a:lnTo>
                      <a:lnTo>
                        <a:pt x="84" y="49"/>
                      </a:lnTo>
                      <a:lnTo>
                        <a:pt x="58" y="73"/>
                      </a:lnTo>
                      <a:lnTo>
                        <a:pt x="42" y="78"/>
                      </a:lnTo>
                      <a:lnTo>
                        <a:pt x="28" y="91"/>
                      </a:lnTo>
                      <a:lnTo>
                        <a:pt x="16" y="103"/>
                      </a:lnTo>
                      <a:lnTo>
                        <a:pt x="10" y="122"/>
                      </a:lnTo>
                      <a:lnTo>
                        <a:pt x="2" y="143"/>
                      </a:lnTo>
                      <a:lnTo>
                        <a:pt x="0" y="161"/>
                      </a:lnTo>
                      <a:lnTo>
                        <a:pt x="0" y="200"/>
                      </a:lnTo>
                      <a:lnTo>
                        <a:pt x="10" y="241"/>
                      </a:lnTo>
                      <a:lnTo>
                        <a:pt x="52" y="28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453" name="Freeform 133">
                <a:extLst>
                  <a:ext uri="{FF2B5EF4-FFF2-40B4-BE49-F238E27FC236}">
                    <a16:creationId xmlns:a16="http://schemas.microsoft.com/office/drawing/2014/main" id="{9D7A3164-F20E-4AA5-0FD4-04586D39CCB7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393" y="2047"/>
                <a:ext cx="219" cy="518"/>
              </a:xfrm>
              <a:custGeom>
                <a:avLst/>
                <a:gdLst>
                  <a:gd name="T0" fmla="*/ 15 w 304"/>
                  <a:gd name="T1" fmla="*/ 6 h 764"/>
                  <a:gd name="T2" fmla="*/ 34 w 304"/>
                  <a:gd name="T3" fmla="*/ 0 h 764"/>
                  <a:gd name="T4" fmla="*/ 75 w 304"/>
                  <a:gd name="T5" fmla="*/ 26 h 764"/>
                  <a:gd name="T6" fmla="*/ 75 w 304"/>
                  <a:gd name="T7" fmla="*/ 71 h 764"/>
                  <a:gd name="T8" fmla="*/ 110 w 304"/>
                  <a:gd name="T9" fmla="*/ 114 h 764"/>
                  <a:gd name="T10" fmla="*/ 144 w 304"/>
                  <a:gd name="T11" fmla="*/ 160 h 764"/>
                  <a:gd name="T12" fmla="*/ 180 w 304"/>
                  <a:gd name="T13" fmla="*/ 220 h 764"/>
                  <a:gd name="T14" fmla="*/ 208 w 304"/>
                  <a:gd name="T15" fmla="*/ 276 h 764"/>
                  <a:gd name="T16" fmla="*/ 237 w 304"/>
                  <a:gd name="T17" fmla="*/ 357 h 764"/>
                  <a:gd name="T18" fmla="*/ 261 w 304"/>
                  <a:gd name="T19" fmla="*/ 428 h 764"/>
                  <a:gd name="T20" fmla="*/ 291 w 304"/>
                  <a:gd name="T21" fmla="*/ 570 h 764"/>
                  <a:gd name="T22" fmla="*/ 304 w 304"/>
                  <a:gd name="T23" fmla="*/ 658 h 764"/>
                  <a:gd name="T24" fmla="*/ 265 w 304"/>
                  <a:gd name="T25" fmla="*/ 764 h 764"/>
                  <a:gd name="T26" fmla="*/ 189 w 304"/>
                  <a:gd name="T27" fmla="*/ 679 h 764"/>
                  <a:gd name="T28" fmla="*/ 168 w 304"/>
                  <a:gd name="T29" fmla="*/ 536 h 764"/>
                  <a:gd name="T30" fmla="*/ 152 w 304"/>
                  <a:gd name="T31" fmla="*/ 449 h 764"/>
                  <a:gd name="T32" fmla="*/ 129 w 304"/>
                  <a:gd name="T33" fmla="*/ 366 h 764"/>
                  <a:gd name="T34" fmla="*/ 103 w 304"/>
                  <a:gd name="T35" fmla="*/ 306 h 764"/>
                  <a:gd name="T36" fmla="*/ 69 w 304"/>
                  <a:gd name="T37" fmla="*/ 219 h 764"/>
                  <a:gd name="T38" fmla="*/ 49 w 304"/>
                  <a:gd name="T39" fmla="*/ 156 h 764"/>
                  <a:gd name="T40" fmla="*/ 30 w 304"/>
                  <a:gd name="T41" fmla="*/ 84 h 764"/>
                  <a:gd name="T42" fmla="*/ 0 w 304"/>
                  <a:gd name="T43" fmla="*/ 66 h 764"/>
                  <a:gd name="T44" fmla="*/ 15 w 304"/>
                  <a:gd name="T45" fmla="*/ 6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4" h="764">
                    <a:moveTo>
                      <a:pt x="15" y="6"/>
                    </a:moveTo>
                    <a:lnTo>
                      <a:pt x="34" y="0"/>
                    </a:lnTo>
                    <a:lnTo>
                      <a:pt x="75" y="26"/>
                    </a:lnTo>
                    <a:lnTo>
                      <a:pt x="75" y="71"/>
                    </a:lnTo>
                    <a:lnTo>
                      <a:pt x="110" y="114"/>
                    </a:lnTo>
                    <a:lnTo>
                      <a:pt x="144" y="160"/>
                    </a:lnTo>
                    <a:lnTo>
                      <a:pt x="180" y="220"/>
                    </a:lnTo>
                    <a:lnTo>
                      <a:pt x="208" y="276"/>
                    </a:lnTo>
                    <a:lnTo>
                      <a:pt x="237" y="357"/>
                    </a:lnTo>
                    <a:lnTo>
                      <a:pt x="261" y="428"/>
                    </a:lnTo>
                    <a:lnTo>
                      <a:pt x="291" y="570"/>
                    </a:lnTo>
                    <a:lnTo>
                      <a:pt x="304" y="658"/>
                    </a:lnTo>
                    <a:lnTo>
                      <a:pt x="265" y="764"/>
                    </a:lnTo>
                    <a:lnTo>
                      <a:pt x="189" y="679"/>
                    </a:lnTo>
                    <a:lnTo>
                      <a:pt x="168" y="536"/>
                    </a:lnTo>
                    <a:lnTo>
                      <a:pt x="152" y="449"/>
                    </a:lnTo>
                    <a:lnTo>
                      <a:pt x="129" y="366"/>
                    </a:lnTo>
                    <a:lnTo>
                      <a:pt x="103" y="306"/>
                    </a:lnTo>
                    <a:lnTo>
                      <a:pt x="69" y="219"/>
                    </a:lnTo>
                    <a:lnTo>
                      <a:pt x="49" y="156"/>
                    </a:lnTo>
                    <a:lnTo>
                      <a:pt x="30" y="84"/>
                    </a:lnTo>
                    <a:lnTo>
                      <a:pt x="0" y="66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6454" name="Group 134">
                <a:extLst>
                  <a:ext uri="{FF2B5EF4-FFF2-40B4-BE49-F238E27FC236}">
                    <a16:creationId xmlns:a16="http://schemas.microsoft.com/office/drawing/2014/main" id="{F49D6D0A-6E05-685E-3220-67E7C0B234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928" y="1942"/>
                <a:ext cx="127" cy="227"/>
                <a:chOff x="2833" y="962"/>
                <a:chExt cx="176" cy="334"/>
              </a:xfrm>
            </p:grpSpPr>
            <p:sp>
              <p:nvSpPr>
                <p:cNvPr id="56455" name="Freeform 135">
                  <a:extLst>
                    <a:ext uri="{FF2B5EF4-FFF2-40B4-BE49-F238E27FC236}">
                      <a16:creationId xmlns:a16="http://schemas.microsoft.com/office/drawing/2014/main" id="{179E5C41-F1E4-D612-CA1E-40EDDAC2F0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4" y="1086"/>
                  <a:ext cx="175" cy="210"/>
                </a:xfrm>
                <a:custGeom>
                  <a:avLst/>
                  <a:gdLst>
                    <a:gd name="T0" fmla="*/ 957 w 1229"/>
                    <a:gd name="T1" fmla="*/ 1468 h 1468"/>
                    <a:gd name="T2" fmla="*/ 981 w 1229"/>
                    <a:gd name="T3" fmla="*/ 1270 h 1468"/>
                    <a:gd name="T4" fmla="*/ 1049 w 1229"/>
                    <a:gd name="T5" fmla="*/ 1164 h 1468"/>
                    <a:gd name="T6" fmla="*/ 1118 w 1229"/>
                    <a:gd name="T7" fmla="*/ 1071 h 1468"/>
                    <a:gd name="T8" fmla="*/ 1182 w 1229"/>
                    <a:gd name="T9" fmla="*/ 953 h 1468"/>
                    <a:gd name="T10" fmla="*/ 1216 w 1229"/>
                    <a:gd name="T11" fmla="*/ 854 h 1468"/>
                    <a:gd name="T12" fmla="*/ 1229 w 1229"/>
                    <a:gd name="T13" fmla="*/ 734 h 1468"/>
                    <a:gd name="T14" fmla="*/ 1202 w 1229"/>
                    <a:gd name="T15" fmla="*/ 604 h 1468"/>
                    <a:gd name="T16" fmla="*/ 1159 w 1229"/>
                    <a:gd name="T17" fmla="*/ 500 h 1468"/>
                    <a:gd name="T18" fmla="*/ 1166 w 1229"/>
                    <a:gd name="T19" fmla="*/ 405 h 1468"/>
                    <a:gd name="T20" fmla="*/ 1149 w 1229"/>
                    <a:gd name="T21" fmla="*/ 320 h 1468"/>
                    <a:gd name="T22" fmla="*/ 1125 w 1229"/>
                    <a:gd name="T23" fmla="*/ 272 h 1468"/>
                    <a:gd name="T24" fmla="*/ 1091 w 1229"/>
                    <a:gd name="T25" fmla="*/ 231 h 1468"/>
                    <a:gd name="T26" fmla="*/ 1079 w 1229"/>
                    <a:gd name="T27" fmla="*/ 204 h 1468"/>
                    <a:gd name="T28" fmla="*/ 1032 w 1229"/>
                    <a:gd name="T29" fmla="*/ 176 h 1468"/>
                    <a:gd name="T30" fmla="*/ 992 w 1229"/>
                    <a:gd name="T31" fmla="*/ 170 h 1468"/>
                    <a:gd name="T32" fmla="*/ 963 w 1229"/>
                    <a:gd name="T33" fmla="*/ 185 h 1468"/>
                    <a:gd name="T34" fmla="*/ 927 w 1229"/>
                    <a:gd name="T35" fmla="*/ 279 h 1468"/>
                    <a:gd name="T36" fmla="*/ 861 w 1229"/>
                    <a:gd name="T37" fmla="*/ 414 h 1468"/>
                    <a:gd name="T38" fmla="*/ 958 w 1229"/>
                    <a:gd name="T39" fmla="*/ 181 h 1468"/>
                    <a:gd name="T40" fmla="*/ 975 w 1229"/>
                    <a:gd name="T41" fmla="*/ 152 h 1468"/>
                    <a:gd name="T42" fmla="*/ 953 w 1229"/>
                    <a:gd name="T43" fmla="*/ 100 h 1468"/>
                    <a:gd name="T44" fmla="*/ 918 w 1229"/>
                    <a:gd name="T45" fmla="*/ 82 h 1468"/>
                    <a:gd name="T46" fmla="*/ 871 w 1229"/>
                    <a:gd name="T47" fmla="*/ 62 h 1468"/>
                    <a:gd name="T48" fmla="*/ 806 w 1229"/>
                    <a:gd name="T49" fmla="*/ 39 h 1468"/>
                    <a:gd name="T50" fmla="*/ 790 w 1229"/>
                    <a:gd name="T51" fmla="*/ 25 h 1468"/>
                    <a:gd name="T52" fmla="*/ 760 w 1229"/>
                    <a:gd name="T53" fmla="*/ 0 h 1468"/>
                    <a:gd name="T54" fmla="*/ 582 w 1229"/>
                    <a:gd name="T55" fmla="*/ 39 h 1468"/>
                    <a:gd name="T56" fmla="*/ 346 w 1229"/>
                    <a:gd name="T57" fmla="*/ 169 h 1468"/>
                    <a:gd name="T58" fmla="*/ 329 w 1229"/>
                    <a:gd name="T59" fmla="*/ 204 h 1468"/>
                    <a:gd name="T60" fmla="*/ 274 w 1229"/>
                    <a:gd name="T61" fmla="*/ 259 h 1468"/>
                    <a:gd name="T62" fmla="*/ 210 w 1229"/>
                    <a:gd name="T63" fmla="*/ 303 h 1468"/>
                    <a:gd name="T64" fmla="*/ 154 w 1229"/>
                    <a:gd name="T65" fmla="*/ 326 h 1468"/>
                    <a:gd name="T66" fmla="*/ 102 w 1229"/>
                    <a:gd name="T67" fmla="*/ 378 h 1468"/>
                    <a:gd name="T68" fmla="*/ 67 w 1229"/>
                    <a:gd name="T69" fmla="*/ 466 h 1468"/>
                    <a:gd name="T70" fmla="*/ 20 w 1229"/>
                    <a:gd name="T71" fmla="*/ 584 h 1468"/>
                    <a:gd name="T72" fmla="*/ 0 w 1229"/>
                    <a:gd name="T73" fmla="*/ 649 h 1468"/>
                    <a:gd name="T74" fmla="*/ 20 w 1229"/>
                    <a:gd name="T75" fmla="*/ 753 h 1468"/>
                    <a:gd name="T76" fmla="*/ 55 w 1229"/>
                    <a:gd name="T77" fmla="*/ 861 h 1468"/>
                    <a:gd name="T78" fmla="*/ 110 w 1229"/>
                    <a:gd name="T79" fmla="*/ 998 h 1468"/>
                    <a:gd name="T80" fmla="*/ 141 w 1229"/>
                    <a:gd name="T81" fmla="*/ 1111 h 1468"/>
                    <a:gd name="T82" fmla="*/ 218 w 1229"/>
                    <a:gd name="T83" fmla="*/ 1215 h 1468"/>
                    <a:gd name="T84" fmla="*/ 257 w 1229"/>
                    <a:gd name="T85" fmla="*/ 1233 h 1468"/>
                    <a:gd name="T86" fmla="*/ 279 w 1229"/>
                    <a:gd name="T87" fmla="*/ 1290 h 1468"/>
                    <a:gd name="T88" fmla="*/ 283 w 1229"/>
                    <a:gd name="T89" fmla="*/ 1465 h 1468"/>
                    <a:gd name="T90" fmla="*/ 957 w 1229"/>
                    <a:gd name="T91" fmla="*/ 1468 h 1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229" h="1468">
                      <a:moveTo>
                        <a:pt x="957" y="1468"/>
                      </a:moveTo>
                      <a:lnTo>
                        <a:pt x="981" y="1270"/>
                      </a:lnTo>
                      <a:lnTo>
                        <a:pt x="1049" y="1164"/>
                      </a:lnTo>
                      <a:lnTo>
                        <a:pt x="1118" y="1071"/>
                      </a:lnTo>
                      <a:lnTo>
                        <a:pt x="1182" y="953"/>
                      </a:lnTo>
                      <a:lnTo>
                        <a:pt x="1216" y="854"/>
                      </a:lnTo>
                      <a:lnTo>
                        <a:pt x="1229" y="734"/>
                      </a:lnTo>
                      <a:lnTo>
                        <a:pt x="1202" y="604"/>
                      </a:lnTo>
                      <a:lnTo>
                        <a:pt x="1159" y="500"/>
                      </a:lnTo>
                      <a:lnTo>
                        <a:pt x="1166" y="405"/>
                      </a:lnTo>
                      <a:lnTo>
                        <a:pt x="1149" y="320"/>
                      </a:lnTo>
                      <a:lnTo>
                        <a:pt x="1125" y="272"/>
                      </a:lnTo>
                      <a:lnTo>
                        <a:pt x="1091" y="231"/>
                      </a:lnTo>
                      <a:lnTo>
                        <a:pt x="1079" y="204"/>
                      </a:lnTo>
                      <a:lnTo>
                        <a:pt x="1032" y="176"/>
                      </a:lnTo>
                      <a:lnTo>
                        <a:pt x="992" y="170"/>
                      </a:lnTo>
                      <a:lnTo>
                        <a:pt x="963" y="185"/>
                      </a:lnTo>
                      <a:lnTo>
                        <a:pt x="927" y="279"/>
                      </a:lnTo>
                      <a:lnTo>
                        <a:pt x="861" y="414"/>
                      </a:lnTo>
                      <a:lnTo>
                        <a:pt x="958" y="181"/>
                      </a:lnTo>
                      <a:lnTo>
                        <a:pt x="975" y="152"/>
                      </a:lnTo>
                      <a:lnTo>
                        <a:pt x="953" y="100"/>
                      </a:lnTo>
                      <a:lnTo>
                        <a:pt x="918" y="82"/>
                      </a:lnTo>
                      <a:lnTo>
                        <a:pt x="871" y="62"/>
                      </a:lnTo>
                      <a:lnTo>
                        <a:pt x="806" y="39"/>
                      </a:lnTo>
                      <a:lnTo>
                        <a:pt x="790" y="25"/>
                      </a:lnTo>
                      <a:lnTo>
                        <a:pt x="760" y="0"/>
                      </a:lnTo>
                      <a:lnTo>
                        <a:pt x="582" y="39"/>
                      </a:lnTo>
                      <a:lnTo>
                        <a:pt x="346" y="169"/>
                      </a:lnTo>
                      <a:lnTo>
                        <a:pt x="329" y="204"/>
                      </a:lnTo>
                      <a:lnTo>
                        <a:pt x="274" y="259"/>
                      </a:lnTo>
                      <a:lnTo>
                        <a:pt x="210" y="303"/>
                      </a:lnTo>
                      <a:lnTo>
                        <a:pt x="154" y="326"/>
                      </a:lnTo>
                      <a:lnTo>
                        <a:pt x="102" y="378"/>
                      </a:lnTo>
                      <a:lnTo>
                        <a:pt x="67" y="466"/>
                      </a:lnTo>
                      <a:lnTo>
                        <a:pt x="20" y="584"/>
                      </a:lnTo>
                      <a:lnTo>
                        <a:pt x="0" y="649"/>
                      </a:lnTo>
                      <a:lnTo>
                        <a:pt x="20" y="753"/>
                      </a:lnTo>
                      <a:lnTo>
                        <a:pt x="55" y="861"/>
                      </a:lnTo>
                      <a:lnTo>
                        <a:pt x="110" y="998"/>
                      </a:lnTo>
                      <a:lnTo>
                        <a:pt x="141" y="1111"/>
                      </a:lnTo>
                      <a:lnTo>
                        <a:pt x="218" y="1215"/>
                      </a:lnTo>
                      <a:lnTo>
                        <a:pt x="257" y="1233"/>
                      </a:lnTo>
                      <a:lnTo>
                        <a:pt x="279" y="1290"/>
                      </a:lnTo>
                      <a:lnTo>
                        <a:pt x="283" y="1465"/>
                      </a:lnTo>
                      <a:lnTo>
                        <a:pt x="957" y="146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56" name="Freeform 136">
                  <a:extLst>
                    <a:ext uri="{FF2B5EF4-FFF2-40B4-BE49-F238E27FC236}">
                      <a16:creationId xmlns:a16="http://schemas.microsoft.com/office/drawing/2014/main" id="{28122AED-5936-5CF2-8113-1277E9F462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151"/>
                  <a:ext cx="77" cy="40"/>
                </a:xfrm>
                <a:custGeom>
                  <a:avLst/>
                  <a:gdLst>
                    <a:gd name="T0" fmla="*/ 0 w 538"/>
                    <a:gd name="T1" fmla="*/ 0 h 275"/>
                    <a:gd name="T2" fmla="*/ 234 w 538"/>
                    <a:gd name="T3" fmla="*/ 164 h 275"/>
                    <a:gd name="T4" fmla="*/ 445 w 538"/>
                    <a:gd name="T5" fmla="*/ 246 h 275"/>
                    <a:gd name="T6" fmla="*/ 538 w 538"/>
                    <a:gd name="T7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8" h="275">
                      <a:moveTo>
                        <a:pt x="0" y="0"/>
                      </a:moveTo>
                      <a:lnTo>
                        <a:pt x="234" y="164"/>
                      </a:lnTo>
                      <a:lnTo>
                        <a:pt x="445" y="246"/>
                      </a:lnTo>
                      <a:lnTo>
                        <a:pt x="538" y="275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57" name="Freeform 137">
                  <a:extLst>
                    <a:ext uri="{FF2B5EF4-FFF2-40B4-BE49-F238E27FC236}">
                      <a16:creationId xmlns:a16="http://schemas.microsoft.com/office/drawing/2014/main" id="{887651AB-8B59-8C3C-1D3D-5FED7E666E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5" y="1141"/>
                  <a:ext cx="86" cy="91"/>
                </a:xfrm>
                <a:custGeom>
                  <a:avLst/>
                  <a:gdLst>
                    <a:gd name="T0" fmla="*/ 0 w 601"/>
                    <a:gd name="T1" fmla="*/ 0 h 643"/>
                    <a:gd name="T2" fmla="*/ 337 w 601"/>
                    <a:gd name="T3" fmla="*/ 180 h 643"/>
                    <a:gd name="T4" fmla="*/ 413 w 601"/>
                    <a:gd name="T5" fmla="*/ 245 h 643"/>
                    <a:gd name="T6" fmla="*/ 510 w 601"/>
                    <a:gd name="T7" fmla="*/ 360 h 643"/>
                    <a:gd name="T8" fmla="*/ 551 w 601"/>
                    <a:gd name="T9" fmla="*/ 454 h 643"/>
                    <a:gd name="T10" fmla="*/ 573 w 601"/>
                    <a:gd name="T11" fmla="*/ 534 h 643"/>
                    <a:gd name="T12" fmla="*/ 601 w 601"/>
                    <a:gd name="T13" fmla="*/ 643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1" h="643">
                      <a:moveTo>
                        <a:pt x="0" y="0"/>
                      </a:moveTo>
                      <a:lnTo>
                        <a:pt x="337" y="180"/>
                      </a:lnTo>
                      <a:lnTo>
                        <a:pt x="413" y="245"/>
                      </a:lnTo>
                      <a:lnTo>
                        <a:pt x="510" y="360"/>
                      </a:lnTo>
                      <a:lnTo>
                        <a:pt x="551" y="454"/>
                      </a:lnTo>
                      <a:lnTo>
                        <a:pt x="573" y="534"/>
                      </a:lnTo>
                      <a:lnTo>
                        <a:pt x="601" y="643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58" name="Freeform 138">
                  <a:extLst>
                    <a:ext uri="{FF2B5EF4-FFF2-40B4-BE49-F238E27FC236}">
                      <a16:creationId xmlns:a16="http://schemas.microsoft.com/office/drawing/2014/main" id="{65EC32FE-67F1-7651-8146-9398B208C1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9" y="1090"/>
                  <a:ext cx="57" cy="89"/>
                </a:xfrm>
                <a:custGeom>
                  <a:avLst/>
                  <a:gdLst>
                    <a:gd name="T0" fmla="*/ 391 w 395"/>
                    <a:gd name="T1" fmla="*/ 139 h 623"/>
                    <a:gd name="T2" fmla="*/ 395 w 395"/>
                    <a:gd name="T3" fmla="*/ 98 h 623"/>
                    <a:gd name="T4" fmla="*/ 368 w 395"/>
                    <a:gd name="T5" fmla="*/ 42 h 623"/>
                    <a:gd name="T6" fmla="*/ 328 w 395"/>
                    <a:gd name="T7" fmla="*/ 15 h 623"/>
                    <a:gd name="T8" fmla="*/ 290 w 395"/>
                    <a:gd name="T9" fmla="*/ 0 h 623"/>
                    <a:gd name="T10" fmla="*/ 248 w 395"/>
                    <a:gd name="T11" fmla="*/ 1 h 623"/>
                    <a:gd name="T12" fmla="*/ 211 w 395"/>
                    <a:gd name="T13" fmla="*/ 10 h 623"/>
                    <a:gd name="T14" fmla="*/ 181 w 395"/>
                    <a:gd name="T15" fmla="*/ 28 h 623"/>
                    <a:gd name="T16" fmla="*/ 123 w 395"/>
                    <a:gd name="T17" fmla="*/ 167 h 623"/>
                    <a:gd name="T18" fmla="*/ 83 w 395"/>
                    <a:gd name="T19" fmla="*/ 298 h 623"/>
                    <a:gd name="T20" fmla="*/ 45 w 395"/>
                    <a:gd name="T21" fmla="*/ 401 h 623"/>
                    <a:gd name="T22" fmla="*/ 0 w 395"/>
                    <a:gd name="T23" fmla="*/ 512 h 623"/>
                    <a:gd name="T24" fmla="*/ 16 w 395"/>
                    <a:gd name="T25" fmla="*/ 581 h 623"/>
                    <a:gd name="T26" fmla="*/ 38 w 395"/>
                    <a:gd name="T27" fmla="*/ 604 h 623"/>
                    <a:gd name="T28" fmla="*/ 72 w 395"/>
                    <a:gd name="T29" fmla="*/ 623 h 623"/>
                    <a:gd name="T30" fmla="*/ 110 w 395"/>
                    <a:gd name="T31" fmla="*/ 618 h 623"/>
                    <a:gd name="T32" fmla="*/ 148 w 395"/>
                    <a:gd name="T33" fmla="*/ 602 h 623"/>
                    <a:gd name="T34" fmla="*/ 186 w 395"/>
                    <a:gd name="T35" fmla="*/ 540 h 623"/>
                    <a:gd name="T36" fmla="*/ 201 w 395"/>
                    <a:gd name="T37" fmla="*/ 453 h 623"/>
                    <a:gd name="T38" fmla="*/ 235 w 395"/>
                    <a:gd name="T39" fmla="*/ 398 h 623"/>
                    <a:gd name="T40" fmla="*/ 265 w 395"/>
                    <a:gd name="T41" fmla="*/ 332 h 623"/>
                    <a:gd name="T42" fmla="*/ 315 w 395"/>
                    <a:gd name="T43" fmla="*/ 267 h 623"/>
                    <a:gd name="T44" fmla="*/ 364 w 395"/>
                    <a:gd name="T45" fmla="*/ 183 h 623"/>
                    <a:gd name="T46" fmla="*/ 391 w 395"/>
                    <a:gd name="T47" fmla="*/ 139 h 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5" h="623">
                      <a:moveTo>
                        <a:pt x="391" y="139"/>
                      </a:moveTo>
                      <a:lnTo>
                        <a:pt x="395" y="98"/>
                      </a:lnTo>
                      <a:lnTo>
                        <a:pt x="368" y="42"/>
                      </a:lnTo>
                      <a:lnTo>
                        <a:pt x="328" y="15"/>
                      </a:lnTo>
                      <a:lnTo>
                        <a:pt x="290" y="0"/>
                      </a:lnTo>
                      <a:lnTo>
                        <a:pt x="248" y="1"/>
                      </a:lnTo>
                      <a:lnTo>
                        <a:pt x="211" y="10"/>
                      </a:lnTo>
                      <a:lnTo>
                        <a:pt x="181" y="28"/>
                      </a:lnTo>
                      <a:lnTo>
                        <a:pt x="123" y="167"/>
                      </a:lnTo>
                      <a:lnTo>
                        <a:pt x="83" y="298"/>
                      </a:lnTo>
                      <a:lnTo>
                        <a:pt x="45" y="401"/>
                      </a:lnTo>
                      <a:lnTo>
                        <a:pt x="0" y="512"/>
                      </a:lnTo>
                      <a:lnTo>
                        <a:pt x="16" y="581"/>
                      </a:lnTo>
                      <a:lnTo>
                        <a:pt x="38" y="604"/>
                      </a:lnTo>
                      <a:lnTo>
                        <a:pt x="72" y="623"/>
                      </a:lnTo>
                      <a:lnTo>
                        <a:pt x="110" y="618"/>
                      </a:lnTo>
                      <a:lnTo>
                        <a:pt x="148" y="602"/>
                      </a:lnTo>
                      <a:lnTo>
                        <a:pt x="186" y="540"/>
                      </a:lnTo>
                      <a:lnTo>
                        <a:pt x="201" y="453"/>
                      </a:lnTo>
                      <a:lnTo>
                        <a:pt x="235" y="398"/>
                      </a:lnTo>
                      <a:lnTo>
                        <a:pt x="265" y="332"/>
                      </a:lnTo>
                      <a:lnTo>
                        <a:pt x="315" y="267"/>
                      </a:lnTo>
                      <a:lnTo>
                        <a:pt x="364" y="183"/>
                      </a:lnTo>
                      <a:lnTo>
                        <a:pt x="391" y="139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59" name="Freeform 139">
                  <a:extLst>
                    <a:ext uri="{FF2B5EF4-FFF2-40B4-BE49-F238E27FC236}">
                      <a16:creationId xmlns:a16="http://schemas.microsoft.com/office/drawing/2014/main" id="{EE699C33-D120-C250-A9F5-D0174000DA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5" y="1154"/>
                  <a:ext cx="16" cy="21"/>
                </a:xfrm>
                <a:custGeom>
                  <a:avLst/>
                  <a:gdLst>
                    <a:gd name="T0" fmla="*/ 16 w 114"/>
                    <a:gd name="T1" fmla="*/ 18 h 148"/>
                    <a:gd name="T2" fmla="*/ 38 w 114"/>
                    <a:gd name="T3" fmla="*/ 0 h 148"/>
                    <a:gd name="T4" fmla="*/ 77 w 114"/>
                    <a:gd name="T5" fmla="*/ 4 h 148"/>
                    <a:gd name="T6" fmla="*/ 114 w 114"/>
                    <a:gd name="T7" fmla="*/ 22 h 148"/>
                    <a:gd name="T8" fmla="*/ 114 w 114"/>
                    <a:gd name="T9" fmla="*/ 77 h 148"/>
                    <a:gd name="T10" fmla="*/ 108 w 114"/>
                    <a:gd name="T11" fmla="*/ 107 h 148"/>
                    <a:gd name="T12" fmla="*/ 92 w 114"/>
                    <a:gd name="T13" fmla="*/ 139 h 148"/>
                    <a:gd name="T14" fmla="*/ 54 w 114"/>
                    <a:gd name="T15" fmla="*/ 148 h 148"/>
                    <a:gd name="T16" fmla="*/ 35 w 114"/>
                    <a:gd name="T17" fmla="*/ 146 h 148"/>
                    <a:gd name="T18" fmla="*/ 13 w 114"/>
                    <a:gd name="T19" fmla="*/ 124 h 148"/>
                    <a:gd name="T20" fmla="*/ 0 w 114"/>
                    <a:gd name="T21" fmla="*/ 98 h 148"/>
                    <a:gd name="T22" fmla="*/ 16 w 114"/>
                    <a:gd name="T23" fmla="*/ 1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4" h="148">
                      <a:moveTo>
                        <a:pt x="16" y="18"/>
                      </a:moveTo>
                      <a:lnTo>
                        <a:pt x="38" y="0"/>
                      </a:lnTo>
                      <a:lnTo>
                        <a:pt x="77" y="4"/>
                      </a:lnTo>
                      <a:lnTo>
                        <a:pt x="114" y="22"/>
                      </a:lnTo>
                      <a:lnTo>
                        <a:pt x="114" y="77"/>
                      </a:lnTo>
                      <a:lnTo>
                        <a:pt x="108" y="107"/>
                      </a:lnTo>
                      <a:lnTo>
                        <a:pt x="92" y="139"/>
                      </a:lnTo>
                      <a:lnTo>
                        <a:pt x="54" y="148"/>
                      </a:lnTo>
                      <a:lnTo>
                        <a:pt x="35" y="146"/>
                      </a:lnTo>
                      <a:lnTo>
                        <a:pt x="13" y="124"/>
                      </a:lnTo>
                      <a:lnTo>
                        <a:pt x="0" y="9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60" name="Freeform 140">
                  <a:extLst>
                    <a:ext uri="{FF2B5EF4-FFF2-40B4-BE49-F238E27FC236}">
                      <a16:creationId xmlns:a16="http://schemas.microsoft.com/office/drawing/2014/main" id="{3FA3BF27-C5CA-66BE-4862-E463AD4F1A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" y="962"/>
                  <a:ext cx="42" cy="155"/>
                </a:xfrm>
                <a:custGeom>
                  <a:avLst/>
                  <a:gdLst>
                    <a:gd name="T0" fmla="*/ 284 w 290"/>
                    <a:gd name="T1" fmla="*/ 1005 h 1090"/>
                    <a:gd name="T2" fmla="*/ 289 w 290"/>
                    <a:gd name="T3" fmla="*/ 947 h 1090"/>
                    <a:gd name="T4" fmla="*/ 290 w 290"/>
                    <a:gd name="T5" fmla="*/ 818 h 1090"/>
                    <a:gd name="T6" fmla="*/ 281 w 290"/>
                    <a:gd name="T7" fmla="*/ 691 h 1090"/>
                    <a:gd name="T8" fmla="*/ 275 w 290"/>
                    <a:gd name="T9" fmla="*/ 635 h 1090"/>
                    <a:gd name="T10" fmla="*/ 271 w 290"/>
                    <a:gd name="T11" fmla="*/ 594 h 1090"/>
                    <a:gd name="T12" fmla="*/ 271 w 290"/>
                    <a:gd name="T13" fmla="*/ 505 h 1090"/>
                    <a:gd name="T14" fmla="*/ 276 w 290"/>
                    <a:gd name="T15" fmla="*/ 406 h 1090"/>
                    <a:gd name="T16" fmla="*/ 275 w 290"/>
                    <a:gd name="T17" fmla="*/ 332 h 1090"/>
                    <a:gd name="T18" fmla="*/ 273 w 290"/>
                    <a:gd name="T19" fmla="*/ 276 h 1090"/>
                    <a:gd name="T20" fmla="*/ 262 w 290"/>
                    <a:gd name="T21" fmla="*/ 166 h 1090"/>
                    <a:gd name="T22" fmla="*/ 253 w 290"/>
                    <a:gd name="T23" fmla="*/ 88 h 1090"/>
                    <a:gd name="T24" fmla="*/ 236 w 290"/>
                    <a:gd name="T25" fmla="*/ 24 h 1090"/>
                    <a:gd name="T26" fmla="*/ 214 w 290"/>
                    <a:gd name="T27" fmla="*/ 3 h 1090"/>
                    <a:gd name="T28" fmla="*/ 186 w 290"/>
                    <a:gd name="T29" fmla="*/ 1 h 1090"/>
                    <a:gd name="T30" fmla="*/ 156 w 290"/>
                    <a:gd name="T31" fmla="*/ 0 h 1090"/>
                    <a:gd name="T32" fmla="*/ 121 w 290"/>
                    <a:gd name="T33" fmla="*/ 14 h 1090"/>
                    <a:gd name="T34" fmla="*/ 92 w 290"/>
                    <a:gd name="T35" fmla="*/ 70 h 1090"/>
                    <a:gd name="T36" fmla="*/ 85 w 290"/>
                    <a:gd name="T37" fmla="*/ 160 h 1090"/>
                    <a:gd name="T38" fmla="*/ 82 w 290"/>
                    <a:gd name="T39" fmla="*/ 264 h 1090"/>
                    <a:gd name="T40" fmla="*/ 76 w 290"/>
                    <a:gd name="T41" fmla="*/ 332 h 1090"/>
                    <a:gd name="T42" fmla="*/ 67 w 290"/>
                    <a:gd name="T43" fmla="*/ 402 h 1090"/>
                    <a:gd name="T44" fmla="*/ 68 w 290"/>
                    <a:gd name="T45" fmla="*/ 485 h 1090"/>
                    <a:gd name="T46" fmla="*/ 64 w 290"/>
                    <a:gd name="T47" fmla="*/ 580 h 1090"/>
                    <a:gd name="T48" fmla="*/ 51 w 290"/>
                    <a:gd name="T49" fmla="*/ 651 h 1090"/>
                    <a:gd name="T50" fmla="*/ 37 w 290"/>
                    <a:gd name="T51" fmla="*/ 765 h 1090"/>
                    <a:gd name="T52" fmla="*/ 19 w 290"/>
                    <a:gd name="T53" fmla="*/ 885 h 1090"/>
                    <a:gd name="T54" fmla="*/ 3 w 290"/>
                    <a:gd name="T55" fmla="*/ 986 h 1090"/>
                    <a:gd name="T56" fmla="*/ 0 w 290"/>
                    <a:gd name="T57" fmla="*/ 1090 h 1090"/>
                    <a:gd name="T58" fmla="*/ 266 w 290"/>
                    <a:gd name="T59" fmla="*/ 1085 h 1090"/>
                    <a:gd name="T60" fmla="*/ 284 w 290"/>
                    <a:gd name="T61" fmla="*/ 1005 h 10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90" h="1090">
                      <a:moveTo>
                        <a:pt x="284" y="1005"/>
                      </a:moveTo>
                      <a:lnTo>
                        <a:pt x="289" y="947"/>
                      </a:lnTo>
                      <a:lnTo>
                        <a:pt x="290" y="818"/>
                      </a:lnTo>
                      <a:lnTo>
                        <a:pt x="281" y="691"/>
                      </a:lnTo>
                      <a:lnTo>
                        <a:pt x="275" y="635"/>
                      </a:lnTo>
                      <a:lnTo>
                        <a:pt x="271" y="594"/>
                      </a:lnTo>
                      <a:lnTo>
                        <a:pt x="271" y="505"/>
                      </a:lnTo>
                      <a:lnTo>
                        <a:pt x="276" y="406"/>
                      </a:lnTo>
                      <a:lnTo>
                        <a:pt x="275" y="332"/>
                      </a:lnTo>
                      <a:lnTo>
                        <a:pt x="273" y="276"/>
                      </a:lnTo>
                      <a:lnTo>
                        <a:pt x="262" y="166"/>
                      </a:lnTo>
                      <a:lnTo>
                        <a:pt x="253" y="88"/>
                      </a:lnTo>
                      <a:lnTo>
                        <a:pt x="236" y="24"/>
                      </a:lnTo>
                      <a:lnTo>
                        <a:pt x="214" y="3"/>
                      </a:lnTo>
                      <a:lnTo>
                        <a:pt x="186" y="1"/>
                      </a:lnTo>
                      <a:lnTo>
                        <a:pt x="156" y="0"/>
                      </a:lnTo>
                      <a:lnTo>
                        <a:pt x="121" y="14"/>
                      </a:lnTo>
                      <a:lnTo>
                        <a:pt x="92" y="70"/>
                      </a:lnTo>
                      <a:lnTo>
                        <a:pt x="85" y="160"/>
                      </a:lnTo>
                      <a:lnTo>
                        <a:pt x="82" y="264"/>
                      </a:lnTo>
                      <a:lnTo>
                        <a:pt x="76" y="332"/>
                      </a:lnTo>
                      <a:lnTo>
                        <a:pt x="67" y="402"/>
                      </a:lnTo>
                      <a:lnTo>
                        <a:pt x="68" y="485"/>
                      </a:lnTo>
                      <a:lnTo>
                        <a:pt x="64" y="580"/>
                      </a:lnTo>
                      <a:lnTo>
                        <a:pt x="51" y="651"/>
                      </a:lnTo>
                      <a:lnTo>
                        <a:pt x="37" y="765"/>
                      </a:lnTo>
                      <a:lnTo>
                        <a:pt x="19" y="885"/>
                      </a:lnTo>
                      <a:lnTo>
                        <a:pt x="3" y="986"/>
                      </a:lnTo>
                      <a:lnTo>
                        <a:pt x="0" y="1090"/>
                      </a:lnTo>
                      <a:lnTo>
                        <a:pt x="266" y="1085"/>
                      </a:lnTo>
                      <a:lnTo>
                        <a:pt x="284" y="1005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61" name="Freeform 141">
                  <a:extLst>
                    <a:ext uri="{FF2B5EF4-FFF2-40B4-BE49-F238E27FC236}">
                      <a16:creationId xmlns:a16="http://schemas.microsoft.com/office/drawing/2014/main" id="{CC990F96-F085-B651-8D38-88C0632503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8" y="1156"/>
                  <a:ext cx="31" cy="4"/>
                </a:xfrm>
                <a:custGeom>
                  <a:avLst/>
                  <a:gdLst>
                    <a:gd name="T0" fmla="*/ 221 w 221"/>
                    <a:gd name="T1" fmla="*/ 14 h 28"/>
                    <a:gd name="T2" fmla="*/ 156 w 221"/>
                    <a:gd name="T3" fmla="*/ 24 h 28"/>
                    <a:gd name="T4" fmla="*/ 104 w 221"/>
                    <a:gd name="T5" fmla="*/ 28 h 28"/>
                    <a:gd name="T6" fmla="*/ 35 w 221"/>
                    <a:gd name="T7" fmla="*/ 14 h 28"/>
                    <a:gd name="T8" fmla="*/ 0 w 221"/>
                    <a:gd name="T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1" h="28">
                      <a:moveTo>
                        <a:pt x="221" y="14"/>
                      </a:moveTo>
                      <a:lnTo>
                        <a:pt x="156" y="24"/>
                      </a:lnTo>
                      <a:lnTo>
                        <a:pt x="104" y="28"/>
                      </a:lnTo>
                      <a:lnTo>
                        <a:pt x="35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62" name="Freeform 142">
                  <a:extLst>
                    <a:ext uri="{FF2B5EF4-FFF2-40B4-BE49-F238E27FC236}">
                      <a16:creationId xmlns:a16="http://schemas.microsoft.com/office/drawing/2014/main" id="{D30FF26A-70BD-934E-5123-5871656EC6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2" y="1264"/>
                  <a:ext cx="26" cy="2"/>
                </a:xfrm>
                <a:custGeom>
                  <a:avLst/>
                  <a:gdLst>
                    <a:gd name="T0" fmla="*/ 0 w 181"/>
                    <a:gd name="T1" fmla="*/ 0 h 14"/>
                    <a:gd name="T2" fmla="*/ 70 w 181"/>
                    <a:gd name="T3" fmla="*/ 14 h 14"/>
                    <a:gd name="T4" fmla="*/ 146 w 181"/>
                    <a:gd name="T5" fmla="*/ 14 h 14"/>
                    <a:gd name="T6" fmla="*/ 181 w 181"/>
                    <a:gd name="T7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1" h="14">
                      <a:moveTo>
                        <a:pt x="0" y="0"/>
                      </a:moveTo>
                      <a:lnTo>
                        <a:pt x="70" y="14"/>
                      </a:lnTo>
                      <a:lnTo>
                        <a:pt x="146" y="14"/>
                      </a:lnTo>
                      <a:lnTo>
                        <a:pt x="181" y="7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63" name="Freeform 143">
                  <a:extLst>
                    <a:ext uri="{FF2B5EF4-FFF2-40B4-BE49-F238E27FC236}">
                      <a16:creationId xmlns:a16="http://schemas.microsoft.com/office/drawing/2014/main" id="{7EF7AF96-DC46-B47B-8493-6361EDAD21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8" y="1104"/>
                  <a:ext cx="53" cy="72"/>
                </a:xfrm>
                <a:custGeom>
                  <a:avLst/>
                  <a:gdLst>
                    <a:gd name="T0" fmla="*/ 370 w 370"/>
                    <a:gd name="T1" fmla="*/ 97 h 501"/>
                    <a:gd name="T2" fmla="*/ 362 w 370"/>
                    <a:gd name="T3" fmla="*/ 159 h 501"/>
                    <a:gd name="T4" fmla="*/ 331 w 370"/>
                    <a:gd name="T5" fmla="*/ 214 h 501"/>
                    <a:gd name="T6" fmla="*/ 276 w 370"/>
                    <a:gd name="T7" fmla="*/ 266 h 501"/>
                    <a:gd name="T8" fmla="*/ 239 w 370"/>
                    <a:gd name="T9" fmla="*/ 279 h 501"/>
                    <a:gd name="T10" fmla="*/ 209 w 370"/>
                    <a:gd name="T11" fmla="*/ 294 h 501"/>
                    <a:gd name="T12" fmla="*/ 191 w 370"/>
                    <a:gd name="T13" fmla="*/ 344 h 501"/>
                    <a:gd name="T14" fmla="*/ 163 w 370"/>
                    <a:gd name="T15" fmla="*/ 414 h 501"/>
                    <a:gd name="T16" fmla="*/ 132 w 370"/>
                    <a:gd name="T17" fmla="*/ 480 h 501"/>
                    <a:gd name="T18" fmla="*/ 97 w 370"/>
                    <a:gd name="T19" fmla="*/ 501 h 501"/>
                    <a:gd name="T20" fmla="*/ 46 w 370"/>
                    <a:gd name="T21" fmla="*/ 501 h 501"/>
                    <a:gd name="T22" fmla="*/ 14 w 370"/>
                    <a:gd name="T23" fmla="*/ 486 h 501"/>
                    <a:gd name="T24" fmla="*/ 0 w 370"/>
                    <a:gd name="T25" fmla="*/ 446 h 501"/>
                    <a:gd name="T26" fmla="*/ 3 w 370"/>
                    <a:gd name="T27" fmla="*/ 401 h 501"/>
                    <a:gd name="T28" fmla="*/ 19 w 370"/>
                    <a:gd name="T29" fmla="*/ 318 h 501"/>
                    <a:gd name="T30" fmla="*/ 52 w 370"/>
                    <a:gd name="T31" fmla="*/ 251 h 501"/>
                    <a:gd name="T32" fmla="*/ 90 w 370"/>
                    <a:gd name="T33" fmla="*/ 193 h 501"/>
                    <a:gd name="T34" fmla="*/ 160 w 370"/>
                    <a:gd name="T35" fmla="*/ 69 h 501"/>
                    <a:gd name="T36" fmla="*/ 207 w 370"/>
                    <a:gd name="T37" fmla="*/ 14 h 501"/>
                    <a:gd name="T38" fmla="*/ 269 w 370"/>
                    <a:gd name="T39" fmla="*/ 0 h 501"/>
                    <a:gd name="T40" fmla="*/ 305 w 370"/>
                    <a:gd name="T41" fmla="*/ 9 h 501"/>
                    <a:gd name="T42" fmla="*/ 331 w 370"/>
                    <a:gd name="T43" fmla="*/ 28 h 501"/>
                    <a:gd name="T44" fmla="*/ 357 w 370"/>
                    <a:gd name="T45" fmla="*/ 61 h 501"/>
                    <a:gd name="T46" fmla="*/ 370 w 370"/>
                    <a:gd name="T47" fmla="*/ 97 h 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70" h="501">
                      <a:moveTo>
                        <a:pt x="370" y="97"/>
                      </a:moveTo>
                      <a:lnTo>
                        <a:pt x="362" y="159"/>
                      </a:lnTo>
                      <a:lnTo>
                        <a:pt x="331" y="214"/>
                      </a:lnTo>
                      <a:lnTo>
                        <a:pt x="276" y="266"/>
                      </a:lnTo>
                      <a:lnTo>
                        <a:pt x="239" y="279"/>
                      </a:lnTo>
                      <a:lnTo>
                        <a:pt x="209" y="294"/>
                      </a:lnTo>
                      <a:lnTo>
                        <a:pt x="191" y="344"/>
                      </a:lnTo>
                      <a:lnTo>
                        <a:pt x="163" y="414"/>
                      </a:lnTo>
                      <a:lnTo>
                        <a:pt x="132" y="480"/>
                      </a:lnTo>
                      <a:lnTo>
                        <a:pt x="97" y="501"/>
                      </a:lnTo>
                      <a:lnTo>
                        <a:pt x="46" y="501"/>
                      </a:lnTo>
                      <a:lnTo>
                        <a:pt x="14" y="486"/>
                      </a:lnTo>
                      <a:lnTo>
                        <a:pt x="0" y="446"/>
                      </a:lnTo>
                      <a:lnTo>
                        <a:pt x="3" y="401"/>
                      </a:lnTo>
                      <a:lnTo>
                        <a:pt x="19" y="318"/>
                      </a:lnTo>
                      <a:lnTo>
                        <a:pt x="52" y="251"/>
                      </a:lnTo>
                      <a:lnTo>
                        <a:pt x="90" y="193"/>
                      </a:lnTo>
                      <a:lnTo>
                        <a:pt x="160" y="69"/>
                      </a:lnTo>
                      <a:lnTo>
                        <a:pt x="207" y="14"/>
                      </a:lnTo>
                      <a:lnTo>
                        <a:pt x="269" y="0"/>
                      </a:lnTo>
                      <a:lnTo>
                        <a:pt x="305" y="9"/>
                      </a:lnTo>
                      <a:lnTo>
                        <a:pt x="331" y="28"/>
                      </a:lnTo>
                      <a:lnTo>
                        <a:pt x="357" y="61"/>
                      </a:lnTo>
                      <a:lnTo>
                        <a:pt x="370" y="9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64" name="Freeform 144">
                  <a:extLst>
                    <a:ext uri="{FF2B5EF4-FFF2-40B4-BE49-F238E27FC236}">
                      <a16:creationId xmlns:a16="http://schemas.microsoft.com/office/drawing/2014/main" id="{7A0E18B0-58CC-9C95-133A-45E7AAD56C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8" y="1163"/>
                  <a:ext cx="14" cy="17"/>
                </a:xfrm>
                <a:custGeom>
                  <a:avLst/>
                  <a:gdLst>
                    <a:gd name="T0" fmla="*/ 17 w 98"/>
                    <a:gd name="T1" fmla="*/ 0 h 114"/>
                    <a:gd name="T2" fmla="*/ 57 w 98"/>
                    <a:gd name="T3" fmla="*/ 0 h 114"/>
                    <a:gd name="T4" fmla="*/ 96 w 98"/>
                    <a:gd name="T5" fmla="*/ 14 h 114"/>
                    <a:gd name="T6" fmla="*/ 98 w 98"/>
                    <a:gd name="T7" fmla="*/ 59 h 114"/>
                    <a:gd name="T8" fmla="*/ 86 w 98"/>
                    <a:gd name="T9" fmla="*/ 92 h 114"/>
                    <a:gd name="T10" fmla="*/ 48 w 98"/>
                    <a:gd name="T11" fmla="*/ 114 h 114"/>
                    <a:gd name="T12" fmla="*/ 21 w 98"/>
                    <a:gd name="T13" fmla="*/ 102 h 114"/>
                    <a:gd name="T14" fmla="*/ 11 w 98"/>
                    <a:gd name="T15" fmla="*/ 83 h 114"/>
                    <a:gd name="T16" fmla="*/ 0 w 98"/>
                    <a:gd name="T17" fmla="*/ 54 h 114"/>
                    <a:gd name="T18" fmla="*/ 4 w 98"/>
                    <a:gd name="T19" fmla="*/ 16 h 114"/>
                    <a:gd name="T20" fmla="*/ 17 w 98"/>
                    <a:gd name="T2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8" h="114">
                      <a:moveTo>
                        <a:pt x="17" y="0"/>
                      </a:moveTo>
                      <a:lnTo>
                        <a:pt x="57" y="0"/>
                      </a:lnTo>
                      <a:lnTo>
                        <a:pt x="96" y="14"/>
                      </a:lnTo>
                      <a:lnTo>
                        <a:pt x="98" y="59"/>
                      </a:lnTo>
                      <a:lnTo>
                        <a:pt x="86" y="92"/>
                      </a:lnTo>
                      <a:lnTo>
                        <a:pt x="48" y="114"/>
                      </a:lnTo>
                      <a:lnTo>
                        <a:pt x="21" y="102"/>
                      </a:lnTo>
                      <a:lnTo>
                        <a:pt x="11" y="83"/>
                      </a:lnTo>
                      <a:lnTo>
                        <a:pt x="0" y="54"/>
                      </a:lnTo>
                      <a:lnTo>
                        <a:pt x="4" y="16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65" name="Freeform 145">
                  <a:extLst>
                    <a:ext uri="{FF2B5EF4-FFF2-40B4-BE49-F238E27FC236}">
                      <a16:creationId xmlns:a16="http://schemas.microsoft.com/office/drawing/2014/main" id="{3A6142A6-25AD-024D-8F67-F2CA18EBC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" y="1083"/>
                  <a:ext cx="45" cy="90"/>
                </a:xfrm>
                <a:custGeom>
                  <a:avLst/>
                  <a:gdLst>
                    <a:gd name="T0" fmla="*/ 317 w 317"/>
                    <a:gd name="T1" fmla="*/ 90 h 626"/>
                    <a:gd name="T2" fmla="*/ 303 w 317"/>
                    <a:gd name="T3" fmla="*/ 48 h 626"/>
                    <a:gd name="T4" fmla="*/ 280 w 317"/>
                    <a:gd name="T5" fmla="*/ 18 h 626"/>
                    <a:gd name="T6" fmla="*/ 245 w 317"/>
                    <a:gd name="T7" fmla="*/ 7 h 626"/>
                    <a:gd name="T8" fmla="*/ 200 w 317"/>
                    <a:gd name="T9" fmla="*/ 0 h 626"/>
                    <a:gd name="T10" fmla="*/ 138 w 317"/>
                    <a:gd name="T11" fmla="*/ 21 h 626"/>
                    <a:gd name="T12" fmla="*/ 92 w 317"/>
                    <a:gd name="T13" fmla="*/ 49 h 626"/>
                    <a:gd name="T14" fmla="*/ 53 w 317"/>
                    <a:gd name="T15" fmla="*/ 118 h 626"/>
                    <a:gd name="T16" fmla="*/ 30 w 317"/>
                    <a:gd name="T17" fmla="*/ 277 h 626"/>
                    <a:gd name="T18" fmla="*/ 3 w 317"/>
                    <a:gd name="T19" fmla="*/ 394 h 626"/>
                    <a:gd name="T20" fmla="*/ 0 w 317"/>
                    <a:gd name="T21" fmla="*/ 512 h 626"/>
                    <a:gd name="T22" fmla="*/ 8 w 317"/>
                    <a:gd name="T23" fmla="*/ 567 h 626"/>
                    <a:gd name="T24" fmla="*/ 33 w 317"/>
                    <a:gd name="T25" fmla="*/ 608 h 626"/>
                    <a:gd name="T26" fmla="*/ 91 w 317"/>
                    <a:gd name="T27" fmla="*/ 626 h 626"/>
                    <a:gd name="T28" fmla="*/ 145 w 317"/>
                    <a:gd name="T29" fmla="*/ 601 h 626"/>
                    <a:gd name="T30" fmla="*/ 173 w 317"/>
                    <a:gd name="T31" fmla="*/ 539 h 626"/>
                    <a:gd name="T32" fmla="*/ 193 w 317"/>
                    <a:gd name="T33" fmla="*/ 436 h 626"/>
                    <a:gd name="T34" fmla="*/ 221 w 317"/>
                    <a:gd name="T35" fmla="*/ 341 h 626"/>
                    <a:gd name="T36" fmla="*/ 267 w 317"/>
                    <a:gd name="T37" fmla="*/ 253 h 626"/>
                    <a:gd name="T38" fmla="*/ 300 w 317"/>
                    <a:gd name="T39" fmla="*/ 155 h 626"/>
                    <a:gd name="T40" fmla="*/ 317 w 317"/>
                    <a:gd name="T41" fmla="*/ 90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17" h="626">
                      <a:moveTo>
                        <a:pt x="317" y="90"/>
                      </a:moveTo>
                      <a:lnTo>
                        <a:pt x="303" y="48"/>
                      </a:lnTo>
                      <a:lnTo>
                        <a:pt x="280" y="18"/>
                      </a:lnTo>
                      <a:lnTo>
                        <a:pt x="245" y="7"/>
                      </a:lnTo>
                      <a:lnTo>
                        <a:pt x="200" y="0"/>
                      </a:lnTo>
                      <a:lnTo>
                        <a:pt x="138" y="21"/>
                      </a:lnTo>
                      <a:lnTo>
                        <a:pt x="92" y="49"/>
                      </a:lnTo>
                      <a:lnTo>
                        <a:pt x="53" y="118"/>
                      </a:lnTo>
                      <a:lnTo>
                        <a:pt x="30" y="277"/>
                      </a:lnTo>
                      <a:lnTo>
                        <a:pt x="3" y="394"/>
                      </a:lnTo>
                      <a:lnTo>
                        <a:pt x="0" y="512"/>
                      </a:lnTo>
                      <a:lnTo>
                        <a:pt x="8" y="567"/>
                      </a:lnTo>
                      <a:lnTo>
                        <a:pt x="33" y="608"/>
                      </a:lnTo>
                      <a:lnTo>
                        <a:pt x="91" y="626"/>
                      </a:lnTo>
                      <a:lnTo>
                        <a:pt x="145" y="601"/>
                      </a:lnTo>
                      <a:lnTo>
                        <a:pt x="173" y="539"/>
                      </a:lnTo>
                      <a:lnTo>
                        <a:pt x="193" y="436"/>
                      </a:lnTo>
                      <a:lnTo>
                        <a:pt x="221" y="341"/>
                      </a:lnTo>
                      <a:lnTo>
                        <a:pt x="267" y="253"/>
                      </a:lnTo>
                      <a:lnTo>
                        <a:pt x="300" y="155"/>
                      </a:lnTo>
                      <a:lnTo>
                        <a:pt x="317" y="9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66" name="Freeform 146">
                  <a:extLst>
                    <a:ext uri="{FF2B5EF4-FFF2-40B4-BE49-F238E27FC236}">
                      <a16:creationId xmlns:a16="http://schemas.microsoft.com/office/drawing/2014/main" id="{10652783-9C03-2CE8-B414-ADF832E099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4" y="1147"/>
                  <a:ext cx="19" cy="21"/>
                </a:xfrm>
                <a:custGeom>
                  <a:avLst/>
                  <a:gdLst>
                    <a:gd name="T0" fmla="*/ 131 w 132"/>
                    <a:gd name="T1" fmla="*/ 24 h 152"/>
                    <a:gd name="T2" fmla="*/ 132 w 132"/>
                    <a:gd name="T3" fmla="*/ 80 h 152"/>
                    <a:gd name="T4" fmla="*/ 113 w 132"/>
                    <a:gd name="T5" fmla="*/ 137 h 152"/>
                    <a:gd name="T6" fmla="*/ 78 w 132"/>
                    <a:gd name="T7" fmla="*/ 152 h 152"/>
                    <a:gd name="T8" fmla="*/ 26 w 132"/>
                    <a:gd name="T9" fmla="*/ 137 h 152"/>
                    <a:gd name="T10" fmla="*/ 10 w 132"/>
                    <a:gd name="T11" fmla="*/ 111 h 152"/>
                    <a:gd name="T12" fmla="*/ 2 w 132"/>
                    <a:gd name="T13" fmla="*/ 81 h 152"/>
                    <a:gd name="T14" fmla="*/ 0 w 132"/>
                    <a:gd name="T15" fmla="*/ 39 h 152"/>
                    <a:gd name="T16" fmla="*/ 22 w 132"/>
                    <a:gd name="T17" fmla="*/ 10 h 152"/>
                    <a:gd name="T18" fmla="*/ 92 w 132"/>
                    <a:gd name="T19" fmla="*/ 0 h 152"/>
                    <a:gd name="T20" fmla="*/ 131 w 132"/>
                    <a:gd name="T21" fmla="*/ 24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2" h="152">
                      <a:moveTo>
                        <a:pt x="131" y="24"/>
                      </a:moveTo>
                      <a:lnTo>
                        <a:pt x="132" y="80"/>
                      </a:lnTo>
                      <a:lnTo>
                        <a:pt x="113" y="137"/>
                      </a:lnTo>
                      <a:lnTo>
                        <a:pt x="78" y="152"/>
                      </a:lnTo>
                      <a:lnTo>
                        <a:pt x="26" y="137"/>
                      </a:lnTo>
                      <a:lnTo>
                        <a:pt x="10" y="111"/>
                      </a:lnTo>
                      <a:lnTo>
                        <a:pt x="2" y="81"/>
                      </a:lnTo>
                      <a:lnTo>
                        <a:pt x="0" y="39"/>
                      </a:lnTo>
                      <a:lnTo>
                        <a:pt x="22" y="10"/>
                      </a:lnTo>
                      <a:lnTo>
                        <a:pt x="92" y="0"/>
                      </a:lnTo>
                      <a:lnTo>
                        <a:pt x="131" y="24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67" name="Freeform 147">
                  <a:extLst>
                    <a:ext uri="{FF2B5EF4-FFF2-40B4-BE49-F238E27FC236}">
                      <a16:creationId xmlns:a16="http://schemas.microsoft.com/office/drawing/2014/main" id="{121B4C4D-17AC-4B9A-3972-77DB263CF1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3" y="1089"/>
                  <a:ext cx="83" cy="135"/>
                </a:xfrm>
                <a:custGeom>
                  <a:avLst/>
                  <a:gdLst>
                    <a:gd name="T0" fmla="*/ 242 w 578"/>
                    <a:gd name="T1" fmla="*/ 117 h 941"/>
                    <a:gd name="T2" fmla="*/ 326 w 578"/>
                    <a:gd name="T3" fmla="*/ 97 h 941"/>
                    <a:gd name="T4" fmla="*/ 381 w 578"/>
                    <a:gd name="T5" fmla="*/ 62 h 941"/>
                    <a:gd name="T6" fmla="*/ 450 w 578"/>
                    <a:gd name="T7" fmla="*/ 21 h 941"/>
                    <a:gd name="T8" fmla="*/ 526 w 578"/>
                    <a:gd name="T9" fmla="*/ 0 h 941"/>
                    <a:gd name="T10" fmla="*/ 554 w 578"/>
                    <a:gd name="T11" fmla="*/ 10 h 941"/>
                    <a:gd name="T12" fmla="*/ 574 w 578"/>
                    <a:gd name="T13" fmla="*/ 33 h 941"/>
                    <a:gd name="T14" fmla="*/ 578 w 578"/>
                    <a:gd name="T15" fmla="*/ 71 h 941"/>
                    <a:gd name="T16" fmla="*/ 567 w 578"/>
                    <a:gd name="T17" fmla="*/ 117 h 941"/>
                    <a:gd name="T18" fmla="*/ 557 w 578"/>
                    <a:gd name="T19" fmla="*/ 158 h 941"/>
                    <a:gd name="T20" fmla="*/ 526 w 578"/>
                    <a:gd name="T21" fmla="*/ 207 h 941"/>
                    <a:gd name="T22" fmla="*/ 454 w 578"/>
                    <a:gd name="T23" fmla="*/ 276 h 941"/>
                    <a:gd name="T24" fmla="*/ 402 w 578"/>
                    <a:gd name="T25" fmla="*/ 311 h 941"/>
                    <a:gd name="T26" fmla="*/ 360 w 578"/>
                    <a:gd name="T27" fmla="*/ 331 h 941"/>
                    <a:gd name="T28" fmla="*/ 367 w 578"/>
                    <a:gd name="T29" fmla="*/ 407 h 941"/>
                    <a:gd name="T30" fmla="*/ 374 w 578"/>
                    <a:gd name="T31" fmla="*/ 477 h 941"/>
                    <a:gd name="T32" fmla="*/ 367 w 578"/>
                    <a:gd name="T33" fmla="*/ 580 h 941"/>
                    <a:gd name="T34" fmla="*/ 353 w 578"/>
                    <a:gd name="T35" fmla="*/ 642 h 941"/>
                    <a:gd name="T36" fmla="*/ 347 w 578"/>
                    <a:gd name="T37" fmla="*/ 705 h 941"/>
                    <a:gd name="T38" fmla="*/ 315 w 578"/>
                    <a:gd name="T39" fmla="*/ 769 h 941"/>
                    <a:gd name="T40" fmla="*/ 287 w 578"/>
                    <a:gd name="T41" fmla="*/ 815 h 941"/>
                    <a:gd name="T42" fmla="*/ 235 w 578"/>
                    <a:gd name="T43" fmla="*/ 859 h 941"/>
                    <a:gd name="T44" fmla="*/ 187 w 578"/>
                    <a:gd name="T45" fmla="*/ 899 h 941"/>
                    <a:gd name="T46" fmla="*/ 135 w 578"/>
                    <a:gd name="T47" fmla="*/ 926 h 941"/>
                    <a:gd name="T48" fmla="*/ 97 w 578"/>
                    <a:gd name="T49" fmla="*/ 941 h 941"/>
                    <a:gd name="T50" fmla="*/ 62 w 578"/>
                    <a:gd name="T51" fmla="*/ 865 h 941"/>
                    <a:gd name="T52" fmla="*/ 42 w 578"/>
                    <a:gd name="T53" fmla="*/ 787 h 941"/>
                    <a:gd name="T54" fmla="*/ 7 w 578"/>
                    <a:gd name="T55" fmla="*/ 670 h 941"/>
                    <a:gd name="T56" fmla="*/ 0 w 578"/>
                    <a:gd name="T57" fmla="*/ 615 h 941"/>
                    <a:gd name="T58" fmla="*/ 28 w 578"/>
                    <a:gd name="T59" fmla="*/ 525 h 941"/>
                    <a:gd name="T60" fmla="*/ 55 w 578"/>
                    <a:gd name="T61" fmla="*/ 401 h 941"/>
                    <a:gd name="T62" fmla="*/ 90 w 578"/>
                    <a:gd name="T63" fmla="*/ 242 h 941"/>
                    <a:gd name="T64" fmla="*/ 124 w 578"/>
                    <a:gd name="T65" fmla="*/ 166 h 941"/>
                    <a:gd name="T66" fmla="*/ 187 w 578"/>
                    <a:gd name="T67" fmla="*/ 131 h 941"/>
                    <a:gd name="T68" fmla="*/ 242 w 578"/>
                    <a:gd name="T69" fmla="*/ 117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78" h="941">
                      <a:moveTo>
                        <a:pt x="242" y="117"/>
                      </a:moveTo>
                      <a:lnTo>
                        <a:pt x="326" y="97"/>
                      </a:lnTo>
                      <a:lnTo>
                        <a:pt x="381" y="62"/>
                      </a:lnTo>
                      <a:lnTo>
                        <a:pt x="450" y="21"/>
                      </a:lnTo>
                      <a:lnTo>
                        <a:pt x="526" y="0"/>
                      </a:lnTo>
                      <a:lnTo>
                        <a:pt x="554" y="10"/>
                      </a:lnTo>
                      <a:lnTo>
                        <a:pt x="574" y="33"/>
                      </a:lnTo>
                      <a:lnTo>
                        <a:pt x="578" y="71"/>
                      </a:lnTo>
                      <a:lnTo>
                        <a:pt x="567" y="117"/>
                      </a:lnTo>
                      <a:lnTo>
                        <a:pt x="557" y="158"/>
                      </a:lnTo>
                      <a:lnTo>
                        <a:pt x="526" y="207"/>
                      </a:lnTo>
                      <a:lnTo>
                        <a:pt x="454" y="276"/>
                      </a:lnTo>
                      <a:lnTo>
                        <a:pt x="402" y="311"/>
                      </a:lnTo>
                      <a:lnTo>
                        <a:pt x="360" y="331"/>
                      </a:lnTo>
                      <a:lnTo>
                        <a:pt x="367" y="407"/>
                      </a:lnTo>
                      <a:lnTo>
                        <a:pt x="374" y="477"/>
                      </a:lnTo>
                      <a:lnTo>
                        <a:pt x="367" y="580"/>
                      </a:lnTo>
                      <a:lnTo>
                        <a:pt x="353" y="642"/>
                      </a:lnTo>
                      <a:lnTo>
                        <a:pt x="347" y="705"/>
                      </a:lnTo>
                      <a:lnTo>
                        <a:pt x="315" y="769"/>
                      </a:lnTo>
                      <a:lnTo>
                        <a:pt x="287" y="815"/>
                      </a:lnTo>
                      <a:lnTo>
                        <a:pt x="235" y="859"/>
                      </a:lnTo>
                      <a:lnTo>
                        <a:pt x="187" y="899"/>
                      </a:lnTo>
                      <a:lnTo>
                        <a:pt x="135" y="926"/>
                      </a:lnTo>
                      <a:lnTo>
                        <a:pt x="97" y="941"/>
                      </a:lnTo>
                      <a:lnTo>
                        <a:pt x="62" y="865"/>
                      </a:lnTo>
                      <a:lnTo>
                        <a:pt x="42" y="787"/>
                      </a:lnTo>
                      <a:lnTo>
                        <a:pt x="7" y="670"/>
                      </a:lnTo>
                      <a:lnTo>
                        <a:pt x="0" y="615"/>
                      </a:lnTo>
                      <a:lnTo>
                        <a:pt x="28" y="525"/>
                      </a:lnTo>
                      <a:lnTo>
                        <a:pt x="55" y="401"/>
                      </a:lnTo>
                      <a:lnTo>
                        <a:pt x="90" y="242"/>
                      </a:lnTo>
                      <a:lnTo>
                        <a:pt x="124" y="166"/>
                      </a:lnTo>
                      <a:lnTo>
                        <a:pt x="187" y="131"/>
                      </a:lnTo>
                      <a:lnTo>
                        <a:pt x="242" y="11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68" name="Freeform 148">
                  <a:extLst>
                    <a:ext uri="{FF2B5EF4-FFF2-40B4-BE49-F238E27FC236}">
                      <a16:creationId xmlns:a16="http://schemas.microsoft.com/office/drawing/2014/main" id="{D9A9AAA2-DD6B-8DCE-9D0B-66376FFA92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3" y="1090"/>
                  <a:ext cx="30" cy="21"/>
                </a:xfrm>
                <a:custGeom>
                  <a:avLst/>
                  <a:gdLst>
                    <a:gd name="T0" fmla="*/ 0 w 210"/>
                    <a:gd name="T1" fmla="*/ 83 h 149"/>
                    <a:gd name="T2" fmla="*/ 27 w 210"/>
                    <a:gd name="T3" fmla="*/ 135 h 149"/>
                    <a:gd name="T4" fmla="*/ 55 w 210"/>
                    <a:gd name="T5" fmla="*/ 149 h 149"/>
                    <a:gd name="T6" fmla="*/ 120 w 210"/>
                    <a:gd name="T7" fmla="*/ 132 h 149"/>
                    <a:gd name="T8" fmla="*/ 182 w 210"/>
                    <a:gd name="T9" fmla="*/ 104 h 149"/>
                    <a:gd name="T10" fmla="*/ 207 w 210"/>
                    <a:gd name="T11" fmla="*/ 83 h 149"/>
                    <a:gd name="T12" fmla="*/ 210 w 210"/>
                    <a:gd name="T13" fmla="*/ 31 h 149"/>
                    <a:gd name="T14" fmla="*/ 189 w 210"/>
                    <a:gd name="T15" fmla="*/ 0 h 149"/>
                    <a:gd name="T16" fmla="*/ 141 w 210"/>
                    <a:gd name="T17" fmla="*/ 4 h 149"/>
                    <a:gd name="T18" fmla="*/ 103 w 210"/>
                    <a:gd name="T19" fmla="*/ 20 h 149"/>
                    <a:gd name="T20" fmla="*/ 62 w 210"/>
                    <a:gd name="T21" fmla="*/ 41 h 149"/>
                    <a:gd name="T22" fmla="*/ 0 w 210"/>
                    <a:gd name="T23" fmla="*/ 83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0" h="149">
                      <a:moveTo>
                        <a:pt x="0" y="83"/>
                      </a:moveTo>
                      <a:lnTo>
                        <a:pt x="27" y="135"/>
                      </a:lnTo>
                      <a:lnTo>
                        <a:pt x="55" y="149"/>
                      </a:lnTo>
                      <a:lnTo>
                        <a:pt x="120" y="132"/>
                      </a:lnTo>
                      <a:lnTo>
                        <a:pt x="182" y="104"/>
                      </a:lnTo>
                      <a:lnTo>
                        <a:pt x="207" y="83"/>
                      </a:lnTo>
                      <a:lnTo>
                        <a:pt x="210" y="31"/>
                      </a:lnTo>
                      <a:lnTo>
                        <a:pt x="189" y="0"/>
                      </a:lnTo>
                      <a:lnTo>
                        <a:pt x="141" y="4"/>
                      </a:lnTo>
                      <a:lnTo>
                        <a:pt x="103" y="20"/>
                      </a:lnTo>
                      <a:lnTo>
                        <a:pt x="62" y="41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69" name="Freeform 149">
                  <a:extLst>
                    <a:ext uri="{FF2B5EF4-FFF2-40B4-BE49-F238E27FC236}">
                      <a16:creationId xmlns:a16="http://schemas.microsoft.com/office/drawing/2014/main" id="{B5E968F5-45DA-6F52-AB85-CA7F650DA2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4" y="1146"/>
                  <a:ext cx="1" cy="6"/>
                </a:xfrm>
                <a:custGeom>
                  <a:avLst/>
                  <a:gdLst>
                    <a:gd name="T0" fmla="*/ 7 w 7"/>
                    <a:gd name="T1" fmla="*/ 42 h 42"/>
                    <a:gd name="T2" fmla="*/ 7 w 7"/>
                    <a:gd name="T3" fmla="*/ 18 h 42"/>
                    <a:gd name="T4" fmla="*/ 0 w 7"/>
                    <a:gd name="T5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42">
                      <a:moveTo>
                        <a:pt x="7" y="42"/>
                      </a:moveTo>
                      <a:lnTo>
                        <a:pt x="7" y="1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56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63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3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5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4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64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564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64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64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94" grpId="0" build="p" autoUpdateAnimBg="0" advAuto="0"/>
      <p:bldP spid="56401" grpId="0" autoUpdateAnimBg="0"/>
      <p:bldP spid="56403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3050</TotalTime>
  <Words>793</Words>
  <Application>Microsoft Office PowerPoint</Application>
  <PresentationFormat>全屏显示(4:3)</PresentationFormat>
  <Paragraphs>126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Times New Roman</vt:lpstr>
      <vt:lpstr>宋体</vt:lpstr>
      <vt:lpstr>楷体_GB2312</vt:lpstr>
      <vt:lpstr>Arial</vt:lpstr>
      <vt:lpstr>Wingdings</vt:lpstr>
      <vt:lpstr>Tahoma</vt:lpstr>
      <vt:lpstr>Symbol</vt:lpstr>
      <vt:lpstr>默认设计模板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第6章(Iterative Techniques for  Solving Linear Systems )</dc:title>
  <dc:creator>lihong</dc:creator>
  <cp:lastModifiedBy>崇浩 唐</cp:lastModifiedBy>
  <cp:revision>129</cp:revision>
  <dcterms:created xsi:type="dcterms:W3CDTF">2001-10-06T06:58:11Z</dcterms:created>
  <dcterms:modified xsi:type="dcterms:W3CDTF">2025-10-26T06:25:49Z</dcterms:modified>
</cp:coreProperties>
</file>