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4" r:id="rId2"/>
    <p:sldId id="328" r:id="rId3"/>
    <p:sldId id="296" r:id="rId4"/>
    <p:sldId id="309" r:id="rId5"/>
    <p:sldId id="299" r:id="rId6"/>
    <p:sldId id="317" r:id="rId7"/>
    <p:sldId id="354" r:id="rId8"/>
    <p:sldId id="300" r:id="rId9"/>
    <p:sldId id="301" r:id="rId10"/>
    <p:sldId id="302" r:id="rId11"/>
    <p:sldId id="303" r:id="rId12"/>
    <p:sldId id="320" r:id="rId13"/>
    <p:sldId id="321" r:id="rId14"/>
    <p:sldId id="322" r:id="rId15"/>
    <p:sldId id="353" r:id="rId16"/>
    <p:sldId id="304" r:id="rId17"/>
    <p:sldId id="349" r:id="rId18"/>
    <p:sldId id="350" r:id="rId19"/>
    <p:sldId id="343" r:id="rId20"/>
    <p:sldId id="344" r:id="rId21"/>
    <p:sldId id="345" r:id="rId22"/>
    <p:sldId id="347" r:id="rId23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669900"/>
    <a:srgbClr val="006600"/>
    <a:srgbClr val="FF3399"/>
    <a:srgbClr val="FF00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50" autoAdjust="0"/>
    <p:restoredTop sz="94625" autoAdjust="0"/>
  </p:normalViewPr>
  <p:slideViewPr>
    <p:cSldViewPr>
      <p:cViewPr varScale="1">
        <p:scale>
          <a:sx n="80" d="100"/>
          <a:sy n="80" d="100"/>
        </p:scale>
        <p:origin x="1982" y="67"/>
      </p:cViewPr>
      <p:guideLst>
        <p:guide orient="horz" pos="2016"/>
        <p:guide pos="32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7E26175-C3E9-671F-5B5E-6A33D75ED3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510EDCC-5DEF-6AE8-C40E-78861F77B7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5D0E28F-5F0F-E99C-FE52-2EE7791A0B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FBCBD211-DA34-8D92-2FD5-977590835E4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D2E9FE12-76DA-40C2-BF4E-71B2493364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C459107-02B6-6AE0-34E0-5DBD00C1A4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1AEB09E-DA68-322A-E286-5ECDE5CAA0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3119836-945B-E6EE-8565-6E281AE2E60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C3F96AEC-4BC7-D374-2E9F-60E0BC3926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07A70AC-2995-015C-58F4-86236D8D3A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E667C1D-66E1-1C02-BB9C-D3C076116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00D190B1-45F9-4BFF-A1F8-64533CE3B9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C6CE5DD-2ABA-C205-A2C4-C87A0074A0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B300D8-8667-5479-0574-9CE26983F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450C0-620F-E279-8F25-4C24FF68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7DB77-8628-2BA2-2E54-29D109DB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C5289-D9FF-CE12-40D0-511EB7F4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4D775-1009-C88A-DCA8-577E2B01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22BD2-6040-51E5-5E80-438CB3AA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55439-F66D-48B4-80AB-3AC13A12A5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7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5A22F-1CA0-D804-C80C-DF92E07C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55464F-7446-7D49-3FE7-F3E69757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B42D1-B3E9-A5CE-1B9F-0A347133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B32AA-D050-11B4-853E-F5FB517D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5A3A7-DE9D-D9F3-3968-50B10F9B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AA946-F4BF-47D7-A3BD-6DB83CE09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29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6AAD99-D931-DDAB-7F23-EEB433975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75B83-45F3-59D7-6B89-4BD56598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3DB1C-7A30-CB6A-34DA-7C442915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6D0F5-218D-A4E3-52B5-E80C03A4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59581-6313-862A-D623-D335D7B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E4488-C99F-4D5B-9157-A796D8B98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09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91E28-A8C0-BAF4-D4DF-3D507E1D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58E07-0D6E-4FA6-2856-82489081D62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5CF5CA-6522-2C31-3EE9-B5848531962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B83D37-B5B7-7DE9-76A0-B882185005C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4122688-C1D5-32FF-71BD-9332F0EA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0989258-21E4-3433-A187-612AC46F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954BF53-6A38-DAA8-CA48-AB96970A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DADDA8-857E-485F-B5CC-01C36A0405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12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A501-E065-5E78-C65C-97CBE3A5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080A1-A7D0-79D6-A20A-6C0BAF42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B6F3-6D21-83BC-7FEB-81C28AD5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672B4-B5EB-E2B6-7654-3169CC10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33A7E-2D84-F047-4D41-DB05EA30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C3F66-1771-451A-B9F2-CAB2E277D7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7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5E637-B9ED-2FB0-CECE-E1167476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17AA9-AED5-5662-3B95-8A94E5D4A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A009F-B549-097B-E4CE-AA3A41B0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72122-04F6-B3DB-7A36-FC3C746F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6FE0F-F4F5-F972-B64C-F6F4C11E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E4C2C-B508-4840-9ADE-A3721ABBFB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0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2692B-1A5D-3858-F503-99EFFB23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530A8-EC0E-BD67-B7B0-D8BFF74A5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C8982-F711-9A35-A8A4-97DC3013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A336A-0086-7FA7-4D94-492C900F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71A51B-24D7-7332-AC97-0E1EBDDF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6A492B-2818-3AD0-86CD-89974443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F2B6E-33E6-42C2-B8BD-92018360DB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0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F3B5C-8A75-8CEF-6626-E08C2C7B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33027-3384-2D82-99B7-8E400504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94DD04-4331-A1C1-DE2C-BABA648A8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B725F5-B4C2-7AE0-E87A-1EC4BF24F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ECE826-D9A6-37BE-9981-93F8389C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6E926D-3DA9-DD11-92DD-3B518100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865874-5504-61AD-AEA9-2891A377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E6406A-AA61-813D-CE64-15A19CBB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71F79-3604-456D-ACB3-6598967F9E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8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F42E8-75B2-F9F1-1B41-1A4D36E5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CD9075-404E-A8D0-8C13-83B2D780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42B754-C673-688C-5B8C-C14C490B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4CCA15-1CD5-A79B-2B78-367F8407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89666-7AAA-4BBF-8D0F-6875CA6B4C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90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D6C39-0DB1-9E8D-52CE-54730C70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4423E-7E6C-0D79-A9D9-AF8B39FD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F2C97-77B5-21DA-3843-64FFEDDE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864E8-1D26-40E7-9BB4-AA57086A7A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54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8BD12-24EF-074E-D79A-272564EB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B826B-39C4-A309-BFF8-B9E6AB6C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01DF3-EE34-B312-27C3-A8D587B09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F7546-5033-D10E-DDC6-A7233E48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F449F-3810-A2C6-1158-C8EBF0B4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83B13-3C4E-692E-3E33-0820A04C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96D4B-50E9-4BE9-BAE4-79659F2F7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86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8198A-41FE-2A32-2569-3C61331D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E3484B-12C0-FE4C-9057-A88CFE68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420F2-F342-C146-952C-FD70EABF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6D493-AFAB-BB37-451C-CB49B853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FFB09-F5B4-5075-7E6C-C356D5D6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2B5CD8-A30D-897E-7C69-84B309D5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9E90B-0662-4476-9E52-ED26C75B3B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6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5FBE05-B8B7-456A-8D12-6F3ABA61F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88CCBF-C284-92C6-E257-385BEFB28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8D3F94-76DD-9928-4977-803E283C6C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9F7B877-E9B5-EAA8-384E-33A8209A3E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544B16-DC08-80BE-08DF-C321A7E342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/>
            </a:lvl1pPr>
          </a:lstStyle>
          <a:p>
            <a:fld id="{395C8FF3-08AF-4738-8C4F-87B684EFBA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4.emf"/><Relationship Id="rId18" Type="http://schemas.openxmlformats.org/officeDocument/2006/relationships/image" Target="../media/image6.emf"/><Relationship Id="rId3" Type="http://schemas.openxmlformats.org/officeDocument/2006/relationships/audio" Target="../media/audio1.wav"/><Relationship Id="rId21" Type="http://schemas.openxmlformats.org/officeDocument/2006/relationships/image" Target="../media/image7.emf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7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emf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image" Target="../media/image3.emf"/><Relationship Id="rId5" Type="http://schemas.openxmlformats.org/officeDocument/2006/relationships/audio" Target="../media/audio3.wav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1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8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68.bin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33" Type="http://schemas.openxmlformats.org/officeDocument/2006/relationships/image" Target="../media/image63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37" Type="http://schemas.openxmlformats.org/officeDocument/2006/relationships/image" Target="../media/image65.wmf"/><Relationship Id="rId5" Type="http://schemas.openxmlformats.org/officeDocument/2006/relationships/audio" Target="../media/audio6.wav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65.bin"/><Relationship Id="rId36" Type="http://schemas.openxmlformats.org/officeDocument/2006/relationships/oleObject" Target="../embeddings/oleObject69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audio" Target="../media/audio7.wav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64.wmf"/><Relationship Id="rId8" Type="http://schemas.openxmlformats.org/officeDocument/2006/relationships/oleObject" Target="../embeddings/oleObject55.bin"/><Relationship Id="rId3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1.wmf"/><Relationship Id="rId26" Type="http://schemas.openxmlformats.org/officeDocument/2006/relationships/image" Target="../media/image75.e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2" Type="http://schemas.openxmlformats.org/officeDocument/2006/relationships/audio" Target="../media/audio3.wav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4.emf"/><Relationship Id="rId32" Type="http://schemas.openxmlformats.org/officeDocument/2006/relationships/image" Target="../media/image78.emf"/><Relationship Id="rId5" Type="http://schemas.openxmlformats.org/officeDocument/2006/relationships/audio" Target="../media/audio5.wav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76.e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6.bin"/><Relationship Id="rId31" Type="http://schemas.openxmlformats.org/officeDocument/2006/relationships/oleObject" Target="../embeddings/oleObject82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9.wmf"/><Relationship Id="rId22" Type="http://schemas.openxmlformats.org/officeDocument/2006/relationships/image" Target="../media/image73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7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5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9.bin"/><Relationship Id="rId2" Type="http://schemas.openxmlformats.org/officeDocument/2006/relationships/audio" Target="../media/audio4.wav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90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3.emf"/><Relationship Id="rId22" Type="http://schemas.openxmlformats.org/officeDocument/2006/relationships/image" Target="../media/image8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audio" Target="../media/audio3.wav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96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9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08.bin"/><Relationship Id="rId26" Type="http://schemas.openxmlformats.org/officeDocument/2006/relationships/image" Target="../media/image107.emf"/><Relationship Id="rId3" Type="http://schemas.openxmlformats.org/officeDocument/2006/relationships/audio" Target="../media/audio2.wav"/><Relationship Id="rId21" Type="http://schemas.openxmlformats.org/officeDocument/2006/relationships/image" Target="../media/image105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3.jpeg"/><Relationship Id="rId25" Type="http://schemas.openxmlformats.org/officeDocument/2006/relationships/oleObject" Target="../embeddings/oleObject111.bin"/><Relationship Id="rId2" Type="http://schemas.openxmlformats.org/officeDocument/2006/relationships/audio" Target="../media/audio4.wav"/><Relationship Id="rId16" Type="http://schemas.openxmlformats.org/officeDocument/2006/relationships/image" Target="../media/image102.emf"/><Relationship Id="rId20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99.emf"/><Relationship Id="rId24" Type="http://schemas.openxmlformats.org/officeDocument/2006/relationships/image" Target="../media/image106.emf"/><Relationship Id="rId5" Type="http://schemas.openxmlformats.org/officeDocument/2006/relationships/image" Target="../media/image21.jpeg"/><Relationship Id="rId15" Type="http://schemas.openxmlformats.org/officeDocument/2006/relationships/image" Target="../media/image101.emf"/><Relationship Id="rId23" Type="http://schemas.openxmlformats.org/officeDocument/2006/relationships/oleObject" Target="../embeddings/oleObject110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4.emf"/><Relationship Id="rId4" Type="http://schemas.openxmlformats.org/officeDocument/2006/relationships/audio" Target="../media/audio1.wav"/><Relationship Id="rId9" Type="http://schemas.openxmlformats.org/officeDocument/2006/relationships/image" Target="../media/image3.emf"/><Relationship Id="rId14" Type="http://schemas.openxmlformats.org/officeDocument/2006/relationships/oleObject" Target="../embeddings/oleObject107.bin"/><Relationship Id="rId22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45.jpeg"/><Relationship Id="rId18" Type="http://schemas.openxmlformats.org/officeDocument/2006/relationships/oleObject" Target="../embeddings/oleObject117.bin"/><Relationship Id="rId3" Type="http://schemas.openxmlformats.org/officeDocument/2006/relationships/audio" Target="../media/audio9.wav"/><Relationship Id="rId21" Type="http://schemas.openxmlformats.org/officeDocument/2006/relationships/image" Target="../media/image114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0.emf"/><Relationship Id="rId17" Type="http://schemas.openxmlformats.org/officeDocument/2006/relationships/image" Target="../media/image112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jpeg"/><Relationship Id="rId11" Type="http://schemas.openxmlformats.org/officeDocument/2006/relationships/oleObject" Target="../embeddings/oleObject114.bin"/><Relationship Id="rId5" Type="http://schemas.openxmlformats.org/officeDocument/2006/relationships/audio" Target="../media/audio1.wav"/><Relationship Id="rId15" Type="http://schemas.openxmlformats.org/officeDocument/2006/relationships/image" Target="../media/image111.wmf"/><Relationship Id="rId23" Type="http://schemas.openxmlformats.org/officeDocument/2006/relationships/image" Target="../media/image115.wmf"/><Relationship Id="rId10" Type="http://schemas.openxmlformats.org/officeDocument/2006/relationships/image" Target="../media/image109.emf"/><Relationship Id="rId19" Type="http://schemas.openxmlformats.org/officeDocument/2006/relationships/image" Target="../media/image113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20.emf"/><Relationship Id="rId18" Type="http://schemas.openxmlformats.org/officeDocument/2006/relationships/oleObject" Target="../embeddings/oleObject127.bin"/><Relationship Id="rId3" Type="http://schemas.openxmlformats.org/officeDocument/2006/relationships/audio" Target="../media/audio4.wav"/><Relationship Id="rId21" Type="http://schemas.openxmlformats.org/officeDocument/2006/relationships/image" Target="../media/image124.e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22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9.emf"/><Relationship Id="rId24" Type="http://schemas.openxmlformats.org/officeDocument/2006/relationships/oleObject" Target="../embeddings/oleObject130.bin"/><Relationship Id="rId5" Type="http://schemas.openxmlformats.org/officeDocument/2006/relationships/audio" Target="../media/audio2.wav"/><Relationship Id="rId15" Type="http://schemas.openxmlformats.org/officeDocument/2006/relationships/image" Target="../media/image121.emf"/><Relationship Id="rId23" Type="http://schemas.openxmlformats.org/officeDocument/2006/relationships/image" Target="../media/image125.e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23.emf"/><Relationship Id="rId4" Type="http://schemas.openxmlformats.org/officeDocument/2006/relationships/audio" Target="../media/audio1.wav"/><Relationship Id="rId9" Type="http://schemas.openxmlformats.org/officeDocument/2006/relationships/image" Target="../media/image118.e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29.emf"/><Relationship Id="rId18" Type="http://schemas.openxmlformats.org/officeDocument/2006/relationships/oleObject" Target="../embeddings/oleObject137.bin"/><Relationship Id="rId3" Type="http://schemas.openxmlformats.org/officeDocument/2006/relationships/audio" Target="../media/audio4.wav"/><Relationship Id="rId7" Type="http://schemas.openxmlformats.org/officeDocument/2006/relationships/image" Target="../media/image126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1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28.emf"/><Relationship Id="rId5" Type="http://schemas.openxmlformats.org/officeDocument/2006/relationships/audio" Target="../media/audio6.wav"/><Relationship Id="rId15" Type="http://schemas.openxmlformats.org/officeDocument/2006/relationships/image" Target="../media/image130.e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2.wmf"/><Relationship Id="rId4" Type="http://schemas.openxmlformats.org/officeDocument/2006/relationships/audio" Target="../media/audio2.wav"/><Relationship Id="rId9" Type="http://schemas.openxmlformats.org/officeDocument/2006/relationships/image" Target="../media/image127.emf"/><Relationship Id="rId14" Type="http://schemas.openxmlformats.org/officeDocument/2006/relationships/oleObject" Target="../embeddings/oleObject1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9.emf"/><Relationship Id="rId26" Type="http://schemas.openxmlformats.org/officeDocument/2006/relationships/oleObject" Target="../embeddings/oleObject150.bin"/><Relationship Id="rId3" Type="http://schemas.openxmlformats.org/officeDocument/2006/relationships/audio" Target="../media/audio4.wav"/><Relationship Id="rId21" Type="http://schemas.openxmlformats.org/officeDocument/2006/relationships/image" Target="../media/image140.emf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45.bin"/><Relationship Id="rId25" Type="http://schemas.openxmlformats.org/officeDocument/2006/relationships/image" Target="../media/image142.wmf"/><Relationship Id="rId2" Type="http://schemas.openxmlformats.org/officeDocument/2006/relationships/audio" Target="../media/audio2.wav"/><Relationship Id="rId16" Type="http://schemas.openxmlformats.org/officeDocument/2006/relationships/image" Target="../media/image138.emf"/><Relationship Id="rId20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49.bin"/><Relationship Id="rId5" Type="http://schemas.openxmlformats.org/officeDocument/2006/relationships/image" Target="../media/image133.emf"/><Relationship Id="rId15" Type="http://schemas.openxmlformats.org/officeDocument/2006/relationships/oleObject" Target="../embeddings/oleObject144.bin"/><Relationship Id="rId23" Type="http://schemas.openxmlformats.org/officeDocument/2006/relationships/image" Target="../media/image141.emf"/><Relationship Id="rId28" Type="http://schemas.openxmlformats.org/officeDocument/2006/relationships/image" Target="../media/image144.png"/><Relationship Id="rId10" Type="http://schemas.openxmlformats.org/officeDocument/2006/relationships/image" Target="../media/image135.emf"/><Relationship Id="rId19" Type="http://schemas.openxmlformats.org/officeDocument/2006/relationships/oleObject" Target="../embeddings/oleObject146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7.emf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4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1.emf"/><Relationship Id="rId26" Type="http://schemas.openxmlformats.org/officeDocument/2006/relationships/oleObject" Target="../embeddings/oleObject22.bin"/><Relationship Id="rId3" Type="http://schemas.openxmlformats.org/officeDocument/2006/relationships/audio" Target="../media/audio5.wav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17.bin"/><Relationship Id="rId25" Type="http://schemas.openxmlformats.org/officeDocument/2006/relationships/image" Target="../media/image14.wmf"/><Relationship Id="rId2" Type="http://schemas.openxmlformats.org/officeDocument/2006/relationships/audio" Target="../media/audio4.wav"/><Relationship Id="rId16" Type="http://schemas.openxmlformats.org/officeDocument/2006/relationships/image" Target="../media/image3.emf"/><Relationship Id="rId20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16.bin"/><Relationship Id="rId23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oleObject" Target="../embeddings/oleObject18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0.emf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1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1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57.bin"/><Relationship Id="rId2" Type="http://schemas.openxmlformats.org/officeDocument/2006/relationships/audio" Target="../media/audio4.wav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58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56.emf"/><Relationship Id="rId18" Type="http://schemas.openxmlformats.org/officeDocument/2006/relationships/oleObject" Target="../embeddings/oleObject168.bin"/><Relationship Id="rId3" Type="http://schemas.openxmlformats.org/officeDocument/2006/relationships/audio" Target="../media/audio4.wav"/><Relationship Id="rId21" Type="http://schemas.openxmlformats.org/officeDocument/2006/relationships/oleObject" Target="../embeddings/oleObject169.bin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64.bin"/><Relationship Id="rId17" Type="http://schemas.openxmlformats.org/officeDocument/2006/relationships/oleObject" Target="../embeddings/oleObject167.bin"/><Relationship Id="rId2" Type="http://schemas.openxmlformats.org/officeDocument/2006/relationships/audio" Target="../media/audio1.wav"/><Relationship Id="rId16" Type="http://schemas.openxmlformats.org/officeDocument/2006/relationships/oleObject" Target="../embeddings/oleObject166.bin"/><Relationship Id="rId20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60.emf"/><Relationship Id="rId5" Type="http://schemas.openxmlformats.org/officeDocument/2006/relationships/image" Target="../media/image153.emf"/><Relationship Id="rId15" Type="http://schemas.openxmlformats.org/officeDocument/2006/relationships/image" Target="../media/image157.emf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55.emf"/><Relationship Id="rId19" Type="http://schemas.openxmlformats.org/officeDocument/2006/relationships/image" Target="../media/image158.emf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2.bin"/><Relationship Id="rId14" Type="http://schemas.openxmlformats.org/officeDocument/2006/relationships/oleObject" Target="../embeddings/oleObject165.bin"/><Relationship Id="rId22" Type="http://schemas.openxmlformats.org/officeDocument/2006/relationships/image" Target="../media/image15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64.emf"/><Relationship Id="rId18" Type="http://schemas.openxmlformats.org/officeDocument/2006/relationships/oleObject" Target="../embeddings/oleObject177.bin"/><Relationship Id="rId3" Type="http://schemas.openxmlformats.org/officeDocument/2006/relationships/audio" Target="../media/audio2.wav"/><Relationship Id="rId21" Type="http://schemas.openxmlformats.org/officeDocument/2006/relationships/image" Target="../media/image168.emf"/><Relationship Id="rId7" Type="http://schemas.openxmlformats.org/officeDocument/2006/relationships/image" Target="../media/image161.emf"/><Relationship Id="rId12" Type="http://schemas.openxmlformats.org/officeDocument/2006/relationships/oleObject" Target="../embeddings/oleObject174.bin"/><Relationship Id="rId17" Type="http://schemas.openxmlformats.org/officeDocument/2006/relationships/image" Target="../media/image166.emf"/><Relationship Id="rId25" Type="http://schemas.openxmlformats.org/officeDocument/2006/relationships/image" Target="../media/image170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76.bin"/><Relationship Id="rId20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63.emf"/><Relationship Id="rId24" Type="http://schemas.openxmlformats.org/officeDocument/2006/relationships/oleObject" Target="../embeddings/oleObject180.bin"/><Relationship Id="rId5" Type="http://schemas.openxmlformats.org/officeDocument/2006/relationships/audio" Target="../media/audio1.wav"/><Relationship Id="rId15" Type="http://schemas.openxmlformats.org/officeDocument/2006/relationships/image" Target="../media/image165.emf"/><Relationship Id="rId23" Type="http://schemas.openxmlformats.org/officeDocument/2006/relationships/image" Target="../media/image169.emf"/><Relationship Id="rId10" Type="http://schemas.openxmlformats.org/officeDocument/2006/relationships/oleObject" Target="../embeddings/oleObject173.bin"/><Relationship Id="rId19" Type="http://schemas.openxmlformats.org/officeDocument/2006/relationships/image" Target="../media/image167.emf"/><Relationship Id="rId4" Type="http://schemas.openxmlformats.org/officeDocument/2006/relationships/audio" Target="../media/audio4.wav"/><Relationship Id="rId9" Type="http://schemas.openxmlformats.org/officeDocument/2006/relationships/image" Target="../media/image162.emf"/><Relationship Id="rId14" Type="http://schemas.openxmlformats.org/officeDocument/2006/relationships/oleObject" Target="../embeddings/oleObject175.bin"/><Relationship Id="rId22" Type="http://schemas.openxmlformats.org/officeDocument/2006/relationships/oleObject" Target="../embeddings/oleObject1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9.wmf"/><Relationship Id="rId3" Type="http://schemas.openxmlformats.org/officeDocument/2006/relationships/audio" Target="../media/audio3.wav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25.bin"/><Relationship Id="rId2" Type="http://schemas.openxmlformats.org/officeDocument/2006/relationships/audio" Target="../media/audio1.wav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image" Target="../media/image18.wmf"/><Relationship Id="rId5" Type="http://schemas.openxmlformats.org/officeDocument/2006/relationships/audio" Target="../media/audio4.wav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4.bin"/><Relationship Id="rId4" Type="http://schemas.openxmlformats.org/officeDocument/2006/relationships/audio" Target="../media/audio6.wav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8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3.bin"/><Relationship Id="rId2" Type="http://schemas.openxmlformats.org/officeDocument/2006/relationships/audio" Target="../media/audio4.wav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34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7.bin"/><Relationship Id="rId5" Type="http://schemas.openxmlformats.org/officeDocument/2006/relationships/audio" Target="../media/audio4.wav"/><Relationship Id="rId10" Type="http://schemas.openxmlformats.org/officeDocument/2006/relationships/image" Target="../media/image32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7.emf"/><Relationship Id="rId18" Type="http://schemas.openxmlformats.org/officeDocument/2006/relationships/oleObject" Target="../embeddings/oleObject44.bin"/><Relationship Id="rId3" Type="http://schemas.openxmlformats.org/officeDocument/2006/relationships/audio" Target="../media/audio2.wav"/><Relationship Id="rId21" Type="http://schemas.openxmlformats.org/officeDocument/2006/relationships/image" Target="../media/image41.e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9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6.emf"/><Relationship Id="rId5" Type="http://schemas.openxmlformats.org/officeDocument/2006/relationships/audio" Target="../media/audio4.wav"/><Relationship Id="rId15" Type="http://schemas.openxmlformats.org/officeDocument/2006/relationships/image" Target="../media/image38.e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0.emf"/><Relationship Id="rId4" Type="http://schemas.openxmlformats.org/officeDocument/2006/relationships/audio" Target="../media/audio1.wav"/><Relationship Id="rId9" Type="http://schemas.openxmlformats.org/officeDocument/2006/relationships/image" Target="../media/image35.emf"/><Relationship Id="rId14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9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4.e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8.wav"/><Relationship Id="rId11" Type="http://schemas.openxmlformats.org/officeDocument/2006/relationships/oleObject" Target="../embeddings/oleObject48.bin"/><Relationship Id="rId5" Type="http://schemas.openxmlformats.org/officeDocument/2006/relationships/audio" Target="../media/audio4.wav"/><Relationship Id="rId10" Type="http://schemas.openxmlformats.org/officeDocument/2006/relationships/image" Target="../media/image43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9.wmf"/><Relationship Id="rId3" Type="http://schemas.openxmlformats.org/officeDocument/2006/relationships/audio" Target="../media/audio4.wav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3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5" Type="http://schemas.openxmlformats.org/officeDocument/2006/relationships/image" Target="../media/image45.jpeg"/><Relationship Id="rId10" Type="http://schemas.openxmlformats.org/officeDocument/2006/relationships/oleObject" Target="../embeddings/oleObject52.bin"/><Relationship Id="rId4" Type="http://schemas.openxmlformats.org/officeDocument/2006/relationships/audio" Target="../media/audio1.wav"/><Relationship Id="rId9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1B627CB-81D4-11B0-AB34-7F5EC608D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77724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第七章  非线性方程求根 </a:t>
            </a:r>
          </a:p>
          <a:p>
            <a:pPr algn="ctr"/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Solutions of Nonlinear Equations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*/</a:t>
            </a:r>
          </a:p>
        </p:txBody>
      </p: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59A45140-354D-1618-6A78-6758A2A67988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905000"/>
            <a:ext cx="4038600" cy="838200"/>
            <a:chOff x="672" y="912"/>
            <a:chExt cx="2544" cy="528"/>
          </a:xfrm>
        </p:grpSpPr>
        <p:pic>
          <p:nvPicPr>
            <p:cNvPr id="41989" name="Picture 5">
              <a:extLst>
                <a:ext uri="{FF2B5EF4-FFF2-40B4-BE49-F238E27FC236}">
                  <a16:creationId xmlns:a16="http://schemas.microsoft.com/office/drawing/2014/main" id="{B4009D08-CA9D-ED16-7D62-90113B800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912"/>
              <a:ext cx="528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990" name="Text Box 6">
              <a:extLst>
                <a:ext uri="{FF2B5EF4-FFF2-40B4-BE49-F238E27FC236}">
                  <a16:creationId xmlns:a16="http://schemas.microsoft.com/office/drawing/2014/main" id="{80AE2254-A454-2BBE-8CA6-471C58E46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08"/>
              <a:ext cx="19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ea typeface="楷体_GB2312" pitchFamily="49" charset="-122"/>
                </a:rPr>
                <a:t>求</a:t>
              </a:r>
              <a:r>
                <a:rPr kumimoji="1" lang="zh-CN" altLang="en-US" sz="3200" b="1"/>
                <a:t> </a:t>
              </a:r>
              <a:r>
                <a:rPr kumimoji="1" lang="en-US" altLang="zh-CN" sz="3200" b="1" i="1"/>
                <a:t>f </a:t>
              </a:r>
              <a:r>
                <a:rPr kumimoji="1" lang="en-US" altLang="zh-CN" sz="3200" b="1"/>
                <a:t>(</a:t>
              </a:r>
              <a:r>
                <a:rPr kumimoji="1" lang="en-US" altLang="zh-CN" sz="3200" b="1" i="1"/>
                <a:t>x</a:t>
              </a:r>
              <a:r>
                <a:rPr kumimoji="1" lang="en-US" altLang="zh-CN" sz="3200" b="1"/>
                <a:t>) = 0 </a:t>
              </a:r>
              <a:r>
                <a:rPr kumimoji="1" lang="zh-CN" altLang="en-US" sz="3200" b="1">
                  <a:ea typeface="楷体_GB2312" pitchFamily="49" charset="-122"/>
                </a:rPr>
                <a:t>的根</a:t>
              </a:r>
            </a:p>
          </p:txBody>
        </p:sp>
      </p:grpSp>
      <p:grpSp>
        <p:nvGrpSpPr>
          <p:cNvPr id="42013" name="Group 29">
            <a:extLst>
              <a:ext uri="{FF2B5EF4-FFF2-40B4-BE49-F238E27FC236}">
                <a16:creationId xmlns:a16="http://schemas.microsoft.com/office/drawing/2014/main" id="{388AFA3B-8A43-D7E3-9B50-6A1206450E33}"/>
              </a:ext>
            </a:extLst>
          </p:cNvPr>
          <p:cNvGrpSpPr>
            <a:grpSpLocks/>
          </p:cNvGrpSpPr>
          <p:nvPr/>
        </p:nvGrpSpPr>
        <p:grpSpPr bwMode="auto">
          <a:xfrm>
            <a:off x="222250" y="3048000"/>
            <a:ext cx="8921750" cy="990600"/>
            <a:chOff x="140" y="1920"/>
            <a:chExt cx="5620" cy="624"/>
          </a:xfrm>
        </p:grpSpPr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B11179C1-EE87-F9CC-D5AC-1345E791D95F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140" y="1920"/>
              <a:ext cx="5620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数学物理中的许多问题常常归结为解函数方程       ，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</a:pP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方程       的解  称作它的根，或称为   的零点。</a:t>
              </a:r>
            </a:p>
          </p:txBody>
        </p:sp>
        <p:graphicFrame>
          <p:nvGraphicFramePr>
            <p:cNvPr id="42000" name="Object 16">
              <a:extLst>
                <a:ext uri="{FF2B5EF4-FFF2-40B4-BE49-F238E27FC236}">
                  <a16:creationId xmlns:a16="http://schemas.microsoft.com/office/drawing/2014/main" id="{5341141E-C90B-3D34-9344-6B1E9ECA4D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3" y="2263"/>
            <a:ext cx="64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96880" imgH="203040" progId="Equation.DSMT4">
                    <p:embed/>
                  </p:oleObj>
                </mc:Choice>
                <mc:Fallback>
                  <p:oleObj name="Equation" r:id="rId7" imgW="59688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263"/>
                          <a:ext cx="642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7">
              <a:extLst>
                <a:ext uri="{FF2B5EF4-FFF2-40B4-BE49-F238E27FC236}">
                  <a16:creationId xmlns:a16="http://schemas.microsoft.com/office/drawing/2014/main" id="{FE6DBFED-74DA-0526-6F3B-9ABC716583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9" y="1979"/>
            <a:ext cx="67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96880" imgH="203040" progId="Equation.DSMT4">
                    <p:embed/>
                  </p:oleObj>
                </mc:Choice>
                <mc:Fallback>
                  <p:oleObj name="Equation" r:id="rId9" imgW="59688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979"/>
                          <a:ext cx="672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2" name="Object 18">
              <a:extLst>
                <a:ext uri="{FF2B5EF4-FFF2-40B4-BE49-F238E27FC236}">
                  <a16:creationId xmlns:a16="http://schemas.microsoft.com/office/drawing/2014/main" id="{3A143CAE-7979-9275-E74B-970BD098F9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7" y="2210"/>
            <a:ext cx="25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03040" progId="Equation.DSMT4">
                    <p:embed/>
                  </p:oleObj>
                </mc:Choice>
                <mc:Fallback>
                  <p:oleObj name="Equation" r:id="rId10" imgW="19044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7" y="2210"/>
                          <a:ext cx="259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3" name="Object 19">
              <a:extLst>
                <a:ext uri="{FF2B5EF4-FFF2-40B4-BE49-F238E27FC236}">
                  <a16:creationId xmlns:a16="http://schemas.microsoft.com/office/drawing/2014/main" id="{6C5A61B0-422F-0D81-3C6E-D26FE5E434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264"/>
            <a:ext cx="33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280" imgH="203040" progId="Equation.DSMT4">
                    <p:embed/>
                  </p:oleObj>
                </mc:Choice>
                <mc:Fallback>
                  <p:oleObj name="Equation" r:id="rId12" imgW="368280" imgH="2030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264"/>
                          <a:ext cx="339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004" name="Group 20">
            <a:extLst>
              <a:ext uri="{FF2B5EF4-FFF2-40B4-BE49-F238E27FC236}">
                <a16:creationId xmlns:a16="http://schemas.microsoft.com/office/drawing/2014/main" id="{FF093645-6534-3AF2-CC93-29A1C361380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005263"/>
            <a:ext cx="7924800" cy="1263650"/>
            <a:chOff x="384" y="1824"/>
            <a:chExt cx="4992" cy="796"/>
          </a:xfrm>
        </p:grpSpPr>
        <p:sp>
          <p:nvSpPr>
            <p:cNvPr id="42005" name="Text Box 21">
              <a:extLst>
                <a:ext uri="{FF2B5EF4-FFF2-40B4-BE49-F238E27FC236}">
                  <a16:creationId xmlns:a16="http://schemas.microsoft.com/office/drawing/2014/main" id="{658B6F3B-BF3F-3BE4-B96B-6E852364F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824"/>
              <a:ext cx="4992" cy="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设函数   在    上连续且          ，根据连续函数的性质可知方程      在区间     内一定有实根，这时称     为方程       的有根区间 。</a:t>
              </a:r>
            </a:p>
          </p:txBody>
        </p:sp>
        <p:graphicFrame>
          <p:nvGraphicFramePr>
            <p:cNvPr id="42006" name="Object 22">
              <a:extLst>
                <a:ext uri="{FF2B5EF4-FFF2-40B4-BE49-F238E27FC236}">
                  <a16:creationId xmlns:a16="http://schemas.microsoft.com/office/drawing/2014/main" id="{142C17E7-1068-1E43-6528-399585F430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872"/>
            <a:ext cx="352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8280" imgH="203040" progId="Equation.DSMT4">
                    <p:embed/>
                  </p:oleObj>
                </mc:Choice>
                <mc:Fallback>
                  <p:oleObj name="Equation" r:id="rId14" imgW="36828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872"/>
                          <a:ext cx="352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7" name="Object 23">
              <a:extLst>
                <a:ext uri="{FF2B5EF4-FFF2-40B4-BE49-F238E27FC236}">
                  <a16:creationId xmlns:a16="http://schemas.microsoft.com/office/drawing/2014/main" id="{9B3BE168-EC98-0DFA-A146-675111127F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112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112"/>
                          <a:ext cx="384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24">
              <a:extLst>
                <a:ext uri="{FF2B5EF4-FFF2-40B4-BE49-F238E27FC236}">
                  <a16:creationId xmlns:a16="http://schemas.microsoft.com/office/drawing/2014/main" id="{24042454-9BB8-C03A-B915-72CBBE06F9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872"/>
            <a:ext cx="92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88840" imgH="203040" progId="Equation.DSMT4">
                    <p:embed/>
                  </p:oleObj>
                </mc:Choice>
                <mc:Fallback>
                  <p:oleObj name="Equation" r:id="rId17" imgW="88884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872"/>
                          <a:ext cx="92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25">
              <a:extLst>
                <a:ext uri="{FF2B5EF4-FFF2-40B4-BE49-F238E27FC236}">
                  <a16:creationId xmlns:a16="http://schemas.microsoft.com/office/drawing/2014/main" id="{6BEFF901-99FD-33A3-1FCC-2051D99CF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352"/>
            <a:ext cx="62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96880" imgH="203040" progId="Equation.DSMT4">
                    <p:embed/>
                  </p:oleObj>
                </mc:Choice>
                <mc:Fallback>
                  <p:oleObj name="Equation" r:id="rId19" imgW="596880" imgH="203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352"/>
                          <a:ext cx="62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26">
              <a:extLst>
                <a:ext uri="{FF2B5EF4-FFF2-40B4-BE49-F238E27FC236}">
                  <a16:creationId xmlns:a16="http://schemas.microsoft.com/office/drawing/2014/main" id="{43493562-4193-D331-356D-AD10CAA215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352"/>
            <a:ext cx="44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280" imgH="203040" progId="Equation.DSMT4">
                    <p:embed/>
                  </p:oleObj>
                </mc:Choice>
                <mc:Fallback>
                  <p:oleObj name="Equation" r:id="rId20" imgW="368280" imgH="2030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52"/>
                          <a:ext cx="446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1" name="Object 27">
              <a:extLst>
                <a:ext uri="{FF2B5EF4-FFF2-40B4-BE49-F238E27FC236}">
                  <a16:creationId xmlns:a16="http://schemas.microsoft.com/office/drawing/2014/main" id="{9B8EC0CF-96E0-5466-944C-FD481E9EEB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112"/>
            <a:ext cx="59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96880" imgH="203040" progId="Equation.DSMT4">
                    <p:embed/>
                  </p:oleObj>
                </mc:Choice>
                <mc:Fallback>
                  <p:oleObj name="Equation" r:id="rId22" imgW="59688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112"/>
                          <a:ext cx="591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Object 28">
              <a:extLst>
                <a:ext uri="{FF2B5EF4-FFF2-40B4-BE49-F238E27FC236}">
                  <a16:creationId xmlns:a16="http://schemas.microsoft.com/office/drawing/2014/main" id="{7AC24A9B-C10F-4B6A-3163-57900FE7C4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893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42720" imgH="203040" progId="Equation.DSMT4">
                    <p:embed/>
                  </p:oleObj>
                </mc:Choice>
                <mc:Fallback>
                  <p:oleObj name="Equation" r:id="rId23" imgW="34272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893"/>
                          <a:ext cx="384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E027217-585F-302D-61AD-483EF5F8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DD7EF271-FD6D-0346-6CAD-CC2BC3C2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证明：</a:t>
            </a:r>
            <a:r>
              <a:rPr kumimoji="1" lang="zh-CN" altLang="en-US" b="1">
                <a:ea typeface="楷体_GB2312" pitchFamily="49" charset="-122"/>
              </a:rPr>
              <a:t>① </a:t>
            </a:r>
            <a:r>
              <a:rPr lang="en-US" altLang="zh-CN" sz="2300" b="1" i="1">
                <a:solidFill>
                  <a:srgbClr val="000000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x</a:t>
            </a:r>
            <a:r>
              <a:rPr kumimoji="1" lang="en-US" altLang="zh-CN" b="1">
                <a:ea typeface="楷体_GB2312" pitchFamily="49" charset="-122"/>
              </a:rPr>
              <a:t>) </a:t>
            </a:r>
            <a:r>
              <a:rPr kumimoji="1" lang="zh-CN" altLang="en-US" b="1">
                <a:ea typeface="楷体_GB2312" pitchFamily="49" charset="-122"/>
              </a:rPr>
              <a:t>在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上存在不动点？</a:t>
            </a:r>
          </a:p>
        </p:txBody>
      </p:sp>
      <p:grpSp>
        <p:nvGrpSpPr>
          <p:cNvPr id="53291" name="Group 43">
            <a:extLst>
              <a:ext uri="{FF2B5EF4-FFF2-40B4-BE49-F238E27FC236}">
                <a16:creationId xmlns:a16="http://schemas.microsoft.com/office/drawing/2014/main" id="{A7328AA7-2B99-41D2-D2F0-C8CA6ED8B31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914400"/>
            <a:ext cx="2482850" cy="468313"/>
            <a:chOff x="864" y="576"/>
            <a:chExt cx="1564" cy="295"/>
          </a:xfrm>
        </p:grpSpPr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D59CEF6A-6AA6-4C59-6F40-6FA8AAFC0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5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令</a:t>
              </a:r>
            </a:p>
          </p:txBody>
        </p:sp>
        <p:graphicFrame>
          <p:nvGraphicFramePr>
            <p:cNvPr id="53253" name="Object 5">
              <a:extLst>
                <a:ext uri="{FF2B5EF4-FFF2-40B4-BE49-F238E27FC236}">
                  <a16:creationId xmlns:a16="http://schemas.microsoft.com/office/drawing/2014/main" id="{821C269C-AA9C-E3B4-CC90-47B4A4F9E5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4" y="624"/>
            <a:ext cx="128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54080" imgH="203040" progId="Equation.DSMT4">
                    <p:embed/>
                  </p:oleObj>
                </mc:Choice>
                <mc:Fallback>
                  <p:oleObj name="Equation" r:id="rId6" imgW="10540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624"/>
                          <a:ext cx="128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6" name="Object 8">
            <a:extLst>
              <a:ext uri="{FF2B5EF4-FFF2-40B4-BE49-F238E27FC236}">
                <a16:creationId xmlns:a16="http://schemas.microsoft.com/office/drawing/2014/main" id="{7ECD5793-328B-EE70-A268-1CDA8FE1E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990600"/>
          <a:ext cx="22939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203040" progId="Equation.DSMT4">
                  <p:embed/>
                </p:oleObj>
              </mc:Choice>
              <mc:Fallback>
                <p:oleObj name="Equation" r:id="rId8" imgW="9777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990600"/>
                        <a:ext cx="22939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92" name="Group 44">
            <a:extLst>
              <a:ext uri="{FF2B5EF4-FFF2-40B4-BE49-F238E27FC236}">
                <a16:creationId xmlns:a16="http://schemas.microsoft.com/office/drawing/2014/main" id="{B9504518-7C3B-3204-C7E9-D363EBF552D0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524000"/>
            <a:ext cx="5268913" cy="922338"/>
            <a:chOff x="904" y="960"/>
            <a:chExt cx="3319" cy="581"/>
          </a:xfrm>
        </p:grpSpPr>
        <p:graphicFrame>
          <p:nvGraphicFramePr>
            <p:cNvPr id="53257" name="Object 9">
              <a:extLst>
                <a:ext uri="{FF2B5EF4-FFF2-40B4-BE49-F238E27FC236}">
                  <a16:creationId xmlns:a16="http://schemas.microsoft.com/office/drawing/2014/main" id="{8C9E910E-CA6A-755A-0C56-558CC6B236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4" y="960"/>
            <a:ext cx="177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34960" imgH="203040" progId="Equation.DSMT4">
                    <p:embed/>
                  </p:oleObj>
                </mc:Choice>
                <mc:Fallback>
                  <p:oleObj name="Equation" r:id="rId10" imgW="143496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960"/>
                          <a:ext cx="177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0">
              <a:extLst>
                <a:ext uri="{FF2B5EF4-FFF2-40B4-BE49-F238E27FC236}">
                  <a16:creationId xmlns:a16="http://schemas.microsoft.com/office/drawing/2014/main" id="{ABDCBCDA-166B-EC77-C3E8-32D5596665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9" y="960"/>
            <a:ext cx="149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31560" imgH="203040" progId="Equation.DSMT4">
                    <p:embed/>
                  </p:oleObj>
                </mc:Choice>
                <mc:Fallback>
                  <p:oleObj name="Equation" r:id="rId12" imgW="123156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960"/>
                          <a:ext cx="149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11">
              <a:extLst>
                <a:ext uri="{FF2B5EF4-FFF2-40B4-BE49-F238E27FC236}">
                  <a16:creationId xmlns:a16="http://schemas.microsoft.com/office/drawing/2014/main" id="{02543FE4-7729-A3F3-628B-9C6A7E109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296"/>
            <a:ext cx="6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45760" imgH="203040" progId="Equation.DSMT4">
                    <p:embed/>
                  </p:oleObj>
                </mc:Choice>
                <mc:Fallback>
                  <p:oleObj name="Equation" r:id="rId14" imgW="54576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96"/>
                          <a:ext cx="6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Text Box 12">
              <a:extLst>
                <a:ext uri="{FF2B5EF4-FFF2-40B4-BE49-F238E27FC236}">
                  <a16:creationId xmlns:a16="http://schemas.microsoft.com/office/drawing/2014/main" id="{A6FA2B81-3020-8939-47CF-A2396B9F8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有根</a:t>
              </a:r>
            </a:p>
          </p:txBody>
        </p:sp>
      </p:grpSp>
      <p:sp>
        <p:nvSpPr>
          <p:cNvPr id="53262" name="Text Box 14">
            <a:extLst>
              <a:ext uri="{FF2B5EF4-FFF2-40B4-BE49-F238E27FC236}">
                <a16:creationId xmlns:a16="http://schemas.microsoft.com/office/drawing/2014/main" id="{228B38AA-1269-40B5-2DDB-2EE68C16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670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ea typeface="楷体_GB2312" pitchFamily="49" charset="-122"/>
              </a:rPr>
              <a:t>② 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不动点唯一？</a:t>
            </a:r>
          </a:p>
        </p:txBody>
      </p: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C343CE6F-A64F-AA9F-ECE0-56D4D06FBDE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00400"/>
            <a:ext cx="5257800" cy="385763"/>
            <a:chOff x="864" y="2016"/>
            <a:chExt cx="3312" cy="243"/>
          </a:xfrm>
        </p:grpSpPr>
        <p:sp>
          <p:nvSpPr>
            <p:cNvPr id="53263" name="Text Box 15">
              <a:extLst>
                <a:ext uri="{FF2B5EF4-FFF2-40B4-BE49-F238E27FC236}">
                  <a16:creationId xmlns:a16="http://schemas.microsoft.com/office/drawing/2014/main" id="{3DB497A5-D70B-B664-1B4C-084F553BA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016"/>
              <a:ext cx="331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b="1">
                  <a:ea typeface="楷体_GB2312" pitchFamily="49" charset="-122"/>
                </a:rPr>
                <a:t>反证：若不然，设还有                 ，则</a:t>
              </a:r>
            </a:p>
          </p:txBody>
        </p:sp>
        <p:graphicFrame>
          <p:nvGraphicFramePr>
            <p:cNvPr id="53264" name="Object 16">
              <a:extLst>
                <a:ext uri="{FF2B5EF4-FFF2-40B4-BE49-F238E27FC236}">
                  <a16:creationId xmlns:a16="http://schemas.microsoft.com/office/drawing/2014/main" id="{2303B3BD-7CA3-53F9-2525-2056F2F456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1" y="2016"/>
            <a:ext cx="9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60240" imgH="203040" progId="Equation.DSMT4">
                    <p:embed/>
                  </p:oleObj>
                </mc:Choice>
                <mc:Fallback>
                  <p:oleObj name="Equation" r:id="rId16" imgW="66024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2016"/>
                          <a:ext cx="9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6" name="Object 18">
            <a:extLst>
              <a:ext uri="{FF2B5EF4-FFF2-40B4-BE49-F238E27FC236}">
                <a16:creationId xmlns:a16="http://schemas.microsoft.com/office/drawing/2014/main" id="{80BD9736-D53E-AD56-4967-16EE53EE0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657600"/>
          <a:ext cx="38862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17360" imgH="203040" progId="Equation.DSMT4">
                  <p:embed/>
                </p:oleObj>
              </mc:Choice>
              <mc:Fallback>
                <p:oleObj name="Equation" r:id="rId18" imgW="191736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0"/>
                        <a:ext cx="38862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>
            <a:extLst>
              <a:ext uri="{FF2B5EF4-FFF2-40B4-BE49-F238E27FC236}">
                <a16:creationId xmlns:a16="http://schemas.microsoft.com/office/drawing/2014/main" id="{6F6AB32B-AD09-8DD7-9FA3-31D527EB6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692525"/>
          <a:ext cx="11430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83920" imgH="177480" progId="Equation.DSMT4">
                  <p:embed/>
                </p:oleObj>
              </mc:Choice>
              <mc:Fallback>
                <p:oleObj name="Equation" r:id="rId20" imgW="583920" imgH="177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92525"/>
                        <a:ext cx="11430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88" name="Group 40">
            <a:extLst>
              <a:ext uri="{FF2B5EF4-FFF2-40B4-BE49-F238E27FC236}">
                <a16:creationId xmlns:a16="http://schemas.microsoft.com/office/drawing/2014/main" id="{D70BADE0-5CB9-5D53-031F-CF73F19B7744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3573463"/>
            <a:ext cx="2700337" cy="457200"/>
            <a:chOff x="4059" y="2251"/>
            <a:chExt cx="1701" cy="288"/>
          </a:xfrm>
        </p:grpSpPr>
        <p:grpSp>
          <p:nvGrpSpPr>
            <p:cNvPr id="53287" name="Group 39">
              <a:extLst>
                <a:ext uri="{FF2B5EF4-FFF2-40B4-BE49-F238E27FC236}">
                  <a16:creationId xmlns:a16="http://schemas.microsoft.com/office/drawing/2014/main" id="{2E1A5F28-2223-367D-5C3C-1CCAFED8B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251"/>
              <a:ext cx="1701" cy="288"/>
              <a:chOff x="4059" y="2251"/>
              <a:chExt cx="1701" cy="288"/>
            </a:xfrm>
          </p:grpSpPr>
          <p:sp>
            <p:nvSpPr>
              <p:cNvPr id="53268" name="Text Box 20">
                <a:extLst>
                  <a:ext uri="{FF2B5EF4-FFF2-40B4-BE49-F238E27FC236}">
                    <a16:creationId xmlns:a16="http://schemas.microsoft.com/office/drawing/2014/main" id="{1C593BE0-9A3B-A392-5271-D454954233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1" y="2251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楷体_GB2312" pitchFamily="49" charset="-122"/>
                  </a:rPr>
                  <a:t>在</a:t>
                </a:r>
              </a:p>
            </p:txBody>
          </p:sp>
          <p:sp>
            <p:nvSpPr>
              <p:cNvPr id="53269" name="Text Box 21">
                <a:extLst>
                  <a:ext uri="{FF2B5EF4-FFF2-40B4-BE49-F238E27FC236}">
                    <a16:creationId xmlns:a16="http://schemas.microsoft.com/office/drawing/2014/main" id="{F9C16066-4AB4-8A83-421C-F79236F51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0" y="2251"/>
                <a:ext cx="2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楷体_GB2312" pitchFamily="49" charset="-122"/>
                  </a:rPr>
                  <a:t>和</a:t>
                </a:r>
              </a:p>
            </p:txBody>
          </p:sp>
          <p:sp>
            <p:nvSpPr>
              <p:cNvPr id="53270" name="Text Box 22">
                <a:extLst>
                  <a:ext uri="{FF2B5EF4-FFF2-40B4-BE49-F238E27FC236}">
                    <a16:creationId xmlns:a16="http://schemas.microsoft.com/office/drawing/2014/main" id="{7455C8F5-AC76-95EE-515D-7D77E65095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1" y="2251"/>
                <a:ext cx="7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ea typeface="楷体_GB2312" pitchFamily="49" charset="-122"/>
                  </a:rPr>
                  <a:t>之间。</a:t>
                </a:r>
              </a:p>
            </p:txBody>
          </p:sp>
          <p:graphicFrame>
            <p:nvGraphicFramePr>
              <p:cNvPr id="53271" name="Object 23">
                <a:extLst>
                  <a:ext uri="{FF2B5EF4-FFF2-40B4-BE49-F238E27FC236}">
                    <a16:creationId xmlns:a16="http://schemas.microsoft.com/office/drawing/2014/main" id="{162ED5F7-6771-D8E2-E800-3B94B1CD7C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59" y="2299"/>
              <a:ext cx="106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26720" imgH="203040" progId="Equation.DSMT4">
                      <p:embed/>
                    </p:oleObj>
                  </mc:Choice>
                  <mc:Fallback>
                    <p:oleObj name="Equation" r:id="rId22" imgW="126720" imgH="20304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9" y="2299"/>
                            <a:ext cx="106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72" name="Object 24">
                <a:extLst>
                  <a:ext uri="{FF2B5EF4-FFF2-40B4-BE49-F238E27FC236}">
                    <a16:creationId xmlns:a16="http://schemas.microsoft.com/office/drawing/2014/main" id="{1FF73879-20DC-C884-ACB9-F29A20ACF5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7" y="2299"/>
              <a:ext cx="203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28600" imgH="177480" progId="Equation.DSMT4">
                      <p:embed/>
                    </p:oleObj>
                  </mc:Choice>
                  <mc:Fallback>
                    <p:oleObj name="Equation" r:id="rId24" imgW="228600" imgH="17748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" y="2299"/>
                            <a:ext cx="203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73" name="Object 25">
              <a:extLst>
                <a:ext uri="{FF2B5EF4-FFF2-40B4-BE49-F238E27FC236}">
                  <a16:creationId xmlns:a16="http://schemas.microsoft.com/office/drawing/2014/main" id="{776F2E64-158C-770D-5AC7-E62E0DF0C6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3" y="2299"/>
            <a:ext cx="14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52280" imgH="177480" progId="Equation.DSMT4">
                    <p:embed/>
                  </p:oleObj>
                </mc:Choice>
                <mc:Fallback>
                  <p:oleObj name="Equation" r:id="rId26" imgW="152280" imgH="17748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3" y="2299"/>
                          <a:ext cx="14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75" name="Object 27">
            <a:extLst>
              <a:ext uri="{FF2B5EF4-FFF2-40B4-BE49-F238E27FC236}">
                <a16:creationId xmlns:a16="http://schemas.microsoft.com/office/drawing/2014/main" id="{9062291E-344E-78E2-CDA4-407220240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4114800"/>
          <a:ext cx="3490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01720" imgH="203040" progId="Equation.DSMT4">
                  <p:embed/>
                </p:oleObj>
              </mc:Choice>
              <mc:Fallback>
                <p:oleObj name="Equation" r:id="rId28" imgW="170172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114800"/>
                        <a:ext cx="3490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94" name="Group 46">
            <a:extLst>
              <a:ext uri="{FF2B5EF4-FFF2-40B4-BE49-F238E27FC236}">
                <a16:creationId xmlns:a16="http://schemas.microsoft.com/office/drawing/2014/main" id="{530C522B-3B3C-717A-9EF7-57CD8337E0B7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076700"/>
            <a:ext cx="3365500" cy="457200"/>
            <a:chOff x="3107" y="2568"/>
            <a:chExt cx="2120" cy="288"/>
          </a:xfrm>
        </p:grpSpPr>
        <p:sp>
          <p:nvSpPr>
            <p:cNvPr id="53276" name="Text Box 28">
              <a:extLst>
                <a:ext uri="{FF2B5EF4-FFF2-40B4-BE49-F238E27FC236}">
                  <a16:creationId xmlns:a16="http://schemas.microsoft.com/office/drawing/2014/main" id="{DE026C5C-4A11-AF51-9C0E-EDE689212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5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而</a:t>
              </a:r>
            </a:p>
          </p:txBody>
        </p:sp>
        <p:graphicFrame>
          <p:nvGraphicFramePr>
            <p:cNvPr id="53277" name="Object 29">
              <a:extLst>
                <a:ext uri="{FF2B5EF4-FFF2-40B4-BE49-F238E27FC236}">
                  <a16:creationId xmlns:a16="http://schemas.microsoft.com/office/drawing/2014/main" id="{E34FBA93-2DA1-EC84-2401-1804D56BE4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8" y="2568"/>
            <a:ext cx="18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473120" imgH="203040" progId="Equation.DSMT4">
                    <p:embed/>
                  </p:oleObj>
                </mc:Choice>
                <mc:Fallback>
                  <p:oleObj name="Equation" r:id="rId30" imgW="1473120" imgH="2030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" y="2568"/>
                          <a:ext cx="18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9" name="Text Box 31">
            <a:extLst>
              <a:ext uri="{FF2B5EF4-FFF2-40B4-BE49-F238E27FC236}">
                <a16:creationId xmlns:a16="http://schemas.microsoft.com/office/drawing/2014/main" id="{0E001205-0C46-0FCB-A8A0-7AB7AEEF1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ea typeface="楷体_GB2312" pitchFamily="49" charset="-122"/>
              </a:rPr>
              <a:t>③  </a:t>
            </a:r>
            <a:r>
              <a:rPr kumimoji="1" lang="zh-CN" altLang="en-US" b="1">
                <a:ea typeface="楷体_GB2312" pitchFamily="49" charset="-122"/>
              </a:rPr>
              <a:t>当</a:t>
            </a:r>
            <a:r>
              <a:rPr kumimoji="1" lang="en-US" altLang="zh-CN" b="1" i="1">
                <a:ea typeface="楷体_GB2312" pitchFamily="49" charset="-122"/>
              </a:rPr>
              <a:t>k</a:t>
            </a:r>
            <a:r>
              <a:rPr kumimoji="1" lang="en-US" altLang="zh-CN" b="1">
                <a:ea typeface="楷体_GB2312" pitchFamily="49" charset="-122"/>
              </a:rPr>
              <a:t> 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 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kumimoji="1" lang="zh-CN" altLang="en-US" b="1">
                <a:ea typeface="楷体_GB2312" pitchFamily="49" charset="-122"/>
              </a:rPr>
              <a:t> 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 i="1" baseline="-25000">
                <a:ea typeface="楷体_GB2312" pitchFamily="49" charset="-122"/>
                <a:sym typeface="Symbol" panose="05050102010706020507" pitchFamily="18" charset="2"/>
              </a:rPr>
              <a:t>k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收敛到 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*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？</a:t>
            </a:r>
          </a:p>
        </p:txBody>
      </p:sp>
      <p:graphicFrame>
        <p:nvGraphicFramePr>
          <p:cNvPr id="53280" name="Object 32">
            <a:extLst>
              <a:ext uri="{FF2B5EF4-FFF2-40B4-BE49-F238E27FC236}">
                <a16:creationId xmlns:a16="http://schemas.microsoft.com/office/drawing/2014/main" id="{35F52E72-4FC9-65CD-7764-05FA6D396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334000"/>
          <a:ext cx="1371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36560" imgH="228600" progId="Equation.DSMT4">
                  <p:embed/>
                </p:oleObj>
              </mc:Choice>
              <mc:Fallback>
                <p:oleObj name="Equation" r:id="rId32" imgW="73656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1371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Object 34">
            <a:extLst>
              <a:ext uri="{FF2B5EF4-FFF2-40B4-BE49-F238E27FC236}">
                <a16:creationId xmlns:a16="http://schemas.microsoft.com/office/drawing/2014/main" id="{C4F5E5A7-F3AB-7553-26AE-3BBD5A8A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8463" y="5334000"/>
          <a:ext cx="45624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641320" imgH="228600" progId="Equation.DSMT4">
                  <p:embed/>
                </p:oleObj>
              </mc:Choice>
              <mc:Fallback>
                <p:oleObj name="Equation" r:id="rId34" imgW="264132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5334000"/>
                        <a:ext cx="45624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3" name="Object 35">
            <a:extLst>
              <a:ext uri="{FF2B5EF4-FFF2-40B4-BE49-F238E27FC236}">
                <a16:creationId xmlns:a16="http://schemas.microsoft.com/office/drawing/2014/main" id="{D7CC7BBB-03BF-06DD-E2FA-68B535656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867400"/>
          <a:ext cx="5133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527200" imgH="241200" progId="Equation.DSMT4">
                  <p:embed/>
                </p:oleObj>
              </mc:Choice>
              <mc:Fallback>
                <p:oleObj name="Equation" r:id="rId36" imgW="2527200" imgH="2412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51339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4" name="Text Box 36">
            <a:extLst>
              <a:ext uri="{FF2B5EF4-FFF2-40B4-BE49-F238E27FC236}">
                <a16:creationId xmlns:a16="http://schemas.microsoft.com/office/drawing/2014/main" id="{1C25D9BD-53D1-8D59-5AB6-8A4E6E0E0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812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</a:endParaRPr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496BA3F4-F25B-D22A-55D6-3342F3D99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011613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F452E3F4-8D65-028B-CB94-828CFD1AE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50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62" grpId="0" autoUpdateAnimBg="0"/>
      <p:bldP spid="53279" grpId="0" autoUpdateAnimBg="0"/>
      <p:bldP spid="53284" grpId="0" autoUpdateAnimBg="0"/>
      <p:bldP spid="53285" grpId="0" autoUpdateAnimBg="0"/>
      <p:bldP spid="532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96E5C520-8E11-D21B-0AD4-58E29669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54290" name="Group 18">
            <a:extLst>
              <a:ext uri="{FF2B5EF4-FFF2-40B4-BE49-F238E27FC236}">
                <a16:creationId xmlns:a16="http://schemas.microsoft.com/office/drawing/2014/main" id="{B945FDF5-1726-46CB-1A07-CA4AD43B39D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800"/>
            <a:ext cx="4051300" cy="749300"/>
            <a:chOff x="432" y="192"/>
            <a:chExt cx="2552" cy="472"/>
          </a:xfrm>
        </p:grpSpPr>
        <p:sp>
          <p:nvSpPr>
            <p:cNvPr id="54274" name="Text Box 2">
              <a:extLst>
                <a:ext uri="{FF2B5EF4-FFF2-40B4-BE49-F238E27FC236}">
                  <a16:creationId xmlns:a16="http://schemas.microsoft.com/office/drawing/2014/main" id="{48A8630E-ECEC-D06C-F550-2DF83B991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"/>
              <a:ext cx="33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b="1">
                  <a:ea typeface="楷体_GB2312" pitchFamily="49" charset="-122"/>
                </a:rPr>
                <a:t>④</a:t>
              </a:r>
              <a:endParaRPr kumimoji="1" lang="en-US" altLang="zh-CN" b="1"/>
            </a:p>
          </p:txBody>
        </p:sp>
        <p:graphicFrame>
          <p:nvGraphicFramePr>
            <p:cNvPr id="54281" name="Object 9">
              <a:extLst>
                <a:ext uri="{FF2B5EF4-FFF2-40B4-BE49-F238E27FC236}">
                  <a16:creationId xmlns:a16="http://schemas.microsoft.com/office/drawing/2014/main" id="{583CDA8B-EEE6-A79A-7EE3-7CC66629E6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92"/>
            <a:ext cx="2216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30320" imgH="393480" progId="Equation.DSMT4">
                    <p:embed/>
                  </p:oleObj>
                </mc:Choice>
                <mc:Fallback>
                  <p:oleObj name="Equation" r:id="rId7" imgW="1930320" imgH="393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2"/>
                          <a:ext cx="2216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91" name="Object 19">
            <a:extLst>
              <a:ext uri="{FF2B5EF4-FFF2-40B4-BE49-F238E27FC236}">
                <a16:creationId xmlns:a16="http://schemas.microsoft.com/office/drawing/2014/main" id="{61A9182B-6B04-652D-2313-72C2E744F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066800"/>
          <a:ext cx="7037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84320" imgH="228600" progId="Equation.DSMT4">
                  <p:embed/>
                </p:oleObj>
              </mc:Choice>
              <mc:Fallback>
                <p:oleObj name="Equation" r:id="rId9" imgW="378432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0373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Text Box 20">
            <a:extLst>
              <a:ext uri="{FF2B5EF4-FFF2-40B4-BE49-F238E27FC236}">
                <a16:creationId xmlns:a16="http://schemas.microsoft.com/office/drawing/2014/main" id="{97845E4C-10E2-7947-1AFB-D127F700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10668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</a:endParaRPr>
          </a:p>
        </p:txBody>
      </p:sp>
      <p:grpSp>
        <p:nvGrpSpPr>
          <p:cNvPr id="54295" name="Group 23">
            <a:extLst>
              <a:ext uri="{FF2B5EF4-FFF2-40B4-BE49-F238E27FC236}">
                <a16:creationId xmlns:a16="http://schemas.microsoft.com/office/drawing/2014/main" id="{3BE38B7F-547E-08BD-6499-F83ABA2B0F0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4003675" cy="787400"/>
            <a:chOff x="432" y="1089"/>
            <a:chExt cx="2522" cy="496"/>
          </a:xfrm>
        </p:grpSpPr>
        <p:graphicFrame>
          <p:nvGraphicFramePr>
            <p:cNvPr id="54285" name="Object 13">
              <a:extLst>
                <a:ext uri="{FF2B5EF4-FFF2-40B4-BE49-F238E27FC236}">
                  <a16:creationId xmlns:a16="http://schemas.microsoft.com/office/drawing/2014/main" id="{A93A115B-4EEA-D4A7-577B-85A56B0440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089"/>
            <a:ext cx="2186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803240" imgH="419040" progId="Equation.DSMT4">
                    <p:embed/>
                  </p:oleObj>
                </mc:Choice>
                <mc:Fallback>
                  <p:oleObj name="Equation" r:id="rId11" imgW="1803240" imgH="419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89"/>
                          <a:ext cx="2186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AED3DADC-8B83-BB33-503B-301B294B3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48"/>
              <a:ext cx="33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b="1">
                  <a:ea typeface="楷体_GB2312" pitchFamily="49" charset="-122"/>
                </a:rPr>
                <a:t>⑤</a:t>
              </a:r>
            </a:p>
          </p:txBody>
        </p:sp>
      </p:grpSp>
      <p:graphicFrame>
        <p:nvGraphicFramePr>
          <p:cNvPr id="54296" name="Object 24">
            <a:extLst>
              <a:ext uri="{FF2B5EF4-FFF2-40B4-BE49-F238E27FC236}">
                <a16:creationId xmlns:a16="http://schemas.microsoft.com/office/drawing/2014/main" id="{EDA4B2DE-972F-09EE-5714-8E7CE3951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2209800"/>
          <a:ext cx="65198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14520" imgH="482400" progId="Equation.DSMT4">
                  <p:embed/>
                </p:oleObj>
              </mc:Choice>
              <mc:Fallback>
                <p:oleObj name="Equation" r:id="rId13" imgW="3314520" imgH="482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209800"/>
                        <a:ext cx="6519863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Text Box 25">
            <a:extLst>
              <a:ext uri="{FF2B5EF4-FFF2-40B4-BE49-F238E27FC236}">
                <a16:creationId xmlns:a16="http://schemas.microsoft.com/office/drawing/2014/main" id="{C7A6F813-C2B5-EBD1-6F93-8917A2F3F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5908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</a:endParaRPr>
          </a:p>
        </p:txBody>
      </p:sp>
      <p:grpSp>
        <p:nvGrpSpPr>
          <p:cNvPr id="54309" name="Group 37">
            <a:extLst>
              <a:ext uri="{FF2B5EF4-FFF2-40B4-BE49-F238E27FC236}">
                <a16:creationId xmlns:a16="http://schemas.microsoft.com/office/drawing/2014/main" id="{9F4B06F9-88D9-EB97-8AAF-1E3D0A056E1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95600"/>
            <a:ext cx="3667125" cy="814388"/>
            <a:chOff x="432" y="1961"/>
            <a:chExt cx="2310" cy="513"/>
          </a:xfrm>
        </p:grpSpPr>
        <p:graphicFrame>
          <p:nvGraphicFramePr>
            <p:cNvPr id="54289" name="Object 17">
              <a:extLst>
                <a:ext uri="{FF2B5EF4-FFF2-40B4-BE49-F238E27FC236}">
                  <a16:creationId xmlns:a16="http://schemas.microsoft.com/office/drawing/2014/main" id="{E714DE71-EB78-3F1C-BC01-014DA1DC5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1" y="1961"/>
            <a:ext cx="1981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650960" imgH="444240" progId="Equation.DSMT4">
                    <p:embed/>
                  </p:oleObj>
                </mc:Choice>
                <mc:Fallback>
                  <p:oleObj name="Equation" r:id="rId15" imgW="1650960" imgH="4442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1961"/>
                          <a:ext cx="1981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0460C23D-D261-EE8D-08AD-DEF5048D0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64"/>
              <a:ext cx="33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b="1">
                  <a:ea typeface="楷体_GB2312" pitchFamily="49" charset="-122"/>
                </a:rPr>
                <a:t>⑥</a:t>
              </a:r>
            </a:p>
          </p:txBody>
        </p:sp>
      </p:grpSp>
      <p:graphicFrame>
        <p:nvGraphicFramePr>
          <p:cNvPr id="54300" name="Object 28">
            <a:extLst>
              <a:ext uri="{FF2B5EF4-FFF2-40B4-BE49-F238E27FC236}">
                <a16:creationId xmlns:a16="http://schemas.microsoft.com/office/drawing/2014/main" id="{1B1DCE46-6BD2-852A-F257-F7BEB9A7F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8075" y="3657600"/>
          <a:ext cx="51847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19160" imgH="444240" progId="Equation.DSMT4">
                  <p:embed/>
                </p:oleObj>
              </mc:Choice>
              <mc:Fallback>
                <p:oleObj name="Equation" r:id="rId17" imgW="2819160" imgH="44424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3657600"/>
                        <a:ext cx="51847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1" name="Text Box 29">
            <a:extLst>
              <a:ext uri="{FF2B5EF4-FFF2-40B4-BE49-F238E27FC236}">
                <a16:creationId xmlns:a16="http://schemas.microsoft.com/office/drawing/2014/main" id="{3D01DAEC-AF15-FE6C-6191-D73EC813A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44913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600" b="1">
              <a:solidFill>
                <a:srgbClr val="FF3300"/>
              </a:solidFill>
            </a:endParaRPr>
          </a:p>
        </p:txBody>
      </p:sp>
      <p:grpSp>
        <p:nvGrpSpPr>
          <p:cNvPr id="54307" name="Group 35">
            <a:extLst>
              <a:ext uri="{FF2B5EF4-FFF2-40B4-BE49-F238E27FC236}">
                <a16:creationId xmlns:a16="http://schemas.microsoft.com/office/drawing/2014/main" id="{B82B8268-7D2C-F617-4AA3-E46E44B1A59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3733800" cy="1143000"/>
            <a:chOff x="2976" y="816"/>
            <a:chExt cx="2352" cy="720"/>
          </a:xfrm>
        </p:grpSpPr>
        <p:sp>
          <p:nvSpPr>
            <p:cNvPr id="54302" name="AutoShape 30">
              <a:extLst>
                <a:ext uri="{FF2B5EF4-FFF2-40B4-BE49-F238E27FC236}">
                  <a16:creationId xmlns:a16="http://schemas.microsoft.com/office/drawing/2014/main" id="{E63B5DCD-482E-10DC-F974-7A09EEAE1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816"/>
              <a:ext cx="2352" cy="720"/>
            </a:xfrm>
            <a:prstGeom prst="wedgeEllipseCallout">
              <a:avLst>
                <a:gd name="adj1" fmla="val -72194"/>
                <a:gd name="adj2" fmla="val -8805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可用                  来控制收敛精度</a:t>
              </a:r>
            </a:p>
            <a:p>
              <a:pPr algn="ctr"/>
              <a:endParaRPr lang="en-US" altLang="zh-CN" b="1"/>
            </a:p>
          </p:txBody>
        </p:sp>
        <p:graphicFrame>
          <p:nvGraphicFramePr>
            <p:cNvPr id="54303" name="Object 31">
              <a:extLst>
                <a:ext uri="{FF2B5EF4-FFF2-40B4-BE49-F238E27FC236}">
                  <a16:creationId xmlns:a16="http://schemas.microsoft.com/office/drawing/2014/main" id="{DC03008A-909B-DED8-4604-54D478E5BC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912"/>
            <a:ext cx="85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11000" imgH="228600" progId="Equation.DSMT4">
                    <p:embed/>
                  </p:oleObj>
                </mc:Choice>
                <mc:Fallback>
                  <p:oleObj name="Equation" r:id="rId19" imgW="71100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85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05" name="AutoShape 33">
            <a:extLst>
              <a:ext uri="{FF2B5EF4-FFF2-40B4-BE49-F238E27FC236}">
                <a16:creationId xmlns:a16="http://schemas.microsoft.com/office/drawing/2014/main" id="{376D4638-B8A6-4C05-6691-77E704CA7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3657600" cy="838200"/>
          </a:xfrm>
          <a:prstGeom prst="wedgeEllipseCallout">
            <a:avLst>
              <a:gd name="adj1" fmla="val -55903"/>
              <a:gd name="adj2" fmla="val -131819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b="1" i="1">
                <a:ea typeface="楷体_GB2312" pitchFamily="49" charset="-122"/>
              </a:rPr>
              <a:t>L </a:t>
            </a:r>
            <a:r>
              <a:rPr kumimoji="1" lang="zh-CN" altLang="en-US" b="1">
                <a:ea typeface="楷体_GB2312" pitchFamily="49" charset="-122"/>
              </a:rPr>
              <a:t>越      收敛越快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AF77904A-2AB8-315F-EA42-6CB71B9D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ea typeface="楷体_GB2312" pitchFamily="49" charset="-122"/>
              </a:rPr>
              <a:t>小</a:t>
            </a:r>
          </a:p>
        </p:txBody>
      </p:sp>
      <p:grpSp>
        <p:nvGrpSpPr>
          <p:cNvPr id="54313" name="Group 41">
            <a:extLst>
              <a:ext uri="{FF2B5EF4-FFF2-40B4-BE49-F238E27FC236}">
                <a16:creationId xmlns:a16="http://schemas.microsoft.com/office/drawing/2014/main" id="{01DE1235-5A21-416E-27A1-2CBDE26DA708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365625"/>
            <a:ext cx="8280400" cy="1041400"/>
            <a:chOff x="192" y="240"/>
            <a:chExt cx="5328" cy="656"/>
          </a:xfrm>
        </p:grpSpPr>
        <p:sp>
          <p:nvSpPr>
            <p:cNvPr id="54314" name="Rectangle 42">
              <a:extLst>
                <a:ext uri="{FF2B5EF4-FFF2-40B4-BE49-F238E27FC236}">
                  <a16:creationId xmlns:a16="http://schemas.microsoft.com/office/drawing/2014/main" id="{75B2DA6C-5E33-7219-C773-F82B449F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5328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求方程                 在        附近的根，若将方程改写为        ，</a:t>
              </a:r>
            </a:p>
          </p:txBody>
        </p:sp>
        <p:graphicFrame>
          <p:nvGraphicFramePr>
            <p:cNvPr id="54315" name="Object 43">
              <a:extLst>
                <a:ext uri="{FF2B5EF4-FFF2-40B4-BE49-F238E27FC236}">
                  <a16:creationId xmlns:a16="http://schemas.microsoft.com/office/drawing/2014/main" id="{5FD18C28-FFF0-3E5C-CB0E-DE4D349300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304"/>
            <a:ext cx="1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46040" imgH="228600" progId="Equation.DSMT4">
                    <p:embed/>
                  </p:oleObj>
                </mc:Choice>
                <mc:Fallback>
                  <p:oleObj name="Equation" r:id="rId21" imgW="1346040" imgH="2286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304"/>
                          <a:ext cx="160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6" name="Object 44">
              <a:extLst>
                <a:ext uri="{FF2B5EF4-FFF2-40B4-BE49-F238E27FC236}">
                  <a16:creationId xmlns:a16="http://schemas.microsoft.com/office/drawing/2014/main" id="{D4844EEF-3F4A-77B9-02E5-ECBF325133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36"/>
            <a:ext cx="584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82400" imgH="177480" progId="Equation.DSMT4">
                    <p:embed/>
                  </p:oleObj>
                </mc:Choice>
                <mc:Fallback>
                  <p:oleObj name="Equation" r:id="rId23" imgW="482400" imgH="17748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36"/>
                          <a:ext cx="584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7" name="Object 45">
              <a:extLst>
                <a:ext uri="{FF2B5EF4-FFF2-40B4-BE49-F238E27FC236}">
                  <a16:creationId xmlns:a16="http://schemas.microsoft.com/office/drawing/2014/main" id="{10D6C206-36E3-B4C7-A7E4-99B5F51CF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624"/>
            <a:ext cx="7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660240" imgH="203040" progId="Equation.DSMT4">
                    <p:embed/>
                  </p:oleObj>
                </mc:Choice>
                <mc:Fallback>
                  <p:oleObj name="Equation" r:id="rId25" imgW="660240" imgH="20304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24"/>
                          <a:ext cx="780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19" name="Object 47">
            <a:extLst>
              <a:ext uri="{FF2B5EF4-FFF2-40B4-BE49-F238E27FC236}">
                <a16:creationId xmlns:a16="http://schemas.microsoft.com/office/drawing/2014/main" id="{0F404220-9618-24DA-28E1-D37AB7DD3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334000"/>
          <a:ext cx="25590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34960" imgH="228600" progId="Equation.DSMT4">
                  <p:embed/>
                </p:oleObj>
              </mc:Choice>
              <mc:Fallback>
                <p:oleObj name="Equation" r:id="rId27" imgW="143496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34000"/>
                        <a:ext cx="25590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36" name="Group 64">
            <a:extLst>
              <a:ext uri="{FF2B5EF4-FFF2-40B4-BE49-F238E27FC236}">
                <a16:creationId xmlns:a16="http://schemas.microsoft.com/office/drawing/2014/main" id="{3966863D-6DD5-33D0-02F0-27B62E4DDA0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715000"/>
            <a:ext cx="4572000" cy="457200"/>
            <a:chOff x="192" y="3600"/>
            <a:chExt cx="2880" cy="288"/>
          </a:xfrm>
        </p:grpSpPr>
        <p:grpSp>
          <p:nvGrpSpPr>
            <p:cNvPr id="54320" name="Group 48">
              <a:extLst>
                <a:ext uri="{FF2B5EF4-FFF2-40B4-BE49-F238E27FC236}">
                  <a16:creationId xmlns:a16="http://schemas.microsoft.com/office/drawing/2014/main" id="{07CD7809-0DF3-3184-8A68-152630F0B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600"/>
              <a:ext cx="2880" cy="288"/>
              <a:chOff x="192" y="1584"/>
              <a:chExt cx="2880" cy="288"/>
            </a:xfrm>
          </p:grpSpPr>
          <p:sp>
            <p:nvSpPr>
              <p:cNvPr id="54321" name="Rectangle 49">
                <a:extLst>
                  <a:ext uri="{FF2B5EF4-FFF2-40B4-BE49-F238E27FC236}">
                    <a16:creationId xmlns:a16="http://schemas.microsoft.com/office/drawing/2014/main" id="{9647F693-8A1A-C10E-67C3-6B4AFE094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584"/>
                <a:ext cx="28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当       时，均有</a:t>
                </a:r>
              </a:p>
            </p:txBody>
          </p:sp>
          <p:graphicFrame>
            <p:nvGraphicFramePr>
              <p:cNvPr id="54322" name="Object 50">
                <a:extLst>
                  <a:ext uri="{FF2B5EF4-FFF2-40B4-BE49-F238E27FC236}">
                    <a16:creationId xmlns:a16="http://schemas.microsoft.com/office/drawing/2014/main" id="{152C6547-6254-5843-5647-C4B4B3AD80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" y="1616"/>
              <a:ext cx="624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482400" imgH="177480" progId="Equation.DSMT4">
                      <p:embed/>
                    </p:oleObj>
                  </mc:Choice>
                  <mc:Fallback>
                    <p:oleObj name="Equation" r:id="rId29" imgW="482400" imgH="177480" progId="Equation.DSMT4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" y="1616"/>
                            <a:ext cx="624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4323" name="Group 51">
              <a:extLst>
                <a:ext uri="{FF2B5EF4-FFF2-40B4-BE49-F238E27FC236}">
                  <a16:creationId xmlns:a16="http://schemas.microsoft.com/office/drawing/2014/main" id="{0A2B377A-57C4-5440-7672-BB023F547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636"/>
              <a:ext cx="878" cy="252"/>
              <a:chOff x="2530" y="1824"/>
              <a:chExt cx="878" cy="252"/>
            </a:xfrm>
          </p:grpSpPr>
          <p:sp>
            <p:nvSpPr>
              <p:cNvPr id="54324" name="Rectangle 52">
                <a:extLst>
                  <a:ext uri="{FF2B5EF4-FFF2-40B4-BE49-F238E27FC236}">
                    <a16:creationId xmlns:a16="http://schemas.microsoft.com/office/drawing/2014/main" id="{F714B0D5-458B-98C6-B233-B83971BBF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8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</a:rPr>
                  <a:t>1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5" name="Rectangle 53">
                <a:extLst>
                  <a:ext uri="{FF2B5EF4-FFF2-40B4-BE49-F238E27FC236}">
                    <a16:creationId xmlns:a16="http://schemas.microsoft.com/office/drawing/2014/main" id="{D4EF1F9A-5B6D-69FC-0010-4CF958023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846"/>
                <a:ext cx="4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</a:rPr>
                  <a:t>|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6" name="Rectangle 54">
                <a:extLst>
                  <a:ext uri="{FF2B5EF4-FFF2-40B4-BE49-F238E27FC236}">
                    <a16:creationId xmlns:a16="http://schemas.microsoft.com/office/drawing/2014/main" id="{BF0B6FD4-7664-5F9E-4775-C17F15EBE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846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</a:rPr>
                  <a:t>)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7" name="Rectangle 55">
                <a:extLst>
                  <a:ext uri="{FF2B5EF4-FFF2-40B4-BE49-F238E27FC236}">
                    <a16:creationId xmlns:a16="http://schemas.microsoft.com/office/drawing/2014/main" id="{42085ED2-5B87-9F79-FB3C-EA3F7400F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1846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</a:rPr>
                  <a:t>(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8" name="Rectangle 56">
                <a:extLst>
                  <a:ext uri="{FF2B5EF4-FFF2-40B4-BE49-F238E27FC236}">
                    <a16:creationId xmlns:a16="http://schemas.microsoft.com/office/drawing/2014/main" id="{46A763B2-524D-7A02-49E5-35E958E65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1838"/>
                <a:ext cx="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</a:rPr>
                  <a:t>'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29" name="Rectangle 57">
                <a:extLst>
                  <a:ext uri="{FF2B5EF4-FFF2-40B4-BE49-F238E27FC236}">
                    <a16:creationId xmlns:a16="http://schemas.microsoft.com/office/drawing/2014/main" id="{B47EB959-1E06-8EE4-522B-5C32BFEDC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1846"/>
                <a:ext cx="4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</a:rPr>
                  <a:t>|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30" name="Rectangle 58">
                <a:extLst>
                  <a:ext uri="{FF2B5EF4-FFF2-40B4-BE49-F238E27FC236}">
                    <a16:creationId xmlns:a16="http://schemas.microsoft.com/office/drawing/2014/main" id="{743EEFFE-0546-10E6-FEFB-2822C3D3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" y="1824"/>
                <a:ext cx="10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  <a:latin typeface="Symbol" panose="05050102010706020507" pitchFamily="18" charset="2"/>
                  </a:rPr>
                  <a:t>&gt;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31" name="Rectangle 59">
                <a:extLst>
                  <a:ext uri="{FF2B5EF4-FFF2-40B4-BE49-F238E27FC236}">
                    <a16:creationId xmlns:a16="http://schemas.microsoft.com/office/drawing/2014/main" id="{8CE6A9F5-FFAF-698C-B91C-7DA45EE7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18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FF"/>
                    </a:solidFill>
                  </a:rPr>
                  <a:t>x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54332" name="Rectangle 60">
                <a:extLst>
                  <a:ext uri="{FF2B5EF4-FFF2-40B4-BE49-F238E27FC236}">
                    <a16:creationId xmlns:a16="http://schemas.microsoft.com/office/drawing/2014/main" id="{7114F511-C01D-DD7C-DB10-782C53DC6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" y="1824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FF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54333" name="Rectangle 61">
            <a:extLst>
              <a:ext uri="{FF2B5EF4-FFF2-40B4-BE49-F238E27FC236}">
                <a16:creationId xmlns:a16="http://schemas.microsoft.com/office/drawing/2014/main" id="{C0A1D406-DC2C-7477-7BA7-9D2DBEFEC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52578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这是因为</a:t>
            </a:r>
          </a:p>
        </p:txBody>
      </p:sp>
      <p:grpSp>
        <p:nvGrpSpPr>
          <p:cNvPr id="54335" name="Group 63">
            <a:extLst>
              <a:ext uri="{FF2B5EF4-FFF2-40B4-BE49-F238E27FC236}">
                <a16:creationId xmlns:a16="http://schemas.microsoft.com/office/drawing/2014/main" id="{02856DA5-F903-5CC8-A382-E08DE00A4405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4800600"/>
            <a:ext cx="5438775" cy="584200"/>
            <a:chOff x="1167" y="1982"/>
            <a:chExt cx="3426" cy="368"/>
          </a:xfrm>
        </p:grpSpPr>
        <p:graphicFrame>
          <p:nvGraphicFramePr>
            <p:cNvPr id="54318" name="Object 46">
              <a:extLst>
                <a:ext uri="{FF2B5EF4-FFF2-40B4-BE49-F238E27FC236}">
                  <a16:creationId xmlns:a16="http://schemas.microsoft.com/office/drawing/2014/main" id="{D9F5243F-DE3B-14F6-A227-E3C8A1A690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016"/>
            <a:ext cx="115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825480" imgH="241200" progId="Equation.DSMT4">
                    <p:embed/>
                  </p:oleObj>
                </mc:Choice>
                <mc:Fallback>
                  <p:oleObj name="Equation" r:id="rId31" imgW="825480" imgH="241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16"/>
                          <a:ext cx="115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34" name="Rectangle 62">
              <a:extLst>
                <a:ext uri="{FF2B5EF4-FFF2-40B4-BE49-F238E27FC236}">
                  <a16:creationId xmlns:a16="http://schemas.microsoft.com/office/drawing/2014/main" id="{8991F88C-108B-CF85-B021-7D549E159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982"/>
              <a:ext cx="342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建立迭代公式            是发散的，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utoUpdateAnimBg="0"/>
      <p:bldP spid="54297" grpId="0" autoUpdateAnimBg="0"/>
      <p:bldP spid="54301" grpId="0" autoUpdateAnimBg="0"/>
      <p:bldP spid="54305" grpId="0" animBg="1" autoUpdateAnimBg="0"/>
      <p:bldP spid="54306" grpId="0" autoUpdateAnimBg="0"/>
      <p:bldP spid="543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9" name="Rectangle 23">
            <a:extLst>
              <a:ext uri="{FF2B5EF4-FFF2-40B4-BE49-F238E27FC236}">
                <a16:creationId xmlns:a16="http://schemas.microsoft.com/office/drawing/2014/main" id="{26FF21F4-0E38-9D99-87B3-AFD258EA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75816" name="Group 40">
            <a:extLst>
              <a:ext uri="{FF2B5EF4-FFF2-40B4-BE49-F238E27FC236}">
                <a16:creationId xmlns:a16="http://schemas.microsoft.com/office/drawing/2014/main" id="{06A3C950-D2CB-BB58-C9F5-6B33983FC23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8108950" cy="1841500"/>
            <a:chOff x="288" y="1968"/>
            <a:chExt cx="5108" cy="1160"/>
          </a:xfrm>
        </p:grpSpPr>
        <p:grpSp>
          <p:nvGrpSpPr>
            <p:cNvPr id="75813" name="Group 37">
              <a:extLst>
                <a:ext uri="{FF2B5EF4-FFF2-40B4-BE49-F238E27FC236}">
                  <a16:creationId xmlns:a16="http://schemas.microsoft.com/office/drawing/2014/main" id="{1D7B4BA6-AA76-BA16-F07B-A8C72DB09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968"/>
              <a:ext cx="5108" cy="1160"/>
              <a:chOff x="288" y="1968"/>
              <a:chExt cx="5108" cy="1160"/>
            </a:xfrm>
          </p:grpSpPr>
          <p:sp>
            <p:nvSpPr>
              <p:cNvPr id="75803" name="Rectangle 27">
                <a:extLst>
                  <a:ext uri="{FF2B5EF4-FFF2-40B4-BE49-F238E27FC236}">
                    <a16:creationId xmlns:a16="http://schemas.microsoft.com/office/drawing/2014/main" id="{77DB500D-6359-8387-D677-7140CD412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968"/>
                <a:ext cx="5012" cy="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kumimoji="1" lang="zh-CN" altLang="en-US" b="1">
                    <a:solidFill>
                      <a:srgbClr val="FF3300"/>
                    </a:solidFill>
                    <a:latin typeface="楷体_GB2312" pitchFamily="49" charset="-122"/>
                    <a:ea typeface="楷体_GB2312" pitchFamily="49" charset="-122"/>
                  </a:rPr>
                  <a:t>例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 考察迭代过程（</a:t>
                </a: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a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）                        和（</a:t>
                </a: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b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  <a:p>
                <a:pPr>
                  <a:lnSpc>
                    <a:spcPct val="160000"/>
                  </a:lnSpc>
                </a:pP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                  的收敛性，当</a:t>
                </a:r>
              </a:p>
            </p:txBody>
          </p:sp>
          <p:sp>
            <p:nvSpPr>
              <p:cNvPr id="75801" name="Rectangle 25">
                <a:extLst>
                  <a:ext uri="{FF2B5EF4-FFF2-40B4-BE49-F238E27FC236}">
                    <a16:creationId xmlns:a16="http://schemas.microsoft.com/office/drawing/2014/main" id="{488302B2-B0E8-42C0-70DB-123CC482D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736"/>
                <a:ext cx="283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45000"/>
                  </a:lnSpc>
                </a:pP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定（</a:t>
                </a: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b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）中迭代次数</a:t>
                </a:r>
                <a:r>
                  <a:rPr kumimoji="1" lang="en-US" altLang="zh-CN" b="1" i="1">
                    <a:solidFill>
                      <a:srgbClr val="0000FF"/>
                    </a:solidFill>
                    <a:ea typeface="楷体_GB2312" pitchFamily="49" charset="-122"/>
                  </a:rPr>
                  <a:t>k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。</a:t>
                </a:r>
              </a:p>
            </p:txBody>
          </p:sp>
          <p:graphicFrame>
            <p:nvGraphicFramePr>
              <p:cNvPr id="75802" name="Object 26">
                <a:extLst>
                  <a:ext uri="{FF2B5EF4-FFF2-40B4-BE49-F238E27FC236}">
                    <a16:creationId xmlns:a16="http://schemas.microsoft.com/office/drawing/2014/main" id="{EAF9BBBE-599D-19E5-1F83-F5BCA434C2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8" y="2448"/>
              <a:ext cx="1152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002960" imgH="241200" progId="Equation.DSMT4">
                      <p:embed/>
                    </p:oleObj>
                  </mc:Choice>
                  <mc:Fallback>
                    <p:oleObj name="Equation" r:id="rId5" imgW="1002960" imgH="2412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448"/>
                            <a:ext cx="1152" cy="3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04" name="Object 28">
                <a:extLst>
                  <a:ext uri="{FF2B5EF4-FFF2-40B4-BE49-F238E27FC236}">
                    <a16:creationId xmlns:a16="http://schemas.microsoft.com/office/drawing/2014/main" id="{D0706B3C-393F-6834-622B-1D474CF043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2352"/>
              <a:ext cx="1829" cy="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625400" imgH="469800" progId="Equation.DSMT4">
                      <p:embed/>
                    </p:oleObj>
                  </mc:Choice>
                  <mc:Fallback>
                    <p:oleObj name="Equation" r:id="rId7" imgW="1625400" imgH="46980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2352"/>
                            <a:ext cx="1829" cy="5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05" name="Object 29">
                <a:extLst>
                  <a:ext uri="{FF2B5EF4-FFF2-40B4-BE49-F238E27FC236}">
                    <a16:creationId xmlns:a16="http://schemas.microsoft.com/office/drawing/2014/main" id="{B1102863-196F-D7D3-2735-48837E3BAB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84" y="2000"/>
              <a:ext cx="2272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854000" imgH="406080" progId="Equation.DSMT4">
                      <p:embed/>
                    </p:oleObj>
                  </mc:Choice>
                  <mc:Fallback>
                    <p:oleObj name="Equation" r:id="rId9" imgW="1854000" imgH="40608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4" y="2000"/>
                            <a:ext cx="2272" cy="4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806" name="Rectangle 30">
              <a:extLst>
                <a:ext uri="{FF2B5EF4-FFF2-40B4-BE49-F238E27FC236}">
                  <a16:creationId xmlns:a16="http://schemas.microsoft.com/office/drawing/2014/main" id="{483BC4BE-E84F-64AF-3D0B-47D7402A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48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时，确</a:t>
              </a:r>
            </a:p>
          </p:txBody>
        </p:sp>
      </p:grpSp>
      <p:grpSp>
        <p:nvGrpSpPr>
          <p:cNvPr id="75814" name="Group 38">
            <a:extLst>
              <a:ext uri="{FF2B5EF4-FFF2-40B4-BE49-F238E27FC236}">
                <a16:creationId xmlns:a16="http://schemas.microsoft.com/office/drawing/2014/main" id="{E5ABF798-47A7-A465-95DC-A3FD0FA726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27225"/>
            <a:ext cx="7764463" cy="765175"/>
            <a:chOff x="384" y="3038"/>
            <a:chExt cx="4891" cy="482"/>
          </a:xfrm>
        </p:grpSpPr>
        <p:sp>
          <p:nvSpPr>
            <p:cNvPr id="75807" name="Text Box 31">
              <a:extLst>
                <a:ext uri="{FF2B5EF4-FFF2-40B4-BE49-F238E27FC236}">
                  <a16:creationId xmlns:a16="http://schemas.microsoft.com/office/drawing/2014/main" id="{570AFEF8-5887-7F4E-ECBE-FE19E912C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60"/>
              <a:ext cx="4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解  </a:t>
              </a:r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对于迭代过程（ </a:t>
              </a:r>
              <a:r>
                <a:rPr lang="en-US" altLang="zh-CN" b="1">
                  <a:solidFill>
                    <a:schemeClr val="tx2"/>
                  </a:solidFill>
                  <a:ea typeface="楷体_GB2312" pitchFamily="49" charset="-122"/>
                </a:rPr>
                <a:t>b </a:t>
              </a:r>
              <a:r>
                <a:rPr lang="zh-CN" altLang="en-US" b="1">
                  <a:solidFill>
                    <a:schemeClr val="tx2"/>
                  </a:solidFill>
                  <a:ea typeface="楷体_GB2312" pitchFamily="49" charset="-122"/>
                </a:rPr>
                <a:t>），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迭代函数             于是 </a:t>
              </a:r>
            </a:p>
          </p:txBody>
        </p:sp>
        <p:graphicFrame>
          <p:nvGraphicFramePr>
            <p:cNvPr id="75808" name="Object 32">
              <a:extLst>
                <a:ext uri="{FF2B5EF4-FFF2-40B4-BE49-F238E27FC236}">
                  <a16:creationId xmlns:a16="http://schemas.microsoft.com/office/drawing/2014/main" id="{CF36020F-5404-45F6-941C-09360F35FB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038"/>
            <a:ext cx="1200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66680" imgH="431640" progId="Equation.DSMT4">
                    <p:embed/>
                  </p:oleObj>
                </mc:Choice>
                <mc:Fallback>
                  <p:oleObj name="Equation" r:id="rId11" imgW="1066680" imgH="4316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38"/>
                          <a:ext cx="1200" cy="4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809" name="Object 33">
            <a:extLst>
              <a:ext uri="{FF2B5EF4-FFF2-40B4-BE49-F238E27FC236}">
                <a16:creationId xmlns:a16="http://schemas.microsoft.com/office/drawing/2014/main" id="{FB654477-96EB-56D2-6145-23C224358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514600"/>
          <a:ext cx="4648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31760" imgH="495000" progId="Equation.DSMT4">
                  <p:embed/>
                </p:oleObj>
              </mc:Choice>
              <mc:Fallback>
                <p:oleObj name="Equation" r:id="rId13" imgW="2831760" imgH="495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14600"/>
                        <a:ext cx="46482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17" name="Group 41">
            <a:extLst>
              <a:ext uri="{FF2B5EF4-FFF2-40B4-BE49-F238E27FC236}">
                <a16:creationId xmlns:a16="http://schemas.microsoft.com/office/drawing/2014/main" id="{D70181C3-D087-3A8C-68EA-F2F34C99C91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90900"/>
            <a:ext cx="8001000" cy="1004888"/>
            <a:chOff x="480" y="336"/>
            <a:chExt cx="5040" cy="633"/>
          </a:xfrm>
        </p:grpSpPr>
        <p:sp>
          <p:nvSpPr>
            <p:cNvPr id="75818" name="Rectangle 42">
              <a:extLst>
                <a:ext uri="{FF2B5EF4-FFF2-40B4-BE49-F238E27FC236}">
                  <a16:creationId xmlns:a16="http://schemas.microsoft.com/office/drawing/2014/main" id="{4BE14680-C78D-B4C1-EADA-7B70049F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6"/>
              <a:ext cx="5040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因此，迭代函数    在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[1, 2]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上满足定理条件，故迭代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过程（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）收敛。</a:t>
              </a:r>
            </a:p>
          </p:txBody>
        </p:sp>
        <p:graphicFrame>
          <p:nvGraphicFramePr>
            <p:cNvPr id="75819" name="Object 43">
              <a:extLst>
                <a:ext uri="{FF2B5EF4-FFF2-40B4-BE49-F238E27FC236}">
                  <a16:creationId xmlns:a16="http://schemas.microsoft.com/office/drawing/2014/main" id="{31E660D2-ABF6-F55D-A815-285E0FF59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8" y="347"/>
            <a:ext cx="4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06080" imgH="215640" progId="Equation.DSMT4">
                    <p:embed/>
                  </p:oleObj>
                </mc:Choice>
                <mc:Fallback>
                  <p:oleObj name="Equation" r:id="rId15" imgW="406080" imgH="2156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347"/>
                          <a:ext cx="436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20" name="Group 44">
            <a:extLst>
              <a:ext uri="{FF2B5EF4-FFF2-40B4-BE49-F238E27FC236}">
                <a16:creationId xmlns:a16="http://schemas.microsoft.com/office/drawing/2014/main" id="{238295DB-CF01-A7AB-D2BC-F4BA0B92604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003800"/>
            <a:ext cx="4921250" cy="1168400"/>
            <a:chOff x="528" y="1352"/>
            <a:chExt cx="3100" cy="736"/>
          </a:xfrm>
        </p:grpSpPr>
        <p:graphicFrame>
          <p:nvGraphicFramePr>
            <p:cNvPr id="75821" name="Object 45">
              <a:extLst>
                <a:ext uri="{FF2B5EF4-FFF2-40B4-BE49-F238E27FC236}">
                  <a16:creationId xmlns:a16="http://schemas.microsoft.com/office/drawing/2014/main" id="{0EE8A706-EA84-D5A5-76B8-5A54DAC27E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352"/>
            <a:ext cx="1708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84200" imgH="596880" progId="Equation.DSMT4">
                    <p:embed/>
                  </p:oleObj>
                </mc:Choice>
                <mc:Fallback>
                  <p:oleObj name="Equation" r:id="rId17" imgW="1384200" imgH="59688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52"/>
                          <a:ext cx="1708" cy="7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2" name="Rectangle 46">
              <a:extLst>
                <a:ext uri="{FF2B5EF4-FFF2-40B4-BE49-F238E27FC236}">
                  <a16:creationId xmlns:a16="http://schemas.microsoft.com/office/drawing/2014/main" id="{DBBC7903-A6C7-B2DD-D1E8-F570BE69F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84"/>
              <a:ext cx="13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迭代次数</a:t>
              </a:r>
              <a:r>
                <a:rPr kumimoji="1" lang="en-US" altLang="zh-CN" b="1" i="1">
                  <a:solidFill>
                    <a:srgbClr val="0000FF"/>
                  </a:solidFill>
                  <a:ea typeface="楷体_GB2312" pitchFamily="49" charset="-122"/>
                </a:rPr>
                <a:t>k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应取</a:t>
              </a:r>
            </a:p>
          </p:txBody>
        </p:sp>
      </p:grpSp>
      <p:grpSp>
        <p:nvGrpSpPr>
          <p:cNvPr id="75823" name="Group 47">
            <a:extLst>
              <a:ext uri="{FF2B5EF4-FFF2-40B4-BE49-F238E27FC236}">
                <a16:creationId xmlns:a16="http://schemas.microsoft.com/office/drawing/2014/main" id="{61D44C47-4750-2DE9-9FDA-4393DCF4324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254500"/>
            <a:ext cx="7696200" cy="914400"/>
            <a:chOff x="576" y="880"/>
            <a:chExt cx="4848" cy="576"/>
          </a:xfrm>
        </p:grpSpPr>
        <p:graphicFrame>
          <p:nvGraphicFramePr>
            <p:cNvPr id="75824" name="Object 48">
              <a:extLst>
                <a:ext uri="{FF2B5EF4-FFF2-40B4-BE49-F238E27FC236}">
                  <a16:creationId xmlns:a16="http://schemas.microsoft.com/office/drawing/2014/main" id="{B67C3983-59ED-0353-C97A-417DB32A42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880"/>
            <a:ext cx="206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866600" imgH="419040" progId="Equation.DSMT4">
                    <p:embed/>
                  </p:oleObj>
                </mc:Choice>
                <mc:Fallback>
                  <p:oleObj name="Equation" r:id="rId19" imgW="1866600" imgH="4190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880"/>
                          <a:ext cx="206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825" name="Group 49">
              <a:extLst>
                <a:ext uri="{FF2B5EF4-FFF2-40B4-BE49-F238E27FC236}">
                  <a16:creationId xmlns:a16="http://schemas.microsoft.com/office/drawing/2014/main" id="{D1018F76-01DD-10A4-8DD6-53F9B8D30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008"/>
              <a:ext cx="2736" cy="357"/>
              <a:chOff x="144" y="2865"/>
              <a:chExt cx="2736" cy="357"/>
            </a:xfrm>
          </p:grpSpPr>
          <p:sp>
            <p:nvSpPr>
              <p:cNvPr id="75826" name="Rectangle 50">
                <a:extLst>
                  <a:ext uri="{FF2B5EF4-FFF2-40B4-BE49-F238E27FC236}">
                    <a16:creationId xmlns:a16="http://schemas.microsoft.com/office/drawing/2014/main" id="{77020A49-F78B-23E3-418C-E1374FB72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865"/>
                <a:ext cx="2736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9438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863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0541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（   为给定精度要求）</a:t>
                </a:r>
              </a:p>
            </p:txBody>
          </p:sp>
          <p:graphicFrame>
            <p:nvGraphicFramePr>
              <p:cNvPr id="75827" name="Object 51">
                <a:extLst>
                  <a:ext uri="{FF2B5EF4-FFF2-40B4-BE49-F238E27FC236}">
                    <a16:creationId xmlns:a16="http://schemas.microsoft.com/office/drawing/2014/main" id="{060ED043-16A9-25E1-87C7-71677B4334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V="1">
              <a:off x="864" y="2976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26835" imgH="139518" progId="Equation.DSMT4">
                      <p:embed/>
                    </p:oleObj>
                  </mc:Choice>
                  <mc:Fallback>
                    <p:oleObj name="Equation" r:id="rId21" imgW="126835" imgH="139518" progId="Equation.DSMT4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V="1">
                            <a:off x="864" y="2976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5828" name="Rectangle 52">
              <a:extLst>
                <a:ext uri="{FF2B5EF4-FFF2-40B4-BE49-F238E27FC236}">
                  <a16:creationId xmlns:a16="http://schemas.microsoft.com/office/drawing/2014/main" id="{FA662C2C-205E-268B-DD70-EB95306FB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56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由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2" name="Rectangle 22">
            <a:extLst>
              <a:ext uri="{FF2B5EF4-FFF2-40B4-BE49-F238E27FC236}">
                <a16:creationId xmlns:a16="http://schemas.microsoft.com/office/drawing/2014/main" id="{86506002-32F8-4203-D513-E97E7C172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76863" name="Group 63">
            <a:extLst>
              <a:ext uri="{FF2B5EF4-FFF2-40B4-BE49-F238E27FC236}">
                <a16:creationId xmlns:a16="http://schemas.microsoft.com/office/drawing/2014/main" id="{250AB8A4-936C-BB72-2806-0C24C1AA8FE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763000" cy="1265238"/>
            <a:chOff x="240" y="2112"/>
            <a:chExt cx="5520" cy="797"/>
          </a:xfrm>
        </p:grpSpPr>
        <p:sp>
          <p:nvSpPr>
            <p:cNvPr id="76823" name="Rectangle 23">
              <a:extLst>
                <a:ext uri="{FF2B5EF4-FFF2-40B4-BE49-F238E27FC236}">
                  <a16:creationId xmlns:a16="http://schemas.microsoft.com/office/drawing/2014/main" id="{30E12E64-8B3E-B063-01A8-3694678E7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112"/>
              <a:ext cx="5520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905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8101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由要求           ，应用上述公式，其中             ，                                </a:t>
              </a:r>
            </a:p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，      ，则有</a:t>
              </a:r>
            </a:p>
          </p:txBody>
        </p:sp>
        <p:graphicFrame>
          <p:nvGraphicFramePr>
            <p:cNvPr id="76824" name="Object 24">
              <a:extLst>
                <a:ext uri="{FF2B5EF4-FFF2-40B4-BE49-F238E27FC236}">
                  <a16:creationId xmlns:a16="http://schemas.microsoft.com/office/drawing/2014/main" id="{69D1797F-CA71-24C7-002C-424DD3F4CA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0" y="2177"/>
            <a:ext cx="109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02960" imgH="241200" progId="Equation.DSMT4">
                    <p:embed/>
                  </p:oleObj>
                </mc:Choice>
                <mc:Fallback>
                  <p:oleObj name="Equation" r:id="rId5" imgW="1002960" imgH="241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2177"/>
                          <a:ext cx="1092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5" name="Object 25">
              <a:extLst>
                <a:ext uri="{FF2B5EF4-FFF2-40B4-BE49-F238E27FC236}">
                  <a16:creationId xmlns:a16="http://schemas.microsoft.com/office/drawing/2014/main" id="{927AB869-810A-865F-24F5-54CE2D1848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191"/>
            <a:ext cx="1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90360" imgH="215640" progId="Equation.DSMT4">
                    <p:embed/>
                  </p:oleObj>
                </mc:Choice>
                <mc:Fallback>
                  <p:oleObj name="Equation" r:id="rId7" imgW="990360" imgH="2156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91"/>
                          <a:ext cx="1344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6" name="Object 26">
              <a:extLst>
                <a:ext uri="{FF2B5EF4-FFF2-40B4-BE49-F238E27FC236}">
                  <a16:creationId xmlns:a16="http://schemas.microsoft.com/office/drawing/2014/main" id="{3C3C3A76-353E-31E8-3208-F29DFD85CD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" y="2625"/>
            <a:ext cx="7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22080" imgH="215640" progId="Equation.DSMT4">
                    <p:embed/>
                  </p:oleObj>
                </mc:Choice>
                <mc:Fallback>
                  <p:oleObj name="Equation" r:id="rId9" imgW="622080" imgH="2156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2625"/>
                          <a:ext cx="72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7" name="Object 27">
              <a:extLst>
                <a:ext uri="{FF2B5EF4-FFF2-40B4-BE49-F238E27FC236}">
                  <a16:creationId xmlns:a16="http://schemas.microsoft.com/office/drawing/2014/main" id="{0C6916EE-3C00-7C3D-AB70-001FC2231C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608"/>
            <a:ext cx="52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33160" imgH="228600" progId="Equation.DSMT4">
                    <p:embed/>
                  </p:oleObj>
                </mc:Choice>
                <mc:Fallback>
                  <p:oleObj name="Equation" r:id="rId11" imgW="53316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08"/>
                          <a:ext cx="52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64" name="Group 64">
            <a:extLst>
              <a:ext uri="{FF2B5EF4-FFF2-40B4-BE49-F238E27FC236}">
                <a16:creationId xmlns:a16="http://schemas.microsoft.com/office/drawing/2014/main" id="{50C77F11-05C3-A4B2-0EF7-F111F52EBFD1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1406525"/>
            <a:ext cx="4760913" cy="1184275"/>
            <a:chOff x="1565" y="2806"/>
            <a:chExt cx="2999" cy="746"/>
          </a:xfrm>
        </p:grpSpPr>
        <p:sp>
          <p:nvSpPr>
            <p:cNvPr id="76844" name="Rectangle 44">
              <a:extLst>
                <a:ext uri="{FF2B5EF4-FFF2-40B4-BE49-F238E27FC236}">
                  <a16:creationId xmlns:a16="http://schemas.microsoft.com/office/drawing/2014/main" id="{9D784DE7-66A1-B0C7-E7E6-932E9E9E5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2847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76845" name="Rectangle 45">
              <a:extLst>
                <a:ext uri="{FF2B5EF4-FFF2-40B4-BE49-F238E27FC236}">
                  <a16:creationId xmlns:a16="http://schemas.microsoft.com/office/drawing/2014/main" id="{5715594D-93BC-6C97-6897-038ADB6E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" y="283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76846" name="Rectangle 46">
              <a:extLst>
                <a:ext uri="{FF2B5EF4-FFF2-40B4-BE49-F238E27FC236}">
                  <a16:creationId xmlns:a16="http://schemas.microsoft.com/office/drawing/2014/main" id="{7FDEB9A6-5D32-ED21-D5D0-E448C47F2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283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76847" name="Rectangle 47">
              <a:extLst>
                <a:ext uri="{FF2B5EF4-FFF2-40B4-BE49-F238E27FC236}">
                  <a16:creationId xmlns:a16="http://schemas.microsoft.com/office/drawing/2014/main" id="{832BE594-549E-C2EE-42C1-5BB7D41C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283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76831" name="Line 31">
              <a:extLst>
                <a:ext uri="{FF2B5EF4-FFF2-40B4-BE49-F238E27FC236}">
                  <a16:creationId xmlns:a16="http://schemas.microsoft.com/office/drawing/2014/main" id="{36FDE0E3-B8E8-02E8-2DC5-B631077B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5" y="3071"/>
              <a:ext cx="123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2" name="Line 32">
              <a:extLst>
                <a:ext uri="{FF2B5EF4-FFF2-40B4-BE49-F238E27FC236}">
                  <a16:creationId xmlns:a16="http://schemas.microsoft.com/office/drawing/2014/main" id="{92C4A90F-6151-1A70-706E-EFFEC67D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295"/>
              <a:ext cx="21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3" name="Rectangle 33">
              <a:extLst>
                <a:ext uri="{FF2B5EF4-FFF2-40B4-BE49-F238E27FC236}">
                  <a16:creationId xmlns:a16="http://schemas.microsoft.com/office/drawing/2014/main" id="{5D32C5E5-B9A1-5EF3-B86B-B9AA26CD4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17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97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76834" name="Rectangle 34">
              <a:extLst>
                <a:ext uri="{FF2B5EF4-FFF2-40B4-BE49-F238E27FC236}">
                  <a16:creationId xmlns:a16="http://schemas.microsoft.com/office/drawing/2014/main" id="{81C424FA-841C-1971-A4AD-610DB743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3174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76835" name="Rectangle 35">
              <a:extLst>
                <a:ext uri="{FF2B5EF4-FFF2-40B4-BE49-F238E27FC236}">
                  <a16:creationId xmlns:a16="http://schemas.microsoft.com/office/drawing/2014/main" id="{D9B4F09C-10D2-E7A3-6483-08FEC769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317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6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76836" name="Rectangle 36">
              <a:extLst>
                <a:ext uri="{FF2B5EF4-FFF2-40B4-BE49-F238E27FC236}">
                  <a16:creationId xmlns:a16="http://schemas.microsoft.com/office/drawing/2014/main" id="{FDE8644C-8DE0-C1E6-FDD7-A6915BF22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15</a:t>
              </a:r>
              <a:endParaRPr lang="en-US" altLang="zh-CN"/>
            </a:p>
          </p:txBody>
        </p:sp>
        <p:sp>
          <p:nvSpPr>
            <p:cNvPr id="76837" name="Rectangle 37">
              <a:extLst>
                <a:ext uri="{FF2B5EF4-FFF2-40B4-BE49-F238E27FC236}">
                  <a16:creationId xmlns:a16="http://schemas.microsoft.com/office/drawing/2014/main" id="{1A4A7B52-0416-7F9B-8475-D18A0E35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3322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76838" name="Rectangle 38">
              <a:extLst>
                <a:ext uri="{FF2B5EF4-FFF2-40B4-BE49-F238E27FC236}">
                  <a16:creationId xmlns:a16="http://schemas.microsoft.com/office/drawing/2014/main" id="{0B8C154E-3C01-28A2-4FA1-66132F1E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32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76839" name="Rectangle 39">
              <a:extLst>
                <a:ext uri="{FF2B5EF4-FFF2-40B4-BE49-F238E27FC236}">
                  <a16:creationId xmlns:a16="http://schemas.microsoft.com/office/drawing/2014/main" id="{D7BE2AB5-10DC-5FE3-4DE9-13DD10561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3322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lg</a:t>
              </a:r>
              <a:endParaRPr lang="en-US" altLang="zh-CN"/>
            </a:p>
          </p:txBody>
        </p:sp>
        <p:sp>
          <p:nvSpPr>
            <p:cNvPr id="76840" name="Rectangle 40">
              <a:extLst>
                <a:ext uri="{FF2B5EF4-FFF2-40B4-BE49-F238E27FC236}">
                  <a16:creationId xmlns:a16="http://schemas.microsoft.com/office/drawing/2014/main" id="{4D440CDA-550F-9DBA-E823-52CD3B5C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09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85</a:t>
              </a:r>
              <a:endParaRPr lang="en-US" altLang="zh-CN"/>
            </a:p>
          </p:txBody>
        </p:sp>
        <p:sp>
          <p:nvSpPr>
            <p:cNvPr id="76841" name="Rectangle 41">
              <a:extLst>
                <a:ext uri="{FF2B5EF4-FFF2-40B4-BE49-F238E27FC236}">
                  <a16:creationId xmlns:a16="http://schemas.microsoft.com/office/drawing/2014/main" id="{6E712D79-6A5F-C860-AA27-E9CD9360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3095"/>
              <a:ext cx="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76842" name="Rectangle 42">
              <a:extLst>
                <a:ext uri="{FF2B5EF4-FFF2-40B4-BE49-F238E27FC236}">
                  <a16:creationId xmlns:a16="http://schemas.microsoft.com/office/drawing/2014/main" id="{48BEFF1F-E2A7-AEDE-6EBE-2A14B0212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309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76843" name="Rectangle 43">
              <a:extLst>
                <a:ext uri="{FF2B5EF4-FFF2-40B4-BE49-F238E27FC236}">
                  <a16:creationId xmlns:a16="http://schemas.microsoft.com/office/drawing/2014/main" id="{D3AC69A1-3075-3539-7E4F-04EF7FEF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834"/>
              <a:ext cx="6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3439973</a:t>
              </a:r>
              <a:endParaRPr lang="en-US" altLang="zh-CN"/>
            </a:p>
          </p:txBody>
        </p:sp>
        <p:sp>
          <p:nvSpPr>
            <p:cNvPr id="76848" name="Rectangle 48">
              <a:extLst>
                <a:ext uri="{FF2B5EF4-FFF2-40B4-BE49-F238E27FC236}">
                  <a16:creationId xmlns:a16="http://schemas.microsoft.com/office/drawing/2014/main" id="{70B52597-B5FC-E606-7580-07F6934E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82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76849" name="Rectangle 49">
              <a:extLst>
                <a:ext uri="{FF2B5EF4-FFF2-40B4-BE49-F238E27FC236}">
                  <a16:creationId xmlns:a16="http://schemas.microsoft.com/office/drawing/2014/main" id="{AD412743-44E5-F4D7-D721-868A42720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950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lg</a:t>
              </a:r>
              <a:endParaRPr lang="en-US" altLang="zh-CN"/>
            </a:p>
          </p:txBody>
        </p:sp>
        <p:sp>
          <p:nvSpPr>
            <p:cNvPr id="76850" name="Rectangle 50">
              <a:extLst>
                <a:ext uri="{FF2B5EF4-FFF2-40B4-BE49-F238E27FC236}">
                  <a16:creationId xmlns:a16="http://schemas.microsoft.com/office/drawing/2014/main" id="{0C67D62C-210F-2EAB-3334-3D0217A5E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950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10</a:t>
              </a:r>
              <a:endParaRPr lang="en-US" altLang="zh-CN"/>
            </a:p>
          </p:txBody>
        </p:sp>
        <p:sp>
          <p:nvSpPr>
            <p:cNvPr id="76851" name="Rectangle 51">
              <a:extLst>
                <a:ext uri="{FF2B5EF4-FFF2-40B4-BE49-F238E27FC236}">
                  <a16:creationId xmlns:a16="http://schemas.microsoft.com/office/drawing/2014/main" id="{15401E85-35C4-E39C-A11F-A5B01B01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950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lg</a:t>
              </a:r>
              <a:endParaRPr lang="en-US" altLang="zh-CN"/>
            </a:p>
          </p:txBody>
        </p:sp>
        <p:sp>
          <p:nvSpPr>
            <p:cNvPr id="76852" name="Rectangle 52">
              <a:extLst>
                <a:ext uri="{FF2B5EF4-FFF2-40B4-BE49-F238E27FC236}">
                  <a16:creationId xmlns:a16="http://schemas.microsoft.com/office/drawing/2014/main" id="{E99E14AC-983D-AFD4-5E83-33E92ED6F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" y="2933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76853" name="Rectangle 53">
              <a:extLst>
                <a:ext uri="{FF2B5EF4-FFF2-40B4-BE49-F238E27FC236}">
                  <a16:creationId xmlns:a16="http://schemas.microsoft.com/office/drawing/2014/main" id="{62FFC170-AE15-1587-80C7-E93F3D518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3152"/>
              <a:ext cx="1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Symbol" panose="05050102010706020507" pitchFamily="18" charset="2"/>
                </a:rPr>
                <a:t>=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76854" name="Rectangle 54">
              <a:extLst>
                <a:ext uri="{FF2B5EF4-FFF2-40B4-BE49-F238E27FC236}">
                  <a16:creationId xmlns:a16="http://schemas.microsoft.com/office/drawing/2014/main" id="{67949E94-623A-0ABB-00D6-9E031777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" y="2806"/>
              <a:ext cx="1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6855" name="Rectangle 55">
              <a:extLst>
                <a:ext uri="{FF2B5EF4-FFF2-40B4-BE49-F238E27FC236}">
                  <a16:creationId xmlns:a16="http://schemas.microsoft.com/office/drawing/2014/main" id="{E9B0E93F-37E8-11F5-07C7-803C5DDC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928"/>
              <a:ext cx="1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6856" name="Rectangle 56">
              <a:extLst>
                <a:ext uri="{FF2B5EF4-FFF2-40B4-BE49-F238E27FC236}">
                  <a16:creationId xmlns:a16="http://schemas.microsoft.com/office/drawing/2014/main" id="{94A9CB59-DD4A-A354-D79E-022C97B40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152"/>
              <a:ext cx="1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&gt;</a:t>
              </a:r>
              <a:endParaRPr lang="en-US" altLang="zh-CN"/>
            </a:p>
          </p:txBody>
        </p:sp>
        <p:sp>
          <p:nvSpPr>
            <p:cNvPr id="76857" name="Rectangle 57">
              <a:extLst>
                <a:ext uri="{FF2B5EF4-FFF2-40B4-BE49-F238E27FC236}">
                  <a16:creationId xmlns:a16="http://schemas.microsoft.com/office/drawing/2014/main" id="{5B40BF97-8D8E-5EA8-3392-8F9D44D3B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29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6858" name="Rectangle 58">
              <a:extLst>
                <a:ext uri="{FF2B5EF4-FFF2-40B4-BE49-F238E27FC236}">
                  <a16:creationId xmlns:a16="http://schemas.microsoft.com/office/drawing/2014/main" id="{1681F2E5-DEF3-E127-2732-C60328407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17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</p:grpSp>
      <p:grpSp>
        <p:nvGrpSpPr>
          <p:cNvPr id="76865" name="Group 65">
            <a:extLst>
              <a:ext uri="{FF2B5EF4-FFF2-40B4-BE49-F238E27FC236}">
                <a16:creationId xmlns:a16="http://schemas.microsoft.com/office/drawing/2014/main" id="{A00A0B7A-4AD1-D09D-7734-0AA104296AA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6096000" cy="457200"/>
            <a:chOff x="432" y="3648"/>
            <a:chExt cx="3840" cy="288"/>
          </a:xfrm>
        </p:grpSpPr>
        <p:sp>
          <p:nvSpPr>
            <p:cNvPr id="76829" name="Rectangle 29">
              <a:extLst>
                <a:ext uri="{FF2B5EF4-FFF2-40B4-BE49-F238E27FC236}">
                  <a16:creationId xmlns:a16="http://schemas.microsoft.com/office/drawing/2014/main" id="{3D76D973-F26B-57EC-F970-3BB3A8E45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648"/>
              <a:ext cx="3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于是，推得所要求迭代次数     。</a:t>
              </a:r>
            </a:p>
          </p:txBody>
        </p:sp>
        <p:graphicFrame>
          <p:nvGraphicFramePr>
            <p:cNvPr id="76830" name="Object 30">
              <a:extLst>
                <a:ext uri="{FF2B5EF4-FFF2-40B4-BE49-F238E27FC236}">
                  <a16:creationId xmlns:a16="http://schemas.microsoft.com/office/drawing/2014/main" id="{64BAB9D4-A0C2-183B-83E1-ADDECC568C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669"/>
            <a:ext cx="5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280" imgH="177480" progId="Equation.DSMT4">
                    <p:embed/>
                  </p:oleObj>
                </mc:Choice>
                <mc:Fallback>
                  <p:oleObj name="Equation" r:id="rId13" imgW="368280" imgH="17748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669"/>
                          <a:ext cx="528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66" name="Group 66">
            <a:extLst>
              <a:ext uri="{FF2B5EF4-FFF2-40B4-BE49-F238E27FC236}">
                <a16:creationId xmlns:a16="http://schemas.microsoft.com/office/drawing/2014/main" id="{BE2E3306-D9C2-65BE-1103-CBD3D8B0C32F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2984500"/>
            <a:ext cx="7300913" cy="787400"/>
            <a:chOff x="600" y="200"/>
            <a:chExt cx="4332" cy="496"/>
          </a:xfrm>
        </p:grpSpPr>
        <p:sp>
          <p:nvSpPr>
            <p:cNvPr id="76867" name="Rectangle 67">
              <a:extLst>
                <a:ext uri="{FF2B5EF4-FFF2-40B4-BE49-F238E27FC236}">
                  <a16:creationId xmlns:a16="http://schemas.microsoft.com/office/drawing/2014/main" id="{B8784728-64E6-8F2B-C65C-61D9320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312"/>
              <a:ext cx="29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对于迭代过程（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），迭代函数，</a:t>
              </a:r>
            </a:p>
          </p:txBody>
        </p:sp>
        <p:graphicFrame>
          <p:nvGraphicFramePr>
            <p:cNvPr id="76868" name="Object 68">
              <a:extLst>
                <a:ext uri="{FF2B5EF4-FFF2-40B4-BE49-F238E27FC236}">
                  <a16:creationId xmlns:a16="http://schemas.microsoft.com/office/drawing/2014/main" id="{042AB975-C87C-0059-BE7C-52E6CFCF7D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2" y="200"/>
            <a:ext cx="168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71600" imgH="406080" progId="Equation.DSMT4">
                    <p:embed/>
                  </p:oleObj>
                </mc:Choice>
                <mc:Fallback>
                  <p:oleObj name="Equation" r:id="rId15" imgW="1371600" imgH="40608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200"/>
                          <a:ext cx="1680" cy="4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69" name="Object 69">
            <a:extLst>
              <a:ext uri="{FF2B5EF4-FFF2-40B4-BE49-F238E27FC236}">
                <a16:creationId xmlns:a16="http://schemas.microsoft.com/office/drawing/2014/main" id="{380FE042-4BF2-0B03-5BEE-E7923CDFE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81400"/>
          <a:ext cx="3429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50960" imgH="457200" progId="Equation.DSMT4">
                  <p:embed/>
                </p:oleObj>
              </mc:Choice>
              <mc:Fallback>
                <p:oleObj name="Equation" r:id="rId17" imgW="1650960" imgH="4572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4290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70" name="Rectangle 70">
            <a:extLst>
              <a:ext uri="{FF2B5EF4-FFF2-40B4-BE49-F238E27FC236}">
                <a16:creationId xmlns:a16="http://schemas.microsoft.com/office/drawing/2014/main" id="{0897A171-A405-7590-5E9C-638F3C2D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于是</a:t>
            </a:r>
          </a:p>
        </p:txBody>
      </p:sp>
      <p:grpSp>
        <p:nvGrpSpPr>
          <p:cNvPr id="76871" name="Group 71">
            <a:extLst>
              <a:ext uri="{FF2B5EF4-FFF2-40B4-BE49-F238E27FC236}">
                <a16:creationId xmlns:a16="http://schemas.microsoft.com/office/drawing/2014/main" id="{E8955A88-3B21-54A3-FEBA-50DF082DA40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95800"/>
            <a:ext cx="8686800" cy="457200"/>
            <a:chOff x="288" y="1152"/>
            <a:chExt cx="5472" cy="288"/>
          </a:xfrm>
        </p:grpSpPr>
        <p:sp>
          <p:nvSpPr>
            <p:cNvPr id="76872" name="Rectangle 72">
              <a:extLst>
                <a:ext uri="{FF2B5EF4-FFF2-40B4-BE49-F238E27FC236}">
                  <a16:creationId xmlns:a16="http://schemas.microsoft.com/office/drawing/2014/main" id="{402D6EC3-09AE-5D3F-D970-3405DF0F2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5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注意到           ，所以在</a:t>
              </a:r>
              <a:r>
                <a:rPr kumimoji="1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[1, 2]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上，定理中条件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2)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不满</a:t>
              </a:r>
            </a:p>
          </p:txBody>
        </p:sp>
        <p:graphicFrame>
          <p:nvGraphicFramePr>
            <p:cNvPr id="76873" name="Object 73">
              <a:extLst>
                <a:ext uri="{FF2B5EF4-FFF2-40B4-BE49-F238E27FC236}">
                  <a16:creationId xmlns:a16="http://schemas.microsoft.com/office/drawing/2014/main" id="{B2FE86E4-66C0-7C54-6C27-90621ACE1C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183"/>
            <a:ext cx="11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77760" imgH="228600" progId="Equation.DSMT4">
                    <p:embed/>
                  </p:oleObj>
                </mc:Choice>
                <mc:Fallback>
                  <p:oleObj name="Equation" r:id="rId19" imgW="977760" imgH="2286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183"/>
                          <a:ext cx="1104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74" name="Group 74">
            <a:extLst>
              <a:ext uri="{FF2B5EF4-FFF2-40B4-BE49-F238E27FC236}">
                <a16:creationId xmlns:a16="http://schemas.microsoft.com/office/drawing/2014/main" id="{4109C44B-A997-A0DA-FBDE-31BBE3223B7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843463"/>
            <a:ext cx="8443913" cy="566737"/>
            <a:chOff x="288" y="1392"/>
            <a:chExt cx="5184" cy="357"/>
          </a:xfrm>
        </p:grpSpPr>
        <p:sp>
          <p:nvSpPr>
            <p:cNvPr id="76875" name="Rectangle 75">
              <a:extLst>
                <a:ext uri="{FF2B5EF4-FFF2-40B4-BE49-F238E27FC236}">
                  <a16:creationId xmlns:a16="http://schemas.microsoft.com/office/drawing/2014/main" id="{8C1014F9-0A48-9DFC-06A1-775856787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有</a:t>
              </a:r>
            </a:p>
          </p:txBody>
        </p:sp>
        <p:grpSp>
          <p:nvGrpSpPr>
            <p:cNvPr id="76876" name="Group 76">
              <a:extLst>
                <a:ext uri="{FF2B5EF4-FFF2-40B4-BE49-F238E27FC236}">
                  <a16:creationId xmlns:a16="http://schemas.microsoft.com/office/drawing/2014/main" id="{F3170336-0EF6-C27C-2C41-98F328AAF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392"/>
              <a:ext cx="5184" cy="357"/>
              <a:chOff x="288" y="1392"/>
              <a:chExt cx="5184" cy="357"/>
            </a:xfrm>
          </p:grpSpPr>
          <p:graphicFrame>
            <p:nvGraphicFramePr>
              <p:cNvPr id="76877" name="Object 77">
                <a:extLst>
                  <a:ext uri="{FF2B5EF4-FFF2-40B4-BE49-F238E27FC236}">
                    <a16:creationId xmlns:a16="http://schemas.microsoft.com/office/drawing/2014/main" id="{366D2E14-93AD-4EBD-E1D5-10EE7A2660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1488"/>
              <a:ext cx="82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698400" imgH="203040" progId="Equation.DSMT4">
                      <p:embed/>
                    </p:oleObj>
                  </mc:Choice>
                  <mc:Fallback>
                    <p:oleObj name="Equation" r:id="rId21" imgW="698400" imgH="203040" progId="Equation.DSMT4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488"/>
                            <a:ext cx="828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78" name="Object 78">
                <a:extLst>
                  <a:ext uri="{FF2B5EF4-FFF2-40B4-BE49-F238E27FC236}">
                    <a16:creationId xmlns:a16="http://schemas.microsoft.com/office/drawing/2014/main" id="{B4989677-B131-C9A8-82C6-3B21BE9935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1466"/>
              <a:ext cx="2256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019240" imgH="228600" progId="Equation.DSMT4">
                      <p:embed/>
                    </p:oleObj>
                  </mc:Choice>
                  <mc:Fallback>
                    <p:oleObj name="Equation" r:id="rId23" imgW="2019240" imgH="228600" progId="Equation.DSMT4">
                      <p:embed/>
                      <p:pic>
                        <p:nvPicPr>
                          <p:cNvPr id="0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466"/>
                            <a:ext cx="2256" cy="2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79" name="Rectangle 79">
                <a:extLst>
                  <a:ext uri="{FF2B5EF4-FFF2-40B4-BE49-F238E27FC236}">
                    <a16:creationId xmlns:a16="http://schemas.microsoft.com/office/drawing/2014/main" id="{6435D6D1-335E-7C0B-38A9-F5DB553C9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392"/>
                <a:ext cx="5184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足。但当</a:t>
                </a:r>
              </a:p>
            </p:txBody>
          </p:sp>
          <p:graphicFrame>
            <p:nvGraphicFramePr>
              <p:cNvPr id="76880" name="Object 80">
                <a:extLst>
                  <a:ext uri="{FF2B5EF4-FFF2-40B4-BE49-F238E27FC236}">
                    <a16:creationId xmlns:a16="http://schemas.microsoft.com/office/drawing/2014/main" id="{063E0B38-6CCD-40E1-3E5B-219E0BE8EE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8" y="1440"/>
              <a:ext cx="33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406080" imgH="228600" progId="Equation.DSMT4">
                      <p:embed/>
                    </p:oleObj>
                  </mc:Choice>
                  <mc:Fallback>
                    <p:oleObj name="Equation" r:id="rId25" imgW="406080" imgH="228600" progId="Equation.DSMT4">
                      <p:embed/>
                      <p:pic>
                        <p:nvPicPr>
                          <p:cNvPr id="0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440"/>
                            <a:ext cx="336" cy="2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81" name="Rectangle 81">
                <a:extLst>
                  <a:ext uri="{FF2B5EF4-FFF2-40B4-BE49-F238E27FC236}">
                    <a16:creationId xmlns:a16="http://schemas.microsoft.com/office/drawing/2014/main" id="{E1AF63FF-880D-E8F3-6F6E-75B2E54A2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8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迭代函数</a:t>
                </a:r>
              </a:p>
            </p:txBody>
          </p:sp>
        </p:grpSp>
      </p:grpSp>
      <p:grpSp>
        <p:nvGrpSpPr>
          <p:cNvPr id="76882" name="Group 82">
            <a:extLst>
              <a:ext uri="{FF2B5EF4-FFF2-40B4-BE49-F238E27FC236}">
                <a16:creationId xmlns:a16="http://schemas.microsoft.com/office/drawing/2014/main" id="{A039418E-B67D-DC63-6C63-25E5692E34D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430838"/>
            <a:ext cx="8078788" cy="893762"/>
            <a:chOff x="288" y="1741"/>
            <a:chExt cx="5013" cy="563"/>
          </a:xfrm>
        </p:grpSpPr>
        <p:sp>
          <p:nvSpPr>
            <p:cNvPr id="76883" name="Rectangle 83">
              <a:extLst>
                <a:ext uri="{FF2B5EF4-FFF2-40B4-BE49-F238E27FC236}">
                  <a16:creationId xmlns:a16="http://schemas.microsoft.com/office/drawing/2014/main" id="{2B386DDF-5C52-79F3-005B-3C0DF56D0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2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[1, 1.5]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上时，迭代过程</a:t>
              </a:r>
              <a:r>
                <a:rPr kumimoji="1"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收敛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76884" name="Rectangle 84">
              <a:extLst>
                <a:ext uri="{FF2B5EF4-FFF2-40B4-BE49-F238E27FC236}">
                  <a16:creationId xmlns:a16="http://schemas.microsoft.com/office/drawing/2014/main" id="{93068DA3-7BC4-1C93-DB2D-9D99AFC93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41"/>
              <a:ext cx="5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kumimoji="1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[1, 1.5]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上满足定理的条件</a:t>
              </a:r>
              <a:r>
                <a:rPr kumimoji="1" lang="en-US" altLang="zh-CN" b="1"/>
                <a:t>2</a:t>
              </a:r>
              <a:r>
                <a:rPr kumimoji="1" lang="en-US" altLang="zh-CN"/>
                <a:t>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，故迭代过程当</a:t>
              </a:r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初值限制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6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6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68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1" name="Rectangle 17">
            <a:extLst>
              <a:ext uri="{FF2B5EF4-FFF2-40B4-BE49-F238E27FC236}">
                <a16:creationId xmlns:a16="http://schemas.microsoft.com/office/drawing/2014/main" id="{009CBCC1-E4CD-60B7-4CF9-F364B884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77860" name="Group 36">
            <a:extLst>
              <a:ext uri="{FF2B5EF4-FFF2-40B4-BE49-F238E27FC236}">
                <a16:creationId xmlns:a16="http://schemas.microsoft.com/office/drawing/2014/main" id="{92984EAF-3BE3-7B75-DCBE-44625302928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1000"/>
            <a:ext cx="7770813" cy="2819400"/>
            <a:chOff x="480" y="2304"/>
            <a:chExt cx="4848" cy="1776"/>
          </a:xfrm>
        </p:grpSpPr>
        <p:sp>
          <p:nvSpPr>
            <p:cNvPr id="77849" name="AutoShape 25">
              <a:extLst>
                <a:ext uri="{FF2B5EF4-FFF2-40B4-BE49-F238E27FC236}">
                  <a16:creationId xmlns:a16="http://schemas.microsoft.com/office/drawing/2014/main" id="{35FEB308-3ABA-5C8F-DAC7-CCC98465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4848" cy="1776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50" name="Group 26">
              <a:extLst>
                <a:ext uri="{FF2B5EF4-FFF2-40B4-BE49-F238E27FC236}">
                  <a16:creationId xmlns:a16="http://schemas.microsoft.com/office/drawing/2014/main" id="{19F16562-3B7D-82E7-5AF5-62CF1EAB5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2321"/>
              <a:ext cx="4416" cy="656"/>
              <a:chOff x="720" y="3424"/>
              <a:chExt cx="4416" cy="615"/>
            </a:xfrm>
          </p:grpSpPr>
          <p:sp>
            <p:nvSpPr>
              <p:cNvPr id="77845" name="Rectangle 21">
                <a:extLst>
                  <a:ext uri="{FF2B5EF4-FFF2-40B4-BE49-F238E27FC236}">
                    <a16:creationId xmlns:a16="http://schemas.microsoft.com/office/drawing/2014/main" id="{CA014DD5-600A-3F04-CF24-BA1CC9D6F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424"/>
                <a:ext cx="4416" cy="6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30000"/>
                  </a:lnSpc>
                </a:pPr>
                <a:r>
                  <a:rPr kumimoji="1" lang="zh-CN" altLang="en-US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注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  此题中      ，可知迭代过程（</a:t>
                </a: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b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）比迭代过程（</a:t>
                </a: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a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）收敛快。 </a:t>
                </a:r>
              </a:p>
            </p:txBody>
          </p:sp>
          <p:graphicFrame>
            <p:nvGraphicFramePr>
              <p:cNvPr id="77848" name="Object 24">
                <a:extLst>
                  <a:ext uri="{FF2B5EF4-FFF2-40B4-BE49-F238E27FC236}">
                    <a16:creationId xmlns:a16="http://schemas.microsoft.com/office/drawing/2014/main" id="{7985AD80-8DE9-3E83-C2CF-6F612D768F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3520"/>
              <a:ext cx="57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95000" imgH="228600" progId="Equation.DSMT4">
                      <p:embed/>
                    </p:oleObj>
                  </mc:Choice>
                  <mc:Fallback>
                    <p:oleObj name="Equation" r:id="rId6" imgW="495000" imgH="2286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3520"/>
                            <a:ext cx="576" cy="2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7859" name="Rectangle 35">
              <a:extLst>
                <a:ext uri="{FF2B5EF4-FFF2-40B4-BE49-F238E27FC236}">
                  <a16:creationId xmlns:a16="http://schemas.microsoft.com/office/drawing/2014/main" id="{9F3A65B7-C094-48D1-E97B-93FEDFC0B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2928"/>
              <a:ext cx="4416" cy="10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6619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24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429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ea typeface="楷体_GB2312" pitchFamily="49" charset="-122"/>
                </a:rPr>
                <a:t>定理条件非必要条件，可将</a:t>
              </a:r>
              <a:r>
                <a:rPr lang="en-US" altLang="zh-CN" b="1">
                  <a:ea typeface="楷体_GB2312" pitchFamily="49" charset="-122"/>
                </a:rPr>
                <a:t>[</a:t>
              </a:r>
              <a:r>
                <a:rPr lang="en-US" altLang="zh-CN" b="1" i="1">
                  <a:ea typeface="楷体_GB2312" pitchFamily="49" charset="-122"/>
                </a:rPr>
                <a:t>a</a:t>
              </a:r>
              <a:r>
                <a:rPr lang="en-US" altLang="zh-CN" b="1">
                  <a:ea typeface="楷体_GB2312" pitchFamily="49" charset="-122"/>
                </a:rPr>
                <a:t>, </a:t>
              </a:r>
              <a:r>
                <a:rPr lang="en-US" altLang="zh-CN" b="1" i="1">
                  <a:ea typeface="楷体_GB2312" pitchFamily="49" charset="-122"/>
                </a:rPr>
                <a:t>b</a:t>
              </a:r>
              <a:r>
                <a:rPr lang="en-US" altLang="zh-CN" b="1">
                  <a:ea typeface="楷体_GB2312" pitchFamily="49" charset="-122"/>
                </a:rPr>
                <a:t>]</a:t>
              </a:r>
              <a:r>
                <a:rPr lang="zh-CN" altLang="en-US" b="1">
                  <a:ea typeface="楷体_GB2312" pitchFamily="49" charset="-122"/>
                </a:rPr>
                <a:t>缩小，定义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局部收敛性</a:t>
              </a:r>
              <a:r>
                <a:rPr lang="zh-CN" altLang="en-US" b="1">
                  <a:ea typeface="楷体_GB2312" pitchFamily="49" charset="-122"/>
                </a:rPr>
                <a:t>：若在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* </a:t>
              </a:r>
              <a:r>
                <a:rPr lang="zh-CN" altLang="en-US" b="1">
                  <a:ea typeface="楷体_GB2312" pitchFamily="49" charset="-122"/>
                </a:rPr>
                <a:t>的某</a:t>
              </a:r>
              <a:r>
                <a:rPr lang="zh-CN" altLang="en-US" b="1" i="1">
                  <a:ea typeface="楷体_GB2312" pitchFamily="49" charset="-122"/>
                  <a:sym typeface="Symbol" panose="05050102010706020507" pitchFamily="18" charset="2"/>
                </a:rPr>
                <a:t> </a:t>
              </a:r>
              <a:r>
                <a:rPr lang="zh-CN" altLang="en-US" b="1">
                  <a:ea typeface="楷体_GB2312" pitchFamily="49" charset="-122"/>
                </a:rPr>
                <a:t>领域 </a:t>
              </a: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i="1" baseline="-2500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= {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x </a:t>
              </a:r>
              <a:r>
                <a:rPr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|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|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x  x* |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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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}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有 </a:t>
              </a:r>
              <a:r>
                <a:rPr kumimoji="0" lang="zh-CN" altLang="en-US" b="1">
                  <a:sym typeface="Symbol" panose="05050102010706020507" pitchFamily="18" charset="2"/>
                </a:rPr>
                <a:t></a:t>
              </a:r>
              <a:r>
                <a:rPr lang="zh-CN" altLang="en-US" b="1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lang="en-US" altLang="zh-CN" b="1" baseline="30000"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[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]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且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| </a:t>
              </a:r>
              <a:r>
                <a:rPr kumimoji="0" lang="en-US" altLang="zh-CN" b="1">
                  <a:sym typeface="Symbol" panose="05050102010706020507" pitchFamily="18" charset="2"/>
                </a:rPr>
                <a:t>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’(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*) | &lt; 1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，</a:t>
              </a:r>
              <a:r>
                <a:rPr lang="zh-CN" altLang="en-US" b="1">
                  <a:ea typeface="楷体_GB2312" pitchFamily="49" charset="-122"/>
                </a:rPr>
                <a:t>则由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b="1" baseline="-25000">
                  <a:ea typeface="楷体_GB2312" pitchFamily="49" charset="-122"/>
                  <a:sym typeface="Symbol" panose="05050102010706020507" pitchFamily="18" charset="2"/>
                </a:rPr>
                <a:t>0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b="1" i="1">
                  <a:ea typeface="楷体_GB2312" pitchFamily="49" charset="-122"/>
                </a:rPr>
                <a:t>R</a:t>
              </a:r>
              <a:r>
                <a:rPr lang="en-US" altLang="zh-CN" b="1" i="1" baseline="-2500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开始的迭代收敛。即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调整初值可得到收敛的结果。</a:t>
              </a:r>
            </a:p>
          </p:txBody>
        </p:sp>
      </p:grpSp>
      <p:grpSp>
        <p:nvGrpSpPr>
          <p:cNvPr id="77895" name="Group 71">
            <a:extLst>
              <a:ext uri="{FF2B5EF4-FFF2-40B4-BE49-F238E27FC236}">
                <a16:creationId xmlns:a16="http://schemas.microsoft.com/office/drawing/2014/main" id="{486156B9-9E62-9842-85B4-6287E54A6B6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198813"/>
            <a:ext cx="8108950" cy="1524000"/>
            <a:chOff x="408" y="2015"/>
            <a:chExt cx="5040" cy="960"/>
          </a:xfrm>
        </p:grpSpPr>
        <p:grpSp>
          <p:nvGrpSpPr>
            <p:cNvPr id="77866" name="Group 42">
              <a:extLst>
                <a:ext uri="{FF2B5EF4-FFF2-40B4-BE49-F238E27FC236}">
                  <a16:creationId xmlns:a16="http://schemas.microsoft.com/office/drawing/2014/main" id="{42FB7E1C-B404-6BE2-0CBB-0920DF754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2015"/>
              <a:ext cx="5040" cy="960"/>
              <a:chOff x="360" y="336"/>
              <a:chExt cx="5040" cy="960"/>
            </a:xfrm>
          </p:grpSpPr>
          <p:sp>
            <p:nvSpPr>
              <p:cNvPr id="77867" name="Rectangle 43">
                <a:extLst>
                  <a:ext uri="{FF2B5EF4-FFF2-40B4-BE49-F238E27FC236}">
                    <a16:creationId xmlns:a16="http://schemas.microsoft.com/office/drawing/2014/main" id="{F16A86F0-DD8D-1DCE-3DF9-240C6324543A}"/>
                  </a:ext>
                </a:extLst>
              </p:cNvPr>
              <p:cNvSpPr>
                <a:spLocks noRot="1" noChangeArrowheads="1"/>
              </p:cNvSpPr>
              <p:nvPr/>
            </p:nvSpPr>
            <p:spPr bwMode="auto">
              <a:xfrm>
                <a:off x="360" y="336"/>
                <a:ext cx="5040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1711325" indent="-1711325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2187575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606675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3025775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3444875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3902075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4359275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4816475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5273675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FontTx/>
                  <a:buNone/>
                </a:pPr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</a:rPr>
                  <a:t>      </a:t>
                </a:r>
                <a:r>
                  <a:rPr lang="zh-CN" altLang="en-US" sz="2400" b="1">
                    <a:latin typeface="楷体_GB2312" pitchFamily="49" charset="-122"/>
                    <a:ea typeface="楷体_GB2312" pitchFamily="49" charset="-122"/>
                  </a:rPr>
                  <a:t>若存在  的某个邻域            ，使迭代过程                      对于任意初值     均收敛，则称迭代过程           在根  邻近具有局部收敛性。</a:t>
                </a:r>
              </a:p>
            </p:txBody>
          </p:sp>
          <p:graphicFrame>
            <p:nvGraphicFramePr>
              <p:cNvPr id="77868" name="Object 44">
                <a:extLst>
                  <a:ext uri="{FF2B5EF4-FFF2-40B4-BE49-F238E27FC236}">
                    <a16:creationId xmlns:a16="http://schemas.microsoft.com/office/drawing/2014/main" id="{37FF9F5A-1988-6F07-6DF4-221D42FAD6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56" y="384"/>
              <a:ext cx="268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90440" imgH="203040" progId="Equation.DSMT4">
                      <p:embed/>
                    </p:oleObj>
                  </mc:Choice>
                  <mc:Fallback>
                    <p:oleObj name="Equation" r:id="rId8" imgW="190440" imgH="203040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6" y="384"/>
                            <a:ext cx="268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69" name="Object 45">
                <a:extLst>
                  <a:ext uri="{FF2B5EF4-FFF2-40B4-BE49-F238E27FC236}">
                    <a16:creationId xmlns:a16="http://schemas.microsoft.com/office/drawing/2014/main" id="{0D329466-36A1-EB55-BE4E-D8038A8696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1035"/>
              <a:ext cx="95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838080" imgH="228600" progId="Equation.DSMT4">
                      <p:embed/>
                    </p:oleObj>
                  </mc:Choice>
                  <mc:Fallback>
                    <p:oleObj name="Equation" r:id="rId10" imgW="838080" imgH="22860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035"/>
                            <a:ext cx="95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70" name="Object 46">
                <a:extLst>
                  <a:ext uri="{FF2B5EF4-FFF2-40B4-BE49-F238E27FC236}">
                    <a16:creationId xmlns:a16="http://schemas.microsoft.com/office/drawing/2014/main" id="{0C5A3194-9234-6C13-5E93-2F284BC013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9" y="432"/>
              <a:ext cx="108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952200" imgH="228600" progId="Equation.DSMT4">
                      <p:embed/>
                    </p:oleObj>
                  </mc:Choice>
                  <mc:Fallback>
                    <p:oleObj name="Equation" r:id="rId12" imgW="952200" imgH="22860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9" y="432"/>
                            <a:ext cx="1089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71" name="Object 47">
                <a:extLst>
                  <a:ext uri="{FF2B5EF4-FFF2-40B4-BE49-F238E27FC236}">
                    <a16:creationId xmlns:a16="http://schemas.microsoft.com/office/drawing/2014/main" id="{770F41C1-4776-EEE9-3040-97DD176146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744"/>
              <a:ext cx="52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57200" imgH="228600" progId="Equation.DSMT4">
                      <p:embed/>
                    </p:oleObj>
                  </mc:Choice>
                  <mc:Fallback>
                    <p:oleObj name="Equation" r:id="rId14" imgW="457200" imgH="228600" progId="Equation.DSMT4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744"/>
                            <a:ext cx="52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72" name="Object 48">
                <a:extLst>
                  <a:ext uri="{FF2B5EF4-FFF2-40B4-BE49-F238E27FC236}">
                    <a16:creationId xmlns:a16="http://schemas.microsoft.com/office/drawing/2014/main" id="{B065FCAE-B836-5029-9908-B528CCF39D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720"/>
              <a:ext cx="96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838080" imgH="228600" progId="Equation.DSMT4">
                      <p:embed/>
                    </p:oleObj>
                  </mc:Choice>
                  <mc:Fallback>
                    <p:oleObj name="Equation" r:id="rId10" imgW="838080" imgH="228600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720"/>
                            <a:ext cx="960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73" name="Object 49">
                <a:extLst>
                  <a:ext uri="{FF2B5EF4-FFF2-40B4-BE49-F238E27FC236}">
                    <a16:creationId xmlns:a16="http://schemas.microsoft.com/office/drawing/2014/main" id="{95F6633A-B761-267A-4D3A-E985977954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02" y="972"/>
              <a:ext cx="25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90440" imgH="203040" progId="Equation.DSMT4">
                      <p:embed/>
                    </p:oleObj>
                  </mc:Choice>
                  <mc:Fallback>
                    <p:oleObj name="Equation" r:id="rId8" imgW="190440" imgH="203040" progId="Equation.DSMT4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2" y="972"/>
                            <a:ext cx="258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7874" name="AutoShape 50">
              <a:extLst>
                <a:ext uri="{FF2B5EF4-FFF2-40B4-BE49-F238E27FC236}">
                  <a16:creationId xmlns:a16="http://schemas.microsoft.com/office/drawing/2014/main" id="{33BD568D-5241-DBE1-F1D0-A82C68C73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11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定义</a:t>
              </a:r>
            </a:p>
          </p:txBody>
        </p:sp>
      </p:grpSp>
      <p:grpSp>
        <p:nvGrpSpPr>
          <p:cNvPr id="77875" name="Group 51">
            <a:extLst>
              <a:ext uri="{FF2B5EF4-FFF2-40B4-BE49-F238E27FC236}">
                <a16:creationId xmlns:a16="http://schemas.microsoft.com/office/drawing/2014/main" id="{A593C78F-E7C9-D604-11BE-DAC3E7CAF92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724400"/>
            <a:ext cx="8229600" cy="609600"/>
            <a:chOff x="336" y="1296"/>
            <a:chExt cx="5184" cy="384"/>
          </a:xfrm>
        </p:grpSpPr>
        <p:grpSp>
          <p:nvGrpSpPr>
            <p:cNvPr id="77876" name="Group 52">
              <a:extLst>
                <a:ext uri="{FF2B5EF4-FFF2-40B4-BE49-F238E27FC236}">
                  <a16:creationId xmlns:a16="http://schemas.microsoft.com/office/drawing/2014/main" id="{49A0D612-28C3-6A1A-53A0-8F4AD44705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392"/>
              <a:ext cx="4464" cy="266"/>
              <a:chOff x="1056" y="1526"/>
              <a:chExt cx="4464" cy="266"/>
            </a:xfrm>
          </p:grpSpPr>
          <p:sp>
            <p:nvSpPr>
              <p:cNvPr id="77877" name="Rectangle 53">
                <a:extLst>
                  <a:ext uri="{FF2B5EF4-FFF2-40B4-BE49-F238E27FC236}">
                    <a16:creationId xmlns:a16="http://schemas.microsoft.com/office/drawing/2014/main" id="{4F7EAC93-B776-C6D1-6364-479BCF701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542"/>
                <a:ext cx="28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6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       </a:t>
                </a:r>
                <a:r>
                  <a:rPr lang="zh-CN" altLang="en-US" sz="26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在  的邻近连续，</a:t>
                </a:r>
              </a:p>
            </p:txBody>
          </p:sp>
          <p:sp>
            <p:nvSpPr>
              <p:cNvPr id="77878" name="Rectangle 54">
                <a:extLst>
                  <a:ext uri="{FF2B5EF4-FFF2-40B4-BE49-F238E27FC236}">
                    <a16:creationId xmlns:a16="http://schemas.microsoft.com/office/drawing/2014/main" id="{512DDA42-755E-1387-13D3-B83A48AFF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536"/>
                <a:ext cx="140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sz="2600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的根，</a:t>
                </a:r>
                <a:endParaRPr lang="zh-CN" altLang="en-US"/>
              </a:p>
            </p:txBody>
          </p:sp>
          <p:sp>
            <p:nvSpPr>
              <p:cNvPr id="77879" name="Rectangle 55">
                <a:extLst>
                  <a:ext uri="{FF2B5EF4-FFF2-40B4-BE49-F238E27FC236}">
                    <a16:creationId xmlns:a16="http://schemas.microsoft.com/office/drawing/2014/main" id="{807A2860-9EE1-1729-F8E4-1B57A1628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192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zh-CN" altLang="en-US" b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设  为方程</a:t>
                </a:r>
                <a:endParaRPr lang="zh-CN" altLang="en-US"/>
              </a:p>
            </p:txBody>
          </p:sp>
          <p:grpSp>
            <p:nvGrpSpPr>
              <p:cNvPr id="77880" name="Group 56">
                <a:extLst>
                  <a:ext uri="{FF2B5EF4-FFF2-40B4-BE49-F238E27FC236}">
                    <a16:creationId xmlns:a16="http://schemas.microsoft.com/office/drawing/2014/main" id="{BA1626B3-2955-209B-A1DC-E540C64E3A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3" y="1526"/>
                <a:ext cx="177" cy="250"/>
                <a:chOff x="2864" y="1536"/>
                <a:chExt cx="177" cy="250"/>
              </a:xfrm>
            </p:grpSpPr>
            <p:sp>
              <p:nvSpPr>
                <p:cNvPr id="77881" name="Rectangle 57">
                  <a:extLst>
                    <a:ext uri="{FF2B5EF4-FFF2-40B4-BE49-F238E27FC236}">
                      <a16:creationId xmlns:a16="http://schemas.microsoft.com/office/drawing/2014/main" id="{413FE924-20CA-076B-DA0F-590143F9B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1536"/>
                  <a:ext cx="11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600" b="1" i="1">
                      <a:solidFill>
                        <a:schemeClr val="accent2"/>
                      </a:solidFill>
                    </a:rPr>
                    <a:t>x</a:t>
                  </a:r>
                  <a:endParaRPr lang="en-US" altLang="zh-CN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7882" name="Rectangle 58">
                  <a:extLst>
                    <a:ext uri="{FF2B5EF4-FFF2-40B4-BE49-F238E27FC236}">
                      <a16:creationId xmlns:a16="http://schemas.microsoft.com/office/drawing/2014/main" id="{B690C508-0739-F1B6-0F50-98E9B3363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584"/>
                  <a:ext cx="65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500" b="1">
                      <a:solidFill>
                        <a:schemeClr val="accent2"/>
                      </a:solidFill>
                    </a:rPr>
                    <a:t>*</a:t>
                  </a:r>
                  <a:endParaRPr lang="en-US" altLang="zh-CN">
                    <a:solidFill>
                      <a:schemeClr val="accent2"/>
                    </a:solidFill>
                  </a:endParaRPr>
                </a:p>
              </p:txBody>
            </p:sp>
          </p:grpSp>
          <p:graphicFrame>
            <p:nvGraphicFramePr>
              <p:cNvPr id="77883" name="Object 59">
                <a:extLst>
                  <a:ext uri="{FF2B5EF4-FFF2-40B4-BE49-F238E27FC236}">
                    <a16:creationId xmlns:a16="http://schemas.microsoft.com/office/drawing/2014/main" id="{0D0EA100-6E16-67D3-3449-6F3D6BB171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48" y="1556"/>
              <a:ext cx="42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393480" imgH="203040" progId="Equation.DSMT4">
                      <p:embed/>
                    </p:oleObj>
                  </mc:Choice>
                  <mc:Fallback>
                    <p:oleObj name="Equation" r:id="rId18" imgW="393480" imgH="20304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8" y="1556"/>
                            <a:ext cx="425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84" name="Object 60">
                <a:extLst>
                  <a:ext uri="{FF2B5EF4-FFF2-40B4-BE49-F238E27FC236}">
                    <a16:creationId xmlns:a16="http://schemas.microsoft.com/office/drawing/2014/main" id="{F9DBF935-B2FB-B7B2-C96F-A0B4171EC3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561"/>
              <a:ext cx="672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634680" imgH="203040" progId="Equation.DSMT4">
                      <p:embed/>
                    </p:oleObj>
                  </mc:Choice>
                  <mc:Fallback>
                    <p:oleObj name="Equation" r:id="rId20" imgW="634680" imgH="203040" progId="Equation.DSMT4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561"/>
                            <a:ext cx="672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85" name="Group 61">
                <a:extLst>
                  <a:ext uri="{FF2B5EF4-FFF2-40B4-BE49-F238E27FC236}">
                    <a16:creationId xmlns:a16="http://schemas.microsoft.com/office/drawing/2014/main" id="{66C85B75-8717-8A39-90C1-D227EE4DE7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9" y="1536"/>
                <a:ext cx="177" cy="250"/>
                <a:chOff x="2864" y="1536"/>
                <a:chExt cx="177" cy="250"/>
              </a:xfrm>
            </p:grpSpPr>
            <p:sp>
              <p:nvSpPr>
                <p:cNvPr id="77886" name="Rectangle 62">
                  <a:extLst>
                    <a:ext uri="{FF2B5EF4-FFF2-40B4-BE49-F238E27FC236}">
                      <a16:creationId xmlns:a16="http://schemas.microsoft.com/office/drawing/2014/main" id="{99CB2801-101A-1528-F073-2C0F661CC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4" y="1536"/>
                  <a:ext cx="11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2600" b="1" i="1">
                      <a:solidFill>
                        <a:schemeClr val="accent2"/>
                      </a:solidFill>
                    </a:rPr>
                    <a:t>x</a:t>
                  </a:r>
                  <a:endParaRPr lang="en-US" altLang="zh-CN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7887" name="Rectangle 63">
                  <a:extLst>
                    <a:ext uri="{FF2B5EF4-FFF2-40B4-BE49-F238E27FC236}">
                      <a16:creationId xmlns:a16="http://schemas.microsoft.com/office/drawing/2014/main" id="{A8520768-4621-AC7C-ABA5-CDB254E9E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584"/>
                  <a:ext cx="65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zh-CN" sz="1500" b="1">
                      <a:solidFill>
                        <a:schemeClr val="accent2"/>
                      </a:solidFill>
                    </a:rPr>
                    <a:t>*</a:t>
                  </a:r>
                  <a:endParaRPr lang="en-US" altLang="zh-CN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77888" name="AutoShape 64">
              <a:extLst>
                <a:ext uri="{FF2B5EF4-FFF2-40B4-BE49-F238E27FC236}">
                  <a16:creationId xmlns:a16="http://schemas.microsoft.com/office/drawing/2014/main" id="{F64B81EA-928D-644A-31E3-3A24A4B2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296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ea typeface="楷体_GB2312" pitchFamily="49" charset="-122"/>
                </a:rPr>
                <a:t>定理</a:t>
              </a:r>
            </a:p>
          </p:txBody>
        </p:sp>
      </p:grpSp>
      <p:grpSp>
        <p:nvGrpSpPr>
          <p:cNvPr id="77889" name="Group 65">
            <a:extLst>
              <a:ext uri="{FF2B5EF4-FFF2-40B4-BE49-F238E27FC236}">
                <a16:creationId xmlns:a16="http://schemas.microsoft.com/office/drawing/2014/main" id="{E3972409-0342-E6F4-4C53-9423E00F7D2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256213"/>
            <a:ext cx="7519988" cy="534987"/>
            <a:chOff x="576" y="1824"/>
            <a:chExt cx="4599" cy="337"/>
          </a:xfrm>
        </p:grpSpPr>
        <p:sp>
          <p:nvSpPr>
            <p:cNvPr id="77890" name="Rectangle 66">
              <a:extLst>
                <a:ext uri="{FF2B5EF4-FFF2-40B4-BE49-F238E27FC236}">
                  <a16:creationId xmlns:a16="http://schemas.microsoft.com/office/drawing/2014/main" id="{1DDC95BA-EBD8-395D-FC91-F4CB3AB3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872"/>
              <a:ext cx="1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具有局部收敛性。</a:t>
              </a:r>
              <a:endParaRPr lang="zh-CN" altLang="en-US"/>
            </a:p>
          </p:txBody>
        </p:sp>
        <p:sp>
          <p:nvSpPr>
            <p:cNvPr id="77891" name="Rectangle 67">
              <a:extLst>
                <a:ext uri="{FF2B5EF4-FFF2-40B4-BE49-F238E27FC236}">
                  <a16:creationId xmlns:a16="http://schemas.microsoft.com/office/drawing/2014/main" id="{6C653575-60AA-1614-51A1-5A85F2166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72"/>
              <a:ext cx="10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则迭代过程</a:t>
              </a:r>
              <a:endParaRPr lang="zh-CN" altLang="en-US"/>
            </a:p>
          </p:txBody>
        </p:sp>
        <p:graphicFrame>
          <p:nvGraphicFramePr>
            <p:cNvPr id="77892" name="Object 68">
              <a:extLst>
                <a:ext uri="{FF2B5EF4-FFF2-40B4-BE49-F238E27FC236}">
                  <a16:creationId xmlns:a16="http://schemas.microsoft.com/office/drawing/2014/main" id="{F127DDB8-B519-4B8F-22FD-59BEFBBDFA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871"/>
            <a:ext cx="82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99920" imgH="279360" progId="Equation.DSMT4">
                    <p:embed/>
                  </p:oleObj>
                </mc:Choice>
                <mc:Fallback>
                  <p:oleObj name="Equation" r:id="rId23" imgW="799920" imgH="27936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71"/>
                          <a:ext cx="82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3" name="Object 69">
              <a:extLst>
                <a:ext uri="{FF2B5EF4-FFF2-40B4-BE49-F238E27FC236}">
                  <a16:creationId xmlns:a16="http://schemas.microsoft.com/office/drawing/2014/main" id="{9E1CA827-0DBA-11B3-A260-277346711F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1890"/>
            <a:ext cx="9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76240" imgH="228600" progId="Equation.DSMT4">
                    <p:embed/>
                  </p:oleObj>
                </mc:Choice>
                <mc:Fallback>
                  <p:oleObj name="Equation" r:id="rId25" imgW="876240" imgH="22860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890"/>
                          <a:ext cx="96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94" name="Rectangle 70">
              <a:extLst>
                <a:ext uri="{FF2B5EF4-FFF2-40B4-BE49-F238E27FC236}">
                  <a16:creationId xmlns:a16="http://schemas.microsoft.com/office/drawing/2014/main" id="{CC071112-755D-29B5-E7AE-3B0AFEB43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32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7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58" name="Group 1026">
            <a:extLst>
              <a:ext uri="{FF2B5EF4-FFF2-40B4-BE49-F238E27FC236}">
                <a16:creationId xmlns:a16="http://schemas.microsoft.com/office/drawing/2014/main" id="{AD8AF50A-1693-4240-A1D4-D55A3BA563B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808038"/>
            <a:ext cx="8424863" cy="2333625"/>
            <a:chOff x="336" y="672"/>
            <a:chExt cx="5184" cy="1573"/>
          </a:xfrm>
        </p:grpSpPr>
        <p:sp>
          <p:nvSpPr>
            <p:cNvPr id="121859" name="AutoShape 1027">
              <a:extLst>
                <a:ext uri="{FF2B5EF4-FFF2-40B4-BE49-F238E27FC236}">
                  <a16:creationId xmlns:a16="http://schemas.microsoft.com/office/drawing/2014/main" id="{95D39DD1-6586-921F-5091-5B7027BCB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20"/>
              <a:ext cx="624" cy="33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定义</a:t>
              </a:r>
            </a:p>
          </p:txBody>
        </p:sp>
        <p:sp>
          <p:nvSpPr>
            <p:cNvPr id="121860" name="Text Box 1028">
              <a:extLst>
                <a:ext uri="{FF2B5EF4-FFF2-40B4-BE49-F238E27FC236}">
                  <a16:creationId xmlns:a16="http://schemas.microsoft.com/office/drawing/2014/main" id="{BDDCAB7A-E888-B3B0-FBBC-B88E9FA0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5184" cy="15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kumimoji="1" lang="zh-CN" altLang="en-US" sz="2800">
                  <a:ea typeface="楷体_GB2312" pitchFamily="49" charset="-122"/>
                </a:rPr>
                <a:t>　　　</a:t>
              </a:r>
              <a:r>
                <a:rPr kumimoji="1" lang="zh-CN" altLang="en-US" b="1">
                  <a:ea typeface="楷体_GB2312" pitchFamily="49" charset="-122"/>
                </a:rPr>
                <a:t>设迭代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i="1" baseline="-25000">
                  <a:ea typeface="楷体_GB2312" pitchFamily="49" charset="-122"/>
                </a:rPr>
                <a:t>k</a:t>
              </a:r>
              <a:r>
                <a:rPr kumimoji="1" lang="en-US" altLang="zh-CN" b="1" baseline="-25000">
                  <a:ea typeface="楷体_GB2312" pitchFamily="49" charset="-122"/>
                </a:rPr>
                <a:t>+1</a:t>
              </a:r>
              <a:r>
                <a:rPr kumimoji="1" lang="en-US" altLang="zh-CN" b="1">
                  <a:ea typeface="楷体_GB2312" pitchFamily="49" charset="-122"/>
                </a:rPr>
                <a:t> =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i="1" baseline="-25000">
                  <a:ea typeface="楷体_GB2312" pitchFamily="49" charset="-122"/>
                </a:rPr>
                <a:t>k</a:t>
              </a:r>
              <a:r>
                <a:rPr kumimoji="1" lang="en-US" altLang="zh-CN" b="1">
                  <a:ea typeface="楷体_GB2312" pitchFamily="49" charset="-122"/>
                </a:rPr>
                <a:t>) </a:t>
              </a:r>
              <a:r>
                <a:rPr kumimoji="1" lang="zh-CN" altLang="en-US" b="1">
                  <a:ea typeface="楷体_GB2312" pitchFamily="49" charset="-122"/>
                </a:rPr>
                <a:t>收敛到</a:t>
              </a:r>
              <a:r>
                <a:rPr lang="zh-CN" altLang="en-US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) </a:t>
              </a:r>
              <a:r>
                <a:rPr kumimoji="1" lang="zh-CN" altLang="en-US" b="1">
                  <a:ea typeface="楷体_GB2312" pitchFamily="49" charset="-122"/>
                </a:rPr>
                <a:t>的不动点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*</a:t>
              </a:r>
              <a:r>
                <a:rPr kumimoji="1" lang="zh-CN" altLang="en-US" b="1">
                  <a:ea typeface="楷体_GB2312" pitchFamily="49" charset="-122"/>
                </a:rPr>
                <a:t>。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b="1">
                  <a:ea typeface="楷体_GB2312" pitchFamily="49" charset="-122"/>
                </a:rPr>
                <a:t>设 </a:t>
              </a:r>
              <a:r>
                <a:rPr kumimoji="1" lang="en-US" altLang="zh-CN" b="1" i="1">
                  <a:ea typeface="楷体_GB2312" pitchFamily="49" charset="-122"/>
                </a:rPr>
                <a:t>e</a:t>
              </a:r>
              <a:r>
                <a:rPr kumimoji="1" lang="en-US" altLang="zh-CN" b="1" i="1" baseline="-25000">
                  <a:ea typeface="楷体_GB2312" pitchFamily="49" charset="-122"/>
                </a:rPr>
                <a:t>k</a:t>
              </a:r>
              <a:r>
                <a:rPr kumimoji="1" lang="en-US" altLang="zh-CN" b="1" i="1">
                  <a:ea typeface="楷体_GB2312" pitchFamily="49" charset="-122"/>
                </a:rPr>
                <a:t> = x</a:t>
              </a:r>
              <a:r>
                <a:rPr kumimoji="1" lang="en-US" altLang="zh-CN" b="1" i="1" baseline="-25000">
                  <a:ea typeface="楷体_GB2312" pitchFamily="49" charset="-122"/>
                </a:rPr>
                <a:t>k</a:t>
              </a:r>
              <a:r>
                <a:rPr kumimoji="1" lang="en-US" altLang="zh-CN" b="1" i="1">
                  <a:ea typeface="楷体_GB2312" pitchFamily="49" charset="-122"/>
                </a:rPr>
                <a:t> 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 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*</a:t>
              </a:r>
              <a:r>
                <a:rPr kumimoji="1" lang="zh-CN" altLang="en-US" b="1">
                  <a:ea typeface="楷体_GB2312" pitchFamily="49" charset="-122"/>
                  <a:sym typeface="Symbol" panose="05050102010706020507" pitchFamily="18" charset="2"/>
                </a:rPr>
                <a:t>，</a:t>
              </a:r>
              <a:r>
                <a:rPr kumimoji="1" lang="zh-CN" altLang="en-US" b="1">
                  <a:ea typeface="楷体_GB2312" pitchFamily="49" charset="-122"/>
                </a:rPr>
                <a:t>若　　　　　　　，则称该迭代为</a:t>
              </a:r>
              <a:r>
                <a:rPr kumimoji="1"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p</a:t>
              </a:r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阶收敛</a:t>
              </a:r>
              <a:r>
                <a:rPr kumimoji="1" lang="zh-CN" altLang="en-US" b="1">
                  <a:ea typeface="楷体_GB2312" pitchFamily="49" charset="-122"/>
                </a:rPr>
                <a:t>，其中 </a:t>
              </a:r>
              <a:r>
                <a:rPr kumimoji="1" lang="en-US" altLang="zh-CN" b="1" i="1">
                  <a:ea typeface="楷体_GB2312" pitchFamily="49" charset="-122"/>
                </a:rPr>
                <a:t>C</a:t>
              </a:r>
              <a:r>
                <a:rPr kumimoji="1" lang="en-US" altLang="zh-CN" b="1">
                  <a:ea typeface="楷体_GB2312" pitchFamily="49" charset="-122"/>
                </a:rPr>
                <a:t> </a:t>
              </a:r>
              <a:r>
                <a:rPr kumimoji="1" lang="zh-CN" altLang="en-US" b="1">
                  <a:ea typeface="楷体_GB2312" pitchFamily="49" charset="-122"/>
                </a:rPr>
                <a:t>称为</a:t>
              </a: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渐近误差常数</a:t>
              </a:r>
              <a:r>
                <a:rPr kumimoji="1" lang="zh-CN" altLang="en-US" b="1">
                  <a:ea typeface="楷体_GB2312" pitchFamily="49" charset="-122"/>
                </a:rPr>
                <a:t>。</a:t>
              </a:r>
              <a:r>
                <a:rPr kumimoji="1"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/*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 { </a:t>
              </a:r>
              <a:r>
                <a:rPr kumimoji="1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="1" i="1" baseline="-25000">
                  <a:solidFill>
                    <a:srgbClr val="008000"/>
                  </a:solidFill>
                  <a:ea typeface="楷体_GB2312" pitchFamily="49" charset="-122"/>
                </a:rPr>
                <a:t>k 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} </a:t>
              </a:r>
              <a:r>
                <a:rPr kumimoji="1"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converges to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* </a:t>
              </a:r>
              <a:r>
                <a:rPr kumimoji="1"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of order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p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, </a:t>
              </a:r>
              <a:r>
                <a:rPr kumimoji="1"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with asymptotic error constant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C</a:t>
              </a:r>
              <a:r>
                <a:rPr kumimoji="1" lang="en-US" altLang="zh-CN" b="1">
                  <a:solidFill>
                    <a:srgbClr val="008000"/>
                  </a:solidFill>
                  <a:ea typeface="楷体_GB2312" pitchFamily="49" charset="-122"/>
                </a:rPr>
                <a:t> &gt; 0 </a:t>
              </a:r>
              <a:r>
                <a:rPr kumimoji="1"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</a:rPr>
                <a:t>*/</a:t>
              </a:r>
            </a:p>
          </p:txBody>
        </p:sp>
        <p:graphicFrame>
          <p:nvGraphicFramePr>
            <p:cNvPr id="121861" name="Object 1029">
              <a:extLst>
                <a:ext uri="{FF2B5EF4-FFF2-40B4-BE49-F238E27FC236}">
                  <a16:creationId xmlns:a16="http://schemas.microsoft.com/office/drawing/2014/main" id="{E648A3E3-A5AC-55BC-5DE1-6207B25C7A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104"/>
            <a:ext cx="133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3000" imgH="431640" progId="Equation.DSMT4">
                    <p:embed/>
                  </p:oleObj>
                </mc:Choice>
                <mc:Fallback>
                  <p:oleObj name="Equation" r:id="rId7" imgW="1143000" imgH="431640" progId="Equation.DSMT4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04"/>
                          <a:ext cx="1330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62" name="Group 1030">
            <a:extLst>
              <a:ext uri="{FF2B5EF4-FFF2-40B4-BE49-F238E27FC236}">
                <a16:creationId xmlns:a16="http://schemas.microsoft.com/office/drawing/2014/main" id="{E94C7AD5-0F09-0A91-68E5-10E656900727}"/>
              </a:ext>
            </a:extLst>
          </p:cNvPr>
          <p:cNvGrpSpPr>
            <a:grpSpLocks/>
          </p:cNvGrpSpPr>
          <p:nvPr/>
        </p:nvGrpSpPr>
        <p:grpSpPr bwMode="auto">
          <a:xfrm>
            <a:off x="5438775" y="2568575"/>
            <a:ext cx="3549650" cy="403225"/>
            <a:chOff x="2640" y="1776"/>
            <a:chExt cx="2236" cy="254"/>
          </a:xfrm>
        </p:grpSpPr>
        <p:sp>
          <p:nvSpPr>
            <p:cNvPr id="121863" name="Rectangle 1031">
              <a:extLst>
                <a:ext uri="{FF2B5EF4-FFF2-40B4-BE49-F238E27FC236}">
                  <a16:creationId xmlns:a16="http://schemas.microsoft.com/office/drawing/2014/main" id="{39805F3F-5E5B-D33D-08F1-6EA6E2BF5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22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当     时称作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线性收敛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，</a:t>
              </a:r>
            </a:p>
          </p:txBody>
        </p:sp>
        <p:graphicFrame>
          <p:nvGraphicFramePr>
            <p:cNvPr id="121864" name="Object 1032">
              <a:extLst>
                <a:ext uri="{FF2B5EF4-FFF2-40B4-BE49-F238E27FC236}">
                  <a16:creationId xmlns:a16="http://schemas.microsoft.com/office/drawing/2014/main" id="{3512A1E6-7E00-68BD-A44D-46DA0B0D5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781"/>
            <a:ext cx="45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68280" imgH="203040" progId="Equation.DSMT4">
                    <p:embed/>
                  </p:oleObj>
                </mc:Choice>
                <mc:Fallback>
                  <p:oleObj name="Equation" r:id="rId9" imgW="368280" imgH="203040" progId="Equation.DSMT4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781"/>
                          <a:ext cx="45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69" name="Group 1037">
            <a:extLst>
              <a:ext uri="{FF2B5EF4-FFF2-40B4-BE49-F238E27FC236}">
                <a16:creationId xmlns:a16="http://schemas.microsoft.com/office/drawing/2014/main" id="{CF7C2BE1-78BC-62EB-5FA4-FAC519F33A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3605213" cy="457200"/>
            <a:chOff x="336" y="1680"/>
            <a:chExt cx="2271" cy="288"/>
          </a:xfrm>
        </p:grpSpPr>
        <p:sp>
          <p:nvSpPr>
            <p:cNvPr id="121865" name="Rectangle 1033">
              <a:extLst>
                <a:ext uri="{FF2B5EF4-FFF2-40B4-BE49-F238E27FC236}">
                  <a16:creationId xmlns:a16="http://schemas.microsoft.com/office/drawing/2014/main" id="{56DE009A-D450-4B6C-2427-7F5BDF3CE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680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当</a:t>
              </a:r>
            </a:p>
          </p:txBody>
        </p:sp>
        <p:grpSp>
          <p:nvGrpSpPr>
            <p:cNvPr id="121866" name="Group 1034">
              <a:extLst>
                <a:ext uri="{FF2B5EF4-FFF2-40B4-BE49-F238E27FC236}">
                  <a16:creationId xmlns:a16="http://schemas.microsoft.com/office/drawing/2014/main" id="{74B6A34E-EFA1-EEFF-A919-D1BB42EC8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680"/>
              <a:ext cx="2079" cy="249"/>
              <a:chOff x="763" y="3768"/>
              <a:chExt cx="2079" cy="249"/>
            </a:xfrm>
          </p:grpSpPr>
          <p:sp>
            <p:nvSpPr>
              <p:cNvPr id="121867" name="Rectangle 1035">
                <a:extLst>
                  <a:ext uri="{FF2B5EF4-FFF2-40B4-BE49-F238E27FC236}">
                    <a16:creationId xmlns:a16="http://schemas.microsoft.com/office/drawing/2014/main" id="{CF792AD2-5090-5128-F83B-B28E85ABF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" y="3771"/>
                <a:ext cx="155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时称作</a:t>
                </a:r>
                <a:r>
                  <a:rPr lang="zh-CN" altLang="en-US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平方收敛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。</a:t>
                </a:r>
              </a:p>
            </p:txBody>
          </p:sp>
          <p:graphicFrame>
            <p:nvGraphicFramePr>
              <p:cNvPr id="121868" name="Object 1036">
                <a:extLst>
                  <a:ext uri="{FF2B5EF4-FFF2-40B4-BE49-F238E27FC236}">
                    <a16:creationId xmlns:a16="http://schemas.microsoft.com/office/drawing/2014/main" id="{A6B4D5A9-22E8-FBA9-8C65-72845A768F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63" y="3768"/>
              <a:ext cx="466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80880" imgH="203040" progId="Equation.DSMT4">
                      <p:embed/>
                    </p:oleObj>
                  </mc:Choice>
                  <mc:Fallback>
                    <p:oleObj name="Equation" r:id="rId11" imgW="380880" imgH="203040" progId="Equation.DSMT4">
                      <p:embed/>
                      <p:pic>
                        <p:nvPicPr>
                          <p:cNvPr id="0" name="Object 1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3" y="3768"/>
                            <a:ext cx="466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1951" name="Group 1119">
            <a:extLst>
              <a:ext uri="{FF2B5EF4-FFF2-40B4-BE49-F238E27FC236}">
                <a16:creationId xmlns:a16="http://schemas.microsoft.com/office/drawing/2014/main" id="{B1185E91-73CE-DB46-45DE-C250E0388A8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581400"/>
            <a:ext cx="8591550" cy="1595438"/>
            <a:chOff x="288" y="2256"/>
            <a:chExt cx="5328" cy="1005"/>
          </a:xfrm>
        </p:grpSpPr>
        <p:grpSp>
          <p:nvGrpSpPr>
            <p:cNvPr id="121950" name="Group 1118">
              <a:extLst>
                <a:ext uri="{FF2B5EF4-FFF2-40B4-BE49-F238E27FC236}">
                  <a16:creationId xmlns:a16="http://schemas.microsoft.com/office/drawing/2014/main" id="{0CE4E7EA-5A5F-E368-2630-E1087CFDE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256"/>
              <a:ext cx="5328" cy="1005"/>
              <a:chOff x="288" y="2256"/>
              <a:chExt cx="5328" cy="1005"/>
            </a:xfrm>
          </p:grpSpPr>
          <p:sp>
            <p:nvSpPr>
              <p:cNvPr id="121871" name="AutoShape 1039">
                <a:extLst>
                  <a:ext uri="{FF2B5EF4-FFF2-40B4-BE49-F238E27FC236}">
                    <a16:creationId xmlns:a16="http://schemas.microsoft.com/office/drawing/2014/main" id="{533782F5-CC84-2FCA-F0B7-9933F9394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684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ea typeface="楷体_GB2312" pitchFamily="49" charset="-122"/>
                  </a:rPr>
                  <a:t>定理</a:t>
                </a:r>
              </a:p>
            </p:txBody>
          </p:sp>
          <p:grpSp>
            <p:nvGrpSpPr>
              <p:cNvPr id="121949" name="Group 1117">
                <a:extLst>
                  <a:ext uri="{FF2B5EF4-FFF2-40B4-BE49-F238E27FC236}">
                    <a16:creationId xmlns:a16="http://schemas.microsoft.com/office/drawing/2014/main" id="{0BE94A74-B99F-C060-837D-AE11EC7D8E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" y="2352"/>
                <a:ext cx="5295" cy="909"/>
                <a:chOff x="321" y="2352"/>
                <a:chExt cx="5295" cy="909"/>
              </a:xfrm>
            </p:grpSpPr>
            <p:sp>
              <p:nvSpPr>
                <p:cNvPr id="121873" name="Text Box 1041">
                  <a:extLst>
                    <a:ext uri="{FF2B5EF4-FFF2-40B4-BE49-F238E27FC236}">
                      <a16:creationId xmlns:a16="http://schemas.microsoft.com/office/drawing/2014/main" id="{4D239272-5461-9365-17A8-2C7DAA0C17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7" y="2352"/>
                  <a:ext cx="5279" cy="9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10541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244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4351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ea typeface="楷体_GB2312" pitchFamily="49" charset="-122"/>
                    </a:rPr>
                    <a:t>              </a:t>
                  </a:r>
                  <a:r>
                    <a:rPr lang="zh-CN" altLang="en-US" b="1">
                      <a:ea typeface="楷体_GB2312" pitchFamily="49" charset="-122"/>
                    </a:rPr>
                    <a:t>设 </a:t>
                  </a:r>
                  <a:r>
                    <a:rPr lang="en-US" altLang="zh-CN" b="1" i="1">
                      <a:ea typeface="楷体_GB2312" pitchFamily="49" charset="-122"/>
                    </a:rPr>
                    <a:t>x</a:t>
                  </a:r>
                  <a:r>
                    <a:rPr lang="en-US" altLang="zh-CN" b="1">
                      <a:ea typeface="楷体_GB2312" pitchFamily="49" charset="-122"/>
                    </a:rPr>
                    <a:t>*</a:t>
                  </a:r>
                  <a:r>
                    <a:rPr lang="en-US" altLang="zh-CN" b="1">
                      <a:ea typeface="楷体_GB2312" pitchFamily="49" charset="-122"/>
                      <a:sym typeface="Symbol" panose="05050102010706020507" pitchFamily="18" charset="2"/>
                    </a:rPr>
                    <a:t> </a:t>
                  </a:r>
                  <a:r>
                    <a:rPr lang="zh-CN" altLang="en-US" b="1">
                      <a:ea typeface="楷体_GB2312" pitchFamily="49" charset="-122"/>
                      <a:sym typeface="Symbol" panose="05050102010706020507" pitchFamily="18" charset="2"/>
                    </a:rPr>
                    <a:t>为</a:t>
                  </a:r>
                  <a:r>
                    <a:rPr lang="en-US" altLang="zh-CN" b="1" i="1">
                      <a:ea typeface="楷体_GB2312" pitchFamily="49" charset="-122"/>
                    </a:rPr>
                    <a:t>x</a:t>
                  </a:r>
                  <a:r>
                    <a:rPr lang="en-US" altLang="zh-CN" b="1">
                      <a:ea typeface="楷体_GB2312" pitchFamily="49" charset="-122"/>
                    </a:rPr>
                    <a:t> = </a:t>
                  </a:r>
                  <a:r>
                    <a:rPr kumimoji="0" lang="en-US" altLang="zh-CN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j</a:t>
                  </a:r>
                  <a:r>
                    <a:rPr lang="en-US" altLang="zh-CN" b="1">
                      <a:ea typeface="楷体_GB2312" pitchFamily="49" charset="-122"/>
                    </a:rPr>
                    <a:t>(</a:t>
                  </a:r>
                  <a:r>
                    <a:rPr lang="en-US" altLang="zh-CN" b="1" i="1">
                      <a:ea typeface="楷体_GB2312" pitchFamily="49" charset="-122"/>
                    </a:rPr>
                    <a:t>x</a:t>
                  </a:r>
                  <a:r>
                    <a:rPr lang="en-US" altLang="zh-CN" b="1">
                      <a:ea typeface="楷体_GB2312" pitchFamily="49" charset="-122"/>
                    </a:rPr>
                    <a:t>) </a:t>
                  </a:r>
                  <a:r>
                    <a:rPr lang="zh-CN" altLang="en-US" b="1">
                      <a:ea typeface="楷体_GB2312" pitchFamily="49" charset="-122"/>
                    </a:rPr>
                    <a:t>的不动点</a:t>
                  </a:r>
                  <a:r>
                    <a:rPr lang="zh-CN" altLang="en-US" b="1">
                      <a:ea typeface="楷体_GB2312" pitchFamily="49" charset="-122"/>
                      <a:sym typeface="Symbol" panose="05050102010706020507" pitchFamily="18" charset="2"/>
                    </a:rPr>
                    <a:t>，若                         ，</a:t>
                  </a:r>
                  <a:r>
                    <a:rPr lang="en-US" altLang="zh-CN" b="1" i="1">
                      <a:ea typeface="楷体_GB2312" pitchFamily="49" charset="-122"/>
                      <a:sym typeface="Symbol" panose="05050102010706020507" pitchFamily="18" charset="2"/>
                    </a:rPr>
                    <a:t>p </a:t>
                  </a:r>
                  <a:r>
                    <a:rPr lang="en-US" altLang="zh-CN" b="1">
                      <a:ea typeface="楷体_GB2312" pitchFamily="49" charset="-122"/>
                      <a:sym typeface="Symbol" panose="05050102010706020507" pitchFamily="18" charset="2"/>
                    </a:rPr>
                    <a:t> 2</a:t>
                  </a:r>
                  <a:r>
                    <a:rPr lang="zh-CN" altLang="en-US" b="1">
                      <a:ea typeface="楷体_GB2312" pitchFamily="49" charset="-122"/>
                      <a:sym typeface="Symbol" panose="05050102010706020507" pitchFamily="18" charset="2"/>
                    </a:rPr>
                    <a:t>；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ea typeface="楷体_GB2312" pitchFamily="49" charset="-122"/>
                      <a:sym typeface="Symbol" panose="05050102010706020507" pitchFamily="18" charset="2"/>
                    </a:rPr>
                    <a:t>                                         ，且                        ，则 </a:t>
                  </a:r>
                  <a:r>
                    <a:rPr lang="en-US" altLang="zh-CN" b="1" i="1">
                      <a:ea typeface="楷体_GB2312" pitchFamily="49" charset="-122"/>
                    </a:rPr>
                    <a:t>x</a:t>
                  </a:r>
                  <a:r>
                    <a:rPr lang="en-US" altLang="zh-CN" b="1" i="1" baseline="-25000">
                      <a:ea typeface="楷体_GB2312" pitchFamily="49" charset="-122"/>
                    </a:rPr>
                    <a:t>k</a:t>
                  </a:r>
                  <a:r>
                    <a:rPr lang="en-US" altLang="zh-CN" b="1" baseline="-25000">
                      <a:ea typeface="楷体_GB2312" pitchFamily="49" charset="-122"/>
                    </a:rPr>
                    <a:t>+1</a:t>
                  </a:r>
                  <a:r>
                    <a:rPr lang="en-US" altLang="zh-CN" b="1">
                      <a:ea typeface="楷体_GB2312" pitchFamily="49" charset="-122"/>
                    </a:rPr>
                    <a:t> = </a:t>
                  </a:r>
                  <a:r>
                    <a:rPr kumimoji="0" lang="en-US" altLang="zh-CN" b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j</a:t>
                  </a:r>
                  <a:r>
                    <a:rPr lang="en-US" altLang="zh-CN" b="1">
                      <a:ea typeface="楷体_GB2312" pitchFamily="49" charset="-122"/>
                    </a:rPr>
                    <a:t>(</a:t>
                  </a:r>
                  <a:r>
                    <a:rPr lang="en-US" altLang="zh-CN" b="1" i="1">
                      <a:ea typeface="楷体_GB2312" pitchFamily="49" charset="-122"/>
                    </a:rPr>
                    <a:t>x</a:t>
                  </a:r>
                  <a:r>
                    <a:rPr lang="en-US" altLang="zh-CN" b="1" i="1" baseline="-25000">
                      <a:ea typeface="楷体_GB2312" pitchFamily="49" charset="-122"/>
                    </a:rPr>
                    <a:t>k</a:t>
                  </a:r>
                  <a:r>
                    <a:rPr lang="en-US" altLang="zh-CN" b="1">
                      <a:ea typeface="楷体_GB2312" pitchFamily="49" charset="-122"/>
                    </a:rPr>
                    <a:t>) </a:t>
                  </a:r>
                  <a:r>
                    <a:rPr lang="zh-CN" altLang="en-US" b="1">
                      <a:ea typeface="楷体_GB2312" pitchFamily="49" charset="-122"/>
                    </a:rPr>
                    <a:t>在</a:t>
                  </a:r>
                </a:p>
                <a:p>
                  <a:pPr>
                    <a:spcBef>
                      <a:spcPct val="20000"/>
                    </a:spcBef>
                  </a:pPr>
                  <a:r>
                    <a:rPr lang="zh-CN" altLang="en-US" b="1">
                      <a:ea typeface="楷体_GB2312" pitchFamily="49" charset="-122"/>
                    </a:rPr>
                    <a:t>            内 </a:t>
                  </a:r>
                  <a:r>
                    <a:rPr lang="en-US" altLang="zh-CN" b="1" i="1">
                      <a:ea typeface="楷体_GB2312" pitchFamily="49" charset="-122"/>
                    </a:rPr>
                    <a:t>p</a:t>
                  </a:r>
                  <a:r>
                    <a:rPr lang="en-US" altLang="zh-CN" b="1">
                      <a:ea typeface="楷体_GB2312" pitchFamily="49" charset="-122"/>
                    </a:rPr>
                    <a:t> </a:t>
                  </a:r>
                  <a:r>
                    <a:rPr lang="zh-CN" altLang="en-US" b="1">
                      <a:ea typeface="楷体_GB2312" pitchFamily="49" charset="-122"/>
                    </a:rPr>
                    <a:t>阶收敛。</a:t>
                  </a:r>
                </a:p>
              </p:txBody>
            </p:sp>
            <p:graphicFrame>
              <p:nvGraphicFramePr>
                <p:cNvPr id="121874" name="Object 1042">
                  <a:extLst>
                    <a:ext uri="{FF2B5EF4-FFF2-40B4-BE49-F238E27FC236}">
                      <a16:creationId xmlns:a16="http://schemas.microsoft.com/office/drawing/2014/main" id="{40F62D06-1328-35E8-7936-36F30C0B0DB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691" y="2359"/>
                <a:ext cx="1142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977760" imgH="228600" progId="Equation.DSMT4">
                        <p:embed/>
                      </p:oleObj>
                    </mc:Choice>
                    <mc:Fallback>
                      <p:oleObj name="Equation" r:id="rId14" imgW="977760" imgH="228600" progId="Equation.DSMT4">
                        <p:embed/>
                        <p:pic>
                          <p:nvPicPr>
                            <p:cNvPr id="0" name="Object 104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1" y="2359"/>
                              <a:ext cx="1142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1875" name="Object 1043">
                  <a:extLst>
                    <a:ext uri="{FF2B5EF4-FFF2-40B4-BE49-F238E27FC236}">
                      <a16:creationId xmlns:a16="http://schemas.microsoft.com/office/drawing/2014/main" id="{867A27B5-C8B5-457E-8F4E-AD23E15F860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1" y="2688"/>
                <a:ext cx="2093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1726920" imgH="228600" progId="Equation.DSMT4">
                        <p:embed/>
                      </p:oleObj>
                    </mc:Choice>
                    <mc:Fallback>
                      <p:oleObj name="Equation" r:id="rId16" imgW="1726920" imgH="228600" progId="Equation.DSMT4">
                        <p:embed/>
                        <p:pic>
                          <p:nvPicPr>
                            <p:cNvPr id="0" name="Object 10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" y="2688"/>
                              <a:ext cx="2093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1877" name="Object 1045">
                  <a:extLst>
                    <a:ext uri="{FF2B5EF4-FFF2-40B4-BE49-F238E27FC236}">
                      <a16:creationId xmlns:a16="http://schemas.microsoft.com/office/drawing/2014/main" id="{9B7F0978-0F86-9B0D-DB6C-3FE93072DFD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6" y="2991"/>
                <a:ext cx="532" cy="2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431640" imgH="203040" progId="Equation.DSMT4">
                        <p:embed/>
                      </p:oleObj>
                    </mc:Choice>
                    <mc:Fallback>
                      <p:oleObj name="Equation" r:id="rId18" imgW="431640" imgH="203040" progId="Equation.DSMT4">
                        <p:embed/>
                        <p:pic>
                          <p:nvPicPr>
                            <p:cNvPr id="0" name="Object 10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" y="2991"/>
                              <a:ext cx="532" cy="2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21876" name="Object 1044">
              <a:extLst>
                <a:ext uri="{FF2B5EF4-FFF2-40B4-BE49-F238E27FC236}">
                  <a16:creationId xmlns:a16="http://schemas.microsoft.com/office/drawing/2014/main" id="{1235A277-30E0-5D7B-4BE6-71EC435B5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1" y="2688"/>
            <a:ext cx="115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99920" imgH="228600" progId="Equation.DSMT4">
                    <p:embed/>
                  </p:oleObj>
                </mc:Choice>
                <mc:Fallback>
                  <p:oleObj name="Equation" r:id="rId20" imgW="799920" imgH="228600" progId="Equation.DSMT4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2688"/>
                          <a:ext cx="115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78" name="Group 1046">
            <a:extLst>
              <a:ext uri="{FF2B5EF4-FFF2-40B4-BE49-F238E27FC236}">
                <a16:creationId xmlns:a16="http://schemas.microsoft.com/office/drawing/2014/main" id="{570EE68D-9D6C-5338-A5E2-5CF388C1E987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4987925"/>
            <a:ext cx="8275637" cy="814388"/>
            <a:chOff x="240" y="3286"/>
            <a:chExt cx="5213" cy="513"/>
          </a:xfrm>
        </p:grpSpPr>
        <p:sp>
          <p:nvSpPr>
            <p:cNvPr id="121879" name="Text Box 1047">
              <a:extLst>
                <a:ext uri="{FF2B5EF4-FFF2-40B4-BE49-F238E27FC236}">
                  <a16:creationId xmlns:a16="http://schemas.microsoft.com/office/drawing/2014/main" id="{0314D2DB-0603-7444-4214-D1475334C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38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证明：</a:t>
              </a:r>
            </a:p>
          </p:txBody>
        </p:sp>
        <p:graphicFrame>
          <p:nvGraphicFramePr>
            <p:cNvPr id="121880" name="Object 1048">
              <a:extLst>
                <a:ext uri="{FF2B5EF4-FFF2-40B4-BE49-F238E27FC236}">
                  <a16:creationId xmlns:a16="http://schemas.microsoft.com/office/drawing/2014/main" id="{D6A2A053-934C-D42B-F3EB-1103E4EF40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6" y="3286"/>
            <a:ext cx="461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076640" imgH="444240" progId="Equation.DSMT4">
                    <p:embed/>
                  </p:oleObj>
                </mc:Choice>
                <mc:Fallback>
                  <p:oleObj name="Equation" r:id="rId22" imgW="4076640" imgH="444240" progId="Equation.DSMT4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3286"/>
                          <a:ext cx="461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81" name="Group 1049">
            <a:extLst>
              <a:ext uri="{FF2B5EF4-FFF2-40B4-BE49-F238E27FC236}">
                <a16:creationId xmlns:a16="http://schemas.microsoft.com/office/drawing/2014/main" id="{7FEEFCAF-0B1B-176A-575D-535EFACB1271}"/>
              </a:ext>
            </a:extLst>
          </p:cNvPr>
          <p:cNvGrpSpPr>
            <a:grpSpLocks/>
          </p:cNvGrpSpPr>
          <p:nvPr/>
        </p:nvGrpSpPr>
        <p:grpSpPr bwMode="auto">
          <a:xfrm>
            <a:off x="3262313" y="5597525"/>
            <a:ext cx="533400" cy="457200"/>
            <a:chOff x="2016" y="3072"/>
            <a:chExt cx="336" cy="288"/>
          </a:xfrm>
        </p:grpSpPr>
        <p:sp>
          <p:nvSpPr>
            <p:cNvPr id="121882" name="Text Box 1050">
              <a:extLst>
                <a:ext uri="{FF2B5EF4-FFF2-40B4-BE49-F238E27FC236}">
                  <a16:creationId xmlns:a16="http://schemas.microsoft.com/office/drawing/2014/main" id="{2E541845-122C-5CE9-1CA4-637C89A87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x</a:t>
              </a:r>
              <a:r>
                <a:rPr lang="en-US" altLang="zh-CN" b="1"/>
                <a:t>*</a:t>
              </a:r>
              <a:endParaRPr lang="en-US" altLang="zh-CN" b="1" i="1"/>
            </a:p>
          </p:txBody>
        </p:sp>
        <p:grpSp>
          <p:nvGrpSpPr>
            <p:cNvPr id="121883" name="Group 1051">
              <a:extLst>
                <a:ext uri="{FF2B5EF4-FFF2-40B4-BE49-F238E27FC236}">
                  <a16:creationId xmlns:a16="http://schemas.microsoft.com/office/drawing/2014/main" id="{F51553E8-ACBD-51DE-47DB-94996C15E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072"/>
              <a:ext cx="39" cy="96"/>
              <a:chOff x="1392" y="3360"/>
              <a:chExt cx="48" cy="96"/>
            </a:xfrm>
          </p:grpSpPr>
          <p:sp>
            <p:nvSpPr>
              <p:cNvPr id="121884" name="Line 1052">
                <a:extLst>
                  <a:ext uri="{FF2B5EF4-FFF2-40B4-BE49-F238E27FC236}">
                    <a16:creationId xmlns:a16="http://schemas.microsoft.com/office/drawing/2014/main" id="{3BC7EA48-DE95-5C00-A577-E635AC228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60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885" name="Line 1053">
                <a:extLst>
                  <a:ext uri="{FF2B5EF4-FFF2-40B4-BE49-F238E27FC236}">
                    <a16:creationId xmlns:a16="http://schemas.microsoft.com/office/drawing/2014/main" id="{F3C9289B-E4C1-ADED-C97C-2ECAAF634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360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1886" name="Group 1054">
            <a:extLst>
              <a:ext uri="{FF2B5EF4-FFF2-40B4-BE49-F238E27FC236}">
                <a16:creationId xmlns:a16="http://schemas.microsoft.com/office/drawing/2014/main" id="{A4310F38-B286-C512-E28B-8685425A698D}"/>
              </a:ext>
            </a:extLst>
          </p:cNvPr>
          <p:cNvGrpSpPr>
            <a:grpSpLocks/>
          </p:cNvGrpSpPr>
          <p:nvPr/>
        </p:nvGrpSpPr>
        <p:grpSpPr bwMode="auto">
          <a:xfrm>
            <a:off x="6462713" y="4911725"/>
            <a:ext cx="2133600" cy="1447800"/>
            <a:chOff x="4032" y="2640"/>
            <a:chExt cx="1344" cy="912"/>
          </a:xfrm>
        </p:grpSpPr>
        <p:sp>
          <p:nvSpPr>
            <p:cNvPr id="121887" name="Oval 1055">
              <a:extLst>
                <a:ext uri="{FF2B5EF4-FFF2-40B4-BE49-F238E27FC236}">
                  <a16:creationId xmlns:a16="http://schemas.microsoft.com/office/drawing/2014/main" id="{2CE8ECE7-1CD4-1731-4AE3-7E5A488C9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672" cy="624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8" name="Freeform 1056">
              <a:extLst>
                <a:ext uri="{FF2B5EF4-FFF2-40B4-BE49-F238E27FC236}">
                  <a16:creationId xmlns:a16="http://schemas.microsoft.com/office/drawing/2014/main" id="{B4CE8F35-8567-9E62-63B8-F9754A7E0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" y="3264"/>
              <a:ext cx="760" cy="152"/>
            </a:xfrm>
            <a:custGeom>
              <a:avLst/>
              <a:gdLst>
                <a:gd name="T0" fmla="*/ 40 w 760"/>
                <a:gd name="T1" fmla="*/ 0 h 152"/>
                <a:gd name="T2" fmla="*/ 40 w 760"/>
                <a:gd name="T3" fmla="*/ 96 h 152"/>
                <a:gd name="T4" fmla="*/ 280 w 760"/>
                <a:gd name="T5" fmla="*/ 144 h 152"/>
                <a:gd name="T6" fmla="*/ 760 w 760"/>
                <a:gd name="T7" fmla="*/ 1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0" h="152">
                  <a:moveTo>
                    <a:pt x="40" y="0"/>
                  </a:moveTo>
                  <a:cubicBezTo>
                    <a:pt x="20" y="36"/>
                    <a:pt x="0" y="72"/>
                    <a:pt x="40" y="96"/>
                  </a:cubicBezTo>
                  <a:cubicBezTo>
                    <a:pt x="80" y="120"/>
                    <a:pt x="160" y="136"/>
                    <a:pt x="280" y="144"/>
                  </a:cubicBezTo>
                  <a:cubicBezTo>
                    <a:pt x="400" y="152"/>
                    <a:pt x="580" y="148"/>
                    <a:pt x="760" y="144"/>
                  </a:cubicBezTo>
                </a:path>
              </a:pathLst>
            </a:cu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9" name="Text Box 1057">
              <a:extLst>
                <a:ext uri="{FF2B5EF4-FFF2-40B4-BE49-F238E27FC236}">
                  <a16:creationId xmlns:a16="http://schemas.microsoft.com/office/drawing/2014/main" id="{0DDB871A-B9E3-1314-7097-896489274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216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i="1">
                  <a:solidFill>
                    <a:schemeClr val="accent2"/>
                  </a:solidFill>
                </a:rPr>
                <a:t>k</a:t>
              </a:r>
              <a:r>
                <a:rPr lang="en-US" altLang="zh-CN" sz="1600" b="1">
                  <a:solidFill>
                    <a:schemeClr val="accent2"/>
                  </a:solidFill>
                </a:rPr>
                <a:t> </a:t>
              </a:r>
              <a:r>
                <a:rPr lang="en-US" altLang="zh-CN" sz="1600" b="1">
                  <a:solidFill>
                    <a:schemeClr val="accent2"/>
                  </a:solidFill>
                  <a:sym typeface="Symbol" panose="05050102010706020507" pitchFamily="18" charset="2"/>
                </a:rPr>
                <a:t> </a:t>
              </a:r>
              <a:endParaRPr lang="en-US" altLang="zh-CN" sz="1600" b="1" i="1">
                <a:solidFill>
                  <a:schemeClr val="accent2"/>
                </a:solidFill>
              </a:endParaRPr>
            </a:p>
          </p:txBody>
        </p:sp>
        <p:sp>
          <p:nvSpPr>
            <p:cNvPr id="121890" name="Text Box 1058">
              <a:extLst>
                <a:ext uri="{FF2B5EF4-FFF2-40B4-BE49-F238E27FC236}">
                  <a16:creationId xmlns:a16="http://schemas.microsoft.com/office/drawing/2014/main" id="{B8F61754-4B7D-5327-063C-2DE23DE04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/>
                <a:t>C</a:t>
              </a:r>
            </a:p>
          </p:txBody>
        </p:sp>
      </p:grpSp>
      <p:grpSp>
        <p:nvGrpSpPr>
          <p:cNvPr id="121891" name="Group 1059">
            <a:extLst>
              <a:ext uri="{FF2B5EF4-FFF2-40B4-BE49-F238E27FC236}">
                <a16:creationId xmlns:a16="http://schemas.microsoft.com/office/drawing/2014/main" id="{79797CF5-6FB2-5197-FDC6-40F1EE6BE340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4267200"/>
            <a:ext cx="8001000" cy="2546350"/>
            <a:chOff x="288" y="2496"/>
            <a:chExt cx="5040" cy="1604"/>
          </a:xfrm>
        </p:grpSpPr>
        <p:grpSp>
          <p:nvGrpSpPr>
            <p:cNvPr id="121892" name="Group 1060">
              <a:extLst>
                <a:ext uri="{FF2B5EF4-FFF2-40B4-BE49-F238E27FC236}">
                  <a16:creationId xmlns:a16="http://schemas.microsoft.com/office/drawing/2014/main" id="{6B5561EC-DFBE-3FA2-966B-D3F37B2A5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72"/>
              <a:ext cx="1004" cy="1028"/>
              <a:chOff x="2051" y="1696"/>
              <a:chExt cx="1004" cy="1028"/>
            </a:xfrm>
          </p:grpSpPr>
          <p:sp>
            <p:nvSpPr>
              <p:cNvPr id="121893" name="Freeform 1061">
                <a:extLst>
                  <a:ext uri="{FF2B5EF4-FFF2-40B4-BE49-F238E27FC236}">
                    <a16:creationId xmlns:a16="http://schemas.microsoft.com/office/drawing/2014/main" id="{672FDECF-2C7B-39FC-5DB7-C63B56766F9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1894" name="Group 1062">
                <a:extLst>
                  <a:ext uri="{FF2B5EF4-FFF2-40B4-BE49-F238E27FC236}">
                    <a16:creationId xmlns:a16="http://schemas.microsoft.com/office/drawing/2014/main" id="{CDE9D56E-441A-EF60-17F0-9FC6FB1864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21895" name="Freeform 1063">
                  <a:extLst>
                    <a:ext uri="{FF2B5EF4-FFF2-40B4-BE49-F238E27FC236}">
                      <a16:creationId xmlns:a16="http://schemas.microsoft.com/office/drawing/2014/main" id="{ECD36DC5-71BE-E818-01EA-9FB026A8B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896" name="Freeform 1064">
                  <a:extLst>
                    <a:ext uri="{FF2B5EF4-FFF2-40B4-BE49-F238E27FC236}">
                      <a16:creationId xmlns:a16="http://schemas.microsoft.com/office/drawing/2014/main" id="{554DFAAC-8073-F7C0-6746-7290F4FEB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1897" name="Freeform 1065">
                <a:extLst>
                  <a:ext uri="{FF2B5EF4-FFF2-40B4-BE49-F238E27FC236}">
                    <a16:creationId xmlns:a16="http://schemas.microsoft.com/office/drawing/2014/main" id="{6A9CA07F-1E27-ABAF-BC65-0AA52A9AA371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1898" name="Group 1066">
                <a:extLst>
                  <a:ext uri="{FF2B5EF4-FFF2-40B4-BE49-F238E27FC236}">
                    <a16:creationId xmlns:a16="http://schemas.microsoft.com/office/drawing/2014/main" id="{AF5F8F58-50F2-99B2-C93E-E95F2B2E52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21899" name="Group 1067">
                  <a:extLst>
                    <a:ext uri="{FF2B5EF4-FFF2-40B4-BE49-F238E27FC236}">
                      <a16:creationId xmlns:a16="http://schemas.microsoft.com/office/drawing/2014/main" id="{B96BF71E-6695-D290-28D0-72E61CA307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21900" name="Freeform 1068">
                    <a:extLst>
                      <a:ext uri="{FF2B5EF4-FFF2-40B4-BE49-F238E27FC236}">
                        <a16:creationId xmlns:a16="http://schemas.microsoft.com/office/drawing/2014/main" id="{2E29B512-6887-60E3-F511-B54E7EFB59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01" name="Freeform 1069">
                    <a:extLst>
                      <a:ext uri="{FF2B5EF4-FFF2-40B4-BE49-F238E27FC236}">
                        <a16:creationId xmlns:a16="http://schemas.microsoft.com/office/drawing/2014/main" id="{281202E4-CA7C-CBF4-8C34-433CAE45F7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902" name="Group 1070">
                  <a:extLst>
                    <a:ext uri="{FF2B5EF4-FFF2-40B4-BE49-F238E27FC236}">
                      <a16:creationId xmlns:a16="http://schemas.microsoft.com/office/drawing/2014/main" id="{F7F912E8-76A7-D579-DE3E-AAC8902639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21903" name="Freeform 1071">
                    <a:extLst>
                      <a:ext uri="{FF2B5EF4-FFF2-40B4-BE49-F238E27FC236}">
                        <a16:creationId xmlns:a16="http://schemas.microsoft.com/office/drawing/2014/main" id="{5FB3901A-1E36-B254-C85C-C645A9E4CC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04" name="Freeform 1072">
                    <a:extLst>
                      <a:ext uri="{FF2B5EF4-FFF2-40B4-BE49-F238E27FC236}">
                        <a16:creationId xmlns:a16="http://schemas.microsoft.com/office/drawing/2014/main" id="{B6F7FC10-A101-A560-2A58-51F215FEAD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05" name="Freeform 1073">
                    <a:extLst>
                      <a:ext uri="{FF2B5EF4-FFF2-40B4-BE49-F238E27FC236}">
                        <a16:creationId xmlns:a16="http://schemas.microsoft.com/office/drawing/2014/main" id="{BA5040E4-2645-00DF-684E-20C304982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1906" name="Group 1074">
                <a:extLst>
                  <a:ext uri="{FF2B5EF4-FFF2-40B4-BE49-F238E27FC236}">
                    <a16:creationId xmlns:a16="http://schemas.microsoft.com/office/drawing/2014/main" id="{8774A3A1-E04C-8910-FBE9-9C6A0A17A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21907" name="Group 1075">
                  <a:extLst>
                    <a:ext uri="{FF2B5EF4-FFF2-40B4-BE49-F238E27FC236}">
                      <a16:creationId xmlns:a16="http://schemas.microsoft.com/office/drawing/2014/main" id="{A08D06BA-5957-C370-19EE-678F781FF9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21908" name="Freeform 1076">
                    <a:extLst>
                      <a:ext uri="{FF2B5EF4-FFF2-40B4-BE49-F238E27FC236}">
                        <a16:creationId xmlns:a16="http://schemas.microsoft.com/office/drawing/2014/main" id="{817D7AB7-7309-FCE4-B313-5D52053FCA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09" name="Freeform 1077">
                    <a:extLst>
                      <a:ext uri="{FF2B5EF4-FFF2-40B4-BE49-F238E27FC236}">
                        <a16:creationId xmlns:a16="http://schemas.microsoft.com/office/drawing/2014/main" id="{7E3F0F0E-41A5-B17F-6D92-7905C3E8AB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1910" name="Freeform 1078">
                  <a:extLst>
                    <a:ext uri="{FF2B5EF4-FFF2-40B4-BE49-F238E27FC236}">
                      <a16:creationId xmlns:a16="http://schemas.microsoft.com/office/drawing/2014/main" id="{5965738C-EB80-42EE-C6BC-7112D00BE0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21911" name="Group 1079">
                  <a:extLst>
                    <a:ext uri="{FF2B5EF4-FFF2-40B4-BE49-F238E27FC236}">
                      <a16:creationId xmlns:a16="http://schemas.microsoft.com/office/drawing/2014/main" id="{AD5FAE1C-4465-C131-8CF2-F5B4DCAC3E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21912" name="Freeform 1080">
                    <a:extLst>
                      <a:ext uri="{FF2B5EF4-FFF2-40B4-BE49-F238E27FC236}">
                        <a16:creationId xmlns:a16="http://schemas.microsoft.com/office/drawing/2014/main" id="{20A00591-7BF0-B33E-B8C0-93C5D4E134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13" name="Freeform 1081">
                    <a:extLst>
                      <a:ext uri="{FF2B5EF4-FFF2-40B4-BE49-F238E27FC236}">
                        <a16:creationId xmlns:a16="http://schemas.microsoft.com/office/drawing/2014/main" id="{0BE06D9E-F889-9F25-658B-8DF31E3DF5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14" name="Freeform 1082">
                    <a:extLst>
                      <a:ext uri="{FF2B5EF4-FFF2-40B4-BE49-F238E27FC236}">
                        <a16:creationId xmlns:a16="http://schemas.microsoft.com/office/drawing/2014/main" id="{B0F474F0-83A6-2249-9A08-F5C4F53841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1915" name="Group 1083">
                  <a:extLst>
                    <a:ext uri="{FF2B5EF4-FFF2-40B4-BE49-F238E27FC236}">
                      <a16:creationId xmlns:a16="http://schemas.microsoft.com/office/drawing/2014/main" id="{BEB75333-6843-0FCC-9ABA-E181ECF3A5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21916" name="Freeform 1084">
                    <a:extLst>
                      <a:ext uri="{FF2B5EF4-FFF2-40B4-BE49-F238E27FC236}">
                        <a16:creationId xmlns:a16="http://schemas.microsoft.com/office/drawing/2014/main" id="{B952617C-E6ED-3B54-A85F-4817C0346F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17" name="Oval 1085">
                    <a:extLst>
                      <a:ext uri="{FF2B5EF4-FFF2-40B4-BE49-F238E27FC236}">
                        <a16:creationId xmlns:a16="http://schemas.microsoft.com/office/drawing/2014/main" id="{CA90C495-23FC-3BF1-4B24-4EE97E5EA4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18" name="Freeform 1086">
                    <a:extLst>
                      <a:ext uri="{FF2B5EF4-FFF2-40B4-BE49-F238E27FC236}">
                        <a16:creationId xmlns:a16="http://schemas.microsoft.com/office/drawing/2014/main" id="{305C29F5-4B5C-9BC6-F3A7-DD7825C984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919" name="Oval 1087">
                    <a:extLst>
                      <a:ext uri="{FF2B5EF4-FFF2-40B4-BE49-F238E27FC236}">
                        <a16:creationId xmlns:a16="http://schemas.microsoft.com/office/drawing/2014/main" id="{5A068AD4-90F6-CEC1-DD1C-D4EAADF40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1920" name="Freeform 1088">
                  <a:extLst>
                    <a:ext uri="{FF2B5EF4-FFF2-40B4-BE49-F238E27FC236}">
                      <a16:creationId xmlns:a16="http://schemas.microsoft.com/office/drawing/2014/main" id="{EB4E91A8-50DF-51D5-B193-836FC87BA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21" name="Freeform 1089">
                  <a:extLst>
                    <a:ext uri="{FF2B5EF4-FFF2-40B4-BE49-F238E27FC236}">
                      <a16:creationId xmlns:a16="http://schemas.microsoft.com/office/drawing/2014/main" id="{6F7CA79E-10A4-1968-1FA5-944A7F94D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22" name="Freeform 1090">
                  <a:extLst>
                    <a:ext uri="{FF2B5EF4-FFF2-40B4-BE49-F238E27FC236}">
                      <a16:creationId xmlns:a16="http://schemas.microsoft.com/office/drawing/2014/main" id="{30FD1F54-00DF-423C-E95B-AD0A7ED998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1923" name="Freeform 1091">
                <a:extLst>
                  <a:ext uri="{FF2B5EF4-FFF2-40B4-BE49-F238E27FC236}">
                    <a16:creationId xmlns:a16="http://schemas.microsoft.com/office/drawing/2014/main" id="{8EB230A2-A32B-F69D-3E40-CFF164A5814B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1924" name="Group 1092">
                <a:extLst>
                  <a:ext uri="{FF2B5EF4-FFF2-40B4-BE49-F238E27FC236}">
                    <a16:creationId xmlns:a16="http://schemas.microsoft.com/office/drawing/2014/main" id="{32AE0019-526D-CD38-9168-55EBA7444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21925" name="Freeform 1093">
                  <a:extLst>
                    <a:ext uri="{FF2B5EF4-FFF2-40B4-BE49-F238E27FC236}">
                      <a16:creationId xmlns:a16="http://schemas.microsoft.com/office/drawing/2014/main" id="{228942ED-E4B6-34F3-0F54-6B5FE71BE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26" name="Freeform 1094">
                  <a:extLst>
                    <a:ext uri="{FF2B5EF4-FFF2-40B4-BE49-F238E27FC236}">
                      <a16:creationId xmlns:a16="http://schemas.microsoft.com/office/drawing/2014/main" id="{A5CDC215-186D-D8F2-0A3F-6CFAB0070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27" name="Freeform 1095">
                  <a:extLst>
                    <a:ext uri="{FF2B5EF4-FFF2-40B4-BE49-F238E27FC236}">
                      <a16:creationId xmlns:a16="http://schemas.microsoft.com/office/drawing/2014/main" id="{90DDE223-9429-5F6B-A16C-F76B43EE4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28" name="Freeform 1096">
                  <a:extLst>
                    <a:ext uri="{FF2B5EF4-FFF2-40B4-BE49-F238E27FC236}">
                      <a16:creationId xmlns:a16="http://schemas.microsoft.com/office/drawing/2014/main" id="{8C07D7FD-1AE3-3BD5-11F3-2E8C01F21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29" name="Freeform 1097">
                  <a:extLst>
                    <a:ext uri="{FF2B5EF4-FFF2-40B4-BE49-F238E27FC236}">
                      <a16:creationId xmlns:a16="http://schemas.microsoft.com/office/drawing/2014/main" id="{BBE154F5-3677-768A-8604-3E50A6FC27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0" name="Freeform 1098">
                  <a:extLst>
                    <a:ext uri="{FF2B5EF4-FFF2-40B4-BE49-F238E27FC236}">
                      <a16:creationId xmlns:a16="http://schemas.microsoft.com/office/drawing/2014/main" id="{171CCF17-3A21-000A-F183-929E35D1A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1" name="Freeform 1099">
                  <a:extLst>
                    <a:ext uri="{FF2B5EF4-FFF2-40B4-BE49-F238E27FC236}">
                      <a16:creationId xmlns:a16="http://schemas.microsoft.com/office/drawing/2014/main" id="{BE2BE230-8108-F63D-FA5C-125940523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2" name="Freeform 1100">
                  <a:extLst>
                    <a:ext uri="{FF2B5EF4-FFF2-40B4-BE49-F238E27FC236}">
                      <a16:creationId xmlns:a16="http://schemas.microsoft.com/office/drawing/2014/main" id="{70397D26-B212-5AEE-55C6-F4D22C7CF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3" name="Freeform 1101">
                  <a:extLst>
                    <a:ext uri="{FF2B5EF4-FFF2-40B4-BE49-F238E27FC236}">
                      <a16:creationId xmlns:a16="http://schemas.microsoft.com/office/drawing/2014/main" id="{C9E75CFC-0916-EDA9-DC91-D94C0DE2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4" name="Freeform 1102">
                  <a:extLst>
                    <a:ext uri="{FF2B5EF4-FFF2-40B4-BE49-F238E27FC236}">
                      <a16:creationId xmlns:a16="http://schemas.microsoft.com/office/drawing/2014/main" id="{C7933D23-5222-1A63-DA02-61DC47330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5" name="Freeform 1103">
                  <a:extLst>
                    <a:ext uri="{FF2B5EF4-FFF2-40B4-BE49-F238E27FC236}">
                      <a16:creationId xmlns:a16="http://schemas.microsoft.com/office/drawing/2014/main" id="{DF7F37F8-5E61-16DD-F3DF-68BB605D2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6" name="Freeform 1104">
                  <a:extLst>
                    <a:ext uri="{FF2B5EF4-FFF2-40B4-BE49-F238E27FC236}">
                      <a16:creationId xmlns:a16="http://schemas.microsoft.com/office/drawing/2014/main" id="{EA4A2BE1-83CB-CE0A-3223-58CD19BA1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7" name="Freeform 1105">
                  <a:extLst>
                    <a:ext uri="{FF2B5EF4-FFF2-40B4-BE49-F238E27FC236}">
                      <a16:creationId xmlns:a16="http://schemas.microsoft.com/office/drawing/2014/main" id="{F1AE6F0B-B55B-FA60-5616-93566103D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8" name="Freeform 1106">
                  <a:extLst>
                    <a:ext uri="{FF2B5EF4-FFF2-40B4-BE49-F238E27FC236}">
                      <a16:creationId xmlns:a16="http://schemas.microsoft.com/office/drawing/2014/main" id="{F63CD8D1-E94A-E012-71CB-97AC84E36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939" name="Freeform 1107">
                  <a:extLst>
                    <a:ext uri="{FF2B5EF4-FFF2-40B4-BE49-F238E27FC236}">
                      <a16:creationId xmlns:a16="http://schemas.microsoft.com/office/drawing/2014/main" id="{11ED827A-25F4-99C4-3C90-D26E30165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1940" name="AutoShape 1108">
              <a:extLst>
                <a:ext uri="{FF2B5EF4-FFF2-40B4-BE49-F238E27FC236}">
                  <a16:creationId xmlns:a16="http://schemas.microsoft.com/office/drawing/2014/main" id="{6EF598AA-3908-7F3F-E98E-166C2CEA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984" cy="816"/>
            </a:xfrm>
            <a:prstGeom prst="cloudCallout">
              <a:avLst>
                <a:gd name="adj1" fmla="val -60218"/>
                <a:gd name="adj2" fmla="val 46815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b="1"/>
                <a:t>This is a one line proof...if we start sufficiently far to the left.</a:t>
              </a:r>
            </a:p>
          </p:txBody>
        </p:sp>
      </p:grpSp>
      <p:grpSp>
        <p:nvGrpSpPr>
          <p:cNvPr id="121941" name="Group 1109">
            <a:extLst>
              <a:ext uri="{FF2B5EF4-FFF2-40B4-BE49-F238E27FC236}">
                <a16:creationId xmlns:a16="http://schemas.microsoft.com/office/drawing/2014/main" id="{1DDD434B-160A-4581-ADE5-C6DC4844BE0A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304800"/>
            <a:ext cx="3168650" cy="457200"/>
            <a:chOff x="438" y="192"/>
            <a:chExt cx="1902" cy="288"/>
          </a:xfrm>
        </p:grpSpPr>
        <p:sp>
          <p:nvSpPr>
            <p:cNvPr id="121942" name="Rectangle 1110">
              <a:extLst>
                <a:ext uri="{FF2B5EF4-FFF2-40B4-BE49-F238E27FC236}">
                  <a16:creationId xmlns:a16="http://schemas.microsoft.com/office/drawing/2014/main" id="{3B118974-0230-291C-5D6E-D9FA5717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192"/>
              <a:ext cx="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</a:p>
          </p:txBody>
        </p:sp>
        <p:sp>
          <p:nvSpPr>
            <p:cNvPr id="121943" name="Rectangle 1111">
              <a:extLst>
                <a:ext uri="{FF2B5EF4-FFF2-40B4-BE49-F238E27FC236}">
                  <a16:creationId xmlns:a16="http://schemas.microsoft.com/office/drawing/2014/main" id="{D762597B-62CE-6872-7D4F-5D33968F7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2"/>
              <a:ext cx="1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迭代法的收敛速度</a:t>
              </a:r>
            </a:p>
          </p:txBody>
        </p:sp>
      </p:grpSp>
      <p:sp>
        <p:nvSpPr>
          <p:cNvPr id="121944" name="Rectangle 1112">
            <a:extLst>
              <a:ext uri="{FF2B5EF4-FFF2-40B4-BE49-F238E27FC236}">
                <a16:creationId xmlns:a16="http://schemas.microsoft.com/office/drawing/2014/main" id="{9A259938-D29A-0DAA-1BCB-DEBB5446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21948" name="AutoShape 1116">
            <a:extLst>
              <a:ext uri="{FF2B5EF4-FFF2-40B4-BE49-F238E27FC236}">
                <a16:creationId xmlns:a16="http://schemas.microsoft.com/office/drawing/2014/main" id="{885F7AD8-1C92-D1B2-F775-D85FA8B0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4572000" cy="685800"/>
          </a:xfrm>
          <a:prstGeom prst="foldedCorner">
            <a:avLst>
              <a:gd name="adj" fmla="val 10898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a typeface="楷体_GB2312" pitchFamily="49" charset="-122"/>
              </a:rPr>
              <a:t>HW: p.229 #4, #5, #6, #7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1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21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4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B3062AD-3356-E85B-AB7E-C753FEC50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5299" name="AutoShape 3">
            <a:extLst>
              <a:ext uri="{FF2B5EF4-FFF2-40B4-BE49-F238E27FC236}">
                <a16:creationId xmlns:a16="http://schemas.microsoft.com/office/drawing/2014/main" id="{F87BF52A-345F-AE5E-D712-5729B7CC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305800" cy="6019800"/>
          </a:xfrm>
          <a:prstGeom prst="foldedCorner">
            <a:avLst>
              <a:gd name="adj" fmla="val 7435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</a:rPr>
              <a:t>                      Algorithm: Fixed-Point Iteration</a:t>
            </a:r>
          </a:p>
          <a:p>
            <a:pPr>
              <a:lnSpc>
                <a:spcPct val="150000"/>
              </a:lnSpc>
            </a:pPr>
            <a:r>
              <a:rPr lang="en-US" altLang="zh-CN" sz="2000" b="1"/>
              <a:t>Find a solution to </a:t>
            </a:r>
            <a:r>
              <a:rPr lang="en-US" altLang="zh-CN" sz="2000" b="1" i="1"/>
              <a:t>x </a:t>
            </a:r>
            <a:r>
              <a:rPr lang="en-US" altLang="zh-CN" sz="2000" b="1"/>
              <a:t>= </a:t>
            </a:r>
            <a:r>
              <a:rPr lang="en-US" altLang="zh-CN" b="1">
                <a:sym typeface="Symbol" panose="05050102010706020507" pitchFamily="18" charset="2"/>
              </a:rPr>
              <a:t>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 given an initial approximation </a:t>
            </a:r>
            <a:r>
              <a:rPr lang="en-US" altLang="zh-CN" sz="2000" b="1" i="1"/>
              <a:t>x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Input:</a:t>
            </a:r>
            <a:r>
              <a:rPr lang="en-US" altLang="zh-CN" sz="2000" b="1"/>
              <a:t> initial approximation </a:t>
            </a:r>
            <a:r>
              <a:rPr lang="en-US" altLang="zh-CN" sz="2000" b="1" i="1"/>
              <a:t>x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; tolerance </a:t>
            </a:r>
            <a:r>
              <a:rPr lang="en-US" altLang="zh-CN" sz="2000" b="1" i="1"/>
              <a:t>TOL</a:t>
            </a:r>
            <a:r>
              <a:rPr lang="en-US" altLang="zh-CN" sz="2000" b="1"/>
              <a:t>; maximum number of </a:t>
            </a:r>
          </a:p>
          <a:p>
            <a:r>
              <a:rPr lang="en-US" altLang="zh-CN" sz="2000" b="1"/>
              <a:t>            iterations </a:t>
            </a:r>
            <a:r>
              <a:rPr lang="en-US" altLang="zh-CN" sz="2000" b="1" i="1"/>
              <a:t>N</a:t>
            </a:r>
            <a:r>
              <a:rPr lang="en-US" altLang="zh-CN" sz="2000" b="1" i="1" baseline="-25000"/>
              <a:t>max</a:t>
            </a:r>
            <a:r>
              <a:rPr lang="en-US" altLang="zh-CN" sz="2000" b="1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>
                <a:solidFill>
                  <a:schemeClr val="accent2"/>
                </a:solidFill>
                <a:ea typeface="楷体_GB2312" pitchFamily="49" charset="-122"/>
              </a:rPr>
              <a:t>Output:</a:t>
            </a:r>
            <a:r>
              <a:rPr kumimoji="1" lang="en-US" altLang="zh-CN" sz="2000" b="1">
                <a:ea typeface="楷体_GB2312" pitchFamily="49" charset="-122"/>
              </a:rPr>
              <a:t> approximate solution </a:t>
            </a:r>
            <a:r>
              <a:rPr kumimoji="1" lang="en-US" altLang="zh-CN" sz="2000" b="1" i="1">
                <a:ea typeface="楷体_GB2312" pitchFamily="49" charset="-122"/>
              </a:rPr>
              <a:t>x</a:t>
            </a:r>
            <a:r>
              <a:rPr kumimoji="1" lang="en-US" altLang="zh-CN" sz="2000" b="1">
                <a:ea typeface="楷体_GB2312" pitchFamily="49" charset="-122"/>
              </a:rPr>
              <a:t> or message of failure.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i="1">
                <a:ea typeface="楷体_GB2312" pitchFamily="49" charset="-122"/>
              </a:rPr>
              <a:t>Step 1</a:t>
            </a:r>
            <a:r>
              <a:rPr kumimoji="1" lang="en-US" altLang="zh-CN" sz="2000" b="1">
                <a:ea typeface="楷体_GB2312" pitchFamily="49" charset="-122"/>
              </a:rPr>
              <a:t>  Set  </a:t>
            </a:r>
            <a:r>
              <a:rPr kumimoji="1" lang="en-US" altLang="zh-CN" sz="2000" b="1" i="1">
                <a:ea typeface="楷体_GB2312" pitchFamily="49" charset="-122"/>
              </a:rPr>
              <a:t>i</a:t>
            </a:r>
            <a:r>
              <a:rPr kumimoji="1" lang="en-US" altLang="zh-CN" sz="2000" b="1">
                <a:ea typeface="楷体_GB2312" pitchFamily="49" charset="-122"/>
              </a:rPr>
              <a:t> = 1;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i="1">
                <a:ea typeface="楷体_GB2312" pitchFamily="49" charset="-122"/>
              </a:rPr>
              <a:t>Step 2</a:t>
            </a:r>
            <a:r>
              <a:rPr kumimoji="1" lang="en-US" altLang="zh-CN" sz="2000" b="1">
                <a:ea typeface="楷体_GB2312" pitchFamily="49" charset="-122"/>
              </a:rPr>
              <a:t>  While ( </a:t>
            </a:r>
            <a:r>
              <a:rPr kumimoji="1" lang="en-US" altLang="zh-CN" sz="2000" b="1" i="1">
                <a:ea typeface="楷体_GB2312" pitchFamily="49" charset="-122"/>
              </a:rPr>
              <a:t>i 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i="1" baseline="-25000">
                <a:ea typeface="楷体_GB2312" pitchFamily="49" charset="-122"/>
                <a:sym typeface="Symbol" panose="05050102010706020507" pitchFamily="18" charset="2"/>
              </a:rPr>
              <a:t>max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)  do  steps 3-6</a:t>
            </a:r>
          </a:p>
          <a:p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Step 3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 Set 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= </a:t>
            </a:r>
            <a:r>
              <a:rPr lang="en-US" altLang="zh-CN" b="1">
                <a:sym typeface="Symbol" panose="05050102010706020507" pitchFamily="18" charset="2"/>
              </a:rPr>
              <a:t>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);  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/* compute </a:t>
            </a:r>
            <a:r>
              <a:rPr lang="en-US" altLang="zh-CN" sz="2000" b="1" i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 */</a:t>
            </a:r>
          </a:p>
          <a:p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Step 4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 If  |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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| &lt;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TOL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 then  Output (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);  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/* successful */</a:t>
            </a:r>
          </a:p>
          <a:p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		STOP;</a:t>
            </a:r>
          </a:p>
          <a:p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Step 5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 Set 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++;</a:t>
            </a:r>
          </a:p>
          <a:p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	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Step 6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 Set 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;   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/* update </a:t>
            </a:r>
            <a:r>
              <a:rPr lang="en-US" altLang="zh-CN" sz="2000" b="1" i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baseline="-25000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 */</a:t>
            </a:r>
          </a:p>
          <a:p>
            <a:pPr>
              <a:lnSpc>
                <a:spcPct val="150000"/>
              </a:lnSpc>
            </a:pP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Step 7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 Output (The method failed after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000" b="1" i="1" baseline="-25000">
                <a:ea typeface="楷体_GB2312" pitchFamily="49" charset="-122"/>
                <a:sym typeface="Symbol" panose="05050102010706020507" pitchFamily="18" charset="2"/>
              </a:rPr>
              <a:t>max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iterations);  </a:t>
            </a:r>
            <a:r>
              <a:rPr lang="en-US" altLang="zh-CN" sz="2000" b="1">
                <a:solidFill>
                  <a:srgbClr val="008000"/>
                </a:solidFill>
                <a:ea typeface="楷体_GB2312" pitchFamily="49" charset="-122"/>
                <a:sym typeface="Symbol" panose="05050102010706020507" pitchFamily="18" charset="2"/>
              </a:rPr>
              <a:t>/* unsuccessful */</a:t>
            </a:r>
          </a:p>
          <a:p>
            <a:pPr>
              <a:lnSpc>
                <a:spcPct val="150000"/>
              </a:lnSpc>
            </a:pP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	STOP.</a:t>
            </a:r>
          </a:p>
        </p:txBody>
      </p:sp>
      <p:grpSp>
        <p:nvGrpSpPr>
          <p:cNvPr id="55302" name="Group 6">
            <a:extLst>
              <a:ext uri="{FF2B5EF4-FFF2-40B4-BE49-F238E27FC236}">
                <a16:creationId xmlns:a16="http://schemas.microsoft.com/office/drawing/2014/main" id="{0C48F7F6-5E49-20B6-573F-D572ED429603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4508500"/>
            <a:ext cx="4038600" cy="1524000"/>
            <a:chOff x="2304" y="2736"/>
            <a:chExt cx="2544" cy="960"/>
          </a:xfrm>
        </p:grpSpPr>
        <p:sp>
          <p:nvSpPr>
            <p:cNvPr id="55300" name="AutoShape 4">
              <a:extLst>
                <a:ext uri="{FF2B5EF4-FFF2-40B4-BE49-F238E27FC236}">
                  <a16:creationId xmlns:a16="http://schemas.microsoft.com/office/drawing/2014/main" id="{3F7718E6-4106-2C06-7BD3-DB1B226EB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736"/>
              <a:ext cx="2544" cy="960"/>
            </a:xfrm>
            <a:prstGeom prst="wedgeEllipseCallout">
              <a:avLst>
                <a:gd name="adj1" fmla="val -56014"/>
                <a:gd name="adj2" fmla="val -6291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r>
                <a:rPr kumimoji="1" lang="zh-CN" altLang="en-US" b="1">
                  <a:ea typeface="楷体_GB2312" pitchFamily="49" charset="-122"/>
                </a:rPr>
                <a:t>当 </a:t>
              </a:r>
              <a:r>
                <a:rPr kumimoji="1" lang="en-US" altLang="zh-CN" b="1" i="1">
                  <a:ea typeface="楷体_GB2312" pitchFamily="49" charset="-122"/>
                </a:rPr>
                <a:t>x </a:t>
              </a:r>
              <a:r>
                <a:rPr kumimoji="1" lang="zh-CN" altLang="en-US" b="1">
                  <a:ea typeface="楷体_GB2312" pitchFamily="49" charset="-122"/>
                </a:rPr>
                <a:t>很大时，此处可改为</a:t>
              </a:r>
            </a:p>
          </p:txBody>
        </p:sp>
        <p:graphicFrame>
          <p:nvGraphicFramePr>
            <p:cNvPr id="55301" name="Object 5">
              <a:extLst>
                <a:ext uri="{FF2B5EF4-FFF2-40B4-BE49-F238E27FC236}">
                  <a16:creationId xmlns:a16="http://schemas.microsoft.com/office/drawing/2014/main" id="{E2A1642D-DB0F-5408-8AB5-E85F9B975F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3120"/>
            <a:ext cx="105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600" imgH="431640" progId="Equation.DSMT4">
                    <p:embed/>
                  </p:oleObj>
                </mc:Choice>
                <mc:Fallback>
                  <p:oleObj name="Equation" r:id="rId3" imgW="93960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120"/>
                          <a:ext cx="105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>
            <a:extLst>
              <a:ext uri="{FF2B5EF4-FFF2-40B4-BE49-F238E27FC236}">
                <a16:creationId xmlns:a16="http://schemas.microsoft.com/office/drawing/2014/main" id="{B316594E-C9E8-B88C-8AE5-A7A5C503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11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/>
              <a:t>§3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迭代过程的加速</a:t>
            </a:r>
            <a:r>
              <a:rPr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accelerating convergence */</a:t>
            </a:r>
          </a:p>
        </p:txBody>
      </p:sp>
      <p:sp>
        <p:nvSpPr>
          <p:cNvPr id="113670" name="Text Box 6">
            <a:extLst>
              <a:ext uri="{FF2B5EF4-FFF2-40B4-BE49-F238E27FC236}">
                <a16:creationId xmlns:a16="http://schemas.microsoft.com/office/drawing/2014/main" id="{A4C463D0-9D36-B12F-8E4C-701CEC03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346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</a:t>
            </a:r>
            <a:r>
              <a:rPr lang="zh-CN" altLang="en-US" b="1">
                <a:ea typeface="楷体_GB2312" pitchFamily="49" charset="-122"/>
              </a:rPr>
              <a:t>埃特金（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Aitken</a:t>
            </a:r>
            <a:r>
              <a:rPr lang="zh-CN" altLang="en-US" b="1">
                <a:ea typeface="楷体_GB2312" pitchFamily="49" charset="-122"/>
              </a:rPr>
              <a:t>）算法</a:t>
            </a:r>
          </a:p>
        </p:txBody>
      </p:sp>
      <p:sp>
        <p:nvSpPr>
          <p:cNvPr id="113673" name="Text Box 9">
            <a:extLst>
              <a:ext uri="{FF2B5EF4-FFF2-40B4-BE49-F238E27FC236}">
                <a16:creationId xmlns:a16="http://schemas.microsoft.com/office/drawing/2014/main" id="{7BD183E8-EFDB-B28A-D0DC-CA79E3610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438400"/>
            <a:ext cx="310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因此，当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lang="zh-CN" altLang="en-US" b="1">
                <a:ea typeface="楷体_GB2312" pitchFamily="49" charset="-122"/>
              </a:rPr>
              <a:t>充分大时有</a:t>
            </a:r>
          </a:p>
        </p:txBody>
      </p:sp>
      <p:sp>
        <p:nvSpPr>
          <p:cNvPr id="113674" name="Text Box 10">
            <a:extLst>
              <a:ext uri="{FF2B5EF4-FFF2-40B4-BE49-F238E27FC236}">
                <a16:creationId xmlns:a16="http://schemas.microsoft.com/office/drawing/2014/main" id="{0D25B627-52E2-AE72-9B3A-2E33C2A81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5280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由此得</a:t>
            </a:r>
          </a:p>
        </p:txBody>
      </p:sp>
      <p:sp>
        <p:nvSpPr>
          <p:cNvPr id="113675" name="Text Box 11">
            <a:extLst>
              <a:ext uri="{FF2B5EF4-FFF2-40B4-BE49-F238E27FC236}">
                <a16:creationId xmlns:a16="http://schemas.microsoft.com/office/drawing/2014/main" id="{BB95E4BC-8735-F6C4-A470-B54C57C1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4572000"/>
            <a:ext cx="603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以上式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右端</a:t>
            </a:r>
            <a:r>
              <a:rPr lang="zh-CN" altLang="en-US" b="1">
                <a:ea typeface="楷体_GB2312" pitchFamily="49" charset="-122"/>
              </a:rPr>
              <a:t>得出的结果作为新的改进值，记</a:t>
            </a:r>
          </a:p>
        </p:txBody>
      </p:sp>
      <p:grpSp>
        <p:nvGrpSpPr>
          <p:cNvPr id="113686" name="Group 22">
            <a:extLst>
              <a:ext uri="{FF2B5EF4-FFF2-40B4-BE49-F238E27FC236}">
                <a16:creationId xmlns:a16="http://schemas.microsoft.com/office/drawing/2014/main" id="{3A10698F-CA38-23E5-FB25-A892415D0BF0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1285875"/>
            <a:ext cx="7788275" cy="466725"/>
            <a:chOff x="376" y="756"/>
            <a:chExt cx="4906" cy="294"/>
          </a:xfrm>
        </p:grpSpPr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C7D991E6-61DE-25BF-7C93-6C7A85621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762"/>
              <a:ext cx="4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设      是一个线性收敛序列，其极限为    ，误差             即</a:t>
              </a:r>
            </a:p>
          </p:txBody>
        </p:sp>
        <p:graphicFrame>
          <p:nvGraphicFramePr>
            <p:cNvPr id="113677" name="Object 13">
              <a:extLst>
                <a:ext uri="{FF2B5EF4-FFF2-40B4-BE49-F238E27FC236}">
                  <a16:creationId xmlns:a16="http://schemas.microsoft.com/office/drawing/2014/main" id="{72ECB84D-4B8B-E1E3-BF1A-FF824726D7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" y="765"/>
            <a:ext cx="3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160" imgH="228600" progId="Equation.DSMT4">
                    <p:embed/>
                  </p:oleObj>
                </mc:Choice>
                <mc:Fallback>
                  <p:oleObj name="Equation" r:id="rId6" imgW="31716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765"/>
                          <a:ext cx="38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8" name="Object 14">
              <a:extLst>
                <a:ext uri="{FF2B5EF4-FFF2-40B4-BE49-F238E27FC236}">
                  <a16:creationId xmlns:a16="http://schemas.microsoft.com/office/drawing/2014/main" id="{97C5FC09-47DD-032A-C74F-1993FC42B2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" y="784"/>
            <a:ext cx="21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03040" progId="Equation.DSMT4">
                    <p:embed/>
                  </p:oleObj>
                </mc:Choice>
                <mc:Fallback>
                  <p:oleObj name="Equation" r:id="rId8" imgW="190440" imgH="2030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784"/>
                          <a:ext cx="217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9" name="Object 15">
              <a:extLst>
                <a:ext uri="{FF2B5EF4-FFF2-40B4-BE49-F238E27FC236}">
                  <a16:creationId xmlns:a16="http://schemas.microsoft.com/office/drawing/2014/main" id="{35C81A5B-D17F-95B5-8DCA-27321710C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0" y="756"/>
            <a:ext cx="64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87320" imgH="241200" progId="Equation.DSMT4">
                    <p:embed/>
                  </p:oleObj>
                </mc:Choice>
                <mc:Fallback>
                  <p:oleObj name="Equation" r:id="rId10" imgW="787320" imgH="24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756"/>
                          <a:ext cx="64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81" name="Object 17">
            <a:extLst>
              <a:ext uri="{FF2B5EF4-FFF2-40B4-BE49-F238E27FC236}">
                <a16:creationId xmlns:a16="http://schemas.microsoft.com/office/drawing/2014/main" id="{2EC2E8FB-5526-A42E-B91A-4182BE8B6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731963"/>
          <a:ext cx="28194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39880" imgH="482400" progId="Equation.DSMT4">
                  <p:embed/>
                </p:oleObj>
              </mc:Choice>
              <mc:Fallback>
                <p:oleObj name="Equation" r:id="rId12" imgW="1739880" imgH="482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31963"/>
                        <a:ext cx="281940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Object 18">
            <a:extLst>
              <a:ext uri="{FF2B5EF4-FFF2-40B4-BE49-F238E27FC236}">
                <a16:creationId xmlns:a16="http://schemas.microsoft.com/office/drawing/2014/main" id="{30990D13-12F3-8CBA-979D-68CDC5EDF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668588"/>
          <a:ext cx="25146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457200" progId="Equation.DSMT4">
                  <p:embed/>
                </p:oleObj>
              </mc:Choice>
              <mc:Fallback>
                <p:oleObj name="Equation" r:id="rId14" imgW="13716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8588"/>
                        <a:ext cx="25146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3" name="Object 19">
            <a:extLst>
              <a:ext uri="{FF2B5EF4-FFF2-40B4-BE49-F238E27FC236}">
                <a16:creationId xmlns:a16="http://schemas.microsoft.com/office/drawing/2014/main" id="{2B92D558-2ACA-B5A0-B90A-DC4453EBE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657600"/>
          <a:ext cx="647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65280" imgH="457200" progId="Equation.DSMT4">
                  <p:embed/>
                </p:oleObj>
              </mc:Choice>
              <mc:Fallback>
                <p:oleObj name="Equation" r:id="rId16" imgW="336528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647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4" name="Object 20">
            <a:extLst>
              <a:ext uri="{FF2B5EF4-FFF2-40B4-BE49-F238E27FC236}">
                <a16:creationId xmlns:a16="http://schemas.microsoft.com/office/drawing/2014/main" id="{B128FCC8-CCFE-4471-6185-1A7632371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953000"/>
          <a:ext cx="354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41400" imgH="457200" progId="Equation.DSMT4">
                  <p:embed/>
                </p:oleObj>
              </mc:Choice>
              <mc:Fallback>
                <p:oleObj name="Equation" r:id="rId18" imgW="1841400" imgH="457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0"/>
                        <a:ext cx="3543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87" name="Group 23">
            <a:extLst>
              <a:ext uri="{FF2B5EF4-FFF2-40B4-BE49-F238E27FC236}">
                <a16:creationId xmlns:a16="http://schemas.microsoft.com/office/drawing/2014/main" id="{FEF4F088-D77F-B9EA-DFDD-A6BB050F978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67400"/>
            <a:ext cx="6864350" cy="457200"/>
            <a:chOff x="336" y="240"/>
            <a:chExt cx="4324" cy="288"/>
          </a:xfrm>
        </p:grpSpPr>
        <p:sp>
          <p:nvSpPr>
            <p:cNvPr id="113688" name="Text Box 24">
              <a:extLst>
                <a:ext uri="{FF2B5EF4-FFF2-40B4-BE49-F238E27FC236}">
                  <a16:creationId xmlns:a16="http://schemas.microsoft.com/office/drawing/2014/main" id="{BBC1FCFE-96DB-790D-89CF-6645D3D71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0"/>
              <a:ext cx="4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得到新序列      较原序列      更快的收敛到     。      </a:t>
              </a:r>
            </a:p>
          </p:txBody>
        </p:sp>
        <p:graphicFrame>
          <p:nvGraphicFramePr>
            <p:cNvPr id="113689" name="Object 25">
              <a:extLst>
                <a:ext uri="{FF2B5EF4-FFF2-40B4-BE49-F238E27FC236}">
                  <a16:creationId xmlns:a16="http://schemas.microsoft.com/office/drawing/2014/main" id="{E83CFC00-5216-037B-3127-14F8BF4924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75"/>
            <a:ext cx="33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17160" imgH="228600" progId="Equation.DSMT4">
                    <p:embed/>
                  </p:oleObj>
                </mc:Choice>
                <mc:Fallback>
                  <p:oleObj name="Equation" r:id="rId20" imgW="317160" imgH="2286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75"/>
                          <a:ext cx="33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0" name="Object 26">
              <a:extLst>
                <a:ext uri="{FF2B5EF4-FFF2-40B4-BE49-F238E27FC236}">
                  <a16:creationId xmlns:a16="http://schemas.microsoft.com/office/drawing/2014/main" id="{2A5BC3B2-20B4-6C25-E072-2516835EAC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40"/>
            <a:ext cx="32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17160" imgH="228600" progId="Equation.DSMT4">
                    <p:embed/>
                  </p:oleObj>
                </mc:Choice>
                <mc:Fallback>
                  <p:oleObj name="Equation" r:id="rId22" imgW="31716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"/>
                          <a:ext cx="32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1" name="Object 27">
              <a:extLst>
                <a:ext uri="{FF2B5EF4-FFF2-40B4-BE49-F238E27FC236}">
                  <a16:creationId xmlns:a16="http://schemas.microsoft.com/office/drawing/2014/main" id="{90DF7CE3-E15D-5266-0A80-61665DDE8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40"/>
            <a:ext cx="2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440" imgH="203040" progId="Equation.DSMT4">
                    <p:embed/>
                  </p:oleObj>
                </mc:Choice>
                <mc:Fallback>
                  <p:oleObj name="Equation" r:id="rId24" imgW="19044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0"/>
                          <a:ext cx="2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93" name="Rectangle 29">
            <a:extLst>
              <a:ext uri="{FF2B5EF4-FFF2-40B4-BE49-F238E27FC236}">
                <a16:creationId xmlns:a16="http://schemas.microsoft.com/office/drawing/2014/main" id="{4CEEE508-F955-C3FA-89BA-C6323FB15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40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/>
              <a:t>§3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70" grpId="0" autoUpdateAnimBg="0"/>
      <p:bldP spid="113673" grpId="0" autoUpdateAnimBg="0"/>
      <p:bldP spid="113674" grpId="0" autoUpdateAnimBg="0"/>
      <p:bldP spid="11367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6" name="Text Box 18">
            <a:extLst>
              <a:ext uri="{FF2B5EF4-FFF2-40B4-BE49-F238E27FC236}">
                <a16:creationId xmlns:a16="http://schemas.microsoft.com/office/drawing/2014/main" id="{7AE01FD0-4A02-A799-87D9-96734AF0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457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可以证明</a:t>
            </a:r>
          </a:p>
        </p:txBody>
      </p:sp>
      <p:graphicFrame>
        <p:nvGraphicFramePr>
          <p:cNvPr id="114707" name="Object 19">
            <a:extLst>
              <a:ext uri="{FF2B5EF4-FFF2-40B4-BE49-F238E27FC236}">
                <a16:creationId xmlns:a16="http://schemas.microsoft.com/office/drawing/2014/main" id="{3FCB9638-1B27-A472-EC54-A0FF137D5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57200"/>
          <a:ext cx="18319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457200" progId="Equation.DSMT4">
                  <p:embed/>
                </p:oleObj>
              </mc:Choice>
              <mc:Fallback>
                <p:oleObj name="Equation" r:id="rId6" imgW="113004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"/>
                        <a:ext cx="183197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98" name="Group 110">
            <a:extLst>
              <a:ext uri="{FF2B5EF4-FFF2-40B4-BE49-F238E27FC236}">
                <a16:creationId xmlns:a16="http://schemas.microsoft.com/office/drawing/2014/main" id="{82B8CC60-12B8-CB7A-3DA5-60278B00318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3797300" cy="822325"/>
            <a:chOff x="288" y="768"/>
            <a:chExt cx="2392" cy="518"/>
          </a:xfrm>
        </p:grpSpPr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CFF8827F-450D-15AF-12F9-DE08AA556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23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它表明序列       的收敛速度</a:t>
              </a:r>
            </a:p>
            <a:p>
              <a:r>
                <a:rPr lang="zh-CN" altLang="en-US" b="1">
                  <a:ea typeface="楷体_GB2312" pitchFamily="49" charset="-122"/>
                </a:rPr>
                <a:t>比      的收敛速度快。</a:t>
              </a:r>
            </a:p>
          </p:txBody>
        </p:sp>
        <p:graphicFrame>
          <p:nvGraphicFramePr>
            <p:cNvPr id="114709" name="Object 21">
              <a:extLst>
                <a:ext uri="{FF2B5EF4-FFF2-40B4-BE49-F238E27FC236}">
                  <a16:creationId xmlns:a16="http://schemas.microsoft.com/office/drawing/2014/main" id="{E25FA36F-45FC-18BF-457B-A0A66B1130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787"/>
            <a:ext cx="37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228600" progId="Equation.DSMT4">
                    <p:embed/>
                  </p:oleObj>
                </mc:Choice>
                <mc:Fallback>
                  <p:oleObj name="Equation" r:id="rId8" imgW="41904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787"/>
                          <a:ext cx="37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0" name="Object 22">
              <a:extLst>
                <a:ext uri="{FF2B5EF4-FFF2-40B4-BE49-F238E27FC236}">
                  <a16:creationId xmlns:a16="http://schemas.microsoft.com/office/drawing/2014/main" id="{6347ECFE-40EF-D284-8478-844946D1E6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020"/>
            <a:ext cx="28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160" imgH="228600" progId="Equation.DSMT4">
                    <p:embed/>
                  </p:oleObj>
                </mc:Choice>
                <mc:Fallback>
                  <p:oleObj name="Equation" r:id="rId10" imgW="31716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20"/>
                          <a:ext cx="28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54" name="Group 66">
            <a:extLst>
              <a:ext uri="{FF2B5EF4-FFF2-40B4-BE49-F238E27FC236}">
                <a16:creationId xmlns:a16="http://schemas.microsoft.com/office/drawing/2014/main" id="{7819CC14-851D-3EE8-E7D3-3779912D2E4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270125"/>
            <a:ext cx="5715000" cy="4206875"/>
            <a:chOff x="1104" y="672"/>
            <a:chExt cx="3600" cy="2650"/>
          </a:xfrm>
        </p:grpSpPr>
        <p:sp>
          <p:nvSpPr>
            <p:cNvPr id="114755" name="Line 67">
              <a:extLst>
                <a:ext uri="{FF2B5EF4-FFF2-40B4-BE49-F238E27FC236}">
                  <a16:creationId xmlns:a16="http://schemas.microsoft.com/office/drawing/2014/main" id="{A421D24A-B60E-5167-1B93-2BBE72B58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20"/>
              <a:ext cx="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6" name="Line 68">
              <a:extLst>
                <a:ext uri="{FF2B5EF4-FFF2-40B4-BE49-F238E27FC236}">
                  <a16:creationId xmlns:a16="http://schemas.microsoft.com/office/drawing/2014/main" id="{C0E1A450-D627-DDE5-9432-FE0040988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768"/>
              <a:ext cx="0" cy="2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7" name="Freeform 69">
              <a:extLst>
                <a:ext uri="{FF2B5EF4-FFF2-40B4-BE49-F238E27FC236}">
                  <a16:creationId xmlns:a16="http://schemas.microsoft.com/office/drawing/2014/main" id="{C4A58BDC-4ADB-7B01-0B3F-976597211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056"/>
              <a:ext cx="2544" cy="1296"/>
            </a:xfrm>
            <a:custGeom>
              <a:avLst/>
              <a:gdLst>
                <a:gd name="T0" fmla="*/ 0 w 2736"/>
                <a:gd name="T1" fmla="*/ 0 h 1104"/>
                <a:gd name="T2" fmla="*/ 192 w 2736"/>
                <a:gd name="T3" fmla="*/ 336 h 1104"/>
                <a:gd name="T4" fmla="*/ 672 w 2736"/>
                <a:gd name="T5" fmla="*/ 768 h 1104"/>
                <a:gd name="T6" fmla="*/ 1248 w 2736"/>
                <a:gd name="T7" fmla="*/ 960 h 1104"/>
                <a:gd name="T8" fmla="*/ 1872 w 2736"/>
                <a:gd name="T9" fmla="*/ 1056 h 1104"/>
                <a:gd name="T10" fmla="*/ 2736 w 2736"/>
                <a:gd name="T11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6" h="1104">
                  <a:moveTo>
                    <a:pt x="0" y="0"/>
                  </a:moveTo>
                  <a:cubicBezTo>
                    <a:pt x="40" y="104"/>
                    <a:pt x="80" y="208"/>
                    <a:pt x="192" y="336"/>
                  </a:cubicBezTo>
                  <a:cubicBezTo>
                    <a:pt x="304" y="464"/>
                    <a:pt x="496" y="664"/>
                    <a:pt x="672" y="768"/>
                  </a:cubicBezTo>
                  <a:cubicBezTo>
                    <a:pt x="848" y="872"/>
                    <a:pt x="1048" y="912"/>
                    <a:pt x="1248" y="960"/>
                  </a:cubicBezTo>
                  <a:cubicBezTo>
                    <a:pt x="1448" y="1008"/>
                    <a:pt x="1624" y="1032"/>
                    <a:pt x="1872" y="1056"/>
                  </a:cubicBezTo>
                  <a:cubicBezTo>
                    <a:pt x="2120" y="1080"/>
                    <a:pt x="2428" y="1092"/>
                    <a:pt x="2736" y="11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8" name="Line 70">
              <a:extLst>
                <a:ext uri="{FF2B5EF4-FFF2-40B4-BE49-F238E27FC236}">
                  <a16:creationId xmlns:a16="http://schemas.microsoft.com/office/drawing/2014/main" id="{1B218BA0-73D7-DD02-5DD6-2DC1362A4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056"/>
              <a:ext cx="2063" cy="20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59" name="Text Box 71">
              <a:extLst>
                <a:ext uri="{FF2B5EF4-FFF2-40B4-BE49-F238E27FC236}">
                  <a16:creationId xmlns:a16="http://schemas.microsoft.com/office/drawing/2014/main" id="{2A1C575A-7945-B7EF-495F-112A3DE1D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88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</a:p>
          </p:txBody>
        </p:sp>
        <p:sp>
          <p:nvSpPr>
            <p:cNvPr id="114760" name="Text Box 72">
              <a:extLst>
                <a:ext uri="{FF2B5EF4-FFF2-40B4-BE49-F238E27FC236}">
                  <a16:creationId xmlns:a16="http://schemas.microsoft.com/office/drawing/2014/main" id="{15585BC5-7ED2-0C46-909E-B6836A822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67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y</a:t>
              </a:r>
            </a:p>
          </p:txBody>
        </p:sp>
        <p:sp>
          <p:nvSpPr>
            <p:cNvPr id="114761" name="Text Box 73">
              <a:extLst>
                <a:ext uri="{FF2B5EF4-FFF2-40B4-BE49-F238E27FC236}">
                  <a16:creationId xmlns:a16="http://schemas.microsoft.com/office/drawing/2014/main" id="{867B7865-2867-8924-AE85-7C4C5FF69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0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y = x</a:t>
              </a:r>
            </a:p>
          </p:txBody>
        </p:sp>
        <p:sp>
          <p:nvSpPr>
            <p:cNvPr id="114762" name="Text Box 74">
              <a:extLst>
                <a:ext uri="{FF2B5EF4-FFF2-40B4-BE49-F238E27FC236}">
                  <a16:creationId xmlns:a16="http://schemas.microsoft.com/office/drawing/2014/main" id="{F7C225B8-E047-FC99-0CFC-05E85ABB3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91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y </a:t>
              </a:r>
              <a:r>
                <a:rPr lang="en-US" altLang="zh-CN" sz="2000" b="1"/>
                <a:t>=</a:t>
              </a:r>
              <a:r>
                <a:rPr lang="en-US" altLang="zh-CN" sz="2000" b="1" i="1"/>
                <a:t>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)</a:t>
              </a:r>
            </a:p>
          </p:txBody>
        </p:sp>
        <p:sp>
          <p:nvSpPr>
            <p:cNvPr id="114763" name="Line 75">
              <a:extLst>
                <a:ext uri="{FF2B5EF4-FFF2-40B4-BE49-F238E27FC236}">
                  <a16:creationId xmlns:a16="http://schemas.microsoft.com/office/drawing/2014/main" id="{C0A5F90E-A0DA-0AB4-60FF-B8E54480F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0" cy="1104"/>
            </a:xfrm>
            <a:prstGeom prst="line">
              <a:avLst/>
            </a:prstGeom>
            <a:noFill/>
            <a:ln w="15875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64" name="Text Box 76">
              <a:extLst>
                <a:ext uri="{FF2B5EF4-FFF2-40B4-BE49-F238E27FC236}">
                  <a16:creationId xmlns:a16="http://schemas.microsoft.com/office/drawing/2014/main" id="{30CD4A1D-0F45-9E9B-B2CF-FCEA44C96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x</a:t>
              </a:r>
              <a:r>
                <a:rPr lang="en-US" altLang="zh-CN" sz="2000" b="1">
                  <a:solidFill>
                    <a:srgbClr val="FF3300"/>
                  </a:solidFill>
                </a:rPr>
                <a:t>*</a:t>
              </a:r>
              <a:endParaRPr lang="en-US" altLang="zh-CN" sz="2000" b="1" i="1">
                <a:solidFill>
                  <a:srgbClr val="FF3300"/>
                </a:solidFill>
              </a:endParaRPr>
            </a:p>
          </p:txBody>
        </p:sp>
      </p:grpSp>
      <p:grpSp>
        <p:nvGrpSpPr>
          <p:cNvPr id="114765" name="Group 77">
            <a:extLst>
              <a:ext uri="{FF2B5EF4-FFF2-40B4-BE49-F238E27FC236}">
                <a16:creationId xmlns:a16="http://schemas.microsoft.com/office/drawing/2014/main" id="{ABA9CABB-B756-240E-8750-E05D3D44FC56}"/>
              </a:ext>
            </a:extLst>
          </p:cNvPr>
          <p:cNvGrpSpPr>
            <a:grpSpLocks/>
          </p:cNvGrpSpPr>
          <p:nvPr/>
        </p:nvGrpSpPr>
        <p:grpSpPr bwMode="auto">
          <a:xfrm>
            <a:off x="5880100" y="4899025"/>
            <a:ext cx="457200" cy="1539875"/>
            <a:chOff x="3072" y="2496"/>
            <a:chExt cx="288" cy="970"/>
          </a:xfrm>
        </p:grpSpPr>
        <p:sp>
          <p:nvSpPr>
            <p:cNvPr id="114766" name="Line 78">
              <a:extLst>
                <a:ext uri="{FF2B5EF4-FFF2-40B4-BE49-F238E27FC236}">
                  <a16:creationId xmlns:a16="http://schemas.microsoft.com/office/drawing/2014/main" id="{53C21209-3474-78A7-B095-74DB1C052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96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67" name="Text Box 79">
              <a:extLst>
                <a:ext uri="{FF2B5EF4-FFF2-40B4-BE49-F238E27FC236}">
                  <a16:creationId xmlns:a16="http://schemas.microsoft.com/office/drawing/2014/main" id="{DFCD5DD1-DCDC-0196-46EF-1D3A1B558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0</a:t>
              </a:r>
              <a:endParaRPr lang="en-US" altLang="zh-CN" sz="2000" b="1" i="1"/>
            </a:p>
          </p:txBody>
        </p:sp>
      </p:grpSp>
      <p:sp>
        <p:nvSpPr>
          <p:cNvPr id="114768" name="Text Box 80">
            <a:extLst>
              <a:ext uri="{FF2B5EF4-FFF2-40B4-BE49-F238E27FC236}">
                <a16:creationId xmlns:a16="http://schemas.microsoft.com/office/drawing/2014/main" id="{C30C6CA8-FDC1-A297-D9BC-8472BBA6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45180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/>
              <a:t>P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, </a:t>
            </a:r>
            <a:r>
              <a:rPr lang="en-US" altLang="zh-CN" sz="2000" b="1" i="1"/>
              <a:t>x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grpSp>
        <p:nvGrpSpPr>
          <p:cNvPr id="114769" name="Group 81">
            <a:extLst>
              <a:ext uri="{FF2B5EF4-FFF2-40B4-BE49-F238E27FC236}">
                <a16:creationId xmlns:a16="http://schemas.microsoft.com/office/drawing/2014/main" id="{369DD5B9-471E-D535-219D-CFD5B11720D0}"/>
              </a:ext>
            </a:extLst>
          </p:cNvPr>
          <p:cNvGrpSpPr>
            <a:grpSpLocks/>
          </p:cNvGrpSpPr>
          <p:nvPr/>
        </p:nvGrpSpPr>
        <p:grpSpPr bwMode="auto">
          <a:xfrm>
            <a:off x="2755900" y="4899025"/>
            <a:ext cx="3276600" cy="1539875"/>
            <a:chOff x="1104" y="2496"/>
            <a:chExt cx="2064" cy="970"/>
          </a:xfrm>
        </p:grpSpPr>
        <p:sp>
          <p:nvSpPr>
            <p:cNvPr id="114770" name="Line 82">
              <a:extLst>
                <a:ext uri="{FF2B5EF4-FFF2-40B4-BE49-F238E27FC236}">
                  <a16:creationId xmlns:a16="http://schemas.microsoft.com/office/drawing/2014/main" id="{4D7E27FA-A834-378C-AC3A-D1F80E1C28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96"/>
              <a:ext cx="19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1" name="Line 83">
              <a:extLst>
                <a:ext uri="{FF2B5EF4-FFF2-40B4-BE49-F238E27FC236}">
                  <a16:creationId xmlns:a16="http://schemas.microsoft.com/office/drawing/2014/main" id="{ABC1398B-C702-A773-80AF-5CC236C75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2" name="Text Box 84">
              <a:extLst>
                <a:ext uri="{FF2B5EF4-FFF2-40B4-BE49-F238E27FC236}">
                  <a16:creationId xmlns:a16="http://schemas.microsoft.com/office/drawing/2014/main" id="{D7B89E33-8D2A-1EDC-6CD3-B0979EC5C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1</a:t>
              </a:r>
              <a:endParaRPr lang="en-US" altLang="zh-CN" sz="2000" b="1" i="1"/>
            </a:p>
          </p:txBody>
        </p:sp>
      </p:grpSp>
      <p:grpSp>
        <p:nvGrpSpPr>
          <p:cNvPr id="114773" name="Group 85">
            <a:extLst>
              <a:ext uri="{FF2B5EF4-FFF2-40B4-BE49-F238E27FC236}">
                <a16:creationId xmlns:a16="http://schemas.microsoft.com/office/drawing/2014/main" id="{E829F70E-160B-3E6F-6CFA-9DF2073E342E}"/>
              </a:ext>
            </a:extLst>
          </p:cNvPr>
          <p:cNvGrpSpPr>
            <a:grpSpLocks/>
          </p:cNvGrpSpPr>
          <p:nvPr/>
        </p:nvGrpSpPr>
        <p:grpSpPr bwMode="auto">
          <a:xfrm>
            <a:off x="2984500" y="3908425"/>
            <a:ext cx="1219200" cy="2530475"/>
            <a:chOff x="1248" y="1872"/>
            <a:chExt cx="768" cy="1594"/>
          </a:xfrm>
        </p:grpSpPr>
        <p:sp>
          <p:nvSpPr>
            <p:cNvPr id="114774" name="Line 86">
              <a:extLst>
                <a:ext uri="{FF2B5EF4-FFF2-40B4-BE49-F238E27FC236}">
                  <a16:creationId xmlns:a16="http://schemas.microsoft.com/office/drawing/2014/main" id="{6EAAE81D-0FBA-BD98-89A2-3EAF6EE0A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872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5" name="Line 87">
              <a:extLst>
                <a:ext uri="{FF2B5EF4-FFF2-40B4-BE49-F238E27FC236}">
                  <a16:creationId xmlns:a16="http://schemas.microsoft.com/office/drawing/2014/main" id="{2AED4C65-F08D-B76E-268B-6D98ACBD9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7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6" name="Line 88">
              <a:extLst>
                <a:ext uri="{FF2B5EF4-FFF2-40B4-BE49-F238E27FC236}">
                  <a16:creationId xmlns:a16="http://schemas.microsoft.com/office/drawing/2014/main" id="{F6471B74-0F6F-08B2-7905-6F51FCAD2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1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77" name="Text Box 89">
              <a:extLst>
                <a:ext uri="{FF2B5EF4-FFF2-40B4-BE49-F238E27FC236}">
                  <a16:creationId xmlns:a16="http://schemas.microsoft.com/office/drawing/2014/main" id="{CCA7E4CE-ECD1-2B17-6EF2-ADCA8D92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  <a:r>
                <a:rPr lang="en-US" altLang="zh-CN" sz="2000" b="1" baseline="-25000"/>
                <a:t>2</a:t>
              </a:r>
              <a:endParaRPr lang="en-US" altLang="zh-CN" sz="2000" b="1" i="1"/>
            </a:p>
          </p:txBody>
        </p:sp>
      </p:grpSp>
      <p:sp>
        <p:nvSpPr>
          <p:cNvPr id="114778" name="Line 90">
            <a:extLst>
              <a:ext uri="{FF2B5EF4-FFF2-40B4-BE49-F238E27FC236}">
                <a16:creationId xmlns:a16="http://schemas.microsoft.com/office/drawing/2014/main" id="{2D54262E-7A04-8DE0-6F44-F4DCFEE54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3908425"/>
            <a:ext cx="3048000" cy="990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79" name="Line 91">
            <a:extLst>
              <a:ext uri="{FF2B5EF4-FFF2-40B4-BE49-F238E27FC236}">
                <a16:creationId xmlns:a16="http://schemas.microsoft.com/office/drawing/2014/main" id="{D88509F3-CC37-D871-8429-D47EDDBD7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4137025"/>
            <a:ext cx="0" cy="19812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83" name="Text Box 95">
            <a:extLst>
              <a:ext uri="{FF2B5EF4-FFF2-40B4-BE49-F238E27FC236}">
                <a16:creationId xmlns:a16="http://schemas.microsoft.com/office/drawing/2014/main" id="{205964F0-6744-87AA-B8F8-B970FED40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36798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/>
              <a:t>P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 </a:t>
            </a:r>
            <a:r>
              <a:rPr lang="en-US" altLang="zh-CN" sz="2000" b="1" i="1"/>
              <a:t>x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graphicFrame>
        <p:nvGraphicFramePr>
          <p:cNvPr id="114784" name="Object 96">
            <a:extLst>
              <a:ext uri="{FF2B5EF4-FFF2-40B4-BE49-F238E27FC236}">
                <a16:creationId xmlns:a16="http://schemas.microsoft.com/office/drawing/2014/main" id="{CE9DFE48-0D64-0BCC-CF65-D9F58C8E5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1238" y="3533775"/>
          <a:ext cx="28749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4960" imgH="457200" progId="Equation.DSMT4">
                  <p:embed/>
                </p:oleObj>
              </mc:Choice>
              <mc:Fallback>
                <p:oleObj name="Equation" r:id="rId12" imgW="1434960" imgH="4572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533775"/>
                        <a:ext cx="2874962" cy="8096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88" name="Rectangle 100">
            <a:extLst>
              <a:ext uri="{FF2B5EF4-FFF2-40B4-BE49-F238E27FC236}">
                <a16:creationId xmlns:a16="http://schemas.microsoft.com/office/drawing/2014/main" id="{F33DDFEB-CA00-4542-D014-4297CD955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40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/>
              <a:t>§3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accelerating convergence</a:t>
            </a:r>
          </a:p>
        </p:txBody>
      </p:sp>
      <p:grpSp>
        <p:nvGrpSpPr>
          <p:cNvPr id="114789" name="Group 101">
            <a:extLst>
              <a:ext uri="{FF2B5EF4-FFF2-40B4-BE49-F238E27FC236}">
                <a16:creationId xmlns:a16="http://schemas.microsoft.com/office/drawing/2014/main" id="{2E720615-7DFD-86EF-802F-858590219EE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33400"/>
            <a:ext cx="4113213" cy="2057400"/>
            <a:chOff x="1909" y="1488"/>
            <a:chExt cx="2591" cy="1296"/>
          </a:xfrm>
        </p:grpSpPr>
        <p:sp>
          <p:nvSpPr>
            <p:cNvPr id="114790" name="AutoShape 102">
              <a:extLst>
                <a:ext uri="{FF2B5EF4-FFF2-40B4-BE49-F238E27FC236}">
                  <a16:creationId xmlns:a16="http://schemas.microsoft.com/office/drawing/2014/main" id="{F6371E39-6016-E3BA-3347-C3EF0473B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488"/>
              <a:ext cx="2568" cy="1296"/>
            </a:xfrm>
            <a:prstGeom prst="wedgeRectCallout">
              <a:avLst>
                <a:gd name="adj1" fmla="val -45171"/>
                <a:gd name="adj2" fmla="val 30171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114791" name="Object 103">
              <a:extLst>
                <a:ext uri="{FF2B5EF4-FFF2-40B4-BE49-F238E27FC236}">
                  <a16:creationId xmlns:a16="http://schemas.microsoft.com/office/drawing/2014/main" id="{D3A4F7FD-12BD-5BDD-DF45-6B4DBEBCBE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1783"/>
            <a:ext cx="1156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27000" imgH="457200" progId="Equation.DSMT4">
                    <p:embed/>
                  </p:oleObj>
                </mc:Choice>
                <mc:Fallback>
                  <p:oleObj name="Equation" r:id="rId14" imgW="927000" imgH="4572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783"/>
                          <a:ext cx="1156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92" name="Object 104">
              <a:extLst>
                <a:ext uri="{FF2B5EF4-FFF2-40B4-BE49-F238E27FC236}">
                  <a16:creationId xmlns:a16="http://schemas.microsoft.com/office/drawing/2014/main" id="{B13D1E85-F627-F5DC-21EE-B1B248B06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5" y="2227"/>
            <a:ext cx="1961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828800" imgH="457200" progId="Equation.DSMT4">
                    <p:embed/>
                  </p:oleObj>
                </mc:Choice>
                <mc:Fallback>
                  <p:oleObj name="Equation" r:id="rId16" imgW="1828800" imgH="45720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2227"/>
                          <a:ext cx="1961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93" name="Text Box 105">
              <a:extLst>
                <a:ext uri="{FF2B5EF4-FFF2-40B4-BE49-F238E27FC236}">
                  <a16:creationId xmlns:a16="http://schemas.microsoft.com/office/drawing/2014/main" id="{1C183456-F044-805A-3BBB-F74F265EB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1766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迭代</a:t>
              </a:r>
            </a:p>
          </p:txBody>
        </p:sp>
        <p:sp>
          <p:nvSpPr>
            <p:cNvPr id="114794" name="Rectangle 106">
              <a:extLst>
                <a:ext uri="{FF2B5EF4-FFF2-40B4-BE49-F238E27FC236}">
                  <a16:creationId xmlns:a16="http://schemas.microsoft.com/office/drawing/2014/main" id="{08DEF924-FB38-6D96-C0B9-202921095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2054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再迭代</a:t>
              </a:r>
            </a:p>
          </p:txBody>
        </p:sp>
        <p:sp>
          <p:nvSpPr>
            <p:cNvPr id="114795" name="Rectangle 107">
              <a:extLst>
                <a:ext uri="{FF2B5EF4-FFF2-40B4-BE49-F238E27FC236}">
                  <a16:creationId xmlns:a16="http://schemas.microsoft.com/office/drawing/2014/main" id="{A0A29C30-3D9F-9306-AF95-0686C072A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2352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ea typeface="楷体_GB2312" pitchFamily="49" charset="-122"/>
                </a:rPr>
                <a:t>改进</a:t>
              </a:r>
            </a:p>
          </p:txBody>
        </p:sp>
        <p:sp>
          <p:nvSpPr>
            <p:cNvPr id="114796" name="Rectangle 108">
              <a:extLst>
                <a:ext uri="{FF2B5EF4-FFF2-40B4-BE49-F238E27FC236}">
                  <a16:creationId xmlns:a16="http://schemas.microsoft.com/office/drawing/2014/main" id="{4D8BAF73-36D7-04D5-22B4-4A210F702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488"/>
              <a:ext cx="20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埃特金（</a:t>
              </a:r>
              <a:r>
                <a:rPr lang="en-US" altLang="zh-CN" b="1">
                  <a:solidFill>
                    <a:schemeClr val="tx2"/>
                  </a:solidFill>
                  <a:ea typeface="楷体_GB2312" pitchFamily="49" charset="-122"/>
                </a:rPr>
                <a:t>Aitken</a:t>
              </a:r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</a:rPr>
                <a:t>）算法</a:t>
              </a:r>
            </a:p>
          </p:txBody>
        </p:sp>
      </p:grpSp>
      <p:grpSp>
        <p:nvGrpSpPr>
          <p:cNvPr id="114800" name="Group 112">
            <a:extLst>
              <a:ext uri="{FF2B5EF4-FFF2-40B4-BE49-F238E27FC236}">
                <a16:creationId xmlns:a16="http://schemas.microsoft.com/office/drawing/2014/main" id="{F514805F-20AC-A253-B58A-61EE672A3951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5229225"/>
            <a:ext cx="533400" cy="504825"/>
            <a:chOff x="2608" y="3294"/>
            <a:chExt cx="336" cy="332"/>
          </a:xfrm>
        </p:grpSpPr>
        <p:sp>
          <p:nvSpPr>
            <p:cNvPr id="114781" name="AutoShape 93">
              <a:extLst>
                <a:ext uri="{FF2B5EF4-FFF2-40B4-BE49-F238E27FC236}">
                  <a16:creationId xmlns:a16="http://schemas.microsoft.com/office/drawing/2014/main" id="{B3487E51-F508-ACA1-7562-1DA1EDCE42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08" y="3294"/>
              <a:ext cx="336" cy="332"/>
            </a:xfrm>
            <a:prstGeom prst="wedgeRectCallout">
              <a:avLst>
                <a:gd name="adj1" fmla="val -120838"/>
                <a:gd name="adj2" fmla="val -115366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graphicFrame>
          <p:nvGraphicFramePr>
            <p:cNvPr id="114799" name="Object 111">
              <a:extLst>
                <a:ext uri="{FF2B5EF4-FFF2-40B4-BE49-F238E27FC236}">
                  <a16:creationId xmlns:a16="http://schemas.microsoft.com/office/drawing/2014/main" id="{B0BD95AD-A07C-AB14-1AD0-2F4AC92DF8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6" y="3346"/>
            <a:ext cx="16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80" imgH="164880" progId="Equation.DSMT4">
                    <p:embed/>
                  </p:oleObj>
                </mc:Choice>
                <mc:Fallback>
                  <p:oleObj name="Equation" r:id="rId18" imgW="139680" imgH="16488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3346"/>
                          <a:ext cx="16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4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4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14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1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4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14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1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autoUpdateAnimBg="0"/>
      <p:bldP spid="114768" grpId="0" autoUpdateAnimBg="0"/>
      <p:bldP spid="11478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92" name="Group 20">
            <a:extLst>
              <a:ext uri="{FF2B5EF4-FFF2-40B4-BE49-F238E27FC236}">
                <a16:creationId xmlns:a16="http://schemas.microsoft.com/office/drawing/2014/main" id="{45ECD6A0-2AA2-ECC9-C4FC-18E126A0378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836613"/>
            <a:ext cx="8569325" cy="1516062"/>
            <a:chOff x="156" y="521"/>
            <a:chExt cx="5460" cy="955"/>
          </a:xfrm>
        </p:grpSpPr>
        <p:sp>
          <p:nvSpPr>
            <p:cNvPr id="105474" name="Rectangle 2">
              <a:extLst>
                <a:ext uri="{FF2B5EF4-FFF2-40B4-BE49-F238E27FC236}">
                  <a16:creationId xmlns:a16="http://schemas.microsoft.com/office/drawing/2014/main" id="{3856CC81-8C6A-AD72-7C7A-932403AD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521"/>
              <a:ext cx="5460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5794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99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604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埃特金方法不管原序列    是怎样产生的，对   进行加速计算，得到序列    ，如果把埃特金加速技巧与不动点迭代结合，则可得到如下的迭代法：</a:t>
              </a:r>
            </a:p>
          </p:txBody>
        </p:sp>
        <p:graphicFrame>
          <p:nvGraphicFramePr>
            <p:cNvPr id="105477" name="Object 5">
              <a:extLst>
                <a:ext uri="{FF2B5EF4-FFF2-40B4-BE49-F238E27FC236}">
                  <a16:creationId xmlns:a16="http://schemas.microsoft.com/office/drawing/2014/main" id="{8A282650-4BE5-5ECC-64F2-5DF29A9334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589"/>
            <a:ext cx="3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7160" imgH="228600" progId="Equation.DSMT4">
                    <p:embed/>
                  </p:oleObj>
                </mc:Choice>
                <mc:Fallback>
                  <p:oleObj name="Equation" r:id="rId4" imgW="3171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589"/>
                          <a:ext cx="384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8" name="Object 6">
              <a:extLst>
                <a:ext uri="{FF2B5EF4-FFF2-40B4-BE49-F238E27FC236}">
                  <a16:creationId xmlns:a16="http://schemas.microsoft.com/office/drawing/2014/main" id="{5269DCA0-EBF3-9325-305C-07297D12C9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8" y="600"/>
            <a:ext cx="38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160" imgH="228600" progId="Equation.DSMT4">
                    <p:embed/>
                  </p:oleObj>
                </mc:Choice>
                <mc:Fallback>
                  <p:oleObj name="Equation" r:id="rId6" imgW="3171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" y="600"/>
                          <a:ext cx="384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9" name="Object 7">
              <a:extLst>
                <a:ext uri="{FF2B5EF4-FFF2-40B4-BE49-F238E27FC236}">
                  <a16:creationId xmlns:a16="http://schemas.microsoft.com/office/drawing/2014/main" id="{D6F5133D-05DD-31CC-485B-CB6770FEC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912"/>
            <a:ext cx="38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17160" imgH="228600" progId="Equation.DSMT4">
                    <p:embed/>
                  </p:oleObj>
                </mc:Choice>
                <mc:Fallback>
                  <p:oleObj name="Equation" r:id="rId7" imgW="31716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912"/>
                          <a:ext cx="384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A6960965-FBA4-4439-7653-97057DBAD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2387600"/>
          <a:ext cx="3086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9080" imgH="228600" progId="Equation.DSMT4">
                  <p:embed/>
                </p:oleObj>
              </mc:Choice>
              <mc:Fallback>
                <p:oleObj name="Equation" r:id="rId9" imgW="15490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87600"/>
                        <a:ext cx="3086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>
            <a:extLst>
              <a:ext uri="{FF2B5EF4-FFF2-40B4-BE49-F238E27FC236}">
                <a16:creationId xmlns:a16="http://schemas.microsoft.com/office/drawing/2014/main" id="{BD716D96-30B2-25AF-63D8-5FA6D4560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3138" y="2827338"/>
          <a:ext cx="51149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95480" imgH="457200" progId="Equation.DSMT4">
                  <p:embed/>
                </p:oleObj>
              </mc:Choice>
              <mc:Fallback>
                <p:oleObj name="Equation" r:id="rId11" imgW="289548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827338"/>
                        <a:ext cx="51149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3" name="Group 21">
            <a:extLst>
              <a:ext uri="{FF2B5EF4-FFF2-40B4-BE49-F238E27FC236}">
                <a16:creationId xmlns:a16="http://schemas.microsoft.com/office/drawing/2014/main" id="{819E303E-F309-9060-DF29-6BC4B68D714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30600"/>
            <a:ext cx="8610600" cy="1516063"/>
            <a:chOff x="192" y="2256"/>
            <a:chExt cx="5424" cy="955"/>
          </a:xfrm>
        </p:grpSpPr>
        <p:sp>
          <p:nvSpPr>
            <p:cNvPr id="105475" name="Rectangle 3">
              <a:extLst>
                <a:ext uri="{FF2B5EF4-FFF2-40B4-BE49-F238E27FC236}">
                  <a16:creationId xmlns:a16="http://schemas.microsoft.com/office/drawing/2014/main" id="{7AE7AF27-F424-59FA-F53E-C8C3A63BF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5424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称为</a:t>
              </a:r>
              <a:r>
                <a:rPr kumimoji="1"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斯蒂芬森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steffensen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）迭代法。它可以这样理解，我们要求        的根  ，令                              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,      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已知  的近似值  及  ，其误差分别为</a:t>
              </a:r>
            </a:p>
          </p:txBody>
        </p:sp>
        <p:graphicFrame>
          <p:nvGraphicFramePr>
            <p:cNvPr id="105482" name="Object 10">
              <a:extLst>
                <a:ext uri="{FF2B5EF4-FFF2-40B4-BE49-F238E27FC236}">
                  <a16:creationId xmlns:a16="http://schemas.microsoft.com/office/drawing/2014/main" id="{267F472A-DA20-363D-EA0C-1FDFA06D0D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635"/>
            <a:ext cx="80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96880" imgH="203040" progId="Equation.DSMT4">
                    <p:embed/>
                  </p:oleObj>
                </mc:Choice>
                <mc:Fallback>
                  <p:oleObj name="Equation" r:id="rId13" imgW="5968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635"/>
                          <a:ext cx="803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3" name="Object 11">
              <a:extLst>
                <a:ext uri="{FF2B5EF4-FFF2-40B4-BE49-F238E27FC236}">
                  <a16:creationId xmlns:a16="http://schemas.microsoft.com/office/drawing/2014/main" id="{32B52A67-AAA1-3837-E5A4-C9D893540F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2947"/>
            <a:ext cx="21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440" imgH="203040" progId="Equation.DSMT4">
                    <p:embed/>
                  </p:oleObj>
                </mc:Choice>
                <mc:Fallback>
                  <p:oleObj name="Equation" r:id="rId15" imgW="19044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47"/>
                          <a:ext cx="21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4" name="Object 12">
              <a:extLst>
                <a:ext uri="{FF2B5EF4-FFF2-40B4-BE49-F238E27FC236}">
                  <a16:creationId xmlns:a16="http://schemas.microsoft.com/office/drawing/2014/main" id="{211DEC4E-C1F9-FEDC-7162-DA6E14CAE4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8" y="2614"/>
            <a:ext cx="292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527200" imgH="228600" progId="Equation.DSMT4">
                    <p:embed/>
                  </p:oleObj>
                </mc:Choice>
                <mc:Fallback>
                  <p:oleObj name="Equation" r:id="rId17" imgW="25272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2614"/>
                          <a:ext cx="292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5" name="Object 13">
              <a:extLst>
                <a:ext uri="{FF2B5EF4-FFF2-40B4-BE49-F238E27FC236}">
                  <a16:creationId xmlns:a16="http://schemas.microsoft.com/office/drawing/2014/main" id="{B15FC45D-24CB-AF21-C168-7F86E44441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635"/>
            <a:ext cx="24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90440" imgH="203040" progId="Equation.DSMT4">
                    <p:embed/>
                  </p:oleObj>
                </mc:Choice>
                <mc:Fallback>
                  <p:oleObj name="Equation" r:id="rId19" imgW="19044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35"/>
                          <a:ext cx="245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6" name="Object 14">
              <a:extLst>
                <a:ext uri="{FF2B5EF4-FFF2-40B4-BE49-F238E27FC236}">
                  <a16:creationId xmlns:a16="http://schemas.microsoft.com/office/drawing/2014/main" id="{D2525FE6-AF7C-1348-7A74-7F67586AC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2" y="2944"/>
            <a:ext cx="22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2944"/>
                          <a:ext cx="226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7" name="Object 15">
              <a:extLst>
                <a:ext uri="{FF2B5EF4-FFF2-40B4-BE49-F238E27FC236}">
                  <a16:creationId xmlns:a16="http://schemas.microsoft.com/office/drawing/2014/main" id="{B24C3C03-3575-8146-F1F0-EEB1C88CB1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1" y="2944"/>
            <a:ext cx="2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440" imgH="228600" progId="Equation.DSMT4">
                    <p:embed/>
                  </p:oleObj>
                </mc:Choice>
                <mc:Fallback>
                  <p:oleObj name="Equation" r:id="rId22" imgW="19044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1" y="2944"/>
                          <a:ext cx="209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88" name="Object 16">
            <a:extLst>
              <a:ext uri="{FF2B5EF4-FFF2-40B4-BE49-F238E27FC236}">
                <a16:creationId xmlns:a16="http://schemas.microsoft.com/office/drawing/2014/main" id="{1C48AF66-8CE3-E48B-391C-BFEE84738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5554663"/>
          <a:ext cx="3448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28800" imgH="228600" progId="Equation.DSMT4">
                  <p:embed/>
                </p:oleObj>
              </mc:Choice>
              <mc:Fallback>
                <p:oleObj name="Equation" r:id="rId24" imgW="18288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5554663"/>
                        <a:ext cx="34480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9" name="Object 17">
            <a:extLst>
              <a:ext uri="{FF2B5EF4-FFF2-40B4-BE49-F238E27FC236}">
                <a16:creationId xmlns:a16="http://schemas.microsoft.com/office/drawing/2014/main" id="{E98751EE-46D2-95D1-F9FC-3006FA16E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097463"/>
          <a:ext cx="3352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03240" imgH="228600" progId="Equation.DSMT4">
                  <p:embed/>
                </p:oleObj>
              </mc:Choice>
              <mc:Fallback>
                <p:oleObj name="Equation" r:id="rId26" imgW="180324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97463"/>
                        <a:ext cx="33528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5" name="Group 23">
            <a:extLst>
              <a:ext uri="{FF2B5EF4-FFF2-40B4-BE49-F238E27FC236}">
                <a16:creationId xmlns:a16="http://schemas.microsoft.com/office/drawing/2014/main" id="{499F0633-8C49-098E-47AE-B0FE7C59BE3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1800"/>
            <a:ext cx="5054600" cy="471488"/>
            <a:chOff x="288" y="272"/>
            <a:chExt cx="3184" cy="297"/>
          </a:xfrm>
        </p:grpSpPr>
        <p:sp>
          <p:nvSpPr>
            <p:cNvPr id="105476" name="Rectangle 4">
              <a:extLst>
                <a:ext uri="{FF2B5EF4-FFF2-40B4-BE49-F238E27FC236}">
                  <a16:creationId xmlns:a16="http://schemas.microsoft.com/office/drawing/2014/main" id="{B13A1876-346B-843D-0EA2-A539106B8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2"/>
              <a:ext cx="3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斯蒂芬森（</a:t>
              </a:r>
              <a:r>
                <a:rPr lang="en-US" altLang="zh-CN" b="1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steffensen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）迭代法</a:t>
              </a:r>
            </a:p>
          </p:txBody>
        </p:sp>
        <p:pic>
          <p:nvPicPr>
            <p:cNvPr id="105494" name="Picture 22">
              <a:extLst>
                <a:ext uri="{FF2B5EF4-FFF2-40B4-BE49-F238E27FC236}">
                  <a16:creationId xmlns:a16="http://schemas.microsoft.com/office/drawing/2014/main" id="{0D9EF3F3-35C7-968C-0E0C-44D252091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8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497" name="Rectangle 25">
            <a:extLst>
              <a:ext uri="{FF2B5EF4-FFF2-40B4-BE49-F238E27FC236}">
                <a16:creationId xmlns:a16="http://schemas.microsoft.com/office/drawing/2014/main" id="{2EC0CF60-460E-D5FC-6A39-3F91A1E9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40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/>
              <a:t>§3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026">
            <a:extLst>
              <a:ext uri="{FF2B5EF4-FFF2-40B4-BE49-F238E27FC236}">
                <a16:creationId xmlns:a16="http://schemas.microsoft.com/office/drawing/2014/main" id="{80226E76-24CF-59C7-E81F-44BA47D35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/>
              <a:t>§1  </a:t>
            </a:r>
            <a:r>
              <a:rPr kumimoji="1" lang="zh-CN" altLang="en-US" sz="2800" b="1">
                <a:ea typeface="楷体_GB2312" pitchFamily="49" charset="-122"/>
              </a:rPr>
              <a:t>二分法  </a:t>
            </a:r>
            <a:r>
              <a:rPr kumimoji="1"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Bisection Method */</a:t>
            </a:r>
          </a:p>
        </p:txBody>
      </p:sp>
      <p:grpSp>
        <p:nvGrpSpPr>
          <p:cNvPr id="86068" name="Group 1076">
            <a:extLst>
              <a:ext uri="{FF2B5EF4-FFF2-40B4-BE49-F238E27FC236}">
                <a16:creationId xmlns:a16="http://schemas.microsoft.com/office/drawing/2014/main" id="{C73108F0-8A4F-3DE5-D307-D7AFD67AF64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692150"/>
            <a:ext cx="8496300" cy="2895600"/>
            <a:chOff x="96" y="432"/>
            <a:chExt cx="5410" cy="1824"/>
          </a:xfrm>
        </p:grpSpPr>
        <p:sp>
          <p:nvSpPr>
            <p:cNvPr id="86021" name="Rectangle 1029">
              <a:extLst>
                <a:ext uri="{FF2B5EF4-FFF2-40B4-BE49-F238E27FC236}">
                  <a16:creationId xmlns:a16="http://schemas.microsoft.com/office/drawing/2014/main" id="{762342C2-73D0-12FF-10B5-2AC60876F9FE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96" y="432"/>
              <a:ext cx="5410" cy="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二分法的思想是将有根区间折半进行搜索，即对有根区间     ，取中点            将它分为两半 ，检查       与   是否同号，如果确系同号，说明所求的根  在  的右侧，这时令            ；否则   必在  的左侧，这时令            ，不管出现哪一种情况，新的有根区间仅为原来的一半，二分法的示意图如下：</a:t>
              </a:r>
            </a:p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   </a:t>
              </a:r>
            </a:p>
          </p:txBody>
        </p:sp>
        <p:graphicFrame>
          <p:nvGraphicFramePr>
            <p:cNvPr id="86022" name="Object 1030">
              <a:extLst>
                <a:ext uri="{FF2B5EF4-FFF2-40B4-BE49-F238E27FC236}">
                  <a16:creationId xmlns:a16="http://schemas.microsoft.com/office/drawing/2014/main" id="{94F97A2D-9CDE-3190-8DC6-229BB731B8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3" y="768"/>
            <a:ext cx="41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42720" imgH="203040" progId="Equation.DSMT4">
                    <p:embed/>
                  </p:oleObj>
                </mc:Choice>
                <mc:Fallback>
                  <p:oleObj name="Equation" r:id="rId7" imgW="342720" imgH="203040" progId="Equation.DSMT4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768"/>
                          <a:ext cx="41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3" name="Object 1031">
              <a:extLst>
                <a:ext uri="{FF2B5EF4-FFF2-40B4-BE49-F238E27FC236}">
                  <a16:creationId xmlns:a16="http://schemas.microsoft.com/office/drawing/2014/main" id="{E0D5A1E0-CB9E-63CA-8BDC-F5E3DD8D45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1" y="768"/>
            <a:ext cx="113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27000" imgH="215640" progId="Equation.DSMT4">
                    <p:embed/>
                  </p:oleObj>
                </mc:Choice>
                <mc:Fallback>
                  <p:oleObj name="Equation" r:id="rId9" imgW="927000" imgH="215640" progId="Equation.DSMT4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768"/>
                          <a:ext cx="113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4" name="Object 1032">
              <a:extLst>
                <a:ext uri="{FF2B5EF4-FFF2-40B4-BE49-F238E27FC236}">
                  <a16:creationId xmlns:a16="http://schemas.microsoft.com/office/drawing/2014/main" id="{2B51D9C9-0DED-67BE-23EC-A31FA0B3F3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5" y="809"/>
            <a:ext cx="41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19040" imgH="215640" progId="Equation.DSMT4">
                    <p:embed/>
                  </p:oleObj>
                </mc:Choice>
                <mc:Fallback>
                  <p:oleObj name="Equation" r:id="rId11" imgW="419040" imgH="215640" progId="Equation.DSMT4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5" y="809"/>
                          <a:ext cx="415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5" name="Object 1033">
              <a:extLst>
                <a:ext uri="{FF2B5EF4-FFF2-40B4-BE49-F238E27FC236}">
                  <a16:creationId xmlns:a16="http://schemas.microsoft.com/office/drawing/2014/main" id="{559647E3-66E6-7A1E-A0AB-EBC5544313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" y="1059"/>
            <a:ext cx="3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1059"/>
                          <a:ext cx="3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1034">
              <a:extLst>
                <a:ext uri="{FF2B5EF4-FFF2-40B4-BE49-F238E27FC236}">
                  <a16:creationId xmlns:a16="http://schemas.microsoft.com/office/drawing/2014/main" id="{1CD94E4A-A9AF-FB56-DBEB-93DBFEE4C0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7" y="1008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440" imgH="203040" progId="Equation.DSMT4">
                    <p:embed/>
                  </p:oleObj>
                </mc:Choice>
                <mc:Fallback>
                  <p:oleObj name="Equation" r:id="rId15" imgW="190440" imgH="203040" progId="Equation.DSMT4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008"/>
                          <a:ext cx="2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Object 1035">
              <a:extLst>
                <a:ext uri="{FF2B5EF4-FFF2-40B4-BE49-F238E27FC236}">
                  <a16:creationId xmlns:a16="http://schemas.microsoft.com/office/drawing/2014/main" id="{D1E0CF62-2E1A-8DFC-74B0-00B5940BA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" y="1017"/>
            <a:ext cx="23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15640" progId="Equation.DSMT4">
                    <p:embed/>
                  </p:oleObj>
                </mc:Choice>
                <mc:Fallback>
                  <p:oleObj name="Equation" r:id="rId17" imgW="177480" imgH="215640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1017"/>
                          <a:ext cx="23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8" name="Object 1036">
              <a:extLst>
                <a:ext uri="{FF2B5EF4-FFF2-40B4-BE49-F238E27FC236}">
                  <a16:creationId xmlns:a16="http://schemas.microsoft.com/office/drawing/2014/main" id="{CA7B8D03-F44C-DD13-6DD7-9B0E60459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1" y="1314"/>
            <a:ext cx="114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01440" imgH="215640" progId="Equation.DSMT4">
                    <p:embed/>
                  </p:oleObj>
                </mc:Choice>
                <mc:Fallback>
                  <p:oleObj name="Equation" r:id="rId19" imgW="901440" imgH="215640" progId="Equation.DSMT4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1314"/>
                          <a:ext cx="114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9" name="Object 1037">
              <a:extLst>
                <a:ext uri="{FF2B5EF4-FFF2-40B4-BE49-F238E27FC236}">
                  <a16:creationId xmlns:a16="http://schemas.microsoft.com/office/drawing/2014/main" id="{E13617AA-C17E-E0E9-F846-E93A50970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1303"/>
            <a:ext cx="26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0440" imgH="203040" progId="Equation.DSMT4">
                    <p:embed/>
                  </p:oleObj>
                </mc:Choice>
                <mc:Fallback>
                  <p:oleObj name="Equation" r:id="rId15" imgW="190440" imgH="203040" progId="Equation.DSMT4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303"/>
                          <a:ext cx="26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0" name="Object 1038">
              <a:extLst>
                <a:ext uri="{FF2B5EF4-FFF2-40B4-BE49-F238E27FC236}">
                  <a16:creationId xmlns:a16="http://schemas.microsoft.com/office/drawing/2014/main" id="{74309022-CD76-62F6-234F-04AA6E527D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0" y="1305"/>
            <a:ext cx="2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77480" imgH="215640" progId="Equation.DSMT4">
                    <p:embed/>
                  </p:oleObj>
                </mc:Choice>
                <mc:Fallback>
                  <p:oleObj name="Equation" r:id="rId21" imgW="177480" imgH="215640" progId="Equation.DSMT4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0" y="1305"/>
                          <a:ext cx="23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1" name="Object 1039">
              <a:extLst>
                <a:ext uri="{FF2B5EF4-FFF2-40B4-BE49-F238E27FC236}">
                  <a16:creationId xmlns:a16="http://schemas.microsoft.com/office/drawing/2014/main" id="{5A90600C-3576-D885-DA9A-9390AD3D1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3" y="1592"/>
            <a:ext cx="113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888840" imgH="215640" progId="Equation.DSMT4">
                    <p:embed/>
                  </p:oleObj>
                </mc:Choice>
                <mc:Fallback>
                  <p:oleObj name="Equation" r:id="rId22" imgW="888840" imgH="21564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1592"/>
                          <a:ext cx="113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32" name="Line 1040">
            <a:extLst>
              <a:ext uri="{FF2B5EF4-FFF2-40B4-BE49-F238E27FC236}">
                <a16:creationId xmlns:a16="http://schemas.microsoft.com/office/drawing/2014/main" id="{FB233D47-53D0-7657-E6B9-FA94D5CCC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876800"/>
            <a:ext cx="510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3" name="Freeform 1041">
            <a:extLst>
              <a:ext uri="{FF2B5EF4-FFF2-40B4-BE49-F238E27FC236}">
                <a16:creationId xmlns:a16="http://schemas.microsoft.com/office/drawing/2014/main" id="{0F60D43B-487A-655D-AA38-01E0942184DA}"/>
              </a:ext>
            </a:extLst>
          </p:cNvPr>
          <p:cNvSpPr>
            <a:spLocks/>
          </p:cNvSpPr>
          <p:nvPr/>
        </p:nvSpPr>
        <p:spPr bwMode="auto">
          <a:xfrm>
            <a:off x="1219200" y="3505200"/>
            <a:ext cx="3048000" cy="2057400"/>
          </a:xfrm>
          <a:custGeom>
            <a:avLst/>
            <a:gdLst>
              <a:gd name="T0" fmla="*/ 0 w 1920"/>
              <a:gd name="T1" fmla="*/ 1296 h 1296"/>
              <a:gd name="T2" fmla="*/ 672 w 1920"/>
              <a:gd name="T3" fmla="*/ 1152 h 1296"/>
              <a:gd name="T4" fmla="*/ 1248 w 1920"/>
              <a:gd name="T5" fmla="*/ 960 h 1296"/>
              <a:gd name="T6" fmla="*/ 1536 w 1920"/>
              <a:gd name="T7" fmla="*/ 768 h 1296"/>
              <a:gd name="T8" fmla="*/ 1776 w 1920"/>
              <a:gd name="T9" fmla="*/ 384 h 1296"/>
              <a:gd name="T10" fmla="*/ 1920 w 1920"/>
              <a:gd name="T11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0" h="1296">
                <a:moveTo>
                  <a:pt x="0" y="1296"/>
                </a:moveTo>
                <a:cubicBezTo>
                  <a:pt x="232" y="1252"/>
                  <a:pt x="464" y="1208"/>
                  <a:pt x="672" y="1152"/>
                </a:cubicBezTo>
                <a:cubicBezTo>
                  <a:pt x="880" y="1096"/>
                  <a:pt x="1104" y="1024"/>
                  <a:pt x="1248" y="960"/>
                </a:cubicBezTo>
                <a:cubicBezTo>
                  <a:pt x="1392" y="896"/>
                  <a:pt x="1448" y="864"/>
                  <a:pt x="1536" y="768"/>
                </a:cubicBezTo>
                <a:cubicBezTo>
                  <a:pt x="1624" y="672"/>
                  <a:pt x="1712" y="512"/>
                  <a:pt x="1776" y="384"/>
                </a:cubicBezTo>
                <a:cubicBezTo>
                  <a:pt x="1840" y="256"/>
                  <a:pt x="1880" y="128"/>
                  <a:pt x="192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1042">
            <a:extLst>
              <a:ext uri="{FF2B5EF4-FFF2-40B4-BE49-F238E27FC236}">
                <a16:creationId xmlns:a16="http://schemas.microsoft.com/office/drawing/2014/main" id="{AAB060CB-1923-884E-B9FF-CBCF2868D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876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5" name="Oval 1043">
            <a:extLst>
              <a:ext uri="{FF2B5EF4-FFF2-40B4-BE49-F238E27FC236}">
                <a16:creationId xmlns:a16="http://schemas.microsoft.com/office/drawing/2014/main" id="{1131FDE9-FD8E-62F3-25E4-DB712BE8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33938"/>
            <a:ext cx="111125" cy="111125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36" name="Group 1044">
            <a:extLst>
              <a:ext uri="{FF2B5EF4-FFF2-40B4-BE49-F238E27FC236}">
                <a16:creationId xmlns:a16="http://schemas.microsoft.com/office/drawing/2014/main" id="{C4294BC3-12E8-2C86-0BFC-19318B65C10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72000"/>
            <a:ext cx="304800" cy="990600"/>
            <a:chOff x="1440" y="1920"/>
            <a:chExt cx="192" cy="624"/>
          </a:xfrm>
        </p:grpSpPr>
        <p:sp>
          <p:nvSpPr>
            <p:cNvPr id="86037" name="Line 1045">
              <a:extLst>
                <a:ext uri="{FF2B5EF4-FFF2-40B4-BE49-F238E27FC236}">
                  <a16:creationId xmlns:a16="http://schemas.microsoft.com/office/drawing/2014/main" id="{5349041C-9245-8936-7B1C-01CCE5153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11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Text Box 1046">
              <a:extLst>
                <a:ext uri="{FF2B5EF4-FFF2-40B4-BE49-F238E27FC236}">
                  <a16:creationId xmlns:a16="http://schemas.microsoft.com/office/drawing/2014/main" id="{541833AD-3D86-CDF0-42FA-FD08DB14C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a</a:t>
              </a:r>
            </a:p>
          </p:txBody>
        </p:sp>
      </p:grpSp>
      <p:grpSp>
        <p:nvGrpSpPr>
          <p:cNvPr id="86039" name="Group 1047">
            <a:extLst>
              <a:ext uri="{FF2B5EF4-FFF2-40B4-BE49-F238E27FC236}">
                <a16:creationId xmlns:a16="http://schemas.microsoft.com/office/drawing/2014/main" id="{33BB02A9-405E-1530-0F23-4065B88242FE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05200"/>
            <a:ext cx="304800" cy="1738313"/>
            <a:chOff x="3360" y="1248"/>
            <a:chExt cx="192" cy="1095"/>
          </a:xfrm>
        </p:grpSpPr>
        <p:sp>
          <p:nvSpPr>
            <p:cNvPr id="86040" name="Line 1048">
              <a:extLst>
                <a:ext uri="{FF2B5EF4-FFF2-40B4-BE49-F238E27FC236}">
                  <a16:creationId xmlns:a16="http://schemas.microsoft.com/office/drawing/2014/main" id="{B742C862-4D2A-6C09-2B57-64BB002E8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1" name="Text Box 1049">
              <a:extLst>
                <a:ext uri="{FF2B5EF4-FFF2-40B4-BE49-F238E27FC236}">
                  <a16:creationId xmlns:a16="http://schemas.microsoft.com/office/drawing/2014/main" id="{B7401125-B8DB-307D-385C-D6EF42FD7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1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b</a:t>
              </a:r>
            </a:p>
          </p:txBody>
        </p:sp>
      </p:grpSp>
      <p:sp>
        <p:nvSpPr>
          <p:cNvPr id="86042" name="Text Box 1050">
            <a:extLst>
              <a:ext uri="{FF2B5EF4-FFF2-40B4-BE49-F238E27FC236}">
                <a16:creationId xmlns:a16="http://schemas.microsoft.com/office/drawing/2014/main" id="{4BE1310C-93EF-40ED-A5CC-98376EF9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5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/>
              <a:t>x</a:t>
            </a:r>
            <a:r>
              <a:rPr lang="en-US" altLang="zh-CN" sz="1800" b="1" baseline="-25000"/>
              <a:t>1</a:t>
            </a:r>
            <a:endParaRPr lang="en-US" altLang="zh-CN" sz="1800" b="1" i="1"/>
          </a:p>
        </p:txBody>
      </p:sp>
      <p:sp>
        <p:nvSpPr>
          <p:cNvPr id="86043" name="Line 1051">
            <a:extLst>
              <a:ext uri="{FF2B5EF4-FFF2-40B4-BE49-F238E27FC236}">
                <a16:creationId xmlns:a16="http://schemas.microsoft.com/office/drawing/2014/main" id="{BB907FD8-959F-34AB-4A39-32F1035F5B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800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4" name="Text Box 1052">
            <a:extLst>
              <a:ext uri="{FF2B5EF4-FFF2-40B4-BE49-F238E27FC236}">
                <a16:creationId xmlns:a16="http://schemas.microsoft.com/office/drawing/2014/main" id="{3B011376-5A02-8CBC-DC2F-C148B5FDC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/>
              <a:t>x</a:t>
            </a:r>
            <a:r>
              <a:rPr lang="en-US" altLang="zh-CN" sz="1800" b="1" baseline="-25000"/>
              <a:t>2</a:t>
            </a:r>
            <a:endParaRPr lang="en-US" altLang="zh-CN" sz="1800" b="1" i="1"/>
          </a:p>
        </p:txBody>
      </p:sp>
      <p:sp>
        <p:nvSpPr>
          <p:cNvPr id="86045" name="Text Box 1053">
            <a:extLst>
              <a:ext uri="{FF2B5EF4-FFF2-40B4-BE49-F238E27FC236}">
                <a16:creationId xmlns:a16="http://schemas.microsoft.com/office/drawing/2014/main" id="{33340CF3-C1C7-FC92-D0A8-E1EAD6C1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720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/>
              <a:t>a</a:t>
            </a:r>
          </a:p>
        </p:txBody>
      </p:sp>
      <p:sp>
        <p:nvSpPr>
          <p:cNvPr id="86046" name="Text Box 1054">
            <a:extLst>
              <a:ext uri="{FF2B5EF4-FFF2-40B4-BE49-F238E27FC236}">
                <a16:creationId xmlns:a16="http://schemas.microsoft.com/office/drawing/2014/main" id="{87B3E71C-FB33-9DCF-F8B9-4484B913E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/>
              <a:t>b</a:t>
            </a:r>
          </a:p>
        </p:txBody>
      </p:sp>
      <p:sp>
        <p:nvSpPr>
          <p:cNvPr id="86047" name="Oval 1055">
            <a:extLst>
              <a:ext uri="{FF2B5EF4-FFF2-40B4-BE49-F238E27FC236}">
                <a16:creationId xmlns:a16="http://schemas.microsoft.com/office/drawing/2014/main" id="{D57B168E-A557-4FE4-F5AD-E5E47C26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81400"/>
            <a:ext cx="3200400" cy="838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When to stop?</a:t>
            </a:r>
          </a:p>
        </p:txBody>
      </p:sp>
      <p:grpSp>
        <p:nvGrpSpPr>
          <p:cNvPr id="86048" name="Group 1056">
            <a:extLst>
              <a:ext uri="{FF2B5EF4-FFF2-40B4-BE49-F238E27FC236}">
                <a16:creationId xmlns:a16="http://schemas.microsoft.com/office/drawing/2014/main" id="{585BB84A-6A9B-AECE-235D-D0FEE3A615E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562600"/>
            <a:ext cx="4130675" cy="533400"/>
            <a:chOff x="624" y="1776"/>
            <a:chExt cx="2602" cy="336"/>
          </a:xfrm>
        </p:grpSpPr>
        <p:graphicFrame>
          <p:nvGraphicFramePr>
            <p:cNvPr id="86049" name="Object 1057">
              <a:extLst>
                <a:ext uri="{FF2B5EF4-FFF2-40B4-BE49-F238E27FC236}">
                  <a16:creationId xmlns:a16="http://schemas.microsoft.com/office/drawing/2014/main" id="{FD87BE10-A92C-8ADE-B682-6413485933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776"/>
            <a:ext cx="104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901440" imgH="253800" progId="Equation.DSMT4">
                    <p:embed/>
                  </p:oleObj>
                </mc:Choice>
                <mc:Fallback>
                  <p:oleObj name="Equation" r:id="rId24" imgW="901440" imgH="253800" progId="Equation.DSMT4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776"/>
                          <a:ext cx="104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0" name="Object 1058">
              <a:extLst>
                <a:ext uri="{FF2B5EF4-FFF2-40B4-BE49-F238E27FC236}">
                  <a16:creationId xmlns:a16="http://schemas.microsoft.com/office/drawing/2014/main" id="{9161A8CC-E78A-0D94-90B0-D2F599C07F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776"/>
            <a:ext cx="82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72840" imgH="253800" progId="Equation.DSMT4">
                    <p:embed/>
                  </p:oleObj>
                </mc:Choice>
                <mc:Fallback>
                  <p:oleObj name="Equation" r:id="rId26" imgW="672840" imgH="253800" progId="Equation.DSMT4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76"/>
                          <a:ext cx="82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51" name="Text Box 1059">
              <a:extLst>
                <a:ext uri="{FF2B5EF4-FFF2-40B4-BE49-F238E27FC236}">
                  <a16:creationId xmlns:a16="http://schemas.microsoft.com/office/drawing/2014/main" id="{65976413-904D-5DD4-3847-A0B1617EE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8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或</a:t>
              </a:r>
            </a:p>
          </p:txBody>
        </p:sp>
      </p:grpSp>
      <p:sp>
        <p:nvSpPr>
          <p:cNvPr id="86052" name="Text Box 1060">
            <a:extLst>
              <a:ext uri="{FF2B5EF4-FFF2-40B4-BE49-F238E27FC236}">
                <a16:creationId xmlns:a16="http://schemas.microsoft.com/office/drawing/2014/main" id="{41C5639A-BCF9-270A-466B-EA6BA2EE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958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i="1">
                <a:solidFill>
                  <a:srgbClr val="FF3300"/>
                </a:solidFill>
              </a:rPr>
              <a:t>x*</a:t>
            </a:r>
          </a:p>
        </p:txBody>
      </p:sp>
      <p:grpSp>
        <p:nvGrpSpPr>
          <p:cNvPr id="86055" name="Group 1063">
            <a:extLst>
              <a:ext uri="{FF2B5EF4-FFF2-40B4-BE49-F238E27FC236}">
                <a16:creationId xmlns:a16="http://schemas.microsoft.com/office/drawing/2014/main" id="{8BD2F43D-1BEF-E484-46A7-05A77A92D692}"/>
              </a:ext>
            </a:extLst>
          </p:cNvPr>
          <p:cNvGrpSpPr>
            <a:grpSpLocks/>
          </p:cNvGrpSpPr>
          <p:nvPr/>
        </p:nvGrpSpPr>
        <p:grpSpPr bwMode="auto">
          <a:xfrm>
            <a:off x="4646613" y="4572000"/>
            <a:ext cx="3352800" cy="1371600"/>
            <a:chOff x="1728" y="2832"/>
            <a:chExt cx="2112" cy="864"/>
          </a:xfrm>
        </p:grpSpPr>
        <p:sp>
          <p:nvSpPr>
            <p:cNvPr id="86056" name="Freeform 1064">
              <a:extLst>
                <a:ext uri="{FF2B5EF4-FFF2-40B4-BE49-F238E27FC236}">
                  <a16:creationId xmlns:a16="http://schemas.microsoft.com/office/drawing/2014/main" id="{80171407-E668-9279-899C-47706824D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3264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7" name="Freeform 1065">
              <a:extLst>
                <a:ext uri="{FF2B5EF4-FFF2-40B4-BE49-F238E27FC236}">
                  <a16:creationId xmlns:a16="http://schemas.microsoft.com/office/drawing/2014/main" id="{1D256029-8BD7-AEDB-EEA5-ACEF3BFC658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688" y="2832"/>
              <a:ext cx="1152" cy="432"/>
            </a:xfrm>
            <a:custGeom>
              <a:avLst/>
              <a:gdLst>
                <a:gd name="T0" fmla="*/ 0 w 1152"/>
                <a:gd name="T1" fmla="*/ 432 h 432"/>
                <a:gd name="T2" fmla="*/ 48 w 1152"/>
                <a:gd name="T3" fmla="*/ 144 h 432"/>
                <a:gd name="T4" fmla="*/ 240 w 1152"/>
                <a:gd name="T5" fmla="*/ 48 h 432"/>
                <a:gd name="T6" fmla="*/ 1152 w 1152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432">
                  <a:moveTo>
                    <a:pt x="0" y="432"/>
                  </a:moveTo>
                  <a:cubicBezTo>
                    <a:pt x="4" y="320"/>
                    <a:pt x="8" y="208"/>
                    <a:pt x="48" y="144"/>
                  </a:cubicBezTo>
                  <a:cubicBezTo>
                    <a:pt x="88" y="80"/>
                    <a:pt x="56" y="72"/>
                    <a:pt x="240" y="48"/>
                  </a:cubicBezTo>
                  <a:cubicBezTo>
                    <a:pt x="424" y="24"/>
                    <a:pt x="788" y="12"/>
                    <a:pt x="115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058" name="Group 1066">
            <a:extLst>
              <a:ext uri="{FF2B5EF4-FFF2-40B4-BE49-F238E27FC236}">
                <a16:creationId xmlns:a16="http://schemas.microsoft.com/office/drawing/2014/main" id="{CEF8DBB5-E04E-7607-AE8F-86625CA5EF2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191000"/>
            <a:ext cx="5334000" cy="1828800"/>
            <a:chOff x="1152" y="2592"/>
            <a:chExt cx="3360" cy="1152"/>
          </a:xfrm>
        </p:grpSpPr>
        <p:sp>
          <p:nvSpPr>
            <p:cNvPr id="86059" name="Line 1067">
              <a:extLst>
                <a:ext uri="{FF2B5EF4-FFF2-40B4-BE49-F238E27FC236}">
                  <a16:creationId xmlns:a16="http://schemas.microsoft.com/office/drawing/2014/main" id="{AF495910-CE70-05E1-624E-527620915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26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0" name="Line 1068">
              <a:extLst>
                <a:ext uri="{FF2B5EF4-FFF2-40B4-BE49-F238E27FC236}">
                  <a16:creationId xmlns:a16="http://schemas.microsoft.com/office/drawing/2014/main" id="{F2BD16A3-133B-9C1C-8E96-E6639EE1DA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61" name="Line 1069">
            <a:extLst>
              <a:ext uri="{FF2B5EF4-FFF2-40B4-BE49-F238E27FC236}">
                <a16:creationId xmlns:a16="http://schemas.microsoft.com/office/drawing/2014/main" id="{D362562A-D2EF-81EF-BBDE-2E5AE5F71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0292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2" name="Text Box 1070">
            <a:extLst>
              <a:ext uri="{FF2B5EF4-FFF2-40B4-BE49-F238E27FC236}">
                <a16:creationId xmlns:a16="http://schemas.microsoft.com/office/drawing/2014/main" id="{0237DD0F-794B-040B-002D-96D2527F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648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ym typeface="Symbol" panose="05050102010706020507" pitchFamily="18" charset="2"/>
              </a:rPr>
              <a:t>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endParaRPr lang="en-US" altLang="zh-CN" sz="2000" b="1" i="1"/>
          </a:p>
        </p:txBody>
      </p:sp>
      <p:grpSp>
        <p:nvGrpSpPr>
          <p:cNvPr id="86063" name="Group 1071">
            <a:extLst>
              <a:ext uri="{FF2B5EF4-FFF2-40B4-BE49-F238E27FC236}">
                <a16:creationId xmlns:a16="http://schemas.microsoft.com/office/drawing/2014/main" id="{B74F1FE1-45B6-CDAB-BC89-119FCA1F68C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029200"/>
            <a:ext cx="1981200" cy="549275"/>
            <a:chOff x="2640" y="3120"/>
            <a:chExt cx="1248" cy="346"/>
          </a:xfrm>
        </p:grpSpPr>
        <p:sp>
          <p:nvSpPr>
            <p:cNvPr id="86064" name="Line 1072">
              <a:extLst>
                <a:ext uri="{FF2B5EF4-FFF2-40B4-BE49-F238E27FC236}">
                  <a16:creationId xmlns:a16="http://schemas.microsoft.com/office/drawing/2014/main" id="{FB315EB8-74FB-A3CE-EE6A-42B2EA6A1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2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5" name="Text Box 1073">
              <a:extLst>
                <a:ext uri="{FF2B5EF4-FFF2-40B4-BE49-F238E27FC236}">
                  <a16:creationId xmlns:a16="http://schemas.microsoft.com/office/drawing/2014/main" id="{56C730C9-E5A5-EC4C-34A4-7CA8F281E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/>
                <a:t>x</a:t>
              </a:r>
            </a:p>
          </p:txBody>
        </p:sp>
        <p:sp>
          <p:nvSpPr>
            <p:cNvPr id="86066" name="Text Box 1074">
              <a:extLst>
                <a:ext uri="{FF2B5EF4-FFF2-40B4-BE49-F238E27FC236}">
                  <a16:creationId xmlns:a16="http://schemas.microsoft.com/office/drawing/2014/main" id="{49C5AB68-8425-E4D1-98F0-87E735080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1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FF3300"/>
                  </a:solidFill>
                </a:rPr>
                <a:t>x*</a:t>
              </a:r>
            </a:p>
          </p:txBody>
        </p:sp>
      </p:grpSp>
      <p:sp>
        <p:nvSpPr>
          <p:cNvPr id="86067" name="Text Box 1075">
            <a:extLst>
              <a:ext uri="{FF2B5EF4-FFF2-40B4-BE49-F238E27FC236}">
                <a16:creationId xmlns:a16="http://schemas.microsoft.com/office/drawing/2014/main" id="{30651BE0-DC1C-A7B2-D5D1-D6966710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2416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CC"/>
                </a:solidFill>
              </a:rPr>
              <a:t>a</a:t>
            </a:r>
          </a:p>
        </p:txBody>
      </p:sp>
      <p:sp>
        <p:nvSpPr>
          <p:cNvPr id="86053" name="AutoShape 1061">
            <a:extLst>
              <a:ext uri="{FF2B5EF4-FFF2-40B4-BE49-F238E27FC236}">
                <a16:creationId xmlns:a16="http://schemas.microsoft.com/office/drawing/2014/main" id="{872669EC-8227-17D4-273F-ED588AD11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05200"/>
            <a:ext cx="3124200" cy="609600"/>
          </a:xfrm>
          <a:prstGeom prst="wedgeEllipseCallout">
            <a:avLst>
              <a:gd name="adj1" fmla="val -64889"/>
              <a:gd name="adj2" fmla="val 30494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>
                <a:ea typeface="楷体_GB2312" pitchFamily="49" charset="-122"/>
              </a:rPr>
              <a:t>不能保证</a:t>
            </a:r>
            <a:r>
              <a:rPr lang="zh-CN" altLang="en-US" sz="2000" b="1"/>
              <a:t> </a:t>
            </a:r>
            <a:r>
              <a:rPr lang="en-US" altLang="zh-CN" sz="2000" b="1" i="1"/>
              <a:t>x</a:t>
            </a:r>
            <a:r>
              <a:rPr lang="en-US" altLang="zh-CN" sz="2000" b="1"/>
              <a:t> </a:t>
            </a:r>
            <a:r>
              <a:rPr lang="zh-CN" altLang="en-US" sz="2000" b="1">
                <a:ea typeface="楷体_GB2312" pitchFamily="49" charset="-122"/>
              </a:rPr>
              <a:t>的精度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6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6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42" grpId="0" autoUpdateAnimBg="0"/>
      <p:bldP spid="86044" grpId="0" autoUpdateAnimBg="0"/>
      <p:bldP spid="86045" grpId="0" autoUpdateAnimBg="0"/>
      <p:bldP spid="86046" grpId="0" autoUpdateAnimBg="0"/>
      <p:bldP spid="86047" grpId="0" animBg="1" autoUpdateAnimBg="0"/>
      <p:bldP spid="86052" grpId="0" autoUpdateAnimBg="0"/>
      <p:bldP spid="86062" grpId="0" autoUpdateAnimBg="0"/>
      <p:bldP spid="86067" grpId="0" autoUpdateAnimBg="0"/>
      <p:bldP spid="8605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04939055-D3F0-861F-8C27-DF3338BC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实际上（*）是将不动点迭代法计算两步合并成一步得到的，可将它写成另一种不动点迭代</a:t>
            </a:r>
          </a:p>
        </p:txBody>
      </p:sp>
      <p:grpSp>
        <p:nvGrpSpPr>
          <p:cNvPr id="106512" name="Group 16">
            <a:extLst>
              <a:ext uri="{FF2B5EF4-FFF2-40B4-BE49-F238E27FC236}">
                <a16:creationId xmlns:a16="http://schemas.microsoft.com/office/drawing/2014/main" id="{2F7B6D4F-2666-9B47-FED8-5F7DB421D8D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33375"/>
            <a:ext cx="8424863" cy="1052513"/>
            <a:chOff x="192" y="206"/>
            <a:chExt cx="5424" cy="663"/>
          </a:xfrm>
        </p:grpSpPr>
        <p:sp>
          <p:nvSpPr>
            <p:cNvPr id="106498" name="Rectangle 2">
              <a:extLst>
                <a:ext uri="{FF2B5EF4-FFF2-40B4-BE49-F238E27FC236}">
                  <a16:creationId xmlns:a16="http://schemas.microsoft.com/office/drawing/2014/main" id="{3FCF075F-5FF5-6D76-D5B2-D541B36B4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06"/>
              <a:ext cx="542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把误差   </a:t>
              </a:r>
              <a:r>
                <a:rPr lang="zh-CN" altLang="en-US" b="1">
                  <a:ea typeface="楷体_GB2312" pitchFamily="49" charset="-122"/>
                </a:rPr>
                <a:t>“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外推到零</a:t>
              </a:r>
              <a:r>
                <a:rPr lang="zh-CN" altLang="en-US" b="1">
                  <a:ea typeface="楷体_GB2312" pitchFamily="49" charset="-122"/>
                </a:rPr>
                <a:t>”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，即过        及        两点做线性插值函数，它与</a:t>
              </a:r>
              <a:r>
                <a:rPr lang="en-US" altLang="zh-CN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轴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交点就是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(*)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中的    ，即方程</a:t>
              </a:r>
            </a:p>
          </p:txBody>
        </p:sp>
        <p:graphicFrame>
          <p:nvGraphicFramePr>
            <p:cNvPr id="106500" name="Object 4">
              <a:extLst>
                <a:ext uri="{FF2B5EF4-FFF2-40B4-BE49-F238E27FC236}">
                  <a16:creationId xmlns:a16="http://schemas.microsoft.com/office/drawing/2014/main" id="{EEE17BD6-CF1E-CEBA-73D6-F367D93DA5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6" y="303"/>
            <a:ext cx="39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30120" imgH="203040" progId="Equation.DSMT4">
                    <p:embed/>
                  </p:oleObj>
                </mc:Choice>
                <mc:Fallback>
                  <p:oleObj name="Equation" r:id="rId5" imgW="33012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303"/>
                          <a:ext cx="396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1" name="Object 5">
              <a:extLst>
                <a:ext uri="{FF2B5EF4-FFF2-40B4-BE49-F238E27FC236}">
                  <a16:creationId xmlns:a16="http://schemas.microsoft.com/office/drawing/2014/main" id="{DF7ABF9A-280C-7454-BFBA-94C33E4EF9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0" y="272"/>
            <a:ext cx="87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36560" imgH="228600" progId="Equation.DSMT4">
                    <p:embed/>
                  </p:oleObj>
                </mc:Choice>
                <mc:Fallback>
                  <p:oleObj name="Equation" r:id="rId7" imgW="7365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72"/>
                          <a:ext cx="872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2" name="Object 6">
              <a:extLst>
                <a:ext uri="{FF2B5EF4-FFF2-40B4-BE49-F238E27FC236}">
                  <a16:creationId xmlns:a16="http://schemas.microsoft.com/office/drawing/2014/main" id="{1396D607-EC65-12D1-7536-4BC8B4A93C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2" y="276"/>
            <a:ext cx="8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36560" imgH="228600" progId="Equation.DSMT4">
                    <p:embed/>
                  </p:oleObj>
                </mc:Choice>
                <mc:Fallback>
                  <p:oleObj name="Equation" r:id="rId9" imgW="7365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276"/>
                          <a:ext cx="86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3" name="Object 7">
              <a:extLst>
                <a:ext uri="{FF2B5EF4-FFF2-40B4-BE49-F238E27FC236}">
                  <a16:creationId xmlns:a16="http://schemas.microsoft.com/office/drawing/2014/main" id="{9197AD5B-FED9-AB92-0B7F-90D21B5518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550"/>
            <a:ext cx="40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1960" imgH="228600" progId="Equation.DSMT4">
                    <p:embed/>
                  </p:oleObj>
                </mc:Choice>
                <mc:Fallback>
                  <p:oleObj name="Equation" r:id="rId11" imgW="29196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50"/>
                          <a:ext cx="408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04" name="Object 8">
            <a:extLst>
              <a:ext uri="{FF2B5EF4-FFF2-40B4-BE49-F238E27FC236}">
                <a16:creationId xmlns:a16="http://schemas.microsoft.com/office/drawing/2014/main" id="{04F8C897-E2AE-003F-5BED-0881543F8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419225"/>
          <a:ext cx="4800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58920" imgH="444240" progId="Equation.DSMT4">
                  <p:embed/>
                </p:oleObj>
              </mc:Choice>
              <mc:Fallback>
                <p:oleObj name="Equation" r:id="rId13" imgW="215892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19225"/>
                        <a:ext cx="48006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4" name="Group 18">
            <a:extLst>
              <a:ext uri="{FF2B5EF4-FFF2-40B4-BE49-F238E27FC236}">
                <a16:creationId xmlns:a16="http://schemas.microsoft.com/office/drawing/2014/main" id="{78745C48-0EF5-4E14-0CE4-39F37C16B34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715000"/>
            <a:ext cx="8382000" cy="457200"/>
            <a:chOff x="240" y="3600"/>
            <a:chExt cx="5280" cy="288"/>
          </a:xfrm>
        </p:grpSpPr>
        <p:sp>
          <p:nvSpPr>
            <p:cNvPr id="106509" name="Rectangle 13">
              <a:extLst>
                <a:ext uri="{FF2B5EF4-FFF2-40B4-BE49-F238E27FC236}">
                  <a16:creationId xmlns:a16="http://schemas.microsoft.com/office/drawing/2014/main" id="{5AFC6263-1A81-D6F3-B92E-1EF14FD0F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600"/>
              <a:ext cx="5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对不动点迭代                   有以下局部收敛性定理。</a:t>
              </a:r>
            </a:p>
          </p:txBody>
        </p:sp>
        <p:graphicFrame>
          <p:nvGraphicFramePr>
            <p:cNvPr id="106506" name="Object 10">
              <a:extLst>
                <a:ext uri="{FF2B5EF4-FFF2-40B4-BE49-F238E27FC236}">
                  <a16:creationId xmlns:a16="http://schemas.microsoft.com/office/drawing/2014/main" id="{8BF3E412-975D-5113-9A98-ACFA113B72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625"/>
            <a:ext cx="18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39880" imgH="228600" progId="Equation.DSMT4">
                    <p:embed/>
                  </p:oleObj>
                </mc:Choice>
                <mc:Fallback>
                  <p:oleObj name="Equation" r:id="rId15" imgW="173988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25"/>
                          <a:ext cx="182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07" name="Object 11">
            <a:extLst>
              <a:ext uri="{FF2B5EF4-FFF2-40B4-BE49-F238E27FC236}">
                <a16:creationId xmlns:a16="http://schemas.microsoft.com/office/drawing/2014/main" id="{0A53768E-22EF-357B-FC3B-9A1C8ACE8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4876800"/>
          <a:ext cx="3657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44440" imgH="444240" progId="Equation.DSMT4">
                  <p:embed/>
                </p:oleObj>
              </mc:Choice>
              <mc:Fallback>
                <p:oleObj name="Equation" r:id="rId17" imgW="204444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876800"/>
                        <a:ext cx="36576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3" name="Group 17">
            <a:extLst>
              <a:ext uri="{FF2B5EF4-FFF2-40B4-BE49-F238E27FC236}">
                <a16:creationId xmlns:a16="http://schemas.microsoft.com/office/drawing/2014/main" id="{E995D60C-5B21-A930-6D9A-03301AB6F95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7543800" cy="1092200"/>
            <a:chOff x="192" y="1392"/>
            <a:chExt cx="4752" cy="688"/>
          </a:xfrm>
        </p:grpSpPr>
        <p:graphicFrame>
          <p:nvGraphicFramePr>
            <p:cNvPr id="106505" name="Object 9">
              <a:extLst>
                <a:ext uri="{FF2B5EF4-FFF2-40B4-BE49-F238E27FC236}">
                  <a16:creationId xmlns:a16="http://schemas.microsoft.com/office/drawing/2014/main" id="{CC787232-BA37-1070-2D83-C420B7B17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525"/>
            <a:ext cx="3888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746160" imgH="457200" progId="Equation.DSMT4">
                    <p:embed/>
                  </p:oleObj>
                </mc:Choice>
                <mc:Fallback>
                  <p:oleObj name="Equation" r:id="rId19" imgW="374616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25"/>
                          <a:ext cx="3888" cy="5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8" name="Rectangle 12">
              <a:extLst>
                <a:ext uri="{FF2B5EF4-FFF2-40B4-BE49-F238E27FC236}">
                  <a16:creationId xmlns:a16="http://schemas.microsoft.com/office/drawing/2014/main" id="{41C7111C-F4AE-F1BD-E0C0-C3EAAC42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9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的解</a:t>
              </a:r>
            </a:p>
          </p:txBody>
        </p:sp>
      </p:grp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DE382C27-E8B6-5E70-9F04-17FD02BC0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106511" name="Object 15">
            <a:extLst>
              <a:ext uri="{FF2B5EF4-FFF2-40B4-BE49-F238E27FC236}">
                <a16:creationId xmlns:a16="http://schemas.microsoft.com/office/drawing/2014/main" id="{2ECE8A2E-1550-54EA-8B1F-B47D43E0F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267200"/>
          <a:ext cx="2895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39880" imgH="228600" progId="Equation.DSMT4">
                  <p:embed/>
                </p:oleObj>
              </mc:Choice>
              <mc:Fallback>
                <p:oleObj name="Equation" r:id="rId15" imgW="17398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28956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6" name="Rectangle 20">
            <a:extLst>
              <a:ext uri="{FF2B5EF4-FFF2-40B4-BE49-F238E27FC236}">
                <a16:creationId xmlns:a16="http://schemas.microsoft.com/office/drawing/2014/main" id="{FA582A9F-12D1-F132-3CEE-D2A0FC2E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40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/>
              <a:t>§3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  <p:bldP spid="10651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42" name="Group 22">
            <a:extLst>
              <a:ext uri="{FF2B5EF4-FFF2-40B4-BE49-F238E27FC236}">
                <a16:creationId xmlns:a16="http://schemas.microsoft.com/office/drawing/2014/main" id="{9F36B257-9FA0-3BF8-DF3D-D55903D1ABC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538"/>
            <a:ext cx="8507413" cy="1516062"/>
            <a:chOff x="144" y="176"/>
            <a:chExt cx="5424" cy="955"/>
          </a:xfrm>
        </p:grpSpPr>
        <p:sp>
          <p:nvSpPr>
            <p:cNvPr id="107543" name="Rectangle 23">
              <a:extLst>
                <a:ext uri="{FF2B5EF4-FFF2-40B4-BE49-F238E27FC236}">
                  <a16:creationId xmlns:a16="http://schemas.microsoft.com/office/drawing/2014/main" id="{B5B66275-53F9-0482-5A19-9EBB0C8A9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76"/>
              <a:ext cx="5424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62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若  为迭代函数   的不动点，则  为   的不动点。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反之，若 为   的不动点，设   存在，     则  是   的不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动点，且斯蒂芬森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b="1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steffensen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迭代法是</a:t>
              </a:r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阶收敛的。</a:t>
              </a:r>
            </a:p>
          </p:txBody>
        </p:sp>
        <p:graphicFrame>
          <p:nvGraphicFramePr>
            <p:cNvPr id="107544" name="Object 24">
              <a:extLst>
                <a:ext uri="{FF2B5EF4-FFF2-40B4-BE49-F238E27FC236}">
                  <a16:creationId xmlns:a16="http://schemas.microsoft.com/office/drawing/2014/main" id="{1E03C91E-535A-3318-3442-F157543584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40"/>
            <a:ext cx="24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203040" progId="Equation.DSMT4">
                    <p:embed/>
                  </p:oleObj>
                </mc:Choice>
                <mc:Fallback>
                  <p:oleObj name="Equation" r:id="rId4" imgW="19044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0"/>
                          <a:ext cx="245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5" name="Object 25">
              <a:extLst>
                <a:ext uri="{FF2B5EF4-FFF2-40B4-BE49-F238E27FC236}">
                  <a16:creationId xmlns:a16="http://schemas.microsoft.com/office/drawing/2014/main" id="{4DA24A3F-722A-772F-7917-39C274ACD8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88"/>
            <a:ext cx="3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203040" progId="Equation.DSMT4">
                    <p:embed/>
                  </p:oleObj>
                </mc:Choice>
                <mc:Fallback>
                  <p:oleObj name="Equation" r:id="rId6" imgW="355320" imgH="203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88"/>
                          <a:ext cx="336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6" name="Object 26">
              <a:extLst>
                <a:ext uri="{FF2B5EF4-FFF2-40B4-BE49-F238E27FC236}">
                  <a16:creationId xmlns:a16="http://schemas.microsoft.com/office/drawing/2014/main" id="{EC29D3CD-2BA8-8B81-39DA-DF2272C9D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2" y="560"/>
            <a:ext cx="2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03040" progId="Equation.DSMT4">
                    <p:embed/>
                  </p:oleObj>
                </mc:Choice>
                <mc:Fallback>
                  <p:oleObj name="Equation" r:id="rId8" imgW="190440" imgH="2030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560"/>
                          <a:ext cx="23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7" name="Object 27">
              <a:extLst>
                <a:ext uri="{FF2B5EF4-FFF2-40B4-BE49-F238E27FC236}">
                  <a16:creationId xmlns:a16="http://schemas.microsoft.com/office/drawing/2014/main" id="{EF148FC8-A0FB-6C8D-84F0-351F88C1F7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584"/>
            <a:ext cx="336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320" imgH="203040" progId="Equation.DSMT4">
                    <p:embed/>
                  </p:oleObj>
                </mc:Choice>
                <mc:Fallback>
                  <p:oleObj name="Equation" r:id="rId9" imgW="35532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584"/>
                          <a:ext cx="336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8" name="Object 28">
              <a:extLst>
                <a:ext uri="{FF2B5EF4-FFF2-40B4-BE49-F238E27FC236}">
                  <a16:creationId xmlns:a16="http://schemas.microsoft.com/office/drawing/2014/main" id="{5714FC07-9481-CB30-789D-84455D1542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88"/>
            <a:ext cx="28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88"/>
                          <a:ext cx="28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9" name="Object 29">
              <a:extLst>
                <a:ext uri="{FF2B5EF4-FFF2-40B4-BE49-F238E27FC236}">
                  <a16:creationId xmlns:a16="http://schemas.microsoft.com/office/drawing/2014/main" id="{EA778760-09DC-149F-912C-84DD3501FD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20" y="576"/>
            <a:ext cx="3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240" imgH="203040" progId="Equation.DSMT4">
                    <p:embed/>
                  </p:oleObj>
                </mc:Choice>
                <mc:Fallback>
                  <p:oleObj name="Equation" r:id="rId12" imgW="444240" imgH="2030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" y="576"/>
                          <a:ext cx="32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50" name="Object 30">
              <a:extLst>
                <a:ext uri="{FF2B5EF4-FFF2-40B4-BE49-F238E27FC236}">
                  <a16:creationId xmlns:a16="http://schemas.microsoft.com/office/drawing/2014/main" id="{F2C64500-FF5D-C246-6847-5FBB7FBD8C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562"/>
            <a:ext cx="52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28600" progId="Equation.DSMT4">
                    <p:embed/>
                  </p:oleObj>
                </mc:Choice>
                <mc:Fallback>
                  <p:oleObj name="Equation" r:id="rId14" imgW="6858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562"/>
                          <a:ext cx="528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51" name="Object 31">
              <a:extLst>
                <a:ext uri="{FF2B5EF4-FFF2-40B4-BE49-F238E27FC236}">
                  <a16:creationId xmlns:a16="http://schemas.microsoft.com/office/drawing/2014/main" id="{07553DC0-A19F-845C-BA4C-EEA7B8D5D4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568"/>
            <a:ext cx="3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320" imgH="203040" progId="Equation.DSMT4">
                    <p:embed/>
                  </p:oleObj>
                </mc:Choice>
                <mc:Fallback>
                  <p:oleObj name="Equation" r:id="rId16" imgW="355320" imgH="2030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568"/>
                          <a:ext cx="38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52" name="Object 32">
              <a:extLst>
                <a:ext uri="{FF2B5EF4-FFF2-40B4-BE49-F238E27FC236}">
                  <a16:creationId xmlns:a16="http://schemas.microsoft.com/office/drawing/2014/main" id="{D07B0149-A9E1-FDFC-364A-88257EA368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4" y="568"/>
            <a:ext cx="24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203040" progId="Equation.DSMT4">
                    <p:embed/>
                  </p:oleObj>
                </mc:Choice>
                <mc:Fallback>
                  <p:oleObj name="Equation" r:id="rId17" imgW="19044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568"/>
                          <a:ext cx="245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53" name="Object 33">
              <a:extLst>
                <a:ext uri="{FF2B5EF4-FFF2-40B4-BE49-F238E27FC236}">
                  <a16:creationId xmlns:a16="http://schemas.microsoft.com/office/drawing/2014/main" id="{2C4AD265-ECFD-7895-8634-2467DE403B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64"/>
            <a:ext cx="23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03040" progId="Equation.DSMT4">
                    <p:embed/>
                  </p:oleObj>
                </mc:Choice>
                <mc:Fallback>
                  <p:oleObj name="Equation" r:id="rId8" imgW="190440" imgH="20304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4"/>
                          <a:ext cx="23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57" name="Group 37">
            <a:extLst>
              <a:ext uri="{FF2B5EF4-FFF2-40B4-BE49-F238E27FC236}">
                <a16:creationId xmlns:a16="http://schemas.microsoft.com/office/drawing/2014/main" id="{15C4E627-C8D3-EA70-3013-515067D122E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90700"/>
            <a:ext cx="6673850" cy="495300"/>
            <a:chOff x="422" y="1200"/>
            <a:chExt cx="4204" cy="312"/>
          </a:xfrm>
        </p:grpSpPr>
        <p:sp>
          <p:nvSpPr>
            <p:cNvPr id="107554" name="Rectangle 34">
              <a:extLst>
                <a:ext uri="{FF2B5EF4-FFF2-40B4-BE49-F238E27FC236}">
                  <a16:creationId xmlns:a16="http://schemas.microsoft.com/office/drawing/2014/main" id="{8A8B877D-C3F9-B780-8063-65C993E8F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200"/>
              <a:ext cx="4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用斯蒂芬森迭代法求解方程            。</a:t>
              </a:r>
            </a:p>
          </p:txBody>
        </p:sp>
        <p:graphicFrame>
          <p:nvGraphicFramePr>
            <p:cNvPr id="107556" name="Object 36">
              <a:extLst>
                <a:ext uri="{FF2B5EF4-FFF2-40B4-BE49-F238E27FC236}">
                  <a16:creationId xmlns:a16="http://schemas.microsoft.com/office/drawing/2014/main" id="{AE0C6D19-FD32-1440-4242-97F9B5A76A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" y="1236"/>
            <a:ext cx="117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46040" imgH="253800" progId="Equation.DSMT4">
                    <p:embed/>
                  </p:oleObj>
                </mc:Choice>
                <mc:Fallback>
                  <p:oleObj name="Equation" r:id="rId18" imgW="1346040" imgH="2538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1236"/>
                          <a:ext cx="117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610" name="Group 90">
            <a:extLst>
              <a:ext uri="{FF2B5EF4-FFF2-40B4-BE49-F238E27FC236}">
                <a16:creationId xmlns:a16="http://schemas.microsoft.com/office/drawing/2014/main" id="{FBDC23E3-4FB3-A5CA-6859-6AAD2862D16C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429000"/>
          <a:ext cx="4419600" cy="2895600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1502693954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37498240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973520145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3692208440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X</a:t>
                      </a:r>
                      <a:r>
                        <a:rPr kumimoji="1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y</a:t>
                      </a:r>
                      <a:r>
                        <a:rPr kumimoji="1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z</a:t>
                      </a:r>
                      <a:r>
                        <a:rPr kumimoji="1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k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0022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1.5</a:t>
                      </a: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2.37500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12.3965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44686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1.41629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1.84092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5.23888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57500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1.35565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1.49140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2.31728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962961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1.32895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1.34710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1.4435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59290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1.32480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1.32518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1.32714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273134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1.32472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780764"/>
                  </a:ext>
                </a:extLst>
              </a:tr>
            </a:tbl>
          </a:graphicData>
        </a:graphic>
      </p:graphicFrame>
      <p:sp>
        <p:nvSpPr>
          <p:cNvPr id="107602" name="AutoShape 82">
            <a:extLst>
              <a:ext uri="{FF2B5EF4-FFF2-40B4-BE49-F238E27FC236}">
                <a16:creationId xmlns:a16="http://schemas.microsoft.com/office/drawing/2014/main" id="{A7B2A742-3A71-4103-89FA-92DB7A6B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1066800" cy="609600"/>
          </a:xfrm>
          <a:prstGeom prst="bevel">
            <a:avLst>
              <a:gd name="adj" fmla="val 12500"/>
            </a:avLst>
          </a:prstGeom>
          <a:blipFill dpi="0" rotWithShape="0">
            <a:blip r:embed="rId2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>
                <a:ea typeface="楷体_GB2312" pitchFamily="49" charset="-122"/>
              </a:rPr>
              <a:t>定理</a:t>
            </a:r>
          </a:p>
        </p:txBody>
      </p:sp>
      <p:grpSp>
        <p:nvGrpSpPr>
          <p:cNvPr id="107612" name="Group 92">
            <a:extLst>
              <a:ext uri="{FF2B5EF4-FFF2-40B4-BE49-F238E27FC236}">
                <a16:creationId xmlns:a16="http://schemas.microsoft.com/office/drawing/2014/main" id="{D089F1E5-171C-CC26-C07C-0DE578B23E5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76463"/>
            <a:ext cx="8139113" cy="1023937"/>
            <a:chOff x="288" y="1371"/>
            <a:chExt cx="5173" cy="645"/>
          </a:xfrm>
        </p:grpSpPr>
        <p:graphicFrame>
          <p:nvGraphicFramePr>
            <p:cNvPr id="107533" name="Object 13">
              <a:extLst>
                <a:ext uri="{FF2B5EF4-FFF2-40B4-BE49-F238E27FC236}">
                  <a16:creationId xmlns:a16="http://schemas.microsoft.com/office/drawing/2014/main" id="{684E903A-B96F-45CE-1ED5-97D5CBDC9F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2" y="1440"/>
            <a:ext cx="80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25480" imgH="241200" progId="Equation.DSMT4">
                    <p:embed/>
                  </p:oleObj>
                </mc:Choice>
                <mc:Fallback>
                  <p:oleObj name="Equation" r:id="rId21" imgW="82548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1440"/>
                          <a:ext cx="808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6" name="Rectangle 16">
              <a:extLst>
                <a:ext uri="{FF2B5EF4-FFF2-40B4-BE49-F238E27FC236}">
                  <a16:creationId xmlns:a16="http://schemas.microsoft.com/office/drawing/2014/main" id="{159D13A3-18AE-F8E0-48DF-83D5CFC42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" y="1728"/>
              <a:ext cx="4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芬森加速法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计算，取        ，计算结果列入下表中。</a:t>
              </a:r>
            </a:p>
          </p:txBody>
        </p:sp>
        <p:graphicFrame>
          <p:nvGraphicFramePr>
            <p:cNvPr id="107534" name="Object 14">
              <a:extLst>
                <a:ext uri="{FF2B5EF4-FFF2-40B4-BE49-F238E27FC236}">
                  <a16:creationId xmlns:a16="http://schemas.microsoft.com/office/drawing/2014/main" id="{7B9D2BCB-D7E0-A403-9E26-2C857BF408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744"/>
            <a:ext cx="8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63280" imgH="228600" progId="Equation.DSMT4">
                    <p:embed/>
                  </p:oleObj>
                </mc:Choice>
                <mc:Fallback>
                  <p:oleObj name="Equation" r:id="rId23" imgW="86328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744"/>
                          <a:ext cx="85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5" name="Rectangle 15">
              <a:extLst>
                <a:ext uri="{FF2B5EF4-FFF2-40B4-BE49-F238E27FC236}">
                  <a16:creationId xmlns:a16="http://schemas.microsoft.com/office/drawing/2014/main" id="{3BAC9D6A-B7DA-509E-130F-6662C2178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371"/>
              <a:ext cx="278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kumimoji="1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前例中已指出下列迭代</a:t>
              </a:r>
            </a:p>
          </p:txBody>
        </p:sp>
        <p:sp>
          <p:nvSpPr>
            <p:cNvPr id="107603" name="Rectangle 83">
              <a:extLst>
                <a:ext uri="{FF2B5EF4-FFF2-40B4-BE49-F238E27FC236}">
                  <a16:creationId xmlns:a16="http://schemas.microsoft.com/office/drawing/2014/main" id="{1EEDAFC7-CAB8-9BB8-ACD5-836D01E5C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440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是发散的，现用</a:t>
              </a:r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斯蒂</a:t>
              </a:r>
            </a:p>
          </p:txBody>
        </p:sp>
      </p:grpSp>
      <p:sp>
        <p:nvSpPr>
          <p:cNvPr id="107604" name="Rectangle 84">
            <a:extLst>
              <a:ext uri="{FF2B5EF4-FFF2-40B4-BE49-F238E27FC236}">
                <a16:creationId xmlns:a16="http://schemas.microsoft.com/office/drawing/2014/main" id="{26BFCA6C-C116-FCB4-EAA0-33DEE030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89325"/>
            <a:ext cx="3352800" cy="25304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计算表明它是收敛的，这说明即使迭代法不收敛，用</a:t>
            </a:r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斯蒂芬森加速法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仍可能收敛。至于原来已收敛的迭代法，由定理可知它可达到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阶收敛。更进一步还可知若为</a:t>
            </a:r>
            <a:r>
              <a:rPr kumimoji="1" lang="en-US" altLang="zh-CN" sz="2000" b="1" i="1"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阶收敛，则</a:t>
            </a:r>
            <a:r>
              <a:rPr kumimoji="1" lang="zh-CN" altLang="en-US" sz="2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斯蒂芬森加速法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000" b="1" i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阶收敛。</a:t>
            </a:r>
          </a:p>
        </p:txBody>
      </p:sp>
      <p:sp>
        <p:nvSpPr>
          <p:cNvPr id="107614" name="Rectangle 94">
            <a:extLst>
              <a:ext uri="{FF2B5EF4-FFF2-40B4-BE49-F238E27FC236}">
                <a16:creationId xmlns:a16="http://schemas.microsoft.com/office/drawing/2014/main" id="{C5C7AF0C-7F68-8B15-4583-C19DDD4E8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40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/>
              <a:t>§3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accelerating convergence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7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07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02" grpId="0" animBg="1" autoUpdateAnimBg="0"/>
      <p:bldP spid="10760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20" name="Group 52">
            <a:extLst>
              <a:ext uri="{FF2B5EF4-FFF2-40B4-BE49-F238E27FC236}">
                <a16:creationId xmlns:a16="http://schemas.microsoft.com/office/drawing/2014/main" id="{CC252852-D102-BFD7-1E44-E1CB4DBD5A56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228600"/>
            <a:ext cx="8534400" cy="457200"/>
            <a:chOff x="105" y="144"/>
            <a:chExt cx="5376" cy="288"/>
          </a:xfrm>
        </p:grpSpPr>
        <p:sp>
          <p:nvSpPr>
            <p:cNvPr id="109572" name="Rectangle 4">
              <a:extLst>
                <a:ext uri="{FF2B5EF4-FFF2-40B4-BE49-F238E27FC236}">
                  <a16:creationId xmlns:a16="http://schemas.microsoft.com/office/drawing/2014/main" id="{D4AFD50E-802D-E93B-2B92-EC6092DA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" y="144"/>
              <a:ext cx="53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求方程         在</a:t>
              </a:r>
              <a:r>
                <a:rPr lang="en-US" altLang="zh-CN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[3,4]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中的解。</a:t>
              </a:r>
            </a:p>
          </p:txBody>
        </p:sp>
        <p:graphicFrame>
          <p:nvGraphicFramePr>
            <p:cNvPr id="109573" name="Object 5">
              <a:extLst>
                <a:ext uri="{FF2B5EF4-FFF2-40B4-BE49-F238E27FC236}">
                  <a16:creationId xmlns:a16="http://schemas.microsoft.com/office/drawing/2014/main" id="{12C1CC3B-E6A5-1224-9EC7-4F07BE0784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2" y="176"/>
            <a:ext cx="9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12520" imgH="203040" progId="Equation.DSMT4">
                    <p:embed/>
                  </p:oleObj>
                </mc:Choice>
                <mc:Fallback>
                  <p:oleObj name="Equation" r:id="rId6" imgW="81252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176"/>
                          <a:ext cx="91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621" name="Group 53">
            <a:extLst>
              <a:ext uri="{FF2B5EF4-FFF2-40B4-BE49-F238E27FC236}">
                <a16:creationId xmlns:a16="http://schemas.microsoft.com/office/drawing/2014/main" id="{1861893F-A1D7-57B5-824B-80371CC4007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4349750" cy="457200"/>
            <a:chOff x="432" y="480"/>
            <a:chExt cx="2740" cy="288"/>
          </a:xfrm>
        </p:grpSpPr>
        <p:sp>
          <p:nvSpPr>
            <p:cNvPr id="109582" name="Rectangle 14">
              <a:extLst>
                <a:ext uri="{FF2B5EF4-FFF2-40B4-BE49-F238E27FC236}">
                  <a16:creationId xmlns:a16="http://schemas.microsoft.com/office/drawing/2014/main" id="{B9D910C5-BFAF-D529-8C82-DB81CD4C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2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：由方程得     ，取对数得</a:t>
              </a:r>
            </a:p>
          </p:txBody>
        </p:sp>
        <p:graphicFrame>
          <p:nvGraphicFramePr>
            <p:cNvPr id="109574" name="Object 6">
              <a:extLst>
                <a:ext uri="{FF2B5EF4-FFF2-40B4-BE49-F238E27FC236}">
                  <a16:creationId xmlns:a16="http://schemas.microsoft.com/office/drawing/2014/main" id="{01462113-DBAA-F773-3173-1FCFD716A7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8" y="520"/>
            <a:ext cx="52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83920" imgH="203040" progId="Equation.DSMT4">
                    <p:embed/>
                  </p:oleObj>
                </mc:Choice>
                <mc:Fallback>
                  <p:oleObj name="Equation" r:id="rId8" imgW="58392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520"/>
                          <a:ext cx="52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F98C3A53-C234-1F6E-4CB6-D823C47C4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244600"/>
          <a:ext cx="36449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6280" imgH="228600" progId="Equation.DSMT4">
                  <p:embed/>
                </p:oleObj>
              </mc:Choice>
              <mc:Fallback>
                <p:oleObj name="Equation" r:id="rId10" imgW="2006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44600"/>
                        <a:ext cx="36449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E1D82863-F4E9-A49D-A083-0A4987052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5850" y="1905000"/>
          <a:ext cx="21732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560" imgH="228600" progId="Equation.DSMT4">
                  <p:embed/>
                </p:oleObj>
              </mc:Choice>
              <mc:Fallback>
                <p:oleObj name="Equation" r:id="rId12" imgW="12315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1905000"/>
                        <a:ext cx="2173288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Rectangle 15">
            <a:extLst>
              <a:ext uri="{FF2B5EF4-FFF2-40B4-BE49-F238E27FC236}">
                <a16:creationId xmlns:a16="http://schemas.microsoft.com/office/drawing/2014/main" id="{5A8D5DF6-3F70-C298-84F2-80FD5C35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若构造迭代法</a:t>
            </a:r>
          </a:p>
        </p:txBody>
      </p:sp>
      <p:sp>
        <p:nvSpPr>
          <p:cNvPr id="109585" name="Rectangle 17">
            <a:extLst>
              <a:ext uri="{FF2B5EF4-FFF2-40B4-BE49-F238E27FC236}">
                <a16:creationId xmlns:a16="http://schemas.microsoft.com/office/drawing/2014/main" id="{2C9296F2-C83B-2419-6EEC-A806D4D08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4114800"/>
            <a:ext cx="737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若用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斯蒂芬森加速法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进行加速，计算结果列入表中：</a:t>
            </a:r>
          </a:p>
        </p:txBody>
      </p:sp>
      <p:grpSp>
        <p:nvGrpSpPr>
          <p:cNvPr id="109622" name="Group 54">
            <a:extLst>
              <a:ext uri="{FF2B5EF4-FFF2-40B4-BE49-F238E27FC236}">
                <a16:creationId xmlns:a16="http://schemas.microsoft.com/office/drawing/2014/main" id="{11AD6F74-DAA8-A9AD-9974-0C846323D15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11400"/>
            <a:ext cx="8229600" cy="1752600"/>
            <a:chOff x="240" y="1448"/>
            <a:chExt cx="5184" cy="1104"/>
          </a:xfrm>
        </p:grpSpPr>
        <p:grpSp>
          <p:nvGrpSpPr>
            <p:cNvPr id="109619" name="Group 51">
              <a:extLst>
                <a:ext uri="{FF2B5EF4-FFF2-40B4-BE49-F238E27FC236}">
                  <a16:creationId xmlns:a16="http://schemas.microsoft.com/office/drawing/2014/main" id="{F2B9ECE6-BC1E-A8A6-64B4-BBB8D93BB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48"/>
              <a:ext cx="5184" cy="404"/>
              <a:chOff x="240" y="1448"/>
              <a:chExt cx="5184" cy="404"/>
            </a:xfrm>
          </p:grpSpPr>
          <p:grpSp>
            <p:nvGrpSpPr>
              <p:cNvPr id="109618" name="Group 50">
                <a:extLst>
                  <a:ext uri="{FF2B5EF4-FFF2-40B4-BE49-F238E27FC236}">
                    <a16:creationId xmlns:a16="http://schemas.microsoft.com/office/drawing/2014/main" id="{37DE96ED-599B-567E-B90C-9DCB7B6BC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448"/>
                <a:ext cx="5184" cy="404"/>
                <a:chOff x="240" y="1448"/>
                <a:chExt cx="5184" cy="404"/>
              </a:xfrm>
            </p:grpSpPr>
            <p:sp>
              <p:nvSpPr>
                <p:cNvPr id="109571" name="Rectangle 3">
                  <a:extLst>
                    <a:ext uri="{FF2B5EF4-FFF2-40B4-BE49-F238E27FC236}">
                      <a16:creationId xmlns:a16="http://schemas.microsoft.com/office/drawing/2014/main" id="{106914B0-413A-91E4-D441-E25B4DA40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1448"/>
                  <a:ext cx="5184" cy="3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kumimoji="1" lang="zh-CN" altLang="en-US" b="1">
                      <a:latin typeface="楷体_GB2312" pitchFamily="49" charset="-122"/>
                      <a:ea typeface="楷体_GB2312" pitchFamily="49" charset="-122"/>
                    </a:rPr>
                    <a:t>由于                    ，且当       时，</a:t>
                  </a:r>
                </a:p>
              </p:txBody>
            </p:sp>
            <p:graphicFrame>
              <p:nvGraphicFramePr>
                <p:cNvPr id="109577" name="Object 9">
                  <a:extLst>
                    <a:ext uri="{FF2B5EF4-FFF2-40B4-BE49-F238E27FC236}">
                      <a16:creationId xmlns:a16="http://schemas.microsoft.com/office/drawing/2014/main" id="{6A76CC29-B572-B7CB-DE75-EEA432EA031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88" y="1459"/>
                <a:ext cx="1920" cy="3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1993680" imgH="406080" progId="Equation.DSMT4">
                        <p:embed/>
                      </p:oleObj>
                    </mc:Choice>
                    <mc:Fallback>
                      <p:oleObj name="Equation" r:id="rId14" imgW="1993680" imgH="40608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8" y="1459"/>
                              <a:ext cx="1920" cy="3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9578" name="Object 10">
                  <a:extLst>
                    <a:ext uri="{FF2B5EF4-FFF2-40B4-BE49-F238E27FC236}">
                      <a16:creationId xmlns:a16="http://schemas.microsoft.com/office/drawing/2014/main" id="{B4ADDD26-C2F3-FB53-88B0-E02FB5207A7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84" y="1564"/>
                <a:ext cx="678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596880" imgH="203040" progId="Equation.DSMT4">
                        <p:embed/>
                      </p:oleObj>
                    </mc:Choice>
                    <mc:Fallback>
                      <p:oleObj name="Equation" r:id="rId16" imgW="596880" imgH="203040" progId="Equation.DSMT4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84" y="1564"/>
                              <a:ext cx="678" cy="2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9579" name="Object 11">
                  <a:extLst>
                    <a:ext uri="{FF2B5EF4-FFF2-40B4-BE49-F238E27FC236}">
                      <a16:creationId xmlns:a16="http://schemas.microsoft.com/office/drawing/2014/main" id="{A985183C-4934-FD55-12CE-5EB32436C2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48" y="1560"/>
                <a:ext cx="892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812520" imgH="203040" progId="Equation.DSMT4">
                        <p:embed/>
                      </p:oleObj>
                    </mc:Choice>
                    <mc:Fallback>
                      <p:oleObj name="Equation" r:id="rId18" imgW="812520" imgH="203040" progId="Equation.DSMT4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48" y="1560"/>
                              <a:ext cx="892" cy="21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9584" name="Rectangle 16">
                <a:extLst>
                  <a:ext uri="{FF2B5EF4-FFF2-40B4-BE49-F238E27FC236}">
                    <a16:creationId xmlns:a16="http://schemas.microsoft.com/office/drawing/2014/main" id="{533D930C-04DC-3803-A755-BD75BCECA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54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>
                    <a:latin typeface="楷体_GB2312" pitchFamily="49" charset="-122"/>
                    <a:ea typeface="楷体_GB2312" pitchFamily="49" charset="-122"/>
                  </a:rPr>
                  <a:t>，</a:t>
                </a:r>
              </a:p>
            </p:txBody>
          </p:sp>
        </p:grpSp>
        <p:grpSp>
          <p:nvGrpSpPr>
            <p:cNvPr id="109590" name="Group 22">
              <a:extLst>
                <a:ext uri="{FF2B5EF4-FFF2-40B4-BE49-F238E27FC236}">
                  <a16:creationId xmlns:a16="http://schemas.microsoft.com/office/drawing/2014/main" id="{58AE6A9A-CDFA-DE5D-2230-EF67DA3BA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" y="1843"/>
              <a:ext cx="5076" cy="357"/>
              <a:chOff x="260" y="2059"/>
              <a:chExt cx="5076" cy="357"/>
            </a:xfrm>
          </p:grpSpPr>
          <p:grpSp>
            <p:nvGrpSpPr>
              <p:cNvPr id="109589" name="Group 21">
                <a:extLst>
                  <a:ext uri="{FF2B5EF4-FFF2-40B4-BE49-F238E27FC236}">
                    <a16:creationId xmlns:a16="http://schemas.microsoft.com/office/drawing/2014/main" id="{D2BE59F9-593F-E782-283B-4D306E8AB4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" y="2059"/>
                <a:ext cx="4615" cy="357"/>
                <a:chOff x="268" y="2091"/>
                <a:chExt cx="4615" cy="357"/>
              </a:xfrm>
            </p:grpSpPr>
            <p:sp>
              <p:nvSpPr>
                <p:cNvPr id="109570" name="Rectangle 2">
                  <a:extLst>
                    <a:ext uri="{FF2B5EF4-FFF2-40B4-BE49-F238E27FC236}">
                      <a16:creationId xmlns:a16="http://schemas.microsoft.com/office/drawing/2014/main" id="{66875063-3C43-E562-FCF6-F442FFCC9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" y="2091"/>
                  <a:ext cx="4496" cy="3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kumimoji="1" lang="zh-CN" altLang="en-US" b="1">
                      <a:latin typeface="楷体_GB2312" pitchFamily="49" charset="-122"/>
                      <a:ea typeface="楷体_GB2312" pitchFamily="49" charset="-122"/>
                    </a:rPr>
                    <a:t>故知此迭代法收敛，若取      迭代</a:t>
                  </a:r>
                  <a:r>
                    <a:rPr kumimoji="1" lang="en-US" altLang="zh-CN" b="1">
                      <a:latin typeface="楷体_GB2312" pitchFamily="49" charset="-122"/>
                      <a:ea typeface="楷体_GB2312" pitchFamily="49" charset="-122"/>
                    </a:rPr>
                    <a:t>16</a:t>
                  </a:r>
                  <a:r>
                    <a:rPr kumimoji="1" lang="zh-CN" altLang="en-US" b="1">
                      <a:latin typeface="楷体_GB2312" pitchFamily="49" charset="-122"/>
                      <a:ea typeface="楷体_GB2312" pitchFamily="49" charset="-122"/>
                    </a:rPr>
                    <a:t>次得       </a:t>
                  </a:r>
                </a:p>
              </p:txBody>
            </p:sp>
            <p:graphicFrame>
              <p:nvGraphicFramePr>
                <p:cNvPr id="109580" name="Object 12">
                  <a:extLst>
                    <a:ext uri="{FF2B5EF4-FFF2-40B4-BE49-F238E27FC236}">
                      <a16:creationId xmlns:a16="http://schemas.microsoft.com/office/drawing/2014/main" id="{ADEF943F-A254-8B88-7B8E-FD4008436D8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48" y="2192"/>
                <a:ext cx="581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0" imgW="545760" imgH="228600" progId="Equation.DSMT4">
                        <p:embed/>
                      </p:oleObj>
                    </mc:Choice>
                    <mc:Fallback>
                      <p:oleObj name="Equation" r:id="rId20" imgW="545760" imgH="22860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48" y="2192"/>
                              <a:ext cx="581" cy="24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9581" name="Object 13">
                  <a:extLst>
                    <a:ext uri="{FF2B5EF4-FFF2-40B4-BE49-F238E27FC236}">
                      <a16:creationId xmlns:a16="http://schemas.microsoft.com/office/drawing/2014/main" id="{389BAB84-2306-ED2B-67F9-5F712ED0A26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32" y="2192"/>
                <a:ext cx="851" cy="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2" imgW="901440" imgH="228600" progId="Equation.DSMT4">
                        <p:embed/>
                      </p:oleObj>
                    </mc:Choice>
                    <mc:Fallback>
                      <p:oleObj name="Equation" r:id="rId22" imgW="901440" imgH="22860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2192"/>
                              <a:ext cx="851" cy="23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9587" name="Rectangle 19">
                <a:extLst>
                  <a:ext uri="{FF2B5EF4-FFF2-40B4-BE49-F238E27FC236}">
                    <a16:creationId xmlns:a16="http://schemas.microsoft.com/office/drawing/2014/main" id="{B7D7715C-3C11-BFF2-3CB2-4BE3DF01F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2" y="2104"/>
                <a:ext cx="5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，有</a:t>
                </a:r>
              </a:p>
            </p:txBody>
          </p:sp>
        </p:grpSp>
        <p:sp>
          <p:nvSpPr>
            <p:cNvPr id="109588" name="Rectangle 20">
              <a:extLst>
                <a:ext uri="{FF2B5EF4-FFF2-40B4-BE49-F238E27FC236}">
                  <a16:creationId xmlns:a16="http://schemas.microsoft.com/office/drawing/2014/main" id="{46E24949-144F-E95F-1BA3-19E868685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264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六位有效数字。</a:t>
              </a:r>
            </a:p>
          </p:txBody>
        </p:sp>
      </p:grpSp>
      <p:graphicFrame>
        <p:nvGraphicFramePr>
          <p:cNvPr id="109623" name="Group 55">
            <a:extLst>
              <a:ext uri="{FF2B5EF4-FFF2-40B4-BE49-F238E27FC236}">
                <a16:creationId xmlns:a16="http://schemas.microsoft.com/office/drawing/2014/main" id="{787AC88F-DB7B-9793-5460-2234BD6B725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711700"/>
          <a:ext cx="5156200" cy="16002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16733035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4697672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4353553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03898752"/>
                    </a:ext>
                  </a:extLst>
                </a:gridCol>
              </a:tblGrid>
              <a:tr h="225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1" lang="en-US" altLang="zh-CN" sz="20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59604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3.60414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3.66202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148843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3.73444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3.73381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3.73347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014908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3.73307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769235"/>
                  </a:ext>
                </a:extLst>
              </a:tr>
            </a:tbl>
          </a:graphicData>
        </a:graphic>
      </p:graphicFrame>
      <p:grpSp>
        <p:nvGrpSpPr>
          <p:cNvPr id="109629" name="Group 61">
            <a:extLst>
              <a:ext uri="{FF2B5EF4-FFF2-40B4-BE49-F238E27FC236}">
                <a16:creationId xmlns:a16="http://schemas.microsoft.com/office/drawing/2014/main" id="{C1140A4A-CBB5-FA22-4A08-0EDD7C0F7270}"/>
              </a:ext>
            </a:extLst>
          </p:cNvPr>
          <p:cNvGrpSpPr>
            <a:grpSpLocks/>
          </p:cNvGrpSpPr>
          <p:nvPr/>
        </p:nvGrpSpPr>
        <p:grpSpPr bwMode="auto">
          <a:xfrm>
            <a:off x="339725" y="3429000"/>
            <a:ext cx="7051675" cy="1187450"/>
            <a:chOff x="214" y="2160"/>
            <a:chExt cx="4442" cy="748"/>
          </a:xfrm>
        </p:grpSpPr>
        <p:sp>
          <p:nvSpPr>
            <p:cNvPr id="109625" name="AutoShape 57">
              <a:extLst>
                <a:ext uri="{FF2B5EF4-FFF2-40B4-BE49-F238E27FC236}">
                  <a16:creationId xmlns:a16="http://schemas.microsoft.com/office/drawing/2014/main" id="{324F6808-7D8F-3FFF-2FA6-D4AFBF16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3744" cy="672"/>
            </a:xfrm>
            <a:prstGeom prst="wedgeRectCallout">
              <a:avLst>
                <a:gd name="adj1" fmla="val -4833"/>
                <a:gd name="adj2" fmla="val 1800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109626" name="Group 58">
              <a:extLst>
                <a:ext uri="{FF2B5EF4-FFF2-40B4-BE49-F238E27FC236}">
                  <a16:creationId xmlns:a16="http://schemas.microsoft.com/office/drawing/2014/main" id="{A8F854BA-7A75-9D66-388A-0B74F7B06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" y="2160"/>
              <a:ext cx="4442" cy="748"/>
              <a:chOff x="166" y="2256"/>
              <a:chExt cx="4442" cy="748"/>
            </a:xfrm>
          </p:grpSpPr>
          <p:sp>
            <p:nvSpPr>
              <p:cNvPr id="109627" name="Rectangle 59">
                <a:extLst>
                  <a:ext uri="{FF2B5EF4-FFF2-40B4-BE49-F238E27FC236}">
                    <a16:creationId xmlns:a16="http://schemas.microsoft.com/office/drawing/2014/main" id="{2CB41C75-E1B5-4114-B47C-6E7295C77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" y="2256"/>
                <a:ext cx="4442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6778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8683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058863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这里计算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步（相当于简单迭代法的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步）</a:t>
                </a:r>
              </a:p>
              <a:p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结果与  相同，说明用</a:t>
                </a:r>
                <a:r>
                  <a:rPr lang="zh-CN" altLang="en-US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斯蒂芬森加速法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的</a:t>
                </a:r>
              </a:p>
              <a:p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收敛速度比</a:t>
                </a:r>
                <a:r>
                  <a:rPr lang="zh-CN" altLang="en-US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简单迭代法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快得多。 </a:t>
                </a:r>
              </a:p>
            </p:txBody>
          </p:sp>
          <p:graphicFrame>
            <p:nvGraphicFramePr>
              <p:cNvPr id="109628" name="Object 60">
                <a:extLst>
                  <a:ext uri="{FF2B5EF4-FFF2-40B4-BE49-F238E27FC236}">
                    <a16:creationId xmlns:a16="http://schemas.microsoft.com/office/drawing/2014/main" id="{CACE3FA5-B70F-BD61-83F6-4244652CCC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96" y="2496"/>
              <a:ext cx="29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28600" imgH="228600" progId="Equation.DSMT4">
                      <p:embed/>
                    </p:oleObj>
                  </mc:Choice>
                  <mc:Fallback>
                    <p:oleObj name="Equation" r:id="rId24" imgW="228600" imgH="228600" progId="Equation.DSMT4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6" y="2496"/>
                            <a:ext cx="292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9630" name="Rectangle 62">
            <a:extLst>
              <a:ext uri="{FF2B5EF4-FFF2-40B4-BE49-F238E27FC236}">
                <a16:creationId xmlns:a16="http://schemas.microsoft.com/office/drawing/2014/main" id="{02F3B186-514F-025D-7209-78809BF9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0"/>
            <a:ext cx="340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800" b="1"/>
              <a:t>§3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accelerating convergence</a:t>
            </a:r>
          </a:p>
        </p:txBody>
      </p:sp>
      <p:sp>
        <p:nvSpPr>
          <p:cNvPr id="109631" name="AutoShape 63">
            <a:extLst>
              <a:ext uri="{FF2B5EF4-FFF2-40B4-BE49-F238E27FC236}">
                <a16:creationId xmlns:a16="http://schemas.microsoft.com/office/drawing/2014/main" id="{3D57CACC-31CB-DA0A-FAE8-2469E0BF9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620713"/>
            <a:ext cx="3816350" cy="685800"/>
          </a:xfrm>
          <a:prstGeom prst="foldedCorner">
            <a:avLst>
              <a:gd name="adj" fmla="val 10898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ea typeface="楷体_GB2312" pitchFamily="49" charset="-122"/>
              </a:rPr>
              <a:t>HW: p.229 #8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09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utoUpdateAnimBg="0"/>
      <p:bldP spid="109585" grpId="0" autoUpdateAnimBg="0"/>
      <p:bldP spid="10963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11AED08-6E53-9CFB-E78D-6351E7ED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0"/>
            <a:ext cx="259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Bisection Method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46085" name="Group 5">
            <a:extLst>
              <a:ext uri="{FF2B5EF4-FFF2-40B4-BE49-F238E27FC236}">
                <a16:creationId xmlns:a16="http://schemas.microsoft.com/office/drawing/2014/main" id="{D61ED342-6188-DB91-2C85-555A4A36542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28600"/>
            <a:ext cx="2119312" cy="1371600"/>
            <a:chOff x="480" y="384"/>
            <a:chExt cx="1200" cy="864"/>
          </a:xfrm>
        </p:grpSpPr>
        <p:sp>
          <p:nvSpPr>
            <p:cNvPr id="46083" name="Text Box 3">
              <a:extLst>
                <a:ext uri="{FF2B5EF4-FFF2-40B4-BE49-F238E27FC236}">
                  <a16:creationId xmlns:a16="http://schemas.microsoft.com/office/drawing/2014/main" id="{246833D9-6A83-E14D-64BA-14EFED3EF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48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误差</a:t>
              </a:r>
              <a:r>
                <a:rPr kumimoji="1" lang="zh-CN" altLang="en-US" b="1">
                  <a:ea typeface="楷体_GB2312" pitchFamily="49" charset="-122"/>
                </a:rPr>
                <a:t>   分析：</a:t>
              </a:r>
            </a:p>
          </p:txBody>
        </p:sp>
        <p:pic>
          <p:nvPicPr>
            <p:cNvPr id="46084" name="Picture 4">
              <a:extLst>
                <a:ext uri="{FF2B5EF4-FFF2-40B4-BE49-F238E27FC236}">
                  <a16:creationId xmlns:a16="http://schemas.microsoft.com/office/drawing/2014/main" id="{F781BBCC-AA4C-C826-64D9-553F75AD8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384"/>
              <a:ext cx="628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090" name="Group 10">
            <a:extLst>
              <a:ext uri="{FF2B5EF4-FFF2-40B4-BE49-F238E27FC236}">
                <a16:creationId xmlns:a16="http://schemas.microsoft.com/office/drawing/2014/main" id="{B0546B8C-ADEA-E5A1-89F7-B18329FF2F5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685800"/>
            <a:ext cx="5400675" cy="665163"/>
            <a:chOff x="1200" y="816"/>
            <a:chExt cx="3402" cy="419"/>
          </a:xfrm>
        </p:grpSpPr>
        <p:sp>
          <p:nvSpPr>
            <p:cNvPr id="46086" name="Text Box 6">
              <a:extLst>
                <a:ext uri="{FF2B5EF4-FFF2-40B4-BE49-F238E27FC236}">
                  <a16:creationId xmlns:a16="http://schemas.microsoft.com/office/drawing/2014/main" id="{C6E1D1AD-4A6F-0938-3DB7-766646129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91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第</a:t>
              </a:r>
              <a:r>
                <a:rPr kumimoji="1" lang="en-US" altLang="zh-CN" b="1">
                  <a:ea typeface="楷体_GB2312" pitchFamily="49" charset="-122"/>
                </a:rPr>
                <a:t>1</a:t>
              </a:r>
              <a:r>
                <a:rPr kumimoji="1" lang="zh-CN" altLang="en-US" b="1">
                  <a:ea typeface="楷体_GB2312" pitchFamily="49" charset="-122"/>
                </a:rPr>
                <a:t>步产生的</a:t>
              </a:r>
            </a:p>
          </p:txBody>
        </p:sp>
        <p:graphicFrame>
          <p:nvGraphicFramePr>
            <p:cNvPr id="46087" name="Object 7">
              <a:extLst>
                <a:ext uri="{FF2B5EF4-FFF2-40B4-BE49-F238E27FC236}">
                  <a16:creationId xmlns:a16="http://schemas.microsoft.com/office/drawing/2014/main" id="{8BDC85E3-E586-41DE-6016-2ED24656AF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816"/>
            <a:ext cx="61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72840" imgH="393480" progId="Equation.DSMT4">
                    <p:embed/>
                  </p:oleObj>
                </mc:Choice>
                <mc:Fallback>
                  <p:oleObj name="Equation" r:id="rId8" imgW="672840" imgH="393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816"/>
                          <a:ext cx="61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>
              <a:extLst>
                <a:ext uri="{FF2B5EF4-FFF2-40B4-BE49-F238E27FC236}">
                  <a16:creationId xmlns:a16="http://schemas.microsoft.com/office/drawing/2014/main" id="{7D9B85E2-6DF1-AFD9-A1ED-92001B061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91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ea typeface="楷体_GB2312" pitchFamily="49" charset="-122"/>
                </a:rPr>
                <a:t>有误差</a:t>
              </a:r>
              <a:endParaRPr kumimoji="1" lang="zh-CN" altLang="en-US" b="1"/>
            </a:p>
          </p:txBody>
        </p:sp>
        <p:graphicFrame>
          <p:nvGraphicFramePr>
            <p:cNvPr id="46089" name="Object 9">
              <a:extLst>
                <a:ext uri="{FF2B5EF4-FFF2-40B4-BE49-F238E27FC236}">
                  <a16:creationId xmlns:a16="http://schemas.microsoft.com/office/drawing/2014/main" id="{02139CD3-B0C7-656A-98C5-56214269D5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816"/>
            <a:ext cx="95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02960" imgH="393480" progId="Equation.DSMT4">
                    <p:embed/>
                  </p:oleObj>
                </mc:Choice>
                <mc:Fallback>
                  <p:oleObj name="Equation" r:id="rId10" imgW="1002960" imgH="393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816"/>
                          <a:ext cx="95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1" name="Text Box 11">
            <a:extLst>
              <a:ext uri="{FF2B5EF4-FFF2-40B4-BE49-F238E27FC236}">
                <a16:creationId xmlns:a16="http://schemas.microsoft.com/office/drawing/2014/main" id="{FF1DD3B9-573F-45CA-7905-B5A3024F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第 </a:t>
            </a:r>
            <a:r>
              <a:rPr kumimoji="1" lang="en-US" altLang="zh-CN" b="1" i="1">
                <a:ea typeface="楷体_GB2312" pitchFamily="49" charset="-122"/>
              </a:rPr>
              <a:t>k </a:t>
            </a:r>
            <a:r>
              <a:rPr kumimoji="1" lang="zh-CN" altLang="en-US" b="1">
                <a:ea typeface="楷体_GB2312" pitchFamily="49" charset="-122"/>
              </a:rPr>
              <a:t>步产生的 </a:t>
            </a:r>
            <a:r>
              <a:rPr kumimoji="1" lang="en-US" altLang="zh-CN" b="1" i="1">
                <a:ea typeface="楷体_GB2312" pitchFamily="49" charset="-122"/>
              </a:rPr>
              <a:t>x</a:t>
            </a:r>
            <a:r>
              <a:rPr kumimoji="1" lang="en-US" altLang="zh-CN" b="1" i="1" baseline="-25000">
                <a:ea typeface="楷体_GB2312" pitchFamily="49" charset="-122"/>
              </a:rPr>
              <a:t>k </a:t>
            </a:r>
            <a:r>
              <a:rPr kumimoji="1" lang="en-US" altLang="zh-CN" b="1" i="1">
                <a:ea typeface="楷体_GB2312" pitchFamily="49" charset="-122"/>
              </a:rPr>
              <a:t> </a:t>
            </a:r>
            <a:r>
              <a:rPr kumimoji="1" lang="zh-CN" altLang="en-US" b="1">
                <a:ea typeface="楷体_GB2312" pitchFamily="49" charset="-122"/>
              </a:rPr>
              <a:t>有误差</a:t>
            </a:r>
          </a:p>
        </p:txBody>
      </p:sp>
      <p:graphicFrame>
        <p:nvGraphicFramePr>
          <p:cNvPr id="46092" name="Object 12">
            <a:extLst>
              <a:ext uri="{FF2B5EF4-FFF2-40B4-BE49-F238E27FC236}">
                <a16:creationId xmlns:a16="http://schemas.microsoft.com/office/drawing/2014/main" id="{9947780D-6765-9629-08F5-79F7C2377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295400"/>
          <a:ext cx="18018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920" imgH="393480" progId="Equation.DSMT4">
                  <p:embed/>
                </p:oleObj>
              </mc:Choice>
              <mc:Fallback>
                <p:oleObj name="Equation" r:id="rId12" imgW="101592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295400"/>
                        <a:ext cx="18018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>
            <a:extLst>
              <a:ext uri="{FF2B5EF4-FFF2-40B4-BE49-F238E27FC236}">
                <a16:creationId xmlns:a16="http://schemas.microsoft.com/office/drawing/2014/main" id="{EC07B420-59B6-BADA-D14E-A18D915C7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对于给定的精度 </a:t>
            </a:r>
            <a:r>
              <a:rPr kumimoji="1" lang="zh-CN" altLang="en-US" b="1" i="1"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zh-CN" altLang="en-US" b="1">
                <a:ea typeface="楷体_GB2312" pitchFamily="49" charset="-122"/>
              </a:rPr>
              <a:t>可估计二分法所需的步数 </a:t>
            </a:r>
            <a:r>
              <a:rPr kumimoji="1" lang="en-US" altLang="zh-CN" b="1" i="1">
                <a:ea typeface="楷体_GB2312" pitchFamily="49" charset="-122"/>
              </a:rPr>
              <a:t>k </a:t>
            </a:r>
            <a:r>
              <a:rPr kumimoji="1" lang="zh-CN" altLang="en-US" b="1">
                <a:ea typeface="楷体_GB2312" pitchFamily="49" charset="-122"/>
              </a:rPr>
              <a:t>：</a:t>
            </a:r>
            <a:endParaRPr kumimoji="1" lang="zh-CN" altLang="en-US" b="1" i="1">
              <a:ea typeface="楷体_GB2312" pitchFamily="49" charset="-122"/>
            </a:endParaRPr>
          </a:p>
        </p:txBody>
      </p:sp>
      <p:graphicFrame>
        <p:nvGraphicFramePr>
          <p:cNvPr id="46094" name="Object 14">
            <a:extLst>
              <a:ext uri="{FF2B5EF4-FFF2-40B4-BE49-F238E27FC236}">
                <a16:creationId xmlns:a16="http://schemas.microsoft.com/office/drawing/2014/main" id="{90A5825F-8ACD-CA3D-E63A-19CDFD9FF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362200"/>
          <a:ext cx="51403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3040" imgH="393480" progId="Equation.DSMT4">
                  <p:embed/>
                </p:oleObj>
              </mc:Choice>
              <mc:Fallback>
                <p:oleObj name="Equation" r:id="rId14" imgW="227304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14032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0" name="Group 30">
            <a:extLst>
              <a:ext uri="{FF2B5EF4-FFF2-40B4-BE49-F238E27FC236}">
                <a16:creationId xmlns:a16="http://schemas.microsoft.com/office/drawing/2014/main" id="{FA9C6FAD-D216-9C01-7118-DDBBE884914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2000" y="2895600"/>
            <a:ext cx="685800" cy="838200"/>
            <a:chOff x="2355" y="3183"/>
            <a:chExt cx="649" cy="841"/>
          </a:xfrm>
        </p:grpSpPr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35972BF6-3F79-C3B0-D5AA-F34B150E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Freeform 17">
              <a:extLst>
                <a:ext uri="{FF2B5EF4-FFF2-40B4-BE49-F238E27FC236}">
                  <a16:creationId xmlns:a16="http://schemas.microsoft.com/office/drawing/2014/main" id="{58AF5B73-BFE5-000B-68D7-FDF96F8A5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Freeform 18">
              <a:extLst>
                <a:ext uri="{FF2B5EF4-FFF2-40B4-BE49-F238E27FC236}">
                  <a16:creationId xmlns:a16="http://schemas.microsoft.com/office/drawing/2014/main" id="{5CB6B548-4410-2989-7F4F-9483B9B21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Freeform 19">
              <a:extLst>
                <a:ext uri="{FF2B5EF4-FFF2-40B4-BE49-F238E27FC236}">
                  <a16:creationId xmlns:a16="http://schemas.microsoft.com/office/drawing/2014/main" id="{EC8A1887-8C4C-A576-1506-99CA3F890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Freeform 20">
              <a:extLst>
                <a:ext uri="{FF2B5EF4-FFF2-40B4-BE49-F238E27FC236}">
                  <a16:creationId xmlns:a16="http://schemas.microsoft.com/office/drawing/2014/main" id="{8BDEBEFD-E4D7-44B6-00CE-6CD93A189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Freeform 21">
              <a:extLst>
                <a:ext uri="{FF2B5EF4-FFF2-40B4-BE49-F238E27FC236}">
                  <a16:creationId xmlns:a16="http://schemas.microsoft.com/office/drawing/2014/main" id="{B2E6B339-EF8D-2956-B140-C8A90CE45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Freeform 22">
              <a:extLst>
                <a:ext uri="{FF2B5EF4-FFF2-40B4-BE49-F238E27FC236}">
                  <a16:creationId xmlns:a16="http://schemas.microsoft.com/office/drawing/2014/main" id="{379E2A76-13D1-08E9-DEC3-6CC6ABBC2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Freeform 23">
              <a:extLst>
                <a:ext uri="{FF2B5EF4-FFF2-40B4-BE49-F238E27FC236}">
                  <a16:creationId xmlns:a16="http://schemas.microsoft.com/office/drawing/2014/main" id="{28954D0D-48A3-66CE-BB62-A61C547C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Freeform 24">
              <a:extLst>
                <a:ext uri="{FF2B5EF4-FFF2-40B4-BE49-F238E27FC236}">
                  <a16:creationId xmlns:a16="http://schemas.microsoft.com/office/drawing/2014/main" id="{4C66CC08-2CB8-B60B-D577-3E8CB9316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Freeform 25">
              <a:extLst>
                <a:ext uri="{FF2B5EF4-FFF2-40B4-BE49-F238E27FC236}">
                  <a16:creationId xmlns:a16="http://schemas.microsoft.com/office/drawing/2014/main" id="{787B1B2A-9B54-5747-8C61-C06B6E7DA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Freeform 26">
              <a:extLst>
                <a:ext uri="{FF2B5EF4-FFF2-40B4-BE49-F238E27FC236}">
                  <a16:creationId xmlns:a16="http://schemas.microsoft.com/office/drawing/2014/main" id="{C19F407E-B424-5CEA-1D7E-3484E7475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Freeform 27">
              <a:extLst>
                <a:ext uri="{FF2B5EF4-FFF2-40B4-BE49-F238E27FC236}">
                  <a16:creationId xmlns:a16="http://schemas.microsoft.com/office/drawing/2014/main" id="{C9B632E7-113E-2B18-E327-923C6ECE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Freeform 28">
              <a:extLst>
                <a:ext uri="{FF2B5EF4-FFF2-40B4-BE49-F238E27FC236}">
                  <a16:creationId xmlns:a16="http://schemas.microsoft.com/office/drawing/2014/main" id="{29CD5D53-C33E-A617-A7B4-4235C8A71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Freeform 29">
              <a:extLst>
                <a:ext uri="{FF2B5EF4-FFF2-40B4-BE49-F238E27FC236}">
                  <a16:creationId xmlns:a16="http://schemas.microsoft.com/office/drawing/2014/main" id="{212C1DA9-CB66-3AB3-AB19-8CB72C54A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9" name="Group 39">
            <a:extLst>
              <a:ext uri="{FF2B5EF4-FFF2-40B4-BE49-F238E27FC236}">
                <a16:creationId xmlns:a16="http://schemas.microsoft.com/office/drawing/2014/main" id="{94BD0170-C238-F10D-5962-DE08913D955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62400"/>
            <a:ext cx="685800" cy="762000"/>
            <a:chOff x="2355" y="3183"/>
            <a:chExt cx="649" cy="841"/>
          </a:xfrm>
        </p:grpSpPr>
        <p:sp>
          <p:nvSpPr>
            <p:cNvPr id="46120" name="Freeform 40">
              <a:extLst>
                <a:ext uri="{FF2B5EF4-FFF2-40B4-BE49-F238E27FC236}">
                  <a16:creationId xmlns:a16="http://schemas.microsoft.com/office/drawing/2014/main" id="{C86C7E57-3ACF-4A64-4918-644A7C5D8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Freeform 41">
              <a:extLst>
                <a:ext uri="{FF2B5EF4-FFF2-40B4-BE49-F238E27FC236}">
                  <a16:creationId xmlns:a16="http://schemas.microsoft.com/office/drawing/2014/main" id="{82CA56EF-BD75-FFB4-CEC0-6B83D311B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Freeform 42">
              <a:extLst>
                <a:ext uri="{FF2B5EF4-FFF2-40B4-BE49-F238E27FC236}">
                  <a16:creationId xmlns:a16="http://schemas.microsoft.com/office/drawing/2014/main" id="{7CFF6DE8-EA38-2C3D-72A0-205444A0B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Freeform 43">
              <a:extLst>
                <a:ext uri="{FF2B5EF4-FFF2-40B4-BE49-F238E27FC236}">
                  <a16:creationId xmlns:a16="http://schemas.microsoft.com/office/drawing/2014/main" id="{5A1493B1-07AE-A2C6-45DF-C2A266E0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Freeform 44">
              <a:extLst>
                <a:ext uri="{FF2B5EF4-FFF2-40B4-BE49-F238E27FC236}">
                  <a16:creationId xmlns:a16="http://schemas.microsoft.com/office/drawing/2014/main" id="{1DE5E45C-F5FF-5775-721E-A4F679E8E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Freeform 45">
              <a:extLst>
                <a:ext uri="{FF2B5EF4-FFF2-40B4-BE49-F238E27FC236}">
                  <a16:creationId xmlns:a16="http://schemas.microsoft.com/office/drawing/2014/main" id="{471C045B-0F02-1786-B7CD-6437E1C6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6" name="Freeform 46">
              <a:extLst>
                <a:ext uri="{FF2B5EF4-FFF2-40B4-BE49-F238E27FC236}">
                  <a16:creationId xmlns:a16="http://schemas.microsoft.com/office/drawing/2014/main" id="{5D34F405-A339-9D6A-E24A-EB722B865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Freeform 47">
              <a:extLst>
                <a:ext uri="{FF2B5EF4-FFF2-40B4-BE49-F238E27FC236}">
                  <a16:creationId xmlns:a16="http://schemas.microsoft.com/office/drawing/2014/main" id="{5000C5B7-524E-FB23-4963-DBEA6354C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Freeform 48">
              <a:extLst>
                <a:ext uri="{FF2B5EF4-FFF2-40B4-BE49-F238E27FC236}">
                  <a16:creationId xmlns:a16="http://schemas.microsoft.com/office/drawing/2014/main" id="{BEC0FF2A-38A7-6D50-6652-D62D93365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9" name="Freeform 49">
              <a:extLst>
                <a:ext uri="{FF2B5EF4-FFF2-40B4-BE49-F238E27FC236}">
                  <a16:creationId xmlns:a16="http://schemas.microsoft.com/office/drawing/2014/main" id="{60F127E3-2893-64E4-A4EF-432EB805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0" name="Freeform 50">
              <a:extLst>
                <a:ext uri="{FF2B5EF4-FFF2-40B4-BE49-F238E27FC236}">
                  <a16:creationId xmlns:a16="http://schemas.microsoft.com/office/drawing/2014/main" id="{D9DC5391-9B17-4152-D229-8EDBF76D6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Freeform 51">
              <a:extLst>
                <a:ext uri="{FF2B5EF4-FFF2-40B4-BE49-F238E27FC236}">
                  <a16:creationId xmlns:a16="http://schemas.microsoft.com/office/drawing/2014/main" id="{E3048D57-2AB3-C5A1-99DA-0043D0E28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Freeform 52">
              <a:extLst>
                <a:ext uri="{FF2B5EF4-FFF2-40B4-BE49-F238E27FC236}">
                  <a16:creationId xmlns:a16="http://schemas.microsoft.com/office/drawing/2014/main" id="{94F3722F-4EE6-ED2B-AD95-F9188486F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Freeform 53">
              <a:extLst>
                <a:ext uri="{FF2B5EF4-FFF2-40B4-BE49-F238E27FC236}">
                  <a16:creationId xmlns:a16="http://schemas.microsoft.com/office/drawing/2014/main" id="{1CEBB3C1-DB35-386D-8D9C-4B8C15DC0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34" name="Text Box 54">
            <a:extLst>
              <a:ext uri="{FF2B5EF4-FFF2-40B4-BE49-F238E27FC236}">
                <a16:creationId xmlns:a16="http://schemas.microsoft.com/office/drawing/2014/main" id="{9D95D025-FDF8-5C93-061E-71A0D2077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124200"/>
            <a:ext cx="57912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b="1">
                <a:ea typeface="楷体_GB2312" pitchFamily="49" charset="-122"/>
              </a:rPr>
              <a:t>①</a:t>
            </a:r>
            <a:r>
              <a:rPr kumimoji="1" lang="zh-CN" altLang="en-US" b="1">
                <a:ea typeface="楷体_GB2312" pitchFamily="49" charset="-122"/>
              </a:rPr>
              <a:t>简单</a:t>
            </a:r>
            <a:r>
              <a:rPr kumimoji="1" lang="en-US" altLang="zh-CN" b="1">
                <a:ea typeface="楷体_GB2312" pitchFamily="49" charset="-122"/>
              </a:rPr>
              <a:t>;  </a:t>
            </a:r>
          </a:p>
          <a:p>
            <a:pPr>
              <a:lnSpc>
                <a:spcPct val="90000"/>
              </a:lnSpc>
            </a:pPr>
            <a:r>
              <a:rPr kumimoji="1" lang="en-US" altLang="zh-CN" b="1">
                <a:ea typeface="楷体_GB2312" pitchFamily="49" charset="-122"/>
              </a:rPr>
              <a:t>② </a:t>
            </a:r>
            <a:r>
              <a:rPr kumimoji="1" lang="zh-CN" altLang="en-US" b="1">
                <a:ea typeface="楷体_GB2312" pitchFamily="49" charset="-122"/>
              </a:rPr>
              <a:t>对</a:t>
            </a:r>
            <a:r>
              <a:rPr kumimoji="1" lang="en-US" altLang="zh-CN" b="1" i="1">
                <a:ea typeface="楷体_GB2312" pitchFamily="49" charset="-122"/>
              </a:rPr>
              <a:t>f 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x</a:t>
            </a:r>
            <a:r>
              <a:rPr kumimoji="1" lang="en-US" altLang="zh-CN" b="1">
                <a:ea typeface="楷体_GB2312" pitchFamily="49" charset="-122"/>
              </a:rPr>
              <a:t>)</a:t>
            </a:r>
            <a:r>
              <a:rPr kumimoji="1" lang="en-US" altLang="zh-CN" b="1" i="1">
                <a:ea typeface="楷体_GB2312" pitchFamily="49" charset="-122"/>
              </a:rPr>
              <a:t> </a:t>
            </a:r>
            <a:r>
              <a:rPr kumimoji="1" lang="zh-CN" altLang="en-US" b="1">
                <a:ea typeface="楷体_GB2312" pitchFamily="49" charset="-122"/>
              </a:rPr>
              <a:t>要求不高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zh-CN" altLang="en-US" b="1">
                <a:ea typeface="楷体_GB2312" pitchFamily="49" charset="-122"/>
              </a:rPr>
              <a:t>只要连续即可</a:t>
            </a:r>
            <a:r>
              <a:rPr kumimoji="1" lang="en-US" altLang="zh-CN" b="1">
                <a:ea typeface="楷体_GB2312" pitchFamily="49" charset="-122"/>
              </a:rPr>
              <a:t>) .</a:t>
            </a:r>
          </a:p>
        </p:txBody>
      </p:sp>
      <p:sp>
        <p:nvSpPr>
          <p:cNvPr id="46135" name="Text Box 55">
            <a:extLst>
              <a:ext uri="{FF2B5EF4-FFF2-40B4-BE49-F238E27FC236}">
                <a16:creationId xmlns:a16="http://schemas.microsoft.com/office/drawing/2014/main" id="{ACF675F6-CFA7-8B0D-FC09-3171F4E2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39624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b="1">
                <a:ea typeface="楷体_GB2312" pitchFamily="49" charset="-122"/>
              </a:rPr>
              <a:t>①</a:t>
            </a:r>
            <a:r>
              <a:rPr kumimoji="1" lang="zh-CN" altLang="en-US" b="1">
                <a:ea typeface="楷体_GB2312" pitchFamily="49" charset="-122"/>
              </a:rPr>
              <a:t>无法求复根及偶重根  </a:t>
            </a:r>
          </a:p>
          <a:p>
            <a:pPr>
              <a:lnSpc>
                <a:spcPct val="90000"/>
              </a:lnSpc>
            </a:pPr>
            <a:r>
              <a:rPr kumimoji="1" lang="zh-CN" altLang="en-US" b="1">
                <a:ea typeface="楷体_GB2312" pitchFamily="49" charset="-122"/>
              </a:rPr>
              <a:t>② 收敛慢  </a:t>
            </a:r>
          </a:p>
        </p:txBody>
      </p:sp>
      <p:sp>
        <p:nvSpPr>
          <p:cNvPr id="46136" name="AutoShape 56">
            <a:extLst>
              <a:ext uri="{FF2B5EF4-FFF2-40B4-BE49-F238E27FC236}">
                <a16:creationId xmlns:a16="http://schemas.microsoft.com/office/drawing/2014/main" id="{47A8ADAE-1138-3201-22AC-2617915A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00600"/>
            <a:ext cx="8064500" cy="1711325"/>
          </a:xfrm>
          <a:prstGeom prst="roundRect">
            <a:avLst>
              <a:gd name="adj" fmla="val 16667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</a:t>
            </a:r>
            <a:r>
              <a:rPr kumimoji="1" lang="zh-CN" altLang="en-US" b="1">
                <a:ea typeface="楷体_GB2312" pitchFamily="49" charset="-122"/>
              </a:rPr>
              <a:t>用二分法求根，最好先给出 </a:t>
            </a:r>
            <a:r>
              <a:rPr kumimoji="1" lang="en-US" altLang="zh-CN" b="1" i="1">
                <a:ea typeface="楷体_GB2312" pitchFamily="49" charset="-122"/>
              </a:rPr>
              <a:t>f 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x</a:t>
            </a:r>
            <a:r>
              <a:rPr kumimoji="1" lang="en-US" altLang="zh-CN" b="1">
                <a:ea typeface="楷体_GB2312" pitchFamily="49" charset="-122"/>
              </a:rPr>
              <a:t>)</a:t>
            </a:r>
            <a:r>
              <a:rPr kumimoji="1" lang="en-US" altLang="zh-CN" b="1" i="1">
                <a:ea typeface="楷体_GB2312" pitchFamily="49" charset="-122"/>
              </a:rPr>
              <a:t> </a:t>
            </a:r>
            <a:r>
              <a:rPr kumimoji="1" lang="zh-CN" altLang="en-US" b="1">
                <a:ea typeface="楷体_GB2312" pitchFamily="49" charset="-122"/>
              </a:rPr>
              <a:t>草图以确定根的大概位置。或用搜索程序，将</a:t>
            </a:r>
            <a:r>
              <a:rPr kumimoji="1" lang="en-US" altLang="zh-CN" b="1">
                <a:ea typeface="楷体_GB2312" pitchFamily="49" charset="-122"/>
              </a:rPr>
              <a:t>[</a:t>
            </a:r>
            <a:r>
              <a:rPr kumimoji="1" lang="en-US" altLang="zh-CN" b="1" i="1">
                <a:ea typeface="楷体_GB2312" pitchFamily="49" charset="-122"/>
              </a:rPr>
              <a:t>a</a:t>
            </a:r>
            <a:r>
              <a:rPr kumimoji="1" lang="en-US" altLang="zh-CN" b="1">
                <a:ea typeface="楷体_GB2312" pitchFamily="49" charset="-122"/>
              </a:rPr>
              <a:t>, </a:t>
            </a:r>
            <a:r>
              <a:rPr kumimoji="1" lang="en-US" altLang="zh-CN" b="1" i="1">
                <a:ea typeface="楷体_GB2312" pitchFamily="49" charset="-122"/>
              </a:rPr>
              <a:t>b</a:t>
            </a:r>
            <a:r>
              <a:rPr kumimoji="1" lang="en-US" altLang="zh-CN" b="1">
                <a:ea typeface="楷体_GB2312" pitchFamily="49" charset="-122"/>
              </a:rPr>
              <a:t>]</a:t>
            </a:r>
            <a:r>
              <a:rPr kumimoji="1" lang="zh-CN" altLang="en-US" b="1">
                <a:ea typeface="楷体_GB2312" pitchFamily="49" charset="-122"/>
              </a:rPr>
              <a:t>分为若干小区间，对每一个满足 </a:t>
            </a:r>
            <a:r>
              <a:rPr kumimoji="1" lang="en-US" altLang="zh-CN" b="1" i="1">
                <a:ea typeface="楷体_GB2312" pitchFamily="49" charset="-122"/>
              </a:rPr>
              <a:t>f 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a</a:t>
            </a:r>
            <a:r>
              <a:rPr kumimoji="1" lang="en-US" altLang="zh-CN" b="1" i="1" baseline="-25000">
                <a:ea typeface="楷体_GB2312" pitchFamily="49" charset="-122"/>
              </a:rPr>
              <a:t>k</a:t>
            </a:r>
            <a:r>
              <a:rPr kumimoji="1" lang="en-US" altLang="zh-CN" b="1">
                <a:ea typeface="楷体_GB2312" pitchFamily="49" charset="-122"/>
              </a:rPr>
              <a:t>)·</a:t>
            </a:r>
            <a:r>
              <a:rPr kumimoji="1" lang="en-US" altLang="zh-CN" b="1" i="1">
                <a:ea typeface="楷体_GB2312" pitchFamily="49" charset="-122"/>
              </a:rPr>
              <a:t>f 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b</a:t>
            </a:r>
            <a:r>
              <a:rPr kumimoji="1" lang="en-US" altLang="zh-CN" b="1" i="1" baseline="-25000">
                <a:ea typeface="楷体_GB2312" pitchFamily="49" charset="-122"/>
              </a:rPr>
              <a:t>k</a:t>
            </a:r>
            <a:r>
              <a:rPr kumimoji="1" lang="en-US" altLang="zh-CN" b="1">
                <a:ea typeface="楷体_GB2312" pitchFamily="49" charset="-122"/>
              </a:rPr>
              <a:t>) &lt; 0 </a:t>
            </a:r>
            <a:r>
              <a:rPr kumimoji="1" lang="zh-CN" altLang="en-US" b="1">
                <a:ea typeface="楷体_GB2312" pitchFamily="49" charset="-122"/>
              </a:rPr>
              <a:t>的区间调用二分法程序，可找出区间</a:t>
            </a:r>
            <a:r>
              <a:rPr kumimoji="1" lang="en-US" altLang="zh-CN" b="1">
                <a:ea typeface="楷体_GB2312" pitchFamily="49" charset="-122"/>
              </a:rPr>
              <a:t>[</a:t>
            </a:r>
            <a:r>
              <a:rPr kumimoji="1" lang="en-US" altLang="zh-CN" b="1" i="1">
                <a:ea typeface="楷体_GB2312" pitchFamily="49" charset="-122"/>
              </a:rPr>
              <a:t>a</a:t>
            </a:r>
            <a:r>
              <a:rPr kumimoji="1" lang="en-US" altLang="zh-CN" b="1">
                <a:ea typeface="楷体_GB2312" pitchFamily="49" charset="-122"/>
              </a:rPr>
              <a:t>, </a:t>
            </a:r>
            <a:r>
              <a:rPr kumimoji="1" lang="en-US" altLang="zh-CN" b="1" i="1">
                <a:ea typeface="楷体_GB2312" pitchFamily="49" charset="-122"/>
              </a:rPr>
              <a:t>b</a:t>
            </a:r>
            <a:r>
              <a:rPr kumimoji="1" lang="en-US" altLang="zh-CN" b="1">
                <a:ea typeface="楷体_GB2312" pitchFamily="49" charset="-122"/>
              </a:rPr>
              <a:t>]</a:t>
            </a:r>
            <a:r>
              <a:rPr kumimoji="1" lang="zh-CN" altLang="en-US" b="1">
                <a:ea typeface="楷体_GB2312" pitchFamily="49" charset="-122"/>
              </a:rPr>
              <a:t>内的多个根，且不必要求 </a:t>
            </a:r>
            <a:r>
              <a:rPr kumimoji="1" lang="en-US" altLang="zh-CN" b="1" i="1">
                <a:ea typeface="楷体_GB2312" pitchFamily="49" charset="-122"/>
              </a:rPr>
              <a:t>f 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a</a:t>
            </a:r>
            <a:r>
              <a:rPr kumimoji="1" lang="en-US" altLang="zh-CN" b="1">
                <a:ea typeface="楷体_GB2312" pitchFamily="49" charset="-122"/>
              </a:rPr>
              <a:t>)·</a:t>
            </a:r>
            <a:r>
              <a:rPr kumimoji="1" lang="en-US" altLang="zh-CN" b="1" i="1">
                <a:ea typeface="楷体_GB2312" pitchFamily="49" charset="-122"/>
              </a:rPr>
              <a:t>f 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b</a:t>
            </a:r>
            <a:r>
              <a:rPr kumimoji="1" lang="en-US" altLang="zh-CN" b="1">
                <a:ea typeface="楷体_GB2312" pitchFamily="49" charset="-122"/>
              </a:rPr>
              <a:t>) &lt; 0 </a:t>
            </a:r>
            <a:r>
              <a:rPr kumimoji="1" lang="zh-CN" altLang="en-US" b="1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utoUpdateAnimBg="0"/>
      <p:bldP spid="46093" grpId="0" autoUpdateAnimBg="0"/>
      <p:bldP spid="46134" grpId="0" autoUpdateAnimBg="0"/>
      <p:bldP spid="46135" grpId="0" autoUpdateAnimBg="0"/>
      <p:bldP spid="4613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40" name="Group 28">
            <a:extLst>
              <a:ext uri="{FF2B5EF4-FFF2-40B4-BE49-F238E27FC236}">
                <a16:creationId xmlns:a16="http://schemas.microsoft.com/office/drawing/2014/main" id="{6EFB5AB9-3359-D19C-A8F0-42931F7EED25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509588"/>
            <a:ext cx="8515350" cy="862012"/>
            <a:chOff x="60" y="321"/>
            <a:chExt cx="5364" cy="543"/>
          </a:xfrm>
        </p:grpSpPr>
        <p:sp>
          <p:nvSpPr>
            <p:cNvPr id="64515" name="Rectangle 3">
              <a:extLst>
                <a:ext uri="{FF2B5EF4-FFF2-40B4-BE49-F238E27FC236}">
                  <a16:creationId xmlns:a16="http://schemas.microsoft.com/office/drawing/2014/main" id="{274927B1-3C88-0AD2-2E99-5E9DB5FE5C4F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60" y="321"/>
              <a:ext cx="536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0" lang="zh-CN" altLang="en-US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 求方程                 在      区间内的一个实根，要求准确到小数点后的第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zh-CN" altLang="en-US" b="1">
                  <a:latin typeface="楷体_GB2312" pitchFamily="49" charset="-122"/>
                  <a:ea typeface="楷体_GB2312" pitchFamily="49" charset="-122"/>
                </a:rPr>
                <a:t>位。</a:t>
              </a:r>
            </a:p>
          </p:txBody>
        </p:sp>
        <p:graphicFrame>
          <p:nvGraphicFramePr>
            <p:cNvPr id="64516" name="Object 4">
              <a:extLst>
                <a:ext uri="{FF2B5EF4-FFF2-40B4-BE49-F238E27FC236}">
                  <a16:creationId xmlns:a16="http://schemas.microsoft.com/office/drawing/2014/main" id="{C185DF28-EBBE-C495-C08F-E3D6D2C35C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36"/>
            <a:ext cx="158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46040" imgH="228600" progId="Equation.DSMT4">
                    <p:embed/>
                  </p:oleObj>
                </mc:Choice>
                <mc:Fallback>
                  <p:oleObj name="Equation" r:id="rId5" imgW="134604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6"/>
                          <a:ext cx="158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7" name="Object 5">
              <a:extLst>
                <a:ext uri="{FF2B5EF4-FFF2-40B4-BE49-F238E27FC236}">
                  <a16:creationId xmlns:a16="http://schemas.microsoft.com/office/drawing/2014/main" id="{4C3C381C-7469-7241-C9AE-34D845B812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69"/>
            <a:ext cx="57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33160" imgH="203040" progId="Equation.DSMT4">
                    <p:embed/>
                  </p:oleObj>
                </mc:Choice>
                <mc:Fallback>
                  <p:oleObj name="Equation" r:id="rId7" imgW="53316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69"/>
                          <a:ext cx="576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1" name="Group 29">
            <a:extLst>
              <a:ext uri="{FF2B5EF4-FFF2-40B4-BE49-F238E27FC236}">
                <a16:creationId xmlns:a16="http://schemas.microsoft.com/office/drawing/2014/main" id="{4FE2CF13-8D49-AFE6-340A-054C7B6C05E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800"/>
            <a:ext cx="6840538" cy="579438"/>
            <a:chOff x="384" y="1152"/>
            <a:chExt cx="4309" cy="365"/>
          </a:xfrm>
        </p:grpSpPr>
        <p:sp>
          <p:nvSpPr>
            <p:cNvPr id="64533" name="Text Box 21">
              <a:extLst>
                <a:ext uri="{FF2B5EF4-FFF2-40B4-BE49-F238E27FC236}">
                  <a16:creationId xmlns:a16="http://schemas.microsoft.com/office/drawing/2014/main" id="{E8288E0D-738A-6359-685E-026A668B1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152"/>
              <a:ext cx="43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这里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                     ）</a:t>
              </a:r>
            </a:p>
          </p:txBody>
        </p:sp>
        <p:graphicFrame>
          <p:nvGraphicFramePr>
            <p:cNvPr id="64534" name="Object 22">
              <a:extLst>
                <a:ext uri="{FF2B5EF4-FFF2-40B4-BE49-F238E27FC236}">
                  <a16:creationId xmlns:a16="http://schemas.microsoft.com/office/drawing/2014/main" id="{B790315B-917D-C4EB-4EFE-918F46769B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1" y="1260"/>
            <a:ext cx="268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440" imgH="203040" progId="Equation.DSMT4">
                    <p:embed/>
                  </p:oleObj>
                </mc:Choice>
                <mc:Fallback>
                  <p:oleObj name="Equation" r:id="rId9" imgW="226044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1260"/>
                          <a:ext cx="268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90A79EAD-CF3E-8BD5-EF31-E6FACC21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371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二分过程解题过程见下表：</a:t>
            </a:r>
          </a:p>
        </p:txBody>
      </p:sp>
      <p:grpSp>
        <p:nvGrpSpPr>
          <p:cNvPr id="64542" name="Group 30">
            <a:extLst>
              <a:ext uri="{FF2B5EF4-FFF2-40B4-BE49-F238E27FC236}">
                <a16:creationId xmlns:a16="http://schemas.microsoft.com/office/drawing/2014/main" id="{DA6F266E-9AB4-F7DD-6206-6733A81E3A56}"/>
              </a:ext>
            </a:extLst>
          </p:cNvPr>
          <p:cNvGrpSpPr>
            <a:grpSpLocks/>
          </p:cNvGrpSpPr>
          <p:nvPr/>
        </p:nvGrpSpPr>
        <p:grpSpPr bwMode="auto">
          <a:xfrm>
            <a:off x="450850" y="2438400"/>
            <a:ext cx="8083550" cy="3678238"/>
            <a:chOff x="284" y="1571"/>
            <a:chExt cx="5092" cy="2317"/>
          </a:xfrm>
        </p:grpSpPr>
        <p:graphicFrame>
          <p:nvGraphicFramePr>
            <p:cNvPr id="64520" name="Object 8">
              <a:extLst>
                <a:ext uri="{FF2B5EF4-FFF2-40B4-BE49-F238E27FC236}">
                  <a16:creationId xmlns:a16="http://schemas.microsoft.com/office/drawing/2014/main" id="{C12331F6-6035-1182-CA47-5DCB0DB966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06"/>
            <a:ext cx="182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06"/>
                          <a:ext cx="182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Line 9">
              <a:extLst>
                <a:ext uri="{FF2B5EF4-FFF2-40B4-BE49-F238E27FC236}">
                  <a16:creationId xmlns:a16="http://schemas.microsoft.com/office/drawing/2014/main" id="{588ED39F-6E03-24A8-68D5-4B56B49B2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" y="1606"/>
              <a:ext cx="49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Line 10">
              <a:extLst>
                <a:ext uri="{FF2B5EF4-FFF2-40B4-BE49-F238E27FC236}">
                  <a16:creationId xmlns:a16="http://schemas.microsoft.com/office/drawing/2014/main" id="{BC9F237E-05AE-CAEF-CED0-7FEA56D1E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" y="1874"/>
              <a:ext cx="49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Line 11">
              <a:extLst>
                <a:ext uri="{FF2B5EF4-FFF2-40B4-BE49-F238E27FC236}">
                  <a16:creationId xmlns:a16="http://schemas.microsoft.com/office/drawing/2014/main" id="{74811C81-6FD6-FF73-C599-F359913FA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" y="3888"/>
              <a:ext cx="49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12">
              <a:extLst>
                <a:ext uri="{FF2B5EF4-FFF2-40B4-BE49-F238E27FC236}">
                  <a16:creationId xmlns:a16="http://schemas.microsoft.com/office/drawing/2014/main" id="{7B9B09F4-27A4-06E8-0BCC-836476A4D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5" name="Line 13">
              <a:extLst>
                <a:ext uri="{FF2B5EF4-FFF2-40B4-BE49-F238E27FC236}">
                  <a16:creationId xmlns:a16="http://schemas.microsoft.com/office/drawing/2014/main" id="{46CB1A55-0D90-7A6F-37E2-B4DF1421B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14">
              <a:extLst>
                <a:ext uri="{FF2B5EF4-FFF2-40B4-BE49-F238E27FC236}">
                  <a16:creationId xmlns:a16="http://schemas.microsoft.com/office/drawing/2014/main" id="{B2CC9790-5AE0-61C0-14B5-5BF8CA329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7" name="Line 15">
              <a:extLst>
                <a:ext uri="{FF2B5EF4-FFF2-40B4-BE49-F238E27FC236}">
                  <a16:creationId xmlns:a16="http://schemas.microsoft.com/office/drawing/2014/main" id="{F99627A9-DD7C-24E8-0150-0E220EB39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1606"/>
              <a:ext cx="0" cy="2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28" name="Object 16">
              <a:extLst>
                <a:ext uri="{FF2B5EF4-FFF2-40B4-BE49-F238E27FC236}">
                  <a16:creationId xmlns:a16="http://schemas.microsoft.com/office/drawing/2014/main" id="{9500814C-C31D-51EE-BF81-1985A64D66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1" y="1609"/>
            <a:ext cx="19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7480" imgH="228600" progId="Equation.DSMT4">
                    <p:embed/>
                  </p:oleObj>
                </mc:Choice>
                <mc:Fallback>
                  <p:oleObj name="Equation" r:id="rId13" imgW="1774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1609"/>
                          <a:ext cx="19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9" name="Object 17">
              <a:extLst>
                <a:ext uri="{FF2B5EF4-FFF2-40B4-BE49-F238E27FC236}">
                  <a16:creationId xmlns:a16="http://schemas.microsoft.com/office/drawing/2014/main" id="{BB269E58-0D87-501D-336A-854B3CA67C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2" y="1630"/>
            <a:ext cx="17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1630"/>
                          <a:ext cx="17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18">
              <a:extLst>
                <a:ext uri="{FF2B5EF4-FFF2-40B4-BE49-F238E27FC236}">
                  <a16:creationId xmlns:a16="http://schemas.microsoft.com/office/drawing/2014/main" id="{7A7913B5-942C-8188-1887-C0FA3022A0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0" y="1571"/>
            <a:ext cx="25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1571"/>
                          <a:ext cx="25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1" name="Object 19">
              <a:extLst>
                <a:ext uri="{FF2B5EF4-FFF2-40B4-BE49-F238E27FC236}">
                  <a16:creationId xmlns:a16="http://schemas.microsoft.com/office/drawing/2014/main" id="{9B7B7B62-8B90-FC2A-F665-CC35457B59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3" y="1602"/>
            <a:ext cx="46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06080" imgH="228600" progId="Equation.DSMT4">
                    <p:embed/>
                  </p:oleObj>
                </mc:Choice>
                <mc:Fallback>
                  <p:oleObj name="Equation" r:id="rId19" imgW="40608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1602"/>
                          <a:ext cx="46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6" name="Rectangle 24">
              <a:extLst>
                <a:ext uri="{FF2B5EF4-FFF2-40B4-BE49-F238E27FC236}">
                  <a16:creationId xmlns:a16="http://schemas.microsoft.com/office/drawing/2014/main" id="{77BFB5FE-55A8-7575-DC5E-44FBE3CBBBCE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284" y="1898"/>
              <a:ext cx="4900" cy="1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0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1.0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  </a:t>
              </a: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1.5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   1.25   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1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1.25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             1.375       </a:t>
              </a: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+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2                </a:t>
              </a: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1.375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 1.3125 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3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1.3125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           1.3438      </a:t>
              </a: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+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4                </a:t>
              </a: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1.3438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1.3281      </a:t>
              </a: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+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5                </a:t>
              </a:r>
              <a:r>
                <a:rPr kumimoji="0"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1.3281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1.3203 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</a:p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None/>
              </a:pP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6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1.3203</a:t>
              </a:r>
              <a:r>
                <a:rPr kumimoji="0" lang="en-US" altLang="zh-CN" b="1">
                  <a:latin typeface="楷体_GB2312" pitchFamily="49" charset="-122"/>
                  <a:ea typeface="楷体_GB2312" pitchFamily="49" charset="-122"/>
                </a:rPr>
                <a:t>                 1.3242      </a:t>
              </a:r>
              <a:r>
                <a:rPr kumimoji="0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</a:p>
          </p:txBody>
        </p:sp>
      </p:grpSp>
      <p:sp>
        <p:nvSpPr>
          <p:cNvPr id="64538" name="Rectangle 26">
            <a:extLst>
              <a:ext uri="{FF2B5EF4-FFF2-40B4-BE49-F238E27FC236}">
                <a16:creationId xmlns:a16="http://schemas.microsoft.com/office/drawing/2014/main" id="{DD912852-07DE-8396-CD3A-1DAC1F44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0"/>
            <a:ext cx="259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§1  Bisection Method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4543" name="AutoShape 31">
            <a:extLst>
              <a:ext uri="{FF2B5EF4-FFF2-40B4-BE49-F238E27FC236}">
                <a16:creationId xmlns:a16="http://schemas.microsoft.com/office/drawing/2014/main" id="{8CB2F15B-8496-2A5A-4EA0-AAEF3029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371600"/>
            <a:ext cx="22098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ea typeface="楷体_GB2312" pitchFamily="49" charset="-122"/>
              </a:rPr>
              <a:t>HW: p.229 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5" grpId="0" autoUpdateAnimBg="0"/>
      <p:bldP spid="6454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B54033EF-303B-FE0D-4D45-517E009B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/>
              <a:t>§2</a:t>
            </a:r>
            <a:r>
              <a:rPr kumimoji="1" lang="en-US" altLang="zh-CN" sz="2800"/>
              <a:t> </a:t>
            </a:r>
            <a:r>
              <a:rPr kumimoji="1" lang="zh-CN" altLang="en-US" sz="2800" b="1">
                <a:ea typeface="楷体_GB2312" pitchFamily="49" charset="-122"/>
              </a:rPr>
              <a:t>简单迭代法  </a:t>
            </a:r>
            <a:r>
              <a:rPr kumimoji="1"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Fixed-Point Iteration</a:t>
            </a:r>
            <a:r>
              <a:rPr kumimoji="1" lang="en-US" altLang="zh-CN" sz="2800"/>
              <a:t> </a:t>
            </a:r>
            <a:r>
              <a:rPr kumimoji="1"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*/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1320D1CD-EE6E-8F7E-C928-3F04B643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43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</a:t>
            </a:r>
            <a:r>
              <a:rPr lang="en-US" altLang="zh-CN" b="1"/>
              <a:t>) = 0</a:t>
            </a:r>
            <a:endParaRPr lang="en-US" altLang="zh-CN" b="1" i="1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E3AC990C-F707-EAF3-59D1-1582EC719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66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="1"/>
              <a:t> = </a:t>
            </a:r>
            <a:r>
              <a:rPr lang="en-US" altLang="zh-CN" b="1">
                <a:sym typeface="Symbol" panose="05050102010706020507" pitchFamily="18" charset="2"/>
              </a:rPr>
              <a:t>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</a:p>
        </p:txBody>
      </p:sp>
      <p:grpSp>
        <p:nvGrpSpPr>
          <p:cNvPr id="49160" name="Group 8">
            <a:extLst>
              <a:ext uri="{FF2B5EF4-FFF2-40B4-BE49-F238E27FC236}">
                <a16:creationId xmlns:a16="http://schemas.microsoft.com/office/drawing/2014/main" id="{396F8AF5-6625-23DC-ECEF-AC34CDB56CD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914400"/>
            <a:ext cx="1447800" cy="533400"/>
            <a:chOff x="1680" y="720"/>
            <a:chExt cx="912" cy="336"/>
          </a:xfrm>
        </p:grpSpPr>
        <p:sp>
          <p:nvSpPr>
            <p:cNvPr id="49158" name="AutoShape 6">
              <a:extLst>
                <a:ext uri="{FF2B5EF4-FFF2-40B4-BE49-F238E27FC236}">
                  <a16:creationId xmlns:a16="http://schemas.microsoft.com/office/drawing/2014/main" id="{998F267F-673C-D5CA-91BE-74EEE6B9C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Text Box 7">
              <a:extLst>
                <a:ext uri="{FF2B5EF4-FFF2-40B4-BE49-F238E27FC236}">
                  <a16:creationId xmlns:a16="http://schemas.microsoft.com/office/drawing/2014/main" id="{27C11DE8-7995-C2DE-BBA8-7527E2A1C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>
                  <a:ea typeface="楷体_GB2312" pitchFamily="49" charset="-122"/>
                </a:rPr>
                <a:t>等价变换</a:t>
              </a:r>
            </a:p>
          </p:txBody>
        </p:sp>
      </p:grpSp>
      <p:sp>
        <p:nvSpPr>
          <p:cNvPr id="49161" name="AutoShape 9">
            <a:extLst>
              <a:ext uri="{FF2B5EF4-FFF2-40B4-BE49-F238E27FC236}">
                <a16:creationId xmlns:a16="http://schemas.microsoft.com/office/drawing/2014/main" id="{481361FC-CB33-26AF-4233-008A8296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89138"/>
            <a:ext cx="2632075" cy="609600"/>
          </a:xfrm>
          <a:prstGeom prst="wedgeEllipseCallout">
            <a:avLst>
              <a:gd name="adj1" fmla="val -5491"/>
              <a:gd name="adj2" fmla="val -134116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)=0 </a:t>
            </a:r>
            <a:r>
              <a:rPr lang="zh-CN" altLang="en-US" b="1">
                <a:ea typeface="楷体_GB2312" pitchFamily="49" charset="-122"/>
              </a:rPr>
              <a:t>的根</a:t>
            </a:r>
          </a:p>
        </p:txBody>
      </p:sp>
      <p:sp>
        <p:nvSpPr>
          <p:cNvPr id="49162" name="AutoShape 10">
            <a:extLst>
              <a:ext uri="{FF2B5EF4-FFF2-40B4-BE49-F238E27FC236}">
                <a16:creationId xmlns:a16="http://schemas.microsoft.com/office/drawing/2014/main" id="{AB18D0B7-95DD-E6B1-889D-DD66248DE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89138"/>
            <a:ext cx="3048000" cy="609600"/>
          </a:xfrm>
          <a:prstGeom prst="wedgeEllipseCallout">
            <a:avLst>
              <a:gd name="adj1" fmla="val -30727"/>
              <a:gd name="adj2" fmla="val -142449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ym typeface="Symbol" panose="05050102010706020507" pitchFamily="18" charset="2"/>
              </a:rPr>
              <a:t></a:t>
            </a:r>
            <a:r>
              <a:rPr lang="en-US" altLang="zh-CN" b="1" i="1"/>
              <a:t>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 </a:t>
            </a:r>
            <a:r>
              <a:rPr lang="zh-CN" altLang="en-US" b="1">
                <a:ea typeface="楷体_GB2312" pitchFamily="49" charset="-122"/>
              </a:rPr>
              <a:t>的不动点</a:t>
            </a:r>
          </a:p>
        </p:txBody>
      </p:sp>
      <p:sp>
        <p:nvSpPr>
          <p:cNvPr id="49163" name="AutoShape 11">
            <a:extLst>
              <a:ext uri="{FF2B5EF4-FFF2-40B4-BE49-F238E27FC236}">
                <a16:creationId xmlns:a16="http://schemas.microsoft.com/office/drawing/2014/main" id="{2423EF4C-C502-8B93-831B-6B5561A0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92338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166" name="Group 14">
            <a:extLst>
              <a:ext uri="{FF2B5EF4-FFF2-40B4-BE49-F238E27FC236}">
                <a16:creationId xmlns:a16="http://schemas.microsoft.com/office/drawing/2014/main" id="{931C0E24-F6FA-51CA-3EA5-9E3FF831675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0"/>
            <a:ext cx="1143000" cy="1011238"/>
            <a:chOff x="384" y="1968"/>
            <a:chExt cx="720" cy="637"/>
          </a:xfrm>
        </p:grpSpPr>
        <p:pic>
          <p:nvPicPr>
            <p:cNvPr id="49164" name="Picture 12">
              <a:extLst>
                <a:ext uri="{FF2B5EF4-FFF2-40B4-BE49-F238E27FC236}">
                  <a16:creationId xmlns:a16="http://schemas.microsoft.com/office/drawing/2014/main" id="{B7E62701-B087-5F97-B7C2-DD33C7591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968"/>
              <a:ext cx="381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65" name="Text Box 13">
              <a:extLst>
                <a:ext uri="{FF2B5EF4-FFF2-40B4-BE49-F238E27FC236}">
                  <a16:creationId xmlns:a16="http://schemas.microsoft.com/office/drawing/2014/main" id="{4C1B22FE-8C6A-0549-D911-0B56AD210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3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思路</a:t>
              </a:r>
            </a:p>
          </p:txBody>
        </p:sp>
      </p:grpSp>
      <p:grpSp>
        <p:nvGrpSpPr>
          <p:cNvPr id="49172" name="Group 20">
            <a:extLst>
              <a:ext uri="{FF2B5EF4-FFF2-40B4-BE49-F238E27FC236}">
                <a16:creationId xmlns:a16="http://schemas.microsoft.com/office/drawing/2014/main" id="{C36C3FA5-510E-776D-334A-BD6EC70E754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76800"/>
            <a:ext cx="1593850" cy="1631950"/>
            <a:chOff x="2051" y="1696"/>
            <a:chExt cx="1004" cy="1028"/>
          </a:xfrm>
        </p:grpSpPr>
        <p:sp>
          <p:nvSpPr>
            <p:cNvPr id="49173" name="Freeform 21">
              <a:extLst>
                <a:ext uri="{FF2B5EF4-FFF2-40B4-BE49-F238E27FC236}">
                  <a16:creationId xmlns:a16="http://schemas.microsoft.com/office/drawing/2014/main" id="{1B5193AE-EBA6-9F26-0982-6945469A4607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74" name="Group 22">
              <a:extLst>
                <a:ext uri="{FF2B5EF4-FFF2-40B4-BE49-F238E27FC236}">
                  <a16:creationId xmlns:a16="http://schemas.microsoft.com/office/drawing/2014/main" id="{8B2E26D8-C2B3-4128-6207-4E5F04B23909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49175" name="Freeform 23">
                <a:extLst>
                  <a:ext uri="{FF2B5EF4-FFF2-40B4-BE49-F238E27FC236}">
                    <a16:creationId xmlns:a16="http://schemas.microsoft.com/office/drawing/2014/main" id="{13F6BA61-E48B-5AB3-7BB1-D2E6CDE63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Freeform 24">
                <a:extLst>
                  <a:ext uri="{FF2B5EF4-FFF2-40B4-BE49-F238E27FC236}">
                    <a16:creationId xmlns:a16="http://schemas.microsoft.com/office/drawing/2014/main" id="{083A69A0-4DE1-8830-6D33-62AD56BEA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177" name="Freeform 25">
              <a:extLst>
                <a:ext uri="{FF2B5EF4-FFF2-40B4-BE49-F238E27FC236}">
                  <a16:creationId xmlns:a16="http://schemas.microsoft.com/office/drawing/2014/main" id="{C7AD578A-B6D6-2C79-7718-FBEF5F26822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78" name="Group 26">
              <a:extLst>
                <a:ext uri="{FF2B5EF4-FFF2-40B4-BE49-F238E27FC236}">
                  <a16:creationId xmlns:a16="http://schemas.microsoft.com/office/drawing/2014/main" id="{6675DE37-95B4-9BFD-F431-3DE3709F98F1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49179" name="Group 27">
                <a:extLst>
                  <a:ext uri="{FF2B5EF4-FFF2-40B4-BE49-F238E27FC236}">
                    <a16:creationId xmlns:a16="http://schemas.microsoft.com/office/drawing/2014/main" id="{560370A1-1D58-7023-DC3C-BB45435FA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49180" name="Freeform 28">
                  <a:extLst>
                    <a:ext uri="{FF2B5EF4-FFF2-40B4-BE49-F238E27FC236}">
                      <a16:creationId xmlns:a16="http://schemas.microsoft.com/office/drawing/2014/main" id="{818AE8E2-7432-7C3C-800E-B067EBFAE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1" name="Freeform 29">
                  <a:extLst>
                    <a:ext uri="{FF2B5EF4-FFF2-40B4-BE49-F238E27FC236}">
                      <a16:creationId xmlns:a16="http://schemas.microsoft.com/office/drawing/2014/main" id="{E0F2FDD4-2DF5-3C7E-0EF8-52D62BB4A7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82" name="Group 30">
                <a:extLst>
                  <a:ext uri="{FF2B5EF4-FFF2-40B4-BE49-F238E27FC236}">
                    <a16:creationId xmlns:a16="http://schemas.microsoft.com/office/drawing/2014/main" id="{1EA6458E-F096-3C5F-71C6-C49EF2A5D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49183" name="Freeform 31">
                  <a:extLst>
                    <a:ext uri="{FF2B5EF4-FFF2-40B4-BE49-F238E27FC236}">
                      <a16:creationId xmlns:a16="http://schemas.microsoft.com/office/drawing/2014/main" id="{6F88FD0B-DA92-29EA-CEE4-287582FA73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4" name="Freeform 32">
                  <a:extLst>
                    <a:ext uri="{FF2B5EF4-FFF2-40B4-BE49-F238E27FC236}">
                      <a16:creationId xmlns:a16="http://schemas.microsoft.com/office/drawing/2014/main" id="{70F1FB5D-090E-4084-DDB4-37D7282DAA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5" name="Freeform 33">
                  <a:extLst>
                    <a:ext uri="{FF2B5EF4-FFF2-40B4-BE49-F238E27FC236}">
                      <a16:creationId xmlns:a16="http://schemas.microsoft.com/office/drawing/2014/main" id="{F493DFBF-23DB-9BAA-306D-A38FDE0F28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9186" name="Group 34">
              <a:extLst>
                <a:ext uri="{FF2B5EF4-FFF2-40B4-BE49-F238E27FC236}">
                  <a16:creationId xmlns:a16="http://schemas.microsoft.com/office/drawing/2014/main" id="{75BD615A-2C0D-ADA5-4575-81B7F034A414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49187" name="Group 35">
                <a:extLst>
                  <a:ext uri="{FF2B5EF4-FFF2-40B4-BE49-F238E27FC236}">
                    <a16:creationId xmlns:a16="http://schemas.microsoft.com/office/drawing/2014/main" id="{CA903000-E543-3699-E443-6DE71EDDD0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49188" name="Freeform 36">
                  <a:extLst>
                    <a:ext uri="{FF2B5EF4-FFF2-40B4-BE49-F238E27FC236}">
                      <a16:creationId xmlns:a16="http://schemas.microsoft.com/office/drawing/2014/main" id="{741572B1-4B14-0307-A1E7-23B2E149A9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89" name="Freeform 37">
                  <a:extLst>
                    <a:ext uri="{FF2B5EF4-FFF2-40B4-BE49-F238E27FC236}">
                      <a16:creationId xmlns:a16="http://schemas.microsoft.com/office/drawing/2014/main" id="{AF69816E-8220-48CF-21AD-12543FF8F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190" name="Freeform 38">
                <a:extLst>
                  <a:ext uri="{FF2B5EF4-FFF2-40B4-BE49-F238E27FC236}">
                    <a16:creationId xmlns:a16="http://schemas.microsoft.com/office/drawing/2014/main" id="{CA95C6DE-7595-E372-2971-C263EAEA4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9191" name="Group 39">
                <a:extLst>
                  <a:ext uri="{FF2B5EF4-FFF2-40B4-BE49-F238E27FC236}">
                    <a16:creationId xmlns:a16="http://schemas.microsoft.com/office/drawing/2014/main" id="{4AF46EC0-8A67-9FA9-61E8-9EF20B9C58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49192" name="Freeform 40">
                  <a:extLst>
                    <a:ext uri="{FF2B5EF4-FFF2-40B4-BE49-F238E27FC236}">
                      <a16:creationId xmlns:a16="http://schemas.microsoft.com/office/drawing/2014/main" id="{1C4DF314-2842-1764-C5D7-0CBC5EEE61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3" name="Freeform 41">
                  <a:extLst>
                    <a:ext uri="{FF2B5EF4-FFF2-40B4-BE49-F238E27FC236}">
                      <a16:creationId xmlns:a16="http://schemas.microsoft.com/office/drawing/2014/main" id="{6DEE8FC9-1FA5-C296-99B5-4CB71A3EAE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4" name="Freeform 42">
                  <a:extLst>
                    <a:ext uri="{FF2B5EF4-FFF2-40B4-BE49-F238E27FC236}">
                      <a16:creationId xmlns:a16="http://schemas.microsoft.com/office/drawing/2014/main" id="{8FEFCADD-23A2-2559-E409-A64DFAECD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195" name="Group 43">
                <a:extLst>
                  <a:ext uri="{FF2B5EF4-FFF2-40B4-BE49-F238E27FC236}">
                    <a16:creationId xmlns:a16="http://schemas.microsoft.com/office/drawing/2014/main" id="{20A85597-6A32-0F9D-90B1-868878656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49196" name="Freeform 44">
                  <a:extLst>
                    <a:ext uri="{FF2B5EF4-FFF2-40B4-BE49-F238E27FC236}">
                      <a16:creationId xmlns:a16="http://schemas.microsoft.com/office/drawing/2014/main" id="{E9B79748-FB52-A0BF-4953-D935878467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7" name="Oval 45">
                  <a:extLst>
                    <a:ext uri="{FF2B5EF4-FFF2-40B4-BE49-F238E27FC236}">
                      <a16:creationId xmlns:a16="http://schemas.microsoft.com/office/drawing/2014/main" id="{2B9C02AC-89F8-43B6-9E4F-00C2A194D5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8" name="Freeform 46">
                  <a:extLst>
                    <a:ext uri="{FF2B5EF4-FFF2-40B4-BE49-F238E27FC236}">
                      <a16:creationId xmlns:a16="http://schemas.microsoft.com/office/drawing/2014/main" id="{4CCE9034-0FB4-7FD2-BC31-C80AD3F30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199" name="Oval 47">
                  <a:extLst>
                    <a:ext uri="{FF2B5EF4-FFF2-40B4-BE49-F238E27FC236}">
                      <a16:creationId xmlns:a16="http://schemas.microsoft.com/office/drawing/2014/main" id="{ABA26B66-769D-2A1E-8503-B07689A2C9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200" name="Freeform 48">
                <a:extLst>
                  <a:ext uri="{FF2B5EF4-FFF2-40B4-BE49-F238E27FC236}">
                    <a16:creationId xmlns:a16="http://schemas.microsoft.com/office/drawing/2014/main" id="{6EAA1AB6-E479-8A11-EF7A-36DC7653B7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1" name="Freeform 49">
                <a:extLst>
                  <a:ext uri="{FF2B5EF4-FFF2-40B4-BE49-F238E27FC236}">
                    <a16:creationId xmlns:a16="http://schemas.microsoft.com/office/drawing/2014/main" id="{A6382213-8BA6-9911-C696-63B320D22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2" name="Freeform 50">
                <a:extLst>
                  <a:ext uri="{FF2B5EF4-FFF2-40B4-BE49-F238E27FC236}">
                    <a16:creationId xmlns:a16="http://schemas.microsoft.com/office/drawing/2014/main" id="{74DF4637-80CF-186F-FF76-FEA1DC6BD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03" name="Freeform 51">
              <a:extLst>
                <a:ext uri="{FF2B5EF4-FFF2-40B4-BE49-F238E27FC236}">
                  <a16:creationId xmlns:a16="http://schemas.microsoft.com/office/drawing/2014/main" id="{BC143319-7D8D-4A29-4C2C-8D84C553270F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04" name="Group 52">
              <a:extLst>
                <a:ext uri="{FF2B5EF4-FFF2-40B4-BE49-F238E27FC236}">
                  <a16:creationId xmlns:a16="http://schemas.microsoft.com/office/drawing/2014/main" id="{CC0F70B4-8882-4D0F-A7F4-02610B74BCB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49205" name="Freeform 53">
                <a:extLst>
                  <a:ext uri="{FF2B5EF4-FFF2-40B4-BE49-F238E27FC236}">
                    <a16:creationId xmlns:a16="http://schemas.microsoft.com/office/drawing/2014/main" id="{ED5477F0-8A43-947C-5865-EF6A9C6DD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6" name="Freeform 54">
                <a:extLst>
                  <a:ext uri="{FF2B5EF4-FFF2-40B4-BE49-F238E27FC236}">
                    <a16:creationId xmlns:a16="http://schemas.microsoft.com/office/drawing/2014/main" id="{88677F49-C158-F962-3EB9-A0B14CD48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7" name="Freeform 55">
                <a:extLst>
                  <a:ext uri="{FF2B5EF4-FFF2-40B4-BE49-F238E27FC236}">
                    <a16:creationId xmlns:a16="http://schemas.microsoft.com/office/drawing/2014/main" id="{5C11BF96-83CE-0A20-0958-42EAF7AE3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8" name="Freeform 56">
                <a:extLst>
                  <a:ext uri="{FF2B5EF4-FFF2-40B4-BE49-F238E27FC236}">
                    <a16:creationId xmlns:a16="http://schemas.microsoft.com/office/drawing/2014/main" id="{24E22D79-B25B-39C5-3295-8D88A3970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9" name="Freeform 57">
                <a:extLst>
                  <a:ext uri="{FF2B5EF4-FFF2-40B4-BE49-F238E27FC236}">
                    <a16:creationId xmlns:a16="http://schemas.microsoft.com/office/drawing/2014/main" id="{FF07911E-94D3-BCDD-8F05-4A6D5F1A4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0" name="Freeform 58">
                <a:extLst>
                  <a:ext uri="{FF2B5EF4-FFF2-40B4-BE49-F238E27FC236}">
                    <a16:creationId xmlns:a16="http://schemas.microsoft.com/office/drawing/2014/main" id="{636A24DD-BB4D-461A-D49A-DA54746E4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1" name="Freeform 59">
                <a:extLst>
                  <a:ext uri="{FF2B5EF4-FFF2-40B4-BE49-F238E27FC236}">
                    <a16:creationId xmlns:a16="http://schemas.microsoft.com/office/drawing/2014/main" id="{BD057832-42EB-2338-45DC-4F2D98766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2" name="Freeform 60">
                <a:extLst>
                  <a:ext uri="{FF2B5EF4-FFF2-40B4-BE49-F238E27FC236}">
                    <a16:creationId xmlns:a16="http://schemas.microsoft.com/office/drawing/2014/main" id="{648E25DF-FA3A-8066-436C-8B21B58D2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3" name="Freeform 61">
                <a:extLst>
                  <a:ext uri="{FF2B5EF4-FFF2-40B4-BE49-F238E27FC236}">
                    <a16:creationId xmlns:a16="http://schemas.microsoft.com/office/drawing/2014/main" id="{1E33441C-DB48-07DE-592B-8B1040DAC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4" name="Freeform 62">
                <a:extLst>
                  <a:ext uri="{FF2B5EF4-FFF2-40B4-BE49-F238E27FC236}">
                    <a16:creationId xmlns:a16="http://schemas.microsoft.com/office/drawing/2014/main" id="{F365CE1C-8809-C3B3-EFDE-A1ABE754D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5" name="Freeform 63">
                <a:extLst>
                  <a:ext uri="{FF2B5EF4-FFF2-40B4-BE49-F238E27FC236}">
                    <a16:creationId xmlns:a16="http://schemas.microsoft.com/office/drawing/2014/main" id="{7AD25C82-F3C7-8DE3-5649-47491FCC2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6" name="Freeform 64">
                <a:extLst>
                  <a:ext uri="{FF2B5EF4-FFF2-40B4-BE49-F238E27FC236}">
                    <a16:creationId xmlns:a16="http://schemas.microsoft.com/office/drawing/2014/main" id="{81C00D38-01BB-A412-BB21-09DB02BD6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7" name="Freeform 65">
                <a:extLst>
                  <a:ext uri="{FF2B5EF4-FFF2-40B4-BE49-F238E27FC236}">
                    <a16:creationId xmlns:a16="http://schemas.microsoft.com/office/drawing/2014/main" id="{D278CCCE-D191-8F6A-55D9-A35499A80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8" name="Freeform 66">
                <a:extLst>
                  <a:ext uri="{FF2B5EF4-FFF2-40B4-BE49-F238E27FC236}">
                    <a16:creationId xmlns:a16="http://schemas.microsoft.com/office/drawing/2014/main" id="{E0109E06-ADE9-69BD-E309-A03516677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19" name="Freeform 67">
                <a:extLst>
                  <a:ext uri="{FF2B5EF4-FFF2-40B4-BE49-F238E27FC236}">
                    <a16:creationId xmlns:a16="http://schemas.microsoft.com/office/drawing/2014/main" id="{68AA41F4-34BF-376A-B71A-E4BAB14E4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220" name="AutoShape 68">
            <a:extLst>
              <a:ext uri="{FF2B5EF4-FFF2-40B4-BE49-F238E27FC236}">
                <a16:creationId xmlns:a16="http://schemas.microsoft.com/office/drawing/2014/main" id="{F75CC87E-B1EF-8358-C6EC-77619136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00600"/>
            <a:ext cx="4038600" cy="1828800"/>
          </a:xfrm>
          <a:prstGeom prst="cloudCallout">
            <a:avLst>
              <a:gd name="adj1" fmla="val -77907"/>
              <a:gd name="adj2" fmla="val -24130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/>
              <a:t>So basically we are done!  I can’t believe it’s so simple!  </a:t>
            </a:r>
          </a:p>
          <a:p>
            <a:pPr algn="ctr"/>
            <a:r>
              <a:rPr lang="en-US" altLang="zh-CN" sz="2000" b="1"/>
              <a:t>What’s the problem?</a:t>
            </a:r>
          </a:p>
        </p:txBody>
      </p:sp>
      <p:grpSp>
        <p:nvGrpSpPr>
          <p:cNvPr id="49221" name="Group 69">
            <a:extLst>
              <a:ext uri="{FF2B5EF4-FFF2-40B4-BE49-F238E27FC236}">
                <a16:creationId xmlns:a16="http://schemas.microsoft.com/office/drawing/2014/main" id="{6DD1E0FD-62DD-AC2E-53D8-83F1FE2837C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953000"/>
            <a:ext cx="2384425" cy="1543050"/>
            <a:chOff x="1303" y="1686"/>
            <a:chExt cx="2573" cy="1669"/>
          </a:xfrm>
        </p:grpSpPr>
        <p:grpSp>
          <p:nvGrpSpPr>
            <p:cNvPr id="49222" name="Group 70">
              <a:extLst>
                <a:ext uri="{FF2B5EF4-FFF2-40B4-BE49-F238E27FC236}">
                  <a16:creationId xmlns:a16="http://schemas.microsoft.com/office/drawing/2014/main" id="{75E01F9F-65E5-0FD3-AD79-FA9ACC41F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49223" name="Freeform 71">
                <a:extLst>
                  <a:ext uri="{FF2B5EF4-FFF2-40B4-BE49-F238E27FC236}">
                    <a16:creationId xmlns:a16="http://schemas.microsoft.com/office/drawing/2014/main" id="{2954ECE6-2CDB-E427-F7BC-BBA13FDAC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4" name="Rectangle 72">
                <a:extLst>
                  <a:ext uri="{FF2B5EF4-FFF2-40B4-BE49-F238E27FC236}">
                    <a16:creationId xmlns:a16="http://schemas.microsoft.com/office/drawing/2014/main" id="{E223A4A4-6A44-3EA7-E7FB-B9F5A6A17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5" name="Freeform 73">
                <a:extLst>
                  <a:ext uri="{FF2B5EF4-FFF2-40B4-BE49-F238E27FC236}">
                    <a16:creationId xmlns:a16="http://schemas.microsoft.com/office/drawing/2014/main" id="{4A14EEF3-6BA0-B7E4-B190-5033335FC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26" name="Freeform 74">
              <a:extLst>
                <a:ext uri="{FF2B5EF4-FFF2-40B4-BE49-F238E27FC236}">
                  <a16:creationId xmlns:a16="http://schemas.microsoft.com/office/drawing/2014/main" id="{86807914-0B8B-2489-5E0F-405EC3DC1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27" name="Group 75">
              <a:extLst>
                <a:ext uri="{FF2B5EF4-FFF2-40B4-BE49-F238E27FC236}">
                  <a16:creationId xmlns:a16="http://schemas.microsoft.com/office/drawing/2014/main" id="{866F8C4E-1CBE-086D-142A-04EB9F163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49228" name="Oval 76">
                <a:extLst>
                  <a:ext uri="{FF2B5EF4-FFF2-40B4-BE49-F238E27FC236}">
                    <a16:creationId xmlns:a16="http://schemas.microsoft.com/office/drawing/2014/main" id="{7AD3F5E5-9816-9E02-308D-F6C422DB4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29" name="Oval 77">
                <a:extLst>
                  <a:ext uri="{FF2B5EF4-FFF2-40B4-BE49-F238E27FC236}">
                    <a16:creationId xmlns:a16="http://schemas.microsoft.com/office/drawing/2014/main" id="{6F39DDDB-19A8-3429-3462-71C1CBC28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230" name="Group 78">
              <a:extLst>
                <a:ext uri="{FF2B5EF4-FFF2-40B4-BE49-F238E27FC236}">
                  <a16:creationId xmlns:a16="http://schemas.microsoft.com/office/drawing/2014/main" id="{B53B732B-8891-3A1B-B334-AA8517CF1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49231" name="Oval 79">
                <a:extLst>
                  <a:ext uri="{FF2B5EF4-FFF2-40B4-BE49-F238E27FC236}">
                    <a16:creationId xmlns:a16="http://schemas.microsoft.com/office/drawing/2014/main" id="{7FF94D5E-DF24-998C-75C8-9D2014F36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32" name="Oval 80">
                <a:extLst>
                  <a:ext uri="{FF2B5EF4-FFF2-40B4-BE49-F238E27FC236}">
                    <a16:creationId xmlns:a16="http://schemas.microsoft.com/office/drawing/2014/main" id="{6B7C1E65-CC67-718A-9B17-337BE3ED2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233" name="Group 81">
              <a:extLst>
                <a:ext uri="{FF2B5EF4-FFF2-40B4-BE49-F238E27FC236}">
                  <a16:creationId xmlns:a16="http://schemas.microsoft.com/office/drawing/2014/main" id="{F7B20FE3-3472-8402-59AF-4B0806470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49234" name="Group 82">
                <a:extLst>
                  <a:ext uri="{FF2B5EF4-FFF2-40B4-BE49-F238E27FC236}">
                    <a16:creationId xmlns:a16="http://schemas.microsoft.com/office/drawing/2014/main" id="{4FA5574E-3251-0D26-7544-3C4374240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49235" name="Freeform 83">
                  <a:extLst>
                    <a:ext uri="{FF2B5EF4-FFF2-40B4-BE49-F238E27FC236}">
                      <a16:creationId xmlns:a16="http://schemas.microsoft.com/office/drawing/2014/main" id="{3E2A45DE-1DBB-ABC4-64D0-7A7435127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36" name="Freeform 84">
                  <a:extLst>
                    <a:ext uri="{FF2B5EF4-FFF2-40B4-BE49-F238E27FC236}">
                      <a16:creationId xmlns:a16="http://schemas.microsoft.com/office/drawing/2014/main" id="{B84D8BD9-D552-82EE-4FEF-F1CCCAF92C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9237" name="Group 85">
                  <a:extLst>
                    <a:ext uri="{FF2B5EF4-FFF2-40B4-BE49-F238E27FC236}">
                      <a16:creationId xmlns:a16="http://schemas.microsoft.com/office/drawing/2014/main" id="{4D0F1041-D552-C1C8-6054-022BCB42BB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49238" name="Freeform 86">
                    <a:extLst>
                      <a:ext uri="{FF2B5EF4-FFF2-40B4-BE49-F238E27FC236}">
                        <a16:creationId xmlns:a16="http://schemas.microsoft.com/office/drawing/2014/main" id="{0EE4026A-D56C-473F-3CD1-A5979CC843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9239" name="Group 87">
                    <a:extLst>
                      <a:ext uri="{FF2B5EF4-FFF2-40B4-BE49-F238E27FC236}">
                        <a16:creationId xmlns:a16="http://schemas.microsoft.com/office/drawing/2014/main" id="{9ABC2B88-A10A-F19B-0A12-6C9219058B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49240" name="Freeform 88">
                      <a:extLst>
                        <a:ext uri="{FF2B5EF4-FFF2-40B4-BE49-F238E27FC236}">
                          <a16:creationId xmlns:a16="http://schemas.microsoft.com/office/drawing/2014/main" id="{525D24A1-1818-04D6-4591-8A80EDF8AC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241" name="Freeform 89">
                      <a:extLst>
                        <a:ext uri="{FF2B5EF4-FFF2-40B4-BE49-F238E27FC236}">
                          <a16:creationId xmlns:a16="http://schemas.microsoft.com/office/drawing/2014/main" id="{E1D74CB3-C33E-901A-A61C-039D75ADB2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9242" name="Freeform 90">
                  <a:extLst>
                    <a:ext uri="{FF2B5EF4-FFF2-40B4-BE49-F238E27FC236}">
                      <a16:creationId xmlns:a16="http://schemas.microsoft.com/office/drawing/2014/main" id="{F104C7DC-5FA1-7338-D341-9BBC715D30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43" name="Freeform 91">
                  <a:extLst>
                    <a:ext uri="{FF2B5EF4-FFF2-40B4-BE49-F238E27FC236}">
                      <a16:creationId xmlns:a16="http://schemas.microsoft.com/office/drawing/2014/main" id="{6B4957C5-06C8-6013-5245-AD55CBEA86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9244" name="Group 92">
                  <a:extLst>
                    <a:ext uri="{FF2B5EF4-FFF2-40B4-BE49-F238E27FC236}">
                      <a16:creationId xmlns:a16="http://schemas.microsoft.com/office/drawing/2014/main" id="{9F9CA0A1-3B9D-0AFA-B861-9719E88F5B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49245" name="Freeform 93">
                    <a:extLst>
                      <a:ext uri="{FF2B5EF4-FFF2-40B4-BE49-F238E27FC236}">
                        <a16:creationId xmlns:a16="http://schemas.microsoft.com/office/drawing/2014/main" id="{A492F429-965F-2628-526E-A6B211090C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6" name="Freeform 94">
                    <a:extLst>
                      <a:ext uri="{FF2B5EF4-FFF2-40B4-BE49-F238E27FC236}">
                        <a16:creationId xmlns:a16="http://schemas.microsoft.com/office/drawing/2014/main" id="{E8653387-0558-9F57-3B13-E20F306E6F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7" name="Freeform 95">
                    <a:extLst>
                      <a:ext uri="{FF2B5EF4-FFF2-40B4-BE49-F238E27FC236}">
                        <a16:creationId xmlns:a16="http://schemas.microsoft.com/office/drawing/2014/main" id="{67BC3893-6870-52B8-437B-73060CFEE7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48" name="Group 96">
                  <a:extLst>
                    <a:ext uri="{FF2B5EF4-FFF2-40B4-BE49-F238E27FC236}">
                      <a16:creationId xmlns:a16="http://schemas.microsoft.com/office/drawing/2014/main" id="{88B3C95F-BAD0-29A0-CFB4-963E39C0C8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49249" name="Freeform 97">
                    <a:extLst>
                      <a:ext uri="{FF2B5EF4-FFF2-40B4-BE49-F238E27FC236}">
                        <a16:creationId xmlns:a16="http://schemas.microsoft.com/office/drawing/2014/main" id="{68406DF0-BE6C-67AB-8AA3-E11CECAB97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50" name="Freeform 98">
                    <a:extLst>
                      <a:ext uri="{FF2B5EF4-FFF2-40B4-BE49-F238E27FC236}">
                        <a16:creationId xmlns:a16="http://schemas.microsoft.com/office/drawing/2014/main" id="{B1F7DCD0-9723-6CCA-3498-379111FF1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251" name="Freeform 99">
                  <a:extLst>
                    <a:ext uri="{FF2B5EF4-FFF2-40B4-BE49-F238E27FC236}">
                      <a16:creationId xmlns:a16="http://schemas.microsoft.com/office/drawing/2014/main" id="{F7FA77BE-69D9-D152-8111-89C44A96E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9252" name="Freeform 100">
                <a:extLst>
                  <a:ext uri="{FF2B5EF4-FFF2-40B4-BE49-F238E27FC236}">
                    <a16:creationId xmlns:a16="http://schemas.microsoft.com/office/drawing/2014/main" id="{4E77C39F-C92B-FF6B-0925-48CB04030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53" name="Freeform 101">
                <a:extLst>
                  <a:ext uri="{FF2B5EF4-FFF2-40B4-BE49-F238E27FC236}">
                    <a16:creationId xmlns:a16="http://schemas.microsoft.com/office/drawing/2014/main" id="{B45C958A-7AC1-B3CC-2337-815FB1D7F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254" name="Group 102">
              <a:extLst>
                <a:ext uri="{FF2B5EF4-FFF2-40B4-BE49-F238E27FC236}">
                  <a16:creationId xmlns:a16="http://schemas.microsoft.com/office/drawing/2014/main" id="{2766F82A-EA0A-C563-8922-467DDDDE95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49255" name="Group 103">
                <a:extLst>
                  <a:ext uri="{FF2B5EF4-FFF2-40B4-BE49-F238E27FC236}">
                    <a16:creationId xmlns:a16="http://schemas.microsoft.com/office/drawing/2014/main" id="{A568FFE7-48DD-227D-3885-36EE960857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49256" name="Freeform 104">
                  <a:extLst>
                    <a:ext uri="{FF2B5EF4-FFF2-40B4-BE49-F238E27FC236}">
                      <a16:creationId xmlns:a16="http://schemas.microsoft.com/office/drawing/2014/main" id="{55FEB252-BBDF-5C70-2C51-96F700E291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57" name="Freeform 105">
                  <a:extLst>
                    <a:ext uri="{FF2B5EF4-FFF2-40B4-BE49-F238E27FC236}">
                      <a16:creationId xmlns:a16="http://schemas.microsoft.com/office/drawing/2014/main" id="{95AE9E74-FEF9-D3E6-99BD-079FB87FB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58" name="Freeform 106">
                  <a:extLst>
                    <a:ext uri="{FF2B5EF4-FFF2-40B4-BE49-F238E27FC236}">
                      <a16:creationId xmlns:a16="http://schemas.microsoft.com/office/drawing/2014/main" id="{8FC759B1-0C7E-BB3E-6617-23F3B83B7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59" name="Freeform 107">
                  <a:extLst>
                    <a:ext uri="{FF2B5EF4-FFF2-40B4-BE49-F238E27FC236}">
                      <a16:creationId xmlns:a16="http://schemas.microsoft.com/office/drawing/2014/main" id="{D1BFEC8F-ABDE-A811-8C67-62C30FB965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60" name="Freeform 108">
                  <a:extLst>
                    <a:ext uri="{FF2B5EF4-FFF2-40B4-BE49-F238E27FC236}">
                      <a16:creationId xmlns:a16="http://schemas.microsoft.com/office/drawing/2014/main" id="{C4B9BA01-1023-5C1F-2BA1-1D74D17D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61" name="Group 109">
                <a:extLst>
                  <a:ext uri="{FF2B5EF4-FFF2-40B4-BE49-F238E27FC236}">
                    <a16:creationId xmlns:a16="http://schemas.microsoft.com/office/drawing/2014/main" id="{92038C63-68C1-4271-4DF9-8C33E01CE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49262" name="Oval 110">
                  <a:extLst>
                    <a:ext uri="{FF2B5EF4-FFF2-40B4-BE49-F238E27FC236}">
                      <a16:creationId xmlns:a16="http://schemas.microsoft.com/office/drawing/2014/main" id="{F9CF4745-4AB2-5BD3-E631-A2617BF59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63" name="Oval 111">
                  <a:extLst>
                    <a:ext uri="{FF2B5EF4-FFF2-40B4-BE49-F238E27FC236}">
                      <a16:creationId xmlns:a16="http://schemas.microsoft.com/office/drawing/2014/main" id="{830AC15C-21F8-BC7D-4282-9F368003E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264" name="Group 112">
                <a:extLst>
                  <a:ext uri="{FF2B5EF4-FFF2-40B4-BE49-F238E27FC236}">
                    <a16:creationId xmlns:a16="http://schemas.microsoft.com/office/drawing/2014/main" id="{DF2D7C78-20A6-263C-B48A-3660B305B4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49265" name="Oval 113">
                  <a:extLst>
                    <a:ext uri="{FF2B5EF4-FFF2-40B4-BE49-F238E27FC236}">
                      <a16:creationId xmlns:a16="http://schemas.microsoft.com/office/drawing/2014/main" id="{B59E81D3-1C6F-93D7-B5DB-08AC7BC87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66" name="Oval 114">
                  <a:extLst>
                    <a:ext uri="{FF2B5EF4-FFF2-40B4-BE49-F238E27FC236}">
                      <a16:creationId xmlns:a16="http://schemas.microsoft.com/office/drawing/2014/main" id="{EC783C67-B889-B25A-6528-3EF8ED9FE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9267" name="Freeform 115">
              <a:extLst>
                <a:ext uri="{FF2B5EF4-FFF2-40B4-BE49-F238E27FC236}">
                  <a16:creationId xmlns:a16="http://schemas.microsoft.com/office/drawing/2014/main" id="{EA37B5C2-6695-40C2-EFEC-4010DCE6E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268" name="Group 116">
              <a:extLst>
                <a:ext uri="{FF2B5EF4-FFF2-40B4-BE49-F238E27FC236}">
                  <a16:creationId xmlns:a16="http://schemas.microsoft.com/office/drawing/2014/main" id="{A9E49457-C9F9-06D6-166F-1DF52D5CFD0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49269" name="Freeform 117">
                <a:extLst>
                  <a:ext uri="{FF2B5EF4-FFF2-40B4-BE49-F238E27FC236}">
                    <a16:creationId xmlns:a16="http://schemas.microsoft.com/office/drawing/2014/main" id="{FC96A738-D51F-42DC-0D90-4890ABEFB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0" name="Freeform 118">
                <a:extLst>
                  <a:ext uri="{FF2B5EF4-FFF2-40B4-BE49-F238E27FC236}">
                    <a16:creationId xmlns:a16="http://schemas.microsoft.com/office/drawing/2014/main" id="{B9AA89CD-18FD-35A4-00BA-DA498C25E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1" name="Freeform 119">
                <a:extLst>
                  <a:ext uri="{FF2B5EF4-FFF2-40B4-BE49-F238E27FC236}">
                    <a16:creationId xmlns:a16="http://schemas.microsoft.com/office/drawing/2014/main" id="{9587F089-0FC5-543C-E165-2251FACE5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2" name="Freeform 120">
                <a:extLst>
                  <a:ext uri="{FF2B5EF4-FFF2-40B4-BE49-F238E27FC236}">
                    <a16:creationId xmlns:a16="http://schemas.microsoft.com/office/drawing/2014/main" id="{5FF70E88-48CB-2AE3-C15C-7E4D2565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3" name="Freeform 121">
                <a:extLst>
                  <a:ext uri="{FF2B5EF4-FFF2-40B4-BE49-F238E27FC236}">
                    <a16:creationId xmlns:a16="http://schemas.microsoft.com/office/drawing/2014/main" id="{D0B67315-343D-B430-943C-D4A03FBE4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4" name="Freeform 122">
                <a:extLst>
                  <a:ext uri="{FF2B5EF4-FFF2-40B4-BE49-F238E27FC236}">
                    <a16:creationId xmlns:a16="http://schemas.microsoft.com/office/drawing/2014/main" id="{C9B6A292-A5AA-D3D1-B961-96F679D1C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5" name="Freeform 123">
                <a:extLst>
                  <a:ext uri="{FF2B5EF4-FFF2-40B4-BE49-F238E27FC236}">
                    <a16:creationId xmlns:a16="http://schemas.microsoft.com/office/drawing/2014/main" id="{99A48193-49B7-D3D0-6846-819DFF702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6" name="Freeform 124">
                <a:extLst>
                  <a:ext uri="{FF2B5EF4-FFF2-40B4-BE49-F238E27FC236}">
                    <a16:creationId xmlns:a16="http://schemas.microsoft.com/office/drawing/2014/main" id="{76E938B8-F758-A0DC-7515-DBE6CAEDB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7" name="Freeform 125">
                <a:extLst>
                  <a:ext uri="{FF2B5EF4-FFF2-40B4-BE49-F238E27FC236}">
                    <a16:creationId xmlns:a16="http://schemas.microsoft.com/office/drawing/2014/main" id="{F81FCED4-054D-0147-842E-C7ECE8377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8" name="Freeform 126">
                <a:extLst>
                  <a:ext uri="{FF2B5EF4-FFF2-40B4-BE49-F238E27FC236}">
                    <a16:creationId xmlns:a16="http://schemas.microsoft.com/office/drawing/2014/main" id="{EE4BD457-EE1D-1A92-8CCB-CAC61B88C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79" name="Freeform 127">
                <a:extLst>
                  <a:ext uri="{FF2B5EF4-FFF2-40B4-BE49-F238E27FC236}">
                    <a16:creationId xmlns:a16="http://schemas.microsoft.com/office/drawing/2014/main" id="{660B15F9-C347-9BC0-1372-F4CB42592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0" name="Freeform 128">
                <a:extLst>
                  <a:ext uri="{FF2B5EF4-FFF2-40B4-BE49-F238E27FC236}">
                    <a16:creationId xmlns:a16="http://schemas.microsoft.com/office/drawing/2014/main" id="{A5EAB908-7FB5-2822-C550-700CD6C17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1" name="Freeform 129">
                <a:extLst>
                  <a:ext uri="{FF2B5EF4-FFF2-40B4-BE49-F238E27FC236}">
                    <a16:creationId xmlns:a16="http://schemas.microsoft.com/office/drawing/2014/main" id="{0A71BAAA-4EF5-C158-E328-E41DFFEB5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2" name="Freeform 130">
                <a:extLst>
                  <a:ext uri="{FF2B5EF4-FFF2-40B4-BE49-F238E27FC236}">
                    <a16:creationId xmlns:a16="http://schemas.microsoft.com/office/drawing/2014/main" id="{021A92D9-F30E-6F8A-922B-D9007597A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3" name="Freeform 131">
                <a:extLst>
                  <a:ext uri="{FF2B5EF4-FFF2-40B4-BE49-F238E27FC236}">
                    <a16:creationId xmlns:a16="http://schemas.microsoft.com/office/drawing/2014/main" id="{640AE368-F4BD-63E6-7570-86D21A1CA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4" name="Freeform 132">
                <a:extLst>
                  <a:ext uri="{FF2B5EF4-FFF2-40B4-BE49-F238E27FC236}">
                    <a16:creationId xmlns:a16="http://schemas.microsoft.com/office/drawing/2014/main" id="{09CABCB8-4FB3-E8AF-F43F-3D75F3888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5" name="Freeform 133">
                <a:extLst>
                  <a:ext uri="{FF2B5EF4-FFF2-40B4-BE49-F238E27FC236}">
                    <a16:creationId xmlns:a16="http://schemas.microsoft.com/office/drawing/2014/main" id="{7AA7FEA1-F71D-BC0D-E07B-5CCD3A25EC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6" name="Freeform 134">
                <a:extLst>
                  <a:ext uri="{FF2B5EF4-FFF2-40B4-BE49-F238E27FC236}">
                    <a16:creationId xmlns:a16="http://schemas.microsoft.com/office/drawing/2014/main" id="{B8200D9B-E84D-F116-76E3-D36FE58A7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7" name="Freeform 135">
                <a:extLst>
                  <a:ext uri="{FF2B5EF4-FFF2-40B4-BE49-F238E27FC236}">
                    <a16:creationId xmlns:a16="http://schemas.microsoft.com/office/drawing/2014/main" id="{275C24F6-F304-08CB-BD6F-4109051D6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8" name="Freeform 136">
                <a:extLst>
                  <a:ext uri="{FF2B5EF4-FFF2-40B4-BE49-F238E27FC236}">
                    <a16:creationId xmlns:a16="http://schemas.microsoft.com/office/drawing/2014/main" id="{9CA23E08-C392-06D7-38AD-B4F1C70AF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89" name="Freeform 137">
                <a:extLst>
                  <a:ext uri="{FF2B5EF4-FFF2-40B4-BE49-F238E27FC236}">
                    <a16:creationId xmlns:a16="http://schemas.microsoft.com/office/drawing/2014/main" id="{69933454-FED3-B6C3-5844-7C7AFFF4B0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90" name="Freeform 138">
                <a:extLst>
                  <a:ext uri="{FF2B5EF4-FFF2-40B4-BE49-F238E27FC236}">
                    <a16:creationId xmlns:a16="http://schemas.microsoft.com/office/drawing/2014/main" id="{4BA6FD33-E7B5-D939-2F56-8723CB158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291" name="AutoShape 139">
            <a:extLst>
              <a:ext uri="{FF2B5EF4-FFF2-40B4-BE49-F238E27FC236}">
                <a16:creationId xmlns:a16="http://schemas.microsoft.com/office/drawing/2014/main" id="{F52102D3-CC40-6911-0CBA-546EE4BC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3810000" cy="1447800"/>
          </a:xfrm>
          <a:prstGeom prst="cloudCallout">
            <a:avLst>
              <a:gd name="adj1" fmla="val 78500"/>
              <a:gd name="adj2" fmla="val -16995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/>
              <a:t>Oh yeah?  Who tells you that the method is </a:t>
            </a:r>
            <a:r>
              <a:rPr lang="en-US" altLang="zh-CN" sz="2000" b="1">
                <a:solidFill>
                  <a:srgbClr val="FF3300"/>
                </a:solidFill>
              </a:rPr>
              <a:t>convergent</a:t>
            </a:r>
            <a:r>
              <a:rPr lang="en-US" altLang="zh-CN" sz="2000" b="1"/>
              <a:t>?</a:t>
            </a:r>
          </a:p>
        </p:txBody>
      </p:sp>
      <p:grpSp>
        <p:nvGrpSpPr>
          <p:cNvPr id="49293" name="Group 141">
            <a:extLst>
              <a:ext uri="{FF2B5EF4-FFF2-40B4-BE49-F238E27FC236}">
                <a16:creationId xmlns:a16="http://schemas.microsoft.com/office/drawing/2014/main" id="{270F7703-A020-27B5-C1B3-08D1F11DED0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724400"/>
            <a:ext cx="6477000" cy="1752600"/>
            <a:chOff x="840" y="912"/>
            <a:chExt cx="4080" cy="1104"/>
          </a:xfrm>
        </p:grpSpPr>
        <p:sp>
          <p:nvSpPr>
            <p:cNvPr id="49294" name="AutoShape 142">
              <a:extLst>
                <a:ext uri="{FF2B5EF4-FFF2-40B4-BE49-F238E27FC236}">
                  <a16:creationId xmlns:a16="http://schemas.microsoft.com/office/drawing/2014/main" id="{84A3E750-30AE-86BA-1EE3-137E124C5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" y="912"/>
              <a:ext cx="4080" cy="1104"/>
            </a:xfrm>
            <a:prstGeom prst="wedgeRoundRectCallout">
              <a:avLst>
                <a:gd name="adj1" fmla="val -46764"/>
                <a:gd name="adj2" fmla="val 3034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49295" name="Rectangle 143">
              <a:extLst>
                <a:ext uri="{FF2B5EF4-FFF2-40B4-BE49-F238E27FC236}">
                  <a16:creationId xmlns:a16="http://schemas.microsoft.com/office/drawing/2014/main" id="{FE8E7FC3-8190-48BE-14BC-84DC39C88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60"/>
              <a:ext cx="3806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迭代法是一种逐次逼近法，其基本思想</a:t>
              </a:r>
            </a:p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是将隐式方程归结为一组显式的计算公式，</a:t>
              </a:r>
            </a:p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就是说，迭代过程实质上是一个逐步显示化</a:t>
              </a:r>
            </a:p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的过程。</a:t>
              </a:r>
            </a:p>
          </p:txBody>
        </p:sp>
      </p:grpSp>
      <p:grpSp>
        <p:nvGrpSpPr>
          <p:cNvPr id="49298" name="Group 146">
            <a:extLst>
              <a:ext uri="{FF2B5EF4-FFF2-40B4-BE49-F238E27FC236}">
                <a16:creationId xmlns:a16="http://schemas.microsoft.com/office/drawing/2014/main" id="{E24D4A86-79D0-727C-2CD7-B7AD499DE02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90800"/>
            <a:ext cx="7010400" cy="2168525"/>
            <a:chOff x="1056" y="1872"/>
            <a:chExt cx="4416" cy="1366"/>
          </a:xfrm>
        </p:grpSpPr>
        <p:sp>
          <p:nvSpPr>
            <p:cNvPr id="49167" name="Text Box 15">
              <a:extLst>
                <a:ext uri="{FF2B5EF4-FFF2-40B4-BE49-F238E27FC236}">
                  <a16:creationId xmlns:a16="http://schemas.microsoft.com/office/drawing/2014/main" id="{75A7C3CE-6120-AFFD-ECA7-1562E8085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872"/>
              <a:ext cx="4416" cy="1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从一个初值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b="1" baseline="-25000">
                  <a:ea typeface="楷体_GB2312" pitchFamily="49" charset="-122"/>
                </a:rPr>
                <a:t>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出发，计算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baseline="-25000">
                  <a:ea typeface="楷体_GB2312" pitchFamily="49" charset="-122"/>
                </a:rPr>
                <a:t>1</a:t>
              </a:r>
              <a:r>
                <a:rPr kumimoji="1" lang="en-US" altLang="zh-CN" b="1">
                  <a:ea typeface="楷体_GB2312" pitchFamily="49" charset="-122"/>
                </a:rPr>
                <a:t> =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baseline="-25000">
                  <a:ea typeface="楷体_GB2312" pitchFamily="49" charset="-122"/>
                </a:rPr>
                <a:t>0</a:t>
              </a:r>
              <a:r>
                <a:rPr kumimoji="1" lang="en-US" altLang="zh-CN" b="1">
                  <a:ea typeface="楷体_GB2312" pitchFamily="49" charset="-122"/>
                </a:rPr>
                <a:t>), 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baseline="-25000">
                  <a:ea typeface="楷体_GB2312" pitchFamily="49" charset="-122"/>
                </a:rPr>
                <a:t>2</a:t>
              </a:r>
              <a:r>
                <a:rPr kumimoji="1" lang="en-US" altLang="zh-CN" b="1">
                  <a:ea typeface="楷体_GB2312" pitchFamily="49" charset="-122"/>
                </a:rPr>
                <a:t> =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baseline="-25000">
                  <a:ea typeface="楷体_GB2312" pitchFamily="49" charset="-122"/>
                </a:rPr>
                <a:t>1</a:t>
              </a:r>
              <a:r>
                <a:rPr kumimoji="1" lang="en-US" altLang="zh-CN" b="1">
                  <a:ea typeface="楷体_GB2312" pitchFamily="49" charset="-122"/>
                </a:rPr>
                <a:t>), …, </a:t>
              </a:r>
              <a:r>
                <a:rPr kumimoji="1" lang="en-US" altLang="zh-CN" b="1" i="1">
                  <a:solidFill>
                    <a:srgbClr val="0066FF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="1" i="1" baseline="-25000">
                  <a:solidFill>
                    <a:srgbClr val="0066FF"/>
                  </a:solidFill>
                  <a:ea typeface="楷体_GB2312" pitchFamily="49" charset="-122"/>
                </a:rPr>
                <a:t>k</a:t>
              </a:r>
              <a:r>
                <a:rPr kumimoji="1" lang="en-US" altLang="zh-CN" b="1" baseline="-25000">
                  <a:solidFill>
                    <a:srgbClr val="0066FF"/>
                  </a:solidFill>
                  <a:ea typeface="楷体_GB2312" pitchFamily="49" charset="-122"/>
                </a:rPr>
                <a:t>+1</a:t>
              </a:r>
              <a:r>
                <a:rPr kumimoji="1" lang="en-US" altLang="zh-CN" b="1">
                  <a:solidFill>
                    <a:srgbClr val="0066FF"/>
                  </a:solidFill>
                  <a:ea typeface="楷体_GB2312" pitchFamily="49" charset="-122"/>
                </a:rPr>
                <a:t> = </a:t>
              </a:r>
              <a:r>
                <a:rPr lang="en-US" altLang="zh-CN">
                  <a:solidFill>
                    <a:srgbClr val="0066FF"/>
                  </a:solidFill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solidFill>
                    <a:srgbClr val="0066FF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b="1" i="1">
                  <a:solidFill>
                    <a:srgbClr val="0066FF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b="1" i="1" baseline="-25000">
                  <a:solidFill>
                    <a:srgbClr val="0066FF"/>
                  </a:solidFill>
                  <a:ea typeface="楷体_GB2312" pitchFamily="49" charset="-122"/>
                </a:rPr>
                <a:t>k</a:t>
              </a:r>
              <a:r>
                <a:rPr kumimoji="1" lang="en-US" altLang="zh-CN" b="1">
                  <a:solidFill>
                    <a:srgbClr val="0066FF"/>
                  </a:solidFill>
                  <a:ea typeface="楷体_GB2312" pitchFamily="49" charset="-122"/>
                </a:rPr>
                <a:t>), …</a:t>
              </a:r>
              <a:r>
                <a:rPr kumimoji="1" lang="en-US" altLang="zh-CN" b="1">
                  <a:ea typeface="楷体_GB2312" pitchFamily="49" charset="-122"/>
                </a:rPr>
                <a:t> </a:t>
              </a:r>
              <a:r>
                <a:rPr kumimoji="1" lang="zh-CN" altLang="en-US" b="1">
                  <a:ea typeface="楷体_GB2312" pitchFamily="49" charset="-122"/>
                </a:rPr>
                <a:t>若              收敛，即存在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* </a:t>
              </a:r>
              <a:r>
                <a:rPr kumimoji="1" lang="zh-CN" altLang="en-US" b="1">
                  <a:ea typeface="楷体_GB2312" pitchFamily="49" charset="-122"/>
                </a:rPr>
                <a:t>使得</a:t>
              </a:r>
            </a:p>
            <a:p>
              <a:pPr>
                <a:lnSpc>
                  <a:spcPct val="110000"/>
                </a:lnSpc>
              </a:pPr>
              <a:r>
                <a:rPr kumimoji="1" lang="zh-CN" altLang="en-US" sz="2800">
                  <a:ea typeface="楷体_GB2312" pitchFamily="49" charset="-122"/>
                </a:rPr>
                <a:t>              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，且 </a:t>
              </a:r>
              <a:r>
                <a:rPr lang="zh-CN" altLang="en-US" b="1">
                  <a:sym typeface="Symbol" panose="05050102010706020507" pitchFamily="18" charset="2"/>
                </a:rPr>
                <a:t></a:t>
              </a:r>
              <a:r>
                <a:rPr kumimoji="1" lang="zh-CN" altLang="en-US" b="1" i="1">
                  <a:ea typeface="楷体_GB2312" pitchFamily="49" charset="-122"/>
                </a:rPr>
                <a:t>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连续，则由                 可知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* =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* )</a:t>
              </a:r>
              <a:r>
                <a:rPr kumimoji="1" lang="zh-CN" altLang="en-US" b="1">
                  <a:ea typeface="楷体_GB2312" pitchFamily="49" charset="-122"/>
                </a:rPr>
                <a:t>，即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* </a:t>
              </a:r>
              <a:r>
                <a:rPr kumimoji="1" lang="zh-CN" altLang="en-US" b="1">
                  <a:ea typeface="楷体_GB2312" pitchFamily="49" charset="-122"/>
                </a:rPr>
                <a:t>是</a:t>
              </a:r>
              <a:r>
                <a:rPr lang="zh-CN" altLang="en-US" b="1">
                  <a:sym typeface="Symbol" panose="05050102010706020507" pitchFamily="18" charset="2"/>
                </a:rPr>
                <a:t></a:t>
              </a:r>
              <a:r>
                <a:rPr kumimoji="1" lang="zh-CN" altLang="en-US" b="1" i="1">
                  <a:ea typeface="楷体_GB2312" pitchFamily="49" charset="-122"/>
                </a:rPr>
                <a:t> </a:t>
              </a:r>
              <a:r>
                <a:rPr kumimoji="1" lang="zh-CN" altLang="en-US" b="1">
                  <a:ea typeface="楷体_GB2312" pitchFamily="49" charset="-122"/>
                </a:rPr>
                <a:t>的不动点，也就是</a:t>
              </a:r>
              <a:r>
                <a:rPr kumimoji="1" lang="en-US" altLang="zh-CN" b="1" i="1">
                  <a:ea typeface="楷体_GB2312" pitchFamily="49" charset="-122"/>
                </a:rPr>
                <a:t>f</a:t>
              </a:r>
              <a:r>
                <a:rPr kumimoji="1" lang="en-US" altLang="zh-CN" b="1">
                  <a:ea typeface="楷体_GB2312" pitchFamily="49" charset="-122"/>
                </a:rPr>
                <a:t> =0</a:t>
              </a:r>
              <a:r>
                <a:rPr kumimoji="1" lang="zh-CN" altLang="en-US" b="1">
                  <a:ea typeface="楷体_GB2312" pitchFamily="49" charset="-122"/>
                </a:rPr>
                <a:t>的根。</a:t>
              </a:r>
            </a:p>
          </p:txBody>
        </p:sp>
        <p:graphicFrame>
          <p:nvGraphicFramePr>
            <p:cNvPr id="49168" name="Object 16">
              <a:extLst>
                <a:ext uri="{FF2B5EF4-FFF2-40B4-BE49-F238E27FC236}">
                  <a16:creationId xmlns:a16="http://schemas.microsoft.com/office/drawing/2014/main" id="{95DDF9D4-F056-0F8E-A17D-1CB44642BC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112"/>
            <a:ext cx="57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58720" imgH="279360" progId="Equation.DSMT4">
                    <p:embed/>
                  </p:oleObj>
                </mc:Choice>
                <mc:Fallback>
                  <p:oleObj name="Equation" r:id="rId7" imgW="558720" imgH="27936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12"/>
                          <a:ext cx="57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17">
              <a:extLst>
                <a:ext uri="{FF2B5EF4-FFF2-40B4-BE49-F238E27FC236}">
                  <a16:creationId xmlns:a16="http://schemas.microsoft.com/office/drawing/2014/main" id="{38CE56EC-6D42-A50B-9976-D18CBA68AE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00"/>
            <a:ext cx="8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87320" imgH="279360" progId="Equation.DSMT4">
                    <p:embed/>
                  </p:oleObj>
                </mc:Choice>
                <mc:Fallback>
                  <p:oleObj name="Equation" r:id="rId9" imgW="787320" imgH="27936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00"/>
                          <a:ext cx="88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0" name="Object 18">
              <a:extLst>
                <a:ext uri="{FF2B5EF4-FFF2-40B4-BE49-F238E27FC236}">
                  <a16:creationId xmlns:a16="http://schemas.microsoft.com/office/drawing/2014/main" id="{B9909389-19C7-3ABF-45AC-772D2AF02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2" y="2448"/>
            <a:ext cx="161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95280" imgH="279360" progId="Equation.DSMT4">
                    <p:embed/>
                  </p:oleObj>
                </mc:Choice>
                <mc:Fallback>
                  <p:oleObj name="Equation" r:id="rId11" imgW="1295280" imgH="27936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2448"/>
                          <a:ext cx="161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9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9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6" grpId="0" autoUpdateAnimBg="0"/>
      <p:bldP spid="49157" grpId="0" autoUpdateAnimBg="0"/>
      <p:bldP spid="49161" grpId="0" animBg="1" autoUpdateAnimBg="0"/>
      <p:bldP spid="49162" grpId="0" animBg="1" autoUpdateAnimBg="0"/>
      <p:bldP spid="49220" grpId="0" animBg="1" autoUpdateAnimBg="0"/>
      <p:bldP spid="4929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27" name="Group 23">
            <a:extLst>
              <a:ext uri="{FF2B5EF4-FFF2-40B4-BE49-F238E27FC236}">
                <a16:creationId xmlns:a16="http://schemas.microsoft.com/office/drawing/2014/main" id="{3F852957-71BB-BF95-1B61-9FE24B71836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305800" cy="1041400"/>
            <a:chOff x="240" y="288"/>
            <a:chExt cx="5232" cy="656"/>
          </a:xfrm>
        </p:grpSpPr>
        <p:sp>
          <p:nvSpPr>
            <p:cNvPr id="72706" name="Rectangle 2">
              <a:extLst>
                <a:ext uri="{FF2B5EF4-FFF2-40B4-BE49-F238E27FC236}">
                  <a16:creationId xmlns:a16="http://schemas.microsoft.com/office/drawing/2014/main" id="{550FD5A3-6C06-AB13-F384-CE650C1A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5232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04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设              （此方程在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[1, 2]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中有唯一根），   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用不同的方法将它变换成等价的方程。</a:t>
              </a:r>
            </a:p>
          </p:txBody>
        </p:sp>
        <p:graphicFrame>
          <p:nvGraphicFramePr>
            <p:cNvPr id="72707" name="Object 3">
              <a:extLst>
                <a:ext uri="{FF2B5EF4-FFF2-40B4-BE49-F238E27FC236}">
                  <a16:creationId xmlns:a16="http://schemas.microsoft.com/office/drawing/2014/main" id="{616B8CB6-4063-C4C7-51FB-A3C5DDADC8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84"/>
            <a:ext cx="134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74640" imgH="228600" progId="Equation.DSMT4">
                    <p:embed/>
                  </p:oleObj>
                </mc:Choice>
                <mc:Fallback>
                  <p:oleObj name="Equation" r:id="rId6" imgW="157464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84"/>
                          <a:ext cx="1344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3" name="Rectangle 9">
            <a:extLst>
              <a:ext uri="{FF2B5EF4-FFF2-40B4-BE49-F238E27FC236}">
                <a16:creationId xmlns:a16="http://schemas.microsoft.com/office/drawing/2014/main" id="{80F13A58-63D7-5339-3856-7DAB8200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490663"/>
            <a:ext cx="671512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72733" name="Group 29">
            <a:extLst>
              <a:ext uri="{FF2B5EF4-FFF2-40B4-BE49-F238E27FC236}">
                <a16:creationId xmlns:a16="http://schemas.microsoft.com/office/drawing/2014/main" id="{0F8D2E0F-F95C-BFD5-5F6B-066F10A353D2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035175"/>
            <a:ext cx="3406775" cy="708025"/>
            <a:chOff x="838" y="1234"/>
            <a:chExt cx="2146" cy="446"/>
          </a:xfrm>
        </p:grpSpPr>
        <p:graphicFrame>
          <p:nvGraphicFramePr>
            <p:cNvPr id="72709" name="Object 5">
              <a:extLst>
                <a:ext uri="{FF2B5EF4-FFF2-40B4-BE49-F238E27FC236}">
                  <a16:creationId xmlns:a16="http://schemas.microsoft.com/office/drawing/2014/main" id="{45445085-83F3-5235-BFD0-9CAE982EDE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234"/>
            <a:ext cx="1544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85720" imgH="431640" progId="Equation.DSMT4">
                    <p:embed/>
                  </p:oleObj>
                </mc:Choice>
                <mc:Fallback>
                  <p:oleObj name="Equation" r:id="rId8" imgW="148572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34"/>
                          <a:ext cx="1544" cy="4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Rectangle 10">
              <a:extLst>
                <a:ext uri="{FF2B5EF4-FFF2-40B4-BE49-F238E27FC236}">
                  <a16:creationId xmlns:a16="http://schemas.microsoft.com/office/drawing/2014/main" id="{7F5FE4AA-EA3C-D1C8-6955-EB91806C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365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72732" name="Group 28">
            <a:extLst>
              <a:ext uri="{FF2B5EF4-FFF2-40B4-BE49-F238E27FC236}">
                <a16:creationId xmlns:a16="http://schemas.microsoft.com/office/drawing/2014/main" id="{CE0A1A74-E2EF-2457-6270-66D9E0154DFB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2738438"/>
            <a:ext cx="3416300" cy="677862"/>
            <a:chOff x="832" y="1677"/>
            <a:chExt cx="2152" cy="427"/>
          </a:xfrm>
        </p:grpSpPr>
        <p:graphicFrame>
          <p:nvGraphicFramePr>
            <p:cNvPr id="72710" name="Object 6">
              <a:extLst>
                <a:ext uri="{FF2B5EF4-FFF2-40B4-BE49-F238E27FC236}">
                  <a16:creationId xmlns:a16="http://schemas.microsoft.com/office/drawing/2014/main" id="{C9F5396D-A06C-1196-6DA9-07E865A8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677"/>
            <a:ext cx="1544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49080" imgH="431640" progId="Equation.DSMT4">
                    <p:embed/>
                  </p:oleObj>
                </mc:Choice>
                <mc:Fallback>
                  <p:oleObj name="Equation" r:id="rId10" imgW="1549080" imgH="431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677"/>
                          <a:ext cx="1544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5" name="Rectangle 11">
              <a:extLst>
                <a:ext uri="{FF2B5EF4-FFF2-40B4-BE49-F238E27FC236}">
                  <a16:creationId xmlns:a16="http://schemas.microsoft.com/office/drawing/2014/main" id="{845AF1DC-8478-6952-4182-4D579477F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1763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72731" name="Group 27">
            <a:extLst>
              <a:ext uri="{FF2B5EF4-FFF2-40B4-BE49-F238E27FC236}">
                <a16:creationId xmlns:a16="http://schemas.microsoft.com/office/drawing/2014/main" id="{D49ACD0F-D5AA-3D6B-4A3D-46963C8B25B7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3419475"/>
            <a:ext cx="3101975" cy="695325"/>
            <a:chOff x="838" y="2098"/>
            <a:chExt cx="1954" cy="438"/>
          </a:xfrm>
        </p:grpSpPr>
        <p:graphicFrame>
          <p:nvGraphicFramePr>
            <p:cNvPr id="72711" name="Object 7">
              <a:extLst>
                <a:ext uri="{FF2B5EF4-FFF2-40B4-BE49-F238E27FC236}">
                  <a16:creationId xmlns:a16="http://schemas.microsoft.com/office/drawing/2014/main" id="{D604EC67-DFEC-FC18-8008-DC5C829888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098"/>
            <a:ext cx="1352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20480" imgH="431640" progId="Equation.DSMT4">
                    <p:embed/>
                  </p:oleObj>
                </mc:Choice>
                <mc:Fallback>
                  <p:oleObj name="Equation" r:id="rId12" imgW="132048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098"/>
                          <a:ext cx="1352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6" name="Rectangle 12">
              <a:extLst>
                <a:ext uri="{FF2B5EF4-FFF2-40B4-BE49-F238E27FC236}">
                  <a16:creationId xmlns:a16="http://schemas.microsoft.com/office/drawing/2014/main" id="{1141CC36-33FC-971B-389A-03EE8A11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189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72730" name="Group 26">
            <a:extLst>
              <a:ext uri="{FF2B5EF4-FFF2-40B4-BE49-F238E27FC236}">
                <a16:creationId xmlns:a16="http://schemas.microsoft.com/office/drawing/2014/main" id="{4BD46F35-EC1E-F36E-CE78-28D8B00FB0AE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4170363"/>
            <a:ext cx="4181475" cy="706437"/>
            <a:chOff x="838" y="2547"/>
            <a:chExt cx="2634" cy="445"/>
          </a:xfrm>
        </p:grpSpPr>
        <p:graphicFrame>
          <p:nvGraphicFramePr>
            <p:cNvPr id="72712" name="Object 8">
              <a:extLst>
                <a:ext uri="{FF2B5EF4-FFF2-40B4-BE49-F238E27FC236}">
                  <a16:creationId xmlns:a16="http://schemas.microsoft.com/office/drawing/2014/main" id="{49A5099B-2057-6800-867B-2B2E27F192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547"/>
            <a:ext cx="2032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17360" imgH="419040" progId="Equation.DSMT4">
                    <p:embed/>
                  </p:oleObj>
                </mc:Choice>
                <mc:Fallback>
                  <p:oleObj name="Equation" r:id="rId14" imgW="1917360" imgH="419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47"/>
                          <a:ext cx="2032" cy="4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7" name="Rectangle 13">
              <a:extLst>
                <a:ext uri="{FF2B5EF4-FFF2-40B4-BE49-F238E27FC236}">
                  <a16:creationId xmlns:a16="http://schemas.microsoft.com/office/drawing/2014/main" id="{D41AE757-412A-247F-C81A-EE7E4DC6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626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72735" name="Group 31">
            <a:extLst>
              <a:ext uri="{FF2B5EF4-FFF2-40B4-BE49-F238E27FC236}">
                <a16:creationId xmlns:a16="http://schemas.microsoft.com/office/drawing/2014/main" id="{7B7ACD95-6E75-9360-C67C-8FD020F7957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984750"/>
            <a:ext cx="7924800" cy="822325"/>
            <a:chOff x="336" y="3140"/>
            <a:chExt cx="4992" cy="518"/>
          </a:xfrm>
        </p:grpSpPr>
        <p:sp>
          <p:nvSpPr>
            <p:cNvPr id="72723" name="Rectangle 19">
              <a:extLst>
                <a:ext uri="{FF2B5EF4-FFF2-40B4-BE49-F238E27FC236}">
                  <a16:creationId xmlns:a16="http://schemas.microsoft.com/office/drawing/2014/main" id="{FA32391E-0D0C-5DA6-6C20-52E3CE6B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40"/>
              <a:ext cx="49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3762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667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对所选取的               取初始近似值       ，  迭代法计算结果列入下表：</a:t>
              </a:r>
            </a:p>
          </p:txBody>
        </p:sp>
        <p:graphicFrame>
          <p:nvGraphicFramePr>
            <p:cNvPr id="72724" name="Object 20">
              <a:extLst>
                <a:ext uri="{FF2B5EF4-FFF2-40B4-BE49-F238E27FC236}">
                  <a16:creationId xmlns:a16="http://schemas.microsoft.com/office/drawing/2014/main" id="{AB251475-9D99-74C8-753F-16769EC95B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176"/>
            <a:ext cx="129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98320" imgH="228600" progId="Equation.DSMT4">
                    <p:embed/>
                  </p:oleObj>
                </mc:Choice>
                <mc:Fallback>
                  <p:oleObj name="Equation" r:id="rId16" imgW="149832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176"/>
                          <a:ext cx="1296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5" name="Object 21">
              <a:extLst>
                <a:ext uri="{FF2B5EF4-FFF2-40B4-BE49-F238E27FC236}">
                  <a16:creationId xmlns:a16="http://schemas.microsoft.com/office/drawing/2014/main" id="{B1ADAD67-C43D-7CD3-AB8A-E5544B0B13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3176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33160" imgH="228600" progId="Equation.DSMT4">
                    <p:embed/>
                  </p:oleObj>
                </mc:Choice>
                <mc:Fallback>
                  <p:oleObj name="Equation" r:id="rId18" imgW="53316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3176"/>
                          <a:ext cx="5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CC41965C-F6DA-C7A1-9FF9-21F9BD134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72734" name="Group 30">
            <a:extLst>
              <a:ext uri="{FF2B5EF4-FFF2-40B4-BE49-F238E27FC236}">
                <a16:creationId xmlns:a16="http://schemas.microsoft.com/office/drawing/2014/main" id="{434254D1-5BE0-9838-23EE-C18438351FEE}"/>
              </a:ext>
            </a:extLst>
          </p:cNvPr>
          <p:cNvGrpSpPr>
            <a:grpSpLocks/>
          </p:cNvGrpSpPr>
          <p:nvPr/>
        </p:nvGrpSpPr>
        <p:grpSpPr bwMode="auto">
          <a:xfrm>
            <a:off x="1308100" y="1600200"/>
            <a:ext cx="3898900" cy="457200"/>
            <a:chOff x="824" y="1008"/>
            <a:chExt cx="2456" cy="288"/>
          </a:xfrm>
        </p:grpSpPr>
        <p:graphicFrame>
          <p:nvGraphicFramePr>
            <p:cNvPr id="72708" name="Object 4">
              <a:extLst>
                <a:ext uri="{FF2B5EF4-FFF2-40B4-BE49-F238E27FC236}">
                  <a16:creationId xmlns:a16="http://schemas.microsoft.com/office/drawing/2014/main" id="{10F01056-67DC-244F-CF92-B434F84B82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039"/>
            <a:ext cx="18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66600" imgH="228600" progId="Equation.DSMT4">
                    <p:embed/>
                  </p:oleObj>
                </mc:Choice>
                <mc:Fallback>
                  <p:oleObj name="Equation" r:id="rId20" imgW="186660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39"/>
                          <a:ext cx="184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9" name="Rectangle 25">
              <a:extLst>
                <a:ext uri="{FF2B5EF4-FFF2-40B4-BE49-F238E27FC236}">
                  <a16:creationId xmlns:a16="http://schemas.microsoft.com/office/drawing/2014/main" id="{6C3C4E3D-E624-F610-E215-7AA3AFA6D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1008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>
            <a:extLst>
              <a:ext uri="{FF2B5EF4-FFF2-40B4-BE49-F238E27FC236}">
                <a16:creationId xmlns:a16="http://schemas.microsoft.com/office/drawing/2014/main" id="{F4A6575A-3470-965C-9077-D5F2FDC7A99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79438"/>
            <a:ext cx="1223963" cy="5183187"/>
            <a:chOff x="2880" y="365"/>
            <a:chExt cx="771" cy="3265"/>
          </a:xfrm>
        </p:grpSpPr>
        <p:sp>
          <p:nvSpPr>
            <p:cNvPr id="124931" name="Rectangle 3">
              <a:extLst>
                <a:ext uri="{FF2B5EF4-FFF2-40B4-BE49-F238E27FC236}">
                  <a16:creationId xmlns:a16="http://schemas.microsoft.com/office/drawing/2014/main" id="{17B6D4A0-2677-C3CF-3D02-CEC772B4E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53"/>
              <a:ext cx="77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1.5</a:t>
              </a:r>
            </a:p>
          </p:txBody>
        </p:sp>
        <p:sp>
          <p:nvSpPr>
            <p:cNvPr id="124932" name="Rectangle 4">
              <a:extLst>
                <a:ext uri="{FF2B5EF4-FFF2-40B4-BE49-F238E27FC236}">
                  <a16:creationId xmlns:a16="http://schemas.microsoft.com/office/drawing/2014/main" id="{5C381C39-0823-C111-CEBA-1C305C427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15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1.28695377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3" name="Rectangle 5">
              <a:extLst>
                <a:ext uri="{FF2B5EF4-FFF2-40B4-BE49-F238E27FC236}">
                  <a16:creationId xmlns:a16="http://schemas.microsoft.com/office/drawing/2014/main" id="{4B2C51FC-7BF4-3E76-83AA-2BF81733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23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1.40254080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4" name="Rectangle 6">
              <a:extLst>
                <a:ext uri="{FF2B5EF4-FFF2-40B4-BE49-F238E27FC236}">
                  <a16:creationId xmlns:a16="http://schemas.microsoft.com/office/drawing/2014/main" id="{524AD886-FD6D-075B-16F9-85928940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31"/>
              <a:ext cx="77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1.34545838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5" name="Rectangle 7">
              <a:extLst>
                <a:ext uri="{FF2B5EF4-FFF2-40B4-BE49-F238E27FC236}">
                  <a16:creationId xmlns:a16="http://schemas.microsoft.com/office/drawing/2014/main" id="{C3874E9F-931B-2992-62DA-317675234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40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1.37517025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CCFF"/>
                </a:solidFill>
              </a:endParaRPr>
            </a:p>
          </p:txBody>
        </p:sp>
        <p:sp>
          <p:nvSpPr>
            <p:cNvPr id="124936" name="Rectangle 8">
              <a:extLst>
                <a:ext uri="{FF2B5EF4-FFF2-40B4-BE49-F238E27FC236}">
                  <a16:creationId xmlns:a16="http://schemas.microsoft.com/office/drawing/2014/main" id="{8CFDB396-9ADC-C1B0-C909-8380739A7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48"/>
              <a:ext cx="77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1.36009419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7" name="Rectangle 9">
              <a:extLst>
                <a:ext uri="{FF2B5EF4-FFF2-40B4-BE49-F238E27FC236}">
                  <a16:creationId xmlns:a16="http://schemas.microsoft.com/office/drawing/2014/main" id="{9EFA0981-EDE6-6A37-499A-75FAF9177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55"/>
              <a:ext cx="77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1.36784697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8" name="Rectangle 10">
              <a:extLst>
                <a:ext uri="{FF2B5EF4-FFF2-40B4-BE49-F238E27FC236}">
                  <a16:creationId xmlns:a16="http://schemas.microsoft.com/office/drawing/2014/main" id="{6DE2D6F4-BBB6-1035-2E79-4C18A702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65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1.36388700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39" name="Rectangle 11">
              <a:extLst>
                <a:ext uri="{FF2B5EF4-FFF2-40B4-BE49-F238E27FC236}">
                  <a16:creationId xmlns:a16="http://schemas.microsoft.com/office/drawing/2014/main" id="{EA550BE7-CF00-F425-F5B5-6468066B9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73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1.36591673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0" name="Rectangle 12">
              <a:extLst>
                <a:ext uri="{FF2B5EF4-FFF2-40B4-BE49-F238E27FC236}">
                  <a16:creationId xmlns:a16="http://schemas.microsoft.com/office/drawing/2014/main" id="{05CA6BA0-F347-DB61-7265-FE2DF14F3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81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1.36487822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1" name="Rectangle 13">
              <a:extLst>
                <a:ext uri="{FF2B5EF4-FFF2-40B4-BE49-F238E27FC236}">
                  <a16:creationId xmlns:a16="http://schemas.microsoft.com/office/drawing/2014/main" id="{FBD7B39F-D398-9402-F033-EE299A786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89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1.36541006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2" name="Rectangle 14">
              <a:extLst>
                <a:ext uri="{FF2B5EF4-FFF2-40B4-BE49-F238E27FC236}">
                  <a16:creationId xmlns:a16="http://schemas.microsoft.com/office/drawing/2014/main" id="{6546DC63-3823-BA22-29A9-492AB0E7D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7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1.36522368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3" name="Rectangle 15">
              <a:extLst>
                <a:ext uri="{FF2B5EF4-FFF2-40B4-BE49-F238E27FC236}">
                  <a16:creationId xmlns:a16="http://schemas.microsoft.com/office/drawing/2014/main" id="{71B7A538-23C1-531B-B77C-FD370F46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05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1.36523024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4" name="Rectangle 16">
              <a:extLst>
                <a:ext uri="{FF2B5EF4-FFF2-40B4-BE49-F238E27FC236}">
                  <a16:creationId xmlns:a16="http://schemas.microsoft.com/office/drawing/2014/main" id="{2CA8CD6F-FE60-1B05-8E6E-48840A1D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3"/>
              <a:ext cx="77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1.36522998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5" name="Rectangle 17">
              <a:extLst>
                <a:ext uri="{FF2B5EF4-FFF2-40B4-BE49-F238E27FC236}">
                  <a16:creationId xmlns:a16="http://schemas.microsoft.com/office/drawing/2014/main" id="{73570313-EF6D-15B4-7535-3963EE9E9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22"/>
              <a:ext cx="77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00"/>
                  </a:solidFill>
                </a:rPr>
                <a:t>1.36523001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  <p:sp>
          <p:nvSpPr>
            <p:cNvPr id="124946" name="Rectangle 18">
              <a:extLst>
                <a:ext uri="{FF2B5EF4-FFF2-40B4-BE49-F238E27FC236}">
                  <a16:creationId xmlns:a16="http://schemas.microsoft.com/office/drawing/2014/main" id="{079E167C-7CB3-F8C6-F003-DCCF713C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65"/>
              <a:ext cx="77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006600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006600"/>
                  </a:solidFill>
                </a:rPr>
                <a:t>3</a:t>
              </a:r>
              <a:r>
                <a:rPr kumimoji="1" lang="zh-CN" altLang="en-US" sz="1600" b="1">
                  <a:solidFill>
                    <a:srgbClr val="006600"/>
                  </a:solidFill>
                </a:rPr>
                <a:t>）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00"/>
                </a:solidFill>
              </a:endParaRPr>
            </a:p>
          </p:txBody>
        </p:sp>
      </p:grpSp>
      <p:sp>
        <p:nvSpPr>
          <p:cNvPr id="124947" name="Rectangle 19">
            <a:extLst>
              <a:ext uri="{FF2B5EF4-FFF2-40B4-BE49-F238E27FC236}">
                <a16:creationId xmlns:a16="http://schemas.microsoft.com/office/drawing/2014/main" id="{8952AFCB-A249-8527-F2D5-E7297738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5762625"/>
            <a:ext cx="1219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CN" sz="1600" b="1">
                <a:solidFill>
                  <a:srgbClr val="33CCFF"/>
                </a:solidFill>
              </a:rPr>
              <a:t> </a:t>
            </a:r>
          </a:p>
          <a:p>
            <a:pPr algn="ctr" eaLnBrk="0" hangingPunct="0"/>
            <a:endParaRPr kumimoji="1" lang="en-US" altLang="zh-CN" sz="1600" b="1">
              <a:solidFill>
                <a:srgbClr val="33CCFF"/>
              </a:solidFill>
            </a:endParaRPr>
          </a:p>
        </p:txBody>
      </p:sp>
      <p:grpSp>
        <p:nvGrpSpPr>
          <p:cNvPr id="124948" name="Group 20">
            <a:extLst>
              <a:ext uri="{FF2B5EF4-FFF2-40B4-BE49-F238E27FC236}">
                <a16:creationId xmlns:a16="http://schemas.microsoft.com/office/drawing/2014/main" id="{1485C8C8-272F-9655-1F90-073C70ACB448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609600"/>
            <a:ext cx="1189037" cy="5153025"/>
            <a:chOff x="297" y="384"/>
            <a:chExt cx="749" cy="3246"/>
          </a:xfrm>
        </p:grpSpPr>
        <p:sp>
          <p:nvSpPr>
            <p:cNvPr id="124949" name="Rectangle 21">
              <a:extLst>
                <a:ext uri="{FF2B5EF4-FFF2-40B4-BE49-F238E27FC236}">
                  <a16:creationId xmlns:a16="http://schemas.microsoft.com/office/drawing/2014/main" id="{C653ACFD-8E7B-9E30-D161-BD55839FB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546"/>
              <a:ext cx="749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0</a:t>
              </a:r>
            </a:p>
          </p:txBody>
        </p:sp>
        <p:sp>
          <p:nvSpPr>
            <p:cNvPr id="124950" name="Rectangle 22">
              <a:extLst>
                <a:ext uri="{FF2B5EF4-FFF2-40B4-BE49-F238E27FC236}">
                  <a16:creationId xmlns:a16="http://schemas.microsoft.com/office/drawing/2014/main" id="{105FE5B1-DBF8-8063-CC38-4EAC418E0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709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1" name="Rectangle 23">
              <a:extLst>
                <a:ext uri="{FF2B5EF4-FFF2-40B4-BE49-F238E27FC236}">
                  <a16:creationId xmlns:a16="http://schemas.microsoft.com/office/drawing/2014/main" id="{75352A9E-BE97-D5C8-BC6A-2D405A427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917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2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2" name="Rectangle 24">
              <a:extLst>
                <a:ext uri="{FF2B5EF4-FFF2-40B4-BE49-F238E27FC236}">
                  <a16:creationId xmlns:a16="http://schemas.microsoft.com/office/drawing/2014/main" id="{463E1FC0-6EDE-DCC5-D813-05B7BE95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126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3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3" name="Rectangle 25">
              <a:extLst>
                <a:ext uri="{FF2B5EF4-FFF2-40B4-BE49-F238E27FC236}">
                  <a16:creationId xmlns:a16="http://schemas.microsoft.com/office/drawing/2014/main" id="{E9BD911F-3F80-F8E6-6FED-B4D236430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335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4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4" name="Rectangle 26">
              <a:extLst>
                <a:ext uri="{FF2B5EF4-FFF2-40B4-BE49-F238E27FC236}">
                  <a16:creationId xmlns:a16="http://schemas.microsoft.com/office/drawing/2014/main" id="{74C4A8FA-A7A6-EEA2-6D7D-40989D10A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543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5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5" name="Rectangle 27">
              <a:extLst>
                <a:ext uri="{FF2B5EF4-FFF2-40B4-BE49-F238E27FC236}">
                  <a16:creationId xmlns:a16="http://schemas.microsoft.com/office/drawing/2014/main" id="{8AADFB2B-9D94-04AC-2329-31D597B98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751"/>
              <a:ext cx="7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6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6" name="Rectangle 28">
              <a:extLst>
                <a:ext uri="{FF2B5EF4-FFF2-40B4-BE49-F238E27FC236}">
                  <a16:creationId xmlns:a16="http://schemas.microsoft.com/office/drawing/2014/main" id="{6CEEC3AA-ED13-8ECF-D718-B0162FC0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1961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7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7" name="Rectangle 29">
              <a:extLst>
                <a:ext uri="{FF2B5EF4-FFF2-40B4-BE49-F238E27FC236}">
                  <a16:creationId xmlns:a16="http://schemas.microsoft.com/office/drawing/2014/main" id="{D2DE6128-1D81-499A-5AC7-9CF111E34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170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8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8" name="Rectangle 30">
              <a:extLst>
                <a:ext uri="{FF2B5EF4-FFF2-40B4-BE49-F238E27FC236}">
                  <a16:creationId xmlns:a16="http://schemas.microsoft.com/office/drawing/2014/main" id="{593487EE-B7E5-CA3C-2894-F1E82E79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378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9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59" name="Rectangle 31">
              <a:extLst>
                <a:ext uri="{FF2B5EF4-FFF2-40B4-BE49-F238E27FC236}">
                  <a16:creationId xmlns:a16="http://schemas.microsoft.com/office/drawing/2014/main" id="{3BC5C65F-EF89-C72C-FC35-8DA0C87BB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587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10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0" name="Rectangle 32">
              <a:extLst>
                <a:ext uri="{FF2B5EF4-FFF2-40B4-BE49-F238E27FC236}">
                  <a16:creationId xmlns:a16="http://schemas.microsoft.com/office/drawing/2014/main" id="{5DECE272-BB25-7035-535B-856A66DC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2795"/>
              <a:ext cx="749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11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1" name="Rectangle 33">
              <a:extLst>
                <a:ext uri="{FF2B5EF4-FFF2-40B4-BE49-F238E27FC236}">
                  <a16:creationId xmlns:a16="http://schemas.microsoft.com/office/drawing/2014/main" id="{2D3C0804-A9C0-3552-006C-7609CAFCE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003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12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2" name="Rectangle 34">
              <a:extLst>
                <a:ext uri="{FF2B5EF4-FFF2-40B4-BE49-F238E27FC236}">
                  <a16:creationId xmlns:a16="http://schemas.microsoft.com/office/drawing/2014/main" id="{390E6F9E-815C-9E9B-1697-7A70FBFB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212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13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3" name="Rectangle 35">
              <a:extLst>
                <a:ext uri="{FF2B5EF4-FFF2-40B4-BE49-F238E27FC236}">
                  <a16:creationId xmlns:a16="http://schemas.microsoft.com/office/drawing/2014/main" id="{19483A7F-1AE4-9143-74EC-7210E9078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421"/>
              <a:ext cx="749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/>
                <a:t>14</a:t>
              </a:r>
            </a:p>
            <a:p>
              <a:pPr algn="ctr" eaLnBrk="0" hangingPunct="0"/>
              <a:endParaRPr kumimoji="1" lang="en-US" altLang="zh-CN" sz="1600" b="1"/>
            </a:p>
          </p:txBody>
        </p:sp>
        <p:sp>
          <p:nvSpPr>
            <p:cNvPr id="124964" name="Rectangle 36">
              <a:extLst>
                <a:ext uri="{FF2B5EF4-FFF2-40B4-BE49-F238E27FC236}">
                  <a16:creationId xmlns:a16="http://schemas.microsoft.com/office/drawing/2014/main" id="{53C491E8-D697-77D2-0024-F8833B3ED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" y="384"/>
              <a:ext cx="74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 i="1"/>
                <a:t>k</a:t>
              </a:r>
              <a:endParaRPr kumimoji="1" lang="en-US" altLang="zh-CN" sz="1600" b="1"/>
            </a:p>
          </p:txBody>
        </p:sp>
      </p:grpSp>
      <p:grpSp>
        <p:nvGrpSpPr>
          <p:cNvPr id="124965" name="Group 37">
            <a:extLst>
              <a:ext uri="{FF2B5EF4-FFF2-40B4-BE49-F238E27FC236}">
                <a16:creationId xmlns:a16="http://schemas.microsoft.com/office/drawing/2014/main" id="{76620084-6AF6-1710-91AF-95F9006FF3E2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609600"/>
            <a:ext cx="1190625" cy="1839913"/>
            <a:chOff x="1170" y="384"/>
            <a:chExt cx="750" cy="1159"/>
          </a:xfrm>
        </p:grpSpPr>
        <p:sp>
          <p:nvSpPr>
            <p:cNvPr id="124966" name="Rectangle 38">
              <a:extLst>
                <a:ext uri="{FF2B5EF4-FFF2-40B4-BE49-F238E27FC236}">
                  <a16:creationId xmlns:a16="http://schemas.microsoft.com/office/drawing/2014/main" id="{2D3DD268-F7A9-665C-26B7-D80D03E57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546"/>
              <a:ext cx="75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0066"/>
                  </a:solidFill>
                </a:rPr>
                <a:t>1.5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67" name="Rectangle 39">
              <a:extLst>
                <a:ext uri="{FF2B5EF4-FFF2-40B4-BE49-F238E27FC236}">
                  <a16:creationId xmlns:a16="http://schemas.microsoft.com/office/drawing/2014/main" id="{D6602673-A5E6-1193-E09E-8EDD570D0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709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0066"/>
                  </a:solidFill>
                </a:rPr>
                <a:t>－</a:t>
              </a:r>
              <a:r>
                <a:rPr kumimoji="1" lang="en-US" altLang="zh-CN" sz="1600" b="1">
                  <a:solidFill>
                    <a:srgbClr val="FF0066"/>
                  </a:solidFill>
                </a:rPr>
                <a:t>0.875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68" name="Rectangle 40">
              <a:extLst>
                <a:ext uri="{FF2B5EF4-FFF2-40B4-BE49-F238E27FC236}">
                  <a16:creationId xmlns:a16="http://schemas.microsoft.com/office/drawing/2014/main" id="{00375BB7-0662-E31C-0473-2B4A8AE90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917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0066"/>
                  </a:solidFill>
                </a:rPr>
                <a:t>6.732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69" name="Rectangle 41">
              <a:extLst>
                <a:ext uri="{FF2B5EF4-FFF2-40B4-BE49-F238E27FC236}">
                  <a16:creationId xmlns:a16="http://schemas.microsoft.com/office/drawing/2014/main" id="{1E54B53B-8E77-DCA4-C942-7C9793DC1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126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0066"/>
                  </a:solidFill>
                </a:rPr>
                <a:t>－</a:t>
              </a:r>
              <a:r>
                <a:rPr kumimoji="1" lang="en-US" altLang="zh-CN" sz="1600" b="1">
                  <a:solidFill>
                    <a:srgbClr val="FF0066"/>
                  </a:solidFill>
                </a:rPr>
                <a:t>469.4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70" name="Rectangle 42">
              <a:extLst>
                <a:ext uri="{FF2B5EF4-FFF2-40B4-BE49-F238E27FC236}">
                  <a16:creationId xmlns:a16="http://schemas.microsoft.com/office/drawing/2014/main" id="{8BB34B80-660E-FE91-1DAA-C26223223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335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0066"/>
                  </a:solidFill>
                </a:rPr>
                <a:t>1.03×10</a:t>
              </a:r>
              <a:r>
                <a:rPr kumimoji="1" lang="en-US" altLang="zh-CN" sz="1600" b="1" baseline="30000">
                  <a:solidFill>
                    <a:srgbClr val="FF0066"/>
                  </a:solidFill>
                </a:rPr>
                <a:t>8</a:t>
              </a:r>
              <a:endParaRPr kumimoji="1" lang="en-US" altLang="zh-CN" sz="1600" b="1">
                <a:solidFill>
                  <a:srgbClr val="FF0066"/>
                </a:solidFill>
              </a:endParaRPr>
            </a:p>
          </p:txBody>
        </p:sp>
        <p:sp>
          <p:nvSpPr>
            <p:cNvPr id="124971" name="Rectangle 43">
              <a:extLst>
                <a:ext uri="{FF2B5EF4-FFF2-40B4-BE49-F238E27FC236}">
                  <a16:creationId xmlns:a16="http://schemas.microsoft.com/office/drawing/2014/main" id="{D09E9482-9F59-D800-DA73-22B5714D0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384"/>
              <a:ext cx="74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0066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FF0066"/>
                  </a:solidFill>
                </a:rPr>
                <a:t>1</a:t>
              </a:r>
              <a:r>
                <a:rPr kumimoji="1" lang="zh-CN" altLang="en-US" sz="1600" b="1">
                  <a:solidFill>
                    <a:srgbClr val="FF0066"/>
                  </a:solidFill>
                </a:rPr>
                <a:t>）</a:t>
              </a:r>
            </a:p>
          </p:txBody>
        </p:sp>
      </p:grpSp>
      <p:grpSp>
        <p:nvGrpSpPr>
          <p:cNvPr id="124972" name="Group 44">
            <a:extLst>
              <a:ext uri="{FF2B5EF4-FFF2-40B4-BE49-F238E27FC236}">
                <a16:creationId xmlns:a16="http://schemas.microsoft.com/office/drawing/2014/main" id="{6D69A625-0EE4-C6C5-0504-F775D629FBD6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609600"/>
            <a:ext cx="1195388" cy="1509713"/>
            <a:chOff x="2020" y="384"/>
            <a:chExt cx="753" cy="951"/>
          </a:xfrm>
        </p:grpSpPr>
        <p:sp>
          <p:nvSpPr>
            <p:cNvPr id="124973" name="Rectangle 45">
              <a:extLst>
                <a:ext uri="{FF2B5EF4-FFF2-40B4-BE49-F238E27FC236}">
                  <a16:creationId xmlns:a16="http://schemas.microsoft.com/office/drawing/2014/main" id="{25AEC5C0-5B39-7671-44AE-B5F28C03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546"/>
              <a:ext cx="75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1.5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4" name="Rectangle 46">
              <a:extLst>
                <a:ext uri="{FF2B5EF4-FFF2-40B4-BE49-F238E27FC236}">
                  <a16:creationId xmlns:a16="http://schemas.microsoft.com/office/drawing/2014/main" id="{55E1EB08-7251-AF2D-A1EE-677794CF1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709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0.8165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5" name="Rectangle 47">
              <a:extLst>
                <a:ext uri="{FF2B5EF4-FFF2-40B4-BE49-F238E27FC236}">
                  <a16:creationId xmlns:a16="http://schemas.microsoft.com/office/drawing/2014/main" id="{BA5D4E43-DD04-74B6-0E2E-09FAC7C9E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917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2.9969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6" name="Rectangle 48">
              <a:extLst>
                <a:ext uri="{FF2B5EF4-FFF2-40B4-BE49-F238E27FC236}">
                  <a16:creationId xmlns:a16="http://schemas.microsoft.com/office/drawing/2014/main" id="{65671801-E691-B7AE-1FE8-EF0A34C4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126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FF33CC"/>
                  </a:solidFill>
                </a:rPr>
                <a:t>(</a:t>
              </a:r>
              <a:r>
                <a:rPr kumimoji="1" lang="zh-CN" altLang="en-US" sz="1600" b="1">
                  <a:solidFill>
                    <a:srgbClr val="FF33CC"/>
                  </a:solidFill>
                </a:rPr>
                <a:t>－</a:t>
              </a:r>
              <a:r>
                <a:rPr kumimoji="1" lang="en-US" altLang="zh-CN" sz="1600" b="1">
                  <a:solidFill>
                    <a:srgbClr val="FF33CC"/>
                  </a:solidFill>
                </a:rPr>
                <a:t>8.65)</a:t>
              </a:r>
              <a:r>
                <a:rPr kumimoji="1" lang="en-US" altLang="zh-CN" sz="1600" b="1" baseline="30000">
                  <a:solidFill>
                    <a:srgbClr val="FF33CC"/>
                  </a:solidFill>
                </a:rPr>
                <a:t>1/2</a:t>
              </a:r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  <p:sp>
          <p:nvSpPr>
            <p:cNvPr id="124977" name="Rectangle 49">
              <a:extLst>
                <a:ext uri="{FF2B5EF4-FFF2-40B4-BE49-F238E27FC236}">
                  <a16:creationId xmlns:a16="http://schemas.microsoft.com/office/drawing/2014/main" id="{6288F3DF-DD91-DE41-781B-65D416EE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384"/>
              <a:ext cx="75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FF33CC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FF33CC"/>
                  </a:solidFill>
                </a:rPr>
                <a:t>2</a:t>
              </a:r>
              <a:r>
                <a:rPr kumimoji="1" lang="zh-CN" altLang="en-US" sz="1600" b="1">
                  <a:solidFill>
                    <a:srgbClr val="FF33CC"/>
                  </a:solidFill>
                </a:rPr>
                <a:t>）</a:t>
              </a:r>
            </a:p>
            <a:p>
              <a:pPr algn="ctr" eaLnBrk="0" hangingPunct="0"/>
              <a:endParaRPr kumimoji="1" lang="en-US" altLang="zh-CN" sz="1600" b="1">
                <a:solidFill>
                  <a:srgbClr val="FF33CC"/>
                </a:solidFill>
              </a:endParaRPr>
            </a:p>
          </p:txBody>
        </p:sp>
      </p:grpSp>
      <p:grpSp>
        <p:nvGrpSpPr>
          <p:cNvPr id="124978" name="Group 50">
            <a:extLst>
              <a:ext uri="{FF2B5EF4-FFF2-40B4-BE49-F238E27FC236}">
                <a16:creationId xmlns:a16="http://schemas.microsoft.com/office/drawing/2014/main" id="{E5D83C10-B5A8-C709-DBD8-314E32441E1C}"/>
              </a:ext>
            </a:extLst>
          </p:cNvPr>
          <p:cNvGrpSpPr>
            <a:grpSpLocks/>
          </p:cNvGrpSpPr>
          <p:nvPr/>
        </p:nvGrpSpPr>
        <p:grpSpPr bwMode="auto">
          <a:xfrm>
            <a:off x="5954713" y="609600"/>
            <a:ext cx="1201737" cy="3497263"/>
            <a:chOff x="3751" y="384"/>
            <a:chExt cx="757" cy="2203"/>
          </a:xfrm>
        </p:grpSpPr>
        <p:sp>
          <p:nvSpPr>
            <p:cNvPr id="124979" name="Rectangle 51">
              <a:extLst>
                <a:ext uri="{FF2B5EF4-FFF2-40B4-BE49-F238E27FC236}">
                  <a16:creationId xmlns:a16="http://schemas.microsoft.com/office/drawing/2014/main" id="{082764F3-4308-D8A8-F8AD-F4FD092BD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546"/>
              <a:ext cx="75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1.5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0" name="Rectangle 52">
              <a:extLst>
                <a:ext uri="{FF2B5EF4-FFF2-40B4-BE49-F238E27FC236}">
                  <a16:creationId xmlns:a16="http://schemas.microsoft.com/office/drawing/2014/main" id="{34394ABB-E05E-097D-A235-0DF9BA75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709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1.34839973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1" name="Rectangle 53">
              <a:extLst>
                <a:ext uri="{FF2B5EF4-FFF2-40B4-BE49-F238E27FC236}">
                  <a16:creationId xmlns:a16="http://schemas.microsoft.com/office/drawing/2014/main" id="{C36407E3-C290-584C-30FE-B0BF0A40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917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1.36737631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2" name="Rectangle 54">
              <a:extLst>
                <a:ext uri="{FF2B5EF4-FFF2-40B4-BE49-F238E27FC236}">
                  <a16:creationId xmlns:a16="http://schemas.microsoft.com/office/drawing/2014/main" id="{3B6B2803-D2C3-E0EB-80C2-019EB8C4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126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1.36495701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3" name="Rectangle 55">
              <a:extLst>
                <a:ext uri="{FF2B5EF4-FFF2-40B4-BE49-F238E27FC236}">
                  <a16:creationId xmlns:a16="http://schemas.microsoft.com/office/drawing/2014/main" id="{046E1926-2F96-EEBB-657B-3771C2AA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335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1.36526475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4" name="Rectangle 56">
              <a:extLst>
                <a:ext uri="{FF2B5EF4-FFF2-40B4-BE49-F238E27FC236}">
                  <a16:creationId xmlns:a16="http://schemas.microsoft.com/office/drawing/2014/main" id="{A78C45FF-DC9E-D6BA-8053-018A6E664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543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1.36522559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5" name="Rectangle 57">
              <a:extLst>
                <a:ext uri="{FF2B5EF4-FFF2-40B4-BE49-F238E27FC236}">
                  <a16:creationId xmlns:a16="http://schemas.microsoft.com/office/drawing/2014/main" id="{6959A269-4655-C830-5FEE-E71B38BE9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751"/>
              <a:ext cx="7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1.36523058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6" name="Rectangle 58">
              <a:extLst>
                <a:ext uri="{FF2B5EF4-FFF2-40B4-BE49-F238E27FC236}">
                  <a16:creationId xmlns:a16="http://schemas.microsoft.com/office/drawing/2014/main" id="{75E3FA16-5A77-2410-F73B-A1530EA9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1961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1.36522994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7" name="Rectangle 59">
              <a:extLst>
                <a:ext uri="{FF2B5EF4-FFF2-40B4-BE49-F238E27FC236}">
                  <a16:creationId xmlns:a16="http://schemas.microsoft.com/office/drawing/2014/main" id="{6AD2E9B0-E62C-C961-66D8-2A289AE38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170"/>
              <a:ext cx="75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1.36523002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8" name="Rectangle 60">
              <a:extLst>
                <a:ext uri="{FF2B5EF4-FFF2-40B4-BE49-F238E27FC236}">
                  <a16:creationId xmlns:a16="http://schemas.microsoft.com/office/drawing/2014/main" id="{31C09794-90AD-DD7D-3EB9-1999990B1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378"/>
              <a:ext cx="750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3333FF"/>
                  </a:solidFill>
                </a:rPr>
                <a:t>1.36523001</a:t>
              </a:r>
            </a:p>
            <a:p>
              <a:pPr algn="ctr" eaLnBrk="0" hangingPunct="0"/>
              <a:endParaRPr kumimoji="1" lang="en-US" altLang="zh-CN" sz="1600" b="1">
                <a:solidFill>
                  <a:srgbClr val="3333FF"/>
                </a:solidFill>
              </a:endParaRPr>
            </a:p>
          </p:txBody>
        </p:sp>
        <p:sp>
          <p:nvSpPr>
            <p:cNvPr id="124989" name="Rectangle 61">
              <a:extLst>
                <a:ext uri="{FF2B5EF4-FFF2-40B4-BE49-F238E27FC236}">
                  <a16:creationId xmlns:a16="http://schemas.microsoft.com/office/drawing/2014/main" id="{FE582FDB-CB9A-638E-782F-62029438B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384"/>
              <a:ext cx="750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3333FF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3333FF"/>
                  </a:solidFill>
                </a:rPr>
                <a:t>4</a:t>
              </a:r>
              <a:r>
                <a:rPr kumimoji="1" lang="zh-CN" altLang="en-US" sz="1600" b="1">
                  <a:solidFill>
                    <a:srgbClr val="3333FF"/>
                  </a:solidFill>
                </a:rPr>
                <a:t>）</a:t>
              </a:r>
            </a:p>
          </p:txBody>
        </p:sp>
      </p:grpSp>
      <p:grpSp>
        <p:nvGrpSpPr>
          <p:cNvPr id="124990" name="Group 62">
            <a:extLst>
              <a:ext uri="{FF2B5EF4-FFF2-40B4-BE49-F238E27FC236}">
                <a16:creationId xmlns:a16="http://schemas.microsoft.com/office/drawing/2014/main" id="{2E0723DC-AA6B-9BA8-4E43-180F5B5AE2B4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609600"/>
            <a:ext cx="1203325" cy="1509713"/>
            <a:chOff x="4624" y="384"/>
            <a:chExt cx="758" cy="951"/>
          </a:xfrm>
        </p:grpSpPr>
        <p:sp>
          <p:nvSpPr>
            <p:cNvPr id="124991" name="Rectangle 63">
              <a:extLst>
                <a:ext uri="{FF2B5EF4-FFF2-40B4-BE49-F238E27FC236}">
                  <a16:creationId xmlns:a16="http://schemas.microsoft.com/office/drawing/2014/main" id="{48A68DD7-6480-01FF-A97E-131346544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" y="546"/>
              <a:ext cx="75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1.5</a:t>
              </a:r>
            </a:p>
          </p:txBody>
        </p:sp>
        <p:sp>
          <p:nvSpPr>
            <p:cNvPr id="124992" name="Rectangle 64">
              <a:extLst>
                <a:ext uri="{FF2B5EF4-FFF2-40B4-BE49-F238E27FC236}">
                  <a16:creationId xmlns:a16="http://schemas.microsoft.com/office/drawing/2014/main" id="{E40CA8F4-79D4-46DD-9099-9DFFA9D9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709"/>
              <a:ext cx="751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1.37333333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99"/>
                </a:solidFill>
              </a:endParaRPr>
            </a:p>
          </p:txBody>
        </p:sp>
        <p:sp>
          <p:nvSpPr>
            <p:cNvPr id="124993" name="Rectangle 65">
              <a:extLst>
                <a:ext uri="{FF2B5EF4-FFF2-40B4-BE49-F238E27FC236}">
                  <a16:creationId xmlns:a16="http://schemas.microsoft.com/office/drawing/2014/main" id="{ECD9EE0F-D801-4231-564F-C2B294B6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917"/>
              <a:ext cx="75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1.36526201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99"/>
                </a:solidFill>
              </a:endParaRPr>
            </a:p>
          </p:txBody>
        </p:sp>
        <p:sp>
          <p:nvSpPr>
            <p:cNvPr id="124994" name="Rectangle 66">
              <a:extLst>
                <a:ext uri="{FF2B5EF4-FFF2-40B4-BE49-F238E27FC236}">
                  <a16:creationId xmlns:a16="http://schemas.microsoft.com/office/drawing/2014/main" id="{51792FF0-2916-BFC6-F9A9-02E8A1841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1126"/>
              <a:ext cx="751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b="1">
                  <a:solidFill>
                    <a:srgbClr val="006699"/>
                  </a:solidFill>
                </a:rPr>
                <a:t>1.36523001</a:t>
              </a:r>
            </a:p>
            <a:p>
              <a:pPr algn="ctr" eaLnBrk="0" hangingPunct="0"/>
              <a:endParaRPr kumimoji="1" lang="en-US" altLang="zh-CN" sz="1600" b="1">
                <a:solidFill>
                  <a:srgbClr val="006699"/>
                </a:solidFill>
              </a:endParaRPr>
            </a:p>
          </p:txBody>
        </p:sp>
        <p:sp>
          <p:nvSpPr>
            <p:cNvPr id="124995" name="Rectangle 67">
              <a:extLst>
                <a:ext uri="{FF2B5EF4-FFF2-40B4-BE49-F238E27FC236}">
                  <a16:creationId xmlns:a16="http://schemas.microsoft.com/office/drawing/2014/main" id="{65A504BF-CC35-015E-ADF0-AD49A5701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384"/>
              <a:ext cx="751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b="1">
                  <a:solidFill>
                    <a:srgbClr val="006699"/>
                  </a:solidFill>
                </a:rPr>
                <a:t>（</a:t>
              </a:r>
              <a:r>
                <a:rPr kumimoji="1" lang="en-US" altLang="zh-CN" sz="1600" b="1">
                  <a:solidFill>
                    <a:srgbClr val="006699"/>
                  </a:solidFill>
                </a:rPr>
                <a:t>5</a:t>
              </a:r>
              <a:r>
                <a:rPr kumimoji="1" lang="zh-CN" altLang="en-US" sz="1600" b="1">
                  <a:solidFill>
                    <a:srgbClr val="006699"/>
                  </a:solidFill>
                </a:rPr>
                <a:t>）</a:t>
              </a:r>
            </a:p>
          </p:txBody>
        </p:sp>
      </p:grpSp>
      <p:sp>
        <p:nvSpPr>
          <p:cNvPr id="124996" name="Rectangle 68">
            <a:extLst>
              <a:ext uri="{FF2B5EF4-FFF2-40B4-BE49-F238E27FC236}">
                <a16:creationId xmlns:a16="http://schemas.microsoft.com/office/drawing/2014/main" id="{12EBEE03-36B1-DC67-B798-D4B3D492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124997" name="Group 69">
            <a:extLst>
              <a:ext uri="{FF2B5EF4-FFF2-40B4-BE49-F238E27FC236}">
                <a16:creationId xmlns:a16="http://schemas.microsoft.com/office/drawing/2014/main" id="{F7DA48FD-FB1C-CE92-8391-EA3F6741416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2286000" cy="762000"/>
            <a:chOff x="720" y="2160"/>
            <a:chExt cx="1440" cy="480"/>
          </a:xfrm>
        </p:grpSpPr>
        <p:sp>
          <p:nvSpPr>
            <p:cNvPr id="124998" name="AutoShape 70">
              <a:extLst>
                <a:ext uri="{FF2B5EF4-FFF2-40B4-BE49-F238E27FC236}">
                  <a16:creationId xmlns:a16="http://schemas.microsoft.com/office/drawing/2014/main" id="{41CA1385-C0A8-315F-E49C-642B030E4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60"/>
              <a:ext cx="1440" cy="480"/>
            </a:xfrm>
            <a:prstGeom prst="wedgeEllipseCallout">
              <a:avLst>
                <a:gd name="adj1" fmla="val 2708"/>
                <a:gd name="adj2" fmla="val -183333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4999" name="Rectangle 71">
              <a:extLst>
                <a:ext uri="{FF2B5EF4-FFF2-40B4-BE49-F238E27FC236}">
                  <a16:creationId xmlns:a16="http://schemas.microsoft.com/office/drawing/2014/main" id="{709F792D-26CC-3AB0-3EBF-2AABF04B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34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迭代过程</a:t>
              </a:r>
              <a:r>
                <a:rPr kumimoji="1" lang="zh-CN" altLang="en-US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发散</a:t>
              </a:r>
            </a:p>
          </p:txBody>
        </p:sp>
      </p:grpSp>
      <p:grpSp>
        <p:nvGrpSpPr>
          <p:cNvPr id="125000" name="Group 72">
            <a:extLst>
              <a:ext uri="{FF2B5EF4-FFF2-40B4-BE49-F238E27FC236}">
                <a16:creationId xmlns:a16="http://schemas.microsoft.com/office/drawing/2014/main" id="{700A0AF3-53ED-3DB1-4651-8C14E1073C6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724400"/>
            <a:ext cx="2819400" cy="1143000"/>
            <a:chOff x="912" y="2976"/>
            <a:chExt cx="1776" cy="720"/>
          </a:xfrm>
        </p:grpSpPr>
        <p:sp>
          <p:nvSpPr>
            <p:cNvPr id="125001" name="AutoShape 73">
              <a:extLst>
                <a:ext uri="{FF2B5EF4-FFF2-40B4-BE49-F238E27FC236}">
                  <a16:creationId xmlns:a16="http://schemas.microsoft.com/office/drawing/2014/main" id="{EE4A21AA-05C6-9A98-4486-D9627E30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976"/>
              <a:ext cx="1776" cy="720"/>
            </a:xfrm>
            <a:prstGeom prst="wedgeEllipseCallout">
              <a:avLst>
                <a:gd name="adj1" fmla="val 30292"/>
                <a:gd name="adj2" fmla="val -275417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99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CC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1" lang="zh-CN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5002" name="Rectangle 74">
              <a:extLst>
                <a:ext uri="{FF2B5EF4-FFF2-40B4-BE49-F238E27FC236}">
                  <a16:creationId xmlns:a16="http://schemas.microsoft.com/office/drawing/2014/main" id="{DB385377-1AEE-DA3B-1A0A-5FF24068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15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迭代过程中出现</a:t>
              </a:r>
            </a:p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负数开方，</a:t>
              </a:r>
              <a:r>
                <a:rPr kumimoji="1" lang="zh-CN" altLang="en-US" b="1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发散</a:t>
              </a:r>
            </a:p>
          </p:txBody>
        </p:sp>
      </p:grpSp>
      <p:grpSp>
        <p:nvGrpSpPr>
          <p:cNvPr id="125003" name="Group 75">
            <a:extLst>
              <a:ext uri="{FF2B5EF4-FFF2-40B4-BE49-F238E27FC236}">
                <a16:creationId xmlns:a16="http://schemas.microsoft.com/office/drawing/2014/main" id="{FC401CB4-ACDE-97D1-1D2F-5E5328A9C2A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800600"/>
            <a:ext cx="2819400" cy="838200"/>
            <a:chOff x="3744" y="3024"/>
            <a:chExt cx="1776" cy="528"/>
          </a:xfrm>
        </p:grpSpPr>
        <p:grpSp>
          <p:nvGrpSpPr>
            <p:cNvPr id="125004" name="Group 76">
              <a:extLst>
                <a:ext uri="{FF2B5EF4-FFF2-40B4-BE49-F238E27FC236}">
                  <a16:creationId xmlns:a16="http://schemas.microsoft.com/office/drawing/2014/main" id="{22C68D8C-90D4-7691-1BAC-408147B03D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024"/>
              <a:ext cx="1776" cy="528"/>
              <a:chOff x="3744" y="3072"/>
              <a:chExt cx="1776" cy="528"/>
            </a:xfrm>
          </p:grpSpPr>
          <p:grpSp>
            <p:nvGrpSpPr>
              <p:cNvPr id="125005" name="Group 77">
                <a:extLst>
                  <a:ext uri="{FF2B5EF4-FFF2-40B4-BE49-F238E27FC236}">
                    <a16:creationId xmlns:a16="http://schemas.microsoft.com/office/drawing/2014/main" id="{B9B6CA58-AB2D-8221-9276-1EDFB8A158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3072"/>
                <a:ext cx="1776" cy="528"/>
                <a:chOff x="3744" y="3072"/>
                <a:chExt cx="1776" cy="528"/>
              </a:xfrm>
            </p:grpSpPr>
            <p:sp>
              <p:nvSpPr>
                <p:cNvPr id="125006" name="AutoShape 78">
                  <a:extLst>
                    <a:ext uri="{FF2B5EF4-FFF2-40B4-BE49-F238E27FC236}">
                      <a16:creationId xmlns:a16="http://schemas.microsoft.com/office/drawing/2014/main" id="{D8343F2B-E8E0-C0B2-A27F-7029B9BF8B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76" cy="528"/>
                </a:xfrm>
                <a:prstGeom prst="wedgeEllipseCallout">
                  <a:avLst>
                    <a:gd name="adj1" fmla="val 17005"/>
                    <a:gd name="adj2" fmla="val -382199"/>
                  </a:avLst>
                </a:prstGeom>
                <a:gradFill rotWithShape="0">
                  <a:gsLst>
                    <a:gs pos="0">
                      <a:srgbClr val="FFFFFF"/>
                    </a:gs>
                    <a:gs pos="50000">
                      <a:srgbClr val="99FF9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CCFF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kumimoji="1" lang="zh-CN" altLang="zh-CN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25007" name="AutoShape 79">
                  <a:extLst>
                    <a:ext uri="{FF2B5EF4-FFF2-40B4-BE49-F238E27FC236}">
                      <a16:creationId xmlns:a16="http://schemas.microsoft.com/office/drawing/2014/main" id="{89536650-A8D7-9A88-EEFE-418BFA367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072"/>
                  <a:ext cx="1776" cy="528"/>
                </a:xfrm>
                <a:prstGeom prst="wedgeEllipseCallout">
                  <a:avLst>
                    <a:gd name="adj1" fmla="val -56981"/>
                    <a:gd name="adj2" fmla="val -114773"/>
                  </a:avLst>
                </a:prstGeom>
                <a:gradFill rotWithShape="0">
                  <a:gsLst>
                    <a:gs pos="0">
                      <a:srgbClr val="FFFFFF"/>
                    </a:gs>
                    <a:gs pos="50000">
                      <a:srgbClr val="99FF99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CCFF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kumimoji="1" lang="zh-CN" altLang="zh-CN" b="1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5008" name="AutoShape 80">
                <a:extLst>
                  <a:ext uri="{FF2B5EF4-FFF2-40B4-BE49-F238E27FC236}">
                    <a16:creationId xmlns:a16="http://schemas.microsoft.com/office/drawing/2014/main" id="{CFFDDFBD-CB24-DFDF-67ED-2D5196CCC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1776" cy="528"/>
              </a:xfrm>
              <a:prstGeom prst="wedgeEllipseCallout">
                <a:avLst>
                  <a:gd name="adj1" fmla="val -23648"/>
                  <a:gd name="adj2" fmla="val -137880"/>
                </a:avLst>
              </a:prstGeom>
              <a:gradFill rotWithShape="0">
                <a:gsLst>
                  <a:gs pos="0">
                    <a:srgbClr val="FFFFFF"/>
                  </a:gs>
                  <a:gs pos="50000">
                    <a:srgbClr val="99FF99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CC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zh-CN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125009" name="Rectangle 81">
              <a:extLst>
                <a:ext uri="{FF2B5EF4-FFF2-40B4-BE49-F238E27FC236}">
                  <a16:creationId xmlns:a16="http://schemas.microsoft.com/office/drawing/2014/main" id="{28748B95-AE41-D1AD-BB9C-424F8EB9A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68"/>
              <a:ext cx="1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迭代过程收敛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4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5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0" name="Rectangle 10">
            <a:extLst>
              <a:ext uri="{FF2B5EF4-FFF2-40B4-BE49-F238E27FC236}">
                <a16:creationId xmlns:a16="http://schemas.microsoft.com/office/drawing/2014/main" id="{993B7C29-65DD-0591-1AB2-AE7C70D26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51214" name="Group 14">
            <a:extLst>
              <a:ext uri="{FF2B5EF4-FFF2-40B4-BE49-F238E27FC236}">
                <a16:creationId xmlns:a16="http://schemas.microsoft.com/office/drawing/2014/main" id="{91DBD749-29EC-F75D-D0FD-2DA4F1CD025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23888"/>
            <a:ext cx="3505200" cy="2971800"/>
            <a:chOff x="1296" y="1056"/>
            <a:chExt cx="2208" cy="1872"/>
          </a:xfrm>
        </p:grpSpPr>
        <p:sp>
          <p:nvSpPr>
            <p:cNvPr id="51206" name="Line 6">
              <a:extLst>
                <a:ext uri="{FF2B5EF4-FFF2-40B4-BE49-F238E27FC236}">
                  <a16:creationId xmlns:a16="http://schemas.microsoft.com/office/drawing/2014/main" id="{2586ABD1-B3EC-514B-7690-2968A7253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7" name="Line 7">
              <a:extLst>
                <a:ext uri="{FF2B5EF4-FFF2-40B4-BE49-F238E27FC236}">
                  <a16:creationId xmlns:a16="http://schemas.microsoft.com/office/drawing/2014/main" id="{FF36D0BF-0B23-6ECD-AA9C-0390B3FE0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Text Box 8">
              <a:extLst>
                <a:ext uri="{FF2B5EF4-FFF2-40B4-BE49-F238E27FC236}">
                  <a16:creationId xmlns:a16="http://schemas.microsoft.com/office/drawing/2014/main" id="{B582CD06-03AA-AD2D-0425-08C418574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</a:p>
          </p:txBody>
        </p:sp>
        <p:sp>
          <p:nvSpPr>
            <p:cNvPr id="51209" name="Text Box 9">
              <a:extLst>
                <a:ext uri="{FF2B5EF4-FFF2-40B4-BE49-F238E27FC236}">
                  <a16:creationId xmlns:a16="http://schemas.microsoft.com/office/drawing/2014/main" id="{5AD93F56-B20C-5293-533A-73666B9A6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7B2D1DA3-6088-9473-447F-65536229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Text Box 12">
              <a:extLst>
                <a:ext uri="{FF2B5EF4-FFF2-40B4-BE49-F238E27FC236}">
                  <a16:creationId xmlns:a16="http://schemas.microsoft.com/office/drawing/2014/main" id="{0C9A9446-AD0C-35BF-AE29-56950F776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</a:p>
          </p:txBody>
        </p:sp>
      </p:grpSp>
      <p:grpSp>
        <p:nvGrpSpPr>
          <p:cNvPr id="51215" name="Group 15">
            <a:extLst>
              <a:ext uri="{FF2B5EF4-FFF2-40B4-BE49-F238E27FC236}">
                <a16:creationId xmlns:a16="http://schemas.microsoft.com/office/drawing/2014/main" id="{04AF0CBD-F178-B3DE-AAE1-20678E5FF4D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81400"/>
            <a:ext cx="3505200" cy="2971800"/>
            <a:chOff x="1296" y="1056"/>
            <a:chExt cx="2208" cy="1872"/>
          </a:xfrm>
        </p:grpSpPr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6DCA50CA-9767-7ED4-25C6-6C01A1784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C3449DEE-350D-4B9D-D84E-B94799EBD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F6E313B2-A380-D9DE-72B7-52CD09C9F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</a:p>
          </p:txBody>
        </p:sp>
        <p:sp>
          <p:nvSpPr>
            <p:cNvPr id="51219" name="Text Box 19">
              <a:extLst>
                <a:ext uri="{FF2B5EF4-FFF2-40B4-BE49-F238E27FC236}">
                  <a16:creationId xmlns:a16="http://schemas.microsoft.com/office/drawing/2014/main" id="{FD814CB2-22D2-0269-0D90-48A08714F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</a:p>
          </p:txBody>
        </p:sp>
        <p:sp>
          <p:nvSpPr>
            <p:cNvPr id="51220" name="Line 20">
              <a:extLst>
                <a:ext uri="{FF2B5EF4-FFF2-40B4-BE49-F238E27FC236}">
                  <a16:creationId xmlns:a16="http://schemas.microsoft.com/office/drawing/2014/main" id="{852A67C3-8B19-CB52-FD37-E7706116D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Text Box 21">
              <a:extLst>
                <a:ext uri="{FF2B5EF4-FFF2-40B4-BE49-F238E27FC236}">
                  <a16:creationId xmlns:a16="http://schemas.microsoft.com/office/drawing/2014/main" id="{02474AAD-359D-7941-CD44-1DA148B21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</a:p>
          </p:txBody>
        </p:sp>
      </p:grpSp>
      <p:grpSp>
        <p:nvGrpSpPr>
          <p:cNvPr id="51222" name="Group 22">
            <a:extLst>
              <a:ext uri="{FF2B5EF4-FFF2-40B4-BE49-F238E27FC236}">
                <a16:creationId xmlns:a16="http://schemas.microsoft.com/office/drawing/2014/main" id="{A227E3BB-CC16-1645-47A8-BD0D34B3A6AC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623888"/>
            <a:ext cx="3505200" cy="2971800"/>
            <a:chOff x="1296" y="1056"/>
            <a:chExt cx="2208" cy="1872"/>
          </a:xfrm>
        </p:grpSpPr>
        <p:sp>
          <p:nvSpPr>
            <p:cNvPr id="51223" name="Line 23">
              <a:extLst>
                <a:ext uri="{FF2B5EF4-FFF2-40B4-BE49-F238E27FC236}">
                  <a16:creationId xmlns:a16="http://schemas.microsoft.com/office/drawing/2014/main" id="{F68E558C-1A4A-90FE-1B7B-555F5C56F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>
              <a:extLst>
                <a:ext uri="{FF2B5EF4-FFF2-40B4-BE49-F238E27FC236}">
                  <a16:creationId xmlns:a16="http://schemas.microsoft.com/office/drawing/2014/main" id="{EF62EAA4-6300-E464-F435-AF27CE817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Text Box 25">
              <a:extLst>
                <a:ext uri="{FF2B5EF4-FFF2-40B4-BE49-F238E27FC236}">
                  <a16:creationId xmlns:a16="http://schemas.microsoft.com/office/drawing/2014/main" id="{6F3244A1-DD24-9258-CF7D-7278208A3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</a:p>
          </p:txBody>
        </p:sp>
        <p:sp>
          <p:nvSpPr>
            <p:cNvPr id="51226" name="Text Box 26">
              <a:extLst>
                <a:ext uri="{FF2B5EF4-FFF2-40B4-BE49-F238E27FC236}">
                  <a16:creationId xmlns:a16="http://schemas.microsoft.com/office/drawing/2014/main" id="{824715F5-9911-824D-672F-9251751AD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</a:p>
          </p:txBody>
        </p:sp>
        <p:sp>
          <p:nvSpPr>
            <p:cNvPr id="51227" name="Line 27">
              <a:extLst>
                <a:ext uri="{FF2B5EF4-FFF2-40B4-BE49-F238E27FC236}">
                  <a16:creationId xmlns:a16="http://schemas.microsoft.com/office/drawing/2014/main" id="{84F30085-8C83-6595-73C8-1B3B15606C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Text Box 28">
              <a:extLst>
                <a:ext uri="{FF2B5EF4-FFF2-40B4-BE49-F238E27FC236}">
                  <a16:creationId xmlns:a16="http://schemas.microsoft.com/office/drawing/2014/main" id="{D836EF74-B1D8-2EC4-57FC-D110DF7F9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</a:p>
          </p:txBody>
        </p:sp>
      </p:grpSp>
      <p:grpSp>
        <p:nvGrpSpPr>
          <p:cNvPr id="51229" name="Group 29">
            <a:extLst>
              <a:ext uri="{FF2B5EF4-FFF2-40B4-BE49-F238E27FC236}">
                <a16:creationId xmlns:a16="http://schemas.microsoft.com/office/drawing/2014/main" id="{31530EA1-492A-D47E-6CD6-780F3DABD62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81400"/>
            <a:ext cx="3505200" cy="2971800"/>
            <a:chOff x="1296" y="1056"/>
            <a:chExt cx="2208" cy="1872"/>
          </a:xfrm>
        </p:grpSpPr>
        <p:sp>
          <p:nvSpPr>
            <p:cNvPr id="51230" name="Line 30">
              <a:extLst>
                <a:ext uri="{FF2B5EF4-FFF2-40B4-BE49-F238E27FC236}">
                  <a16:creationId xmlns:a16="http://schemas.microsoft.com/office/drawing/2014/main" id="{E6BFA9B9-9E7F-97B4-F24A-FFFB98F9F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31">
              <a:extLst>
                <a:ext uri="{FF2B5EF4-FFF2-40B4-BE49-F238E27FC236}">
                  <a16:creationId xmlns:a16="http://schemas.microsoft.com/office/drawing/2014/main" id="{2EB1416E-1652-05AE-FF14-50D4CC4E0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Text Box 32">
              <a:extLst>
                <a:ext uri="{FF2B5EF4-FFF2-40B4-BE49-F238E27FC236}">
                  <a16:creationId xmlns:a16="http://schemas.microsoft.com/office/drawing/2014/main" id="{E31FC85B-DC7E-D17C-787A-B5AA3BA7F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</a:p>
          </p:txBody>
        </p:sp>
        <p:sp>
          <p:nvSpPr>
            <p:cNvPr id="51233" name="Text Box 33">
              <a:extLst>
                <a:ext uri="{FF2B5EF4-FFF2-40B4-BE49-F238E27FC236}">
                  <a16:creationId xmlns:a16="http://schemas.microsoft.com/office/drawing/2014/main" id="{19083048-CEE6-B7B6-F615-02E99298B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i="1"/>
                <a:t>y</a:t>
              </a:r>
            </a:p>
          </p:txBody>
        </p:sp>
        <p:sp>
          <p:nvSpPr>
            <p:cNvPr id="51234" name="Line 34">
              <a:extLst>
                <a:ext uri="{FF2B5EF4-FFF2-40B4-BE49-F238E27FC236}">
                  <a16:creationId xmlns:a16="http://schemas.microsoft.com/office/drawing/2014/main" id="{E98C476F-30A6-498B-EADE-781E4171A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5" name="Text Box 35">
              <a:extLst>
                <a:ext uri="{FF2B5EF4-FFF2-40B4-BE49-F238E27FC236}">
                  <a16:creationId xmlns:a16="http://schemas.microsoft.com/office/drawing/2014/main" id="{FBAD0C78-64E2-0F9F-CC0E-F34A6EBF4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 = x</a:t>
              </a:r>
            </a:p>
          </p:txBody>
        </p:sp>
      </p:grpSp>
      <p:grpSp>
        <p:nvGrpSpPr>
          <p:cNvPr id="51242" name="Group 42">
            <a:extLst>
              <a:ext uri="{FF2B5EF4-FFF2-40B4-BE49-F238E27FC236}">
                <a16:creationId xmlns:a16="http://schemas.microsoft.com/office/drawing/2014/main" id="{532E5695-F67F-4BEA-6299-E2F2A5C6302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309688"/>
            <a:ext cx="533400" cy="2347912"/>
            <a:chOff x="1536" y="624"/>
            <a:chExt cx="336" cy="1479"/>
          </a:xfrm>
        </p:grpSpPr>
        <p:sp>
          <p:nvSpPr>
            <p:cNvPr id="51240" name="Line 40">
              <a:extLst>
                <a:ext uri="{FF2B5EF4-FFF2-40B4-BE49-F238E27FC236}">
                  <a16:creationId xmlns:a16="http://schemas.microsoft.com/office/drawing/2014/main" id="{D35CAAFD-C5C0-782A-CA34-3885F0CCD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Text Box 41">
              <a:extLst>
                <a:ext uri="{FF2B5EF4-FFF2-40B4-BE49-F238E27FC236}">
                  <a16:creationId xmlns:a16="http://schemas.microsoft.com/office/drawing/2014/main" id="{8DEC919C-674C-7A09-3E40-1D1B53FF8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51246" name="Group 46">
            <a:extLst>
              <a:ext uri="{FF2B5EF4-FFF2-40B4-BE49-F238E27FC236}">
                <a16:creationId xmlns:a16="http://schemas.microsoft.com/office/drawing/2014/main" id="{DFA26F32-A63B-687F-1FBA-0D5BB274F77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147888"/>
            <a:ext cx="533400" cy="1509712"/>
            <a:chOff x="3888" y="1152"/>
            <a:chExt cx="336" cy="951"/>
          </a:xfrm>
        </p:grpSpPr>
        <p:sp>
          <p:nvSpPr>
            <p:cNvPr id="51244" name="Line 44">
              <a:extLst>
                <a:ext uri="{FF2B5EF4-FFF2-40B4-BE49-F238E27FC236}">
                  <a16:creationId xmlns:a16="http://schemas.microsoft.com/office/drawing/2014/main" id="{F61BAB01-144E-8904-761A-631771CF7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5" name="Text Box 45">
              <a:extLst>
                <a:ext uri="{FF2B5EF4-FFF2-40B4-BE49-F238E27FC236}">
                  <a16:creationId xmlns:a16="http://schemas.microsoft.com/office/drawing/2014/main" id="{B824D3A2-CB81-7EC2-510D-A4EC3B59A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51247" name="Group 47">
            <a:extLst>
              <a:ext uri="{FF2B5EF4-FFF2-40B4-BE49-F238E27FC236}">
                <a16:creationId xmlns:a16="http://schemas.microsoft.com/office/drawing/2014/main" id="{A610FF55-0913-0A62-40A7-A5B646EBC37D}"/>
              </a:ext>
            </a:extLst>
          </p:cNvPr>
          <p:cNvGrpSpPr>
            <a:grpSpLocks/>
          </p:cNvGrpSpPr>
          <p:nvPr/>
        </p:nvGrpSpPr>
        <p:grpSpPr bwMode="auto">
          <a:xfrm>
            <a:off x="2403475" y="4267200"/>
            <a:ext cx="533400" cy="2347913"/>
            <a:chOff x="1536" y="624"/>
            <a:chExt cx="336" cy="1479"/>
          </a:xfrm>
        </p:grpSpPr>
        <p:sp>
          <p:nvSpPr>
            <p:cNvPr id="51248" name="Line 48">
              <a:extLst>
                <a:ext uri="{FF2B5EF4-FFF2-40B4-BE49-F238E27FC236}">
                  <a16:creationId xmlns:a16="http://schemas.microsoft.com/office/drawing/2014/main" id="{7BB8A990-0ADA-D016-9ADA-EB111E87C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9" name="Text Box 49">
              <a:extLst>
                <a:ext uri="{FF2B5EF4-FFF2-40B4-BE49-F238E27FC236}">
                  <a16:creationId xmlns:a16="http://schemas.microsoft.com/office/drawing/2014/main" id="{BA5AEC4F-F567-4CCA-47BA-E171B885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51253" name="Group 53">
            <a:extLst>
              <a:ext uri="{FF2B5EF4-FFF2-40B4-BE49-F238E27FC236}">
                <a16:creationId xmlns:a16="http://schemas.microsoft.com/office/drawing/2014/main" id="{1839B547-9D89-752D-D9BE-B25EB2E3574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029200"/>
            <a:ext cx="533400" cy="1585913"/>
            <a:chOff x="3984" y="3168"/>
            <a:chExt cx="336" cy="999"/>
          </a:xfrm>
        </p:grpSpPr>
        <p:sp>
          <p:nvSpPr>
            <p:cNvPr id="51251" name="Line 51">
              <a:extLst>
                <a:ext uri="{FF2B5EF4-FFF2-40B4-BE49-F238E27FC236}">
                  <a16:creationId xmlns:a16="http://schemas.microsoft.com/office/drawing/2014/main" id="{A7AA0E4E-BF47-13E4-855E-7F8F65C24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Text Box 52">
              <a:extLst>
                <a:ext uri="{FF2B5EF4-FFF2-40B4-BE49-F238E27FC236}">
                  <a16:creationId xmlns:a16="http://schemas.microsoft.com/office/drawing/2014/main" id="{4F47EB98-3448-7D17-E917-6CA3DEDF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51258" name="Group 58">
            <a:extLst>
              <a:ext uri="{FF2B5EF4-FFF2-40B4-BE49-F238E27FC236}">
                <a16:creationId xmlns:a16="http://schemas.microsoft.com/office/drawing/2014/main" id="{8B951E47-4B40-EFF0-B9CD-8144FCB164D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33488"/>
            <a:ext cx="3505200" cy="1143000"/>
            <a:chOff x="240" y="576"/>
            <a:chExt cx="2208" cy="720"/>
          </a:xfrm>
        </p:grpSpPr>
        <p:sp>
          <p:nvSpPr>
            <p:cNvPr id="51236" name="Freeform 36">
              <a:extLst>
                <a:ext uri="{FF2B5EF4-FFF2-40B4-BE49-F238E27FC236}">
                  <a16:creationId xmlns:a16="http://schemas.microsoft.com/office/drawing/2014/main" id="{83951660-F9C3-8AD0-9738-2497C09C6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Text Box 54">
              <a:extLst>
                <a:ext uri="{FF2B5EF4-FFF2-40B4-BE49-F238E27FC236}">
                  <a16:creationId xmlns:a16="http://schemas.microsoft.com/office/drawing/2014/main" id="{04A624BD-A558-6B3D-3564-F7310F11B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anose="05050102010706020507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</a:p>
          </p:txBody>
        </p:sp>
      </p:grpSp>
      <p:grpSp>
        <p:nvGrpSpPr>
          <p:cNvPr id="51259" name="Group 59">
            <a:extLst>
              <a:ext uri="{FF2B5EF4-FFF2-40B4-BE49-F238E27FC236}">
                <a16:creationId xmlns:a16="http://schemas.microsoft.com/office/drawing/2014/main" id="{6226BB90-A20A-0DCB-D097-5BFE50086B8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233488"/>
            <a:ext cx="3048000" cy="1284287"/>
            <a:chOff x="3504" y="624"/>
            <a:chExt cx="1920" cy="739"/>
          </a:xfrm>
        </p:grpSpPr>
        <p:sp>
          <p:nvSpPr>
            <p:cNvPr id="51237" name="Freeform 37">
              <a:extLst>
                <a:ext uri="{FF2B5EF4-FFF2-40B4-BE49-F238E27FC236}">
                  <a16:creationId xmlns:a16="http://schemas.microsoft.com/office/drawing/2014/main" id="{0688223B-21D1-A6EE-2F49-0434EA6F1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Text Box 55">
              <a:extLst>
                <a:ext uri="{FF2B5EF4-FFF2-40B4-BE49-F238E27FC236}">
                  <a16:creationId xmlns:a16="http://schemas.microsoft.com/office/drawing/2014/main" id="{8C7CB7AF-BA04-C820-0A64-64B61A460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anose="05050102010706020507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</a:p>
          </p:txBody>
        </p:sp>
      </p:grpSp>
      <p:grpSp>
        <p:nvGrpSpPr>
          <p:cNvPr id="51260" name="Group 60">
            <a:extLst>
              <a:ext uri="{FF2B5EF4-FFF2-40B4-BE49-F238E27FC236}">
                <a16:creationId xmlns:a16="http://schemas.microsoft.com/office/drawing/2014/main" id="{1DE1BFF4-CD9B-0B58-3F70-023F200F586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0"/>
            <a:ext cx="2286000" cy="2743200"/>
            <a:chOff x="384" y="2400"/>
            <a:chExt cx="1440" cy="1728"/>
          </a:xfrm>
        </p:grpSpPr>
        <p:sp>
          <p:nvSpPr>
            <p:cNvPr id="51238" name="Freeform 38">
              <a:extLst>
                <a:ext uri="{FF2B5EF4-FFF2-40B4-BE49-F238E27FC236}">
                  <a16:creationId xmlns:a16="http://schemas.microsoft.com/office/drawing/2014/main" id="{67CDFAA2-E286-CA06-3AA6-4B581B42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6" name="Text Box 56">
              <a:extLst>
                <a:ext uri="{FF2B5EF4-FFF2-40B4-BE49-F238E27FC236}">
                  <a16:creationId xmlns:a16="http://schemas.microsoft.com/office/drawing/2014/main" id="{364E7D31-B0BC-B43A-5154-168CC41A2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400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anose="05050102010706020507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</a:p>
          </p:txBody>
        </p:sp>
      </p:grpSp>
      <p:grpSp>
        <p:nvGrpSpPr>
          <p:cNvPr id="51261" name="Group 61">
            <a:extLst>
              <a:ext uri="{FF2B5EF4-FFF2-40B4-BE49-F238E27FC236}">
                <a16:creationId xmlns:a16="http://schemas.microsoft.com/office/drawing/2014/main" id="{795462F3-4B20-5BD0-A76E-6BBA5CEBFF5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810000"/>
            <a:ext cx="2514600" cy="2057400"/>
            <a:chOff x="3408" y="2400"/>
            <a:chExt cx="1584" cy="1296"/>
          </a:xfrm>
        </p:grpSpPr>
        <p:sp>
          <p:nvSpPr>
            <p:cNvPr id="51239" name="Freeform 39">
              <a:extLst>
                <a:ext uri="{FF2B5EF4-FFF2-40B4-BE49-F238E27FC236}">
                  <a16:creationId xmlns:a16="http://schemas.microsoft.com/office/drawing/2014/main" id="{051AF754-0509-FAE9-4179-2B01A1326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7" name="Text Box 57">
              <a:extLst>
                <a:ext uri="{FF2B5EF4-FFF2-40B4-BE49-F238E27FC236}">
                  <a16:creationId xmlns:a16="http://schemas.microsoft.com/office/drawing/2014/main" id="{1BDE0D71-1F00-332C-0BFA-70A4E42D4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y= </a:t>
              </a:r>
              <a:r>
                <a:rPr lang="en-US" altLang="zh-CN" sz="1800" b="1">
                  <a:sym typeface="Symbol" panose="05050102010706020507" pitchFamily="18" charset="2"/>
                </a:rPr>
                <a:t></a:t>
              </a:r>
              <a:r>
                <a:rPr lang="en-US" altLang="zh-CN" sz="1800" b="1"/>
                <a:t>(</a:t>
              </a:r>
              <a:r>
                <a:rPr lang="en-US" altLang="zh-CN" sz="1800" b="1" i="1"/>
                <a:t>x</a:t>
              </a:r>
              <a:r>
                <a:rPr lang="en-US" altLang="zh-CN" sz="1800" b="1"/>
                <a:t>)</a:t>
              </a:r>
            </a:p>
          </p:txBody>
        </p:sp>
      </p:grpSp>
      <p:grpSp>
        <p:nvGrpSpPr>
          <p:cNvPr id="51265" name="Group 65">
            <a:extLst>
              <a:ext uri="{FF2B5EF4-FFF2-40B4-BE49-F238E27FC236}">
                <a16:creationId xmlns:a16="http://schemas.microsoft.com/office/drawing/2014/main" id="{E68AA0E1-F28F-A308-FE4C-09AABCB6568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38288"/>
            <a:ext cx="457200" cy="2119312"/>
            <a:chOff x="432" y="768"/>
            <a:chExt cx="288" cy="1335"/>
          </a:xfrm>
        </p:grpSpPr>
        <p:sp>
          <p:nvSpPr>
            <p:cNvPr id="51262" name="Line 62">
              <a:extLst>
                <a:ext uri="{FF2B5EF4-FFF2-40B4-BE49-F238E27FC236}">
                  <a16:creationId xmlns:a16="http://schemas.microsoft.com/office/drawing/2014/main" id="{6869DF73-82BA-EEB6-A0C9-CC143DAAF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3" name="Text Box 63">
              <a:extLst>
                <a:ext uri="{FF2B5EF4-FFF2-40B4-BE49-F238E27FC236}">
                  <a16:creationId xmlns:a16="http://schemas.microsoft.com/office/drawing/2014/main" id="{604CBDA9-A72F-53D8-2CCB-27BAFC8E8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264" name="Text Box 64">
              <a:extLst>
                <a:ext uri="{FF2B5EF4-FFF2-40B4-BE49-F238E27FC236}">
                  <a16:creationId xmlns:a16="http://schemas.microsoft.com/office/drawing/2014/main" id="{35402E76-0F22-4247-08CC-D3CA86A91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grpSp>
        <p:nvGrpSpPr>
          <p:cNvPr id="51270" name="Group 70">
            <a:extLst>
              <a:ext uri="{FF2B5EF4-FFF2-40B4-BE49-F238E27FC236}">
                <a16:creationId xmlns:a16="http://schemas.microsoft.com/office/drawing/2014/main" id="{8288B9AA-840A-337B-FD4B-F1E24A8CB5F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19288"/>
            <a:ext cx="1371600" cy="1738312"/>
            <a:chOff x="576" y="1008"/>
            <a:chExt cx="864" cy="1095"/>
          </a:xfrm>
        </p:grpSpPr>
        <p:sp>
          <p:nvSpPr>
            <p:cNvPr id="51266" name="Line 66">
              <a:extLst>
                <a:ext uri="{FF2B5EF4-FFF2-40B4-BE49-F238E27FC236}">
                  <a16:creationId xmlns:a16="http://schemas.microsoft.com/office/drawing/2014/main" id="{AAB05CE8-B74E-B491-ABDC-65611CC4F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Line 67">
              <a:extLst>
                <a:ext uri="{FF2B5EF4-FFF2-40B4-BE49-F238E27FC236}">
                  <a16:creationId xmlns:a16="http://schemas.microsoft.com/office/drawing/2014/main" id="{A413A467-A8B6-C571-0915-5FAD38416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8" name="Text Box 68">
              <a:extLst>
                <a:ext uri="{FF2B5EF4-FFF2-40B4-BE49-F238E27FC236}">
                  <a16:creationId xmlns:a16="http://schemas.microsoft.com/office/drawing/2014/main" id="{49155794-662D-2296-AAA4-E8EF4398A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272" name="Group 72">
            <a:extLst>
              <a:ext uri="{FF2B5EF4-FFF2-40B4-BE49-F238E27FC236}">
                <a16:creationId xmlns:a16="http://schemas.microsoft.com/office/drawing/2014/main" id="{E6DD3D7F-4D66-F7E8-5D48-8C0C0685B4B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81088"/>
            <a:ext cx="381000" cy="838200"/>
            <a:chOff x="1152" y="480"/>
            <a:chExt cx="240" cy="528"/>
          </a:xfrm>
        </p:grpSpPr>
        <p:sp>
          <p:nvSpPr>
            <p:cNvPr id="51269" name="Text Box 69">
              <a:extLst>
                <a:ext uri="{FF2B5EF4-FFF2-40B4-BE49-F238E27FC236}">
                  <a16:creationId xmlns:a16="http://schemas.microsoft.com/office/drawing/2014/main" id="{0F521284-4523-12BA-A10D-16932C285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48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271" name="Line 71">
              <a:extLst>
                <a:ext uri="{FF2B5EF4-FFF2-40B4-BE49-F238E27FC236}">
                  <a16:creationId xmlns:a16="http://schemas.microsoft.com/office/drawing/2014/main" id="{DB4A0F01-DD75-090E-B667-4343867FA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75" name="Group 75">
            <a:extLst>
              <a:ext uri="{FF2B5EF4-FFF2-40B4-BE49-F238E27FC236}">
                <a16:creationId xmlns:a16="http://schemas.microsoft.com/office/drawing/2014/main" id="{96AF26DA-5D23-5CFE-3A10-C9BA77E0506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62088"/>
            <a:ext cx="457200" cy="1905000"/>
            <a:chOff x="1296" y="720"/>
            <a:chExt cx="288" cy="1200"/>
          </a:xfrm>
        </p:grpSpPr>
        <p:sp>
          <p:nvSpPr>
            <p:cNvPr id="51273" name="Line 73">
              <a:extLst>
                <a:ext uri="{FF2B5EF4-FFF2-40B4-BE49-F238E27FC236}">
                  <a16:creationId xmlns:a16="http://schemas.microsoft.com/office/drawing/2014/main" id="{1A493DDD-31D9-B272-5196-673570FEB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4" name="Line 74">
              <a:extLst>
                <a:ext uri="{FF2B5EF4-FFF2-40B4-BE49-F238E27FC236}">
                  <a16:creationId xmlns:a16="http://schemas.microsoft.com/office/drawing/2014/main" id="{F32F2EBB-2176-ABDC-C8C1-F4D0A8F5E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6" name="Text Box 76">
            <a:extLst>
              <a:ext uri="{FF2B5EF4-FFF2-40B4-BE49-F238E27FC236}">
                <a16:creationId xmlns:a16="http://schemas.microsoft.com/office/drawing/2014/main" id="{6EEBC603-D135-0B4D-65B7-064C44B47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19288"/>
            <a:ext cx="914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4800" b="1">
              <a:solidFill>
                <a:srgbClr val="FF3300"/>
              </a:solidFill>
            </a:endParaRPr>
          </a:p>
        </p:txBody>
      </p:sp>
      <p:grpSp>
        <p:nvGrpSpPr>
          <p:cNvPr id="51281" name="Group 81">
            <a:extLst>
              <a:ext uri="{FF2B5EF4-FFF2-40B4-BE49-F238E27FC236}">
                <a16:creationId xmlns:a16="http://schemas.microsoft.com/office/drawing/2014/main" id="{DD52B0BB-521E-4B38-1328-9E2DD226CFB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04888"/>
            <a:ext cx="457200" cy="2652712"/>
            <a:chOff x="3456" y="432"/>
            <a:chExt cx="288" cy="1671"/>
          </a:xfrm>
        </p:grpSpPr>
        <p:sp>
          <p:nvSpPr>
            <p:cNvPr id="51278" name="Line 78">
              <a:extLst>
                <a:ext uri="{FF2B5EF4-FFF2-40B4-BE49-F238E27FC236}">
                  <a16:creationId xmlns:a16="http://schemas.microsoft.com/office/drawing/2014/main" id="{28CB30AA-D1F5-7A44-81B6-F22550FF9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9" name="Text Box 79">
              <a:extLst>
                <a:ext uri="{FF2B5EF4-FFF2-40B4-BE49-F238E27FC236}">
                  <a16:creationId xmlns:a16="http://schemas.microsoft.com/office/drawing/2014/main" id="{A72A4027-E707-BAC4-ADBB-DDFB2322E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280" name="Text Box 80">
              <a:extLst>
                <a:ext uri="{FF2B5EF4-FFF2-40B4-BE49-F238E27FC236}">
                  <a16:creationId xmlns:a16="http://schemas.microsoft.com/office/drawing/2014/main" id="{64C98210-B4D9-F880-4ABD-624DDB82A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sp>
        <p:nvSpPr>
          <p:cNvPr id="51282" name="Line 82">
            <a:extLst>
              <a:ext uri="{FF2B5EF4-FFF2-40B4-BE49-F238E27FC236}">
                <a16:creationId xmlns:a16="http://schemas.microsoft.com/office/drawing/2014/main" id="{4A88FC0D-9488-2512-AB18-B2C43E5C1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85888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86" name="Group 86">
            <a:extLst>
              <a:ext uri="{FF2B5EF4-FFF2-40B4-BE49-F238E27FC236}">
                <a16:creationId xmlns:a16="http://schemas.microsoft.com/office/drawing/2014/main" id="{EE1CAE54-4A67-F316-03CD-9A202D9A8B7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85888"/>
            <a:ext cx="381000" cy="2271712"/>
            <a:chOff x="4416" y="672"/>
            <a:chExt cx="240" cy="1431"/>
          </a:xfrm>
        </p:grpSpPr>
        <p:sp>
          <p:nvSpPr>
            <p:cNvPr id="51283" name="Line 83">
              <a:extLst>
                <a:ext uri="{FF2B5EF4-FFF2-40B4-BE49-F238E27FC236}">
                  <a16:creationId xmlns:a16="http://schemas.microsoft.com/office/drawing/2014/main" id="{18A7A3A7-1BD9-5549-DE46-E6826A3D6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4" name="Text Box 84">
              <a:extLst>
                <a:ext uri="{FF2B5EF4-FFF2-40B4-BE49-F238E27FC236}">
                  <a16:creationId xmlns:a16="http://schemas.microsoft.com/office/drawing/2014/main" id="{2F5E5682-B222-9AA5-D919-2A0A9A23B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8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290" name="Group 90">
            <a:extLst>
              <a:ext uri="{FF2B5EF4-FFF2-40B4-BE49-F238E27FC236}">
                <a16:creationId xmlns:a16="http://schemas.microsoft.com/office/drawing/2014/main" id="{2115EFD1-F40D-62C4-2CDD-3A319797D5F7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300288"/>
            <a:ext cx="1371600" cy="1066800"/>
            <a:chOff x="3888" y="1248"/>
            <a:chExt cx="864" cy="672"/>
          </a:xfrm>
        </p:grpSpPr>
        <p:sp>
          <p:nvSpPr>
            <p:cNvPr id="51287" name="Text Box 87">
              <a:extLst>
                <a:ext uri="{FF2B5EF4-FFF2-40B4-BE49-F238E27FC236}">
                  <a16:creationId xmlns:a16="http://schemas.microsoft.com/office/drawing/2014/main" id="{C774DC01-7E43-3655-1F3C-0279857AD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4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288" name="Line 88">
              <a:extLst>
                <a:ext uri="{FF2B5EF4-FFF2-40B4-BE49-F238E27FC236}">
                  <a16:creationId xmlns:a16="http://schemas.microsoft.com/office/drawing/2014/main" id="{2E53B99A-A3C1-61AB-83E2-4DF88C4D5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9" name="Line 89">
              <a:extLst>
                <a:ext uri="{FF2B5EF4-FFF2-40B4-BE49-F238E27FC236}">
                  <a16:creationId xmlns:a16="http://schemas.microsoft.com/office/drawing/2014/main" id="{A66E0898-9A5A-41EE-58A2-CC6D7CB27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91" name="Text Box 91">
            <a:extLst>
              <a:ext uri="{FF2B5EF4-FFF2-40B4-BE49-F238E27FC236}">
                <a16:creationId xmlns:a16="http://schemas.microsoft.com/office/drawing/2014/main" id="{84D65B18-D710-7B18-A08F-193B7289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309688"/>
            <a:ext cx="9144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4800" b="1">
              <a:solidFill>
                <a:srgbClr val="FF3300"/>
              </a:solidFill>
            </a:endParaRPr>
          </a:p>
        </p:txBody>
      </p:sp>
      <p:grpSp>
        <p:nvGrpSpPr>
          <p:cNvPr id="51295" name="Group 95">
            <a:extLst>
              <a:ext uri="{FF2B5EF4-FFF2-40B4-BE49-F238E27FC236}">
                <a16:creationId xmlns:a16="http://schemas.microsoft.com/office/drawing/2014/main" id="{B9D01641-2337-F931-163C-6E9C5E247AC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876800"/>
            <a:ext cx="533400" cy="1738313"/>
            <a:chOff x="1296" y="3072"/>
            <a:chExt cx="336" cy="1095"/>
          </a:xfrm>
        </p:grpSpPr>
        <p:sp>
          <p:nvSpPr>
            <p:cNvPr id="51292" name="Text Box 92">
              <a:extLst>
                <a:ext uri="{FF2B5EF4-FFF2-40B4-BE49-F238E27FC236}">
                  <a16:creationId xmlns:a16="http://schemas.microsoft.com/office/drawing/2014/main" id="{6C7FC5F5-C09B-8C3E-F238-970385C1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293" name="Line 93">
              <a:extLst>
                <a:ext uri="{FF2B5EF4-FFF2-40B4-BE49-F238E27FC236}">
                  <a16:creationId xmlns:a16="http://schemas.microsoft.com/office/drawing/2014/main" id="{286B8400-2CAC-4E75-F168-81795792B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4" name="Text Box 94">
              <a:extLst>
                <a:ext uri="{FF2B5EF4-FFF2-40B4-BE49-F238E27FC236}">
                  <a16:creationId xmlns:a16="http://schemas.microsoft.com/office/drawing/2014/main" id="{9E672B3E-5CB4-8530-2D47-B4F7A56B9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grpSp>
        <p:nvGrpSpPr>
          <p:cNvPr id="51299" name="Group 99">
            <a:extLst>
              <a:ext uri="{FF2B5EF4-FFF2-40B4-BE49-F238E27FC236}">
                <a16:creationId xmlns:a16="http://schemas.microsoft.com/office/drawing/2014/main" id="{ECED5893-2240-4280-D66C-1F4ADBDAFBC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105400"/>
            <a:ext cx="533400" cy="1509713"/>
            <a:chOff x="1056" y="3216"/>
            <a:chExt cx="336" cy="951"/>
          </a:xfrm>
        </p:grpSpPr>
        <p:sp>
          <p:nvSpPr>
            <p:cNvPr id="51296" name="Line 96">
              <a:extLst>
                <a:ext uri="{FF2B5EF4-FFF2-40B4-BE49-F238E27FC236}">
                  <a16:creationId xmlns:a16="http://schemas.microsoft.com/office/drawing/2014/main" id="{5CF7CDAE-3265-35B8-02BF-F6B268027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7" name="Line 97">
              <a:extLst>
                <a:ext uri="{FF2B5EF4-FFF2-40B4-BE49-F238E27FC236}">
                  <a16:creationId xmlns:a16="http://schemas.microsoft.com/office/drawing/2014/main" id="{EB6ED479-1200-DF59-4881-9695BEA02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Text Box 98">
              <a:extLst>
                <a:ext uri="{FF2B5EF4-FFF2-40B4-BE49-F238E27FC236}">
                  <a16:creationId xmlns:a16="http://schemas.microsoft.com/office/drawing/2014/main" id="{9D8FE061-7A13-7CD9-EC9F-903F0B3C9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303" name="Group 103">
            <a:extLst>
              <a:ext uri="{FF2B5EF4-FFF2-40B4-BE49-F238E27FC236}">
                <a16:creationId xmlns:a16="http://schemas.microsoft.com/office/drawing/2014/main" id="{EBED4F96-3470-77E9-7761-9B9C1CC3F26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486400"/>
            <a:ext cx="914400" cy="838200"/>
            <a:chOff x="816" y="3456"/>
            <a:chExt cx="576" cy="528"/>
          </a:xfrm>
        </p:grpSpPr>
        <p:sp>
          <p:nvSpPr>
            <p:cNvPr id="51300" name="Text Box 100">
              <a:extLst>
                <a:ext uri="{FF2B5EF4-FFF2-40B4-BE49-F238E27FC236}">
                  <a16:creationId xmlns:a16="http://schemas.microsoft.com/office/drawing/2014/main" id="{A5BCF7CA-5E08-2105-EA8C-30A181E7C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45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301" name="Line 101">
              <a:extLst>
                <a:ext uri="{FF2B5EF4-FFF2-40B4-BE49-F238E27FC236}">
                  <a16:creationId xmlns:a16="http://schemas.microsoft.com/office/drawing/2014/main" id="{8B5148CC-D4D9-40AF-C41D-10F978AC6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2" name="Line 102">
              <a:extLst>
                <a:ext uri="{FF2B5EF4-FFF2-40B4-BE49-F238E27FC236}">
                  <a16:creationId xmlns:a16="http://schemas.microsoft.com/office/drawing/2014/main" id="{FC7952D6-CE6E-6605-C419-1847C5D46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4" name="Text Box 104">
            <a:extLst>
              <a:ext uri="{FF2B5EF4-FFF2-40B4-BE49-F238E27FC236}">
                <a16:creationId xmlns:a16="http://schemas.microsoft.com/office/drawing/2014/main" id="{881A5FF6-913E-9B93-98F7-ECA8C7BDE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7244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ebdings" panose="05030102010509060703" pitchFamily="18" charset="2"/>
              </a:rPr>
              <a:t></a:t>
            </a:r>
            <a:endParaRPr lang="en-US" altLang="zh-CN" sz="4800">
              <a:solidFill>
                <a:srgbClr val="FF3300"/>
              </a:solidFill>
            </a:endParaRPr>
          </a:p>
        </p:txBody>
      </p:sp>
      <p:sp>
        <p:nvSpPr>
          <p:cNvPr id="51307" name="Line 107">
            <a:extLst>
              <a:ext uri="{FF2B5EF4-FFF2-40B4-BE49-F238E27FC236}">
                <a16:creationId xmlns:a16="http://schemas.microsoft.com/office/drawing/2014/main" id="{19E0BBBD-BE4E-E6DD-6A6A-624ED292F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19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10" name="Group 110">
            <a:extLst>
              <a:ext uri="{FF2B5EF4-FFF2-40B4-BE49-F238E27FC236}">
                <a16:creationId xmlns:a16="http://schemas.microsoft.com/office/drawing/2014/main" id="{4D5A349C-C187-2A3C-5D7E-BEDB28FDFAFE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191000"/>
            <a:ext cx="533400" cy="2424113"/>
            <a:chOff x="3744" y="2640"/>
            <a:chExt cx="336" cy="1527"/>
          </a:xfrm>
        </p:grpSpPr>
        <p:sp>
          <p:nvSpPr>
            <p:cNvPr id="51305" name="Text Box 105">
              <a:extLst>
                <a:ext uri="{FF2B5EF4-FFF2-40B4-BE49-F238E27FC236}">
                  <a16:creationId xmlns:a16="http://schemas.microsoft.com/office/drawing/2014/main" id="{78053A75-2FB3-EC01-090C-483FF3AE7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  <p:sp>
          <p:nvSpPr>
            <p:cNvPr id="51306" name="Line 106">
              <a:extLst>
                <a:ext uri="{FF2B5EF4-FFF2-40B4-BE49-F238E27FC236}">
                  <a16:creationId xmlns:a16="http://schemas.microsoft.com/office/drawing/2014/main" id="{0CD7302D-38EB-84DD-235A-9F90FC32E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" name="Text Box 109">
              <a:extLst>
                <a:ext uri="{FF2B5EF4-FFF2-40B4-BE49-F238E27FC236}">
                  <a16:creationId xmlns:a16="http://schemas.microsoft.com/office/drawing/2014/main" id="{A13EFE7E-618A-6290-DD60-28706504C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0</a:t>
              </a:r>
              <a:endParaRPr lang="en-US" altLang="zh-CN" sz="1800" b="1" i="1"/>
            </a:p>
          </p:txBody>
        </p:sp>
      </p:grpSp>
      <p:grpSp>
        <p:nvGrpSpPr>
          <p:cNvPr id="51312" name="Group 112">
            <a:extLst>
              <a:ext uri="{FF2B5EF4-FFF2-40B4-BE49-F238E27FC236}">
                <a16:creationId xmlns:a16="http://schemas.microsoft.com/office/drawing/2014/main" id="{7C453E2C-12DD-6AB2-E638-44210A74892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419600"/>
            <a:ext cx="381000" cy="2195513"/>
            <a:chOff x="4416" y="2784"/>
            <a:chExt cx="240" cy="1383"/>
          </a:xfrm>
        </p:grpSpPr>
        <p:sp>
          <p:nvSpPr>
            <p:cNvPr id="51308" name="Line 108">
              <a:extLst>
                <a:ext uri="{FF2B5EF4-FFF2-40B4-BE49-F238E27FC236}">
                  <a16:creationId xmlns:a16="http://schemas.microsoft.com/office/drawing/2014/main" id="{C7A0FB25-F255-CB5F-302E-E18AA1FBF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" name="Text Box 111">
              <a:extLst>
                <a:ext uri="{FF2B5EF4-FFF2-40B4-BE49-F238E27FC236}">
                  <a16:creationId xmlns:a16="http://schemas.microsoft.com/office/drawing/2014/main" id="{4D935E67-3F61-300C-645D-88A6B9F6B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93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x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</p:grpSp>
      <p:grpSp>
        <p:nvGrpSpPr>
          <p:cNvPr id="51315" name="Group 115">
            <a:extLst>
              <a:ext uri="{FF2B5EF4-FFF2-40B4-BE49-F238E27FC236}">
                <a16:creationId xmlns:a16="http://schemas.microsoft.com/office/drawing/2014/main" id="{5798BFB0-DD63-A440-280F-D63D58C649AB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257800"/>
            <a:ext cx="1524000" cy="1066800"/>
            <a:chOff x="3792" y="3312"/>
            <a:chExt cx="960" cy="672"/>
          </a:xfrm>
        </p:grpSpPr>
        <p:sp>
          <p:nvSpPr>
            <p:cNvPr id="51285" name="Text Box 85">
              <a:extLst>
                <a:ext uri="{FF2B5EF4-FFF2-40B4-BE49-F238E27FC236}">
                  <a16:creationId xmlns:a16="http://schemas.microsoft.com/office/drawing/2014/main" id="{6D37ED22-5D30-8CE5-5B82-61DBE620C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p</a:t>
              </a:r>
              <a:r>
                <a:rPr lang="en-US" altLang="zh-CN" sz="1800" b="1" baseline="-25000"/>
                <a:t>1</a:t>
              </a:r>
              <a:endParaRPr lang="en-US" altLang="zh-CN" sz="1800" b="1" i="1"/>
            </a:p>
          </p:txBody>
        </p:sp>
        <p:sp>
          <p:nvSpPr>
            <p:cNvPr id="51313" name="Line 113">
              <a:extLst>
                <a:ext uri="{FF2B5EF4-FFF2-40B4-BE49-F238E27FC236}">
                  <a16:creationId xmlns:a16="http://schemas.microsoft.com/office/drawing/2014/main" id="{F7C7263D-E085-7079-CF2C-30A2112FA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4" name="Line 114">
              <a:extLst>
                <a:ext uri="{FF2B5EF4-FFF2-40B4-BE49-F238E27FC236}">
                  <a16:creationId xmlns:a16="http://schemas.microsoft.com/office/drawing/2014/main" id="{B81167F4-A033-F816-A942-91E410727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16" name="Text Box 116">
            <a:extLst>
              <a:ext uri="{FF2B5EF4-FFF2-40B4-BE49-F238E27FC236}">
                <a16:creationId xmlns:a16="http://schemas.microsoft.com/office/drawing/2014/main" id="{CC20547A-390B-A89A-CC37-AAA4F89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648200"/>
            <a:ext cx="914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ebdings" panose="05030102010509060703" pitchFamily="18" charset="2"/>
              </a:rPr>
              <a:t></a:t>
            </a:r>
            <a:endParaRPr lang="en-US" altLang="zh-CN" sz="4800">
              <a:solidFill>
                <a:srgbClr val="FF3300"/>
              </a:solidFill>
            </a:endParaRPr>
          </a:p>
        </p:txBody>
      </p:sp>
      <p:grpSp>
        <p:nvGrpSpPr>
          <p:cNvPr id="51331" name="Group 131">
            <a:extLst>
              <a:ext uri="{FF2B5EF4-FFF2-40B4-BE49-F238E27FC236}">
                <a16:creationId xmlns:a16="http://schemas.microsoft.com/office/drawing/2014/main" id="{A313CB15-BA8C-26C6-71BC-A1E6C625CCF1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2413000"/>
            <a:ext cx="6667500" cy="1778000"/>
            <a:chOff x="888" y="1520"/>
            <a:chExt cx="4200" cy="1120"/>
          </a:xfrm>
        </p:grpSpPr>
        <p:sp>
          <p:nvSpPr>
            <p:cNvPr id="51318" name="AutoShape 118">
              <a:extLst>
                <a:ext uri="{FF2B5EF4-FFF2-40B4-BE49-F238E27FC236}">
                  <a16:creationId xmlns:a16="http://schemas.microsoft.com/office/drawing/2014/main" id="{A4C59F36-C13B-F199-19DC-7DF02A5F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1536"/>
              <a:ext cx="4152" cy="1104"/>
            </a:xfrm>
            <a:prstGeom prst="wedgeRoundRectCallout">
              <a:avLst>
                <a:gd name="adj1" fmla="val -46843"/>
                <a:gd name="adj2" fmla="val 3034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50000">
                  <a:srgbClr val="FFFFFF"/>
                </a:gs>
                <a:gs pos="100000">
                  <a:srgbClr val="CC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51320" name="Rectangle 120">
              <a:extLst>
                <a:ext uri="{FF2B5EF4-FFF2-40B4-BE49-F238E27FC236}">
                  <a16:creationId xmlns:a16="http://schemas.microsoft.com/office/drawing/2014/main" id="{902327A5-D7EE-4C7E-29FE-06828004F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520"/>
              <a:ext cx="1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需要讨论如下问题：</a:t>
              </a:r>
            </a:p>
          </p:txBody>
        </p:sp>
        <p:grpSp>
          <p:nvGrpSpPr>
            <p:cNvPr id="51321" name="Group 121">
              <a:extLst>
                <a:ext uri="{FF2B5EF4-FFF2-40B4-BE49-F238E27FC236}">
                  <a16:creationId xmlns:a16="http://schemas.microsoft.com/office/drawing/2014/main" id="{18CCE6D2-26E3-C03D-EE87-D713DA228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804"/>
              <a:ext cx="3032" cy="288"/>
              <a:chOff x="192" y="572"/>
              <a:chExt cx="3060" cy="288"/>
            </a:xfrm>
          </p:grpSpPr>
          <p:sp>
            <p:nvSpPr>
              <p:cNvPr id="51322" name="Rectangle 122">
                <a:extLst>
                  <a:ext uri="{FF2B5EF4-FFF2-40B4-BE49-F238E27FC236}">
                    <a16:creationId xmlns:a16="http://schemas.microsoft.com/office/drawing/2014/main" id="{3D129327-65FE-FC09-3B57-8C3D4A723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572"/>
                <a:ext cx="30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）如何选取合适的迭代函数    </a:t>
                </a: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?</a:t>
                </a:r>
              </a:p>
            </p:txBody>
          </p:sp>
          <p:graphicFrame>
            <p:nvGraphicFramePr>
              <p:cNvPr id="51323" name="Object 123">
                <a:extLst>
                  <a:ext uri="{FF2B5EF4-FFF2-40B4-BE49-F238E27FC236}">
                    <a16:creationId xmlns:a16="http://schemas.microsoft.com/office/drawing/2014/main" id="{9885A271-88AC-AC1E-2D71-7FFE62234E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609"/>
              <a:ext cx="33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55320" imgH="203040" progId="Equation.DSMT4">
                      <p:embed/>
                    </p:oleObj>
                  </mc:Choice>
                  <mc:Fallback>
                    <p:oleObj name="Equation" r:id="rId7" imgW="355320" imgH="203040" progId="Equation.DSMT4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609"/>
                            <a:ext cx="336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24" name="Group 124">
              <a:extLst>
                <a:ext uri="{FF2B5EF4-FFF2-40B4-BE49-F238E27FC236}">
                  <a16:creationId xmlns:a16="http://schemas.microsoft.com/office/drawing/2014/main" id="{50142706-02CD-5D1C-5D96-FA93F56C7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288"/>
              <a:ext cx="2854" cy="304"/>
              <a:chOff x="192" y="1331"/>
              <a:chExt cx="2880" cy="304"/>
            </a:xfrm>
          </p:grpSpPr>
          <p:sp>
            <p:nvSpPr>
              <p:cNvPr id="51325" name="Rectangle 125">
                <a:extLst>
                  <a:ext uri="{FF2B5EF4-FFF2-40B4-BE49-F238E27FC236}">
                    <a16:creationId xmlns:a16="http://schemas.microsoft.com/office/drawing/2014/main" id="{17512CB2-FE59-EA15-AB03-DF7BDACC3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331"/>
                <a:ext cx="28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b="1">
                    <a:latin typeface="楷体_GB2312" pitchFamily="49" charset="-122"/>
                    <a:ea typeface="楷体_GB2312" pitchFamily="49" charset="-122"/>
                  </a:rPr>
                  <a:t>3</a:t>
                </a: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）怎样加速序列    的收敛？</a:t>
                </a:r>
              </a:p>
            </p:txBody>
          </p:sp>
          <p:graphicFrame>
            <p:nvGraphicFramePr>
              <p:cNvPr id="51326" name="Object 126">
                <a:extLst>
                  <a:ext uri="{FF2B5EF4-FFF2-40B4-BE49-F238E27FC236}">
                    <a16:creationId xmlns:a16="http://schemas.microsoft.com/office/drawing/2014/main" id="{B08A8B75-2CA0-0FF5-C278-3D2AB703BA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1344"/>
              <a:ext cx="336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17160" imgH="228600" progId="Equation.DSMT4">
                      <p:embed/>
                    </p:oleObj>
                  </mc:Choice>
                  <mc:Fallback>
                    <p:oleObj name="Equation" r:id="rId9" imgW="317160" imgH="228600" progId="Equation.DSMT4">
                      <p:embed/>
                      <p:pic>
                        <p:nvPicPr>
                          <p:cNvPr id="0" name="Object 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344"/>
                            <a:ext cx="336" cy="2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28" name="Rectangle 128">
              <a:extLst>
                <a:ext uri="{FF2B5EF4-FFF2-40B4-BE49-F238E27FC236}">
                  <a16:creationId xmlns:a16="http://schemas.microsoft.com/office/drawing/2014/main" id="{9BD17E17-075F-D10B-4358-C95E93914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48"/>
              <a:ext cx="4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）迭代函数  应满足什么条件，序列   收敛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?</a:t>
              </a:r>
            </a:p>
          </p:txBody>
        </p:sp>
        <p:graphicFrame>
          <p:nvGraphicFramePr>
            <p:cNvPr id="51329" name="Object 129">
              <a:extLst>
                <a:ext uri="{FF2B5EF4-FFF2-40B4-BE49-F238E27FC236}">
                  <a16:creationId xmlns:a16="http://schemas.microsoft.com/office/drawing/2014/main" id="{18CDDB7D-4005-1924-724A-68DC1172C7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6" y="2099"/>
            <a:ext cx="23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320" imgH="203040" progId="Equation.DSMT4">
                    <p:embed/>
                  </p:oleObj>
                </mc:Choice>
                <mc:Fallback>
                  <p:oleObj name="Equation" r:id="rId11" imgW="355320" imgH="20304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2099"/>
                          <a:ext cx="23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0" name="Object 130">
              <a:extLst>
                <a:ext uri="{FF2B5EF4-FFF2-40B4-BE49-F238E27FC236}">
                  <a16:creationId xmlns:a16="http://schemas.microsoft.com/office/drawing/2014/main" id="{D9059042-FE15-F5CF-A107-E84EF0501D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7" y="2060"/>
            <a:ext cx="28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17160" imgH="228600" progId="Equation.DSMT4">
                    <p:embed/>
                  </p:oleObj>
                </mc:Choice>
                <mc:Fallback>
                  <p:oleObj name="Equation" r:id="rId13" imgW="317160" imgH="22860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2060"/>
                          <a:ext cx="285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32" name="Text Box 132">
            <a:extLst>
              <a:ext uri="{FF2B5EF4-FFF2-40B4-BE49-F238E27FC236}">
                <a16:creationId xmlns:a16="http://schemas.microsoft.com/office/drawing/2014/main" id="{DA602C64-6F92-9D05-31F5-60FC28D4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200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CC"/>
                </a:solidFill>
              </a:rPr>
              <a:t>aa</a:t>
            </a:r>
          </a:p>
        </p:txBody>
      </p:sp>
      <p:grpSp>
        <p:nvGrpSpPr>
          <p:cNvPr id="51335" name="Group 135">
            <a:extLst>
              <a:ext uri="{FF2B5EF4-FFF2-40B4-BE49-F238E27FC236}">
                <a16:creationId xmlns:a16="http://schemas.microsoft.com/office/drawing/2014/main" id="{773D14FE-F823-C86E-C2D5-04145750D5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8600"/>
            <a:ext cx="3013075" cy="457200"/>
            <a:chOff x="288" y="144"/>
            <a:chExt cx="1898" cy="288"/>
          </a:xfrm>
        </p:grpSpPr>
        <p:sp>
          <p:nvSpPr>
            <p:cNvPr id="51333" name="Text Box 133">
              <a:extLst>
                <a:ext uri="{FF2B5EF4-FFF2-40B4-BE49-F238E27FC236}">
                  <a16:creationId xmlns:a16="http://schemas.microsoft.com/office/drawing/2014/main" id="{E762145C-AD7F-B97F-159F-78A9582C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44"/>
              <a:ext cx="1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ea typeface="楷体_GB2312" pitchFamily="49" charset="-122"/>
                </a:rPr>
                <a:t>迭代过程的收敛性</a:t>
              </a:r>
            </a:p>
          </p:txBody>
        </p:sp>
        <p:sp>
          <p:nvSpPr>
            <p:cNvPr id="51334" name="Rectangle 134">
              <a:extLst>
                <a:ext uri="{FF2B5EF4-FFF2-40B4-BE49-F238E27FC236}">
                  <a16:creationId xmlns:a16="http://schemas.microsoft.com/office/drawing/2014/main" id="{EB89D4F7-8DB8-9EFE-3884-CB9E9EF8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1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1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1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51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1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51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51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1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1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1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0" dur="500"/>
                                        <p:tgtEl>
                                          <p:spTgt spid="51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6" grpId="0" autoUpdateAnimBg="0"/>
      <p:bldP spid="51291" grpId="0" autoUpdateAnimBg="0"/>
      <p:bldP spid="51304" grpId="0" autoUpdateAnimBg="0"/>
      <p:bldP spid="51316" grpId="0" autoUpdateAnimBg="0"/>
      <p:bldP spid="5133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71" name="Group 47">
            <a:extLst>
              <a:ext uri="{FF2B5EF4-FFF2-40B4-BE49-F238E27FC236}">
                <a16:creationId xmlns:a16="http://schemas.microsoft.com/office/drawing/2014/main" id="{218C5C90-D8F5-7F93-8632-FD7B38C19E2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04813"/>
            <a:ext cx="6081713" cy="609600"/>
            <a:chOff x="240" y="250"/>
            <a:chExt cx="3831" cy="384"/>
          </a:xfrm>
        </p:grpSpPr>
        <p:sp>
          <p:nvSpPr>
            <p:cNvPr id="52243" name="AutoShape 19">
              <a:extLst>
                <a:ext uri="{FF2B5EF4-FFF2-40B4-BE49-F238E27FC236}">
                  <a16:creationId xmlns:a16="http://schemas.microsoft.com/office/drawing/2014/main" id="{A00830F7-A06F-6121-8CD4-000CC64D1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5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ea typeface="楷体_GB2312" pitchFamily="49" charset="-122"/>
                </a:rPr>
                <a:t>定理</a:t>
              </a:r>
            </a:p>
          </p:txBody>
        </p:sp>
        <p:sp>
          <p:nvSpPr>
            <p:cNvPr id="52244" name="Text Box 20">
              <a:extLst>
                <a:ext uri="{FF2B5EF4-FFF2-40B4-BE49-F238E27FC236}">
                  <a16:creationId xmlns:a16="http://schemas.microsoft.com/office/drawing/2014/main" id="{FD1125AC-508D-9A2A-A135-0EF6A4973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" y="310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考虑方程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 =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),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)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C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[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],  </a:t>
              </a:r>
              <a:r>
                <a:rPr kumimoji="1" lang="zh-CN" altLang="en-US" b="1">
                  <a:ea typeface="楷体_GB2312" pitchFamily="49" charset="-122"/>
                </a:rPr>
                <a:t>若</a:t>
              </a:r>
            </a:p>
          </p:txBody>
        </p:sp>
      </p:grpSp>
      <p:grpSp>
        <p:nvGrpSpPr>
          <p:cNvPr id="52275" name="Group 51">
            <a:extLst>
              <a:ext uri="{FF2B5EF4-FFF2-40B4-BE49-F238E27FC236}">
                <a16:creationId xmlns:a16="http://schemas.microsoft.com/office/drawing/2014/main" id="{F4ECBA09-ED30-D138-C97C-EC124A22B6AA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301875"/>
            <a:ext cx="7920037" cy="822325"/>
            <a:chOff x="495" y="1450"/>
            <a:chExt cx="4989" cy="518"/>
          </a:xfrm>
        </p:grpSpPr>
        <p:sp>
          <p:nvSpPr>
            <p:cNvPr id="52245" name="Text Box 21">
              <a:extLst>
                <a:ext uri="{FF2B5EF4-FFF2-40B4-BE49-F238E27FC236}">
                  <a16:creationId xmlns:a16="http://schemas.microsoft.com/office/drawing/2014/main" id="{98D44884-B708-28CC-CF9C-85A6FE7AB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" y="1450"/>
              <a:ext cx="49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则任取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baseline="-25000">
                  <a:ea typeface="楷体_GB2312" pitchFamily="49" charset="-122"/>
                </a:rPr>
                <a:t>0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[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]</a:t>
              </a:r>
              <a:r>
                <a:rPr kumimoji="1" lang="zh-CN" altLang="en-US" b="1">
                  <a:ea typeface="楷体_GB2312" pitchFamily="49" charset="-122"/>
                  <a:sym typeface="Symbol" panose="05050102010706020507" pitchFamily="18" charset="2"/>
                </a:rPr>
                <a:t>，由 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i="1" baseline="-25000">
                  <a:ea typeface="楷体_GB2312" pitchFamily="49" charset="-122"/>
                </a:rPr>
                <a:t>k</a:t>
              </a:r>
              <a:r>
                <a:rPr kumimoji="1" lang="en-US" altLang="zh-CN" b="1" baseline="-25000">
                  <a:ea typeface="楷体_GB2312" pitchFamily="49" charset="-122"/>
                </a:rPr>
                <a:t>+1</a:t>
              </a:r>
              <a:r>
                <a:rPr kumimoji="1" lang="en-US" altLang="zh-CN" b="1">
                  <a:ea typeface="楷体_GB2312" pitchFamily="49" charset="-122"/>
                </a:rPr>
                <a:t> = </a:t>
              </a:r>
              <a:r>
                <a:rPr lang="en-US" altLang="zh-CN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 i="1" baseline="-25000">
                  <a:ea typeface="楷体_GB2312" pitchFamily="49" charset="-122"/>
                </a:rPr>
                <a:t>k</a:t>
              </a:r>
              <a:r>
                <a:rPr kumimoji="1" lang="en-US" altLang="zh-CN" b="1">
                  <a:ea typeface="楷体_GB2312" pitchFamily="49" charset="-122"/>
                </a:rPr>
                <a:t>) </a:t>
              </a:r>
              <a:r>
                <a:rPr kumimoji="1" lang="zh-CN" altLang="en-US" b="1">
                  <a:ea typeface="楷体_GB2312" pitchFamily="49" charset="-122"/>
                </a:rPr>
                <a:t>得到的序列               收敛于</a:t>
              </a:r>
              <a:r>
                <a:rPr lang="zh-CN" altLang="en-US" b="1">
                  <a:sym typeface="Symbol" panose="05050102010706020507" pitchFamily="18" charset="2"/>
                </a:rPr>
                <a:t></a:t>
              </a:r>
              <a:r>
                <a:rPr kumimoji="1" lang="en-US" altLang="zh-CN" b="1">
                  <a:ea typeface="楷体_GB2312" pitchFamily="49" charset="-122"/>
                </a:rPr>
                <a:t>(</a:t>
              </a:r>
              <a:r>
                <a:rPr kumimoji="1" lang="en-US" altLang="zh-CN" b="1" i="1">
                  <a:ea typeface="楷体_GB2312" pitchFamily="49" charset="-122"/>
                </a:rPr>
                <a:t>x</a:t>
              </a:r>
              <a:r>
                <a:rPr kumimoji="1" lang="en-US" altLang="zh-CN" b="1">
                  <a:ea typeface="楷体_GB2312" pitchFamily="49" charset="-122"/>
                </a:rPr>
                <a:t>) </a:t>
              </a:r>
              <a:r>
                <a:rPr kumimoji="1" lang="zh-CN" altLang="en-US" b="1">
                  <a:ea typeface="楷体_GB2312" pitchFamily="49" charset="-122"/>
                </a:rPr>
                <a:t>在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[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kumimoji="1" lang="en-US" altLang="zh-CN" b="1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b="1">
                  <a:ea typeface="楷体_GB2312" pitchFamily="49" charset="-122"/>
                  <a:sym typeface="Symbol" panose="05050102010706020507" pitchFamily="18" charset="2"/>
                </a:rPr>
                <a:t>]</a:t>
              </a:r>
              <a:r>
                <a:rPr kumimoji="1" lang="zh-CN" altLang="en-US" b="1">
                  <a:ea typeface="楷体_GB2312" pitchFamily="49" charset="-122"/>
                  <a:sym typeface="Symbol" panose="05050102010706020507" pitchFamily="18" charset="2"/>
                </a:rPr>
                <a:t>上的唯一不动点。并且有误差估计式：</a:t>
              </a:r>
            </a:p>
          </p:txBody>
        </p:sp>
        <p:graphicFrame>
          <p:nvGraphicFramePr>
            <p:cNvPr id="52246" name="Object 22">
              <a:extLst>
                <a:ext uri="{FF2B5EF4-FFF2-40B4-BE49-F238E27FC236}">
                  <a16:creationId xmlns:a16="http://schemas.microsoft.com/office/drawing/2014/main" id="{AA9F32FD-8CA1-4269-2429-062D6676F4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4" y="1488"/>
            <a:ext cx="73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22080" imgH="279360" progId="Equation.DSMT4">
                    <p:embed/>
                  </p:oleObj>
                </mc:Choice>
                <mc:Fallback>
                  <p:oleObj name="Equation" r:id="rId6" imgW="622080" imgH="27936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488"/>
                          <a:ext cx="73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51" name="Group 27">
            <a:extLst>
              <a:ext uri="{FF2B5EF4-FFF2-40B4-BE49-F238E27FC236}">
                <a16:creationId xmlns:a16="http://schemas.microsoft.com/office/drawing/2014/main" id="{4170DE64-0D42-1F9B-40E6-00AC257F05BD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3235325"/>
            <a:ext cx="3773487" cy="749300"/>
            <a:chOff x="672" y="1920"/>
            <a:chExt cx="2377" cy="472"/>
          </a:xfrm>
        </p:grpSpPr>
        <p:graphicFrame>
          <p:nvGraphicFramePr>
            <p:cNvPr id="52247" name="Object 23">
              <a:extLst>
                <a:ext uri="{FF2B5EF4-FFF2-40B4-BE49-F238E27FC236}">
                  <a16:creationId xmlns:a16="http://schemas.microsoft.com/office/drawing/2014/main" id="{48116FFE-2C24-A94F-C1A6-D74B10459F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20"/>
            <a:ext cx="2041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7680" imgH="393480" progId="Equation.DSMT4">
                    <p:embed/>
                  </p:oleObj>
                </mc:Choice>
                <mc:Fallback>
                  <p:oleObj name="Equation" r:id="rId8" imgW="1777680" imgH="393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20"/>
                          <a:ext cx="2041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Text Box 24">
              <a:extLst>
                <a:ext uri="{FF2B5EF4-FFF2-40B4-BE49-F238E27FC236}">
                  <a16:creationId xmlns:a16="http://schemas.microsoft.com/office/drawing/2014/main" id="{EA29A021-76AC-3A5F-BCED-66D432AEF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ym typeface="Wingdings" panose="05000000000000000000" pitchFamily="2" charset="2"/>
                </a:rPr>
                <a:t></a:t>
              </a:r>
              <a:endParaRPr lang="en-US" altLang="zh-CN" b="1"/>
            </a:p>
          </p:txBody>
        </p:sp>
      </p:grpSp>
      <p:grpSp>
        <p:nvGrpSpPr>
          <p:cNvPr id="52277" name="Group 53">
            <a:extLst>
              <a:ext uri="{FF2B5EF4-FFF2-40B4-BE49-F238E27FC236}">
                <a16:creationId xmlns:a16="http://schemas.microsoft.com/office/drawing/2014/main" id="{1701AB8D-E08D-42A6-C298-61CF81E45D7F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5129213"/>
            <a:ext cx="4638675" cy="814387"/>
            <a:chOff x="519" y="3231"/>
            <a:chExt cx="2922" cy="513"/>
          </a:xfrm>
        </p:grpSpPr>
        <p:sp>
          <p:nvSpPr>
            <p:cNvPr id="52254" name="Text Box 30">
              <a:extLst>
                <a:ext uri="{FF2B5EF4-FFF2-40B4-BE49-F238E27FC236}">
                  <a16:creationId xmlns:a16="http://schemas.microsoft.com/office/drawing/2014/main" id="{21C44D4D-D7BC-F112-675E-67D8067F4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333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且存在极限</a:t>
              </a:r>
            </a:p>
          </p:txBody>
        </p:sp>
        <p:graphicFrame>
          <p:nvGraphicFramePr>
            <p:cNvPr id="52255" name="Object 31">
              <a:extLst>
                <a:ext uri="{FF2B5EF4-FFF2-40B4-BE49-F238E27FC236}">
                  <a16:creationId xmlns:a16="http://schemas.microsoft.com/office/drawing/2014/main" id="{C280003F-6EC8-07EF-4CB8-8392FBFA52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4" y="3231"/>
            <a:ext cx="173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47560" imgH="444240" progId="Equation.DSMT4">
                    <p:embed/>
                  </p:oleObj>
                </mc:Choice>
                <mc:Fallback>
                  <p:oleObj name="Equation" r:id="rId10" imgW="1447560" imgH="4442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3231"/>
                          <a:ext cx="173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78" name="Group 54">
            <a:extLst>
              <a:ext uri="{FF2B5EF4-FFF2-40B4-BE49-F238E27FC236}">
                <a16:creationId xmlns:a16="http://schemas.microsoft.com/office/drawing/2014/main" id="{989BCDC7-6B23-DB32-D2F3-51C7522EC548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4094163"/>
            <a:ext cx="6338887" cy="795337"/>
            <a:chOff x="615" y="2579"/>
            <a:chExt cx="3993" cy="501"/>
          </a:xfrm>
        </p:grpSpPr>
        <p:grpSp>
          <p:nvGrpSpPr>
            <p:cNvPr id="52276" name="Group 52">
              <a:extLst>
                <a:ext uri="{FF2B5EF4-FFF2-40B4-BE49-F238E27FC236}">
                  <a16:creationId xmlns:a16="http://schemas.microsoft.com/office/drawing/2014/main" id="{F3052EB1-8085-7879-CFE3-8422C28DA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" y="2614"/>
              <a:ext cx="3993" cy="466"/>
              <a:chOff x="615" y="2614"/>
              <a:chExt cx="3993" cy="466"/>
            </a:xfrm>
          </p:grpSpPr>
          <p:grpSp>
            <p:nvGrpSpPr>
              <p:cNvPr id="52252" name="Group 28">
                <a:extLst>
                  <a:ext uri="{FF2B5EF4-FFF2-40B4-BE49-F238E27FC236}">
                    <a16:creationId xmlns:a16="http://schemas.microsoft.com/office/drawing/2014/main" id="{23B2BC0C-E5A0-C2AA-16B9-491A2B7734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" y="2614"/>
                <a:ext cx="2352" cy="466"/>
                <a:chOff x="672" y="2400"/>
                <a:chExt cx="2352" cy="466"/>
              </a:xfrm>
            </p:grpSpPr>
            <p:sp>
              <p:nvSpPr>
                <p:cNvPr id="52249" name="Text Box 25">
                  <a:extLst>
                    <a:ext uri="{FF2B5EF4-FFF2-40B4-BE49-F238E27FC236}">
                      <a16:creationId xmlns:a16="http://schemas.microsoft.com/office/drawing/2014/main" id="{41152F4C-B953-83A0-5538-7AF748BDD1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2496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ym typeface="Wingdings" panose="05000000000000000000" pitchFamily="2" charset="2"/>
                    </a:rPr>
                    <a:t></a:t>
                  </a:r>
                  <a:endParaRPr lang="en-US" altLang="zh-CN" b="1"/>
                </a:p>
              </p:txBody>
            </p:sp>
            <p:graphicFrame>
              <p:nvGraphicFramePr>
                <p:cNvPr id="52250" name="Object 26">
                  <a:extLst>
                    <a:ext uri="{FF2B5EF4-FFF2-40B4-BE49-F238E27FC236}">
                      <a16:creationId xmlns:a16="http://schemas.microsoft.com/office/drawing/2014/main" id="{29B1A4F3-2B64-026C-DDB6-470AAD552C9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" y="2400"/>
                <a:ext cx="2016" cy="4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1663560" imgH="393480" progId="Equation.DSMT4">
                        <p:embed/>
                      </p:oleObj>
                    </mc:Choice>
                    <mc:Fallback>
                      <p:oleObj name="Equation" r:id="rId12" imgW="1663560" imgH="393480" progId="Equation.DSMT4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2400"/>
                              <a:ext cx="2016" cy="4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2253" name="Text Box 29">
                <a:extLst>
                  <a:ext uri="{FF2B5EF4-FFF2-40B4-BE49-F238E27FC236}">
                    <a16:creationId xmlns:a16="http://schemas.microsoft.com/office/drawing/2014/main" id="{EF89B860-EDAF-18F4-69EF-67893B8B6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88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( </a:t>
                </a:r>
                <a:r>
                  <a:rPr lang="en-US" altLang="zh-CN" b="1" i="1"/>
                  <a:t>k</a:t>
                </a:r>
                <a:r>
                  <a:rPr lang="en-US" altLang="zh-CN" b="1"/>
                  <a:t> = 1, 2, … )</a:t>
                </a:r>
                <a:endParaRPr lang="en-US" altLang="zh-CN" b="1" i="1"/>
              </a:p>
            </p:txBody>
          </p:sp>
        </p:grpSp>
        <p:sp>
          <p:nvSpPr>
            <p:cNvPr id="52266" name="Text Box 42">
              <a:extLst>
                <a:ext uri="{FF2B5EF4-FFF2-40B4-BE49-F238E27FC236}">
                  <a16:creationId xmlns:a16="http://schemas.microsoft.com/office/drawing/2014/main" id="{642DC070-600E-2588-0F82-EE9FEE4C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2579"/>
              <a:ext cx="1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b="1" i="1"/>
                <a:t>k</a:t>
              </a:r>
            </a:p>
          </p:txBody>
        </p:sp>
      </p:grpSp>
      <p:sp>
        <p:nvSpPr>
          <p:cNvPr id="52241" name="Rectangle 17">
            <a:extLst>
              <a:ext uri="{FF2B5EF4-FFF2-40B4-BE49-F238E27FC236}">
                <a16:creationId xmlns:a16="http://schemas.microsoft.com/office/drawing/2014/main" id="{1CC70471-A063-FEE8-D2DF-CFBBEE0D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Fixed-Point Iteration</a:t>
            </a:r>
            <a:endParaRPr lang="en-US" altLang="zh-CN" sz="2000" b="1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2258" name="Text Box 34">
            <a:extLst>
              <a:ext uri="{FF2B5EF4-FFF2-40B4-BE49-F238E27FC236}">
                <a16:creationId xmlns:a16="http://schemas.microsoft.com/office/drawing/2014/main" id="{FA4AE58A-CEB4-C893-E5ED-E030ACAB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5908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52260" name="Text Box 36">
            <a:extLst>
              <a:ext uri="{FF2B5EF4-FFF2-40B4-BE49-F238E27FC236}">
                <a16:creationId xmlns:a16="http://schemas.microsoft.com/office/drawing/2014/main" id="{8717F944-A1A4-A3C2-4742-0EB60A5A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908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52261" name="Text Box 37">
            <a:extLst>
              <a:ext uri="{FF2B5EF4-FFF2-40B4-BE49-F238E27FC236}">
                <a16:creationId xmlns:a16="http://schemas.microsoft.com/office/drawing/2014/main" id="{96EDC2F4-A318-CA66-F187-8B2040479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336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52263" name="Text Box 39">
            <a:extLst>
              <a:ext uri="{FF2B5EF4-FFF2-40B4-BE49-F238E27FC236}">
                <a16:creationId xmlns:a16="http://schemas.microsoft.com/office/drawing/2014/main" id="{F76A8382-6082-17B4-DB1A-FD186AE8D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766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52264" name="Text Box 40">
            <a:extLst>
              <a:ext uri="{FF2B5EF4-FFF2-40B4-BE49-F238E27FC236}">
                <a16:creationId xmlns:a16="http://schemas.microsoft.com/office/drawing/2014/main" id="{B0054DAC-CAF8-E2EC-E004-742B08175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910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E2943DB8-736A-0C05-895B-A56C76EF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400" y="5105400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rgbClr val="FF3300"/>
                </a:solidFill>
                <a:sym typeface="Webdings" panose="05030102010509060703" pitchFamily="18" charset="2"/>
              </a:rPr>
              <a:t></a:t>
            </a:r>
            <a:endParaRPr lang="en-US" altLang="zh-CN" sz="4000">
              <a:solidFill>
                <a:srgbClr val="FF3300"/>
              </a:solidFill>
            </a:endParaRPr>
          </a:p>
        </p:txBody>
      </p:sp>
      <p:sp>
        <p:nvSpPr>
          <p:cNvPr id="52272" name="Rectangle 48">
            <a:extLst>
              <a:ext uri="{FF2B5EF4-FFF2-40B4-BE49-F238E27FC236}">
                <a16:creationId xmlns:a16="http://schemas.microsoft.com/office/drawing/2014/main" id="{94F5FF84-E75D-D513-DB30-1588C878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471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ea typeface="楷体_GB2312" pitchFamily="49" charset="-122"/>
              </a:rPr>
              <a:t>( I )  </a:t>
            </a:r>
            <a:r>
              <a:rPr kumimoji="1" lang="zh-CN" altLang="en-US" b="1">
                <a:ea typeface="楷体_GB2312" pitchFamily="49" charset="-122"/>
              </a:rPr>
              <a:t>当 </a:t>
            </a:r>
            <a:r>
              <a:rPr kumimoji="1" lang="en-US" altLang="zh-CN" b="1" i="1">
                <a:ea typeface="楷体_GB2312" pitchFamily="49" charset="-122"/>
              </a:rPr>
              <a:t>x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时， </a:t>
            </a:r>
            <a:r>
              <a:rPr lang="zh-CN" altLang="en-US" b="1">
                <a:sym typeface="Symbol" panose="05050102010706020507" pitchFamily="18" charset="2"/>
              </a:rPr>
              <a:t></a:t>
            </a:r>
            <a:r>
              <a:rPr kumimoji="1" lang="en-US" altLang="zh-CN" b="1">
                <a:ea typeface="楷体_GB2312" pitchFamily="49" charset="-122"/>
              </a:rPr>
              <a:t>(</a:t>
            </a:r>
            <a:r>
              <a:rPr kumimoji="1" lang="en-US" altLang="zh-CN" b="1" i="1">
                <a:ea typeface="楷体_GB2312" pitchFamily="49" charset="-122"/>
              </a:rPr>
              <a:t>x</a:t>
            </a:r>
            <a:r>
              <a:rPr kumimoji="1" lang="en-US" altLang="zh-CN" b="1">
                <a:ea typeface="楷体_GB2312" pitchFamily="49" charset="-122"/>
              </a:rPr>
              <a:t>)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52274" name="Rectangle 50">
            <a:extLst>
              <a:ext uri="{FF2B5EF4-FFF2-40B4-BE49-F238E27FC236}">
                <a16:creationId xmlns:a16="http://schemas.microsoft.com/office/drawing/2014/main" id="{26C86A0E-E645-6517-67FF-B29B85EA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739900"/>
            <a:ext cx="769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/>
              <a:t>( II ) </a:t>
            </a:r>
            <a:r>
              <a:rPr kumimoji="1" lang="en-US" altLang="zh-CN" b="1">
                <a:sym typeface="Symbol" panose="05050102010706020507" pitchFamily="18" charset="2"/>
              </a:rPr>
              <a:t> 0  </a:t>
            </a:r>
            <a:r>
              <a:rPr kumimoji="1" lang="en-US" altLang="zh-CN" b="1" i="1">
                <a:sym typeface="Symbol" panose="05050102010706020507" pitchFamily="18" charset="2"/>
              </a:rPr>
              <a:t>L</a:t>
            </a:r>
            <a:r>
              <a:rPr kumimoji="1" lang="en-US" altLang="zh-CN" b="1">
                <a:sym typeface="Symbol" panose="05050102010706020507" pitchFamily="18" charset="2"/>
              </a:rPr>
              <a:t> &lt; 1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使得</a:t>
            </a:r>
            <a:r>
              <a:rPr kumimoji="1" lang="zh-CN" altLang="en-US" b="1"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sym typeface="Symbol" panose="05050102010706020507" pitchFamily="18" charset="2"/>
              </a:rPr>
              <a:t>| </a:t>
            </a:r>
            <a:r>
              <a:rPr lang="en-US" altLang="zh-CN" b="1">
                <a:sym typeface="Symbol" panose="05050102010706020507" pitchFamily="18" charset="2"/>
              </a:rPr>
              <a:t></a:t>
            </a:r>
            <a:r>
              <a:rPr kumimoji="1" lang="en-US" altLang="zh-CN" b="1">
                <a:sym typeface="Symbol" panose="05050102010706020507" pitchFamily="18" charset="2"/>
              </a:rPr>
              <a:t>’(</a:t>
            </a:r>
            <a:r>
              <a:rPr kumimoji="1" lang="en-US" altLang="zh-CN" b="1" i="1"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sym typeface="Symbol" panose="05050102010706020507" pitchFamily="18" charset="2"/>
              </a:rPr>
              <a:t>) |  </a:t>
            </a:r>
            <a:r>
              <a:rPr kumimoji="1" lang="en-US" altLang="zh-CN" b="1" i="1">
                <a:sym typeface="Symbol" panose="05050102010706020507" pitchFamily="18" charset="2"/>
              </a:rPr>
              <a:t>L</a:t>
            </a:r>
            <a:r>
              <a:rPr kumimoji="1" lang="en-US" altLang="zh-CN" b="1">
                <a:sym typeface="Symbol" panose="05050102010706020507" pitchFamily="18" charset="2"/>
              </a:rPr>
              <a:t> &lt; 1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对</a:t>
            </a:r>
            <a:r>
              <a:rPr kumimoji="1" lang="zh-CN" altLang="en-US" b="1">
                <a:sym typeface="Symbol" panose="05050102010706020507" pitchFamily="18" charset="2"/>
              </a:rPr>
              <a:t>  </a:t>
            </a:r>
            <a:r>
              <a:rPr kumimoji="1" lang="en-US" altLang="zh-CN" b="1" i="1">
                <a:ea typeface="楷体_GB2312" pitchFamily="49" charset="-122"/>
              </a:rPr>
              <a:t>x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b="1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 b="1">
                <a:ea typeface="楷体_GB2312" pitchFamily="49" charset="-122"/>
                <a:sym typeface="Symbol" panose="05050102010706020507" pitchFamily="18" charset="2"/>
              </a:rPr>
              <a:t>成立。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8" grpId="0" autoUpdateAnimBg="0"/>
      <p:bldP spid="52260" grpId="0" autoUpdateAnimBg="0"/>
      <p:bldP spid="52261" grpId="0" autoUpdateAnimBg="0"/>
      <p:bldP spid="52263" grpId="0" autoUpdateAnimBg="0"/>
      <p:bldP spid="52264" grpId="0" autoUpdateAnimBg="0"/>
      <p:bldP spid="52265" grpId="0" autoUpdateAnimBg="0"/>
      <p:bldP spid="52272" grpId="0" autoUpdateAnimBg="0"/>
      <p:bldP spid="5227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</TotalTime>
  <Words>2371</Words>
  <Application>Microsoft Office PowerPoint</Application>
  <PresentationFormat>全屏显示(4:3)</PresentationFormat>
  <Paragraphs>439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Times New Roman</vt:lpstr>
      <vt:lpstr>宋体</vt:lpstr>
      <vt:lpstr>楷体_GB2312</vt:lpstr>
      <vt:lpstr>Arial</vt:lpstr>
      <vt:lpstr>Wingdings</vt:lpstr>
      <vt:lpstr>Symbol</vt:lpstr>
      <vt:lpstr>Webdings</vt:lpstr>
      <vt:lpstr>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Ch.7  非线性方程求根(Solution of Nonlinear Equations )</dc:title>
  <dc:creator>lihong</dc:creator>
  <cp:lastModifiedBy>崇浩 唐</cp:lastModifiedBy>
  <cp:revision>224</cp:revision>
  <dcterms:created xsi:type="dcterms:W3CDTF">2001-09-27T06:33:28Z</dcterms:created>
  <dcterms:modified xsi:type="dcterms:W3CDTF">2025-10-25T06:30:54Z</dcterms:modified>
</cp:coreProperties>
</file>