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9" r:id="rId2"/>
    <p:sldId id="350" r:id="rId3"/>
    <p:sldId id="310" r:id="rId4"/>
    <p:sldId id="311" r:id="rId5"/>
    <p:sldId id="329" r:id="rId6"/>
    <p:sldId id="349" r:id="rId7"/>
    <p:sldId id="312" r:id="rId8"/>
    <p:sldId id="343" r:id="rId9"/>
    <p:sldId id="315" r:id="rId10"/>
    <p:sldId id="332" r:id="rId11"/>
    <p:sldId id="345" r:id="rId12"/>
    <p:sldId id="334" r:id="rId13"/>
    <p:sldId id="335" r:id="rId14"/>
    <p:sldId id="314" r:id="rId15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99FF99"/>
    <a:srgbClr val="99CCFF"/>
    <a:srgbClr val="0000FF"/>
    <a:srgbClr val="CCFFFF"/>
    <a:srgbClr val="FF33CC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06" autoAdjust="0"/>
  </p:normalViewPr>
  <p:slideViewPr>
    <p:cSldViewPr>
      <p:cViewPr varScale="1">
        <p:scale>
          <a:sx n="80" d="100"/>
          <a:sy n="80" d="100"/>
        </p:scale>
        <p:origin x="1526" y="6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22AB790-1520-DBD0-8078-2BEFE5010A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A97EA95-0542-0511-91AC-DAD24C2ACA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3B745464-5DDD-B403-1717-17A8260E1F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206AA56E-E846-38E2-A5FB-63D1161D1B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00DEC8DE-2714-4180-9DEB-AFC80FF7C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F1D248A-799B-DC2A-9FFF-4CA325E77D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5059D7-FE6C-517F-42C9-3044E28CE6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C8BA9D4-69ED-D295-9316-E4EC667F2B8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4B6A359-42CE-F801-D2DD-7CED9E358B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2DFDF9AD-9CF7-F711-CCE7-FB53FF83A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E956DCF6-E210-C2ED-6C26-3A4C048A4C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64447497-FB29-4CC8-B7E3-25D75405DA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A4EF2-7446-B79F-0F6A-EC1538FC0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8A882-787B-1D8F-BCB1-55537793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C5D51-BD72-45EC-691C-28CA2591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14AD2-8EF2-909A-FD6B-DEFDCBEB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0430F-8E8F-D37D-4C8C-8DC99E75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64A01-8A19-4EC6-B92A-182A8D73B9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0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200C8-9875-F11F-14A7-56D247F4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78FA1-F1C5-17DC-FE89-0D6B615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2B32D-B5CE-E18D-982C-DFB6EB51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1226B-E3FD-4957-F813-0C15719D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AD4EC-E0C9-B9D8-AC91-1BDA134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82BAE-A8A2-4E4D-8171-32A7B2BF1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4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3C8093-0E2B-CE3D-7867-6297F4357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A736A-B578-2E57-D182-9AF8CA5A6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A37C4-E91C-68F9-3E02-14FA885A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5EBF7-59BA-85C3-78B7-492E4A90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46386-E4A1-B569-807A-98C606C8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F3D3B-31B2-415F-9444-CAA0342378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1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1D118-FAF2-F58D-6FBF-F2776BDA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C9FFA-269C-5459-4258-D6042D89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CB0C-ACFA-445E-888E-0D2C86FD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CB659-53E2-4C6A-81AE-A7924AF8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4E3FD-9109-D265-6B32-C2C2E357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BFE45-8E17-423E-B983-A4B3D27AFB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29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EE3C7-56BA-5388-5880-77BC23B9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BE2A2-05F1-DDE5-11D7-568CB1DB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8BBF0-462B-DA7E-4B73-7041866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C3876-1AAE-F3DB-E953-3FDA95B4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CC116-7663-1AE2-A7A4-08720E46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2FED0-54FE-4F73-802D-CF93914FC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6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1527-8671-52C0-D609-C91923F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B8CAF-319F-037D-8E56-29FED1EC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2631B-75E5-48D2-3881-B2BE0E23D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4E434-5D38-6B6F-1687-04C9B3CE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C1011-05A2-358F-6AE0-2CED6005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EFA83-CC3D-5A74-4BF4-05182FDC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96F0A-DCF6-41A9-A245-01F5BBB37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03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5F415-97D5-26F5-C12D-C8A37389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E07E2-365A-E068-DF6E-4CF58A7D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A37300-DB1F-3EE3-FD2A-F86126A5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08997-289A-7355-BF9C-4DBD38ED4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CB6025-D3C0-6175-7C57-663DA91E7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F1F13F-23EC-AFE5-48EC-2725F9A7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BDCA21-904C-7AC8-C970-4E5D3920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DAF1C1-ECF3-4623-DC15-2EBFDE2D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C57BFF-7D06-4845-9D16-B16FF8B72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1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3EDAE-22F6-63E8-DAE8-4F46B9DE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9C546-AB6F-566B-5306-1A2D369A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51817E-8A65-2794-A124-5B437C30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64A59-1551-338F-69BA-FD3EA2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2B05A-EEF6-4998-BB4C-AFC6A0E46C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51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24FFED-FB7E-64DD-A718-A267C74C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7A400-96AF-F2EE-AF17-AD67F12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F209D-8465-3963-6709-8692ACC4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2980E-32CF-4E22-9E0B-D8EE371F7B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51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A8EC-8668-5EA3-A9AD-28CD5455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CDAAF-744F-6053-4A0F-ABB739E0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F5835-12BA-9E4F-BC7D-F0151B64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0BC1E-D386-DCED-0D94-79DBD64F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3C4AF-D73C-1CB2-B381-9461A86C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03606-ED9E-B629-1EAF-EAFDC74D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EF045-8FC7-4CB1-BF24-03785DF48E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8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B4E-9983-154A-E6D1-5D4DA6BE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1AA4D5-E9DF-D66A-A0CE-248D02CE6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AD7C1-6989-6F12-2C80-8AAF253B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0B8C8-7913-3F29-DD02-94F4A3BD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C9DD8-60BE-F46F-B041-8F9B159C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8C0CC-8C0B-0863-7DF7-5E9ACB63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A307E-41AC-4DCA-A4A8-6E44E9DCB2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0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4673C3D-FA7E-40F8-19ED-51FFC9E85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6F20C05-FA24-796B-0B72-C0D5A7DAA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3BDCBA-51C3-EF27-B6DF-1C7AC6D880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6CC903-23DC-BF38-A14B-9DEBCAB37B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EDFCF2B-D1F0-9E0F-6815-C1DE59D401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0"/>
            </a:lvl1pPr>
          </a:lstStyle>
          <a:p>
            <a:fld id="{05514355-D214-4376-A38B-1E4EC98495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audio" Target="../media/audio2.wav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audio" Target="../media/audio4.wav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audio" Target="../media/audio3.wav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3.emf"/><Relationship Id="rId26" Type="http://schemas.openxmlformats.org/officeDocument/2006/relationships/image" Target="../media/image76.w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2" Type="http://schemas.openxmlformats.org/officeDocument/2006/relationships/audio" Target="../media/audio7.wav"/><Relationship Id="rId16" Type="http://schemas.openxmlformats.org/officeDocument/2006/relationships/image" Target="../media/image72.e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52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7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1.e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8.wmf"/><Relationship Id="rId8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21" Type="http://schemas.openxmlformats.org/officeDocument/2006/relationships/oleObject" Target="../embeddings/oleObject84.bin"/><Relationship Id="rId34" Type="http://schemas.openxmlformats.org/officeDocument/2006/relationships/oleObject" Target="../embeddings/oleObject90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image" Target="../media/image94.emf"/><Relationship Id="rId38" Type="http://schemas.openxmlformats.org/officeDocument/2006/relationships/image" Target="../media/image57.png"/><Relationship Id="rId2" Type="http://schemas.openxmlformats.org/officeDocument/2006/relationships/audio" Target="../media/audio2.wav"/><Relationship Id="rId16" Type="http://schemas.openxmlformats.org/officeDocument/2006/relationships/image" Target="../media/image85.emf"/><Relationship Id="rId20" Type="http://schemas.openxmlformats.org/officeDocument/2006/relationships/image" Target="../media/image87.emf"/><Relationship Id="rId29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9.emf"/><Relationship Id="rId32" Type="http://schemas.openxmlformats.org/officeDocument/2006/relationships/oleObject" Target="../embeddings/oleObject89.bin"/><Relationship Id="rId37" Type="http://schemas.openxmlformats.org/officeDocument/2006/relationships/image" Target="../media/image96.wmf"/><Relationship Id="rId5" Type="http://schemas.openxmlformats.org/officeDocument/2006/relationships/audio" Target="../media/audio6.wav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91.emf"/><Relationship Id="rId36" Type="http://schemas.openxmlformats.org/officeDocument/2006/relationships/oleObject" Target="../embeddings/oleObject9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3.bin"/><Relationship Id="rId31" Type="http://schemas.openxmlformats.org/officeDocument/2006/relationships/image" Target="../media/image93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4.wmf"/><Relationship Id="rId22" Type="http://schemas.openxmlformats.org/officeDocument/2006/relationships/image" Target="../media/image88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92.emf"/><Relationship Id="rId35" Type="http://schemas.openxmlformats.org/officeDocument/2006/relationships/image" Target="../media/image95.wmf"/><Relationship Id="rId8" Type="http://schemas.openxmlformats.org/officeDocument/2006/relationships/image" Target="../media/image81.emf"/><Relationship Id="rId3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9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98.bin"/><Relationship Id="rId2" Type="http://schemas.openxmlformats.org/officeDocument/2006/relationships/audio" Target="../media/audio1.wav"/><Relationship Id="rId16" Type="http://schemas.openxmlformats.org/officeDocument/2006/relationships/image" Target="../media/image10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1.emf"/><Relationship Id="rId19" Type="http://schemas.openxmlformats.org/officeDocument/2006/relationships/image" Target="../media/image102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4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6.wmf"/><Relationship Id="rId2" Type="http://schemas.openxmlformats.org/officeDocument/2006/relationships/audio" Target="../media/audio6.wav"/><Relationship Id="rId16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105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05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11" Type="http://schemas.openxmlformats.org/officeDocument/2006/relationships/image" Target="../media/image57.png"/><Relationship Id="rId5" Type="http://schemas.openxmlformats.org/officeDocument/2006/relationships/audio" Target="../media/audio5.wav"/><Relationship Id="rId10" Type="http://schemas.openxmlformats.org/officeDocument/2006/relationships/image" Target="../media/image110.wmf"/><Relationship Id="rId4" Type="http://schemas.openxmlformats.org/officeDocument/2006/relationships/audio" Target="../media/audio8.wav"/><Relationship Id="rId9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9" Type="http://schemas.openxmlformats.org/officeDocument/2006/relationships/image" Target="../media/image22.jpeg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19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21.emf"/><Relationship Id="rId2" Type="http://schemas.openxmlformats.org/officeDocument/2006/relationships/audio" Target="../media/audio2.wav"/><Relationship Id="rId16" Type="http://schemas.openxmlformats.org/officeDocument/2006/relationships/image" Target="../media/image10.e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32" Type="http://schemas.openxmlformats.org/officeDocument/2006/relationships/image" Target="../media/image18.emf"/><Relationship Id="rId37" Type="http://schemas.openxmlformats.org/officeDocument/2006/relationships/oleObject" Target="../embeddings/oleObject21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36" Type="http://schemas.openxmlformats.org/officeDocument/2006/relationships/image" Target="../media/image20.emf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20.bin"/><Relationship Id="rId8" Type="http://schemas.openxmlformats.org/officeDocument/2006/relationships/image" Target="../media/image6.emf"/><Relationship Id="rId3" Type="http://schemas.openxmlformats.org/officeDocument/2006/relationships/audio" Target="../media/audio5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image" Target="../media/image27.jpeg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1.bin"/><Relationship Id="rId2" Type="http://schemas.openxmlformats.org/officeDocument/2006/relationships/audio" Target="../media/audio2.wav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28.bin"/><Relationship Id="rId5" Type="http://schemas.openxmlformats.org/officeDocument/2006/relationships/audio" Target="../media/audio5.wav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2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emf"/><Relationship Id="rId3" Type="http://schemas.openxmlformats.org/officeDocument/2006/relationships/audio" Target="../media/audio4.wav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1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7.w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5.bin"/><Relationship Id="rId2" Type="http://schemas.openxmlformats.org/officeDocument/2006/relationships/audio" Target="../media/audio2.wav"/><Relationship Id="rId16" Type="http://schemas.openxmlformats.org/officeDocument/2006/relationships/image" Target="../media/image46.emf"/><Relationship Id="rId20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0.wmf"/><Relationship Id="rId5" Type="http://schemas.openxmlformats.org/officeDocument/2006/relationships/audio" Target="../media/audio1.wav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6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emf"/><Relationship Id="rId22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audio" Target="../media/audio3.wav"/><Relationship Id="rId7" Type="http://schemas.openxmlformats.org/officeDocument/2006/relationships/audio" Target="../media/audio5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5" Type="http://schemas.openxmlformats.org/officeDocument/2006/relationships/audio" Target="../media/audio4.wav"/><Relationship Id="rId4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7.png"/><Relationship Id="rId3" Type="http://schemas.openxmlformats.org/officeDocument/2006/relationships/audio" Target="../media/audio4.wav"/><Relationship Id="rId7" Type="http://schemas.openxmlformats.org/officeDocument/2006/relationships/image" Target="../media/image53.emf"/><Relationship Id="rId12" Type="http://schemas.openxmlformats.org/officeDocument/2006/relationships/image" Target="../media/image56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8.bin"/><Relationship Id="rId26" Type="http://schemas.openxmlformats.org/officeDocument/2006/relationships/image" Target="../media/image51.jpeg"/><Relationship Id="rId3" Type="http://schemas.openxmlformats.org/officeDocument/2006/relationships/audio" Target="../media/audio8.wav"/><Relationship Id="rId21" Type="http://schemas.openxmlformats.org/officeDocument/2006/relationships/image" Target="../media/image64.wmf"/><Relationship Id="rId7" Type="http://schemas.openxmlformats.org/officeDocument/2006/relationships/audio" Target="../media/audio4.wav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2.wmf"/><Relationship Id="rId25" Type="http://schemas.openxmlformats.org/officeDocument/2006/relationships/image" Target="../media/image66.e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61.bin"/><Relationship Id="rId5" Type="http://schemas.openxmlformats.org/officeDocument/2006/relationships/audio" Target="../media/audio2.wav"/><Relationship Id="rId15" Type="http://schemas.openxmlformats.org/officeDocument/2006/relationships/image" Target="../media/image61.wmf"/><Relationship Id="rId23" Type="http://schemas.openxmlformats.org/officeDocument/2006/relationships/image" Target="../media/image65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3.wmf"/><Relationship Id="rId4" Type="http://schemas.openxmlformats.org/officeDocument/2006/relationships/audio" Target="../media/audio3.wav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4CEE739B-B9D0-EFEC-0E46-F18E76DF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46150"/>
            <a:ext cx="6781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原理：</a:t>
            </a:r>
            <a:r>
              <a:rPr lang="zh-CN" altLang="en-US">
                <a:ea typeface="楷体_GB2312" pitchFamily="49" charset="-122"/>
              </a:rPr>
              <a:t>将非线性方程线性化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ea typeface="楷体_GB2312" pitchFamily="49" charset="-122"/>
              </a:rPr>
              <a:t>              </a:t>
            </a:r>
            <a:r>
              <a:rPr lang="en-US" altLang="zh-CN">
                <a:ea typeface="楷体_GB2312" pitchFamily="49" charset="-122"/>
              </a:rPr>
              <a:t>—— Taylor </a:t>
            </a:r>
            <a:r>
              <a:rPr lang="zh-CN" altLang="en-US">
                <a:ea typeface="楷体_GB2312" pitchFamily="49" charset="-122"/>
              </a:rPr>
              <a:t>展开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Taylor’s expansion */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9DDDEE21-D373-6CE0-FF1B-A0D363E77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6055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>
                <a:ea typeface="楷体_GB2312" pitchFamily="49" charset="-122"/>
              </a:rPr>
              <a:t>取 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x*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>
                <a:ea typeface="楷体_GB2312" pitchFamily="49" charset="-122"/>
              </a:rPr>
              <a:t>将 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ea typeface="楷体_GB2312" pitchFamily="49" charset="-122"/>
              </a:rPr>
              <a:t> 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在 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做一阶</a:t>
            </a:r>
            <a:r>
              <a:rPr lang="en-US" altLang="zh-CN">
                <a:ea typeface="楷体_GB2312" pitchFamily="49" charset="-122"/>
              </a:rPr>
              <a:t>Taylor</a:t>
            </a:r>
            <a:r>
              <a:rPr lang="zh-CN" altLang="en-US">
                <a:ea typeface="楷体_GB2312" pitchFamily="49" charset="-122"/>
              </a:rPr>
              <a:t>展开</a:t>
            </a:r>
            <a:r>
              <a:rPr lang="en-US" altLang="zh-CN">
                <a:ea typeface="楷体_GB2312" pitchFamily="49" charset="-122"/>
              </a:rPr>
              <a:t>:</a:t>
            </a:r>
          </a:p>
        </p:txBody>
      </p:sp>
      <p:grpSp>
        <p:nvGrpSpPr>
          <p:cNvPr id="61472" name="Group 32">
            <a:extLst>
              <a:ext uri="{FF2B5EF4-FFF2-40B4-BE49-F238E27FC236}">
                <a16:creationId xmlns:a16="http://schemas.microsoft.com/office/drawing/2014/main" id="{54FE91E4-249A-7920-E7DB-320EE255EBE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306638"/>
            <a:ext cx="9001125" cy="762000"/>
            <a:chOff x="396" y="1536"/>
            <a:chExt cx="5172" cy="480"/>
          </a:xfrm>
        </p:grpSpPr>
        <p:graphicFrame>
          <p:nvGraphicFramePr>
            <p:cNvPr id="61445" name="Object 5">
              <a:extLst>
                <a:ext uri="{FF2B5EF4-FFF2-40B4-BE49-F238E27FC236}">
                  <a16:creationId xmlns:a16="http://schemas.microsoft.com/office/drawing/2014/main" id="{804BDCB8-6734-205A-EED2-69DD9936D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" y="1536"/>
            <a:ext cx="348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35160" imgH="393480" progId="Equation.DSMT4">
                    <p:embed/>
                  </p:oleObj>
                </mc:Choice>
                <mc:Fallback>
                  <p:oleObj name="Equation" r:id="rId6" imgW="303516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536"/>
                          <a:ext cx="348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6" name="Text Box 6">
              <a:extLst>
                <a:ext uri="{FF2B5EF4-FFF2-40B4-BE49-F238E27FC236}">
                  <a16:creationId xmlns:a16="http://schemas.microsoft.com/office/drawing/2014/main" id="{80F5A258-05B3-6D07-D73B-FF610EBB9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32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63600" indent="-863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，</a:t>
              </a:r>
              <a:r>
                <a:rPr lang="zh-CN" altLang="en-US" i="1">
                  <a:ea typeface="楷体_GB2312" pitchFamily="49" charset="-122"/>
                  <a:sym typeface="Symbol" panose="05050102010706020507" pitchFamily="18" charset="2"/>
                </a:rPr>
                <a:t> </a:t>
              </a:r>
              <a:r>
                <a:rPr lang="zh-CN" altLang="en-US">
                  <a:ea typeface="楷体_GB2312" pitchFamily="49" charset="-122"/>
                </a:rPr>
                <a:t>在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和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之间。</a:t>
              </a:r>
            </a:p>
          </p:txBody>
        </p:sp>
      </p:grpSp>
      <p:sp>
        <p:nvSpPr>
          <p:cNvPr id="61448" name="Text Box 8">
            <a:extLst>
              <a:ext uri="{FF2B5EF4-FFF2-40B4-BE49-F238E27FC236}">
                <a16:creationId xmlns:a16="http://schemas.microsoft.com/office/drawing/2014/main" id="{513B6555-7361-4610-5F08-EB1B44561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7975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63600" indent="-863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>
                <a:ea typeface="楷体_GB2312" pitchFamily="49" charset="-122"/>
              </a:rPr>
              <a:t>将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  <a:sym typeface="Symbol" panose="05050102010706020507" pitchFamily="18" charset="2"/>
              </a:rPr>
              <a:t>x*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看成高阶小量，则有：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EEFADBE7-D5FD-05E0-B760-422736B29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89350"/>
          <a:ext cx="4284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98600" imgH="228600" progId="Equation.DSMT4">
                  <p:embed/>
                </p:oleObj>
              </mc:Choice>
              <mc:Fallback>
                <p:oleObj name="Equation" r:id="rId8" imgW="2298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89350"/>
                        <a:ext cx="4284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4E223023-10E8-9E13-C8A7-DEFE27F05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536950"/>
          <a:ext cx="25368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640" imgH="431640" progId="Equation.DSMT4">
                  <p:embed/>
                </p:oleObj>
              </mc:Choice>
              <mc:Fallback>
                <p:oleObj name="Equation" r:id="rId10" imgW="135864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36950"/>
                        <a:ext cx="25368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AutoShape 11">
            <a:extLst>
              <a:ext uri="{FF2B5EF4-FFF2-40B4-BE49-F238E27FC236}">
                <a16:creationId xmlns:a16="http://schemas.microsoft.com/office/drawing/2014/main" id="{075BEAED-4F4C-696D-4A07-B2458341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51350"/>
            <a:ext cx="3200400" cy="685800"/>
          </a:xfrm>
          <a:prstGeom prst="wedgeEllipseCallout">
            <a:avLst>
              <a:gd name="adj1" fmla="val -41917"/>
              <a:gd name="adj2" fmla="val -11412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线性</a:t>
            </a:r>
            <a:r>
              <a:rPr lang="zh-CN" altLang="en-US"/>
              <a:t>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linear */</a:t>
            </a:r>
          </a:p>
        </p:txBody>
      </p:sp>
      <p:grpSp>
        <p:nvGrpSpPr>
          <p:cNvPr id="61456" name="Group 16">
            <a:extLst>
              <a:ext uri="{FF2B5EF4-FFF2-40B4-BE49-F238E27FC236}">
                <a16:creationId xmlns:a16="http://schemas.microsoft.com/office/drawing/2014/main" id="{50525AB6-6382-6FDC-BC56-05717AB2688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070350"/>
            <a:ext cx="3276600" cy="2133600"/>
            <a:chOff x="528" y="2640"/>
            <a:chExt cx="2064" cy="1344"/>
          </a:xfrm>
        </p:grpSpPr>
        <p:sp>
          <p:nvSpPr>
            <p:cNvPr id="61452" name="Line 12">
              <a:extLst>
                <a:ext uri="{FF2B5EF4-FFF2-40B4-BE49-F238E27FC236}">
                  <a16:creationId xmlns:a16="http://schemas.microsoft.com/office/drawing/2014/main" id="{1749F821-57DE-5E72-B111-EED31E0FD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696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3" name="Line 13">
              <a:extLst>
                <a:ext uri="{FF2B5EF4-FFF2-40B4-BE49-F238E27FC236}">
                  <a16:creationId xmlns:a16="http://schemas.microsoft.com/office/drawing/2014/main" id="{29CB25B3-CC4C-BC16-0CF8-8978ACFE5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736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ABA5D83B-EE23-E920-7301-463D4EEC5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61455" name="Rectangle 15">
              <a:extLst>
                <a:ext uri="{FF2B5EF4-FFF2-40B4-BE49-F238E27FC236}">
                  <a16:creationId xmlns:a16="http://schemas.microsoft.com/office/drawing/2014/main" id="{ABE13EE8-85FE-0119-2347-61D5AA191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4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  <p:grpSp>
        <p:nvGrpSpPr>
          <p:cNvPr id="61459" name="Group 19">
            <a:extLst>
              <a:ext uri="{FF2B5EF4-FFF2-40B4-BE49-F238E27FC236}">
                <a16:creationId xmlns:a16="http://schemas.microsoft.com/office/drawing/2014/main" id="{89548D16-E3A1-7D90-B5F9-88E3DD84ACD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222750"/>
            <a:ext cx="1600200" cy="1828800"/>
            <a:chOff x="720" y="2736"/>
            <a:chExt cx="1008" cy="1152"/>
          </a:xfrm>
        </p:grpSpPr>
        <p:sp>
          <p:nvSpPr>
            <p:cNvPr id="61457" name="Freeform 17">
              <a:extLst>
                <a:ext uri="{FF2B5EF4-FFF2-40B4-BE49-F238E27FC236}">
                  <a16:creationId xmlns:a16="http://schemas.microsoft.com/office/drawing/2014/main" id="{ED743E15-86D6-64A1-317C-6D911B45F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736"/>
              <a:ext cx="1008" cy="1152"/>
            </a:xfrm>
            <a:custGeom>
              <a:avLst/>
              <a:gdLst>
                <a:gd name="T0" fmla="*/ 0 w 1008"/>
                <a:gd name="T1" fmla="*/ 1152 h 1152"/>
                <a:gd name="T2" fmla="*/ 240 w 1008"/>
                <a:gd name="T3" fmla="*/ 1104 h 1152"/>
                <a:gd name="T4" fmla="*/ 576 w 1008"/>
                <a:gd name="T5" fmla="*/ 864 h 1152"/>
                <a:gd name="T6" fmla="*/ 816 w 1008"/>
                <a:gd name="T7" fmla="*/ 480 h 1152"/>
                <a:gd name="T8" fmla="*/ 1008 w 1008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Text Box 18">
              <a:extLst>
                <a:ext uri="{FF2B5EF4-FFF2-40B4-BE49-F238E27FC236}">
                  <a16:creationId xmlns:a16="http://schemas.microsoft.com/office/drawing/2014/main" id="{5625DE33-1291-6576-0A91-8F7585B30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4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61462" name="Group 22">
            <a:extLst>
              <a:ext uri="{FF2B5EF4-FFF2-40B4-BE49-F238E27FC236}">
                <a16:creationId xmlns:a16="http://schemas.microsoft.com/office/drawing/2014/main" id="{509C6637-7041-B2EE-240F-67F04C48F8C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222750"/>
            <a:ext cx="533400" cy="1844675"/>
            <a:chOff x="1584" y="2736"/>
            <a:chExt cx="336" cy="1162"/>
          </a:xfrm>
        </p:grpSpPr>
        <p:sp>
          <p:nvSpPr>
            <p:cNvPr id="61460" name="Line 20">
              <a:extLst>
                <a:ext uri="{FF2B5EF4-FFF2-40B4-BE49-F238E27FC236}">
                  <a16:creationId xmlns:a16="http://schemas.microsoft.com/office/drawing/2014/main" id="{83015EF4-8177-1AAE-24A1-7982C3817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Text Box 21">
              <a:extLst>
                <a:ext uri="{FF2B5EF4-FFF2-40B4-BE49-F238E27FC236}">
                  <a16:creationId xmlns:a16="http://schemas.microsoft.com/office/drawing/2014/main" id="{2A15E5B1-2AA5-ED5F-87DB-C2B93F4A2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6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</p:grpSp>
      <p:sp>
        <p:nvSpPr>
          <p:cNvPr id="61463" name="Line 23">
            <a:extLst>
              <a:ext uri="{FF2B5EF4-FFF2-40B4-BE49-F238E27FC236}">
                <a16:creationId xmlns:a16="http://schemas.microsoft.com/office/drawing/2014/main" id="{2B437DBD-2AE5-ACAB-4DA2-C8333FBCB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222750"/>
            <a:ext cx="381000" cy="1524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Oval 24">
            <a:extLst>
              <a:ext uri="{FF2B5EF4-FFF2-40B4-BE49-F238E27FC236}">
                <a16:creationId xmlns:a16="http://schemas.microsoft.com/office/drawing/2014/main" id="{9FAB8571-7E05-58A7-BBBE-ED54EDBD5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84550"/>
            <a:ext cx="1371600" cy="10668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Line 25">
            <a:extLst>
              <a:ext uri="{FF2B5EF4-FFF2-40B4-BE49-F238E27FC236}">
                <a16:creationId xmlns:a16="http://schemas.microsoft.com/office/drawing/2014/main" id="{A9E5602B-D44D-206D-5467-67AA5287C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222750"/>
            <a:ext cx="4419600" cy="15240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26">
            <a:extLst>
              <a:ext uri="{FF2B5EF4-FFF2-40B4-BE49-F238E27FC236}">
                <a16:creationId xmlns:a16="http://schemas.microsoft.com/office/drawing/2014/main" id="{34AC1022-B624-F9F4-6573-031540BCF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13715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27">
            <a:extLst>
              <a:ext uri="{FF2B5EF4-FFF2-40B4-BE49-F238E27FC236}">
                <a16:creationId xmlns:a16="http://schemas.microsoft.com/office/drawing/2014/main" id="{9DBC566F-848D-DFB3-3E92-EBA9B132F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7713" y="5137150"/>
            <a:ext cx="346075" cy="6096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68" name="Object 28">
            <a:extLst>
              <a:ext uri="{FF2B5EF4-FFF2-40B4-BE49-F238E27FC236}">
                <a16:creationId xmlns:a16="http://schemas.microsoft.com/office/drawing/2014/main" id="{276F08D1-391D-7F77-2014-695F9305F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538" y="4222750"/>
          <a:ext cx="22875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431640" progId="Equation.DSMT4">
                  <p:embed/>
                </p:oleObj>
              </mc:Choice>
              <mc:Fallback>
                <p:oleObj name="Equation" r:id="rId12" imgW="1206360" imgH="4316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222750"/>
                        <a:ext cx="22875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4" name="Group 34">
            <a:extLst>
              <a:ext uri="{FF2B5EF4-FFF2-40B4-BE49-F238E27FC236}">
                <a16:creationId xmlns:a16="http://schemas.microsoft.com/office/drawing/2014/main" id="{64357923-260D-9D0C-8AE2-5B9EB1A16C4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060950"/>
            <a:ext cx="4419600" cy="1187450"/>
            <a:chOff x="2688" y="3264"/>
            <a:chExt cx="2784" cy="748"/>
          </a:xfrm>
        </p:grpSpPr>
        <p:sp>
          <p:nvSpPr>
            <p:cNvPr id="61469" name="Text Box 29">
              <a:extLst>
                <a:ext uri="{FF2B5EF4-FFF2-40B4-BE49-F238E27FC236}">
                  <a16:creationId xmlns:a16="http://schemas.microsoft.com/office/drawing/2014/main" id="{B770B644-C18B-009B-14D2-153A6F770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264"/>
              <a:ext cx="27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936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54100" defTabSz="1936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44600" defTabSz="1936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5100" defTabSz="1936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defTabSz="1936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defTabSz="193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defTabSz="193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defTabSz="193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defTabSz="193675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>
                  <a:ea typeface="楷体_GB2312" pitchFamily="49" charset="-122"/>
                </a:rPr>
                <a:t>只要 </a:t>
              </a:r>
              <a:r>
                <a:rPr lang="en-US" altLang="zh-CN" i="1">
                  <a:ea typeface="楷体_GB2312" pitchFamily="49" charset="-122"/>
                </a:rPr>
                <a:t>f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lang="en-US" altLang="zh-CN" baseline="30000"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，每一步迭代都有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f ’</a:t>
              </a:r>
              <a:r>
                <a:rPr lang="en-US" altLang="zh-CN">
                  <a:ea typeface="楷体_GB2312" pitchFamily="49" charset="-122"/>
                </a:rPr>
                <a:t>(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i="1" baseline="-25000">
                  <a:ea typeface="楷体_GB2312" pitchFamily="49" charset="-122"/>
                </a:rPr>
                <a:t>k </a:t>
              </a:r>
              <a:r>
                <a:rPr lang="en-US" altLang="zh-CN">
                  <a:ea typeface="楷体_GB2312" pitchFamily="49" charset="-122"/>
                </a:rPr>
                <a:t>) 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 0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， 而且                     ，则</a:t>
              </a:r>
              <a:r>
                <a:rPr lang="zh-CN" altLang="en-US">
                  <a:ea typeface="楷体_GB2312" pitchFamily="49" charset="-122"/>
                </a:rPr>
                <a:t>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</a:t>
              </a:r>
              <a:r>
                <a:rPr lang="zh-CN" altLang="en-US">
                  <a:ea typeface="楷体_GB2312" pitchFamily="49" charset="-122"/>
                </a:rPr>
                <a:t>就是 </a:t>
              </a:r>
              <a:r>
                <a:rPr lang="en-US" altLang="zh-CN" i="1">
                  <a:ea typeface="楷体_GB2312" pitchFamily="49" charset="-122"/>
                </a:rPr>
                <a:t>f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的根。</a:t>
              </a:r>
            </a:p>
          </p:txBody>
        </p:sp>
        <p:graphicFrame>
          <p:nvGraphicFramePr>
            <p:cNvPr id="61470" name="Object 30">
              <a:extLst>
                <a:ext uri="{FF2B5EF4-FFF2-40B4-BE49-F238E27FC236}">
                  <a16:creationId xmlns:a16="http://schemas.microsoft.com/office/drawing/2014/main" id="{FF7BA8CA-2AC8-45B3-7360-BCC095AA3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3504"/>
            <a:ext cx="97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87320" imgH="279360" progId="Equation.DSMT4">
                    <p:embed/>
                  </p:oleObj>
                </mc:Choice>
                <mc:Fallback>
                  <p:oleObj name="Equation" r:id="rId14" imgW="787320" imgH="27936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504"/>
                          <a:ext cx="97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5" name="Text Box 35">
            <a:extLst>
              <a:ext uri="{FF2B5EF4-FFF2-40B4-BE49-F238E27FC236}">
                <a16:creationId xmlns:a16="http://schemas.microsoft.com/office/drawing/2014/main" id="{E9CE3432-1A6A-5F3A-FE44-4912AB7C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§4  </a:t>
            </a:r>
            <a:r>
              <a:rPr kumimoji="1" lang="zh-CN" altLang="en-US" sz="2800">
                <a:ea typeface="楷体_GB2312" pitchFamily="49" charset="-122"/>
              </a:rPr>
              <a:t>牛顿法  </a:t>
            </a:r>
            <a:r>
              <a:rPr kumimoji="1" lang="en-US" altLang="zh-CN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Newton - Raphson Method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8" grpId="0" autoUpdateAnimBg="0"/>
      <p:bldP spid="61451" grpId="0" animBg="1" autoUpdateAnimBg="0"/>
      <p:bldP spid="6147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98" name="Group 58">
            <a:extLst>
              <a:ext uri="{FF2B5EF4-FFF2-40B4-BE49-F238E27FC236}">
                <a16:creationId xmlns:a16="http://schemas.microsoft.com/office/drawing/2014/main" id="{87946403-D8BC-6169-867A-25AAB24E2EA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6940550" cy="457200"/>
            <a:chOff x="288" y="144"/>
            <a:chExt cx="4372" cy="288"/>
          </a:xfrm>
        </p:grpSpPr>
        <p:sp>
          <p:nvSpPr>
            <p:cNvPr id="87043" name="Rectangle 3">
              <a:extLst>
                <a:ext uri="{FF2B5EF4-FFF2-40B4-BE49-F238E27FC236}">
                  <a16:creationId xmlns:a16="http://schemas.microsoft.com/office/drawing/2014/main" id="{82853109-F428-FB4B-1D74-10BA1CE8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4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  求方程          在      附近的一个根  。</a:t>
              </a:r>
            </a:p>
          </p:txBody>
        </p:sp>
        <p:graphicFrame>
          <p:nvGraphicFramePr>
            <p:cNvPr id="87045" name="Object 5">
              <a:extLst>
                <a:ext uri="{FF2B5EF4-FFF2-40B4-BE49-F238E27FC236}">
                  <a16:creationId xmlns:a16="http://schemas.microsoft.com/office/drawing/2014/main" id="{6276492B-B67E-8BFF-90C3-229495B170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92"/>
            <a:ext cx="9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76240" imgH="203040" progId="Equation.DSMT4">
                    <p:embed/>
                  </p:oleObj>
                </mc:Choice>
                <mc:Fallback>
                  <p:oleObj name="Equation" r:id="rId5" imgW="87624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92"/>
                          <a:ext cx="98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6" name="Object 6">
              <a:extLst>
                <a:ext uri="{FF2B5EF4-FFF2-40B4-BE49-F238E27FC236}">
                  <a16:creationId xmlns:a16="http://schemas.microsoft.com/office/drawing/2014/main" id="{34766F99-9EFB-BFBA-6081-E139DF0E4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92"/>
            <a:ext cx="55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82400" imgH="177480" progId="Equation.DSMT4">
                    <p:embed/>
                  </p:oleObj>
                </mc:Choice>
                <mc:Fallback>
                  <p:oleObj name="Equation" r:id="rId7" imgW="48240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92"/>
                          <a:ext cx="558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7" name="Object 7">
              <a:extLst>
                <a:ext uri="{FF2B5EF4-FFF2-40B4-BE49-F238E27FC236}">
                  <a16:creationId xmlns:a16="http://schemas.microsoft.com/office/drawing/2014/main" id="{3776E636-6A57-111F-02D4-D9DB7B5393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44"/>
            <a:ext cx="24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0440" imgH="203040" progId="Equation.DSMT4">
                    <p:embed/>
                  </p:oleObj>
                </mc:Choice>
                <mc:Fallback>
                  <p:oleObj name="Equation" r:id="rId9" imgW="19044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4"/>
                          <a:ext cx="247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95" name="Group 55">
            <a:extLst>
              <a:ext uri="{FF2B5EF4-FFF2-40B4-BE49-F238E27FC236}">
                <a16:creationId xmlns:a16="http://schemas.microsoft.com/office/drawing/2014/main" id="{644F62D8-7514-77B2-D8BF-03481ABD3770}"/>
              </a:ext>
            </a:extLst>
          </p:cNvPr>
          <p:cNvGrpSpPr>
            <a:grpSpLocks/>
          </p:cNvGrpSpPr>
          <p:nvPr/>
        </p:nvGrpSpPr>
        <p:grpSpPr bwMode="auto">
          <a:xfrm>
            <a:off x="55563" y="1905000"/>
            <a:ext cx="6954837" cy="474663"/>
            <a:chOff x="35" y="1200"/>
            <a:chExt cx="4381" cy="299"/>
          </a:xfrm>
        </p:grpSpPr>
        <p:sp>
          <p:nvSpPr>
            <p:cNvPr id="87044" name="Rectangle 4">
              <a:extLst>
                <a:ext uri="{FF2B5EF4-FFF2-40B4-BE49-F238E27FC236}">
                  <a16:creationId xmlns:a16="http://schemas.microsoft.com/office/drawing/2014/main" id="{AE1CCE04-088B-C238-25E9-B5641A97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1200"/>
              <a:ext cx="4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显然，当取初值       时，计算结果如下：</a:t>
              </a:r>
            </a:p>
          </p:txBody>
        </p:sp>
        <p:graphicFrame>
          <p:nvGraphicFramePr>
            <p:cNvPr id="87049" name="Object 9">
              <a:extLst>
                <a:ext uri="{FF2B5EF4-FFF2-40B4-BE49-F238E27FC236}">
                  <a16:creationId xmlns:a16="http://schemas.microsoft.com/office/drawing/2014/main" id="{7B7B2DDA-45FA-8B48-279E-788675ED75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248"/>
            <a:ext cx="59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33160" imgH="228600" progId="Equation.DSMT4">
                    <p:embed/>
                  </p:oleObj>
                </mc:Choice>
                <mc:Fallback>
                  <p:oleObj name="Equation" r:id="rId11" imgW="5331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48"/>
                          <a:ext cx="590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84" name="Group 44">
            <a:extLst>
              <a:ext uri="{FF2B5EF4-FFF2-40B4-BE49-F238E27FC236}">
                <a16:creationId xmlns:a16="http://schemas.microsoft.com/office/drawing/2014/main" id="{28C55944-5E5C-4598-D385-796B08DBA6BE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276600"/>
            <a:ext cx="5270500" cy="533400"/>
            <a:chOff x="227" y="2304"/>
            <a:chExt cx="3320" cy="336"/>
          </a:xfrm>
        </p:grpSpPr>
        <p:sp>
          <p:nvSpPr>
            <p:cNvPr id="87082" name="Rectangle 42">
              <a:extLst>
                <a:ext uri="{FF2B5EF4-FFF2-40B4-BE49-F238E27FC236}">
                  <a16:creationId xmlns:a16="http://schemas.microsoft.com/office/drawing/2014/main" id="{A9374F49-4AFA-8CCC-25A7-0520924B3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2317"/>
              <a:ext cx="3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表中   的每一位数字均为有效数字。</a:t>
              </a:r>
            </a:p>
          </p:txBody>
        </p:sp>
        <p:graphicFrame>
          <p:nvGraphicFramePr>
            <p:cNvPr id="87050" name="Object 10">
              <a:extLst>
                <a:ext uri="{FF2B5EF4-FFF2-40B4-BE49-F238E27FC236}">
                  <a16:creationId xmlns:a16="http://schemas.microsoft.com/office/drawing/2014/main" id="{9EEED7C1-9946-569F-3938-1656076208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304"/>
            <a:ext cx="2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40" imgH="228600" progId="Equation.DSMT4">
                    <p:embed/>
                  </p:oleObj>
                </mc:Choice>
                <mc:Fallback>
                  <p:oleObj name="Equation" r:id="rId13" imgW="19044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275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56" name="Rectangle 16">
            <a:extLst>
              <a:ext uri="{FF2B5EF4-FFF2-40B4-BE49-F238E27FC236}">
                <a16:creationId xmlns:a16="http://schemas.microsoft.com/office/drawing/2014/main" id="{BC0E08AF-2EB5-BA6E-ED9E-96B0661AB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82638"/>
            <a:ext cx="360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en-US" altLang="zh-CN">
                <a:solidFill>
                  <a:srgbClr val="008000"/>
                </a:solidFill>
                <a:ea typeface="楷体_GB2312" pitchFamily="49" charset="-122"/>
              </a:rPr>
              <a:t>Newton</a:t>
            </a: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法计算</a:t>
            </a:r>
          </a:p>
        </p:txBody>
      </p:sp>
      <p:grpSp>
        <p:nvGrpSpPr>
          <p:cNvPr id="87094" name="Group 54">
            <a:extLst>
              <a:ext uri="{FF2B5EF4-FFF2-40B4-BE49-F238E27FC236}">
                <a16:creationId xmlns:a16="http://schemas.microsoft.com/office/drawing/2014/main" id="{FCDB6BA7-B9DD-00E5-D73D-62232882415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69988"/>
            <a:ext cx="4641850" cy="811212"/>
            <a:chOff x="394" y="737"/>
            <a:chExt cx="2870" cy="511"/>
          </a:xfrm>
        </p:grpSpPr>
        <p:graphicFrame>
          <p:nvGraphicFramePr>
            <p:cNvPr id="87048" name="Object 8">
              <a:extLst>
                <a:ext uri="{FF2B5EF4-FFF2-40B4-BE49-F238E27FC236}">
                  <a16:creationId xmlns:a16="http://schemas.microsoft.com/office/drawing/2014/main" id="{B67B3DD6-544E-A4ED-C999-1F21DE3F8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737"/>
            <a:ext cx="163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460160" imgH="457200" progId="Equation.DSMT4">
                    <p:embed/>
                  </p:oleObj>
                </mc:Choice>
                <mc:Fallback>
                  <p:oleObj name="Equation" r:id="rId15" imgW="146016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37"/>
                          <a:ext cx="1632" cy="5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7" name="Rectangle 17">
              <a:extLst>
                <a:ext uri="{FF2B5EF4-FFF2-40B4-BE49-F238E27FC236}">
                  <a16:creationId xmlns:a16="http://schemas.microsoft.com/office/drawing/2014/main" id="{6C288F58-9A57-780A-0D13-8322DE2A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877"/>
              <a:ext cx="13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>
                  <a:ea typeface="楷体_GB2312" pitchFamily="49" charset="-122"/>
                </a:rPr>
                <a:t>Newton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公式：</a:t>
              </a:r>
            </a:p>
          </p:txBody>
        </p:sp>
      </p:grpSp>
      <p:grpSp>
        <p:nvGrpSpPr>
          <p:cNvPr id="87058" name="Group 18">
            <a:extLst>
              <a:ext uri="{FF2B5EF4-FFF2-40B4-BE49-F238E27FC236}">
                <a16:creationId xmlns:a16="http://schemas.microsoft.com/office/drawing/2014/main" id="{3C9EF530-274A-2453-9A99-2947A5DB9D6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428875"/>
            <a:ext cx="6934200" cy="771525"/>
            <a:chOff x="480" y="1530"/>
            <a:chExt cx="4800" cy="739"/>
          </a:xfrm>
        </p:grpSpPr>
        <p:sp>
          <p:nvSpPr>
            <p:cNvPr id="87059" name="Rectangle 19">
              <a:extLst>
                <a:ext uri="{FF2B5EF4-FFF2-40B4-BE49-F238E27FC236}">
                  <a16:creationId xmlns:a16="http://schemas.microsoft.com/office/drawing/2014/main" id="{3C80D253-E051-881D-62F5-EFA81059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62"/>
              <a:ext cx="960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1.32520</a:t>
              </a:r>
            </a:p>
          </p:txBody>
        </p:sp>
        <p:sp>
          <p:nvSpPr>
            <p:cNvPr id="87060" name="Rectangle 20">
              <a:extLst>
                <a:ext uri="{FF2B5EF4-FFF2-40B4-BE49-F238E27FC236}">
                  <a16:creationId xmlns:a16="http://schemas.microsoft.com/office/drawing/2014/main" id="{2EBC4516-7B9B-1844-447C-C831CF40C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62"/>
              <a:ext cx="960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1.34783</a:t>
              </a:r>
            </a:p>
          </p:txBody>
        </p:sp>
        <p:sp>
          <p:nvSpPr>
            <p:cNvPr id="87061" name="Rectangle 21">
              <a:extLst>
                <a:ext uri="{FF2B5EF4-FFF2-40B4-BE49-F238E27FC236}">
                  <a16:creationId xmlns:a16="http://schemas.microsoft.com/office/drawing/2014/main" id="{FACE45FE-A9B7-E0DB-A99C-1F900B1A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62"/>
              <a:ext cx="960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1.5</a:t>
              </a:r>
            </a:p>
          </p:txBody>
        </p:sp>
        <p:sp>
          <p:nvSpPr>
            <p:cNvPr id="87062" name="Rectangle 22">
              <a:extLst>
                <a:ext uri="{FF2B5EF4-FFF2-40B4-BE49-F238E27FC236}">
                  <a16:creationId xmlns:a16="http://schemas.microsoft.com/office/drawing/2014/main" id="{438538F3-24C4-2890-4131-D579EE98F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862"/>
              <a:ext cx="960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i="1"/>
                <a:t>x</a:t>
              </a:r>
              <a:r>
                <a:rPr lang="en-US" altLang="zh-CN" i="1" baseline="-30000"/>
                <a:t>k</a:t>
              </a:r>
              <a:endParaRPr lang="en-US" altLang="zh-CN"/>
            </a:p>
          </p:txBody>
        </p:sp>
        <p:sp>
          <p:nvSpPr>
            <p:cNvPr id="87063" name="Rectangle 23">
              <a:extLst>
                <a:ext uri="{FF2B5EF4-FFF2-40B4-BE49-F238E27FC236}">
                  <a16:creationId xmlns:a16="http://schemas.microsoft.com/office/drawing/2014/main" id="{03CD78C3-BB9E-D72F-75C4-917A36C0D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96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87064" name="Rectangle 24">
              <a:extLst>
                <a:ext uri="{FF2B5EF4-FFF2-40B4-BE49-F238E27FC236}">
                  <a16:creationId xmlns:a16="http://schemas.microsoft.com/office/drawing/2014/main" id="{DA97EFCE-B88F-062B-262B-607E26EC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36"/>
              <a:ext cx="96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87065" name="Rectangle 25">
              <a:extLst>
                <a:ext uri="{FF2B5EF4-FFF2-40B4-BE49-F238E27FC236}">
                  <a16:creationId xmlns:a16="http://schemas.microsoft.com/office/drawing/2014/main" id="{2459EE5C-8EDF-273F-BCDA-B08076A1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36"/>
              <a:ext cx="96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0 </a:t>
              </a:r>
            </a:p>
          </p:txBody>
        </p:sp>
        <p:sp>
          <p:nvSpPr>
            <p:cNvPr id="87066" name="Rectangle 26">
              <a:extLst>
                <a:ext uri="{FF2B5EF4-FFF2-40B4-BE49-F238E27FC236}">
                  <a16:creationId xmlns:a16="http://schemas.microsoft.com/office/drawing/2014/main" id="{B813ABC7-C94B-8CC6-5C61-0CA3D715F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96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i="1"/>
                <a:t>k</a:t>
              </a:r>
              <a:r>
                <a:rPr lang="en-US" altLang="zh-CN"/>
                <a:t> </a:t>
              </a:r>
            </a:p>
          </p:txBody>
        </p:sp>
        <p:sp>
          <p:nvSpPr>
            <p:cNvPr id="87067" name="Line 27">
              <a:extLst>
                <a:ext uri="{FF2B5EF4-FFF2-40B4-BE49-F238E27FC236}">
                  <a16:creationId xmlns:a16="http://schemas.microsoft.com/office/drawing/2014/main" id="{3909BD86-DAB5-F804-47CC-2636B2EB8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3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8" name="Line 28">
              <a:extLst>
                <a:ext uri="{FF2B5EF4-FFF2-40B4-BE49-F238E27FC236}">
                  <a16:creationId xmlns:a16="http://schemas.microsoft.com/office/drawing/2014/main" id="{5F445CF5-B7F3-57BD-A1B0-428563084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862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9" name="Line 29">
              <a:extLst>
                <a:ext uri="{FF2B5EF4-FFF2-40B4-BE49-F238E27FC236}">
                  <a16:creationId xmlns:a16="http://schemas.microsoft.com/office/drawing/2014/main" id="{D70A192D-7C55-883C-0EB6-D3F57276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5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0" name="Line 30">
              <a:extLst>
                <a:ext uri="{FF2B5EF4-FFF2-40B4-BE49-F238E27FC236}">
                  <a16:creationId xmlns:a16="http://schemas.microsoft.com/office/drawing/2014/main" id="{7EB27FAE-4253-8CED-9F32-4D1F3343A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36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1" name="Line 31">
              <a:extLst>
                <a:ext uri="{FF2B5EF4-FFF2-40B4-BE49-F238E27FC236}">
                  <a16:creationId xmlns:a16="http://schemas.microsoft.com/office/drawing/2014/main" id="{763BD47B-6C5C-37EB-6609-E14EB6827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3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2" name="Line 32">
              <a:extLst>
                <a:ext uri="{FF2B5EF4-FFF2-40B4-BE49-F238E27FC236}">
                  <a16:creationId xmlns:a16="http://schemas.microsoft.com/office/drawing/2014/main" id="{CCBE4473-1DB0-B938-428E-55AACF34F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53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3" name="Line 33">
              <a:extLst>
                <a:ext uri="{FF2B5EF4-FFF2-40B4-BE49-F238E27FC236}">
                  <a16:creationId xmlns:a16="http://schemas.microsoft.com/office/drawing/2014/main" id="{2672F617-35F9-4AB8-3EE8-19CCB6361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53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4" name="Line 34">
              <a:extLst>
                <a:ext uri="{FF2B5EF4-FFF2-40B4-BE49-F238E27FC236}">
                  <a16:creationId xmlns:a16="http://schemas.microsoft.com/office/drawing/2014/main" id="{820D5D4B-CC0A-6EC3-7878-D04A5ADF9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36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Rectangle 35">
              <a:extLst>
                <a:ext uri="{FF2B5EF4-FFF2-40B4-BE49-F238E27FC236}">
                  <a16:creationId xmlns:a16="http://schemas.microsoft.com/office/drawing/2014/main" id="{A42FA61D-D31C-DDD3-74D7-8031A542B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72"/>
              <a:ext cx="9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1.32472</a:t>
              </a:r>
            </a:p>
          </p:txBody>
        </p:sp>
        <p:sp>
          <p:nvSpPr>
            <p:cNvPr id="87076" name="Rectangle 36">
              <a:extLst>
                <a:ext uri="{FF2B5EF4-FFF2-40B4-BE49-F238E27FC236}">
                  <a16:creationId xmlns:a16="http://schemas.microsoft.com/office/drawing/2014/main" id="{D9CF8963-3D77-C9F0-A4AD-73DCE5A6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30"/>
              <a:ext cx="96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87077" name="Line 37">
              <a:extLst>
                <a:ext uri="{FF2B5EF4-FFF2-40B4-BE49-F238E27FC236}">
                  <a16:creationId xmlns:a16="http://schemas.microsoft.com/office/drawing/2014/main" id="{1D3FC25D-2D4D-6DB3-7E8B-236167BB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43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Line 38">
              <a:extLst>
                <a:ext uri="{FF2B5EF4-FFF2-40B4-BE49-F238E27FC236}">
                  <a16:creationId xmlns:a16="http://schemas.microsoft.com/office/drawing/2014/main" id="{B0612530-8E41-4DC5-F12D-A3A2F6349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859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Line 39">
              <a:extLst>
                <a:ext uri="{FF2B5EF4-FFF2-40B4-BE49-F238E27FC236}">
                  <a16:creationId xmlns:a16="http://schemas.microsoft.com/office/drawing/2014/main" id="{0AD85B57-F5AA-2717-E8CE-AE06126B1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56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0" name="Line 40">
              <a:extLst>
                <a:ext uri="{FF2B5EF4-FFF2-40B4-BE49-F238E27FC236}">
                  <a16:creationId xmlns:a16="http://schemas.microsoft.com/office/drawing/2014/main" id="{E941C909-6BBB-8F8E-1585-A7267C2D7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543"/>
              <a:ext cx="0" cy="7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1" name="Line 41">
              <a:extLst>
                <a:ext uri="{FF2B5EF4-FFF2-40B4-BE49-F238E27FC236}">
                  <a16:creationId xmlns:a16="http://schemas.microsoft.com/office/drawing/2014/main" id="{A7BB8F9A-99FA-4DE2-CCF2-04823E803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543"/>
              <a:ext cx="0" cy="7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097" name="Group 57">
            <a:extLst>
              <a:ext uri="{FF2B5EF4-FFF2-40B4-BE49-F238E27FC236}">
                <a16:creationId xmlns:a16="http://schemas.microsoft.com/office/drawing/2014/main" id="{621DB1A2-AAD1-9562-8BCE-D569DE9822D0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3716338"/>
            <a:ext cx="8818562" cy="1295400"/>
            <a:chOff x="205" y="2352"/>
            <a:chExt cx="5555" cy="816"/>
          </a:xfrm>
        </p:grpSpPr>
        <p:grpSp>
          <p:nvGrpSpPr>
            <p:cNvPr id="87085" name="Group 45">
              <a:extLst>
                <a:ext uri="{FF2B5EF4-FFF2-40B4-BE49-F238E27FC236}">
                  <a16:creationId xmlns:a16="http://schemas.microsoft.com/office/drawing/2014/main" id="{AC23613B-0B1B-11E8-EB4C-86BE957A8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2352"/>
              <a:ext cx="5555" cy="807"/>
              <a:chOff x="205" y="2627"/>
              <a:chExt cx="5555" cy="807"/>
            </a:xfrm>
          </p:grpSpPr>
          <p:sp>
            <p:nvSpPr>
              <p:cNvPr id="87042" name="Rectangle 2">
                <a:extLst>
                  <a:ext uri="{FF2B5EF4-FFF2-40B4-BE49-F238E27FC236}">
                    <a16:creationId xmlns:a16="http://schemas.microsoft.com/office/drawing/2014/main" id="{83E73DAC-2E32-A45F-14AD-5C660EB7D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" y="2627"/>
                <a:ext cx="555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1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952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当取初值       时，按牛顿公式计算有                影响收敛速度，      ，这个结果反而比   更偏离了所求的根</a:t>
                </a:r>
              </a:p>
            </p:txBody>
          </p:sp>
          <p:graphicFrame>
            <p:nvGraphicFramePr>
              <p:cNvPr id="87051" name="Object 11">
                <a:extLst>
                  <a:ext uri="{FF2B5EF4-FFF2-40B4-BE49-F238E27FC236}">
                    <a16:creationId xmlns:a16="http://schemas.microsoft.com/office/drawing/2014/main" id="{36173238-D0FB-5EB9-C760-1DC2171C00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2666"/>
              <a:ext cx="62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545760" imgH="228600" progId="Equation.DSMT4">
                      <p:embed/>
                    </p:oleObj>
                  </mc:Choice>
                  <mc:Fallback>
                    <p:oleObj name="Equation" r:id="rId17" imgW="545760" imgH="2286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666"/>
                            <a:ext cx="624" cy="2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2" name="Object 12">
                <a:extLst>
                  <a:ext uri="{FF2B5EF4-FFF2-40B4-BE49-F238E27FC236}">
                    <a16:creationId xmlns:a16="http://schemas.microsoft.com/office/drawing/2014/main" id="{38620AB8-7D7E-A968-896E-369E2583C4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19" y="2640"/>
              <a:ext cx="159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422360" imgH="215640" progId="Equation.DSMT4">
                      <p:embed/>
                    </p:oleObj>
                  </mc:Choice>
                  <mc:Fallback>
                    <p:oleObj name="Equation" r:id="rId19" imgW="1422360" imgH="21564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9" y="2640"/>
                            <a:ext cx="1599" cy="2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3" name="Object 13">
                <a:extLst>
                  <a:ext uri="{FF2B5EF4-FFF2-40B4-BE49-F238E27FC236}">
                    <a16:creationId xmlns:a16="http://schemas.microsoft.com/office/drawing/2014/main" id="{AD734A81-3563-FD24-859A-3062E21EF35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2915"/>
              <a:ext cx="701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609480" imgH="215640" progId="Equation.DSMT4">
                      <p:embed/>
                    </p:oleObj>
                  </mc:Choice>
                  <mc:Fallback>
                    <p:oleObj name="Equation" r:id="rId21" imgW="609480" imgH="21564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915"/>
                            <a:ext cx="701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4" name="Object 14">
                <a:extLst>
                  <a:ext uri="{FF2B5EF4-FFF2-40B4-BE49-F238E27FC236}">
                    <a16:creationId xmlns:a16="http://schemas.microsoft.com/office/drawing/2014/main" id="{2866E74D-8736-BAC8-4223-2DBC822A86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880"/>
              <a:ext cx="24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90440" imgH="228600" progId="Equation.DSMT4">
                      <p:embed/>
                    </p:oleObj>
                  </mc:Choice>
                  <mc:Fallback>
                    <p:oleObj name="Equation" r:id="rId23" imgW="19044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880"/>
                            <a:ext cx="24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5" name="Object 15">
                <a:extLst>
                  <a:ext uri="{FF2B5EF4-FFF2-40B4-BE49-F238E27FC236}">
                    <a16:creationId xmlns:a16="http://schemas.microsoft.com/office/drawing/2014/main" id="{BAC05ACF-7DD6-EF21-A32F-5535B68D70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" y="3164"/>
              <a:ext cx="24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77569" imgH="202936" progId="Equation.DSMT4">
                      <p:embed/>
                    </p:oleObj>
                  </mc:Choice>
                  <mc:Fallback>
                    <p:oleObj name="Equation" r:id="rId25" imgW="177569" imgH="202936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3164"/>
                            <a:ext cx="244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7083" name="Rectangle 43">
              <a:extLst>
                <a:ext uri="{FF2B5EF4-FFF2-40B4-BE49-F238E27FC236}">
                  <a16:creationId xmlns:a16="http://schemas.microsoft.com/office/drawing/2014/main" id="{0618564F-51B9-EECB-E64B-99196B65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0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87100" name="Group 60">
            <a:extLst>
              <a:ext uri="{FF2B5EF4-FFF2-40B4-BE49-F238E27FC236}">
                <a16:creationId xmlns:a16="http://schemas.microsoft.com/office/drawing/2014/main" id="{E412FA1B-4C01-5BD0-4C0D-90FB0A8B3AD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156200"/>
            <a:ext cx="8839200" cy="1625600"/>
            <a:chOff x="144" y="3248"/>
            <a:chExt cx="5568" cy="1024"/>
          </a:xfrm>
        </p:grpSpPr>
        <p:sp>
          <p:nvSpPr>
            <p:cNvPr id="87086" name="Rectangle 46">
              <a:extLst>
                <a:ext uri="{FF2B5EF4-FFF2-40B4-BE49-F238E27FC236}">
                  <a16:creationId xmlns:a16="http://schemas.microsoft.com/office/drawing/2014/main" id="{EE449063-53FC-1188-AC7D-4A59E7D54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48"/>
              <a:ext cx="5568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4873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83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88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按</a:t>
              </a:r>
              <a:r>
                <a:rPr lang="en-US" altLang="zh-CN">
                  <a:ea typeface="楷体_GB2312" pitchFamily="49" charset="-122"/>
                </a:rPr>
                <a:t>Newton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公式求得的迭代值       ，设取下山因子    ，由</a:t>
              </a:r>
              <a:r>
                <a:rPr lang="zh-CN" altLang="en-US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用</a:t>
              </a:r>
              <a:r>
                <a:rPr lang="en-US" altLang="zh-CN">
                  <a:solidFill>
                    <a:srgbClr val="008000"/>
                  </a:solidFill>
                  <a:ea typeface="楷体_GB2312" pitchFamily="49" charset="-122"/>
                </a:rPr>
                <a:t>Newton</a:t>
              </a:r>
              <a:r>
                <a:rPr lang="zh-CN" altLang="en-US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下山法计算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可求得                        这个结果纠正了   的严重偏差。 </a:t>
              </a:r>
            </a:p>
          </p:txBody>
        </p:sp>
        <p:graphicFrame>
          <p:nvGraphicFramePr>
            <p:cNvPr id="87087" name="Object 47">
              <a:extLst>
                <a:ext uri="{FF2B5EF4-FFF2-40B4-BE49-F238E27FC236}">
                  <a16:creationId xmlns:a16="http://schemas.microsoft.com/office/drawing/2014/main" id="{AE248EC9-E559-B17D-FD50-996630B46B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0" y="3355"/>
            <a:ext cx="70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22080" imgH="215640" progId="Equation.DSMT4">
                    <p:embed/>
                  </p:oleObj>
                </mc:Choice>
                <mc:Fallback>
                  <p:oleObj name="Equation" r:id="rId27" imgW="622080" imgH="21564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3355"/>
                          <a:ext cx="701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8" name="Object 48">
              <a:extLst>
                <a:ext uri="{FF2B5EF4-FFF2-40B4-BE49-F238E27FC236}">
                  <a16:creationId xmlns:a16="http://schemas.microsoft.com/office/drawing/2014/main" id="{45F23327-B221-6FE0-5BC6-870378407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3264"/>
            <a:ext cx="48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82400" imgH="406080" progId="Equation.DSMT4">
                    <p:embed/>
                  </p:oleObj>
                </mc:Choice>
                <mc:Fallback>
                  <p:oleObj name="Equation" r:id="rId29" imgW="482400" imgH="4060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264"/>
                          <a:ext cx="487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9" name="Object 49">
              <a:extLst>
                <a:ext uri="{FF2B5EF4-FFF2-40B4-BE49-F238E27FC236}">
                  <a16:creationId xmlns:a16="http://schemas.microsoft.com/office/drawing/2014/main" id="{A3C5EAA0-9EED-5785-366D-20E425B6D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9" y="3552"/>
            <a:ext cx="219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904760" imgH="406080" progId="Equation.DSMT4">
                    <p:embed/>
                  </p:oleObj>
                </mc:Choice>
                <mc:Fallback>
                  <p:oleObj name="Equation" r:id="rId31" imgW="1904760" imgH="4060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3552"/>
                          <a:ext cx="2193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0" name="Object 50">
              <a:extLst>
                <a:ext uri="{FF2B5EF4-FFF2-40B4-BE49-F238E27FC236}">
                  <a16:creationId xmlns:a16="http://schemas.microsoft.com/office/drawing/2014/main" id="{483146A1-7C48-2BDA-DBC9-8DBDA02982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4" y="3984"/>
            <a:ext cx="20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77480" imgH="215640" progId="Equation.DSMT4">
                    <p:embed/>
                  </p:oleObj>
                </mc:Choice>
                <mc:Fallback>
                  <p:oleObj name="Equation" r:id="rId33" imgW="177480" imgH="21564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3984"/>
                          <a:ext cx="208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91" name="Rectangle 51">
            <a:extLst>
              <a:ext uri="{FF2B5EF4-FFF2-40B4-BE49-F238E27FC236}">
                <a16:creationId xmlns:a16="http://schemas.microsoft.com/office/drawing/2014/main" id="{DB577343-DD47-300E-755E-3485F96E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51400"/>
            <a:ext cx="373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en-US" altLang="zh-CN">
                <a:solidFill>
                  <a:srgbClr val="008000"/>
                </a:solidFill>
                <a:ea typeface="楷体_GB2312" pitchFamily="49" charset="-122"/>
              </a:rPr>
              <a:t>Newton</a:t>
            </a: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下山法计算</a:t>
            </a:r>
          </a:p>
        </p:txBody>
      </p:sp>
      <p:sp>
        <p:nvSpPr>
          <p:cNvPr id="87092" name="Rectangle 52">
            <a:extLst>
              <a:ext uri="{FF2B5EF4-FFF2-40B4-BE49-F238E27FC236}">
                <a16:creationId xmlns:a16="http://schemas.microsoft.com/office/drawing/2014/main" id="{A5FD29ED-08F2-C319-6D78-46FE2F887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7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6" grpId="0" autoUpdateAnimBg="0"/>
      <p:bldP spid="870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09" name="Object 33">
            <a:extLst>
              <a:ext uri="{FF2B5EF4-FFF2-40B4-BE49-F238E27FC236}">
                <a16:creationId xmlns:a16="http://schemas.microsoft.com/office/drawing/2014/main" id="{3D8BF861-7C21-CCF5-385E-50BF5FD37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90800"/>
          <a:ext cx="58737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33560" imgH="914400" progId="Equation.DSMT4">
                  <p:embed/>
                </p:oleObj>
              </mc:Choice>
              <mc:Fallback>
                <p:oleObj name="Equation" r:id="rId7" imgW="3733560" imgH="914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587375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79" name="Group 3">
            <a:extLst>
              <a:ext uri="{FF2B5EF4-FFF2-40B4-BE49-F238E27FC236}">
                <a16:creationId xmlns:a16="http://schemas.microsoft.com/office/drawing/2014/main" id="{1BBB042C-E9A4-C203-6E07-27038FDD7A1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873125"/>
            <a:ext cx="7086600" cy="457200"/>
            <a:chOff x="624" y="1008"/>
            <a:chExt cx="4464" cy="288"/>
          </a:xfrm>
        </p:grpSpPr>
        <p:sp>
          <p:nvSpPr>
            <p:cNvPr id="101380" name="Text Box 4">
              <a:extLst>
                <a:ext uri="{FF2B5EF4-FFF2-40B4-BE49-F238E27FC236}">
                  <a16:creationId xmlns:a16="http://schemas.microsoft.com/office/drawing/2014/main" id="{459F506C-2BD1-81A6-DCB8-62D8E2025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4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49" charset="-122"/>
                </a:rPr>
                <a:t>Q1: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若　　　   ，</a:t>
              </a:r>
              <a:r>
                <a:rPr kumimoji="1" lang="en-US" altLang="zh-CN">
                  <a:ea typeface="楷体_GB2312" pitchFamily="49" charset="-122"/>
                </a:rPr>
                <a:t>Newton’s Method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是否仍收敛？</a:t>
              </a:r>
            </a:p>
          </p:txBody>
        </p:sp>
        <p:graphicFrame>
          <p:nvGraphicFramePr>
            <p:cNvPr id="101381" name="Object 5">
              <a:extLst>
                <a:ext uri="{FF2B5EF4-FFF2-40B4-BE49-F238E27FC236}">
                  <a16:creationId xmlns:a16="http://schemas.microsoft.com/office/drawing/2014/main" id="{3B3A9EE7-FF61-EF4D-CD1E-52AD7FE1A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031"/>
            <a:ext cx="78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98400" imgH="203040" progId="Equation.DSMT4">
                    <p:embed/>
                  </p:oleObj>
                </mc:Choice>
                <mc:Fallback>
                  <p:oleObj name="Equation" r:id="rId9" imgW="6984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031"/>
                          <a:ext cx="78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28" name="Group 52">
            <a:extLst>
              <a:ext uri="{FF2B5EF4-FFF2-40B4-BE49-F238E27FC236}">
                <a16:creationId xmlns:a16="http://schemas.microsoft.com/office/drawing/2014/main" id="{6A789E8B-1C16-9393-170D-E720E387A3C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8305800" cy="884238"/>
            <a:chOff x="240" y="864"/>
            <a:chExt cx="5232" cy="557"/>
          </a:xfrm>
        </p:grpSpPr>
        <p:sp>
          <p:nvSpPr>
            <p:cNvPr id="101400" name="Rectangle 24">
              <a:extLst>
                <a:ext uri="{FF2B5EF4-FFF2-40B4-BE49-F238E27FC236}">
                  <a16:creationId xmlns:a16="http://schemas.microsoft.com/office/drawing/2014/main" id="{26C8DE25-5B53-F15D-FBA0-3553E3652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64"/>
              <a:ext cx="5232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设  是方程      的</a:t>
              </a:r>
              <a:r>
                <a:rPr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m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重根（    ）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,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在  的某邻域内有</a:t>
              </a:r>
              <a:r>
                <a:rPr lang="en-US" altLang="zh-CN" i="1">
                  <a:ea typeface="楷体_GB2312" pitchFamily="49" charset="-122"/>
                </a:rPr>
                <a:t>m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阶连续导数，这时</a:t>
              </a:r>
            </a:p>
          </p:txBody>
        </p:sp>
        <p:graphicFrame>
          <p:nvGraphicFramePr>
            <p:cNvPr id="101401" name="Object 25">
              <a:extLst>
                <a:ext uri="{FF2B5EF4-FFF2-40B4-BE49-F238E27FC236}">
                  <a16:creationId xmlns:a16="http://schemas.microsoft.com/office/drawing/2014/main" id="{3450E520-DD55-5162-1FFC-BF49C3986D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933"/>
            <a:ext cx="4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06080" imgH="177480" progId="Equation.DSMT4">
                    <p:embed/>
                  </p:oleObj>
                </mc:Choice>
                <mc:Fallback>
                  <p:oleObj name="Equation" r:id="rId11" imgW="406080" imgH="1774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33"/>
                          <a:ext cx="42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2" name="Object 26">
              <a:extLst>
                <a:ext uri="{FF2B5EF4-FFF2-40B4-BE49-F238E27FC236}">
                  <a16:creationId xmlns:a16="http://schemas.microsoft.com/office/drawing/2014/main" id="{6CF24C23-06D6-2A4F-DFAF-701D7330C5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4" y="938"/>
            <a:ext cx="38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280" imgH="203040" progId="Equation.DSMT4">
                    <p:embed/>
                  </p:oleObj>
                </mc:Choice>
                <mc:Fallback>
                  <p:oleObj name="Equation" r:id="rId13" imgW="368280" imgH="2030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938"/>
                          <a:ext cx="389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3" name="Object 27">
              <a:extLst>
                <a:ext uri="{FF2B5EF4-FFF2-40B4-BE49-F238E27FC236}">
                  <a16:creationId xmlns:a16="http://schemas.microsoft.com/office/drawing/2014/main" id="{40DA22CA-AC7C-1A88-47C1-E71138D70C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5" y="1141"/>
            <a:ext cx="317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162240" imgH="228600" progId="Equation.DSMT4">
                    <p:embed/>
                  </p:oleObj>
                </mc:Choice>
                <mc:Fallback>
                  <p:oleObj name="Equation" r:id="rId15" imgW="316224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1141"/>
                          <a:ext cx="3177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4" name="Object 28">
              <a:extLst>
                <a:ext uri="{FF2B5EF4-FFF2-40B4-BE49-F238E27FC236}">
                  <a16:creationId xmlns:a16="http://schemas.microsoft.com/office/drawing/2014/main" id="{3EBF5393-C4F3-AF49-F4B0-B7F2853008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" y="899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203040" progId="Equation.DSMT4">
                    <p:embed/>
                  </p:oleObj>
                </mc:Choice>
                <mc:Fallback>
                  <p:oleObj name="Equation" r:id="rId17" imgW="19044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899"/>
                          <a:ext cx="22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5" name="Object 29">
              <a:extLst>
                <a:ext uri="{FF2B5EF4-FFF2-40B4-BE49-F238E27FC236}">
                  <a16:creationId xmlns:a16="http://schemas.microsoft.com/office/drawing/2014/main" id="{AA727AC1-F253-3080-67A2-8B8D978BB7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0" y="899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203040" progId="Equation.DSMT4">
                    <p:embed/>
                  </p:oleObj>
                </mc:Choice>
                <mc:Fallback>
                  <p:oleObj name="Equation" r:id="rId17" imgW="190440" imgH="2030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899"/>
                          <a:ext cx="22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6" name="Object 30">
              <a:extLst>
                <a:ext uri="{FF2B5EF4-FFF2-40B4-BE49-F238E27FC236}">
                  <a16:creationId xmlns:a16="http://schemas.microsoft.com/office/drawing/2014/main" id="{C792E40B-2DE7-998A-4CBE-CEDA28244A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912"/>
            <a:ext cx="54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96880" imgH="203040" progId="Equation.DSMT4">
                    <p:embed/>
                  </p:oleObj>
                </mc:Choice>
                <mc:Fallback>
                  <p:oleObj name="Equation" r:id="rId19" imgW="596880" imgH="2030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912"/>
                          <a:ext cx="545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08" name="Rectangle 32">
            <a:extLst>
              <a:ext uri="{FF2B5EF4-FFF2-40B4-BE49-F238E27FC236}">
                <a16:creationId xmlns:a16="http://schemas.microsoft.com/office/drawing/2014/main" id="{B0E3FBE4-4FC0-C607-93C5-87FE1EC55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133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800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>
                <a:ea typeface="楷体_GB2312" pitchFamily="49" charset="-122"/>
              </a:rPr>
              <a:t>Taylor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公式，得</a:t>
            </a:r>
          </a:p>
        </p:txBody>
      </p:sp>
      <p:graphicFrame>
        <p:nvGraphicFramePr>
          <p:cNvPr id="101412" name="Object 36">
            <a:extLst>
              <a:ext uri="{FF2B5EF4-FFF2-40B4-BE49-F238E27FC236}">
                <a16:creationId xmlns:a16="http://schemas.microsoft.com/office/drawing/2014/main" id="{864D9DAB-7438-468C-5BE9-6E4F6FF87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419600"/>
          <a:ext cx="2895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11280" imgH="203040" progId="Equation.DSMT4">
                  <p:embed/>
                </p:oleObj>
              </mc:Choice>
              <mc:Fallback>
                <p:oleObj name="Equation" r:id="rId21" imgW="1511280" imgH="203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28956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429" name="Group 53">
            <a:extLst>
              <a:ext uri="{FF2B5EF4-FFF2-40B4-BE49-F238E27FC236}">
                <a16:creationId xmlns:a16="http://schemas.microsoft.com/office/drawing/2014/main" id="{BAF95B54-5BA6-2F7A-D347-0AA5699C4CF2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3906838"/>
            <a:ext cx="7319963" cy="457200"/>
            <a:chOff x="314" y="2461"/>
            <a:chExt cx="4611" cy="288"/>
          </a:xfrm>
        </p:grpSpPr>
        <p:sp>
          <p:nvSpPr>
            <p:cNvPr id="101407" name="Rectangle 31">
              <a:extLst>
                <a:ext uri="{FF2B5EF4-FFF2-40B4-BE49-F238E27FC236}">
                  <a16:creationId xmlns:a16="http://schemas.microsoft.com/office/drawing/2014/main" id="{BDF7ED1D-6077-DE0B-615E-94447C83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2461"/>
              <a:ext cx="4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其中      都在  与  之间。由</a:t>
              </a:r>
              <a:r>
                <a:rPr kumimoji="1" lang="en-US" altLang="zh-CN">
                  <a:solidFill>
                    <a:srgbClr val="008000"/>
                  </a:solidFill>
                  <a:ea typeface="楷体_GB2312" pitchFamily="49" charset="-122"/>
                </a:rPr>
                <a:t>Newton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法的迭代函数</a:t>
              </a:r>
            </a:p>
          </p:txBody>
        </p:sp>
        <p:graphicFrame>
          <p:nvGraphicFramePr>
            <p:cNvPr id="101410" name="Object 34">
              <a:extLst>
                <a:ext uri="{FF2B5EF4-FFF2-40B4-BE49-F238E27FC236}">
                  <a16:creationId xmlns:a16="http://schemas.microsoft.com/office/drawing/2014/main" id="{5BA7C77D-990D-7475-0015-B20731D19F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" y="2480"/>
            <a:ext cx="52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45760" imgH="228600" progId="Equation.DSMT4">
                    <p:embed/>
                  </p:oleObj>
                </mc:Choice>
                <mc:Fallback>
                  <p:oleObj name="Equation" r:id="rId23" imgW="54576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2480"/>
                          <a:ext cx="528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11" name="Object 35">
              <a:extLst>
                <a:ext uri="{FF2B5EF4-FFF2-40B4-BE49-F238E27FC236}">
                  <a16:creationId xmlns:a16="http://schemas.microsoft.com/office/drawing/2014/main" id="{0364AF5D-245E-313F-FED1-2A904F0C8B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544"/>
            <a:ext cx="15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39680" imgH="139680" progId="Equation.DSMT4">
                    <p:embed/>
                  </p:oleObj>
                </mc:Choice>
                <mc:Fallback>
                  <p:oleObj name="Equation" r:id="rId25" imgW="139680" imgH="13968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544"/>
                          <a:ext cx="155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15" name="Object 39">
              <a:extLst>
                <a:ext uri="{FF2B5EF4-FFF2-40B4-BE49-F238E27FC236}">
                  <a16:creationId xmlns:a16="http://schemas.microsoft.com/office/drawing/2014/main" id="{80D67332-5AF6-6DE4-DFD0-D0DA5591B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496"/>
            <a:ext cx="2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90440" imgH="203040" progId="Equation.DSMT4">
                    <p:embed/>
                  </p:oleObj>
                </mc:Choice>
                <mc:Fallback>
                  <p:oleObj name="Equation" r:id="rId27" imgW="190440" imgH="2030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496"/>
                          <a:ext cx="21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30" name="Group 54">
            <a:extLst>
              <a:ext uri="{FF2B5EF4-FFF2-40B4-BE49-F238E27FC236}">
                <a16:creationId xmlns:a16="http://schemas.microsoft.com/office/drawing/2014/main" id="{7373B85D-FBFE-2333-A319-289D001C4E8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26000"/>
            <a:ext cx="6240463" cy="1498600"/>
            <a:chOff x="384" y="3040"/>
            <a:chExt cx="3931" cy="944"/>
          </a:xfrm>
        </p:grpSpPr>
        <p:graphicFrame>
          <p:nvGraphicFramePr>
            <p:cNvPr id="101414" name="Object 38">
              <a:extLst>
                <a:ext uri="{FF2B5EF4-FFF2-40B4-BE49-F238E27FC236}">
                  <a16:creationId xmlns:a16="http://schemas.microsoft.com/office/drawing/2014/main" id="{523EC55A-BF52-E241-C4ED-D74C689F23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040"/>
            <a:ext cx="3019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882880" imgH="901440" progId="Equation.DSMT4">
                    <p:embed/>
                  </p:oleObj>
                </mc:Choice>
                <mc:Fallback>
                  <p:oleObj name="Equation" r:id="rId29" imgW="2882880" imgH="90144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40"/>
                          <a:ext cx="3019" cy="9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6" name="Rectangle 40">
              <a:extLst>
                <a:ext uri="{FF2B5EF4-FFF2-40B4-BE49-F238E27FC236}">
                  <a16:creationId xmlns:a16="http://schemas.microsoft.com/office/drawing/2014/main" id="{409D4104-48C6-1AC7-CEF2-DC7C9752F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7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可得</a:t>
              </a:r>
            </a:p>
          </p:txBody>
        </p:sp>
      </p:grpSp>
      <p:grpSp>
        <p:nvGrpSpPr>
          <p:cNvPr id="101417" name="Group 41">
            <a:extLst>
              <a:ext uri="{FF2B5EF4-FFF2-40B4-BE49-F238E27FC236}">
                <a16:creationId xmlns:a16="http://schemas.microsoft.com/office/drawing/2014/main" id="{351AA00D-F72A-9A29-A8F4-58D246E10C2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05000"/>
            <a:ext cx="7162800" cy="2057400"/>
            <a:chOff x="816" y="768"/>
            <a:chExt cx="4512" cy="1296"/>
          </a:xfrm>
        </p:grpSpPr>
        <p:sp>
          <p:nvSpPr>
            <p:cNvPr id="101418" name="AutoShape 42">
              <a:extLst>
                <a:ext uri="{FF2B5EF4-FFF2-40B4-BE49-F238E27FC236}">
                  <a16:creationId xmlns:a16="http://schemas.microsoft.com/office/drawing/2014/main" id="{8FC03A36-DE86-60CD-69C7-F3C6D12B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68"/>
              <a:ext cx="4320" cy="1296"/>
            </a:xfrm>
            <a:prstGeom prst="wedgeRoundRectCallout">
              <a:avLst>
                <a:gd name="adj1" fmla="val -37639"/>
                <a:gd name="adj2" fmla="val 7792"/>
                <a:gd name="adj3" fmla="val 16667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101419" name="Group 43">
              <a:extLst>
                <a:ext uri="{FF2B5EF4-FFF2-40B4-BE49-F238E27FC236}">
                  <a16:creationId xmlns:a16="http://schemas.microsoft.com/office/drawing/2014/main" id="{69E160AD-86D2-EDEA-7A43-63F509F01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0" y="768"/>
              <a:ext cx="3983" cy="888"/>
              <a:chOff x="875" y="2160"/>
              <a:chExt cx="3983" cy="888"/>
            </a:xfrm>
          </p:grpSpPr>
          <p:sp>
            <p:nvSpPr>
              <p:cNvPr id="101420" name="Rectangle 44">
                <a:extLst>
                  <a:ext uri="{FF2B5EF4-FFF2-40B4-BE49-F238E27FC236}">
                    <a16:creationId xmlns:a16="http://schemas.microsoft.com/office/drawing/2014/main" id="{E8FC5C4E-54F0-9D1E-EC89-AD673B38F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2208"/>
                <a:ext cx="3983" cy="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由于          ，所以，只要  充分靠近  ，</a:t>
                </a:r>
              </a:p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由</a:t>
                </a:r>
                <a:r>
                  <a:rPr kumimoji="1" lang="en-US" altLang="zh-CN">
                    <a:ea typeface="楷体_GB2312" pitchFamily="49" charset="-122"/>
                  </a:rPr>
                  <a:t>Newton</a:t>
                </a:r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法产生的序列   仍收敛于  ，但是</a:t>
                </a:r>
              </a:p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只有</a:t>
                </a:r>
                <a:r>
                  <a:rPr kumimoji="1" lang="zh-CN" altLang="en-US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线性</a:t>
                </a:r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的收敛速度。</a:t>
                </a:r>
              </a:p>
            </p:txBody>
          </p:sp>
          <p:graphicFrame>
            <p:nvGraphicFramePr>
              <p:cNvPr id="101421" name="Object 45">
                <a:extLst>
                  <a:ext uri="{FF2B5EF4-FFF2-40B4-BE49-F238E27FC236}">
                    <a16:creationId xmlns:a16="http://schemas.microsoft.com/office/drawing/2014/main" id="{C5FFE5BB-6307-5380-C3B3-1E4888E0CC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208"/>
              <a:ext cx="216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90440" imgH="203040" progId="Equation.DSMT4">
                      <p:embed/>
                    </p:oleObj>
                  </mc:Choice>
                  <mc:Fallback>
                    <p:oleObj name="Equation" r:id="rId27" imgW="190440" imgH="20304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08"/>
                            <a:ext cx="216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422" name="Object 46">
                <a:extLst>
                  <a:ext uri="{FF2B5EF4-FFF2-40B4-BE49-F238E27FC236}">
                    <a16:creationId xmlns:a16="http://schemas.microsoft.com/office/drawing/2014/main" id="{08E58DBD-D417-830E-ECFD-FFF57A1BFDA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6" y="2208"/>
              <a:ext cx="923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901440" imgH="228600" progId="Equation.DSMT4">
                      <p:embed/>
                    </p:oleObj>
                  </mc:Choice>
                  <mc:Fallback>
                    <p:oleObj name="Equation" r:id="rId32" imgW="901440" imgH="22860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208"/>
                            <a:ext cx="923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423" name="Object 47">
                <a:extLst>
                  <a:ext uri="{FF2B5EF4-FFF2-40B4-BE49-F238E27FC236}">
                    <a16:creationId xmlns:a16="http://schemas.microsoft.com/office/drawing/2014/main" id="{67131B38-A490-BA93-B598-1A31E99823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2160"/>
              <a:ext cx="240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90440" imgH="241200" progId="Equation.DSMT4">
                      <p:embed/>
                    </p:oleObj>
                  </mc:Choice>
                  <mc:Fallback>
                    <p:oleObj name="Equation" r:id="rId34" imgW="190440" imgH="241200" progId="Equation.DSMT4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160"/>
                            <a:ext cx="240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424" name="Object 48">
                <a:extLst>
                  <a:ext uri="{FF2B5EF4-FFF2-40B4-BE49-F238E27FC236}">
                    <a16:creationId xmlns:a16="http://schemas.microsoft.com/office/drawing/2014/main" id="{08604DE7-6F29-DF76-A6B7-C3578A7013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2496"/>
              <a:ext cx="2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90440" imgH="203040" progId="Equation.DSMT4">
                      <p:embed/>
                    </p:oleObj>
                  </mc:Choice>
                  <mc:Fallback>
                    <p:oleObj name="Equation" r:id="rId27" imgW="190440" imgH="203040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496"/>
                            <a:ext cx="214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425" name="Object 49">
                <a:extLst>
                  <a:ext uri="{FF2B5EF4-FFF2-40B4-BE49-F238E27FC236}">
                    <a16:creationId xmlns:a16="http://schemas.microsoft.com/office/drawing/2014/main" id="{0C4376F1-95B0-94FC-3B96-815B0B5D6E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0" y="2496"/>
              <a:ext cx="342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317160" imgH="241200" progId="Equation.DSMT4">
                      <p:embed/>
                    </p:oleObj>
                  </mc:Choice>
                  <mc:Fallback>
                    <p:oleObj name="Equation" r:id="rId36" imgW="317160" imgH="241200" progId="Equation.DSMT4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496"/>
                            <a:ext cx="342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1426" name="Text Box 50">
              <a:extLst>
                <a:ext uri="{FF2B5EF4-FFF2-40B4-BE49-F238E27FC236}">
                  <a16:creationId xmlns:a16="http://schemas.microsoft.com/office/drawing/2014/main" id="{E27A3B59-47DB-4BE9-F3FF-4B918387B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49" charset="-122"/>
                </a:rPr>
                <a:t>A1:</a:t>
              </a:r>
              <a:r>
                <a:rPr kumimoji="1" lang="en-US" altLang="zh-CN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49" charset="-122"/>
                </a:rPr>
                <a:t> 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有局部收敛性，但重数 </a:t>
              </a:r>
              <a:r>
                <a:rPr kumimoji="1"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m</a:t>
              </a:r>
              <a:r>
                <a:rPr kumimoji="1" lang="en-US" altLang="zh-CN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越高，收敛越慢。</a:t>
              </a:r>
            </a:p>
          </p:txBody>
        </p:sp>
      </p:grpSp>
      <p:sp>
        <p:nvSpPr>
          <p:cNvPr id="101427" name="Rectangle 51">
            <a:extLst>
              <a:ext uri="{FF2B5EF4-FFF2-40B4-BE49-F238E27FC236}">
                <a16:creationId xmlns:a16="http://schemas.microsoft.com/office/drawing/2014/main" id="{FA23C47F-8C06-3F1E-461A-4015F15D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101433" name="Group 57">
            <a:extLst>
              <a:ext uri="{FF2B5EF4-FFF2-40B4-BE49-F238E27FC236}">
                <a16:creationId xmlns:a16="http://schemas.microsoft.com/office/drawing/2014/main" id="{1A82F934-8911-9AD8-656B-0142796540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5943600" cy="457200"/>
            <a:chOff x="288" y="240"/>
            <a:chExt cx="3744" cy="288"/>
          </a:xfrm>
        </p:grpSpPr>
        <p:sp>
          <p:nvSpPr>
            <p:cNvPr id="101378" name="Text Box 2">
              <a:extLst>
                <a:ext uri="{FF2B5EF4-FFF2-40B4-BE49-F238E27FC236}">
                  <a16:creationId xmlns:a16="http://schemas.microsoft.com/office/drawing/2014/main" id="{556C1C20-2232-1734-468A-DD46F4148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0"/>
              <a:ext cx="3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重根 </a:t>
              </a:r>
              <a:r>
                <a:rPr kumimoji="1" lang="en-US" altLang="zh-CN" sz="2000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multiple root */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加速收敛法：</a:t>
              </a:r>
            </a:p>
          </p:txBody>
        </p:sp>
        <p:pic>
          <p:nvPicPr>
            <p:cNvPr id="101431" name="Picture 55">
              <a:extLst>
                <a:ext uri="{FF2B5EF4-FFF2-40B4-BE49-F238E27FC236}">
                  <a16:creationId xmlns:a16="http://schemas.microsoft.com/office/drawing/2014/main" id="{B2C8A479-5A0F-0365-CD35-267153BB6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0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6" name="Text Box 28">
            <a:extLst>
              <a:ext uri="{FF2B5EF4-FFF2-40B4-BE49-F238E27FC236}">
                <a16:creationId xmlns:a16="http://schemas.microsoft.com/office/drawing/2014/main" id="{5D2F804B-1A5F-85D6-B3E2-E32E7FEBC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Q2: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如何加速重根的收敛？</a:t>
            </a:r>
          </a:p>
        </p:txBody>
      </p:sp>
      <p:grpSp>
        <p:nvGrpSpPr>
          <p:cNvPr id="89129" name="Group 41">
            <a:extLst>
              <a:ext uri="{FF2B5EF4-FFF2-40B4-BE49-F238E27FC236}">
                <a16:creationId xmlns:a16="http://schemas.microsoft.com/office/drawing/2014/main" id="{7ED895F5-2003-877D-3C70-A8B608AE97BA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933450"/>
            <a:ext cx="5178425" cy="1106488"/>
            <a:chOff x="298" y="588"/>
            <a:chExt cx="3216" cy="697"/>
          </a:xfrm>
        </p:grpSpPr>
        <p:graphicFrame>
          <p:nvGraphicFramePr>
            <p:cNvPr id="89120" name="Object 32">
              <a:extLst>
                <a:ext uri="{FF2B5EF4-FFF2-40B4-BE49-F238E27FC236}">
                  <a16:creationId xmlns:a16="http://schemas.microsoft.com/office/drawing/2014/main" id="{4C2405DB-6324-ED2E-4781-D0D3515C44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1" y="830"/>
            <a:ext cx="1243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80800" imgH="431640" progId="Equation.DSMT4">
                    <p:embed/>
                  </p:oleObj>
                </mc:Choice>
                <mc:Fallback>
                  <p:oleObj name="Equation" r:id="rId5" imgW="1180800" imgH="4316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830"/>
                          <a:ext cx="1243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1" name="Rectangle 33">
              <a:extLst>
                <a:ext uri="{FF2B5EF4-FFF2-40B4-BE49-F238E27FC236}">
                  <a16:creationId xmlns:a16="http://schemas.microsoft.com/office/drawing/2014/main" id="{225DA802-E414-C11A-B086-6FCACC34F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588"/>
              <a:ext cx="21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Arial" panose="020B0604020202020204" pitchFamily="34" charset="0"/>
                  <a:ea typeface="楷体_GB2312" pitchFamily="49" charset="-122"/>
                </a:rPr>
                <a:t>A2: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若把迭代函数修改为</a:t>
              </a:r>
            </a:p>
          </p:txBody>
        </p:sp>
      </p:grpSp>
      <p:graphicFrame>
        <p:nvGraphicFramePr>
          <p:cNvPr id="89122" name="Object 34">
            <a:extLst>
              <a:ext uri="{FF2B5EF4-FFF2-40B4-BE49-F238E27FC236}">
                <a16:creationId xmlns:a16="http://schemas.microsoft.com/office/drawing/2014/main" id="{484F370D-A36B-34FC-797E-A2DC28DF3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408238"/>
          <a:ext cx="59436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73320" imgH="1079280" progId="Equation.DSMT4">
                  <p:embed/>
                </p:oleObj>
              </mc:Choice>
              <mc:Fallback>
                <p:oleObj name="Equation" r:id="rId7" imgW="3073320" imgH="10792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08238"/>
                        <a:ext cx="5943600" cy="178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32" name="Group 44">
            <a:extLst>
              <a:ext uri="{FF2B5EF4-FFF2-40B4-BE49-F238E27FC236}">
                <a16:creationId xmlns:a16="http://schemas.microsoft.com/office/drawing/2014/main" id="{BABC519D-405C-D3D1-C8F0-86BC4C44AC6E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4197350"/>
            <a:ext cx="8499475" cy="1898650"/>
            <a:chOff x="214" y="2544"/>
            <a:chExt cx="5354" cy="1196"/>
          </a:xfrm>
        </p:grpSpPr>
        <p:grpSp>
          <p:nvGrpSpPr>
            <p:cNvPr id="89131" name="Group 43">
              <a:extLst>
                <a:ext uri="{FF2B5EF4-FFF2-40B4-BE49-F238E27FC236}">
                  <a16:creationId xmlns:a16="http://schemas.microsoft.com/office/drawing/2014/main" id="{BE2F0CA8-5947-C59D-B3C1-32FA3C7F3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2544"/>
              <a:ext cx="5354" cy="1196"/>
              <a:chOff x="214" y="2544"/>
              <a:chExt cx="5354" cy="1196"/>
            </a:xfrm>
          </p:grpSpPr>
          <p:sp>
            <p:nvSpPr>
              <p:cNvPr id="89117" name="Rectangle 29">
                <a:extLst>
                  <a:ext uri="{FF2B5EF4-FFF2-40B4-BE49-F238E27FC236}">
                    <a16:creationId xmlns:a16="http://schemas.microsoft.com/office/drawing/2014/main" id="{0FF74F99-C3FA-6CFB-7019-566F849F8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" y="3452"/>
                <a:ext cx="43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不仅可以收敛于  </a:t>
                </a:r>
                <a:r>
                  <a:rPr kumimoji="1" lang="en-US" altLang="zh-CN">
                    <a:latin typeface="楷体_GB2312" pitchFamily="49" charset="-122"/>
                    <a:ea typeface="楷体_GB2312" pitchFamily="49" charset="-122"/>
                  </a:rPr>
                  <a:t>,</a:t>
                </a:r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而且仍具有</a:t>
                </a:r>
                <a:r>
                  <a:rPr kumimoji="1" lang="zh-CN" altLang="en-US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二阶</a:t>
                </a:r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的收敛速度。 </a:t>
                </a:r>
              </a:p>
            </p:txBody>
          </p:sp>
          <p:sp>
            <p:nvSpPr>
              <p:cNvPr id="89118" name="Rectangle 30">
                <a:extLst>
                  <a:ext uri="{FF2B5EF4-FFF2-40B4-BE49-F238E27FC236}">
                    <a16:creationId xmlns:a16="http://schemas.microsoft.com/office/drawing/2014/main" id="{36F44397-F16D-F919-45A9-8782ABAFD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" y="2544"/>
                <a:ext cx="535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334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这两个等式说明，当  是方程      的  重根时，变形的</a:t>
                </a:r>
                <a:r>
                  <a:rPr lang="en-US" altLang="zh-CN">
                    <a:ea typeface="楷体_GB2312" pitchFamily="49" charset="-122"/>
                  </a:rPr>
                  <a:t>Newton</a:t>
                </a:r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法：</a:t>
                </a:r>
              </a:p>
            </p:txBody>
          </p:sp>
          <p:graphicFrame>
            <p:nvGraphicFramePr>
              <p:cNvPr id="89123" name="Object 35">
                <a:extLst>
                  <a:ext uri="{FF2B5EF4-FFF2-40B4-BE49-F238E27FC236}">
                    <a16:creationId xmlns:a16="http://schemas.microsoft.com/office/drawing/2014/main" id="{256C319B-6D4C-EE82-DAFC-0A48C83D3A7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92" y="2585"/>
              <a:ext cx="200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90440" imgH="203040" progId="Equation.DSMT4">
                      <p:embed/>
                    </p:oleObj>
                  </mc:Choice>
                  <mc:Fallback>
                    <p:oleObj name="Equation" r:id="rId9" imgW="190440" imgH="20304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2" y="2585"/>
                            <a:ext cx="200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24" name="Object 36">
                <a:extLst>
                  <a:ext uri="{FF2B5EF4-FFF2-40B4-BE49-F238E27FC236}">
                    <a16:creationId xmlns:a16="http://schemas.microsoft.com/office/drawing/2014/main" id="{3CB152E5-C86B-DF7E-0193-C1ACD0BEE0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591"/>
              <a:ext cx="59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596880" imgH="203040" progId="Equation.DSMT4">
                      <p:embed/>
                    </p:oleObj>
                  </mc:Choice>
                  <mc:Fallback>
                    <p:oleObj name="Equation" r:id="rId11" imgW="596880" imgH="20304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591"/>
                            <a:ext cx="59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25" name="Object 37">
                <a:extLst>
                  <a:ext uri="{FF2B5EF4-FFF2-40B4-BE49-F238E27FC236}">
                    <a16:creationId xmlns:a16="http://schemas.microsoft.com/office/drawing/2014/main" id="{B22FEF33-7DE1-DB17-A6F6-2E09595056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70" y="2620"/>
              <a:ext cx="192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77480" imgH="139680" progId="Equation.DSMT4">
                      <p:embed/>
                    </p:oleObj>
                  </mc:Choice>
                  <mc:Fallback>
                    <p:oleObj name="Equation" r:id="rId13" imgW="177480" imgH="13968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0" y="2620"/>
                            <a:ext cx="192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26" name="Object 38">
                <a:extLst>
                  <a:ext uri="{FF2B5EF4-FFF2-40B4-BE49-F238E27FC236}">
                    <a16:creationId xmlns:a16="http://schemas.microsoft.com/office/drawing/2014/main" id="{4C88134A-8D38-8635-DF00-230C6643E0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2976"/>
              <a:ext cx="2496" cy="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323800" imgH="444240" progId="Equation.DSMT4">
                      <p:embed/>
                    </p:oleObj>
                  </mc:Choice>
                  <mc:Fallback>
                    <p:oleObj name="Equation" r:id="rId15" imgW="2323800" imgH="44424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976"/>
                            <a:ext cx="2496" cy="5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9127" name="Object 39">
              <a:extLst>
                <a:ext uri="{FF2B5EF4-FFF2-40B4-BE49-F238E27FC236}">
                  <a16:creationId xmlns:a16="http://schemas.microsoft.com/office/drawing/2014/main" id="{1C921570-1BC5-6EAC-D276-2BD11FF244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6" y="3493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203040" progId="Equation.DSMT4">
                    <p:embed/>
                  </p:oleObj>
                </mc:Choice>
                <mc:Fallback>
                  <p:oleObj name="Equation" r:id="rId17" imgW="190440" imgH="2030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3493"/>
                          <a:ext cx="20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28" name="Rectangle 40">
            <a:extLst>
              <a:ext uri="{FF2B5EF4-FFF2-40B4-BE49-F238E27FC236}">
                <a16:creationId xmlns:a16="http://schemas.microsoft.com/office/drawing/2014/main" id="{867810FC-CF0F-8A29-FC80-49C61E64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89134" name="Group 46">
            <a:extLst>
              <a:ext uri="{FF2B5EF4-FFF2-40B4-BE49-F238E27FC236}">
                <a16:creationId xmlns:a16="http://schemas.microsoft.com/office/drawing/2014/main" id="{F93BD975-EE19-2834-0797-2789D605D0C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7186613" cy="928688"/>
            <a:chOff x="253" y="1191"/>
            <a:chExt cx="4527" cy="585"/>
          </a:xfrm>
        </p:grpSpPr>
        <p:sp>
          <p:nvSpPr>
            <p:cNvPr id="89119" name="Rectangle 31">
              <a:extLst>
                <a:ext uri="{FF2B5EF4-FFF2-40B4-BE49-F238E27FC236}">
                  <a16:creationId xmlns:a16="http://schemas.microsoft.com/office/drawing/2014/main" id="{19C75440-BD38-D230-ABF7-EF839B776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191"/>
              <a:ext cx="7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则有</a:t>
              </a:r>
            </a:p>
          </p:txBody>
        </p:sp>
        <p:graphicFrame>
          <p:nvGraphicFramePr>
            <p:cNvPr id="89133" name="Object 45">
              <a:extLst>
                <a:ext uri="{FF2B5EF4-FFF2-40B4-BE49-F238E27FC236}">
                  <a16:creationId xmlns:a16="http://schemas.microsoft.com/office/drawing/2014/main" id="{825D2544-5BB9-13C7-4205-83F98A02DA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253"/>
            <a:ext cx="3724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14520" imgH="457200" progId="Equation.DSMT4">
                    <p:embed/>
                  </p:oleObj>
                </mc:Choice>
                <mc:Fallback>
                  <p:oleObj name="Equation" r:id="rId18" imgW="3314520" imgH="45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53"/>
                          <a:ext cx="3724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6" name="Text Box 14">
            <a:extLst>
              <a:ext uri="{FF2B5EF4-FFF2-40B4-BE49-F238E27FC236}">
                <a16:creationId xmlns:a16="http://schemas.microsoft.com/office/drawing/2014/main" id="{AF02659E-1F1D-A729-D327-9D248A3DA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33675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即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将求</a:t>
            </a:r>
            <a:r>
              <a:rPr kumimoji="1" lang="zh-CN" altLang="en-US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的重根转化为求另一函数的单根。</a:t>
            </a:r>
          </a:p>
        </p:txBody>
      </p:sp>
      <p:grpSp>
        <p:nvGrpSpPr>
          <p:cNvPr id="90265" name="Group 153">
            <a:extLst>
              <a:ext uri="{FF2B5EF4-FFF2-40B4-BE49-F238E27FC236}">
                <a16:creationId xmlns:a16="http://schemas.microsoft.com/office/drawing/2014/main" id="{52422219-28A5-6485-4E3A-92BF6E6BBEF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213100"/>
            <a:ext cx="6249988" cy="749300"/>
            <a:chOff x="576" y="2003"/>
            <a:chExt cx="3744" cy="472"/>
          </a:xfrm>
        </p:grpSpPr>
        <p:sp>
          <p:nvSpPr>
            <p:cNvPr id="90129" name="Text Box 17">
              <a:extLst>
                <a:ext uri="{FF2B5EF4-FFF2-40B4-BE49-F238E27FC236}">
                  <a16:creationId xmlns:a16="http://schemas.microsoft.com/office/drawing/2014/main" id="{038DFCF4-FC43-8FDB-E8CB-801BFEE6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53"/>
              <a:ext cx="3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令　　　　　，则 </a:t>
              </a:r>
              <a:r>
                <a:rPr kumimoji="1" lang="en-US" altLang="zh-CN" i="1">
                  <a:ea typeface="楷体_GB2312" pitchFamily="49" charset="-122"/>
                </a:rPr>
                <a:t>f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的重根 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= 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i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的单根。</a:t>
              </a:r>
            </a:p>
          </p:txBody>
        </p:sp>
        <p:graphicFrame>
          <p:nvGraphicFramePr>
            <p:cNvPr id="90131" name="Object 19">
              <a:extLst>
                <a:ext uri="{FF2B5EF4-FFF2-40B4-BE49-F238E27FC236}">
                  <a16:creationId xmlns:a16="http://schemas.microsoft.com/office/drawing/2014/main" id="{EC69E5EB-1771-3B43-55DD-3D5F1F698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8" y="2003"/>
            <a:ext cx="928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76240" imgH="431640" progId="Equation.DSMT4">
                    <p:embed/>
                  </p:oleObj>
                </mc:Choice>
                <mc:Fallback>
                  <p:oleObj name="Equation" r:id="rId5" imgW="876240" imgH="4316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003"/>
                          <a:ext cx="928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266" name="Group 154">
            <a:extLst>
              <a:ext uri="{FF2B5EF4-FFF2-40B4-BE49-F238E27FC236}">
                <a16:creationId xmlns:a16="http://schemas.microsoft.com/office/drawing/2014/main" id="{11801BA1-5FD5-AD84-85DC-6A1D31DC8F39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3994150"/>
            <a:ext cx="5883275" cy="1241425"/>
            <a:chOff x="518" y="2516"/>
            <a:chExt cx="3706" cy="782"/>
          </a:xfrm>
        </p:grpSpPr>
        <p:graphicFrame>
          <p:nvGraphicFramePr>
            <p:cNvPr id="90132" name="Object 20">
              <a:extLst>
                <a:ext uri="{FF2B5EF4-FFF2-40B4-BE49-F238E27FC236}">
                  <a16:creationId xmlns:a16="http://schemas.microsoft.com/office/drawing/2014/main" id="{380F6DB2-256E-151F-F678-9F6F267373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1" y="2826"/>
            <a:ext cx="3003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831760" imgH="431640" progId="Equation.DSMT4">
                    <p:embed/>
                  </p:oleObj>
                </mc:Choice>
                <mc:Fallback>
                  <p:oleObj name="Equation" r:id="rId7" imgW="2831760" imgH="4316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2826"/>
                          <a:ext cx="3003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3" name="Text Box 21">
              <a:extLst>
                <a:ext uri="{FF2B5EF4-FFF2-40B4-BE49-F238E27FC236}">
                  <a16:creationId xmlns:a16="http://schemas.microsoft.com/office/drawing/2014/main" id="{050FD99A-293D-3241-3222-8F281BEAB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516"/>
              <a:ext cx="3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求解方程              的</a:t>
              </a:r>
              <a:r>
                <a:rPr kumimoji="1" lang="en-US" altLang="zh-CN">
                  <a:solidFill>
                    <a:srgbClr val="009900"/>
                  </a:solidFill>
                  <a:ea typeface="楷体_GB2312" pitchFamily="49" charset="-122"/>
                </a:rPr>
                <a:t>Newton</a:t>
              </a:r>
              <a:r>
                <a:rPr lang="en-US" altLang="zh-CN">
                  <a:solidFill>
                    <a:srgbClr val="009900"/>
                  </a:solidFill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法迭代函数为</a:t>
              </a:r>
            </a:p>
          </p:txBody>
        </p:sp>
        <p:graphicFrame>
          <p:nvGraphicFramePr>
            <p:cNvPr id="90134" name="Object 22">
              <a:extLst>
                <a:ext uri="{FF2B5EF4-FFF2-40B4-BE49-F238E27FC236}">
                  <a16:creationId xmlns:a16="http://schemas.microsoft.com/office/drawing/2014/main" id="{B6BD1A0E-730C-FB5B-A418-29FA6CCFC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538"/>
            <a:ext cx="60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38"/>
                          <a:ext cx="60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263" name="Group 151">
            <a:extLst>
              <a:ext uri="{FF2B5EF4-FFF2-40B4-BE49-F238E27FC236}">
                <a16:creationId xmlns:a16="http://schemas.microsoft.com/office/drawing/2014/main" id="{EA7DFA8B-BCAC-81B8-AED1-62BC2A730B1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3375"/>
            <a:ext cx="7991475" cy="2362200"/>
            <a:chOff x="720" y="240"/>
            <a:chExt cx="4718" cy="1488"/>
          </a:xfrm>
        </p:grpSpPr>
        <p:grpSp>
          <p:nvGrpSpPr>
            <p:cNvPr id="90210" name="Group 98">
              <a:extLst>
                <a:ext uri="{FF2B5EF4-FFF2-40B4-BE49-F238E27FC236}">
                  <a16:creationId xmlns:a16="http://schemas.microsoft.com/office/drawing/2014/main" id="{D20107B8-253D-714D-301A-BF78672BC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40"/>
              <a:ext cx="3696" cy="432"/>
              <a:chOff x="720" y="240"/>
              <a:chExt cx="3696" cy="432"/>
            </a:xfrm>
          </p:grpSpPr>
          <p:sp>
            <p:nvSpPr>
              <p:cNvPr id="90209" name="AutoShape 97">
                <a:extLst>
                  <a:ext uri="{FF2B5EF4-FFF2-40B4-BE49-F238E27FC236}">
                    <a16:creationId xmlns:a16="http://schemas.microsoft.com/office/drawing/2014/main" id="{D4032A2B-53C3-4355-EDB6-AC29D8E63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0"/>
                <a:ext cx="3504" cy="432"/>
              </a:xfrm>
              <a:prstGeom prst="wedgeEllipseCallout">
                <a:avLst>
                  <a:gd name="adj1" fmla="val 49630"/>
                  <a:gd name="adj2" fmla="val 1134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  <p:sp>
            <p:nvSpPr>
              <p:cNvPr id="90125" name="Rectangle 13">
                <a:extLst>
                  <a:ext uri="{FF2B5EF4-FFF2-40B4-BE49-F238E27FC236}">
                    <a16:creationId xmlns:a16="http://schemas.microsoft.com/office/drawing/2014/main" id="{F5F38B33-2736-BDC1-0C3F-4FC97111E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35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62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9572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在重根的情况下，若重数</a:t>
                </a:r>
                <a:r>
                  <a:rPr lang="en-US" altLang="zh-CN" i="1">
                    <a:ea typeface="楷体_GB2312" pitchFamily="49" charset="-122"/>
                  </a:rPr>
                  <a:t>m</a:t>
                </a:r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不知道呢？</a:t>
                </a:r>
              </a:p>
            </p:txBody>
          </p:sp>
        </p:grpSp>
        <p:grpSp>
          <p:nvGrpSpPr>
            <p:cNvPr id="90139" name="Group 27">
              <a:extLst>
                <a:ext uri="{FF2B5EF4-FFF2-40B4-BE49-F238E27FC236}">
                  <a16:creationId xmlns:a16="http://schemas.microsoft.com/office/drawing/2014/main" id="{70339787-33EF-6802-4DC4-F2A5E597C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756"/>
              <a:ext cx="1502" cy="972"/>
              <a:chOff x="1303" y="1686"/>
              <a:chExt cx="2573" cy="1669"/>
            </a:xfrm>
          </p:grpSpPr>
          <p:grpSp>
            <p:nvGrpSpPr>
              <p:cNvPr id="90140" name="Group 28">
                <a:extLst>
                  <a:ext uri="{FF2B5EF4-FFF2-40B4-BE49-F238E27FC236}">
                    <a16:creationId xmlns:a16="http://schemas.microsoft.com/office/drawing/2014/main" id="{35064BD6-7286-E256-8CB0-861FEF923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90141" name="Freeform 29">
                  <a:extLst>
                    <a:ext uri="{FF2B5EF4-FFF2-40B4-BE49-F238E27FC236}">
                      <a16:creationId xmlns:a16="http://schemas.microsoft.com/office/drawing/2014/main" id="{8D1BDE47-2B92-672F-C36C-62186165D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60"/>
                  <a:ext cx="2573" cy="481"/>
                </a:xfrm>
                <a:custGeom>
                  <a:avLst/>
                  <a:gdLst>
                    <a:gd name="T0" fmla="*/ 1570 w 5145"/>
                    <a:gd name="T1" fmla="*/ 0 h 963"/>
                    <a:gd name="T2" fmla="*/ 5145 w 5145"/>
                    <a:gd name="T3" fmla="*/ 0 h 963"/>
                    <a:gd name="T4" fmla="*/ 4182 w 5145"/>
                    <a:gd name="T5" fmla="*/ 963 h 963"/>
                    <a:gd name="T6" fmla="*/ 0 w 5145"/>
                    <a:gd name="T7" fmla="*/ 963 h 963"/>
                    <a:gd name="T8" fmla="*/ 1570 w 5145"/>
                    <a:gd name="T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42" name="Rectangle 30">
                  <a:extLst>
                    <a:ext uri="{FF2B5EF4-FFF2-40B4-BE49-F238E27FC236}">
                      <a16:creationId xmlns:a16="http://schemas.microsoft.com/office/drawing/2014/main" id="{EF1C8737-AD7C-4C07-93B6-B79ABEF60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43" name="Freeform 31">
                  <a:extLst>
                    <a:ext uri="{FF2B5EF4-FFF2-40B4-BE49-F238E27FC236}">
                      <a16:creationId xmlns:a16="http://schemas.microsoft.com/office/drawing/2014/main" id="{510C62AD-4F37-1E3F-EF95-DCBAD6EF9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2760"/>
                  <a:ext cx="482" cy="595"/>
                </a:xfrm>
                <a:custGeom>
                  <a:avLst/>
                  <a:gdLst>
                    <a:gd name="T0" fmla="*/ 963 w 963"/>
                    <a:gd name="T1" fmla="*/ 0 h 1192"/>
                    <a:gd name="T2" fmla="*/ 0 w 963"/>
                    <a:gd name="T3" fmla="*/ 963 h 1192"/>
                    <a:gd name="T4" fmla="*/ 0 w 963"/>
                    <a:gd name="T5" fmla="*/ 1192 h 1192"/>
                    <a:gd name="T6" fmla="*/ 963 w 963"/>
                    <a:gd name="T7" fmla="*/ 223 h 1192"/>
                    <a:gd name="T8" fmla="*/ 963 w 963"/>
                    <a:gd name="T9" fmla="*/ 0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0144" name="Freeform 32">
                <a:extLst>
                  <a:ext uri="{FF2B5EF4-FFF2-40B4-BE49-F238E27FC236}">
                    <a16:creationId xmlns:a16="http://schemas.microsoft.com/office/drawing/2014/main" id="{00EA5450-CC42-C702-8A1E-34DCB7662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2128"/>
                <a:ext cx="20" cy="48"/>
              </a:xfrm>
              <a:custGeom>
                <a:avLst/>
                <a:gdLst>
                  <a:gd name="T0" fmla="*/ 0 w 39"/>
                  <a:gd name="T1" fmla="*/ 29 h 95"/>
                  <a:gd name="T2" fmla="*/ 11 w 39"/>
                  <a:gd name="T3" fmla="*/ 15 h 95"/>
                  <a:gd name="T4" fmla="*/ 39 w 39"/>
                  <a:gd name="T5" fmla="*/ 0 h 95"/>
                  <a:gd name="T6" fmla="*/ 38 w 39"/>
                  <a:gd name="T7" fmla="*/ 95 h 95"/>
                  <a:gd name="T8" fmla="*/ 30 w 39"/>
                  <a:gd name="T9" fmla="*/ 83 h 95"/>
                  <a:gd name="T10" fmla="*/ 21 w 39"/>
                  <a:gd name="T11" fmla="*/ 70 h 95"/>
                  <a:gd name="T12" fmla="*/ 8 w 39"/>
                  <a:gd name="T13" fmla="*/ 49 h 95"/>
                  <a:gd name="T14" fmla="*/ 0 w 39"/>
                  <a:gd name="T15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0145" name="Group 33">
                <a:extLst>
                  <a:ext uri="{FF2B5EF4-FFF2-40B4-BE49-F238E27FC236}">
                    <a16:creationId xmlns:a16="http://schemas.microsoft.com/office/drawing/2014/main" id="{B8B5A5B9-DAF8-5D3F-3FC9-1061DF53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90146" name="Oval 34">
                  <a:extLst>
                    <a:ext uri="{FF2B5EF4-FFF2-40B4-BE49-F238E27FC236}">
                      <a16:creationId xmlns:a16="http://schemas.microsoft.com/office/drawing/2014/main" id="{DC993DB9-A107-C451-0BE3-5C196EE2D3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47" name="Oval 35">
                  <a:extLst>
                    <a:ext uri="{FF2B5EF4-FFF2-40B4-BE49-F238E27FC236}">
                      <a16:creationId xmlns:a16="http://schemas.microsoft.com/office/drawing/2014/main" id="{7BDDF80A-79DD-AB1F-BD83-54F8E1A28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148" name="Group 36">
                <a:extLst>
                  <a:ext uri="{FF2B5EF4-FFF2-40B4-BE49-F238E27FC236}">
                    <a16:creationId xmlns:a16="http://schemas.microsoft.com/office/drawing/2014/main" id="{3E5F16AD-F43C-CD9C-B928-F89ECC2C2D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90149" name="Oval 37">
                  <a:extLst>
                    <a:ext uri="{FF2B5EF4-FFF2-40B4-BE49-F238E27FC236}">
                      <a16:creationId xmlns:a16="http://schemas.microsoft.com/office/drawing/2014/main" id="{6964E953-A991-54C5-BF59-749969CC8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50" name="Oval 38">
                  <a:extLst>
                    <a:ext uri="{FF2B5EF4-FFF2-40B4-BE49-F238E27FC236}">
                      <a16:creationId xmlns:a16="http://schemas.microsoft.com/office/drawing/2014/main" id="{335F0265-8A91-6E53-C3B6-385DD2032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151" name="Group 39">
                <a:extLst>
                  <a:ext uri="{FF2B5EF4-FFF2-40B4-BE49-F238E27FC236}">
                    <a16:creationId xmlns:a16="http://schemas.microsoft.com/office/drawing/2014/main" id="{344D367B-DC2D-F6D1-A315-B9019AAC5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90152" name="Group 40">
                  <a:extLst>
                    <a:ext uri="{FF2B5EF4-FFF2-40B4-BE49-F238E27FC236}">
                      <a16:creationId xmlns:a16="http://schemas.microsoft.com/office/drawing/2014/main" id="{604CE1FA-A9CA-F9D2-56D9-17837740F3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90153" name="Freeform 41">
                    <a:extLst>
                      <a:ext uri="{FF2B5EF4-FFF2-40B4-BE49-F238E27FC236}">
                        <a16:creationId xmlns:a16="http://schemas.microsoft.com/office/drawing/2014/main" id="{FB041680-BB8B-B625-AD85-77EC52BF38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1941"/>
                    <a:ext cx="64" cy="155"/>
                  </a:xfrm>
                  <a:custGeom>
                    <a:avLst/>
                    <a:gdLst>
                      <a:gd name="T0" fmla="*/ 58 w 128"/>
                      <a:gd name="T1" fmla="*/ 18 h 311"/>
                      <a:gd name="T2" fmla="*/ 93 w 128"/>
                      <a:gd name="T3" fmla="*/ 0 h 311"/>
                      <a:gd name="T4" fmla="*/ 110 w 128"/>
                      <a:gd name="T5" fmla="*/ 18 h 311"/>
                      <a:gd name="T6" fmla="*/ 122 w 128"/>
                      <a:gd name="T7" fmla="*/ 63 h 311"/>
                      <a:gd name="T8" fmla="*/ 128 w 128"/>
                      <a:gd name="T9" fmla="*/ 126 h 311"/>
                      <a:gd name="T10" fmla="*/ 122 w 128"/>
                      <a:gd name="T11" fmla="*/ 195 h 311"/>
                      <a:gd name="T12" fmla="*/ 104 w 128"/>
                      <a:gd name="T13" fmla="*/ 259 h 311"/>
                      <a:gd name="T14" fmla="*/ 75 w 128"/>
                      <a:gd name="T15" fmla="*/ 305 h 311"/>
                      <a:gd name="T16" fmla="*/ 35 w 128"/>
                      <a:gd name="T17" fmla="*/ 311 h 311"/>
                      <a:gd name="T18" fmla="*/ 0 w 128"/>
                      <a:gd name="T19" fmla="*/ 218 h 311"/>
                      <a:gd name="T20" fmla="*/ 58 w 128"/>
                      <a:gd name="T21" fmla="*/ 18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54" name="Freeform 42">
                    <a:extLst>
                      <a:ext uri="{FF2B5EF4-FFF2-40B4-BE49-F238E27FC236}">
                        <a16:creationId xmlns:a16="http://schemas.microsoft.com/office/drawing/2014/main" id="{F526F591-BFC5-67AD-598F-D980FA8367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7" y="1945"/>
                    <a:ext cx="63" cy="155"/>
                  </a:xfrm>
                  <a:custGeom>
                    <a:avLst/>
                    <a:gdLst>
                      <a:gd name="T0" fmla="*/ 69 w 126"/>
                      <a:gd name="T1" fmla="*/ 16 h 311"/>
                      <a:gd name="T2" fmla="*/ 33 w 126"/>
                      <a:gd name="T3" fmla="*/ 0 h 311"/>
                      <a:gd name="T4" fmla="*/ 17 w 126"/>
                      <a:gd name="T5" fmla="*/ 16 h 311"/>
                      <a:gd name="T6" fmla="*/ 5 w 126"/>
                      <a:gd name="T7" fmla="*/ 62 h 311"/>
                      <a:gd name="T8" fmla="*/ 0 w 126"/>
                      <a:gd name="T9" fmla="*/ 126 h 311"/>
                      <a:gd name="T10" fmla="*/ 5 w 126"/>
                      <a:gd name="T11" fmla="*/ 195 h 311"/>
                      <a:gd name="T12" fmla="*/ 23 w 126"/>
                      <a:gd name="T13" fmla="*/ 259 h 311"/>
                      <a:gd name="T14" fmla="*/ 51 w 126"/>
                      <a:gd name="T15" fmla="*/ 305 h 311"/>
                      <a:gd name="T16" fmla="*/ 91 w 126"/>
                      <a:gd name="T17" fmla="*/ 311 h 311"/>
                      <a:gd name="T18" fmla="*/ 126 w 126"/>
                      <a:gd name="T19" fmla="*/ 218 h 311"/>
                      <a:gd name="T20" fmla="*/ 69 w 126"/>
                      <a:gd name="T21" fmla="*/ 16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0155" name="Group 43">
                    <a:extLst>
                      <a:ext uri="{FF2B5EF4-FFF2-40B4-BE49-F238E27FC236}">
                        <a16:creationId xmlns:a16="http://schemas.microsoft.com/office/drawing/2014/main" id="{415EE2BD-35A6-2A8B-637D-08F0A1400F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90156" name="Freeform 44">
                      <a:extLst>
                        <a:ext uri="{FF2B5EF4-FFF2-40B4-BE49-F238E27FC236}">
                          <a16:creationId xmlns:a16="http://schemas.microsoft.com/office/drawing/2014/main" id="{E82C2B51-9780-93E7-7A95-E9F7B148AC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9" y="2107"/>
                      <a:ext cx="1236" cy="655"/>
                    </a:xfrm>
                    <a:custGeom>
                      <a:avLst/>
                      <a:gdLst>
                        <a:gd name="T0" fmla="*/ 555 w 2472"/>
                        <a:gd name="T1" fmla="*/ 1310 h 1310"/>
                        <a:gd name="T2" fmla="*/ 553 w 2472"/>
                        <a:gd name="T3" fmla="*/ 1263 h 1310"/>
                        <a:gd name="T4" fmla="*/ 555 w 2472"/>
                        <a:gd name="T5" fmla="*/ 1180 h 1310"/>
                        <a:gd name="T6" fmla="*/ 565 w 2472"/>
                        <a:gd name="T7" fmla="*/ 1093 h 1310"/>
                        <a:gd name="T8" fmla="*/ 510 w 2472"/>
                        <a:gd name="T9" fmla="*/ 1128 h 1310"/>
                        <a:gd name="T10" fmla="*/ 461 w 2472"/>
                        <a:gd name="T11" fmla="*/ 1159 h 1310"/>
                        <a:gd name="T12" fmla="*/ 359 w 2472"/>
                        <a:gd name="T13" fmla="*/ 1194 h 1310"/>
                        <a:gd name="T14" fmla="*/ 267 w 2472"/>
                        <a:gd name="T15" fmla="*/ 1206 h 1310"/>
                        <a:gd name="T16" fmla="*/ 206 w 2472"/>
                        <a:gd name="T17" fmla="*/ 1203 h 1310"/>
                        <a:gd name="T18" fmla="*/ 164 w 2472"/>
                        <a:gd name="T19" fmla="*/ 1183 h 1310"/>
                        <a:gd name="T20" fmla="*/ 117 w 2472"/>
                        <a:gd name="T21" fmla="*/ 1124 h 1310"/>
                        <a:gd name="T22" fmla="*/ 65 w 2472"/>
                        <a:gd name="T23" fmla="*/ 1032 h 1310"/>
                        <a:gd name="T24" fmla="*/ 39 w 2472"/>
                        <a:gd name="T25" fmla="*/ 955 h 1310"/>
                        <a:gd name="T26" fmla="*/ 24 w 2472"/>
                        <a:gd name="T27" fmla="*/ 890 h 1310"/>
                        <a:gd name="T28" fmla="*/ 11 w 2472"/>
                        <a:gd name="T29" fmla="*/ 828 h 1310"/>
                        <a:gd name="T30" fmla="*/ 5 w 2472"/>
                        <a:gd name="T31" fmla="*/ 773 h 1310"/>
                        <a:gd name="T32" fmla="*/ 0 w 2472"/>
                        <a:gd name="T33" fmla="*/ 705 h 1310"/>
                        <a:gd name="T34" fmla="*/ 0 w 2472"/>
                        <a:gd name="T35" fmla="*/ 622 h 1310"/>
                        <a:gd name="T36" fmla="*/ 2 w 2472"/>
                        <a:gd name="T37" fmla="*/ 546 h 1310"/>
                        <a:gd name="T38" fmla="*/ 14 w 2472"/>
                        <a:gd name="T39" fmla="*/ 475 h 1310"/>
                        <a:gd name="T40" fmla="*/ 25 w 2472"/>
                        <a:gd name="T41" fmla="*/ 403 h 1310"/>
                        <a:gd name="T42" fmla="*/ 39 w 2472"/>
                        <a:gd name="T43" fmla="*/ 336 h 1310"/>
                        <a:gd name="T44" fmla="*/ 57 w 2472"/>
                        <a:gd name="T45" fmla="*/ 271 h 1310"/>
                        <a:gd name="T46" fmla="*/ 82 w 2472"/>
                        <a:gd name="T47" fmla="*/ 183 h 1310"/>
                        <a:gd name="T48" fmla="*/ 112 w 2472"/>
                        <a:gd name="T49" fmla="*/ 133 h 1310"/>
                        <a:gd name="T50" fmla="*/ 142 w 2472"/>
                        <a:gd name="T51" fmla="*/ 79 h 1310"/>
                        <a:gd name="T52" fmla="*/ 164 w 2472"/>
                        <a:gd name="T53" fmla="*/ 114 h 1310"/>
                        <a:gd name="T54" fmla="*/ 189 w 2472"/>
                        <a:gd name="T55" fmla="*/ 152 h 1310"/>
                        <a:gd name="T56" fmla="*/ 234 w 2472"/>
                        <a:gd name="T57" fmla="*/ 202 h 1310"/>
                        <a:gd name="T58" fmla="*/ 272 w 2472"/>
                        <a:gd name="T59" fmla="*/ 225 h 1310"/>
                        <a:gd name="T60" fmla="*/ 315 w 2472"/>
                        <a:gd name="T61" fmla="*/ 237 h 1310"/>
                        <a:gd name="T62" fmla="*/ 393 w 2472"/>
                        <a:gd name="T63" fmla="*/ 218 h 1310"/>
                        <a:gd name="T64" fmla="*/ 478 w 2472"/>
                        <a:gd name="T65" fmla="*/ 176 h 1310"/>
                        <a:gd name="T66" fmla="*/ 484 w 2472"/>
                        <a:gd name="T67" fmla="*/ 275 h 1310"/>
                        <a:gd name="T68" fmla="*/ 518 w 2472"/>
                        <a:gd name="T69" fmla="*/ 505 h 1310"/>
                        <a:gd name="T70" fmla="*/ 507 w 2472"/>
                        <a:gd name="T71" fmla="*/ 621 h 1310"/>
                        <a:gd name="T72" fmla="*/ 588 w 2472"/>
                        <a:gd name="T73" fmla="*/ 460 h 1310"/>
                        <a:gd name="T74" fmla="*/ 657 w 2472"/>
                        <a:gd name="T75" fmla="*/ 345 h 1310"/>
                        <a:gd name="T76" fmla="*/ 726 w 2472"/>
                        <a:gd name="T77" fmla="*/ 265 h 1310"/>
                        <a:gd name="T78" fmla="*/ 818 w 2472"/>
                        <a:gd name="T79" fmla="*/ 173 h 1310"/>
                        <a:gd name="T80" fmla="*/ 899 w 2472"/>
                        <a:gd name="T81" fmla="*/ 102 h 1310"/>
                        <a:gd name="T82" fmla="*/ 1060 w 2472"/>
                        <a:gd name="T83" fmla="*/ 34 h 1310"/>
                        <a:gd name="T84" fmla="*/ 1244 w 2472"/>
                        <a:gd name="T85" fmla="*/ 0 h 1310"/>
                        <a:gd name="T86" fmla="*/ 1461 w 2472"/>
                        <a:gd name="T87" fmla="*/ 0 h 1310"/>
                        <a:gd name="T88" fmla="*/ 1830 w 2472"/>
                        <a:gd name="T89" fmla="*/ 57 h 1310"/>
                        <a:gd name="T90" fmla="*/ 2071 w 2472"/>
                        <a:gd name="T91" fmla="*/ 161 h 1310"/>
                        <a:gd name="T92" fmla="*/ 2219 w 2472"/>
                        <a:gd name="T93" fmla="*/ 287 h 1310"/>
                        <a:gd name="T94" fmla="*/ 2323 w 2472"/>
                        <a:gd name="T95" fmla="*/ 439 h 1310"/>
                        <a:gd name="T96" fmla="*/ 2415 w 2472"/>
                        <a:gd name="T97" fmla="*/ 587 h 1310"/>
                        <a:gd name="T98" fmla="*/ 2461 w 2472"/>
                        <a:gd name="T99" fmla="*/ 737 h 1310"/>
                        <a:gd name="T100" fmla="*/ 2472 w 2472"/>
                        <a:gd name="T101" fmla="*/ 1059 h 1310"/>
                        <a:gd name="T102" fmla="*/ 2461 w 2472"/>
                        <a:gd name="T103" fmla="*/ 1310 h 1310"/>
                        <a:gd name="T104" fmla="*/ 555 w 2472"/>
                        <a:gd name="T105" fmla="*/ 1310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0157" name="Group 45">
                      <a:extLst>
                        <a:ext uri="{FF2B5EF4-FFF2-40B4-BE49-F238E27FC236}">
                          <a16:creationId xmlns:a16="http://schemas.microsoft.com/office/drawing/2014/main" id="{F3CBB268-BCFF-0C38-C925-52899B9291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90158" name="Freeform 46">
                        <a:extLst>
                          <a:ext uri="{FF2B5EF4-FFF2-40B4-BE49-F238E27FC236}">
                            <a16:creationId xmlns:a16="http://schemas.microsoft.com/office/drawing/2014/main" id="{ECE09004-5D45-5B0F-F569-AAC761EEB44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1" y="2067"/>
                        <a:ext cx="449" cy="404"/>
                      </a:xfrm>
                      <a:custGeom>
                        <a:avLst/>
                        <a:gdLst>
                          <a:gd name="T0" fmla="*/ 23 w 896"/>
                          <a:gd name="T1" fmla="*/ 161 h 808"/>
                          <a:gd name="T2" fmla="*/ 0 w 896"/>
                          <a:gd name="T3" fmla="*/ 299 h 808"/>
                          <a:gd name="T4" fmla="*/ 35 w 896"/>
                          <a:gd name="T5" fmla="*/ 449 h 808"/>
                          <a:gd name="T6" fmla="*/ 46 w 896"/>
                          <a:gd name="T7" fmla="*/ 541 h 808"/>
                          <a:gd name="T8" fmla="*/ 52 w 896"/>
                          <a:gd name="T9" fmla="*/ 578 h 808"/>
                          <a:gd name="T10" fmla="*/ 72 w 896"/>
                          <a:gd name="T11" fmla="*/ 631 h 808"/>
                          <a:gd name="T12" fmla="*/ 90 w 896"/>
                          <a:gd name="T13" fmla="*/ 677 h 808"/>
                          <a:gd name="T14" fmla="*/ 133 w 896"/>
                          <a:gd name="T15" fmla="*/ 731 h 808"/>
                          <a:gd name="T16" fmla="*/ 163 w 896"/>
                          <a:gd name="T17" fmla="*/ 769 h 808"/>
                          <a:gd name="T18" fmla="*/ 207 w 896"/>
                          <a:gd name="T19" fmla="*/ 805 h 808"/>
                          <a:gd name="T20" fmla="*/ 391 w 896"/>
                          <a:gd name="T21" fmla="*/ 587 h 808"/>
                          <a:gd name="T22" fmla="*/ 595 w 896"/>
                          <a:gd name="T23" fmla="*/ 808 h 808"/>
                          <a:gd name="T24" fmla="*/ 641 w 896"/>
                          <a:gd name="T25" fmla="*/ 765 h 808"/>
                          <a:gd name="T26" fmla="*/ 680 w 896"/>
                          <a:gd name="T27" fmla="*/ 716 h 808"/>
                          <a:gd name="T28" fmla="*/ 714 w 896"/>
                          <a:gd name="T29" fmla="*/ 654 h 808"/>
                          <a:gd name="T30" fmla="*/ 759 w 896"/>
                          <a:gd name="T31" fmla="*/ 587 h 808"/>
                          <a:gd name="T32" fmla="*/ 827 w 896"/>
                          <a:gd name="T33" fmla="*/ 449 h 808"/>
                          <a:gd name="T34" fmla="*/ 873 w 896"/>
                          <a:gd name="T35" fmla="*/ 242 h 808"/>
                          <a:gd name="T36" fmla="*/ 896 w 896"/>
                          <a:gd name="T37" fmla="*/ 138 h 808"/>
                          <a:gd name="T38" fmla="*/ 747 w 896"/>
                          <a:gd name="T39" fmla="*/ 47 h 808"/>
                          <a:gd name="T40" fmla="*/ 586 w 896"/>
                          <a:gd name="T41" fmla="*/ 0 h 808"/>
                          <a:gd name="T42" fmla="*/ 332 w 896"/>
                          <a:gd name="T43" fmla="*/ 13 h 808"/>
                          <a:gd name="T44" fmla="*/ 149 w 896"/>
                          <a:gd name="T45" fmla="*/ 59 h 808"/>
                          <a:gd name="T46" fmla="*/ 23 w 896"/>
                          <a:gd name="T47" fmla="*/ 161 h 8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0159" name="Freeform 47">
                        <a:extLst>
                          <a:ext uri="{FF2B5EF4-FFF2-40B4-BE49-F238E27FC236}">
                            <a16:creationId xmlns:a16="http://schemas.microsoft.com/office/drawing/2014/main" id="{7A778F87-A22D-C6FA-1D67-0F994ECC274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0" y="2360"/>
                        <a:ext cx="276" cy="713"/>
                      </a:xfrm>
                      <a:custGeom>
                        <a:avLst/>
                        <a:gdLst>
                          <a:gd name="T0" fmla="*/ 254 w 553"/>
                          <a:gd name="T1" fmla="*/ 0 h 1424"/>
                          <a:gd name="T2" fmla="*/ 121 w 553"/>
                          <a:gd name="T3" fmla="*/ 160 h 1424"/>
                          <a:gd name="T4" fmla="*/ 173 w 553"/>
                          <a:gd name="T5" fmla="*/ 287 h 1424"/>
                          <a:gd name="T6" fmla="*/ 82 w 553"/>
                          <a:gd name="T7" fmla="*/ 460 h 1424"/>
                          <a:gd name="T8" fmla="*/ 25 w 553"/>
                          <a:gd name="T9" fmla="*/ 700 h 1424"/>
                          <a:gd name="T10" fmla="*/ 0 w 553"/>
                          <a:gd name="T11" fmla="*/ 861 h 1424"/>
                          <a:gd name="T12" fmla="*/ 25 w 553"/>
                          <a:gd name="T13" fmla="*/ 1011 h 1424"/>
                          <a:gd name="T14" fmla="*/ 70 w 553"/>
                          <a:gd name="T15" fmla="*/ 1194 h 1424"/>
                          <a:gd name="T16" fmla="*/ 288 w 553"/>
                          <a:gd name="T17" fmla="*/ 1424 h 1424"/>
                          <a:gd name="T18" fmla="*/ 506 w 553"/>
                          <a:gd name="T19" fmla="*/ 1149 h 1424"/>
                          <a:gd name="T20" fmla="*/ 553 w 553"/>
                          <a:gd name="T21" fmla="*/ 895 h 1424"/>
                          <a:gd name="T22" fmla="*/ 518 w 553"/>
                          <a:gd name="T23" fmla="*/ 654 h 1424"/>
                          <a:gd name="T24" fmla="*/ 460 w 553"/>
                          <a:gd name="T25" fmla="*/ 448 h 1424"/>
                          <a:gd name="T26" fmla="*/ 368 w 553"/>
                          <a:gd name="T27" fmla="*/ 275 h 1424"/>
                          <a:gd name="T28" fmla="*/ 437 w 553"/>
                          <a:gd name="T29" fmla="*/ 195 h 1424"/>
                          <a:gd name="T30" fmla="*/ 254 w 553"/>
                          <a:gd name="T31" fmla="*/ 0 h 14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90160" name="Freeform 48">
                    <a:extLst>
                      <a:ext uri="{FF2B5EF4-FFF2-40B4-BE49-F238E27FC236}">
                        <a16:creationId xmlns:a16="http://schemas.microsoft.com/office/drawing/2014/main" id="{4657D311-7DDF-8030-5068-7DCF213831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2008"/>
                    <a:ext cx="347" cy="436"/>
                  </a:xfrm>
                  <a:custGeom>
                    <a:avLst/>
                    <a:gdLst>
                      <a:gd name="T0" fmla="*/ 331 w 693"/>
                      <a:gd name="T1" fmla="*/ 38 h 873"/>
                      <a:gd name="T2" fmla="*/ 352 w 693"/>
                      <a:gd name="T3" fmla="*/ 11 h 873"/>
                      <a:gd name="T4" fmla="*/ 388 w 693"/>
                      <a:gd name="T5" fmla="*/ 0 h 873"/>
                      <a:gd name="T6" fmla="*/ 411 w 693"/>
                      <a:gd name="T7" fmla="*/ 3 h 873"/>
                      <a:gd name="T8" fmla="*/ 422 w 693"/>
                      <a:gd name="T9" fmla="*/ 18 h 873"/>
                      <a:gd name="T10" fmla="*/ 435 w 693"/>
                      <a:gd name="T11" fmla="*/ 51 h 873"/>
                      <a:gd name="T12" fmla="*/ 439 w 693"/>
                      <a:gd name="T13" fmla="*/ 114 h 873"/>
                      <a:gd name="T14" fmla="*/ 434 w 693"/>
                      <a:gd name="T15" fmla="*/ 174 h 873"/>
                      <a:gd name="T16" fmla="*/ 432 w 693"/>
                      <a:gd name="T17" fmla="*/ 212 h 873"/>
                      <a:gd name="T18" fmla="*/ 444 w 693"/>
                      <a:gd name="T19" fmla="*/ 300 h 873"/>
                      <a:gd name="T20" fmla="*/ 460 w 693"/>
                      <a:gd name="T21" fmla="*/ 366 h 873"/>
                      <a:gd name="T22" fmla="*/ 468 w 693"/>
                      <a:gd name="T23" fmla="*/ 389 h 873"/>
                      <a:gd name="T24" fmla="*/ 489 w 693"/>
                      <a:gd name="T25" fmla="*/ 429 h 873"/>
                      <a:gd name="T26" fmla="*/ 531 w 693"/>
                      <a:gd name="T27" fmla="*/ 561 h 873"/>
                      <a:gd name="T28" fmla="*/ 563 w 693"/>
                      <a:gd name="T29" fmla="*/ 597 h 873"/>
                      <a:gd name="T30" fmla="*/ 617 w 693"/>
                      <a:gd name="T31" fmla="*/ 653 h 873"/>
                      <a:gd name="T32" fmla="*/ 693 w 693"/>
                      <a:gd name="T33" fmla="*/ 727 h 873"/>
                      <a:gd name="T34" fmla="*/ 422 w 693"/>
                      <a:gd name="T35" fmla="*/ 873 h 873"/>
                      <a:gd name="T36" fmla="*/ 259 w 693"/>
                      <a:gd name="T37" fmla="*/ 689 h 873"/>
                      <a:gd name="T38" fmla="*/ 195 w 693"/>
                      <a:gd name="T39" fmla="*/ 717 h 873"/>
                      <a:gd name="T40" fmla="*/ 96 w 693"/>
                      <a:gd name="T41" fmla="*/ 736 h 873"/>
                      <a:gd name="T42" fmla="*/ 31 w 693"/>
                      <a:gd name="T43" fmla="*/ 727 h 873"/>
                      <a:gd name="T44" fmla="*/ 0 w 693"/>
                      <a:gd name="T45" fmla="*/ 699 h 873"/>
                      <a:gd name="T46" fmla="*/ 0 w 693"/>
                      <a:gd name="T47" fmla="*/ 671 h 873"/>
                      <a:gd name="T48" fmla="*/ 18 w 693"/>
                      <a:gd name="T49" fmla="*/ 632 h 873"/>
                      <a:gd name="T50" fmla="*/ 77 w 693"/>
                      <a:gd name="T51" fmla="*/ 612 h 873"/>
                      <a:gd name="T52" fmla="*/ 157 w 693"/>
                      <a:gd name="T53" fmla="*/ 595 h 873"/>
                      <a:gd name="T54" fmla="*/ 214 w 693"/>
                      <a:gd name="T55" fmla="*/ 574 h 873"/>
                      <a:gd name="T56" fmla="*/ 241 w 693"/>
                      <a:gd name="T57" fmla="*/ 547 h 873"/>
                      <a:gd name="T58" fmla="*/ 280 w 693"/>
                      <a:gd name="T59" fmla="*/ 508 h 873"/>
                      <a:gd name="T60" fmla="*/ 303 w 693"/>
                      <a:gd name="T61" fmla="*/ 485 h 873"/>
                      <a:gd name="T62" fmla="*/ 326 w 693"/>
                      <a:gd name="T63" fmla="*/ 450 h 873"/>
                      <a:gd name="T64" fmla="*/ 326 w 693"/>
                      <a:gd name="T65" fmla="*/ 378 h 873"/>
                      <a:gd name="T66" fmla="*/ 319 w 693"/>
                      <a:gd name="T67" fmla="*/ 302 h 873"/>
                      <a:gd name="T68" fmla="*/ 303 w 693"/>
                      <a:gd name="T69" fmla="*/ 219 h 873"/>
                      <a:gd name="T70" fmla="*/ 315 w 693"/>
                      <a:gd name="T71" fmla="*/ 101 h 873"/>
                      <a:gd name="T72" fmla="*/ 331 w 693"/>
                      <a:gd name="T73" fmla="*/ 38 h 8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61" name="Freeform 49">
                    <a:extLst>
                      <a:ext uri="{FF2B5EF4-FFF2-40B4-BE49-F238E27FC236}">
                        <a16:creationId xmlns:a16="http://schemas.microsoft.com/office/drawing/2014/main" id="{F1983608-7086-6A13-D047-69AB06C271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740"/>
                    <a:ext cx="438" cy="621"/>
                  </a:xfrm>
                  <a:custGeom>
                    <a:avLst/>
                    <a:gdLst>
                      <a:gd name="T0" fmla="*/ 254 w 874"/>
                      <a:gd name="T1" fmla="*/ 21 h 1244"/>
                      <a:gd name="T2" fmla="*/ 192 w 874"/>
                      <a:gd name="T3" fmla="*/ 64 h 1244"/>
                      <a:gd name="T4" fmla="*/ 149 w 874"/>
                      <a:gd name="T5" fmla="*/ 101 h 1244"/>
                      <a:gd name="T6" fmla="*/ 118 w 874"/>
                      <a:gd name="T7" fmla="*/ 150 h 1244"/>
                      <a:gd name="T8" fmla="*/ 80 w 874"/>
                      <a:gd name="T9" fmla="*/ 203 h 1244"/>
                      <a:gd name="T10" fmla="*/ 63 w 874"/>
                      <a:gd name="T11" fmla="*/ 277 h 1244"/>
                      <a:gd name="T12" fmla="*/ 46 w 874"/>
                      <a:gd name="T13" fmla="*/ 335 h 1244"/>
                      <a:gd name="T14" fmla="*/ 46 w 874"/>
                      <a:gd name="T15" fmla="*/ 405 h 1244"/>
                      <a:gd name="T16" fmla="*/ 63 w 874"/>
                      <a:gd name="T17" fmla="*/ 501 h 1244"/>
                      <a:gd name="T18" fmla="*/ 67 w 874"/>
                      <a:gd name="T19" fmla="*/ 590 h 1244"/>
                      <a:gd name="T20" fmla="*/ 43 w 874"/>
                      <a:gd name="T21" fmla="*/ 683 h 1244"/>
                      <a:gd name="T22" fmla="*/ 17 w 874"/>
                      <a:gd name="T23" fmla="*/ 772 h 1244"/>
                      <a:gd name="T24" fmla="*/ 0 w 874"/>
                      <a:gd name="T25" fmla="*/ 853 h 1244"/>
                      <a:gd name="T26" fmla="*/ 0 w 874"/>
                      <a:gd name="T27" fmla="*/ 922 h 1244"/>
                      <a:gd name="T28" fmla="*/ 5 w 874"/>
                      <a:gd name="T29" fmla="*/ 985 h 1244"/>
                      <a:gd name="T30" fmla="*/ 17 w 874"/>
                      <a:gd name="T31" fmla="*/ 1036 h 1244"/>
                      <a:gd name="T32" fmla="*/ 41 w 874"/>
                      <a:gd name="T33" fmla="*/ 1089 h 1244"/>
                      <a:gd name="T34" fmla="*/ 74 w 874"/>
                      <a:gd name="T35" fmla="*/ 1128 h 1244"/>
                      <a:gd name="T36" fmla="*/ 115 w 874"/>
                      <a:gd name="T37" fmla="*/ 1157 h 1244"/>
                      <a:gd name="T38" fmla="*/ 196 w 874"/>
                      <a:gd name="T39" fmla="*/ 1207 h 1244"/>
                      <a:gd name="T40" fmla="*/ 286 w 874"/>
                      <a:gd name="T41" fmla="*/ 1230 h 1244"/>
                      <a:gd name="T42" fmla="*/ 378 w 874"/>
                      <a:gd name="T43" fmla="*/ 1244 h 1244"/>
                      <a:gd name="T44" fmla="*/ 465 w 874"/>
                      <a:gd name="T45" fmla="*/ 1232 h 1244"/>
                      <a:gd name="T46" fmla="*/ 540 w 874"/>
                      <a:gd name="T47" fmla="*/ 1218 h 1244"/>
                      <a:gd name="T48" fmla="*/ 621 w 874"/>
                      <a:gd name="T49" fmla="*/ 1183 h 1244"/>
                      <a:gd name="T50" fmla="*/ 690 w 874"/>
                      <a:gd name="T51" fmla="*/ 1149 h 1244"/>
                      <a:gd name="T52" fmla="*/ 747 w 874"/>
                      <a:gd name="T53" fmla="*/ 1103 h 1244"/>
                      <a:gd name="T54" fmla="*/ 816 w 874"/>
                      <a:gd name="T55" fmla="*/ 1022 h 1244"/>
                      <a:gd name="T56" fmla="*/ 845 w 874"/>
                      <a:gd name="T57" fmla="*/ 979 h 1244"/>
                      <a:gd name="T58" fmla="*/ 862 w 874"/>
                      <a:gd name="T59" fmla="*/ 922 h 1244"/>
                      <a:gd name="T60" fmla="*/ 873 w 874"/>
                      <a:gd name="T61" fmla="*/ 864 h 1244"/>
                      <a:gd name="T62" fmla="*/ 874 w 874"/>
                      <a:gd name="T63" fmla="*/ 811 h 1244"/>
                      <a:gd name="T64" fmla="*/ 864 w 874"/>
                      <a:gd name="T65" fmla="*/ 745 h 1244"/>
                      <a:gd name="T66" fmla="*/ 853 w 874"/>
                      <a:gd name="T67" fmla="*/ 683 h 1244"/>
                      <a:gd name="T68" fmla="*/ 837 w 874"/>
                      <a:gd name="T69" fmla="*/ 563 h 1244"/>
                      <a:gd name="T70" fmla="*/ 845 w 874"/>
                      <a:gd name="T71" fmla="*/ 503 h 1244"/>
                      <a:gd name="T72" fmla="*/ 864 w 874"/>
                      <a:gd name="T73" fmla="*/ 437 h 1244"/>
                      <a:gd name="T74" fmla="*/ 873 w 874"/>
                      <a:gd name="T75" fmla="*/ 319 h 1244"/>
                      <a:gd name="T76" fmla="*/ 864 w 874"/>
                      <a:gd name="T77" fmla="*/ 213 h 1244"/>
                      <a:gd name="T78" fmla="*/ 845 w 874"/>
                      <a:gd name="T79" fmla="*/ 141 h 1244"/>
                      <a:gd name="T80" fmla="*/ 805 w 874"/>
                      <a:gd name="T81" fmla="*/ 92 h 1244"/>
                      <a:gd name="T82" fmla="*/ 704 w 874"/>
                      <a:gd name="T83" fmla="*/ 42 h 1244"/>
                      <a:gd name="T84" fmla="*/ 586 w 874"/>
                      <a:gd name="T85" fmla="*/ 11 h 1244"/>
                      <a:gd name="T86" fmla="*/ 393 w 874"/>
                      <a:gd name="T87" fmla="*/ 0 h 1244"/>
                      <a:gd name="T88" fmla="*/ 254 w 874"/>
                      <a:gd name="T89" fmla="*/ 21 h 1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0162" name="Group 50">
                    <a:extLst>
                      <a:ext uri="{FF2B5EF4-FFF2-40B4-BE49-F238E27FC236}">
                        <a16:creationId xmlns:a16="http://schemas.microsoft.com/office/drawing/2014/main" id="{57160823-0087-9460-02E9-B56A596B005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90163" name="Freeform 51">
                      <a:extLst>
                        <a:ext uri="{FF2B5EF4-FFF2-40B4-BE49-F238E27FC236}">
                          <a16:creationId xmlns:a16="http://schemas.microsoft.com/office/drawing/2014/main" id="{C2EA98E1-C2BB-B75F-FD94-EC0C584AF5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2" y="2206"/>
                      <a:ext cx="216" cy="9"/>
                    </a:xfrm>
                    <a:custGeom>
                      <a:avLst/>
                      <a:gdLst>
                        <a:gd name="T0" fmla="*/ 0 w 431"/>
                        <a:gd name="T1" fmla="*/ 4 h 19"/>
                        <a:gd name="T2" fmla="*/ 39 w 431"/>
                        <a:gd name="T3" fmla="*/ 0 h 19"/>
                        <a:gd name="T4" fmla="*/ 98 w 431"/>
                        <a:gd name="T5" fmla="*/ 0 h 19"/>
                        <a:gd name="T6" fmla="*/ 151 w 431"/>
                        <a:gd name="T7" fmla="*/ 0 h 19"/>
                        <a:gd name="T8" fmla="*/ 217 w 431"/>
                        <a:gd name="T9" fmla="*/ 11 h 19"/>
                        <a:gd name="T10" fmla="*/ 292 w 431"/>
                        <a:gd name="T11" fmla="*/ 11 h 19"/>
                        <a:gd name="T12" fmla="*/ 365 w 431"/>
                        <a:gd name="T13" fmla="*/ 11 h 19"/>
                        <a:gd name="T14" fmla="*/ 431 w 431"/>
                        <a:gd name="T15" fmla="*/ 19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164" name="Freeform 52">
                      <a:extLst>
                        <a:ext uri="{FF2B5EF4-FFF2-40B4-BE49-F238E27FC236}">
                          <a16:creationId xmlns:a16="http://schemas.microsoft.com/office/drawing/2014/main" id="{1BAD7EF9-D4DD-AE25-F89D-61D4A75AB5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>
                        <a:gd name="T0" fmla="*/ 0 w 92"/>
                        <a:gd name="T1" fmla="*/ 5 h 5"/>
                        <a:gd name="T2" fmla="*/ 67 w 92"/>
                        <a:gd name="T3" fmla="*/ 0 h 5"/>
                        <a:gd name="T4" fmla="*/ 92 w 92"/>
                        <a:gd name="T5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165" name="Freeform 53">
                      <a:extLst>
                        <a:ext uri="{FF2B5EF4-FFF2-40B4-BE49-F238E27FC236}">
                          <a16:creationId xmlns:a16="http://schemas.microsoft.com/office/drawing/2014/main" id="{AE63E999-CD3D-FDCA-E128-E31388AAC2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9" y="2002"/>
                      <a:ext cx="101" cy="155"/>
                    </a:xfrm>
                    <a:custGeom>
                      <a:avLst/>
                      <a:gdLst>
                        <a:gd name="T0" fmla="*/ 138 w 202"/>
                        <a:gd name="T1" fmla="*/ 0 h 309"/>
                        <a:gd name="T2" fmla="*/ 132 w 202"/>
                        <a:gd name="T3" fmla="*/ 53 h 309"/>
                        <a:gd name="T4" fmla="*/ 143 w 202"/>
                        <a:gd name="T5" fmla="*/ 104 h 309"/>
                        <a:gd name="T6" fmla="*/ 155 w 202"/>
                        <a:gd name="T7" fmla="*/ 139 h 309"/>
                        <a:gd name="T8" fmla="*/ 177 w 202"/>
                        <a:gd name="T9" fmla="*/ 190 h 309"/>
                        <a:gd name="T10" fmla="*/ 189 w 202"/>
                        <a:gd name="T11" fmla="*/ 223 h 309"/>
                        <a:gd name="T12" fmla="*/ 202 w 202"/>
                        <a:gd name="T13" fmla="*/ 264 h 309"/>
                        <a:gd name="T14" fmla="*/ 189 w 202"/>
                        <a:gd name="T15" fmla="*/ 293 h 309"/>
                        <a:gd name="T16" fmla="*/ 173 w 202"/>
                        <a:gd name="T17" fmla="*/ 303 h 309"/>
                        <a:gd name="T18" fmla="*/ 143 w 202"/>
                        <a:gd name="T19" fmla="*/ 309 h 309"/>
                        <a:gd name="T20" fmla="*/ 109 w 202"/>
                        <a:gd name="T21" fmla="*/ 293 h 309"/>
                        <a:gd name="T22" fmla="*/ 63 w 202"/>
                        <a:gd name="T23" fmla="*/ 287 h 309"/>
                        <a:gd name="T24" fmla="*/ 0 w 202"/>
                        <a:gd name="T25" fmla="*/ 297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0166" name="Group 54">
                    <a:extLst>
                      <a:ext uri="{FF2B5EF4-FFF2-40B4-BE49-F238E27FC236}">
                        <a16:creationId xmlns:a16="http://schemas.microsoft.com/office/drawing/2014/main" id="{57F0F0A4-4D61-9383-4555-E9E54F50A7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90167" name="Freeform 55">
                      <a:extLst>
                        <a:ext uri="{FF2B5EF4-FFF2-40B4-BE49-F238E27FC236}">
                          <a16:creationId xmlns:a16="http://schemas.microsoft.com/office/drawing/2014/main" id="{6BE5BD62-FA45-0198-AB16-7F1962CA13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80" y="1904"/>
                      <a:ext cx="116" cy="24"/>
                    </a:xfrm>
                    <a:custGeom>
                      <a:avLst/>
                      <a:gdLst>
                        <a:gd name="T0" fmla="*/ 0 w 232"/>
                        <a:gd name="T1" fmla="*/ 49 h 49"/>
                        <a:gd name="T2" fmla="*/ 33 w 232"/>
                        <a:gd name="T3" fmla="*/ 28 h 49"/>
                        <a:gd name="T4" fmla="*/ 64 w 232"/>
                        <a:gd name="T5" fmla="*/ 14 h 49"/>
                        <a:gd name="T6" fmla="*/ 98 w 232"/>
                        <a:gd name="T7" fmla="*/ 6 h 49"/>
                        <a:gd name="T8" fmla="*/ 126 w 232"/>
                        <a:gd name="T9" fmla="*/ 3 h 49"/>
                        <a:gd name="T10" fmla="*/ 148 w 232"/>
                        <a:gd name="T11" fmla="*/ 0 h 49"/>
                        <a:gd name="T12" fmla="*/ 187 w 232"/>
                        <a:gd name="T13" fmla="*/ 11 h 49"/>
                        <a:gd name="T14" fmla="*/ 232 w 232"/>
                        <a:gd name="T15" fmla="*/ 25 h 49"/>
                        <a:gd name="T16" fmla="*/ 230 w 232"/>
                        <a:gd name="T17" fmla="*/ 38 h 49"/>
                        <a:gd name="T18" fmla="*/ 211 w 232"/>
                        <a:gd name="T19" fmla="*/ 41 h 49"/>
                        <a:gd name="T20" fmla="*/ 187 w 232"/>
                        <a:gd name="T21" fmla="*/ 33 h 49"/>
                        <a:gd name="T22" fmla="*/ 146 w 232"/>
                        <a:gd name="T23" fmla="*/ 29 h 49"/>
                        <a:gd name="T24" fmla="*/ 120 w 232"/>
                        <a:gd name="T25" fmla="*/ 28 h 49"/>
                        <a:gd name="T26" fmla="*/ 96 w 232"/>
                        <a:gd name="T27" fmla="*/ 33 h 49"/>
                        <a:gd name="T28" fmla="*/ 64 w 232"/>
                        <a:gd name="T29" fmla="*/ 41 h 49"/>
                        <a:gd name="T30" fmla="*/ 36 w 232"/>
                        <a:gd name="T31" fmla="*/ 46 h 49"/>
                        <a:gd name="T32" fmla="*/ 0 w 232"/>
                        <a:gd name="T33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168" name="Freeform 56">
                      <a:extLst>
                        <a:ext uri="{FF2B5EF4-FFF2-40B4-BE49-F238E27FC236}">
                          <a16:creationId xmlns:a16="http://schemas.microsoft.com/office/drawing/2014/main" id="{8BFFB336-7C54-5C43-2F15-75577BD3E5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4" y="1906"/>
                      <a:ext cx="113" cy="24"/>
                    </a:xfrm>
                    <a:custGeom>
                      <a:avLst/>
                      <a:gdLst>
                        <a:gd name="T0" fmla="*/ 226 w 226"/>
                        <a:gd name="T1" fmla="*/ 48 h 48"/>
                        <a:gd name="T2" fmla="*/ 194 w 226"/>
                        <a:gd name="T3" fmla="*/ 26 h 48"/>
                        <a:gd name="T4" fmla="*/ 162 w 226"/>
                        <a:gd name="T5" fmla="*/ 13 h 48"/>
                        <a:gd name="T6" fmla="*/ 131 w 226"/>
                        <a:gd name="T7" fmla="*/ 6 h 48"/>
                        <a:gd name="T8" fmla="*/ 104 w 226"/>
                        <a:gd name="T9" fmla="*/ 2 h 48"/>
                        <a:gd name="T10" fmla="*/ 83 w 226"/>
                        <a:gd name="T11" fmla="*/ 0 h 48"/>
                        <a:gd name="T12" fmla="*/ 45 w 226"/>
                        <a:gd name="T13" fmla="*/ 10 h 48"/>
                        <a:gd name="T14" fmla="*/ 0 w 226"/>
                        <a:gd name="T15" fmla="*/ 23 h 48"/>
                        <a:gd name="T16" fmla="*/ 3 w 226"/>
                        <a:gd name="T17" fmla="*/ 37 h 48"/>
                        <a:gd name="T18" fmla="*/ 21 w 226"/>
                        <a:gd name="T19" fmla="*/ 40 h 48"/>
                        <a:gd name="T20" fmla="*/ 45 w 226"/>
                        <a:gd name="T21" fmla="*/ 32 h 48"/>
                        <a:gd name="T22" fmla="*/ 85 w 226"/>
                        <a:gd name="T23" fmla="*/ 29 h 48"/>
                        <a:gd name="T24" fmla="*/ 110 w 226"/>
                        <a:gd name="T25" fmla="*/ 26 h 48"/>
                        <a:gd name="T26" fmla="*/ 133 w 226"/>
                        <a:gd name="T27" fmla="*/ 32 h 48"/>
                        <a:gd name="T28" fmla="*/ 162 w 226"/>
                        <a:gd name="T29" fmla="*/ 40 h 48"/>
                        <a:gd name="T30" fmla="*/ 191 w 226"/>
                        <a:gd name="T31" fmla="*/ 46 h 48"/>
                        <a:gd name="T32" fmla="*/ 226 w 226"/>
                        <a:gd name="T33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0169" name="Freeform 57">
                    <a:extLst>
                      <a:ext uri="{FF2B5EF4-FFF2-40B4-BE49-F238E27FC236}">
                        <a16:creationId xmlns:a16="http://schemas.microsoft.com/office/drawing/2014/main" id="{B332222C-0FA1-972C-B39D-395B3272F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1686"/>
                    <a:ext cx="451" cy="294"/>
                  </a:xfrm>
                  <a:custGeom>
                    <a:avLst/>
                    <a:gdLst>
                      <a:gd name="T0" fmla="*/ 23 w 903"/>
                      <a:gd name="T1" fmla="*/ 580 h 586"/>
                      <a:gd name="T2" fmla="*/ 67 w 903"/>
                      <a:gd name="T3" fmla="*/ 586 h 586"/>
                      <a:gd name="T4" fmla="*/ 57 w 903"/>
                      <a:gd name="T5" fmla="*/ 503 h 586"/>
                      <a:gd name="T6" fmla="*/ 110 w 903"/>
                      <a:gd name="T7" fmla="*/ 428 h 586"/>
                      <a:gd name="T8" fmla="*/ 114 w 903"/>
                      <a:gd name="T9" fmla="*/ 337 h 586"/>
                      <a:gd name="T10" fmla="*/ 179 w 903"/>
                      <a:gd name="T11" fmla="*/ 286 h 586"/>
                      <a:gd name="T12" fmla="*/ 179 w 903"/>
                      <a:gd name="T13" fmla="*/ 212 h 586"/>
                      <a:gd name="T14" fmla="*/ 235 w 903"/>
                      <a:gd name="T15" fmla="*/ 207 h 586"/>
                      <a:gd name="T16" fmla="*/ 287 w 903"/>
                      <a:gd name="T17" fmla="*/ 166 h 586"/>
                      <a:gd name="T18" fmla="*/ 372 w 903"/>
                      <a:gd name="T19" fmla="*/ 217 h 586"/>
                      <a:gd name="T20" fmla="*/ 390 w 903"/>
                      <a:gd name="T21" fmla="*/ 189 h 586"/>
                      <a:gd name="T22" fmla="*/ 476 w 903"/>
                      <a:gd name="T23" fmla="*/ 217 h 586"/>
                      <a:gd name="T24" fmla="*/ 453 w 903"/>
                      <a:gd name="T25" fmla="*/ 166 h 586"/>
                      <a:gd name="T26" fmla="*/ 563 w 903"/>
                      <a:gd name="T27" fmla="*/ 229 h 586"/>
                      <a:gd name="T28" fmla="*/ 574 w 903"/>
                      <a:gd name="T29" fmla="*/ 189 h 586"/>
                      <a:gd name="T30" fmla="*/ 673 w 903"/>
                      <a:gd name="T31" fmla="*/ 252 h 586"/>
                      <a:gd name="T32" fmla="*/ 724 w 903"/>
                      <a:gd name="T33" fmla="*/ 240 h 586"/>
                      <a:gd name="T34" fmla="*/ 752 w 903"/>
                      <a:gd name="T35" fmla="*/ 303 h 586"/>
                      <a:gd name="T36" fmla="*/ 787 w 903"/>
                      <a:gd name="T37" fmla="*/ 296 h 586"/>
                      <a:gd name="T38" fmla="*/ 814 w 903"/>
                      <a:gd name="T39" fmla="*/ 341 h 586"/>
                      <a:gd name="T40" fmla="*/ 790 w 903"/>
                      <a:gd name="T41" fmla="*/ 421 h 586"/>
                      <a:gd name="T42" fmla="*/ 799 w 903"/>
                      <a:gd name="T43" fmla="*/ 488 h 586"/>
                      <a:gd name="T44" fmla="*/ 820 w 903"/>
                      <a:gd name="T45" fmla="*/ 574 h 586"/>
                      <a:gd name="T46" fmla="*/ 845 w 903"/>
                      <a:gd name="T47" fmla="*/ 574 h 586"/>
                      <a:gd name="T48" fmla="*/ 872 w 903"/>
                      <a:gd name="T49" fmla="*/ 517 h 586"/>
                      <a:gd name="T50" fmla="*/ 890 w 903"/>
                      <a:gd name="T51" fmla="*/ 463 h 586"/>
                      <a:gd name="T52" fmla="*/ 903 w 903"/>
                      <a:gd name="T53" fmla="*/ 383 h 586"/>
                      <a:gd name="T54" fmla="*/ 890 w 903"/>
                      <a:gd name="T55" fmla="*/ 264 h 586"/>
                      <a:gd name="T56" fmla="*/ 844 w 903"/>
                      <a:gd name="T57" fmla="*/ 182 h 586"/>
                      <a:gd name="T58" fmla="*/ 810 w 903"/>
                      <a:gd name="T59" fmla="*/ 132 h 586"/>
                      <a:gd name="T60" fmla="*/ 752 w 903"/>
                      <a:gd name="T61" fmla="*/ 79 h 586"/>
                      <a:gd name="T62" fmla="*/ 667 w 903"/>
                      <a:gd name="T63" fmla="*/ 40 h 586"/>
                      <a:gd name="T64" fmla="*/ 580 w 903"/>
                      <a:gd name="T65" fmla="*/ 16 h 586"/>
                      <a:gd name="T66" fmla="*/ 453 w 903"/>
                      <a:gd name="T67" fmla="*/ 0 h 586"/>
                      <a:gd name="T68" fmla="*/ 337 w 903"/>
                      <a:gd name="T69" fmla="*/ 16 h 586"/>
                      <a:gd name="T70" fmla="*/ 258 w 903"/>
                      <a:gd name="T71" fmla="*/ 22 h 586"/>
                      <a:gd name="T72" fmla="*/ 196 w 903"/>
                      <a:gd name="T73" fmla="*/ 44 h 586"/>
                      <a:gd name="T74" fmla="*/ 121 w 903"/>
                      <a:gd name="T75" fmla="*/ 90 h 586"/>
                      <a:gd name="T76" fmla="*/ 57 w 903"/>
                      <a:gd name="T77" fmla="*/ 172 h 586"/>
                      <a:gd name="T78" fmla="*/ 29 w 903"/>
                      <a:gd name="T79" fmla="*/ 223 h 586"/>
                      <a:gd name="T80" fmla="*/ 0 w 903"/>
                      <a:gd name="T81" fmla="*/ 326 h 586"/>
                      <a:gd name="T82" fmla="*/ 0 w 903"/>
                      <a:gd name="T83" fmla="*/ 440 h 586"/>
                      <a:gd name="T84" fmla="*/ 0 w 903"/>
                      <a:gd name="T85" fmla="*/ 516 h 586"/>
                      <a:gd name="T86" fmla="*/ 23 w 903"/>
                      <a:gd name="T87" fmla="*/ 58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0170" name="Freeform 58">
                  <a:extLst>
                    <a:ext uri="{FF2B5EF4-FFF2-40B4-BE49-F238E27FC236}">
                      <a16:creationId xmlns:a16="http://schemas.microsoft.com/office/drawing/2014/main" id="{13DE156C-D197-AB6F-EBC1-E670307F6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2309"/>
                  <a:ext cx="477" cy="509"/>
                </a:xfrm>
                <a:custGeom>
                  <a:avLst/>
                  <a:gdLst>
                    <a:gd name="T0" fmla="*/ 65 w 954"/>
                    <a:gd name="T1" fmla="*/ 139 h 1017"/>
                    <a:gd name="T2" fmla="*/ 215 w 954"/>
                    <a:gd name="T3" fmla="*/ 107 h 1017"/>
                    <a:gd name="T4" fmla="*/ 289 w 954"/>
                    <a:gd name="T5" fmla="*/ 53 h 1017"/>
                    <a:gd name="T6" fmla="*/ 343 w 954"/>
                    <a:gd name="T7" fmla="*/ 0 h 1017"/>
                    <a:gd name="T8" fmla="*/ 470 w 954"/>
                    <a:gd name="T9" fmla="*/ 118 h 1017"/>
                    <a:gd name="T10" fmla="*/ 621 w 954"/>
                    <a:gd name="T11" fmla="*/ 257 h 1017"/>
                    <a:gd name="T12" fmla="*/ 749 w 954"/>
                    <a:gd name="T13" fmla="*/ 384 h 1017"/>
                    <a:gd name="T14" fmla="*/ 795 w 954"/>
                    <a:gd name="T15" fmla="*/ 441 h 1017"/>
                    <a:gd name="T16" fmla="*/ 825 w 954"/>
                    <a:gd name="T17" fmla="*/ 483 h 1017"/>
                    <a:gd name="T18" fmla="*/ 865 w 954"/>
                    <a:gd name="T19" fmla="*/ 534 h 1017"/>
                    <a:gd name="T20" fmla="*/ 902 w 954"/>
                    <a:gd name="T21" fmla="*/ 598 h 1017"/>
                    <a:gd name="T22" fmla="*/ 922 w 954"/>
                    <a:gd name="T23" fmla="*/ 648 h 1017"/>
                    <a:gd name="T24" fmla="*/ 941 w 954"/>
                    <a:gd name="T25" fmla="*/ 704 h 1017"/>
                    <a:gd name="T26" fmla="*/ 954 w 954"/>
                    <a:gd name="T27" fmla="*/ 802 h 1017"/>
                    <a:gd name="T28" fmla="*/ 944 w 954"/>
                    <a:gd name="T29" fmla="*/ 858 h 1017"/>
                    <a:gd name="T30" fmla="*/ 922 w 954"/>
                    <a:gd name="T31" fmla="*/ 910 h 1017"/>
                    <a:gd name="T32" fmla="*/ 860 w 954"/>
                    <a:gd name="T33" fmla="*/ 954 h 1017"/>
                    <a:gd name="T34" fmla="*/ 804 w 954"/>
                    <a:gd name="T35" fmla="*/ 984 h 1017"/>
                    <a:gd name="T36" fmla="*/ 726 w 954"/>
                    <a:gd name="T37" fmla="*/ 1004 h 1017"/>
                    <a:gd name="T38" fmla="*/ 664 w 954"/>
                    <a:gd name="T39" fmla="*/ 1017 h 1017"/>
                    <a:gd name="T40" fmla="*/ 603 w 954"/>
                    <a:gd name="T41" fmla="*/ 1011 h 1017"/>
                    <a:gd name="T42" fmla="*/ 557 w 954"/>
                    <a:gd name="T43" fmla="*/ 1007 h 1017"/>
                    <a:gd name="T44" fmla="*/ 508 w 954"/>
                    <a:gd name="T45" fmla="*/ 996 h 1017"/>
                    <a:gd name="T46" fmla="*/ 461 w 954"/>
                    <a:gd name="T47" fmla="*/ 974 h 1017"/>
                    <a:gd name="T48" fmla="*/ 411 w 954"/>
                    <a:gd name="T49" fmla="*/ 944 h 1017"/>
                    <a:gd name="T50" fmla="*/ 375 w 954"/>
                    <a:gd name="T51" fmla="*/ 910 h 1017"/>
                    <a:gd name="T52" fmla="*/ 335 w 954"/>
                    <a:gd name="T53" fmla="*/ 851 h 1017"/>
                    <a:gd name="T54" fmla="*/ 311 w 954"/>
                    <a:gd name="T55" fmla="*/ 813 h 1017"/>
                    <a:gd name="T56" fmla="*/ 252 w 954"/>
                    <a:gd name="T57" fmla="*/ 688 h 1017"/>
                    <a:gd name="T58" fmla="*/ 182 w 954"/>
                    <a:gd name="T59" fmla="*/ 524 h 1017"/>
                    <a:gd name="T60" fmla="*/ 129 w 954"/>
                    <a:gd name="T61" fmla="*/ 396 h 1017"/>
                    <a:gd name="T62" fmla="*/ 43 w 954"/>
                    <a:gd name="T63" fmla="*/ 245 h 1017"/>
                    <a:gd name="T64" fmla="*/ 0 w 954"/>
                    <a:gd name="T65" fmla="*/ 159 h 1017"/>
                    <a:gd name="T66" fmla="*/ 65 w 954"/>
                    <a:gd name="T67" fmla="*/ 139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71" name="Freeform 59">
                  <a:extLst>
                    <a:ext uri="{FF2B5EF4-FFF2-40B4-BE49-F238E27FC236}">
                      <a16:creationId xmlns:a16="http://schemas.microsoft.com/office/drawing/2014/main" id="{0CD30371-51B0-F9BF-76B6-D00BFB998B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5" y="2297"/>
                  <a:ext cx="291" cy="243"/>
                </a:xfrm>
                <a:custGeom>
                  <a:avLst/>
                  <a:gdLst>
                    <a:gd name="T0" fmla="*/ 0 w 581"/>
                    <a:gd name="T1" fmla="*/ 171 h 486"/>
                    <a:gd name="T2" fmla="*/ 42 w 581"/>
                    <a:gd name="T3" fmla="*/ 171 h 486"/>
                    <a:gd name="T4" fmla="*/ 96 w 581"/>
                    <a:gd name="T5" fmla="*/ 160 h 486"/>
                    <a:gd name="T6" fmla="*/ 153 w 581"/>
                    <a:gd name="T7" fmla="*/ 150 h 486"/>
                    <a:gd name="T8" fmla="*/ 191 w 581"/>
                    <a:gd name="T9" fmla="*/ 137 h 486"/>
                    <a:gd name="T10" fmla="*/ 267 w 581"/>
                    <a:gd name="T11" fmla="*/ 104 h 486"/>
                    <a:gd name="T12" fmla="*/ 335 w 581"/>
                    <a:gd name="T13" fmla="*/ 46 h 486"/>
                    <a:gd name="T14" fmla="*/ 369 w 581"/>
                    <a:gd name="T15" fmla="*/ 0 h 486"/>
                    <a:gd name="T16" fmla="*/ 581 w 581"/>
                    <a:gd name="T17" fmla="*/ 213 h 486"/>
                    <a:gd name="T18" fmla="*/ 578 w 581"/>
                    <a:gd name="T19" fmla="*/ 248 h 486"/>
                    <a:gd name="T20" fmla="*/ 563 w 581"/>
                    <a:gd name="T21" fmla="*/ 287 h 486"/>
                    <a:gd name="T22" fmla="*/ 528 w 581"/>
                    <a:gd name="T23" fmla="*/ 324 h 486"/>
                    <a:gd name="T24" fmla="*/ 495 w 581"/>
                    <a:gd name="T25" fmla="*/ 357 h 486"/>
                    <a:gd name="T26" fmla="*/ 455 w 581"/>
                    <a:gd name="T27" fmla="*/ 381 h 486"/>
                    <a:gd name="T28" fmla="*/ 398 w 581"/>
                    <a:gd name="T29" fmla="*/ 409 h 486"/>
                    <a:gd name="T30" fmla="*/ 334 w 581"/>
                    <a:gd name="T31" fmla="*/ 436 h 486"/>
                    <a:gd name="T32" fmla="*/ 254 w 581"/>
                    <a:gd name="T33" fmla="*/ 459 h 486"/>
                    <a:gd name="T34" fmla="*/ 188 w 581"/>
                    <a:gd name="T35" fmla="*/ 473 h 486"/>
                    <a:gd name="T36" fmla="*/ 142 w 581"/>
                    <a:gd name="T37" fmla="*/ 486 h 486"/>
                    <a:gd name="T38" fmla="*/ 0 w 581"/>
                    <a:gd name="T39" fmla="*/ 171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172" name="Group 60">
                <a:extLst>
                  <a:ext uri="{FF2B5EF4-FFF2-40B4-BE49-F238E27FC236}">
                    <a16:creationId xmlns:a16="http://schemas.microsoft.com/office/drawing/2014/main" id="{841A7737-16FD-5190-3777-6D2EA354C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90173" name="Group 61">
                  <a:extLst>
                    <a:ext uri="{FF2B5EF4-FFF2-40B4-BE49-F238E27FC236}">
                      <a16:creationId xmlns:a16="http://schemas.microsoft.com/office/drawing/2014/main" id="{F54CC291-9F8A-302F-A3F9-E8FAE4DF2E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90174" name="Freeform 62">
                    <a:extLst>
                      <a:ext uri="{FF2B5EF4-FFF2-40B4-BE49-F238E27FC236}">
                        <a16:creationId xmlns:a16="http://schemas.microsoft.com/office/drawing/2014/main" id="{5CC18589-2C38-B5B6-8CD9-8CBC8FB03C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75" name="Freeform 63">
                    <a:extLst>
                      <a:ext uri="{FF2B5EF4-FFF2-40B4-BE49-F238E27FC236}">
                        <a16:creationId xmlns:a16="http://schemas.microsoft.com/office/drawing/2014/main" id="{E19FAB6D-7EAA-09C6-8881-B57FA1EBB1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76" name="Freeform 64">
                    <a:extLst>
                      <a:ext uri="{FF2B5EF4-FFF2-40B4-BE49-F238E27FC236}">
                        <a16:creationId xmlns:a16="http://schemas.microsoft.com/office/drawing/2014/main" id="{1D0AEE08-58E0-6E9F-2C25-1F6CAAD084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77" name="Freeform 65">
                    <a:extLst>
                      <a:ext uri="{FF2B5EF4-FFF2-40B4-BE49-F238E27FC236}">
                        <a16:creationId xmlns:a16="http://schemas.microsoft.com/office/drawing/2014/main" id="{20B79FB5-08E0-4A3B-009C-E25EFBE93D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78" name="Freeform 66">
                    <a:extLst>
                      <a:ext uri="{FF2B5EF4-FFF2-40B4-BE49-F238E27FC236}">
                        <a16:creationId xmlns:a16="http://schemas.microsoft.com/office/drawing/2014/main" id="{02445890-B7D2-3F73-58BC-7C4CDCE2A5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0179" name="Group 67">
                  <a:extLst>
                    <a:ext uri="{FF2B5EF4-FFF2-40B4-BE49-F238E27FC236}">
                      <a16:creationId xmlns:a16="http://schemas.microsoft.com/office/drawing/2014/main" id="{78192AB2-7C6F-8237-AF0C-1874E3937A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90180" name="Oval 68">
                    <a:extLst>
                      <a:ext uri="{FF2B5EF4-FFF2-40B4-BE49-F238E27FC236}">
                        <a16:creationId xmlns:a16="http://schemas.microsoft.com/office/drawing/2014/main" id="{589B58F1-8F57-4CDB-705A-6A3883462F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81" name="Oval 69">
                    <a:extLst>
                      <a:ext uri="{FF2B5EF4-FFF2-40B4-BE49-F238E27FC236}">
                        <a16:creationId xmlns:a16="http://schemas.microsoft.com/office/drawing/2014/main" id="{760092F3-3046-8C7E-23AB-D3C85CF1E0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0182" name="Group 70">
                  <a:extLst>
                    <a:ext uri="{FF2B5EF4-FFF2-40B4-BE49-F238E27FC236}">
                      <a16:creationId xmlns:a16="http://schemas.microsoft.com/office/drawing/2014/main" id="{391D38D9-06EA-59E9-64C1-E12B326D5A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90183" name="Oval 71">
                    <a:extLst>
                      <a:ext uri="{FF2B5EF4-FFF2-40B4-BE49-F238E27FC236}">
                        <a16:creationId xmlns:a16="http://schemas.microsoft.com/office/drawing/2014/main" id="{98F6CFAB-EAD4-84D3-4AFC-723DE0DC1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84" name="Oval 72">
                    <a:extLst>
                      <a:ext uri="{FF2B5EF4-FFF2-40B4-BE49-F238E27FC236}">
                        <a16:creationId xmlns:a16="http://schemas.microsoft.com/office/drawing/2014/main" id="{AE0616C2-C930-0CE5-1817-CF1DCFCAAE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90185" name="Freeform 73">
                <a:extLst>
                  <a:ext uri="{FF2B5EF4-FFF2-40B4-BE49-F238E27FC236}">
                    <a16:creationId xmlns:a16="http://schemas.microsoft.com/office/drawing/2014/main" id="{2D75C5B5-BFE3-3C9B-E514-9A9F1C650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064"/>
                <a:ext cx="192" cy="192"/>
              </a:xfrm>
              <a:custGeom>
                <a:avLst/>
                <a:gdLst>
                  <a:gd name="T0" fmla="*/ 94 w 487"/>
                  <a:gd name="T1" fmla="*/ 0 h 424"/>
                  <a:gd name="T2" fmla="*/ 115 w 487"/>
                  <a:gd name="T3" fmla="*/ 35 h 424"/>
                  <a:gd name="T4" fmla="*/ 125 w 487"/>
                  <a:gd name="T5" fmla="*/ 50 h 424"/>
                  <a:gd name="T6" fmla="*/ 143 w 487"/>
                  <a:gd name="T7" fmla="*/ 84 h 424"/>
                  <a:gd name="T8" fmla="*/ 156 w 487"/>
                  <a:gd name="T9" fmla="*/ 107 h 424"/>
                  <a:gd name="T10" fmla="*/ 174 w 487"/>
                  <a:gd name="T11" fmla="*/ 122 h 424"/>
                  <a:gd name="T12" fmla="*/ 201 w 487"/>
                  <a:gd name="T13" fmla="*/ 143 h 424"/>
                  <a:gd name="T14" fmla="*/ 246 w 487"/>
                  <a:gd name="T15" fmla="*/ 166 h 424"/>
                  <a:gd name="T16" fmla="*/ 288 w 487"/>
                  <a:gd name="T17" fmla="*/ 166 h 424"/>
                  <a:gd name="T18" fmla="*/ 327 w 487"/>
                  <a:gd name="T19" fmla="*/ 161 h 424"/>
                  <a:gd name="T20" fmla="*/ 375 w 487"/>
                  <a:gd name="T21" fmla="*/ 143 h 424"/>
                  <a:gd name="T22" fmla="*/ 440 w 487"/>
                  <a:gd name="T23" fmla="*/ 114 h 424"/>
                  <a:gd name="T24" fmla="*/ 446 w 487"/>
                  <a:gd name="T25" fmla="*/ 138 h 424"/>
                  <a:gd name="T26" fmla="*/ 476 w 487"/>
                  <a:gd name="T27" fmla="*/ 304 h 424"/>
                  <a:gd name="T28" fmla="*/ 487 w 487"/>
                  <a:gd name="T29" fmla="*/ 389 h 424"/>
                  <a:gd name="T30" fmla="*/ 417 w 487"/>
                  <a:gd name="T31" fmla="*/ 412 h 424"/>
                  <a:gd name="T32" fmla="*/ 327 w 487"/>
                  <a:gd name="T33" fmla="*/ 418 h 424"/>
                  <a:gd name="T34" fmla="*/ 275 w 487"/>
                  <a:gd name="T35" fmla="*/ 424 h 424"/>
                  <a:gd name="T36" fmla="*/ 184 w 487"/>
                  <a:gd name="T37" fmla="*/ 400 h 424"/>
                  <a:gd name="T38" fmla="*/ 120 w 487"/>
                  <a:gd name="T39" fmla="*/ 365 h 424"/>
                  <a:gd name="T40" fmla="*/ 71 w 487"/>
                  <a:gd name="T41" fmla="*/ 320 h 424"/>
                  <a:gd name="T42" fmla="*/ 29 w 487"/>
                  <a:gd name="T43" fmla="*/ 275 h 424"/>
                  <a:gd name="T44" fmla="*/ 0 w 487"/>
                  <a:gd name="T45" fmla="*/ 224 h 424"/>
                  <a:gd name="T46" fmla="*/ 11 w 487"/>
                  <a:gd name="T47" fmla="*/ 175 h 424"/>
                  <a:gd name="T48" fmla="*/ 35 w 487"/>
                  <a:gd name="T49" fmla="*/ 108 h 424"/>
                  <a:gd name="T50" fmla="*/ 59 w 487"/>
                  <a:gd name="T51" fmla="*/ 66 h 424"/>
                  <a:gd name="T52" fmla="*/ 94 w 487"/>
                  <a:gd name="T5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0186" name="Group 74">
                <a:extLst>
                  <a:ext uri="{FF2B5EF4-FFF2-40B4-BE49-F238E27FC236}">
                    <a16:creationId xmlns:a16="http://schemas.microsoft.com/office/drawing/2014/main" id="{BE7C68A3-8E79-09BB-A823-20133FC6F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90187" name="Freeform 75">
                  <a:extLst>
                    <a:ext uri="{FF2B5EF4-FFF2-40B4-BE49-F238E27FC236}">
                      <a16:creationId xmlns:a16="http://schemas.microsoft.com/office/drawing/2014/main" id="{CDFB0B92-34BF-C35F-E855-A54F90F6A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3" y="2585"/>
                  <a:ext cx="1104" cy="808"/>
                </a:xfrm>
                <a:custGeom>
                  <a:avLst/>
                  <a:gdLst>
                    <a:gd name="T0" fmla="*/ 729 w 3311"/>
                    <a:gd name="T1" fmla="*/ 97 h 2423"/>
                    <a:gd name="T2" fmla="*/ 1249 w 3311"/>
                    <a:gd name="T3" fmla="*/ 0 h 2423"/>
                    <a:gd name="T4" fmla="*/ 1674 w 3311"/>
                    <a:gd name="T5" fmla="*/ 79 h 2423"/>
                    <a:gd name="T6" fmla="*/ 2115 w 3311"/>
                    <a:gd name="T7" fmla="*/ 271 h 2423"/>
                    <a:gd name="T8" fmla="*/ 2512 w 3311"/>
                    <a:gd name="T9" fmla="*/ 443 h 2423"/>
                    <a:gd name="T10" fmla="*/ 2874 w 3311"/>
                    <a:gd name="T11" fmla="*/ 584 h 2423"/>
                    <a:gd name="T12" fmla="*/ 2967 w 3311"/>
                    <a:gd name="T13" fmla="*/ 663 h 2423"/>
                    <a:gd name="T14" fmla="*/ 2971 w 3311"/>
                    <a:gd name="T15" fmla="*/ 829 h 2423"/>
                    <a:gd name="T16" fmla="*/ 2874 w 3311"/>
                    <a:gd name="T17" fmla="*/ 909 h 2423"/>
                    <a:gd name="T18" fmla="*/ 2708 w 3311"/>
                    <a:gd name="T19" fmla="*/ 938 h 2423"/>
                    <a:gd name="T20" fmla="*/ 2574 w 3311"/>
                    <a:gd name="T21" fmla="*/ 931 h 2423"/>
                    <a:gd name="T22" fmla="*/ 2424 w 3311"/>
                    <a:gd name="T23" fmla="*/ 900 h 2423"/>
                    <a:gd name="T24" fmla="*/ 2477 w 3311"/>
                    <a:gd name="T25" fmla="*/ 981 h 2423"/>
                    <a:gd name="T26" fmla="*/ 2526 w 3311"/>
                    <a:gd name="T27" fmla="*/ 1048 h 2423"/>
                    <a:gd name="T28" fmla="*/ 2756 w 3311"/>
                    <a:gd name="T29" fmla="*/ 1194 h 2423"/>
                    <a:gd name="T30" fmla="*/ 2874 w 3311"/>
                    <a:gd name="T31" fmla="*/ 1309 h 2423"/>
                    <a:gd name="T32" fmla="*/ 2983 w 3311"/>
                    <a:gd name="T33" fmla="*/ 1420 h 2423"/>
                    <a:gd name="T34" fmla="*/ 3158 w 3311"/>
                    <a:gd name="T35" fmla="*/ 1570 h 2423"/>
                    <a:gd name="T36" fmla="*/ 3249 w 3311"/>
                    <a:gd name="T37" fmla="*/ 1676 h 2423"/>
                    <a:gd name="T38" fmla="*/ 3299 w 3311"/>
                    <a:gd name="T39" fmla="*/ 1776 h 2423"/>
                    <a:gd name="T40" fmla="*/ 3308 w 3311"/>
                    <a:gd name="T41" fmla="*/ 1879 h 2423"/>
                    <a:gd name="T42" fmla="*/ 3239 w 3311"/>
                    <a:gd name="T43" fmla="*/ 1969 h 2423"/>
                    <a:gd name="T44" fmla="*/ 3228 w 3311"/>
                    <a:gd name="T45" fmla="*/ 2050 h 2423"/>
                    <a:gd name="T46" fmla="*/ 3237 w 3311"/>
                    <a:gd name="T47" fmla="*/ 2131 h 2423"/>
                    <a:gd name="T48" fmla="*/ 3218 w 3311"/>
                    <a:gd name="T49" fmla="*/ 2200 h 2423"/>
                    <a:gd name="T50" fmla="*/ 3184 w 3311"/>
                    <a:gd name="T51" fmla="*/ 2244 h 2423"/>
                    <a:gd name="T52" fmla="*/ 3117 w 3311"/>
                    <a:gd name="T53" fmla="*/ 2272 h 2423"/>
                    <a:gd name="T54" fmla="*/ 3002 w 3311"/>
                    <a:gd name="T55" fmla="*/ 2267 h 2423"/>
                    <a:gd name="T56" fmla="*/ 2939 w 3311"/>
                    <a:gd name="T57" fmla="*/ 2291 h 2423"/>
                    <a:gd name="T58" fmla="*/ 2923 w 3311"/>
                    <a:gd name="T59" fmla="*/ 2369 h 2423"/>
                    <a:gd name="T60" fmla="*/ 2890 w 3311"/>
                    <a:gd name="T61" fmla="*/ 2410 h 2423"/>
                    <a:gd name="T62" fmla="*/ 2842 w 3311"/>
                    <a:gd name="T63" fmla="*/ 2422 h 2423"/>
                    <a:gd name="T64" fmla="*/ 2768 w 3311"/>
                    <a:gd name="T65" fmla="*/ 2420 h 2423"/>
                    <a:gd name="T66" fmla="*/ 2629 w 3311"/>
                    <a:gd name="T67" fmla="*/ 2373 h 2423"/>
                    <a:gd name="T68" fmla="*/ 2337 w 3311"/>
                    <a:gd name="T69" fmla="*/ 2223 h 2423"/>
                    <a:gd name="T70" fmla="*/ 2176 w 3311"/>
                    <a:gd name="T71" fmla="*/ 2173 h 2423"/>
                    <a:gd name="T72" fmla="*/ 2012 w 3311"/>
                    <a:gd name="T73" fmla="*/ 2147 h 2423"/>
                    <a:gd name="T74" fmla="*/ 1642 w 3311"/>
                    <a:gd name="T75" fmla="*/ 2004 h 2423"/>
                    <a:gd name="T76" fmla="*/ 1364 w 3311"/>
                    <a:gd name="T77" fmla="*/ 1853 h 2423"/>
                    <a:gd name="T78" fmla="*/ 1158 w 3311"/>
                    <a:gd name="T79" fmla="*/ 1766 h 2423"/>
                    <a:gd name="T80" fmla="*/ 995 w 3311"/>
                    <a:gd name="T81" fmla="*/ 1687 h 2423"/>
                    <a:gd name="T82" fmla="*/ 821 w 3311"/>
                    <a:gd name="T83" fmla="*/ 1562 h 2423"/>
                    <a:gd name="T84" fmla="*/ 270 w 3311"/>
                    <a:gd name="T85" fmla="*/ 1059 h 2423"/>
                    <a:gd name="T86" fmla="*/ 208 w 3311"/>
                    <a:gd name="T87" fmla="*/ 206 h 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88" name="Freeform 76">
                  <a:extLst>
                    <a:ext uri="{FF2B5EF4-FFF2-40B4-BE49-F238E27FC236}">
                      <a16:creationId xmlns:a16="http://schemas.microsoft.com/office/drawing/2014/main" id="{F90CEA10-F86D-1C1A-3CF3-641634367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4" y="3075"/>
                  <a:ext cx="336" cy="224"/>
                </a:xfrm>
                <a:custGeom>
                  <a:avLst/>
                  <a:gdLst>
                    <a:gd name="T0" fmla="*/ 961 w 1008"/>
                    <a:gd name="T1" fmla="*/ 673 h 673"/>
                    <a:gd name="T2" fmla="*/ 995 w 1008"/>
                    <a:gd name="T3" fmla="*/ 624 h 673"/>
                    <a:gd name="T4" fmla="*/ 1008 w 1008"/>
                    <a:gd name="T5" fmla="*/ 572 h 673"/>
                    <a:gd name="T6" fmla="*/ 1004 w 1008"/>
                    <a:gd name="T7" fmla="*/ 530 h 673"/>
                    <a:gd name="T8" fmla="*/ 970 w 1008"/>
                    <a:gd name="T9" fmla="*/ 469 h 673"/>
                    <a:gd name="T10" fmla="*/ 916 w 1008"/>
                    <a:gd name="T11" fmla="*/ 420 h 673"/>
                    <a:gd name="T12" fmla="*/ 847 w 1008"/>
                    <a:gd name="T13" fmla="*/ 372 h 673"/>
                    <a:gd name="T14" fmla="*/ 763 w 1008"/>
                    <a:gd name="T15" fmla="*/ 332 h 673"/>
                    <a:gd name="T16" fmla="*/ 679 w 1008"/>
                    <a:gd name="T17" fmla="*/ 310 h 673"/>
                    <a:gd name="T18" fmla="*/ 599 w 1008"/>
                    <a:gd name="T19" fmla="*/ 291 h 673"/>
                    <a:gd name="T20" fmla="*/ 557 w 1008"/>
                    <a:gd name="T21" fmla="*/ 248 h 673"/>
                    <a:gd name="T22" fmla="*/ 513 w 1008"/>
                    <a:gd name="T23" fmla="*/ 208 h 673"/>
                    <a:gd name="T24" fmla="*/ 454 w 1008"/>
                    <a:gd name="T25" fmla="*/ 161 h 673"/>
                    <a:gd name="T26" fmla="*/ 405 w 1008"/>
                    <a:gd name="T27" fmla="*/ 129 h 673"/>
                    <a:gd name="T28" fmla="*/ 332 w 1008"/>
                    <a:gd name="T29" fmla="*/ 92 h 673"/>
                    <a:gd name="T30" fmla="*/ 292 w 1008"/>
                    <a:gd name="T31" fmla="*/ 75 h 673"/>
                    <a:gd name="T32" fmla="*/ 220 w 1008"/>
                    <a:gd name="T33" fmla="*/ 33 h 673"/>
                    <a:gd name="T34" fmla="*/ 142 w 1008"/>
                    <a:gd name="T35" fmla="*/ 10 h 673"/>
                    <a:gd name="T36" fmla="*/ 53 w 1008"/>
                    <a:gd name="T37" fmla="*/ 0 h 673"/>
                    <a:gd name="T38" fmla="*/ 0 w 1008"/>
                    <a:gd name="T39" fmla="*/ 1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89" name="Freeform 77">
                  <a:extLst>
                    <a:ext uri="{FF2B5EF4-FFF2-40B4-BE49-F238E27FC236}">
                      <a16:creationId xmlns:a16="http://schemas.microsoft.com/office/drawing/2014/main" id="{C0E37973-48E5-F87E-5B8F-7BA841881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" y="3054"/>
                  <a:ext cx="359" cy="279"/>
                </a:xfrm>
                <a:custGeom>
                  <a:avLst/>
                  <a:gdLst>
                    <a:gd name="T0" fmla="*/ 1077 w 1077"/>
                    <a:gd name="T1" fmla="*/ 838 h 838"/>
                    <a:gd name="T2" fmla="*/ 1069 w 1077"/>
                    <a:gd name="T3" fmla="*/ 806 h 838"/>
                    <a:gd name="T4" fmla="*/ 1057 w 1077"/>
                    <a:gd name="T5" fmla="*/ 769 h 838"/>
                    <a:gd name="T6" fmla="*/ 1036 w 1077"/>
                    <a:gd name="T7" fmla="*/ 732 h 838"/>
                    <a:gd name="T8" fmla="*/ 1016 w 1077"/>
                    <a:gd name="T9" fmla="*/ 704 h 838"/>
                    <a:gd name="T10" fmla="*/ 989 w 1077"/>
                    <a:gd name="T11" fmla="*/ 676 h 838"/>
                    <a:gd name="T12" fmla="*/ 908 w 1077"/>
                    <a:gd name="T13" fmla="*/ 609 h 838"/>
                    <a:gd name="T14" fmla="*/ 814 w 1077"/>
                    <a:gd name="T15" fmla="*/ 548 h 838"/>
                    <a:gd name="T16" fmla="*/ 736 w 1077"/>
                    <a:gd name="T17" fmla="*/ 514 h 838"/>
                    <a:gd name="T18" fmla="*/ 635 w 1077"/>
                    <a:gd name="T19" fmla="*/ 485 h 838"/>
                    <a:gd name="T20" fmla="*/ 547 w 1077"/>
                    <a:gd name="T21" fmla="*/ 413 h 838"/>
                    <a:gd name="T22" fmla="*/ 469 w 1077"/>
                    <a:gd name="T23" fmla="*/ 339 h 838"/>
                    <a:gd name="T24" fmla="*/ 386 w 1077"/>
                    <a:gd name="T25" fmla="*/ 275 h 838"/>
                    <a:gd name="T26" fmla="*/ 286 w 1077"/>
                    <a:gd name="T27" fmla="*/ 213 h 838"/>
                    <a:gd name="T28" fmla="*/ 198 w 1077"/>
                    <a:gd name="T29" fmla="*/ 159 h 838"/>
                    <a:gd name="T30" fmla="*/ 120 w 1077"/>
                    <a:gd name="T31" fmla="*/ 72 h 838"/>
                    <a:gd name="T32" fmla="*/ 0 w 1077"/>
                    <a:gd name="T33" fmla="*/ 0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0" name="Freeform 78">
                  <a:extLst>
                    <a:ext uri="{FF2B5EF4-FFF2-40B4-BE49-F238E27FC236}">
                      <a16:creationId xmlns:a16="http://schemas.microsoft.com/office/drawing/2014/main" id="{CC4B3ACA-BB94-3363-3777-D350B9986A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2973"/>
                  <a:ext cx="356" cy="276"/>
                </a:xfrm>
                <a:custGeom>
                  <a:avLst/>
                  <a:gdLst>
                    <a:gd name="T0" fmla="*/ 1069 w 1069"/>
                    <a:gd name="T1" fmla="*/ 828 h 828"/>
                    <a:gd name="T2" fmla="*/ 1026 w 1069"/>
                    <a:gd name="T3" fmla="*/ 771 h 828"/>
                    <a:gd name="T4" fmla="*/ 989 w 1069"/>
                    <a:gd name="T5" fmla="*/ 728 h 828"/>
                    <a:gd name="T6" fmla="*/ 947 w 1069"/>
                    <a:gd name="T7" fmla="*/ 694 h 828"/>
                    <a:gd name="T8" fmla="*/ 797 w 1069"/>
                    <a:gd name="T9" fmla="*/ 593 h 828"/>
                    <a:gd name="T10" fmla="*/ 698 w 1069"/>
                    <a:gd name="T11" fmla="*/ 540 h 828"/>
                    <a:gd name="T12" fmla="*/ 624 w 1069"/>
                    <a:gd name="T13" fmla="*/ 463 h 828"/>
                    <a:gd name="T14" fmla="*/ 539 w 1069"/>
                    <a:gd name="T15" fmla="*/ 393 h 828"/>
                    <a:gd name="T16" fmla="*/ 458 w 1069"/>
                    <a:gd name="T17" fmla="*/ 332 h 828"/>
                    <a:gd name="T18" fmla="*/ 372 w 1069"/>
                    <a:gd name="T19" fmla="*/ 278 h 828"/>
                    <a:gd name="T20" fmla="*/ 322 w 1069"/>
                    <a:gd name="T21" fmla="*/ 243 h 828"/>
                    <a:gd name="T22" fmla="*/ 222 w 1069"/>
                    <a:gd name="T23" fmla="*/ 188 h 828"/>
                    <a:gd name="T24" fmla="*/ 126 w 1069"/>
                    <a:gd name="T25" fmla="*/ 80 h 828"/>
                    <a:gd name="T26" fmla="*/ 0 w 1069"/>
                    <a:gd name="T2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1" name="Freeform 79">
                  <a:extLst>
                    <a:ext uri="{FF2B5EF4-FFF2-40B4-BE49-F238E27FC236}">
                      <a16:creationId xmlns:a16="http://schemas.microsoft.com/office/drawing/2014/main" id="{ED50D29D-EE79-55CA-4969-519D025D3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0" y="2749"/>
                  <a:ext cx="12" cy="104"/>
                </a:xfrm>
                <a:custGeom>
                  <a:avLst/>
                  <a:gdLst>
                    <a:gd name="T0" fmla="*/ 20 w 36"/>
                    <a:gd name="T1" fmla="*/ 313 h 313"/>
                    <a:gd name="T2" fmla="*/ 4 w 36"/>
                    <a:gd name="T3" fmla="*/ 216 h 313"/>
                    <a:gd name="T4" fmla="*/ 0 w 36"/>
                    <a:gd name="T5" fmla="*/ 152 h 313"/>
                    <a:gd name="T6" fmla="*/ 16 w 36"/>
                    <a:gd name="T7" fmla="*/ 66 h 313"/>
                    <a:gd name="T8" fmla="*/ 36 w 36"/>
                    <a:gd name="T9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2" name="Freeform 80">
                  <a:extLst>
                    <a:ext uri="{FF2B5EF4-FFF2-40B4-BE49-F238E27FC236}">
                      <a16:creationId xmlns:a16="http://schemas.microsoft.com/office/drawing/2014/main" id="{2A15BD7E-2169-2290-D91A-C39965DE2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2938"/>
                  <a:ext cx="59" cy="59"/>
                </a:xfrm>
                <a:custGeom>
                  <a:avLst/>
                  <a:gdLst>
                    <a:gd name="T0" fmla="*/ 177 w 177"/>
                    <a:gd name="T1" fmla="*/ 0 h 175"/>
                    <a:gd name="T2" fmla="*/ 133 w 177"/>
                    <a:gd name="T3" fmla="*/ 9 h 175"/>
                    <a:gd name="T4" fmla="*/ 84 w 177"/>
                    <a:gd name="T5" fmla="*/ 34 h 175"/>
                    <a:gd name="T6" fmla="*/ 43 w 177"/>
                    <a:gd name="T7" fmla="*/ 72 h 175"/>
                    <a:gd name="T8" fmla="*/ 21 w 177"/>
                    <a:gd name="T9" fmla="*/ 107 h 175"/>
                    <a:gd name="T10" fmla="*/ 0 w 177"/>
                    <a:gd name="T11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3" name="Freeform 81">
                  <a:extLst>
                    <a:ext uri="{FF2B5EF4-FFF2-40B4-BE49-F238E27FC236}">
                      <a16:creationId xmlns:a16="http://schemas.microsoft.com/office/drawing/2014/main" id="{3C66B1FA-FDB2-4F3E-FB0C-E1D3DFFEE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8" y="3028"/>
                  <a:ext cx="94" cy="41"/>
                </a:xfrm>
                <a:custGeom>
                  <a:avLst/>
                  <a:gdLst>
                    <a:gd name="T0" fmla="*/ 281 w 281"/>
                    <a:gd name="T1" fmla="*/ 3 h 123"/>
                    <a:gd name="T2" fmla="*/ 229 w 281"/>
                    <a:gd name="T3" fmla="*/ 0 h 123"/>
                    <a:gd name="T4" fmla="*/ 159 w 281"/>
                    <a:gd name="T5" fmla="*/ 12 h 123"/>
                    <a:gd name="T6" fmla="*/ 88 w 281"/>
                    <a:gd name="T7" fmla="*/ 34 h 123"/>
                    <a:gd name="T8" fmla="*/ 50 w 281"/>
                    <a:gd name="T9" fmla="*/ 60 h 123"/>
                    <a:gd name="T10" fmla="*/ 0 w 281"/>
                    <a:gd name="T11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4" name="Freeform 82">
                  <a:extLst>
                    <a:ext uri="{FF2B5EF4-FFF2-40B4-BE49-F238E27FC236}">
                      <a16:creationId xmlns:a16="http://schemas.microsoft.com/office/drawing/2014/main" id="{C9C2C16D-A4DB-F386-84B6-913DAE0A1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088"/>
                  <a:ext cx="106" cy="22"/>
                </a:xfrm>
                <a:custGeom>
                  <a:avLst/>
                  <a:gdLst>
                    <a:gd name="T0" fmla="*/ 319 w 319"/>
                    <a:gd name="T1" fmla="*/ 5 h 68"/>
                    <a:gd name="T2" fmla="*/ 247 w 319"/>
                    <a:gd name="T3" fmla="*/ 0 h 68"/>
                    <a:gd name="T4" fmla="*/ 171 w 319"/>
                    <a:gd name="T5" fmla="*/ 3 h 68"/>
                    <a:gd name="T6" fmla="*/ 108 w 319"/>
                    <a:gd name="T7" fmla="*/ 21 h 68"/>
                    <a:gd name="T8" fmla="*/ 42 w 319"/>
                    <a:gd name="T9" fmla="*/ 41 h 68"/>
                    <a:gd name="T10" fmla="*/ 0 w 319"/>
                    <a:gd name="T1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5" name="Freeform 83">
                  <a:extLst>
                    <a:ext uri="{FF2B5EF4-FFF2-40B4-BE49-F238E27FC236}">
                      <a16:creationId xmlns:a16="http://schemas.microsoft.com/office/drawing/2014/main" id="{FC914DDF-3EB8-609E-22F4-65A65F4FC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1" y="3010"/>
                  <a:ext cx="50" cy="35"/>
                </a:xfrm>
                <a:custGeom>
                  <a:avLst/>
                  <a:gdLst>
                    <a:gd name="T0" fmla="*/ 150 w 150"/>
                    <a:gd name="T1" fmla="*/ 0 h 103"/>
                    <a:gd name="T2" fmla="*/ 97 w 150"/>
                    <a:gd name="T3" fmla="*/ 12 h 103"/>
                    <a:gd name="T4" fmla="*/ 45 w 150"/>
                    <a:gd name="T5" fmla="*/ 40 h 103"/>
                    <a:gd name="T6" fmla="*/ 0 w 150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6" name="Freeform 84">
                  <a:extLst>
                    <a:ext uri="{FF2B5EF4-FFF2-40B4-BE49-F238E27FC236}">
                      <a16:creationId xmlns:a16="http://schemas.microsoft.com/office/drawing/2014/main" id="{651F0ADF-F562-FF16-26E2-3E0241577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2" y="3082"/>
                  <a:ext cx="81" cy="42"/>
                </a:xfrm>
                <a:custGeom>
                  <a:avLst/>
                  <a:gdLst>
                    <a:gd name="T0" fmla="*/ 242 w 242"/>
                    <a:gd name="T1" fmla="*/ 3 h 124"/>
                    <a:gd name="T2" fmla="*/ 165 w 242"/>
                    <a:gd name="T3" fmla="*/ 0 h 124"/>
                    <a:gd name="T4" fmla="*/ 114 w 242"/>
                    <a:gd name="T5" fmla="*/ 19 h 124"/>
                    <a:gd name="T6" fmla="*/ 59 w 242"/>
                    <a:gd name="T7" fmla="*/ 57 h 124"/>
                    <a:gd name="T8" fmla="*/ 0 w 242"/>
                    <a:gd name="T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7" name="Freeform 85">
                  <a:extLst>
                    <a:ext uri="{FF2B5EF4-FFF2-40B4-BE49-F238E27FC236}">
                      <a16:creationId xmlns:a16="http://schemas.microsoft.com/office/drawing/2014/main" id="{D6F0D039-5E08-91D5-FC30-0BCC7A699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2" y="3167"/>
                  <a:ext cx="68" cy="32"/>
                </a:xfrm>
                <a:custGeom>
                  <a:avLst/>
                  <a:gdLst>
                    <a:gd name="T0" fmla="*/ 205 w 205"/>
                    <a:gd name="T1" fmla="*/ 0 h 95"/>
                    <a:gd name="T2" fmla="*/ 155 w 205"/>
                    <a:gd name="T3" fmla="*/ 0 h 95"/>
                    <a:gd name="T4" fmla="*/ 102 w 205"/>
                    <a:gd name="T5" fmla="*/ 15 h 95"/>
                    <a:gd name="T6" fmla="*/ 44 w 205"/>
                    <a:gd name="T7" fmla="*/ 48 h 95"/>
                    <a:gd name="T8" fmla="*/ 0 w 205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8" name="Freeform 86">
                  <a:extLst>
                    <a:ext uri="{FF2B5EF4-FFF2-40B4-BE49-F238E27FC236}">
                      <a16:creationId xmlns:a16="http://schemas.microsoft.com/office/drawing/2014/main" id="{15257BD4-EC28-5B46-3190-D95526286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3221"/>
                  <a:ext cx="66" cy="33"/>
                </a:xfrm>
                <a:custGeom>
                  <a:avLst/>
                  <a:gdLst>
                    <a:gd name="T0" fmla="*/ 199 w 199"/>
                    <a:gd name="T1" fmla="*/ 0 h 101"/>
                    <a:gd name="T2" fmla="*/ 127 w 199"/>
                    <a:gd name="T3" fmla="*/ 14 h 101"/>
                    <a:gd name="T4" fmla="*/ 81 w 199"/>
                    <a:gd name="T5" fmla="*/ 31 h 101"/>
                    <a:gd name="T6" fmla="*/ 37 w 199"/>
                    <a:gd name="T7" fmla="*/ 66 h 101"/>
                    <a:gd name="T8" fmla="*/ 0 w 199"/>
                    <a:gd name="T9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99" name="Freeform 87">
                  <a:extLst>
                    <a:ext uri="{FF2B5EF4-FFF2-40B4-BE49-F238E27FC236}">
                      <a16:creationId xmlns:a16="http://schemas.microsoft.com/office/drawing/2014/main" id="{C408C241-190D-0CFB-2545-5B8DD332D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2863"/>
                  <a:ext cx="98" cy="85"/>
                </a:xfrm>
                <a:custGeom>
                  <a:avLst/>
                  <a:gdLst>
                    <a:gd name="T0" fmla="*/ 0 w 296"/>
                    <a:gd name="T1" fmla="*/ 253 h 253"/>
                    <a:gd name="T2" fmla="*/ 63 w 296"/>
                    <a:gd name="T3" fmla="*/ 206 h 253"/>
                    <a:gd name="T4" fmla="*/ 146 w 296"/>
                    <a:gd name="T5" fmla="*/ 142 h 253"/>
                    <a:gd name="T6" fmla="*/ 231 w 296"/>
                    <a:gd name="T7" fmla="*/ 72 h 253"/>
                    <a:gd name="T8" fmla="*/ 296 w 296"/>
                    <a:gd name="T9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0" name="Freeform 88">
                  <a:extLst>
                    <a:ext uri="{FF2B5EF4-FFF2-40B4-BE49-F238E27FC236}">
                      <a16:creationId xmlns:a16="http://schemas.microsoft.com/office/drawing/2014/main" id="{D48046CB-E13D-29F9-B726-D286826EA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" y="3137"/>
                  <a:ext cx="79" cy="32"/>
                </a:xfrm>
                <a:custGeom>
                  <a:avLst/>
                  <a:gdLst>
                    <a:gd name="T0" fmla="*/ 237 w 237"/>
                    <a:gd name="T1" fmla="*/ 0 h 96"/>
                    <a:gd name="T2" fmla="*/ 152 w 237"/>
                    <a:gd name="T3" fmla="*/ 5 h 96"/>
                    <a:gd name="T4" fmla="*/ 88 w 237"/>
                    <a:gd name="T5" fmla="*/ 25 h 96"/>
                    <a:gd name="T6" fmla="*/ 41 w 237"/>
                    <a:gd name="T7" fmla="*/ 53 h 96"/>
                    <a:gd name="T8" fmla="*/ 0 w 237"/>
                    <a:gd name="T9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1" name="Freeform 89">
                  <a:extLst>
                    <a:ext uri="{FF2B5EF4-FFF2-40B4-BE49-F238E27FC236}">
                      <a16:creationId xmlns:a16="http://schemas.microsoft.com/office/drawing/2014/main" id="{404CC5C9-0971-4BD4-B6FE-9464FE75A2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0" y="3082"/>
                  <a:ext cx="66" cy="27"/>
                </a:xfrm>
                <a:custGeom>
                  <a:avLst/>
                  <a:gdLst>
                    <a:gd name="T0" fmla="*/ 198 w 198"/>
                    <a:gd name="T1" fmla="*/ 16 h 79"/>
                    <a:gd name="T2" fmla="*/ 145 w 198"/>
                    <a:gd name="T3" fmla="*/ 0 h 79"/>
                    <a:gd name="T4" fmla="*/ 97 w 198"/>
                    <a:gd name="T5" fmla="*/ 3 h 79"/>
                    <a:gd name="T6" fmla="*/ 47 w 198"/>
                    <a:gd name="T7" fmla="*/ 25 h 79"/>
                    <a:gd name="T8" fmla="*/ 16 w 198"/>
                    <a:gd name="T9" fmla="*/ 47 h 79"/>
                    <a:gd name="T10" fmla="*/ 0 w 198"/>
                    <a:gd name="T1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2" name="Freeform 90">
                  <a:extLst>
                    <a:ext uri="{FF2B5EF4-FFF2-40B4-BE49-F238E27FC236}">
                      <a16:creationId xmlns:a16="http://schemas.microsoft.com/office/drawing/2014/main" id="{17376BC8-5AAA-9BB3-A003-7C1DF40B9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3174"/>
                  <a:ext cx="61" cy="24"/>
                </a:xfrm>
                <a:custGeom>
                  <a:avLst/>
                  <a:gdLst>
                    <a:gd name="T0" fmla="*/ 184 w 184"/>
                    <a:gd name="T1" fmla="*/ 0 h 72"/>
                    <a:gd name="T2" fmla="*/ 153 w 184"/>
                    <a:gd name="T3" fmla="*/ 0 h 72"/>
                    <a:gd name="T4" fmla="*/ 104 w 184"/>
                    <a:gd name="T5" fmla="*/ 5 h 72"/>
                    <a:gd name="T6" fmla="*/ 62 w 184"/>
                    <a:gd name="T7" fmla="*/ 17 h 72"/>
                    <a:gd name="T8" fmla="*/ 40 w 184"/>
                    <a:gd name="T9" fmla="*/ 32 h 72"/>
                    <a:gd name="T10" fmla="*/ 16 w 184"/>
                    <a:gd name="T11" fmla="*/ 54 h 72"/>
                    <a:gd name="T12" fmla="*/ 0 w 184"/>
                    <a:gd name="T13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3" name="Freeform 91">
                  <a:extLst>
                    <a:ext uri="{FF2B5EF4-FFF2-40B4-BE49-F238E27FC236}">
                      <a16:creationId xmlns:a16="http://schemas.microsoft.com/office/drawing/2014/main" id="{81223E93-D655-1BAA-472C-5CA59FB533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3054"/>
                  <a:ext cx="12" cy="26"/>
                </a:xfrm>
                <a:custGeom>
                  <a:avLst/>
                  <a:gdLst>
                    <a:gd name="T0" fmla="*/ 0 w 38"/>
                    <a:gd name="T1" fmla="*/ 78 h 78"/>
                    <a:gd name="T2" fmla="*/ 12 w 38"/>
                    <a:gd name="T3" fmla="*/ 32 h 78"/>
                    <a:gd name="T4" fmla="*/ 28 w 38"/>
                    <a:gd name="T5" fmla="*/ 9 h 78"/>
                    <a:gd name="T6" fmla="*/ 38 w 38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4" name="Freeform 92">
                  <a:extLst>
                    <a:ext uri="{FF2B5EF4-FFF2-40B4-BE49-F238E27FC236}">
                      <a16:creationId xmlns:a16="http://schemas.microsoft.com/office/drawing/2014/main" id="{602EFFEE-6512-1D37-D77C-6A740FDD1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" y="2741"/>
                  <a:ext cx="342" cy="89"/>
                </a:xfrm>
                <a:custGeom>
                  <a:avLst/>
                  <a:gdLst>
                    <a:gd name="T0" fmla="*/ 0 w 1027"/>
                    <a:gd name="T1" fmla="*/ 0 h 266"/>
                    <a:gd name="T2" fmla="*/ 158 w 1027"/>
                    <a:gd name="T3" fmla="*/ 141 h 266"/>
                    <a:gd name="T4" fmla="*/ 270 w 1027"/>
                    <a:gd name="T5" fmla="*/ 204 h 266"/>
                    <a:gd name="T6" fmla="*/ 379 w 1027"/>
                    <a:gd name="T7" fmla="*/ 250 h 266"/>
                    <a:gd name="T8" fmla="*/ 727 w 1027"/>
                    <a:gd name="T9" fmla="*/ 266 h 266"/>
                    <a:gd name="T10" fmla="*/ 869 w 1027"/>
                    <a:gd name="T11" fmla="*/ 236 h 266"/>
                    <a:gd name="T12" fmla="*/ 948 w 1027"/>
                    <a:gd name="T13" fmla="*/ 204 h 266"/>
                    <a:gd name="T14" fmla="*/ 1027 w 1027"/>
                    <a:gd name="T15" fmla="*/ 204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5" name="Freeform 93">
                  <a:extLst>
                    <a:ext uri="{FF2B5EF4-FFF2-40B4-BE49-F238E27FC236}">
                      <a16:creationId xmlns:a16="http://schemas.microsoft.com/office/drawing/2014/main" id="{513866E0-A7CB-0561-9E6A-7FEAA4C86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762"/>
                  <a:ext cx="58" cy="132"/>
                </a:xfrm>
                <a:custGeom>
                  <a:avLst/>
                  <a:gdLst>
                    <a:gd name="T0" fmla="*/ 0 w 174"/>
                    <a:gd name="T1" fmla="*/ 0 h 396"/>
                    <a:gd name="T2" fmla="*/ 80 w 174"/>
                    <a:gd name="T3" fmla="*/ 111 h 396"/>
                    <a:gd name="T4" fmla="*/ 127 w 174"/>
                    <a:gd name="T5" fmla="*/ 221 h 396"/>
                    <a:gd name="T6" fmla="*/ 143 w 174"/>
                    <a:gd name="T7" fmla="*/ 284 h 396"/>
                    <a:gd name="T8" fmla="*/ 174 w 174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6" name="Freeform 94">
                  <a:extLst>
                    <a:ext uri="{FF2B5EF4-FFF2-40B4-BE49-F238E27FC236}">
                      <a16:creationId xmlns:a16="http://schemas.microsoft.com/office/drawing/2014/main" id="{F0B8E3AC-FDD2-D4A0-E884-7BA6C1BF7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3" y="2924"/>
                  <a:ext cx="331" cy="142"/>
                </a:xfrm>
                <a:custGeom>
                  <a:avLst/>
                  <a:gdLst>
                    <a:gd name="T0" fmla="*/ 992 w 992"/>
                    <a:gd name="T1" fmla="*/ 0 h 425"/>
                    <a:gd name="T2" fmla="*/ 804 w 992"/>
                    <a:gd name="T3" fmla="*/ 110 h 425"/>
                    <a:gd name="T4" fmla="*/ 678 w 992"/>
                    <a:gd name="T5" fmla="*/ 141 h 425"/>
                    <a:gd name="T6" fmla="*/ 504 w 992"/>
                    <a:gd name="T7" fmla="*/ 204 h 425"/>
                    <a:gd name="T8" fmla="*/ 331 w 992"/>
                    <a:gd name="T9" fmla="*/ 253 h 425"/>
                    <a:gd name="T10" fmla="*/ 172 w 992"/>
                    <a:gd name="T11" fmla="*/ 315 h 425"/>
                    <a:gd name="T12" fmla="*/ 15 w 992"/>
                    <a:gd name="T13" fmla="*/ 394 h 425"/>
                    <a:gd name="T14" fmla="*/ 0 w 992"/>
                    <a:gd name="T15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7" name="Freeform 95">
                  <a:extLst>
                    <a:ext uri="{FF2B5EF4-FFF2-40B4-BE49-F238E27FC236}">
                      <a16:creationId xmlns:a16="http://schemas.microsoft.com/office/drawing/2014/main" id="{C89FDAB0-7232-9D59-EBD0-6185E5711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2" y="2939"/>
                  <a:ext cx="9" cy="39"/>
                </a:xfrm>
                <a:custGeom>
                  <a:avLst/>
                  <a:gdLst>
                    <a:gd name="T0" fmla="*/ 18 w 27"/>
                    <a:gd name="T1" fmla="*/ 116 h 116"/>
                    <a:gd name="T2" fmla="*/ 27 w 27"/>
                    <a:gd name="T3" fmla="*/ 86 h 116"/>
                    <a:gd name="T4" fmla="*/ 0 w 27"/>
                    <a:gd name="T5" fmla="*/ 31 h 116"/>
                    <a:gd name="T6" fmla="*/ 0 w 27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08" name="Freeform 96">
                  <a:extLst>
                    <a:ext uri="{FF2B5EF4-FFF2-40B4-BE49-F238E27FC236}">
                      <a16:creationId xmlns:a16="http://schemas.microsoft.com/office/drawing/2014/main" id="{59FC5B25-8BDD-868D-E7AD-7AC7DA28D0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2" y="2814"/>
                  <a:ext cx="68" cy="49"/>
                </a:xfrm>
                <a:custGeom>
                  <a:avLst/>
                  <a:gdLst>
                    <a:gd name="T0" fmla="*/ 0 w 204"/>
                    <a:gd name="T1" fmla="*/ 0 h 149"/>
                    <a:gd name="T2" fmla="*/ 53 w 204"/>
                    <a:gd name="T3" fmla="*/ 47 h 149"/>
                    <a:gd name="T4" fmla="*/ 107 w 204"/>
                    <a:gd name="T5" fmla="*/ 86 h 149"/>
                    <a:gd name="T6" fmla="*/ 204 w 204"/>
                    <a:gd name="T7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0264" name="Group 152">
            <a:extLst>
              <a:ext uri="{FF2B5EF4-FFF2-40B4-BE49-F238E27FC236}">
                <a16:creationId xmlns:a16="http://schemas.microsoft.com/office/drawing/2014/main" id="{740C6769-6D4B-FE4C-85C3-AE9EDA6056DB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1143000"/>
            <a:ext cx="5556250" cy="1631950"/>
            <a:chOff x="292" y="720"/>
            <a:chExt cx="3500" cy="1028"/>
          </a:xfrm>
        </p:grpSpPr>
        <p:grpSp>
          <p:nvGrpSpPr>
            <p:cNvPr id="90260" name="Group 148">
              <a:extLst>
                <a:ext uri="{FF2B5EF4-FFF2-40B4-BE49-F238E27FC236}">
                  <a16:creationId xmlns:a16="http://schemas.microsoft.com/office/drawing/2014/main" id="{05B6968A-3427-AFFC-01A2-5A94EB61A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9" y="872"/>
              <a:ext cx="2423" cy="472"/>
              <a:chOff x="1369" y="872"/>
              <a:chExt cx="2423" cy="472"/>
            </a:xfrm>
          </p:grpSpPr>
          <p:sp>
            <p:nvSpPr>
              <p:cNvPr id="90259" name="AutoShape 147">
                <a:extLst>
                  <a:ext uri="{FF2B5EF4-FFF2-40B4-BE49-F238E27FC236}">
                    <a16:creationId xmlns:a16="http://schemas.microsoft.com/office/drawing/2014/main" id="{ABE7D89C-11DC-8D80-F55E-6C43F33E6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2400" cy="384"/>
              </a:xfrm>
              <a:prstGeom prst="wedgeRectCallout">
                <a:avLst>
                  <a:gd name="adj1" fmla="val -4958"/>
                  <a:gd name="adj2" fmla="val 4557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  <p:grpSp>
            <p:nvGrpSpPr>
              <p:cNvPr id="90138" name="Group 26">
                <a:extLst>
                  <a:ext uri="{FF2B5EF4-FFF2-40B4-BE49-F238E27FC236}">
                    <a16:creationId xmlns:a16="http://schemas.microsoft.com/office/drawing/2014/main" id="{B37425FD-719F-8626-1568-F1289641E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9" y="872"/>
                <a:ext cx="2231" cy="472"/>
                <a:chOff x="912" y="569"/>
                <a:chExt cx="2231" cy="472"/>
              </a:xfrm>
            </p:grpSpPr>
            <p:graphicFrame>
              <p:nvGraphicFramePr>
                <p:cNvPr id="90130" name="Object 18">
                  <a:extLst>
                    <a:ext uri="{FF2B5EF4-FFF2-40B4-BE49-F238E27FC236}">
                      <a16:creationId xmlns:a16="http://schemas.microsoft.com/office/drawing/2014/main" id="{4F6B9ACD-9BD6-72BA-DCA1-E99689A738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15" y="569"/>
                <a:ext cx="928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876240" imgH="431640" progId="Equation.DSMT4">
                        <p:embed/>
                      </p:oleObj>
                    </mc:Choice>
                    <mc:Fallback>
                      <p:oleObj name="Equation" r:id="rId11" imgW="876240" imgH="431640" progId="Equation.DSMT4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5" y="569"/>
                              <a:ext cx="928" cy="4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0137" name="Rectangle 25">
                  <a:extLst>
                    <a:ext uri="{FF2B5EF4-FFF2-40B4-BE49-F238E27FC236}">
                      <a16:creationId xmlns:a16="http://schemas.microsoft.com/office/drawing/2014/main" id="{B4B049CB-F045-8145-7F87-3259D528EE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624"/>
                  <a:ext cx="12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>
                      <a:latin typeface="楷体_GB2312" pitchFamily="49" charset="-122"/>
                      <a:ea typeface="楷体_GB2312" pitchFamily="49" charset="-122"/>
                    </a:rPr>
                    <a:t>可考虑函数：</a:t>
                  </a:r>
                </a:p>
              </p:txBody>
            </p:sp>
          </p:grpSp>
        </p:grpSp>
        <p:grpSp>
          <p:nvGrpSpPr>
            <p:cNvPr id="90211" name="Group 99">
              <a:extLst>
                <a:ext uri="{FF2B5EF4-FFF2-40B4-BE49-F238E27FC236}">
                  <a16:creationId xmlns:a16="http://schemas.microsoft.com/office/drawing/2014/main" id="{B834253B-3497-B8F0-A5A7-E9A1B8C47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" y="720"/>
              <a:ext cx="1004" cy="1028"/>
              <a:chOff x="2051" y="1696"/>
              <a:chExt cx="1004" cy="1028"/>
            </a:xfrm>
          </p:grpSpPr>
          <p:sp>
            <p:nvSpPr>
              <p:cNvPr id="90212" name="Freeform 100">
                <a:extLst>
                  <a:ext uri="{FF2B5EF4-FFF2-40B4-BE49-F238E27FC236}">
                    <a16:creationId xmlns:a16="http://schemas.microsoft.com/office/drawing/2014/main" id="{C96FB413-C5D6-0D50-E818-9706B7976C78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0213" name="Group 101">
                <a:extLst>
                  <a:ext uri="{FF2B5EF4-FFF2-40B4-BE49-F238E27FC236}">
                    <a16:creationId xmlns:a16="http://schemas.microsoft.com/office/drawing/2014/main" id="{9EA0DA7F-37FB-8368-E931-DF01427D54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90214" name="Freeform 102">
                  <a:extLst>
                    <a:ext uri="{FF2B5EF4-FFF2-40B4-BE49-F238E27FC236}">
                      <a16:creationId xmlns:a16="http://schemas.microsoft.com/office/drawing/2014/main" id="{961FC4AB-3CB0-F8F5-56DC-95CCA6EF1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15" name="Freeform 103">
                  <a:extLst>
                    <a:ext uri="{FF2B5EF4-FFF2-40B4-BE49-F238E27FC236}">
                      <a16:creationId xmlns:a16="http://schemas.microsoft.com/office/drawing/2014/main" id="{092C20ED-2F93-189D-6841-4B8B5927DA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0216" name="Freeform 104">
                <a:extLst>
                  <a:ext uri="{FF2B5EF4-FFF2-40B4-BE49-F238E27FC236}">
                    <a16:creationId xmlns:a16="http://schemas.microsoft.com/office/drawing/2014/main" id="{3BE15A7B-03A0-4E24-98D9-EC2A0C52F28F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0217" name="Group 105">
                <a:extLst>
                  <a:ext uri="{FF2B5EF4-FFF2-40B4-BE49-F238E27FC236}">
                    <a16:creationId xmlns:a16="http://schemas.microsoft.com/office/drawing/2014/main" id="{0171F025-D7B5-BCF9-A0DC-472B55F68E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90218" name="Group 106">
                  <a:extLst>
                    <a:ext uri="{FF2B5EF4-FFF2-40B4-BE49-F238E27FC236}">
                      <a16:creationId xmlns:a16="http://schemas.microsoft.com/office/drawing/2014/main" id="{A8753476-2044-6C25-1FC2-BBAA64266A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90219" name="Freeform 107">
                    <a:extLst>
                      <a:ext uri="{FF2B5EF4-FFF2-40B4-BE49-F238E27FC236}">
                        <a16:creationId xmlns:a16="http://schemas.microsoft.com/office/drawing/2014/main" id="{5209295F-8329-B6F6-12F3-456F6E03E9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20" name="Freeform 108">
                    <a:extLst>
                      <a:ext uri="{FF2B5EF4-FFF2-40B4-BE49-F238E27FC236}">
                        <a16:creationId xmlns:a16="http://schemas.microsoft.com/office/drawing/2014/main" id="{31374A30-819D-D02F-A4C7-9E8297027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0221" name="Group 109">
                  <a:extLst>
                    <a:ext uri="{FF2B5EF4-FFF2-40B4-BE49-F238E27FC236}">
                      <a16:creationId xmlns:a16="http://schemas.microsoft.com/office/drawing/2014/main" id="{A573FD47-4F51-0ADB-F53F-324BCF3C51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90222" name="Freeform 110">
                    <a:extLst>
                      <a:ext uri="{FF2B5EF4-FFF2-40B4-BE49-F238E27FC236}">
                        <a16:creationId xmlns:a16="http://schemas.microsoft.com/office/drawing/2014/main" id="{B5F3E01A-C02C-DDBB-2ADE-14461D0DFA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23" name="Freeform 111">
                    <a:extLst>
                      <a:ext uri="{FF2B5EF4-FFF2-40B4-BE49-F238E27FC236}">
                        <a16:creationId xmlns:a16="http://schemas.microsoft.com/office/drawing/2014/main" id="{63E02AD5-E6B1-5F66-2130-877BB3160A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24" name="Freeform 112">
                    <a:extLst>
                      <a:ext uri="{FF2B5EF4-FFF2-40B4-BE49-F238E27FC236}">
                        <a16:creationId xmlns:a16="http://schemas.microsoft.com/office/drawing/2014/main" id="{ABA9E973-34BA-03F9-BBE0-3BF6D6D683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0225" name="Group 113">
                <a:extLst>
                  <a:ext uri="{FF2B5EF4-FFF2-40B4-BE49-F238E27FC236}">
                    <a16:creationId xmlns:a16="http://schemas.microsoft.com/office/drawing/2014/main" id="{E2F1F6E4-8F75-A47E-8806-B0929B8D1A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90226" name="Group 114">
                  <a:extLst>
                    <a:ext uri="{FF2B5EF4-FFF2-40B4-BE49-F238E27FC236}">
                      <a16:creationId xmlns:a16="http://schemas.microsoft.com/office/drawing/2014/main" id="{0F4D89D1-65AA-7784-B493-1ED148EB86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90227" name="Freeform 115">
                    <a:extLst>
                      <a:ext uri="{FF2B5EF4-FFF2-40B4-BE49-F238E27FC236}">
                        <a16:creationId xmlns:a16="http://schemas.microsoft.com/office/drawing/2014/main" id="{EC0EFD7D-B3AC-1201-EF45-5513F05AD1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28" name="Freeform 116">
                    <a:extLst>
                      <a:ext uri="{FF2B5EF4-FFF2-40B4-BE49-F238E27FC236}">
                        <a16:creationId xmlns:a16="http://schemas.microsoft.com/office/drawing/2014/main" id="{CAF16B44-942C-C7F3-0BF6-67388CFE56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0229" name="Freeform 117">
                  <a:extLst>
                    <a:ext uri="{FF2B5EF4-FFF2-40B4-BE49-F238E27FC236}">
                      <a16:creationId xmlns:a16="http://schemas.microsoft.com/office/drawing/2014/main" id="{8815F6A1-D13D-5AB7-C290-7036BB9E2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0230" name="Group 118">
                  <a:extLst>
                    <a:ext uri="{FF2B5EF4-FFF2-40B4-BE49-F238E27FC236}">
                      <a16:creationId xmlns:a16="http://schemas.microsoft.com/office/drawing/2014/main" id="{1263A85E-437A-DA76-D781-1C7BBB76D2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90231" name="Freeform 119">
                    <a:extLst>
                      <a:ext uri="{FF2B5EF4-FFF2-40B4-BE49-F238E27FC236}">
                        <a16:creationId xmlns:a16="http://schemas.microsoft.com/office/drawing/2014/main" id="{4655FDAB-F77B-E10D-6B65-35F1D99C3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32" name="Freeform 120">
                    <a:extLst>
                      <a:ext uri="{FF2B5EF4-FFF2-40B4-BE49-F238E27FC236}">
                        <a16:creationId xmlns:a16="http://schemas.microsoft.com/office/drawing/2014/main" id="{1333F27E-0FCF-8822-A479-25C5D71CD2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33" name="Freeform 121">
                    <a:extLst>
                      <a:ext uri="{FF2B5EF4-FFF2-40B4-BE49-F238E27FC236}">
                        <a16:creationId xmlns:a16="http://schemas.microsoft.com/office/drawing/2014/main" id="{001C863C-5D21-5A4D-35DF-DA1E13EE24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0234" name="Group 122">
                  <a:extLst>
                    <a:ext uri="{FF2B5EF4-FFF2-40B4-BE49-F238E27FC236}">
                      <a16:creationId xmlns:a16="http://schemas.microsoft.com/office/drawing/2014/main" id="{62286E5E-80D9-1920-47A1-CE13BC90A7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90235" name="Freeform 123">
                    <a:extLst>
                      <a:ext uri="{FF2B5EF4-FFF2-40B4-BE49-F238E27FC236}">
                        <a16:creationId xmlns:a16="http://schemas.microsoft.com/office/drawing/2014/main" id="{DDFC3FCD-B292-B2BE-1B34-883524FEF3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36" name="Oval 124">
                    <a:extLst>
                      <a:ext uri="{FF2B5EF4-FFF2-40B4-BE49-F238E27FC236}">
                        <a16:creationId xmlns:a16="http://schemas.microsoft.com/office/drawing/2014/main" id="{5DF7DCD7-3ACC-5CA2-5F9D-2BE5A5CBF6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37" name="Freeform 125">
                    <a:extLst>
                      <a:ext uri="{FF2B5EF4-FFF2-40B4-BE49-F238E27FC236}">
                        <a16:creationId xmlns:a16="http://schemas.microsoft.com/office/drawing/2014/main" id="{C90B62F6-69B3-36F0-823B-3A83C90B1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38" name="Oval 126">
                    <a:extLst>
                      <a:ext uri="{FF2B5EF4-FFF2-40B4-BE49-F238E27FC236}">
                        <a16:creationId xmlns:a16="http://schemas.microsoft.com/office/drawing/2014/main" id="{A07CE0B4-0CED-51F4-9998-81577A9D02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0239" name="Freeform 127">
                  <a:extLst>
                    <a:ext uri="{FF2B5EF4-FFF2-40B4-BE49-F238E27FC236}">
                      <a16:creationId xmlns:a16="http://schemas.microsoft.com/office/drawing/2014/main" id="{A14C4A71-B248-F721-1E24-CD90428C8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0" name="Freeform 128">
                  <a:extLst>
                    <a:ext uri="{FF2B5EF4-FFF2-40B4-BE49-F238E27FC236}">
                      <a16:creationId xmlns:a16="http://schemas.microsoft.com/office/drawing/2014/main" id="{47AA6B6C-FFE1-6EA5-4BD9-72094585D6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1" name="Freeform 129">
                  <a:extLst>
                    <a:ext uri="{FF2B5EF4-FFF2-40B4-BE49-F238E27FC236}">
                      <a16:creationId xmlns:a16="http://schemas.microsoft.com/office/drawing/2014/main" id="{2244252B-07B0-1037-75E2-131373B7E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0242" name="Freeform 130">
                <a:extLst>
                  <a:ext uri="{FF2B5EF4-FFF2-40B4-BE49-F238E27FC236}">
                    <a16:creationId xmlns:a16="http://schemas.microsoft.com/office/drawing/2014/main" id="{67A928C9-CE4D-769C-AB8A-B655F000D7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0243" name="Group 131">
                <a:extLst>
                  <a:ext uri="{FF2B5EF4-FFF2-40B4-BE49-F238E27FC236}">
                    <a16:creationId xmlns:a16="http://schemas.microsoft.com/office/drawing/2014/main" id="{2C239508-8BDE-B647-B85E-4592EC227F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90244" name="Freeform 132">
                  <a:extLst>
                    <a:ext uri="{FF2B5EF4-FFF2-40B4-BE49-F238E27FC236}">
                      <a16:creationId xmlns:a16="http://schemas.microsoft.com/office/drawing/2014/main" id="{E463C955-141D-14E5-DF82-0B9A1AC9E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5" name="Freeform 133">
                  <a:extLst>
                    <a:ext uri="{FF2B5EF4-FFF2-40B4-BE49-F238E27FC236}">
                      <a16:creationId xmlns:a16="http://schemas.microsoft.com/office/drawing/2014/main" id="{0A5F1358-4DB8-DCBE-678C-9F56E3044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6" name="Freeform 134">
                  <a:extLst>
                    <a:ext uri="{FF2B5EF4-FFF2-40B4-BE49-F238E27FC236}">
                      <a16:creationId xmlns:a16="http://schemas.microsoft.com/office/drawing/2014/main" id="{A5DDE7F0-B186-810B-130E-407364B35B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7" name="Freeform 135">
                  <a:extLst>
                    <a:ext uri="{FF2B5EF4-FFF2-40B4-BE49-F238E27FC236}">
                      <a16:creationId xmlns:a16="http://schemas.microsoft.com/office/drawing/2014/main" id="{003AA15D-FE84-C7EB-1DCE-153FAE270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8" name="Freeform 136">
                  <a:extLst>
                    <a:ext uri="{FF2B5EF4-FFF2-40B4-BE49-F238E27FC236}">
                      <a16:creationId xmlns:a16="http://schemas.microsoft.com/office/drawing/2014/main" id="{C37FA4AB-2D90-385E-8790-4E7EF09D2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49" name="Freeform 137">
                  <a:extLst>
                    <a:ext uri="{FF2B5EF4-FFF2-40B4-BE49-F238E27FC236}">
                      <a16:creationId xmlns:a16="http://schemas.microsoft.com/office/drawing/2014/main" id="{E433919A-5A42-2986-B420-3DBF74117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0" name="Freeform 138">
                  <a:extLst>
                    <a:ext uri="{FF2B5EF4-FFF2-40B4-BE49-F238E27FC236}">
                      <a16:creationId xmlns:a16="http://schemas.microsoft.com/office/drawing/2014/main" id="{E50954ED-A882-406C-2023-4C2FFCA21D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1" name="Freeform 139">
                  <a:extLst>
                    <a:ext uri="{FF2B5EF4-FFF2-40B4-BE49-F238E27FC236}">
                      <a16:creationId xmlns:a16="http://schemas.microsoft.com/office/drawing/2014/main" id="{67DEEEF9-3782-1401-C4BE-7E0B495D1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2" name="Freeform 140">
                  <a:extLst>
                    <a:ext uri="{FF2B5EF4-FFF2-40B4-BE49-F238E27FC236}">
                      <a16:creationId xmlns:a16="http://schemas.microsoft.com/office/drawing/2014/main" id="{8EBFAFED-9347-C895-770E-97D7AEBF2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3" name="Freeform 141">
                  <a:extLst>
                    <a:ext uri="{FF2B5EF4-FFF2-40B4-BE49-F238E27FC236}">
                      <a16:creationId xmlns:a16="http://schemas.microsoft.com/office/drawing/2014/main" id="{3C1F822F-246A-08D4-1C80-F49F352B48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4" name="Freeform 142">
                  <a:extLst>
                    <a:ext uri="{FF2B5EF4-FFF2-40B4-BE49-F238E27FC236}">
                      <a16:creationId xmlns:a16="http://schemas.microsoft.com/office/drawing/2014/main" id="{DAA0587F-E020-3154-F494-E5AD554248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5" name="Freeform 143">
                  <a:extLst>
                    <a:ext uri="{FF2B5EF4-FFF2-40B4-BE49-F238E27FC236}">
                      <a16:creationId xmlns:a16="http://schemas.microsoft.com/office/drawing/2014/main" id="{9948CED3-2FF4-2F54-2C32-567C87DA26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6" name="Freeform 144">
                  <a:extLst>
                    <a:ext uri="{FF2B5EF4-FFF2-40B4-BE49-F238E27FC236}">
                      <a16:creationId xmlns:a16="http://schemas.microsoft.com/office/drawing/2014/main" id="{9DD853FA-B99F-71E3-EC80-E51CF8C84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7" name="Freeform 145">
                  <a:extLst>
                    <a:ext uri="{FF2B5EF4-FFF2-40B4-BE49-F238E27FC236}">
                      <a16:creationId xmlns:a16="http://schemas.microsoft.com/office/drawing/2014/main" id="{35D6EB95-BE23-DB36-7FEB-530B5A735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58" name="Freeform 146">
                  <a:extLst>
                    <a:ext uri="{FF2B5EF4-FFF2-40B4-BE49-F238E27FC236}">
                      <a16:creationId xmlns:a16="http://schemas.microsoft.com/office/drawing/2014/main" id="{9DFB0E1D-F7FD-D591-E348-D205073E0C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0267" name="Group 155">
            <a:extLst>
              <a:ext uri="{FF2B5EF4-FFF2-40B4-BE49-F238E27FC236}">
                <a16:creationId xmlns:a16="http://schemas.microsoft.com/office/drawing/2014/main" id="{E387D6FF-867E-6C70-C89C-FE62307C2BB6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5126038"/>
            <a:ext cx="6829425" cy="1198562"/>
            <a:chOff x="498" y="3229"/>
            <a:chExt cx="4302" cy="755"/>
          </a:xfrm>
        </p:grpSpPr>
        <p:graphicFrame>
          <p:nvGraphicFramePr>
            <p:cNvPr id="90135" name="Object 23">
              <a:extLst>
                <a:ext uri="{FF2B5EF4-FFF2-40B4-BE49-F238E27FC236}">
                  <a16:creationId xmlns:a16="http://schemas.microsoft.com/office/drawing/2014/main" id="{57E5969E-11F5-DD93-6A21-955ED416DF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480"/>
            <a:ext cx="254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311200" imgH="444240" progId="Equation.DSMT4">
                    <p:embed/>
                  </p:oleObj>
                </mc:Choice>
                <mc:Fallback>
                  <p:oleObj name="Equation" r:id="rId13" imgW="2311200" imgH="4442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80"/>
                          <a:ext cx="254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6" name="Object 24">
              <a:extLst>
                <a:ext uri="{FF2B5EF4-FFF2-40B4-BE49-F238E27FC236}">
                  <a16:creationId xmlns:a16="http://schemas.microsoft.com/office/drawing/2014/main" id="{57F5A3A6-78F4-D975-A612-01AB536317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625"/>
            <a:ext cx="110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52200" imgH="203040" progId="Equation.DSMT4">
                    <p:embed/>
                  </p:oleObj>
                </mc:Choice>
                <mc:Fallback>
                  <p:oleObj name="Equation" r:id="rId15" imgW="95220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25"/>
                          <a:ext cx="1104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261" name="Rectangle 149">
              <a:extLst>
                <a:ext uri="{FF2B5EF4-FFF2-40B4-BE49-F238E27FC236}">
                  <a16:creationId xmlns:a16="http://schemas.microsoft.com/office/drawing/2014/main" id="{DF258386-A868-D901-883C-4D26C727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229"/>
              <a:ext cx="11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迭代公式为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:</a:t>
              </a:r>
            </a:p>
          </p:txBody>
        </p:sp>
      </p:grpSp>
      <p:sp>
        <p:nvSpPr>
          <p:cNvPr id="90262" name="Rectangle 150">
            <a:extLst>
              <a:ext uri="{FF2B5EF4-FFF2-40B4-BE49-F238E27FC236}">
                <a16:creationId xmlns:a16="http://schemas.microsoft.com/office/drawing/2014/main" id="{2937A9E2-2C07-CEC5-4341-B52BF76B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90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0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0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BF5ADB5-0FD9-42F5-B48A-FB0B35A5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64980BED-E1FB-DA3F-3590-C7DD7FA29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286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</a:rPr>
              <a:t>Newton’s Method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一步要计算 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f ’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，相当于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个函数值，比较费时。现用 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的值近似 </a:t>
            </a:r>
            <a:r>
              <a:rPr kumimoji="1" lang="en-US" altLang="zh-CN" i="1">
                <a:ea typeface="楷体_GB2312" pitchFamily="49" charset="-122"/>
              </a:rPr>
              <a:t>f ’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，可少算一个函数值。</a:t>
            </a:r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2EA27244-CF53-B436-FF5C-A356326DE23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33600" y="3962400"/>
            <a:ext cx="50450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7" name="Arc 27">
            <a:extLst>
              <a:ext uri="{FF2B5EF4-FFF2-40B4-BE49-F238E27FC236}">
                <a16:creationId xmlns:a16="http://schemas.microsoft.com/office/drawing/2014/main" id="{53A27BE2-CF4E-F177-C954-24E2B3618439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2352675" y="1878013"/>
            <a:ext cx="3181350" cy="25225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8" name="Line 28">
            <a:extLst>
              <a:ext uri="{FF2B5EF4-FFF2-40B4-BE49-F238E27FC236}">
                <a16:creationId xmlns:a16="http://schemas.microsoft.com/office/drawing/2014/main" id="{E1158417-7D0B-6E44-80CF-CBA1A155FF9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454525" y="2316163"/>
            <a:ext cx="1316038" cy="16462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1" name="Line 31">
            <a:extLst>
              <a:ext uri="{FF2B5EF4-FFF2-40B4-BE49-F238E27FC236}">
                <a16:creationId xmlns:a16="http://schemas.microsoft.com/office/drawing/2014/main" id="{47AB67AC-800A-F201-A571-06870D45C21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781550" y="1987550"/>
            <a:ext cx="752475" cy="1960563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95" name="Group 35">
            <a:extLst>
              <a:ext uri="{FF2B5EF4-FFF2-40B4-BE49-F238E27FC236}">
                <a16:creationId xmlns:a16="http://schemas.microsoft.com/office/drawing/2014/main" id="{AFFCE330-E4FB-C164-35A7-374AA468B49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987550"/>
            <a:ext cx="457200" cy="2268538"/>
            <a:chOff x="2592" y="1365"/>
            <a:chExt cx="288" cy="1429"/>
          </a:xfrm>
        </p:grpSpPr>
        <p:sp>
          <p:nvSpPr>
            <p:cNvPr id="66590" name="Line 30">
              <a:extLst>
                <a:ext uri="{FF2B5EF4-FFF2-40B4-BE49-F238E27FC236}">
                  <a16:creationId xmlns:a16="http://schemas.microsoft.com/office/drawing/2014/main" id="{44ADF5BD-1F48-77B5-683A-B8107E8AB4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718" y="1365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Text Box 32">
              <a:extLst>
                <a:ext uri="{FF2B5EF4-FFF2-40B4-BE49-F238E27FC236}">
                  <a16:creationId xmlns:a16="http://schemas.microsoft.com/office/drawing/2014/main" id="{01B5C400-C589-7B03-27B0-E6038E5AE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5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</p:grpSp>
      <p:grpSp>
        <p:nvGrpSpPr>
          <p:cNvPr id="66596" name="Group 36">
            <a:extLst>
              <a:ext uri="{FF2B5EF4-FFF2-40B4-BE49-F238E27FC236}">
                <a16:creationId xmlns:a16="http://schemas.microsoft.com/office/drawing/2014/main" id="{9B2AF296-2CF3-47BF-9952-6018623B13C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173413"/>
            <a:ext cx="457200" cy="1082675"/>
            <a:chOff x="2304" y="2112"/>
            <a:chExt cx="288" cy="682"/>
          </a:xfrm>
        </p:grpSpPr>
        <p:sp>
          <p:nvSpPr>
            <p:cNvPr id="66589" name="Line 29">
              <a:extLst>
                <a:ext uri="{FF2B5EF4-FFF2-40B4-BE49-F238E27FC236}">
                  <a16:creationId xmlns:a16="http://schemas.microsoft.com/office/drawing/2014/main" id="{8C70CE71-7BD7-1AEF-44FD-FD6EE0C8E8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1" y="2112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Text Box 34">
              <a:extLst>
                <a:ext uri="{FF2B5EF4-FFF2-40B4-BE49-F238E27FC236}">
                  <a16:creationId xmlns:a16="http://schemas.microsoft.com/office/drawing/2014/main" id="{AE0A3550-950F-E08A-425E-DEFFBF225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1</a:t>
              </a:r>
              <a:endParaRPr lang="en-US" altLang="zh-CN" sz="2000" i="1"/>
            </a:p>
          </p:txBody>
        </p:sp>
      </p:grpSp>
      <p:sp>
        <p:nvSpPr>
          <p:cNvPr id="66597" name="AutoShape 37">
            <a:extLst>
              <a:ext uri="{FF2B5EF4-FFF2-40B4-BE49-F238E27FC236}">
                <a16:creationId xmlns:a16="http://schemas.microsoft.com/office/drawing/2014/main" id="{59391F82-F82F-099F-A6D6-E1B82AF8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87613"/>
            <a:ext cx="2057400" cy="838200"/>
          </a:xfrm>
          <a:prstGeom prst="wedgeRectCallout">
            <a:avLst>
              <a:gd name="adj1" fmla="val -80634"/>
              <a:gd name="adj2" fmla="val -10986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切线</a:t>
            </a:r>
            <a:r>
              <a:rPr lang="zh-CN" altLang="en-US" b="0"/>
              <a:t> </a:t>
            </a:r>
          </a:p>
          <a:p>
            <a:pPr algn="ctr"/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tangent line */</a:t>
            </a:r>
          </a:p>
        </p:txBody>
      </p:sp>
      <p:sp>
        <p:nvSpPr>
          <p:cNvPr id="66598" name="AutoShape 38">
            <a:extLst>
              <a:ext uri="{FF2B5EF4-FFF2-40B4-BE49-F238E27FC236}">
                <a16:creationId xmlns:a16="http://schemas.microsoft.com/office/drawing/2014/main" id="{436BEE97-878A-B581-3EF2-6C42C056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76400"/>
            <a:ext cx="1905000" cy="838200"/>
          </a:xfrm>
          <a:prstGeom prst="wedgeRectCallout">
            <a:avLst>
              <a:gd name="adj1" fmla="val 91000"/>
              <a:gd name="adj2" fmla="val 33713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rgbClr val="FF3300"/>
                </a:solidFill>
                <a:ea typeface="楷体_GB2312" pitchFamily="49" charset="-122"/>
              </a:rPr>
              <a:t>割线</a:t>
            </a:r>
            <a:r>
              <a:rPr lang="zh-CN" altLang="en-US" b="0"/>
              <a:t> </a:t>
            </a:r>
          </a:p>
          <a:p>
            <a:pPr algn="ctr"/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secant line */</a:t>
            </a:r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F2CF71A8-812D-AB7A-FD6A-1F58E4E2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切线斜率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割线斜率</a:t>
            </a:r>
          </a:p>
        </p:txBody>
      </p:sp>
      <p:graphicFrame>
        <p:nvGraphicFramePr>
          <p:cNvPr id="66600" name="Object 40">
            <a:extLst>
              <a:ext uri="{FF2B5EF4-FFF2-40B4-BE49-F238E27FC236}">
                <a16:creationId xmlns:a16="http://schemas.microsoft.com/office/drawing/2014/main" id="{7C34359E-D922-ECEA-1DBE-AC64D7A54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648200"/>
          <a:ext cx="34115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42920" imgH="431640" progId="Equation.DSMT4">
                  <p:embed/>
                </p:oleObj>
              </mc:Choice>
              <mc:Fallback>
                <p:oleObj name="Equation" r:id="rId7" imgW="1942920" imgH="4316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34115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1" name="Object 41">
            <a:extLst>
              <a:ext uri="{FF2B5EF4-FFF2-40B4-BE49-F238E27FC236}">
                <a16:creationId xmlns:a16="http://schemas.microsoft.com/office/drawing/2014/main" id="{446EE86B-127F-8D61-53C2-F9559DA83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486400"/>
          <a:ext cx="33305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360" imgH="431640" progId="Equation.DSMT4">
                  <p:embed/>
                </p:oleObj>
              </mc:Choice>
              <mc:Fallback>
                <p:oleObj name="Equation" r:id="rId9" imgW="2133360" imgH="4316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33305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2" name="Text Box 42">
            <a:extLst>
              <a:ext uri="{FF2B5EF4-FFF2-40B4-BE49-F238E27FC236}">
                <a16:creationId xmlns:a16="http://schemas.microsoft.com/office/drawing/2014/main" id="{57394D1E-FDD5-1C2D-6B74-42A44686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5000"/>
            <a:ext cx="359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需要</a:t>
            </a:r>
            <a:r>
              <a:rPr kumimoji="1" lang="en-US" altLang="zh-CN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个初值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和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6603" name="AutoShape 43">
            <a:extLst>
              <a:ext uri="{FF2B5EF4-FFF2-40B4-BE49-F238E27FC236}">
                <a16:creationId xmlns:a16="http://schemas.microsoft.com/office/drawing/2014/main" id="{08157C27-1CD3-6057-2627-AEA84F2E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4483100" cy="990600"/>
          </a:xfrm>
          <a:prstGeom prst="wedgeEllipseCallout">
            <a:avLst>
              <a:gd name="adj1" fmla="val 49398"/>
              <a:gd name="adj2" fmla="val 7259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/>
          <a:lstStyle/>
          <a:p>
            <a:pPr algn="ctr"/>
            <a:r>
              <a:rPr kumimoji="1" lang="zh-CN" altLang="en-US" sz="2000">
                <a:ea typeface="楷体_GB2312" pitchFamily="49" charset="-122"/>
              </a:rPr>
              <a:t>收敛比</a:t>
            </a:r>
            <a:r>
              <a:rPr kumimoji="1" lang="en-US" altLang="zh-CN" sz="2000">
                <a:ea typeface="楷体_GB2312" pitchFamily="49" charset="-122"/>
              </a:rPr>
              <a:t>Newton’s Method </a:t>
            </a:r>
            <a:r>
              <a:rPr kumimoji="1" lang="zh-CN" altLang="en-US" sz="2000">
                <a:ea typeface="楷体_GB2312" pitchFamily="49" charset="-122"/>
              </a:rPr>
              <a:t>慢，且对初值要求同样高。</a:t>
            </a:r>
          </a:p>
        </p:txBody>
      </p:sp>
      <p:grpSp>
        <p:nvGrpSpPr>
          <p:cNvPr id="66605" name="Group 45">
            <a:extLst>
              <a:ext uri="{FF2B5EF4-FFF2-40B4-BE49-F238E27FC236}">
                <a16:creationId xmlns:a16="http://schemas.microsoft.com/office/drawing/2014/main" id="{6B62A5E5-ABBB-D3D9-62BA-5696547A21B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4953000" cy="457200"/>
            <a:chOff x="288" y="240"/>
            <a:chExt cx="3120" cy="288"/>
          </a:xfrm>
        </p:grpSpPr>
        <p:sp>
          <p:nvSpPr>
            <p:cNvPr id="66574" name="Text Box 14">
              <a:extLst>
                <a:ext uri="{FF2B5EF4-FFF2-40B4-BE49-F238E27FC236}">
                  <a16:creationId xmlns:a16="http://schemas.microsoft.com/office/drawing/2014/main" id="{56A9E113-69BB-DC19-E2C9-63E40B248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弦截法 </a:t>
              </a:r>
              <a:r>
                <a:rPr kumimoji="1" lang="en-US" altLang="zh-CN" sz="2000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Secant Method */</a:t>
              </a:r>
              <a:r>
                <a:rPr kumimoji="1" lang="en-US" altLang="zh-CN" b="0">
                  <a:ea typeface="楷体_GB2312" pitchFamily="49" charset="-122"/>
                </a:rPr>
                <a:t>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：</a:t>
              </a:r>
            </a:p>
          </p:txBody>
        </p:sp>
        <p:pic>
          <p:nvPicPr>
            <p:cNvPr id="66604" name="Picture 44">
              <a:extLst>
                <a:ext uri="{FF2B5EF4-FFF2-40B4-BE49-F238E27FC236}">
                  <a16:creationId xmlns:a16="http://schemas.microsoft.com/office/drawing/2014/main" id="{BF48E2D7-9062-E339-418C-6D5C4703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40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6" grpId="0" autoUpdateAnimBg="0"/>
      <p:bldP spid="66597" grpId="0" animBg="1" autoUpdateAnimBg="0"/>
      <p:bldP spid="66598" grpId="0" animBg="1" autoUpdateAnimBg="0"/>
      <p:bldP spid="66599" grpId="0" autoUpdateAnimBg="0"/>
      <p:bldP spid="66602" grpId="0" autoUpdateAnimBg="0"/>
      <p:bldP spid="6660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>
            <a:extLst>
              <a:ext uri="{FF2B5EF4-FFF2-40B4-BE49-F238E27FC236}">
                <a16:creationId xmlns:a16="http://schemas.microsoft.com/office/drawing/2014/main" id="{9F908342-13C1-1DE7-0ECC-CEBA995B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0</a:t>
            </a:r>
            <a:endParaRPr lang="en-US" altLang="zh-CN" i="1"/>
          </a:p>
        </p:txBody>
      </p:sp>
      <p:grpSp>
        <p:nvGrpSpPr>
          <p:cNvPr id="120835" name="Group 3">
            <a:extLst>
              <a:ext uri="{FF2B5EF4-FFF2-40B4-BE49-F238E27FC236}">
                <a16:creationId xmlns:a16="http://schemas.microsoft.com/office/drawing/2014/main" id="{B7D51119-4D21-3743-2A4A-653E9B44EED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914400"/>
            <a:ext cx="1447800" cy="533400"/>
            <a:chOff x="1680" y="720"/>
            <a:chExt cx="912" cy="336"/>
          </a:xfrm>
        </p:grpSpPr>
        <p:sp>
          <p:nvSpPr>
            <p:cNvPr id="120836" name="AutoShape 4">
              <a:extLst>
                <a:ext uri="{FF2B5EF4-FFF2-40B4-BE49-F238E27FC236}">
                  <a16:creationId xmlns:a16="http://schemas.microsoft.com/office/drawing/2014/main" id="{2FEE30BB-30F5-1104-CC8F-1989A1E9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37" name="Text Box 5">
              <a:extLst>
                <a:ext uri="{FF2B5EF4-FFF2-40B4-BE49-F238E27FC236}">
                  <a16:creationId xmlns:a16="http://schemas.microsoft.com/office/drawing/2014/main" id="{2E2911F3-345F-FD6F-90DA-1B8E53C8D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等价</a:t>
              </a:r>
            </a:p>
          </p:txBody>
        </p:sp>
      </p:grpSp>
      <p:sp>
        <p:nvSpPr>
          <p:cNvPr id="120838" name="AutoShape 6">
            <a:extLst>
              <a:ext uri="{FF2B5EF4-FFF2-40B4-BE49-F238E27FC236}">
                <a16:creationId xmlns:a16="http://schemas.microsoft.com/office/drawing/2014/main" id="{7A18E8C9-6633-58FB-11BD-A7B42B9C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027238"/>
            <a:ext cx="2447925" cy="609600"/>
          </a:xfrm>
          <a:prstGeom prst="wedgeEllipseCallout">
            <a:avLst>
              <a:gd name="adj1" fmla="val -14333"/>
              <a:gd name="adj2" fmla="val -134116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)=0 </a:t>
            </a:r>
            <a:r>
              <a:rPr lang="zh-CN" altLang="en-US">
                <a:ea typeface="楷体_GB2312" pitchFamily="49" charset="-122"/>
              </a:rPr>
              <a:t>的根</a:t>
            </a:r>
          </a:p>
        </p:txBody>
      </p:sp>
      <p:sp>
        <p:nvSpPr>
          <p:cNvPr id="120839" name="AutoShape 7">
            <a:extLst>
              <a:ext uri="{FF2B5EF4-FFF2-40B4-BE49-F238E27FC236}">
                <a16:creationId xmlns:a16="http://schemas.microsoft.com/office/drawing/2014/main" id="{3AA2200F-E851-47B5-C9B2-502A28BB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55800"/>
            <a:ext cx="3048000" cy="609600"/>
          </a:xfrm>
          <a:prstGeom prst="wedgeEllipseCallout">
            <a:avLst>
              <a:gd name="adj1" fmla="val -30833"/>
              <a:gd name="adj2" fmla="val -112759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ym typeface="Symbol" panose="05050102010706020507" pitchFamily="18" charset="2"/>
              </a:rPr>
              <a:t></a:t>
            </a:r>
            <a:r>
              <a:rPr lang="en-US" altLang="zh-CN" i="1"/>
              <a:t>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>
                <a:ea typeface="楷体_GB2312" pitchFamily="49" charset="-122"/>
              </a:rPr>
              <a:t>的不动点</a:t>
            </a:r>
          </a:p>
        </p:txBody>
      </p:sp>
      <p:sp>
        <p:nvSpPr>
          <p:cNvPr id="120840" name="AutoShape 8">
            <a:extLst>
              <a:ext uri="{FF2B5EF4-FFF2-40B4-BE49-F238E27FC236}">
                <a16:creationId xmlns:a16="http://schemas.microsoft.com/office/drawing/2014/main" id="{2D164218-F230-89AF-881B-AFF3533D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5038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0841" name="Object 9">
            <a:extLst>
              <a:ext uri="{FF2B5EF4-FFF2-40B4-BE49-F238E27FC236}">
                <a16:creationId xmlns:a16="http://schemas.microsoft.com/office/drawing/2014/main" id="{F1F4A1D3-66C8-3703-0840-7E82911EC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1650" y="1185863"/>
          <a:ext cx="33083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03040" progId="Equation.DSMT4">
                  <p:embed/>
                </p:oleObj>
              </mc:Choice>
              <mc:Fallback>
                <p:oleObj name="Equation" r:id="rId7" imgW="16002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1185863"/>
                        <a:ext cx="330835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42" name="Group 10">
            <a:extLst>
              <a:ext uri="{FF2B5EF4-FFF2-40B4-BE49-F238E27FC236}">
                <a16:creationId xmlns:a16="http://schemas.microsoft.com/office/drawing/2014/main" id="{8860A1B3-ED77-EAAD-30F8-4A4AED49B21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09600"/>
            <a:ext cx="7956550" cy="457200"/>
            <a:chOff x="288" y="432"/>
            <a:chExt cx="5123" cy="288"/>
          </a:xfrm>
        </p:grpSpPr>
        <p:sp>
          <p:nvSpPr>
            <p:cNvPr id="120843" name="Rectangle 11">
              <a:extLst>
                <a:ext uri="{FF2B5EF4-FFF2-40B4-BE49-F238E27FC236}">
                  <a16:creationId xmlns:a16="http://schemas.microsoft.com/office/drawing/2014/main" id="{8433F011-4D03-B61D-318F-ECA31C548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5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现在令                    为待定函数，但       ，则</a:t>
              </a:r>
            </a:p>
          </p:txBody>
        </p:sp>
        <p:graphicFrame>
          <p:nvGraphicFramePr>
            <p:cNvPr id="120844" name="Object 12">
              <a:extLst>
                <a:ext uri="{FF2B5EF4-FFF2-40B4-BE49-F238E27FC236}">
                  <a16:creationId xmlns:a16="http://schemas.microsoft.com/office/drawing/2014/main" id="{EACC677D-AD0E-0A87-68F8-239EB2A36D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480"/>
            <a:ext cx="19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01720" imgH="203040" progId="Equation.DSMT4">
                    <p:embed/>
                  </p:oleObj>
                </mc:Choice>
                <mc:Fallback>
                  <p:oleObj name="Equation" r:id="rId9" imgW="170172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80"/>
                          <a:ext cx="1968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5" name="Object 13">
              <a:extLst>
                <a:ext uri="{FF2B5EF4-FFF2-40B4-BE49-F238E27FC236}">
                  <a16:creationId xmlns:a16="http://schemas.microsoft.com/office/drawing/2014/main" id="{6670E034-6AF9-EEF4-5B2E-057FCC683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453"/>
            <a:ext cx="72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22080" imgH="228600" progId="Equation.DSMT4">
                    <p:embed/>
                  </p:oleObj>
                </mc:Choice>
                <mc:Fallback>
                  <p:oleObj name="Equation" r:id="rId11" imgW="62208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453"/>
                          <a:ext cx="720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46" name="Group 14">
            <a:extLst>
              <a:ext uri="{FF2B5EF4-FFF2-40B4-BE49-F238E27FC236}">
                <a16:creationId xmlns:a16="http://schemas.microsoft.com/office/drawing/2014/main" id="{E04CF756-F2E2-1748-D64B-27AC3023401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90800"/>
            <a:ext cx="4206875" cy="457200"/>
            <a:chOff x="288" y="1776"/>
            <a:chExt cx="2650" cy="288"/>
          </a:xfrm>
        </p:grpSpPr>
        <p:sp>
          <p:nvSpPr>
            <p:cNvPr id="120847" name="Rectangle 15">
              <a:extLst>
                <a:ext uri="{FF2B5EF4-FFF2-40B4-BE49-F238E27FC236}">
                  <a16:creationId xmlns:a16="http://schemas.microsoft.com/office/drawing/2014/main" id="{25B86293-D4D1-0652-28A2-E3B376F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76"/>
              <a:ext cx="2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用条件        确定    ，由</a:t>
              </a:r>
            </a:p>
          </p:txBody>
        </p:sp>
        <p:graphicFrame>
          <p:nvGraphicFramePr>
            <p:cNvPr id="120848" name="Object 16">
              <a:extLst>
                <a:ext uri="{FF2B5EF4-FFF2-40B4-BE49-F238E27FC236}">
                  <a16:creationId xmlns:a16="http://schemas.microsoft.com/office/drawing/2014/main" id="{C2D90C2F-5303-A6AD-6D7B-3E8786DA2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776"/>
            <a:ext cx="8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98400" imgH="228600" progId="Equation.DSMT4">
                    <p:embed/>
                  </p:oleObj>
                </mc:Choice>
                <mc:Fallback>
                  <p:oleObj name="Equation" r:id="rId13" imgW="6984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76"/>
                          <a:ext cx="816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9" name="Object 17">
              <a:extLst>
                <a:ext uri="{FF2B5EF4-FFF2-40B4-BE49-F238E27FC236}">
                  <a16:creationId xmlns:a16="http://schemas.microsoft.com/office/drawing/2014/main" id="{7F33177D-DF90-32A8-8702-3FC49C5B38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4" y="1824"/>
            <a:ext cx="3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0120" imgH="203040" progId="Equation.DSMT4">
                    <p:embed/>
                  </p:oleObj>
                </mc:Choice>
                <mc:Fallback>
                  <p:oleObj name="Equation" r:id="rId15" imgW="33012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1824"/>
                          <a:ext cx="39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50" name="Group 18">
            <a:extLst>
              <a:ext uri="{FF2B5EF4-FFF2-40B4-BE49-F238E27FC236}">
                <a16:creationId xmlns:a16="http://schemas.microsoft.com/office/drawing/2014/main" id="{7A2CD826-489C-C9CA-FC96-FA31A2C626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41663"/>
            <a:ext cx="4800600" cy="896937"/>
            <a:chOff x="432" y="2123"/>
            <a:chExt cx="3024" cy="565"/>
          </a:xfrm>
        </p:grpSpPr>
        <p:graphicFrame>
          <p:nvGraphicFramePr>
            <p:cNvPr id="120851" name="Object 19">
              <a:extLst>
                <a:ext uri="{FF2B5EF4-FFF2-40B4-BE49-F238E27FC236}">
                  <a16:creationId xmlns:a16="http://schemas.microsoft.com/office/drawing/2014/main" id="{75A8F823-2968-379B-8B1F-B65C66896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123"/>
            <a:ext cx="302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514600" imgH="228600" progId="Equation.DSMT4">
                    <p:embed/>
                  </p:oleObj>
                </mc:Choice>
                <mc:Fallback>
                  <p:oleObj name="Equation" r:id="rId17" imgW="251460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23"/>
                          <a:ext cx="302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2" name="Object 20">
              <a:extLst>
                <a:ext uri="{FF2B5EF4-FFF2-40B4-BE49-F238E27FC236}">
                  <a16:creationId xmlns:a16="http://schemas.microsoft.com/office/drawing/2014/main" id="{B98B1BA1-CD9B-C5AD-23A0-02D3A46BF1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410"/>
            <a:ext cx="16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84200" imgH="228600" progId="Equation.DSMT4">
                    <p:embed/>
                  </p:oleObj>
                </mc:Choice>
                <mc:Fallback>
                  <p:oleObj name="Equation" r:id="rId19" imgW="138420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10"/>
                          <a:ext cx="1680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id="{5C91236B-D108-05D0-F75F-8578AC82E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255963"/>
          <a:ext cx="16764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02960" imgH="431640" progId="Equation.DSMT4">
                  <p:embed/>
                </p:oleObj>
              </mc:Choice>
              <mc:Fallback>
                <p:oleObj name="Equation" r:id="rId21" imgW="100296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55963"/>
                        <a:ext cx="167640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4" name="AutoShape 22">
            <a:extLst>
              <a:ext uri="{FF2B5EF4-FFF2-40B4-BE49-F238E27FC236}">
                <a16:creationId xmlns:a16="http://schemas.microsoft.com/office/drawing/2014/main" id="{250062CC-EA29-8048-EDB2-4D985D627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00425"/>
            <a:ext cx="838200" cy="333375"/>
          </a:xfrm>
          <a:prstGeom prst="rightArrow">
            <a:avLst>
              <a:gd name="adj1" fmla="val 50000"/>
              <a:gd name="adj2" fmla="val 62857"/>
            </a:avLst>
          </a:prstGeom>
          <a:solidFill>
            <a:schemeClr val="accent1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55" name="Group 23">
            <a:extLst>
              <a:ext uri="{FF2B5EF4-FFF2-40B4-BE49-F238E27FC236}">
                <a16:creationId xmlns:a16="http://schemas.microsoft.com/office/drawing/2014/main" id="{7E7E2E70-4618-C2AE-7E3B-B8A50E3DBC0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29075"/>
            <a:ext cx="8153400" cy="771525"/>
            <a:chOff x="288" y="2682"/>
            <a:chExt cx="5136" cy="486"/>
          </a:xfrm>
        </p:grpSpPr>
        <p:sp>
          <p:nvSpPr>
            <p:cNvPr id="120856" name="Rectangle 24">
              <a:extLst>
                <a:ext uri="{FF2B5EF4-FFF2-40B4-BE49-F238E27FC236}">
                  <a16:creationId xmlns:a16="http://schemas.microsoft.com/office/drawing/2014/main" id="{C1B6F9CC-88C2-AC56-E6FF-55B0190DF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784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故可取</a:t>
              </a:r>
            </a:p>
          </p:txBody>
        </p:sp>
        <p:graphicFrame>
          <p:nvGraphicFramePr>
            <p:cNvPr id="120857" name="Object 25">
              <a:extLst>
                <a:ext uri="{FF2B5EF4-FFF2-40B4-BE49-F238E27FC236}">
                  <a16:creationId xmlns:a16="http://schemas.microsoft.com/office/drawing/2014/main" id="{3074D889-21D4-20D7-BC19-F8192D7874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82"/>
            <a:ext cx="100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88840" imgH="431640" progId="Equation.DSMT4">
                    <p:embed/>
                  </p:oleObj>
                </mc:Choice>
                <mc:Fallback>
                  <p:oleObj name="Equation" r:id="rId23" imgW="888840" imgH="4316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82"/>
                          <a:ext cx="1008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8" name="Rectangle 26">
              <a:extLst>
                <a:ext uri="{FF2B5EF4-FFF2-40B4-BE49-F238E27FC236}">
                  <a16:creationId xmlns:a16="http://schemas.microsoft.com/office/drawing/2014/main" id="{5B048C2B-D23D-9498-83A3-EDA47DC28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2784"/>
              <a:ext cx="17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于是    被确定为</a:t>
              </a:r>
            </a:p>
          </p:txBody>
        </p:sp>
        <p:graphicFrame>
          <p:nvGraphicFramePr>
            <p:cNvPr id="120859" name="Object 27">
              <a:extLst>
                <a:ext uri="{FF2B5EF4-FFF2-40B4-BE49-F238E27FC236}">
                  <a16:creationId xmlns:a16="http://schemas.microsoft.com/office/drawing/2014/main" id="{FF3E685B-14B2-BCE2-DA23-9A4CD5A528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2832"/>
            <a:ext cx="41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55320" imgH="203040" progId="Equation.DSMT4">
                    <p:embed/>
                  </p:oleObj>
                </mc:Choice>
                <mc:Fallback>
                  <p:oleObj name="Equation" r:id="rId25" imgW="35532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832"/>
                          <a:ext cx="414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60" name="Object 28">
              <a:extLst>
                <a:ext uri="{FF2B5EF4-FFF2-40B4-BE49-F238E27FC236}">
                  <a16:creationId xmlns:a16="http://schemas.microsoft.com/office/drawing/2014/main" id="{88D0B0A2-E041-0CBB-B864-4F7D11CDB1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832"/>
            <a:ext cx="16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3880" imgH="203040" progId="Equation.DSMT4">
                    <p:embed/>
                  </p:oleObj>
                </mc:Choice>
                <mc:Fallback>
                  <p:oleObj name="Equation" r:id="rId27" imgW="152388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832"/>
                          <a:ext cx="168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61" name="Group 29">
            <a:extLst>
              <a:ext uri="{FF2B5EF4-FFF2-40B4-BE49-F238E27FC236}">
                <a16:creationId xmlns:a16="http://schemas.microsoft.com/office/drawing/2014/main" id="{D232A284-1776-09EC-1C2B-60D258864AB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971800"/>
            <a:ext cx="8077200" cy="1981200"/>
            <a:chOff x="336" y="2016"/>
            <a:chExt cx="5088" cy="1248"/>
          </a:xfrm>
        </p:grpSpPr>
        <p:sp>
          <p:nvSpPr>
            <p:cNvPr id="120862" name="Oval 30">
              <a:extLst>
                <a:ext uri="{FF2B5EF4-FFF2-40B4-BE49-F238E27FC236}">
                  <a16:creationId xmlns:a16="http://schemas.microsoft.com/office/drawing/2014/main" id="{C869DCD4-DF34-A4CE-41EC-F8170B26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40"/>
              <a:ext cx="1728" cy="624"/>
            </a:xfrm>
            <a:prstGeom prst="ellips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3" name="Oval 31">
              <a:extLst>
                <a:ext uri="{FF2B5EF4-FFF2-40B4-BE49-F238E27FC236}">
                  <a16:creationId xmlns:a16="http://schemas.microsoft.com/office/drawing/2014/main" id="{40A3ACA7-D77F-EC3B-8650-C1464D701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16"/>
              <a:ext cx="3216" cy="672"/>
            </a:xfrm>
            <a:prstGeom prst="ellipse">
              <a:avLst/>
            </a:prstGeom>
            <a:noFill/>
            <a:ln w="158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0864" name="Group 32">
            <a:extLst>
              <a:ext uri="{FF2B5EF4-FFF2-40B4-BE49-F238E27FC236}">
                <a16:creationId xmlns:a16="http://schemas.microsoft.com/office/drawing/2014/main" id="{8A301F1A-3823-8363-FBF9-863AB954443F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86200"/>
            <a:ext cx="1828800" cy="352425"/>
            <a:chOff x="2688" y="2592"/>
            <a:chExt cx="1152" cy="222"/>
          </a:xfrm>
        </p:grpSpPr>
        <p:sp>
          <p:nvSpPr>
            <p:cNvPr id="120865" name="AutoShape 33">
              <a:extLst>
                <a:ext uri="{FF2B5EF4-FFF2-40B4-BE49-F238E27FC236}">
                  <a16:creationId xmlns:a16="http://schemas.microsoft.com/office/drawing/2014/main" id="{720F4488-B42E-6E07-57C5-5773D03C48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34463">
              <a:off x="2688" y="2640"/>
              <a:ext cx="1152" cy="144"/>
            </a:xfrm>
            <a:prstGeom prst="leftRightArrow">
              <a:avLst>
                <a:gd name="adj1" fmla="val 50000"/>
                <a:gd name="adj2" fmla="val 160000"/>
              </a:avLst>
            </a:prstGeom>
            <a:solidFill>
              <a:srgbClr val="FFFFCC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0866" name="Object 34">
              <a:extLst>
                <a:ext uri="{FF2B5EF4-FFF2-40B4-BE49-F238E27FC236}">
                  <a16:creationId xmlns:a16="http://schemas.microsoft.com/office/drawing/2014/main" id="{828B6BC2-4A7D-2966-9631-FC92BEDBB4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592"/>
            <a:ext cx="68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98400" imgH="228600" progId="Equation.DSMT4">
                    <p:embed/>
                  </p:oleObj>
                </mc:Choice>
                <mc:Fallback>
                  <p:oleObj name="Equation" r:id="rId29" imgW="69840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92"/>
                          <a:ext cx="68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67" name="Group 35">
            <a:extLst>
              <a:ext uri="{FF2B5EF4-FFF2-40B4-BE49-F238E27FC236}">
                <a16:creationId xmlns:a16="http://schemas.microsoft.com/office/drawing/2014/main" id="{ADCF16A4-BE24-A321-8A54-05169D6214C0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691063"/>
            <a:ext cx="6942138" cy="1577975"/>
            <a:chOff x="670" y="3099"/>
            <a:chExt cx="4373" cy="994"/>
          </a:xfrm>
        </p:grpSpPr>
        <p:graphicFrame>
          <p:nvGraphicFramePr>
            <p:cNvPr id="120868" name="Object 36">
              <a:extLst>
                <a:ext uri="{FF2B5EF4-FFF2-40B4-BE49-F238E27FC236}">
                  <a16:creationId xmlns:a16="http://schemas.microsoft.com/office/drawing/2014/main" id="{4A1DB83E-01DB-4929-85EB-791F669DE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" y="3538"/>
            <a:ext cx="276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27200" imgH="228600" progId="Equation.DSMT4">
                    <p:embed/>
                  </p:oleObj>
                </mc:Choice>
                <mc:Fallback>
                  <p:oleObj name="Equation" r:id="rId31" imgW="252720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3538"/>
                          <a:ext cx="2760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9" name="Rectangle 37">
              <a:extLst>
                <a:ext uri="{FF2B5EF4-FFF2-40B4-BE49-F238E27FC236}">
                  <a16:creationId xmlns:a16="http://schemas.microsoft.com/office/drawing/2014/main" id="{52BB0273-F592-F3CA-42DF-C394399E2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3099"/>
              <a:ext cx="302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由此得出下面的特殊的简单迭代法</a:t>
              </a:r>
            </a:p>
          </p:txBody>
        </p:sp>
        <p:sp>
          <p:nvSpPr>
            <p:cNvPr id="120870" name="Rectangle 38">
              <a:extLst>
                <a:ext uri="{FF2B5EF4-FFF2-40B4-BE49-F238E27FC236}">
                  <a16:creationId xmlns:a16="http://schemas.microsoft.com/office/drawing/2014/main" id="{FE6D7974-7BC6-52E2-9EDD-3A9E7168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3805"/>
              <a:ext cx="20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----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称为</a:t>
              </a:r>
              <a:r>
                <a:rPr kumimoji="1" lang="en-US" altLang="zh-CN">
                  <a:solidFill>
                    <a:srgbClr val="008000"/>
                  </a:solidFill>
                  <a:ea typeface="楷体_GB2312" pitchFamily="49" charset="-122"/>
                </a:rPr>
                <a:t>Newton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迭代法</a:t>
              </a:r>
            </a:p>
          </p:txBody>
        </p:sp>
      </p:grpSp>
      <p:grpSp>
        <p:nvGrpSpPr>
          <p:cNvPr id="120871" name="Group 39">
            <a:extLst>
              <a:ext uri="{FF2B5EF4-FFF2-40B4-BE49-F238E27FC236}">
                <a16:creationId xmlns:a16="http://schemas.microsoft.com/office/drawing/2014/main" id="{9749CD1E-D056-9191-7F2A-9DE48750D9D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844675"/>
            <a:ext cx="8077200" cy="4375150"/>
            <a:chOff x="0" y="912"/>
            <a:chExt cx="5088" cy="2756"/>
          </a:xfrm>
        </p:grpSpPr>
        <p:sp>
          <p:nvSpPr>
            <p:cNvPr id="120872" name="AutoShape 40">
              <a:extLst>
                <a:ext uri="{FF2B5EF4-FFF2-40B4-BE49-F238E27FC236}">
                  <a16:creationId xmlns:a16="http://schemas.microsoft.com/office/drawing/2014/main" id="{43F074BD-3077-0EFE-9AC1-DAA907921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2"/>
              <a:ext cx="5088" cy="1440"/>
            </a:xfrm>
            <a:prstGeom prst="cloudCallout">
              <a:avLst>
                <a:gd name="adj1" fmla="val 28579"/>
                <a:gd name="adj2" fmla="val 79931"/>
              </a:avLst>
            </a:prstGeom>
            <a:solidFill>
              <a:srgbClr val="CCFF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b="0"/>
            </a:p>
          </p:txBody>
        </p:sp>
        <p:sp>
          <p:nvSpPr>
            <p:cNvPr id="120873" name="Rectangle 41">
              <a:extLst>
                <a:ext uri="{FF2B5EF4-FFF2-40B4-BE49-F238E27FC236}">
                  <a16:creationId xmlns:a16="http://schemas.microsoft.com/office/drawing/2014/main" id="{9932E28A-211C-35EE-01C7-D9CDE90E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60"/>
              <a:ext cx="360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2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25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>
                <a:lnSpc>
                  <a:spcPct val="125000"/>
                </a:lnSpc>
              </a:pP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用简单迭代法求方程       的根，十分重要的问题是构造</a:t>
              </a:r>
              <a:r>
                <a:rPr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迭代函数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。为了使</a:t>
              </a:r>
              <a:r>
                <a:rPr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收敛速度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的阶高一些，应尽可能使   在   </a:t>
              </a:r>
            </a:p>
            <a:p>
              <a:pPr algn="just" eaLnBrk="0" hangingPunct="0">
                <a:lnSpc>
                  <a:spcPct val="125000"/>
                </a:lnSpc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处有直到更高阶导数等于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120874" name="Object 42">
              <a:extLst>
                <a:ext uri="{FF2B5EF4-FFF2-40B4-BE49-F238E27FC236}">
                  <a16:creationId xmlns:a16="http://schemas.microsoft.com/office/drawing/2014/main" id="{852CFA1B-65D4-59B8-EF71-4A0C4FBBA6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1056"/>
            <a:ext cx="72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596880" imgH="203040" progId="Equation.DSMT4">
                    <p:embed/>
                  </p:oleObj>
                </mc:Choice>
                <mc:Fallback>
                  <p:oleObj name="Equation" r:id="rId33" imgW="596880" imgH="2030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56"/>
                          <a:ext cx="72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75" name="Object 43">
              <a:extLst>
                <a:ext uri="{FF2B5EF4-FFF2-40B4-BE49-F238E27FC236}">
                  <a16:creationId xmlns:a16="http://schemas.microsoft.com/office/drawing/2014/main" id="{B000227D-7AB2-7690-6C0C-A68380F079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7" y="1584"/>
            <a:ext cx="2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90440" imgH="203040" progId="Equation.DSMT4">
                    <p:embed/>
                  </p:oleObj>
                </mc:Choice>
                <mc:Fallback>
                  <p:oleObj name="Equation" r:id="rId35" imgW="190440" imgH="2030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7" y="1584"/>
                          <a:ext cx="23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76" name="Object 44">
              <a:extLst>
                <a:ext uri="{FF2B5EF4-FFF2-40B4-BE49-F238E27FC236}">
                  <a16:creationId xmlns:a16="http://schemas.microsoft.com/office/drawing/2014/main" id="{90774F12-2369-0B1A-F90A-65E67C4CAA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632"/>
            <a:ext cx="38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355320" imgH="203040" progId="Equation.DSMT4">
                    <p:embed/>
                  </p:oleObj>
                </mc:Choice>
                <mc:Fallback>
                  <p:oleObj name="Equation" r:id="rId37" imgW="355320" imgH="20304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632"/>
                          <a:ext cx="384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0877" name="Group 45">
              <a:extLst>
                <a:ext uri="{FF2B5EF4-FFF2-40B4-BE49-F238E27FC236}">
                  <a16:creationId xmlns:a16="http://schemas.microsoft.com/office/drawing/2014/main" id="{9EAE5FE1-9CDF-7F56-4182-FD9BF529E26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4" y="2640"/>
              <a:ext cx="1004" cy="1028"/>
              <a:chOff x="2051" y="1696"/>
              <a:chExt cx="1004" cy="1028"/>
            </a:xfrm>
          </p:grpSpPr>
          <p:sp>
            <p:nvSpPr>
              <p:cNvPr id="120878" name="Freeform 46">
                <a:extLst>
                  <a:ext uri="{FF2B5EF4-FFF2-40B4-BE49-F238E27FC236}">
                    <a16:creationId xmlns:a16="http://schemas.microsoft.com/office/drawing/2014/main" id="{B7DDF926-D4F4-6770-A51B-6F74B5594CA6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0879" name="Group 47">
                <a:extLst>
                  <a:ext uri="{FF2B5EF4-FFF2-40B4-BE49-F238E27FC236}">
                    <a16:creationId xmlns:a16="http://schemas.microsoft.com/office/drawing/2014/main" id="{23706CDA-6FF9-9AD0-E7EF-85F7CF6F20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20880" name="Freeform 48">
                  <a:extLst>
                    <a:ext uri="{FF2B5EF4-FFF2-40B4-BE49-F238E27FC236}">
                      <a16:creationId xmlns:a16="http://schemas.microsoft.com/office/drawing/2014/main" id="{0FA6D4B7-2981-A2D1-9D1B-D17A56959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881" name="Freeform 49">
                  <a:extLst>
                    <a:ext uri="{FF2B5EF4-FFF2-40B4-BE49-F238E27FC236}">
                      <a16:creationId xmlns:a16="http://schemas.microsoft.com/office/drawing/2014/main" id="{F8AA0311-E829-BC43-4987-66950F837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0882" name="Freeform 50">
                <a:extLst>
                  <a:ext uri="{FF2B5EF4-FFF2-40B4-BE49-F238E27FC236}">
                    <a16:creationId xmlns:a16="http://schemas.microsoft.com/office/drawing/2014/main" id="{ADB14AAA-E1BC-C0E8-5DE8-F6FED679BB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0883" name="Group 51">
                <a:extLst>
                  <a:ext uri="{FF2B5EF4-FFF2-40B4-BE49-F238E27FC236}">
                    <a16:creationId xmlns:a16="http://schemas.microsoft.com/office/drawing/2014/main" id="{09F9716F-1E4B-6A46-F172-59C5522C77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20884" name="Group 52">
                  <a:extLst>
                    <a:ext uri="{FF2B5EF4-FFF2-40B4-BE49-F238E27FC236}">
                      <a16:creationId xmlns:a16="http://schemas.microsoft.com/office/drawing/2014/main" id="{E640564A-01C0-510D-0BAB-D0B5C4A590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20885" name="Freeform 53">
                    <a:extLst>
                      <a:ext uri="{FF2B5EF4-FFF2-40B4-BE49-F238E27FC236}">
                        <a16:creationId xmlns:a16="http://schemas.microsoft.com/office/drawing/2014/main" id="{BBDCA7D6-1DF7-79EC-C9FD-3C2208D174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86" name="Freeform 54">
                    <a:extLst>
                      <a:ext uri="{FF2B5EF4-FFF2-40B4-BE49-F238E27FC236}">
                        <a16:creationId xmlns:a16="http://schemas.microsoft.com/office/drawing/2014/main" id="{16F37B0E-5312-7F57-C9D7-D2F202A6E9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887" name="Group 55">
                  <a:extLst>
                    <a:ext uri="{FF2B5EF4-FFF2-40B4-BE49-F238E27FC236}">
                      <a16:creationId xmlns:a16="http://schemas.microsoft.com/office/drawing/2014/main" id="{DCBEDD75-6E24-A57F-14F6-A32E9495A6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20888" name="Freeform 56">
                    <a:extLst>
                      <a:ext uri="{FF2B5EF4-FFF2-40B4-BE49-F238E27FC236}">
                        <a16:creationId xmlns:a16="http://schemas.microsoft.com/office/drawing/2014/main" id="{E1710C64-7FF1-F1BA-219D-51CAE69BD6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89" name="Freeform 57">
                    <a:extLst>
                      <a:ext uri="{FF2B5EF4-FFF2-40B4-BE49-F238E27FC236}">
                        <a16:creationId xmlns:a16="http://schemas.microsoft.com/office/drawing/2014/main" id="{353B28AE-DA93-EA84-ECC7-AED45CEAC0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0" name="Freeform 58">
                    <a:extLst>
                      <a:ext uri="{FF2B5EF4-FFF2-40B4-BE49-F238E27FC236}">
                        <a16:creationId xmlns:a16="http://schemas.microsoft.com/office/drawing/2014/main" id="{98D3CA84-4E11-EE56-64FD-FCE1EBFFC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0891" name="Group 59">
                <a:extLst>
                  <a:ext uri="{FF2B5EF4-FFF2-40B4-BE49-F238E27FC236}">
                    <a16:creationId xmlns:a16="http://schemas.microsoft.com/office/drawing/2014/main" id="{F74E9B25-7648-7061-65B3-30553EC5AE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20892" name="Group 60">
                  <a:extLst>
                    <a:ext uri="{FF2B5EF4-FFF2-40B4-BE49-F238E27FC236}">
                      <a16:creationId xmlns:a16="http://schemas.microsoft.com/office/drawing/2014/main" id="{AA0F7849-AC10-AEA0-2698-21508D39D4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20893" name="Freeform 61">
                    <a:extLst>
                      <a:ext uri="{FF2B5EF4-FFF2-40B4-BE49-F238E27FC236}">
                        <a16:creationId xmlns:a16="http://schemas.microsoft.com/office/drawing/2014/main" id="{931096CE-6A11-9214-BA0A-315A6B87E9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4" name="Freeform 62">
                    <a:extLst>
                      <a:ext uri="{FF2B5EF4-FFF2-40B4-BE49-F238E27FC236}">
                        <a16:creationId xmlns:a16="http://schemas.microsoft.com/office/drawing/2014/main" id="{9C210155-235D-9ACA-88C2-D11129ADC1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895" name="Freeform 63">
                  <a:extLst>
                    <a:ext uri="{FF2B5EF4-FFF2-40B4-BE49-F238E27FC236}">
                      <a16:creationId xmlns:a16="http://schemas.microsoft.com/office/drawing/2014/main" id="{848BB5A2-0CBB-D6C2-E387-74FA255B6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0896" name="Group 64">
                  <a:extLst>
                    <a:ext uri="{FF2B5EF4-FFF2-40B4-BE49-F238E27FC236}">
                      <a16:creationId xmlns:a16="http://schemas.microsoft.com/office/drawing/2014/main" id="{732042B6-1063-A8DD-0A42-F31EE07DF4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20897" name="Freeform 65">
                    <a:extLst>
                      <a:ext uri="{FF2B5EF4-FFF2-40B4-BE49-F238E27FC236}">
                        <a16:creationId xmlns:a16="http://schemas.microsoft.com/office/drawing/2014/main" id="{D5B46AD5-B9EC-E139-1B58-07A16B444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8" name="Freeform 66">
                    <a:extLst>
                      <a:ext uri="{FF2B5EF4-FFF2-40B4-BE49-F238E27FC236}">
                        <a16:creationId xmlns:a16="http://schemas.microsoft.com/office/drawing/2014/main" id="{CFE2E829-AD69-75A0-9CB6-3CA0A28A1E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99" name="Freeform 67">
                    <a:extLst>
                      <a:ext uri="{FF2B5EF4-FFF2-40B4-BE49-F238E27FC236}">
                        <a16:creationId xmlns:a16="http://schemas.microsoft.com/office/drawing/2014/main" id="{A2CB51A8-B3E5-D1C5-A65F-A69FC463BD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900" name="Group 68">
                  <a:extLst>
                    <a:ext uri="{FF2B5EF4-FFF2-40B4-BE49-F238E27FC236}">
                      <a16:creationId xmlns:a16="http://schemas.microsoft.com/office/drawing/2014/main" id="{523598EF-8D3E-0FAF-5ADC-54913B896E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20901" name="Freeform 69">
                    <a:extLst>
                      <a:ext uri="{FF2B5EF4-FFF2-40B4-BE49-F238E27FC236}">
                        <a16:creationId xmlns:a16="http://schemas.microsoft.com/office/drawing/2014/main" id="{6821E823-3FF6-F528-9495-6863081879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02" name="Oval 70">
                    <a:extLst>
                      <a:ext uri="{FF2B5EF4-FFF2-40B4-BE49-F238E27FC236}">
                        <a16:creationId xmlns:a16="http://schemas.microsoft.com/office/drawing/2014/main" id="{D1269829-3A52-B9ED-1B6E-445DC4F36D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03" name="Freeform 71">
                    <a:extLst>
                      <a:ext uri="{FF2B5EF4-FFF2-40B4-BE49-F238E27FC236}">
                        <a16:creationId xmlns:a16="http://schemas.microsoft.com/office/drawing/2014/main" id="{ABCDE15E-3B92-66EC-7E21-9E43F7D941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04" name="Oval 72">
                    <a:extLst>
                      <a:ext uri="{FF2B5EF4-FFF2-40B4-BE49-F238E27FC236}">
                        <a16:creationId xmlns:a16="http://schemas.microsoft.com/office/drawing/2014/main" id="{0E0D38E9-B0F6-D2B4-DD86-E0CDADE1A9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0905" name="Freeform 73">
                  <a:extLst>
                    <a:ext uri="{FF2B5EF4-FFF2-40B4-BE49-F238E27FC236}">
                      <a16:creationId xmlns:a16="http://schemas.microsoft.com/office/drawing/2014/main" id="{C3387F8D-63BB-A2D4-624F-79387CB11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06" name="Freeform 74">
                  <a:extLst>
                    <a:ext uri="{FF2B5EF4-FFF2-40B4-BE49-F238E27FC236}">
                      <a16:creationId xmlns:a16="http://schemas.microsoft.com/office/drawing/2014/main" id="{C14F2A75-7E66-75F3-A26A-CD1D68CE3A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07" name="Freeform 75">
                  <a:extLst>
                    <a:ext uri="{FF2B5EF4-FFF2-40B4-BE49-F238E27FC236}">
                      <a16:creationId xmlns:a16="http://schemas.microsoft.com/office/drawing/2014/main" id="{2D862FC1-7D41-8B28-96A5-DFA9FB7CE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0908" name="Freeform 76">
                <a:extLst>
                  <a:ext uri="{FF2B5EF4-FFF2-40B4-BE49-F238E27FC236}">
                    <a16:creationId xmlns:a16="http://schemas.microsoft.com/office/drawing/2014/main" id="{11E82257-33EF-766A-ECDF-EE6AB497E1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0909" name="Group 77">
                <a:extLst>
                  <a:ext uri="{FF2B5EF4-FFF2-40B4-BE49-F238E27FC236}">
                    <a16:creationId xmlns:a16="http://schemas.microsoft.com/office/drawing/2014/main" id="{82DB5170-BB84-E493-FFCD-1C16BCAE1E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20910" name="Freeform 78">
                  <a:extLst>
                    <a:ext uri="{FF2B5EF4-FFF2-40B4-BE49-F238E27FC236}">
                      <a16:creationId xmlns:a16="http://schemas.microsoft.com/office/drawing/2014/main" id="{3FF002C7-A789-DE08-0864-FAC9393B7C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1" name="Freeform 79">
                  <a:extLst>
                    <a:ext uri="{FF2B5EF4-FFF2-40B4-BE49-F238E27FC236}">
                      <a16:creationId xmlns:a16="http://schemas.microsoft.com/office/drawing/2014/main" id="{6837FD5C-43A5-8F22-E8B2-139AD67C0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2" name="Freeform 80">
                  <a:extLst>
                    <a:ext uri="{FF2B5EF4-FFF2-40B4-BE49-F238E27FC236}">
                      <a16:creationId xmlns:a16="http://schemas.microsoft.com/office/drawing/2014/main" id="{742F1E05-D0EF-D17F-B508-5B88635EF9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3" name="Freeform 81">
                  <a:extLst>
                    <a:ext uri="{FF2B5EF4-FFF2-40B4-BE49-F238E27FC236}">
                      <a16:creationId xmlns:a16="http://schemas.microsoft.com/office/drawing/2014/main" id="{6E687B0C-036B-5E94-2BC4-11423F98A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4" name="Freeform 82">
                  <a:extLst>
                    <a:ext uri="{FF2B5EF4-FFF2-40B4-BE49-F238E27FC236}">
                      <a16:creationId xmlns:a16="http://schemas.microsoft.com/office/drawing/2014/main" id="{5DD4BF7D-D05B-2D0F-4609-4164D1C58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5" name="Freeform 83">
                  <a:extLst>
                    <a:ext uri="{FF2B5EF4-FFF2-40B4-BE49-F238E27FC236}">
                      <a16:creationId xmlns:a16="http://schemas.microsoft.com/office/drawing/2014/main" id="{E76F5762-3A33-DC07-0B0E-0CCDD2F5A5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6" name="Freeform 84">
                  <a:extLst>
                    <a:ext uri="{FF2B5EF4-FFF2-40B4-BE49-F238E27FC236}">
                      <a16:creationId xmlns:a16="http://schemas.microsoft.com/office/drawing/2014/main" id="{CEB42DCE-3769-527B-E07A-8231A8B151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7" name="Freeform 85">
                  <a:extLst>
                    <a:ext uri="{FF2B5EF4-FFF2-40B4-BE49-F238E27FC236}">
                      <a16:creationId xmlns:a16="http://schemas.microsoft.com/office/drawing/2014/main" id="{2ADAC58A-31D3-BFD0-4D5A-668F7EF39D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8" name="Freeform 86">
                  <a:extLst>
                    <a:ext uri="{FF2B5EF4-FFF2-40B4-BE49-F238E27FC236}">
                      <a16:creationId xmlns:a16="http://schemas.microsoft.com/office/drawing/2014/main" id="{2976C415-9B6C-A10A-5ED6-B0E398AD1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19" name="Freeform 87">
                  <a:extLst>
                    <a:ext uri="{FF2B5EF4-FFF2-40B4-BE49-F238E27FC236}">
                      <a16:creationId xmlns:a16="http://schemas.microsoft.com/office/drawing/2014/main" id="{B302AAF1-0C6E-B005-39E1-C2F6E577C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20" name="Freeform 88">
                  <a:extLst>
                    <a:ext uri="{FF2B5EF4-FFF2-40B4-BE49-F238E27FC236}">
                      <a16:creationId xmlns:a16="http://schemas.microsoft.com/office/drawing/2014/main" id="{4A16FF20-E155-398A-DA51-9861B3B8C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21" name="Freeform 89">
                  <a:extLst>
                    <a:ext uri="{FF2B5EF4-FFF2-40B4-BE49-F238E27FC236}">
                      <a16:creationId xmlns:a16="http://schemas.microsoft.com/office/drawing/2014/main" id="{D0556C14-9AAD-886C-2A9F-7EECE8FE9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22" name="Freeform 90">
                  <a:extLst>
                    <a:ext uri="{FF2B5EF4-FFF2-40B4-BE49-F238E27FC236}">
                      <a16:creationId xmlns:a16="http://schemas.microsoft.com/office/drawing/2014/main" id="{776F45AF-F627-53C9-556C-47A2CC8C86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23" name="Freeform 91">
                  <a:extLst>
                    <a:ext uri="{FF2B5EF4-FFF2-40B4-BE49-F238E27FC236}">
                      <a16:creationId xmlns:a16="http://schemas.microsoft.com/office/drawing/2014/main" id="{401167D0-A9AD-1731-22A9-41516C9FA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24" name="Freeform 92">
                  <a:extLst>
                    <a:ext uri="{FF2B5EF4-FFF2-40B4-BE49-F238E27FC236}">
                      <a16:creationId xmlns:a16="http://schemas.microsoft.com/office/drawing/2014/main" id="{FF94B898-2A60-E608-CE53-298731345D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0930" name="Group 98">
            <a:extLst>
              <a:ext uri="{FF2B5EF4-FFF2-40B4-BE49-F238E27FC236}">
                <a16:creationId xmlns:a16="http://schemas.microsoft.com/office/drawing/2014/main" id="{0351AF08-272C-AAE4-E3E4-AAC150F53A7F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1268413"/>
            <a:ext cx="996950" cy="609600"/>
            <a:chOff x="4890" y="960"/>
            <a:chExt cx="628" cy="384"/>
          </a:xfrm>
        </p:grpSpPr>
        <p:sp>
          <p:nvSpPr>
            <p:cNvPr id="120931" name="AutoShape 99">
              <a:extLst>
                <a:ext uri="{FF2B5EF4-FFF2-40B4-BE49-F238E27FC236}">
                  <a16:creationId xmlns:a16="http://schemas.microsoft.com/office/drawing/2014/main" id="{206CCDA8-57C1-9B37-5586-B7F62F4C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60"/>
              <a:ext cx="576" cy="384"/>
            </a:xfrm>
            <a:prstGeom prst="wedgeRectCallout">
              <a:avLst>
                <a:gd name="adj1" fmla="val -115801"/>
                <a:gd name="adj2" fmla="val -971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120932" name="Text Box 100">
              <a:extLst>
                <a:ext uri="{FF2B5EF4-FFF2-40B4-BE49-F238E27FC236}">
                  <a16:creationId xmlns:a16="http://schemas.microsoft.com/office/drawing/2014/main" id="{3A7C7178-AFCB-7505-CA0B-A12C15CDE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1008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x*</a:t>
              </a:r>
              <a:r>
                <a:rPr lang="zh-CN" altLang="en-US" sz="2000">
                  <a:ea typeface="楷体_GB2312" pitchFamily="49" charset="-122"/>
                </a:rPr>
                <a:t>是根</a:t>
              </a:r>
            </a:p>
          </p:txBody>
        </p:sp>
      </p:grpSp>
      <p:sp>
        <p:nvSpPr>
          <p:cNvPr id="120933" name="Text Box 101">
            <a:extLst>
              <a:ext uri="{FF2B5EF4-FFF2-40B4-BE49-F238E27FC236}">
                <a16:creationId xmlns:a16="http://schemas.microsoft.com/office/drawing/2014/main" id="{8A21C907-94C4-2060-1C37-E822ED372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2936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CC"/>
                </a:solidFill>
              </a:rPr>
              <a:t>z</a:t>
            </a:r>
          </a:p>
        </p:txBody>
      </p:sp>
      <p:sp>
        <p:nvSpPr>
          <p:cNvPr id="120934" name="Rectangle 102">
            <a:extLst>
              <a:ext uri="{FF2B5EF4-FFF2-40B4-BE49-F238E27FC236}">
                <a16:creationId xmlns:a16="http://schemas.microsoft.com/office/drawing/2014/main" id="{EAEBC8AE-6323-FF07-F311-AB0D3D44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120925" name="Group 93">
            <a:extLst>
              <a:ext uri="{FF2B5EF4-FFF2-40B4-BE49-F238E27FC236}">
                <a16:creationId xmlns:a16="http://schemas.microsoft.com/office/drawing/2014/main" id="{3D1649E2-A7DE-A155-A6C4-3D8CEE273F8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882775"/>
            <a:ext cx="7559675" cy="609600"/>
            <a:chOff x="144" y="2832"/>
            <a:chExt cx="4665" cy="384"/>
          </a:xfrm>
        </p:grpSpPr>
        <p:grpSp>
          <p:nvGrpSpPr>
            <p:cNvPr id="120926" name="Group 94">
              <a:extLst>
                <a:ext uri="{FF2B5EF4-FFF2-40B4-BE49-F238E27FC236}">
                  <a16:creationId xmlns:a16="http://schemas.microsoft.com/office/drawing/2014/main" id="{00665EBD-EA1B-471C-B640-5139BCB85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832"/>
              <a:ext cx="4656" cy="384"/>
              <a:chOff x="288" y="2592"/>
              <a:chExt cx="528" cy="384"/>
            </a:xfrm>
          </p:grpSpPr>
          <p:sp>
            <p:nvSpPr>
              <p:cNvPr id="120927" name="AutoShape 95">
                <a:extLst>
                  <a:ext uri="{FF2B5EF4-FFF2-40B4-BE49-F238E27FC236}">
                    <a16:creationId xmlns:a16="http://schemas.microsoft.com/office/drawing/2014/main" id="{CDE7182F-29F5-B58D-1F92-04270169B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39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000">
                  <a:ea typeface="楷体_GB2312" pitchFamily="49" charset="-122"/>
                </a:endParaRPr>
              </a:p>
            </p:txBody>
          </p:sp>
          <p:sp>
            <p:nvSpPr>
              <p:cNvPr id="120928" name="Text Box 96">
                <a:extLst>
                  <a:ext uri="{FF2B5EF4-FFF2-40B4-BE49-F238E27FC236}">
                    <a16:creationId xmlns:a16="http://schemas.microsoft.com/office/drawing/2014/main" id="{933BA56C-52D3-CB14-9BE3-8F60F4540B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kumimoji="1" lang="zh-CN" altLang="zh-CN" sz="2000" i="1" baseline="-250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20929" name="Rectangle 97">
              <a:extLst>
                <a:ext uri="{FF2B5EF4-FFF2-40B4-BE49-F238E27FC236}">
                  <a16:creationId xmlns:a16="http://schemas.microsoft.com/office/drawing/2014/main" id="{9A8A08BA-5E41-9A45-D338-D7CB99F75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2880"/>
              <a:ext cx="4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由构造过程知</a:t>
              </a:r>
              <a:r>
                <a:rPr kumimoji="1" lang="en-US" altLang="zh-CN">
                  <a:solidFill>
                    <a:srgbClr val="008000"/>
                  </a:solidFill>
                  <a:ea typeface="楷体_GB2312" pitchFamily="49" charset="-122"/>
                </a:rPr>
                <a:t>Newton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迭代法至少有二阶的收敛速度。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20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0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0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0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0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utoUpdateAnimBg="0"/>
      <p:bldP spid="120838" grpId="0" animBg="1" autoUpdateAnimBg="0"/>
      <p:bldP spid="120839" grpId="0" animBg="1" autoUpdateAnimBg="0"/>
      <p:bldP spid="1209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84" name="Group 20">
            <a:extLst>
              <a:ext uri="{FF2B5EF4-FFF2-40B4-BE49-F238E27FC236}">
                <a16:creationId xmlns:a16="http://schemas.microsoft.com/office/drawing/2014/main" id="{2D7DD331-14F8-AD6F-9598-02E5F86B207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8153400" cy="2130425"/>
            <a:chOff x="384" y="482"/>
            <a:chExt cx="5136" cy="1342"/>
          </a:xfrm>
        </p:grpSpPr>
        <p:sp>
          <p:nvSpPr>
            <p:cNvPr id="62473" name="Text Box 9">
              <a:extLst>
                <a:ext uri="{FF2B5EF4-FFF2-40B4-BE49-F238E27FC236}">
                  <a16:creationId xmlns:a16="http://schemas.microsoft.com/office/drawing/2014/main" id="{6ADD3B10-6AD9-656C-5047-18F9B9419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82"/>
              <a:ext cx="5136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541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44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51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ea typeface="楷体_GB2312" pitchFamily="49" charset="-122"/>
                </a:rPr>
                <a:t>            </a:t>
              </a:r>
              <a:r>
                <a:rPr lang="zh-CN" altLang="en-US">
                  <a:ea typeface="楷体_GB2312" pitchFamily="49" charset="-122"/>
                </a:rPr>
                <a:t>（</a:t>
              </a:r>
              <a:r>
                <a:rPr lang="zh-CN" altLang="en-US">
                  <a:solidFill>
                    <a:schemeClr val="accent2"/>
                  </a:solidFill>
                  <a:ea typeface="楷体_GB2312" pitchFamily="49" charset="-122"/>
                </a:rPr>
                <a:t>局部收敛性</a:t>
              </a:r>
              <a:r>
                <a:rPr lang="zh-CN" altLang="en-US">
                  <a:ea typeface="楷体_GB2312" pitchFamily="49" charset="-122"/>
                </a:rPr>
                <a:t>）设 </a:t>
              </a:r>
              <a:r>
                <a:rPr lang="en-US" altLang="zh-CN" i="1">
                  <a:ea typeface="楷体_GB2312" pitchFamily="49" charset="-122"/>
                </a:rPr>
                <a:t>f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lang="en-US" altLang="zh-CN" baseline="30000"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[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]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，若 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*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为 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f 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) 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在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[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]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上的根，且 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f 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’(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*)  0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，则存在 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* 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的邻域            使得任取初值                   ，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Newton’s Method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产生的序列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{ 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i="1" baseline="-25000">
                  <a:ea typeface="楷体_GB2312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 } 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收敛到</a:t>
              </a:r>
              <a:r>
                <a:rPr lang="en-US" altLang="zh-CN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>
                  <a:ea typeface="楷体_GB2312" pitchFamily="49" charset="-122"/>
                  <a:sym typeface="Symbol" panose="05050102010706020507" pitchFamily="18" charset="2"/>
                </a:rPr>
                <a:t>*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，且满足</a:t>
              </a:r>
            </a:p>
          </p:txBody>
        </p:sp>
        <p:graphicFrame>
          <p:nvGraphicFramePr>
            <p:cNvPr id="62474" name="Object 10">
              <a:extLst>
                <a:ext uri="{FF2B5EF4-FFF2-40B4-BE49-F238E27FC236}">
                  <a16:creationId xmlns:a16="http://schemas.microsoft.com/office/drawing/2014/main" id="{350CD786-ACDF-7DE8-1768-1C941A53AD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5" y="737"/>
            <a:ext cx="50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31640" imgH="203040" progId="Equation.DSMT4">
                    <p:embed/>
                  </p:oleObj>
                </mc:Choice>
                <mc:Fallback>
                  <p:oleObj name="Equation" r:id="rId3" imgW="43164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737"/>
                          <a:ext cx="50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5" name="Object 11">
              <a:extLst>
                <a:ext uri="{FF2B5EF4-FFF2-40B4-BE49-F238E27FC236}">
                  <a16:creationId xmlns:a16="http://schemas.microsoft.com/office/drawing/2014/main" id="{301D100E-1DA3-E759-E0DE-D640E1C1F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" y="962"/>
            <a:ext cx="86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36560" imgH="228600" progId="Equation.DSMT4">
                    <p:embed/>
                  </p:oleObj>
                </mc:Choice>
                <mc:Fallback>
                  <p:oleObj name="Equation" r:id="rId5" imgW="73656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962"/>
                          <a:ext cx="86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6" name="Object 12">
              <a:extLst>
                <a:ext uri="{FF2B5EF4-FFF2-40B4-BE49-F238E27FC236}">
                  <a16:creationId xmlns:a16="http://schemas.microsoft.com/office/drawing/2014/main" id="{C5DC0D94-19E3-EC63-F760-4112BCA0CC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298"/>
            <a:ext cx="230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26920" imgH="431640" progId="Equation.DSMT4">
                    <p:embed/>
                  </p:oleObj>
                </mc:Choice>
                <mc:Fallback>
                  <p:oleObj name="Equation" r:id="rId7" imgW="1726920" imgH="4316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298"/>
                          <a:ext cx="230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9A3A0C8-AE6C-E142-9B95-41FF9157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62478" name="Group 14">
            <a:extLst>
              <a:ext uri="{FF2B5EF4-FFF2-40B4-BE49-F238E27FC236}">
                <a16:creationId xmlns:a16="http://schemas.microsoft.com/office/drawing/2014/main" id="{3841C1CD-FFA0-5339-AA40-0C03550311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67000"/>
            <a:ext cx="7543800" cy="3810000"/>
            <a:chOff x="288" y="240"/>
            <a:chExt cx="4752" cy="2400"/>
          </a:xfrm>
        </p:grpSpPr>
        <p:sp>
          <p:nvSpPr>
            <p:cNvPr id="62479" name="AutoShape 15">
              <a:extLst>
                <a:ext uri="{FF2B5EF4-FFF2-40B4-BE49-F238E27FC236}">
                  <a16:creationId xmlns:a16="http://schemas.microsoft.com/office/drawing/2014/main" id="{FC1D0F22-75E8-32C7-DAA3-AAF72DCD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"/>
              <a:ext cx="4752" cy="2400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CCFF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480" name="Group 16">
              <a:extLst>
                <a:ext uri="{FF2B5EF4-FFF2-40B4-BE49-F238E27FC236}">
                  <a16:creationId xmlns:a16="http://schemas.microsoft.com/office/drawing/2014/main" id="{941F4459-7103-5ACE-F1AB-05FD7018B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518"/>
              <a:ext cx="4464" cy="1786"/>
              <a:chOff x="480" y="432"/>
              <a:chExt cx="4464" cy="1786"/>
            </a:xfrm>
          </p:grpSpPr>
          <p:sp>
            <p:nvSpPr>
              <p:cNvPr id="62481" name="Rectangle 17">
                <a:extLst>
                  <a:ext uri="{FF2B5EF4-FFF2-40B4-BE49-F238E27FC236}">
                    <a16:creationId xmlns:a16="http://schemas.microsoft.com/office/drawing/2014/main" id="{45A068C5-EB1B-0742-E147-0787FFEB1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432"/>
                <a:ext cx="4464" cy="17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1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952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解非线性方程       的牛顿法，是一种将非线性方程线性化方法。它是解代数方程和超越方程的有效方法之一。牛顿方法在单根附近具有较高的收敛速度， 而且牛顿方法不仅可以用来求实根， 还可用来求       代数方程的复根，同时还可推广用来解非线性方程组。</a:t>
                </a:r>
              </a:p>
            </p:txBody>
          </p:sp>
          <p:graphicFrame>
            <p:nvGraphicFramePr>
              <p:cNvPr id="62482" name="Object 18">
                <a:extLst>
                  <a:ext uri="{FF2B5EF4-FFF2-40B4-BE49-F238E27FC236}">
                    <a16:creationId xmlns:a16="http://schemas.microsoft.com/office/drawing/2014/main" id="{7BD52957-CD9C-A561-A786-EE181F0F9F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6" y="1680"/>
              <a:ext cx="72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596880" imgH="203040" progId="Equation.DSMT4">
                      <p:embed/>
                    </p:oleObj>
                  </mc:Choice>
                  <mc:Fallback>
                    <p:oleObj name="Equation" r:id="rId9" imgW="596880" imgH="20304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1680"/>
                            <a:ext cx="720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3" name="Object 19">
                <a:extLst>
                  <a:ext uri="{FF2B5EF4-FFF2-40B4-BE49-F238E27FC236}">
                    <a16:creationId xmlns:a16="http://schemas.microsoft.com/office/drawing/2014/main" id="{1FB02226-422E-CD6E-CACE-23C6E8C2AF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77" y="537"/>
              <a:ext cx="65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596880" imgH="203040" progId="Equation.DSMT4">
                      <p:embed/>
                    </p:oleObj>
                  </mc:Choice>
                  <mc:Fallback>
                    <p:oleObj name="Equation" r:id="rId9" imgW="596880" imgH="20304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7" y="537"/>
                            <a:ext cx="659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2472" name="AutoShape 8">
            <a:extLst>
              <a:ext uri="{FF2B5EF4-FFF2-40B4-BE49-F238E27FC236}">
                <a16:creationId xmlns:a16="http://schemas.microsoft.com/office/drawing/2014/main" id="{BECF28E1-B391-C331-57DF-289B6987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1066800" cy="609600"/>
          </a:xfrm>
          <a:prstGeom prst="bevel">
            <a:avLst>
              <a:gd name="adj" fmla="val 12500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ea typeface="楷体_GB2312" pitchFamily="49" charset="-122"/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7FF2BD4-BDB8-80B3-8813-75FC2EADB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63515" name="Group 27">
            <a:extLst>
              <a:ext uri="{FF2B5EF4-FFF2-40B4-BE49-F238E27FC236}">
                <a16:creationId xmlns:a16="http://schemas.microsoft.com/office/drawing/2014/main" id="{A56FA9EB-964A-7985-D4F0-537E1E639D3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924800" cy="1150938"/>
            <a:chOff x="288" y="336"/>
            <a:chExt cx="4992" cy="725"/>
          </a:xfrm>
        </p:grpSpPr>
        <p:sp>
          <p:nvSpPr>
            <p:cNvPr id="63491" name="Text Box 3">
              <a:extLst>
                <a:ext uri="{FF2B5EF4-FFF2-40B4-BE49-F238E27FC236}">
                  <a16:creationId xmlns:a16="http://schemas.microsoft.com/office/drawing/2014/main" id="{2EC6BBF9-5F37-FC24-C247-C38E0840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"/>
              <a:ext cx="4992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证明：</a:t>
              </a:r>
              <a:r>
                <a:rPr kumimoji="1" lang="en-US" altLang="zh-CN">
                  <a:ea typeface="楷体_GB2312" pitchFamily="49" charset="-122"/>
                </a:rPr>
                <a:t>Newton’s Method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事实上是一种特殊的不动点迭代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      其中              ，则</a:t>
              </a:r>
            </a:p>
          </p:txBody>
        </p:sp>
        <p:graphicFrame>
          <p:nvGraphicFramePr>
            <p:cNvPr id="63492" name="Object 4">
              <a:extLst>
                <a:ext uri="{FF2B5EF4-FFF2-40B4-BE49-F238E27FC236}">
                  <a16:creationId xmlns:a16="http://schemas.microsoft.com/office/drawing/2014/main" id="{7D152F3E-EEA8-B214-0935-B78A4FC2C3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5" y="569"/>
            <a:ext cx="1289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17440" imgH="431640" progId="Equation.DSMT4">
                    <p:embed/>
                  </p:oleObj>
                </mc:Choice>
                <mc:Fallback>
                  <p:oleObj name="Equation" r:id="rId7" imgW="111744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569"/>
                          <a:ext cx="1289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16" name="Group 28">
            <a:extLst>
              <a:ext uri="{FF2B5EF4-FFF2-40B4-BE49-F238E27FC236}">
                <a16:creationId xmlns:a16="http://schemas.microsoft.com/office/drawing/2014/main" id="{DF85FFBC-F6A6-97E9-EEA9-6E09B7738B08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741488"/>
            <a:ext cx="5564188" cy="865187"/>
            <a:chOff x="904" y="1097"/>
            <a:chExt cx="3505" cy="545"/>
          </a:xfrm>
        </p:grpSpPr>
        <p:graphicFrame>
          <p:nvGraphicFramePr>
            <p:cNvPr id="63494" name="Object 6">
              <a:extLst>
                <a:ext uri="{FF2B5EF4-FFF2-40B4-BE49-F238E27FC236}">
                  <a16:creationId xmlns:a16="http://schemas.microsoft.com/office/drawing/2014/main" id="{59BF7E9D-DCF1-7DDF-2B6E-08E518ECF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4" y="1097"/>
            <a:ext cx="2914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98600" imgH="469800" progId="Equation.DSMT4">
                    <p:embed/>
                  </p:oleObj>
                </mc:Choice>
                <mc:Fallback>
                  <p:oleObj name="Equation" r:id="rId9" imgW="2298600" imgH="469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097"/>
                          <a:ext cx="2914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5" name="Text Box 7">
              <a:extLst>
                <a:ext uri="{FF2B5EF4-FFF2-40B4-BE49-F238E27FC236}">
                  <a16:creationId xmlns:a16="http://schemas.microsoft.com/office/drawing/2014/main" id="{B1924EBD-4487-67F5-2EE1-A680C6247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20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收敛</a:t>
              </a:r>
            </a:p>
          </p:txBody>
        </p:sp>
      </p:grpSp>
      <p:grpSp>
        <p:nvGrpSpPr>
          <p:cNvPr id="63499" name="Group 11">
            <a:extLst>
              <a:ext uri="{FF2B5EF4-FFF2-40B4-BE49-F238E27FC236}">
                <a16:creationId xmlns:a16="http://schemas.microsoft.com/office/drawing/2014/main" id="{47DD3DAC-4CE1-A80F-4CC7-FCE8B386130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19400"/>
            <a:ext cx="6456363" cy="989013"/>
            <a:chOff x="864" y="1776"/>
            <a:chExt cx="4067" cy="623"/>
          </a:xfrm>
        </p:grpSpPr>
        <p:sp>
          <p:nvSpPr>
            <p:cNvPr id="63497" name="Text Box 9">
              <a:extLst>
                <a:ext uri="{FF2B5EF4-FFF2-40B4-BE49-F238E27FC236}">
                  <a16:creationId xmlns:a16="http://schemas.microsoft.com/office/drawing/2014/main" id="{EA6C0D7E-DE20-EEA1-22D1-C3EB081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776"/>
              <a:ext cx="163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由 </a:t>
              </a:r>
              <a:r>
                <a:rPr kumimoji="1" lang="en-US" altLang="zh-CN">
                  <a:ea typeface="楷体_GB2312" pitchFamily="49" charset="-122"/>
                </a:rPr>
                <a:t>Taylor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展开：</a:t>
              </a:r>
            </a:p>
          </p:txBody>
        </p:sp>
        <p:graphicFrame>
          <p:nvGraphicFramePr>
            <p:cNvPr id="63498" name="Object 10">
              <a:extLst>
                <a:ext uri="{FF2B5EF4-FFF2-40B4-BE49-F238E27FC236}">
                  <a16:creationId xmlns:a16="http://schemas.microsoft.com/office/drawing/2014/main" id="{3DB4813A-4809-68C5-716E-3D2502682E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968"/>
            <a:ext cx="406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5720" imgH="393480" progId="Equation.DSMT4">
                    <p:embed/>
                  </p:oleObj>
                </mc:Choice>
                <mc:Fallback>
                  <p:oleObj name="Equation" r:id="rId11" imgW="3555720" imgH="393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68"/>
                          <a:ext cx="406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0" name="Object 12">
            <a:extLst>
              <a:ext uri="{FF2B5EF4-FFF2-40B4-BE49-F238E27FC236}">
                <a16:creationId xmlns:a16="http://schemas.microsoft.com/office/drawing/2014/main" id="{02C8DE38-3DE9-9DC3-2DA0-5FA975963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33800"/>
          <a:ext cx="49355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55800" imgH="431640" progId="Equation.DSMT4">
                  <p:embed/>
                </p:oleObj>
              </mc:Choice>
              <mc:Fallback>
                <p:oleObj name="Equation" r:id="rId13" imgW="27558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49355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3" name="Group 15">
            <a:extLst>
              <a:ext uri="{FF2B5EF4-FFF2-40B4-BE49-F238E27FC236}">
                <a16:creationId xmlns:a16="http://schemas.microsoft.com/office/drawing/2014/main" id="{F2DC1D4E-61EB-43F6-1B83-5B58A472855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95800"/>
            <a:ext cx="1295400" cy="533400"/>
            <a:chOff x="1632" y="2832"/>
            <a:chExt cx="816" cy="336"/>
          </a:xfrm>
        </p:grpSpPr>
        <p:sp>
          <p:nvSpPr>
            <p:cNvPr id="63501" name="AutoShape 13">
              <a:extLst>
                <a:ext uri="{FF2B5EF4-FFF2-40B4-BE49-F238E27FC236}">
                  <a16:creationId xmlns:a16="http://schemas.microsoft.com/office/drawing/2014/main" id="{BE7E751A-F1CF-275D-ED67-6D9FE08C9D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68" y="2496"/>
              <a:ext cx="144" cy="816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502" name="Object 14">
              <a:extLst>
                <a:ext uri="{FF2B5EF4-FFF2-40B4-BE49-F238E27FC236}">
                  <a16:creationId xmlns:a16="http://schemas.microsoft.com/office/drawing/2014/main" id="{2AD8CA22-74DD-D325-D97E-8472B0DD76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928"/>
            <a:ext cx="3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91960" imgH="228600" progId="Equation.DSMT4">
                    <p:embed/>
                  </p:oleObj>
                </mc:Choice>
                <mc:Fallback>
                  <p:oleObj name="Equation" r:id="rId15" imgW="29196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28"/>
                          <a:ext cx="3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7" name="Object 19">
            <a:extLst>
              <a:ext uri="{FF2B5EF4-FFF2-40B4-BE49-F238E27FC236}">
                <a16:creationId xmlns:a16="http://schemas.microsoft.com/office/drawing/2014/main" id="{47BF2614-E992-8C05-D14C-17F1B8A92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029200"/>
          <a:ext cx="3200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90640" imgH="431640" progId="Equation.DSMT4">
                  <p:embed/>
                </p:oleObj>
              </mc:Choice>
              <mc:Fallback>
                <p:oleObj name="Equation" r:id="rId17" imgW="179064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3200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0" name="Group 22">
            <a:extLst>
              <a:ext uri="{FF2B5EF4-FFF2-40B4-BE49-F238E27FC236}">
                <a16:creationId xmlns:a16="http://schemas.microsoft.com/office/drawing/2014/main" id="{56718ECD-6731-6137-F4DD-F1E04D20D91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029200"/>
            <a:ext cx="3886200" cy="822325"/>
            <a:chOff x="2976" y="3168"/>
            <a:chExt cx="2448" cy="518"/>
          </a:xfrm>
        </p:grpSpPr>
        <p:sp>
          <p:nvSpPr>
            <p:cNvPr id="63508" name="Text Box 20">
              <a:extLst>
                <a:ext uri="{FF2B5EF4-FFF2-40B4-BE49-F238E27FC236}">
                  <a16:creationId xmlns:a16="http://schemas.microsoft.com/office/drawing/2014/main" id="{7E44D162-9B5E-8B09-C39F-723520148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68"/>
              <a:ext cx="23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楷体_GB2312" pitchFamily="49" charset="-122"/>
                </a:rPr>
                <a:t>只要 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f 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’(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*)  0</a:t>
              </a:r>
              <a:r>
                <a:rPr kumimoji="1" lang="zh-CN" altLang="en-US">
                  <a:ea typeface="楷体_GB2312" pitchFamily="49" charset="-122"/>
                  <a:sym typeface="Symbol" panose="05050102010706020507" pitchFamily="18" charset="2"/>
                </a:rPr>
                <a:t>，则令          </a:t>
              </a:r>
            </a:p>
            <a:p>
              <a:r>
                <a:rPr kumimoji="1" lang="zh-CN" altLang="en-US">
                  <a:ea typeface="楷体_GB2312" pitchFamily="49" charset="-122"/>
                  <a:sym typeface="Symbol" panose="05050102010706020507" pitchFamily="18" charset="2"/>
                </a:rPr>
                <a:t>可得结论。</a:t>
              </a:r>
            </a:p>
          </p:txBody>
        </p:sp>
        <p:graphicFrame>
          <p:nvGraphicFramePr>
            <p:cNvPr id="63509" name="Object 21">
              <a:extLst>
                <a:ext uri="{FF2B5EF4-FFF2-40B4-BE49-F238E27FC236}">
                  <a16:creationId xmlns:a16="http://schemas.microsoft.com/office/drawing/2014/main" id="{265F46BB-E75A-6EED-FE9C-B50DD53206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3216"/>
            <a:ext cx="5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69800" imgH="177480" progId="Equation.DSMT4">
                    <p:embed/>
                  </p:oleObj>
                </mc:Choice>
                <mc:Fallback>
                  <p:oleObj name="Equation" r:id="rId19" imgW="469800" imgH="1774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16"/>
                          <a:ext cx="5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1" name="AutoShape 23">
            <a:extLst>
              <a:ext uri="{FF2B5EF4-FFF2-40B4-BE49-F238E27FC236}">
                <a16:creationId xmlns:a16="http://schemas.microsoft.com/office/drawing/2014/main" id="{B2BCE1BD-3465-E4C5-4FB9-2F4AEA2B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4343400" cy="1143000"/>
          </a:xfrm>
          <a:prstGeom prst="wedgeEllipseCallout">
            <a:avLst>
              <a:gd name="adj1" fmla="val 19958"/>
              <a:gd name="adj2" fmla="val 17138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单根</a:t>
            </a:r>
            <a:r>
              <a:rPr kumimoji="1" lang="zh-CN" altLang="en-US"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/*simple root */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附近收敛快</a:t>
            </a:r>
          </a:p>
        </p:txBody>
      </p:sp>
      <p:sp>
        <p:nvSpPr>
          <p:cNvPr id="63512" name="Rectangle 24">
            <a:extLst>
              <a:ext uri="{FF2B5EF4-FFF2-40B4-BE49-F238E27FC236}">
                <a16:creationId xmlns:a16="http://schemas.microsoft.com/office/drawing/2014/main" id="{4095CEB0-8AAF-9247-82DB-DACEFB0F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7BCB74DC-8EA9-A79C-1717-260B19120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6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1" grpId="0" animBg="1" autoUpdateAnimBg="0"/>
      <p:bldP spid="635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BAF0E58B-B33E-F54F-6300-5CF2EF2D5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895350"/>
          <a:ext cx="22463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457200" progId="Equation.DSMT4">
                  <p:embed/>
                </p:oleObj>
              </mc:Choice>
              <mc:Fallback>
                <p:oleObj name="Equation" r:id="rId4" imgW="13586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95350"/>
                        <a:ext cx="224631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009" name="Group 41">
            <a:extLst>
              <a:ext uri="{FF2B5EF4-FFF2-40B4-BE49-F238E27FC236}">
                <a16:creationId xmlns:a16="http://schemas.microsoft.com/office/drawing/2014/main" id="{197CFBD4-F8B0-780B-490D-A7A85ED757D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00213"/>
            <a:ext cx="5397500" cy="485775"/>
            <a:chOff x="368" y="1091"/>
            <a:chExt cx="3400" cy="306"/>
          </a:xfrm>
        </p:grpSpPr>
        <p:sp>
          <p:nvSpPr>
            <p:cNvPr id="83976" name="Rectangle 8">
              <a:extLst>
                <a:ext uri="{FF2B5EF4-FFF2-40B4-BE49-F238E27FC236}">
                  <a16:creationId xmlns:a16="http://schemas.microsoft.com/office/drawing/2014/main" id="{4F24833F-4D98-C656-7496-41A99C8B7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1091"/>
              <a:ext cx="3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取迭代值      ，迭代结果列于表中。</a:t>
              </a:r>
            </a:p>
          </p:txBody>
        </p:sp>
        <p:graphicFrame>
          <p:nvGraphicFramePr>
            <p:cNvPr id="83973" name="Object 5">
              <a:extLst>
                <a:ext uri="{FF2B5EF4-FFF2-40B4-BE49-F238E27FC236}">
                  <a16:creationId xmlns:a16="http://schemas.microsoft.com/office/drawing/2014/main" id="{54FF1F5C-5DFC-8E62-92FE-DFF6AF145C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135"/>
            <a:ext cx="62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760" imgH="228600" progId="Equation.DSMT4">
                    <p:embed/>
                  </p:oleObj>
                </mc:Choice>
                <mc:Fallback>
                  <p:oleObj name="Equation" r:id="rId6" imgW="5457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35"/>
                          <a:ext cx="62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007" name="Group 39">
            <a:extLst>
              <a:ext uri="{FF2B5EF4-FFF2-40B4-BE49-F238E27FC236}">
                <a16:creationId xmlns:a16="http://schemas.microsoft.com/office/drawing/2014/main" id="{C3275FCA-E558-CF34-C54C-1D57C9B6C5B7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381000"/>
            <a:ext cx="4616450" cy="457200"/>
            <a:chOff x="290" y="240"/>
            <a:chExt cx="2796" cy="288"/>
          </a:xfrm>
        </p:grpSpPr>
        <p:graphicFrame>
          <p:nvGraphicFramePr>
            <p:cNvPr id="83971" name="Object 3">
              <a:extLst>
                <a:ext uri="{FF2B5EF4-FFF2-40B4-BE49-F238E27FC236}">
                  <a16:creationId xmlns:a16="http://schemas.microsoft.com/office/drawing/2014/main" id="{A175C48B-53AB-5DF2-879B-8CCA6A16CF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71"/>
            <a:ext cx="92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23600" imgH="203040" progId="Equation.DSMT4">
                    <p:embed/>
                  </p:oleObj>
                </mc:Choice>
                <mc:Fallback>
                  <p:oleObj name="Equation" r:id="rId8" imgW="72360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71"/>
                          <a:ext cx="926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Rectangle 7">
              <a:extLst>
                <a:ext uri="{FF2B5EF4-FFF2-40B4-BE49-F238E27FC236}">
                  <a16:creationId xmlns:a16="http://schemas.microsoft.com/office/drawing/2014/main" id="{14465FC2-6455-7383-270B-DD70813B3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" y="240"/>
              <a:ext cx="1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  用牛顿法解方程</a:t>
              </a:r>
            </a:p>
          </p:txBody>
        </p:sp>
      </p:grpSp>
      <p:grpSp>
        <p:nvGrpSpPr>
          <p:cNvPr id="84032" name="Group 64">
            <a:extLst>
              <a:ext uri="{FF2B5EF4-FFF2-40B4-BE49-F238E27FC236}">
                <a16:creationId xmlns:a16="http://schemas.microsoft.com/office/drawing/2014/main" id="{66B3F40B-FB67-CECC-A8CE-7AAAAA22492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741738"/>
            <a:ext cx="8534400" cy="1516062"/>
            <a:chOff x="192" y="2357"/>
            <a:chExt cx="5376" cy="955"/>
          </a:xfrm>
        </p:grpSpPr>
        <p:sp>
          <p:nvSpPr>
            <p:cNvPr id="83970" name="Rectangle 2">
              <a:extLst>
                <a:ext uri="{FF2B5EF4-FFF2-40B4-BE49-F238E27FC236}">
                  <a16:creationId xmlns:a16="http://schemas.microsoft.com/office/drawing/2014/main" id="{9E66A882-BB9E-91DA-0854-5C792FCA8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57"/>
              <a:ext cx="5376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6778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83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88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>
                <a:lnSpc>
                  <a:spcPct val="130000"/>
                </a:lnSpc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所给方程实际上是方程      的等价形式。若用迭代格式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    进行计算，迭代到同一精度要迭代</a:t>
              </a:r>
              <a:r>
                <a:rPr lang="en-US" altLang="zh-CN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17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次，可见     牛顿法收敛速度是很快的。 </a:t>
              </a:r>
            </a:p>
          </p:txBody>
        </p:sp>
        <p:graphicFrame>
          <p:nvGraphicFramePr>
            <p:cNvPr id="83974" name="Object 6">
              <a:extLst>
                <a:ext uri="{FF2B5EF4-FFF2-40B4-BE49-F238E27FC236}">
                  <a16:creationId xmlns:a16="http://schemas.microsoft.com/office/drawing/2014/main" id="{B1DF252F-0EDC-4A4F-2CA1-7EEA77DA4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400"/>
            <a:ext cx="62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95000" imgH="203040" progId="Equation.DSMT4">
                    <p:embed/>
                  </p:oleObj>
                </mc:Choice>
                <mc:Fallback>
                  <p:oleObj name="Equation" r:id="rId10" imgW="49500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00"/>
                          <a:ext cx="62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7" name="Object 9">
              <a:extLst>
                <a:ext uri="{FF2B5EF4-FFF2-40B4-BE49-F238E27FC236}">
                  <a16:creationId xmlns:a16="http://schemas.microsoft.com/office/drawing/2014/main" id="{2E041571-0F57-7506-5D4C-D78F251943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688"/>
            <a:ext cx="89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11000" imgH="253800" progId="Equation.DSMT4">
                    <p:embed/>
                  </p:oleObj>
                </mc:Choice>
                <mc:Fallback>
                  <p:oleObj name="Equation" r:id="rId12" imgW="711000" imgH="253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688"/>
                          <a:ext cx="89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79" name="Rectangle 11">
            <a:extLst>
              <a:ext uri="{FF2B5EF4-FFF2-40B4-BE49-F238E27FC236}">
                <a16:creationId xmlns:a16="http://schemas.microsoft.com/office/drawing/2014/main" id="{69E26A8A-5F7D-D7F0-B632-508AF4388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84010" name="Group 42">
            <a:extLst>
              <a:ext uri="{FF2B5EF4-FFF2-40B4-BE49-F238E27FC236}">
                <a16:creationId xmlns:a16="http://schemas.microsoft.com/office/drawing/2014/main" id="{C4FE81C8-97AF-F80D-3EA0-6D2F5F9F030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457450"/>
            <a:ext cx="6705600" cy="1035050"/>
            <a:chOff x="594" y="1548"/>
            <a:chExt cx="4224" cy="652"/>
          </a:xfrm>
        </p:grpSpPr>
        <p:sp>
          <p:nvSpPr>
            <p:cNvPr id="84011" name="Rectangle 43">
              <a:extLst>
                <a:ext uri="{FF2B5EF4-FFF2-40B4-BE49-F238E27FC236}">
                  <a16:creationId xmlns:a16="http://schemas.microsoft.com/office/drawing/2014/main" id="{C83EE0B3-6F05-6603-6948-2C6E0E651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1874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0.56714</a:t>
              </a:r>
            </a:p>
          </p:txBody>
        </p:sp>
        <p:sp>
          <p:nvSpPr>
            <p:cNvPr id="84012" name="Rectangle 44">
              <a:extLst>
                <a:ext uri="{FF2B5EF4-FFF2-40B4-BE49-F238E27FC236}">
                  <a16:creationId xmlns:a16="http://schemas.microsoft.com/office/drawing/2014/main" id="{1F286FFC-4CD9-4F83-85E8-7960EF2E7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874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.056716</a:t>
              </a:r>
            </a:p>
          </p:txBody>
        </p:sp>
        <p:sp>
          <p:nvSpPr>
            <p:cNvPr id="84013" name="Rectangle 45">
              <a:extLst>
                <a:ext uri="{FF2B5EF4-FFF2-40B4-BE49-F238E27FC236}">
                  <a16:creationId xmlns:a16="http://schemas.microsoft.com/office/drawing/2014/main" id="{3950D8BB-811A-D3FD-902E-A33B49B7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874"/>
              <a:ext cx="84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0.57102</a:t>
              </a:r>
            </a:p>
          </p:txBody>
        </p:sp>
        <p:sp>
          <p:nvSpPr>
            <p:cNvPr id="84014" name="Rectangle 46">
              <a:extLst>
                <a:ext uri="{FF2B5EF4-FFF2-40B4-BE49-F238E27FC236}">
                  <a16:creationId xmlns:a16="http://schemas.microsoft.com/office/drawing/2014/main" id="{40AE5F70-E53B-6FC6-7CE8-DF878916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1874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0.5</a:t>
              </a:r>
            </a:p>
          </p:txBody>
        </p:sp>
        <p:sp>
          <p:nvSpPr>
            <p:cNvPr id="84015" name="Rectangle 47">
              <a:extLst>
                <a:ext uri="{FF2B5EF4-FFF2-40B4-BE49-F238E27FC236}">
                  <a16:creationId xmlns:a16="http://schemas.microsoft.com/office/drawing/2014/main" id="{2640455B-A3D5-34AC-44EE-DF807C70F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874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0"/>
            </a:p>
          </p:txBody>
        </p:sp>
        <p:sp>
          <p:nvSpPr>
            <p:cNvPr id="84016" name="Rectangle 48">
              <a:extLst>
                <a:ext uri="{FF2B5EF4-FFF2-40B4-BE49-F238E27FC236}">
                  <a16:creationId xmlns:a16="http://schemas.microsoft.com/office/drawing/2014/main" id="{C3AE8514-B021-A3D4-F886-15B96C081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1548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3</a:t>
              </a:r>
            </a:p>
          </p:txBody>
        </p:sp>
        <p:sp>
          <p:nvSpPr>
            <p:cNvPr id="84017" name="Rectangle 49">
              <a:extLst>
                <a:ext uri="{FF2B5EF4-FFF2-40B4-BE49-F238E27FC236}">
                  <a16:creationId xmlns:a16="http://schemas.microsoft.com/office/drawing/2014/main" id="{CE123C69-48E4-CD7B-940D-7E26FC6D7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548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2</a:t>
              </a:r>
            </a:p>
          </p:txBody>
        </p:sp>
        <p:sp>
          <p:nvSpPr>
            <p:cNvPr id="84018" name="Rectangle 50">
              <a:extLst>
                <a:ext uri="{FF2B5EF4-FFF2-40B4-BE49-F238E27FC236}">
                  <a16:creationId xmlns:a16="http://schemas.microsoft.com/office/drawing/2014/main" id="{9D4ACD8E-417E-6750-A07B-E34E71E40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548"/>
              <a:ext cx="84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84019" name="Rectangle 51">
              <a:extLst>
                <a:ext uri="{FF2B5EF4-FFF2-40B4-BE49-F238E27FC236}">
                  <a16:creationId xmlns:a16="http://schemas.microsoft.com/office/drawing/2014/main" id="{D49B8CDA-603F-BA25-AB9C-502763E5E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1548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84020" name="Rectangle 52">
              <a:extLst>
                <a:ext uri="{FF2B5EF4-FFF2-40B4-BE49-F238E27FC236}">
                  <a16:creationId xmlns:a16="http://schemas.microsoft.com/office/drawing/2014/main" id="{15E81741-B52C-0297-55AC-FA078F64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548"/>
              <a:ext cx="8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0"/>
            </a:p>
          </p:txBody>
        </p:sp>
        <p:sp>
          <p:nvSpPr>
            <p:cNvPr id="84021" name="Line 53">
              <a:extLst>
                <a:ext uri="{FF2B5EF4-FFF2-40B4-BE49-F238E27FC236}">
                  <a16:creationId xmlns:a16="http://schemas.microsoft.com/office/drawing/2014/main" id="{D1EF43B8-50AE-892F-07B9-FD41DC7F5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548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2" name="Line 54">
              <a:extLst>
                <a:ext uri="{FF2B5EF4-FFF2-40B4-BE49-F238E27FC236}">
                  <a16:creationId xmlns:a16="http://schemas.microsoft.com/office/drawing/2014/main" id="{DE177CB1-5B26-6639-6B8E-7A92EB128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874"/>
              <a:ext cx="4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Line 55">
              <a:extLst>
                <a:ext uri="{FF2B5EF4-FFF2-40B4-BE49-F238E27FC236}">
                  <a16:creationId xmlns:a16="http://schemas.microsoft.com/office/drawing/2014/main" id="{83B3C0D6-11E0-5E19-E12C-2CD9E3E7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2200"/>
              <a:ext cx="42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Line 56">
              <a:extLst>
                <a:ext uri="{FF2B5EF4-FFF2-40B4-BE49-F238E27FC236}">
                  <a16:creationId xmlns:a16="http://schemas.microsoft.com/office/drawing/2014/main" id="{ACDBFE93-783F-72AE-1095-3C0213C88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548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Line 57">
              <a:extLst>
                <a:ext uri="{FF2B5EF4-FFF2-40B4-BE49-F238E27FC236}">
                  <a16:creationId xmlns:a16="http://schemas.microsoft.com/office/drawing/2014/main" id="{9862B40C-3E34-F122-491C-24742101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9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Line 58">
              <a:extLst>
                <a:ext uri="{FF2B5EF4-FFF2-40B4-BE49-F238E27FC236}">
                  <a16:creationId xmlns:a16="http://schemas.microsoft.com/office/drawing/2014/main" id="{630F7383-0532-4DC5-F942-7D756ADF4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7" name="Line 59">
              <a:extLst>
                <a:ext uri="{FF2B5EF4-FFF2-40B4-BE49-F238E27FC236}">
                  <a16:creationId xmlns:a16="http://schemas.microsoft.com/office/drawing/2014/main" id="{5A19A2B9-6032-CB05-3B77-0146F3E37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Line 60">
              <a:extLst>
                <a:ext uri="{FF2B5EF4-FFF2-40B4-BE49-F238E27FC236}">
                  <a16:creationId xmlns:a16="http://schemas.microsoft.com/office/drawing/2014/main" id="{C2B26A6E-B93C-83F1-ABC1-B28425F5F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1548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9" name="Line 61">
              <a:extLst>
                <a:ext uri="{FF2B5EF4-FFF2-40B4-BE49-F238E27FC236}">
                  <a16:creationId xmlns:a16="http://schemas.microsoft.com/office/drawing/2014/main" id="{A4528E36-C689-0431-01E6-09C9C520D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1548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4030" name="Object 62">
              <a:extLst>
                <a:ext uri="{FF2B5EF4-FFF2-40B4-BE49-F238E27FC236}">
                  <a16:creationId xmlns:a16="http://schemas.microsoft.com/office/drawing/2014/main" id="{3956ED10-6F52-4B70-8663-71AB384162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6" y="1584"/>
            <a:ext cx="20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680" imgH="177480" progId="Equation.DSMT4">
                    <p:embed/>
                  </p:oleObj>
                </mc:Choice>
                <mc:Fallback>
                  <p:oleObj name="Equation" r:id="rId14" imgW="139680" imgH="17748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584"/>
                          <a:ext cx="206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31" name="Object 63">
              <a:extLst>
                <a:ext uri="{FF2B5EF4-FFF2-40B4-BE49-F238E27FC236}">
                  <a16:creationId xmlns:a16="http://schemas.microsoft.com/office/drawing/2014/main" id="{B627C9EE-7069-1B9D-513B-435C6577F1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1" y="1845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845"/>
                          <a:ext cx="28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7" name="Group 5">
            <a:extLst>
              <a:ext uri="{FF2B5EF4-FFF2-40B4-BE49-F238E27FC236}">
                <a16:creationId xmlns:a16="http://schemas.microsoft.com/office/drawing/2014/main" id="{89F8BE25-BCFB-823B-1436-7B6A2C0A8BD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620713"/>
            <a:ext cx="5624513" cy="457200"/>
            <a:chOff x="614" y="458"/>
            <a:chExt cx="3543" cy="288"/>
          </a:xfrm>
        </p:grpSpPr>
        <p:sp>
          <p:nvSpPr>
            <p:cNvPr id="105476" name="Text Box 4">
              <a:extLst>
                <a:ext uri="{FF2B5EF4-FFF2-40B4-BE49-F238E27FC236}">
                  <a16:creationId xmlns:a16="http://schemas.microsoft.com/office/drawing/2014/main" id="{DC3F81C3-2FC9-0AAF-FE6B-7F8496359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458"/>
              <a:ext cx="3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例</a:t>
              </a:r>
              <a:r>
                <a:rPr lang="zh-CN" altLang="en-US">
                  <a:ea typeface="楷体_GB2312" pitchFamily="49" charset="-122"/>
                </a:rPr>
                <a:t>  利用</a:t>
              </a:r>
              <a:r>
                <a:rPr lang="en-US" altLang="zh-CN">
                  <a:ea typeface="楷体_GB2312" pitchFamily="49" charset="-122"/>
                </a:rPr>
                <a:t>Newton</a:t>
              </a:r>
              <a:r>
                <a:rPr lang="zh-CN" altLang="en-US">
                  <a:ea typeface="楷体_GB2312" pitchFamily="49" charset="-122"/>
                </a:rPr>
                <a:t>迭代法计算    的近似值。</a:t>
              </a:r>
            </a:p>
          </p:txBody>
        </p:sp>
        <p:graphicFrame>
          <p:nvGraphicFramePr>
            <p:cNvPr id="105475" name="Object 3">
              <a:extLst>
                <a:ext uri="{FF2B5EF4-FFF2-40B4-BE49-F238E27FC236}">
                  <a16:creationId xmlns:a16="http://schemas.microsoft.com/office/drawing/2014/main" id="{3596E950-72A7-9ED5-F0AD-BF9CB9F4D1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480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1200" imgH="215640" progId="Equation.DSMT4">
                    <p:embed/>
                  </p:oleObj>
                </mc:Choice>
                <mc:Fallback>
                  <p:oleObj name="Equation" r:id="rId7" imgW="241200" imgH="215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80"/>
                          <a:ext cx="28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487" name="Group 15">
            <a:extLst>
              <a:ext uri="{FF2B5EF4-FFF2-40B4-BE49-F238E27FC236}">
                <a16:creationId xmlns:a16="http://schemas.microsoft.com/office/drawing/2014/main" id="{F73F3349-4B31-CA64-BCE7-D9032D8EFC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19200"/>
            <a:ext cx="6540500" cy="457200"/>
            <a:chOff x="432" y="768"/>
            <a:chExt cx="4120" cy="288"/>
          </a:xfrm>
        </p:grpSpPr>
        <p:grpSp>
          <p:nvGrpSpPr>
            <p:cNvPr id="105481" name="Group 9">
              <a:extLst>
                <a:ext uri="{FF2B5EF4-FFF2-40B4-BE49-F238E27FC236}">
                  <a16:creationId xmlns:a16="http://schemas.microsoft.com/office/drawing/2014/main" id="{AA6A4CB3-1715-667B-CF26-362A58FB7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768"/>
              <a:ext cx="3348" cy="288"/>
              <a:chOff x="566" y="890"/>
              <a:chExt cx="3348" cy="288"/>
            </a:xfrm>
          </p:grpSpPr>
          <p:sp>
            <p:nvSpPr>
              <p:cNvPr id="105478" name="Text Box 6">
                <a:extLst>
                  <a:ext uri="{FF2B5EF4-FFF2-40B4-BE49-F238E27FC236}">
                    <a16:creationId xmlns:a16="http://schemas.microsoft.com/office/drawing/2014/main" id="{269D99E6-5DE4-397C-6A64-4CFB542F7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890"/>
                <a:ext cx="33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rgbClr val="FF0000"/>
                    </a:solidFill>
                    <a:ea typeface="楷体_GB2312" pitchFamily="49" charset="-122"/>
                  </a:rPr>
                  <a:t>解       </a:t>
                </a:r>
                <a:r>
                  <a:rPr lang="zh-CN" altLang="en-US">
                    <a:solidFill>
                      <a:schemeClr val="tx2"/>
                    </a:solidFill>
                    <a:ea typeface="楷体_GB2312" pitchFamily="49" charset="-122"/>
                  </a:rPr>
                  <a:t>可视为                          的正根</a:t>
                </a:r>
                <a:r>
                  <a:rPr lang="en-US" altLang="zh-CN">
                    <a:solidFill>
                      <a:schemeClr val="tx2"/>
                    </a:solidFill>
                    <a:ea typeface="楷体_GB2312" pitchFamily="49" charset="-122"/>
                  </a:rPr>
                  <a:t>, </a:t>
                </a:r>
                <a:r>
                  <a:rPr lang="zh-CN" altLang="en-US">
                    <a:solidFill>
                      <a:schemeClr val="tx2"/>
                    </a:solidFill>
                    <a:ea typeface="楷体_GB2312" pitchFamily="49" charset="-122"/>
                  </a:rPr>
                  <a:t>而</a:t>
                </a:r>
              </a:p>
            </p:txBody>
          </p:sp>
          <p:graphicFrame>
            <p:nvGraphicFramePr>
              <p:cNvPr id="105479" name="Object 7">
                <a:extLst>
                  <a:ext uri="{FF2B5EF4-FFF2-40B4-BE49-F238E27FC236}">
                    <a16:creationId xmlns:a16="http://schemas.microsoft.com/office/drawing/2014/main" id="{C2D4D3D4-7FDC-817E-0810-C9EE3E60B8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912"/>
              <a:ext cx="126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130040" imgH="228600" progId="Equation.DSMT4">
                      <p:embed/>
                    </p:oleObj>
                  </mc:Choice>
                  <mc:Fallback>
                    <p:oleObj name="Equation" r:id="rId9" imgW="113004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912"/>
                            <a:ext cx="126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480" name="Object 8">
                <a:extLst>
                  <a:ext uri="{FF2B5EF4-FFF2-40B4-BE49-F238E27FC236}">
                    <a16:creationId xmlns:a16="http://schemas.microsoft.com/office/drawing/2014/main" id="{F4FA12CE-A778-E01E-321F-DA4F012359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912"/>
              <a:ext cx="2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41200" imgH="215640" progId="Equation.DSMT4">
                      <p:embed/>
                    </p:oleObj>
                  </mc:Choice>
                  <mc:Fallback>
                    <p:oleObj name="Equation" r:id="rId7" imgW="241200" imgH="21564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912"/>
                            <a:ext cx="2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5482" name="Object 10">
              <a:extLst>
                <a:ext uri="{FF2B5EF4-FFF2-40B4-BE49-F238E27FC236}">
                  <a16:creationId xmlns:a16="http://schemas.microsoft.com/office/drawing/2014/main" id="{A3D2D194-B49D-047C-CAE3-FB539C5BA7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816"/>
            <a:ext cx="85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36560" imgH="203040" progId="Equation.DSMT4">
                    <p:embed/>
                  </p:oleObj>
                </mc:Choice>
                <mc:Fallback>
                  <p:oleObj name="Equation" r:id="rId11" imgW="73656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816"/>
                          <a:ext cx="85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3" name="Object 11">
            <a:extLst>
              <a:ext uri="{FF2B5EF4-FFF2-40B4-BE49-F238E27FC236}">
                <a16:creationId xmlns:a16="http://schemas.microsoft.com/office/drawing/2014/main" id="{B8BEBFE5-AB2F-9B12-9804-4F3EFADC3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2400300"/>
          <a:ext cx="55578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666880" imgH="457200" progId="Equation.DSMT4">
                  <p:embed/>
                </p:oleObj>
              </mc:Choice>
              <mc:Fallback>
                <p:oleObj name="Equation" r:id="rId13" imgW="266688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400300"/>
                        <a:ext cx="55578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>
            <a:extLst>
              <a:ext uri="{FF2B5EF4-FFF2-40B4-BE49-F238E27FC236}">
                <a16:creationId xmlns:a16="http://schemas.microsoft.com/office/drawing/2014/main" id="{9C3796BD-CE1A-FB40-68EF-7AAD50DD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46275"/>
            <a:ext cx="339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则</a:t>
            </a:r>
            <a:r>
              <a:rPr lang="en-US" altLang="zh-CN">
                <a:ea typeface="楷体_GB2312" pitchFamily="49" charset="-122"/>
              </a:rPr>
              <a:t>Newton</a:t>
            </a:r>
            <a:r>
              <a:rPr lang="zh-CN" altLang="en-US">
                <a:ea typeface="楷体_GB2312" pitchFamily="49" charset="-122"/>
              </a:rPr>
              <a:t>迭代公式为：</a:t>
            </a:r>
          </a:p>
        </p:txBody>
      </p:sp>
      <p:grpSp>
        <p:nvGrpSpPr>
          <p:cNvPr id="105490" name="Group 18">
            <a:extLst>
              <a:ext uri="{FF2B5EF4-FFF2-40B4-BE49-F238E27FC236}">
                <a16:creationId xmlns:a16="http://schemas.microsoft.com/office/drawing/2014/main" id="{4882B8E2-7779-4F82-26E5-EBEC5F0236E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284538"/>
            <a:ext cx="2955925" cy="500062"/>
            <a:chOff x="336" y="2064"/>
            <a:chExt cx="1862" cy="315"/>
          </a:xfrm>
        </p:grpSpPr>
        <p:sp>
          <p:nvSpPr>
            <p:cNvPr id="105485" name="Rectangle 13">
              <a:extLst>
                <a:ext uri="{FF2B5EF4-FFF2-40B4-BE49-F238E27FC236}">
                  <a16:creationId xmlns:a16="http://schemas.microsoft.com/office/drawing/2014/main" id="{1241C156-E36E-ADBB-4377-3ABADBD1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取初值</a:t>
              </a:r>
            </a:p>
          </p:txBody>
        </p:sp>
        <p:graphicFrame>
          <p:nvGraphicFramePr>
            <p:cNvPr id="105486" name="Object 14">
              <a:extLst>
                <a:ext uri="{FF2B5EF4-FFF2-40B4-BE49-F238E27FC236}">
                  <a16:creationId xmlns:a16="http://schemas.microsoft.com/office/drawing/2014/main" id="{6B08CC4D-5E66-4676-3F30-060652B796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73"/>
            <a:ext cx="53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19040" imgH="228600" progId="Equation.DSMT4">
                    <p:embed/>
                  </p:oleObj>
                </mc:Choice>
                <mc:Fallback>
                  <p:oleObj name="Equation" r:id="rId15" imgW="41904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73"/>
                          <a:ext cx="53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9" name="Rectangle 17">
              <a:extLst>
                <a:ext uri="{FF2B5EF4-FFF2-40B4-BE49-F238E27FC236}">
                  <a16:creationId xmlns:a16="http://schemas.microsoft.com/office/drawing/2014/main" id="{C7E86B61-DA3F-5010-CAAF-BEB51CF58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2091"/>
              <a:ext cx="7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楷体_GB2312" pitchFamily="49" charset="-122"/>
                </a:rPr>
                <a:t>,</a:t>
              </a:r>
              <a:r>
                <a:rPr lang="zh-CN" altLang="en-US">
                  <a:ea typeface="楷体_GB2312" pitchFamily="49" charset="-122"/>
                </a:rPr>
                <a:t>则得到</a:t>
              </a:r>
            </a:p>
          </p:txBody>
        </p:sp>
      </p:grpSp>
      <p:grpSp>
        <p:nvGrpSpPr>
          <p:cNvPr id="105519" name="Group 47">
            <a:extLst>
              <a:ext uri="{FF2B5EF4-FFF2-40B4-BE49-F238E27FC236}">
                <a16:creationId xmlns:a16="http://schemas.microsoft.com/office/drawing/2014/main" id="{007664D7-37A8-B288-E3A0-018015737002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3797300"/>
            <a:ext cx="2262188" cy="477838"/>
            <a:chOff x="912" y="2448"/>
            <a:chExt cx="1425" cy="301"/>
          </a:xfrm>
        </p:grpSpPr>
        <p:graphicFrame>
          <p:nvGraphicFramePr>
            <p:cNvPr id="105488" name="Object 16">
              <a:extLst>
                <a:ext uri="{FF2B5EF4-FFF2-40B4-BE49-F238E27FC236}">
                  <a16:creationId xmlns:a16="http://schemas.microsoft.com/office/drawing/2014/main" id="{4AD00A63-37D2-267D-2F4B-893A70087F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448"/>
            <a:ext cx="22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15640" progId="Equation.DSMT4">
                    <p:embed/>
                  </p:oleObj>
                </mc:Choice>
                <mc:Fallback>
                  <p:oleObj name="Equation" r:id="rId17" imgW="177480" imgH="215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48"/>
                          <a:ext cx="22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4" name="Rectangle 22">
              <a:extLst>
                <a:ext uri="{FF2B5EF4-FFF2-40B4-BE49-F238E27FC236}">
                  <a16:creationId xmlns:a16="http://schemas.microsoft.com/office/drawing/2014/main" id="{4A75AF3F-7108-6884-08F4-7473478C1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461"/>
              <a:ext cx="1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CC"/>
                  </a:solidFill>
                  <a:ea typeface="楷体_GB2312" pitchFamily="49" charset="-122"/>
                </a:rPr>
                <a:t>=1.500000000</a:t>
              </a:r>
            </a:p>
          </p:txBody>
        </p:sp>
      </p:grpSp>
      <p:grpSp>
        <p:nvGrpSpPr>
          <p:cNvPr id="105517" name="Group 45">
            <a:extLst>
              <a:ext uri="{FF2B5EF4-FFF2-40B4-BE49-F238E27FC236}">
                <a16:creationId xmlns:a16="http://schemas.microsoft.com/office/drawing/2014/main" id="{64B5FED9-C556-0CD0-0EB0-1A7836B67BA9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3811588"/>
            <a:ext cx="2260600" cy="457200"/>
            <a:chOff x="2536" y="2496"/>
            <a:chExt cx="1424" cy="288"/>
          </a:xfrm>
        </p:grpSpPr>
        <p:graphicFrame>
          <p:nvGraphicFramePr>
            <p:cNvPr id="105493" name="Object 21">
              <a:extLst>
                <a:ext uri="{FF2B5EF4-FFF2-40B4-BE49-F238E27FC236}">
                  <a16:creationId xmlns:a16="http://schemas.microsoft.com/office/drawing/2014/main" id="{94B80DA0-D4A7-7D51-514D-0A79FFEADF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6" y="2496"/>
            <a:ext cx="2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90440" imgH="215640" progId="Equation.DSMT4">
                    <p:embed/>
                  </p:oleObj>
                </mc:Choice>
                <mc:Fallback>
                  <p:oleObj name="Equation" r:id="rId19" imgW="190440" imgH="2156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496"/>
                          <a:ext cx="24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5" name="Rectangle 23">
              <a:extLst>
                <a:ext uri="{FF2B5EF4-FFF2-40B4-BE49-F238E27FC236}">
                  <a16:creationId xmlns:a16="http://schemas.microsoft.com/office/drawing/2014/main" id="{957CD59D-35B5-8E89-D66E-552C8DE2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496"/>
              <a:ext cx="1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99"/>
                  </a:solidFill>
                  <a:ea typeface="楷体_GB2312" pitchFamily="49" charset="-122"/>
                </a:rPr>
                <a:t>=1.416666667</a:t>
              </a:r>
            </a:p>
          </p:txBody>
        </p:sp>
      </p:grpSp>
      <p:grpSp>
        <p:nvGrpSpPr>
          <p:cNvPr id="105518" name="Group 46">
            <a:extLst>
              <a:ext uri="{FF2B5EF4-FFF2-40B4-BE49-F238E27FC236}">
                <a16:creationId xmlns:a16="http://schemas.microsoft.com/office/drawing/2014/main" id="{D24957BB-2762-992F-EB6B-911BF3A49C52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4421188"/>
            <a:ext cx="2260600" cy="457200"/>
            <a:chOff x="2536" y="2841"/>
            <a:chExt cx="1424" cy="288"/>
          </a:xfrm>
        </p:grpSpPr>
        <p:graphicFrame>
          <p:nvGraphicFramePr>
            <p:cNvPr id="105492" name="Object 20">
              <a:extLst>
                <a:ext uri="{FF2B5EF4-FFF2-40B4-BE49-F238E27FC236}">
                  <a16:creationId xmlns:a16="http://schemas.microsoft.com/office/drawing/2014/main" id="{BF0CF027-B94F-CC85-FEB4-D38CC38F4A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6" y="2841"/>
            <a:ext cx="2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90440" imgH="215640" progId="Equation.DSMT4">
                    <p:embed/>
                  </p:oleObj>
                </mc:Choice>
                <mc:Fallback>
                  <p:oleObj name="Equation" r:id="rId21" imgW="190440" imgH="2156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841"/>
                          <a:ext cx="24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6" name="Rectangle 24">
              <a:extLst>
                <a:ext uri="{FF2B5EF4-FFF2-40B4-BE49-F238E27FC236}">
                  <a16:creationId xmlns:a16="http://schemas.microsoft.com/office/drawing/2014/main" id="{73735CDB-FAC7-A9B7-86F8-7A3C66BAF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841"/>
              <a:ext cx="1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=1.414213562</a:t>
              </a:r>
            </a:p>
          </p:txBody>
        </p:sp>
      </p:grpSp>
      <p:grpSp>
        <p:nvGrpSpPr>
          <p:cNvPr id="105498" name="Group 26">
            <a:extLst>
              <a:ext uri="{FF2B5EF4-FFF2-40B4-BE49-F238E27FC236}">
                <a16:creationId xmlns:a16="http://schemas.microsoft.com/office/drawing/2014/main" id="{31E99B63-FD38-10DA-683E-4A5FADB281FA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4406900"/>
            <a:ext cx="2289175" cy="484188"/>
            <a:chOff x="895" y="2863"/>
            <a:chExt cx="1442" cy="305"/>
          </a:xfrm>
        </p:grpSpPr>
        <p:graphicFrame>
          <p:nvGraphicFramePr>
            <p:cNvPr id="105491" name="Object 19">
              <a:extLst>
                <a:ext uri="{FF2B5EF4-FFF2-40B4-BE49-F238E27FC236}">
                  <a16:creationId xmlns:a16="http://schemas.microsoft.com/office/drawing/2014/main" id="{DA2CB795-808E-6304-46E7-A778B27520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5" y="2863"/>
            <a:ext cx="24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90440" imgH="228600" progId="Equation.DSMT4">
                    <p:embed/>
                  </p:oleObj>
                </mc:Choice>
                <mc:Fallback>
                  <p:oleObj name="Equation" r:id="rId23" imgW="19044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2863"/>
                          <a:ext cx="24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7" name="Rectangle 25">
              <a:extLst>
                <a:ext uri="{FF2B5EF4-FFF2-40B4-BE49-F238E27FC236}">
                  <a16:creationId xmlns:a16="http://schemas.microsoft.com/office/drawing/2014/main" id="{EDFBB1BD-F288-84FE-25CC-23D9799A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66"/>
                  </a:solidFill>
                  <a:ea typeface="楷体_GB2312" pitchFamily="49" charset="-122"/>
                </a:rPr>
                <a:t>=1.414215686</a:t>
              </a:r>
            </a:p>
          </p:txBody>
        </p:sp>
      </p:grpSp>
      <p:grpSp>
        <p:nvGrpSpPr>
          <p:cNvPr id="105516" name="Group 44">
            <a:extLst>
              <a:ext uri="{FF2B5EF4-FFF2-40B4-BE49-F238E27FC236}">
                <a16:creationId xmlns:a16="http://schemas.microsoft.com/office/drawing/2014/main" id="{EFD08B02-C219-27C3-98C3-8A7A961AA480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4924425"/>
            <a:ext cx="5707062" cy="471488"/>
            <a:chOff x="725" y="3168"/>
            <a:chExt cx="3595" cy="297"/>
          </a:xfrm>
        </p:grpSpPr>
        <p:sp>
          <p:nvSpPr>
            <p:cNvPr id="105499" name="Rectangle 27">
              <a:extLst>
                <a:ext uri="{FF2B5EF4-FFF2-40B4-BE49-F238E27FC236}">
                  <a16:creationId xmlns:a16="http://schemas.microsoft.com/office/drawing/2014/main" id="{A5B67621-1E84-3CEF-EDB9-79E04927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3177"/>
              <a:ext cx="3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与精确根取十位有效数字完全相同。</a:t>
              </a:r>
            </a:p>
          </p:txBody>
        </p:sp>
        <p:graphicFrame>
          <p:nvGraphicFramePr>
            <p:cNvPr id="105500" name="Object 28">
              <a:extLst>
                <a:ext uri="{FF2B5EF4-FFF2-40B4-BE49-F238E27FC236}">
                  <a16:creationId xmlns:a16="http://schemas.microsoft.com/office/drawing/2014/main" id="{C599D7BC-D1F2-15D2-B2A5-FEC0170F7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5" y="3168"/>
            <a:ext cx="24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90440" imgH="215640" progId="Equation.DSMT4">
                    <p:embed/>
                  </p:oleObj>
                </mc:Choice>
                <mc:Fallback>
                  <p:oleObj name="Equation" r:id="rId21" imgW="190440" imgH="2156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3168"/>
                          <a:ext cx="24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01" name="Group 29">
            <a:extLst>
              <a:ext uri="{FF2B5EF4-FFF2-40B4-BE49-F238E27FC236}">
                <a16:creationId xmlns:a16="http://schemas.microsoft.com/office/drawing/2014/main" id="{4DF38A86-ACA3-D9DB-DFB6-DC87793C5E4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95313" y="4876800"/>
            <a:ext cx="533400" cy="533400"/>
            <a:chOff x="2787" y="2607"/>
            <a:chExt cx="649" cy="841"/>
          </a:xfrm>
        </p:grpSpPr>
        <p:sp>
          <p:nvSpPr>
            <p:cNvPr id="105502" name="Freeform 30">
              <a:extLst>
                <a:ext uri="{FF2B5EF4-FFF2-40B4-BE49-F238E27FC236}">
                  <a16:creationId xmlns:a16="http://schemas.microsoft.com/office/drawing/2014/main" id="{4CD17866-88B9-9048-9CCF-35F8A934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3" name="Freeform 31">
              <a:extLst>
                <a:ext uri="{FF2B5EF4-FFF2-40B4-BE49-F238E27FC236}">
                  <a16:creationId xmlns:a16="http://schemas.microsoft.com/office/drawing/2014/main" id="{2B0DDFFB-06BD-A54A-E4CE-7EAAD9173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607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4" name="Freeform 32">
              <a:extLst>
                <a:ext uri="{FF2B5EF4-FFF2-40B4-BE49-F238E27FC236}">
                  <a16:creationId xmlns:a16="http://schemas.microsoft.com/office/drawing/2014/main" id="{AAE8F93D-12D9-B4BF-AD05-8A15FC1CA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841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5" name="Freeform 33">
              <a:extLst>
                <a:ext uri="{FF2B5EF4-FFF2-40B4-BE49-F238E27FC236}">
                  <a16:creationId xmlns:a16="http://schemas.microsoft.com/office/drawing/2014/main" id="{3CB1EBDD-2464-1139-62C8-87F1CA284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1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6" name="Freeform 34">
              <a:extLst>
                <a:ext uri="{FF2B5EF4-FFF2-40B4-BE49-F238E27FC236}">
                  <a16:creationId xmlns:a16="http://schemas.microsoft.com/office/drawing/2014/main" id="{9E8BA033-54C1-25E2-E89D-964F8703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3099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7" name="Freeform 35">
              <a:extLst>
                <a:ext uri="{FF2B5EF4-FFF2-40B4-BE49-F238E27FC236}">
                  <a16:creationId xmlns:a16="http://schemas.microsoft.com/office/drawing/2014/main" id="{69AA98CA-67F5-7C37-E66A-E2E9C78EF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5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8" name="Freeform 36">
              <a:extLst>
                <a:ext uri="{FF2B5EF4-FFF2-40B4-BE49-F238E27FC236}">
                  <a16:creationId xmlns:a16="http://schemas.microsoft.com/office/drawing/2014/main" id="{1BEEE65D-E9CD-33BD-98DD-DC50230DA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5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9" name="Freeform 37">
              <a:extLst>
                <a:ext uri="{FF2B5EF4-FFF2-40B4-BE49-F238E27FC236}">
                  <a16:creationId xmlns:a16="http://schemas.microsoft.com/office/drawing/2014/main" id="{840A7344-3D24-606F-C040-E8CD9A35E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045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0" name="Freeform 38">
              <a:extLst>
                <a:ext uri="{FF2B5EF4-FFF2-40B4-BE49-F238E27FC236}">
                  <a16:creationId xmlns:a16="http://schemas.microsoft.com/office/drawing/2014/main" id="{388675DD-DAE0-6E5A-9D55-F5DD4C7B9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1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1" name="Freeform 39">
              <a:extLst>
                <a:ext uri="{FF2B5EF4-FFF2-40B4-BE49-F238E27FC236}">
                  <a16:creationId xmlns:a16="http://schemas.microsoft.com/office/drawing/2014/main" id="{94C90B5E-48F9-F359-2F2C-972E0867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2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2" name="Freeform 40">
              <a:extLst>
                <a:ext uri="{FF2B5EF4-FFF2-40B4-BE49-F238E27FC236}">
                  <a16:creationId xmlns:a16="http://schemas.microsoft.com/office/drawing/2014/main" id="{2BFF529D-7A20-A22B-09EC-AA52F08B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29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3" name="Freeform 41">
              <a:extLst>
                <a:ext uri="{FF2B5EF4-FFF2-40B4-BE49-F238E27FC236}">
                  <a16:creationId xmlns:a16="http://schemas.microsoft.com/office/drawing/2014/main" id="{3886FFDA-4D6E-9319-3740-ACD959A9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3376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4" name="Freeform 42">
              <a:extLst>
                <a:ext uri="{FF2B5EF4-FFF2-40B4-BE49-F238E27FC236}">
                  <a16:creationId xmlns:a16="http://schemas.microsoft.com/office/drawing/2014/main" id="{AF773714-2278-A5EF-9DB8-EC9892140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256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5" name="Freeform 43">
              <a:extLst>
                <a:ext uri="{FF2B5EF4-FFF2-40B4-BE49-F238E27FC236}">
                  <a16:creationId xmlns:a16="http://schemas.microsoft.com/office/drawing/2014/main" id="{0C9F457C-98BB-EE5C-C23B-AB3D85AE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40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520" name="Rectangle 48">
            <a:extLst>
              <a:ext uri="{FF2B5EF4-FFF2-40B4-BE49-F238E27FC236}">
                <a16:creationId xmlns:a16="http://schemas.microsoft.com/office/drawing/2014/main" id="{34A583A7-17B8-61F4-26BA-069D86C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F34ADF-170E-3D7B-B5D5-8A7482F6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sp>
        <p:nvSpPr>
          <p:cNvPr id="64515" name="AutoShape 3">
            <a:extLst>
              <a:ext uri="{FF2B5EF4-FFF2-40B4-BE49-F238E27FC236}">
                <a16:creationId xmlns:a16="http://schemas.microsoft.com/office/drawing/2014/main" id="{4523EFD6-3A86-AFE0-C6D4-C7C9349A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7947025" cy="685800"/>
          </a:xfrm>
          <a:prstGeom prst="roundRect">
            <a:avLst>
              <a:gd name="adj" fmla="val 1666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</a:t>
            </a:r>
            <a:r>
              <a:rPr kumimoji="1" lang="en-US" altLang="zh-CN">
                <a:ea typeface="楷体_GB2312" pitchFamily="49" charset="-122"/>
              </a:rPr>
              <a:t>Newton’s Method </a:t>
            </a:r>
            <a:r>
              <a:rPr kumimoji="1" lang="zh-CN" altLang="en-US">
                <a:ea typeface="楷体_GB2312" pitchFamily="49" charset="-122"/>
              </a:rPr>
              <a:t>收敛性依赖于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的选取。</a:t>
            </a:r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id="{7B92467B-A7DA-68DF-4279-AAB3F3AC6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352800"/>
            <a:ext cx="7620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20" name="Group 8">
            <a:extLst>
              <a:ext uri="{FF2B5EF4-FFF2-40B4-BE49-F238E27FC236}">
                <a16:creationId xmlns:a16="http://schemas.microsoft.com/office/drawing/2014/main" id="{0277186F-BF18-6DFD-6279-DDA3BDCCF30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97100"/>
            <a:ext cx="6781800" cy="2298700"/>
            <a:chOff x="720" y="1384"/>
            <a:chExt cx="4272" cy="1448"/>
          </a:xfrm>
        </p:grpSpPr>
        <p:sp>
          <p:nvSpPr>
            <p:cNvPr id="64517" name="Freeform 5">
              <a:extLst>
                <a:ext uri="{FF2B5EF4-FFF2-40B4-BE49-F238E27FC236}">
                  <a16:creationId xmlns:a16="http://schemas.microsoft.com/office/drawing/2014/main" id="{425578AB-5CB5-A093-FCC9-6673A2294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11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8" name="Freeform 6">
              <a:extLst>
                <a:ext uri="{FF2B5EF4-FFF2-40B4-BE49-F238E27FC236}">
                  <a16:creationId xmlns:a16="http://schemas.microsoft.com/office/drawing/2014/main" id="{9A8B68EB-CF03-29FA-355D-483D1EF4732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920" y="139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9" name="Freeform 7">
              <a:extLst>
                <a:ext uri="{FF2B5EF4-FFF2-40B4-BE49-F238E27FC236}">
                  <a16:creationId xmlns:a16="http://schemas.microsoft.com/office/drawing/2014/main" id="{4C8D2D79-83F7-9EE0-AD7E-FDA9DC09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384"/>
              <a:ext cx="1872" cy="680"/>
            </a:xfrm>
            <a:custGeom>
              <a:avLst/>
              <a:gdLst>
                <a:gd name="T0" fmla="*/ 0 w 1872"/>
                <a:gd name="T1" fmla="*/ 8 h 680"/>
                <a:gd name="T2" fmla="*/ 144 w 1872"/>
                <a:gd name="T3" fmla="*/ 8 h 680"/>
                <a:gd name="T4" fmla="*/ 432 w 1872"/>
                <a:gd name="T5" fmla="*/ 56 h 680"/>
                <a:gd name="T6" fmla="*/ 768 w 1872"/>
                <a:gd name="T7" fmla="*/ 296 h 680"/>
                <a:gd name="T8" fmla="*/ 1056 w 1872"/>
                <a:gd name="T9" fmla="*/ 536 h 680"/>
                <a:gd name="T10" fmla="*/ 1296 w 1872"/>
                <a:gd name="T11" fmla="*/ 632 h 680"/>
                <a:gd name="T12" fmla="*/ 1872 w 1872"/>
                <a:gd name="T13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680">
                  <a:moveTo>
                    <a:pt x="0" y="8"/>
                  </a:moveTo>
                  <a:cubicBezTo>
                    <a:pt x="36" y="4"/>
                    <a:pt x="72" y="0"/>
                    <a:pt x="144" y="8"/>
                  </a:cubicBezTo>
                  <a:cubicBezTo>
                    <a:pt x="216" y="16"/>
                    <a:pt x="328" y="8"/>
                    <a:pt x="432" y="56"/>
                  </a:cubicBezTo>
                  <a:cubicBezTo>
                    <a:pt x="536" y="104"/>
                    <a:pt x="664" y="216"/>
                    <a:pt x="768" y="296"/>
                  </a:cubicBezTo>
                  <a:cubicBezTo>
                    <a:pt x="872" y="376"/>
                    <a:pt x="968" y="480"/>
                    <a:pt x="1056" y="536"/>
                  </a:cubicBezTo>
                  <a:cubicBezTo>
                    <a:pt x="1144" y="592"/>
                    <a:pt x="1160" y="608"/>
                    <a:pt x="1296" y="632"/>
                  </a:cubicBezTo>
                  <a:cubicBezTo>
                    <a:pt x="1432" y="656"/>
                    <a:pt x="1652" y="668"/>
                    <a:pt x="1872" y="6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21" name="Text Box 9">
            <a:extLst>
              <a:ext uri="{FF2B5EF4-FFF2-40B4-BE49-F238E27FC236}">
                <a16:creationId xmlns:a16="http://schemas.microsoft.com/office/drawing/2014/main" id="{E73CBF4F-AF17-3DF3-CB9F-7A13F2016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</a:rPr>
              <a:t>x</a:t>
            </a:r>
            <a:r>
              <a:rPr lang="en-US" altLang="zh-CN">
                <a:solidFill>
                  <a:srgbClr val="FF3300"/>
                </a:solidFill>
              </a:rPr>
              <a:t>*</a:t>
            </a:r>
            <a:endParaRPr lang="en-US" altLang="zh-CN" i="1">
              <a:solidFill>
                <a:srgbClr val="FF3300"/>
              </a:solidFill>
            </a:endParaRPr>
          </a:p>
        </p:txBody>
      </p:sp>
      <p:grpSp>
        <p:nvGrpSpPr>
          <p:cNvPr id="64548" name="Group 36">
            <a:extLst>
              <a:ext uri="{FF2B5EF4-FFF2-40B4-BE49-F238E27FC236}">
                <a16:creationId xmlns:a16="http://schemas.microsoft.com/office/drawing/2014/main" id="{9E4C0FCE-FF80-9A7D-815C-AD1479F8388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457200" cy="1335088"/>
            <a:chOff x="1344" y="1824"/>
            <a:chExt cx="288" cy="841"/>
          </a:xfrm>
        </p:grpSpPr>
        <p:sp>
          <p:nvSpPr>
            <p:cNvPr id="64522" name="Text Box 10">
              <a:extLst>
                <a:ext uri="{FF2B5EF4-FFF2-40B4-BE49-F238E27FC236}">
                  <a16:creationId xmlns:a16="http://schemas.microsoft.com/office/drawing/2014/main" id="{403421DF-CD00-2CD5-D11B-2E8A3FAE1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008000"/>
                  </a:solidFill>
                </a:rPr>
                <a:t>x</a:t>
              </a:r>
              <a:r>
                <a:rPr lang="en-US" altLang="zh-CN" baseline="-25000">
                  <a:solidFill>
                    <a:srgbClr val="008000"/>
                  </a:solidFill>
                </a:rPr>
                <a:t>0</a:t>
              </a:r>
              <a:endParaRPr lang="en-US" altLang="zh-CN" i="1">
                <a:solidFill>
                  <a:srgbClr val="008000"/>
                </a:solidFill>
              </a:endParaRPr>
            </a:p>
          </p:txBody>
        </p:sp>
        <p:sp>
          <p:nvSpPr>
            <p:cNvPr id="64523" name="Line 11">
              <a:extLst>
                <a:ext uri="{FF2B5EF4-FFF2-40B4-BE49-F238E27FC236}">
                  <a16:creationId xmlns:a16="http://schemas.microsoft.com/office/drawing/2014/main" id="{0CADFE3C-5909-7C73-09A2-E57C5ED9A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0" cy="55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26" name="Line 14">
            <a:extLst>
              <a:ext uri="{FF2B5EF4-FFF2-40B4-BE49-F238E27FC236}">
                <a16:creationId xmlns:a16="http://schemas.microsoft.com/office/drawing/2014/main" id="{5468A962-FCDB-71B3-6614-CCC0A2E36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352800"/>
            <a:ext cx="1295400" cy="877888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8922D813-1E8C-4834-410D-BAE8D1E55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667000"/>
            <a:ext cx="0" cy="6858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Line 16">
            <a:extLst>
              <a:ext uri="{FF2B5EF4-FFF2-40B4-BE49-F238E27FC236}">
                <a16:creationId xmlns:a16="http://schemas.microsoft.com/office/drawing/2014/main" id="{1665AA12-73AD-5AF6-885A-7FF0D00C2A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7513" y="2667000"/>
            <a:ext cx="609600" cy="685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DCAAD520-2A2C-5E56-7DFF-938CE054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64534" name="Group 22">
            <a:extLst>
              <a:ext uri="{FF2B5EF4-FFF2-40B4-BE49-F238E27FC236}">
                <a16:creationId xmlns:a16="http://schemas.microsoft.com/office/drawing/2014/main" id="{06142CD3-E602-9CA3-9493-DA6123D3D60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95600"/>
            <a:ext cx="457200" cy="1600200"/>
            <a:chOff x="768" y="1824"/>
            <a:chExt cx="288" cy="1008"/>
          </a:xfrm>
        </p:grpSpPr>
        <p:sp>
          <p:nvSpPr>
            <p:cNvPr id="64532" name="Text Box 20">
              <a:extLst>
                <a:ext uri="{FF2B5EF4-FFF2-40B4-BE49-F238E27FC236}">
                  <a16:creationId xmlns:a16="http://schemas.microsoft.com/office/drawing/2014/main" id="{F5938168-0D5E-FB37-69A3-636E035E8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64533" name="Line 21">
              <a:extLst>
                <a:ext uri="{FF2B5EF4-FFF2-40B4-BE49-F238E27FC236}">
                  <a16:creationId xmlns:a16="http://schemas.microsoft.com/office/drawing/2014/main" id="{2736B78E-F028-265B-A5B0-DA05D8D7E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12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35" name="Line 23">
            <a:extLst>
              <a:ext uri="{FF2B5EF4-FFF2-40B4-BE49-F238E27FC236}">
                <a16:creationId xmlns:a16="http://schemas.microsoft.com/office/drawing/2014/main" id="{085D61A9-659A-88E9-07F8-A6EBEBCAD6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352800"/>
            <a:ext cx="67056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7D347676-EFF8-4DF4-9876-0ABFA93CB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sym typeface="Wingdings" panose="05000000000000000000" pitchFamily="2" charset="2"/>
              </a:rPr>
              <a:t>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64549" name="Group 37">
            <a:extLst>
              <a:ext uri="{FF2B5EF4-FFF2-40B4-BE49-F238E27FC236}">
                <a16:creationId xmlns:a16="http://schemas.microsoft.com/office/drawing/2014/main" id="{BFCAD4C3-60B5-FD9D-8CDD-3D5840C8FE5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95600"/>
            <a:ext cx="457200" cy="1482725"/>
            <a:chOff x="1104" y="1824"/>
            <a:chExt cx="288" cy="934"/>
          </a:xfrm>
        </p:grpSpPr>
        <p:sp>
          <p:nvSpPr>
            <p:cNvPr id="64538" name="Text Box 26">
              <a:extLst>
                <a:ext uri="{FF2B5EF4-FFF2-40B4-BE49-F238E27FC236}">
                  <a16:creationId xmlns:a16="http://schemas.microsoft.com/office/drawing/2014/main" id="{11C0D82F-3EAC-4A16-9E64-FBB9771F4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r>
                <a:rPr lang="en-US" altLang="zh-CN" baseline="-25000">
                  <a:solidFill>
                    <a:schemeClr val="accent2"/>
                  </a:solidFill>
                </a:rPr>
                <a:t>0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64539" name="Line 27">
              <a:extLst>
                <a:ext uri="{FF2B5EF4-FFF2-40B4-BE49-F238E27FC236}">
                  <a16:creationId xmlns:a16="http://schemas.microsoft.com/office/drawing/2014/main" id="{D63A04F6-1E00-8E04-B0A2-0325662E2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0" cy="6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44" name="Line 32">
            <a:extLst>
              <a:ext uri="{FF2B5EF4-FFF2-40B4-BE49-F238E27FC236}">
                <a16:creationId xmlns:a16="http://schemas.microsoft.com/office/drawing/2014/main" id="{DC013DC7-BDC7-8443-EC47-5A59B1597B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349625"/>
            <a:ext cx="2403475" cy="104298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5" name="Line 33">
            <a:extLst>
              <a:ext uri="{FF2B5EF4-FFF2-40B4-BE49-F238E27FC236}">
                <a16:creationId xmlns:a16="http://schemas.microsoft.com/office/drawing/2014/main" id="{4B810365-4A96-8BDE-00B2-8FDC85B79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270125"/>
            <a:ext cx="2403475" cy="106203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Line 34">
            <a:extLst>
              <a:ext uri="{FF2B5EF4-FFF2-40B4-BE49-F238E27FC236}">
                <a16:creationId xmlns:a16="http://schemas.microsoft.com/office/drawing/2014/main" id="{559A1E6E-9D9B-B064-AD8E-76DAAA9A1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2286000"/>
            <a:ext cx="0" cy="10668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51" name="Group 39">
            <a:extLst>
              <a:ext uri="{FF2B5EF4-FFF2-40B4-BE49-F238E27FC236}">
                <a16:creationId xmlns:a16="http://schemas.microsoft.com/office/drawing/2014/main" id="{6E5706C0-EF37-E9D5-0A06-FCCB9CA9677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1095375" cy="946150"/>
            <a:chOff x="2430" y="438"/>
            <a:chExt cx="878" cy="878"/>
          </a:xfrm>
        </p:grpSpPr>
        <p:grpSp>
          <p:nvGrpSpPr>
            <p:cNvPr id="64552" name="Group 40">
              <a:extLst>
                <a:ext uri="{FF2B5EF4-FFF2-40B4-BE49-F238E27FC236}">
                  <a16:creationId xmlns:a16="http://schemas.microsoft.com/office/drawing/2014/main" id="{013F46D8-D463-0E09-8585-C514AC96A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1" y="979"/>
              <a:ext cx="417" cy="107"/>
              <a:chOff x="2661" y="979"/>
              <a:chExt cx="417" cy="107"/>
            </a:xfrm>
          </p:grpSpPr>
          <p:sp>
            <p:nvSpPr>
              <p:cNvPr id="64553" name="Freeform 41">
                <a:extLst>
                  <a:ext uri="{FF2B5EF4-FFF2-40B4-BE49-F238E27FC236}">
                    <a16:creationId xmlns:a16="http://schemas.microsoft.com/office/drawing/2014/main" id="{04050B0A-C70D-3812-11CD-E16C3812E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" y="979"/>
                <a:ext cx="37" cy="107"/>
              </a:xfrm>
              <a:custGeom>
                <a:avLst/>
                <a:gdLst>
                  <a:gd name="T0" fmla="*/ 1 w 37"/>
                  <a:gd name="T1" fmla="*/ 7 h 107"/>
                  <a:gd name="T2" fmla="*/ 15 w 37"/>
                  <a:gd name="T3" fmla="*/ 1 h 107"/>
                  <a:gd name="T4" fmla="*/ 22 w 37"/>
                  <a:gd name="T5" fmla="*/ 0 h 107"/>
                  <a:gd name="T6" fmla="*/ 27 w 37"/>
                  <a:gd name="T7" fmla="*/ 0 h 107"/>
                  <a:gd name="T8" fmla="*/ 30 w 37"/>
                  <a:gd name="T9" fmla="*/ 1 h 107"/>
                  <a:gd name="T10" fmla="*/ 33 w 37"/>
                  <a:gd name="T11" fmla="*/ 3 h 107"/>
                  <a:gd name="T12" fmla="*/ 36 w 37"/>
                  <a:gd name="T13" fmla="*/ 9 h 107"/>
                  <a:gd name="T14" fmla="*/ 37 w 37"/>
                  <a:gd name="T15" fmla="*/ 15 h 107"/>
                  <a:gd name="T16" fmla="*/ 36 w 37"/>
                  <a:gd name="T17" fmla="*/ 23 h 107"/>
                  <a:gd name="T18" fmla="*/ 35 w 37"/>
                  <a:gd name="T19" fmla="*/ 29 h 107"/>
                  <a:gd name="T20" fmla="*/ 31 w 37"/>
                  <a:gd name="T21" fmla="*/ 36 h 107"/>
                  <a:gd name="T22" fmla="*/ 28 w 37"/>
                  <a:gd name="T23" fmla="*/ 41 h 107"/>
                  <a:gd name="T24" fmla="*/ 24 w 37"/>
                  <a:gd name="T25" fmla="*/ 46 h 107"/>
                  <a:gd name="T26" fmla="*/ 22 w 37"/>
                  <a:gd name="T27" fmla="*/ 53 h 107"/>
                  <a:gd name="T28" fmla="*/ 22 w 37"/>
                  <a:gd name="T29" fmla="*/ 58 h 107"/>
                  <a:gd name="T30" fmla="*/ 22 w 37"/>
                  <a:gd name="T31" fmla="*/ 68 h 107"/>
                  <a:gd name="T32" fmla="*/ 22 w 37"/>
                  <a:gd name="T33" fmla="*/ 76 h 107"/>
                  <a:gd name="T34" fmla="*/ 23 w 37"/>
                  <a:gd name="T35" fmla="*/ 83 h 107"/>
                  <a:gd name="T36" fmla="*/ 22 w 37"/>
                  <a:gd name="T37" fmla="*/ 89 h 107"/>
                  <a:gd name="T38" fmla="*/ 19 w 37"/>
                  <a:gd name="T39" fmla="*/ 96 h 107"/>
                  <a:gd name="T40" fmla="*/ 15 w 37"/>
                  <a:gd name="T41" fmla="*/ 100 h 107"/>
                  <a:gd name="T42" fmla="*/ 9 w 37"/>
                  <a:gd name="T43" fmla="*/ 104 h 107"/>
                  <a:gd name="T44" fmla="*/ 0 w 37"/>
                  <a:gd name="T45" fmla="*/ 107 h 107"/>
                  <a:gd name="T46" fmla="*/ 1 w 37"/>
                  <a:gd name="T4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" h="107">
                    <a:moveTo>
                      <a:pt x="1" y="7"/>
                    </a:moveTo>
                    <a:lnTo>
                      <a:pt x="15" y="1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6" y="9"/>
                    </a:lnTo>
                    <a:lnTo>
                      <a:pt x="37" y="15"/>
                    </a:lnTo>
                    <a:lnTo>
                      <a:pt x="36" y="23"/>
                    </a:lnTo>
                    <a:lnTo>
                      <a:pt x="35" y="29"/>
                    </a:lnTo>
                    <a:lnTo>
                      <a:pt x="31" y="36"/>
                    </a:lnTo>
                    <a:lnTo>
                      <a:pt x="28" y="41"/>
                    </a:lnTo>
                    <a:lnTo>
                      <a:pt x="24" y="46"/>
                    </a:lnTo>
                    <a:lnTo>
                      <a:pt x="22" y="53"/>
                    </a:lnTo>
                    <a:lnTo>
                      <a:pt x="22" y="58"/>
                    </a:lnTo>
                    <a:lnTo>
                      <a:pt x="22" y="68"/>
                    </a:lnTo>
                    <a:lnTo>
                      <a:pt x="22" y="76"/>
                    </a:lnTo>
                    <a:lnTo>
                      <a:pt x="23" y="83"/>
                    </a:lnTo>
                    <a:lnTo>
                      <a:pt x="22" y="89"/>
                    </a:lnTo>
                    <a:lnTo>
                      <a:pt x="19" y="96"/>
                    </a:lnTo>
                    <a:lnTo>
                      <a:pt x="15" y="100"/>
                    </a:lnTo>
                    <a:lnTo>
                      <a:pt x="9" y="104"/>
                    </a:lnTo>
                    <a:lnTo>
                      <a:pt x="0" y="10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4" name="Freeform 42">
                <a:extLst>
                  <a:ext uri="{FF2B5EF4-FFF2-40B4-BE49-F238E27FC236}">
                    <a16:creationId xmlns:a16="http://schemas.microsoft.com/office/drawing/2014/main" id="{75431018-3DC5-0967-F790-8A8E91EE2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979"/>
                <a:ext cx="36" cy="107"/>
              </a:xfrm>
              <a:custGeom>
                <a:avLst/>
                <a:gdLst>
                  <a:gd name="T0" fmla="*/ 36 w 36"/>
                  <a:gd name="T1" fmla="*/ 7 h 107"/>
                  <a:gd name="T2" fmla="*/ 21 w 36"/>
                  <a:gd name="T3" fmla="*/ 1 h 107"/>
                  <a:gd name="T4" fmla="*/ 15 w 36"/>
                  <a:gd name="T5" fmla="*/ 0 h 107"/>
                  <a:gd name="T6" fmla="*/ 9 w 36"/>
                  <a:gd name="T7" fmla="*/ 0 h 107"/>
                  <a:gd name="T8" fmla="*/ 6 w 36"/>
                  <a:gd name="T9" fmla="*/ 1 h 107"/>
                  <a:gd name="T10" fmla="*/ 3 w 36"/>
                  <a:gd name="T11" fmla="*/ 3 h 107"/>
                  <a:gd name="T12" fmla="*/ 1 w 36"/>
                  <a:gd name="T13" fmla="*/ 9 h 107"/>
                  <a:gd name="T14" fmla="*/ 0 w 36"/>
                  <a:gd name="T15" fmla="*/ 15 h 107"/>
                  <a:gd name="T16" fmla="*/ 0 w 36"/>
                  <a:gd name="T17" fmla="*/ 23 h 107"/>
                  <a:gd name="T18" fmla="*/ 1 w 36"/>
                  <a:gd name="T19" fmla="*/ 29 h 107"/>
                  <a:gd name="T20" fmla="*/ 5 w 36"/>
                  <a:gd name="T21" fmla="*/ 36 h 107"/>
                  <a:gd name="T22" fmla="*/ 9 w 36"/>
                  <a:gd name="T23" fmla="*/ 41 h 107"/>
                  <a:gd name="T24" fmla="*/ 12 w 36"/>
                  <a:gd name="T25" fmla="*/ 46 h 107"/>
                  <a:gd name="T26" fmla="*/ 14 w 36"/>
                  <a:gd name="T27" fmla="*/ 53 h 107"/>
                  <a:gd name="T28" fmla="*/ 15 w 36"/>
                  <a:gd name="T29" fmla="*/ 58 h 107"/>
                  <a:gd name="T30" fmla="*/ 14 w 36"/>
                  <a:gd name="T31" fmla="*/ 68 h 107"/>
                  <a:gd name="T32" fmla="*/ 14 w 36"/>
                  <a:gd name="T33" fmla="*/ 76 h 107"/>
                  <a:gd name="T34" fmla="*/ 13 w 36"/>
                  <a:gd name="T35" fmla="*/ 83 h 107"/>
                  <a:gd name="T36" fmla="*/ 14 w 36"/>
                  <a:gd name="T37" fmla="*/ 89 h 107"/>
                  <a:gd name="T38" fmla="*/ 17 w 36"/>
                  <a:gd name="T39" fmla="*/ 96 h 107"/>
                  <a:gd name="T40" fmla="*/ 21 w 36"/>
                  <a:gd name="T41" fmla="*/ 100 h 107"/>
                  <a:gd name="T42" fmla="*/ 27 w 36"/>
                  <a:gd name="T43" fmla="*/ 104 h 107"/>
                  <a:gd name="T44" fmla="*/ 36 w 36"/>
                  <a:gd name="T45" fmla="*/ 107 h 107"/>
                  <a:gd name="T46" fmla="*/ 36 w 36"/>
                  <a:gd name="T4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107">
                    <a:moveTo>
                      <a:pt x="36" y="7"/>
                    </a:moveTo>
                    <a:lnTo>
                      <a:pt x="21" y="1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2" y="46"/>
                    </a:lnTo>
                    <a:lnTo>
                      <a:pt x="14" y="53"/>
                    </a:lnTo>
                    <a:lnTo>
                      <a:pt x="15" y="58"/>
                    </a:lnTo>
                    <a:lnTo>
                      <a:pt x="14" y="68"/>
                    </a:lnTo>
                    <a:lnTo>
                      <a:pt x="14" y="76"/>
                    </a:lnTo>
                    <a:lnTo>
                      <a:pt x="13" y="83"/>
                    </a:lnTo>
                    <a:lnTo>
                      <a:pt x="14" y="89"/>
                    </a:lnTo>
                    <a:lnTo>
                      <a:pt x="17" y="96"/>
                    </a:lnTo>
                    <a:lnTo>
                      <a:pt x="21" y="100"/>
                    </a:lnTo>
                    <a:lnTo>
                      <a:pt x="27" y="104"/>
                    </a:lnTo>
                    <a:lnTo>
                      <a:pt x="36" y="107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55" name="Freeform 43">
              <a:extLst>
                <a:ext uri="{FF2B5EF4-FFF2-40B4-BE49-F238E27FC236}">
                  <a16:creationId xmlns:a16="http://schemas.microsoft.com/office/drawing/2014/main" id="{70ECD753-8C4C-76E0-F7EA-C80827B44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781"/>
              <a:ext cx="364" cy="535"/>
            </a:xfrm>
            <a:custGeom>
              <a:avLst/>
              <a:gdLst>
                <a:gd name="T0" fmla="*/ 24 w 364"/>
                <a:gd name="T1" fmla="*/ 109 h 535"/>
                <a:gd name="T2" fmla="*/ 9 w 364"/>
                <a:gd name="T3" fmla="*/ 156 h 535"/>
                <a:gd name="T4" fmla="*/ 2 w 364"/>
                <a:gd name="T5" fmla="*/ 217 h 535"/>
                <a:gd name="T6" fmla="*/ 0 w 364"/>
                <a:gd name="T7" fmla="*/ 275 h 535"/>
                <a:gd name="T8" fmla="*/ 2 w 364"/>
                <a:gd name="T9" fmla="*/ 340 h 535"/>
                <a:gd name="T10" fmla="*/ 11 w 364"/>
                <a:gd name="T11" fmla="*/ 390 h 535"/>
                <a:gd name="T12" fmla="*/ 32 w 364"/>
                <a:gd name="T13" fmla="*/ 435 h 535"/>
                <a:gd name="T14" fmla="*/ 60 w 364"/>
                <a:gd name="T15" fmla="*/ 472 h 535"/>
                <a:gd name="T16" fmla="*/ 99 w 364"/>
                <a:gd name="T17" fmla="*/ 506 h 535"/>
                <a:gd name="T18" fmla="*/ 141 w 364"/>
                <a:gd name="T19" fmla="*/ 526 h 535"/>
                <a:gd name="T20" fmla="*/ 164 w 364"/>
                <a:gd name="T21" fmla="*/ 534 h 535"/>
                <a:gd name="T22" fmla="*/ 191 w 364"/>
                <a:gd name="T23" fmla="*/ 534 h 535"/>
                <a:gd name="T24" fmla="*/ 223 w 364"/>
                <a:gd name="T25" fmla="*/ 527 h 535"/>
                <a:gd name="T26" fmla="*/ 252 w 364"/>
                <a:gd name="T27" fmla="*/ 514 h 535"/>
                <a:gd name="T28" fmla="*/ 280 w 364"/>
                <a:gd name="T29" fmla="*/ 494 h 535"/>
                <a:gd name="T30" fmla="*/ 304 w 364"/>
                <a:gd name="T31" fmla="*/ 470 h 535"/>
                <a:gd name="T32" fmla="*/ 326 w 364"/>
                <a:gd name="T33" fmla="*/ 443 h 535"/>
                <a:gd name="T34" fmla="*/ 342 w 364"/>
                <a:gd name="T35" fmla="*/ 418 h 535"/>
                <a:gd name="T36" fmla="*/ 350 w 364"/>
                <a:gd name="T37" fmla="*/ 398 h 535"/>
                <a:gd name="T38" fmla="*/ 358 w 364"/>
                <a:gd name="T39" fmla="*/ 367 h 535"/>
                <a:gd name="T40" fmla="*/ 363 w 364"/>
                <a:gd name="T41" fmla="*/ 327 h 535"/>
                <a:gd name="T42" fmla="*/ 364 w 364"/>
                <a:gd name="T43" fmla="*/ 287 h 535"/>
                <a:gd name="T44" fmla="*/ 362 w 364"/>
                <a:gd name="T45" fmla="*/ 238 h 535"/>
                <a:gd name="T46" fmla="*/ 359 w 364"/>
                <a:gd name="T47" fmla="*/ 195 h 535"/>
                <a:gd name="T48" fmla="*/ 355 w 364"/>
                <a:gd name="T49" fmla="*/ 159 h 535"/>
                <a:gd name="T50" fmla="*/ 347 w 364"/>
                <a:gd name="T51" fmla="*/ 128 h 535"/>
                <a:gd name="T52" fmla="*/ 337 w 364"/>
                <a:gd name="T53" fmla="*/ 105 h 535"/>
                <a:gd name="T54" fmla="*/ 323 w 364"/>
                <a:gd name="T55" fmla="*/ 80 h 535"/>
                <a:gd name="T56" fmla="*/ 308 w 364"/>
                <a:gd name="T57" fmla="*/ 61 h 535"/>
                <a:gd name="T58" fmla="*/ 289 w 364"/>
                <a:gd name="T59" fmla="*/ 43 h 535"/>
                <a:gd name="T60" fmla="*/ 266 w 364"/>
                <a:gd name="T61" fmla="*/ 27 h 535"/>
                <a:gd name="T62" fmla="*/ 237 w 364"/>
                <a:gd name="T63" fmla="*/ 12 h 535"/>
                <a:gd name="T64" fmla="*/ 201 w 364"/>
                <a:gd name="T65" fmla="*/ 3 h 535"/>
                <a:gd name="T66" fmla="*/ 155 w 364"/>
                <a:gd name="T67" fmla="*/ 3 h 535"/>
                <a:gd name="T68" fmla="*/ 108 w 364"/>
                <a:gd name="T69" fmla="*/ 20 h 535"/>
                <a:gd name="T70" fmla="*/ 69 w 364"/>
                <a:gd name="T71" fmla="*/ 46 h 535"/>
                <a:gd name="T72" fmla="*/ 36 w 364"/>
                <a:gd name="T73" fmla="*/ 86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4" h="535">
                  <a:moveTo>
                    <a:pt x="36" y="86"/>
                  </a:moveTo>
                  <a:lnTo>
                    <a:pt x="24" y="109"/>
                  </a:lnTo>
                  <a:lnTo>
                    <a:pt x="15" y="133"/>
                  </a:lnTo>
                  <a:lnTo>
                    <a:pt x="9" y="156"/>
                  </a:lnTo>
                  <a:lnTo>
                    <a:pt x="5" y="185"/>
                  </a:lnTo>
                  <a:lnTo>
                    <a:pt x="2" y="217"/>
                  </a:lnTo>
                  <a:lnTo>
                    <a:pt x="1" y="246"/>
                  </a:lnTo>
                  <a:lnTo>
                    <a:pt x="0" y="275"/>
                  </a:lnTo>
                  <a:lnTo>
                    <a:pt x="0" y="311"/>
                  </a:lnTo>
                  <a:lnTo>
                    <a:pt x="2" y="340"/>
                  </a:lnTo>
                  <a:lnTo>
                    <a:pt x="6" y="369"/>
                  </a:lnTo>
                  <a:lnTo>
                    <a:pt x="11" y="390"/>
                  </a:lnTo>
                  <a:lnTo>
                    <a:pt x="20" y="415"/>
                  </a:lnTo>
                  <a:lnTo>
                    <a:pt x="32" y="435"/>
                  </a:lnTo>
                  <a:lnTo>
                    <a:pt x="43" y="452"/>
                  </a:lnTo>
                  <a:lnTo>
                    <a:pt x="60" y="472"/>
                  </a:lnTo>
                  <a:lnTo>
                    <a:pt x="78" y="489"/>
                  </a:lnTo>
                  <a:lnTo>
                    <a:pt x="99" y="506"/>
                  </a:lnTo>
                  <a:lnTo>
                    <a:pt x="120" y="517"/>
                  </a:lnTo>
                  <a:lnTo>
                    <a:pt x="141" y="526"/>
                  </a:lnTo>
                  <a:lnTo>
                    <a:pt x="151" y="530"/>
                  </a:lnTo>
                  <a:lnTo>
                    <a:pt x="164" y="534"/>
                  </a:lnTo>
                  <a:lnTo>
                    <a:pt x="181" y="535"/>
                  </a:lnTo>
                  <a:lnTo>
                    <a:pt x="191" y="534"/>
                  </a:lnTo>
                  <a:lnTo>
                    <a:pt x="206" y="532"/>
                  </a:lnTo>
                  <a:lnTo>
                    <a:pt x="223" y="527"/>
                  </a:lnTo>
                  <a:lnTo>
                    <a:pt x="237" y="522"/>
                  </a:lnTo>
                  <a:lnTo>
                    <a:pt x="252" y="514"/>
                  </a:lnTo>
                  <a:lnTo>
                    <a:pt x="267" y="504"/>
                  </a:lnTo>
                  <a:lnTo>
                    <a:pt x="280" y="494"/>
                  </a:lnTo>
                  <a:lnTo>
                    <a:pt x="293" y="482"/>
                  </a:lnTo>
                  <a:lnTo>
                    <a:pt x="304" y="470"/>
                  </a:lnTo>
                  <a:lnTo>
                    <a:pt x="313" y="458"/>
                  </a:lnTo>
                  <a:lnTo>
                    <a:pt x="326" y="443"/>
                  </a:lnTo>
                  <a:lnTo>
                    <a:pt x="334" y="431"/>
                  </a:lnTo>
                  <a:lnTo>
                    <a:pt x="342" y="418"/>
                  </a:lnTo>
                  <a:lnTo>
                    <a:pt x="346" y="408"/>
                  </a:lnTo>
                  <a:lnTo>
                    <a:pt x="350" y="398"/>
                  </a:lnTo>
                  <a:lnTo>
                    <a:pt x="354" y="384"/>
                  </a:lnTo>
                  <a:lnTo>
                    <a:pt x="358" y="367"/>
                  </a:lnTo>
                  <a:lnTo>
                    <a:pt x="361" y="345"/>
                  </a:lnTo>
                  <a:lnTo>
                    <a:pt x="363" y="327"/>
                  </a:lnTo>
                  <a:lnTo>
                    <a:pt x="364" y="307"/>
                  </a:lnTo>
                  <a:lnTo>
                    <a:pt x="364" y="287"/>
                  </a:lnTo>
                  <a:lnTo>
                    <a:pt x="363" y="259"/>
                  </a:lnTo>
                  <a:lnTo>
                    <a:pt x="362" y="238"/>
                  </a:lnTo>
                  <a:lnTo>
                    <a:pt x="360" y="218"/>
                  </a:lnTo>
                  <a:lnTo>
                    <a:pt x="359" y="195"/>
                  </a:lnTo>
                  <a:lnTo>
                    <a:pt x="358" y="178"/>
                  </a:lnTo>
                  <a:lnTo>
                    <a:pt x="355" y="159"/>
                  </a:lnTo>
                  <a:lnTo>
                    <a:pt x="352" y="144"/>
                  </a:lnTo>
                  <a:lnTo>
                    <a:pt x="347" y="128"/>
                  </a:lnTo>
                  <a:lnTo>
                    <a:pt x="342" y="115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3" y="80"/>
                  </a:lnTo>
                  <a:lnTo>
                    <a:pt x="316" y="70"/>
                  </a:lnTo>
                  <a:lnTo>
                    <a:pt x="308" y="61"/>
                  </a:lnTo>
                  <a:lnTo>
                    <a:pt x="298" y="51"/>
                  </a:lnTo>
                  <a:lnTo>
                    <a:pt x="289" y="43"/>
                  </a:lnTo>
                  <a:lnTo>
                    <a:pt x="279" y="35"/>
                  </a:lnTo>
                  <a:lnTo>
                    <a:pt x="266" y="27"/>
                  </a:lnTo>
                  <a:lnTo>
                    <a:pt x="253" y="19"/>
                  </a:lnTo>
                  <a:lnTo>
                    <a:pt x="237" y="12"/>
                  </a:lnTo>
                  <a:lnTo>
                    <a:pt x="220" y="7"/>
                  </a:lnTo>
                  <a:lnTo>
                    <a:pt x="201" y="3"/>
                  </a:lnTo>
                  <a:lnTo>
                    <a:pt x="182" y="0"/>
                  </a:lnTo>
                  <a:lnTo>
                    <a:pt x="155" y="3"/>
                  </a:lnTo>
                  <a:lnTo>
                    <a:pt x="132" y="10"/>
                  </a:lnTo>
                  <a:lnTo>
                    <a:pt x="108" y="20"/>
                  </a:lnTo>
                  <a:lnTo>
                    <a:pt x="88" y="32"/>
                  </a:lnTo>
                  <a:lnTo>
                    <a:pt x="69" y="46"/>
                  </a:lnTo>
                  <a:lnTo>
                    <a:pt x="51" y="65"/>
                  </a:lnTo>
                  <a:lnTo>
                    <a:pt x="36" y="86"/>
                  </a:lnTo>
                  <a:close/>
                </a:path>
              </a:pathLst>
            </a:custGeom>
            <a:solidFill>
              <a:srgbClr val="FFC08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6" name="Freeform 44">
              <a:extLst>
                <a:ext uri="{FF2B5EF4-FFF2-40B4-BE49-F238E27FC236}">
                  <a16:creationId xmlns:a16="http://schemas.microsoft.com/office/drawing/2014/main" id="{9341EF9B-AE5D-EED4-AC34-FE929C6B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1185"/>
              <a:ext cx="148" cy="32"/>
            </a:xfrm>
            <a:custGeom>
              <a:avLst/>
              <a:gdLst>
                <a:gd name="T0" fmla="*/ 0 w 148"/>
                <a:gd name="T1" fmla="*/ 22 h 32"/>
                <a:gd name="T2" fmla="*/ 5 w 148"/>
                <a:gd name="T3" fmla="*/ 18 h 32"/>
                <a:gd name="T4" fmla="*/ 12 w 148"/>
                <a:gd name="T5" fmla="*/ 12 h 32"/>
                <a:gd name="T6" fmla="*/ 25 w 148"/>
                <a:gd name="T7" fmla="*/ 6 h 32"/>
                <a:gd name="T8" fmla="*/ 40 w 148"/>
                <a:gd name="T9" fmla="*/ 2 h 32"/>
                <a:gd name="T10" fmla="*/ 55 w 148"/>
                <a:gd name="T11" fmla="*/ 0 h 32"/>
                <a:gd name="T12" fmla="*/ 68 w 148"/>
                <a:gd name="T13" fmla="*/ 0 h 32"/>
                <a:gd name="T14" fmla="*/ 77 w 148"/>
                <a:gd name="T15" fmla="*/ 1 h 32"/>
                <a:gd name="T16" fmla="*/ 84 w 148"/>
                <a:gd name="T17" fmla="*/ 0 h 32"/>
                <a:gd name="T18" fmla="*/ 91 w 148"/>
                <a:gd name="T19" fmla="*/ 0 h 32"/>
                <a:gd name="T20" fmla="*/ 100 w 148"/>
                <a:gd name="T21" fmla="*/ 1 h 32"/>
                <a:gd name="T22" fmla="*/ 111 w 148"/>
                <a:gd name="T23" fmla="*/ 3 h 32"/>
                <a:gd name="T24" fmla="*/ 121 w 148"/>
                <a:gd name="T25" fmla="*/ 6 h 32"/>
                <a:gd name="T26" fmla="*/ 133 w 148"/>
                <a:gd name="T27" fmla="*/ 10 h 32"/>
                <a:gd name="T28" fmla="*/ 139 w 148"/>
                <a:gd name="T29" fmla="*/ 14 h 32"/>
                <a:gd name="T30" fmla="*/ 144 w 148"/>
                <a:gd name="T31" fmla="*/ 18 h 32"/>
                <a:gd name="T32" fmla="*/ 148 w 148"/>
                <a:gd name="T33" fmla="*/ 24 h 32"/>
                <a:gd name="T34" fmla="*/ 147 w 148"/>
                <a:gd name="T35" fmla="*/ 26 h 32"/>
                <a:gd name="T36" fmla="*/ 133 w 148"/>
                <a:gd name="T37" fmla="*/ 30 h 32"/>
                <a:gd name="T38" fmla="*/ 109 w 148"/>
                <a:gd name="T39" fmla="*/ 32 h 32"/>
                <a:gd name="T40" fmla="*/ 86 w 148"/>
                <a:gd name="T41" fmla="*/ 32 h 32"/>
                <a:gd name="T42" fmla="*/ 62 w 148"/>
                <a:gd name="T43" fmla="*/ 32 h 32"/>
                <a:gd name="T44" fmla="*/ 30 w 148"/>
                <a:gd name="T45" fmla="*/ 30 h 32"/>
                <a:gd name="T46" fmla="*/ 9 w 148"/>
                <a:gd name="T47" fmla="*/ 28 h 32"/>
                <a:gd name="T48" fmla="*/ 3 w 148"/>
                <a:gd name="T49" fmla="*/ 26 h 32"/>
                <a:gd name="T50" fmla="*/ 0 w 148"/>
                <a:gd name="T5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32">
                  <a:moveTo>
                    <a:pt x="0" y="22"/>
                  </a:moveTo>
                  <a:lnTo>
                    <a:pt x="5" y="18"/>
                  </a:lnTo>
                  <a:lnTo>
                    <a:pt x="12" y="12"/>
                  </a:lnTo>
                  <a:lnTo>
                    <a:pt x="25" y="6"/>
                  </a:lnTo>
                  <a:lnTo>
                    <a:pt x="40" y="2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11" y="3"/>
                  </a:lnTo>
                  <a:lnTo>
                    <a:pt x="121" y="6"/>
                  </a:lnTo>
                  <a:lnTo>
                    <a:pt x="133" y="10"/>
                  </a:lnTo>
                  <a:lnTo>
                    <a:pt x="139" y="14"/>
                  </a:lnTo>
                  <a:lnTo>
                    <a:pt x="144" y="18"/>
                  </a:lnTo>
                  <a:lnTo>
                    <a:pt x="148" y="24"/>
                  </a:lnTo>
                  <a:lnTo>
                    <a:pt x="147" y="26"/>
                  </a:lnTo>
                  <a:lnTo>
                    <a:pt x="133" y="30"/>
                  </a:lnTo>
                  <a:lnTo>
                    <a:pt x="109" y="32"/>
                  </a:lnTo>
                  <a:lnTo>
                    <a:pt x="86" y="32"/>
                  </a:lnTo>
                  <a:lnTo>
                    <a:pt x="62" y="32"/>
                  </a:lnTo>
                  <a:lnTo>
                    <a:pt x="30" y="30"/>
                  </a:lnTo>
                  <a:lnTo>
                    <a:pt x="9" y="28"/>
                  </a:lnTo>
                  <a:lnTo>
                    <a:pt x="3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0C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7" name="Freeform 45">
              <a:extLst>
                <a:ext uri="{FF2B5EF4-FFF2-40B4-BE49-F238E27FC236}">
                  <a16:creationId xmlns:a16="http://schemas.microsoft.com/office/drawing/2014/main" id="{D4B64BF5-E655-5295-C9BB-78D092C9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731"/>
              <a:ext cx="421" cy="288"/>
            </a:xfrm>
            <a:custGeom>
              <a:avLst/>
              <a:gdLst>
                <a:gd name="T0" fmla="*/ 13 w 421"/>
                <a:gd name="T1" fmla="*/ 274 h 288"/>
                <a:gd name="T2" fmla="*/ 11 w 421"/>
                <a:gd name="T3" fmla="*/ 253 h 288"/>
                <a:gd name="T4" fmla="*/ 15 w 421"/>
                <a:gd name="T5" fmla="*/ 238 h 288"/>
                <a:gd name="T6" fmla="*/ 12 w 421"/>
                <a:gd name="T7" fmla="*/ 218 h 288"/>
                <a:gd name="T8" fmla="*/ 11 w 421"/>
                <a:gd name="T9" fmla="*/ 202 h 288"/>
                <a:gd name="T10" fmla="*/ 10 w 421"/>
                <a:gd name="T11" fmla="*/ 191 h 288"/>
                <a:gd name="T12" fmla="*/ 19 w 421"/>
                <a:gd name="T13" fmla="*/ 181 h 288"/>
                <a:gd name="T14" fmla="*/ 12 w 421"/>
                <a:gd name="T15" fmla="*/ 154 h 288"/>
                <a:gd name="T16" fmla="*/ 21 w 421"/>
                <a:gd name="T17" fmla="*/ 150 h 288"/>
                <a:gd name="T18" fmla="*/ 32 w 421"/>
                <a:gd name="T19" fmla="*/ 142 h 288"/>
                <a:gd name="T20" fmla="*/ 30 w 421"/>
                <a:gd name="T21" fmla="*/ 127 h 288"/>
                <a:gd name="T22" fmla="*/ 39 w 421"/>
                <a:gd name="T23" fmla="*/ 120 h 288"/>
                <a:gd name="T24" fmla="*/ 36 w 421"/>
                <a:gd name="T25" fmla="*/ 101 h 288"/>
                <a:gd name="T26" fmla="*/ 38 w 421"/>
                <a:gd name="T27" fmla="*/ 89 h 288"/>
                <a:gd name="T28" fmla="*/ 47 w 421"/>
                <a:gd name="T29" fmla="*/ 70 h 288"/>
                <a:gd name="T30" fmla="*/ 52 w 421"/>
                <a:gd name="T31" fmla="*/ 55 h 288"/>
                <a:gd name="T32" fmla="*/ 73 w 421"/>
                <a:gd name="T33" fmla="*/ 63 h 288"/>
                <a:gd name="T34" fmla="*/ 80 w 421"/>
                <a:gd name="T35" fmla="*/ 37 h 288"/>
                <a:gd name="T36" fmla="*/ 93 w 421"/>
                <a:gd name="T37" fmla="*/ 52 h 288"/>
                <a:gd name="T38" fmla="*/ 111 w 421"/>
                <a:gd name="T39" fmla="*/ 31 h 288"/>
                <a:gd name="T40" fmla="*/ 141 w 421"/>
                <a:gd name="T41" fmla="*/ 14 h 288"/>
                <a:gd name="T42" fmla="*/ 195 w 421"/>
                <a:gd name="T43" fmla="*/ 2 h 288"/>
                <a:gd name="T44" fmla="*/ 233 w 421"/>
                <a:gd name="T45" fmla="*/ 0 h 288"/>
                <a:gd name="T46" fmla="*/ 245 w 421"/>
                <a:gd name="T47" fmla="*/ 11 h 288"/>
                <a:gd name="T48" fmla="*/ 265 w 421"/>
                <a:gd name="T49" fmla="*/ 18 h 288"/>
                <a:gd name="T50" fmla="*/ 297 w 421"/>
                <a:gd name="T51" fmla="*/ 14 h 288"/>
                <a:gd name="T52" fmla="*/ 294 w 421"/>
                <a:gd name="T53" fmla="*/ 26 h 288"/>
                <a:gd name="T54" fmla="*/ 323 w 421"/>
                <a:gd name="T55" fmla="*/ 27 h 288"/>
                <a:gd name="T56" fmla="*/ 321 w 421"/>
                <a:gd name="T57" fmla="*/ 37 h 288"/>
                <a:gd name="T58" fmla="*/ 338 w 421"/>
                <a:gd name="T59" fmla="*/ 44 h 288"/>
                <a:gd name="T60" fmla="*/ 367 w 421"/>
                <a:gd name="T61" fmla="*/ 55 h 288"/>
                <a:gd name="T62" fmla="*/ 366 w 421"/>
                <a:gd name="T63" fmla="*/ 68 h 288"/>
                <a:gd name="T64" fmla="*/ 367 w 421"/>
                <a:gd name="T65" fmla="*/ 78 h 288"/>
                <a:gd name="T66" fmla="*/ 395 w 421"/>
                <a:gd name="T67" fmla="*/ 88 h 288"/>
                <a:gd name="T68" fmla="*/ 395 w 421"/>
                <a:gd name="T69" fmla="*/ 107 h 288"/>
                <a:gd name="T70" fmla="*/ 404 w 421"/>
                <a:gd name="T71" fmla="*/ 134 h 288"/>
                <a:gd name="T72" fmla="*/ 400 w 421"/>
                <a:gd name="T73" fmla="*/ 162 h 288"/>
                <a:gd name="T74" fmla="*/ 400 w 421"/>
                <a:gd name="T75" fmla="*/ 194 h 288"/>
                <a:gd name="T76" fmla="*/ 400 w 421"/>
                <a:gd name="T77" fmla="*/ 228 h 288"/>
                <a:gd name="T78" fmla="*/ 381 w 421"/>
                <a:gd name="T79" fmla="*/ 286 h 288"/>
                <a:gd name="T80" fmla="*/ 345 w 421"/>
                <a:gd name="T81" fmla="*/ 141 h 288"/>
                <a:gd name="T82" fmla="*/ 277 w 421"/>
                <a:gd name="T83" fmla="*/ 118 h 288"/>
                <a:gd name="T84" fmla="*/ 194 w 421"/>
                <a:gd name="T85" fmla="*/ 98 h 288"/>
                <a:gd name="T86" fmla="*/ 111 w 421"/>
                <a:gd name="T87" fmla="*/ 100 h 288"/>
                <a:gd name="T88" fmla="*/ 89 w 421"/>
                <a:gd name="T89" fmla="*/ 111 h 288"/>
                <a:gd name="T90" fmla="*/ 67 w 421"/>
                <a:gd name="T91" fmla="*/ 140 h 288"/>
                <a:gd name="T92" fmla="*/ 53 w 421"/>
                <a:gd name="T93" fmla="*/ 184 h 288"/>
                <a:gd name="T94" fmla="*/ 36 w 421"/>
                <a:gd name="T95" fmla="*/ 21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" h="288">
                  <a:moveTo>
                    <a:pt x="25" y="288"/>
                  </a:moveTo>
                  <a:lnTo>
                    <a:pt x="21" y="283"/>
                  </a:lnTo>
                  <a:lnTo>
                    <a:pt x="13" y="274"/>
                  </a:lnTo>
                  <a:lnTo>
                    <a:pt x="21" y="270"/>
                  </a:lnTo>
                  <a:lnTo>
                    <a:pt x="16" y="262"/>
                  </a:lnTo>
                  <a:lnTo>
                    <a:pt x="11" y="253"/>
                  </a:lnTo>
                  <a:lnTo>
                    <a:pt x="7" y="247"/>
                  </a:lnTo>
                  <a:lnTo>
                    <a:pt x="18" y="247"/>
                  </a:lnTo>
                  <a:lnTo>
                    <a:pt x="15" y="238"/>
                  </a:lnTo>
                  <a:lnTo>
                    <a:pt x="9" y="228"/>
                  </a:lnTo>
                  <a:lnTo>
                    <a:pt x="0" y="219"/>
                  </a:lnTo>
                  <a:lnTo>
                    <a:pt x="12" y="218"/>
                  </a:lnTo>
                  <a:lnTo>
                    <a:pt x="9" y="210"/>
                  </a:lnTo>
                  <a:lnTo>
                    <a:pt x="4" y="200"/>
                  </a:lnTo>
                  <a:lnTo>
                    <a:pt x="11" y="202"/>
                  </a:lnTo>
                  <a:lnTo>
                    <a:pt x="17" y="204"/>
                  </a:lnTo>
                  <a:lnTo>
                    <a:pt x="15" y="198"/>
                  </a:lnTo>
                  <a:lnTo>
                    <a:pt x="10" y="191"/>
                  </a:lnTo>
                  <a:lnTo>
                    <a:pt x="16" y="191"/>
                  </a:lnTo>
                  <a:lnTo>
                    <a:pt x="13" y="180"/>
                  </a:lnTo>
                  <a:lnTo>
                    <a:pt x="19" y="181"/>
                  </a:lnTo>
                  <a:lnTo>
                    <a:pt x="19" y="173"/>
                  </a:lnTo>
                  <a:lnTo>
                    <a:pt x="17" y="166"/>
                  </a:lnTo>
                  <a:lnTo>
                    <a:pt x="12" y="154"/>
                  </a:lnTo>
                  <a:lnTo>
                    <a:pt x="19" y="156"/>
                  </a:lnTo>
                  <a:lnTo>
                    <a:pt x="26" y="158"/>
                  </a:lnTo>
                  <a:lnTo>
                    <a:pt x="21" y="150"/>
                  </a:lnTo>
                  <a:lnTo>
                    <a:pt x="31" y="151"/>
                  </a:lnTo>
                  <a:lnTo>
                    <a:pt x="39" y="152"/>
                  </a:lnTo>
                  <a:lnTo>
                    <a:pt x="32" y="142"/>
                  </a:lnTo>
                  <a:lnTo>
                    <a:pt x="28" y="136"/>
                  </a:lnTo>
                  <a:lnTo>
                    <a:pt x="22" y="128"/>
                  </a:lnTo>
                  <a:lnTo>
                    <a:pt x="30" y="127"/>
                  </a:lnTo>
                  <a:lnTo>
                    <a:pt x="38" y="127"/>
                  </a:lnTo>
                  <a:lnTo>
                    <a:pt x="45" y="126"/>
                  </a:lnTo>
                  <a:lnTo>
                    <a:pt x="39" y="120"/>
                  </a:lnTo>
                  <a:lnTo>
                    <a:pt x="32" y="114"/>
                  </a:lnTo>
                  <a:lnTo>
                    <a:pt x="40" y="111"/>
                  </a:lnTo>
                  <a:lnTo>
                    <a:pt x="36" y="101"/>
                  </a:lnTo>
                  <a:lnTo>
                    <a:pt x="32" y="94"/>
                  </a:lnTo>
                  <a:lnTo>
                    <a:pt x="29" y="88"/>
                  </a:lnTo>
                  <a:lnTo>
                    <a:pt x="38" y="89"/>
                  </a:lnTo>
                  <a:lnTo>
                    <a:pt x="46" y="91"/>
                  </a:lnTo>
                  <a:lnTo>
                    <a:pt x="48" y="81"/>
                  </a:lnTo>
                  <a:lnTo>
                    <a:pt x="47" y="70"/>
                  </a:lnTo>
                  <a:lnTo>
                    <a:pt x="45" y="60"/>
                  </a:lnTo>
                  <a:lnTo>
                    <a:pt x="38" y="48"/>
                  </a:lnTo>
                  <a:lnTo>
                    <a:pt x="52" y="55"/>
                  </a:lnTo>
                  <a:lnTo>
                    <a:pt x="58" y="58"/>
                  </a:lnTo>
                  <a:lnTo>
                    <a:pt x="65" y="63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5" y="47"/>
                  </a:lnTo>
                  <a:lnTo>
                    <a:pt x="80" y="37"/>
                  </a:lnTo>
                  <a:lnTo>
                    <a:pt x="84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7" y="45"/>
                  </a:lnTo>
                  <a:lnTo>
                    <a:pt x="102" y="38"/>
                  </a:lnTo>
                  <a:lnTo>
                    <a:pt x="111" y="31"/>
                  </a:lnTo>
                  <a:lnTo>
                    <a:pt x="119" y="23"/>
                  </a:lnTo>
                  <a:lnTo>
                    <a:pt x="129" y="17"/>
                  </a:lnTo>
                  <a:lnTo>
                    <a:pt x="141" y="14"/>
                  </a:lnTo>
                  <a:lnTo>
                    <a:pt x="157" y="11"/>
                  </a:lnTo>
                  <a:lnTo>
                    <a:pt x="180" y="5"/>
                  </a:lnTo>
                  <a:lnTo>
                    <a:pt x="195" y="2"/>
                  </a:lnTo>
                  <a:lnTo>
                    <a:pt x="208" y="1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61" y="1"/>
                  </a:lnTo>
                  <a:lnTo>
                    <a:pt x="251" y="5"/>
                  </a:lnTo>
                  <a:lnTo>
                    <a:pt x="245" y="11"/>
                  </a:lnTo>
                  <a:lnTo>
                    <a:pt x="243" y="14"/>
                  </a:lnTo>
                  <a:lnTo>
                    <a:pt x="253" y="17"/>
                  </a:lnTo>
                  <a:lnTo>
                    <a:pt x="265" y="18"/>
                  </a:lnTo>
                  <a:lnTo>
                    <a:pt x="277" y="17"/>
                  </a:lnTo>
                  <a:lnTo>
                    <a:pt x="288" y="16"/>
                  </a:lnTo>
                  <a:lnTo>
                    <a:pt x="297" y="14"/>
                  </a:lnTo>
                  <a:lnTo>
                    <a:pt x="314" y="15"/>
                  </a:lnTo>
                  <a:lnTo>
                    <a:pt x="303" y="19"/>
                  </a:lnTo>
                  <a:lnTo>
                    <a:pt x="294" y="26"/>
                  </a:lnTo>
                  <a:lnTo>
                    <a:pt x="303" y="27"/>
                  </a:lnTo>
                  <a:lnTo>
                    <a:pt x="311" y="26"/>
                  </a:lnTo>
                  <a:lnTo>
                    <a:pt x="323" y="27"/>
                  </a:lnTo>
                  <a:lnTo>
                    <a:pt x="342" y="33"/>
                  </a:lnTo>
                  <a:lnTo>
                    <a:pt x="331" y="35"/>
                  </a:lnTo>
                  <a:lnTo>
                    <a:pt x="321" y="37"/>
                  </a:lnTo>
                  <a:lnTo>
                    <a:pt x="315" y="40"/>
                  </a:lnTo>
                  <a:lnTo>
                    <a:pt x="328" y="42"/>
                  </a:lnTo>
                  <a:lnTo>
                    <a:pt x="338" y="44"/>
                  </a:lnTo>
                  <a:lnTo>
                    <a:pt x="345" y="45"/>
                  </a:lnTo>
                  <a:lnTo>
                    <a:pt x="355" y="49"/>
                  </a:lnTo>
                  <a:lnTo>
                    <a:pt x="367" y="55"/>
                  </a:lnTo>
                  <a:lnTo>
                    <a:pt x="385" y="61"/>
                  </a:lnTo>
                  <a:lnTo>
                    <a:pt x="374" y="64"/>
                  </a:lnTo>
                  <a:lnTo>
                    <a:pt x="366" y="68"/>
                  </a:lnTo>
                  <a:lnTo>
                    <a:pt x="360" y="72"/>
                  </a:lnTo>
                  <a:lnTo>
                    <a:pt x="359" y="77"/>
                  </a:lnTo>
                  <a:lnTo>
                    <a:pt x="367" y="78"/>
                  </a:lnTo>
                  <a:lnTo>
                    <a:pt x="375" y="81"/>
                  </a:lnTo>
                  <a:lnTo>
                    <a:pt x="383" y="85"/>
                  </a:lnTo>
                  <a:lnTo>
                    <a:pt x="395" y="88"/>
                  </a:lnTo>
                  <a:lnTo>
                    <a:pt x="404" y="87"/>
                  </a:lnTo>
                  <a:lnTo>
                    <a:pt x="397" y="95"/>
                  </a:lnTo>
                  <a:lnTo>
                    <a:pt x="395" y="107"/>
                  </a:lnTo>
                  <a:lnTo>
                    <a:pt x="399" y="117"/>
                  </a:lnTo>
                  <a:lnTo>
                    <a:pt x="402" y="126"/>
                  </a:lnTo>
                  <a:lnTo>
                    <a:pt x="404" y="134"/>
                  </a:lnTo>
                  <a:lnTo>
                    <a:pt x="397" y="149"/>
                  </a:lnTo>
                  <a:lnTo>
                    <a:pt x="421" y="148"/>
                  </a:lnTo>
                  <a:lnTo>
                    <a:pt x="400" y="162"/>
                  </a:lnTo>
                  <a:lnTo>
                    <a:pt x="393" y="171"/>
                  </a:lnTo>
                  <a:lnTo>
                    <a:pt x="390" y="187"/>
                  </a:lnTo>
                  <a:lnTo>
                    <a:pt x="400" y="194"/>
                  </a:lnTo>
                  <a:lnTo>
                    <a:pt x="396" y="204"/>
                  </a:lnTo>
                  <a:lnTo>
                    <a:pt x="393" y="217"/>
                  </a:lnTo>
                  <a:lnTo>
                    <a:pt x="400" y="228"/>
                  </a:lnTo>
                  <a:lnTo>
                    <a:pt x="390" y="244"/>
                  </a:lnTo>
                  <a:lnTo>
                    <a:pt x="386" y="254"/>
                  </a:lnTo>
                  <a:lnTo>
                    <a:pt x="381" y="286"/>
                  </a:lnTo>
                  <a:lnTo>
                    <a:pt x="373" y="211"/>
                  </a:lnTo>
                  <a:lnTo>
                    <a:pt x="364" y="183"/>
                  </a:lnTo>
                  <a:lnTo>
                    <a:pt x="345" y="141"/>
                  </a:lnTo>
                  <a:lnTo>
                    <a:pt x="329" y="127"/>
                  </a:lnTo>
                  <a:lnTo>
                    <a:pt x="304" y="120"/>
                  </a:lnTo>
                  <a:lnTo>
                    <a:pt x="277" y="118"/>
                  </a:lnTo>
                  <a:lnTo>
                    <a:pt x="248" y="111"/>
                  </a:lnTo>
                  <a:lnTo>
                    <a:pt x="223" y="105"/>
                  </a:lnTo>
                  <a:lnTo>
                    <a:pt x="194" y="98"/>
                  </a:lnTo>
                  <a:lnTo>
                    <a:pt x="167" y="96"/>
                  </a:lnTo>
                  <a:lnTo>
                    <a:pt x="117" y="94"/>
                  </a:lnTo>
                  <a:lnTo>
                    <a:pt x="111" y="100"/>
                  </a:lnTo>
                  <a:lnTo>
                    <a:pt x="103" y="106"/>
                  </a:lnTo>
                  <a:lnTo>
                    <a:pt x="95" y="111"/>
                  </a:lnTo>
                  <a:lnTo>
                    <a:pt x="89" y="111"/>
                  </a:lnTo>
                  <a:lnTo>
                    <a:pt x="82" y="114"/>
                  </a:lnTo>
                  <a:lnTo>
                    <a:pt x="75" y="127"/>
                  </a:lnTo>
                  <a:lnTo>
                    <a:pt x="67" y="140"/>
                  </a:lnTo>
                  <a:lnTo>
                    <a:pt x="65" y="158"/>
                  </a:lnTo>
                  <a:lnTo>
                    <a:pt x="59" y="170"/>
                  </a:lnTo>
                  <a:lnTo>
                    <a:pt x="53" y="184"/>
                  </a:lnTo>
                  <a:lnTo>
                    <a:pt x="46" y="194"/>
                  </a:lnTo>
                  <a:lnTo>
                    <a:pt x="40" y="205"/>
                  </a:lnTo>
                  <a:lnTo>
                    <a:pt x="36" y="218"/>
                  </a:lnTo>
                  <a:lnTo>
                    <a:pt x="33" y="233"/>
                  </a:lnTo>
                  <a:lnTo>
                    <a:pt x="25" y="288"/>
                  </a:lnTo>
                  <a:close/>
                </a:path>
              </a:pathLst>
            </a:custGeom>
            <a:solidFill>
              <a:srgbClr val="201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58" name="Group 46">
              <a:extLst>
                <a:ext uri="{FF2B5EF4-FFF2-40B4-BE49-F238E27FC236}">
                  <a16:creationId xmlns:a16="http://schemas.microsoft.com/office/drawing/2014/main" id="{500A1AE6-2862-B270-CD3E-E960716B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" y="1013"/>
              <a:ext cx="177" cy="29"/>
              <a:chOff x="2778" y="1013"/>
              <a:chExt cx="177" cy="29"/>
            </a:xfrm>
          </p:grpSpPr>
          <p:grpSp>
            <p:nvGrpSpPr>
              <p:cNvPr id="64559" name="Group 47">
                <a:extLst>
                  <a:ext uri="{FF2B5EF4-FFF2-40B4-BE49-F238E27FC236}">
                    <a16:creationId xmlns:a16="http://schemas.microsoft.com/office/drawing/2014/main" id="{2355B6B7-434C-61CB-2064-92392FBF65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8" y="1013"/>
                <a:ext cx="29" cy="29"/>
                <a:chOff x="2778" y="1013"/>
                <a:chExt cx="29" cy="29"/>
              </a:xfrm>
            </p:grpSpPr>
            <p:sp>
              <p:nvSpPr>
                <p:cNvPr id="64560" name="Oval 48">
                  <a:extLst>
                    <a:ext uri="{FF2B5EF4-FFF2-40B4-BE49-F238E27FC236}">
                      <a16:creationId xmlns:a16="http://schemas.microsoft.com/office/drawing/2014/main" id="{27A8AA10-327C-7667-BF36-FF922ACA87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8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61" name="Oval 49">
                  <a:extLst>
                    <a:ext uri="{FF2B5EF4-FFF2-40B4-BE49-F238E27FC236}">
                      <a16:creationId xmlns:a16="http://schemas.microsoft.com/office/drawing/2014/main" id="{5562D1B8-41CA-C805-FC80-96DE4B4B9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6" y="1017"/>
                  <a:ext cx="13" cy="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62" name="Group 50">
                <a:extLst>
                  <a:ext uri="{FF2B5EF4-FFF2-40B4-BE49-F238E27FC236}">
                    <a16:creationId xmlns:a16="http://schemas.microsoft.com/office/drawing/2014/main" id="{5CC1190B-B76D-36F2-14F0-059EA8706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6" y="1013"/>
                <a:ext cx="29" cy="29"/>
                <a:chOff x="2926" y="1013"/>
                <a:chExt cx="29" cy="29"/>
              </a:xfrm>
            </p:grpSpPr>
            <p:sp>
              <p:nvSpPr>
                <p:cNvPr id="64563" name="Oval 51">
                  <a:extLst>
                    <a:ext uri="{FF2B5EF4-FFF2-40B4-BE49-F238E27FC236}">
                      <a16:creationId xmlns:a16="http://schemas.microsoft.com/office/drawing/2014/main" id="{3A8DD38F-8282-5E7D-E0C6-ADF9FBF19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64" name="Oval 52">
                  <a:extLst>
                    <a:ext uri="{FF2B5EF4-FFF2-40B4-BE49-F238E27FC236}">
                      <a16:creationId xmlns:a16="http://schemas.microsoft.com/office/drawing/2014/main" id="{60D5661F-FB51-DCC7-9FCF-4FBDADB24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" y="1017"/>
                  <a:ext cx="13" cy="1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565" name="Arc 53">
              <a:extLst>
                <a:ext uri="{FF2B5EF4-FFF2-40B4-BE49-F238E27FC236}">
                  <a16:creationId xmlns:a16="http://schemas.microsoft.com/office/drawing/2014/main" id="{7ECDFB52-1103-A19C-F9AF-105BCBBF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1110"/>
              <a:ext cx="81" cy="41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43200 w 43200"/>
                <a:gd name="T1" fmla="*/ 0 h 21600"/>
                <a:gd name="T2" fmla="*/ 0 w 43200"/>
                <a:gd name="T3" fmla="*/ 0 h 21600"/>
                <a:gd name="T4" fmla="*/ 21600 w 432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599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66" name="Group 54">
              <a:extLst>
                <a:ext uri="{FF2B5EF4-FFF2-40B4-BE49-F238E27FC236}">
                  <a16:creationId xmlns:a16="http://schemas.microsoft.com/office/drawing/2014/main" id="{F18421E0-AB6B-13B5-9CF1-C1C9943EF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6" y="917"/>
              <a:ext cx="255" cy="71"/>
              <a:chOff x="2746" y="917"/>
              <a:chExt cx="255" cy="71"/>
            </a:xfrm>
          </p:grpSpPr>
          <p:sp>
            <p:nvSpPr>
              <p:cNvPr id="64567" name="Freeform 55">
                <a:extLst>
                  <a:ext uri="{FF2B5EF4-FFF2-40B4-BE49-F238E27FC236}">
                    <a16:creationId xmlns:a16="http://schemas.microsoft.com/office/drawing/2014/main" id="{4A391632-1238-9332-CD2A-A0AA755E3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6" y="917"/>
                <a:ext cx="78" cy="66"/>
              </a:xfrm>
              <a:custGeom>
                <a:avLst/>
                <a:gdLst>
                  <a:gd name="T0" fmla="*/ 67 w 78"/>
                  <a:gd name="T1" fmla="*/ 5 h 66"/>
                  <a:gd name="T2" fmla="*/ 59 w 78"/>
                  <a:gd name="T3" fmla="*/ 8 h 66"/>
                  <a:gd name="T4" fmla="*/ 51 w 78"/>
                  <a:gd name="T5" fmla="*/ 12 h 66"/>
                  <a:gd name="T6" fmla="*/ 45 w 78"/>
                  <a:gd name="T7" fmla="*/ 16 h 66"/>
                  <a:gd name="T8" fmla="*/ 40 w 78"/>
                  <a:gd name="T9" fmla="*/ 20 h 66"/>
                  <a:gd name="T10" fmla="*/ 35 w 78"/>
                  <a:gd name="T11" fmla="*/ 28 h 66"/>
                  <a:gd name="T12" fmla="*/ 30 w 78"/>
                  <a:gd name="T13" fmla="*/ 37 h 66"/>
                  <a:gd name="T14" fmla="*/ 26 w 78"/>
                  <a:gd name="T15" fmla="*/ 44 h 66"/>
                  <a:gd name="T16" fmla="*/ 22 w 78"/>
                  <a:gd name="T17" fmla="*/ 49 h 66"/>
                  <a:gd name="T18" fmla="*/ 17 w 78"/>
                  <a:gd name="T19" fmla="*/ 55 h 66"/>
                  <a:gd name="T20" fmla="*/ 0 w 78"/>
                  <a:gd name="T21" fmla="*/ 66 h 66"/>
                  <a:gd name="T22" fmla="*/ 11 w 78"/>
                  <a:gd name="T23" fmla="*/ 63 h 66"/>
                  <a:gd name="T24" fmla="*/ 18 w 78"/>
                  <a:gd name="T25" fmla="*/ 61 h 66"/>
                  <a:gd name="T26" fmla="*/ 25 w 78"/>
                  <a:gd name="T27" fmla="*/ 57 h 66"/>
                  <a:gd name="T28" fmla="*/ 33 w 78"/>
                  <a:gd name="T29" fmla="*/ 50 h 66"/>
                  <a:gd name="T30" fmla="*/ 37 w 78"/>
                  <a:gd name="T31" fmla="*/ 45 h 66"/>
                  <a:gd name="T32" fmla="*/ 43 w 78"/>
                  <a:gd name="T33" fmla="*/ 37 h 66"/>
                  <a:gd name="T34" fmla="*/ 46 w 78"/>
                  <a:gd name="T35" fmla="*/ 30 h 66"/>
                  <a:gd name="T36" fmla="*/ 50 w 78"/>
                  <a:gd name="T37" fmla="*/ 24 h 66"/>
                  <a:gd name="T38" fmla="*/ 55 w 78"/>
                  <a:gd name="T39" fmla="*/ 17 h 66"/>
                  <a:gd name="T40" fmla="*/ 60 w 78"/>
                  <a:gd name="T41" fmla="*/ 14 h 66"/>
                  <a:gd name="T42" fmla="*/ 68 w 78"/>
                  <a:gd name="T43" fmla="*/ 10 h 66"/>
                  <a:gd name="T44" fmla="*/ 74 w 78"/>
                  <a:gd name="T45" fmla="*/ 7 h 66"/>
                  <a:gd name="T46" fmla="*/ 78 w 78"/>
                  <a:gd name="T47" fmla="*/ 0 h 66"/>
                  <a:gd name="T48" fmla="*/ 67 w 78"/>
                  <a:gd name="T4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66">
                    <a:moveTo>
                      <a:pt x="67" y="5"/>
                    </a:moveTo>
                    <a:lnTo>
                      <a:pt x="59" y="8"/>
                    </a:lnTo>
                    <a:lnTo>
                      <a:pt x="51" y="12"/>
                    </a:lnTo>
                    <a:lnTo>
                      <a:pt x="45" y="16"/>
                    </a:lnTo>
                    <a:lnTo>
                      <a:pt x="40" y="20"/>
                    </a:lnTo>
                    <a:lnTo>
                      <a:pt x="35" y="28"/>
                    </a:lnTo>
                    <a:lnTo>
                      <a:pt x="30" y="37"/>
                    </a:lnTo>
                    <a:lnTo>
                      <a:pt x="26" y="44"/>
                    </a:lnTo>
                    <a:lnTo>
                      <a:pt x="22" y="49"/>
                    </a:lnTo>
                    <a:lnTo>
                      <a:pt x="17" y="55"/>
                    </a:lnTo>
                    <a:lnTo>
                      <a:pt x="0" y="66"/>
                    </a:lnTo>
                    <a:lnTo>
                      <a:pt x="11" y="63"/>
                    </a:lnTo>
                    <a:lnTo>
                      <a:pt x="18" y="61"/>
                    </a:lnTo>
                    <a:lnTo>
                      <a:pt x="25" y="57"/>
                    </a:lnTo>
                    <a:lnTo>
                      <a:pt x="33" y="50"/>
                    </a:lnTo>
                    <a:lnTo>
                      <a:pt x="37" y="45"/>
                    </a:lnTo>
                    <a:lnTo>
                      <a:pt x="43" y="37"/>
                    </a:lnTo>
                    <a:lnTo>
                      <a:pt x="46" y="30"/>
                    </a:lnTo>
                    <a:lnTo>
                      <a:pt x="50" y="24"/>
                    </a:lnTo>
                    <a:lnTo>
                      <a:pt x="55" y="17"/>
                    </a:lnTo>
                    <a:lnTo>
                      <a:pt x="60" y="14"/>
                    </a:lnTo>
                    <a:lnTo>
                      <a:pt x="68" y="10"/>
                    </a:lnTo>
                    <a:lnTo>
                      <a:pt x="74" y="7"/>
                    </a:lnTo>
                    <a:lnTo>
                      <a:pt x="78" y="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8" name="Freeform 56">
                <a:extLst>
                  <a:ext uri="{FF2B5EF4-FFF2-40B4-BE49-F238E27FC236}">
                    <a16:creationId xmlns:a16="http://schemas.microsoft.com/office/drawing/2014/main" id="{37F38919-6A95-5E7D-F6ED-BBE47D526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3" y="922"/>
                <a:ext cx="78" cy="66"/>
              </a:xfrm>
              <a:custGeom>
                <a:avLst/>
                <a:gdLst>
                  <a:gd name="T0" fmla="*/ 11 w 78"/>
                  <a:gd name="T1" fmla="*/ 5 h 66"/>
                  <a:gd name="T2" fmla="*/ 20 w 78"/>
                  <a:gd name="T3" fmla="*/ 8 h 66"/>
                  <a:gd name="T4" fmla="*/ 27 w 78"/>
                  <a:gd name="T5" fmla="*/ 11 h 66"/>
                  <a:gd name="T6" fmla="*/ 33 w 78"/>
                  <a:gd name="T7" fmla="*/ 15 h 66"/>
                  <a:gd name="T8" fmla="*/ 38 w 78"/>
                  <a:gd name="T9" fmla="*/ 20 h 66"/>
                  <a:gd name="T10" fmla="*/ 43 w 78"/>
                  <a:gd name="T11" fmla="*/ 28 h 66"/>
                  <a:gd name="T12" fmla="*/ 48 w 78"/>
                  <a:gd name="T13" fmla="*/ 37 h 66"/>
                  <a:gd name="T14" fmla="*/ 52 w 78"/>
                  <a:gd name="T15" fmla="*/ 44 h 66"/>
                  <a:gd name="T16" fmla="*/ 56 w 78"/>
                  <a:gd name="T17" fmla="*/ 49 h 66"/>
                  <a:gd name="T18" fmla="*/ 61 w 78"/>
                  <a:gd name="T19" fmla="*/ 55 h 66"/>
                  <a:gd name="T20" fmla="*/ 78 w 78"/>
                  <a:gd name="T21" fmla="*/ 66 h 66"/>
                  <a:gd name="T22" fmla="*/ 67 w 78"/>
                  <a:gd name="T23" fmla="*/ 63 h 66"/>
                  <a:gd name="T24" fmla="*/ 60 w 78"/>
                  <a:gd name="T25" fmla="*/ 60 h 66"/>
                  <a:gd name="T26" fmla="*/ 53 w 78"/>
                  <a:gd name="T27" fmla="*/ 56 h 66"/>
                  <a:gd name="T28" fmla="*/ 45 w 78"/>
                  <a:gd name="T29" fmla="*/ 50 h 66"/>
                  <a:gd name="T30" fmla="*/ 41 w 78"/>
                  <a:gd name="T31" fmla="*/ 45 h 66"/>
                  <a:gd name="T32" fmla="*/ 35 w 78"/>
                  <a:gd name="T33" fmla="*/ 36 h 66"/>
                  <a:gd name="T34" fmla="*/ 32 w 78"/>
                  <a:gd name="T35" fmla="*/ 30 h 66"/>
                  <a:gd name="T36" fmla="*/ 28 w 78"/>
                  <a:gd name="T37" fmla="*/ 24 h 66"/>
                  <a:gd name="T38" fmla="*/ 23 w 78"/>
                  <a:gd name="T39" fmla="*/ 17 h 66"/>
                  <a:gd name="T40" fmla="*/ 18 w 78"/>
                  <a:gd name="T41" fmla="*/ 14 h 66"/>
                  <a:gd name="T42" fmla="*/ 10 w 78"/>
                  <a:gd name="T43" fmla="*/ 10 h 66"/>
                  <a:gd name="T44" fmla="*/ 4 w 78"/>
                  <a:gd name="T45" fmla="*/ 7 h 66"/>
                  <a:gd name="T46" fmla="*/ 0 w 78"/>
                  <a:gd name="T47" fmla="*/ 0 h 66"/>
                  <a:gd name="T48" fmla="*/ 11 w 78"/>
                  <a:gd name="T49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66">
                    <a:moveTo>
                      <a:pt x="11" y="5"/>
                    </a:moveTo>
                    <a:lnTo>
                      <a:pt x="20" y="8"/>
                    </a:lnTo>
                    <a:lnTo>
                      <a:pt x="27" y="11"/>
                    </a:lnTo>
                    <a:lnTo>
                      <a:pt x="33" y="15"/>
                    </a:lnTo>
                    <a:lnTo>
                      <a:pt x="38" y="20"/>
                    </a:lnTo>
                    <a:lnTo>
                      <a:pt x="43" y="28"/>
                    </a:lnTo>
                    <a:lnTo>
                      <a:pt x="48" y="37"/>
                    </a:lnTo>
                    <a:lnTo>
                      <a:pt x="52" y="44"/>
                    </a:lnTo>
                    <a:lnTo>
                      <a:pt x="56" y="49"/>
                    </a:lnTo>
                    <a:lnTo>
                      <a:pt x="61" y="55"/>
                    </a:lnTo>
                    <a:lnTo>
                      <a:pt x="78" y="66"/>
                    </a:lnTo>
                    <a:lnTo>
                      <a:pt x="67" y="63"/>
                    </a:lnTo>
                    <a:lnTo>
                      <a:pt x="60" y="60"/>
                    </a:lnTo>
                    <a:lnTo>
                      <a:pt x="53" y="56"/>
                    </a:lnTo>
                    <a:lnTo>
                      <a:pt x="45" y="50"/>
                    </a:lnTo>
                    <a:lnTo>
                      <a:pt x="41" y="45"/>
                    </a:lnTo>
                    <a:lnTo>
                      <a:pt x="35" y="36"/>
                    </a:lnTo>
                    <a:lnTo>
                      <a:pt x="32" y="30"/>
                    </a:lnTo>
                    <a:lnTo>
                      <a:pt x="28" y="24"/>
                    </a:lnTo>
                    <a:lnTo>
                      <a:pt x="23" y="17"/>
                    </a:lnTo>
                    <a:lnTo>
                      <a:pt x="18" y="14"/>
                    </a:lnTo>
                    <a:lnTo>
                      <a:pt x="10" y="10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69" name="Group 57">
              <a:extLst>
                <a:ext uri="{FF2B5EF4-FFF2-40B4-BE49-F238E27FC236}">
                  <a16:creationId xmlns:a16="http://schemas.microsoft.com/office/drawing/2014/main" id="{032C98D6-CC0E-C7BB-EBB2-F19323C34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977"/>
              <a:ext cx="371" cy="104"/>
              <a:chOff x="2691" y="977"/>
              <a:chExt cx="371" cy="104"/>
            </a:xfrm>
          </p:grpSpPr>
          <p:grpSp>
            <p:nvGrpSpPr>
              <p:cNvPr id="64570" name="Group 58">
                <a:extLst>
                  <a:ext uri="{FF2B5EF4-FFF2-40B4-BE49-F238E27FC236}">
                    <a16:creationId xmlns:a16="http://schemas.microsoft.com/office/drawing/2014/main" id="{E401E009-A008-DA9E-9FD7-760D7E86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1" y="977"/>
                <a:ext cx="258" cy="104"/>
                <a:chOff x="2741" y="977"/>
                <a:chExt cx="258" cy="104"/>
              </a:xfrm>
            </p:grpSpPr>
            <p:sp>
              <p:nvSpPr>
                <p:cNvPr id="64571" name="Oval 59">
                  <a:extLst>
                    <a:ext uri="{FF2B5EF4-FFF2-40B4-BE49-F238E27FC236}">
                      <a16:creationId xmlns:a16="http://schemas.microsoft.com/office/drawing/2014/main" id="{1DFE9084-F1A1-8EEB-047B-8B1852D187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72" name="Oval 60">
                  <a:extLst>
                    <a:ext uri="{FF2B5EF4-FFF2-40B4-BE49-F238E27FC236}">
                      <a16:creationId xmlns:a16="http://schemas.microsoft.com/office/drawing/2014/main" id="{64BF93EB-2BC3-B961-35E7-7F433F255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1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573" name="Arc 61">
                <a:extLst>
                  <a:ext uri="{FF2B5EF4-FFF2-40B4-BE49-F238E27FC236}">
                    <a16:creationId xmlns:a16="http://schemas.microsoft.com/office/drawing/2014/main" id="{7CCA5FD1-72C3-8FFD-7AF0-EECE58B70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" y="1006"/>
                <a:ext cx="46" cy="29"/>
              </a:xfrm>
              <a:custGeom>
                <a:avLst/>
                <a:gdLst>
                  <a:gd name="G0" fmla="+- 18552 0 0"/>
                  <a:gd name="G1" fmla="+- 21600 0 0"/>
                  <a:gd name="G2" fmla="+- 21600 0 0"/>
                  <a:gd name="T0" fmla="*/ 0 w 34033"/>
                  <a:gd name="T1" fmla="*/ 10537 h 21600"/>
                  <a:gd name="T2" fmla="*/ 34033 w 34033"/>
                  <a:gd name="T3" fmla="*/ 6537 h 21600"/>
                  <a:gd name="T4" fmla="*/ 18552 w 3403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033" h="21600" fill="none" extrusionOk="0">
                    <a:moveTo>
                      <a:pt x="0" y="10537"/>
                    </a:moveTo>
                    <a:cubicBezTo>
                      <a:pt x="3896" y="4002"/>
                      <a:pt x="10943" y="0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</a:path>
                  <a:path w="34033" h="21600" stroke="0" extrusionOk="0">
                    <a:moveTo>
                      <a:pt x="0" y="10537"/>
                    </a:moveTo>
                    <a:cubicBezTo>
                      <a:pt x="3896" y="4002"/>
                      <a:pt x="10943" y="0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  <a:lnTo>
                      <a:pt x="18552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4" name="Line 62">
                <a:extLst>
                  <a:ext uri="{FF2B5EF4-FFF2-40B4-BE49-F238E27FC236}">
                    <a16:creationId xmlns:a16="http://schemas.microsoft.com/office/drawing/2014/main" id="{D1B88E28-172A-B9AB-C19D-5499BC2C6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1004"/>
                <a:ext cx="5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5" name="Line 63">
                <a:extLst>
                  <a:ext uri="{FF2B5EF4-FFF2-40B4-BE49-F238E27FC236}">
                    <a16:creationId xmlns:a16="http://schemas.microsoft.com/office/drawing/2014/main" id="{AA94865D-480C-17F6-F25B-374F8D216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9" y="988"/>
                <a:ext cx="63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76" name="Freeform 64">
              <a:extLst>
                <a:ext uri="{FF2B5EF4-FFF2-40B4-BE49-F238E27FC236}">
                  <a16:creationId xmlns:a16="http://schemas.microsoft.com/office/drawing/2014/main" id="{AB902411-799D-F9DC-0456-9CAB0B957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" y="1243"/>
              <a:ext cx="21" cy="3"/>
            </a:xfrm>
            <a:custGeom>
              <a:avLst/>
              <a:gdLst>
                <a:gd name="T0" fmla="*/ 0 w 21"/>
                <a:gd name="T1" fmla="*/ 2 h 3"/>
                <a:gd name="T2" fmla="*/ 8 w 21"/>
                <a:gd name="T3" fmla="*/ 0 h 3"/>
                <a:gd name="T4" fmla="*/ 15 w 21"/>
                <a:gd name="T5" fmla="*/ 2 h 3"/>
                <a:gd name="T6" fmla="*/ 21 w 2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">
                  <a:moveTo>
                    <a:pt x="0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1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77" name="Group 65">
              <a:extLst>
                <a:ext uri="{FF2B5EF4-FFF2-40B4-BE49-F238E27FC236}">
                  <a16:creationId xmlns:a16="http://schemas.microsoft.com/office/drawing/2014/main" id="{1F90F7EC-BDA7-8527-01AB-4DFA506E4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0" y="438"/>
              <a:ext cx="878" cy="670"/>
              <a:chOff x="2430" y="438"/>
              <a:chExt cx="878" cy="670"/>
            </a:xfrm>
          </p:grpSpPr>
          <p:sp>
            <p:nvSpPr>
              <p:cNvPr id="64578" name="Line 66">
                <a:extLst>
                  <a:ext uri="{FF2B5EF4-FFF2-40B4-BE49-F238E27FC236}">
                    <a16:creationId xmlns:a16="http://schemas.microsoft.com/office/drawing/2014/main" id="{37A7BD20-51A3-A5DB-63B3-9A0001AD2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0" y="868"/>
                <a:ext cx="9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9" name="Line 67">
                <a:extLst>
                  <a:ext uri="{FF2B5EF4-FFF2-40B4-BE49-F238E27FC236}">
                    <a16:creationId xmlns:a16="http://schemas.microsoft.com/office/drawing/2014/main" id="{D04D77B2-0DD7-A569-2FD9-718D7B012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9" y="912"/>
                <a:ext cx="89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0" name="Line 68">
                <a:extLst>
                  <a:ext uri="{FF2B5EF4-FFF2-40B4-BE49-F238E27FC236}">
                    <a16:creationId xmlns:a16="http://schemas.microsoft.com/office/drawing/2014/main" id="{2C23B32E-3CE7-2959-5D39-10036E4BD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504"/>
                <a:ext cx="51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1" name="Line 69">
                <a:extLst>
                  <a:ext uri="{FF2B5EF4-FFF2-40B4-BE49-F238E27FC236}">
                    <a16:creationId xmlns:a16="http://schemas.microsoft.com/office/drawing/2014/main" id="{0F952E2A-75F9-62FA-3BA7-4373D181A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0" y="525"/>
                <a:ext cx="42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2" name="Line 70">
                <a:extLst>
                  <a:ext uri="{FF2B5EF4-FFF2-40B4-BE49-F238E27FC236}">
                    <a16:creationId xmlns:a16="http://schemas.microsoft.com/office/drawing/2014/main" id="{8F1EF8D2-95A2-07B8-99FB-32CE3BA61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438"/>
                <a:ext cx="2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3" name="Line 71">
                <a:extLst>
                  <a:ext uri="{FF2B5EF4-FFF2-40B4-BE49-F238E27FC236}">
                    <a16:creationId xmlns:a16="http://schemas.microsoft.com/office/drawing/2014/main" id="{673642C1-B22B-4F91-8A17-0CF567794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687"/>
                <a:ext cx="7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4" name="Line 72">
                <a:extLst>
                  <a:ext uri="{FF2B5EF4-FFF2-40B4-BE49-F238E27FC236}">
                    <a16:creationId xmlns:a16="http://schemas.microsoft.com/office/drawing/2014/main" id="{8B12DC76-E181-1369-120A-92406560C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1" y="709"/>
                <a:ext cx="68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5" name="Line 73">
                <a:extLst>
                  <a:ext uri="{FF2B5EF4-FFF2-40B4-BE49-F238E27FC236}">
                    <a16:creationId xmlns:a16="http://schemas.microsoft.com/office/drawing/2014/main" id="{9F0C6CFE-A63B-9FD2-9200-59B231ECA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7" y="1088"/>
                <a:ext cx="64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86" name="Line 74">
                <a:extLst>
                  <a:ext uri="{FF2B5EF4-FFF2-40B4-BE49-F238E27FC236}">
                    <a16:creationId xmlns:a16="http://schemas.microsoft.com/office/drawing/2014/main" id="{913D3EA0-52B0-A5DD-4902-FC5967C5C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1" y="1085"/>
                <a:ext cx="79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4587" name="AutoShape 75">
            <a:extLst>
              <a:ext uri="{FF2B5EF4-FFF2-40B4-BE49-F238E27FC236}">
                <a16:creationId xmlns:a16="http://schemas.microsoft.com/office/drawing/2014/main" id="{A57C2E63-82B6-C043-4774-9CFF0B21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3430588" cy="12192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楷体_GB2312" pitchFamily="49" charset="-122"/>
              </a:rPr>
              <a:t>HW: p.221  #9, #10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#11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autoUpdateAnimBg="0"/>
      <p:bldP spid="64521" grpId="0" autoUpdateAnimBg="0"/>
      <p:bldP spid="64530" grpId="0" autoUpdateAnimBg="0"/>
      <p:bldP spid="64536" grpId="0" autoUpdateAnimBg="0"/>
      <p:bldP spid="6458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93" name="Group 65">
            <a:extLst>
              <a:ext uri="{FF2B5EF4-FFF2-40B4-BE49-F238E27FC236}">
                <a16:creationId xmlns:a16="http://schemas.microsoft.com/office/drawing/2014/main" id="{80D6CF5C-7961-01AF-0437-ED1083ABBF9C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3946525"/>
            <a:ext cx="8763000" cy="1920875"/>
            <a:chOff x="184" y="2486"/>
            <a:chExt cx="5520" cy="1210"/>
          </a:xfrm>
        </p:grpSpPr>
        <p:sp>
          <p:nvSpPr>
            <p:cNvPr id="99335" name="Rectangle 7">
              <a:extLst>
                <a:ext uri="{FF2B5EF4-FFF2-40B4-BE49-F238E27FC236}">
                  <a16:creationId xmlns:a16="http://schemas.microsoft.com/office/drawing/2014/main" id="{590098BF-2AEC-97C4-47BD-5E9A2804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2486"/>
              <a:ext cx="552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6715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2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25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25000"/>
                </a:lnSpc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由</a:t>
              </a:r>
              <a:r>
                <a:rPr lang="en-US" altLang="zh-CN">
                  <a:ea typeface="楷体_GB2312" pitchFamily="49" charset="-122"/>
                </a:rPr>
                <a:t>Newton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迭代法的收敛性定理知（局部收敛性），</a:t>
              </a:r>
              <a:r>
                <a:rPr lang="en-US" altLang="zh-CN">
                  <a:ea typeface="楷体_GB2312" pitchFamily="49" charset="-122"/>
                </a:rPr>
                <a:t>Newton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迭代法对初值   的要求是很苛刻的，在实际应用中，往往很难给出较好的初值   ，牛顿下山法，就是在事先没有给出较好的初值情况下，求       根的一种修正的牛顿法。</a:t>
              </a:r>
            </a:p>
          </p:txBody>
        </p:sp>
        <p:graphicFrame>
          <p:nvGraphicFramePr>
            <p:cNvPr id="99336" name="Object 8">
              <a:extLst>
                <a:ext uri="{FF2B5EF4-FFF2-40B4-BE49-F238E27FC236}">
                  <a16:creationId xmlns:a16="http://schemas.microsoft.com/office/drawing/2014/main" id="{C8CC382A-4B40-5728-9B53-C79BE7EF58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9" y="3124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3124"/>
                          <a:ext cx="24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7" name="Object 9">
              <a:extLst>
                <a:ext uri="{FF2B5EF4-FFF2-40B4-BE49-F238E27FC236}">
                  <a16:creationId xmlns:a16="http://schemas.microsoft.com/office/drawing/2014/main" id="{8169552B-E25F-C309-BFBD-1665F5CDEA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456"/>
            <a:ext cx="6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203040" progId="Equation.DSMT4">
                    <p:embed/>
                  </p:oleObj>
                </mc:Choice>
                <mc:Fallback>
                  <p:oleObj name="Equation" r:id="rId6" imgW="59688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456"/>
                          <a:ext cx="62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39" name="Object 11">
              <a:extLst>
                <a:ext uri="{FF2B5EF4-FFF2-40B4-BE49-F238E27FC236}">
                  <a16:creationId xmlns:a16="http://schemas.microsoft.com/office/drawing/2014/main" id="{CFD969F4-75A2-F9E1-D362-3A4939AB6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832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32"/>
                          <a:ext cx="24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F8CD76EF-FC59-6293-2E75-CD2AC2A94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2438400"/>
            <a:ext cx="350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针对这几点改进如下：</a:t>
            </a:r>
          </a:p>
        </p:txBody>
      </p:sp>
      <p:grpSp>
        <p:nvGrpSpPr>
          <p:cNvPr id="99391" name="Group 63">
            <a:extLst>
              <a:ext uri="{FF2B5EF4-FFF2-40B4-BE49-F238E27FC236}">
                <a16:creationId xmlns:a16="http://schemas.microsoft.com/office/drawing/2014/main" id="{377BF837-ED46-BC3F-A80C-244DFB96A94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14463"/>
            <a:ext cx="8362950" cy="1006475"/>
            <a:chOff x="288" y="864"/>
            <a:chExt cx="5184" cy="634"/>
          </a:xfrm>
        </p:grpSpPr>
        <p:grpSp>
          <p:nvGrpSpPr>
            <p:cNvPr id="99375" name="Group 47">
              <a:extLst>
                <a:ext uri="{FF2B5EF4-FFF2-40B4-BE49-F238E27FC236}">
                  <a16:creationId xmlns:a16="http://schemas.microsoft.com/office/drawing/2014/main" id="{2E383404-D656-AA31-18DA-BBA5B0B82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864"/>
              <a:ext cx="5184" cy="634"/>
              <a:chOff x="288" y="1354"/>
              <a:chExt cx="5184" cy="634"/>
            </a:xfrm>
          </p:grpSpPr>
          <p:sp>
            <p:nvSpPr>
              <p:cNvPr id="99331" name="Rectangle 3">
                <a:extLst>
                  <a:ext uri="{FF2B5EF4-FFF2-40B4-BE49-F238E27FC236}">
                    <a16:creationId xmlns:a16="http://schemas.microsoft.com/office/drawing/2014/main" id="{BDBDEB1C-4B70-6FA6-2EA8-D151CC8EA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354"/>
                <a:ext cx="5184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1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952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>
                    <a:solidFill>
                      <a:srgbClr val="008000"/>
                    </a:solidFill>
                    <a:latin typeface="楷体_GB2312" pitchFamily="49" charset="-122"/>
                    <a:ea typeface="楷体_GB2312" pitchFamily="49" charset="-122"/>
                  </a:rPr>
                  <a:t>缺点</a:t>
                </a:r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： </a:t>
                </a:r>
                <a:r>
                  <a:rPr lang="en-US" altLang="zh-CN"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）初值  不能偏离   太大，否则可能不收敛，          </a:t>
                </a:r>
                <a:r>
                  <a:rPr lang="en-US" altLang="zh-CN"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）对重根收敛较慢，</a:t>
                </a:r>
                <a:r>
                  <a:rPr lang="en-US" altLang="zh-CN">
                    <a:latin typeface="楷体_GB2312" pitchFamily="49" charset="-122"/>
                    <a:ea typeface="楷体_GB2312" pitchFamily="49" charset="-122"/>
                  </a:rPr>
                  <a:t>3</a:t>
                </a:r>
                <a:r>
                  <a:rPr lang="zh-CN" altLang="en-US">
                    <a:latin typeface="楷体_GB2312" pitchFamily="49" charset="-122"/>
                    <a:ea typeface="楷体_GB2312" pitchFamily="49" charset="-122"/>
                  </a:rPr>
                  <a:t>）需要计算导数值。</a:t>
                </a:r>
              </a:p>
            </p:txBody>
          </p:sp>
          <p:graphicFrame>
            <p:nvGraphicFramePr>
              <p:cNvPr id="99332" name="Object 4">
                <a:extLst>
                  <a:ext uri="{FF2B5EF4-FFF2-40B4-BE49-F238E27FC236}">
                    <a16:creationId xmlns:a16="http://schemas.microsoft.com/office/drawing/2014/main" id="{258E9A0B-67AE-61B6-B7FB-C0EFC6C4DB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68" y="1410"/>
              <a:ext cx="24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77569" imgH="202936" progId="Equation.DSMT4">
                      <p:embed/>
                    </p:oleObj>
                  </mc:Choice>
                  <mc:Fallback>
                    <p:oleObj name="Equation" r:id="rId10" imgW="177569" imgH="202936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8" y="1410"/>
                            <a:ext cx="244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33" name="Object 5">
                <a:extLst>
                  <a:ext uri="{FF2B5EF4-FFF2-40B4-BE49-F238E27FC236}">
                    <a16:creationId xmlns:a16="http://schemas.microsoft.com/office/drawing/2014/main" id="{0BCC2737-3B7E-6507-AA41-3924322883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4" y="1440"/>
              <a:ext cx="24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90440" imgH="228600" progId="Equation.DSMT4">
                      <p:embed/>
                    </p:oleObj>
                  </mc:Choice>
                  <mc:Fallback>
                    <p:oleObj name="Equation" r:id="rId8" imgW="190440" imgH="2286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1440"/>
                            <a:ext cx="24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344" name="Group 16">
              <a:extLst>
                <a:ext uri="{FF2B5EF4-FFF2-40B4-BE49-F238E27FC236}">
                  <a16:creationId xmlns:a16="http://schemas.microsoft.com/office/drawing/2014/main" id="{4E443DF0-276F-6423-291F-DC5B1437EC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960"/>
              <a:ext cx="333" cy="376"/>
              <a:chOff x="2787" y="2607"/>
              <a:chExt cx="649" cy="841"/>
            </a:xfrm>
          </p:grpSpPr>
          <p:sp>
            <p:nvSpPr>
              <p:cNvPr id="99345" name="Freeform 17">
                <a:extLst>
                  <a:ext uri="{FF2B5EF4-FFF2-40B4-BE49-F238E27FC236}">
                    <a16:creationId xmlns:a16="http://schemas.microsoft.com/office/drawing/2014/main" id="{49D76FA2-16DB-3064-91BB-781702FCA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2607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B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6" name="Freeform 18">
                <a:extLst>
                  <a:ext uri="{FF2B5EF4-FFF2-40B4-BE49-F238E27FC236}">
                    <a16:creationId xmlns:a16="http://schemas.microsoft.com/office/drawing/2014/main" id="{7097B503-A6AF-2A49-E8BD-1944279A9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" y="2607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7" name="Freeform 19">
                <a:extLst>
                  <a:ext uri="{FF2B5EF4-FFF2-40B4-BE49-F238E27FC236}">
                    <a16:creationId xmlns:a16="http://schemas.microsoft.com/office/drawing/2014/main" id="{54422E2C-56B7-548C-AF1A-49E104755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" y="2841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CA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8" name="Freeform 20">
                <a:extLst>
                  <a:ext uri="{FF2B5EF4-FFF2-40B4-BE49-F238E27FC236}">
                    <a16:creationId xmlns:a16="http://schemas.microsoft.com/office/drawing/2014/main" id="{B4C6B781-919C-3B0B-BA72-CE8C8A706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961"/>
                <a:ext cx="114" cy="138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CA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49" name="Freeform 21">
                <a:extLst>
                  <a:ext uri="{FF2B5EF4-FFF2-40B4-BE49-F238E27FC236}">
                    <a16:creationId xmlns:a16="http://schemas.microsoft.com/office/drawing/2014/main" id="{5CBBAECD-F366-511B-7EE6-5C66FF775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3099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0" name="Freeform 22">
                <a:extLst>
                  <a:ext uri="{FF2B5EF4-FFF2-40B4-BE49-F238E27FC236}">
                    <a16:creationId xmlns:a16="http://schemas.microsoft.com/office/drawing/2014/main" id="{2A6CFD1E-0132-CB75-4F49-AE330129F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3105"/>
                <a:ext cx="235" cy="151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1" name="Freeform 23">
                <a:extLst>
                  <a:ext uri="{FF2B5EF4-FFF2-40B4-BE49-F238E27FC236}">
                    <a16:creationId xmlns:a16="http://schemas.microsoft.com/office/drawing/2014/main" id="{0494E833-206C-060C-2D65-202084222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5" y="3075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2" name="Freeform 24">
                <a:extLst>
                  <a:ext uri="{FF2B5EF4-FFF2-40B4-BE49-F238E27FC236}">
                    <a16:creationId xmlns:a16="http://schemas.microsoft.com/office/drawing/2014/main" id="{7D75CDA3-3E2D-5501-E397-CFE914E89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45"/>
                <a:ext cx="18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3" name="Freeform 25">
                <a:extLst>
                  <a:ext uri="{FF2B5EF4-FFF2-40B4-BE49-F238E27FC236}">
                    <a16:creationId xmlns:a16="http://schemas.microsoft.com/office/drawing/2014/main" id="{86AD9898-DD84-E5DD-8962-D53754C3B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" y="3051"/>
                <a:ext cx="72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CA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4" name="Freeform 26">
                <a:extLst>
                  <a:ext uri="{FF2B5EF4-FFF2-40B4-BE49-F238E27FC236}">
                    <a16:creationId xmlns:a16="http://schemas.microsoft.com/office/drawing/2014/main" id="{CF3E6C0B-E9BE-F6FD-CDE7-F3B75A36B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3" y="3202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5" name="Freeform 27">
                <a:extLst>
                  <a:ext uri="{FF2B5EF4-FFF2-40B4-BE49-F238E27FC236}">
                    <a16:creationId xmlns:a16="http://schemas.microsoft.com/office/drawing/2014/main" id="{EA86E291-356C-8FA7-0CB4-5CD2E6FDA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2829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6" name="Freeform 28">
                <a:extLst>
                  <a:ext uri="{FF2B5EF4-FFF2-40B4-BE49-F238E27FC236}">
                    <a16:creationId xmlns:a16="http://schemas.microsoft.com/office/drawing/2014/main" id="{9F3DE841-CE10-24BF-5B87-FA6AAF480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3376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CA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7" name="Freeform 29">
                <a:extLst>
                  <a:ext uri="{FF2B5EF4-FFF2-40B4-BE49-F238E27FC236}">
                    <a16:creationId xmlns:a16="http://schemas.microsoft.com/office/drawing/2014/main" id="{42842AB7-52BF-4079-7A7F-916EDA1B5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256"/>
                <a:ext cx="84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58" name="Freeform 30">
                <a:extLst>
                  <a:ext uri="{FF2B5EF4-FFF2-40B4-BE49-F238E27FC236}">
                    <a16:creationId xmlns:a16="http://schemas.microsoft.com/office/drawing/2014/main" id="{DCFC3CEA-2A94-3ABA-51BF-99027D4B3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3340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377" name="Rectangle 49">
            <a:extLst>
              <a:ext uri="{FF2B5EF4-FFF2-40B4-BE49-F238E27FC236}">
                <a16:creationId xmlns:a16="http://schemas.microsoft.com/office/drawing/2014/main" id="{707F9763-DA69-F4B9-46AB-361F8E1C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99390" name="Group 62">
            <a:extLst>
              <a:ext uri="{FF2B5EF4-FFF2-40B4-BE49-F238E27FC236}">
                <a16:creationId xmlns:a16="http://schemas.microsoft.com/office/drawing/2014/main" id="{89D0DBA3-7EB1-57FB-2B33-5C2EEF77BDD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908050"/>
            <a:ext cx="7608887" cy="533400"/>
            <a:chOff x="288" y="576"/>
            <a:chExt cx="4793" cy="336"/>
          </a:xfrm>
        </p:grpSpPr>
        <p:sp>
          <p:nvSpPr>
            <p:cNvPr id="99342" name="Rectangle 14">
              <a:extLst>
                <a:ext uri="{FF2B5EF4-FFF2-40B4-BE49-F238E27FC236}">
                  <a16:creationId xmlns:a16="http://schemas.microsoft.com/office/drawing/2014/main" id="{2663D42D-DB71-01D1-6675-F23AEDEFC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589"/>
              <a:ext cx="44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优点：</a:t>
              </a:r>
              <a:r>
                <a:rPr kumimoji="1" lang="en-US" altLang="zh-CN">
                  <a:ea typeface="楷体_GB2312" pitchFamily="49" charset="-122"/>
                </a:rPr>
                <a:t>Newton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法收敛很快（对单根），算法简单。</a:t>
              </a:r>
            </a:p>
          </p:txBody>
        </p:sp>
        <p:grpSp>
          <p:nvGrpSpPr>
            <p:cNvPr id="99359" name="Group 31">
              <a:extLst>
                <a:ext uri="{FF2B5EF4-FFF2-40B4-BE49-F238E27FC236}">
                  <a16:creationId xmlns:a16="http://schemas.microsoft.com/office/drawing/2014/main" id="{76F16BA6-8244-7213-3E62-3915CC19D3F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88" y="576"/>
              <a:ext cx="336" cy="336"/>
              <a:chOff x="2787" y="2607"/>
              <a:chExt cx="649" cy="841"/>
            </a:xfrm>
          </p:grpSpPr>
          <p:sp>
            <p:nvSpPr>
              <p:cNvPr id="99360" name="Freeform 32">
                <a:extLst>
                  <a:ext uri="{FF2B5EF4-FFF2-40B4-BE49-F238E27FC236}">
                    <a16:creationId xmlns:a16="http://schemas.microsoft.com/office/drawing/2014/main" id="{5176D4FB-CBB6-C092-DAAC-5F52F132F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2607"/>
                <a:ext cx="649" cy="841"/>
              </a:xfrm>
              <a:custGeom>
                <a:avLst/>
                <a:gdLst>
                  <a:gd name="T0" fmla="*/ 150 w 649"/>
                  <a:gd name="T1" fmla="*/ 6 h 841"/>
                  <a:gd name="T2" fmla="*/ 204 w 649"/>
                  <a:gd name="T3" fmla="*/ 6 h 841"/>
                  <a:gd name="T4" fmla="*/ 282 w 649"/>
                  <a:gd name="T5" fmla="*/ 18 h 841"/>
                  <a:gd name="T6" fmla="*/ 385 w 649"/>
                  <a:gd name="T7" fmla="*/ 54 h 841"/>
                  <a:gd name="T8" fmla="*/ 529 w 649"/>
                  <a:gd name="T9" fmla="*/ 114 h 841"/>
                  <a:gd name="T10" fmla="*/ 565 w 649"/>
                  <a:gd name="T11" fmla="*/ 144 h 841"/>
                  <a:gd name="T12" fmla="*/ 619 w 649"/>
                  <a:gd name="T13" fmla="*/ 240 h 841"/>
                  <a:gd name="T14" fmla="*/ 649 w 649"/>
                  <a:gd name="T15" fmla="*/ 300 h 841"/>
                  <a:gd name="T16" fmla="*/ 619 w 649"/>
                  <a:gd name="T17" fmla="*/ 342 h 841"/>
                  <a:gd name="T18" fmla="*/ 619 w 649"/>
                  <a:gd name="T19" fmla="*/ 372 h 841"/>
                  <a:gd name="T20" fmla="*/ 643 w 649"/>
                  <a:gd name="T21" fmla="*/ 420 h 841"/>
                  <a:gd name="T22" fmla="*/ 637 w 649"/>
                  <a:gd name="T23" fmla="*/ 462 h 841"/>
                  <a:gd name="T24" fmla="*/ 595 w 649"/>
                  <a:gd name="T25" fmla="*/ 492 h 841"/>
                  <a:gd name="T26" fmla="*/ 607 w 649"/>
                  <a:gd name="T27" fmla="*/ 528 h 841"/>
                  <a:gd name="T28" fmla="*/ 589 w 649"/>
                  <a:gd name="T29" fmla="*/ 577 h 841"/>
                  <a:gd name="T30" fmla="*/ 529 w 649"/>
                  <a:gd name="T31" fmla="*/ 595 h 841"/>
                  <a:gd name="T32" fmla="*/ 505 w 649"/>
                  <a:gd name="T33" fmla="*/ 631 h 841"/>
                  <a:gd name="T34" fmla="*/ 457 w 649"/>
                  <a:gd name="T35" fmla="*/ 649 h 841"/>
                  <a:gd name="T36" fmla="*/ 360 w 649"/>
                  <a:gd name="T37" fmla="*/ 655 h 841"/>
                  <a:gd name="T38" fmla="*/ 300 w 649"/>
                  <a:gd name="T39" fmla="*/ 637 h 841"/>
                  <a:gd name="T40" fmla="*/ 258 w 649"/>
                  <a:gd name="T41" fmla="*/ 589 h 841"/>
                  <a:gd name="T42" fmla="*/ 222 w 649"/>
                  <a:gd name="T43" fmla="*/ 528 h 841"/>
                  <a:gd name="T44" fmla="*/ 240 w 649"/>
                  <a:gd name="T45" fmla="*/ 504 h 841"/>
                  <a:gd name="T46" fmla="*/ 276 w 649"/>
                  <a:gd name="T47" fmla="*/ 498 h 841"/>
                  <a:gd name="T48" fmla="*/ 306 w 649"/>
                  <a:gd name="T49" fmla="*/ 522 h 841"/>
                  <a:gd name="T50" fmla="*/ 282 w 649"/>
                  <a:gd name="T51" fmla="*/ 498 h 841"/>
                  <a:gd name="T52" fmla="*/ 270 w 649"/>
                  <a:gd name="T53" fmla="*/ 492 h 841"/>
                  <a:gd name="T54" fmla="*/ 246 w 649"/>
                  <a:gd name="T55" fmla="*/ 474 h 841"/>
                  <a:gd name="T56" fmla="*/ 204 w 649"/>
                  <a:gd name="T57" fmla="*/ 486 h 841"/>
                  <a:gd name="T58" fmla="*/ 198 w 649"/>
                  <a:gd name="T59" fmla="*/ 516 h 841"/>
                  <a:gd name="T60" fmla="*/ 204 w 649"/>
                  <a:gd name="T61" fmla="*/ 607 h 841"/>
                  <a:gd name="T62" fmla="*/ 228 w 649"/>
                  <a:gd name="T63" fmla="*/ 703 h 841"/>
                  <a:gd name="T64" fmla="*/ 228 w 649"/>
                  <a:gd name="T65" fmla="*/ 793 h 841"/>
                  <a:gd name="T66" fmla="*/ 204 w 649"/>
                  <a:gd name="T67" fmla="*/ 829 h 841"/>
                  <a:gd name="T68" fmla="*/ 150 w 649"/>
                  <a:gd name="T69" fmla="*/ 835 h 841"/>
                  <a:gd name="T70" fmla="*/ 132 w 649"/>
                  <a:gd name="T71" fmla="*/ 775 h 841"/>
                  <a:gd name="T72" fmla="*/ 108 w 649"/>
                  <a:gd name="T73" fmla="*/ 709 h 841"/>
                  <a:gd name="T74" fmla="*/ 96 w 649"/>
                  <a:gd name="T75" fmla="*/ 685 h 841"/>
                  <a:gd name="T76" fmla="*/ 84 w 649"/>
                  <a:gd name="T77" fmla="*/ 655 h 841"/>
                  <a:gd name="T78" fmla="*/ 48 w 649"/>
                  <a:gd name="T79" fmla="*/ 522 h 841"/>
                  <a:gd name="T80" fmla="*/ 18 w 649"/>
                  <a:gd name="T81" fmla="*/ 366 h 841"/>
                  <a:gd name="T82" fmla="*/ 0 w 649"/>
                  <a:gd name="T83" fmla="*/ 27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49" h="841">
                    <a:moveTo>
                      <a:pt x="108" y="0"/>
                    </a:moveTo>
                    <a:lnTo>
                      <a:pt x="132" y="6"/>
                    </a:lnTo>
                    <a:lnTo>
                      <a:pt x="150" y="6"/>
                    </a:lnTo>
                    <a:lnTo>
                      <a:pt x="168" y="12"/>
                    </a:lnTo>
                    <a:lnTo>
                      <a:pt x="180" y="12"/>
                    </a:lnTo>
                    <a:lnTo>
                      <a:pt x="204" y="6"/>
                    </a:lnTo>
                    <a:lnTo>
                      <a:pt x="228" y="6"/>
                    </a:lnTo>
                    <a:lnTo>
                      <a:pt x="252" y="12"/>
                    </a:lnTo>
                    <a:lnTo>
                      <a:pt x="282" y="18"/>
                    </a:lnTo>
                    <a:lnTo>
                      <a:pt x="312" y="24"/>
                    </a:lnTo>
                    <a:lnTo>
                      <a:pt x="342" y="36"/>
                    </a:lnTo>
                    <a:lnTo>
                      <a:pt x="385" y="54"/>
                    </a:lnTo>
                    <a:lnTo>
                      <a:pt x="427" y="72"/>
                    </a:lnTo>
                    <a:lnTo>
                      <a:pt x="481" y="96"/>
                    </a:lnTo>
                    <a:lnTo>
                      <a:pt x="529" y="114"/>
                    </a:lnTo>
                    <a:lnTo>
                      <a:pt x="547" y="120"/>
                    </a:lnTo>
                    <a:lnTo>
                      <a:pt x="559" y="132"/>
                    </a:lnTo>
                    <a:lnTo>
                      <a:pt x="565" y="144"/>
                    </a:lnTo>
                    <a:lnTo>
                      <a:pt x="577" y="162"/>
                    </a:lnTo>
                    <a:lnTo>
                      <a:pt x="595" y="192"/>
                    </a:lnTo>
                    <a:lnTo>
                      <a:pt x="619" y="240"/>
                    </a:lnTo>
                    <a:lnTo>
                      <a:pt x="637" y="264"/>
                    </a:lnTo>
                    <a:lnTo>
                      <a:pt x="643" y="288"/>
                    </a:lnTo>
                    <a:lnTo>
                      <a:pt x="649" y="300"/>
                    </a:lnTo>
                    <a:lnTo>
                      <a:pt x="643" y="318"/>
                    </a:lnTo>
                    <a:lnTo>
                      <a:pt x="631" y="336"/>
                    </a:lnTo>
                    <a:lnTo>
                      <a:pt x="619" y="342"/>
                    </a:lnTo>
                    <a:lnTo>
                      <a:pt x="613" y="348"/>
                    </a:lnTo>
                    <a:lnTo>
                      <a:pt x="613" y="360"/>
                    </a:lnTo>
                    <a:lnTo>
                      <a:pt x="619" y="372"/>
                    </a:lnTo>
                    <a:lnTo>
                      <a:pt x="625" y="384"/>
                    </a:lnTo>
                    <a:lnTo>
                      <a:pt x="637" y="402"/>
                    </a:lnTo>
                    <a:lnTo>
                      <a:pt x="643" y="420"/>
                    </a:lnTo>
                    <a:lnTo>
                      <a:pt x="643" y="432"/>
                    </a:lnTo>
                    <a:lnTo>
                      <a:pt x="643" y="450"/>
                    </a:lnTo>
                    <a:lnTo>
                      <a:pt x="637" y="462"/>
                    </a:lnTo>
                    <a:lnTo>
                      <a:pt x="625" y="474"/>
                    </a:lnTo>
                    <a:lnTo>
                      <a:pt x="607" y="486"/>
                    </a:lnTo>
                    <a:lnTo>
                      <a:pt x="595" y="492"/>
                    </a:lnTo>
                    <a:lnTo>
                      <a:pt x="595" y="504"/>
                    </a:lnTo>
                    <a:lnTo>
                      <a:pt x="601" y="516"/>
                    </a:lnTo>
                    <a:lnTo>
                      <a:pt x="607" y="528"/>
                    </a:lnTo>
                    <a:lnTo>
                      <a:pt x="601" y="546"/>
                    </a:lnTo>
                    <a:lnTo>
                      <a:pt x="601" y="565"/>
                    </a:lnTo>
                    <a:lnTo>
                      <a:pt x="589" y="577"/>
                    </a:lnTo>
                    <a:lnTo>
                      <a:pt x="577" y="583"/>
                    </a:lnTo>
                    <a:lnTo>
                      <a:pt x="553" y="589"/>
                    </a:lnTo>
                    <a:lnTo>
                      <a:pt x="529" y="595"/>
                    </a:lnTo>
                    <a:lnTo>
                      <a:pt x="517" y="595"/>
                    </a:lnTo>
                    <a:lnTo>
                      <a:pt x="511" y="619"/>
                    </a:lnTo>
                    <a:lnTo>
                      <a:pt x="505" y="631"/>
                    </a:lnTo>
                    <a:lnTo>
                      <a:pt x="493" y="643"/>
                    </a:lnTo>
                    <a:lnTo>
                      <a:pt x="475" y="649"/>
                    </a:lnTo>
                    <a:lnTo>
                      <a:pt x="457" y="649"/>
                    </a:lnTo>
                    <a:lnTo>
                      <a:pt x="433" y="649"/>
                    </a:lnTo>
                    <a:lnTo>
                      <a:pt x="403" y="655"/>
                    </a:lnTo>
                    <a:lnTo>
                      <a:pt x="360" y="655"/>
                    </a:lnTo>
                    <a:lnTo>
                      <a:pt x="342" y="655"/>
                    </a:lnTo>
                    <a:lnTo>
                      <a:pt x="324" y="649"/>
                    </a:lnTo>
                    <a:lnTo>
                      <a:pt x="300" y="637"/>
                    </a:lnTo>
                    <a:lnTo>
                      <a:pt x="282" y="625"/>
                    </a:lnTo>
                    <a:lnTo>
                      <a:pt x="270" y="607"/>
                    </a:lnTo>
                    <a:lnTo>
                      <a:pt x="258" y="589"/>
                    </a:lnTo>
                    <a:lnTo>
                      <a:pt x="240" y="565"/>
                    </a:lnTo>
                    <a:lnTo>
                      <a:pt x="228" y="540"/>
                    </a:lnTo>
                    <a:lnTo>
                      <a:pt x="222" y="528"/>
                    </a:lnTo>
                    <a:lnTo>
                      <a:pt x="228" y="522"/>
                    </a:lnTo>
                    <a:lnTo>
                      <a:pt x="234" y="510"/>
                    </a:lnTo>
                    <a:lnTo>
                      <a:pt x="240" y="504"/>
                    </a:lnTo>
                    <a:lnTo>
                      <a:pt x="252" y="498"/>
                    </a:lnTo>
                    <a:lnTo>
                      <a:pt x="264" y="498"/>
                    </a:lnTo>
                    <a:lnTo>
                      <a:pt x="276" y="498"/>
                    </a:lnTo>
                    <a:lnTo>
                      <a:pt x="288" y="510"/>
                    </a:lnTo>
                    <a:lnTo>
                      <a:pt x="300" y="516"/>
                    </a:lnTo>
                    <a:lnTo>
                      <a:pt x="306" y="522"/>
                    </a:lnTo>
                    <a:lnTo>
                      <a:pt x="318" y="528"/>
                    </a:lnTo>
                    <a:lnTo>
                      <a:pt x="306" y="516"/>
                    </a:lnTo>
                    <a:lnTo>
                      <a:pt x="282" y="498"/>
                    </a:lnTo>
                    <a:lnTo>
                      <a:pt x="288" y="492"/>
                    </a:lnTo>
                    <a:lnTo>
                      <a:pt x="282" y="492"/>
                    </a:lnTo>
                    <a:lnTo>
                      <a:pt x="270" y="492"/>
                    </a:lnTo>
                    <a:lnTo>
                      <a:pt x="264" y="486"/>
                    </a:lnTo>
                    <a:lnTo>
                      <a:pt x="252" y="480"/>
                    </a:lnTo>
                    <a:lnTo>
                      <a:pt x="246" y="474"/>
                    </a:lnTo>
                    <a:lnTo>
                      <a:pt x="228" y="474"/>
                    </a:lnTo>
                    <a:lnTo>
                      <a:pt x="216" y="474"/>
                    </a:lnTo>
                    <a:lnTo>
                      <a:pt x="204" y="486"/>
                    </a:lnTo>
                    <a:lnTo>
                      <a:pt x="198" y="492"/>
                    </a:lnTo>
                    <a:lnTo>
                      <a:pt x="198" y="504"/>
                    </a:lnTo>
                    <a:lnTo>
                      <a:pt x="198" y="516"/>
                    </a:lnTo>
                    <a:lnTo>
                      <a:pt x="198" y="546"/>
                    </a:lnTo>
                    <a:lnTo>
                      <a:pt x="198" y="577"/>
                    </a:lnTo>
                    <a:lnTo>
                      <a:pt x="204" y="607"/>
                    </a:lnTo>
                    <a:lnTo>
                      <a:pt x="204" y="637"/>
                    </a:lnTo>
                    <a:lnTo>
                      <a:pt x="216" y="679"/>
                    </a:lnTo>
                    <a:lnTo>
                      <a:pt x="228" y="703"/>
                    </a:lnTo>
                    <a:lnTo>
                      <a:pt x="234" y="721"/>
                    </a:lnTo>
                    <a:lnTo>
                      <a:pt x="234" y="763"/>
                    </a:lnTo>
                    <a:lnTo>
                      <a:pt x="228" y="793"/>
                    </a:lnTo>
                    <a:lnTo>
                      <a:pt x="222" y="811"/>
                    </a:lnTo>
                    <a:lnTo>
                      <a:pt x="216" y="823"/>
                    </a:lnTo>
                    <a:lnTo>
                      <a:pt x="204" y="829"/>
                    </a:lnTo>
                    <a:lnTo>
                      <a:pt x="186" y="835"/>
                    </a:lnTo>
                    <a:lnTo>
                      <a:pt x="168" y="841"/>
                    </a:lnTo>
                    <a:lnTo>
                      <a:pt x="150" y="835"/>
                    </a:lnTo>
                    <a:lnTo>
                      <a:pt x="144" y="829"/>
                    </a:lnTo>
                    <a:lnTo>
                      <a:pt x="138" y="787"/>
                    </a:lnTo>
                    <a:lnTo>
                      <a:pt x="132" y="775"/>
                    </a:lnTo>
                    <a:lnTo>
                      <a:pt x="132" y="769"/>
                    </a:lnTo>
                    <a:lnTo>
                      <a:pt x="126" y="745"/>
                    </a:lnTo>
                    <a:lnTo>
                      <a:pt x="108" y="709"/>
                    </a:lnTo>
                    <a:lnTo>
                      <a:pt x="102" y="697"/>
                    </a:lnTo>
                    <a:lnTo>
                      <a:pt x="102" y="685"/>
                    </a:lnTo>
                    <a:lnTo>
                      <a:pt x="96" y="685"/>
                    </a:lnTo>
                    <a:lnTo>
                      <a:pt x="96" y="679"/>
                    </a:lnTo>
                    <a:lnTo>
                      <a:pt x="96" y="673"/>
                    </a:lnTo>
                    <a:lnTo>
                      <a:pt x="84" y="655"/>
                    </a:lnTo>
                    <a:lnTo>
                      <a:pt x="78" y="613"/>
                    </a:lnTo>
                    <a:lnTo>
                      <a:pt x="60" y="571"/>
                    </a:lnTo>
                    <a:lnTo>
                      <a:pt x="48" y="522"/>
                    </a:lnTo>
                    <a:lnTo>
                      <a:pt x="30" y="468"/>
                    </a:lnTo>
                    <a:lnTo>
                      <a:pt x="24" y="426"/>
                    </a:lnTo>
                    <a:lnTo>
                      <a:pt x="18" y="366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0" y="270"/>
                    </a:lnTo>
                    <a:lnTo>
                      <a:pt x="72" y="20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B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1" name="Freeform 33">
                <a:extLst>
                  <a:ext uri="{FF2B5EF4-FFF2-40B4-BE49-F238E27FC236}">
                    <a16:creationId xmlns:a16="http://schemas.microsoft.com/office/drawing/2014/main" id="{5CB59DF9-6277-78C1-2F82-D84E03148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" y="2607"/>
                <a:ext cx="445" cy="132"/>
              </a:xfrm>
              <a:custGeom>
                <a:avLst/>
                <a:gdLst>
                  <a:gd name="T0" fmla="*/ 24 w 445"/>
                  <a:gd name="T1" fmla="*/ 0 h 132"/>
                  <a:gd name="T2" fmla="*/ 42 w 445"/>
                  <a:gd name="T3" fmla="*/ 6 h 132"/>
                  <a:gd name="T4" fmla="*/ 60 w 445"/>
                  <a:gd name="T5" fmla="*/ 6 h 132"/>
                  <a:gd name="T6" fmla="*/ 72 w 445"/>
                  <a:gd name="T7" fmla="*/ 12 h 132"/>
                  <a:gd name="T8" fmla="*/ 90 w 445"/>
                  <a:gd name="T9" fmla="*/ 6 h 132"/>
                  <a:gd name="T10" fmla="*/ 102 w 445"/>
                  <a:gd name="T11" fmla="*/ 6 h 132"/>
                  <a:gd name="T12" fmla="*/ 120 w 445"/>
                  <a:gd name="T13" fmla="*/ 6 h 132"/>
                  <a:gd name="T14" fmla="*/ 144 w 445"/>
                  <a:gd name="T15" fmla="*/ 6 h 132"/>
                  <a:gd name="T16" fmla="*/ 174 w 445"/>
                  <a:gd name="T17" fmla="*/ 18 h 132"/>
                  <a:gd name="T18" fmla="*/ 210 w 445"/>
                  <a:gd name="T19" fmla="*/ 24 h 132"/>
                  <a:gd name="T20" fmla="*/ 246 w 445"/>
                  <a:gd name="T21" fmla="*/ 36 h 132"/>
                  <a:gd name="T22" fmla="*/ 289 w 445"/>
                  <a:gd name="T23" fmla="*/ 54 h 132"/>
                  <a:gd name="T24" fmla="*/ 337 w 445"/>
                  <a:gd name="T25" fmla="*/ 72 h 132"/>
                  <a:gd name="T26" fmla="*/ 379 w 445"/>
                  <a:gd name="T27" fmla="*/ 96 h 132"/>
                  <a:gd name="T28" fmla="*/ 409 w 445"/>
                  <a:gd name="T29" fmla="*/ 108 h 132"/>
                  <a:gd name="T30" fmla="*/ 427 w 445"/>
                  <a:gd name="T31" fmla="*/ 114 h 132"/>
                  <a:gd name="T32" fmla="*/ 445 w 445"/>
                  <a:gd name="T33" fmla="*/ 126 h 132"/>
                  <a:gd name="T34" fmla="*/ 433 w 445"/>
                  <a:gd name="T35" fmla="*/ 120 h 132"/>
                  <a:gd name="T36" fmla="*/ 421 w 445"/>
                  <a:gd name="T37" fmla="*/ 120 h 132"/>
                  <a:gd name="T38" fmla="*/ 409 w 445"/>
                  <a:gd name="T39" fmla="*/ 126 h 132"/>
                  <a:gd name="T40" fmla="*/ 403 w 445"/>
                  <a:gd name="T41" fmla="*/ 126 h 132"/>
                  <a:gd name="T42" fmla="*/ 385 w 445"/>
                  <a:gd name="T43" fmla="*/ 120 h 132"/>
                  <a:gd name="T44" fmla="*/ 367 w 445"/>
                  <a:gd name="T45" fmla="*/ 108 h 132"/>
                  <a:gd name="T46" fmla="*/ 349 w 445"/>
                  <a:gd name="T47" fmla="*/ 96 h 132"/>
                  <a:gd name="T48" fmla="*/ 325 w 445"/>
                  <a:gd name="T49" fmla="*/ 84 h 132"/>
                  <a:gd name="T50" fmla="*/ 301 w 445"/>
                  <a:gd name="T51" fmla="*/ 72 h 132"/>
                  <a:gd name="T52" fmla="*/ 271 w 445"/>
                  <a:gd name="T53" fmla="*/ 60 h 132"/>
                  <a:gd name="T54" fmla="*/ 246 w 445"/>
                  <a:gd name="T55" fmla="*/ 54 h 132"/>
                  <a:gd name="T56" fmla="*/ 222 w 445"/>
                  <a:gd name="T57" fmla="*/ 42 h 132"/>
                  <a:gd name="T58" fmla="*/ 204 w 445"/>
                  <a:gd name="T59" fmla="*/ 36 h 132"/>
                  <a:gd name="T60" fmla="*/ 186 w 445"/>
                  <a:gd name="T61" fmla="*/ 36 h 132"/>
                  <a:gd name="T62" fmla="*/ 174 w 445"/>
                  <a:gd name="T63" fmla="*/ 30 h 132"/>
                  <a:gd name="T64" fmla="*/ 150 w 445"/>
                  <a:gd name="T65" fmla="*/ 30 h 132"/>
                  <a:gd name="T66" fmla="*/ 126 w 445"/>
                  <a:gd name="T67" fmla="*/ 30 h 132"/>
                  <a:gd name="T68" fmla="*/ 102 w 445"/>
                  <a:gd name="T69" fmla="*/ 30 h 132"/>
                  <a:gd name="T70" fmla="*/ 84 w 445"/>
                  <a:gd name="T71" fmla="*/ 36 h 132"/>
                  <a:gd name="T72" fmla="*/ 66 w 445"/>
                  <a:gd name="T73" fmla="*/ 42 h 132"/>
                  <a:gd name="T74" fmla="*/ 54 w 445"/>
                  <a:gd name="T75" fmla="*/ 60 h 132"/>
                  <a:gd name="T76" fmla="*/ 42 w 445"/>
                  <a:gd name="T77" fmla="*/ 72 h 132"/>
                  <a:gd name="T78" fmla="*/ 30 w 445"/>
                  <a:gd name="T79" fmla="*/ 90 h 132"/>
                  <a:gd name="T80" fmla="*/ 18 w 445"/>
                  <a:gd name="T81" fmla="*/ 108 h 132"/>
                  <a:gd name="T82" fmla="*/ 12 w 445"/>
                  <a:gd name="T83" fmla="*/ 120 h 132"/>
                  <a:gd name="T84" fmla="*/ 0 w 445"/>
                  <a:gd name="T85" fmla="*/ 132 h 132"/>
                  <a:gd name="T86" fmla="*/ 24 w 445"/>
                  <a:gd name="T8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132">
                    <a:moveTo>
                      <a:pt x="24" y="0"/>
                    </a:moveTo>
                    <a:lnTo>
                      <a:pt x="42" y="6"/>
                    </a:lnTo>
                    <a:lnTo>
                      <a:pt x="60" y="6"/>
                    </a:lnTo>
                    <a:lnTo>
                      <a:pt x="72" y="12"/>
                    </a:lnTo>
                    <a:lnTo>
                      <a:pt x="90" y="6"/>
                    </a:lnTo>
                    <a:lnTo>
                      <a:pt x="102" y="6"/>
                    </a:lnTo>
                    <a:lnTo>
                      <a:pt x="120" y="6"/>
                    </a:lnTo>
                    <a:lnTo>
                      <a:pt x="144" y="6"/>
                    </a:lnTo>
                    <a:lnTo>
                      <a:pt x="174" y="18"/>
                    </a:lnTo>
                    <a:lnTo>
                      <a:pt x="210" y="24"/>
                    </a:lnTo>
                    <a:lnTo>
                      <a:pt x="246" y="36"/>
                    </a:lnTo>
                    <a:lnTo>
                      <a:pt x="289" y="54"/>
                    </a:lnTo>
                    <a:lnTo>
                      <a:pt x="337" y="72"/>
                    </a:lnTo>
                    <a:lnTo>
                      <a:pt x="379" y="96"/>
                    </a:lnTo>
                    <a:lnTo>
                      <a:pt x="409" y="108"/>
                    </a:lnTo>
                    <a:lnTo>
                      <a:pt x="427" y="114"/>
                    </a:lnTo>
                    <a:lnTo>
                      <a:pt x="445" y="126"/>
                    </a:lnTo>
                    <a:lnTo>
                      <a:pt x="433" y="120"/>
                    </a:lnTo>
                    <a:lnTo>
                      <a:pt x="421" y="120"/>
                    </a:lnTo>
                    <a:lnTo>
                      <a:pt x="409" y="126"/>
                    </a:lnTo>
                    <a:lnTo>
                      <a:pt x="403" y="126"/>
                    </a:lnTo>
                    <a:lnTo>
                      <a:pt x="385" y="120"/>
                    </a:lnTo>
                    <a:lnTo>
                      <a:pt x="367" y="108"/>
                    </a:lnTo>
                    <a:lnTo>
                      <a:pt x="349" y="96"/>
                    </a:lnTo>
                    <a:lnTo>
                      <a:pt x="325" y="84"/>
                    </a:lnTo>
                    <a:lnTo>
                      <a:pt x="301" y="72"/>
                    </a:lnTo>
                    <a:lnTo>
                      <a:pt x="271" y="60"/>
                    </a:lnTo>
                    <a:lnTo>
                      <a:pt x="246" y="54"/>
                    </a:lnTo>
                    <a:lnTo>
                      <a:pt x="222" y="42"/>
                    </a:lnTo>
                    <a:lnTo>
                      <a:pt x="204" y="36"/>
                    </a:lnTo>
                    <a:lnTo>
                      <a:pt x="186" y="36"/>
                    </a:lnTo>
                    <a:lnTo>
                      <a:pt x="174" y="30"/>
                    </a:lnTo>
                    <a:lnTo>
                      <a:pt x="150" y="30"/>
                    </a:lnTo>
                    <a:lnTo>
                      <a:pt x="126" y="30"/>
                    </a:lnTo>
                    <a:lnTo>
                      <a:pt x="102" y="30"/>
                    </a:lnTo>
                    <a:lnTo>
                      <a:pt x="84" y="36"/>
                    </a:lnTo>
                    <a:lnTo>
                      <a:pt x="66" y="42"/>
                    </a:lnTo>
                    <a:lnTo>
                      <a:pt x="54" y="60"/>
                    </a:lnTo>
                    <a:lnTo>
                      <a:pt x="42" y="72"/>
                    </a:lnTo>
                    <a:lnTo>
                      <a:pt x="30" y="90"/>
                    </a:lnTo>
                    <a:lnTo>
                      <a:pt x="18" y="108"/>
                    </a:lnTo>
                    <a:lnTo>
                      <a:pt x="12" y="120"/>
                    </a:lnTo>
                    <a:lnTo>
                      <a:pt x="0" y="1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2" name="Freeform 34">
                <a:extLst>
                  <a:ext uri="{FF2B5EF4-FFF2-40B4-BE49-F238E27FC236}">
                    <a16:creationId xmlns:a16="http://schemas.microsoft.com/office/drawing/2014/main" id="{F07E0AE2-AB39-2EB0-52B2-D1C55F4CA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" y="2841"/>
                <a:ext cx="96" cy="114"/>
              </a:xfrm>
              <a:custGeom>
                <a:avLst/>
                <a:gdLst>
                  <a:gd name="T0" fmla="*/ 90 w 96"/>
                  <a:gd name="T1" fmla="*/ 108 h 114"/>
                  <a:gd name="T2" fmla="*/ 96 w 96"/>
                  <a:gd name="T3" fmla="*/ 96 h 114"/>
                  <a:gd name="T4" fmla="*/ 96 w 96"/>
                  <a:gd name="T5" fmla="*/ 84 h 114"/>
                  <a:gd name="T6" fmla="*/ 90 w 96"/>
                  <a:gd name="T7" fmla="*/ 66 h 114"/>
                  <a:gd name="T8" fmla="*/ 78 w 96"/>
                  <a:gd name="T9" fmla="*/ 54 h 114"/>
                  <a:gd name="T10" fmla="*/ 66 w 96"/>
                  <a:gd name="T11" fmla="*/ 36 h 114"/>
                  <a:gd name="T12" fmla="*/ 42 w 96"/>
                  <a:gd name="T13" fmla="*/ 24 h 114"/>
                  <a:gd name="T14" fmla="*/ 24 w 96"/>
                  <a:gd name="T15" fmla="*/ 12 h 114"/>
                  <a:gd name="T16" fmla="*/ 0 w 96"/>
                  <a:gd name="T17" fmla="*/ 0 h 114"/>
                  <a:gd name="T18" fmla="*/ 24 w 96"/>
                  <a:gd name="T19" fmla="*/ 18 h 114"/>
                  <a:gd name="T20" fmla="*/ 30 w 96"/>
                  <a:gd name="T21" fmla="*/ 24 h 114"/>
                  <a:gd name="T22" fmla="*/ 42 w 96"/>
                  <a:gd name="T23" fmla="*/ 30 h 114"/>
                  <a:gd name="T24" fmla="*/ 54 w 96"/>
                  <a:gd name="T25" fmla="*/ 42 h 114"/>
                  <a:gd name="T26" fmla="*/ 60 w 96"/>
                  <a:gd name="T27" fmla="*/ 48 h 114"/>
                  <a:gd name="T28" fmla="*/ 72 w 96"/>
                  <a:gd name="T29" fmla="*/ 60 h 114"/>
                  <a:gd name="T30" fmla="*/ 78 w 96"/>
                  <a:gd name="T31" fmla="*/ 72 h 114"/>
                  <a:gd name="T32" fmla="*/ 84 w 96"/>
                  <a:gd name="T33" fmla="*/ 90 h 114"/>
                  <a:gd name="T34" fmla="*/ 84 w 96"/>
                  <a:gd name="T35" fmla="*/ 102 h 114"/>
                  <a:gd name="T36" fmla="*/ 84 w 96"/>
                  <a:gd name="T37" fmla="*/ 114 h 114"/>
                  <a:gd name="T38" fmla="*/ 90 w 96"/>
                  <a:gd name="T3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" h="114">
                    <a:moveTo>
                      <a:pt x="90" y="108"/>
                    </a:moveTo>
                    <a:lnTo>
                      <a:pt x="96" y="96"/>
                    </a:lnTo>
                    <a:lnTo>
                      <a:pt x="96" y="84"/>
                    </a:lnTo>
                    <a:lnTo>
                      <a:pt x="90" y="66"/>
                    </a:lnTo>
                    <a:lnTo>
                      <a:pt x="78" y="54"/>
                    </a:lnTo>
                    <a:lnTo>
                      <a:pt x="66" y="36"/>
                    </a:lnTo>
                    <a:lnTo>
                      <a:pt x="42" y="24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24" y="18"/>
                    </a:lnTo>
                    <a:lnTo>
                      <a:pt x="30" y="24"/>
                    </a:lnTo>
                    <a:lnTo>
                      <a:pt x="42" y="30"/>
                    </a:lnTo>
                    <a:lnTo>
                      <a:pt x="54" y="42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78" y="72"/>
                    </a:lnTo>
                    <a:lnTo>
                      <a:pt x="84" y="90"/>
                    </a:lnTo>
                    <a:lnTo>
                      <a:pt x="84" y="102"/>
                    </a:lnTo>
                    <a:lnTo>
                      <a:pt x="84" y="114"/>
                    </a:lnTo>
                    <a:lnTo>
                      <a:pt x="90" y="108"/>
                    </a:lnTo>
                    <a:close/>
                  </a:path>
                </a:pathLst>
              </a:custGeom>
              <a:solidFill>
                <a:srgbClr val="FCA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3" name="Freeform 35">
                <a:extLst>
                  <a:ext uri="{FF2B5EF4-FFF2-40B4-BE49-F238E27FC236}">
                    <a16:creationId xmlns:a16="http://schemas.microsoft.com/office/drawing/2014/main" id="{CA0DF3D7-5443-FD15-AF5D-A7C12D44D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2961"/>
                <a:ext cx="114" cy="138"/>
              </a:xfrm>
              <a:custGeom>
                <a:avLst/>
                <a:gdLst>
                  <a:gd name="T0" fmla="*/ 108 w 114"/>
                  <a:gd name="T1" fmla="*/ 132 h 138"/>
                  <a:gd name="T2" fmla="*/ 114 w 114"/>
                  <a:gd name="T3" fmla="*/ 114 h 138"/>
                  <a:gd name="T4" fmla="*/ 108 w 114"/>
                  <a:gd name="T5" fmla="*/ 96 h 138"/>
                  <a:gd name="T6" fmla="*/ 108 w 114"/>
                  <a:gd name="T7" fmla="*/ 84 h 138"/>
                  <a:gd name="T8" fmla="*/ 96 w 114"/>
                  <a:gd name="T9" fmla="*/ 66 h 138"/>
                  <a:gd name="T10" fmla="*/ 90 w 114"/>
                  <a:gd name="T11" fmla="*/ 54 h 138"/>
                  <a:gd name="T12" fmla="*/ 72 w 114"/>
                  <a:gd name="T13" fmla="*/ 42 h 138"/>
                  <a:gd name="T14" fmla="*/ 54 w 114"/>
                  <a:gd name="T15" fmla="*/ 30 h 138"/>
                  <a:gd name="T16" fmla="*/ 30 w 114"/>
                  <a:gd name="T17" fmla="*/ 18 h 138"/>
                  <a:gd name="T18" fmla="*/ 0 w 114"/>
                  <a:gd name="T19" fmla="*/ 0 h 138"/>
                  <a:gd name="T20" fmla="*/ 18 w 114"/>
                  <a:gd name="T21" fmla="*/ 12 h 138"/>
                  <a:gd name="T22" fmla="*/ 30 w 114"/>
                  <a:gd name="T23" fmla="*/ 24 h 138"/>
                  <a:gd name="T24" fmla="*/ 48 w 114"/>
                  <a:gd name="T25" fmla="*/ 36 h 138"/>
                  <a:gd name="T26" fmla="*/ 60 w 114"/>
                  <a:gd name="T27" fmla="*/ 48 h 138"/>
                  <a:gd name="T28" fmla="*/ 72 w 114"/>
                  <a:gd name="T29" fmla="*/ 60 h 138"/>
                  <a:gd name="T30" fmla="*/ 84 w 114"/>
                  <a:gd name="T31" fmla="*/ 78 h 138"/>
                  <a:gd name="T32" fmla="*/ 90 w 114"/>
                  <a:gd name="T33" fmla="*/ 96 h 138"/>
                  <a:gd name="T34" fmla="*/ 96 w 114"/>
                  <a:gd name="T35" fmla="*/ 120 h 138"/>
                  <a:gd name="T36" fmla="*/ 102 w 114"/>
                  <a:gd name="T37" fmla="*/ 138 h 138"/>
                  <a:gd name="T38" fmla="*/ 108 w 114"/>
                  <a:gd name="T39" fmla="*/ 13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4" h="138">
                    <a:moveTo>
                      <a:pt x="108" y="132"/>
                    </a:moveTo>
                    <a:lnTo>
                      <a:pt x="114" y="114"/>
                    </a:lnTo>
                    <a:lnTo>
                      <a:pt x="108" y="96"/>
                    </a:lnTo>
                    <a:lnTo>
                      <a:pt x="108" y="84"/>
                    </a:lnTo>
                    <a:lnTo>
                      <a:pt x="96" y="66"/>
                    </a:lnTo>
                    <a:lnTo>
                      <a:pt x="90" y="54"/>
                    </a:lnTo>
                    <a:lnTo>
                      <a:pt x="72" y="42"/>
                    </a:lnTo>
                    <a:lnTo>
                      <a:pt x="54" y="30"/>
                    </a:lnTo>
                    <a:lnTo>
                      <a:pt x="30" y="18"/>
                    </a:lnTo>
                    <a:lnTo>
                      <a:pt x="0" y="0"/>
                    </a:lnTo>
                    <a:lnTo>
                      <a:pt x="18" y="12"/>
                    </a:lnTo>
                    <a:lnTo>
                      <a:pt x="30" y="24"/>
                    </a:lnTo>
                    <a:lnTo>
                      <a:pt x="48" y="36"/>
                    </a:lnTo>
                    <a:lnTo>
                      <a:pt x="60" y="48"/>
                    </a:lnTo>
                    <a:lnTo>
                      <a:pt x="72" y="60"/>
                    </a:lnTo>
                    <a:lnTo>
                      <a:pt x="84" y="78"/>
                    </a:lnTo>
                    <a:lnTo>
                      <a:pt x="90" y="96"/>
                    </a:lnTo>
                    <a:lnTo>
                      <a:pt x="96" y="120"/>
                    </a:lnTo>
                    <a:lnTo>
                      <a:pt x="10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solidFill>
                <a:srgbClr val="FCA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4" name="Freeform 36">
                <a:extLst>
                  <a:ext uri="{FF2B5EF4-FFF2-40B4-BE49-F238E27FC236}">
                    <a16:creationId xmlns:a16="http://schemas.microsoft.com/office/drawing/2014/main" id="{66A7B48C-3E45-339D-5F2D-C680336CE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6" y="3099"/>
                <a:ext cx="90" cy="103"/>
              </a:xfrm>
              <a:custGeom>
                <a:avLst/>
                <a:gdLst>
                  <a:gd name="T0" fmla="*/ 0 w 90"/>
                  <a:gd name="T1" fmla="*/ 0 h 103"/>
                  <a:gd name="T2" fmla="*/ 24 w 90"/>
                  <a:gd name="T3" fmla="*/ 12 h 103"/>
                  <a:gd name="T4" fmla="*/ 48 w 90"/>
                  <a:gd name="T5" fmla="*/ 24 h 103"/>
                  <a:gd name="T6" fmla="*/ 66 w 90"/>
                  <a:gd name="T7" fmla="*/ 36 h 103"/>
                  <a:gd name="T8" fmla="*/ 78 w 90"/>
                  <a:gd name="T9" fmla="*/ 48 h 103"/>
                  <a:gd name="T10" fmla="*/ 84 w 90"/>
                  <a:gd name="T11" fmla="*/ 67 h 103"/>
                  <a:gd name="T12" fmla="*/ 90 w 90"/>
                  <a:gd name="T13" fmla="*/ 85 h 103"/>
                  <a:gd name="T14" fmla="*/ 90 w 90"/>
                  <a:gd name="T15" fmla="*/ 103 h 103"/>
                  <a:gd name="T16" fmla="*/ 84 w 90"/>
                  <a:gd name="T17" fmla="*/ 103 h 103"/>
                  <a:gd name="T18" fmla="*/ 72 w 90"/>
                  <a:gd name="T19" fmla="*/ 103 h 103"/>
                  <a:gd name="T20" fmla="*/ 72 w 90"/>
                  <a:gd name="T21" fmla="*/ 91 h 103"/>
                  <a:gd name="T22" fmla="*/ 66 w 90"/>
                  <a:gd name="T23" fmla="*/ 73 h 103"/>
                  <a:gd name="T24" fmla="*/ 60 w 90"/>
                  <a:gd name="T25" fmla="*/ 54 h 103"/>
                  <a:gd name="T26" fmla="*/ 48 w 90"/>
                  <a:gd name="T27" fmla="*/ 36 h 103"/>
                  <a:gd name="T28" fmla="*/ 30 w 90"/>
                  <a:gd name="T29" fmla="*/ 24 h 103"/>
                  <a:gd name="T30" fmla="*/ 18 w 90"/>
                  <a:gd name="T31" fmla="*/ 12 h 103"/>
                  <a:gd name="T32" fmla="*/ 0 w 90"/>
                  <a:gd name="T3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103">
                    <a:moveTo>
                      <a:pt x="0" y="0"/>
                    </a:moveTo>
                    <a:lnTo>
                      <a:pt x="24" y="12"/>
                    </a:lnTo>
                    <a:lnTo>
                      <a:pt x="48" y="24"/>
                    </a:lnTo>
                    <a:lnTo>
                      <a:pt x="66" y="36"/>
                    </a:lnTo>
                    <a:lnTo>
                      <a:pt x="78" y="48"/>
                    </a:lnTo>
                    <a:lnTo>
                      <a:pt x="84" y="67"/>
                    </a:lnTo>
                    <a:lnTo>
                      <a:pt x="90" y="85"/>
                    </a:lnTo>
                    <a:lnTo>
                      <a:pt x="90" y="103"/>
                    </a:lnTo>
                    <a:lnTo>
                      <a:pt x="84" y="103"/>
                    </a:lnTo>
                    <a:lnTo>
                      <a:pt x="72" y="103"/>
                    </a:lnTo>
                    <a:lnTo>
                      <a:pt x="72" y="91"/>
                    </a:lnTo>
                    <a:lnTo>
                      <a:pt x="66" y="73"/>
                    </a:lnTo>
                    <a:lnTo>
                      <a:pt x="60" y="54"/>
                    </a:lnTo>
                    <a:lnTo>
                      <a:pt x="48" y="36"/>
                    </a:lnTo>
                    <a:lnTo>
                      <a:pt x="30" y="24"/>
                    </a:lnTo>
                    <a:lnTo>
                      <a:pt x="1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5" name="Freeform 37">
                <a:extLst>
                  <a:ext uri="{FF2B5EF4-FFF2-40B4-BE49-F238E27FC236}">
                    <a16:creationId xmlns:a16="http://schemas.microsoft.com/office/drawing/2014/main" id="{95FF5A73-CBD0-547F-4B35-92FB41C5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3105"/>
                <a:ext cx="235" cy="151"/>
              </a:xfrm>
              <a:custGeom>
                <a:avLst/>
                <a:gdLst>
                  <a:gd name="T0" fmla="*/ 84 w 235"/>
                  <a:gd name="T1" fmla="*/ 24 h 151"/>
                  <a:gd name="T2" fmla="*/ 120 w 235"/>
                  <a:gd name="T3" fmla="*/ 30 h 151"/>
                  <a:gd name="T4" fmla="*/ 157 w 235"/>
                  <a:gd name="T5" fmla="*/ 42 h 151"/>
                  <a:gd name="T6" fmla="*/ 175 w 235"/>
                  <a:gd name="T7" fmla="*/ 54 h 151"/>
                  <a:gd name="T8" fmla="*/ 199 w 235"/>
                  <a:gd name="T9" fmla="*/ 73 h 151"/>
                  <a:gd name="T10" fmla="*/ 217 w 235"/>
                  <a:gd name="T11" fmla="*/ 91 h 151"/>
                  <a:gd name="T12" fmla="*/ 235 w 235"/>
                  <a:gd name="T13" fmla="*/ 109 h 151"/>
                  <a:gd name="T14" fmla="*/ 205 w 235"/>
                  <a:gd name="T15" fmla="*/ 85 h 151"/>
                  <a:gd name="T16" fmla="*/ 175 w 235"/>
                  <a:gd name="T17" fmla="*/ 67 h 151"/>
                  <a:gd name="T18" fmla="*/ 157 w 235"/>
                  <a:gd name="T19" fmla="*/ 48 h 151"/>
                  <a:gd name="T20" fmla="*/ 132 w 235"/>
                  <a:gd name="T21" fmla="*/ 48 h 151"/>
                  <a:gd name="T22" fmla="*/ 114 w 235"/>
                  <a:gd name="T23" fmla="*/ 42 h 151"/>
                  <a:gd name="T24" fmla="*/ 102 w 235"/>
                  <a:gd name="T25" fmla="*/ 36 h 151"/>
                  <a:gd name="T26" fmla="*/ 108 w 235"/>
                  <a:gd name="T27" fmla="*/ 54 h 151"/>
                  <a:gd name="T28" fmla="*/ 108 w 235"/>
                  <a:gd name="T29" fmla="*/ 73 h 151"/>
                  <a:gd name="T30" fmla="*/ 114 w 235"/>
                  <a:gd name="T31" fmla="*/ 91 h 151"/>
                  <a:gd name="T32" fmla="*/ 120 w 235"/>
                  <a:gd name="T33" fmla="*/ 109 h 151"/>
                  <a:gd name="T34" fmla="*/ 126 w 235"/>
                  <a:gd name="T35" fmla="*/ 127 h 151"/>
                  <a:gd name="T36" fmla="*/ 132 w 235"/>
                  <a:gd name="T37" fmla="*/ 133 h 151"/>
                  <a:gd name="T38" fmla="*/ 138 w 235"/>
                  <a:gd name="T39" fmla="*/ 151 h 151"/>
                  <a:gd name="T40" fmla="*/ 126 w 235"/>
                  <a:gd name="T41" fmla="*/ 133 h 151"/>
                  <a:gd name="T42" fmla="*/ 120 w 235"/>
                  <a:gd name="T43" fmla="*/ 115 h 151"/>
                  <a:gd name="T44" fmla="*/ 108 w 235"/>
                  <a:gd name="T45" fmla="*/ 97 h 151"/>
                  <a:gd name="T46" fmla="*/ 102 w 235"/>
                  <a:gd name="T47" fmla="*/ 85 h 151"/>
                  <a:gd name="T48" fmla="*/ 96 w 235"/>
                  <a:gd name="T49" fmla="*/ 67 h 151"/>
                  <a:gd name="T50" fmla="*/ 96 w 235"/>
                  <a:gd name="T51" fmla="*/ 54 h 151"/>
                  <a:gd name="T52" fmla="*/ 84 w 235"/>
                  <a:gd name="T53" fmla="*/ 42 h 151"/>
                  <a:gd name="T54" fmla="*/ 78 w 235"/>
                  <a:gd name="T55" fmla="*/ 30 h 151"/>
                  <a:gd name="T56" fmla="*/ 66 w 235"/>
                  <a:gd name="T57" fmla="*/ 18 h 151"/>
                  <a:gd name="T58" fmla="*/ 54 w 235"/>
                  <a:gd name="T59" fmla="*/ 12 h 151"/>
                  <a:gd name="T60" fmla="*/ 36 w 235"/>
                  <a:gd name="T61" fmla="*/ 12 h 151"/>
                  <a:gd name="T62" fmla="*/ 18 w 235"/>
                  <a:gd name="T63" fmla="*/ 18 h 151"/>
                  <a:gd name="T64" fmla="*/ 12 w 235"/>
                  <a:gd name="T65" fmla="*/ 30 h 151"/>
                  <a:gd name="T66" fmla="*/ 30 w 235"/>
                  <a:gd name="T67" fmla="*/ 42 h 151"/>
                  <a:gd name="T68" fmla="*/ 36 w 235"/>
                  <a:gd name="T69" fmla="*/ 54 h 151"/>
                  <a:gd name="T70" fmla="*/ 42 w 235"/>
                  <a:gd name="T71" fmla="*/ 79 h 151"/>
                  <a:gd name="T72" fmla="*/ 42 w 235"/>
                  <a:gd name="T73" fmla="*/ 91 h 151"/>
                  <a:gd name="T74" fmla="*/ 42 w 235"/>
                  <a:gd name="T75" fmla="*/ 79 h 151"/>
                  <a:gd name="T76" fmla="*/ 36 w 235"/>
                  <a:gd name="T77" fmla="*/ 67 h 151"/>
                  <a:gd name="T78" fmla="*/ 30 w 235"/>
                  <a:gd name="T79" fmla="*/ 54 h 151"/>
                  <a:gd name="T80" fmla="*/ 24 w 235"/>
                  <a:gd name="T81" fmla="*/ 42 h 151"/>
                  <a:gd name="T82" fmla="*/ 12 w 235"/>
                  <a:gd name="T83" fmla="*/ 36 h 151"/>
                  <a:gd name="T84" fmla="*/ 0 w 235"/>
                  <a:gd name="T85" fmla="*/ 36 h 151"/>
                  <a:gd name="T86" fmla="*/ 6 w 235"/>
                  <a:gd name="T87" fmla="*/ 24 h 151"/>
                  <a:gd name="T88" fmla="*/ 6 w 235"/>
                  <a:gd name="T89" fmla="*/ 18 h 151"/>
                  <a:gd name="T90" fmla="*/ 12 w 235"/>
                  <a:gd name="T91" fmla="*/ 6 h 151"/>
                  <a:gd name="T92" fmla="*/ 24 w 235"/>
                  <a:gd name="T93" fmla="*/ 6 h 151"/>
                  <a:gd name="T94" fmla="*/ 36 w 235"/>
                  <a:gd name="T95" fmla="*/ 0 h 151"/>
                  <a:gd name="T96" fmla="*/ 54 w 235"/>
                  <a:gd name="T97" fmla="*/ 0 h 151"/>
                  <a:gd name="T98" fmla="*/ 72 w 235"/>
                  <a:gd name="T99" fmla="*/ 12 h 151"/>
                  <a:gd name="T100" fmla="*/ 84 w 235"/>
                  <a:gd name="T101" fmla="*/ 2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5" h="151">
                    <a:moveTo>
                      <a:pt x="84" y="24"/>
                    </a:moveTo>
                    <a:lnTo>
                      <a:pt x="120" y="30"/>
                    </a:lnTo>
                    <a:lnTo>
                      <a:pt x="157" y="42"/>
                    </a:lnTo>
                    <a:lnTo>
                      <a:pt x="175" y="54"/>
                    </a:lnTo>
                    <a:lnTo>
                      <a:pt x="199" y="73"/>
                    </a:lnTo>
                    <a:lnTo>
                      <a:pt x="217" y="91"/>
                    </a:lnTo>
                    <a:lnTo>
                      <a:pt x="235" y="109"/>
                    </a:lnTo>
                    <a:lnTo>
                      <a:pt x="205" y="85"/>
                    </a:lnTo>
                    <a:lnTo>
                      <a:pt x="175" y="67"/>
                    </a:lnTo>
                    <a:lnTo>
                      <a:pt x="157" y="48"/>
                    </a:lnTo>
                    <a:lnTo>
                      <a:pt x="132" y="48"/>
                    </a:lnTo>
                    <a:lnTo>
                      <a:pt x="114" y="42"/>
                    </a:lnTo>
                    <a:lnTo>
                      <a:pt x="102" y="36"/>
                    </a:lnTo>
                    <a:lnTo>
                      <a:pt x="108" y="54"/>
                    </a:lnTo>
                    <a:lnTo>
                      <a:pt x="108" y="73"/>
                    </a:lnTo>
                    <a:lnTo>
                      <a:pt x="114" y="91"/>
                    </a:lnTo>
                    <a:lnTo>
                      <a:pt x="120" y="109"/>
                    </a:lnTo>
                    <a:lnTo>
                      <a:pt x="126" y="127"/>
                    </a:lnTo>
                    <a:lnTo>
                      <a:pt x="132" y="133"/>
                    </a:lnTo>
                    <a:lnTo>
                      <a:pt x="138" y="151"/>
                    </a:lnTo>
                    <a:lnTo>
                      <a:pt x="126" y="133"/>
                    </a:lnTo>
                    <a:lnTo>
                      <a:pt x="120" y="115"/>
                    </a:lnTo>
                    <a:lnTo>
                      <a:pt x="108" y="97"/>
                    </a:lnTo>
                    <a:lnTo>
                      <a:pt x="102" y="85"/>
                    </a:lnTo>
                    <a:lnTo>
                      <a:pt x="96" y="67"/>
                    </a:lnTo>
                    <a:lnTo>
                      <a:pt x="96" y="54"/>
                    </a:lnTo>
                    <a:lnTo>
                      <a:pt x="84" y="42"/>
                    </a:lnTo>
                    <a:lnTo>
                      <a:pt x="78" y="30"/>
                    </a:lnTo>
                    <a:lnTo>
                      <a:pt x="66" y="18"/>
                    </a:lnTo>
                    <a:lnTo>
                      <a:pt x="54" y="12"/>
                    </a:lnTo>
                    <a:lnTo>
                      <a:pt x="36" y="12"/>
                    </a:lnTo>
                    <a:lnTo>
                      <a:pt x="18" y="18"/>
                    </a:lnTo>
                    <a:lnTo>
                      <a:pt x="12" y="30"/>
                    </a:lnTo>
                    <a:lnTo>
                      <a:pt x="30" y="42"/>
                    </a:lnTo>
                    <a:lnTo>
                      <a:pt x="36" y="54"/>
                    </a:lnTo>
                    <a:lnTo>
                      <a:pt x="42" y="79"/>
                    </a:lnTo>
                    <a:lnTo>
                      <a:pt x="42" y="91"/>
                    </a:lnTo>
                    <a:lnTo>
                      <a:pt x="42" y="79"/>
                    </a:lnTo>
                    <a:lnTo>
                      <a:pt x="36" y="67"/>
                    </a:lnTo>
                    <a:lnTo>
                      <a:pt x="30" y="54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0" y="36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0"/>
                    </a:lnTo>
                    <a:lnTo>
                      <a:pt x="54" y="0"/>
                    </a:lnTo>
                    <a:lnTo>
                      <a:pt x="72" y="12"/>
                    </a:lnTo>
                    <a:lnTo>
                      <a:pt x="84" y="24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6" name="Freeform 38">
                <a:extLst>
                  <a:ext uri="{FF2B5EF4-FFF2-40B4-BE49-F238E27FC236}">
                    <a16:creationId xmlns:a16="http://schemas.microsoft.com/office/drawing/2014/main" id="{F988C86C-A535-0ED6-997D-C4A075C5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5" y="3075"/>
                <a:ext cx="48" cy="42"/>
              </a:xfrm>
              <a:custGeom>
                <a:avLst/>
                <a:gdLst>
                  <a:gd name="T0" fmla="*/ 6 w 48"/>
                  <a:gd name="T1" fmla="*/ 42 h 42"/>
                  <a:gd name="T2" fmla="*/ 12 w 48"/>
                  <a:gd name="T3" fmla="*/ 30 h 42"/>
                  <a:gd name="T4" fmla="*/ 12 w 48"/>
                  <a:gd name="T5" fmla="*/ 18 h 42"/>
                  <a:gd name="T6" fmla="*/ 24 w 48"/>
                  <a:gd name="T7" fmla="*/ 12 h 42"/>
                  <a:gd name="T8" fmla="*/ 30 w 48"/>
                  <a:gd name="T9" fmla="*/ 6 h 42"/>
                  <a:gd name="T10" fmla="*/ 48 w 48"/>
                  <a:gd name="T11" fmla="*/ 0 h 42"/>
                  <a:gd name="T12" fmla="*/ 36 w 48"/>
                  <a:gd name="T13" fmla="*/ 0 h 42"/>
                  <a:gd name="T14" fmla="*/ 18 w 48"/>
                  <a:gd name="T15" fmla="*/ 6 h 42"/>
                  <a:gd name="T16" fmla="*/ 6 w 48"/>
                  <a:gd name="T17" fmla="*/ 18 h 42"/>
                  <a:gd name="T18" fmla="*/ 0 w 48"/>
                  <a:gd name="T19" fmla="*/ 30 h 42"/>
                  <a:gd name="T20" fmla="*/ 6 w 48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2">
                    <a:moveTo>
                      <a:pt x="6" y="42"/>
                    </a:moveTo>
                    <a:lnTo>
                      <a:pt x="12" y="30"/>
                    </a:lnTo>
                    <a:lnTo>
                      <a:pt x="12" y="18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48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30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7" name="Freeform 39">
                <a:extLst>
                  <a:ext uri="{FF2B5EF4-FFF2-40B4-BE49-F238E27FC236}">
                    <a16:creationId xmlns:a16="http://schemas.microsoft.com/office/drawing/2014/main" id="{09A0F2F1-BCCD-BA5B-6969-C34DCA2C2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045"/>
                <a:ext cx="18" cy="48"/>
              </a:xfrm>
              <a:custGeom>
                <a:avLst/>
                <a:gdLst>
                  <a:gd name="T0" fmla="*/ 0 w 18"/>
                  <a:gd name="T1" fmla="*/ 48 h 48"/>
                  <a:gd name="T2" fmla="*/ 0 w 18"/>
                  <a:gd name="T3" fmla="*/ 36 h 48"/>
                  <a:gd name="T4" fmla="*/ 0 w 18"/>
                  <a:gd name="T5" fmla="*/ 24 h 48"/>
                  <a:gd name="T6" fmla="*/ 12 w 18"/>
                  <a:gd name="T7" fmla="*/ 18 h 48"/>
                  <a:gd name="T8" fmla="*/ 18 w 18"/>
                  <a:gd name="T9" fmla="*/ 6 h 48"/>
                  <a:gd name="T10" fmla="*/ 12 w 18"/>
                  <a:gd name="T11" fmla="*/ 0 h 48"/>
                  <a:gd name="T12" fmla="*/ 0 w 18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8">
                    <a:moveTo>
                      <a:pt x="0" y="48"/>
                    </a:moveTo>
                    <a:lnTo>
                      <a:pt x="0" y="36"/>
                    </a:lnTo>
                    <a:lnTo>
                      <a:pt x="0" y="24"/>
                    </a:lnTo>
                    <a:lnTo>
                      <a:pt x="12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8" name="Freeform 40">
                <a:extLst>
                  <a:ext uri="{FF2B5EF4-FFF2-40B4-BE49-F238E27FC236}">
                    <a16:creationId xmlns:a16="http://schemas.microsoft.com/office/drawing/2014/main" id="{160671F5-4BFE-E12F-D874-BD451610F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" y="3051"/>
                <a:ext cx="72" cy="193"/>
              </a:xfrm>
              <a:custGeom>
                <a:avLst/>
                <a:gdLst>
                  <a:gd name="T0" fmla="*/ 30 w 72"/>
                  <a:gd name="T1" fmla="*/ 193 h 193"/>
                  <a:gd name="T2" fmla="*/ 36 w 72"/>
                  <a:gd name="T3" fmla="*/ 169 h 193"/>
                  <a:gd name="T4" fmla="*/ 30 w 72"/>
                  <a:gd name="T5" fmla="*/ 139 h 193"/>
                  <a:gd name="T6" fmla="*/ 30 w 72"/>
                  <a:gd name="T7" fmla="*/ 102 h 193"/>
                  <a:gd name="T8" fmla="*/ 30 w 72"/>
                  <a:gd name="T9" fmla="*/ 66 h 193"/>
                  <a:gd name="T10" fmla="*/ 30 w 72"/>
                  <a:gd name="T11" fmla="*/ 54 h 193"/>
                  <a:gd name="T12" fmla="*/ 36 w 72"/>
                  <a:gd name="T13" fmla="*/ 42 h 193"/>
                  <a:gd name="T14" fmla="*/ 48 w 72"/>
                  <a:gd name="T15" fmla="*/ 36 h 193"/>
                  <a:gd name="T16" fmla="*/ 60 w 72"/>
                  <a:gd name="T17" fmla="*/ 30 h 193"/>
                  <a:gd name="T18" fmla="*/ 66 w 72"/>
                  <a:gd name="T19" fmla="*/ 24 h 193"/>
                  <a:gd name="T20" fmla="*/ 66 w 72"/>
                  <a:gd name="T21" fmla="*/ 12 h 193"/>
                  <a:gd name="T22" fmla="*/ 72 w 72"/>
                  <a:gd name="T23" fmla="*/ 0 h 193"/>
                  <a:gd name="T24" fmla="*/ 60 w 72"/>
                  <a:gd name="T25" fmla="*/ 12 h 193"/>
                  <a:gd name="T26" fmla="*/ 60 w 72"/>
                  <a:gd name="T27" fmla="*/ 24 h 193"/>
                  <a:gd name="T28" fmla="*/ 48 w 72"/>
                  <a:gd name="T29" fmla="*/ 24 h 193"/>
                  <a:gd name="T30" fmla="*/ 36 w 72"/>
                  <a:gd name="T31" fmla="*/ 30 h 193"/>
                  <a:gd name="T32" fmla="*/ 30 w 72"/>
                  <a:gd name="T33" fmla="*/ 36 h 193"/>
                  <a:gd name="T34" fmla="*/ 24 w 72"/>
                  <a:gd name="T35" fmla="*/ 42 h 193"/>
                  <a:gd name="T36" fmla="*/ 12 w 72"/>
                  <a:gd name="T37" fmla="*/ 36 h 193"/>
                  <a:gd name="T38" fmla="*/ 6 w 72"/>
                  <a:gd name="T39" fmla="*/ 24 h 193"/>
                  <a:gd name="T40" fmla="*/ 6 w 72"/>
                  <a:gd name="T41" fmla="*/ 12 h 193"/>
                  <a:gd name="T42" fmla="*/ 0 w 72"/>
                  <a:gd name="T43" fmla="*/ 6 h 193"/>
                  <a:gd name="T44" fmla="*/ 0 w 72"/>
                  <a:gd name="T45" fmla="*/ 18 h 193"/>
                  <a:gd name="T46" fmla="*/ 0 w 72"/>
                  <a:gd name="T47" fmla="*/ 36 h 193"/>
                  <a:gd name="T48" fmla="*/ 0 w 72"/>
                  <a:gd name="T49" fmla="*/ 48 h 193"/>
                  <a:gd name="T50" fmla="*/ 6 w 72"/>
                  <a:gd name="T51" fmla="*/ 60 h 193"/>
                  <a:gd name="T52" fmla="*/ 0 w 72"/>
                  <a:gd name="T53" fmla="*/ 72 h 193"/>
                  <a:gd name="T54" fmla="*/ 6 w 72"/>
                  <a:gd name="T55" fmla="*/ 90 h 193"/>
                  <a:gd name="T56" fmla="*/ 12 w 72"/>
                  <a:gd name="T57" fmla="*/ 102 h 193"/>
                  <a:gd name="T58" fmla="*/ 12 w 72"/>
                  <a:gd name="T59" fmla="*/ 115 h 193"/>
                  <a:gd name="T60" fmla="*/ 18 w 72"/>
                  <a:gd name="T61" fmla="*/ 127 h 193"/>
                  <a:gd name="T62" fmla="*/ 18 w 72"/>
                  <a:gd name="T63" fmla="*/ 139 h 193"/>
                  <a:gd name="T64" fmla="*/ 12 w 72"/>
                  <a:gd name="T65" fmla="*/ 145 h 193"/>
                  <a:gd name="T66" fmla="*/ 0 w 72"/>
                  <a:gd name="T67" fmla="*/ 139 h 193"/>
                  <a:gd name="T68" fmla="*/ 6 w 72"/>
                  <a:gd name="T69" fmla="*/ 151 h 193"/>
                  <a:gd name="T70" fmla="*/ 12 w 72"/>
                  <a:gd name="T71" fmla="*/ 163 h 193"/>
                  <a:gd name="T72" fmla="*/ 12 w 72"/>
                  <a:gd name="T73" fmla="*/ 175 h 193"/>
                  <a:gd name="T74" fmla="*/ 18 w 72"/>
                  <a:gd name="T75" fmla="*/ 187 h 193"/>
                  <a:gd name="T76" fmla="*/ 30 w 72"/>
                  <a:gd name="T77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" h="193">
                    <a:moveTo>
                      <a:pt x="30" y="193"/>
                    </a:moveTo>
                    <a:lnTo>
                      <a:pt x="36" y="169"/>
                    </a:lnTo>
                    <a:lnTo>
                      <a:pt x="30" y="139"/>
                    </a:lnTo>
                    <a:lnTo>
                      <a:pt x="30" y="102"/>
                    </a:lnTo>
                    <a:lnTo>
                      <a:pt x="30" y="66"/>
                    </a:lnTo>
                    <a:lnTo>
                      <a:pt x="30" y="54"/>
                    </a:lnTo>
                    <a:lnTo>
                      <a:pt x="36" y="42"/>
                    </a:lnTo>
                    <a:lnTo>
                      <a:pt x="48" y="36"/>
                    </a:lnTo>
                    <a:lnTo>
                      <a:pt x="60" y="30"/>
                    </a:lnTo>
                    <a:lnTo>
                      <a:pt x="66" y="24"/>
                    </a:lnTo>
                    <a:lnTo>
                      <a:pt x="66" y="12"/>
                    </a:lnTo>
                    <a:lnTo>
                      <a:pt x="72" y="0"/>
                    </a:lnTo>
                    <a:lnTo>
                      <a:pt x="60" y="12"/>
                    </a:lnTo>
                    <a:lnTo>
                      <a:pt x="60" y="24"/>
                    </a:lnTo>
                    <a:lnTo>
                      <a:pt x="48" y="24"/>
                    </a:lnTo>
                    <a:lnTo>
                      <a:pt x="36" y="30"/>
                    </a:lnTo>
                    <a:lnTo>
                      <a:pt x="30" y="36"/>
                    </a:lnTo>
                    <a:lnTo>
                      <a:pt x="24" y="42"/>
                    </a:lnTo>
                    <a:lnTo>
                      <a:pt x="12" y="36"/>
                    </a:lnTo>
                    <a:lnTo>
                      <a:pt x="6" y="24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6" y="60"/>
                    </a:lnTo>
                    <a:lnTo>
                      <a:pt x="0" y="72"/>
                    </a:lnTo>
                    <a:lnTo>
                      <a:pt x="6" y="90"/>
                    </a:lnTo>
                    <a:lnTo>
                      <a:pt x="12" y="102"/>
                    </a:lnTo>
                    <a:lnTo>
                      <a:pt x="12" y="115"/>
                    </a:lnTo>
                    <a:lnTo>
                      <a:pt x="18" y="127"/>
                    </a:lnTo>
                    <a:lnTo>
                      <a:pt x="18" y="139"/>
                    </a:lnTo>
                    <a:lnTo>
                      <a:pt x="12" y="145"/>
                    </a:lnTo>
                    <a:lnTo>
                      <a:pt x="0" y="139"/>
                    </a:lnTo>
                    <a:lnTo>
                      <a:pt x="6" y="151"/>
                    </a:lnTo>
                    <a:lnTo>
                      <a:pt x="12" y="163"/>
                    </a:lnTo>
                    <a:lnTo>
                      <a:pt x="12" y="175"/>
                    </a:lnTo>
                    <a:lnTo>
                      <a:pt x="18" y="187"/>
                    </a:lnTo>
                    <a:lnTo>
                      <a:pt x="30" y="193"/>
                    </a:lnTo>
                    <a:close/>
                  </a:path>
                </a:pathLst>
              </a:custGeom>
              <a:solidFill>
                <a:srgbClr val="FCA4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69" name="Freeform 41">
                <a:extLst>
                  <a:ext uri="{FF2B5EF4-FFF2-40B4-BE49-F238E27FC236}">
                    <a16:creationId xmlns:a16="http://schemas.microsoft.com/office/drawing/2014/main" id="{35A40A69-AA3B-018C-88B9-5BFEEA5CD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3" y="3202"/>
                <a:ext cx="36" cy="36"/>
              </a:xfrm>
              <a:custGeom>
                <a:avLst/>
                <a:gdLst>
                  <a:gd name="T0" fmla="*/ 6 w 36"/>
                  <a:gd name="T1" fmla="*/ 12 h 36"/>
                  <a:gd name="T2" fmla="*/ 12 w 36"/>
                  <a:gd name="T3" fmla="*/ 12 h 36"/>
                  <a:gd name="T4" fmla="*/ 24 w 36"/>
                  <a:gd name="T5" fmla="*/ 12 h 36"/>
                  <a:gd name="T6" fmla="*/ 30 w 36"/>
                  <a:gd name="T7" fmla="*/ 18 h 36"/>
                  <a:gd name="T8" fmla="*/ 36 w 36"/>
                  <a:gd name="T9" fmla="*/ 36 h 36"/>
                  <a:gd name="T10" fmla="*/ 36 w 36"/>
                  <a:gd name="T11" fmla="*/ 24 h 36"/>
                  <a:gd name="T12" fmla="*/ 30 w 36"/>
                  <a:gd name="T13" fmla="*/ 12 h 36"/>
                  <a:gd name="T14" fmla="*/ 24 w 36"/>
                  <a:gd name="T15" fmla="*/ 6 h 36"/>
                  <a:gd name="T16" fmla="*/ 12 w 36"/>
                  <a:gd name="T17" fmla="*/ 0 h 36"/>
                  <a:gd name="T18" fmla="*/ 0 w 36"/>
                  <a:gd name="T19" fmla="*/ 0 h 36"/>
                  <a:gd name="T20" fmla="*/ 6 w 36"/>
                  <a:gd name="T2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">
                    <a:moveTo>
                      <a:pt x="6" y="12"/>
                    </a:moveTo>
                    <a:lnTo>
                      <a:pt x="12" y="12"/>
                    </a:lnTo>
                    <a:lnTo>
                      <a:pt x="24" y="12"/>
                    </a:lnTo>
                    <a:lnTo>
                      <a:pt x="30" y="18"/>
                    </a:lnTo>
                    <a:lnTo>
                      <a:pt x="36" y="36"/>
                    </a:lnTo>
                    <a:lnTo>
                      <a:pt x="36" y="24"/>
                    </a:lnTo>
                    <a:lnTo>
                      <a:pt x="30" y="12"/>
                    </a:lnTo>
                    <a:lnTo>
                      <a:pt x="24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70" name="Freeform 42">
                <a:extLst>
                  <a:ext uri="{FF2B5EF4-FFF2-40B4-BE49-F238E27FC236}">
                    <a16:creationId xmlns:a16="http://schemas.microsoft.com/office/drawing/2014/main" id="{04CF3297-ACFB-0613-62AC-B58C94DEF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2829"/>
                <a:ext cx="60" cy="108"/>
              </a:xfrm>
              <a:custGeom>
                <a:avLst/>
                <a:gdLst>
                  <a:gd name="T0" fmla="*/ 0 w 60"/>
                  <a:gd name="T1" fmla="*/ 42 h 108"/>
                  <a:gd name="T2" fmla="*/ 6 w 60"/>
                  <a:gd name="T3" fmla="*/ 54 h 108"/>
                  <a:gd name="T4" fmla="*/ 12 w 60"/>
                  <a:gd name="T5" fmla="*/ 66 h 108"/>
                  <a:gd name="T6" fmla="*/ 18 w 60"/>
                  <a:gd name="T7" fmla="*/ 72 h 108"/>
                  <a:gd name="T8" fmla="*/ 24 w 60"/>
                  <a:gd name="T9" fmla="*/ 78 h 108"/>
                  <a:gd name="T10" fmla="*/ 30 w 60"/>
                  <a:gd name="T11" fmla="*/ 96 h 108"/>
                  <a:gd name="T12" fmla="*/ 36 w 60"/>
                  <a:gd name="T13" fmla="*/ 108 h 108"/>
                  <a:gd name="T14" fmla="*/ 36 w 60"/>
                  <a:gd name="T15" fmla="*/ 90 h 108"/>
                  <a:gd name="T16" fmla="*/ 30 w 60"/>
                  <a:gd name="T17" fmla="*/ 78 h 108"/>
                  <a:gd name="T18" fmla="*/ 24 w 60"/>
                  <a:gd name="T19" fmla="*/ 66 h 108"/>
                  <a:gd name="T20" fmla="*/ 18 w 60"/>
                  <a:gd name="T21" fmla="*/ 54 h 108"/>
                  <a:gd name="T22" fmla="*/ 30 w 60"/>
                  <a:gd name="T23" fmla="*/ 48 h 108"/>
                  <a:gd name="T24" fmla="*/ 36 w 60"/>
                  <a:gd name="T25" fmla="*/ 42 h 108"/>
                  <a:gd name="T26" fmla="*/ 42 w 60"/>
                  <a:gd name="T27" fmla="*/ 36 h 108"/>
                  <a:gd name="T28" fmla="*/ 54 w 60"/>
                  <a:gd name="T29" fmla="*/ 18 h 108"/>
                  <a:gd name="T30" fmla="*/ 60 w 60"/>
                  <a:gd name="T31" fmla="*/ 0 h 108"/>
                  <a:gd name="T32" fmla="*/ 0 w 60"/>
                  <a:gd name="T33" fmla="*/ 4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108">
                    <a:moveTo>
                      <a:pt x="0" y="42"/>
                    </a:moveTo>
                    <a:lnTo>
                      <a:pt x="6" y="54"/>
                    </a:lnTo>
                    <a:lnTo>
                      <a:pt x="12" y="66"/>
                    </a:lnTo>
                    <a:lnTo>
                      <a:pt x="18" y="72"/>
                    </a:lnTo>
                    <a:lnTo>
                      <a:pt x="24" y="78"/>
                    </a:lnTo>
                    <a:lnTo>
                      <a:pt x="30" y="96"/>
                    </a:lnTo>
                    <a:lnTo>
                      <a:pt x="36" y="108"/>
                    </a:lnTo>
                    <a:lnTo>
                      <a:pt x="36" y="90"/>
                    </a:lnTo>
                    <a:lnTo>
                      <a:pt x="30" y="78"/>
                    </a:lnTo>
                    <a:lnTo>
                      <a:pt x="24" y="66"/>
                    </a:lnTo>
                    <a:lnTo>
                      <a:pt x="18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54" y="18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71" name="Freeform 43">
                <a:extLst>
                  <a:ext uri="{FF2B5EF4-FFF2-40B4-BE49-F238E27FC236}">
                    <a16:creationId xmlns:a16="http://schemas.microsoft.com/office/drawing/2014/main" id="{9093ED61-023D-C57E-0DED-A7F8E328B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3376"/>
                <a:ext cx="42" cy="72"/>
              </a:xfrm>
              <a:custGeom>
                <a:avLst/>
                <a:gdLst>
                  <a:gd name="T0" fmla="*/ 0 w 42"/>
                  <a:gd name="T1" fmla="*/ 6 h 72"/>
                  <a:gd name="T2" fmla="*/ 12 w 42"/>
                  <a:gd name="T3" fmla="*/ 0 h 72"/>
                  <a:gd name="T4" fmla="*/ 18 w 42"/>
                  <a:gd name="T5" fmla="*/ 0 h 72"/>
                  <a:gd name="T6" fmla="*/ 30 w 42"/>
                  <a:gd name="T7" fmla="*/ 0 h 72"/>
                  <a:gd name="T8" fmla="*/ 36 w 42"/>
                  <a:gd name="T9" fmla="*/ 6 h 72"/>
                  <a:gd name="T10" fmla="*/ 42 w 42"/>
                  <a:gd name="T11" fmla="*/ 12 h 72"/>
                  <a:gd name="T12" fmla="*/ 42 w 42"/>
                  <a:gd name="T13" fmla="*/ 24 h 72"/>
                  <a:gd name="T14" fmla="*/ 42 w 42"/>
                  <a:gd name="T15" fmla="*/ 42 h 72"/>
                  <a:gd name="T16" fmla="*/ 42 w 42"/>
                  <a:gd name="T17" fmla="*/ 54 h 72"/>
                  <a:gd name="T18" fmla="*/ 42 w 42"/>
                  <a:gd name="T19" fmla="*/ 60 h 72"/>
                  <a:gd name="T20" fmla="*/ 36 w 42"/>
                  <a:gd name="T21" fmla="*/ 72 h 72"/>
                  <a:gd name="T22" fmla="*/ 30 w 42"/>
                  <a:gd name="T23" fmla="*/ 72 h 72"/>
                  <a:gd name="T24" fmla="*/ 18 w 42"/>
                  <a:gd name="T25" fmla="*/ 72 h 72"/>
                  <a:gd name="T26" fmla="*/ 12 w 42"/>
                  <a:gd name="T27" fmla="*/ 66 h 72"/>
                  <a:gd name="T28" fmla="*/ 12 w 42"/>
                  <a:gd name="T29" fmla="*/ 60 h 72"/>
                  <a:gd name="T30" fmla="*/ 6 w 42"/>
                  <a:gd name="T31" fmla="*/ 42 h 72"/>
                  <a:gd name="T32" fmla="*/ 6 w 42"/>
                  <a:gd name="T33" fmla="*/ 36 h 72"/>
                  <a:gd name="T34" fmla="*/ 6 w 42"/>
                  <a:gd name="T35" fmla="*/ 18 h 72"/>
                  <a:gd name="T36" fmla="*/ 0 w 42"/>
                  <a:gd name="T37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2">
                    <a:moveTo>
                      <a:pt x="0" y="6"/>
                    </a:moveTo>
                    <a:lnTo>
                      <a:pt x="12" y="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2" y="24"/>
                    </a:lnTo>
                    <a:lnTo>
                      <a:pt x="42" y="42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18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1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CA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72" name="Freeform 44">
                <a:extLst>
                  <a:ext uri="{FF2B5EF4-FFF2-40B4-BE49-F238E27FC236}">
                    <a16:creationId xmlns:a16="http://schemas.microsoft.com/office/drawing/2014/main" id="{4DB2DA29-1874-1DF6-34DB-C63FCF8E1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3256"/>
                <a:ext cx="84" cy="60"/>
              </a:xfrm>
              <a:custGeom>
                <a:avLst/>
                <a:gdLst>
                  <a:gd name="T0" fmla="*/ 0 w 84"/>
                  <a:gd name="T1" fmla="*/ 0 h 60"/>
                  <a:gd name="T2" fmla="*/ 0 w 84"/>
                  <a:gd name="T3" fmla="*/ 12 h 60"/>
                  <a:gd name="T4" fmla="*/ 6 w 84"/>
                  <a:gd name="T5" fmla="*/ 18 h 60"/>
                  <a:gd name="T6" fmla="*/ 6 w 84"/>
                  <a:gd name="T7" fmla="*/ 24 h 60"/>
                  <a:gd name="T8" fmla="*/ 12 w 84"/>
                  <a:gd name="T9" fmla="*/ 24 h 60"/>
                  <a:gd name="T10" fmla="*/ 18 w 84"/>
                  <a:gd name="T11" fmla="*/ 30 h 60"/>
                  <a:gd name="T12" fmla="*/ 12 w 84"/>
                  <a:gd name="T13" fmla="*/ 30 h 60"/>
                  <a:gd name="T14" fmla="*/ 12 w 84"/>
                  <a:gd name="T15" fmla="*/ 36 h 60"/>
                  <a:gd name="T16" fmla="*/ 18 w 84"/>
                  <a:gd name="T17" fmla="*/ 42 h 60"/>
                  <a:gd name="T18" fmla="*/ 18 w 84"/>
                  <a:gd name="T19" fmla="*/ 48 h 60"/>
                  <a:gd name="T20" fmla="*/ 18 w 84"/>
                  <a:gd name="T21" fmla="*/ 54 h 60"/>
                  <a:gd name="T22" fmla="*/ 24 w 84"/>
                  <a:gd name="T23" fmla="*/ 60 h 60"/>
                  <a:gd name="T24" fmla="*/ 30 w 84"/>
                  <a:gd name="T25" fmla="*/ 54 h 60"/>
                  <a:gd name="T26" fmla="*/ 36 w 84"/>
                  <a:gd name="T27" fmla="*/ 48 h 60"/>
                  <a:gd name="T28" fmla="*/ 42 w 84"/>
                  <a:gd name="T29" fmla="*/ 42 h 60"/>
                  <a:gd name="T30" fmla="*/ 54 w 84"/>
                  <a:gd name="T31" fmla="*/ 42 h 60"/>
                  <a:gd name="T32" fmla="*/ 60 w 84"/>
                  <a:gd name="T33" fmla="*/ 42 h 60"/>
                  <a:gd name="T34" fmla="*/ 72 w 84"/>
                  <a:gd name="T35" fmla="*/ 48 h 60"/>
                  <a:gd name="T36" fmla="*/ 60 w 84"/>
                  <a:gd name="T37" fmla="*/ 42 h 60"/>
                  <a:gd name="T38" fmla="*/ 48 w 84"/>
                  <a:gd name="T39" fmla="*/ 36 h 60"/>
                  <a:gd name="T40" fmla="*/ 36 w 84"/>
                  <a:gd name="T41" fmla="*/ 36 h 60"/>
                  <a:gd name="T42" fmla="*/ 30 w 84"/>
                  <a:gd name="T43" fmla="*/ 42 h 60"/>
                  <a:gd name="T44" fmla="*/ 24 w 84"/>
                  <a:gd name="T45" fmla="*/ 48 h 60"/>
                  <a:gd name="T46" fmla="*/ 18 w 84"/>
                  <a:gd name="T47" fmla="*/ 42 h 60"/>
                  <a:gd name="T48" fmla="*/ 24 w 84"/>
                  <a:gd name="T49" fmla="*/ 36 h 60"/>
                  <a:gd name="T50" fmla="*/ 30 w 84"/>
                  <a:gd name="T51" fmla="*/ 30 h 60"/>
                  <a:gd name="T52" fmla="*/ 36 w 84"/>
                  <a:gd name="T53" fmla="*/ 30 h 60"/>
                  <a:gd name="T54" fmla="*/ 42 w 84"/>
                  <a:gd name="T55" fmla="*/ 30 h 60"/>
                  <a:gd name="T56" fmla="*/ 36 w 84"/>
                  <a:gd name="T57" fmla="*/ 24 h 60"/>
                  <a:gd name="T58" fmla="*/ 24 w 84"/>
                  <a:gd name="T59" fmla="*/ 24 h 60"/>
                  <a:gd name="T60" fmla="*/ 18 w 84"/>
                  <a:gd name="T61" fmla="*/ 30 h 60"/>
                  <a:gd name="T62" fmla="*/ 18 w 84"/>
                  <a:gd name="T63" fmla="*/ 24 h 60"/>
                  <a:gd name="T64" fmla="*/ 30 w 84"/>
                  <a:gd name="T65" fmla="*/ 18 h 60"/>
                  <a:gd name="T66" fmla="*/ 42 w 84"/>
                  <a:gd name="T67" fmla="*/ 18 h 60"/>
                  <a:gd name="T68" fmla="*/ 54 w 84"/>
                  <a:gd name="T69" fmla="*/ 18 h 60"/>
                  <a:gd name="T70" fmla="*/ 72 w 84"/>
                  <a:gd name="T71" fmla="*/ 18 h 60"/>
                  <a:gd name="T72" fmla="*/ 84 w 84"/>
                  <a:gd name="T73" fmla="*/ 24 h 60"/>
                  <a:gd name="T74" fmla="*/ 72 w 84"/>
                  <a:gd name="T75" fmla="*/ 18 h 60"/>
                  <a:gd name="T76" fmla="*/ 54 w 84"/>
                  <a:gd name="T77" fmla="*/ 12 h 60"/>
                  <a:gd name="T78" fmla="*/ 48 w 84"/>
                  <a:gd name="T79" fmla="*/ 12 h 60"/>
                  <a:gd name="T80" fmla="*/ 36 w 84"/>
                  <a:gd name="T81" fmla="*/ 12 h 60"/>
                  <a:gd name="T82" fmla="*/ 24 w 84"/>
                  <a:gd name="T83" fmla="*/ 12 h 60"/>
                  <a:gd name="T84" fmla="*/ 12 w 84"/>
                  <a:gd name="T85" fmla="*/ 12 h 60"/>
                  <a:gd name="T86" fmla="*/ 6 w 84"/>
                  <a:gd name="T87" fmla="*/ 6 h 60"/>
                  <a:gd name="T88" fmla="*/ 0 w 84"/>
                  <a:gd name="T8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4" h="60">
                    <a:moveTo>
                      <a:pt x="0" y="0"/>
                    </a:moveTo>
                    <a:lnTo>
                      <a:pt x="0" y="12"/>
                    </a:lnTo>
                    <a:lnTo>
                      <a:pt x="6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18" y="30"/>
                    </a:lnTo>
                    <a:lnTo>
                      <a:pt x="12" y="30"/>
                    </a:lnTo>
                    <a:lnTo>
                      <a:pt x="12" y="36"/>
                    </a:lnTo>
                    <a:lnTo>
                      <a:pt x="18" y="42"/>
                    </a:lnTo>
                    <a:lnTo>
                      <a:pt x="18" y="48"/>
                    </a:lnTo>
                    <a:lnTo>
                      <a:pt x="18" y="54"/>
                    </a:lnTo>
                    <a:lnTo>
                      <a:pt x="24" y="60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72" y="48"/>
                    </a:lnTo>
                    <a:lnTo>
                      <a:pt x="60" y="42"/>
                    </a:lnTo>
                    <a:lnTo>
                      <a:pt x="48" y="36"/>
                    </a:lnTo>
                    <a:lnTo>
                      <a:pt x="36" y="36"/>
                    </a:lnTo>
                    <a:lnTo>
                      <a:pt x="30" y="42"/>
                    </a:lnTo>
                    <a:lnTo>
                      <a:pt x="24" y="48"/>
                    </a:lnTo>
                    <a:lnTo>
                      <a:pt x="18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36" y="24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8" y="24"/>
                    </a:lnTo>
                    <a:lnTo>
                      <a:pt x="30" y="18"/>
                    </a:lnTo>
                    <a:lnTo>
                      <a:pt x="42" y="18"/>
                    </a:lnTo>
                    <a:lnTo>
                      <a:pt x="54" y="18"/>
                    </a:lnTo>
                    <a:lnTo>
                      <a:pt x="72" y="18"/>
                    </a:lnTo>
                    <a:lnTo>
                      <a:pt x="84" y="24"/>
                    </a:lnTo>
                    <a:lnTo>
                      <a:pt x="72" y="18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36" y="1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73" name="Freeform 45">
                <a:extLst>
                  <a:ext uri="{FF2B5EF4-FFF2-40B4-BE49-F238E27FC236}">
                    <a16:creationId xmlns:a16="http://schemas.microsoft.com/office/drawing/2014/main" id="{8987E6F5-C423-0829-E864-B59263852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3340"/>
                <a:ext cx="24" cy="18"/>
              </a:xfrm>
              <a:custGeom>
                <a:avLst/>
                <a:gdLst>
                  <a:gd name="T0" fmla="*/ 0 w 24"/>
                  <a:gd name="T1" fmla="*/ 0 h 18"/>
                  <a:gd name="T2" fmla="*/ 0 w 24"/>
                  <a:gd name="T3" fmla="*/ 6 h 18"/>
                  <a:gd name="T4" fmla="*/ 6 w 24"/>
                  <a:gd name="T5" fmla="*/ 12 h 18"/>
                  <a:gd name="T6" fmla="*/ 6 w 24"/>
                  <a:gd name="T7" fmla="*/ 18 h 18"/>
                  <a:gd name="T8" fmla="*/ 12 w 24"/>
                  <a:gd name="T9" fmla="*/ 18 h 18"/>
                  <a:gd name="T10" fmla="*/ 18 w 24"/>
                  <a:gd name="T11" fmla="*/ 12 h 18"/>
                  <a:gd name="T12" fmla="*/ 24 w 24"/>
                  <a:gd name="T13" fmla="*/ 12 h 18"/>
                  <a:gd name="T14" fmla="*/ 18 w 24"/>
                  <a:gd name="T15" fmla="*/ 12 h 18"/>
                  <a:gd name="T16" fmla="*/ 12 w 24"/>
                  <a:gd name="T17" fmla="*/ 12 h 18"/>
                  <a:gd name="T18" fmla="*/ 0 w 24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8">
                    <a:moveTo>
                      <a:pt x="0" y="0"/>
                    </a:moveTo>
                    <a:lnTo>
                      <a:pt x="0" y="6"/>
                    </a:lnTo>
                    <a:lnTo>
                      <a:pt x="6" y="12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8" y="12"/>
                    </a:lnTo>
                    <a:lnTo>
                      <a:pt x="24" y="12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A4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9388" name="Group 60">
            <a:extLst>
              <a:ext uri="{FF2B5EF4-FFF2-40B4-BE49-F238E27FC236}">
                <a16:creationId xmlns:a16="http://schemas.microsoft.com/office/drawing/2014/main" id="{1AEA18A5-47AF-FA33-88F8-EA88F8010A5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60350"/>
            <a:ext cx="3400425" cy="787400"/>
            <a:chOff x="432" y="144"/>
            <a:chExt cx="2142" cy="496"/>
          </a:xfrm>
        </p:grpSpPr>
        <p:sp>
          <p:nvSpPr>
            <p:cNvPr id="99330" name="Rectangle 2">
              <a:extLst>
                <a:ext uri="{FF2B5EF4-FFF2-40B4-BE49-F238E27FC236}">
                  <a16:creationId xmlns:a16="http://schemas.microsoft.com/office/drawing/2014/main" id="{E6C433A6-4EDC-656C-2DAA-BE117DAFA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9"/>
              <a:ext cx="151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>
                  <a:solidFill>
                    <a:srgbClr val="0000FF"/>
                  </a:solidFill>
                  <a:ea typeface="楷体_GB2312" pitchFamily="49" charset="-122"/>
                </a:rPr>
                <a:t>Newton</a:t>
              </a:r>
              <a:r>
                <a:rPr kumimoji="1" lang="zh-CN" altLang="en-US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法的改进</a:t>
              </a:r>
            </a:p>
          </p:txBody>
        </p:sp>
        <p:grpSp>
          <p:nvGrpSpPr>
            <p:cNvPr id="99378" name="Group 50">
              <a:extLst>
                <a:ext uri="{FF2B5EF4-FFF2-40B4-BE49-F238E27FC236}">
                  <a16:creationId xmlns:a16="http://schemas.microsoft.com/office/drawing/2014/main" id="{FC255B4C-DA87-B4CD-122A-0D1C6843DB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2" y="144"/>
              <a:ext cx="597" cy="496"/>
              <a:chOff x="1851" y="2519"/>
              <a:chExt cx="597" cy="496"/>
            </a:xfrm>
          </p:grpSpPr>
          <p:grpSp>
            <p:nvGrpSpPr>
              <p:cNvPr id="99379" name="Group 51">
                <a:extLst>
                  <a:ext uri="{FF2B5EF4-FFF2-40B4-BE49-F238E27FC236}">
                    <a16:creationId xmlns:a16="http://schemas.microsoft.com/office/drawing/2014/main" id="{EADAE1B7-169A-0CB8-5EA8-D0ECCD516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3" y="2642"/>
                <a:ext cx="445" cy="373"/>
                <a:chOff x="2003" y="2642"/>
                <a:chExt cx="445" cy="373"/>
              </a:xfrm>
            </p:grpSpPr>
            <p:sp>
              <p:nvSpPr>
                <p:cNvPr id="99380" name="Freeform 52">
                  <a:extLst>
                    <a:ext uri="{FF2B5EF4-FFF2-40B4-BE49-F238E27FC236}">
                      <a16:creationId xmlns:a16="http://schemas.microsoft.com/office/drawing/2014/main" id="{922DA7C6-1105-73D0-986C-099AAE25D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3" y="2648"/>
                  <a:ext cx="442" cy="367"/>
                </a:xfrm>
                <a:custGeom>
                  <a:avLst/>
                  <a:gdLst>
                    <a:gd name="T0" fmla="*/ 129 w 1766"/>
                    <a:gd name="T1" fmla="*/ 0 h 1468"/>
                    <a:gd name="T2" fmla="*/ 624 w 1766"/>
                    <a:gd name="T3" fmla="*/ 362 h 1468"/>
                    <a:gd name="T4" fmla="*/ 986 w 1766"/>
                    <a:gd name="T5" fmla="*/ 638 h 1468"/>
                    <a:gd name="T6" fmla="*/ 1331 w 1766"/>
                    <a:gd name="T7" fmla="*/ 888 h 1468"/>
                    <a:gd name="T8" fmla="*/ 1474 w 1766"/>
                    <a:gd name="T9" fmla="*/ 979 h 1468"/>
                    <a:gd name="T10" fmla="*/ 1676 w 1766"/>
                    <a:gd name="T11" fmla="*/ 1087 h 1468"/>
                    <a:gd name="T12" fmla="*/ 1766 w 1766"/>
                    <a:gd name="T13" fmla="*/ 1133 h 1468"/>
                    <a:gd name="T14" fmla="*/ 1728 w 1766"/>
                    <a:gd name="T15" fmla="*/ 1262 h 1468"/>
                    <a:gd name="T16" fmla="*/ 1655 w 1766"/>
                    <a:gd name="T17" fmla="*/ 1377 h 1468"/>
                    <a:gd name="T18" fmla="*/ 1583 w 1766"/>
                    <a:gd name="T19" fmla="*/ 1440 h 1468"/>
                    <a:gd name="T20" fmla="*/ 1540 w 1766"/>
                    <a:gd name="T21" fmla="*/ 1468 h 1468"/>
                    <a:gd name="T22" fmla="*/ 1373 w 1766"/>
                    <a:gd name="T23" fmla="*/ 1320 h 1468"/>
                    <a:gd name="T24" fmla="*/ 1150 w 1766"/>
                    <a:gd name="T25" fmla="*/ 1136 h 1468"/>
                    <a:gd name="T26" fmla="*/ 836 w 1766"/>
                    <a:gd name="T27" fmla="*/ 860 h 1468"/>
                    <a:gd name="T28" fmla="*/ 568 w 1766"/>
                    <a:gd name="T29" fmla="*/ 641 h 1468"/>
                    <a:gd name="T30" fmla="*/ 262 w 1766"/>
                    <a:gd name="T31" fmla="*/ 372 h 1468"/>
                    <a:gd name="T32" fmla="*/ 0 w 1766"/>
                    <a:gd name="T33" fmla="*/ 156 h 1468"/>
                    <a:gd name="T34" fmla="*/ 129 w 1766"/>
                    <a:gd name="T35" fmla="*/ 0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66" h="1468">
                      <a:moveTo>
                        <a:pt x="129" y="0"/>
                      </a:moveTo>
                      <a:lnTo>
                        <a:pt x="624" y="362"/>
                      </a:lnTo>
                      <a:lnTo>
                        <a:pt x="986" y="638"/>
                      </a:lnTo>
                      <a:lnTo>
                        <a:pt x="1331" y="888"/>
                      </a:lnTo>
                      <a:lnTo>
                        <a:pt x="1474" y="979"/>
                      </a:lnTo>
                      <a:lnTo>
                        <a:pt x="1676" y="1087"/>
                      </a:lnTo>
                      <a:lnTo>
                        <a:pt x="1766" y="1133"/>
                      </a:lnTo>
                      <a:lnTo>
                        <a:pt x="1728" y="1262"/>
                      </a:lnTo>
                      <a:lnTo>
                        <a:pt x="1655" y="1377"/>
                      </a:lnTo>
                      <a:lnTo>
                        <a:pt x="1583" y="1440"/>
                      </a:lnTo>
                      <a:lnTo>
                        <a:pt x="1540" y="1468"/>
                      </a:lnTo>
                      <a:lnTo>
                        <a:pt x="1373" y="1320"/>
                      </a:lnTo>
                      <a:lnTo>
                        <a:pt x="1150" y="1136"/>
                      </a:lnTo>
                      <a:lnTo>
                        <a:pt x="836" y="860"/>
                      </a:lnTo>
                      <a:lnTo>
                        <a:pt x="568" y="641"/>
                      </a:lnTo>
                      <a:lnTo>
                        <a:pt x="262" y="372"/>
                      </a:lnTo>
                      <a:lnTo>
                        <a:pt x="0" y="15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81" name="Freeform 53">
                  <a:extLst>
                    <a:ext uri="{FF2B5EF4-FFF2-40B4-BE49-F238E27FC236}">
                      <a16:creationId xmlns:a16="http://schemas.microsoft.com/office/drawing/2014/main" id="{3D0A6788-D2B4-CB09-A4F7-7DB7A728F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7" y="2642"/>
                  <a:ext cx="441" cy="369"/>
                </a:xfrm>
                <a:custGeom>
                  <a:avLst/>
                  <a:gdLst>
                    <a:gd name="T0" fmla="*/ 129 w 1766"/>
                    <a:gd name="T1" fmla="*/ 0 h 1474"/>
                    <a:gd name="T2" fmla="*/ 624 w 1766"/>
                    <a:gd name="T3" fmla="*/ 362 h 1474"/>
                    <a:gd name="T4" fmla="*/ 986 w 1766"/>
                    <a:gd name="T5" fmla="*/ 638 h 1474"/>
                    <a:gd name="T6" fmla="*/ 1331 w 1766"/>
                    <a:gd name="T7" fmla="*/ 888 h 1474"/>
                    <a:gd name="T8" fmla="*/ 1473 w 1766"/>
                    <a:gd name="T9" fmla="*/ 979 h 1474"/>
                    <a:gd name="T10" fmla="*/ 1675 w 1766"/>
                    <a:gd name="T11" fmla="*/ 1087 h 1474"/>
                    <a:gd name="T12" fmla="*/ 1766 w 1766"/>
                    <a:gd name="T13" fmla="*/ 1133 h 1474"/>
                    <a:gd name="T14" fmla="*/ 1753 w 1766"/>
                    <a:gd name="T15" fmla="*/ 1193 h 1474"/>
                    <a:gd name="T16" fmla="*/ 1731 w 1766"/>
                    <a:gd name="T17" fmla="*/ 1266 h 1474"/>
                    <a:gd name="T18" fmla="*/ 1700 w 1766"/>
                    <a:gd name="T19" fmla="*/ 1325 h 1474"/>
                    <a:gd name="T20" fmla="*/ 1658 w 1766"/>
                    <a:gd name="T21" fmla="*/ 1383 h 1474"/>
                    <a:gd name="T22" fmla="*/ 1631 w 1766"/>
                    <a:gd name="T23" fmla="*/ 1412 h 1474"/>
                    <a:gd name="T24" fmla="*/ 1585 w 1766"/>
                    <a:gd name="T25" fmla="*/ 1446 h 1474"/>
                    <a:gd name="T26" fmla="*/ 1543 w 1766"/>
                    <a:gd name="T27" fmla="*/ 1474 h 1474"/>
                    <a:gd name="T28" fmla="*/ 1372 w 1766"/>
                    <a:gd name="T29" fmla="*/ 1320 h 1474"/>
                    <a:gd name="T30" fmla="*/ 1150 w 1766"/>
                    <a:gd name="T31" fmla="*/ 1136 h 1474"/>
                    <a:gd name="T32" fmla="*/ 836 w 1766"/>
                    <a:gd name="T33" fmla="*/ 860 h 1474"/>
                    <a:gd name="T34" fmla="*/ 568 w 1766"/>
                    <a:gd name="T35" fmla="*/ 641 h 1474"/>
                    <a:gd name="T36" fmla="*/ 261 w 1766"/>
                    <a:gd name="T37" fmla="*/ 372 h 1474"/>
                    <a:gd name="T38" fmla="*/ 0 w 1766"/>
                    <a:gd name="T39" fmla="*/ 156 h 1474"/>
                    <a:gd name="T40" fmla="*/ 129 w 1766"/>
                    <a:gd name="T41" fmla="*/ 0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6" h="1474">
                      <a:moveTo>
                        <a:pt x="129" y="0"/>
                      </a:moveTo>
                      <a:lnTo>
                        <a:pt x="624" y="362"/>
                      </a:lnTo>
                      <a:lnTo>
                        <a:pt x="986" y="638"/>
                      </a:lnTo>
                      <a:lnTo>
                        <a:pt x="1331" y="888"/>
                      </a:lnTo>
                      <a:lnTo>
                        <a:pt x="1473" y="979"/>
                      </a:lnTo>
                      <a:lnTo>
                        <a:pt x="1675" y="1087"/>
                      </a:lnTo>
                      <a:lnTo>
                        <a:pt x="1766" y="1133"/>
                      </a:lnTo>
                      <a:lnTo>
                        <a:pt x="1753" y="1193"/>
                      </a:lnTo>
                      <a:lnTo>
                        <a:pt x="1731" y="1266"/>
                      </a:lnTo>
                      <a:lnTo>
                        <a:pt x="1700" y="1325"/>
                      </a:lnTo>
                      <a:lnTo>
                        <a:pt x="1658" y="1383"/>
                      </a:lnTo>
                      <a:lnTo>
                        <a:pt x="1631" y="1412"/>
                      </a:lnTo>
                      <a:lnTo>
                        <a:pt x="1585" y="1446"/>
                      </a:lnTo>
                      <a:lnTo>
                        <a:pt x="1543" y="1474"/>
                      </a:lnTo>
                      <a:lnTo>
                        <a:pt x="1372" y="1320"/>
                      </a:lnTo>
                      <a:lnTo>
                        <a:pt x="1150" y="1136"/>
                      </a:lnTo>
                      <a:lnTo>
                        <a:pt x="836" y="860"/>
                      </a:lnTo>
                      <a:lnTo>
                        <a:pt x="568" y="641"/>
                      </a:lnTo>
                      <a:lnTo>
                        <a:pt x="261" y="372"/>
                      </a:lnTo>
                      <a:lnTo>
                        <a:pt x="0" y="156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382" name="Group 54">
                <a:extLst>
                  <a:ext uri="{FF2B5EF4-FFF2-40B4-BE49-F238E27FC236}">
                    <a16:creationId xmlns:a16="http://schemas.microsoft.com/office/drawing/2014/main" id="{3F2AC594-49BB-F80A-538A-CBE1F460B6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3" y="2519"/>
                <a:ext cx="253" cy="201"/>
                <a:chOff x="1873" y="2519"/>
                <a:chExt cx="253" cy="201"/>
              </a:xfrm>
            </p:grpSpPr>
            <p:sp>
              <p:nvSpPr>
                <p:cNvPr id="99383" name="Freeform 55">
                  <a:extLst>
                    <a:ext uri="{FF2B5EF4-FFF2-40B4-BE49-F238E27FC236}">
                      <a16:creationId xmlns:a16="http://schemas.microsoft.com/office/drawing/2014/main" id="{E5E19C9B-F871-AA99-65F8-35F7CE428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8" y="2522"/>
                  <a:ext cx="248" cy="198"/>
                </a:xfrm>
                <a:custGeom>
                  <a:avLst/>
                  <a:gdLst>
                    <a:gd name="T0" fmla="*/ 0 w 992"/>
                    <a:gd name="T1" fmla="*/ 707 h 789"/>
                    <a:gd name="T2" fmla="*/ 155 w 992"/>
                    <a:gd name="T3" fmla="*/ 789 h 789"/>
                    <a:gd name="T4" fmla="*/ 302 w 992"/>
                    <a:gd name="T5" fmla="*/ 610 h 789"/>
                    <a:gd name="T6" fmla="*/ 337 w 992"/>
                    <a:gd name="T7" fmla="*/ 589 h 789"/>
                    <a:gd name="T8" fmla="*/ 376 w 992"/>
                    <a:gd name="T9" fmla="*/ 578 h 789"/>
                    <a:gd name="T10" fmla="*/ 413 w 992"/>
                    <a:gd name="T11" fmla="*/ 589 h 789"/>
                    <a:gd name="T12" fmla="*/ 502 w 992"/>
                    <a:gd name="T13" fmla="*/ 659 h 789"/>
                    <a:gd name="T14" fmla="*/ 647 w 992"/>
                    <a:gd name="T15" fmla="*/ 477 h 789"/>
                    <a:gd name="T16" fmla="*/ 553 w 992"/>
                    <a:gd name="T17" fmla="*/ 394 h 789"/>
                    <a:gd name="T18" fmla="*/ 528 w 992"/>
                    <a:gd name="T19" fmla="*/ 353 h 789"/>
                    <a:gd name="T20" fmla="*/ 524 w 992"/>
                    <a:gd name="T21" fmla="*/ 314 h 789"/>
                    <a:gd name="T22" fmla="*/ 531 w 992"/>
                    <a:gd name="T23" fmla="*/ 275 h 789"/>
                    <a:gd name="T24" fmla="*/ 542 w 992"/>
                    <a:gd name="T25" fmla="*/ 252 h 789"/>
                    <a:gd name="T26" fmla="*/ 565 w 992"/>
                    <a:gd name="T27" fmla="*/ 224 h 789"/>
                    <a:gd name="T28" fmla="*/ 626 w 992"/>
                    <a:gd name="T29" fmla="*/ 174 h 789"/>
                    <a:gd name="T30" fmla="*/ 699 w 992"/>
                    <a:gd name="T31" fmla="*/ 122 h 789"/>
                    <a:gd name="T32" fmla="*/ 803 w 992"/>
                    <a:gd name="T33" fmla="*/ 70 h 789"/>
                    <a:gd name="T34" fmla="*/ 910 w 992"/>
                    <a:gd name="T35" fmla="*/ 31 h 789"/>
                    <a:gd name="T36" fmla="*/ 992 w 992"/>
                    <a:gd name="T37" fmla="*/ 0 h 789"/>
                    <a:gd name="T38" fmla="*/ 817 w 992"/>
                    <a:gd name="T39" fmla="*/ 22 h 789"/>
                    <a:gd name="T40" fmla="*/ 660 w 992"/>
                    <a:gd name="T41" fmla="*/ 59 h 789"/>
                    <a:gd name="T42" fmla="*/ 569 w 992"/>
                    <a:gd name="T43" fmla="*/ 87 h 789"/>
                    <a:gd name="T44" fmla="*/ 513 w 992"/>
                    <a:gd name="T45" fmla="*/ 108 h 789"/>
                    <a:gd name="T46" fmla="*/ 406 w 992"/>
                    <a:gd name="T47" fmla="*/ 171 h 789"/>
                    <a:gd name="T48" fmla="*/ 341 w 992"/>
                    <a:gd name="T49" fmla="*/ 226 h 789"/>
                    <a:gd name="T50" fmla="*/ 286 w 992"/>
                    <a:gd name="T51" fmla="*/ 282 h 789"/>
                    <a:gd name="T52" fmla="*/ 231 w 992"/>
                    <a:gd name="T53" fmla="*/ 341 h 789"/>
                    <a:gd name="T54" fmla="*/ 186 w 992"/>
                    <a:gd name="T55" fmla="*/ 404 h 789"/>
                    <a:gd name="T56" fmla="*/ 132 w 992"/>
                    <a:gd name="T57" fmla="*/ 488 h 789"/>
                    <a:gd name="T58" fmla="*/ 87 w 992"/>
                    <a:gd name="T59" fmla="*/ 568 h 789"/>
                    <a:gd name="T60" fmla="*/ 0 w 992"/>
                    <a:gd name="T61" fmla="*/ 707 h 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92" h="789">
                      <a:moveTo>
                        <a:pt x="0" y="707"/>
                      </a:moveTo>
                      <a:lnTo>
                        <a:pt x="155" y="789"/>
                      </a:lnTo>
                      <a:lnTo>
                        <a:pt x="302" y="610"/>
                      </a:lnTo>
                      <a:lnTo>
                        <a:pt x="337" y="589"/>
                      </a:lnTo>
                      <a:lnTo>
                        <a:pt x="376" y="578"/>
                      </a:lnTo>
                      <a:lnTo>
                        <a:pt x="413" y="589"/>
                      </a:lnTo>
                      <a:lnTo>
                        <a:pt x="502" y="659"/>
                      </a:lnTo>
                      <a:lnTo>
                        <a:pt x="647" y="477"/>
                      </a:lnTo>
                      <a:lnTo>
                        <a:pt x="553" y="394"/>
                      </a:lnTo>
                      <a:lnTo>
                        <a:pt x="528" y="353"/>
                      </a:lnTo>
                      <a:lnTo>
                        <a:pt x="524" y="314"/>
                      </a:lnTo>
                      <a:lnTo>
                        <a:pt x="531" y="275"/>
                      </a:lnTo>
                      <a:lnTo>
                        <a:pt x="542" y="252"/>
                      </a:lnTo>
                      <a:lnTo>
                        <a:pt x="565" y="224"/>
                      </a:lnTo>
                      <a:lnTo>
                        <a:pt x="626" y="174"/>
                      </a:lnTo>
                      <a:lnTo>
                        <a:pt x="699" y="122"/>
                      </a:lnTo>
                      <a:lnTo>
                        <a:pt x="803" y="70"/>
                      </a:lnTo>
                      <a:lnTo>
                        <a:pt x="910" y="31"/>
                      </a:lnTo>
                      <a:lnTo>
                        <a:pt x="992" y="0"/>
                      </a:lnTo>
                      <a:lnTo>
                        <a:pt x="817" y="22"/>
                      </a:lnTo>
                      <a:lnTo>
                        <a:pt x="660" y="59"/>
                      </a:lnTo>
                      <a:lnTo>
                        <a:pt x="569" y="87"/>
                      </a:lnTo>
                      <a:lnTo>
                        <a:pt x="513" y="108"/>
                      </a:lnTo>
                      <a:lnTo>
                        <a:pt x="406" y="171"/>
                      </a:lnTo>
                      <a:lnTo>
                        <a:pt x="341" y="226"/>
                      </a:lnTo>
                      <a:lnTo>
                        <a:pt x="286" y="282"/>
                      </a:lnTo>
                      <a:lnTo>
                        <a:pt x="231" y="341"/>
                      </a:lnTo>
                      <a:lnTo>
                        <a:pt x="186" y="404"/>
                      </a:lnTo>
                      <a:lnTo>
                        <a:pt x="132" y="488"/>
                      </a:lnTo>
                      <a:lnTo>
                        <a:pt x="87" y="568"/>
                      </a:lnTo>
                      <a:lnTo>
                        <a:pt x="0" y="70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84" name="Freeform 56">
                  <a:extLst>
                    <a:ext uri="{FF2B5EF4-FFF2-40B4-BE49-F238E27FC236}">
                      <a16:creationId xmlns:a16="http://schemas.microsoft.com/office/drawing/2014/main" id="{BBE69DFA-967D-DD78-3535-3BC01ADE4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3" y="2519"/>
                  <a:ext cx="248" cy="197"/>
                </a:xfrm>
                <a:custGeom>
                  <a:avLst/>
                  <a:gdLst>
                    <a:gd name="T0" fmla="*/ 0 w 992"/>
                    <a:gd name="T1" fmla="*/ 707 h 789"/>
                    <a:gd name="T2" fmla="*/ 155 w 992"/>
                    <a:gd name="T3" fmla="*/ 789 h 789"/>
                    <a:gd name="T4" fmla="*/ 302 w 992"/>
                    <a:gd name="T5" fmla="*/ 610 h 789"/>
                    <a:gd name="T6" fmla="*/ 337 w 992"/>
                    <a:gd name="T7" fmla="*/ 589 h 789"/>
                    <a:gd name="T8" fmla="*/ 376 w 992"/>
                    <a:gd name="T9" fmla="*/ 578 h 789"/>
                    <a:gd name="T10" fmla="*/ 414 w 992"/>
                    <a:gd name="T11" fmla="*/ 589 h 789"/>
                    <a:gd name="T12" fmla="*/ 502 w 992"/>
                    <a:gd name="T13" fmla="*/ 659 h 789"/>
                    <a:gd name="T14" fmla="*/ 647 w 992"/>
                    <a:gd name="T15" fmla="*/ 477 h 789"/>
                    <a:gd name="T16" fmla="*/ 553 w 992"/>
                    <a:gd name="T17" fmla="*/ 394 h 789"/>
                    <a:gd name="T18" fmla="*/ 528 w 992"/>
                    <a:gd name="T19" fmla="*/ 353 h 789"/>
                    <a:gd name="T20" fmla="*/ 524 w 992"/>
                    <a:gd name="T21" fmla="*/ 314 h 789"/>
                    <a:gd name="T22" fmla="*/ 531 w 992"/>
                    <a:gd name="T23" fmla="*/ 275 h 789"/>
                    <a:gd name="T24" fmla="*/ 542 w 992"/>
                    <a:gd name="T25" fmla="*/ 252 h 789"/>
                    <a:gd name="T26" fmla="*/ 566 w 992"/>
                    <a:gd name="T27" fmla="*/ 224 h 789"/>
                    <a:gd name="T28" fmla="*/ 626 w 992"/>
                    <a:gd name="T29" fmla="*/ 174 h 789"/>
                    <a:gd name="T30" fmla="*/ 699 w 992"/>
                    <a:gd name="T31" fmla="*/ 122 h 789"/>
                    <a:gd name="T32" fmla="*/ 804 w 992"/>
                    <a:gd name="T33" fmla="*/ 70 h 789"/>
                    <a:gd name="T34" fmla="*/ 910 w 992"/>
                    <a:gd name="T35" fmla="*/ 31 h 789"/>
                    <a:gd name="T36" fmla="*/ 992 w 992"/>
                    <a:gd name="T37" fmla="*/ 0 h 789"/>
                    <a:gd name="T38" fmla="*/ 818 w 992"/>
                    <a:gd name="T39" fmla="*/ 22 h 789"/>
                    <a:gd name="T40" fmla="*/ 660 w 992"/>
                    <a:gd name="T41" fmla="*/ 59 h 789"/>
                    <a:gd name="T42" fmla="*/ 569 w 992"/>
                    <a:gd name="T43" fmla="*/ 87 h 789"/>
                    <a:gd name="T44" fmla="*/ 513 w 992"/>
                    <a:gd name="T45" fmla="*/ 108 h 789"/>
                    <a:gd name="T46" fmla="*/ 456 w 992"/>
                    <a:gd name="T47" fmla="*/ 136 h 789"/>
                    <a:gd name="T48" fmla="*/ 407 w 992"/>
                    <a:gd name="T49" fmla="*/ 171 h 789"/>
                    <a:gd name="T50" fmla="*/ 342 w 992"/>
                    <a:gd name="T51" fmla="*/ 226 h 789"/>
                    <a:gd name="T52" fmla="*/ 286 w 992"/>
                    <a:gd name="T53" fmla="*/ 282 h 789"/>
                    <a:gd name="T54" fmla="*/ 231 w 992"/>
                    <a:gd name="T55" fmla="*/ 341 h 789"/>
                    <a:gd name="T56" fmla="*/ 186 w 992"/>
                    <a:gd name="T57" fmla="*/ 404 h 789"/>
                    <a:gd name="T58" fmla="*/ 133 w 992"/>
                    <a:gd name="T59" fmla="*/ 488 h 789"/>
                    <a:gd name="T60" fmla="*/ 87 w 992"/>
                    <a:gd name="T61" fmla="*/ 568 h 789"/>
                    <a:gd name="T62" fmla="*/ 0 w 992"/>
                    <a:gd name="T63" fmla="*/ 707 h 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92" h="789">
                      <a:moveTo>
                        <a:pt x="0" y="707"/>
                      </a:moveTo>
                      <a:lnTo>
                        <a:pt x="155" y="789"/>
                      </a:lnTo>
                      <a:lnTo>
                        <a:pt x="302" y="610"/>
                      </a:lnTo>
                      <a:lnTo>
                        <a:pt x="337" y="589"/>
                      </a:lnTo>
                      <a:lnTo>
                        <a:pt x="376" y="578"/>
                      </a:lnTo>
                      <a:lnTo>
                        <a:pt x="414" y="589"/>
                      </a:lnTo>
                      <a:lnTo>
                        <a:pt x="502" y="659"/>
                      </a:lnTo>
                      <a:lnTo>
                        <a:pt x="647" y="477"/>
                      </a:lnTo>
                      <a:lnTo>
                        <a:pt x="553" y="394"/>
                      </a:lnTo>
                      <a:lnTo>
                        <a:pt x="528" y="353"/>
                      </a:lnTo>
                      <a:lnTo>
                        <a:pt x="524" y="314"/>
                      </a:lnTo>
                      <a:lnTo>
                        <a:pt x="531" y="275"/>
                      </a:lnTo>
                      <a:lnTo>
                        <a:pt x="542" y="252"/>
                      </a:lnTo>
                      <a:lnTo>
                        <a:pt x="566" y="224"/>
                      </a:lnTo>
                      <a:lnTo>
                        <a:pt x="626" y="174"/>
                      </a:lnTo>
                      <a:lnTo>
                        <a:pt x="699" y="122"/>
                      </a:lnTo>
                      <a:lnTo>
                        <a:pt x="804" y="70"/>
                      </a:lnTo>
                      <a:lnTo>
                        <a:pt x="910" y="31"/>
                      </a:lnTo>
                      <a:lnTo>
                        <a:pt x="992" y="0"/>
                      </a:lnTo>
                      <a:lnTo>
                        <a:pt x="818" y="22"/>
                      </a:lnTo>
                      <a:lnTo>
                        <a:pt x="660" y="59"/>
                      </a:lnTo>
                      <a:lnTo>
                        <a:pt x="569" y="87"/>
                      </a:lnTo>
                      <a:lnTo>
                        <a:pt x="513" y="108"/>
                      </a:lnTo>
                      <a:lnTo>
                        <a:pt x="456" y="136"/>
                      </a:lnTo>
                      <a:lnTo>
                        <a:pt x="407" y="171"/>
                      </a:lnTo>
                      <a:lnTo>
                        <a:pt x="342" y="226"/>
                      </a:lnTo>
                      <a:lnTo>
                        <a:pt x="286" y="282"/>
                      </a:lnTo>
                      <a:lnTo>
                        <a:pt x="231" y="341"/>
                      </a:lnTo>
                      <a:lnTo>
                        <a:pt x="186" y="404"/>
                      </a:lnTo>
                      <a:lnTo>
                        <a:pt x="133" y="488"/>
                      </a:lnTo>
                      <a:lnTo>
                        <a:pt x="87" y="568"/>
                      </a:lnTo>
                      <a:lnTo>
                        <a:pt x="0" y="70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385" name="Group 57">
                <a:extLst>
                  <a:ext uri="{FF2B5EF4-FFF2-40B4-BE49-F238E27FC236}">
                    <a16:creationId xmlns:a16="http://schemas.microsoft.com/office/drawing/2014/main" id="{67E3796C-A975-FA97-5481-EE5B926EE3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1" y="2688"/>
                <a:ext cx="73" cy="71"/>
                <a:chOff x="1851" y="2688"/>
                <a:chExt cx="73" cy="71"/>
              </a:xfrm>
            </p:grpSpPr>
            <p:sp>
              <p:nvSpPr>
                <p:cNvPr id="99386" name="Freeform 58">
                  <a:extLst>
                    <a:ext uri="{FF2B5EF4-FFF2-40B4-BE49-F238E27FC236}">
                      <a16:creationId xmlns:a16="http://schemas.microsoft.com/office/drawing/2014/main" id="{371BAE4E-9224-9152-1351-A8FDA75EBD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" y="2693"/>
                  <a:ext cx="72" cy="66"/>
                </a:xfrm>
                <a:custGeom>
                  <a:avLst/>
                  <a:gdLst>
                    <a:gd name="T0" fmla="*/ 72 w 288"/>
                    <a:gd name="T1" fmla="*/ 0 h 262"/>
                    <a:gd name="T2" fmla="*/ 187 w 288"/>
                    <a:gd name="T3" fmla="*/ 73 h 262"/>
                    <a:gd name="T4" fmla="*/ 288 w 288"/>
                    <a:gd name="T5" fmla="*/ 139 h 262"/>
                    <a:gd name="T6" fmla="*/ 216 w 288"/>
                    <a:gd name="T7" fmla="*/ 262 h 262"/>
                    <a:gd name="T8" fmla="*/ 185 w 288"/>
                    <a:gd name="T9" fmla="*/ 258 h 262"/>
                    <a:gd name="T10" fmla="*/ 153 w 288"/>
                    <a:gd name="T11" fmla="*/ 247 h 262"/>
                    <a:gd name="T12" fmla="*/ 120 w 288"/>
                    <a:gd name="T13" fmla="*/ 233 h 262"/>
                    <a:gd name="T14" fmla="*/ 73 w 288"/>
                    <a:gd name="T15" fmla="*/ 202 h 262"/>
                    <a:gd name="T16" fmla="*/ 36 w 288"/>
                    <a:gd name="T17" fmla="*/ 165 h 262"/>
                    <a:gd name="T18" fmla="*/ 15 w 288"/>
                    <a:gd name="T19" fmla="*/ 132 h 262"/>
                    <a:gd name="T20" fmla="*/ 0 w 288"/>
                    <a:gd name="T21" fmla="*/ 101 h 262"/>
                    <a:gd name="T22" fmla="*/ 72 w 288"/>
                    <a:gd name="T2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8" h="262">
                      <a:moveTo>
                        <a:pt x="72" y="0"/>
                      </a:moveTo>
                      <a:lnTo>
                        <a:pt x="187" y="73"/>
                      </a:lnTo>
                      <a:lnTo>
                        <a:pt x="288" y="139"/>
                      </a:lnTo>
                      <a:lnTo>
                        <a:pt x="216" y="262"/>
                      </a:lnTo>
                      <a:lnTo>
                        <a:pt x="185" y="258"/>
                      </a:lnTo>
                      <a:lnTo>
                        <a:pt x="153" y="247"/>
                      </a:lnTo>
                      <a:lnTo>
                        <a:pt x="120" y="233"/>
                      </a:lnTo>
                      <a:lnTo>
                        <a:pt x="73" y="202"/>
                      </a:lnTo>
                      <a:lnTo>
                        <a:pt x="36" y="165"/>
                      </a:lnTo>
                      <a:lnTo>
                        <a:pt x="15" y="132"/>
                      </a:lnTo>
                      <a:lnTo>
                        <a:pt x="0" y="101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87" name="Freeform 59">
                  <a:extLst>
                    <a:ext uri="{FF2B5EF4-FFF2-40B4-BE49-F238E27FC236}">
                      <a16:creationId xmlns:a16="http://schemas.microsoft.com/office/drawing/2014/main" id="{AA928A00-679F-D117-F81A-1FB972C13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2" y="2688"/>
                  <a:ext cx="72" cy="65"/>
                </a:xfrm>
                <a:custGeom>
                  <a:avLst/>
                  <a:gdLst>
                    <a:gd name="T0" fmla="*/ 72 w 288"/>
                    <a:gd name="T1" fmla="*/ 0 h 262"/>
                    <a:gd name="T2" fmla="*/ 187 w 288"/>
                    <a:gd name="T3" fmla="*/ 73 h 262"/>
                    <a:gd name="T4" fmla="*/ 288 w 288"/>
                    <a:gd name="T5" fmla="*/ 139 h 262"/>
                    <a:gd name="T6" fmla="*/ 216 w 288"/>
                    <a:gd name="T7" fmla="*/ 262 h 262"/>
                    <a:gd name="T8" fmla="*/ 183 w 288"/>
                    <a:gd name="T9" fmla="*/ 258 h 262"/>
                    <a:gd name="T10" fmla="*/ 148 w 288"/>
                    <a:gd name="T11" fmla="*/ 245 h 262"/>
                    <a:gd name="T12" fmla="*/ 120 w 288"/>
                    <a:gd name="T13" fmla="*/ 233 h 262"/>
                    <a:gd name="T14" fmla="*/ 73 w 288"/>
                    <a:gd name="T15" fmla="*/ 202 h 262"/>
                    <a:gd name="T16" fmla="*/ 36 w 288"/>
                    <a:gd name="T17" fmla="*/ 165 h 262"/>
                    <a:gd name="T18" fmla="*/ 15 w 288"/>
                    <a:gd name="T19" fmla="*/ 133 h 262"/>
                    <a:gd name="T20" fmla="*/ 0 w 288"/>
                    <a:gd name="T21" fmla="*/ 101 h 262"/>
                    <a:gd name="T22" fmla="*/ 72 w 288"/>
                    <a:gd name="T2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8" h="262">
                      <a:moveTo>
                        <a:pt x="72" y="0"/>
                      </a:moveTo>
                      <a:lnTo>
                        <a:pt x="187" y="73"/>
                      </a:lnTo>
                      <a:lnTo>
                        <a:pt x="288" y="139"/>
                      </a:lnTo>
                      <a:lnTo>
                        <a:pt x="216" y="262"/>
                      </a:lnTo>
                      <a:lnTo>
                        <a:pt x="183" y="258"/>
                      </a:lnTo>
                      <a:lnTo>
                        <a:pt x="148" y="245"/>
                      </a:lnTo>
                      <a:lnTo>
                        <a:pt x="120" y="233"/>
                      </a:lnTo>
                      <a:lnTo>
                        <a:pt x="73" y="202"/>
                      </a:lnTo>
                      <a:lnTo>
                        <a:pt x="36" y="165"/>
                      </a:lnTo>
                      <a:lnTo>
                        <a:pt x="15" y="133"/>
                      </a:lnTo>
                      <a:lnTo>
                        <a:pt x="0" y="101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9396" name="Group 68">
            <a:extLst>
              <a:ext uri="{FF2B5EF4-FFF2-40B4-BE49-F238E27FC236}">
                <a16:creationId xmlns:a16="http://schemas.microsoft.com/office/drawing/2014/main" id="{98CF5F86-81CD-F9EB-0C9D-B74660A788F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924175"/>
            <a:ext cx="9001125" cy="1004888"/>
            <a:chOff x="240" y="1863"/>
            <a:chExt cx="5184" cy="633"/>
          </a:xfrm>
        </p:grpSpPr>
        <p:sp>
          <p:nvSpPr>
            <p:cNvPr id="99338" name="Rectangle 10">
              <a:extLst>
                <a:ext uri="{FF2B5EF4-FFF2-40B4-BE49-F238E27FC236}">
                  <a16:creationId xmlns:a16="http://schemas.microsoft.com/office/drawing/2014/main" id="{9301F43A-840E-6CC1-02A7-64414800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885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ea typeface="楷体_GB2312" pitchFamily="49" charset="-122"/>
                </a:rPr>
                <a:t>Newton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下山法</a:t>
              </a:r>
            </a:p>
          </p:txBody>
        </p:sp>
        <p:pic>
          <p:nvPicPr>
            <p:cNvPr id="99340" name="Picture 12">
              <a:extLst>
                <a:ext uri="{FF2B5EF4-FFF2-40B4-BE49-F238E27FC236}">
                  <a16:creationId xmlns:a16="http://schemas.microsoft.com/office/drawing/2014/main" id="{37C8086A-2C98-7FFB-B870-4CD069F73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890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376" name="Rectangle 48">
              <a:extLst>
                <a:ext uri="{FF2B5EF4-FFF2-40B4-BE49-F238E27FC236}">
                  <a16:creationId xmlns:a16="http://schemas.microsoft.com/office/drawing/2014/main" id="{7A18C007-1666-BBBC-0C49-A29CCAA14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63"/>
              <a:ext cx="3696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Descent Method */</a:t>
              </a:r>
              <a:r>
                <a:rPr kumimoji="1" lang="en-US" altLang="zh-CN" b="0">
                  <a:ea typeface="楷体_GB2312" pitchFamily="49" charset="-122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b="0">
                  <a:ea typeface="楷体_GB2312" pitchFamily="49" charset="-122"/>
                </a:rPr>
                <a:t>                   ——</a:t>
              </a:r>
              <a:r>
                <a:rPr kumimoji="1" lang="en-US" altLang="zh-CN">
                  <a:ea typeface="楷体_GB2312" pitchFamily="49" charset="-122"/>
                </a:rPr>
                <a:t>Newton’s Method</a:t>
              </a:r>
              <a:r>
                <a:rPr kumimoji="1" lang="en-US" altLang="zh-CN" b="0">
                  <a:ea typeface="楷体_GB2312" pitchFamily="49" charset="-122"/>
                </a:rPr>
                <a:t>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局部微调：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9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4A44217-FE52-1177-A452-A3529A859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§4 Newton - Raphson Method</a:t>
            </a:r>
          </a:p>
        </p:txBody>
      </p:sp>
      <p:grpSp>
        <p:nvGrpSpPr>
          <p:cNvPr id="67592" name="Group 8">
            <a:extLst>
              <a:ext uri="{FF2B5EF4-FFF2-40B4-BE49-F238E27FC236}">
                <a16:creationId xmlns:a16="http://schemas.microsoft.com/office/drawing/2014/main" id="{45225F2B-3649-491F-069C-637485B9DC1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8229600" cy="1074738"/>
            <a:chOff x="288" y="768"/>
            <a:chExt cx="5184" cy="677"/>
          </a:xfrm>
        </p:grpSpPr>
        <p:sp>
          <p:nvSpPr>
            <p:cNvPr id="67588" name="Text Box 4">
              <a:extLst>
                <a:ext uri="{FF2B5EF4-FFF2-40B4-BE49-F238E27FC236}">
                  <a16:creationId xmlns:a16="http://schemas.microsoft.com/office/drawing/2014/main" id="{B2EFDDBC-512C-DDD2-A25F-21DEE618F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518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原理：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若由 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 i="1" baseline="-25000">
                  <a:ea typeface="楷体_GB2312" pitchFamily="49" charset="-122"/>
                </a:rPr>
                <a:t>k</a:t>
              </a:r>
              <a:r>
                <a:rPr kumimoji="1" lang="en-US" altLang="zh-CN" i="1">
                  <a:ea typeface="楷体_GB2312" pitchFamily="49" charset="-122"/>
                </a:rPr>
                <a:t> </a:t>
              </a:r>
              <a:r>
                <a:rPr kumimoji="1" lang="zh-CN" altLang="en-US">
                  <a:ea typeface="楷体_GB2312" pitchFamily="49" charset="-122"/>
                </a:rPr>
                <a:t>得到的 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 i="1" baseline="-25000">
                  <a:ea typeface="楷体_GB2312" pitchFamily="49" charset="-122"/>
                </a:rPr>
                <a:t>k</a:t>
              </a:r>
              <a:r>
                <a:rPr kumimoji="1" lang="en-US" altLang="zh-CN" baseline="-25000">
                  <a:ea typeface="楷体_GB2312" pitchFamily="49" charset="-122"/>
                </a:rPr>
                <a:t>+1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不能使 </a:t>
              </a:r>
              <a:r>
                <a:rPr kumimoji="1" lang="en-US" altLang="zh-CN">
                  <a:ea typeface="楷体_GB2312" pitchFamily="49" charset="-122"/>
                </a:rPr>
                <a:t>| </a:t>
              </a:r>
              <a:r>
                <a:rPr kumimoji="1" lang="en-US" altLang="zh-CN" i="1">
                  <a:ea typeface="楷体_GB2312" pitchFamily="49" charset="-122"/>
                </a:rPr>
                <a:t>f </a:t>
              </a:r>
              <a:r>
                <a:rPr kumimoji="1" lang="en-US" altLang="zh-CN">
                  <a:ea typeface="楷体_GB2312" pitchFamily="49" charset="-122"/>
                </a:rPr>
                <a:t>|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减小，则在 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 i="1" baseline="-25000">
                  <a:ea typeface="楷体_GB2312" pitchFamily="49" charset="-122"/>
                </a:rPr>
                <a:t>k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和 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 i="1" baseline="-25000">
                  <a:ea typeface="楷体_GB2312" pitchFamily="49" charset="-122"/>
                </a:rPr>
                <a:t>k</a:t>
              </a:r>
              <a:r>
                <a:rPr kumimoji="1" lang="en-US" altLang="zh-CN" baseline="-25000">
                  <a:ea typeface="楷体_GB2312" pitchFamily="49" charset="-122"/>
                </a:rPr>
                <a:t>+1 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之间找一个更好的点    ，使得              。</a:t>
              </a:r>
            </a:p>
          </p:txBody>
        </p:sp>
        <p:graphicFrame>
          <p:nvGraphicFramePr>
            <p:cNvPr id="67589" name="Object 5">
              <a:extLst>
                <a:ext uri="{FF2B5EF4-FFF2-40B4-BE49-F238E27FC236}">
                  <a16:creationId xmlns:a16="http://schemas.microsoft.com/office/drawing/2014/main" id="{842A067F-14F8-3CED-019E-0AFAA6EF3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152"/>
            <a:ext cx="3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60" imgH="253800" progId="Equation.DSMT4">
                    <p:embed/>
                  </p:oleObj>
                </mc:Choice>
                <mc:Fallback>
                  <p:oleObj name="Equation" r:id="rId8" imgW="30456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152"/>
                          <a:ext cx="3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0" name="Object 6">
              <a:extLst>
                <a:ext uri="{FF2B5EF4-FFF2-40B4-BE49-F238E27FC236}">
                  <a16:creationId xmlns:a16="http://schemas.microsoft.com/office/drawing/2014/main" id="{7C8E03E6-149C-AB43-7387-E2115310E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104"/>
            <a:ext cx="131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20480" imgH="304560" progId="Equation.DSMT4">
                    <p:embed/>
                  </p:oleObj>
                </mc:Choice>
                <mc:Fallback>
                  <p:oleObj name="Equation" r:id="rId10" imgW="1320480" imgH="3045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104"/>
                          <a:ext cx="131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0" name="Group 16">
            <a:extLst>
              <a:ext uri="{FF2B5EF4-FFF2-40B4-BE49-F238E27FC236}">
                <a16:creationId xmlns:a16="http://schemas.microsoft.com/office/drawing/2014/main" id="{589D9D23-736D-45F1-6A9D-5C4C2C8CF29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2895600" cy="533400"/>
            <a:chOff x="288" y="1632"/>
            <a:chExt cx="1824" cy="336"/>
          </a:xfrm>
        </p:grpSpPr>
        <p:sp>
          <p:nvSpPr>
            <p:cNvPr id="67593" name="Line 9">
              <a:extLst>
                <a:ext uri="{FF2B5EF4-FFF2-40B4-BE49-F238E27FC236}">
                  <a16:creationId xmlns:a16="http://schemas.microsoft.com/office/drawing/2014/main" id="{7E7A5414-3208-F57A-7E13-8B9ED8F37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8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Text Box 10">
              <a:extLst>
                <a:ext uri="{FF2B5EF4-FFF2-40B4-BE49-F238E27FC236}">
                  <a16:creationId xmlns:a16="http://schemas.microsoft.com/office/drawing/2014/main" id="{78F0BE46-B941-4020-2479-29D532AAB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i="1" baseline="-25000"/>
                <a:t>k</a:t>
              </a:r>
              <a:endParaRPr lang="en-US" altLang="zh-CN" i="1"/>
            </a:p>
          </p:txBody>
        </p:sp>
        <p:sp>
          <p:nvSpPr>
            <p:cNvPr id="67595" name="Oval 11">
              <a:extLst>
                <a:ext uri="{FF2B5EF4-FFF2-40B4-BE49-F238E27FC236}">
                  <a16:creationId xmlns:a16="http://schemas.microsoft.com/office/drawing/2014/main" id="{1359F363-016D-D56D-DD7E-965F71DD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Text Box 12">
              <a:extLst>
                <a:ext uri="{FF2B5EF4-FFF2-40B4-BE49-F238E27FC236}">
                  <a16:creationId xmlns:a16="http://schemas.microsoft.com/office/drawing/2014/main" id="{A0D01443-0D01-DCD2-4C32-691A156D4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i="1" baseline="-25000"/>
                <a:t>k</a:t>
              </a:r>
              <a:r>
                <a:rPr lang="en-US" altLang="zh-CN" baseline="-25000"/>
                <a:t>+1</a:t>
              </a:r>
              <a:endParaRPr lang="en-US" altLang="zh-CN" i="1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460F8C40-F137-06A6-A059-1D2DB7E87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Oval 15">
            <a:extLst>
              <a:ext uri="{FF2B5EF4-FFF2-40B4-BE49-F238E27FC236}">
                <a16:creationId xmlns:a16="http://schemas.microsoft.com/office/drawing/2014/main" id="{7B51A342-E532-919B-9EF4-F4F7F119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607" name="Group 23">
            <a:extLst>
              <a:ext uri="{FF2B5EF4-FFF2-40B4-BE49-F238E27FC236}">
                <a16:creationId xmlns:a16="http://schemas.microsoft.com/office/drawing/2014/main" id="{98772371-484C-9118-49EB-287274A2661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09800"/>
            <a:ext cx="3581400" cy="685800"/>
            <a:chOff x="336" y="2064"/>
            <a:chExt cx="2256" cy="432"/>
          </a:xfrm>
        </p:grpSpPr>
        <p:sp>
          <p:nvSpPr>
            <p:cNvPr id="67601" name="AutoShape 17">
              <a:extLst>
                <a:ext uri="{FF2B5EF4-FFF2-40B4-BE49-F238E27FC236}">
                  <a16:creationId xmlns:a16="http://schemas.microsoft.com/office/drawing/2014/main" id="{904A26F2-422E-4C28-4781-763560293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2256" cy="432"/>
            </a:xfrm>
            <a:prstGeom prst="wedgeRectCallout">
              <a:avLst>
                <a:gd name="adj1" fmla="val -4213"/>
                <a:gd name="adj2" fmla="val -13541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 b="0"/>
            </a:p>
          </p:txBody>
        </p:sp>
        <p:graphicFrame>
          <p:nvGraphicFramePr>
            <p:cNvPr id="67598" name="Object 14">
              <a:extLst>
                <a:ext uri="{FF2B5EF4-FFF2-40B4-BE49-F238E27FC236}">
                  <a16:creationId xmlns:a16="http://schemas.microsoft.com/office/drawing/2014/main" id="{960FC2E7-096C-2EA0-CBDA-FFA182E922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160"/>
            <a:ext cx="136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93760" imgH="228600" progId="Equation.DSMT4">
                    <p:embed/>
                  </p:oleObj>
                </mc:Choice>
                <mc:Fallback>
                  <p:oleObj name="Equation" r:id="rId12" imgW="119376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60"/>
                          <a:ext cx="136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2" name="Object 18">
              <a:extLst>
                <a:ext uri="{FF2B5EF4-FFF2-40B4-BE49-F238E27FC236}">
                  <a16:creationId xmlns:a16="http://schemas.microsoft.com/office/drawing/2014/main" id="{475E613C-394C-2619-0578-DC7376577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160"/>
            <a:ext cx="72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83920" imgH="203040" progId="Equation.DSMT4">
                    <p:embed/>
                  </p:oleObj>
                </mc:Choice>
                <mc:Fallback>
                  <p:oleObj name="Equation" r:id="rId14" imgW="58392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60"/>
                          <a:ext cx="72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6E73DC96-8588-E518-AE9B-B71DD2627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447800"/>
          <a:ext cx="38036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95200" imgH="888840" progId="Equation.DSMT4">
                  <p:embed/>
                </p:oleObj>
              </mc:Choice>
              <mc:Fallback>
                <p:oleObj name="Equation" r:id="rId16" imgW="2095200" imgH="8888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380365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5">
            <a:extLst>
              <a:ext uri="{FF2B5EF4-FFF2-40B4-BE49-F238E27FC236}">
                <a16:creationId xmlns:a16="http://schemas.microsoft.com/office/drawing/2014/main" id="{DC3BC097-DA9E-9E5E-F812-B22B94F1D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1975" y="2514600"/>
          <a:ext cx="1622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52200" imgH="203040" progId="Equation.DSMT4">
                  <p:embed/>
                </p:oleObj>
              </mc:Choice>
              <mc:Fallback>
                <p:oleObj name="Equation" r:id="rId18" imgW="95220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514600"/>
                        <a:ext cx="16224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20" name="Group 36">
            <a:extLst>
              <a:ext uri="{FF2B5EF4-FFF2-40B4-BE49-F238E27FC236}">
                <a16:creationId xmlns:a16="http://schemas.microsoft.com/office/drawing/2014/main" id="{529CAF64-803F-1917-B68E-C9E142B9500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48000"/>
            <a:ext cx="6829425" cy="1371600"/>
            <a:chOff x="528" y="2448"/>
            <a:chExt cx="4176" cy="864"/>
          </a:xfrm>
        </p:grpSpPr>
        <p:sp>
          <p:nvSpPr>
            <p:cNvPr id="67610" name="AutoShape 26">
              <a:extLst>
                <a:ext uri="{FF2B5EF4-FFF2-40B4-BE49-F238E27FC236}">
                  <a16:creationId xmlns:a16="http://schemas.microsoft.com/office/drawing/2014/main" id="{CEA1E260-159B-C75A-C545-826DEC8D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48"/>
              <a:ext cx="4176" cy="864"/>
            </a:xfrm>
            <a:prstGeom prst="wedgeEllipseCallout">
              <a:avLst>
                <a:gd name="adj1" fmla="val 24782"/>
                <a:gd name="adj2" fmla="val -65625"/>
              </a:avLst>
            </a:prstGeom>
            <a:gradFill rotWithShape="0">
              <a:gsLst>
                <a:gs pos="0">
                  <a:srgbClr val="00FF00"/>
                </a:gs>
                <a:gs pos="50000">
                  <a:srgbClr val="FFFFFF"/>
                </a:gs>
                <a:gs pos="100000">
                  <a:srgbClr val="00FF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67619" name="Group 35">
              <a:extLst>
                <a:ext uri="{FF2B5EF4-FFF2-40B4-BE49-F238E27FC236}">
                  <a16:creationId xmlns:a16="http://schemas.microsoft.com/office/drawing/2014/main" id="{84662EE1-0832-9EB0-113D-F052370EE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544"/>
              <a:ext cx="3799" cy="695"/>
              <a:chOff x="816" y="2628"/>
              <a:chExt cx="3799" cy="695"/>
            </a:xfrm>
          </p:grpSpPr>
          <p:sp>
            <p:nvSpPr>
              <p:cNvPr id="67611" name="Rectangle 27">
                <a:extLst>
                  <a:ext uri="{FF2B5EF4-FFF2-40B4-BE49-F238E27FC236}">
                    <a16:creationId xmlns:a16="http://schemas.microsoft.com/office/drawing/2014/main" id="{9BFE3072-6946-4C90-5B2C-21B2A693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50"/>
                <a:ext cx="37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选择因子  使（即选取                         ）</a:t>
                </a:r>
              </a:p>
            </p:txBody>
          </p:sp>
          <p:graphicFrame>
            <p:nvGraphicFramePr>
              <p:cNvPr id="67612" name="Object 28">
                <a:extLst>
                  <a:ext uri="{FF2B5EF4-FFF2-40B4-BE49-F238E27FC236}">
                    <a16:creationId xmlns:a16="http://schemas.microsoft.com/office/drawing/2014/main" id="{DDDED8B2-511C-4BBE-F558-AC2A8E39D7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11" y="2817"/>
              <a:ext cx="19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726920" imgH="406080" progId="Equation.DSMT4">
                      <p:embed/>
                    </p:oleObj>
                  </mc:Choice>
                  <mc:Fallback>
                    <p:oleObj name="Equation" r:id="rId20" imgW="1726920" imgH="40608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1" y="2817"/>
                            <a:ext cx="1953" cy="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13" name="Object 29">
                <a:extLst>
                  <a:ext uri="{FF2B5EF4-FFF2-40B4-BE49-F238E27FC236}">
                    <a16:creationId xmlns:a16="http://schemas.microsoft.com/office/drawing/2014/main" id="{CBE14848-E25C-958E-1B31-8A08A38AA5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3113"/>
              <a:ext cx="153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282680" imgH="228600" progId="Equation.DSMT4">
                      <p:embed/>
                    </p:oleObj>
                  </mc:Choice>
                  <mc:Fallback>
                    <p:oleObj name="Equation" r:id="rId22" imgW="1282680" imgH="22860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3113"/>
                            <a:ext cx="153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14" name="Object 30">
                <a:extLst>
                  <a:ext uri="{FF2B5EF4-FFF2-40B4-BE49-F238E27FC236}">
                    <a16:creationId xmlns:a16="http://schemas.microsoft.com/office/drawing/2014/main" id="{8F77B1A1-D8D1-2107-5F2A-5750E5396B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887"/>
              <a:ext cx="190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39680" imgH="177480" progId="Equation.DSMT4">
                      <p:embed/>
                    </p:oleObj>
                  </mc:Choice>
                  <mc:Fallback>
                    <p:oleObj name="Equation" r:id="rId24" imgW="139680" imgH="17748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887"/>
                            <a:ext cx="190" cy="1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5" name="Rectangle 31">
                <a:extLst>
                  <a:ext uri="{FF2B5EF4-FFF2-40B4-BE49-F238E27FC236}">
                    <a16:creationId xmlns:a16="http://schemas.microsoft.com/office/drawing/2014/main" id="{1FEEAF21-10DC-E1D8-ED33-F8881F77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628"/>
                <a:ext cx="26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>
                    <a:latin typeface="楷体_GB2312" pitchFamily="49" charset="-122"/>
                    <a:ea typeface="楷体_GB2312" pitchFamily="49" charset="-122"/>
                  </a:rPr>
                  <a:t>称为下山因子（一个可选择的参数）</a:t>
                </a:r>
              </a:p>
            </p:txBody>
          </p:sp>
          <p:graphicFrame>
            <p:nvGraphicFramePr>
              <p:cNvPr id="67616" name="Object 32">
                <a:extLst>
                  <a:ext uri="{FF2B5EF4-FFF2-40B4-BE49-F238E27FC236}">
                    <a16:creationId xmlns:a16="http://schemas.microsoft.com/office/drawing/2014/main" id="{0CAAF220-5A25-6449-B284-5896D2F64E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0" y="2688"/>
              <a:ext cx="19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39680" imgH="177480" progId="Equation.DSMT4">
                      <p:embed/>
                    </p:oleObj>
                  </mc:Choice>
                  <mc:Fallback>
                    <p:oleObj name="Equation" r:id="rId24" imgW="139680" imgH="17748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0" y="2688"/>
                            <a:ext cx="190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7608" name="AutoShape 24">
            <a:extLst>
              <a:ext uri="{FF2B5EF4-FFF2-40B4-BE49-F238E27FC236}">
                <a16:creationId xmlns:a16="http://schemas.microsoft.com/office/drawing/2014/main" id="{8A58FE20-E271-F487-1F10-004900B7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181600"/>
            <a:ext cx="7947025" cy="1295400"/>
          </a:xfrm>
          <a:prstGeom prst="roundRect">
            <a:avLst>
              <a:gd name="adj" fmla="val 16667"/>
            </a:avLst>
          </a:prstGeom>
          <a:blipFill dpi="0" rotWithShape="0">
            <a:blip r:embed="rId26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= 1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时就是</a:t>
            </a:r>
            <a:r>
              <a:rPr kumimoji="1" lang="en-US" altLang="zh-CN">
                <a:ea typeface="楷体_GB2312" pitchFamily="49" charset="-122"/>
              </a:rPr>
              <a:t>Newton’s Method </a:t>
            </a:r>
            <a:r>
              <a:rPr kumimoji="1" lang="zh-CN" altLang="en-US">
                <a:ea typeface="楷体_GB2312" pitchFamily="49" charset="-122"/>
              </a:rPr>
              <a:t>公式。</a:t>
            </a:r>
          </a:p>
          <a:p>
            <a:pPr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        当 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= 1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代入效果不好时，将 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减半计算。</a:t>
            </a:r>
          </a:p>
        </p:txBody>
      </p:sp>
      <p:grpSp>
        <p:nvGrpSpPr>
          <p:cNvPr id="67625" name="Group 41">
            <a:extLst>
              <a:ext uri="{FF2B5EF4-FFF2-40B4-BE49-F238E27FC236}">
                <a16:creationId xmlns:a16="http://schemas.microsoft.com/office/drawing/2014/main" id="{ED62E2CB-E501-46BD-DE95-7173D4A99F9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8991600" cy="609600"/>
            <a:chOff x="336" y="2832"/>
            <a:chExt cx="5664" cy="384"/>
          </a:xfrm>
        </p:grpSpPr>
        <p:grpSp>
          <p:nvGrpSpPr>
            <p:cNvPr id="67622" name="Group 38">
              <a:extLst>
                <a:ext uri="{FF2B5EF4-FFF2-40B4-BE49-F238E27FC236}">
                  <a16:creationId xmlns:a16="http://schemas.microsoft.com/office/drawing/2014/main" id="{882C55E1-C36B-328E-EEFC-C203D2A869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832"/>
              <a:ext cx="5424" cy="384"/>
              <a:chOff x="288" y="2592"/>
              <a:chExt cx="528" cy="384"/>
            </a:xfrm>
          </p:grpSpPr>
          <p:sp>
            <p:nvSpPr>
              <p:cNvPr id="67623" name="AutoShape 39">
                <a:extLst>
                  <a:ext uri="{FF2B5EF4-FFF2-40B4-BE49-F238E27FC236}">
                    <a16:creationId xmlns:a16="http://schemas.microsoft.com/office/drawing/2014/main" id="{3F097369-D051-F0EE-08AD-0AFB44ADD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000">
                  <a:ea typeface="楷体_GB2312" pitchFamily="49" charset="-122"/>
                </a:endParaRPr>
              </a:p>
            </p:txBody>
          </p:sp>
          <p:sp>
            <p:nvSpPr>
              <p:cNvPr id="67624" name="Text Box 40">
                <a:extLst>
                  <a:ext uri="{FF2B5EF4-FFF2-40B4-BE49-F238E27FC236}">
                    <a16:creationId xmlns:a16="http://schemas.microsoft.com/office/drawing/2014/main" id="{800B1572-6DD3-BD48-426D-BC8B60A2F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kumimoji="1" lang="zh-CN" altLang="zh-CN" sz="2000" i="1" baseline="-250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67621" name="Rectangle 37">
              <a:extLst>
                <a:ext uri="{FF2B5EF4-FFF2-40B4-BE49-F238E27FC236}">
                  <a16:creationId xmlns:a16="http://schemas.microsoft.com/office/drawing/2014/main" id="{766FE767-7CB0-0E0F-7257-1D7DAB79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2880"/>
              <a:ext cx="5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将下山法和牛顿法结合起来使用的方法，称为</a:t>
              </a:r>
              <a:r>
                <a:rPr kumimoji="1" lang="en-US" altLang="zh-CN">
                  <a:solidFill>
                    <a:srgbClr val="009900"/>
                  </a:solidFill>
                  <a:ea typeface="楷体_GB2312" pitchFamily="49" charset="-122"/>
                </a:rPr>
                <a:t>Newton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下山法。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8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1236</Words>
  <Application>Microsoft Office PowerPoint</Application>
  <PresentationFormat>全屏显示(4:3)</PresentationFormat>
  <Paragraphs>148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Times New Roman</vt:lpstr>
      <vt:lpstr>宋体</vt:lpstr>
      <vt:lpstr>楷体_GB2312</vt:lpstr>
      <vt:lpstr>Arial</vt:lpstr>
      <vt:lpstr>Symbol</vt:lpstr>
      <vt:lpstr>Wingdings</vt:lpstr>
      <vt:lpstr>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Ch.7  非线性方程求根(Solution of Nonlinear Equations )</dc:title>
  <dc:creator>lihong</dc:creator>
  <cp:lastModifiedBy>崇浩 唐</cp:lastModifiedBy>
  <cp:revision>223</cp:revision>
  <dcterms:created xsi:type="dcterms:W3CDTF">2001-09-27T06:33:28Z</dcterms:created>
  <dcterms:modified xsi:type="dcterms:W3CDTF">2025-10-25T06:31:18Z</dcterms:modified>
</cp:coreProperties>
</file>