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307" r:id="rId5"/>
    <p:sldId id="259" r:id="rId6"/>
    <p:sldId id="260" r:id="rId7"/>
    <p:sldId id="308" r:id="rId8"/>
    <p:sldId id="309" r:id="rId9"/>
    <p:sldId id="302" r:id="rId10"/>
    <p:sldId id="303" r:id="rId11"/>
    <p:sldId id="304" r:id="rId12"/>
    <p:sldId id="305" r:id="rId13"/>
    <p:sldId id="323" r:id="rId14"/>
    <p:sldId id="324" r:id="rId15"/>
    <p:sldId id="310" r:id="rId16"/>
    <p:sldId id="311" r:id="rId17"/>
    <p:sldId id="296" r:id="rId18"/>
    <p:sldId id="261" r:id="rId19"/>
    <p:sldId id="316" r:id="rId20"/>
    <p:sldId id="317" r:id="rId21"/>
    <p:sldId id="318" r:id="rId22"/>
    <p:sldId id="319" r:id="rId23"/>
    <p:sldId id="320" r:id="rId24"/>
    <p:sldId id="321" r:id="rId25"/>
    <p:sldId id="322" r:id="rId26"/>
    <p:sldId id="312" r:id="rId27"/>
    <p:sldId id="313" r:id="rId28"/>
    <p:sldId id="297" r:id="rId29"/>
    <p:sldId id="315" r:id="rId30"/>
    <p:sldId id="314" r:id="rId31"/>
    <p:sldId id="298" r:id="rId32"/>
    <p:sldId id="300" r:id="rId33"/>
  </p:sldIdLst>
  <p:sldSz cx="9144000" cy="5143500" type="screen16x9"/>
  <p:notesSz cx="6858000" cy="9144000"/>
  <p:embeddedFontLst>
    <p:embeddedFont>
      <p:font typeface="Amatic SC" panose="020B0604020202020204" charset="-79"/>
      <p:regular r:id="rId35"/>
      <p:bold r:id="rId36"/>
    </p:embeddedFont>
    <p:embeddedFont>
      <p:font typeface="Merriweather"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6E75"/>
    <a:srgbClr val="5854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14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32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273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13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8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8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0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03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08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430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016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311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49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061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00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857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67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5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80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61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18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51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91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48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19784" y="1383646"/>
            <a:ext cx="5995200" cy="2349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Báo cáo Phân tích thiết kế hệ thống</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smtClean="0"/>
              <a:t>Nhập</a:t>
            </a:r>
            <a:r>
              <a:rPr lang="en-US" dirty="0" smtClean="0"/>
              <a:t> </a:t>
            </a:r>
            <a:r>
              <a:rPr lang="en-US" dirty="0" err="1" smtClean="0"/>
              <a:t>hàng</a:t>
            </a:r>
            <a:r>
              <a:rPr lang="en-US" dirty="0" smtClean="0"/>
              <a:t> </a:t>
            </a:r>
            <a:r>
              <a:rPr lang="en-US" dirty="0" err="1" smtClean="0"/>
              <a:t>từ</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endParaRPr lang="en-US" dirty="0"/>
          </a:p>
        </p:txBody>
      </p:sp>
      <p:sp>
        <p:nvSpPr>
          <p:cNvPr id="1897" name="Google Shape;1897;p14"/>
          <p:cNvSpPr txBox="1"/>
          <p:nvPr/>
        </p:nvSpPr>
        <p:spPr>
          <a:xfrm>
            <a:off x="1099814" y="1253692"/>
            <a:ext cx="6790498" cy="3857394"/>
          </a:xfrm>
          <a:prstGeom prst="rect">
            <a:avLst/>
          </a:prstGeom>
          <a:noFill/>
          <a:ln>
            <a:noFill/>
          </a:ln>
        </p:spPr>
        <p:txBody>
          <a:bodyPr spcFirstLastPara="1" wrap="square" lIns="91425" tIns="91425" rIns="91425" bIns="91425" anchor="t" anchorCtr="0">
            <a:noAutofit/>
          </a:bodyPr>
          <a:lstStyle/>
          <a:p>
            <a:pPr>
              <a:spcBef>
                <a:spcPts val="600"/>
              </a:spcBef>
            </a:pPr>
            <a:r>
              <a:rPr lang="vi-VN" dirty="0" smtClean="0">
                <a:latin typeface="Merriweather" panose="020B0604020202020204" charset="0"/>
              </a:rPr>
              <a:t>Khi nhà cung cấp giao hàng, nhân viên nhập hàng sẽ tiếp nhận hàng hóa, đồng thời kiểm tra xem thông tin về nhà cung cấp và những hàng hóa được nhập có sẵn trong danh mục chưa. Nếu chưa có thông tin về nhà cung cấp lẫn hàng hóa được nhập tức đây là mặt hàng được nhập lần đầu, nhân viên phải nhập đầy đủ thông tin của nhà cung cấp và hàng hóa.</a:t>
            </a:r>
            <a:endParaRPr lang="en-US" dirty="0" smtClean="0">
              <a:latin typeface="Merriweather" panose="020B0604020202020204" charset="0"/>
            </a:endParaRPr>
          </a:p>
          <a:p>
            <a:pPr>
              <a:spcBef>
                <a:spcPts val="1800"/>
              </a:spcBef>
            </a:pPr>
            <a:r>
              <a:rPr lang="vi-VN" dirty="0" smtClean="0">
                <a:latin typeface="Merriweather" panose="020B0604020202020204" charset="0"/>
              </a:rPr>
              <a:t>Trong trường hợp chỉ thiếu thông tin nhà cung cấp hoặc thông tin hàng thì nhân viên chỉ cần tạo danh mục cho thông tin còn thiếu.</a:t>
            </a:r>
            <a:endParaRPr lang="en-US" dirty="0" smtClean="0">
              <a:latin typeface="Merriweather" panose="020B0604020202020204" charset="0"/>
            </a:endParaRPr>
          </a:p>
          <a:p>
            <a:pPr>
              <a:spcBef>
                <a:spcPts val="1800"/>
              </a:spcBef>
            </a:pPr>
            <a:r>
              <a:rPr lang="vi-VN" dirty="0" smtClean="0">
                <a:latin typeface="Merriweather" panose="020B0604020202020204" charset="0"/>
              </a:rPr>
              <a:t>Khi đã có đầy đủ thông tin, nhân viên nhập hàng sẽ tiến hành lập phiếu nhập hàng, in và lưu trữ phiếu. Khi phiếu nhập được lập xong, số lượng hàng hóa mới sẽ tự động cập nhật vào cơ sở dữ liệu.</a:t>
            </a:r>
            <a:endParaRPr lang="en-US" dirty="0">
              <a:latin typeface="Merriweather" panose="020B060402020202020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6798057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1896;p14"/>
          <p:cNvSpPr txBox="1">
            <a:spLocks/>
          </p:cNvSpPr>
          <p:nvPr/>
        </p:nvSpPr>
        <p:spPr>
          <a:xfrm>
            <a:off x="967977" y="670792"/>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a:solidFill>
                  <a:schemeClr val="accent1"/>
                </a:solidFill>
                <a:latin typeface="Amatic SC" panose="020B0604020202020204" charset="-79"/>
                <a:cs typeface="Amatic SC" panose="020B0604020202020204" charset="-79"/>
              </a:rPr>
              <a:t>Bán hàng cho khách hàng có yêu cầu đặt với số lượng lớn </a:t>
            </a:r>
            <a:endParaRPr lang="en-US" sz="2600" b="1" dirty="0" smtClean="0">
              <a:solidFill>
                <a:schemeClr val="accent1"/>
              </a:solidFill>
              <a:latin typeface="Amatic SC" panose="020B0604020202020204" charset="-79"/>
              <a:cs typeface="Amatic SC" panose="020B0604020202020204" charset="-79"/>
            </a:endParaRPr>
          </a:p>
        </p:txBody>
      </p:sp>
      <p:sp>
        <p:nvSpPr>
          <p:cNvPr id="6" name="Google Shape;1897;p14"/>
          <p:cNvSpPr txBox="1"/>
          <p:nvPr/>
        </p:nvSpPr>
        <p:spPr>
          <a:xfrm>
            <a:off x="1199988" y="1550335"/>
            <a:ext cx="6790498" cy="2721414"/>
          </a:xfrm>
          <a:prstGeom prst="rect">
            <a:avLst/>
          </a:prstGeom>
          <a:noFill/>
          <a:ln>
            <a:noFill/>
          </a:ln>
        </p:spPr>
        <p:txBody>
          <a:bodyPr spcFirstLastPara="1" wrap="square" lIns="91425" tIns="91425" rIns="91425" bIns="91425" anchor="t" anchorCtr="0">
            <a:noAutofit/>
          </a:bodyPr>
          <a:lstStyle/>
          <a:p>
            <a:pPr>
              <a:spcBef>
                <a:spcPts val="600"/>
              </a:spcBef>
            </a:pPr>
            <a:r>
              <a:rPr lang="en-US" dirty="0" err="1" smtClean="0">
                <a:latin typeface="Merriweather" panose="020B0604020202020204" charset="0"/>
              </a:rPr>
              <a:t>Khi</a:t>
            </a:r>
            <a:r>
              <a:rPr lang="en-US" dirty="0" smtClean="0">
                <a:latin typeface="Merriweather" panose="020B0604020202020204" charset="0"/>
              </a:rPr>
              <a:t> </a:t>
            </a:r>
            <a:r>
              <a:rPr lang="vi-VN" dirty="0">
                <a:latin typeface="Merriweather" panose="020B0604020202020204" charset="0"/>
              </a:rPr>
              <a:t>khách liên hệ mua hàng và có yêu cầu đặt hàng với số lượng lớn, nhân viên bán hàng sẽ tiếp nhận yêu cầu đặt hàng. Nhân viên phải kiểm tra xem hàng có mã vạch không, nếu không có mã vạch nhân viên này sẽ yêu cầu nhân viên chịu trách nhiệm quản lý các quầy hàng kiểm tra lại mã </a:t>
            </a:r>
            <a:r>
              <a:rPr lang="vi-VN" dirty="0" smtClean="0">
                <a:latin typeface="Merriweather" panose="020B0604020202020204" charset="0"/>
              </a:rPr>
              <a:t>hàng.</a:t>
            </a:r>
            <a:endParaRPr lang="en-US" dirty="0" smtClean="0">
              <a:latin typeface="Merriweather" panose="020B0604020202020204" charset="0"/>
            </a:endParaRPr>
          </a:p>
          <a:p>
            <a:pPr>
              <a:spcBef>
                <a:spcPts val="600"/>
              </a:spcBef>
            </a:pPr>
            <a:r>
              <a:rPr lang="vi-VN" dirty="0" smtClean="0">
                <a:latin typeface="Merriweather" panose="020B0604020202020204" charset="0"/>
              </a:rPr>
              <a:t>Ngược </a:t>
            </a:r>
            <a:r>
              <a:rPr lang="vi-VN" dirty="0">
                <a:latin typeface="Merriweather" panose="020B0604020202020204" charset="0"/>
              </a:rPr>
              <a:t>lại, nhân viên sẽ tiến hành tính tiền và lập hóa đơn cho khách hàng. Hóa đơn sau khi lập được </a:t>
            </a:r>
            <a:r>
              <a:rPr lang="vi-VN" dirty="0" smtClean="0">
                <a:latin typeface="Merriweather" panose="020B0604020202020204" charset="0"/>
              </a:rPr>
              <a:t>in,</a:t>
            </a:r>
            <a:r>
              <a:rPr lang="en-US" dirty="0" smtClean="0">
                <a:latin typeface="Merriweather" panose="020B0604020202020204" charset="0"/>
              </a:rPr>
              <a:t> </a:t>
            </a:r>
            <a:r>
              <a:rPr lang="vi-VN" dirty="0" smtClean="0">
                <a:latin typeface="Merriweather" panose="020B0604020202020204" charset="0"/>
              </a:rPr>
              <a:t>gửi </a:t>
            </a:r>
            <a:r>
              <a:rPr lang="vi-VN" dirty="0">
                <a:latin typeface="Merriweather" panose="020B0604020202020204" charset="0"/>
              </a:rPr>
              <a:t>cho khách hàng và lưu trữ lại, đồng thời gửi giao hàng và cho bên vận chuyển tới địa chỉ của khách </a:t>
            </a:r>
            <a:r>
              <a:rPr lang="vi-VN" dirty="0" smtClean="0">
                <a:latin typeface="Merriweather" panose="020B0604020202020204" charset="0"/>
              </a:rPr>
              <a:t>hàng.</a:t>
            </a:r>
            <a:r>
              <a:rPr lang="en-US" dirty="0" smtClean="0">
                <a:latin typeface="Merriweather" panose="020B0604020202020204" charset="0"/>
              </a:rPr>
              <a:t> </a:t>
            </a:r>
            <a:r>
              <a:rPr lang="vi-VN" dirty="0" smtClean="0">
                <a:latin typeface="Merriweather" panose="020B0604020202020204" charset="0"/>
              </a:rPr>
              <a:t>Số </a:t>
            </a:r>
            <a:r>
              <a:rPr lang="vi-VN" dirty="0">
                <a:latin typeface="Merriweather" panose="020B0604020202020204" charset="0"/>
              </a:rPr>
              <a:t>lượng hàng trên quầy được tự động cập nhật vào cơ sở dữ liệu.</a:t>
            </a:r>
            <a:endParaRPr lang="en-US" dirty="0">
              <a:latin typeface="Merriweather" panose="020B0604020202020204" charset="0"/>
            </a:endParaRPr>
          </a:p>
        </p:txBody>
      </p:sp>
    </p:spTree>
    <p:extLst>
      <p:ext uri="{BB962C8B-B14F-4D97-AF65-F5344CB8AC3E}">
        <p14:creationId xmlns:p14="http://schemas.microsoft.com/office/powerpoint/2010/main" val="8989845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a:t>Bán</a:t>
            </a:r>
            <a:r>
              <a:rPr lang="en-US" dirty="0"/>
              <a:t> </a:t>
            </a:r>
            <a:r>
              <a:rPr lang="en-US" dirty="0" err="1"/>
              <a:t>hàng</a:t>
            </a:r>
            <a:r>
              <a:rPr lang="en-US" dirty="0"/>
              <a:t> </a:t>
            </a:r>
            <a:r>
              <a:rPr lang="en-US" dirty="0" err="1"/>
              <a:t>tự</a:t>
            </a:r>
            <a:r>
              <a:rPr lang="en-US" dirty="0"/>
              <a:t> </a:t>
            </a:r>
            <a:r>
              <a:rPr lang="en-US" dirty="0" err="1"/>
              <a:t>chọn</a:t>
            </a:r>
            <a:endParaRPr lang="en-US" dirty="0"/>
          </a:p>
        </p:txBody>
      </p:sp>
      <p:sp>
        <p:nvSpPr>
          <p:cNvPr id="1897" name="Google Shape;1897;p14"/>
          <p:cNvSpPr txBox="1"/>
          <p:nvPr/>
        </p:nvSpPr>
        <p:spPr>
          <a:xfrm>
            <a:off x="1118102" y="1325147"/>
            <a:ext cx="6790498" cy="2468931"/>
          </a:xfrm>
          <a:prstGeom prst="rect">
            <a:avLst/>
          </a:prstGeom>
          <a:noFill/>
          <a:ln>
            <a:noFill/>
          </a:ln>
        </p:spPr>
        <p:txBody>
          <a:bodyPr spcFirstLastPara="1" wrap="square" lIns="91425" tIns="91425" rIns="91425" bIns="91425" anchor="t" anchorCtr="0">
            <a:noAutofit/>
          </a:bodyPr>
          <a:lstStyle/>
          <a:p>
            <a:pPr>
              <a:spcBef>
                <a:spcPts val="600"/>
              </a:spcBef>
            </a:pPr>
            <a:r>
              <a:rPr lang="en-US" dirty="0" err="1" smtClean="0">
                <a:latin typeface="Merriweather" panose="020B0604020202020204" charset="0"/>
              </a:rPr>
              <a:t>Khi</a:t>
            </a:r>
            <a:r>
              <a:rPr lang="en-US" dirty="0" smtClean="0">
                <a:latin typeface="Merriweather" panose="020B0604020202020204" charset="0"/>
              </a:rPr>
              <a:t> </a:t>
            </a:r>
            <a:r>
              <a:rPr lang="vi-VN" dirty="0">
                <a:latin typeface="Merriweather" panose="020B0604020202020204" charset="0"/>
              </a:rPr>
              <a:t>khách đến mua hàng và có yêu cầu thanh toán, nhân viên thu ngân sẽ tiếp nhận yêu cầu thanh toán. Nhân viên phải kiểm tra xem hàng có mã vạch không, nếu không có mã vạch nhân viên này sẽ yêu cầu nhân viên chịu trách nhiệm quản lý các quầy hàng kiểm tra lại mã </a:t>
            </a:r>
            <a:r>
              <a:rPr lang="vi-VN" dirty="0" smtClean="0">
                <a:latin typeface="Merriweather" panose="020B0604020202020204" charset="0"/>
              </a:rPr>
              <a:t>hàng.</a:t>
            </a:r>
            <a:endParaRPr lang="en-US" dirty="0" smtClean="0">
              <a:latin typeface="Merriweather" panose="020B0604020202020204" charset="0"/>
            </a:endParaRPr>
          </a:p>
          <a:p>
            <a:pPr>
              <a:spcBef>
                <a:spcPts val="600"/>
              </a:spcBef>
            </a:pPr>
            <a:r>
              <a:rPr lang="vi-VN" dirty="0" smtClean="0">
                <a:latin typeface="Merriweather" panose="020B0604020202020204" charset="0"/>
              </a:rPr>
              <a:t>Ngược </a:t>
            </a:r>
            <a:r>
              <a:rPr lang="vi-VN" dirty="0">
                <a:latin typeface="Merriweather" panose="020B0604020202020204" charset="0"/>
              </a:rPr>
              <a:t>lại, nhân viên sẽ tiến hành tính tiền và lập hóa đơn cho khách hàng. Hóa đơn sau khi lập được in cho khách hàng và lưu trữ lại. Số lượng hàng trên quầy được tự động cập nhật vào cơ sở dữ liệu.</a:t>
            </a:r>
            <a:endParaRPr lang="vi-VN" dirty="0">
              <a:latin typeface="Merriweather" panose="020B060402020202020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147001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a:t>Kiểm</a:t>
            </a:r>
            <a:r>
              <a:rPr lang="en-US" dirty="0"/>
              <a:t> </a:t>
            </a:r>
            <a:r>
              <a:rPr lang="en-US" dirty="0" err="1"/>
              <a:t>kê</a:t>
            </a:r>
            <a:r>
              <a:rPr lang="en-US" dirty="0"/>
              <a:t> </a:t>
            </a:r>
            <a:r>
              <a:rPr lang="en-US" dirty="0" err="1"/>
              <a:t>hàng</a:t>
            </a:r>
            <a:r>
              <a:rPr lang="en-US" dirty="0"/>
              <a:t> </a:t>
            </a:r>
            <a:r>
              <a:rPr lang="en-US" dirty="0" err="1"/>
              <a:t>hóa</a:t>
            </a:r>
            <a:endParaRPr lang="en-US" dirty="0"/>
          </a:p>
        </p:txBody>
      </p:sp>
      <p:sp>
        <p:nvSpPr>
          <p:cNvPr id="1897" name="Google Shape;1897;p14"/>
          <p:cNvSpPr txBox="1"/>
          <p:nvPr/>
        </p:nvSpPr>
        <p:spPr>
          <a:xfrm>
            <a:off x="1118102" y="1407034"/>
            <a:ext cx="6790498" cy="2468931"/>
          </a:xfrm>
          <a:prstGeom prst="rect">
            <a:avLst/>
          </a:prstGeom>
          <a:noFill/>
          <a:ln>
            <a:noFill/>
          </a:ln>
        </p:spPr>
        <p:txBody>
          <a:bodyPr spcFirstLastPara="1" wrap="square" lIns="91425" tIns="91425" rIns="91425" bIns="91425" anchor="t" anchorCtr="0">
            <a:noAutofit/>
          </a:bodyPr>
          <a:lstStyle/>
          <a:p>
            <a:pPr>
              <a:spcBef>
                <a:spcPts val="600"/>
              </a:spcBef>
            </a:pPr>
            <a:r>
              <a:rPr lang="vi-VN" dirty="0">
                <a:latin typeface="Merriweather" panose="020B0604020202020204" charset="0"/>
              </a:rPr>
              <a:t>Cuối ngày hoạt động hay bất cứ khi nào có yêu cầu kiểm kê hàng hóa, nhân viên kiểm kê sẽ tiến hành lập phiếu kiểm kê cho mặt hàng cần phải kiểm </a:t>
            </a:r>
            <a:r>
              <a:rPr lang="vi-VN" dirty="0" smtClean="0">
                <a:latin typeface="Merriweather" panose="020B0604020202020204" charset="0"/>
              </a:rPr>
              <a:t>kê.</a:t>
            </a:r>
            <a:endParaRPr lang="en-US" dirty="0" smtClean="0">
              <a:latin typeface="Merriweather" panose="020B0604020202020204" charset="0"/>
            </a:endParaRPr>
          </a:p>
          <a:p>
            <a:pPr>
              <a:spcBef>
                <a:spcPts val="600"/>
              </a:spcBef>
            </a:pPr>
            <a:r>
              <a:rPr lang="vi-VN" dirty="0" smtClean="0">
                <a:latin typeface="Merriweather" panose="020B0604020202020204" charset="0"/>
              </a:rPr>
              <a:t>Đồng </a:t>
            </a:r>
            <a:r>
              <a:rPr lang="vi-VN" dirty="0">
                <a:latin typeface="Merriweather" panose="020B0604020202020204" charset="0"/>
              </a:rPr>
              <a:t>thời đối chiếu với các phiếu nhập</a:t>
            </a:r>
            <a:r>
              <a:rPr lang="vi-VN" dirty="0" smtClean="0">
                <a:latin typeface="Merriweather" panose="020B0604020202020204" charset="0"/>
              </a:rPr>
              <a:t>,</a:t>
            </a:r>
            <a:r>
              <a:rPr lang="en-US" dirty="0" smtClean="0">
                <a:latin typeface="Merriweather" panose="020B0604020202020204" charset="0"/>
              </a:rPr>
              <a:t> </a:t>
            </a:r>
            <a:r>
              <a:rPr lang="vi-VN" dirty="0" smtClean="0">
                <a:latin typeface="Merriweather" panose="020B0604020202020204" charset="0"/>
              </a:rPr>
              <a:t>hóa </a:t>
            </a:r>
            <a:r>
              <a:rPr lang="vi-VN" dirty="0">
                <a:latin typeface="Merriweather" panose="020B0604020202020204" charset="0"/>
              </a:rPr>
              <a:t>đơn nhập, phiếu xuất, hóa đơn bán ra để biết số lượng hàng hóa lưu thông như thế nào.</a:t>
            </a:r>
            <a:endParaRPr lang="vi-VN" dirty="0">
              <a:latin typeface="Merriweather" panose="020B060402020202020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5812724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a:t>Lập</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thống</a:t>
            </a:r>
            <a:r>
              <a:rPr lang="en-US" dirty="0"/>
              <a:t> </a:t>
            </a:r>
            <a:r>
              <a:rPr lang="en-US" dirty="0" err="1"/>
              <a:t>kê</a:t>
            </a:r>
            <a:endParaRPr lang="en-US" dirty="0"/>
          </a:p>
        </p:txBody>
      </p:sp>
      <p:sp>
        <p:nvSpPr>
          <p:cNvPr id="1897" name="Google Shape;1897;p14"/>
          <p:cNvSpPr txBox="1"/>
          <p:nvPr/>
        </p:nvSpPr>
        <p:spPr>
          <a:xfrm>
            <a:off x="1118102" y="1407034"/>
            <a:ext cx="6790498" cy="2468931"/>
          </a:xfrm>
          <a:prstGeom prst="rect">
            <a:avLst/>
          </a:prstGeom>
          <a:noFill/>
          <a:ln>
            <a:noFill/>
          </a:ln>
        </p:spPr>
        <p:txBody>
          <a:bodyPr spcFirstLastPara="1" wrap="square" lIns="91425" tIns="91425" rIns="91425" bIns="91425" anchor="t" anchorCtr="0">
            <a:noAutofit/>
          </a:bodyPr>
          <a:lstStyle/>
          <a:p>
            <a:pPr>
              <a:spcBef>
                <a:spcPts val="600"/>
              </a:spcBef>
              <a:spcAft>
                <a:spcPts val="600"/>
              </a:spcAft>
            </a:pPr>
            <a:r>
              <a:rPr lang="vi-VN" dirty="0">
                <a:latin typeface="Merriweather" panose="020B0604020202020204" charset="0"/>
              </a:rPr>
              <a:t>Tùy thuộc vào quy định của siêu thị mà các báo cáo được lập cuối ngày, cuối tháng hay cuối mỗi kỳ hoạt động. Khi có yêu cầu báo cáo, nhân viên tin học sẽ lựa chọn hình thức và tiêu chí lập báo cáo phù hợp với yêu cầu đề </a:t>
            </a:r>
            <a:r>
              <a:rPr lang="vi-VN" dirty="0" smtClean="0">
                <a:latin typeface="Merriweather" panose="020B0604020202020204" charset="0"/>
              </a:rPr>
              <a:t>ra.</a:t>
            </a:r>
            <a:endParaRPr lang="en-US" dirty="0" smtClean="0">
              <a:latin typeface="Merriweather" panose="020B0604020202020204" charset="0"/>
            </a:endParaRPr>
          </a:p>
          <a:p>
            <a:pPr>
              <a:spcBef>
                <a:spcPts val="600"/>
              </a:spcBef>
              <a:spcAft>
                <a:spcPts val="600"/>
              </a:spcAft>
            </a:pPr>
            <a:r>
              <a:rPr lang="vi-VN" dirty="0" smtClean="0">
                <a:latin typeface="Merriweather" panose="020B0604020202020204" charset="0"/>
              </a:rPr>
              <a:t>Các </a:t>
            </a:r>
            <a:r>
              <a:rPr lang="vi-VN" dirty="0">
                <a:latin typeface="Merriweather" panose="020B0604020202020204" charset="0"/>
              </a:rPr>
              <a:t>loại hình báo cáo có thể như: báo cáo bán hàng, báo cáo nhập hàng, báo cáo xuất hàng, báo cáo hàng tồn,… và các tiêu chí báo cáo như: báo cáo theo ngày, chi tiết theo nhà cung cấp, theo từng loại hàng hóa… Tùy theo yêu cầu của người quản lý mà nhân viên sẽ chọn ra hình thức lập báo cáo phù hợp.</a:t>
            </a:r>
            <a:endParaRPr lang="vi-VN" dirty="0">
              <a:latin typeface="Merriweather" panose="020B060402020202020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1128691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08420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980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dirty="0"/>
          </a:p>
          <a:p>
            <a:pPr marL="0" lvl="0" indent="0" algn="ctr" rtl="0">
              <a:spcBef>
                <a:spcPts val="0"/>
              </a:spcBef>
              <a:spcAft>
                <a:spcPts val="0"/>
              </a:spcAft>
              <a:buNone/>
            </a:pPr>
            <a:r>
              <a:rPr lang="en" dirty="0" smtClean="0"/>
              <a:t>Phân tích</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615233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8" y="0"/>
            <a:ext cx="8749000" cy="5151280"/>
          </a:xfrm>
          <a:prstGeom prst="rect">
            <a:avLst/>
          </a:prstGeom>
        </p:spPr>
      </p:pic>
      <p:sp>
        <p:nvSpPr>
          <p:cNvPr id="6" name="Google Shape;1921;p17"/>
          <p:cNvSpPr txBox="1">
            <a:spLocks noGrp="1"/>
          </p:cNvSpPr>
          <p:nvPr>
            <p:ph type="body" idx="1"/>
          </p:nvPr>
        </p:nvSpPr>
        <p:spPr>
          <a:xfrm>
            <a:off x="334369" y="160800"/>
            <a:ext cx="2599899" cy="466388"/>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BFD</a:t>
            </a:r>
            <a:endParaRPr sz="1800" dirty="0">
              <a:ln w="6350">
                <a:solidFill>
                  <a:schemeClr val="accent2">
                    <a:lumMod val="40000"/>
                    <a:lumOff val="60000"/>
                  </a:schemeClr>
                </a:solidFill>
              </a:l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28706" y="0"/>
            <a:ext cx="7641771" cy="5143500"/>
          </a:xfrm>
          <a:prstGeom prst="rect">
            <a:avLst/>
          </a:prstGeom>
        </p:spPr>
      </p:pic>
      <p:sp>
        <p:nvSpPr>
          <p:cNvPr id="6" name="Google Shape;1921;p17"/>
          <p:cNvSpPr txBox="1">
            <a:spLocks noGrp="1"/>
          </p:cNvSpPr>
          <p:nvPr>
            <p:ph type="body" idx="1"/>
          </p:nvPr>
        </p:nvSpPr>
        <p:spPr>
          <a:xfrm>
            <a:off x="876473" y="321600"/>
            <a:ext cx="2446176" cy="50794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600" dirty="0" err="1" smtClean="0">
                <a:ln w="6350">
                  <a:solidFill>
                    <a:schemeClr val="accent2">
                      <a:lumMod val="40000"/>
                      <a:lumOff val="60000"/>
                    </a:schemeClr>
                  </a:solidFill>
                </a:ln>
                <a:solidFill>
                  <a:schemeClr val="tx1"/>
                </a:solidFill>
              </a:rPr>
              <a:t>Sơ</a:t>
            </a:r>
            <a:r>
              <a:rPr lang="en-US" sz="1600" dirty="0" smtClean="0">
                <a:ln w="6350">
                  <a:solidFill>
                    <a:schemeClr val="accent2">
                      <a:lumMod val="40000"/>
                      <a:lumOff val="60000"/>
                    </a:schemeClr>
                  </a:solidFill>
                </a:ln>
                <a:solidFill>
                  <a:schemeClr val="tx1"/>
                </a:solidFill>
              </a:rPr>
              <a:t> </a:t>
            </a:r>
            <a:r>
              <a:rPr lang="en-US" sz="1600" dirty="0" err="1" smtClean="0">
                <a:ln w="6350">
                  <a:solidFill>
                    <a:schemeClr val="accent2">
                      <a:lumMod val="40000"/>
                      <a:lumOff val="60000"/>
                    </a:schemeClr>
                  </a:solidFill>
                </a:ln>
                <a:solidFill>
                  <a:schemeClr val="tx1"/>
                </a:solidFill>
              </a:rPr>
              <a:t>đồ</a:t>
            </a:r>
            <a:r>
              <a:rPr lang="en-US" sz="1600" dirty="0" smtClean="0">
                <a:ln w="6350">
                  <a:solidFill>
                    <a:schemeClr val="accent2">
                      <a:lumMod val="40000"/>
                      <a:lumOff val="60000"/>
                    </a:schemeClr>
                  </a:solidFill>
                </a:ln>
                <a:solidFill>
                  <a:schemeClr val="tx1"/>
                </a:solidFill>
              </a:rPr>
              <a:t> </a:t>
            </a:r>
            <a:r>
              <a:rPr lang="en-US" sz="1600" dirty="0" err="1" smtClean="0">
                <a:ln w="6350">
                  <a:solidFill>
                    <a:schemeClr val="accent2">
                      <a:lumMod val="40000"/>
                      <a:lumOff val="60000"/>
                    </a:schemeClr>
                  </a:solidFill>
                </a:ln>
                <a:solidFill>
                  <a:schemeClr val="tx1"/>
                </a:solidFill>
              </a:rPr>
              <a:t>mức</a:t>
            </a:r>
            <a:r>
              <a:rPr lang="en-US" sz="1600" dirty="0" smtClean="0">
                <a:ln w="6350">
                  <a:solidFill>
                    <a:schemeClr val="accent2">
                      <a:lumMod val="40000"/>
                      <a:lumOff val="60000"/>
                    </a:schemeClr>
                  </a:solidFill>
                </a:ln>
                <a:solidFill>
                  <a:schemeClr val="tx1"/>
                </a:solidFill>
              </a:rPr>
              <a:t> </a:t>
            </a:r>
            <a:r>
              <a:rPr lang="en-US" sz="1600" dirty="0" err="1" smtClean="0">
                <a:ln w="6350">
                  <a:solidFill>
                    <a:schemeClr val="accent2">
                      <a:lumMod val="40000"/>
                      <a:lumOff val="60000"/>
                    </a:schemeClr>
                  </a:solidFill>
                </a:ln>
                <a:solidFill>
                  <a:schemeClr val="tx1"/>
                </a:solidFill>
              </a:rPr>
              <a:t>ngữ</a:t>
            </a:r>
            <a:r>
              <a:rPr lang="en-US" sz="1600" dirty="0" smtClean="0">
                <a:ln w="6350">
                  <a:solidFill>
                    <a:schemeClr val="accent2">
                      <a:lumMod val="40000"/>
                      <a:lumOff val="60000"/>
                    </a:schemeClr>
                  </a:solidFill>
                </a:ln>
                <a:solidFill>
                  <a:schemeClr val="tx1"/>
                </a:solidFill>
              </a:rPr>
              <a:t> </a:t>
            </a:r>
            <a:r>
              <a:rPr lang="en-US" sz="1600" dirty="0" err="1" smtClean="0">
                <a:ln w="6350">
                  <a:solidFill>
                    <a:schemeClr val="accent2">
                      <a:lumMod val="40000"/>
                      <a:lumOff val="60000"/>
                    </a:schemeClr>
                  </a:solidFill>
                </a:ln>
                <a:solidFill>
                  <a:schemeClr val="tx1"/>
                </a:solidFill>
              </a:rPr>
              <a:t>cảnh</a:t>
            </a:r>
            <a:endParaRPr sz="1600" dirty="0">
              <a:ln w="6350">
                <a:solidFill>
                  <a:schemeClr val="accent2">
                    <a:lumMod val="40000"/>
                    <a:lumOff val="60000"/>
                  </a:schemeClr>
                </a:solidFill>
              </a:ln>
              <a:solidFill>
                <a:schemeClr val="tx1"/>
              </a:solidFill>
            </a:endParaRPr>
          </a:p>
        </p:txBody>
      </p:sp>
    </p:spTree>
    <p:extLst>
      <p:ext uri="{BB962C8B-B14F-4D97-AF65-F5344CB8AC3E}">
        <p14:creationId xmlns:p14="http://schemas.microsoft.com/office/powerpoint/2010/main" val="6236615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18102" y="384189"/>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Giới thiệu về nhóm</a:t>
            </a:r>
            <a:endParaRPr dirty="0"/>
          </a:p>
        </p:txBody>
      </p:sp>
      <p:sp>
        <p:nvSpPr>
          <p:cNvPr id="1897" name="Google Shape;1897;p14"/>
          <p:cNvSpPr txBox="1"/>
          <p:nvPr/>
        </p:nvSpPr>
        <p:spPr>
          <a:xfrm>
            <a:off x="1261680" y="919322"/>
            <a:ext cx="6790498" cy="3857394"/>
          </a:xfrm>
          <a:prstGeom prst="rect">
            <a:avLst/>
          </a:prstGeom>
          <a:noFill/>
          <a:ln>
            <a:noFill/>
          </a:ln>
        </p:spPr>
        <p:txBody>
          <a:bodyPr spcFirstLastPara="1" wrap="square" lIns="91425" tIns="91425" rIns="91425" bIns="91425" anchor="t" anchorCtr="0">
            <a:noAutofit/>
          </a:bodyPr>
          <a:lstStyle/>
          <a:p>
            <a:pPr marL="0" lvl="0" indent="0" algn="l" rtl="0">
              <a:spcBef>
                <a:spcPts val="1800"/>
              </a:spcBef>
              <a:spcAft>
                <a:spcPts val="0"/>
              </a:spcAft>
              <a:buNone/>
            </a:pPr>
            <a:r>
              <a:rPr lang="en-US" sz="1800" b="1" dirty="0" err="1" smtClean="0">
                <a:solidFill>
                  <a:srgbClr val="C00000"/>
                </a:solidFill>
                <a:latin typeface="Amatic SC" panose="020B0604020202020204" charset="-79"/>
                <a:ea typeface="Merriweather"/>
                <a:cs typeface="Amatic SC" panose="020B0604020202020204" charset="-79"/>
                <a:sym typeface="Merriweather"/>
              </a:rPr>
              <a:t>Các</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a:solidFill>
                  <a:srgbClr val="C00000"/>
                </a:solidFill>
                <a:latin typeface="Amatic SC" panose="020B0604020202020204" charset="-79"/>
                <a:ea typeface="Merriweather"/>
                <a:cs typeface="Amatic SC" panose="020B0604020202020204" charset="-79"/>
                <a:sym typeface="Merriweather"/>
              </a:rPr>
              <a:t>t</a:t>
            </a:r>
            <a:r>
              <a:rPr lang="en-US" sz="1800" b="1" dirty="0" err="1" smtClean="0">
                <a:solidFill>
                  <a:srgbClr val="C00000"/>
                </a:solidFill>
                <a:latin typeface="Amatic SC" panose="020B0604020202020204" charset="-79"/>
                <a:ea typeface="Merriweather"/>
                <a:cs typeface="Amatic SC" panose="020B0604020202020204" charset="-79"/>
                <a:sym typeface="Merriweather"/>
              </a:rPr>
              <a:t>hành</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viên</a:t>
            </a:r>
            <a:r>
              <a:rPr lang="en-US" sz="1800" b="1" dirty="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trong</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nhóm</a:t>
            </a:r>
            <a:r>
              <a:rPr lang="en-US" sz="1800" dirty="0" smtClean="0">
                <a:solidFill>
                  <a:srgbClr val="C00000"/>
                </a:solidFill>
                <a:latin typeface="Merriweather"/>
                <a:ea typeface="Merriweather"/>
                <a:cs typeface="Merriweather"/>
                <a:sym typeface="Merriweather"/>
              </a:rPr>
              <a:t>:</a:t>
            </a:r>
          </a:p>
          <a:p>
            <a:pPr marL="798513" lvl="0" algn="l" rtl="0">
              <a:spcBef>
                <a:spcPts val="1800"/>
              </a:spcBef>
              <a:spcAft>
                <a:spcPts val="0"/>
              </a:spcAft>
              <a:buNone/>
            </a:pP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Nguyễn</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Thị</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Phương</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Nga</a:t>
            </a:r>
            <a:endParaRPr lang="en-US" sz="1200" dirty="0" smtClean="0">
              <a:solidFill>
                <a:srgbClr val="2C3E50"/>
              </a:solidFill>
              <a:latin typeface="Merriweather"/>
              <a:ea typeface="Merriweather"/>
              <a:cs typeface="Merriweather"/>
              <a:sym typeface="Merriweather"/>
            </a:endParaRPr>
          </a:p>
          <a:p>
            <a:pPr marL="798513" lvl="0" algn="l" rtl="0">
              <a:spcBef>
                <a:spcPts val="1800"/>
              </a:spcBef>
              <a:spcAft>
                <a:spcPts val="0"/>
              </a:spcAft>
              <a:buFontTx/>
              <a:buChar char="-"/>
            </a:pP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Phạm</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Hoàng</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Yến</a:t>
            </a:r>
            <a:endParaRPr lang="en-US" sz="1200" dirty="0" smtClean="0">
              <a:solidFill>
                <a:srgbClr val="2C3E50"/>
              </a:solidFill>
              <a:latin typeface="Merriweather"/>
              <a:ea typeface="Merriweather"/>
              <a:cs typeface="Merriweather"/>
              <a:sym typeface="Merriweather"/>
            </a:endParaRPr>
          </a:p>
          <a:p>
            <a:pPr lvl="0" algn="l" rtl="0">
              <a:spcBef>
                <a:spcPts val="18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Đề</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tài</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thực</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hiện</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err="1" smtClean="0">
                <a:solidFill>
                  <a:srgbClr val="2C3E50"/>
                </a:solidFill>
                <a:latin typeface="Merriweather"/>
                <a:ea typeface="Merriweather"/>
                <a:cs typeface="Merriweather"/>
                <a:sym typeface="Merriweather"/>
              </a:rPr>
              <a:t>Quản</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lý</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siêu</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thị</a:t>
            </a:r>
            <a:endParaRPr lang="en-US" sz="1200" dirty="0" smtClean="0">
              <a:solidFill>
                <a:srgbClr val="2C3E50"/>
              </a:solidFill>
              <a:latin typeface="Merriweather"/>
              <a:ea typeface="Merriweather"/>
              <a:cs typeface="Merriweather"/>
              <a:sym typeface="Merriweather"/>
            </a:endParaRPr>
          </a:p>
          <a:p>
            <a:pPr lvl="0" algn="l" rtl="0">
              <a:spcBef>
                <a:spcPts val="18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Lớp</a:t>
            </a:r>
            <a:r>
              <a:rPr lang="en-US" sz="1800" b="1" dirty="0" smtClean="0">
                <a:solidFill>
                  <a:srgbClr val="C00000"/>
                </a:solidFill>
                <a:latin typeface="Amatic SC" panose="020B0604020202020204" charset="-79"/>
                <a:ea typeface="Merriweather"/>
                <a:cs typeface="Amatic SC" panose="020B0604020202020204" charset="-79"/>
                <a:sym typeface="Merriweather"/>
              </a:rPr>
              <a:t>:</a:t>
            </a:r>
            <a:r>
              <a:rPr lang="en-US" sz="1800" dirty="0" smtClean="0">
                <a:solidFill>
                  <a:srgbClr val="2C3E50"/>
                </a:solidFill>
                <a:latin typeface="Merriweather"/>
                <a:ea typeface="Merriweather"/>
                <a:cs typeface="Merriweather"/>
                <a:sym typeface="Merriweather"/>
              </a:rPr>
              <a:t>  </a:t>
            </a:r>
            <a:r>
              <a:rPr lang="en-US" sz="1200" dirty="0" smtClean="0">
                <a:solidFill>
                  <a:srgbClr val="2C3E50"/>
                </a:solidFill>
                <a:latin typeface="Merriweather"/>
                <a:ea typeface="Merriweather"/>
                <a:cs typeface="Merriweather"/>
                <a:sym typeface="Merriweather"/>
              </a:rPr>
              <a:t>CQ.CNTT.K61</a:t>
            </a:r>
          </a:p>
          <a:p>
            <a:pPr lvl="0" algn="l" rtl="0">
              <a:spcBef>
                <a:spcPts val="18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Giảng</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viên</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err="1" smtClean="0">
                <a:solidFill>
                  <a:srgbClr val="2C3E50"/>
                </a:solidFill>
                <a:latin typeface="Merriweather"/>
                <a:ea typeface="Merriweather"/>
                <a:cs typeface="Merriweather"/>
                <a:sym typeface="Merriweather"/>
              </a:rPr>
              <a:t>Phạm</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Thị</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Miên</a:t>
            </a:r>
            <a:endParaRPr lang="en-US" sz="1200" dirty="0" smtClean="0">
              <a:solidFill>
                <a:srgbClr val="2C3E50"/>
              </a:solidFill>
              <a:latin typeface="Merriweather"/>
              <a:ea typeface="Merriweather"/>
              <a:cs typeface="Merriweather"/>
              <a:sym typeface="Merriweather"/>
            </a:endParaRPr>
          </a:p>
          <a:p>
            <a:pPr lvl="0" algn="l" rtl="0">
              <a:spcBef>
                <a:spcPts val="18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Ngày</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báo</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cáo</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smtClean="0">
                <a:solidFill>
                  <a:srgbClr val="2C3E50"/>
                </a:solidFill>
                <a:latin typeface="Merriweather"/>
                <a:ea typeface="Merriweather"/>
                <a:cs typeface="Merriweather"/>
                <a:sym typeface="Merriweather"/>
              </a:rPr>
              <a:t>29/11/2022</a:t>
            </a:r>
          </a:p>
          <a:p>
            <a:pPr lvl="0" algn="l" rtl="0">
              <a:spcBef>
                <a:spcPts val="1200"/>
              </a:spcBef>
              <a:spcAft>
                <a:spcPts val="0"/>
              </a:spcAft>
            </a:pPr>
            <a:endParaRPr lang="en-US" sz="1200" dirty="0" smtClean="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1921;p17"/>
          <p:cNvSpPr txBox="1">
            <a:spLocks noGrp="1"/>
          </p:cNvSpPr>
          <p:nvPr>
            <p:ph type="body" idx="1"/>
          </p:nvPr>
        </p:nvSpPr>
        <p:spPr>
          <a:xfrm>
            <a:off x="849906" y="1654377"/>
            <a:ext cx="1988902" cy="91737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513" y="0"/>
            <a:ext cx="5745582" cy="5143500"/>
          </a:xfrm>
          <a:prstGeom prst="rect">
            <a:avLst/>
          </a:prstGeom>
        </p:spPr>
      </p:pic>
    </p:spTree>
    <p:extLst>
      <p:ext uri="{BB962C8B-B14F-4D97-AF65-F5344CB8AC3E}">
        <p14:creationId xmlns:p14="http://schemas.microsoft.com/office/powerpoint/2010/main" val="29070649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1921;p17"/>
          <p:cNvSpPr txBox="1">
            <a:spLocks noGrp="1"/>
          </p:cNvSpPr>
          <p:nvPr>
            <p:ph type="body" idx="1"/>
          </p:nvPr>
        </p:nvSpPr>
        <p:spPr>
          <a:xfrm>
            <a:off x="672338" y="850011"/>
            <a:ext cx="2603126" cy="40558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dưới</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sp>
        <p:nvSpPr>
          <p:cNvPr id="4" name="Google Shape;1921;p17"/>
          <p:cNvSpPr txBox="1">
            <a:spLocks/>
          </p:cNvSpPr>
          <p:nvPr/>
        </p:nvSpPr>
        <p:spPr>
          <a:xfrm>
            <a:off x="672338" y="1255595"/>
            <a:ext cx="2869256" cy="405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buFont typeface="Merriweather"/>
              <a:buNone/>
            </a:pPr>
            <a:r>
              <a:rPr lang="en-US" sz="1200" dirty="0" err="1" smtClean="0">
                <a:ln w="6350">
                  <a:solidFill>
                    <a:schemeClr val="accent2">
                      <a:lumMod val="40000"/>
                      <a:lumOff val="60000"/>
                    </a:schemeClr>
                  </a:solidFill>
                </a:ln>
                <a:solidFill>
                  <a:schemeClr val="tx1"/>
                </a:solidFill>
              </a:rPr>
              <a:t>Chức</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năng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quản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lý</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tài</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khoản</a:t>
            </a:r>
            <a:endParaRPr lang="vi-VN" sz="1200" dirty="0">
              <a:ln w="6350">
                <a:solidFill>
                  <a:schemeClr val="accent2">
                    <a:lumMod val="40000"/>
                    <a:lumOff val="60000"/>
                  </a:schemeClr>
                </a:solidFill>
              </a:ln>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37" y="2066763"/>
            <a:ext cx="8004212" cy="1503425"/>
          </a:xfrm>
          <a:prstGeom prst="rect">
            <a:avLst/>
          </a:prstGeom>
        </p:spPr>
      </p:pic>
    </p:spTree>
    <p:extLst>
      <p:ext uri="{BB962C8B-B14F-4D97-AF65-F5344CB8AC3E}">
        <p14:creationId xmlns:p14="http://schemas.microsoft.com/office/powerpoint/2010/main" val="14189492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1921;p17"/>
          <p:cNvSpPr txBox="1">
            <a:spLocks noGrp="1"/>
          </p:cNvSpPr>
          <p:nvPr>
            <p:ph type="body" idx="1"/>
          </p:nvPr>
        </p:nvSpPr>
        <p:spPr>
          <a:xfrm>
            <a:off x="672338" y="850011"/>
            <a:ext cx="2603126" cy="40558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dưới</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sp>
        <p:nvSpPr>
          <p:cNvPr id="4" name="Google Shape;1921;p17"/>
          <p:cNvSpPr txBox="1">
            <a:spLocks/>
          </p:cNvSpPr>
          <p:nvPr/>
        </p:nvSpPr>
        <p:spPr>
          <a:xfrm>
            <a:off x="672338" y="1255595"/>
            <a:ext cx="2869256" cy="405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buFont typeface="Merriweather"/>
              <a:buNone/>
            </a:pPr>
            <a:r>
              <a:rPr lang="en-US" sz="1200" dirty="0" err="1" smtClean="0">
                <a:ln w="6350">
                  <a:solidFill>
                    <a:schemeClr val="accent2">
                      <a:lumMod val="40000"/>
                      <a:lumOff val="60000"/>
                    </a:schemeClr>
                  </a:solidFill>
                </a:ln>
                <a:solidFill>
                  <a:schemeClr val="tx1"/>
                </a:solidFill>
              </a:rPr>
              <a:t>Chức</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năng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quản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lý</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kho</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hàng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nhập</a:t>
            </a:r>
            <a:endParaRPr lang="vi-VN" sz="1200" dirty="0">
              <a:ln w="6350">
                <a:solidFill>
                  <a:schemeClr val="accent2">
                    <a:lumMod val="40000"/>
                    <a:lumOff val="60000"/>
                  </a:schemeClr>
                </a:solidFill>
              </a:ln>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38" y="2066763"/>
            <a:ext cx="7410734" cy="1365934"/>
          </a:xfrm>
          <a:prstGeom prst="rect">
            <a:avLst/>
          </a:prstGeom>
        </p:spPr>
      </p:pic>
    </p:spTree>
    <p:extLst>
      <p:ext uri="{BB962C8B-B14F-4D97-AF65-F5344CB8AC3E}">
        <p14:creationId xmlns:p14="http://schemas.microsoft.com/office/powerpoint/2010/main" val="23766652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1921;p17"/>
          <p:cNvSpPr txBox="1">
            <a:spLocks noGrp="1"/>
          </p:cNvSpPr>
          <p:nvPr>
            <p:ph type="body" idx="1"/>
          </p:nvPr>
        </p:nvSpPr>
        <p:spPr>
          <a:xfrm>
            <a:off x="672338" y="850011"/>
            <a:ext cx="2603126" cy="40558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dưới</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sp>
        <p:nvSpPr>
          <p:cNvPr id="4" name="Google Shape;1921;p17"/>
          <p:cNvSpPr txBox="1">
            <a:spLocks/>
          </p:cNvSpPr>
          <p:nvPr/>
        </p:nvSpPr>
        <p:spPr>
          <a:xfrm>
            <a:off x="672338" y="1255595"/>
            <a:ext cx="2869256" cy="405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buFont typeface="Merriweather"/>
              <a:buNone/>
            </a:pPr>
            <a:r>
              <a:rPr lang="en-US" sz="1200" dirty="0" err="1" smtClean="0">
                <a:ln w="6350">
                  <a:solidFill>
                    <a:schemeClr val="accent2">
                      <a:lumMod val="40000"/>
                      <a:lumOff val="60000"/>
                    </a:schemeClr>
                  </a:solidFill>
                </a:ln>
                <a:solidFill>
                  <a:schemeClr val="tx1"/>
                </a:solidFill>
              </a:rPr>
              <a:t>Chức</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năng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quản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lý</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nhân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sự</a:t>
            </a:r>
            <a:endParaRPr lang="vi-VN" sz="1200" dirty="0">
              <a:ln w="6350">
                <a:solidFill>
                  <a:schemeClr val="accent2">
                    <a:lumMod val="40000"/>
                    <a:lumOff val="60000"/>
                  </a:schemeClr>
                </a:solidFill>
              </a:ln>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8806"/>
          <a:stretch/>
        </p:blipFill>
        <p:spPr>
          <a:xfrm>
            <a:off x="672338" y="2210486"/>
            <a:ext cx="5595582" cy="968188"/>
          </a:xfrm>
          <a:prstGeom prst="rect">
            <a:avLst/>
          </a:prstGeom>
        </p:spPr>
      </p:pic>
    </p:spTree>
    <p:extLst>
      <p:ext uri="{BB962C8B-B14F-4D97-AF65-F5344CB8AC3E}">
        <p14:creationId xmlns:p14="http://schemas.microsoft.com/office/powerpoint/2010/main" val="4732128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1921;p17"/>
          <p:cNvSpPr txBox="1">
            <a:spLocks noGrp="1"/>
          </p:cNvSpPr>
          <p:nvPr>
            <p:ph type="body" idx="1"/>
          </p:nvPr>
        </p:nvSpPr>
        <p:spPr>
          <a:xfrm>
            <a:off x="672338" y="850011"/>
            <a:ext cx="2603126" cy="40558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dưới</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sp>
        <p:nvSpPr>
          <p:cNvPr id="4" name="Google Shape;1921;p17"/>
          <p:cNvSpPr txBox="1">
            <a:spLocks/>
          </p:cNvSpPr>
          <p:nvPr/>
        </p:nvSpPr>
        <p:spPr>
          <a:xfrm>
            <a:off x="672338" y="1255595"/>
            <a:ext cx="2869256" cy="405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buFont typeface="Merriweather"/>
              <a:buNone/>
            </a:pPr>
            <a:r>
              <a:rPr lang="en-US" sz="1200" dirty="0" err="1" smtClean="0">
                <a:ln w="6350">
                  <a:solidFill>
                    <a:schemeClr val="accent2">
                      <a:lumMod val="40000"/>
                      <a:lumOff val="60000"/>
                    </a:schemeClr>
                  </a:solidFill>
                </a:ln>
                <a:solidFill>
                  <a:schemeClr val="tx1"/>
                </a:solidFill>
              </a:rPr>
              <a:t>Chức</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năng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quản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lý</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kho</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hàng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xuất</a:t>
            </a:r>
            <a:endParaRPr lang="vi-VN" sz="1200" dirty="0">
              <a:ln w="6350">
                <a:solidFill>
                  <a:schemeClr val="accent2">
                    <a:lumMod val="40000"/>
                    <a:lumOff val="60000"/>
                  </a:schemeClr>
                </a:solidFill>
              </a:ln>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37" y="2066763"/>
            <a:ext cx="7604045" cy="1481655"/>
          </a:xfrm>
          <a:prstGeom prst="rect">
            <a:avLst/>
          </a:prstGeom>
        </p:spPr>
      </p:pic>
    </p:spTree>
    <p:extLst>
      <p:ext uri="{BB962C8B-B14F-4D97-AF65-F5344CB8AC3E}">
        <p14:creationId xmlns:p14="http://schemas.microsoft.com/office/powerpoint/2010/main" val="3674052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1921;p17"/>
          <p:cNvSpPr txBox="1">
            <a:spLocks noGrp="1"/>
          </p:cNvSpPr>
          <p:nvPr>
            <p:ph type="body" idx="1"/>
          </p:nvPr>
        </p:nvSpPr>
        <p:spPr>
          <a:xfrm>
            <a:off x="672338" y="850011"/>
            <a:ext cx="2603126" cy="40558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Sơ</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đồ</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mức</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dưới</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đỉnh</a:t>
            </a:r>
            <a:endParaRPr sz="1800" dirty="0">
              <a:ln w="6350">
                <a:solidFill>
                  <a:schemeClr val="accent2">
                    <a:lumMod val="40000"/>
                    <a:lumOff val="60000"/>
                  </a:schemeClr>
                </a:solidFill>
              </a:ln>
              <a:solidFill>
                <a:schemeClr val="tx1"/>
              </a:solidFill>
            </a:endParaRPr>
          </a:p>
        </p:txBody>
      </p:sp>
      <p:sp>
        <p:nvSpPr>
          <p:cNvPr id="4" name="Google Shape;1921;p17"/>
          <p:cNvSpPr txBox="1">
            <a:spLocks/>
          </p:cNvSpPr>
          <p:nvPr/>
        </p:nvSpPr>
        <p:spPr>
          <a:xfrm>
            <a:off x="672338" y="1255595"/>
            <a:ext cx="2869256" cy="405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buFont typeface="Merriweather"/>
              <a:buNone/>
            </a:pPr>
            <a:r>
              <a:rPr lang="en-US" sz="1200" dirty="0" err="1" smtClean="0">
                <a:ln w="6350">
                  <a:solidFill>
                    <a:schemeClr val="accent2">
                      <a:lumMod val="40000"/>
                      <a:lumOff val="60000"/>
                    </a:schemeClr>
                  </a:solidFill>
                </a:ln>
                <a:solidFill>
                  <a:schemeClr val="tx1"/>
                </a:solidFill>
              </a:rPr>
              <a:t>Chức</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năng</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bán</a:t>
            </a:r>
            <a:r>
              <a:rPr lang="en-US" sz="1200" dirty="0" smtClean="0">
                <a:ln w="6350">
                  <a:solidFill>
                    <a:schemeClr val="accent2">
                      <a:lumMod val="40000"/>
                      <a:lumOff val="60000"/>
                    </a:schemeClr>
                  </a:solidFill>
                </a:ln>
                <a:solidFill>
                  <a:schemeClr val="tx1"/>
                </a:solidFill>
              </a:rPr>
              <a:t> </a:t>
            </a:r>
            <a:r>
              <a:rPr lang="en-US" sz="1200" dirty="0" err="1" smtClean="0">
                <a:ln w="6350">
                  <a:solidFill>
                    <a:schemeClr val="accent2">
                      <a:lumMod val="40000"/>
                      <a:lumOff val="60000"/>
                    </a:schemeClr>
                  </a:solidFill>
                </a:ln>
                <a:solidFill>
                  <a:schemeClr val="tx1"/>
                </a:solidFill>
              </a:rPr>
              <a:t>hàng</a:t>
            </a:r>
            <a:endParaRPr lang="vi-VN" sz="1200" dirty="0">
              <a:ln w="6350">
                <a:solidFill>
                  <a:schemeClr val="accent2">
                    <a:lumMod val="40000"/>
                    <a:lumOff val="60000"/>
                  </a:schemeClr>
                </a:solidFill>
              </a:ln>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492"/>
          <a:stretch/>
        </p:blipFill>
        <p:spPr>
          <a:xfrm>
            <a:off x="672338" y="2066763"/>
            <a:ext cx="7547212" cy="922194"/>
          </a:xfrm>
          <a:prstGeom prst="rect">
            <a:avLst/>
          </a:prstGeom>
        </p:spPr>
      </p:pic>
    </p:spTree>
    <p:extLst>
      <p:ext uri="{BB962C8B-B14F-4D97-AF65-F5344CB8AC3E}">
        <p14:creationId xmlns:p14="http://schemas.microsoft.com/office/powerpoint/2010/main" val="7307167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5653740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8271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4.</a:t>
            </a:r>
            <a:endParaRPr dirty="0"/>
          </a:p>
          <a:p>
            <a:pPr marL="0" lvl="0" indent="0" algn="ctr" rtl="0">
              <a:spcBef>
                <a:spcPts val="0"/>
              </a:spcBef>
              <a:spcAft>
                <a:spcPts val="0"/>
              </a:spcAft>
              <a:buNone/>
            </a:pPr>
            <a:r>
              <a:rPr lang="en" dirty="0" smtClean="0"/>
              <a:t>Demo</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0071849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4884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a:p>
            <a:pPr lvl="0" indent="-457200" rtl="0">
              <a:spcBef>
                <a:spcPts val="1200"/>
              </a:spcBef>
              <a:spcAft>
                <a:spcPts val="0"/>
              </a:spcAft>
              <a:buAutoNum type="arabicPeriod"/>
            </a:pPr>
            <a:r>
              <a:rPr lang="en" sz="2000" dirty="0" smtClean="0"/>
              <a:t>Tổng kết</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a:p>
            <a:pPr lvl="0" indent="-457200" rtl="0">
              <a:spcBef>
                <a:spcPts val="1200"/>
              </a:spcBef>
              <a:spcAft>
                <a:spcPts val="0"/>
              </a:spcAft>
              <a:buAutoNum type="arabicPeriod"/>
            </a:pPr>
            <a:r>
              <a:rPr lang="en" sz="2000" dirty="0" smtClean="0"/>
              <a:t>Tổng kết</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19122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5.</a:t>
            </a:r>
            <a:endParaRPr dirty="0"/>
          </a:p>
          <a:p>
            <a:pPr marL="0" lvl="0" indent="0" algn="ctr" rtl="0">
              <a:spcBef>
                <a:spcPts val="0"/>
              </a:spcBef>
              <a:spcAft>
                <a:spcPts val="0"/>
              </a:spcAft>
              <a:buNone/>
            </a:pPr>
            <a:r>
              <a:rPr lang="en" dirty="0" smtClean="0"/>
              <a:t>Tổng kết</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44862853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7" name="Google Shape;1897;p14"/>
          <p:cNvSpPr txBox="1"/>
          <p:nvPr/>
        </p:nvSpPr>
        <p:spPr>
          <a:xfrm>
            <a:off x="736242" y="1117214"/>
            <a:ext cx="3554160" cy="3857394"/>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2400" b="1" dirty="0" err="1" smtClean="0">
                <a:solidFill>
                  <a:srgbClr val="C00000"/>
                </a:solidFill>
                <a:latin typeface="Amatic SC" panose="020B0604020202020204" charset="-79"/>
                <a:ea typeface="Merriweather"/>
                <a:cs typeface="Amatic SC" panose="020B0604020202020204" charset="-79"/>
                <a:sym typeface="Merriweather"/>
              </a:rPr>
              <a:t>Mục</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tiêu</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đạt</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được</a:t>
            </a:r>
            <a:r>
              <a:rPr lang="en-US" sz="2400" dirty="0" smtClean="0">
                <a:solidFill>
                  <a:srgbClr val="C00000"/>
                </a:solidFill>
                <a:latin typeface="Merriweather"/>
                <a:ea typeface="Merriweather"/>
                <a:cs typeface="Merriweather"/>
                <a:sym typeface="Merriweather"/>
              </a:rPr>
              <a:t>:</a:t>
            </a: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Xây</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dựng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được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ứng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dụng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để</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quản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lý</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thông</a:t>
            </a:r>
            <a:r>
              <a:rPr lang="en-US" dirty="0" smtClean="0">
                <a:solidFill>
                  <a:srgbClr val="2C3E50"/>
                </a:solidFill>
                <a:latin typeface="Merriweather"/>
                <a:ea typeface="Merriweather"/>
                <a:cs typeface="Merriweather"/>
                <a:sym typeface="Merriweather"/>
              </a:rPr>
              <a:t> tin </a:t>
            </a:r>
            <a:r>
              <a:rPr lang="en-US" dirty="0" err="1" smtClean="0">
                <a:solidFill>
                  <a:srgbClr val="2C3E50"/>
                </a:solidFill>
                <a:latin typeface="Merriweather"/>
                <a:ea typeface="Merriweather"/>
                <a:cs typeface="Merriweather"/>
                <a:sym typeface="Merriweather"/>
              </a:rPr>
              <a:t>của</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siêu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thị</a:t>
            </a:r>
            <a:r>
              <a:rPr lang="en-US" dirty="0" smtClean="0">
                <a:solidFill>
                  <a:srgbClr val="2C3E50"/>
                </a:solidFill>
                <a:latin typeface="Merriweather"/>
                <a:ea typeface="Merriweather"/>
                <a:cs typeface="Merriweather"/>
                <a:sym typeface="Merriweather"/>
              </a:rPr>
              <a:t> Big C</a:t>
            </a: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Đầy</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đủ</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các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cơ</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bản</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Kỹ</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làm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việc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nhóm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và</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kiến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thông</a:t>
            </a:r>
            <a:r>
              <a:rPr lang="en-US" dirty="0" smtClean="0">
                <a:solidFill>
                  <a:srgbClr val="2C3E50"/>
                </a:solidFill>
                <a:latin typeface="Merriweather"/>
                <a:ea typeface="Merriweather"/>
                <a:cs typeface="Merriweather"/>
                <a:sym typeface="Merriweather"/>
              </a:rPr>
              <a:t> qua </a:t>
            </a:r>
            <a:r>
              <a:rPr lang="en-US" dirty="0" err="1" smtClean="0">
                <a:solidFill>
                  <a:srgbClr val="2C3E50"/>
                </a:solidFill>
                <a:latin typeface="Merriweather"/>
                <a:ea typeface="Merriweather"/>
                <a:cs typeface="Merriweather"/>
                <a:sym typeface="Merriweather"/>
              </a:rPr>
              <a:t>thực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hành</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dự</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án</a:t>
            </a:r>
            <a:endParaRPr lang="en-US" dirty="0" smtClean="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9" name="Google Shape;1897;p14"/>
          <p:cNvSpPr txBox="1"/>
          <p:nvPr/>
        </p:nvSpPr>
        <p:spPr>
          <a:xfrm>
            <a:off x="4611124" y="1117214"/>
            <a:ext cx="3554160" cy="3857394"/>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2400" b="1" dirty="0" err="1" smtClean="0">
                <a:solidFill>
                  <a:srgbClr val="C00000"/>
                </a:solidFill>
                <a:latin typeface="Amatic SC" panose="020B0604020202020204" charset="-79"/>
                <a:ea typeface="Merriweather"/>
                <a:cs typeface="Amatic SC" panose="020B0604020202020204" charset="-79"/>
                <a:sym typeface="Merriweather"/>
              </a:rPr>
              <a:t>Khuyết</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điểm</a:t>
            </a:r>
            <a:r>
              <a:rPr lang="en-US" sz="2400" dirty="0" smtClean="0">
                <a:solidFill>
                  <a:srgbClr val="C00000"/>
                </a:solidFill>
                <a:latin typeface="Merriweather"/>
                <a:ea typeface="Merriweather"/>
                <a:cs typeface="Merriweather"/>
                <a:sym typeface="Merriweather"/>
              </a:rPr>
              <a:t>:</a:t>
            </a: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Vẫn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còn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nhiều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so </a:t>
            </a:r>
            <a:r>
              <a:rPr lang="en-US" dirty="0" err="1" smtClean="0">
                <a:solidFill>
                  <a:srgbClr val="2C3E50"/>
                </a:solidFill>
                <a:latin typeface="Merriweather"/>
                <a:ea typeface="Merriweather"/>
                <a:cs typeface="Merriweather"/>
                <a:sym typeface="Merriweather"/>
              </a:rPr>
              <a:t>với</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thực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tế</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kinh</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nghiệm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và</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kiến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nên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vẫn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còn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nhiều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sót</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endParaRPr lang="en-US" sz="1200" dirty="0" smtClean="0">
              <a:solidFill>
                <a:srgbClr val="2C3E50"/>
              </a:solidFill>
              <a:latin typeface="Merriweather"/>
              <a:ea typeface="Merriweather"/>
              <a:cs typeface="Merriweather"/>
              <a:sym typeface="Merriweather"/>
            </a:endParaRPr>
          </a:p>
        </p:txBody>
      </p:sp>
      <p:cxnSp>
        <p:nvCxnSpPr>
          <p:cNvPr id="6" name="Straight Connector 5"/>
          <p:cNvCxnSpPr/>
          <p:nvPr/>
        </p:nvCxnSpPr>
        <p:spPr>
          <a:xfrm>
            <a:off x="4435523" y="1201003"/>
            <a:ext cx="0" cy="394249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4716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446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smtClean="0"/>
              <a:t>Giới thiệu đề tài</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226073" y="1136859"/>
            <a:ext cx="6356259" cy="3132161"/>
          </a:xfrm>
          <a:prstGeom prst="rect">
            <a:avLst/>
          </a:prstGeom>
          <a:ln w="12700">
            <a:noFill/>
          </a:ln>
        </p:spPr>
        <p:txBody>
          <a:bodyPr spcFirstLastPara="1" wrap="square" lIns="91425" tIns="91425" rIns="91425" bIns="91425" anchor="ctr" anchorCtr="0">
            <a:noAutofit/>
          </a:bodyPr>
          <a:lstStyle/>
          <a:p>
            <a:pPr algn="l"/>
            <a:r>
              <a:rPr lang="en-US" sz="1200" dirty="0" err="1">
                <a:ln w="0"/>
                <a:solidFill>
                  <a:schemeClr val="tx1"/>
                </a:solidFill>
                <a:effectLst>
                  <a:outerShdw blurRad="38100" dist="19050" dir="2700000" algn="tl" rotWithShape="0">
                    <a:schemeClr val="dk1">
                      <a:alpha val="40000"/>
                    </a:schemeClr>
                  </a:outerShdw>
                </a:effectLst>
              </a:rPr>
              <a:t>Công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nghệ</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ngày</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một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trở</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phát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triển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trở</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thành</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một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phần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thiết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yếu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của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cuộc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sống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Với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việc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phát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triển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nghệ</a:t>
            </a:r>
            <a:r>
              <a:rPr lang="en-US" sz="1200" dirty="0">
                <a:ln w="0"/>
                <a:solidFill>
                  <a:schemeClr val="tx1"/>
                </a:solidFill>
                <a:effectLst>
                  <a:outerShdw blurRad="38100" dist="19050" dir="2700000" algn="tl" rotWithShape="0">
                    <a:schemeClr val="dk1">
                      <a:alpha val="40000"/>
                    </a:schemeClr>
                  </a:outerShdw>
                </a:effectLst>
              </a:rPr>
              <a:t>, con </a:t>
            </a:r>
            <a:r>
              <a:rPr lang="en-US" sz="1200" dirty="0" err="1">
                <a:ln w="0"/>
                <a:solidFill>
                  <a:schemeClr val="tx1"/>
                </a:solidFill>
                <a:effectLst>
                  <a:outerShdw blurRad="38100" dist="19050" dir="2700000" algn="tl" rotWithShape="0">
                    <a:schemeClr val="dk1">
                      <a:alpha val="40000"/>
                    </a:schemeClr>
                  </a:outerShdw>
                </a:effectLst>
              </a:rPr>
              <a:t>người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đã</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tiết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kiệm</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được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nhiều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nguyên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liệu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nhiên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liệu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thời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gian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sức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hơn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trong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việc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sản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xuất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vận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chuyển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lưu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hàng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hóa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Chuyên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môn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hóa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tự</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động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hóa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trong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từng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khâu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làm</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tăng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hiệu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năng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trong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sản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xuất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Việc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quản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lý</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cũng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ngày</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một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tiện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dụng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hơn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với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sự</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hỗ</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trợ</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của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nghệ</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máy</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tính</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điện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thoại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thông</a:t>
            </a:r>
            <a:r>
              <a:rPr lang="en-US" sz="1200" dirty="0">
                <a:ln w="0"/>
                <a:solidFill>
                  <a:schemeClr val="tx1"/>
                </a:solidFill>
                <a:effectLst>
                  <a:outerShdw blurRad="38100" dist="19050" dir="2700000" algn="tl" rotWithShape="0">
                    <a:schemeClr val="dk1">
                      <a:alpha val="40000"/>
                    </a:schemeClr>
                  </a:outerShdw>
                </a:effectLst>
              </a:rPr>
              <a:t> minh… </a:t>
            </a:r>
            <a:r>
              <a:rPr lang="en-US" sz="1200" dirty="0" err="1">
                <a:ln w="0"/>
                <a:solidFill>
                  <a:schemeClr val="tx1"/>
                </a:solidFill>
                <a:effectLst>
                  <a:outerShdw blurRad="38100" dist="19050" dir="2700000" algn="tl" rotWithShape="0">
                    <a:schemeClr val="dk1">
                      <a:alpha val="40000"/>
                    </a:schemeClr>
                  </a:outerShdw>
                </a:effectLst>
              </a:rPr>
              <a:t>Một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phần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không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thể</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không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nhắc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đến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các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phần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mềm</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quản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lý</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tiện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ích</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chạy</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các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thiết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bị</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phần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cứng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smtClean="0">
                <a:ln w="0"/>
                <a:solidFill>
                  <a:schemeClr val="tx1"/>
                </a:solidFill>
                <a:effectLst>
                  <a:outerShdw blurRad="38100" dist="19050" dir="2700000" algn="tl" rotWithShape="0">
                    <a:schemeClr val="dk1">
                      <a:alpha val="40000"/>
                    </a:schemeClr>
                  </a:outerShdw>
                </a:effectLst>
              </a:rPr>
              <a:t>trên</a:t>
            </a:r>
            <a:r>
              <a:rPr lang="en-US" sz="1200" dirty="0" smtClean="0">
                <a:ln w="0"/>
                <a:solidFill>
                  <a:schemeClr val="tx1"/>
                </a:solidFill>
                <a:effectLst>
                  <a:outerShdw blurRad="38100" dist="19050" dir="2700000" algn="tl" rotWithShape="0">
                    <a:schemeClr val="dk1">
                      <a:alpha val="40000"/>
                    </a:schemeClr>
                  </a:outerShdw>
                </a:effectLst>
              </a:rPr>
              <a:t>.</a:t>
            </a:r>
          </a:p>
          <a:p>
            <a:pPr algn="l"/>
            <a:endParaRPr lang="en-US" sz="1200" b="1" dirty="0" smtClean="0">
              <a:ln w="6350">
                <a:solidFill>
                  <a:schemeClr val="accent2"/>
                </a:solidFill>
                <a:prstDash val="solid"/>
              </a:ln>
              <a:solidFill>
                <a:schemeClr val="accent2">
                  <a:lumMod val="40000"/>
                  <a:lumOff val="60000"/>
                </a:schemeClr>
              </a:solidFill>
            </a:endParaRPr>
          </a:p>
          <a:p>
            <a:pPr algn="l"/>
            <a:r>
              <a:rPr lang="en-US" sz="1200" dirty="0" err="1">
                <a:ln w="0"/>
                <a:solidFill>
                  <a:schemeClr val="tx1"/>
                </a:solidFill>
                <a:effectLst>
                  <a:outerShdw blurRad="38100" dist="19050" dir="2700000" algn="tl" rotWithShape="0">
                    <a:schemeClr val="dk1">
                      <a:alpha val="40000"/>
                    </a:schemeClr>
                  </a:outerShdw>
                </a:effectLst>
              </a:rPr>
              <a:t>Dựa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trên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yêu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cầu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ngày</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một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cao</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hơn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sâu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hơn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của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các</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cửa</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hàng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siêu</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thị</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chúng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em</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xin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làm</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đề</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tài</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cho</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môn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Phân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tích</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và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thiết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kế</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hệ</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thống</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là</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thiết</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kế</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phần</a:t>
            </a:r>
            <a:r>
              <a:rPr lang="en-US" sz="1200" dirty="0">
                <a:ln w="0"/>
                <a:solidFill>
                  <a:schemeClr val="tx1"/>
                </a:solidFill>
                <a:effectLst>
                  <a:outerShdw blurRad="38100" dist="19050" dir="2700000" algn="tl" rotWithShape="0">
                    <a:schemeClr val="dk1">
                      <a:alpha val="40000"/>
                    </a:schemeClr>
                  </a:outerShdw>
                </a:effectLst>
              </a:rPr>
              <a:t> </a:t>
            </a:r>
            <a:r>
              <a:rPr lang="en-US" sz="1200" dirty="0" err="1">
                <a:ln w="0"/>
                <a:solidFill>
                  <a:schemeClr val="tx1"/>
                </a:solidFill>
                <a:effectLst>
                  <a:outerShdw blurRad="38100" dist="19050" dir="2700000" algn="tl" rotWithShape="0">
                    <a:schemeClr val="dk1">
                      <a:alpha val="40000"/>
                    </a:schemeClr>
                  </a:outerShdw>
                </a:effectLst>
              </a:rPr>
              <a:t>mềm</a:t>
            </a:r>
            <a:r>
              <a:rPr lang="en-US" sz="1200" dirty="0">
                <a:ln w="0"/>
                <a:solidFill>
                  <a:schemeClr val="tx1"/>
                </a:solidFill>
                <a:effectLst>
                  <a:outerShdw blurRad="38100" dist="19050" dir="2700000" algn="tl" rotWithShape="0">
                    <a:schemeClr val="dk1">
                      <a:alpha val="40000"/>
                    </a:schemeClr>
                  </a:outerShdw>
                </a:effectLst>
              </a:rPr>
              <a:t> </a:t>
            </a:r>
            <a:r>
              <a:rPr lang="en-US" sz="1200" b="1" dirty="0"/>
              <a:t>“</a:t>
            </a:r>
            <a:r>
              <a:rPr lang="en-US" sz="1200" b="1" dirty="0" err="1"/>
              <a:t>Quản</a:t>
            </a:r>
            <a:r>
              <a:rPr lang="en-US" sz="1200" b="1" dirty="0"/>
              <a:t> </a:t>
            </a:r>
            <a:r>
              <a:rPr lang="en-US" sz="1200" b="1" dirty="0" err="1"/>
              <a:t>lý</a:t>
            </a:r>
            <a:r>
              <a:rPr lang="en-US" sz="1200" b="1" dirty="0"/>
              <a:t> </a:t>
            </a:r>
            <a:r>
              <a:rPr lang="en-US" sz="1200" b="1" dirty="0" err="1"/>
              <a:t>siêu</a:t>
            </a:r>
            <a:r>
              <a:rPr lang="en-US" sz="1200" b="1" dirty="0"/>
              <a:t> </a:t>
            </a:r>
            <a:r>
              <a:rPr lang="en-US" sz="1200" b="1" dirty="0" err="1"/>
              <a:t>thị</a:t>
            </a:r>
            <a:r>
              <a:rPr lang="en-US" sz="1200" b="1" dirty="0"/>
              <a:t>”.</a:t>
            </a:r>
          </a:p>
          <a:p>
            <a:pPr algn="l"/>
            <a:endParaRPr sz="1200" dirty="0">
              <a:ln w="6350">
                <a:solidFill>
                  <a:schemeClr val="accent2">
                    <a:lumMod val="40000"/>
                    <a:lumOff val="60000"/>
                  </a:schemeClr>
                </a:solidFill>
              </a:ln>
              <a:solidFill>
                <a:schemeClr val="tx1"/>
              </a:solidFill>
            </a:endParaRP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2633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tài</a:t>
            </a:r>
          </a:p>
          <a:p>
            <a:pPr lvl="0" indent="-457200" rtl="0">
              <a:spcBef>
                <a:spcPts val="1200"/>
              </a:spcBef>
              <a:spcAft>
                <a:spcPts val="0"/>
              </a:spcAft>
              <a:buAutoNum type="arabicPeriod"/>
            </a:pPr>
            <a:r>
              <a:rPr lang="en" sz="2000" dirty="0" smtClean="0"/>
              <a:t>Mô tả bài toán</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52591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dirty="0"/>
          </a:p>
          <a:p>
            <a:pPr marL="0" lvl="0" indent="0" algn="ctr" rtl="0">
              <a:spcBef>
                <a:spcPts val="0"/>
              </a:spcBef>
              <a:spcAft>
                <a:spcPts val="0"/>
              </a:spcAft>
              <a:buNone/>
            </a:pPr>
            <a:r>
              <a:rPr lang="en" dirty="0" smtClean="0"/>
              <a:t>Mô tả bài toán</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6144872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1160</Words>
  <Application>Microsoft Office PowerPoint</Application>
  <PresentationFormat>On-screen Show (16:9)</PresentationFormat>
  <Paragraphs>129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Amatic SC</vt:lpstr>
      <vt:lpstr>Arial</vt:lpstr>
      <vt:lpstr>Merriweather</vt:lpstr>
      <vt:lpstr>Nathaniel template</vt:lpstr>
      <vt:lpstr>Báo cáo Phân tích thiết kế hệ thống</vt:lpstr>
      <vt:lpstr>Giới thiệu về nhóm</vt:lpstr>
      <vt:lpstr>Nội dung</vt:lpstr>
      <vt:lpstr>Nội dung</vt:lpstr>
      <vt:lpstr>1. Giới thiệu đề tài</vt:lpstr>
      <vt:lpstr>PowerPoint Presentation</vt:lpstr>
      <vt:lpstr>Nội dung</vt:lpstr>
      <vt:lpstr>Nội dung</vt:lpstr>
      <vt:lpstr>2. Mô tả bài toán</vt:lpstr>
      <vt:lpstr>Nhập hàng từ nhà cung cấp</vt:lpstr>
      <vt:lpstr>PowerPoint Presentation</vt:lpstr>
      <vt:lpstr>Bán hàng tự chọn</vt:lpstr>
      <vt:lpstr>Kiểm kê hàng hóa</vt:lpstr>
      <vt:lpstr>Lập các báo cáo thống kê</vt:lpstr>
      <vt:lpstr>Nội dung</vt:lpstr>
      <vt:lpstr>Nội dung</vt:lpstr>
      <vt:lpstr>3. Phân tích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Nội dung</vt:lpstr>
      <vt:lpstr>4. Demo</vt:lpstr>
      <vt:lpstr>Nội dung</vt:lpstr>
      <vt:lpstr>Nội dung</vt:lpstr>
      <vt:lpstr>5.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thiết kế cơ sở dữ liệu</dc:title>
  <cp:lastModifiedBy>ADMIN</cp:lastModifiedBy>
  <cp:revision>31</cp:revision>
  <dcterms:modified xsi:type="dcterms:W3CDTF">2022-11-29T03:54:49Z</dcterms:modified>
</cp:coreProperties>
</file>