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61"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2FD059-1F7B-8B68-120F-290E2759ED7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37A52BC6-006F-0824-BBBD-B632DB2A01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DF321C9F-16EA-EF9E-927E-A4F0A8EEBED6}"/>
              </a:ext>
            </a:extLst>
          </p:cNvPr>
          <p:cNvSpPr>
            <a:spLocks noGrp="1"/>
          </p:cNvSpPr>
          <p:nvPr>
            <p:ph type="dt" sz="half" idx="10"/>
          </p:nvPr>
        </p:nvSpPr>
        <p:spPr/>
        <p:txBody>
          <a:bodyPr/>
          <a:lstStyle/>
          <a:p>
            <a:fld id="{870ADB1F-8543-4565-B030-EDD4F5377F6C}" type="datetimeFigureOut">
              <a:rPr lang="en-US" smtClean="0"/>
              <a:t>5/3/2024</a:t>
            </a:fld>
            <a:endParaRPr lang="en-US"/>
          </a:p>
        </p:txBody>
      </p:sp>
      <p:sp>
        <p:nvSpPr>
          <p:cNvPr id="5" name="Alt Bilgi Yer Tutucusu 4">
            <a:extLst>
              <a:ext uri="{FF2B5EF4-FFF2-40B4-BE49-F238E27FC236}">
                <a16:creationId xmlns:a16="http://schemas.microsoft.com/office/drawing/2014/main" id="{358B327A-9986-6018-6F0D-E20266BF3480}"/>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3AD7A592-C86E-79F1-8113-4531473BD05D}"/>
              </a:ext>
            </a:extLst>
          </p:cNvPr>
          <p:cNvSpPr>
            <a:spLocks noGrp="1"/>
          </p:cNvSpPr>
          <p:nvPr>
            <p:ph type="sldNum" sz="quarter" idx="12"/>
          </p:nvPr>
        </p:nvSpPr>
        <p:spPr/>
        <p:txBody>
          <a:bodyPr/>
          <a:lstStyle/>
          <a:p>
            <a:fld id="{835FE33D-0756-45E8-9058-ABDD495459ED}" type="slidenum">
              <a:rPr lang="en-US" smtClean="0"/>
              <a:t>‹#›</a:t>
            </a:fld>
            <a:endParaRPr lang="en-US"/>
          </a:p>
        </p:txBody>
      </p:sp>
    </p:spTree>
    <p:extLst>
      <p:ext uri="{BB962C8B-B14F-4D97-AF65-F5344CB8AC3E}">
        <p14:creationId xmlns:p14="http://schemas.microsoft.com/office/powerpoint/2010/main" val="2550395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B36CBD-08FB-21A5-4181-F83F3EDEA887}"/>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43AB9E40-8BE5-D828-6598-303E93C01635}"/>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5F50B55C-557E-8692-7F0F-4F30A62D921A}"/>
              </a:ext>
            </a:extLst>
          </p:cNvPr>
          <p:cNvSpPr>
            <a:spLocks noGrp="1"/>
          </p:cNvSpPr>
          <p:nvPr>
            <p:ph type="dt" sz="half" idx="10"/>
          </p:nvPr>
        </p:nvSpPr>
        <p:spPr/>
        <p:txBody>
          <a:bodyPr/>
          <a:lstStyle/>
          <a:p>
            <a:fld id="{870ADB1F-8543-4565-B030-EDD4F5377F6C}" type="datetimeFigureOut">
              <a:rPr lang="en-US" smtClean="0"/>
              <a:t>5/3/2024</a:t>
            </a:fld>
            <a:endParaRPr lang="en-US"/>
          </a:p>
        </p:txBody>
      </p:sp>
      <p:sp>
        <p:nvSpPr>
          <p:cNvPr id="5" name="Alt Bilgi Yer Tutucusu 4">
            <a:extLst>
              <a:ext uri="{FF2B5EF4-FFF2-40B4-BE49-F238E27FC236}">
                <a16:creationId xmlns:a16="http://schemas.microsoft.com/office/drawing/2014/main" id="{3A8EFFC7-C8B2-4AF7-1347-6D2CC8873B9A}"/>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F1467580-E78F-B5A4-4A39-609F32497520}"/>
              </a:ext>
            </a:extLst>
          </p:cNvPr>
          <p:cNvSpPr>
            <a:spLocks noGrp="1"/>
          </p:cNvSpPr>
          <p:nvPr>
            <p:ph type="sldNum" sz="quarter" idx="12"/>
          </p:nvPr>
        </p:nvSpPr>
        <p:spPr/>
        <p:txBody>
          <a:bodyPr/>
          <a:lstStyle/>
          <a:p>
            <a:fld id="{835FE33D-0756-45E8-9058-ABDD495459ED}" type="slidenum">
              <a:rPr lang="en-US" smtClean="0"/>
              <a:t>‹#›</a:t>
            </a:fld>
            <a:endParaRPr lang="en-US"/>
          </a:p>
        </p:txBody>
      </p:sp>
    </p:spTree>
    <p:extLst>
      <p:ext uri="{BB962C8B-B14F-4D97-AF65-F5344CB8AC3E}">
        <p14:creationId xmlns:p14="http://schemas.microsoft.com/office/powerpoint/2010/main" val="3838753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7651836-DFDF-B43E-49F6-AB8607C602E6}"/>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9CB1F9C5-D961-8C7E-7689-FD56FFB82545}"/>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0F52DBBB-9BD3-AA03-091A-9996393F9F58}"/>
              </a:ext>
            </a:extLst>
          </p:cNvPr>
          <p:cNvSpPr>
            <a:spLocks noGrp="1"/>
          </p:cNvSpPr>
          <p:nvPr>
            <p:ph type="dt" sz="half" idx="10"/>
          </p:nvPr>
        </p:nvSpPr>
        <p:spPr/>
        <p:txBody>
          <a:bodyPr/>
          <a:lstStyle/>
          <a:p>
            <a:fld id="{870ADB1F-8543-4565-B030-EDD4F5377F6C}" type="datetimeFigureOut">
              <a:rPr lang="en-US" smtClean="0"/>
              <a:t>5/3/2024</a:t>
            </a:fld>
            <a:endParaRPr lang="en-US"/>
          </a:p>
        </p:txBody>
      </p:sp>
      <p:sp>
        <p:nvSpPr>
          <p:cNvPr id="5" name="Alt Bilgi Yer Tutucusu 4">
            <a:extLst>
              <a:ext uri="{FF2B5EF4-FFF2-40B4-BE49-F238E27FC236}">
                <a16:creationId xmlns:a16="http://schemas.microsoft.com/office/drawing/2014/main" id="{8BE1AB44-A03E-5903-4F73-BE30DB6FB295}"/>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1E6BE116-20D8-8FEA-C03C-F17EF88282AE}"/>
              </a:ext>
            </a:extLst>
          </p:cNvPr>
          <p:cNvSpPr>
            <a:spLocks noGrp="1"/>
          </p:cNvSpPr>
          <p:nvPr>
            <p:ph type="sldNum" sz="quarter" idx="12"/>
          </p:nvPr>
        </p:nvSpPr>
        <p:spPr/>
        <p:txBody>
          <a:bodyPr/>
          <a:lstStyle/>
          <a:p>
            <a:fld id="{835FE33D-0756-45E8-9058-ABDD495459ED}" type="slidenum">
              <a:rPr lang="en-US" smtClean="0"/>
              <a:t>‹#›</a:t>
            </a:fld>
            <a:endParaRPr lang="en-US"/>
          </a:p>
        </p:txBody>
      </p:sp>
    </p:spTree>
    <p:extLst>
      <p:ext uri="{BB962C8B-B14F-4D97-AF65-F5344CB8AC3E}">
        <p14:creationId xmlns:p14="http://schemas.microsoft.com/office/powerpoint/2010/main" val="742401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89B62E-F403-7F69-E177-DFD729474ED4}"/>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EC485154-DF92-F7AF-98CF-A9777F753EAE}"/>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25A152C0-D9EE-752B-FA73-56DE5AC27724}"/>
              </a:ext>
            </a:extLst>
          </p:cNvPr>
          <p:cNvSpPr>
            <a:spLocks noGrp="1"/>
          </p:cNvSpPr>
          <p:nvPr>
            <p:ph type="dt" sz="half" idx="10"/>
          </p:nvPr>
        </p:nvSpPr>
        <p:spPr/>
        <p:txBody>
          <a:bodyPr/>
          <a:lstStyle/>
          <a:p>
            <a:fld id="{870ADB1F-8543-4565-B030-EDD4F5377F6C}" type="datetimeFigureOut">
              <a:rPr lang="en-US" smtClean="0"/>
              <a:t>5/3/2024</a:t>
            </a:fld>
            <a:endParaRPr lang="en-US"/>
          </a:p>
        </p:txBody>
      </p:sp>
      <p:sp>
        <p:nvSpPr>
          <p:cNvPr id="5" name="Alt Bilgi Yer Tutucusu 4">
            <a:extLst>
              <a:ext uri="{FF2B5EF4-FFF2-40B4-BE49-F238E27FC236}">
                <a16:creationId xmlns:a16="http://schemas.microsoft.com/office/drawing/2014/main" id="{FCC47DC8-E3B0-31C3-55E0-1CABD22FED74}"/>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14C8EFC2-6E02-B60D-9349-376B7479DFC1}"/>
              </a:ext>
            </a:extLst>
          </p:cNvPr>
          <p:cNvSpPr>
            <a:spLocks noGrp="1"/>
          </p:cNvSpPr>
          <p:nvPr>
            <p:ph type="sldNum" sz="quarter" idx="12"/>
          </p:nvPr>
        </p:nvSpPr>
        <p:spPr/>
        <p:txBody>
          <a:bodyPr/>
          <a:lstStyle/>
          <a:p>
            <a:fld id="{835FE33D-0756-45E8-9058-ABDD495459ED}" type="slidenum">
              <a:rPr lang="en-US" smtClean="0"/>
              <a:t>‹#›</a:t>
            </a:fld>
            <a:endParaRPr lang="en-US"/>
          </a:p>
        </p:txBody>
      </p:sp>
    </p:spTree>
    <p:extLst>
      <p:ext uri="{BB962C8B-B14F-4D97-AF65-F5344CB8AC3E}">
        <p14:creationId xmlns:p14="http://schemas.microsoft.com/office/powerpoint/2010/main" val="2769010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EBD6D8-3030-0E73-BC42-954C34EDBDA2}"/>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6F8AF13C-6C45-29DC-3B66-4BCEEEC712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A0F75BFB-7B45-6890-1835-9D9498F80C6B}"/>
              </a:ext>
            </a:extLst>
          </p:cNvPr>
          <p:cNvSpPr>
            <a:spLocks noGrp="1"/>
          </p:cNvSpPr>
          <p:nvPr>
            <p:ph type="dt" sz="half" idx="10"/>
          </p:nvPr>
        </p:nvSpPr>
        <p:spPr/>
        <p:txBody>
          <a:bodyPr/>
          <a:lstStyle/>
          <a:p>
            <a:fld id="{870ADB1F-8543-4565-B030-EDD4F5377F6C}" type="datetimeFigureOut">
              <a:rPr lang="en-US" smtClean="0"/>
              <a:t>5/3/2024</a:t>
            </a:fld>
            <a:endParaRPr lang="en-US"/>
          </a:p>
        </p:txBody>
      </p:sp>
      <p:sp>
        <p:nvSpPr>
          <p:cNvPr id="5" name="Alt Bilgi Yer Tutucusu 4">
            <a:extLst>
              <a:ext uri="{FF2B5EF4-FFF2-40B4-BE49-F238E27FC236}">
                <a16:creationId xmlns:a16="http://schemas.microsoft.com/office/drawing/2014/main" id="{03AD9F74-3472-30DD-D5DF-7717789E373C}"/>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29F2249A-4F98-F176-444E-06E5B689EC14}"/>
              </a:ext>
            </a:extLst>
          </p:cNvPr>
          <p:cNvSpPr>
            <a:spLocks noGrp="1"/>
          </p:cNvSpPr>
          <p:nvPr>
            <p:ph type="sldNum" sz="quarter" idx="12"/>
          </p:nvPr>
        </p:nvSpPr>
        <p:spPr/>
        <p:txBody>
          <a:bodyPr/>
          <a:lstStyle/>
          <a:p>
            <a:fld id="{835FE33D-0756-45E8-9058-ABDD495459ED}" type="slidenum">
              <a:rPr lang="en-US" smtClean="0"/>
              <a:t>‹#›</a:t>
            </a:fld>
            <a:endParaRPr lang="en-US"/>
          </a:p>
        </p:txBody>
      </p:sp>
    </p:spTree>
    <p:extLst>
      <p:ext uri="{BB962C8B-B14F-4D97-AF65-F5344CB8AC3E}">
        <p14:creationId xmlns:p14="http://schemas.microsoft.com/office/powerpoint/2010/main" val="1635025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F466DD-D787-C8D0-A842-3FD313FE568D}"/>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C87B7FDC-FFED-36F6-60BE-A35CD0FAEB9E}"/>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DDBE1241-5EFE-218C-C835-2D037FB87348}"/>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11709CE8-697D-FC73-81F2-5EFB634F886D}"/>
              </a:ext>
            </a:extLst>
          </p:cNvPr>
          <p:cNvSpPr>
            <a:spLocks noGrp="1"/>
          </p:cNvSpPr>
          <p:nvPr>
            <p:ph type="dt" sz="half" idx="10"/>
          </p:nvPr>
        </p:nvSpPr>
        <p:spPr/>
        <p:txBody>
          <a:bodyPr/>
          <a:lstStyle/>
          <a:p>
            <a:fld id="{870ADB1F-8543-4565-B030-EDD4F5377F6C}" type="datetimeFigureOut">
              <a:rPr lang="en-US" smtClean="0"/>
              <a:t>5/3/2024</a:t>
            </a:fld>
            <a:endParaRPr lang="en-US"/>
          </a:p>
        </p:txBody>
      </p:sp>
      <p:sp>
        <p:nvSpPr>
          <p:cNvPr id="6" name="Alt Bilgi Yer Tutucusu 5">
            <a:extLst>
              <a:ext uri="{FF2B5EF4-FFF2-40B4-BE49-F238E27FC236}">
                <a16:creationId xmlns:a16="http://schemas.microsoft.com/office/drawing/2014/main" id="{7C2E7C9B-F2AA-F6E8-9C80-B8E118F6F79B}"/>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F2CB2E18-4C2D-7205-AC69-FAAD7276E0FB}"/>
              </a:ext>
            </a:extLst>
          </p:cNvPr>
          <p:cNvSpPr>
            <a:spLocks noGrp="1"/>
          </p:cNvSpPr>
          <p:nvPr>
            <p:ph type="sldNum" sz="quarter" idx="12"/>
          </p:nvPr>
        </p:nvSpPr>
        <p:spPr/>
        <p:txBody>
          <a:bodyPr/>
          <a:lstStyle/>
          <a:p>
            <a:fld id="{835FE33D-0756-45E8-9058-ABDD495459ED}" type="slidenum">
              <a:rPr lang="en-US" smtClean="0"/>
              <a:t>‹#›</a:t>
            </a:fld>
            <a:endParaRPr lang="en-US"/>
          </a:p>
        </p:txBody>
      </p:sp>
    </p:spTree>
    <p:extLst>
      <p:ext uri="{BB962C8B-B14F-4D97-AF65-F5344CB8AC3E}">
        <p14:creationId xmlns:p14="http://schemas.microsoft.com/office/powerpoint/2010/main" val="4109304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4859DF-42A5-EDD7-821C-1265A768CDC2}"/>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1757E606-0DDC-E791-FCC8-029BA2F468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F02D7991-CA3E-2B39-1802-CDB7B5D50E17}"/>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853E7589-51DF-E513-46F8-45398E4797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9F881961-EA2E-7A6F-3684-FF6FD77538F8}"/>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81BD4AF0-9416-9581-ED5A-036B92200117}"/>
              </a:ext>
            </a:extLst>
          </p:cNvPr>
          <p:cNvSpPr>
            <a:spLocks noGrp="1"/>
          </p:cNvSpPr>
          <p:nvPr>
            <p:ph type="dt" sz="half" idx="10"/>
          </p:nvPr>
        </p:nvSpPr>
        <p:spPr/>
        <p:txBody>
          <a:bodyPr/>
          <a:lstStyle/>
          <a:p>
            <a:fld id="{870ADB1F-8543-4565-B030-EDD4F5377F6C}" type="datetimeFigureOut">
              <a:rPr lang="en-US" smtClean="0"/>
              <a:t>5/3/2024</a:t>
            </a:fld>
            <a:endParaRPr lang="en-US"/>
          </a:p>
        </p:txBody>
      </p:sp>
      <p:sp>
        <p:nvSpPr>
          <p:cNvPr id="8" name="Alt Bilgi Yer Tutucusu 7">
            <a:extLst>
              <a:ext uri="{FF2B5EF4-FFF2-40B4-BE49-F238E27FC236}">
                <a16:creationId xmlns:a16="http://schemas.microsoft.com/office/drawing/2014/main" id="{029D718C-E236-611E-2C5F-EF38AC940AD5}"/>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id="{4D4D97AA-AF2A-D88C-DC55-47B94663EABB}"/>
              </a:ext>
            </a:extLst>
          </p:cNvPr>
          <p:cNvSpPr>
            <a:spLocks noGrp="1"/>
          </p:cNvSpPr>
          <p:nvPr>
            <p:ph type="sldNum" sz="quarter" idx="12"/>
          </p:nvPr>
        </p:nvSpPr>
        <p:spPr/>
        <p:txBody>
          <a:bodyPr/>
          <a:lstStyle/>
          <a:p>
            <a:fld id="{835FE33D-0756-45E8-9058-ABDD495459ED}" type="slidenum">
              <a:rPr lang="en-US" smtClean="0"/>
              <a:t>‹#›</a:t>
            </a:fld>
            <a:endParaRPr lang="en-US"/>
          </a:p>
        </p:txBody>
      </p:sp>
    </p:spTree>
    <p:extLst>
      <p:ext uri="{BB962C8B-B14F-4D97-AF65-F5344CB8AC3E}">
        <p14:creationId xmlns:p14="http://schemas.microsoft.com/office/powerpoint/2010/main" val="405117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F2445E-CAB1-928F-46F2-95AEDC70550C}"/>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9106EF75-3AE2-DF61-68DC-1C3D650F7056}"/>
              </a:ext>
            </a:extLst>
          </p:cNvPr>
          <p:cNvSpPr>
            <a:spLocks noGrp="1"/>
          </p:cNvSpPr>
          <p:nvPr>
            <p:ph type="dt" sz="half" idx="10"/>
          </p:nvPr>
        </p:nvSpPr>
        <p:spPr/>
        <p:txBody>
          <a:bodyPr/>
          <a:lstStyle/>
          <a:p>
            <a:fld id="{870ADB1F-8543-4565-B030-EDD4F5377F6C}" type="datetimeFigureOut">
              <a:rPr lang="en-US" smtClean="0"/>
              <a:t>5/3/2024</a:t>
            </a:fld>
            <a:endParaRPr lang="en-US"/>
          </a:p>
        </p:txBody>
      </p:sp>
      <p:sp>
        <p:nvSpPr>
          <p:cNvPr id="4" name="Alt Bilgi Yer Tutucusu 3">
            <a:extLst>
              <a:ext uri="{FF2B5EF4-FFF2-40B4-BE49-F238E27FC236}">
                <a16:creationId xmlns:a16="http://schemas.microsoft.com/office/drawing/2014/main" id="{C7B774AD-E4A6-CD21-A8B1-E1A3106D4B07}"/>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id="{0D931419-CDE9-072E-597B-AF2A3E6FCAF9}"/>
              </a:ext>
            </a:extLst>
          </p:cNvPr>
          <p:cNvSpPr>
            <a:spLocks noGrp="1"/>
          </p:cNvSpPr>
          <p:nvPr>
            <p:ph type="sldNum" sz="quarter" idx="12"/>
          </p:nvPr>
        </p:nvSpPr>
        <p:spPr/>
        <p:txBody>
          <a:bodyPr/>
          <a:lstStyle/>
          <a:p>
            <a:fld id="{835FE33D-0756-45E8-9058-ABDD495459ED}" type="slidenum">
              <a:rPr lang="en-US" smtClean="0"/>
              <a:t>‹#›</a:t>
            </a:fld>
            <a:endParaRPr lang="en-US"/>
          </a:p>
        </p:txBody>
      </p:sp>
    </p:spTree>
    <p:extLst>
      <p:ext uri="{BB962C8B-B14F-4D97-AF65-F5344CB8AC3E}">
        <p14:creationId xmlns:p14="http://schemas.microsoft.com/office/powerpoint/2010/main" val="3012728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92460BCF-3810-357B-FF45-110168CF623E}"/>
              </a:ext>
            </a:extLst>
          </p:cNvPr>
          <p:cNvSpPr>
            <a:spLocks noGrp="1"/>
          </p:cNvSpPr>
          <p:nvPr>
            <p:ph type="dt" sz="half" idx="10"/>
          </p:nvPr>
        </p:nvSpPr>
        <p:spPr/>
        <p:txBody>
          <a:bodyPr/>
          <a:lstStyle/>
          <a:p>
            <a:fld id="{870ADB1F-8543-4565-B030-EDD4F5377F6C}" type="datetimeFigureOut">
              <a:rPr lang="en-US" smtClean="0"/>
              <a:t>5/3/2024</a:t>
            </a:fld>
            <a:endParaRPr lang="en-US"/>
          </a:p>
        </p:txBody>
      </p:sp>
      <p:sp>
        <p:nvSpPr>
          <p:cNvPr id="3" name="Alt Bilgi Yer Tutucusu 2">
            <a:extLst>
              <a:ext uri="{FF2B5EF4-FFF2-40B4-BE49-F238E27FC236}">
                <a16:creationId xmlns:a16="http://schemas.microsoft.com/office/drawing/2014/main" id="{A5C6350F-7001-0C26-2205-7D386B6E52A4}"/>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id="{AC875238-4026-C557-872E-D045E41D66D3}"/>
              </a:ext>
            </a:extLst>
          </p:cNvPr>
          <p:cNvSpPr>
            <a:spLocks noGrp="1"/>
          </p:cNvSpPr>
          <p:nvPr>
            <p:ph type="sldNum" sz="quarter" idx="12"/>
          </p:nvPr>
        </p:nvSpPr>
        <p:spPr/>
        <p:txBody>
          <a:bodyPr/>
          <a:lstStyle/>
          <a:p>
            <a:fld id="{835FE33D-0756-45E8-9058-ABDD495459ED}" type="slidenum">
              <a:rPr lang="en-US" smtClean="0"/>
              <a:t>‹#›</a:t>
            </a:fld>
            <a:endParaRPr lang="en-US"/>
          </a:p>
        </p:txBody>
      </p:sp>
    </p:spTree>
    <p:extLst>
      <p:ext uri="{BB962C8B-B14F-4D97-AF65-F5344CB8AC3E}">
        <p14:creationId xmlns:p14="http://schemas.microsoft.com/office/powerpoint/2010/main" val="447088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776062-F18E-4E2A-6071-7245D4D6EBE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151FAC24-FFC0-2DF2-8349-7CE77D784A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B3FA0A0A-53D8-A9DF-442D-7E92F7074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3E59E06-1DCF-59D8-121A-C5CF309EA4FC}"/>
              </a:ext>
            </a:extLst>
          </p:cNvPr>
          <p:cNvSpPr>
            <a:spLocks noGrp="1"/>
          </p:cNvSpPr>
          <p:nvPr>
            <p:ph type="dt" sz="half" idx="10"/>
          </p:nvPr>
        </p:nvSpPr>
        <p:spPr/>
        <p:txBody>
          <a:bodyPr/>
          <a:lstStyle/>
          <a:p>
            <a:fld id="{870ADB1F-8543-4565-B030-EDD4F5377F6C}" type="datetimeFigureOut">
              <a:rPr lang="en-US" smtClean="0"/>
              <a:t>5/3/2024</a:t>
            </a:fld>
            <a:endParaRPr lang="en-US"/>
          </a:p>
        </p:txBody>
      </p:sp>
      <p:sp>
        <p:nvSpPr>
          <p:cNvPr id="6" name="Alt Bilgi Yer Tutucusu 5">
            <a:extLst>
              <a:ext uri="{FF2B5EF4-FFF2-40B4-BE49-F238E27FC236}">
                <a16:creationId xmlns:a16="http://schemas.microsoft.com/office/drawing/2014/main" id="{6C10F234-1EB1-1723-BE24-C003DFD20C8B}"/>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AE664361-85F4-D70C-230C-28B44A881C4E}"/>
              </a:ext>
            </a:extLst>
          </p:cNvPr>
          <p:cNvSpPr>
            <a:spLocks noGrp="1"/>
          </p:cNvSpPr>
          <p:nvPr>
            <p:ph type="sldNum" sz="quarter" idx="12"/>
          </p:nvPr>
        </p:nvSpPr>
        <p:spPr/>
        <p:txBody>
          <a:bodyPr/>
          <a:lstStyle/>
          <a:p>
            <a:fld id="{835FE33D-0756-45E8-9058-ABDD495459ED}" type="slidenum">
              <a:rPr lang="en-US" smtClean="0"/>
              <a:t>‹#›</a:t>
            </a:fld>
            <a:endParaRPr lang="en-US"/>
          </a:p>
        </p:txBody>
      </p:sp>
    </p:spTree>
    <p:extLst>
      <p:ext uri="{BB962C8B-B14F-4D97-AF65-F5344CB8AC3E}">
        <p14:creationId xmlns:p14="http://schemas.microsoft.com/office/powerpoint/2010/main" val="34988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068EBF-D96A-845E-41BA-0912EB28262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6D914E22-DD50-94A9-F10B-9E3A6F7A1F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a:extLst>
              <a:ext uri="{FF2B5EF4-FFF2-40B4-BE49-F238E27FC236}">
                <a16:creationId xmlns:a16="http://schemas.microsoft.com/office/drawing/2014/main" id="{3D9FA1BE-0CE3-3C4B-1793-487121411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63E1CE1-BCD4-7C4B-7819-16F6BD940931}"/>
              </a:ext>
            </a:extLst>
          </p:cNvPr>
          <p:cNvSpPr>
            <a:spLocks noGrp="1"/>
          </p:cNvSpPr>
          <p:nvPr>
            <p:ph type="dt" sz="half" idx="10"/>
          </p:nvPr>
        </p:nvSpPr>
        <p:spPr/>
        <p:txBody>
          <a:bodyPr/>
          <a:lstStyle/>
          <a:p>
            <a:fld id="{870ADB1F-8543-4565-B030-EDD4F5377F6C}" type="datetimeFigureOut">
              <a:rPr lang="en-US" smtClean="0"/>
              <a:t>5/3/2024</a:t>
            </a:fld>
            <a:endParaRPr lang="en-US"/>
          </a:p>
        </p:txBody>
      </p:sp>
      <p:sp>
        <p:nvSpPr>
          <p:cNvPr id="6" name="Alt Bilgi Yer Tutucusu 5">
            <a:extLst>
              <a:ext uri="{FF2B5EF4-FFF2-40B4-BE49-F238E27FC236}">
                <a16:creationId xmlns:a16="http://schemas.microsoft.com/office/drawing/2014/main" id="{F8BDBC03-5E93-71A1-6F69-731C9F338652}"/>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4117B547-B6F1-4E91-50B4-B83EF00640A1}"/>
              </a:ext>
            </a:extLst>
          </p:cNvPr>
          <p:cNvSpPr>
            <a:spLocks noGrp="1"/>
          </p:cNvSpPr>
          <p:nvPr>
            <p:ph type="sldNum" sz="quarter" idx="12"/>
          </p:nvPr>
        </p:nvSpPr>
        <p:spPr/>
        <p:txBody>
          <a:bodyPr/>
          <a:lstStyle/>
          <a:p>
            <a:fld id="{835FE33D-0756-45E8-9058-ABDD495459ED}" type="slidenum">
              <a:rPr lang="en-US" smtClean="0"/>
              <a:t>‹#›</a:t>
            </a:fld>
            <a:endParaRPr lang="en-US"/>
          </a:p>
        </p:txBody>
      </p:sp>
    </p:spTree>
    <p:extLst>
      <p:ext uri="{BB962C8B-B14F-4D97-AF65-F5344CB8AC3E}">
        <p14:creationId xmlns:p14="http://schemas.microsoft.com/office/powerpoint/2010/main" val="2863955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AC34C9E-CBED-EBB6-88EA-32B7A37967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9FC3A4A0-42BF-EB66-CF22-C19E7843BB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CA042CCE-C307-5C55-22F1-6A70E7C6DA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0ADB1F-8543-4565-B030-EDD4F5377F6C}" type="datetimeFigureOut">
              <a:rPr lang="en-US" smtClean="0"/>
              <a:t>5/3/2024</a:t>
            </a:fld>
            <a:endParaRPr lang="en-US"/>
          </a:p>
        </p:txBody>
      </p:sp>
      <p:sp>
        <p:nvSpPr>
          <p:cNvPr id="5" name="Alt Bilgi Yer Tutucusu 4">
            <a:extLst>
              <a:ext uri="{FF2B5EF4-FFF2-40B4-BE49-F238E27FC236}">
                <a16:creationId xmlns:a16="http://schemas.microsoft.com/office/drawing/2014/main" id="{68E7C568-C63F-E7A8-8203-28D14BB2B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a:extLst>
              <a:ext uri="{FF2B5EF4-FFF2-40B4-BE49-F238E27FC236}">
                <a16:creationId xmlns:a16="http://schemas.microsoft.com/office/drawing/2014/main" id="{87726E67-F4F1-1FB6-7501-5ADA68C355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5FE33D-0756-45E8-9058-ABDD495459ED}" type="slidenum">
              <a:rPr lang="en-US" smtClean="0"/>
              <a:t>‹#›</a:t>
            </a:fld>
            <a:endParaRPr lang="en-US"/>
          </a:p>
        </p:txBody>
      </p:sp>
    </p:spTree>
    <p:extLst>
      <p:ext uri="{BB962C8B-B14F-4D97-AF65-F5344CB8AC3E}">
        <p14:creationId xmlns:p14="http://schemas.microsoft.com/office/powerpoint/2010/main" val="2857388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javatpoint.com/what-is-the-process-in-operating-system" TargetMode="External"/><Relationship Id="rId13" Type="http://schemas.openxmlformats.org/officeDocument/2006/relationships/hyperlink" Target="https://www.javatpoint.com/threads-in-operating-system" TargetMode="External"/><Relationship Id="rId18" Type="http://schemas.openxmlformats.org/officeDocument/2006/relationships/hyperlink" Target="https://www.developer.com/java/java-virtual-machine/" TargetMode="External"/><Relationship Id="rId3" Type="http://schemas.openxmlformats.org/officeDocument/2006/relationships/hyperlink" Target="https://www.javatpoint.com/operating-system" TargetMode="External"/><Relationship Id="rId21" Type="http://schemas.openxmlformats.org/officeDocument/2006/relationships/hyperlink" Target="https://medium.com/@RamLakshmanan/java-virtual-threads-easy-introduction-44d96b8270f8" TargetMode="External"/><Relationship Id="rId7" Type="http://schemas.openxmlformats.org/officeDocument/2006/relationships/hyperlink" Target="https://www.tutorialspoint.com/operating_system/os_processes.htm" TargetMode="External"/><Relationship Id="rId12" Type="http://schemas.openxmlformats.org/officeDocument/2006/relationships/hyperlink" Target="https://www.geeksforgeeks.org/thread-in-operating-system/" TargetMode="External"/><Relationship Id="rId17" Type="http://schemas.openxmlformats.org/officeDocument/2006/relationships/hyperlink" Target="https://www.lenovo.com/us/en/glossary/jvm/?orgRef=https%253A%252F%252Fwww.google.com%252F" TargetMode="External"/><Relationship Id="rId2" Type="http://schemas.openxmlformats.org/officeDocument/2006/relationships/hyperlink" Target="https://www.geeksforgeeks.org/what-is-an-operating-system/" TargetMode="External"/><Relationship Id="rId16" Type="http://schemas.openxmlformats.org/officeDocument/2006/relationships/hyperlink" Target="https://www.geeksforgeeks.org/jvm-works-jvm-architecture/" TargetMode="External"/><Relationship Id="rId20" Type="http://schemas.openxmlformats.org/officeDocument/2006/relationships/hyperlink" Target="https://www.infoworld.com/article/3678148/intro-to-virtual-threads-a-new-approach-to-java-concurrency.html" TargetMode="External"/><Relationship Id="rId1" Type="http://schemas.openxmlformats.org/officeDocument/2006/relationships/slideLayout" Target="../slideLayouts/slideLayout2.xml"/><Relationship Id="rId6" Type="http://schemas.openxmlformats.org/officeDocument/2006/relationships/hyperlink" Target="https://superuser.com/questions/447048/are-drivers-part-of-the-operating-systems" TargetMode="External"/><Relationship Id="rId11" Type="http://schemas.openxmlformats.org/officeDocument/2006/relationships/hyperlink" Target="https://byjus.com/gate/what-is-thread-in-operating-system-notes/#:~:text=Benefits%20of%20Threads-,What%20is%20Thread%20in%20Operating%20Systems%3F,process%20can%20have%20several%20threads" TargetMode="External"/><Relationship Id="rId24" Type="http://schemas.openxmlformats.org/officeDocument/2006/relationships/hyperlink" Target="https://bell-sw.com/blog/a-guide-to-using-virtual-threads-with-spring-boot/" TargetMode="External"/><Relationship Id="rId5" Type="http://schemas.openxmlformats.org/officeDocument/2006/relationships/hyperlink" Target="https://www.spiceworks.com/tech/devops/articles/what-is-device-driver/#:~:text=Device%20drivers%20operate%20inside%20the,for%20which%20they%20were%20developed" TargetMode="External"/><Relationship Id="rId15" Type="http://schemas.openxmlformats.org/officeDocument/2006/relationships/hyperlink" Target="https://www.javatpoint.com/jvm-java-virtual-machine" TargetMode="External"/><Relationship Id="rId23" Type="http://schemas.openxmlformats.org/officeDocument/2006/relationships/hyperlink" Target="https://medium.com/codex/java-virtual-threads-9fad6c362890" TargetMode="External"/><Relationship Id="rId10" Type="http://schemas.openxmlformats.org/officeDocument/2006/relationships/hyperlink" Target="https://byjus.com/gate/process-in-operating-system-notes/" TargetMode="External"/><Relationship Id="rId19" Type="http://schemas.openxmlformats.org/officeDocument/2006/relationships/hyperlink" Target="https://www.guru99.com/java-virtual-machine-jvm.html" TargetMode="External"/><Relationship Id="rId4" Type="http://schemas.openxmlformats.org/officeDocument/2006/relationships/hyperlink" Target="https://www.tutorialspoint.com/operating_system/os_overview.htm" TargetMode="External"/><Relationship Id="rId9" Type="http://schemas.openxmlformats.org/officeDocument/2006/relationships/hyperlink" Target="https://www.geeksforgeeks.org/introduction-of-process-management/" TargetMode="External"/><Relationship Id="rId14" Type="http://schemas.openxmlformats.org/officeDocument/2006/relationships/hyperlink" Target="https://www.cs.uic.edu/~jbell/CourseNotes/OperatingSystems/4_Threads.html" TargetMode="External"/><Relationship Id="rId22" Type="http://schemas.openxmlformats.org/officeDocument/2006/relationships/hyperlink" Target="https://www.baeldung.com/java-virtual-thread-vs-thread"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www.linkedin.com/in/burakyesild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B86C14-4615-0F68-034D-E67D79A5CB11}"/>
              </a:ext>
            </a:extLst>
          </p:cNvPr>
          <p:cNvSpPr>
            <a:spLocks noGrp="1"/>
          </p:cNvSpPr>
          <p:nvPr>
            <p:ph type="ctrTitle"/>
          </p:nvPr>
        </p:nvSpPr>
        <p:spPr/>
        <p:txBody>
          <a:bodyPr/>
          <a:lstStyle/>
          <a:p>
            <a:r>
              <a:rPr lang="en-US" dirty="0"/>
              <a:t>Java Virtual Threads</a:t>
            </a:r>
          </a:p>
        </p:txBody>
      </p:sp>
      <p:sp>
        <p:nvSpPr>
          <p:cNvPr id="3" name="Alt Başlık 2">
            <a:extLst>
              <a:ext uri="{FF2B5EF4-FFF2-40B4-BE49-F238E27FC236}">
                <a16:creationId xmlns:a16="http://schemas.microsoft.com/office/drawing/2014/main" id="{E11B6AD5-84BF-135E-0FB9-953631280B8F}"/>
              </a:ext>
            </a:extLst>
          </p:cNvPr>
          <p:cNvSpPr>
            <a:spLocks noGrp="1"/>
          </p:cNvSpPr>
          <p:nvPr>
            <p:ph type="subTitle" idx="1"/>
          </p:nvPr>
        </p:nvSpPr>
        <p:spPr/>
        <p:txBody>
          <a:bodyPr/>
          <a:lstStyle/>
          <a:p>
            <a:r>
              <a:rPr lang="en-US" dirty="0"/>
              <a:t>A new feature introduced with Java 19</a:t>
            </a:r>
          </a:p>
        </p:txBody>
      </p:sp>
    </p:spTree>
    <p:extLst>
      <p:ext uri="{BB962C8B-B14F-4D97-AF65-F5344CB8AC3E}">
        <p14:creationId xmlns:p14="http://schemas.microsoft.com/office/powerpoint/2010/main" val="3308157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FC70F0-D9F9-1AA9-C5E2-A1ADB930CA0F}"/>
              </a:ext>
            </a:extLst>
          </p:cNvPr>
          <p:cNvSpPr>
            <a:spLocks noGrp="1"/>
          </p:cNvSpPr>
          <p:nvPr>
            <p:ph type="title"/>
          </p:nvPr>
        </p:nvSpPr>
        <p:spPr/>
        <p:txBody>
          <a:bodyPr/>
          <a:lstStyle/>
          <a:p>
            <a:pPr algn="ctr"/>
            <a:r>
              <a:rPr lang="en-US" dirty="0"/>
              <a:t>What is Thread?</a:t>
            </a:r>
          </a:p>
        </p:txBody>
      </p:sp>
      <p:sp>
        <p:nvSpPr>
          <p:cNvPr id="3" name="İçerik Yer Tutucusu 2">
            <a:extLst>
              <a:ext uri="{FF2B5EF4-FFF2-40B4-BE49-F238E27FC236}">
                <a16:creationId xmlns:a16="http://schemas.microsoft.com/office/drawing/2014/main" id="{76656440-A9DA-A345-3634-AFED6D5CF743}"/>
              </a:ext>
            </a:extLst>
          </p:cNvPr>
          <p:cNvSpPr>
            <a:spLocks noGrp="1"/>
          </p:cNvSpPr>
          <p:nvPr>
            <p:ph idx="1"/>
          </p:nvPr>
        </p:nvSpPr>
        <p:spPr/>
        <p:txBody>
          <a:bodyPr>
            <a:normAutofit lnSpcReduction="10000"/>
          </a:bodyPr>
          <a:lstStyle/>
          <a:p>
            <a:endParaRPr lang="en-US" dirty="0"/>
          </a:p>
          <a:p>
            <a:r>
              <a:rPr lang="en-US" dirty="0"/>
              <a:t>A thread is a single sequential flow of execution within a process. It is often referred to as a lightweight process because it shares resources such as memory and files with other threads within the same process. A process can have multiple threads, and threads within a process can run concurrently, either in parallel or sequentially.</a:t>
            </a:r>
          </a:p>
          <a:p>
            <a:endParaRPr lang="en-US" dirty="0"/>
          </a:p>
          <a:p>
            <a:r>
              <a:rPr lang="en-US" dirty="0"/>
              <a:t>Threads share the same memory space within a process, allowing them to access and modify the same data. This shared memory makes communication between threads easier but also requires careful synchronization to avoid data corruption or race conditions.</a:t>
            </a:r>
          </a:p>
        </p:txBody>
      </p:sp>
    </p:spTree>
    <p:extLst>
      <p:ext uri="{BB962C8B-B14F-4D97-AF65-F5344CB8AC3E}">
        <p14:creationId xmlns:p14="http://schemas.microsoft.com/office/powerpoint/2010/main" val="989133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C2A86E-8261-DFFA-95C8-60CE925F7868}"/>
              </a:ext>
            </a:extLst>
          </p:cNvPr>
          <p:cNvSpPr>
            <a:spLocks noGrp="1"/>
          </p:cNvSpPr>
          <p:nvPr>
            <p:ph type="title"/>
          </p:nvPr>
        </p:nvSpPr>
        <p:spPr/>
        <p:txBody>
          <a:bodyPr/>
          <a:lstStyle/>
          <a:p>
            <a:pPr algn="ctr"/>
            <a:r>
              <a:rPr lang="en-US" dirty="0"/>
              <a:t>How is a thread viewed in relation to a process?</a:t>
            </a:r>
          </a:p>
        </p:txBody>
      </p:sp>
      <p:pic>
        <p:nvPicPr>
          <p:cNvPr id="4" name="İçerik Yer Tutucusu 3">
            <a:extLst>
              <a:ext uri="{FF2B5EF4-FFF2-40B4-BE49-F238E27FC236}">
                <a16:creationId xmlns:a16="http://schemas.microsoft.com/office/drawing/2014/main" id="{2944D3B6-A089-B37E-BDC4-40E327C58A40}"/>
              </a:ext>
            </a:extLst>
          </p:cNvPr>
          <p:cNvPicPr>
            <a:picLocks noGrp="1" noChangeAspect="1"/>
          </p:cNvPicPr>
          <p:nvPr>
            <p:ph idx="1"/>
          </p:nvPr>
        </p:nvPicPr>
        <p:blipFill>
          <a:blip r:embed="rId2"/>
          <a:stretch>
            <a:fillRect/>
          </a:stretch>
        </p:blipFill>
        <p:spPr>
          <a:xfrm>
            <a:off x="2743200" y="1690688"/>
            <a:ext cx="6705600" cy="3867150"/>
          </a:xfrm>
          <a:prstGeom prst="rect">
            <a:avLst/>
          </a:prstGeom>
        </p:spPr>
      </p:pic>
    </p:spTree>
    <p:extLst>
      <p:ext uri="{BB962C8B-B14F-4D97-AF65-F5344CB8AC3E}">
        <p14:creationId xmlns:p14="http://schemas.microsoft.com/office/powerpoint/2010/main" val="3196746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77DA9E-022D-98AB-F6D3-4606E30FFCBB}"/>
              </a:ext>
            </a:extLst>
          </p:cNvPr>
          <p:cNvSpPr>
            <a:spLocks noGrp="1"/>
          </p:cNvSpPr>
          <p:nvPr>
            <p:ph type="title"/>
          </p:nvPr>
        </p:nvSpPr>
        <p:spPr/>
        <p:txBody>
          <a:bodyPr/>
          <a:lstStyle/>
          <a:p>
            <a:pPr algn="ctr"/>
            <a:r>
              <a:rPr lang="en-US" dirty="0"/>
              <a:t>What is Java Virtual Machine (JVM)</a:t>
            </a:r>
          </a:p>
        </p:txBody>
      </p:sp>
      <p:sp>
        <p:nvSpPr>
          <p:cNvPr id="3" name="İçerik Yer Tutucusu 2">
            <a:extLst>
              <a:ext uri="{FF2B5EF4-FFF2-40B4-BE49-F238E27FC236}">
                <a16:creationId xmlns:a16="http://schemas.microsoft.com/office/drawing/2014/main" id="{E8B50AAC-FC38-6713-7241-B1436CA4A191}"/>
              </a:ext>
            </a:extLst>
          </p:cNvPr>
          <p:cNvSpPr>
            <a:spLocks noGrp="1"/>
          </p:cNvSpPr>
          <p:nvPr>
            <p:ph idx="1"/>
          </p:nvPr>
        </p:nvSpPr>
        <p:spPr/>
        <p:txBody>
          <a:bodyPr>
            <a:normAutofit fontScale="77500" lnSpcReduction="20000"/>
          </a:bodyPr>
          <a:lstStyle/>
          <a:p>
            <a:r>
              <a:rPr lang="en-US" dirty="0"/>
              <a:t>The JVM (Java Virtual Machine) is a program running on an operating system (OS). The JVM architecture is developed to enable platform independence for running Java programs. Java bytecode, compiled from Java source code, is executed by the JVM, abstracting away the differences between various operating systems. Unlike C code, which compiles to machine code specific to each platform, Java bytecode remains consistent across platforms.</a:t>
            </a:r>
          </a:p>
          <a:p>
            <a:endParaRPr lang="en-US" dirty="0"/>
          </a:p>
          <a:p>
            <a:r>
              <a:rPr lang="en-US" dirty="0"/>
              <a:t>In contrast to languages like C and C++, where the compiler produces machine code directly executable by the CPU, Java relies on the JVM to execute bytecode. The JVM handles memory management, process control, and other system-level tasks, shielding the Java program from the underlying hardware and OS specifics.</a:t>
            </a:r>
          </a:p>
          <a:p>
            <a:endParaRPr lang="en-US" dirty="0"/>
          </a:p>
          <a:p>
            <a:r>
              <a:rPr lang="en-US" dirty="0"/>
              <a:t>Regarding thread management, the JVM employs a thread pool to efficiently manage threads. This approach minimizes the overhead associated with reaching the kernel and performing context switches.</a:t>
            </a:r>
          </a:p>
        </p:txBody>
      </p:sp>
    </p:spTree>
    <p:extLst>
      <p:ext uri="{BB962C8B-B14F-4D97-AF65-F5344CB8AC3E}">
        <p14:creationId xmlns:p14="http://schemas.microsoft.com/office/powerpoint/2010/main" val="2248335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888C71-1248-51F7-46CA-0BDB6EDDB49F}"/>
              </a:ext>
            </a:extLst>
          </p:cNvPr>
          <p:cNvSpPr>
            <a:spLocks noGrp="1"/>
          </p:cNvSpPr>
          <p:nvPr>
            <p:ph type="title"/>
          </p:nvPr>
        </p:nvSpPr>
        <p:spPr/>
        <p:txBody>
          <a:bodyPr/>
          <a:lstStyle/>
          <a:p>
            <a:pPr algn="ctr"/>
            <a:r>
              <a:rPr lang="en-US" dirty="0"/>
              <a:t>The lifecycle of Java code differs from that of C code.</a:t>
            </a:r>
          </a:p>
        </p:txBody>
      </p:sp>
      <p:pic>
        <p:nvPicPr>
          <p:cNvPr id="4" name="İçerik Yer Tutucusu 3">
            <a:extLst>
              <a:ext uri="{FF2B5EF4-FFF2-40B4-BE49-F238E27FC236}">
                <a16:creationId xmlns:a16="http://schemas.microsoft.com/office/drawing/2014/main" id="{686137B7-27BB-AE36-1B18-495E620792F9}"/>
              </a:ext>
            </a:extLst>
          </p:cNvPr>
          <p:cNvPicPr>
            <a:picLocks noGrp="1" noChangeAspect="1"/>
          </p:cNvPicPr>
          <p:nvPr>
            <p:ph idx="1"/>
          </p:nvPr>
        </p:nvPicPr>
        <p:blipFill>
          <a:blip r:embed="rId2"/>
          <a:stretch>
            <a:fillRect/>
          </a:stretch>
        </p:blipFill>
        <p:spPr>
          <a:xfrm>
            <a:off x="3379722" y="1690688"/>
            <a:ext cx="5432555" cy="4088930"/>
          </a:xfrm>
          <a:prstGeom prst="rect">
            <a:avLst/>
          </a:prstGeom>
        </p:spPr>
      </p:pic>
    </p:spTree>
    <p:extLst>
      <p:ext uri="{BB962C8B-B14F-4D97-AF65-F5344CB8AC3E}">
        <p14:creationId xmlns:p14="http://schemas.microsoft.com/office/powerpoint/2010/main" val="2785324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903F46-23E3-45CE-7D95-CE2F4154522B}"/>
              </a:ext>
            </a:extLst>
          </p:cNvPr>
          <p:cNvSpPr>
            <a:spLocks noGrp="1"/>
          </p:cNvSpPr>
          <p:nvPr>
            <p:ph type="title"/>
          </p:nvPr>
        </p:nvSpPr>
        <p:spPr/>
        <p:txBody>
          <a:bodyPr/>
          <a:lstStyle/>
          <a:p>
            <a:pPr algn="ctr"/>
            <a:r>
              <a:rPr lang="en-US" dirty="0"/>
              <a:t>Why does Java need Virtual Threads?</a:t>
            </a:r>
          </a:p>
        </p:txBody>
      </p:sp>
      <p:sp>
        <p:nvSpPr>
          <p:cNvPr id="3" name="İçerik Yer Tutucusu 2">
            <a:extLst>
              <a:ext uri="{FF2B5EF4-FFF2-40B4-BE49-F238E27FC236}">
                <a16:creationId xmlns:a16="http://schemas.microsoft.com/office/drawing/2014/main" id="{80B832D8-BEED-C6DD-EF47-3A78D1F48DD9}"/>
              </a:ext>
            </a:extLst>
          </p:cNvPr>
          <p:cNvSpPr>
            <a:spLocks noGrp="1"/>
          </p:cNvSpPr>
          <p:nvPr>
            <p:ph idx="1"/>
          </p:nvPr>
        </p:nvSpPr>
        <p:spPr/>
        <p:txBody>
          <a:bodyPr/>
          <a:lstStyle/>
          <a:p>
            <a:r>
              <a:rPr lang="en-US" dirty="0"/>
              <a:t>So far, we've briefly explained what a thread is and how it works in Java. In Java, there's a thread pool at the JVM level, and these threads are managed directly by the OS at the kernel level. Creating new threads comes with a runtime cost. To mitigate this, the JVM maintains a thread pool. However, there are occasions when the available threads are insufficient.</a:t>
            </a:r>
          </a:p>
          <a:p>
            <a:endParaRPr lang="en-US" dirty="0"/>
          </a:p>
          <a:p>
            <a:r>
              <a:rPr lang="en-US" dirty="0"/>
              <a:t>Virtual threads, managed and scheduled by the JVM, address this issue. Unlike traditional threads, virtual threads do not incur system calls.</a:t>
            </a:r>
          </a:p>
        </p:txBody>
      </p:sp>
    </p:spTree>
    <p:extLst>
      <p:ext uri="{BB962C8B-B14F-4D97-AF65-F5344CB8AC3E}">
        <p14:creationId xmlns:p14="http://schemas.microsoft.com/office/powerpoint/2010/main" val="2981789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EDECC6-EC1D-2700-F3EB-3E2D56EA65E3}"/>
              </a:ext>
            </a:extLst>
          </p:cNvPr>
          <p:cNvSpPr>
            <a:spLocks noGrp="1"/>
          </p:cNvSpPr>
          <p:nvPr>
            <p:ph type="title"/>
          </p:nvPr>
        </p:nvSpPr>
        <p:spPr/>
        <p:txBody>
          <a:bodyPr/>
          <a:lstStyle/>
          <a:p>
            <a:pPr algn="ctr"/>
            <a:r>
              <a:rPr lang="en-US" dirty="0"/>
              <a:t>Pros and Cons</a:t>
            </a:r>
          </a:p>
        </p:txBody>
      </p:sp>
      <p:sp>
        <p:nvSpPr>
          <p:cNvPr id="3" name="İçerik Yer Tutucusu 2">
            <a:extLst>
              <a:ext uri="{FF2B5EF4-FFF2-40B4-BE49-F238E27FC236}">
                <a16:creationId xmlns:a16="http://schemas.microsoft.com/office/drawing/2014/main" id="{A5867D98-BAF2-0ED4-D879-98870596148C}"/>
              </a:ext>
            </a:extLst>
          </p:cNvPr>
          <p:cNvSpPr>
            <a:spLocks noGrp="1"/>
          </p:cNvSpPr>
          <p:nvPr>
            <p:ph idx="1"/>
          </p:nvPr>
        </p:nvSpPr>
        <p:spPr/>
        <p:txBody>
          <a:bodyPr/>
          <a:lstStyle/>
          <a:p>
            <a:pPr>
              <a:buFont typeface="Wingdings" panose="05000000000000000000" pitchFamily="2" charset="2"/>
              <a:buChar char="ü"/>
            </a:pPr>
            <a:r>
              <a:rPr lang="en-US" dirty="0"/>
              <a:t>Enhances application accessibility.</a:t>
            </a:r>
          </a:p>
          <a:p>
            <a:pPr>
              <a:buFont typeface="Wingdings" panose="05000000000000000000" pitchFamily="2" charset="2"/>
              <a:buChar char="ü"/>
            </a:pPr>
            <a:r>
              <a:rPr lang="en-US" dirty="0"/>
              <a:t>Mitigates </a:t>
            </a:r>
            <a:r>
              <a:rPr lang="en-US" dirty="0" err="1"/>
              <a:t>OutOfMemoryError</a:t>
            </a:r>
            <a:r>
              <a:rPr lang="en-US" dirty="0"/>
              <a:t> occurrences.</a:t>
            </a:r>
          </a:p>
          <a:p>
            <a:pPr>
              <a:buFont typeface="Wingdings" panose="05000000000000000000" pitchFamily="2" charset="2"/>
              <a:buChar char="ü"/>
            </a:pPr>
            <a:r>
              <a:rPr lang="en-US" dirty="0"/>
              <a:t>Decreases application memory consumption.</a:t>
            </a:r>
          </a:p>
          <a:p>
            <a:pPr>
              <a:buFont typeface="Wingdings" panose="05000000000000000000" pitchFamily="2" charset="2"/>
              <a:buChar char="ü"/>
            </a:pPr>
            <a:r>
              <a:rPr lang="en-US" dirty="0"/>
              <a:t>Eliminates the need for system calls for allocation and context switching.</a:t>
            </a:r>
          </a:p>
          <a:p>
            <a:pPr>
              <a:buFont typeface="Wingdings" panose="05000000000000000000" pitchFamily="2" charset="2"/>
              <a:buChar char="ü"/>
            </a:pPr>
            <a:r>
              <a:rPr lang="en-US" dirty="0"/>
              <a:t>Eliminates the necessity for a thread pool.</a:t>
            </a:r>
          </a:p>
          <a:p>
            <a:pPr>
              <a:buFont typeface="Wingdings" panose="05000000000000000000" pitchFamily="2" charset="2"/>
              <a:buChar char="ü"/>
            </a:pPr>
            <a:r>
              <a:rPr lang="en-US" dirty="0"/>
              <a:t>Offers inexpensive start/stop operations.</a:t>
            </a:r>
          </a:p>
          <a:p>
            <a:pPr>
              <a:buFont typeface="Courier New" panose="02070309020205020404" pitchFamily="49" charset="0"/>
              <a:buChar char="o"/>
            </a:pPr>
            <a:r>
              <a:rPr lang="en-US" dirty="0"/>
              <a:t>May face limitations in mathematical computing scenarios due to potential resource insufficiency.</a:t>
            </a:r>
          </a:p>
          <a:p>
            <a:endParaRPr lang="en-US" dirty="0"/>
          </a:p>
        </p:txBody>
      </p:sp>
    </p:spTree>
    <p:extLst>
      <p:ext uri="{BB962C8B-B14F-4D97-AF65-F5344CB8AC3E}">
        <p14:creationId xmlns:p14="http://schemas.microsoft.com/office/powerpoint/2010/main" val="1001595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6577CE-6DD2-BF72-E0AE-409D779FEE40}"/>
              </a:ext>
            </a:extLst>
          </p:cNvPr>
          <p:cNvSpPr>
            <a:spLocks noGrp="1"/>
          </p:cNvSpPr>
          <p:nvPr>
            <p:ph type="title"/>
          </p:nvPr>
        </p:nvSpPr>
        <p:spPr/>
        <p:txBody>
          <a:bodyPr/>
          <a:lstStyle/>
          <a:p>
            <a:pPr algn="ctr"/>
            <a:r>
              <a:rPr lang="en-US" dirty="0"/>
              <a:t>Java Virtual Thread Architecture</a:t>
            </a:r>
          </a:p>
        </p:txBody>
      </p:sp>
      <p:pic>
        <p:nvPicPr>
          <p:cNvPr id="4" name="İçerik Yer Tutucusu 3">
            <a:extLst>
              <a:ext uri="{FF2B5EF4-FFF2-40B4-BE49-F238E27FC236}">
                <a16:creationId xmlns:a16="http://schemas.microsoft.com/office/drawing/2014/main" id="{C828323B-93BF-F7AD-03CA-27595DDB0B64}"/>
              </a:ext>
            </a:extLst>
          </p:cNvPr>
          <p:cNvPicPr>
            <a:picLocks noGrp="1" noChangeAspect="1"/>
          </p:cNvPicPr>
          <p:nvPr>
            <p:ph idx="1"/>
          </p:nvPr>
        </p:nvPicPr>
        <p:blipFill>
          <a:blip r:embed="rId2"/>
          <a:stretch>
            <a:fillRect/>
          </a:stretch>
        </p:blipFill>
        <p:spPr>
          <a:xfrm>
            <a:off x="1373932" y="1690688"/>
            <a:ext cx="9444135" cy="4764437"/>
          </a:xfrm>
          <a:prstGeom prst="rect">
            <a:avLst/>
          </a:prstGeom>
        </p:spPr>
      </p:pic>
    </p:spTree>
    <p:extLst>
      <p:ext uri="{BB962C8B-B14F-4D97-AF65-F5344CB8AC3E}">
        <p14:creationId xmlns:p14="http://schemas.microsoft.com/office/powerpoint/2010/main" val="783747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89455C-539D-F0B6-4B78-29DA565DAE93}"/>
              </a:ext>
            </a:extLst>
          </p:cNvPr>
          <p:cNvSpPr>
            <a:spLocks noGrp="1"/>
          </p:cNvSpPr>
          <p:nvPr>
            <p:ph type="title"/>
          </p:nvPr>
        </p:nvSpPr>
        <p:spPr/>
        <p:txBody>
          <a:bodyPr/>
          <a:lstStyle/>
          <a:p>
            <a:pPr algn="ctr"/>
            <a:r>
              <a:rPr lang="en-US" dirty="0"/>
              <a:t>How to use in Spring Boot?</a:t>
            </a:r>
          </a:p>
        </p:txBody>
      </p:sp>
      <p:sp>
        <p:nvSpPr>
          <p:cNvPr id="3" name="İçerik Yer Tutucusu 2">
            <a:extLst>
              <a:ext uri="{FF2B5EF4-FFF2-40B4-BE49-F238E27FC236}">
                <a16:creationId xmlns:a16="http://schemas.microsoft.com/office/drawing/2014/main" id="{33C348F0-4959-EA64-7C84-148DF0F2AC9F}"/>
              </a:ext>
            </a:extLst>
          </p:cNvPr>
          <p:cNvSpPr>
            <a:spLocks noGrp="1"/>
          </p:cNvSpPr>
          <p:nvPr>
            <p:ph idx="1"/>
          </p:nvPr>
        </p:nvSpPr>
        <p:spPr/>
        <p:txBody>
          <a:bodyPr/>
          <a:lstStyle/>
          <a:p>
            <a:r>
              <a:rPr lang="en-US" dirty="0"/>
              <a:t>Spring Boot 3.2 supports virtual threads.</a:t>
            </a:r>
          </a:p>
          <a:p>
            <a:r>
              <a:rPr lang="en-US" b="0" i="0" dirty="0" err="1">
                <a:solidFill>
                  <a:srgbClr val="C41A16"/>
                </a:solidFill>
                <a:effectLst/>
                <a:latin typeface="Calibri gövde"/>
              </a:rPr>
              <a:t>spring.threads.virtual.enabled</a:t>
            </a:r>
            <a:r>
              <a:rPr lang="en-US" b="0" i="0" dirty="0">
                <a:solidFill>
                  <a:srgbClr val="C41A16"/>
                </a:solidFill>
                <a:effectLst/>
                <a:latin typeface="Calibri gövde"/>
              </a:rPr>
              <a:t>=true </a:t>
            </a:r>
            <a:r>
              <a:rPr lang="en-US" dirty="0">
                <a:latin typeface="Calibri gövde"/>
              </a:rPr>
              <a:t>by adding given config it’s enabled</a:t>
            </a:r>
          </a:p>
          <a:p>
            <a:r>
              <a:rPr lang="en-US" dirty="0">
                <a:latin typeface="Calibri gövde"/>
              </a:rPr>
              <a:t>JDK version must be 21&gt;=</a:t>
            </a:r>
          </a:p>
          <a:p>
            <a:endParaRPr lang="en-US" dirty="0">
              <a:latin typeface="Calibri gövde"/>
            </a:endParaRPr>
          </a:p>
        </p:txBody>
      </p:sp>
    </p:spTree>
    <p:extLst>
      <p:ext uri="{BB962C8B-B14F-4D97-AF65-F5344CB8AC3E}">
        <p14:creationId xmlns:p14="http://schemas.microsoft.com/office/powerpoint/2010/main" val="1658397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9F97B0-0920-EB6E-5C5A-B481BBBD69A3}"/>
              </a:ext>
            </a:extLst>
          </p:cNvPr>
          <p:cNvSpPr>
            <a:spLocks noGrp="1"/>
          </p:cNvSpPr>
          <p:nvPr>
            <p:ph type="title"/>
          </p:nvPr>
        </p:nvSpPr>
        <p:spPr/>
        <p:txBody>
          <a:bodyPr/>
          <a:lstStyle/>
          <a:p>
            <a:r>
              <a:rPr lang="en-US" dirty="0"/>
              <a:t>References</a:t>
            </a:r>
          </a:p>
        </p:txBody>
      </p:sp>
      <p:sp>
        <p:nvSpPr>
          <p:cNvPr id="3" name="İçerik Yer Tutucusu 2">
            <a:extLst>
              <a:ext uri="{FF2B5EF4-FFF2-40B4-BE49-F238E27FC236}">
                <a16:creationId xmlns:a16="http://schemas.microsoft.com/office/drawing/2014/main" id="{1CFFA159-96B8-070D-5035-C139A5314804}"/>
              </a:ext>
            </a:extLst>
          </p:cNvPr>
          <p:cNvSpPr>
            <a:spLocks noGrp="1"/>
          </p:cNvSpPr>
          <p:nvPr>
            <p:ph idx="1"/>
          </p:nvPr>
        </p:nvSpPr>
        <p:spPr/>
        <p:txBody>
          <a:bodyPr>
            <a:normAutofit fontScale="25000" lnSpcReduction="20000"/>
          </a:bodyPr>
          <a:lstStyle/>
          <a:p>
            <a:r>
              <a:rPr lang="en-US" dirty="0">
                <a:hlinkClick r:id="rId2"/>
              </a:rPr>
              <a:t>https://www.geeksforgeeks.org/what-is-an-operating-system/</a:t>
            </a:r>
            <a:endParaRPr lang="en-US" dirty="0"/>
          </a:p>
          <a:p>
            <a:r>
              <a:rPr lang="en-US" dirty="0">
                <a:hlinkClick r:id="rId3"/>
              </a:rPr>
              <a:t>https://www.javatpoint.com/operating-system</a:t>
            </a:r>
            <a:endParaRPr lang="en-US" dirty="0"/>
          </a:p>
          <a:p>
            <a:r>
              <a:rPr lang="en-US" dirty="0">
                <a:hlinkClick r:id="rId4"/>
              </a:rPr>
              <a:t>https://www.tutorialspoint.com/operating_system/os_overview.htm</a:t>
            </a:r>
            <a:endParaRPr lang="en-US" dirty="0"/>
          </a:p>
          <a:p>
            <a:r>
              <a:rPr lang="en-US" dirty="0">
                <a:hlinkClick r:id="rId5"/>
              </a:rPr>
              <a:t>https://www.spiceworks.com/tech/devops/articles/what-is-device-driver/#:~:text=Device%20drivers%20operate%20inside%20the,for%20which%20they%20were%20developed</a:t>
            </a:r>
            <a:r>
              <a:rPr lang="en-US" dirty="0"/>
              <a:t>.</a:t>
            </a:r>
          </a:p>
          <a:p>
            <a:r>
              <a:rPr lang="en-US" dirty="0">
                <a:hlinkClick r:id="rId6"/>
              </a:rPr>
              <a:t>https://superuser.com/questions/447048/are-drivers-part-of-the-operating-systems</a:t>
            </a:r>
            <a:endParaRPr lang="en-US" dirty="0"/>
          </a:p>
          <a:p>
            <a:r>
              <a:rPr lang="en-US" dirty="0">
                <a:hlinkClick r:id="rId7"/>
              </a:rPr>
              <a:t>https://www.tutorialspoint.com/operating_system/os_processes.htm</a:t>
            </a:r>
            <a:endParaRPr lang="en-US" dirty="0"/>
          </a:p>
          <a:p>
            <a:r>
              <a:rPr lang="en-US" dirty="0">
                <a:hlinkClick r:id="rId8"/>
              </a:rPr>
              <a:t>https://www.javatpoint.com/what-is-the-process-in-operating-system</a:t>
            </a:r>
            <a:endParaRPr lang="en-US" dirty="0"/>
          </a:p>
          <a:p>
            <a:r>
              <a:rPr lang="en-US" dirty="0">
                <a:hlinkClick r:id="rId9"/>
              </a:rPr>
              <a:t>https://www.geeksforgeeks.org/introduction-of-process-management/</a:t>
            </a:r>
            <a:endParaRPr lang="en-US" dirty="0"/>
          </a:p>
          <a:p>
            <a:r>
              <a:rPr lang="en-US" dirty="0">
                <a:hlinkClick r:id="rId10"/>
              </a:rPr>
              <a:t>https://byjus.com/gate/process-in-operating-system-notes/</a:t>
            </a:r>
            <a:endParaRPr lang="en-US" dirty="0"/>
          </a:p>
          <a:p>
            <a:r>
              <a:rPr lang="en-US" dirty="0">
                <a:hlinkClick r:id="rId11"/>
              </a:rPr>
              <a:t>https://byjus.com/gate/what-is-thread-in-operating-system-notes/#:~:text=Benefits%20of%20Threads-,What%20is%20Thread%20in%20Operating%20Systems%3F,process%20can%20have%20several%20threads</a:t>
            </a:r>
            <a:r>
              <a:rPr lang="en-US" dirty="0"/>
              <a:t>.</a:t>
            </a:r>
          </a:p>
          <a:p>
            <a:r>
              <a:rPr lang="en-US" dirty="0">
                <a:hlinkClick r:id="rId12"/>
              </a:rPr>
              <a:t>https://www.geeksforgeeks.org/thread-in-operating-system/</a:t>
            </a:r>
            <a:endParaRPr lang="en-US" dirty="0"/>
          </a:p>
          <a:p>
            <a:r>
              <a:rPr lang="en-US" dirty="0">
                <a:hlinkClick r:id="rId13"/>
              </a:rPr>
              <a:t>https://www.javatpoint.com/threads-in-operating-system</a:t>
            </a:r>
            <a:endParaRPr lang="en-US" dirty="0"/>
          </a:p>
          <a:p>
            <a:r>
              <a:rPr lang="en-US" dirty="0">
                <a:hlinkClick r:id="rId14"/>
              </a:rPr>
              <a:t>https://www.cs.uic.edu/~jbell/CourseNotes/OperatingSystems/4_Threads.html</a:t>
            </a:r>
            <a:endParaRPr lang="en-US" dirty="0"/>
          </a:p>
          <a:p>
            <a:r>
              <a:rPr lang="en-US" dirty="0">
                <a:hlinkClick r:id="rId15"/>
              </a:rPr>
              <a:t>https://www.javatpoint.com/jvm-java-virtual-machine</a:t>
            </a:r>
            <a:endParaRPr lang="en-US" dirty="0"/>
          </a:p>
          <a:p>
            <a:r>
              <a:rPr lang="en-US" dirty="0">
                <a:hlinkClick r:id="rId16"/>
              </a:rPr>
              <a:t>https://www.geeksforgeeks.org/jvm-works-jvm-architecture/</a:t>
            </a:r>
            <a:endParaRPr lang="en-US" dirty="0"/>
          </a:p>
          <a:p>
            <a:r>
              <a:rPr lang="en-US" dirty="0">
                <a:hlinkClick r:id="rId17"/>
              </a:rPr>
              <a:t>https://www.lenovo.com/us/en/glossary/jvm/?orgRef=https%253A%252F%252Fwww.google.com%252F</a:t>
            </a:r>
            <a:endParaRPr lang="en-US" dirty="0"/>
          </a:p>
          <a:p>
            <a:r>
              <a:rPr lang="en-US" dirty="0">
                <a:hlinkClick r:id="rId18"/>
              </a:rPr>
              <a:t>https://www.developer.com/java/java-virtual-machine/</a:t>
            </a:r>
            <a:endParaRPr lang="en-US" dirty="0"/>
          </a:p>
          <a:p>
            <a:r>
              <a:rPr lang="en-US" dirty="0">
                <a:hlinkClick r:id="rId19"/>
              </a:rPr>
              <a:t>https://www.guru99.com/java-virtual-machine-jvm.html</a:t>
            </a:r>
            <a:endParaRPr lang="en-US" dirty="0"/>
          </a:p>
          <a:p>
            <a:r>
              <a:rPr lang="en-US" dirty="0">
                <a:hlinkClick r:id="rId20"/>
              </a:rPr>
              <a:t>https://www.infoworld.com/article/3678148/intro-to-virtual-threads-a-new-approach-to-java-concurrency.html</a:t>
            </a:r>
            <a:endParaRPr lang="en-US" dirty="0"/>
          </a:p>
          <a:p>
            <a:r>
              <a:rPr lang="en-US" dirty="0">
                <a:hlinkClick r:id="rId21"/>
              </a:rPr>
              <a:t>https://medium.com/@RamLakshmanan/java-virtual-threads-easy-introduction-44d96b8270f8</a:t>
            </a:r>
            <a:endParaRPr lang="en-US" dirty="0"/>
          </a:p>
          <a:p>
            <a:pPr algn="just"/>
            <a:r>
              <a:rPr lang="en-US" dirty="0">
                <a:hlinkClick r:id="rId22"/>
              </a:rPr>
              <a:t>https://www.baeldung.com/java-virtual-thread-vs-thread</a:t>
            </a:r>
            <a:endParaRPr lang="en-US" dirty="0"/>
          </a:p>
          <a:p>
            <a:pPr algn="just"/>
            <a:r>
              <a:rPr lang="en-US" dirty="0">
                <a:hlinkClick r:id="rId23"/>
              </a:rPr>
              <a:t>https://medium.com/codex/java-virtual-threads-9fad6c362890</a:t>
            </a:r>
            <a:endParaRPr lang="en-US" dirty="0"/>
          </a:p>
          <a:p>
            <a:pPr algn="just"/>
            <a:r>
              <a:rPr lang="en-US" dirty="0">
                <a:hlinkClick r:id="rId24"/>
              </a:rPr>
              <a:t>https://bell-sw.com/blog/a-guide-to-using-virtual-threads-with-spring-boot/</a:t>
            </a:r>
            <a:endParaRPr lang="en-US" dirty="0"/>
          </a:p>
          <a:p>
            <a:pPr algn="just"/>
            <a:endParaRPr lang="en-US" dirty="0"/>
          </a:p>
          <a:p>
            <a:pPr algn="just"/>
            <a:endParaRPr lang="en-US" dirty="0"/>
          </a:p>
          <a:p>
            <a:pPr algn="just"/>
            <a:endParaRPr lang="en-US" dirty="0"/>
          </a:p>
          <a:p>
            <a:endParaRPr lang="en-US" dirty="0"/>
          </a:p>
          <a:p>
            <a:pPr algn="just"/>
            <a:endParaRPr lang="en-US" dirty="0"/>
          </a:p>
        </p:txBody>
      </p:sp>
    </p:spTree>
    <p:extLst>
      <p:ext uri="{BB962C8B-B14F-4D97-AF65-F5344CB8AC3E}">
        <p14:creationId xmlns:p14="http://schemas.microsoft.com/office/powerpoint/2010/main" val="2203280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1F3C5F-D8BC-82EC-36A9-93E92F9C5528}"/>
              </a:ext>
            </a:extLst>
          </p:cNvPr>
          <p:cNvSpPr>
            <a:spLocks noGrp="1"/>
          </p:cNvSpPr>
          <p:nvPr>
            <p:ph type="title"/>
          </p:nvPr>
        </p:nvSpPr>
        <p:spPr/>
        <p:txBody>
          <a:bodyPr/>
          <a:lstStyle/>
          <a:p>
            <a:pPr algn="ctr"/>
            <a:r>
              <a:rPr lang="en-US" dirty="0"/>
              <a:t>Thank you for your attention!</a:t>
            </a:r>
          </a:p>
        </p:txBody>
      </p:sp>
      <p:sp>
        <p:nvSpPr>
          <p:cNvPr id="3" name="İçerik Yer Tutucusu 2">
            <a:extLst>
              <a:ext uri="{FF2B5EF4-FFF2-40B4-BE49-F238E27FC236}">
                <a16:creationId xmlns:a16="http://schemas.microsoft.com/office/drawing/2014/main" id="{88361605-8B54-47FF-D970-E3F82491E7FF}"/>
              </a:ext>
            </a:extLst>
          </p:cNvPr>
          <p:cNvSpPr>
            <a:spLocks noGrp="1"/>
          </p:cNvSpPr>
          <p:nvPr>
            <p:ph idx="1"/>
          </p:nvPr>
        </p:nvSpPr>
        <p:spPr/>
        <p:txBody>
          <a:bodyPr>
            <a:normAutofit lnSpcReduction="10000"/>
          </a:bodyPr>
          <a:lstStyle/>
          <a:p>
            <a:r>
              <a:rPr lang="en-US" dirty="0"/>
              <a:t>Feel free to reach out if you have any questions or need further clarification.</a:t>
            </a:r>
          </a:p>
          <a:p>
            <a:endParaRPr lang="en-US" dirty="0"/>
          </a:p>
          <a:p>
            <a:r>
              <a:rPr lang="en-US" dirty="0"/>
              <a:t>Halit Burak Yeşildal</a:t>
            </a:r>
          </a:p>
          <a:p>
            <a:pPr lvl="1"/>
            <a:r>
              <a:rPr lang="en-US" dirty="0"/>
              <a:t>Email: burak.yesildal@tigahealth.com</a:t>
            </a:r>
          </a:p>
          <a:p>
            <a:pPr lvl="1"/>
            <a:r>
              <a:rPr lang="en-US" dirty="0"/>
              <a:t>LinkedIn: </a:t>
            </a:r>
            <a:r>
              <a:rPr lang="en-US" dirty="0">
                <a:hlinkClick r:id="rId2"/>
              </a:rPr>
              <a:t>https://www.linkedin.com/in/burakyesildal/</a:t>
            </a:r>
            <a:endParaRPr lang="en-US" dirty="0"/>
          </a:p>
          <a:p>
            <a:pPr lvl="1"/>
            <a:endParaRPr lang="en-US" dirty="0"/>
          </a:p>
          <a:p>
            <a:pPr lvl="1"/>
            <a:endParaRPr lang="en-US" dirty="0"/>
          </a:p>
          <a:p>
            <a:pPr lvl="1"/>
            <a:endParaRPr lang="en-US" dirty="0"/>
          </a:p>
          <a:p>
            <a:r>
              <a:rPr lang="en-US" dirty="0"/>
              <a:t>We appreciate your time and interest!</a:t>
            </a:r>
          </a:p>
        </p:txBody>
      </p:sp>
    </p:spTree>
    <p:extLst>
      <p:ext uri="{BB962C8B-B14F-4D97-AF65-F5344CB8AC3E}">
        <p14:creationId xmlns:p14="http://schemas.microsoft.com/office/powerpoint/2010/main" val="3097075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F021BE-170C-7FE9-8AA2-83245362A180}"/>
              </a:ext>
            </a:extLst>
          </p:cNvPr>
          <p:cNvSpPr>
            <a:spLocks noGrp="1"/>
          </p:cNvSpPr>
          <p:nvPr>
            <p:ph type="title"/>
          </p:nvPr>
        </p:nvSpPr>
        <p:spPr/>
        <p:txBody>
          <a:bodyPr/>
          <a:lstStyle/>
          <a:p>
            <a:r>
              <a:rPr lang="en-US" dirty="0"/>
              <a:t>Before get started:</a:t>
            </a:r>
          </a:p>
        </p:txBody>
      </p:sp>
      <p:sp>
        <p:nvSpPr>
          <p:cNvPr id="3" name="İçerik Yer Tutucusu 2">
            <a:extLst>
              <a:ext uri="{FF2B5EF4-FFF2-40B4-BE49-F238E27FC236}">
                <a16:creationId xmlns:a16="http://schemas.microsoft.com/office/drawing/2014/main" id="{C9D214D8-7E53-E3A9-B480-BB94422D84C7}"/>
              </a:ext>
            </a:extLst>
          </p:cNvPr>
          <p:cNvSpPr>
            <a:spLocks noGrp="1"/>
          </p:cNvSpPr>
          <p:nvPr>
            <p:ph idx="1"/>
          </p:nvPr>
        </p:nvSpPr>
        <p:spPr/>
        <p:txBody>
          <a:bodyPr/>
          <a:lstStyle/>
          <a:p>
            <a:r>
              <a:rPr lang="en-US" dirty="0"/>
              <a:t>To understand virtual threads we have some preconditions</a:t>
            </a:r>
          </a:p>
          <a:p>
            <a:pPr lvl="1"/>
            <a:r>
              <a:rPr lang="en-US" dirty="0"/>
              <a:t>Operating System</a:t>
            </a:r>
          </a:p>
          <a:p>
            <a:pPr lvl="1"/>
            <a:r>
              <a:rPr lang="en-US" dirty="0"/>
              <a:t>Process</a:t>
            </a:r>
          </a:p>
          <a:p>
            <a:pPr lvl="1"/>
            <a:r>
              <a:rPr lang="en-US" dirty="0"/>
              <a:t>Thread</a:t>
            </a:r>
          </a:p>
          <a:p>
            <a:pPr lvl="1"/>
            <a:r>
              <a:rPr lang="en-US" dirty="0"/>
              <a:t>JVM</a:t>
            </a:r>
          </a:p>
        </p:txBody>
      </p:sp>
    </p:spTree>
    <p:extLst>
      <p:ext uri="{BB962C8B-B14F-4D97-AF65-F5344CB8AC3E}">
        <p14:creationId xmlns:p14="http://schemas.microsoft.com/office/powerpoint/2010/main" val="800785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F0D189-A976-CAC0-7FC1-6983636BAB84}"/>
              </a:ext>
            </a:extLst>
          </p:cNvPr>
          <p:cNvSpPr>
            <a:spLocks noGrp="1"/>
          </p:cNvSpPr>
          <p:nvPr>
            <p:ph type="title"/>
          </p:nvPr>
        </p:nvSpPr>
        <p:spPr/>
        <p:txBody>
          <a:bodyPr/>
          <a:lstStyle/>
          <a:p>
            <a:pPr algn="ctr"/>
            <a:r>
              <a:rPr lang="en-US" dirty="0"/>
              <a:t>What is Operating System?</a:t>
            </a:r>
          </a:p>
        </p:txBody>
      </p:sp>
      <p:sp>
        <p:nvSpPr>
          <p:cNvPr id="3" name="İçerik Yer Tutucusu 2">
            <a:extLst>
              <a:ext uri="{FF2B5EF4-FFF2-40B4-BE49-F238E27FC236}">
                <a16:creationId xmlns:a16="http://schemas.microsoft.com/office/drawing/2014/main" id="{874841F0-DFDC-9C4D-EED3-BF7C0C100FD8}"/>
              </a:ext>
            </a:extLst>
          </p:cNvPr>
          <p:cNvSpPr>
            <a:spLocks noGrp="1"/>
          </p:cNvSpPr>
          <p:nvPr>
            <p:ph idx="1"/>
          </p:nvPr>
        </p:nvSpPr>
        <p:spPr/>
        <p:txBody>
          <a:bodyPr/>
          <a:lstStyle/>
          <a:p>
            <a:r>
              <a:rPr lang="en-US" dirty="0"/>
              <a:t>An operating system (OS) is an essential piece of software that serves as an interface between computers and users. The OS manages hardware, software, and processes. It is responsible for executing programs, allocating resources, and performing many other tasks essential for the functioning of a computer system.</a:t>
            </a:r>
            <a:br>
              <a:rPr lang="en-US" dirty="0"/>
            </a:br>
            <a:br>
              <a:rPr lang="en-US" dirty="0"/>
            </a:br>
            <a:r>
              <a:rPr lang="en-US" dirty="0"/>
              <a:t>Linux Kernel, Microsoft Windows, macOS, and Android are some of the most common operating systems.</a:t>
            </a:r>
          </a:p>
        </p:txBody>
      </p:sp>
    </p:spTree>
    <p:extLst>
      <p:ext uri="{BB962C8B-B14F-4D97-AF65-F5344CB8AC3E}">
        <p14:creationId xmlns:p14="http://schemas.microsoft.com/office/powerpoint/2010/main" val="131479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52DDFC-59DC-2488-42F6-C0C174AC0C0B}"/>
              </a:ext>
            </a:extLst>
          </p:cNvPr>
          <p:cNvSpPr>
            <a:spLocks noGrp="1"/>
          </p:cNvSpPr>
          <p:nvPr>
            <p:ph type="title"/>
          </p:nvPr>
        </p:nvSpPr>
        <p:spPr/>
        <p:txBody>
          <a:bodyPr/>
          <a:lstStyle/>
          <a:p>
            <a:pPr algn="ctr"/>
            <a:r>
              <a:rPr lang="en-US" dirty="0"/>
              <a:t>Architecture of Operating System (OS)</a:t>
            </a:r>
          </a:p>
        </p:txBody>
      </p:sp>
      <p:pic>
        <p:nvPicPr>
          <p:cNvPr id="8" name="İçerik Yer Tutucusu 7">
            <a:extLst>
              <a:ext uri="{FF2B5EF4-FFF2-40B4-BE49-F238E27FC236}">
                <a16:creationId xmlns:a16="http://schemas.microsoft.com/office/drawing/2014/main" id="{D9A9A8BD-1889-1839-CFD6-AB1A7E3428E2}"/>
              </a:ext>
            </a:extLst>
          </p:cNvPr>
          <p:cNvPicPr>
            <a:picLocks noGrp="1" noChangeAspect="1"/>
          </p:cNvPicPr>
          <p:nvPr>
            <p:ph idx="1"/>
          </p:nvPr>
        </p:nvPicPr>
        <p:blipFill>
          <a:blip r:embed="rId2"/>
          <a:stretch>
            <a:fillRect/>
          </a:stretch>
        </p:blipFill>
        <p:spPr>
          <a:xfrm>
            <a:off x="838200" y="1690688"/>
            <a:ext cx="9638523" cy="4885149"/>
          </a:xfrm>
          <a:prstGeom prst="rect">
            <a:avLst/>
          </a:prstGeom>
        </p:spPr>
      </p:pic>
    </p:spTree>
    <p:extLst>
      <p:ext uri="{BB962C8B-B14F-4D97-AF65-F5344CB8AC3E}">
        <p14:creationId xmlns:p14="http://schemas.microsoft.com/office/powerpoint/2010/main" val="2488841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6AE791-3980-9493-E41C-ECB2A1F30C42}"/>
              </a:ext>
            </a:extLst>
          </p:cNvPr>
          <p:cNvSpPr>
            <a:spLocks noGrp="1"/>
          </p:cNvSpPr>
          <p:nvPr>
            <p:ph type="title"/>
          </p:nvPr>
        </p:nvSpPr>
        <p:spPr/>
        <p:txBody>
          <a:bodyPr/>
          <a:lstStyle/>
          <a:p>
            <a:pPr algn="ctr"/>
            <a:r>
              <a:rPr lang="en-US" dirty="0"/>
              <a:t>Are device drivers part of the OS?</a:t>
            </a:r>
          </a:p>
        </p:txBody>
      </p:sp>
      <p:sp>
        <p:nvSpPr>
          <p:cNvPr id="3" name="İçerik Yer Tutucusu 2">
            <a:extLst>
              <a:ext uri="{FF2B5EF4-FFF2-40B4-BE49-F238E27FC236}">
                <a16:creationId xmlns:a16="http://schemas.microsoft.com/office/drawing/2014/main" id="{F60541DC-9D08-0B21-4C4D-00FDC1253680}"/>
              </a:ext>
            </a:extLst>
          </p:cNvPr>
          <p:cNvSpPr>
            <a:spLocks noGrp="1"/>
          </p:cNvSpPr>
          <p:nvPr>
            <p:ph idx="1"/>
          </p:nvPr>
        </p:nvSpPr>
        <p:spPr/>
        <p:txBody>
          <a:bodyPr/>
          <a:lstStyle/>
          <a:p>
            <a:r>
              <a:rPr lang="en-US" dirty="0"/>
              <a:t>What is driver?</a:t>
            </a:r>
          </a:p>
          <a:p>
            <a:pPr lvl="1"/>
            <a:r>
              <a:rPr lang="en-US" dirty="0"/>
              <a:t>A driver is a component of an operating system and has privileges to access devices directly via the BUS (communication system). Drivers manage data access and allocations for devices. Their ability to access devices directly via the BUS does make them an integral part of the operating system.</a:t>
            </a:r>
          </a:p>
        </p:txBody>
      </p:sp>
    </p:spTree>
    <p:extLst>
      <p:ext uri="{BB962C8B-B14F-4D97-AF65-F5344CB8AC3E}">
        <p14:creationId xmlns:p14="http://schemas.microsoft.com/office/powerpoint/2010/main" val="3104960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7ED57A-D1AF-12B1-0EC1-5C26D7666CB1}"/>
              </a:ext>
            </a:extLst>
          </p:cNvPr>
          <p:cNvSpPr>
            <a:spLocks noGrp="1"/>
          </p:cNvSpPr>
          <p:nvPr>
            <p:ph type="title"/>
          </p:nvPr>
        </p:nvSpPr>
        <p:spPr/>
        <p:txBody>
          <a:bodyPr/>
          <a:lstStyle/>
          <a:p>
            <a:pPr algn="ctr"/>
            <a:r>
              <a:rPr lang="en-US" dirty="0"/>
              <a:t>Architecture of Drivers</a:t>
            </a:r>
          </a:p>
        </p:txBody>
      </p:sp>
      <p:pic>
        <p:nvPicPr>
          <p:cNvPr id="4" name="İçerik Yer Tutucusu 3">
            <a:extLst>
              <a:ext uri="{FF2B5EF4-FFF2-40B4-BE49-F238E27FC236}">
                <a16:creationId xmlns:a16="http://schemas.microsoft.com/office/drawing/2014/main" id="{98579ACA-BF71-BD90-9ABC-A8DC31350B75}"/>
              </a:ext>
            </a:extLst>
          </p:cNvPr>
          <p:cNvPicPr>
            <a:picLocks noGrp="1" noChangeAspect="1"/>
          </p:cNvPicPr>
          <p:nvPr>
            <p:ph idx="1"/>
          </p:nvPr>
        </p:nvPicPr>
        <p:blipFill>
          <a:blip r:embed="rId2"/>
          <a:stretch>
            <a:fillRect/>
          </a:stretch>
        </p:blipFill>
        <p:spPr>
          <a:xfrm>
            <a:off x="3647930" y="1690688"/>
            <a:ext cx="4896139" cy="4351338"/>
          </a:xfrm>
          <a:prstGeom prst="rect">
            <a:avLst/>
          </a:prstGeom>
        </p:spPr>
      </p:pic>
    </p:spTree>
    <p:extLst>
      <p:ext uri="{BB962C8B-B14F-4D97-AF65-F5344CB8AC3E}">
        <p14:creationId xmlns:p14="http://schemas.microsoft.com/office/powerpoint/2010/main" val="2866974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9C25A1-3626-ED82-891B-1860BAAB1003}"/>
              </a:ext>
            </a:extLst>
          </p:cNvPr>
          <p:cNvSpPr>
            <a:spLocks noGrp="1"/>
          </p:cNvSpPr>
          <p:nvPr>
            <p:ph type="title"/>
          </p:nvPr>
        </p:nvSpPr>
        <p:spPr/>
        <p:txBody>
          <a:bodyPr/>
          <a:lstStyle/>
          <a:p>
            <a:pPr algn="ctr"/>
            <a:r>
              <a:rPr lang="en-US" dirty="0"/>
              <a:t>What is Process?</a:t>
            </a:r>
          </a:p>
        </p:txBody>
      </p:sp>
      <p:sp>
        <p:nvSpPr>
          <p:cNvPr id="3" name="İçerik Yer Tutucusu 2">
            <a:extLst>
              <a:ext uri="{FF2B5EF4-FFF2-40B4-BE49-F238E27FC236}">
                <a16:creationId xmlns:a16="http://schemas.microsoft.com/office/drawing/2014/main" id="{92235D4D-0F62-25F8-3201-CB640D0DE743}"/>
              </a:ext>
            </a:extLst>
          </p:cNvPr>
          <p:cNvSpPr>
            <a:spLocks noGrp="1"/>
          </p:cNvSpPr>
          <p:nvPr>
            <p:ph idx="1"/>
          </p:nvPr>
        </p:nvSpPr>
        <p:spPr/>
        <p:txBody>
          <a:bodyPr/>
          <a:lstStyle/>
          <a:p>
            <a:r>
              <a:rPr lang="en-US" dirty="0"/>
              <a:t>The brief definition of a process is a program executor that is loaded into memory. To be more specific, when you build and execute a C/C++ or Java program, you load your program into memory, and the CPU (Central Processing Unit) handles it. The process consists of text, stack, heap, and data sections in memory, each of which is managed by the process during runtime.</a:t>
            </a:r>
          </a:p>
        </p:txBody>
      </p:sp>
    </p:spTree>
    <p:extLst>
      <p:ext uri="{BB962C8B-B14F-4D97-AF65-F5344CB8AC3E}">
        <p14:creationId xmlns:p14="http://schemas.microsoft.com/office/powerpoint/2010/main" val="422168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072D14-B280-0ED0-3DEA-7E76E547EB7F}"/>
              </a:ext>
            </a:extLst>
          </p:cNvPr>
          <p:cNvSpPr>
            <a:spLocks noGrp="1"/>
          </p:cNvSpPr>
          <p:nvPr>
            <p:ph type="title"/>
          </p:nvPr>
        </p:nvSpPr>
        <p:spPr/>
        <p:txBody>
          <a:bodyPr/>
          <a:lstStyle/>
          <a:p>
            <a:pPr algn="ctr"/>
            <a:r>
              <a:rPr lang="en-US" dirty="0"/>
              <a:t>How does process seen in the memory?</a:t>
            </a:r>
          </a:p>
        </p:txBody>
      </p:sp>
      <p:pic>
        <p:nvPicPr>
          <p:cNvPr id="2050" name="Picture 2" descr="Processes in Operating System - DataFlair">
            <a:extLst>
              <a:ext uri="{FF2B5EF4-FFF2-40B4-BE49-F238E27FC236}">
                <a16:creationId xmlns:a16="http://schemas.microsoft.com/office/drawing/2014/main" id="{8D67F7B2-C927-6FBC-6FE5-42031E3809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55232" y="1403311"/>
            <a:ext cx="3881535" cy="5089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706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8D9994-4C36-9984-3A19-4887510BCA73}"/>
              </a:ext>
            </a:extLst>
          </p:cNvPr>
          <p:cNvSpPr>
            <a:spLocks noGrp="1"/>
          </p:cNvSpPr>
          <p:nvPr>
            <p:ph type="title"/>
          </p:nvPr>
        </p:nvSpPr>
        <p:spPr/>
        <p:txBody>
          <a:bodyPr/>
          <a:lstStyle/>
          <a:p>
            <a:pPr algn="ctr"/>
            <a:r>
              <a:rPr lang="en-US" dirty="0"/>
              <a:t>Explanation of Process</a:t>
            </a:r>
          </a:p>
        </p:txBody>
      </p:sp>
      <p:sp>
        <p:nvSpPr>
          <p:cNvPr id="3" name="İçerik Yer Tutucusu 2">
            <a:extLst>
              <a:ext uri="{FF2B5EF4-FFF2-40B4-BE49-F238E27FC236}">
                <a16:creationId xmlns:a16="http://schemas.microsoft.com/office/drawing/2014/main" id="{83924732-295D-9EE0-AAA1-71D2B05EC470}"/>
              </a:ext>
            </a:extLst>
          </p:cNvPr>
          <p:cNvSpPr>
            <a:spLocks noGrp="1"/>
          </p:cNvSpPr>
          <p:nvPr>
            <p:ph idx="1"/>
          </p:nvPr>
        </p:nvSpPr>
        <p:spPr/>
        <p:txBody>
          <a:bodyPr/>
          <a:lstStyle/>
          <a:p>
            <a:r>
              <a:rPr lang="en-US" dirty="0"/>
              <a:t>Stack:</a:t>
            </a:r>
          </a:p>
          <a:p>
            <a:pPr lvl="1"/>
            <a:r>
              <a:rPr lang="en-US" dirty="0"/>
              <a:t>Stores temporary information like function, arguments, local and static variables.</a:t>
            </a:r>
          </a:p>
          <a:p>
            <a:r>
              <a:rPr lang="en-US" dirty="0"/>
              <a:t>Heap:</a:t>
            </a:r>
          </a:p>
          <a:p>
            <a:pPr lvl="1"/>
            <a:r>
              <a:rPr lang="en-US" dirty="0"/>
              <a:t>This is a dynamic memory field. According to requirements of the process can be expand.</a:t>
            </a:r>
          </a:p>
          <a:p>
            <a:r>
              <a:rPr lang="en-US" dirty="0"/>
              <a:t>Text:	</a:t>
            </a:r>
          </a:p>
          <a:p>
            <a:pPr lvl="1"/>
            <a:r>
              <a:rPr lang="en-US" dirty="0"/>
              <a:t>Represents activity and information of program counter. </a:t>
            </a:r>
          </a:p>
          <a:p>
            <a:r>
              <a:rPr lang="en-US" dirty="0"/>
              <a:t>Data:</a:t>
            </a:r>
          </a:p>
          <a:p>
            <a:pPr lvl="1"/>
            <a:r>
              <a:rPr lang="en-US" dirty="0"/>
              <a:t>Contains global and static variables.</a:t>
            </a:r>
          </a:p>
        </p:txBody>
      </p:sp>
    </p:spTree>
    <p:extLst>
      <p:ext uri="{BB962C8B-B14F-4D97-AF65-F5344CB8AC3E}">
        <p14:creationId xmlns:p14="http://schemas.microsoft.com/office/powerpoint/2010/main" val="117903373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1227</Words>
  <Application>Microsoft Office PowerPoint</Application>
  <PresentationFormat>Geniş ekran</PresentationFormat>
  <Paragraphs>94</Paragraphs>
  <Slides>19</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19</vt:i4>
      </vt:variant>
    </vt:vector>
  </HeadingPairs>
  <TitlesOfParts>
    <vt:vector size="26" baseType="lpstr">
      <vt:lpstr>Arial</vt:lpstr>
      <vt:lpstr>Calibri</vt:lpstr>
      <vt:lpstr>Calibri gövde</vt:lpstr>
      <vt:lpstr>Calibri Light</vt:lpstr>
      <vt:lpstr>Courier New</vt:lpstr>
      <vt:lpstr>Wingdings</vt:lpstr>
      <vt:lpstr>Office Teması</vt:lpstr>
      <vt:lpstr>Java Virtual Threads</vt:lpstr>
      <vt:lpstr>Before get started:</vt:lpstr>
      <vt:lpstr>What is Operating System?</vt:lpstr>
      <vt:lpstr>Architecture of Operating System (OS)</vt:lpstr>
      <vt:lpstr>Are device drivers part of the OS?</vt:lpstr>
      <vt:lpstr>Architecture of Drivers</vt:lpstr>
      <vt:lpstr>What is Process?</vt:lpstr>
      <vt:lpstr>How does process seen in the memory?</vt:lpstr>
      <vt:lpstr>Explanation of Process</vt:lpstr>
      <vt:lpstr>What is Thread?</vt:lpstr>
      <vt:lpstr>How is a thread viewed in relation to a process?</vt:lpstr>
      <vt:lpstr>What is Java Virtual Machine (JVM)</vt:lpstr>
      <vt:lpstr>The lifecycle of Java code differs from that of C code.</vt:lpstr>
      <vt:lpstr>Why does Java need Virtual Threads?</vt:lpstr>
      <vt:lpstr>Pros and Cons</vt:lpstr>
      <vt:lpstr>Java Virtual Thread Architecture</vt:lpstr>
      <vt:lpstr>How to use in Spring Boot?</vt:lpstr>
      <vt:lpstr>References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Virtual Threads</dc:title>
  <dc:creator>Burak Yeşildal</dc:creator>
  <cp:lastModifiedBy>Burak Yeşildal</cp:lastModifiedBy>
  <cp:revision>29</cp:revision>
  <dcterms:created xsi:type="dcterms:W3CDTF">2024-05-02T19:07:09Z</dcterms:created>
  <dcterms:modified xsi:type="dcterms:W3CDTF">2024-05-03T20:59:51Z</dcterms:modified>
</cp:coreProperties>
</file>