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9" r:id="rId13"/>
    <p:sldId id="268" r:id="rId14"/>
    <p:sldId id="270" r:id="rId15"/>
    <p:sldId id="272"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09DE21-8401-9ACD-6877-40DC3D0755A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60F0E53D-3A69-4317-ACBB-0E0D4643E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D4F7307A-114F-4046-FF91-AAA465DE35A8}"/>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5" name="Alt Bilgi Yer Tutucusu 4">
            <a:extLst>
              <a:ext uri="{FF2B5EF4-FFF2-40B4-BE49-F238E27FC236}">
                <a16:creationId xmlns:a16="http://schemas.microsoft.com/office/drawing/2014/main" id="{3B6D9242-8F80-CD01-1C17-BD5C18B06D6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B8B56E85-290E-CA25-2D92-461EE2500FE0}"/>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423445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C54CDA-173F-7CE2-7DBC-5A9EAC17C7F4}"/>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7D2D6850-D917-C678-D83C-E81E5B1E8E2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167D2911-E40F-62DE-65AB-A0341CB87BB5}"/>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5" name="Alt Bilgi Yer Tutucusu 4">
            <a:extLst>
              <a:ext uri="{FF2B5EF4-FFF2-40B4-BE49-F238E27FC236}">
                <a16:creationId xmlns:a16="http://schemas.microsoft.com/office/drawing/2014/main" id="{5677CBC8-884F-AC4F-30E2-D90A1B52D92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447633FF-5916-5408-5204-26F2B80ED13E}"/>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3326164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003E46F-30FE-F84D-F5BE-FA944510812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70487D8B-6D13-148D-FD47-E1C7F82223B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CF975D20-19CE-4261-AA7A-B9D6DD0FAF0A}"/>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5" name="Alt Bilgi Yer Tutucusu 4">
            <a:extLst>
              <a:ext uri="{FF2B5EF4-FFF2-40B4-BE49-F238E27FC236}">
                <a16:creationId xmlns:a16="http://schemas.microsoft.com/office/drawing/2014/main" id="{5E95610F-B9EF-BDA1-F486-1596FBF3583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7E76D178-8BEB-3DB4-968C-8F40720E1847}"/>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175703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3C4D2A-F9E6-9FD1-3FC9-1454B9A16626}"/>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EC8A814E-09D2-3AD8-2A6B-4E0324E4A1C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B724EFD-53F7-B4F9-637C-BE000FF50518}"/>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5" name="Alt Bilgi Yer Tutucusu 4">
            <a:extLst>
              <a:ext uri="{FF2B5EF4-FFF2-40B4-BE49-F238E27FC236}">
                <a16:creationId xmlns:a16="http://schemas.microsoft.com/office/drawing/2014/main" id="{6D3A98AD-6636-7A4F-DC52-FD7356361ACF}"/>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934F5897-BEF0-4F19-BA1B-E26E54C194FD}"/>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265198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7E2B94-021B-AD70-90ED-B6242C89056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7AC0EF14-D51F-E8F2-878F-4358C2A14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BFE60B1-FD87-CB90-04D0-F7C87912B8F2}"/>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5" name="Alt Bilgi Yer Tutucusu 4">
            <a:extLst>
              <a:ext uri="{FF2B5EF4-FFF2-40B4-BE49-F238E27FC236}">
                <a16:creationId xmlns:a16="http://schemas.microsoft.com/office/drawing/2014/main" id="{FA38E7AD-DBED-7C8F-BA69-BC1E80FEDA67}"/>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3C096BF-49FE-AC4B-D3BD-A93BA17F1425}"/>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273569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41A270-1F8B-C91F-0274-5182AEB84DB4}"/>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71E25CC-03B6-D3F6-FE0F-7EF4261337B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CFD3D34C-2C94-1A3C-45F5-BE801AAD92F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3EED8E3F-3D15-FAE8-D69E-1691C3012BFF}"/>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6" name="Alt Bilgi Yer Tutucusu 5">
            <a:extLst>
              <a:ext uri="{FF2B5EF4-FFF2-40B4-BE49-F238E27FC236}">
                <a16:creationId xmlns:a16="http://schemas.microsoft.com/office/drawing/2014/main" id="{57B1A76D-D6A6-0B10-9B5E-4903F5B62032}"/>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C2BAEC14-7681-F038-74F8-AD66655D5E83}"/>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20793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D731FD-F8FF-2E6B-0CA8-F847152B6773}"/>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7D7BCE47-760D-0153-77C9-99FD38827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4BCD8CB-D9F6-2F3E-51EA-7D09972AE09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5F9BDDE5-AF51-D3B8-9623-31E6DB9FD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DFB401F-EA72-543A-36F8-C8379654F89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C1865458-61E8-DEFF-CC7F-1100DC36F809}"/>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8" name="Alt Bilgi Yer Tutucusu 7">
            <a:extLst>
              <a:ext uri="{FF2B5EF4-FFF2-40B4-BE49-F238E27FC236}">
                <a16:creationId xmlns:a16="http://schemas.microsoft.com/office/drawing/2014/main" id="{80905206-E1C1-1BEB-F8D0-3D3C9CEBB7E7}"/>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BD407E39-B7C0-84DF-7FC5-8554216BDD58}"/>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342623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94373-8EB5-0080-8137-21065185D266}"/>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26FFE5B7-1987-B222-4E43-A341456B8267}"/>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4" name="Alt Bilgi Yer Tutucusu 3">
            <a:extLst>
              <a:ext uri="{FF2B5EF4-FFF2-40B4-BE49-F238E27FC236}">
                <a16:creationId xmlns:a16="http://schemas.microsoft.com/office/drawing/2014/main" id="{9C3B1281-9AFE-2292-5861-4DD822896F49}"/>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337268C3-6005-FD4A-DE5E-75F82E61392A}"/>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75718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C8CF7DE-643A-706E-3158-996044CA2CB3}"/>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3" name="Alt Bilgi Yer Tutucusu 2">
            <a:extLst>
              <a:ext uri="{FF2B5EF4-FFF2-40B4-BE49-F238E27FC236}">
                <a16:creationId xmlns:a16="http://schemas.microsoft.com/office/drawing/2014/main" id="{D9698563-C238-E267-88B4-0D63C07380E4}"/>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57C156A2-4A6D-B5EE-767B-B81616EB4A8D}"/>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65296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867760-EDDC-7339-C041-6428A3ED5A3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244525FD-32FF-3C08-13EB-55EBBD73F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DC0A5731-2446-0A64-ECEA-47D5061D0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A52F723-C59B-BF47-41C8-608916D6A87D}"/>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6" name="Alt Bilgi Yer Tutucusu 5">
            <a:extLst>
              <a:ext uri="{FF2B5EF4-FFF2-40B4-BE49-F238E27FC236}">
                <a16:creationId xmlns:a16="http://schemas.microsoft.com/office/drawing/2014/main" id="{0767FDFD-0643-A60D-23D0-D7A6B81308D4}"/>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06A70863-8211-644C-62B6-86277D5B076B}"/>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109097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FF0FF2-E4A4-CCB8-FFB2-23D76600728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D7F40B09-EAE9-770E-83EA-B192314F6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469B13BE-5717-4916-6F06-F2B417B13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B09B513-C6A3-56D4-1227-FC81560ECB99}"/>
              </a:ext>
            </a:extLst>
          </p:cNvPr>
          <p:cNvSpPr>
            <a:spLocks noGrp="1"/>
          </p:cNvSpPr>
          <p:nvPr>
            <p:ph type="dt" sz="half" idx="10"/>
          </p:nvPr>
        </p:nvSpPr>
        <p:spPr/>
        <p:txBody>
          <a:bodyPr/>
          <a:lstStyle/>
          <a:p>
            <a:fld id="{8D8BAFB8-719E-4DB1-937F-64B6888931A3}" type="datetimeFigureOut">
              <a:rPr lang="en-US" smtClean="0"/>
              <a:t>10/3/2024</a:t>
            </a:fld>
            <a:endParaRPr lang="en-US"/>
          </a:p>
        </p:txBody>
      </p:sp>
      <p:sp>
        <p:nvSpPr>
          <p:cNvPr id="6" name="Alt Bilgi Yer Tutucusu 5">
            <a:extLst>
              <a:ext uri="{FF2B5EF4-FFF2-40B4-BE49-F238E27FC236}">
                <a16:creationId xmlns:a16="http://schemas.microsoft.com/office/drawing/2014/main" id="{3B5191E6-CD26-605D-5A05-C62108110872}"/>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08433B0A-D021-2129-C087-8D8D56A9760A}"/>
              </a:ext>
            </a:extLst>
          </p:cNvPr>
          <p:cNvSpPr>
            <a:spLocks noGrp="1"/>
          </p:cNvSpPr>
          <p:nvPr>
            <p:ph type="sldNum" sz="quarter" idx="12"/>
          </p:nvPr>
        </p:nvSpPr>
        <p:spPr/>
        <p:txBody>
          <a:bodyPr/>
          <a:lstStyle/>
          <a:p>
            <a:fld id="{90866F1B-7FCD-4005-AAE5-25961DE5CA78}" type="slidenum">
              <a:rPr lang="en-US" smtClean="0"/>
              <a:t>‹#›</a:t>
            </a:fld>
            <a:endParaRPr lang="en-US"/>
          </a:p>
        </p:txBody>
      </p:sp>
    </p:spTree>
    <p:extLst>
      <p:ext uri="{BB962C8B-B14F-4D97-AF65-F5344CB8AC3E}">
        <p14:creationId xmlns:p14="http://schemas.microsoft.com/office/powerpoint/2010/main" val="411226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9F19901-3A27-DD5F-479C-181A817C0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E87F9F50-271B-21A9-68FF-14843254B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AC17CDC1-A407-3CB6-18FE-73259B3DC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BAFB8-719E-4DB1-937F-64B6888931A3}" type="datetimeFigureOut">
              <a:rPr lang="en-US" smtClean="0"/>
              <a:t>10/3/2024</a:t>
            </a:fld>
            <a:endParaRPr lang="en-US"/>
          </a:p>
        </p:txBody>
      </p:sp>
      <p:sp>
        <p:nvSpPr>
          <p:cNvPr id="5" name="Alt Bilgi Yer Tutucusu 4">
            <a:extLst>
              <a:ext uri="{FF2B5EF4-FFF2-40B4-BE49-F238E27FC236}">
                <a16:creationId xmlns:a16="http://schemas.microsoft.com/office/drawing/2014/main" id="{389917A0-F89D-052E-8DB1-0DB6291C5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265E0EF7-C31A-78AA-A3A5-580E90204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66F1B-7FCD-4005-AAE5-25961DE5CA78}" type="slidenum">
              <a:rPr lang="en-US" smtClean="0"/>
              <a:t>‹#›</a:t>
            </a:fld>
            <a:endParaRPr lang="en-US"/>
          </a:p>
        </p:txBody>
      </p:sp>
    </p:spTree>
    <p:extLst>
      <p:ext uri="{BB962C8B-B14F-4D97-AF65-F5344CB8AC3E}">
        <p14:creationId xmlns:p14="http://schemas.microsoft.com/office/powerpoint/2010/main" val="921761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stackoverflow.com/questions/40988030/what-is-the-difference-between-websocket-and-stomp-protocols" TargetMode="External"/><Relationship Id="rId3" Type="http://schemas.openxmlformats.org/officeDocument/2006/relationships/hyperlink" Target="https://tsh.io/blog/how-to-scale-websocket/" TargetMode="External"/><Relationship Id="rId7" Type="http://schemas.openxmlformats.org/officeDocument/2006/relationships/hyperlink" Target="https://developer.mozilla.org/en-US/docs/Web/API/WebSockets_API" TargetMode="External"/><Relationship Id="rId12" Type="http://schemas.openxmlformats.org/officeDocument/2006/relationships/hyperlink" Target="https://stackoverflow.com/questions/38140849/stomp-over-websockets-vs-plain-stomp-which-one-is-better" TargetMode="External"/><Relationship Id="rId2" Type="http://schemas.openxmlformats.org/officeDocument/2006/relationships/hyperlink" Target="https://cloud.google.com/pubsub/docs/overview" TargetMode="External"/><Relationship Id="rId1" Type="http://schemas.openxmlformats.org/officeDocument/2006/relationships/slideLayout" Target="../slideLayouts/slideLayout2.xml"/><Relationship Id="rId6" Type="http://schemas.openxmlformats.org/officeDocument/2006/relationships/hyperlink" Target="https://www.geeksforgeeks.org/socket-in-computer-network/" TargetMode="External"/><Relationship Id="rId11" Type="http://schemas.openxmlformats.org/officeDocument/2006/relationships/hyperlink" Target="https://ably.com/topic/websockets-vs-http" TargetMode="External"/><Relationship Id="rId5" Type="http://schemas.openxmlformats.org/officeDocument/2006/relationships/hyperlink" Target="https://www.geeksforgeeks.org/what-is-web-socket-and-how-it-is-different-from-the-http/" TargetMode="External"/><Relationship Id="rId10" Type="http://schemas.openxmlformats.org/officeDocument/2006/relationships/hyperlink" Target="https://www.wallarm.com/what/websocket-vs-http-how-are-these-2-different#:~:text=HTTP%20is%20better%20suited%20for,and%20typical%20request%2Dresponse%20cycles.&amp;text=Which%20one%20is%20faster%20%2D%20WebSocket,need%20for%20new%20HTTP%20requests" TargetMode="External"/><Relationship Id="rId4" Type="http://schemas.openxmlformats.org/officeDocument/2006/relationships/hyperlink" Target="https://www.ibm.com/docs/en/zos/2.4.0?topic=services-what-is-socket" TargetMode="External"/><Relationship Id="rId9" Type="http://schemas.openxmlformats.org/officeDocument/2006/relationships/hyperlink" Target="https://www.geeksforgeeks.org/stomp-protoco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linkedin.com/in/burakyesild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E5D3F3-B7B2-0480-7C5C-31360C0C1120}"/>
              </a:ext>
            </a:extLst>
          </p:cNvPr>
          <p:cNvSpPr>
            <a:spLocks noGrp="1"/>
          </p:cNvSpPr>
          <p:nvPr>
            <p:ph type="ctrTitle"/>
          </p:nvPr>
        </p:nvSpPr>
        <p:spPr/>
        <p:txBody>
          <a:bodyPr/>
          <a:lstStyle/>
          <a:p>
            <a:r>
              <a:rPr lang="en-US" dirty="0"/>
              <a:t>Web Socket over Stomp</a:t>
            </a:r>
          </a:p>
        </p:txBody>
      </p:sp>
      <p:sp>
        <p:nvSpPr>
          <p:cNvPr id="3" name="Alt Başlık 2">
            <a:extLst>
              <a:ext uri="{FF2B5EF4-FFF2-40B4-BE49-F238E27FC236}">
                <a16:creationId xmlns:a16="http://schemas.microsoft.com/office/drawing/2014/main" id="{F81A57AD-90EC-5898-8ADE-1C912E3B781F}"/>
              </a:ext>
            </a:extLst>
          </p:cNvPr>
          <p:cNvSpPr>
            <a:spLocks noGrp="1"/>
          </p:cNvSpPr>
          <p:nvPr>
            <p:ph type="subTitle" idx="1"/>
          </p:nvPr>
        </p:nvSpPr>
        <p:spPr/>
        <p:txBody>
          <a:bodyPr/>
          <a:lstStyle/>
          <a:p>
            <a:r>
              <a:rPr lang="en-US" dirty="0"/>
              <a:t>Way of </a:t>
            </a:r>
            <a:r>
              <a:rPr lang="en-US"/>
              <a:t>Bidirectional Communication</a:t>
            </a:r>
            <a:endParaRPr lang="en-US" dirty="0"/>
          </a:p>
        </p:txBody>
      </p:sp>
    </p:spTree>
    <p:extLst>
      <p:ext uri="{BB962C8B-B14F-4D97-AF65-F5344CB8AC3E}">
        <p14:creationId xmlns:p14="http://schemas.microsoft.com/office/powerpoint/2010/main" val="259197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9C0D62DC-C09D-02B6-4D83-70450DBAFD44}"/>
              </a:ext>
            </a:extLst>
          </p:cNvPr>
          <p:cNvGraphicFramePr>
            <a:graphicFrameLocks noGrp="1"/>
          </p:cNvGraphicFramePr>
          <p:nvPr>
            <p:ph idx="1"/>
            <p:extLst>
              <p:ext uri="{D42A27DB-BD31-4B8C-83A1-F6EECF244321}">
                <p14:modId xmlns:p14="http://schemas.microsoft.com/office/powerpoint/2010/main" val="2482978855"/>
              </p:ext>
            </p:extLst>
          </p:nvPr>
        </p:nvGraphicFramePr>
        <p:xfrm>
          <a:off x="1056351" y="1643307"/>
          <a:ext cx="10079298" cy="4849568"/>
        </p:xfrm>
        <a:graphic>
          <a:graphicData uri="http://schemas.openxmlformats.org/drawingml/2006/table">
            <a:tbl>
              <a:tblPr/>
              <a:tblGrid>
                <a:gridCol w="3359766">
                  <a:extLst>
                    <a:ext uri="{9D8B030D-6E8A-4147-A177-3AD203B41FA5}">
                      <a16:colId xmlns:a16="http://schemas.microsoft.com/office/drawing/2014/main" val="1117713675"/>
                    </a:ext>
                  </a:extLst>
                </a:gridCol>
                <a:gridCol w="3359766">
                  <a:extLst>
                    <a:ext uri="{9D8B030D-6E8A-4147-A177-3AD203B41FA5}">
                      <a16:colId xmlns:a16="http://schemas.microsoft.com/office/drawing/2014/main" val="1757823755"/>
                    </a:ext>
                  </a:extLst>
                </a:gridCol>
                <a:gridCol w="3359766">
                  <a:extLst>
                    <a:ext uri="{9D8B030D-6E8A-4147-A177-3AD203B41FA5}">
                      <a16:colId xmlns:a16="http://schemas.microsoft.com/office/drawing/2014/main" val="1584999912"/>
                    </a:ext>
                  </a:extLst>
                </a:gridCol>
              </a:tblGrid>
              <a:tr h="506973">
                <a:tc>
                  <a:txBody>
                    <a:bodyPr/>
                    <a:lstStyle/>
                    <a:p>
                      <a:pPr algn="l"/>
                      <a:endParaRPr lang="en-US" sz="1800" dirty="0">
                        <a:effectLst/>
                        <a:latin typeface="+mn-lt"/>
                      </a:endParaRP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F8C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n-lt"/>
                        </a:rPr>
                        <a:t>HTTP</a:t>
                      </a:r>
                    </a:p>
                  </a:txBody>
                  <a:tcPr marL="35667" marR="35667" marT="35667" marB="35667" anchor="b">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F8C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mn-lt"/>
                        </a:rPr>
                        <a:t>WebSockets</a:t>
                      </a:r>
                      <a:endParaRPr lang="en-US" sz="1800" dirty="0">
                        <a:effectLst/>
                        <a:latin typeface="+mn-lt"/>
                      </a:endParaRPr>
                    </a:p>
                  </a:txBody>
                  <a:tcPr marL="35667" marR="35667" marT="35667" marB="35667" anchor="b">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F8C00"/>
                    </a:solidFill>
                  </a:tcPr>
                </a:tc>
                <a:extLst>
                  <a:ext uri="{0D108BD9-81ED-4DB2-BD59-A6C34878D82A}">
                    <a16:rowId xmlns:a16="http://schemas.microsoft.com/office/drawing/2014/main" val="1618256943"/>
                  </a:ext>
                </a:extLst>
              </a:tr>
              <a:tr h="339682">
                <a:tc>
                  <a:txBody>
                    <a:bodyPr/>
                    <a:lstStyle/>
                    <a:p>
                      <a:r>
                        <a:rPr lang="en-US" sz="1800" dirty="0">
                          <a:effectLst/>
                          <a:latin typeface="+mn-lt"/>
                        </a:rPr>
                        <a:t>Technology used</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Full duplex</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Half duplex</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1966861556"/>
                  </a:ext>
                </a:extLst>
              </a:tr>
              <a:tr h="609262">
                <a:tc>
                  <a:txBody>
                    <a:bodyPr/>
                    <a:lstStyle/>
                    <a:p>
                      <a:r>
                        <a:rPr lang="en-US" sz="1800" dirty="0">
                          <a:effectLst/>
                          <a:latin typeface="+mn-lt"/>
                        </a:rPr>
                        <a:t>Data type handled</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Static and stagnant data</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Real time and continuously updated data</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2749083794"/>
                  </a:ext>
                </a:extLst>
              </a:tr>
              <a:tr h="339682">
                <a:tc>
                  <a:txBody>
                    <a:bodyPr/>
                    <a:lstStyle/>
                    <a:p>
                      <a:r>
                        <a:rPr lang="en-US" sz="1800" dirty="0">
                          <a:effectLst/>
                          <a:latin typeface="+mn-lt"/>
                        </a:rPr>
                        <a:t>Latency overheads</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High</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Low</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3089209173"/>
                  </a:ext>
                </a:extLst>
              </a:tr>
              <a:tr h="1084164">
                <a:tc>
                  <a:txBody>
                    <a:bodyPr/>
                    <a:lstStyle/>
                    <a:p>
                      <a:r>
                        <a:rPr lang="en-US" sz="1800" dirty="0">
                          <a:effectLst/>
                          <a:latin typeface="+mn-lt"/>
                        </a:rPr>
                        <a:t>Operational overheads</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High as you need to generate fresh request for each unique/next response</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Relatively low as one request can generate multiple responses as long as a connection is open</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1264823500"/>
                  </a:ext>
                </a:extLst>
              </a:tr>
              <a:tr h="878843">
                <a:tc>
                  <a:txBody>
                    <a:bodyPr/>
                    <a:lstStyle/>
                    <a:p>
                      <a:r>
                        <a:rPr lang="en-US" sz="1800" dirty="0">
                          <a:effectLst/>
                          <a:latin typeface="+mn-lt"/>
                        </a:rPr>
                        <a:t>Speed</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Slow as it takes time to establish a new connection for every request</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Fast as connection remains open as long as it’s not terminated by one party</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3467891095"/>
                  </a:ext>
                </a:extLst>
              </a:tr>
              <a:tr h="1052855">
                <a:tc>
                  <a:txBody>
                    <a:bodyPr/>
                    <a:lstStyle/>
                    <a:p>
                      <a:r>
                        <a:rPr lang="en-US" sz="1800" dirty="0">
                          <a:effectLst/>
                          <a:latin typeface="+mn-lt"/>
                        </a:rPr>
                        <a:t>Ability to handle frequent request</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Frequent requests will reduce the performance of the connection</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Frequent requests will have no impact on the connection they can be handled easily</a:t>
                      </a:r>
                    </a:p>
                  </a:txBody>
                  <a:tcPr marL="35667" marR="35667" marT="35667" marB="35667"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1150952206"/>
                  </a:ext>
                </a:extLst>
              </a:tr>
            </a:tbl>
          </a:graphicData>
        </a:graphic>
      </p:graphicFrame>
      <p:sp>
        <p:nvSpPr>
          <p:cNvPr id="2" name="Başlık 1">
            <a:extLst>
              <a:ext uri="{FF2B5EF4-FFF2-40B4-BE49-F238E27FC236}">
                <a16:creationId xmlns:a16="http://schemas.microsoft.com/office/drawing/2014/main" id="{7FB5D7CD-1E31-4AA9-2E2D-427976C86C42}"/>
              </a:ext>
            </a:extLst>
          </p:cNvPr>
          <p:cNvSpPr>
            <a:spLocks noGrp="1"/>
          </p:cNvSpPr>
          <p:nvPr>
            <p:ph type="title"/>
          </p:nvPr>
        </p:nvSpPr>
        <p:spPr/>
        <p:txBody>
          <a:bodyPr/>
          <a:lstStyle/>
          <a:p>
            <a:r>
              <a:rPr lang="en-US" dirty="0"/>
              <a:t>Differences between HTTP and Websocket</a:t>
            </a:r>
          </a:p>
        </p:txBody>
      </p:sp>
    </p:spTree>
    <p:extLst>
      <p:ext uri="{BB962C8B-B14F-4D97-AF65-F5344CB8AC3E}">
        <p14:creationId xmlns:p14="http://schemas.microsoft.com/office/powerpoint/2010/main" val="80249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11FD2-7605-0DB0-0C65-4346F85108BB}"/>
              </a:ext>
            </a:extLst>
          </p:cNvPr>
          <p:cNvSpPr>
            <a:spLocks noGrp="1"/>
          </p:cNvSpPr>
          <p:nvPr>
            <p:ph type="title"/>
          </p:nvPr>
        </p:nvSpPr>
        <p:spPr/>
        <p:txBody>
          <a:bodyPr/>
          <a:lstStyle/>
          <a:p>
            <a:r>
              <a:rPr lang="en-US" dirty="0"/>
              <a:t>What is Stomp?</a:t>
            </a:r>
          </a:p>
        </p:txBody>
      </p:sp>
      <p:sp>
        <p:nvSpPr>
          <p:cNvPr id="3" name="İçerik Yer Tutucusu 2">
            <a:extLst>
              <a:ext uri="{FF2B5EF4-FFF2-40B4-BE49-F238E27FC236}">
                <a16:creationId xmlns:a16="http://schemas.microsoft.com/office/drawing/2014/main" id="{7C0C3C64-CA7A-3EFF-7933-4394F740464A}"/>
              </a:ext>
            </a:extLst>
          </p:cNvPr>
          <p:cNvSpPr>
            <a:spLocks noGrp="1"/>
          </p:cNvSpPr>
          <p:nvPr>
            <p:ph idx="1"/>
          </p:nvPr>
        </p:nvSpPr>
        <p:spPr/>
        <p:txBody>
          <a:bodyPr/>
          <a:lstStyle/>
          <a:p>
            <a:r>
              <a:rPr lang="en-US" dirty="0"/>
              <a:t>STOMP (Streaming Text Oriented Messaging Protocol) is a messaging protocol that can be used over WebSocket. It defines topics (public or private) for communication, allowing clients to subscribe, unsubscribe, send, and receive messages. STOMP standardizes the message format exchanged between clients and servers, enabling bidirectional communication.</a:t>
            </a:r>
          </a:p>
        </p:txBody>
      </p:sp>
    </p:spTree>
    <p:extLst>
      <p:ext uri="{BB962C8B-B14F-4D97-AF65-F5344CB8AC3E}">
        <p14:creationId xmlns:p14="http://schemas.microsoft.com/office/powerpoint/2010/main" val="91922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AB0B85-EE09-BA11-2956-1A7DAE7C645E}"/>
              </a:ext>
            </a:extLst>
          </p:cNvPr>
          <p:cNvSpPr>
            <a:spLocks noGrp="1"/>
          </p:cNvSpPr>
          <p:nvPr>
            <p:ph type="title"/>
          </p:nvPr>
        </p:nvSpPr>
        <p:spPr/>
        <p:txBody>
          <a:bodyPr/>
          <a:lstStyle/>
          <a:p>
            <a:r>
              <a:rPr lang="en-US" dirty="0"/>
              <a:t>Pros</a:t>
            </a:r>
          </a:p>
        </p:txBody>
      </p:sp>
      <p:sp>
        <p:nvSpPr>
          <p:cNvPr id="3" name="İçerik Yer Tutucusu 2">
            <a:extLst>
              <a:ext uri="{FF2B5EF4-FFF2-40B4-BE49-F238E27FC236}">
                <a16:creationId xmlns:a16="http://schemas.microsoft.com/office/drawing/2014/main" id="{D6BD726D-C110-670F-CA7B-87686DF918EE}"/>
              </a:ext>
            </a:extLst>
          </p:cNvPr>
          <p:cNvSpPr>
            <a:spLocks noGrp="1"/>
          </p:cNvSpPr>
          <p:nvPr>
            <p:ph idx="1"/>
          </p:nvPr>
        </p:nvSpPr>
        <p:spPr>
          <a:xfrm>
            <a:off x="838200" y="1349763"/>
            <a:ext cx="10515600" cy="4351338"/>
          </a:xfrm>
        </p:spPr>
        <p:txBody>
          <a:bodyPr>
            <a:noAutofit/>
          </a:bodyPr>
          <a:lstStyle/>
          <a:p>
            <a:pPr>
              <a:buFont typeface="Arial" panose="020B0604020202020204" pitchFamily="34" charset="0"/>
              <a:buChar char="•"/>
            </a:pPr>
            <a:r>
              <a:rPr lang="en-US" b="1" dirty="0"/>
              <a:t>Real-time and dynamic updates:</a:t>
            </a:r>
            <a:r>
              <a:rPr lang="en-US" dirty="0"/>
              <a:t> STOMP allows real-time communication between clients and servers, making it ideal for applications that require instant data updates.</a:t>
            </a:r>
          </a:p>
          <a:p>
            <a:pPr>
              <a:buFont typeface="Arial" panose="020B0604020202020204" pitchFamily="34" charset="0"/>
              <a:buChar char="•"/>
            </a:pPr>
            <a:r>
              <a:rPr lang="en-US" b="1" dirty="0"/>
              <a:t>Easy to implement on the client side:</a:t>
            </a:r>
            <a:r>
              <a:rPr lang="en-US" dirty="0"/>
              <a:t> STOMP can be easily integrated with WebSocket libraries, and many client libraries exist to simplify implementation.</a:t>
            </a:r>
          </a:p>
          <a:p>
            <a:pPr>
              <a:buFont typeface="Arial" panose="020B0604020202020204" pitchFamily="34" charset="0"/>
              <a:buChar char="•"/>
            </a:pPr>
            <a:r>
              <a:rPr lang="en-US" b="1" dirty="0"/>
              <a:t>Protocol agnostic messaging:</a:t>
            </a:r>
            <a:r>
              <a:rPr lang="en-US" dirty="0"/>
              <a:t> STOMP allows a higher-level abstraction for messaging, making it easier to work with different brokers (e.g., RabbitMQ, ActiveMQ) that support the protocol.</a:t>
            </a:r>
          </a:p>
          <a:p>
            <a:pPr>
              <a:buFont typeface="Arial" panose="020B0604020202020204" pitchFamily="34" charset="0"/>
              <a:buChar char="•"/>
            </a:pPr>
            <a:r>
              <a:rPr lang="en-US" b="1" dirty="0"/>
              <a:t>Support for multiple message patterns:</a:t>
            </a:r>
            <a:r>
              <a:rPr lang="en-US" dirty="0"/>
              <a:t> STOMP supports pub/sub and point-to-point messaging, making it flexible for different use cases.</a:t>
            </a:r>
          </a:p>
          <a:p>
            <a:endParaRPr lang="en-US" dirty="0"/>
          </a:p>
        </p:txBody>
      </p:sp>
    </p:spTree>
    <p:extLst>
      <p:ext uri="{BB962C8B-B14F-4D97-AF65-F5344CB8AC3E}">
        <p14:creationId xmlns:p14="http://schemas.microsoft.com/office/powerpoint/2010/main" val="2126117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DAFCEF-DCF0-DCD9-707D-57D008E22925}"/>
              </a:ext>
            </a:extLst>
          </p:cNvPr>
          <p:cNvSpPr>
            <a:spLocks noGrp="1"/>
          </p:cNvSpPr>
          <p:nvPr>
            <p:ph type="title"/>
          </p:nvPr>
        </p:nvSpPr>
        <p:spPr/>
        <p:txBody>
          <a:bodyPr/>
          <a:lstStyle/>
          <a:p>
            <a:r>
              <a:rPr lang="en-US" dirty="0"/>
              <a:t>Cons</a:t>
            </a:r>
          </a:p>
        </p:txBody>
      </p:sp>
      <p:sp>
        <p:nvSpPr>
          <p:cNvPr id="3" name="İçerik Yer Tutucusu 2">
            <a:extLst>
              <a:ext uri="{FF2B5EF4-FFF2-40B4-BE49-F238E27FC236}">
                <a16:creationId xmlns:a16="http://schemas.microsoft.com/office/drawing/2014/main" id="{95D5611B-698E-62C9-B8A8-F51D255FC62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Scaling across clusters can be complex:</a:t>
            </a:r>
            <a:r>
              <a:rPr lang="en-US" dirty="0"/>
              <a:t> While STOMP can work well for simple setups, scaling it across multiple servers or in a clustered environment requires additional infrastructure, like message brokers or Redis for session sharing.</a:t>
            </a:r>
          </a:p>
          <a:p>
            <a:pPr>
              <a:buFont typeface="Arial" panose="020B0604020202020204" pitchFamily="34" charset="0"/>
              <a:buChar char="•"/>
            </a:pPr>
            <a:r>
              <a:rPr lang="en-US" b="1" dirty="0"/>
              <a:t>No built-in load balancing:</a:t>
            </a:r>
            <a:r>
              <a:rPr lang="en-US" dirty="0"/>
              <a:t> STOMP lacks built-in load balancing or clustering mechanisms, so external solutions (like message brokers) are required to handle large-scale deployments.</a:t>
            </a:r>
          </a:p>
          <a:p>
            <a:pPr>
              <a:buFont typeface="Arial" panose="020B0604020202020204" pitchFamily="34" charset="0"/>
              <a:buChar char="•"/>
            </a:pPr>
            <a:r>
              <a:rPr lang="en-US" b="1" dirty="0"/>
              <a:t>Higher overhead than native WebSocket:</a:t>
            </a:r>
            <a:r>
              <a:rPr lang="en-US" dirty="0"/>
              <a:t> STOMP adds extra overhead due to its messaging format and protocol, which can be unnecessary for lightweight applications or simple WebSocket communication.</a:t>
            </a:r>
          </a:p>
          <a:p>
            <a:pPr>
              <a:buFont typeface="Arial" panose="020B0604020202020204" pitchFamily="34" charset="0"/>
              <a:buChar char="•"/>
            </a:pPr>
            <a:r>
              <a:rPr lang="en-US" b="1" dirty="0"/>
              <a:t>Limited security features:</a:t>
            </a:r>
            <a:r>
              <a:rPr lang="en-US" dirty="0"/>
              <a:t> STOMP itself doesn't provide advanced security features. Security mechanisms (e.g., authentication and authorization) need to be implemented separately.</a:t>
            </a:r>
          </a:p>
          <a:p>
            <a:endParaRPr lang="en-US" dirty="0"/>
          </a:p>
        </p:txBody>
      </p:sp>
    </p:spTree>
    <p:extLst>
      <p:ext uri="{BB962C8B-B14F-4D97-AF65-F5344CB8AC3E}">
        <p14:creationId xmlns:p14="http://schemas.microsoft.com/office/powerpoint/2010/main" val="308103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BB5C0-6559-8B5E-9A6C-120B3DA21BDF}"/>
              </a:ext>
            </a:extLst>
          </p:cNvPr>
          <p:cNvSpPr>
            <a:spLocks noGrp="1"/>
          </p:cNvSpPr>
          <p:nvPr>
            <p:ph type="title"/>
          </p:nvPr>
        </p:nvSpPr>
        <p:spPr/>
        <p:txBody>
          <a:bodyPr/>
          <a:lstStyle/>
          <a:p>
            <a:r>
              <a:rPr lang="en-US" dirty="0"/>
              <a:t>What’s  Pub/Sub</a:t>
            </a:r>
          </a:p>
        </p:txBody>
      </p:sp>
      <p:sp>
        <p:nvSpPr>
          <p:cNvPr id="3" name="İçerik Yer Tutucusu 2">
            <a:extLst>
              <a:ext uri="{FF2B5EF4-FFF2-40B4-BE49-F238E27FC236}">
                <a16:creationId xmlns:a16="http://schemas.microsoft.com/office/drawing/2014/main" id="{CA324DC7-5029-DA0B-FAC2-E1E7CC3DA416}"/>
              </a:ext>
            </a:extLst>
          </p:cNvPr>
          <p:cNvSpPr>
            <a:spLocks noGrp="1"/>
          </p:cNvSpPr>
          <p:nvPr>
            <p:ph idx="1"/>
          </p:nvPr>
        </p:nvSpPr>
        <p:spPr/>
        <p:txBody>
          <a:bodyPr/>
          <a:lstStyle/>
          <a:p>
            <a:r>
              <a:rPr lang="en-US" b="0" i="0" dirty="0">
                <a:solidFill>
                  <a:srgbClr val="202124"/>
                </a:solidFill>
                <a:effectLst/>
              </a:rPr>
              <a:t>Pub/Sub is an asynchronous and scalable messaging service that decouples services producing messages from services processing those messages.</a:t>
            </a:r>
          </a:p>
          <a:p>
            <a:r>
              <a:rPr lang="en-US" b="0" i="0" dirty="0">
                <a:solidFill>
                  <a:srgbClr val="202124"/>
                </a:solidFill>
                <a:effectLst/>
              </a:rPr>
              <a:t>Pub/Sub lets you create systems of event producers and consumers, called </a:t>
            </a:r>
            <a:r>
              <a:rPr lang="en-US" b="1" i="0" dirty="0">
                <a:solidFill>
                  <a:srgbClr val="202124"/>
                </a:solidFill>
                <a:effectLst/>
              </a:rPr>
              <a:t>publishers</a:t>
            </a:r>
            <a:r>
              <a:rPr lang="en-US" b="0" i="0" dirty="0">
                <a:solidFill>
                  <a:srgbClr val="202124"/>
                </a:solidFill>
                <a:effectLst/>
              </a:rPr>
              <a:t> and </a:t>
            </a:r>
            <a:r>
              <a:rPr lang="en-US" b="1" i="0" dirty="0">
                <a:solidFill>
                  <a:srgbClr val="202124"/>
                </a:solidFill>
                <a:effectLst/>
              </a:rPr>
              <a:t>subscribers</a:t>
            </a:r>
            <a:r>
              <a:rPr lang="en-US" b="0" i="0" dirty="0">
                <a:solidFill>
                  <a:srgbClr val="202124"/>
                </a:solidFill>
                <a:effectLst/>
              </a:rPr>
              <a:t>. Publishers communicate with subscribers asynchronously by broadcasting events, rather than by synchronous remote procedure calls (RPCs).</a:t>
            </a:r>
            <a:endParaRPr lang="en-US" dirty="0"/>
          </a:p>
        </p:txBody>
      </p:sp>
    </p:spTree>
    <p:extLst>
      <p:ext uri="{BB962C8B-B14F-4D97-AF65-F5344CB8AC3E}">
        <p14:creationId xmlns:p14="http://schemas.microsoft.com/office/powerpoint/2010/main" val="2160391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ub/Sub Messaging: What Is It? | Knowledge Base | Dashbird">
            <a:extLst>
              <a:ext uri="{FF2B5EF4-FFF2-40B4-BE49-F238E27FC236}">
                <a16:creationId xmlns:a16="http://schemas.microsoft.com/office/drawing/2014/main" id="{53180188-9D33-5844-860D-95A1A45695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647" y="1665575"/>
            <a:ext cx="11780706" cy="352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07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B1E2C7-9917-A5EF-3F84-1DC09BF2AD7A}"/>
              </a:ext>
            </a:extLst>
          </p:cNvPr>
          <p:cNvSpPr>
            <a:spLocks noGrp="1"/>
          </p:cNvSpPr>
          <p:nvPr>
            <p:ph type="title"/>
          </p:nvPr>
        </p:nvSpPr>
        <p:spPr/>
        <p:txBody>
          <a:bodyPr/>
          <a:lstStyle/>
          <a:p>
            <a:r>
              <a:rPr lang="en-US" dirty="0"/>
              <a:t>So what did we accomplish?</a:t>
            </a:r>
          </a:p>
        </p:txBody>
      </p:sp>
      <p:sp>
        <p:nvSpPr>
          <p:cNvPr id="3" name="İçerik Yer Tutucusu 2">
            <a:extLst>
              <a:ext uri="{FF2B5EF4-FFF2-40B4-BE49-F238E27FC236}">
                <a16:creationId xmlns:a16="http://schemas.microsoft.com/office/drawing/2014/main" id="{E6B6DA04-D464-19D3-DB6B-2F903145D7B2}"/>
              </a:ext>
            </a:extLst>
          </p:cNvPr>
          <p:cNvSpPr>
            <a:spLocks noGrp="1"/>
          </p:cNvSpPr>
          <p:nvPr>
            <p:ph idx="1"/>
          </p:nvPr>
        </p:nvSpPr>
        <p:spPr/>
        <p:txBody>
          <a:bodyPr/>
          <a:lstStyle/>
          <a:p>
            <a:r>
              <a:rPr lang="en-US" dirty="0"/>
              <a:t>Typically, we implement pub/sub over Redis, but other technologies like Kafka or RabbitMQ can also be used. In a STOMP-based system, each pod communicates with others to relay messages, which are then delivered to subscribed clients.</a:t>
            </a:r>
          </a:p>
        </p:txBody>
      </p:sp>
    </p:spTree>
    <p:extLst>
      <p:ext uri="{BB962C8B-B14F-4D97-AF65-F5344CB8AC3E}">
        <p14:creationId xmlns:p14="http://schemas.microsoft.com/office/powerpoint/2010/main" val="143249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79FBBF-7E9E-37C6-E52F-F64CE7DF5D1E}"/>
              </a:ext>
            </a:extLst>
          </p:cNvPr>
          <p:cNvSpPr>
            <a:spLocks noGrp="1"/>
          </p:cNvSpPr>
          <p:nvPr>
            <p:ph type="title"/>
          </p:nvPr>
        </p:nvSpPr>
        <p:spPr/>
        <p:txBody>
          <a:bodyPr/>
          <a:lstStyle/>
          <a:p>
            <a:r>
              <a:rPr lang="en-US" dirty="0"/>
              <a:t>References</a:t>
            </a:r>
          </a:p>
        </p:txBody>
      </p:sp>
      <p:sp>
        <p:nvSpPr>
          <p:cNvPr id="3" name="İçerik Yer Tutucusu 2">
            <a:extLst>
              <a:ext uri="{FF2B5EF4-FFF2-40B4-BE49-F238E27FC236}">
                <a16:creationId xmlns:a16="http://schemas.microsoft.com/office/drawing/2014/main" id="{F10EC1B5-ECF2-CF09-E733-6CFEE4D27DCE}"/>
              </a:ext>
            </a:extLst>
          </p:cNvPr>
          <p:cNvSpPr>
            <a:spLocks noGrp="1"/>
          </p:cNvSpPr>
          <p:nvPr>
            <p:ph idx="1"/>
          </p:nvPr>
        </p:nvSpPr>
        <p:spPr/>
        <p:txBody>
          <a:bodyPr>
            <a:normAutofit/>
          </a:bodyPr>
          <a:lstStyle/>
          <a:p>
            <a:r>
              <a:rPr lang="en-US" sz="1600" dirty="0">
                <a:hlinkClick r:id="rId2"/>
              </a:rPr>
              <a:t>https://cloud.google.com/pubsub/docs/overview</a:t>
            </a:r>
            <a:endParaRPr lang="en-US" sz="1600" dirty="0"/>
          </a:p>
          <a:p>
            <a:r>
              <a:rPr lang="en-US" sz="1600" dirty="0">
                <a:hlinkClick r:id="rId3"/>
              </a:rPr>
              <a:t>https://tsh.io/blog/how-to-scale-websocket/</a:t>
            </a:r>
            <a:endParaRPr lang="en-US" sz="1600" dirty="0"/>
          </a:p>
          <a:p>
            <a:r>
              <a:rPr lang="en-US" sz="1600" dirty="0">
                <a:hlinkClick r:id="rId4"/>
              </a:rPr>
              <a:t>https://www.ibm.com/docs/en/zos/2.4.0?topic=services-what-is-socket</a:t>
            </a:r>
            <a:endParaRPr lang="en-US" sz="1600" dirty="0"/>
          </a:p>
          <a:p>
            <a:r>
              <a:rPr lang="en-US" sz="1600" dirty="0">
                <a:hlinkClick r:id="rId5"/>
              </a:rPr>
              <a:t>https://www.geeksforgeeks.org/what-is-web-socket-and-how-it-is-different-from-the-http/</a:t>
            </a:r>
            <a:endParaRPr lang="en-US" sz="1600" dirty="0"/>
          </a:p>
          <a:p>
            <a:r>
              <a:rPr lang="en-US" sz="1600" dirty="0">
                <a:hlinkClick r:id="rId6"/>
              </a:rPr>
              <a:t>https://www.geeksforgeeks.org/socket-in-computer-network/</a:t>
            </a:r>
            <a:endParaRPr lang="en-US" sz="1600" dirty="0"/>
          </a:p>
          <a:p>
            <a:r>
              <a:rPr lang="en-US" sz="1600" dirty="0">
                <a:hlinkClick r:id="rId7"/>
              </a:rPr>
              <a:t>https://developer.mozilla.org/en-US/docs/Web/API/WebSockets_API</a:t>
            </a:r>
            <a:endParaRPr lang="en-US" sz="1600" dirty="0"/>
          </a:p>
          <a:p>
            <a:r>
              <a:rPr lang="en-US" sz="1600" dirty="0">
                <a:hlinkClick r:id="rId8"/>
              </a:rPr>
              <a:t>https://stackoverflow.com/questions/40988030/what-is-the-difference-between-websocket-and-stomp-protocols</a:t>
            </a:r>
            <a:endParaRPr lang="en-US" sz="1600" dirty="0"/>
          </a:p>
          <a:p>
            <a:r>
              <a:rPr lang="en-US" sz="1600" dirty="0">
                <a:hlinkClick r:id="rId9"/>
              </a:rPr>
              <a:t>https://www.geeksforgeeks.org/stomp-protocol/</a:t>
            </a:r>
            <a:endParaRPr lang="en-US" sz="1600" dirty="0"/>
          </a:p>
          <a:p>
            <a:r>
              <a:rPr lang="en-US" sz="1600" dirty="0">
                <a:hlinkClick r:id="rId10"/>
              </a:rPr>
              <a:t>https://www.wallarm.com/what/websocket-vs-http-how-are-these-2-different#:~:text=HTTP%20is%20better%20suited%20for,and%20typical%20request%2Dresponse%20cycles.&amp;text=Which%20one%20is%20faster%20%2D%20WebSocket,need%20for%20new%20HTTP%20requests</a:t>
            </a:r>
            <a:r>
              <a:rPr lang="en-US" sz="1600" dirty="0"/>
              <a:t>.</a:t>
            </a:r>
          </a:p>
          <a:p>
            <a:r>
              <a:rPr lang="en-US" sz="1600" dirty="0">
                <a:hlinkClick r:id="rId11"/>
              </a:rPr>
              <a:t>https://ably.com/topic/websockets-vs-http</a:t>
            </a:r>
            <a:endParaRPr lang="en-US" sz="1600" dirty="0"/>
          </a:p>
          <a:p>
            <a:r>
              <a:rPr lang="en-US" sz="1600" dirty="0">
                <a:hlinkClick r:id="rId12"/>
              </a:rPr>
              <a:t>https://stackoverflow.com/questions/38140849/stomp-over-websockets-vs-plain-stomp-which-one-is-better</a:t>
            </a:r>
            <a:endParaRPr lang="en-US" sz="1600" dirty="0"/>
          </a:p>
          <a:p>
            <a:endParaRPr lang="en-US" sz="1600" dirty="0"/>
          </a:p>
          <a:p>
            <a:endParaRPr lang="en-US" sz="1600" dirty="0"/>
          </a:p>
        </p:txBody>
      </p:sp>
    </p:spTree>
    <p:extLst>
      <p:ext uri="{BB962C8B-B14F-4D97-AF65-F5344CB8AC3E}">
        <p14:creationId xmlns:p14="http://schemas.microsoft.com/office/powerpoint/2010/main" val="197183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1F3C5F-D8BC-82EC-36A9-93E92F9C5528}"/>
              </a:ext>
            </a:extLst>
          </p:cNvPr>
          <p:cNvSpPr>
            <a:spLocks noGrp="1"/>
          </p:cNvSpPr>
          <p:nvPr>
            <p:ph type="title"/>
          </p:nvPr>
        </p:nvSpPr>
        <p:spPr/>
        <p:txBody>
          <a:bodyPr/>
          <a:lstStyle/>
          <a:p>
            <a:pPr algn="ctr"/>
            <a:r>
              <a:rPr lang="en-US" dirty="0"/>
              <a:t>Thank you for your attention!</a:t>
            </a:r>
          </a:p>
        </p:txBody>
      </p:sp>
      <p:sp>
        <p:nvSpPr>
          <p:cNvPr id="3" name="İçerik Yer Tutucusu 2">
            <a:extLst>
              <a:ext uri="{FF2B5EF4-FFF2-40B4-BE49-F238E27FC236}">
                <a16:creationId xmlns:a16="http://schemas.microsoft.com/office/drawing/2014/main" id="{88361605-8B54-47FF-D970-E3F82491E7FF}"/>
              </a:ext>
            </a:extLst>
          </p:cNvPr>
          <p:cNvSpPr>
            <a:spLocks noGrp="1"/>
          </p:cNvSpPr>
          <p:nvPr>
            <p:ph idx="1"/>
          </p:nvPr>
        </p:nvSpPr>
        <p:spPr/>
        <p:txBody>
          <a:bodyPr>
            <a:normAutofit lnSpcReduction="10000"/>
          </a:bodyPr>
          <a:lstStyle/>
          <a:p>
            <a:r>
              <a:rPr lang="en-US" dirty="0"/>
              <a:t>Feel free to reach out if you have any questions or need further clarification.</a:t>
            </a:r>
          </a:p>
          <a:p>
            <a:endParaRPr lang="en-US" dirty="0"/>
          </a:p>
          <a:p>
            <a:r>
              <a:rPr lang="en-US" dirty="0"/>
              <a:t>Halit Burak Yeşildal</a:t>
            </a:r>
          </a:p>
          <a:p>
            <a:pPr lvl="1"/>
            <a:r>
              <a:rPr lang="en-US" dirty="0"/>
              <a:t>Email: burak.yesildal@tigahealth.com</a:t>
            </a:r>
          </a:p>
          <a:p>
            <a:pPr lvl="1"/>
            <a:r>
              <a:rPr lang="en-US" dirty="0"/>
              <a:t>LinkedIn: </a:t>
            </a:r>
            <a:r>
              <a:rPr lang="en-US" dirty="0">
                <a:hlinkClick r:id="rId2"/>
              </a:rPr>
              <a:t>https://www.linkedin.com/in/burakyesildal/</a:t>
            </a:r>
            <a:endParaRPr lang="en-US" dirty="0"/>
          </a:p>
          <a:p>
            <a:pPr lvl="1"/>
            <a:endParaRPr lang="en-US" dirty="0"/>
          </a:p>
          <a:p>
            <a:pPr lvl="1"/>
            <a:endParaRPr lang="en-US" dirty="0"/>
          </a:p>
          <a:p>
            <a:pPr lvl="1"/>
            <a:endParaRPr lang="en-US" dirty="0"/>
          </a:p>
          <a:p>
            <a:r>
              <a:rPr lang="en-US" dirty="0"/>
              <a:t>We appreciate your time and interest!</a:t>
            </a:r>
          </a:p>
        </p:txBody>
      </p:sp>
    </p:spTree>
    <p:extLst>
      <p:ext uri="{BB962C8B-B14F-4D97-AF65-F5344CB8AC3E}">
        <p14:creationId xmlns:p14="http://schemas.microsoft.com/office/powerpoint/2010/main" val="309707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1498EC-88D4-08F6-81C9-5DA3E7B2F141}"/>
              </a:ext>
            </a:extLst>
          </p:cNvPr>
          <p:cNvSpPr>
            <a:spLocks noGrp="1"/>
          </p:cNvSpPr>
          <p:nvPr>
            <p:ph type="title"/>
          </p:nvPr>
        </p:nvSpPr>
        <p:spPr/>
        <p:txBody>
          <a:bodyPr>
            <a:normAutofit/>
          </a:bodyPr>
          <a:lstStyle/>
          <a:p>
            <a:r>
              <a:rPr lang="en-US" dirty="0"/>
              <a:t>What is Socket?</a:t>
            </a:r>
          </a:p>
        </p:txBody>
      </p:sp>
      <p:sp>
        <p:nvSpPr>
          <p:cNvPr id="3" name="İçerik Yer Tutucusu 2">
            <a:extLst>
              <a:ext uri="{FF2B5EF4-FFF2-40B4-BE49-F238E27FC236}">
                <a16:creationId xmlns:a16="http://schemas.microsoft.com/office/drawing/2014/main" id="{1E8DD802-B5DA-3CB3-C325-277125B067AE}"/>
              </a:ext>
            </a:extLst>
          </p:cNvPr>
          <p:cNvSpPr>
            <a:spLocks noGrp="1"/>
          </p:cNvSpPr>
          <p:nvPr>
            <p:ph idx="1"/>
          </p:nvPr>
        </p:nvSpPr>
        <p:spPr/>
        <p:txBody>
          <a:bodyPr/>
          <a:lstStyle/>
          <a:p>
            <a:r>
              <a:rPr lang="en-US" dirty="0"/>
              <a:t>A socket is a protocol that enables bidirectional communication between programs. Through an open socket, programs can exchange data, much like passing information through a pipe.</a:t>
            </a:r>
          </a:p>
        </p:txBody>
      </p:sp>
    </p:spTree>
    <p:extLst>
      <p:ext uri="{BB962C8B-B14F-4D97-AF65-F5344CB8AC3E}">
        <p14:creationId xmlns:p14="http://schemas.microsoft.com/office/powerpoint/2010/main" val="245423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socket and its types in computer networking?">
            <a:extLst>
              <a:ext uri="{FF2B5EF4-FFF2-40B4-BE49-F238E27FC236}">
                <a16:creationId xmlns:a16="http://schemas.microsoft.com/office/drawing/2014/main" id="{4ED132E0-3867-F79F-6554-2D01FA4DEA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8101" y="622681"/>
            <a:ext cx="7015797" cy="561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7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E024DC-5298-7443-EF12-09881E664B24}"/>
              </a:ext>
            </a:extLst>
          </p:cNvPr>
          <p:cNvSpPr>
            <a:spLocks noGrp="1"/>
          </p:cNvSpPr>
          <p:nvPr>
            <p:ph type="title"/>
          </p:nvPr>
        </p:nvSpPr>
        <p:spPr/>
        <p:txBody>
          <a:bodyPr/>
          <a:lstStyle/>
          <a:p>
            <a:r>
              <a:rPr lang="en-US" dirty="0"/>
              <a:t>What is WebSocket?</a:t>
            </a:r>
          </a:p>
        </p:txBody>
      </p:sp>
      <p:sp>
        <p:nvSpPr>
          <p:cNvPr id="3" name="İçerik Yer Tutucusu 2">
            <a:extLst>
              <a:ext uri="{FF2B5EF4-FFF2-40B4-BE49-F238E27FC236}">
                <a16:creationId xmlns:a16="http://schemas.microsoft.com/office/drawing/2014/main" id="{7FE03555-FB1E-91A9-DDE3-5C3444F534DC}"/>
              </a:ext>
            </a:extLst>
          </p:cNvPr>
          <p:cNvSpPr>
            <a:spLocks noGrp="1"/>
          </p:cNvSpPr>
          <p:nvPr>
            <p:ph idx="1"/>
          </p:nvPr>
        </p:nvSpPr>
        <p:spPr/>
        <p:txBody>
          <a:bodyPr/>
          <a:lstStyle/>
          <a:p>
            <a:r>
              <a:rPr lang="en-US" dirty="0"/>
              <a:t>WebSocket is a bidirectional, full-duplex protocol used to establish communication between a client and a server.</a:t>
            </a:r>
          </a:p>
        </p:txBody>
      </p:sp>
    </p:spTree>
    <p:extLst>
      <p:ext uri="{BB962C8B-B14F-4D97-AF65-F5344CB8AC3E}">
        <p14:creationId xmlns:p14="http://schemas.microsoft.com/office/powerpoint/2010/main" val="357367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DE0BF21-6BBA-71EA-A2BE-FECA31B0BD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444" y="1894164"/>
            <a:ext cx="7557112" cy="30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41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F115F5-8EAD-9BB2-E696-68705C882224}"/>
              </a:ext>
            </a:extLst>
          </p:cNvPr>
          <p:cNvSpPr>
            <a:spLocks noGrp="1"/>
          </p:cNvSpPr>
          <p:nvPr>
            <p:ph type="title"/>
          </p:nvPr>
        </p:nvSpPr>
        <p:spPr/>
        <p:txBody>
          <a:bodyPr/>
          <a:lstStyle/>
          <a:p>
            <a:r>
              <a:rPr lang="en-US" dirty="0"/>
              <a:t>Use cases of WebSocket</a:t>
            </a:r>
          </a:p>
        </p:txBody>
      </p:sp>
      <p:sp>
        <p:nvSpPr>
          <p:cNvPr id="3" name="İçerik Yer Tutucusu 2">
            <a:extLst>
              <a:ext uri="{FF2B5EF4-FFF2-40B4-BE49-F238E27FC236}">
                <a16:creationId xmlns:a16="http://schemas.microsoft.com/office/drawing/2014/main" id="{4F307855-10C2-86B4-2CA8-8E12A1E1983A}"/>
              </a:ext>
            </a:extLst>
          </p:cNvPr>
          <p:cNvSpPr>
            <a:spLocks noGrp="1"/>
          </p:cNvSpPr>
          <p:nvPr>
            <p:ph idx="1"/>
          </p:nvPr>
        </p:nvSpPr>
        <p:spPr/>
        <p:txBody>
          <a:bodyPr/>
          <a:lstStyle/>
          <a:p>
            <a:r>
              <a:rPr lang="en-US" b="1" i="0" dirty="0">
                <a:solidFill>
                  <a:srgbClr val="273239"/>
                </a:solidFill>
                <a:effectLst/>
              </a:rPr>
              <a:t>Real-time web application:</a:t>
            </a:r>
            <a:r>
              <a:rPr lang="en-US" b="0" i="0" dirty="0">
                <a:solidFill>
                  <a:srgbClr val="273239"/>
                </a:solidFill>
                <a:effectLst/>
              </a:rPr>
              <a:t> Real-time web application uses a web socket to show the data at client end, which is continuously being sent by the backend server. In WebSocket, data is continuously pushed/transmitted into the same connection which is already open, that is why WebSocket is faster and improves the application performance. </a:t>
            </a:r>
            <a:br>
              <a:rPr lang="en-US" dirty="0"/>
            </a:br>
            <a:r>
              <a:rPr lang="en-US" b="0" i="0" dirty="0">
                <a:solidFill>
                  <a:srgbClr val="273239"/>
                </a:solidFill>
                <a:effectLst/>
              </a:rPr>
              <a:t>e.g. in a trading website or bitcoin trading, for displaying the price fluctuation and movement data is continuously pushed by the backend server to the client end by using a WebSocket channel.</a:t>
            </a:r>
            <a:endParaRPr lang="en-US" dirty="0"/>
          </a:p>
        </p:txBody>
      </p:sp>
    </p:spTree>
    <p:extLst>
      <p:ext uri="{BB962C8B-B14F-4D97-AF65-F5344CB8AC3E}">
        <p14:creationId xmlns:p14="http://schemas.microsoft.com/office/powerpoint/2010/main" val="107088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65F2EC-20E5-F719-5FE1-E57A53E7D9C4}"/>
              </a:ext>
            </a:extLst>
          </p:cNvPr>
          <p:cNvSpPr>
            <a:spLocks noGrp="1"/>
          </p:cNvSpPr>
          <p:nvPr>
            <p:ph type="title"/>
          </p:nvPr>
        </p:nvSpPr>
        <p:spPr/>
        <p:txBody>
          <a:bodyPr/>
          <a:lstStyle/>
          <a:p>
            <a:r>
              <a:rPr lang="en-US" dirty="0"/>
              <a:t>Use cases of WebSocket</a:t>
            </a:r>
          </a:p>
        </p:txBody>
      </p:sp>
      <p:sp>
        <p:nvSpPr>
          <p:cNvPr id="3" name="İçerik Yer Tutucusu 2">
            <a:extLst>
              <a:ext uri="{FF2B5EF4-FFF2-40B4-BE49-F238E27FC236}">
                <a16:creationId xmlns:a16="http://schemas.microsoft.com/office/drawing/2014/main" id="{0365D625-BC80-5AAD-06DC-6DA3B9685AAE}"/>
              </a:ext>
            </a:extLst>
          </p:cNvPr>
          <p:cNvSpPr>
            <a:spLocks noGrp="1"/>
          </p:cNvSpPr>
          <p:nvPr>
            <p:ph idx="1"/>
          </p:nvPr>
        </p:nvSpPr>
        <p:spPr/>
        <p:txBody>
          <a:bodyPr/>
          <a:lstStyle/>
          <a:p>
            <a:r>
              <a:rPr lang="en-US" b="1" i="0" dirty="0">
                <a:solidFill>
                  <a:srgbClr val="273239"/>
                </a:solidFill>
                <a:effectLst/>
              </a:rPr>
              <a:t>Gaming application:</a:t>
            </a:r>
            <a:r>
              <a:rPr lang="en-US" b="0" i="0" dirty="0">
                <a:solidFill>
                  <a:srgbClr val="273239"/>
                </a:solidFill>
                <a:effectLst/>
              </a:rPr>
              <a:t> In a Gaming application, you might focus on that, data is continuously received by the server, and without refreshing the UI, it will take effect on the screen, UI gets automatically refreshed without even establishing the new connection, so it is very helpful in a Gaming application.</a:t>
            </a:r>
            <a:endParaRPr lang="en-US" dirty="0"/>
          </a:p>
        </p:txBody>
      </p:sp>
    </p:spTree>
    <p:extLst>
      <p:ext uri="{BB962C8B-B14F-4D97-AF65-F5344CB8AC3E}">
        <p14:creationId xmlns:p14="http://schemas.microsoft.com/office/powerpoint/2010/main" val="111896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79466F-435B-4411-FE8B-496367874B7D}"/>
              </a:ext>
            </a:extLst>
          </p:cNvPr>
          <p:cNvSpPr>
            <a:spLocks noGrp="1"/>
          </p:cNvSpPr>
          <p:nvPr>
            <p:ph type="title"/>
          </p:nvPr>
        </p:nvSpPr>
        <p:spPr/>
        <p:txBody>
          <a:bodyPr/>
          <a:lstStyle/>
          <a:p>
            <a:r>
              <a:rPr lang="en-US" dirty="0"/>
              <a:t>Use cases of WebSocket</a:t>
            </a:r>
          </a:p>
        </p:txBody>
      </p:sp>
      <p:sp>
        <p:nvSpPr>
          <p:cNvPr id="3" name="İçerik Yer Tutucusu 2">
            <a:extLst>
              <a:ext uri="{FF2B5EF4-FFF2-40B4-BE49-F238E27FC236}">
                <a16:creationId xmlns:a16="http://schemas.microsoft.com/office/drawing/2014/main" id="{22698CBA-5551-F7AF-25DC-85AD7B622336}"/>
              </a:ext>
            </a:extLst>
          </p:cNvPr>
          <p:cNvSpPr>
            <a:spLocks noGrp="1"/>
          </p:cNvSpPr>
          <p:nvPr>
            <p:ph idx="1"/>
          </p:nvPr>
        </p:nvSpPr>
        <p:spPr/>
        <p:txBody>
          <a:bodyPr/>
          <a:lstStyle/>
          <a:p>
            <a:r>
              <a:rPr lang="en-US" b="1" i="0" dirty="0">
                <a:solidFill>
                  <a:srgbClr val="273239"/>
                </a:solidFill>
                <a:effectLst/>
              </a:rPr>
              <a:t>Chat application:</a:t>
            </a:r>
            <a:r>
              <a:rPr lang="en-US" b="0" i="0" dirty="0">
                <a:solidFill>
                  <a:srgbClr val="273239"/>
                </a:solidFill>
                <a:effectLst/>
              </a:rPr>
              <a:t> Chat applications use </a:t>
            </a:r>
            <a:r>
              <a:rPr lang="en-US" b="0" i="0" dirty="0" err="1">
                <a:solidFill>
                  <a:srgbClr val="273239"/>
                </a:solidFill>
                <a:effectLst/>
              </a:rPr>
              <a:t>WebSockets</a:t>
            </a:r>
            <a:r>
              <a:rPr lang="en-US" b="0" i="0" dirty="0">
                <a:solidFill>
                  <a:srgbClr val="273239"/>
                </a:solidFill>
                <a:effectLst/>
              </a:rPr>
              <a:t> to establish the connection only once for exchange, publishing, and broadcasting the message among the subscribers. It reuses the same WebSocket connection, for sending and receiving the message and for one-to-one message transfer.</a:t>
            </a:r>
          </a:p>
          <a:p>
            <a:endParaRPr lang="en-US" dirty="0"/>
          </a:p>
        </p:txBody>
      </p:sp>
    </p:spTree>
    <p:extLst>
      <p:ext uri="{BB962C8B-B14F-4D97-AF65-F5344CB8AC3E}">
        <p14:creationId xmlns:p14="http://schemas.microsoft.com/office/powerpoint/2010/main" val="450938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E2B19F-CB81-5D6B-FE11-485FB5C2C993}"/>
              </a:ext>
            </a:extLst>
          </p:cNvPr>
          <p:cNvSpPr>
            <a:spLocks noGrp="1"/>
          </p:cNvSpPr>
          <p:nvPr>
            <p:ph type="title"/>
          </p:nvPr>
        </p:nvSpPr>
        <p:spPr/>
        <p:txBody>
          <a:bodyPr/>
          <a:lstStyle/>
          <a:p>
            <a:r>
              <a:rPr lang="en-US" dirty="0"/>
              <a:t>Differences between HTTP and Websocket</a:t>
            </a:r>
          </a:p>
        </p:txBody>
      </p:sp>
      <p:graphicFrame>
        <p:nvGraphicFramePr>
          <p:cNvPr id="4" name="İçerik Yer Tutucusu 3">
            <a:extLst>
              <a:ext uri="{FF2B5EF4-FFF2-40B4-BE49-F238E27FC236}">
                <a16:creationId xmlns:a16="http://schemas.microsoft.com/office/drawing/2014/main" id="{0806C7E5-1F27-D3FB-AF43-8EA5E0E5397B}"/>
              </a:ext>
            </a:extLst>
          </p:cNvPr>
          <p:cNvGraphicFramePr>
            <a:graphicFrameLocks noGrp="1"/>
          </p:cNvGraphicFramePr>
          <p:nvPr>
            <p:ph idx="1"/>
            <p:extLst>
              <p:ext uri="{D42A27DB-BD31-4B8C-83A1-F6EECF244321}">
                <p14:modId xmlns:p14="http://schemas.microsoft.com/office/powerpoint/2010/main" val="3435778150"/>
              </p:ext>
            </p:extLst>
          </p:nvPr>
        </p:nvGraphicFramePr>
        <p:xfrm>
          <a:off x="838200" y="1625374"/>
          <a:ext cx="10515600" cy="4563884"/>
        </p:xfrm>
        <a:graphic>
          <a:graphicData uri="http://schemas.openxmlformats.org/drawingml/2006/table">
            <a:tbl>
              <a:tblPr/>
              <a:tblGrid>
                <a:gridCol w="5257800">
                  <a:extLst>
                    <a:ext uri="{9D8B030D-6E8A-4147-A177-3AD203B41FA5}">
                      <a16:colId xmlns:a16="http://schemas.microsoft.com/office/drawing/2014/main" val="2278712263"/>
                    </a:ext>
                  </a:extLst>
                </a:gridCol>
                <a:gridCol w="5257800">
                  <a:extLst>
                    <a:ext uri="{9D8B030D-6E8A-4147-A177-3AD203B41FA5}">
                      <a16:colId xmlns:a16="http://schemas.microsoft.com/office/drawing/2014/main" val="3484332144"/>
                    </a:ext>
                  </a:extLst>
                </a:gridCol>
              </a:tblGrid>
              <a:tr h="280393">
                <a:tc>
                  <a:txBody>
                    <a:bodyPr/>
                    <a:lstStyle/>
                    <a:p>
                      <a:pPr algn="l"/>
                      <a:r>
                        <a:rPr lang="en-US" sz="1800" dirty="0">
                          <a:effectLst/>
                          <a:latin typeface="+mn-lt"/>
                        </a:rPr>
                        <a:t>HTTP</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F8C00"/>
                    </a:solidFill>
                  </a:tcPr>
                </a:tc>
                <a:tc>
                  <a:txBody>
                    <a:bodyPr/>
                    <a:lstStyle/>
                    <a:p>
                      <a:pPr algn="l"/>
                      <a:r>
                        <a:rPr lang="en-US" sz="1800">
                          <a:effectLst/>
                          <a:latin typeface="+mn-lt"/>
                        </a:rPr>
                        <a:t>WebSockets</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F8C00"/>
                    </a:solidFill>
                  </a:tcPr>
                </a:tc>
                <a:extLst>
                  <a:ext uri="{0D108BD9-81ED-4DB2-BD59-A6C34878D82A}">
                    <a16:rowId xmlns:a16="http://schemas.microsoft.com/office/drawing/2014/main" val="3855469442"/>
                  </a:ext>
                </a:extLst>
              </a:tr>
              <a:tr h="1056863">
                <a:tc>
                  <a:txBody>
                    <a:bodyPr/>
                    <a:lstStyle/>
                    <a:p>
                      <a:r>
                        <a:rPr lang="en-US" sz="1800" dirty="0">
                          <a:effectLst/>
                          <a:latin typeface="+mn-lt"/>
                        </a:rPr>
                        <a:t>It’s unidirectional ensuring that only a request or a response is taking place at a time</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a:effectLst/>
                          <a:latin typeface="+mn-lt"/>
                        </a:rPr>
                        <a:t>The bidirectional nature of WebSocket makes to and from data transmission possible. Many responses for one request can be shared.</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1843902382"/>
                  </a:ext>
                </a:extLst>
              </a:tr>
              <a:tr h="474510">
                <a:tc>
                  <a:txBody>
                    <a:bodyPr/>
                    <a:lstStyle/>
                    <a:p>
                      <a:r>
                        <a:rPr lang="en-US" sz="1800" dirty="0">
                          <a:effectLst/>
                          <a:latin typeface="+mn-lt"/>
                        </a:rPr>
                        <a:t>The connection isn’t open for long</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a:effectLst/>
                          <a:latin typeface="+mn-lt"/>
                        </a:rPr>
                        <a:t>Connection can remain open for an indefinite time</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334676532"/>
                  </a:ext>
                </a:extLst>
              </a:tr>
              <a:tr h="668628">
                <a:tc>
                  <a:txBody>
                    <a:bodyPr/>
                    <a:lstStyle/>
                    <a:p>
                      <a:r>
                        <a:rPr lang="en-US" sz="1800">
                          <a:effectLst/>
                          <a:latin typeface="+mn-lt"/>
                        </a:rPr>
                        <a:t>The connection is terminated automatically as soon as a response is shared</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a:effectLst/>
                          <a:latin typeface="+mn-lt"/>
                        </a:rPr>
                        <a:t>Connection continues till the time client/server decides to end it.</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2765309948"/>
                  </a:ext>
                </a:extLst>
              </a:tr>
              <a:tr h="862745">
                <a:tc>
                  <a:txBody>
                    <a:bodyPr/>
                    <a:lstStyle/>
                    <a:p>
                      <a:r>
                        <a:rPr lang="en-US" sz="1800" dirty="0">
                          <a:effectLst/>
                          <a:latin typeface="+mn-lt"/>
                        </a:rPr>
                        <a:t>It’s perfect for stateless RESTful applications.</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a:effectLst/>
                          <a:latin typeface="+mn-lt"/>
                        </a:rPr>
                        <a:t>Preferred for the development of real-time, gaming, and chat applications.</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2508192937"/>
                  </a:ext>
                </a:extLst>
              </a:tr>
              <a:tr h="668628">
                <a:tc>
                  <a:txBody>
                    <a:bodyPr/>
                    <a:lstStyle/>
                    <a:p>
                      <a:r>
                        <a:rPr lang="en-US" sz="1800">
                          <a:effectLst/>
                          <a:latin typeface="+mn-lt"/>
                        </a:rPr>
                        <a:t>As it used TCP, the connection tends to get slow</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a:effectLst/>
                          <a:latin typeface="+mn-lt"/>
                        </a:rPr>
                        <a:t>As the connection doesn’t take a break, data delivery is quick.</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3547867209"/>
                  </a:ext>
                </a:extLst>
              </a:tr>
              <a:tr h="474510">
                <a:tc>
                  <a:txBody>
                    <a:bodyPr/>
                    <a:lstStyle/>
                    <a:p>
                      <a:r>
                        <a:rPr lang="en-US" sz="1800">
                          <a:effectLst/>
                          <a:latin typeface="+mn-lt"/>
                        </a:rPr>
                        <a:t>It’s not an event-driven protocol.</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tc>
                  <a:txBody>
                    <a:bodyPr/>
                    <a:lstStyle/>
                    <a:p>
                      <a:r>
                        <a:rPr lang="en-US" sz="1800" dirty="0">
                          <a:effectLst/>
                          <a:latin typeface="+mn-lt"/>
                        </a:rPr>
                        <a:t>WebSocket is highly event-driven.</a:t>
                      </a:r>
                    </a:p>
                  </a:txBody>
                  <a:tcPr marL="41840" marR="41840" marT="41840" marB="41840" anchor="ctr">
                    <a:lnL w="7620" cap="flat" cmpd="sng" algn="ctr">
                      <a:solidFill>
                        <a:srgbClr val="EBAB3A"/>
                      </a:solidFill>
                      <a:prstDash val="solid"/>
                      <a:round/>
                      <a:headEnd type="none" w="med" len="med"/>
                      <a:tailEnd type="none" w="med" len="med"/>
                    </a:lnL>
                    <a:lnR w="7620" cap="flat" cmpd="sng" algn="ctr">
                      <a:solidFill>
                        <a:srgbClr val="EBAB3A"/>
                      </a:solidFill>
                      <a:prstDash val="solid"/>
                      <a:round/>
                      <a:headEnd type="none" w="med" len="med"/>
                      <a:tailEnd type="none" w="med" len="med"/>
                    </a:lnR>
                    <a:lnT w="7620" cap="flat" cmpd="sng" algn="ctr">
                      <a:solidFill>
                        <a:srgbClr val="EBAB3A"/>
                      </a:solidFill>
                      <a:prstDash val="solid"/>
                      <a:round/>
                      <a:headEnd type="none" w="med" len="med"/>
                      <a:tailEnd type="none" w="med" len="med"/>
                    </a:lnT>
                    <a:lnB w="7620" cap="flat" cmpd="sng" algn="ctr">
                      <a:solidFill>
                        <a:srgbClr val="EBAB3A"/>
                      </a:solidFill>
                      <a:prstDash val="solid"/>
                      <a:round/>
                      <a:headEnd type="none" w="med" len="med"/>
                      <a:tailEnd type="none" w="med" len="med"/>
                    </a:lnB>
                    <a:solidFill>
                      <a:srgbClr val="FAFAD2"/>
                    </a:solidFill>
                  </a:tcPr>
                </a:tc>
                <a:extLst>
                  <a:ext uri="{0D108BD9-81ED-4DB2-BD59-A6C34878D82A}">
                    <a16:rowId xmlns:a16="http://schemas.microsoft.com/office/drawing/2014/main" val="1733145505"/>
                  </a:ext>
                </a:extLst>
              </a:tr>
            </a:tbl>
          </a:graphicData>
        </a:graphic>
      </p:graphicFrame>
    </p:spTree>
    <p:extLst>
      <p:ext uri="{BB962C8B-B14F-4D97-AF65-F5344CB8AC3E}">
        <p14:creationId xmlns:p14="http://schemas.microsoft.com/office/powerpoint/2010/main" val="386582824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1178</Words>
  <Application>Microsoft Office PowerPoint</Application>
  <PresentationFormat>Geniş ekran</PresentationFormat>
  <Paragraphs>87</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Calibri Light</vt:lpstr>
      <vt:lpstr>Office Teması</vt:lpstr>
      <vt:lpstr>Web Socket over Stomp</vt:lpstr>
      <vt:lpstr>What is Socket?</vt:lpstr>
      <vt:lpstr>PowerPoint Sunusu</vt:lpstr>
      <vt:lpstr>What is WebSocket?</vt:lpstr>
      <vt:lpstr>PowerPoint Sunusu</vt:lpstr>
      <vt:lpstr>Use cases of WebSocket</vt:lpstr>
      <vt:lpstr>Use cases of WebSocket</vt:lpstr>
      <vt:lpstr>Use cases of WebSocket</vt:lpstr>
      <vt:lpstr>Differences between HTTP and Websocket</vt:lpstr>
      <vt:lpstr>Differences between HTTP and Websocket</vt:lpstr>
      <vt:lpstr>What is Stomp?</vt:lpstr>
      <vt:lpstr>Pros</vt:lpstr>
      <vt:lpstr>Cons</vt:lpstr>
      <vt:lpstr>What’s  Pub/Sub</vt:lpstr>
      <vt:lpstr>PowerPoint Sunusu</vt:lpstr>
      <vt:lpstr>So what did we accomplish?</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Burak Yeşildal</dc:creator>
  <cp:lastModifiedBy>Burak Yeşildal</cp:lastModifiedBy>
  <cp:revision>3</cp:revision>
  <dcterms:created xsi:type="dcterms:W3CDTF">2024-10-03T13:05:47Z</dcterms:created>
  <dcterms:modified xsi:type="dcterms:W3CDTF">2024-10-03T14:24:17Z</dcterms:modified>
</cp:coreProperties>
</file>