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9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png" ContentType="image/png"/>
  <Override PartName="/ppt/media/image8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91FA64-015D-4E64-B9D1-1690B31C37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39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280" y="1325160"/>
            <a:ext cx="9071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280" y="3043080"/>
            <a:ext cx="9071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7C10D3-13C2-490B-9828-229E54DDB6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39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280" y="1325160"/>
            <a:ext cx="44265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600" y="1325160"/>
            <a:ext cx="44265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280" y="3043080"/>
            <a:ext cx="44265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1600" y="3043080"/>
            <a:ext cx="44265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613355-1471-4768-85FF-ED0BA53212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39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280" y="132516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480" y="132516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7320" y="132516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280" y="304308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480" y="304308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7320" y="3043080"/>
            <a:ext cx="29206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98AF4E-C1C5-4C59-99C8-A8DA6CD04F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39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325160"/>
            <a:ext cx="9071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5E100E-2D06-47F9-828C-CF60AFA15A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39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280" y="1325160"/>
            <a:ext cx="9071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CCD6DF-5C23-4F42-BD8B-3E15ED9918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39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280" y="1325160"/>
            <a:ext cx="44265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1600" y="1325160"/>
            <a:ext cx="44265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C53BA5-D4A0-490F-B218-5B46B40AFD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3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D13148-308F-4B87-BCE1-26092A6A3E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22572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D1A1D4-4DC8-4527-95B5-6BD5239733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39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280" y="1325160"/>
            <a:ext cx="44265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1600" y="1325160"/>
            <a:ext cx="44265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280" y="3043080"/>
            <a:ext cx="44265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90D390-8047-4FCE-B532-67C0042CFA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39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280" y="1325160"/>
            <a:ext cx="44265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25160"/>
            <a:ext cx="44265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1600" y="3043080"/>
            <a:ext cx="44265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D45B3D-6C46-443A-81B4-B3C11BF88A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39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280" y="1325160"/>
            <a:ext cx="44265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25160"/>
            <a:ext cx="442656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280" y="3043080"/>
            <a:ext cx="907128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1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41C17F-E487-42E0-AE05-40D25B2463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390" spc="-1" strike="noStrike">
                <a:latin typeface="Arial"/>
              </a:rPr>
              <a:t>Click to edit the title text format</a:t>
            </a:r>
            <a:endParaRPr b="0" lang="en-IN" sz="439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325160"/>
            <a:ext cx="9071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190" spc="-1" strike="noStrike">
                <a:latin typeface="Arial"/>
              </a:rPr>
              <a:t>Click to edit the outline text format</a:t>
            </a:r>
            <a:endParaRPr b="0" lang="en-IN" sz="3190" spc="-1" strike="noStrike">
              <a:latin typeface="Arial"/>
            </a:endParaRPr>
          </a:p>
          <a:p>
            <a:pPr lvl="1" marL="864000" indent="-324000">
              <a:spcBef>
                <a:spcPts val="112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790" spc="-1" strike="noStrike">
                <a:latin typeface="Arial"/>
              </a:rPr>
              <a:t>Second Outline Level</a:t>
            </a:r>
            <a:endParaRPr b="0" lang="en-IN" sz="2790" spc="-1" strike="noStrike">
              <a:latin typeface="Arial"/>
            </a:endParaRPr>
          </a:p>
          <a:p>
            <a:pPr lvl="2" marL="1296000" indent="-288000">
              <a:spcBef>
                <a:spcPts val="8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90" spc="-1" strike="noStrike">
                <a:latin typeface="Arial"/>
              </a:rPr>
              <a:t>Third Outline Level</a:t>
            </a:r>
            <a:endParaRPr b="0" lang="en-IN" sz="2390" spc="-1" strike="noStrike">
              <a:latin typeface="Arial"/>
            </a:endParaRPr>
          </a:p>
          <a:p>
            <a:pPr lvl="3" marL="1728000" indent="-216000">
              <a:spcBef>
                <a:spcPts val="55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990" spc="-1" strike="noStrike">
                <a:latin typeface="Arial"/>
              </a:rPr>
              <a:t>Fourth Outline Level</a:t>
            </a:r>
            <a:endParaRPr b="0" lang="en-IN" sz="1990" spc="-1" strike="noStrike">
              <a:latin typeface="Arial"/>
            </a:endParaRPr>
          </a:p>
          <a:p>
            <a:pPr lvl="4" marL="2160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90" spc="-1" strike="noStrike">
                <a:latin typeface="Arial"/>
              </a:rPr>
              <a:t>Fifth Outline Level</a:t>
            </a:r>
            <a:endParaRPr b="0" lang="en-IN" sz="1990" spc="-1" strike="noStrike">
              <a:latin typeface="Arial"/>
            </a:endParaRPr>
          </a:p>
          <a:p>
            <a:pPr lvl="5" marL="2592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90" spc="-1" strike="noStrike">
                <a:latin typeface="Arial"/>
              </a:rPr>
              <a:t>Sixth Outline Level</a:t>
            </a:r>
            <a:endParaRPr b="0" lang="en-IN" sz="1990" spc="-1" strike="noStrike">
              <a:latin typeface="Arial"/>
            </a:endParaRPr>
          </a:p>
          <a:p>
            <a:pPr lvl="6" marL="3024000" indent="-216000"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90" spc="-1" strike="noStrike">
                <a:latin typeface="Arial"/>
              </a:rPr>
              <a:t>Seventh Outline Level</a:t>
            </a:r>
            <a:endParaRPr b="0" lang="en-IN" sz="199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328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6640" y="516456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592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A275F84-27DE-490C-9D54-884AE7A70EB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09440" y="432000"/>
            <a:ext cx="8458560" cy="13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000" spc="-1" strike="noStrike">
                <a:latin typeface="Arial"/>
              </a:rPr>
              <a:t>QuantumAI-Climate-Projects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59280" y="785160"/>
            <a:ext cx="9396720" cy="36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2600" spc="-1" strike="noStrike">
                <a:latin typeface="Arial"/>
              </a:rPr>
              <a:t>Womanium Quantum+AI Project</a:t>
            </a:r>
            <a:endParaRPr b="0" lang="en-IN" sz="2600" spc="-1" strike="noStrike">
              <a:latin typeface="Arial"/>
            </a:endParaRPr>
          </a:p>
          <a:p>
            <a:pPr algn="ctr">
              <a:buNone/>
            </a:pPr>
            <a:endParaRPr b="0" lang="en-IN" sz="2600" spc="-1" strike="noStrike">
              <a:latin typeface="Arial"/>
            </a:endParaRPr>
          </a:p>
          <a:p>
            <a:pPr algn="ctr">
              <a:buNone/>
            </a:pPr>
            <a:r>
              <a:rPr b="0" lang="en-IN" sz="2200" spc="-1" strike="noStrike">
                <a:latin typeface="Arial"/>
              </a:rPr>
              <a:t>Arijeet Sarangi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763640" y="3652560"/>
            <a:ext cx="6660360" cy="37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000" spc="-1" strike="noStrike">
                <a:latin typeface="Arial"/>
              </a:rPr>
              <a:t>Problem Statement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28000" y="1152000"/>
            <a:ext cx="846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IN" sz="2000" spc="-1" strike="noStrike">
                <a:latin typeface="Times New Roman"/>
              </a:rPr>
              <a:t> </a:t>
            </a:r>
            <a:r>
              <a:rPr b="1" lang="en-IN" sz="2000" spc="-1" strike="noStrike">
                <a:latin typeface="Times New Roman"/>
              </a:rPr>
              <a:t>Introduction:</a:t>
            </a: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Climate Change: One of the most pressing challenges of our time, with far-reaching impacts on ecosystems, economies, and human societies.</a:t>
            </a: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lnSpc>
                <a:spcPct val="115000"/>
              </a:lnSpc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Complexity of Climate Systems: Climate systems are inherently complex, involving numerous interacting components such as atmospheric circulation, ocean currents, and energy flows.</a:t>
            </a: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IN" sz="2000" spc="-1" strike="noStrike">
                <a:latin typeface="Times New Roman"/>
              </a:rPr>
              <a:t>Objective:  </a:t>
            </a: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latin typeface="Times New Roman"/>
              </a:rPr>
              <a:t>Advanced Modeling Needs: To tackle these complexities, there’s a need for advanced modeling and simulation techniques that can accurately predict climate patterns, assess potential impacts. </a:t>
            </a: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IN" sz="2000" spc="-1" strike="noStrike">
                <a:latin typeface="Times New Roman"/>
              </a:rPr>
              <a:t>Specific Problems Addressed:</a:t>
            </a: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latin typeface="Times New Roman"/>
              </a:rPr>
              <a:t>Atmospheric Simulations: Traditional models struggle with the fine-scale accuracy needed for predicting weather patterns and atmospheric flows.</a:t>
            </a: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Climate Prediction: Existing AI models often lack the precision or computational efficiency needed for real-time or large-scale climate predictions.</a:t>
            </a: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Battery Materials Simulation: Developing efficient, sustainable energy storage solutions is crucial for reducing carbon emissions, but simulating materials at quantum level remains challenging.</a:t>
            </a: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Light Interaction with Clouds: Understanding how light interacts with water droplets in clouds is key to improving climate models, yet current methods are limited by classical computing constraints.</a:t>
            </a: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IN" sz="2000" spc="-1" strike="noStrike">
                <a:latin typeface="Times New Roman"/>
              </a:rPr>
              <a:t>Project Focus:  </a:t>
            </a: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20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73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2000" spc="-1" strike="noStrike">
                <a:latin typeface="Times New Roman"/>
              </a:rPr>
              <a:t>This project explores how Quantum Computing and Artificial Intelligence can be harnessed to solve these critical issues, pushing the boundaries of what’s  possible in climate science.</a:t>
            </a:r>
            <a:endParaRPr b="0" lang="en-IN" sz="2000" spc="-1" strike="noStrike">
              <a:latin typeface="Times New Roman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000" spc="-1" strike="noStrike">
                <a:latin typeface="Arial"/>
              </a:rPr>
              <a:t>Problem Solution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56000" y="1044000"/>
            <a:ext cx="846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IN" sz="900" spc="-1" strike="noStrike">
                <a:latin typeface="Times New Roman"/>
                <a:ea typeface="Noto Sans CJK SC"/>
              </a:rPr>
              <a:t>Atmospheric Simulations: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Challenge:  Accurate simulation of atmospheric flow and circulations is crucial for weather prediction and climate modeling, but classical methods often fall short in precision.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lnSpc>
                <a:spcPct val="115000"/>
              </a:lnSpc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Solution:  We implemented Quantum Phase Estimation (QPE) and Variational Quantum Eigensolver (VQE) algorithms to simulate atmospheric dynamics. 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lnSpc>
                <a:spcPct val="115000"/>
              </a:lnSpc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These quantum algorithms allow us to solve complex differential equations more efficiently, leading to enhanced accuracy in modeling atmospheric flows, such as wind patterns </a:t>
            </a:r>
            <a:r>
              <a:rPr b="0" lang="en-IN" sz="900" spc="-1" strike="noStrike">
                <a:latin typeface="Times New Roman"/>
                <a:ea typeface="Noto Sans CJK SC"/>
              </a:rPr>
              <a:t>and pressure systems.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lnSpc>
                <a:spcPct val="115000"/>
              </a:lnSpc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IN" sz="900" spc="-1" strike="noStrike">
                <a:latin typeface="Times New Roman"/>
                <a:ea typeface="Noto Sans CJK SC"/>
              </a:rPr>
              <a:t>Climate Prediction: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Challenge:  Predicting climate changes with high accuracy requires processing vast amounts of historical data, which can be computationally intensive.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Solution:  We have utilized machine learning techniques such as deep learning and time-series analysis. 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These models were trained on historical climate data, enabling them to predict future climate scenarios.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The AI model was optimized to run efficiently on standard laptops and PCs, making advanced climate prediction accessible even with limited computational resources.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IN" sz="900" spc="-1" strike="noStrike">
                <a:latin typeface="Times New Roman"/>
                <a:ea typeface="Noto Sans CJK SC"/>
              </a:rPr>
              <a:t>Battery Simulation: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Challenge: Simulating battery materials at the quantum level is essential for developing next-generation energy storage solutions that are more efficient and environmentally </a:t>
            </a:r>
            <a:r>
              <a:rPr b="0" lang="en-IN" sz="900" spc="-1" strike="noStrike">
                <a:latin typeface="Times New Roman"/>
                <a:ea typeface="Noto Sans CJK SC"/>
              </a:rPr>
              <a:t>friendly.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Solution: We used quantum computing methods, specifically VQE and QPE, to model the properties of battery materials. 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These simulations help in understanding the material's behavior at the molecular level, which is critical for designing better batteries. 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The quantum algorithms we employed can significantly reduce the computational complexity of these simulations, potentially leading to faster development cycles for new battery </a:t>
            </a:r>
            <a:r>
              <a:rPr b="0" lang="en-IN" sz="900" spc="-1" strike="noStrike">
                <a:latin typeface="Times New Roman"/>
                <a:ea typeface="Noto Sans CJK SC"/>
              </a:rPr>
              <a:t>technologies.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000" spc="-1" strike="noStrike">
                <a:latin typeface="Arial"/>
              </a:rPr>
              <a:t>Continued...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20000" y="1080000"/>
            <a:ext cx="846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IN" sz="900" spc="-1" strike="noStrike">
                <a:latin typeface="Times New Roman"/>
                <a:ea typeface="Noto Sans CJK SC"/>
              </a:rPr>
              <a:t>Light Interaction with Clouds: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Challenge:  Accurately modeling how light interacts with water droplets in clouds is vital for improving climate models, but classical methods often oversimplify these interactions.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lnSpc>
                <a:spcPct val="115000"/>
              </a:lnSpc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Solution:  We combined Quantum Computing and AI to simulate light scattering and absorption in clouds. 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lnSpc>
                <a:spcPct val="115000"/>
              </a:lnSpc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The quantum component of the model handles the complex quantum mechanical interactions of light with particles, while the AI component processes and predicts outcomes based on large </a:t>
            </a:r>
            <a:r>
              <a:rPr b="0" lang="en-IN" sz="900" spc="-1" strike="noStrike">
                <a:latin typeface="Times New Roman"/>
                <a:ea typeface="Noto Sans CJK SC"/>
              </a:rPr>
              <a:t>datasets. 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lnSpc>
                <a:spcPct val="115000"/>
              </a:lnSpc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IN" sz="900" spc="-1" strike="noStrike">
                <a:latin typeface="Times New Roman"/>
                <a:ea typeface="Noto Sans CJK SC"/>
              </a:rPr>
              <a:t>This hybrid approach improves the accuracy of cloud simulations, which is crucial for predicting weather patterns and understanding climate change impacts.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lnSpc>
                <a:spcPct val="115000"/>
              </a:lnSpc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390" spc="-1" strike="noStrike">
                <a:latin typeface="Arial"/>
              </a:rPr>
              <a:t>Success and Impact</a:t>
            </a:r>
            <a:endParaRPr b="0" lang="en-IN" sz="439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20000" y="1080000"/>
            <a:ext cx="846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IN" sz="900" spc="-1" strike="noStrike">
                <a:latin typeface="Times New Roman"/>
                <a:ea typeface="Noto Sans CJK SC"/>
              </a:rPr>
              <a:t>Success Metrics: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Improved atmospheric simulation accuracy.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Created a fast-running AI model for climate prediction that can run on standard PCs.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Demonstrated quantum algorithms’ potential in simulating battery materials with enhanced precision.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Developed models to better understand light scattering in clouds, contributing to more accurate climate models.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900" spc="-1" strike="noStrike">
                <a:latin typeface="Times New Roman"/>
                <a:ea typeface="Noto Sans CJK SC"/>
              </a:rPr>
              <a:t>Impact: 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These projects show the potential of integrating Quantum Computing with AI to address complex climate challenges, setting a foundation for future advancements in this field.</a:t>
            </a:r>
            <a:endParaRPr b="0" lang="en-IN" sz="900" spc="-1" strike="noStrike">
              <a:latin typeface="Times New Roman"/>
              <a:ea typeface="Noto Sans CJK SC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3132000" y="3179880"/>
            <a:ext cx="3487680" cy="193644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3600000" y="5236200"/>
            <a:ext cx="2520000" cy="18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IN" sz="1800" spc="-1" strike="noStrike">
                <a:latin typeface="Arial"/>
              </a:rPr>
              <a:t>A VQE Schematic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390" spc="-1" strike="noStrike">
                <a:latin typeface="Arial"/>
              </a:rPr>
              <a:t>Future Scope</a:t>
            </a:r>
            <a:endParaRPr b="0" lang="en-IN" sz="439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0000" y="1080000"/>
            <a:ext cx="846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1" lang="en-IN" sz="900" spc="-1" strike="noStrike">
                <a:latin typeface="Times New Roman"/>
                <a:ea typeface="Noto Sans CJK SC"/>
              </a:rPr>
              <a:t>Next Steps: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Scaling models for global climate simulations.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Enhancing quantum algorithm efficiency for broader applications.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Expanding the AI model’s training data to include more variables.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Incorporating real-time data for dynamic simulations.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900" spc="-1" strike="noStrike">
                <a:latin typeface="Times New Roman"/>
                <a:ea typeface="Noto Sans CJK SC"/>
              </a:rPr>
              <a:t>Current Limitations: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Limited access to quantum hardware and computational resources. Need for more extensive datasets for AI models. 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900" spc="-1" strike="noStrike">
                <a:latin typeface="Times New Roman"/>
                <a:ea typeface="Noto Sans CJK SC"/>
              </a:rPr>
              <a:t>References: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Wen, Jingwei &amp; Lv, Dingshun &amp; Yung, Man‐Hong &amp; Long, Gui. (2021). Variational Quantum Packaged Deflation for Arbitrary Excited States. Quantum Engineering. 3. 10.1002/que2.80. 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arXiv:2407.16107v1. 23 Jul 2024. Efficient variational quantum eigensolver methodologies on quantum processors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IN" sz="900" spc="-1" strike="noStrike">
                <a:latin typeface="Times New Roman"/>
                <a:ea typeface="Noto Sans CJK SC"/>
              </a:rPr>
              <a:t>Acknowledgement:</a:t>
            </a:r>
            <a:endParaRPr b="0" lang="en-IN" sz="900" spc="-1" strike="noStrike">
              <a:latin typeface="Times New Roman"/>
              <a:ea typeface="Noto Sans CJK SC"/>
            </a:endParaRPr>
          </a:p>
          <a:p>
            <a:pPr marL="432000" indent="-324000" algn="just"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900" spc="-1" strike="noStrike">
                <a:latin typeface="Times New Roman"/>
                <a:ea typeface="Noto Sans CJK SC"/>
              </a:rPr>
              <a:t>Entire Womanium Team !!</a:t>
            </a:r>
            <a:endParaRPr b="0" lang="en-IN" sz="900" spc="-1" strike="noStrike">
              <a:latin typeface="Times New Roman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503280" y="1325160"/>
            <a:ext cx="907128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190" spc="-1" strike="noStrike">
              <a:latin typeface="Arial"/>
            </a:endParaRPr>
          </a:p>
          <a:p>
            <a:pPr marL="432000" indent="-324000">
              <a:spcBef>
                <a:spcPts val="14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190" spc="-1" strike="noStrike">
              <a:latin typeface="Arial"/>
            </a:endParaRPr>
          </a:p>
          <a:p>
            <a:pPr marL="432000" indent="-324000">
              <a:spcBef>
                <a:spcPts val="14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3190" spc="-1" strike="noStrike">
                <a:latin typeface="Arial"/>
              </a:rPr>
              <a:t>                        </a:t>
            </a:r>
            <a:r>
              <a:rPr b="0" i="1" lang="en-IN" sz="3190" spc="-1" strike="noStrike">
                <a:latin typeface="Arial"/>
              </a:rPr>
              <a:t>Thank You !!!</a:t>
            </a:r>
            <a:endParaRPr b="0" lang="en-IN" sz="31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2024-08-09T00:13:08Z</dcterms:created>
  <dc:creator/>
  <dc:description/>
  <dc:language>en-IN</dc:language>
  <cp:lastModifiedBy/>
  <dcterms:modified xsi:type="dcterms:W3CDTF">2024-08-09T03:53:15Z</dcterms:modified>
  <cp:revision>2</cp:revision>
  <dc:subject/>
  <dc:title/>
</cp:coreProperties>
</file>