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60" y="-12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8050016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hyperlink" Target="https://www.bls.gov/data/" TargetMode="External"/><Relationship Id="rId4" Type="http://schemas.openxmlformats.org/officeDocument/2006/relationships/hyperlink" Target="https://www.census.gov/topics/population/data.html" TargetMode="External"/><Relationship Id="rId1" Type="http://schemas.openxmlformats.org/officeDocument/2006/relationships/slideLayout" Target="../slideLayouts/slideLayout1.xml"/><Relationship Id="rId2" Type="http://schemas.openxmlformats.org/officeDocument/2006/relationships/hyperlink" Target="https://www.ncdc.noaa.g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hyperlink" Target="http://www.houstontx.gov/police/cs/index-2.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6P v nn tease-sam houst_KPRC0CZU_1495849445844_9841646_ver1.0_1280_720.jpg" descr="6P v nn tease-sam houst_KPRC0CZU_1495849445844_9841646_ver1.0_1280_720.jpg"/>
          <p:cNvPicPr>
            <a:picLocks noChangeAspect="1"/>
          </p:cNvPicPr>
          <p:nvPr/>
        </p:nvPicPr>
        <p:blipFill>
          <a:blip r:embed="rId2">
            <a:alphaModFix amt="26000"/>
            <a:extLst/>
          </a:blip>
          <a:stretch>
            <a:fillRect/>
          </a:stretch>
        </p:blipFill>
        <p:spPr>
          <a:xfrm>
            <a:off x="-2167467" y="-1"/>
            <a:ext cx="17339734" cy="9753601"/>
          </a:xfrm>
          <a:prstGeom prst="rect">
            <a:avLst/>
          </a:prstGeom>
          <a:ln w="12700">
            <a:miter lim="400000"/>
          </a:ln>
        </p:spPr>
      </p:pic>
      <p:sp>
        <p:nvSpPr>
          <p:cNvPr id="120" name="Crime Prediction for Houston"/>
          <p:cNvSpPr txBox="1">
            <a:spLocks noGrp="1"/>
          </p:cNvSpPr>
          <p:nvPr>
            <p:ph type="ctrTitle"/>
          </p:nvPr>
        </p:nvSpPr>
        <p:spPr>
          <a:xfrm>
            <a:off x="1105321" y="2332566"/>
            <a:ext cx="10794158" cy="1209974"/>
          </a:xfrm>
          <a:prstGeom prst="rect">
            <a:avLst/>
          </a:prstGeom>
        </p:spPr>
        <p:txBody>
          <a:bodyPr>
            <a:noAutofit/>
          </a:bodyPr>
          <a:lstStyle>
            <a:lvl1pPr defTabSz="457200">
              <a:lnSpc>
                <a:spcPts val="10200"/>
              </a:lnSpc>
              <a:spcBef>
                <a:spcPts val="1600"/>
              </a:spcBef>
              <a:defRPr sz="6000" b="1">
                <a:solidFill>
                  <a:srgbClr val="24292E"/>
                </a:solidFill>
                <a:latin typeface="Helvetica"/>
                <a:ea typeface="Helvetica"/>
                <a:cs typeface="Helvetica"/>
                <a:sym typeface="Helvetica"/>
              </a:defRPr>
            </a:lvl1pPr>
          </a:lstStyle>
          <a:p>
            <a:r>
              <a:rPr dirty="0"/>
              <a:t>Crime Prediction for Houston</a:t>
            </a:r>
          </a:p>
        </p:txBody>
      </p:sp>
      <p:sp>
        <p:nvSpPr>
          <p:cNvPr id="121" name="Yanhua Hou…"/>
          <p:cNvSpPr txBox="1">
            <a:spLocks noGrp="1"/>
          </p:cNvSpPr>
          <p:nvPr>
            <p:ph type="subTitle" sz="quarter" idx="1"/>
          </p:nvPr>
        </p:nvSpPr>
        <p:spPr>
          <a:xfrm>
            <a:off x="2434266" y="4425726"/>
            <a:ext cx="8202417" cy="1757281"/>
          </a:xfrm>
          <a:prstGeom prst="rect">
            <a:avLst/>
          </a:prstGeom>
        </p:spPr>
        <p:txBody>
          <a:bodyPr/>
          <a:lstStyle/>
          <a:p>
            <a:pPr>
              <a:defRPr sz="5000">
                <a:latin typeface="Helvetica"/>
                <a:ea typeface="Helvetica"/>
                <a:cs typeface="Helvetica"/>
                <a:sym typeface="Helvetica"/>
              </a:defRPr>
            </a:pPr>
            <a:r>
              <a:rPr dirty="0"/>
              <a:t>Yanhua Hou</a:t>
            </a:r>
          </a:p>
          <a:p>
            <a:pPr defTabSz="457200">
              <a:defRPr sz="5000">
                <a:latin typeface="Helvetica"/>
                <a:ea typeface="Helvetica"/>
                <a:cs typeface="Helvetica"/>
                <a:sym typeface="Helvetica"/>
              </a:defRPr>
            </a:pPr>
            <a:r>
              <a:rPr dirty="0"/>
              <a:t>Mentor: Alex Rutherford</a:t>
            </a:r>
          </a:p>
        </p:txBody>
      </p:sp>
      <p:pic>
        <p:nvPicPr>
          <p:cNvPr id="122" name="springboard-logo-dark@2x.396c99e6645cbd1f7cba64a6ea141b2a.png" descr="springboard-logo-dark@2x.396c99e6645cbd1f7cba64a6ea141b2a.png"/>
          <p:cNvPicPr>
            <a:picLocks noChangeAspect="1"/>
          </p:cNvPicPr>
          <p:nvPr/>
        </p:nvPicPr>
        <p:blipFill>
          <a:blip r:embed="rId3">
            <a:extLst/>
          </a:blip>
          <a:stretch>
            <a:fillRect/>
          </a:stretch>
        </p:blipFill>
        <p:spPr>
          <a:xfrm>
            <a:off x="3991606" y="6804049"/>
            <a:ext cx="5021588" cy="1083796"/>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61" name="In the hurricane Harvey Period, crimes dropped overall. However, ‘Burglary’ quickly increased followed by ‘Theft’, ‘AutoTheft’, ‘Robbery’ and ‘Assault’."/>
          <p:cNvSpPr txBox="1"/>
          <p:nvPr/>
        </p:nvSpPr>
        <p:spPr>
          <a:xfrm>
            <a:off x="1852232" y="7412141"/>
            <a:ext cx="9300336"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In the hurricane Harvey Period, crimes dropped overall. However, ‘Burglary’ quickly increased followed by ‘Theft’, ‘AutoTheft’, ‘Robbery’ and ‘Assault’.</a:t>
            </a:r>
          </a:p>
        </p:txBody>
      </p:sp>
      <p:pic>
        <p:nvPicPr>
          <p:cNvPr id="162" name="zoom2017.png" descr="zoom2017.png"/>
          <p:cNvPicPr>
            <a:picLocks noChangeAspect="1"/>
          </p:cNvPicPr>
          <p:nvPr/>
        </p:nvPicPr>
        <p:blipFill>
          <a:blip r:embed="rId2">
            <a:extLst/>
          </a:blip>
          <a:stretch>
            <a:fillRect/>
          </a:stretch>
        </p:blipFill>
        <p:spPr>
          <a:xfrm>
            <a:off x="2324643" y="2119832"/>
            <a:ext cx="8355514" cy="5013309"/>
          </a:xfrm>
          <a:prstGeom prst="rect">
            <a:avLst/>
          </a:prstGeom>
          <a:ln w="12700">
            <a:miter lim="400000"/>
          </a:ln>
        </p:spPr>
      </p:pic>
      <p:sp>
        <p:nvSpPr>
          <p:cNvPr id="163" name="Time series analysis"/>
          <p:cNvSpPr txBox="1"/>
          <p:nvPr/>
        </p:nvSpPr>
        <p:spPr>
          <a:xfrm>
            <a:off x="4440225" y="1853194"/>
            <a:ext cx="41243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pic>
        <p:nvPicPr>
          <p:cNvPr id="166" name="AnnualCrimes.png" descr="AnnualCrimes.png"/>
          <p:cNvPicPr>
            <a:picLocks noChangeAspect="1"/>
          </p:cNvPicPr>
          <p:nvPr/>
        </p:nvPicPr>
        <p:blipFill>
          <a:blip r:embed="rId2">
            <a:extLst/>
          </a:blip>
          <a:stretch>
            <a:fillRect/>
          </a:stretch>
        </p:blipFill>
        <p:spPr>
          <a:xfrm>
            <a:off x="1691791" y="2222607"/>
            <a:ext cx="9621218" cy="5772731"/>
          </a:xfrm>
          <a:prstGeom prst="rect">
            <a:avLst/>
          </a:prstGeom>
          <a:ln w="12700">
            <a:miter lim="400000"/>
          </a:ln>
        </p:spPr>
      </p:pic>
      <p:sp>
        <p:nvSpPr>
          <p:cNvPr id="167" name="Time series analysis: year"/>
          <p:cNvSpPr txBox="1"/>
          <p:nvPr/>
        </p:nvSpPr>
        <p:spPr>
          <a:xfrm>
            <a:off x="3884383" y="1853194"/>
            <a:ext cx="52360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 year</a:t>
            </a:r>
          </a:p>
        </p:txBody>
      </p:sp>
      <p:sp>
        <p:nvSpPr>
          <p:cNvPr id="168" name="The crime trend: overall crimes in Houston have a decreasing trend in 2017 compared to 2016."/>
          <p:cNvSpPr txBox="1"/>
          <p:nvPr/>
        </p:nvSpPr>
        <p:spPr>
          <a:xfrm>
            <a:off x="2217615" y="8161866"/>
            <a:ext cx="856957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The crime trend: overall crimes in Houston have a decreasing trend in 2017 compared to 2016.</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onth tends: summer months have more occurrences than winter months"/>
          <p:cNvSpPr txBox="1"/>
          <p:nvPr/>
        </p:nvSpPr>
        <p:spPr>
          <a:xfrm>
            <a:off x="2976401" y="8094133"/>
            <a:ext cx="70519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spcBef>
                <a:spcPts val="1600"/>
              </a:spcBef>
              <a:defRPr sz="3000" b="0">
                <a:solidFill>
                  <a:srgbClr val="24292E"/>
                </a:solidFill>
                <a:latin typeface="Helvetica"/>
                <a:ea typeface="Helvetica"/>
                <a:cs typeface="Helvetica"/>
                <a:sym typeface="Helvetica"/>
              </a:defRPr>
            </a:lvl1pPr>
          </a:lstStyle>
          <a:p>
            <a:pPr>
              <a:lnSpc>
                <a:spcPct val="100000"/>
              </a:lnSpc>
            </a:pPr>
            <a:r>
              <a:rPr dirty="0"/>
              <a:t>Month tends: summer months have more occurrences than winter months</a:t>
            </a:r>
          </a:p>
        </p:txBody>
      </p:sp>
      <p:pic>
        <p:nvPicPr>
          <p:cNvPr id="171" name="monthC.png" descr="monthC.png"/>
          <p:cNvPicPr>
            <a:picLocks noChangeAspect="1"/>
          </p:cNvPicPr>
          <p:nvPr/>
        </p:nvPicPr>
        <p:blipFill>
          <a:blip r:embed="rId2">
            <a:extLst/>
          </a:blip>
          <a:stretch>
            <a:fillRect/>
          </a:stretch>
        </p:blipFill>
        <p:spPr>
          <a:xfrm>
            <a:off x="1784506" y="2240801"/>
            <a:ext cx="9435788" cy="5661472"/>
          </a:xfrm>
          <a:prstGeom prst="rect">
            <a:avLst/>
          </a:prstGeom>
          <a:ln w="12700">
            <a:miter lim="400000"/>
          </a:ln>
        </p:spPr>
      </p:pic>
      <p:sp>
        <p:nvSpPr>
          <p:cNvPr id="172"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73" name="Time series analysis: month"/>
          <p:cNvSpPr txBox="1"/>
          <p:nvPr/>
        </p:nvSpPr>
        <p:spPr>
          <a:xfrm>
            <a:off x="3699030" y="1853194"/>
            <a:ext cx="560674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 month</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Day tends: there are most crimes on Fridays and least crimes on Sundays on a weekly basis."/>
          <p:cNvSpPr txBox="1"/>
          <p:nvPr/>
        </p:nvSpPr>
        <p:spPr>
          <a:xfrm>
            <a:off x="2283579" y="7890933"/>
            <a:ext cx="8437642"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5400"/>
              </a:lnSpc>
              <a:spcBef>
                <a:spcPts val="1600"/>
              </a:spcBef>
              <a:defRPr sz="3000" b="0">
                <a:solidFill>
                  <a:srgbClr val="24292E"/>
                </a:solidFill>
                <a:latin typeface="Helvetica"/>
                <a:ea typeface="Helvetica"/>
                <a:cs typeface="Helvetica"/>
                <a:sym typeface="Helvetica"/>
              </a:defRPr>
            </a:lvl1pPr>
          </a:lstStyle>
          <a:p>
            <a:pPr>
              <a:lnSpc>
                <a:spcPct val="100000"/>
              </a:lnSpc>
            </a:pPr>
            <a:r>
              <a:rPr dirty="0"/>
              <a:t>Day tends: there are most crimes on Fridays and least crimes on Sundays on a weekly basis.</a:t>
            </a:r>
          </a:p>
        </p:txBody>
      </p:sp>
      <p:pic>
        <p:nvPicPr>
          <p:cNvPr id="176" name="wdayendtot.png" descr="wdayendtot.png"/>
          <p:cNvPicPr>
            <a:picLocks noChangeAspect="1"/>
          </p:cNvPicPr>
          <p:nvPr/>
        </p:nvPicPr>
        <p:blipFill>
          <a:blip r:embed="rId2">
            <a:extLst/>
          </a:blip>
          <a:stretch>
            <a:fillRect/>
          </a:stretch>
        </p:blipFill>
        <p:spPr>
          <a:xfrm>
            <a:off x="2074994" y="2338150"/>
            <a:ext cx="8854812" cy="5312887"/>
          </a:xfrm>
          <a:prstGeom prst="rect">
            <a:avLst/>
          </a:prstGeom>
          <a:ln w="12700">
            <a:miter lim="400000"/>
          </a:ln>
        </p:spPr>
      </p:pic>
      <p:sp>
        <p:nvSpPr>
          <p:cNvPr id="177"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78" name="Time series analysis: week"/>
          <p:cNvSpPr txBox="1"/>
          <p:nvPr/>
        </p:nvSpPr>
        <p:spPr>
          <a:xfrm>
            <a:off x="3797892" y="1853194"/>
            <a:ext cx="540901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 week</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heft’ hits a peak in the middle of day; ‘Burglary’ peaks in the early morning; ‘Auto theft’, ‘Aggravated Assault’, ‘Robbery’ and ‘Murder’ peaks around late or middle night."/>
          <p:cNvSpPr txBox="1"/>
          <p:nvPr/>
        </p:nvSpPr>
        <p:spPr>
          <a:xfrm>
            <a:off x="1903521" y="7653392"/>
            <a:ext cx="9197758"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100"/>
              </a:lnSpc>
              <a:spcBef>
                <a:spcPts val="1600"/>
              </a:spcBef>
              <a:defRPr sz="2800" b="0">
                <a:solidFill>
                  <a:srgbClr val="24292E"/>
                </a:solidFill>
                <a:latin typeface="Helvetica"/>
                <a:ea typeface="Helvetica"/>
                <a:cs typeface="Helvetica"/>
                <a:sym typeface="Helvetica"/>
              </a:defRPr>
            </a:lvl1pPr>
          </a:lstStyle>
          <a:p>
            <a:pPr>
              <a:lnSpc>
                <a:spcPct val="100000"/>
              </a:lnSpc>
            </a:pPr>
            <a:r>
              <a:rPr dirty="0"/>
              <a:t>‘Theft’ hits a peak in the middle of day; ‘Burglary’ peaks in the early morning; ‘Auto theft’, ‘Aggravated Assault’, ‘Robbery’ and ‘Murder’ peaks around late or middle night.</a:t>
            </a:r>
          </a:p>
        </p:txBody>
      </p:sp>
      <p:pic>
        <p:nvPicPr>
          <p:cNvPr id="181" name="hour.png" descr="hour.png"/>
          <p:cNvPicPr>
            <a:picLocks noChangeAspect="1"/>
          </p:cNvPicPr>
          <p:nvPr/>
        </p:nvPicPr>
        <p:blipFill>
          <a:blip r:embed="rId2">
            <a:extLst/>
          </a:blip>
          <a:stretch>
            <a:fillRect/>
          </a:stretch>
        </p:blipFill>
        <p:spPr>
          <a:xfrm>
            <a:off x="2319588" y="2367113"/>
            <a:ext cx="8365624" cy="5019374"/>
          </a:xfrm>
          <a:prstGeom prst="rect">
            <a:avLst/>
          </a:prstGeom>
          <a:ln w="12700">
            <a:miter lim="400000"/>
          </a:ln>
        </p:spPr>
      </p:pic>
      <p:sp>
        <p:nvSpPr>
          <p:cNvPr id="182"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83" name="Time series analysis: day"/>
          <p:cNvSpPr txBox="1"/>
          <p:nvPr/>
        </p:nvSpPr>
        <p:spPr>
          <a:xfrm>
            <a:off x="3958394" y="1853194"/>
            <a:ext cx="508801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 day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premisebar.png" descr="premisebar.png"/>
          <p:cNvPicPr>
            <a:picLocks noChangeAspect="1"/>
          </p:cNvPicPr>
          <p:nvPr/>
        </p:nvPicPr>
        <p:blipFill>
          <a:blip r:embed="rId2">
            <a:extLst/>
          </a:blip>
          <a:stretch>
            <a:fillRect/>
          </a:stretch>
        </p:blipFill>
        <p:spPr>
          <a:xfrm>
            <a:off x="904902" y="2537024"/>
            <a:ext cx="11818030" cy="5561427"/>
          </a:xfrm>
          <a:prstGeom prst="rect">
            <a:avLst/>
          </a:prstGeom>
          <a:ln w="12700">
            <a:miter lim="400000"/>
          </a:ln>
        </p:spPr>
      </p:pic>
      <p:sp>
        <p:nvSpPr>
          <p:cNvPr id="186"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87" name="Geographical aspects analysis"/>
          <p:cNvSpPr txBox="1"/>
          <p:nvPr/>
        </p:nvSpPr>
        <p:spPr>
          <a:xfrm>
            <a:off x="3430875" y="1860200"/>
            <a:ext cx="61430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Geographical aspects analysis</a:t>
            </a:r>
          </a:p>
        </p:txBody>
      </p:sp>
      <p:sp>
        <p:nvSpPr>
          <p:cNvPr id="188" name="The residential place and parking lot had the most frequent crimes."/>
          <p:cNvSpPr txBox="1"/>
          <p:nvPr/>
        </p:nvSpPr>
        <p:spPr>
          <a:xfrm>
            <a:off x="811826" y="8104079"/>
            <a:ext cx="1138114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5400"/>
              </a:lnSpc>
              <a:defRPr sz="3000" b="0">
                <a:solidFill>
                  <a:srgbClr val="24292E"/>
                </a:solidFill>
                <a:latin typeface="Helvetica"/>
                <a:ea typeface="Helvetica"/>
                <a:cs typeface="Helvetica"/>
                <a:sym typeface="Helvetica"/>
              </a:defRPr>
            </a:lvl1pPr>
          </a:lstStyle>
          <a:p>
            <a:r>
              <a:rPr dirty="0"/>
              <a:t>The residential place and parking lot had the most frequent crimes.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OffensePremise.png" descr="OffensePremise.png"/>
          <p:cNvPicPr>
            <a:picLocks noChangeAspect="1"/>
          </p:cNvPicPr>
          <p:nvPr/>
        </p:nvPicPr>
        <p:blipFill>
          <a:blip r:embed="rId2">
            <a:extLst/>
          </a:blip>
          <a:stretch>
            <a:fillRect/>
          </a:stretch>
        </p:blipFill>
        <p:spPr>
          <a:xfrm>
            <a:off x="2109284" y="2495201"/>
            <a:ext cx="8509759" cy="5105856"/>
          </a:xfrm>
          <a:prstGeom prst="rect">
            <a:avLst/>
          </a:prstGeom>
          <a:ln w="12700">
            <a:miter lim="400000"/>
          </a:ln>
        </p:spPr>
      </p:pic>
      <p:sp>
        <p:nvSpPr>
          <p:cNvPr id="191"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92" name="Geographical aspects analysis"/>
          <p:cNvSpPr txBox="1"/>
          <p:nvPr/>
        </p:nvSpPr>
        <p:spPr>
          <a:xfrm>
            <a:off x="3430875" y="1860200"/>
            <a:ext cx="61430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Geographical aspects analysis</a:t>
            </a:r>
          </a:p>
        </p:txBody>
      </p:sp>
      <p:sp>
        <p:nvSpPr>
          <p:cNvPr id="193" name="In ‘residence’, dominant crimes include ‘Burglary’, ‘Theft’; Note that violent crimes like ‘Aggravated Assault’ and ‘Rape’ tend to occur most often in ‘residence’ than other premises."/>
          <p:cNvSpPr txBox="1"/>
          <p:nvPr/>
        </p:nvSpPr>
        <p:spPr>
          <a:xfrm>
            <a:off x="929413" y="7718702"/>
            <a:ext cx="11153721" cy="148758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In ‘residence’, dominant crimes include ‘Burglary’, ‘Theft’; Note that violent crimes like ‘Aggravated Assault’ and ‘Rape’ tend to occur most often in ‘residence’ than other premises.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
        <p:nvSpPr>
          <p:cNvPr id="196" name="Challenge…"/>
          <p:cNvSpPr txBox="1"/>
          <p:nvPr/>
        </p:nvSpPr>
        <p:spPr>
          <a:xfrm>
            <a:off x="281246" y="2249608"/>
            <a:ext cx="12295107" cy="11823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sz="2800" dirty="0" smtClean="0">
                <a:latin typeface="Helvetica"/>
                <a:cs typeface="Helvetica"/>
              </a:rPr>
              <a:t>Challenge</a:t>
            </a:r>
            <a:endParaRPr sz="2800" dirty="0">
              <a:latin typeface="Helvetica"/>
              <a:cs typeface="Helvetica"/>
            </a:endParaRPr>
          </a:p>
          <a:p>
            <a:pPr algn="l" defTabSz="457200">
              <a:lnSpc>
                <a:spcPts val="5400"/>
              </a:lnSpc>
              <a:defRPr sz="3000" b="0">
                <a:solidFill>
                  <a:srgbClr val="24292E"/>
                </a:solidFill>
                <a:latin typeface="Helvetica"/>
                <a:ea typeface="Helvetica"/>
                <a:cs typeface="Helvetica"/>
                <a:sym typeface="Helvetica"/>
              </a:defRPr>
            </a:pPr>
            <a:r>
              <a:rPr sz="2800" dirty="0">
                <a:latin typeface="Helvetica"/>
                <a:cs typeface="Helvetica"/>
              </a:rPr>
              <a:t>I</a:t>
            </a:r>
            <a:r>
              <a:rPr sz="2800" b="1" dirty="0">
                <a:latin typeface="Helvetica"/>
                <a:cs typeface="Helvetica"/>
              </a:rPr>
              <a:t>mbalanced</a:t>
            </a:r>
            <a:r>
              <a:rPr sz="2800" dirty="0">
                <a:latin typeface="Helvetica"/>
                <a:cs typeface="Helvetica"/>
              </a:rPr>
              <a:t> </a:t>
            </a:r>
            <a:r>
              <a:rPr sz="2800" b="1" dirty="0">
                <a:latin typeface="Helvetica"/>
                <a:cs typeface="Helvetica"/>
              </a:rPr>
              <a:t>multi-classification</a:t>
            </a:r>
            <a:r>
              <a:rPr sz="2800" dirty="0">
                <a:latin typeface="Helvetica"/>
                <a:cs typeface="Helvetica"/>
              </a:rPr>
              <a:t> problem with mostly </a:t>
            </a:r>
            <a:r>
              <a:rPr sz="2800" b="1" dirty="0">
                <a:latin typeface="Helvetica"/>
                <a:cs typeface="Helvetica"/>
              </a:rPr>
              <a:t>categorical features</a:t>
            </a:r>
            <a:r>
              <a:rPr sz="2800" dirty="0">
                <a:latin typeface="Helvetica"/>
                <a:cs typeface="Helvetica"/>
              </a:rPr>
              <a:t>.</a:t>
            </a:r>
          </a:p>
        </p:txBody>
      </p:sp>
      <p:pic>
        <p:nvPicPr>
          <p:cNvPr id="197" name="Screen Shot 2018-05-16 at 12.15.29 AM.png" descr="Screen Shot 2018-05-16 at 12.15.29 AM.png"/>
          <p:cNvPicPr>
            <a:picLocks noChangeAspect="1"/>
          </p:cNvPicPr>
          <p:nvPr/>
        </p:nvPicPr>
        <p:blipFill>
          <a:blip r:embed="rId2">
            <a:extLst/>
          </a:blip>
          <a:stretch>
            <a:fillRect/>
          </a:stretch>
        </p:blipFill>
        <p:spPr>
          <a:xfrm>
            <a:off x="1185517" y="3703898"/>
            <a:ext cx="10011265" cy="5453097"/>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
        <p:nvSpPr>
          <p:cNvPr id="200" name="Feature Engineering…"/>
          <p:cNvSpPr txBox="1"/>
          <p:nvPr/>
        </p:nvSpPr>
        <p:spPr>
          <a:xfrm>
            <a:off x="1027013" y="2386375"/>
            <a:ext cx="10950774" cy="4980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300"/>
            </a:pPr>
            <a:r>
              <a:rPr dirty="0"/>
              <a:t>Feature Engineering</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Concatenate ‘</a:t>
            </a:r>
            <a:r>
              <a:rPr b="1" i="1" dirty="0"/>
              <a:t>StreetName</a:t>
            </a:r>
            <a:r>
              <a:rPr dirty="0"/>
              <a:t>’ and ‘</a:t>
            </a:r>
            <a:r>
              <a:rPr b="1" i="1" dirty="0"/>
              <a:t>Type</a:t>
            </a:r>
            <a:r>
              <a:rPr dirty="0"/>
              <a:t>’ columns to ‘</a:t>
            </a:r>
            <a:r>
              <a:rPr b="1" i="1" dirty="0"/>
              <a:t>Address</a:t>
            </a:r>
            <a:r>
              <a:rPr dirty="0"/>
              <a:t>’. </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Drop ‘</a:t>
            </a:r>
            <a:r>
              <a:rPr b="1" i="1" dirty="0"/>
              <a:t>StreetName</a:t>
            </a:r>
            <a:r>
              <a:rPr dirty="0"/>
              <a:t>’, ‘</a:t>
            </a:r>
            <a:r>
              <a:rPr b="1" i="1" dirty="0"/>
              <a:t>Type</a:t>
            </a:r>
            <a:r>
              <a:rPr dirty="0"/>
              <a:t>’ and ‘</a:t>
            </a:r>
            <a:r>
              <a:rPr b="1" i="1" dirty="0"/>
              <a:t>Suffix</a:t>
            </a:r>
            <a:r>
              <a:rPr dirty="0"/>
              <a:t>’.</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Truncate ‘</a:t>
            </a:r>
            <a:r>
              <a:rPr b="1" i="1" dirty="0"/>
              <a:t>Beat</a:t>
            </a:r>
            <a:r>
              <a:rPr dirty="0"/>
              <a:t>’ to keep first 60%, rename others as ‘Other’. </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Similar processing for ‘</a:t>
            </a:r>
            <a:r>
              <a:rPr b="1" i="1" dirty="0"/>
              <a:t>Premise</a:t>
            </a:r>
            <a:r>
              <a:rPr dirty="0"/>
              <a:t>’. </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Add columns ‘</a:t>
            </a:r>
            <a:r>
              <a:rPr b="1" i="1" dirty="0"/>
              <a:t>Season</a:t>
            </a:r>
            <a:r>
              <a:rPr dirty="0"/>
              <a:t>’, ‘</a:t>
            </a:r>
            <a:r>
              <a:rPr b="1" i="1" dirty="0"/>
              <a:t>WeekDay</a:t>
            </a:r>
            <a:r>
              <a:rPr dirty="0"/>
              <a:t>’.</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One-hot/label encode categorical variables.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fimportancermAdr.png" descr="fimportancermAdr.png"/>
          <p:cNvPicPr>
            <a:picLocks noChangeAspect="1"/>
          </p:cNvPicPr>
          <p:nvPr/>
        </p:nvPicPr>
        <p:blipFill>
          <a:blip r:embed="rId2">
            <a:extLst/>
          </a:blip>
          <a:stretch>
            <a:fillRect/>
          </a:stretch>
        </p:blipFill>
        <p:spPr>
          <a:xfrm>
            <a:off x="1573655" y="2168487"/>
            <a:ext cx="10386000" cy="6231601"/>
          </a:xfrm>
          <a:prstGeom prst="rect">
            <a:avLst/>
          </a:prstGeom>
          <a:ln w="12700">
            <a:miter lim="400000"/>
          </a:ln>
        </p:spPr>
      </p:pic>
      <p:sp>
        <p:nvSpPr>
          <p:cNvPr id="203"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roblems and Clients…"/>
          <p:cNvSpPr txBox="1"/>
          <p:nvPr/>
        </p:nvSpPr>
        <p:spPr>
          <a:xfrm>
            <a:off x="951276" y="2094664"/>
            <a:ext cx="11102248" cy="63015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marL="571500" indent="-571500" algn="l">
              <a:buSzPct val="60000"/>
              <a:buFont typeface="Wingdings" charset="2"/>
              <a:buChar char="l"/>
              <a:defRPr sz="4400" b="0">
                <a:latin typeface="Helvetica"/>
                <a:ea typeface="Helvetica"/>
                <a:cs typeface="Helvetica"/>
                <a:sym typeface="Helvetica"/>
              </a:defRPr>
            </a:pPr>
            <a:r>
              <a:rPr dirty="0"/>
              <a:t>Problems and Clients</a:t>
            </a:r>
          </a:p>
          <a:p>
            <a:pPr marL="571500" indent="-571500" algn="l">
              <a:buSzPct val="60000"/>
              <a:buFont typeface="Wingdings" charset="2"/>
              <a:buChar char="l"/>
              <a:defRPr sz="4400" b="0">
                <a:latin typeface="Helvetica"/>
                <a:ea typeface="Helvetica"/>
                <a:cs typeface="Helvetica"/>
                <a:sym typeface="Helvetica"/>
              </a:defRPr>
            </a:pPr>
            <a:endParaRPr dirty="0"/>
          </a:p>
          <a:p>
            <a:pPr marL="571500" indent="-571500" algn="l">
              <a:buSzPct val="60000"/>
              <a:buFont typeface="Wingdings" charset="2"/>
              <a:buChar char="l"/>
              <a:defRPr sz="4400" b="0">
                <a:latin typeface="Helvetica"/>
                <a:ea typeface="Helvetica"/>
                <a:cs typeface="Helvetica"/>
                <a:sym typeface="Helvetica"/>
              </a:defRPr>
            </a:pPr>
            <a:r>
              <a:rPr dirty="0"/>
              <a:t>Data Acquisition and Data Cleaning</a:t>
            </a:r>
          </a:p>
          <a:p>
            <a:pPr marL="571500" indent="-571500" algn="l">
              <a:buSzPct val="60000"/>
              <a:buFont typeface="Wingdings" charset="2"/>
              <a:buChar char="l"/>
              <a:defRPr sz="4400" b="0">
                <a:latin typeface="Helvetica"/>
                <a:ea typeface="Helvetica"/>
                <a:cs typeface="Helvetica"/>
                <a:sym typeface="Helvetica"/>
              </a:defRPr>
            </a:pPr>
            <a:endParaRPr dirty="0"/>
          </a:p>
          <a:p>
            <a:pPr marL="571500" indent="-571500" algn="l">
              <a:buSzPct val="60000"/>
              <a:buFont typeface="Wingdings" charset="2"/>
              <a:buChar char="l"/>
              <a:defRPr sz="4400" b="0">
                <a:latin typeface="Helvetica"/>
                <a:ea typeface="Helvetica"/>
                <a:cs typeface="Helvetica"/>
                <a:sym typeface="Helvetica"/>
              </a:defRPr>
            </a:pPr>
            <a:r>
              <a:rPr dirty="0"/>
              <a:t>Exploratory Data Analysis</a:t>
            </a:r>
          </a:p>
          <a:p>
            <a:pPr marL="571500" indent="-571500" algn="l">
              <a:buSzPct val="60000"/>
              <a:buFont typeface="Wingdings" charset="2"/>
              <a:buChar char="l"/>
              <a:defRPr sz="4400" b="0">
                <a:latin typeface="Helvetica"/>
                <a:ea typeface="Helvetica"/>
                <a:cs typeface="Helvetica"/>
                <a:sym typeface="Helvetica"/>
              </a:defRPr>
            </a:pPr>
            <a:endParaRPr dirty="0"/>
          </a:p>
          <a:p>
            <a:pPr marL="571500" indent="-571500" algn="l">
              <a:buSzPct val="60000"/>
              <a:buFont typeface="Wingdings" charset="2"/>
              <a:buChar char="l"/>
              <a:defRPr sz="4400" b="0">
                <a:latin typeface="Helvetica"/>
                <a:ea typeface="Helvetica"/>
                <a:cs typeface="Helvetica"/>
                <a:sym typeface="Helvetica"/>
              </a:defRPr>
            </a:pPr>
            <a:r>
              <a:rPr dirty="0"/>
              <a:t>Machine Learning Models and Predictions</a:t>
            </a:r>
          </a:p>
          <a:p>
            <a:pPr marL="571500" indent="-571500" algn="l">
              <a:buSzPct val="60000"/>
              <a:buFont typeface="Wingdings" charset="2"/>
              <a:buChar char="l"/>
              <a:defRPr sz="4400" b="0">
                <a:latin typeface="Helvetica"/>
                <a:ea typeface="Helvetica"/>
                <a:cs typeface="Helvetica"/>
                <a:sym typeface="Helvetica"/>
              </a:defRPr>
            </a:pPr>
            <a:endParaRPr dirty="0"/>
          </a:p>
          <a:p>
            <a:pPr marL="571500" indent="-571500" algn="l">
              <a:buSzPct val="60000"/>
              <a:buFont typeface="Wingdings" charset="2"/>
              <a:buChar char="l"/>
              <a:defRPr sz="4400" b="0">
                <a:latin typeface="Helvetica"/>
                <a:ea typeface="Helvetica"/>
                <a:cs typeface="Helvetica"/>
                <a:sym typeface="Helvetica"/>
              </a:defRPr>
            </a:pPr>
            <a:r>
              <a:rPr dirty="0"/>
              <a:t>Conclusions and Future Work</a:t>
            </a:r>
          </a:p>
        </p:txBody>
      </p:sp>
      <p:sp>
        <p:nvSpPr>
          <p:cNvPr id="125" name="Outlines"/>
          <p:cNvSpPr txBox="1"/>
          <p:nvPr/>
        </p:nvSpPr>
        <p:spPr>
          <a:xfrm>
            <a:off x="947043" y="638398"/>
            <a:ext cx="3074788" cy="10902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algn="l">
              <a:defRPr sz="6000" b="0">
                <a:latin typeface="Helvetica"/>
                <a:ea typeface="Helvetica"/>
                <a:cs typeface="Helvetica"/>
                <a:sym typeface="Helvetica"/>
              </a:defRPr>
            </a:lvl1pPr>
          </a:lstStyle>
          <a:p>
            <a:r>
              <a:rPr dirty="0"/>
              <a:t>Outlines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 name="Table"/>
          <p:cNvGraphicFramePr/>
          <p:nvPr>
            <p:extLst>
              <p:ext uri="{D42A27DB-BD31-4B8C-83A1-F6EECF244321}">
                <p14:modId xmlns:p14="http://schemas.microsoft.com/office/powerpoint/2010/main" val="2710575457"/>
              </p:ext>
            </p:extLst>
          </p:nvPr>
        </p:nvGraphicFramePr>
        <p:xfrm>
          <a:off x="1201845" y="2543553"/>
          <a:ext cx="10201935" cy="5600700"/>
        </p:xfrm>
        <a:graphic>
          <a:graphicData uri="http://schemas.openxmlformats.org/drawingml/2006/table">
            <a:tbl>
              <a:tblPr bandRow="1">
                <a:tableStyleId>{4C3C2611-4C71-4FC5-86AE-919BDF0F9419}</a:tableStyleId>
              </a:tblPr>
              <a:tblGrid>
                <a:gridCol w="2079860"/>
                <a:gridCol w="2079860"/>
                <a:gridCol w="1624552"/>
                <a:gridCol w="1220230"/>
                <a:gridCol w="1096192"/>
                <a:gridCol w="2101241"/>
              </a:tblGrid>
              <a:tr h="525624">
                <a:tc>
                  <a:txBody>
                    <a:bodyPr/>
                    <a:lstStyle/>
                    <a:p>
                      <a:pPr defTabSz="457200">
                        <a:lnSpc>
                          <a:spcPts val="3700"/>
                        </a:lnSpc>
                        <a:defRPr b="1">
                          <a:solidFill>
                            <a:srgbClr val="24292E"/>
                          </a:solidFill>
                          <a:latin typeface="Helvetica"/>
                          <a:ea typeface="Helvetica"/>
                          <a:cs typeface="Helvetica"/>
                          <a:sym typeface="Helvetica"/>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accuray</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precision</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recall</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f1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perct_change</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Classifier</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defRPr sz="2200">
                          <a:sym typeface="Helvetica Neue"/>
                        </a:defRPr>
                      </a:pPr>
                      <a:endParaRPr/>
                    </a:p>
                  </a:txBody>
                  <a:tcPr marL="50800" marR="50800" marT="50800" marB="508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914400">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Dummy</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0.55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0.30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0.39</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KNN</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0.58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0.51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0.58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0.52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DTree</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0.53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-3.6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DT_rmAdres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0.60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0.85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0.73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9.1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Dummy_theft</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0.30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0.39</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DT_theft</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23.6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LogReg_theft</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23.6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bl>
          </a:graphicData>
        </a:graphic>
      </p:graphicFrame>
      <p:sp>
        <p:nvSpPr>
          <p:cNvPr id="206"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TheftorN.png" descr="TheftorN.png"/>
          <p:cNvPicPr>
            <a:picLocks noChangeAspect="1"/>
          </p:cNvPicPr>
          <p:nvPr/>
        </p:nvPicPr>
        <p:blipFill>
          <a:blip r:embed="rId2">
            <a:extLst/>
          </a:blip>
          <a:srcRect/>
          <a:stretch>
            <a:fillRect/>
          </a:stretch>
        </p:blipFill>
        <p:spPr>
          <a:xfrm>
            <a:off x="377238" y="1512502"/>
            <a:ext cx="10554289" cy="6332575"/>
          </a:xfrm>
          <a:prstGeom prst="rect">
            <a:avLst/>
          </a:prstGeom>
          <a:ln w="12700">
            <a:miter lim="400000"/>
          </a:ln>
        </p:spPr>
      </p:pic>
      <p:sp>
        <p:nvSpPr>
          <p:cNvPr id="209" name="55% is ‘Theft’ and 45% is ‘Not Theft’. We still use the ‘most_frequent’ strategy in dummy classifier. It gives an accuracy of 55%."/>
          <p:cNvSpPr txBox="1"/>
          <p:nvPr/>
        </p:nvSpPr>
        <p:spPr>
          <a:xfrm>
            <a:off x="669470" y="7056966"/>
            <a:ext cx="11665860"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55% is ‘Theft’ and 45% is ‘Not Theft’. We still use the ‘most_frequent’ strategy in dummy classifier. It gives an accuracy of 55%.</a:t>
            </a:r>
          </a:p>
        </p:txBody>
      </p:sp>
      <p:sp>
        <p:nvSpPr>
          <p:cNvPr id="210"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CompareClassifier.png" descr="CompareClassifier.png"/>
          <p:cNvPicPr>
            <a:picLocks noChangeAspect="1"/>
          </p:cNvPicPr>
          <p:nvPr/>
        </p:nvPicPr>
        <p:blipFill>
          <a:blip r:embed="rId2">
            <a:extLst/>
          </a:blip>
          <a:stretch>
            <a:fillRect/>
          </a:stretch>
        </p:blipFill>
        <p:spPr>
          <a:xfrm>
            <a:off x="1597961" y="1934136"/>
            <a:ext cx="9808878" cy="5885328"/>
          </a:xfrm>
          <a:prstGeom prst="rect">
            <a:avLst/>
          </a:prstGeom>
          <a:ln w="12700">
            <a:miter lim="400000"/>
          </a:ln>
        </p:spPr>
      </p:pic>
      <p:sp>
        <p:nvSpPr>
          <p:cNvPr id="213"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 name="PorV.png" descr="PorV.png"/>
          <p:cNvPicPr>
            <a:picLocks noChangeAspect="1"/>
          </p:cNvPicPr>
          <p:nvPr/>
        </p:nvPicPr>
        <p:blipFill>
          <a:blip r:embed="rId2">
            <a:extLst/>
          </a:blip>
          <a:stretch>
            <a:fillRect/>
          </a:stretch>
        </p:blipFill>
        <p:spPr>
          <a:xfrm>
            <a:off x="712418" y="1974893"/>
            <a:ext cx="10517416" cy="6310449"/>
          </a:xfrm>
          <a:prstGeom prst="rect">
            <a:avLst/>
          </a:prstGeom>
          <a:ln w="12700">
            <a:miter lim="400000"/>
          </a:ln>
        </p:spPr>
      </p:pic>
      <p:sp>
        <p:nvSpPr>
          <p:cNvPr id="216" name="Violent/Property Crime"/>
          <p:cNvSpPr txBox="1"/>
          <p:nvPr/>
        </p:nvSpPr>
        <p:spPr>
          <a:xfrm>
            <a:off x="947042" y="638398"/>
            <a:ext cx="889213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Violent/Property Crime</a:t>
            </a:r>
          </a:p>
        </p:txBody>
      </p:sp>
      <p:sp>
        <p:nvSpPr>
          <p:cNvPr id="217" name="‘Theft’, ‘AutoTheft’, ‘Burglary’ are considered as property crimes, taking a proportion of 83% and ‘Robbery’, ‘AggravatedAssault’, ‘Murder’, ‘Rape’ are considered as violent crimes, taking a proportion of 17%."/>
          <p:cNvSpPr txBox="1"/>
          <p:nvPr/>
        </p:nvSpPr>
        <p:spPr>
          <a:xfrm>
            <a:off x="644925" y="7332133"/>
            <a:ext cx="11714950"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‘Theft’, ‘AutoTheft’, ‘Burglary’ are considered as property crimes, taking a proportion of 83% and ‘Robbery’, ‘AggravatedAssault’, ‘Murder’, ‘Rape’ are considered as violent crimes, taking a proportion of 17%.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 name="Table"/>
          <p:cNvGraphicFramePr/>
          <p:nvPr>
            <p:extLst>
              <p:ext uri="{D42A27DB-BD31-4B8C-83A1-F6EECF244321}">
                <p14:modId xmlns:p14="http://schemas.microsoft.com/office/powerpoint/2010/main" val="1204482534"/>
              </p:ext>
            </p:extLst>
          </p:nvPr>
        </p:nvGraphicFramePr>
        <p:xfrm>
          <a:off x="1393528" y="1623540"/>
          <a:ext cx="10495566" cy="5466780"/>
        </p:xfrm>
        <a:graphic>
          <a:graphicData uri="http://schemas.openxmlformats.org/drawingml/2006/table">
            <a:tbl>
              <a:tblPr bandRow="1">
                <a:tableStyleId>{4C3C2611-4C71-4FC5-86AE-919BDF0F9419}</a:tableStyleId>
              </a:tblPr>
              <a:tblGrid>
                <a:gridCol w="2137944"/>
                <a:gridCol w="2137944"/>
                <a:gridCol w="1671267"/>
                <a:gridCol w="1256270"/>
                <a:gridCol w="1131499"/>
                <a:gridCol w="2160642"/>
              </a:tblGrid>
              <a:tr h="496980">
                <a:tc>
                  <a:txBody>
                    <a:bodyPr/>
                    <a:lstStyle/>
                    <a:p>
                      <a:pPr defTabSz="457200">
                        <a:lnSpc>
                          <a:spcPct val="100000"/>
                        </a:lnSpc>
                        <a:defRPr b="1">
                          <a:solidFill>
                            <a:srgbClr val="24292E"/>
                          </a:solidFill>
                          <a:latin typeface="Helvetica"/>
                          <a:ea typeface="Helvetica"/>
                          <a:cs typeface="Helvetica"/>
                          <a:sym typeface="Helvetica"/>
                        </a:defRPr>
                      </a:pPr>
                      <a:endParaRPr dirty="0"/>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accuray</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precision</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recall</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f1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perct_change</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dirty="0">
                          <a:solidFill>
                            <a:srgbClr val="24292E"/>
                          </a:solidFill>
                          <a:latin typeface="Helvetica"/>
                          <a:ea typeface="Helvetica"/>
                          <a:cs typeface="Helvetica"/>
                          <a:sym typeface="Helvetica"/>
                        </a:rPr>
                        <a:t>Classifier</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Dmy_PorV</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0.83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0.69</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0.83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0.76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DT_PorV</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0.84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0.80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0.84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0.80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1.2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LogReg_PorV</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0.84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0.81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0.84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0.79</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1.2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Dmy_rus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0.50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0.25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0.50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0.33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-39.8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DT_rus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0.67</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0.66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-20.5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LogReg_rus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-18.1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Dmy_ros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0.50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0.25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0.50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0.33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-39.8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DT_ros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-18.1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LogReg_ros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-18.1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bl>
          </a:graphicData>
        </a:graphic>
      </p:graphicFrame>
      <p:sp>
        <p:nvSpPr>
          <p:cNvPr id="220" name="Predictions"/>
          <p:cNvSpPr txBox="1"/>
          <p:nvPr/>
        </p:nvSpPr>
        <p:spPr>
          <a:xfrm>
            <a:off x="947042" y="638398"/>
            <a:ext cx="4519300"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Predictions</a:t>
            </a:r>
          </a:p>
        </p:txBody>
      </p:sp>
      <p:sp>
        <p:nvSpPr>
          <p:cNvPr id="221" name="‘Dmy_PorV’ is the dummy classifier with predicting majority class strategy for property or violent crime; ‘DT_PorV’ is the decision tree classifier; ‘rus’ stands for random undersampling; ‘ros’ stands for random oversampling."/>
          <p:cNvSpPr txBox="1"/>
          <p:nvPr/>
        </p:nvSpPr>
        <p:spPr>
          <a:xfrm>
            <a:off x="918302" y="7264400"/>
            <a:ext cx="11168196"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i="1" dirty="0"/>
              <a:t>‘Dmy_PorV</a:t>
            </a:r>
            <a:r>
              <a:rPr dirty="0"/>
              <a:t>’ is the dummy classifier with predicting majority class strategy for property or violent crime; ‘</a:t>
            </a:r>
            <a:r>
              <a:rPr i="1" dirty="0"/>
              <a:t>DT_PorV</a:t>
            </a:r>
            <a:r>
              <a:rPr dirty="0"/>
              <a:t>’ is the decision tree classifier; ‘</a:t>
            </a:r>
            <a:r>
              <a:rPr i="1" dirty="0"/>
              <a:t>rus</a:t>
            </a:r>
            <a:r>
              <a:rPr dirty="0"/>
              <a:t>’ stands for random undersampling; ‘</a:t>
            </a:r>
            <a:r>
              <a:rPr i="1" dirty="0"/>
              <a:t>ros</a:t>
            </a:r>
            <a:r>
              <a:rPr dirty="0"/>
              <a:t>’ stands for random oversampling.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6P v nn tease-sam houst_KPRC0CZU_1495849445844_9841646_ver1.0_1280_720.jpg"/>
          <p:cNvGrpSpPr/>
          <p:nvPr/>
        </p:nvGrpSpPr>
        <p:grpSpPr>
          <a:xfrm>
            <a:off x="-2294467" y="-88901"/>
            <a:ext cx="17593734" cy="10083801"/>
            <a:chOff x="0" y="0"/>
            <a:chExt cx="17593732" cy="10083800"/>
          </a:xfrm>
        </p:grpSpPr>
        <p:pic>
          <p:nvPicPr>
            <p:cNvPr id="224" name="6P v nn tease-sam houst_KPRC0CZU_1495849445844_9841646_ver1.0_1280_720.jpg" descr="6P v nn tease-sam houst_KPRC0CZU_1495849445844_9841646_ver1.0_1280_720.jpg"/>
            <p:cNvPicPr>
              <a:picLocks noChangeAspect="1"/>
            </p:cNvPicPr>
            <p:nvPr/>
          </p:nvPicPr>
          <p:blipFill>
            <a:blip r:embed="rId2">
              <a:alphaModFix amt="19851"/>
              <a:extLst/>
            </a:blip>
            <a:stretch>
              <a:fillRect/>
            </a:stretch>
          </p:blipFill>
          <p:spPr>
            <a:xfrm>
              <a:off x="127000" y="88900"/>
              <a:ext cx="17339733" cy="9753600"/>
            </a:xfrm>
            <a:prstGeom prst="rect">
              <a:avLst/>
            </a:prstGeom>
            <a:ln>
              <a:noFill/>
            </a:ln>
            <a:effectLst/>
          </p:spPr>
        </p:pic>
        <p:pic>
          <p:nvPicPr>
            <p:cNvPr id="223" name="6P v nn tease-sam houst_KPRC0CZU_1495849445844_9841646_ver1.0_1280_720.jpg" descr="6P v nn tease-sam houst_KPRC0CZU_1495849445844_9841646_ver1.0_1280_720.jpg"/>
            <p:cNvPicPr>
              <a:picLocks/>
            </p:cNvPicPr>
            <p:nvPr/>
          </p:nvPicPr>
          <p:blipFill>
            <a:blip r:embed="rId3">
              <a:alphaModFix amt="19851"/>
              <a:extLst/>
            </a:blip>
            <a:stretch>
              <a:fillRect/>
            </a:stretch>
          </p:blipFill>
          <p:spPr>
            <a:xfrm>
              <a:off x="0" y="0"/>
              <a:ext cx="17593733" cy="10083800"/>
            </a:xfrm>
            <a:prstGeom prst="rect">
              <a:avLst/>
            </a:prstGeom>
            <a:effectLst/>
          </p:spPr>
        </p:pic>
      </p:grpSp>
      <p:sp>
        <p:nvSpPr>
          <p:cNvPr id="226" name="We loaded raw data from HPD and performed data cleaning and data wrangling.…"/>
          <p:cNvSpPr txBox="1"/>
          <p:nvPr/>
        </p:nvSpPr>
        <p:spPr>
          <a:xfrm>
            <a:off x="666932" y="2047617"/>
            <a:ext cx="11196803" cy="67505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defTabSz="457200">
              <a:spcBef>
                <a:spcPts val="1600"/>
              </a:spcBef>
              <a:buSzPct val="50000"/>
              <a:buFont typeface="Wingdings" charset="2"/>
              <a:buChar char="l"/>
              <a:defRPr sz="2800" b="0">
                <a:solidFill>
                  <a:srgbClr val="24292E"/>
                </a:solidFill>
                <a:latin typeface="Helvetica"/>
                <a:ea typeface="Helvetica"/>
                <a:cs typeface="Helvetica"/>
                <a:sym typeface="Helvetica"/>
              </a:defRPr>
            </a:pPr>
            <a:r>
              <a:rPr dirty="0"/>
              <a:t>We loaded raw data from HPD and performed data cleaning and data wrangling. </a:t>
            </a:r>
          </a:p>
          <a:p>
            <a:pPr marL="457200" indent="-457200" algn="l" defTabSz="457200">
              <a:spcBef>
                <a:spcPts val="1600"/>
              </a:spcBef>
              <a:buSzPct val="50000"/>
              <a:buFont typeface="Wingdings" charset="2"/>
              <a:buChar char="l"/>
              <a:defRPr sz="2800" b="0">
                <a:solidFill>
                  <a:srgbClr val="24292E"/>
                </a:solidFill>
                <a:latin typeface="Helvetica"/>
                <a:ea typeface="Helvetica"/>
                <a:cs typeface="Helvetica"/>
                <a:sym typeface="Helvetica"/>
              </a:defRPr>
            </a:pPr>
            <a:r>
              <a:rPr dirty="0"/>
              <a:t>We built machine learning models to predict types of crimes given predictor features constructed from insights gained from EDA and compare performances of classifiers .</a:t>
            </a:r>
          </a:p>
          <a:p>
            <a:pPr marL="457200" indent="-457200" algn="l" defTabSz="457200">
              <a:spcBef>
                <a:spcPts val="1600"/>
              </a:spcBef>
              <a:buSzPct val="50000"/>
              <a:buFont typeface="Wingdings" charset="2"/>
              <a:buChar char="l"/>
              <a:defRPr sz="2800" b="0">
                <a:solidFill>
                  <a:srgbClr val="24292E"/>
                </a:solidFill>
                <a:latin typeface="Helvetica"/>
                <a:ea typeface="Helvetica"/>
                <a:cs typeface="Helvetica"/>
                <a:sym typeface="Helvetica"/>
              </a:defRPr>
            </a:pPr>
            <a:r>
              <a:rPr dirty="0"/>
              <a:t>We find it is quite hard to predict for the seven types of crimes. We are able to predict ‘Theft’ or ‘Not Theft’ with an accuracy of 68%, an increase by 24% compared to that of dummy classifier i.e., just predicting the majority class.</a:t>
            </a:r>
          </a:p>
          <a:p>
            <a:pPr marL="457200" indent="-457200" algn="l" defTabSz="457200">
              <a:spcBef>
                <a:spcPts val="1600"/>
              </a:spcBef>
              <a:buSzPct val="50000"/>
              <a:buFont typeface="Wingdings" charset="2"/>
              <a:buChar char="l"/>
              <a:defRPr sz="2800" b="0">
                <a:solidFill>
                  <a:srgbClr val="24292E"/>
                </a:solidFill>
                <a:latin typeface="Helvetica"/>
                <a:ea typeface="Helvetica"/>
                <a:cs typeface="Helvetica"/>
                <a:sym typeface="Helvetica"/>
              </a:defRPr>
            </a:pPr>
            <a:r>
              <a:rPr dirty="0"/>
              <a:t>If we group crimes as ‘Property Crime’ (‘Theft’, ‘AutoTheft’, ‘Burglary’) and ‘Violent Crime’ (‘Assault’, ‘Murder’, ‘Rape’, ‘Robbery’), the best prediction is given by decision tree classifier and logistic regressor without random sampling with an accuracy of 84%.</a:t>
            </a:r>
          </a:p>
        </p:txBody>
      </p:sp>
      <p:sp>
        <p:nvSpPr>
          <p:cNvPr id="227" name="Conclusions"/>
          <p:cNvSpPr txBox="1"/>
          <p:nvPr/>
        </p:nvSpPr>
        <p:spPr>
          <a:xfrm>
            <a:off x="947042" y="638398"/>
            <a:ext cx="495010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Conclusions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Improve accuracy:…"/>
          <p:cNvSpPr txBox="1"/>
          <p:nvPr/>
        </p:nvSpPr>
        <p:spPr>
          <a:xfrm>
            <a:off x="798340" y="2290206"/>
            <a:ext cx="11975121" cy="5888792"/>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defTabSz="457200">
              <a:spcBef>
                <a:spcPts val="1600"/>
              </a:spcBef>
              <a:defRPr sz="2300">
                <a:solidFill>
                  <a:srgbClr val="24292E"/>
                </a:solidFill>
                <a:latin typeface="Helvetica"/>
                <a:ea typeface="Helvetica"/>
                <a:cs typeface="Helvetica"/>
                <a:sym typeface="Helvetica"/>
              </a:defRPr>
            </a:pPr>
            <a:r>
              <a:rPr sz="3200" dirty="0"/>
              <a:t>Improve accuracy:</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lang="en-US" altLang="zh-CN" sz="2800" dirty="0" smtClean="0"/>
              <a:t>Convert </a:t>
            </a:r>
            <a:r>
              <a:rPr lang="en-US" altLang="zh-CN" sz="2800" dirty="0"/>
              <a:t>address into coordinates and involve that in prediction</a:t>
            </a:r>
            <a:r>
              <a:rPr lang="en-US" altLang="zh-CN" sz="2800" dirty="0" smtClean="0"/>
              <a:t>.</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lang="en-US" altLang="zh-CN" sz="2800" dirty="0" smtClean="0"/>
              <a:t>Get </a:t>
            </a:r>
            <a:r>
              <a:rPr lang="en-US" altLang="zh-CN" sz="2800" dirty="0"/>
              <a:t>more data on crimes and enrich dataset with more </a:t>
            </a:r>
            <a:r>
              <a:rPr lang="en-US" altLang="zh-CN" sz="2800" dirty="0" smtClean="0"/>
              <a:t>features</a:t>
            </a:r>
            <a:r>
              <a:rPr lang="en-US" altLang="zh-CN" dirty="0" smtClean="0"/>
              <a:t>.</a:t>
            </a:r>
            <a:endParaRPr dirty="0"/>
          </a:p>
          <a:p>
            <a:pPr algn="l" defTabSz="457200">
              <a:spcBef>
                <a:spcPts val="1600"/>
              </a:spcBef>
              <a:defRPr sz="2300">
                <a:solidFill>
                  <a:srgbClr val="24292E"/>
                </a:solidFill>
                <a:latin typeface="Helvetica"/>
                <a:ea typeface="Helvetica"/>
                <a:cs typeface="Helvetica"/>
                <a:sym typeface="Helvetica"/>
              </a:defRPr>
            </a:pPr>
            <a:r>
              <a:rPr sz="3200" dirty="0" smtClean="0"/>
              <a:t>Other </a:t>
            </a:r>
            <a:r>
              <a:rPr sz="3200" dirty="0"/>
              <a:t>interesting questions include</a:t>
            </a:r>
            <a:r>
              <a:rPr sz="3200" dirty="0" smtClean="0"/>
              <a:t>:</a:t>
            </a:r>
            <a:endParaRPr lang="en-US" sz="3200" dirty="0" smtClean="0"/>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lang="en-US" altLang="zh-CN" sz="2800" dirty="0"/>
              <a:t>How is crime rate correlated with economic status </a:t>
            </a:r>
            <a:r>
              <a:rPr lang="en-US" altLang="zh-CN" sz="2800" dirty="0" smtClean="0"/>
              <a:t>and demographics?</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lang="en-US" altLang="zh-CN" sz="2800" dirty="0"/>
              <a:t>How is crime rate </a:t>
            </a:r>
            <a:r>
              <a:rPr lang="en-US" sz="2800" dirty="0" smtClean="0"/>
              <a:t>related with</a:t>
            </a:r>
            <a:r>
              <a:rPr lang="en-US" sz="2800" dirty="0"/>
              <a:t> </a:t>
            </a:r>
            <a:r>
              <a:rPr sz="2800" dirty="0" smtClean="0"/>
              <a:t>weather?</a:t>
            </a:r>
            <a:endParaRPr lang="en-US" sz="2800" dirty="0"/>
          </a:p>
          <a:p>
            <a:pPr algn="l" defTabSz="457200">
              <a:spcBef>
                <a:spcPts val="1600"/>
              </a:spcBef>
              <a:defRPr sz="2300">
                <a:solidFill>
                  <a:srgbClr val="24292E"/>
                </a:solidFill>
                <a:latin typeface="Helvetica"/>
                <a:ea typeface="Helvetica"/>
                <a:cs typeface="Helvetica"/>
                <a:sym typeface="Helvetica"/>
              </a:defRPr>
            </a:pPr>
            <a:r>
              <a:rPr sz="3200" dirty="0" smtClean="0"/>
              <a:t>Other </a:t>
            </a:r>
            <a:r>
              <a:rPr sz="3200" dirty="0"/>
              <a:t>potential datasets:</a:t>
            </a:r>
          </a:p>
          <a:p>
            <a:pPr algn="l" defTabSz="457200">
              <a:spcBef>
                <a:spcPts val="1600"/>
              </a:spcBef>
              <a:defRPr sz="2300" b="0">
                <a:solidFill>
                  <a:srgbClr val="0366D6"/>
                </a:solidFill>
                <a:latin typeface="Helvetica"/>
                <a:ea typeface="Helvetica"/>
                <a:cs typeface="Helvetica"/>
                <a:sym typeface="Helvetica"/>
              </a:defRPr>
            </a:pPr>
            <a:r>
              <a:rPr u="sng" dirty="0">
                <a:hlinkClick r:id="rId2"/>
              </a:rPr>
              <a:t>weather conditions</a:t>
            </a:r>
            <a:r>
              <a:rPr dirty="0">
                <a:solidFill>
                  <a:srgbClr val="24292E"/>
                </a:solidFill>
              </a:rPr>
              <a:t/>
            </a:r>
            <a:br>
              <a:rPr dirty="0">
                <a:solidFill>
                  <a:srgbClr val="24292E"/>
                </a:solidFill>
              </a:rPr>
            </a:br>
            <a:r>
              <a:rPr u="sng" dirty="0">
                <a:hlinkClick r:id="rId3"/>
              </a:rPr>
              <a:t>economic status (unemployment rate)</a:t>
            </a:r>
            <a:r>
              <a:rPr dirty="0">
                <a:solidFill>
                  <a:srgbClr val="24292E"/>
                </a:solidFill>
              </a:rPr>
              <a:t/>
            </a:r>
            <a:br>
              <a:rPr dirty="0">
                <a:solidFill>
                  <a:srgbClr val="24292E"/>
                </a:solidFill>
              </a:rPr>
            </a:br>
            <a:r>
              <a:rPr u="sng" dirty="0">
                <a:hlinkClick r:id="rId4"/>
              </a:rPr>
              <a:t>demographics (population change)</a:t>
            </a:r>
          </a:p>
        </p:txBody>
      </p:sp>
      <p:sp>
        <p:nvSpPr>
          <p:cNvPr id="230" name="Future Work"/>
          <p:cNvSpPr txBox="1"/>
          <p:nvPr/>
        </p:nvSpPr>
        <p:spPr>
          <a:xfrm>
            <a:off x="947042" y="638398"/>
            <a:ext cx="4926494"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Future Work</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roblems"/>
          <p:cNvSpPr txBox="1"/>
          <p:nvPr/>
        </p:nvSpPr>
        <p:spPr>
          <a:xfrm>
            <a:off x="947043" y="638398"/>
            <a:ext cx="4785830" cy="10195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Problems</a:t>
            </a:r>
          </a:p>
        </p:txBody>
      </p:sp>
      <p:sp>
        <p:nvSpPr>
          <p:cNvPr id="128" name="How safe is the city we live in regarding crime rates?…"/>
          <p:cNvSpPr txBox="1"/>
          <p:nvPr/>
        </p:nvSpPr>
        <p:spPr>
          <a:xfrm>
            <a:off x="646832" y="1582088"/>
            <a:ext cx="12071324" cy="414216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How safe is the city we live in regarding crime rates? </a:t>
            </a:r>
          </a:p>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What are the main types of crimes in neighborhoods? </a:t>
            </a:r>
          </a:p>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How has the crime rate changed over past years? </a:t>
            </a:r>
          </a:p>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Which types of crimes have increased and which has decreased and why?</a:t>
            </a:r>
          </a:p>
        </p:txBody>
      </p:sp>
      <p:sp>
        <p:nvSpPr>
          <p:cNvPr id="130" name="?"/>
          <p:cNvSpPr txBox="1"/>
          <p:nvPr/>
        </p:nvSpPr>
        <p:spPr>
          <a:xfrm>
            <a:off x="10612966" y="1364540"/>
            <a:ext cx="1193801" cy="24863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0">
                <a:solidFill>
                  <a:srgbClr val="FF2600"/>
                </a:solidFill>
                <a:latin typeface="Times New Roman"/>
                <a:ea typeface="Times New Roman"/>
                <a:cs typeface="Times New Roman"/>
                <a:sym typeface="Times New Roman"/>
              </a:defRPr>
            </a:lvl1pPr>
          </a:lstStyle>
          <a:p>
            <a:r>
              <a:t>?</a:t>
            </a:r>
          </a:p>
        </p:txBody>
      </p:sp>
      <p:pic>
        <p:nvPicPr>
          <p:cNvPr id="6" name="camden-vanderbilt-landscape-view.jpg" descr="camden-vanderbilt-landscape-view.jpg"/>
          <p:cNvPicPr>
            <a:picLocks noChangeAspect="1"/>
          </p:cNvPicPr>
          <p:nvPr/>
        </p:nvPicPr>
        <p:blipFill>
          <a:blip r:embed="rId2">
            <a:extLst/>
          </a:blip>
          <a:stretch>
            <a:fillRect/>
          </a:stretch>
        </p:blipFill>
        <p:spPr>
          <a:xfrm>
            <a:off x="3528139" y="5094976"/>
            <a:ext cx="5965455" cy="3970757"/>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roblems"/>
          <p:cNvSpPr txBox="1"/>
          <p:nvPr/>
        </p:nvSpPr>
        <p:spPr>
          <a:xfrm>
            <a:off x="947042" y="638398"/>
            <a:ext cx="3986760" cy="10179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Problems</a:t>
            </a:r>
          </a:p>
        </p:txBody>
      </p:sp>
      <p:sp>
        <p:nvSpPr>
          <p:cNvPr id="133" name="Most importantly what message can we take from historical data to reduce crimes?…"/>
          <p:cNvSpPr txBox="1"/>
          <p:nvPr/>
        </p:nvSpPr>
        <p:spPr>
          <a:xfrm>
            <a:off x="966882" y="1843642"/>
            <a:ext cx="9877235" cy="3039294"/>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Most importantly what message can we take from historical data to reduce crimes? </a:t>
            </a:r>
          </a:p>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In case of crimes how can we be more prepared to minimize losses?</a:t>
            </a:r>
          </a:p>
        </p:txBody>
      </p:sp>
      <p:sp>
        <p:nvSpPr>
          <p:cNvPr id="134" name="?"/>
          <p:cNvSpPr txBox="1"/>
          <p:nvPr/>
        </p:nvSpPr>
        <p:spPr>
          <a:xfrm>
            <a:off x="10844117" y="1698702"/>
            <a:ext cx="1193801" cy="24863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0">
                <a:solidFill>
                  <a:srgbClr val="FF2600"/>
                </a:solidFill>
                <a:latin typeface="Times New Roman"/>
                <a:ea typeface="Times New Roman"/>
                <a:cs typeface="Times New Roman"/>
                <a:sym typeface="Times New Roman"/>
              </a:defRPr>
            </a:lvl1pPr>
          </a:lstStyle>
          <a:p>
            <a:r>
              <a:t>?</a:t>
            </a:r>
          </a:p>
        </p:txBody>
      </p:sp>
      <p:pic>
        <p:nvPicPr>
          <p:cNvPr id="6" name="camden-vanderbilt-landscape-view.jpg" descr="camden-vanderbilt-landscape-view.jpg"/>
          <p:cNvPicPr>
            <a:picLocks noChangeAspect="1"/>
          </p:cNvPicPr>
          <p:nvPr/>
        </p:nvPicPr>
        <p:blipFill>
          <a:blip r:embed="rId2">
            <a:extLst/>
          </a:blip>
          <a:stretch>
            <a:fillRect/>
          </a:stretch>
        </p:blipFill>
        <p:spPr>
          <a:xfrm>
            <a:off x="3528139" y="5094976"/>
            <a:ext cx="5965455" cy="3970757"/>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olice board, government, and general public would be beneficiaries.…"/>
          <p:cNvSpPr txBox="1"/>
          <p:nvPr/>
        </p:nvSpPr>
        <p:spPr>
          <a:xfrm>
            <a:off x="1093656" y="1876097"/>
            <a:ext cx="10901277" cy="6848029"/>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571500" indent="-571500" algn="just" defTabSz="457200">
              <a:lnSpc>
                <a:spcPts val="6000"/>
              </a:lnSpc>
              <a:spcBef>
                <a:spcPts val="1600"/>
              </a:spcBef>
              <a:buSzPct val="60000"/>
              <a:buFont typeface="Wingdings" charset="2"/>
              <a:buChar char="l"/>
              <a:defRPr sz="4000" b="0">
                <a:solidFill>
                  <a:srgbClr val="24292E"/>
                </a:solidFill>
                <a:latin typeface="Helvetica"/>
                <a:ea typeface="Helvetica"/>
                <a:cs typeface="Helvetica"/>
                <a:sym typeface="Helvetica"/>
              </a:defRPr>
            </a:pPr>
            <a:r>
              <a:rPr dirty="0"/>
              <a:t>Police board, government, and general public would be beneficiaries.</a:t>
            </a:r>
          </a:p>
          <a:p>
            <a:pPr marL="571500" indent="-571500" algn="just" defTabSz="457200">
              <a:lnSpc>
                <a:spcPts val="6000"/>
              </a:lnSpc>
              <a:spcBef>
                <a:spcPts val="1600"/>
              </a:spcBef>
              <a:buSzPct val="60000"/>
              <a:buFont typeface="Wingdings" charset="2"/>
              <a:buChar char="l"/>
              <a:defRPr sz="4000" b="0">
                <a:solidFill>
                  <a:srgbClr val="24292E"/>
                </a:solidFill>
                <a:latin typeface="Helvetica"/>
                <a:ea typeface="Helvetica"/>
                <a:cs typeface="Helvetica"/>
                <a:sym typeface="Helvetica"/>
              </a:defRPr>
            </a:pPr>
            <a:r>
              <a:rPr dirty="0"/>
              <a:t>Police officers can use this model to be better deployed. </a:t>
            </a:r>
          </a:p>
          <a:p>
            <a:pPr marL="571500" indent="-571500" algn="just" defTabSz="457200">
              <a:lnSpc>
                <a:spcPts val="6000"/>
              </a:lnSpc>
              <a:spcBef>
                <a:spcPts val="1600"/>
              </a:spcBef>
              <a:buSzPct val="60000"/>
              <a:buFont typeface="Wingdings" charset="2"/>
              <a:buChar char="l"/>
              <a:defRPr sz="4000" b="0">
                <a:solidFill>
                  <a:srgbClr val="24292E"/>
                </a:solidFill>
                <a:latin typeface="Helvetica"/>
                <a:ea typeface="Helvetica"/>
                <a:cs typeface="Helvetica"/>
                <a:sym typeface="Helvetica"/>
              </a:defRPr>
            </a:pPr>
            <a:r>
              <a:rPr dirty="0"/>
              <a:t>The government can take precautions more efficiently. </a:t>
            </a:r>
          </a:p>
          <a:p>
            <a:pPr marL="571500" indent="-571500" algn="just" defTabSz="457200">
              <a:lnSpc>
                <a:spcPts val="6000"/>
              </a:lnSpc>
              <a:spcBef>
                <a:spcPts val="1600"/>
              </a:spcBef>
              <a:buSzPct val="60000"/>
              <a:buFont typeface="Wingdings" charset="2"/>
              <a:buChar char="l"/>
              <a:defRPr sz="4000" b="0">
                <a:solidFill>
                  <a:srgbClr val="24292E"/>
                </a:solidFill>
                <a:latin typeface="Helvetica"/>
                <a:ea typeface="Helvetica"/>
                <a:cs typeface="Helvetica"/>
                <a:sym typeface="Helvetica"/>
              </a:defRPr>
            </a:pPr>
            <a:r>
              <a:rPr dirty="0"/>
              <a:t>Residents can use this model to better protect their lives and properties.</a:t>
            </a:r>
          </a:p>
        </p:txBody>
      </p:sp>
      <p:sp>
        <p:nvSpPr>
          <p:cNvPr id="138" name="Clients"/>
          <p:cNvSpPr txBox="1"/>
          <p:nvPr/>
        </p:nvSpPr>
        <p:spPr>
          <a:xfrm>
            <a:off x="947042" y="638398"/>
            <a:ext cx="3165361" cy="10335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Clients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he crime data is acquired from  HPD"/>
          <p:cNvSpPr txBox="1"/>
          <p:nvPr/>
        </p:nvSpPr>
        <p:spPr>
          <a:xfrm>
            <a:off x="998835" y="1627368"/>
            <a:ext cx="8226679" cy="860065"/>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defTabSz="457200">
              <a:lnSpc>
                <a:spcPts val="6200"/>
              </a:lnSpc>
              <a:spcBef>
                <a:spcPts val="1600"/>
              </a:spcBef>
              <a:defRPr sz="3700" b="0">
                <a:solidFill>
                  <a:srgbClr val="24292E"/>
                </a:solidFill>
                <a:latin typeface="Helvetica"/>
                <a:ea typeface="Helvetica"/>
                <a:cs typeface="Helvetica"/>
                <a:sym typeface="Helvetica"/>
              </a:defRPr>
            </a:pPr>
            <a:r>
              <a:rPr dirty="0"/>
              <a:t>The crime data is acquired from  </a:t>
            </a:r>
            <a:r>
              <a:rPr u="sng" dirty="0">
                <a:hlinkClick r:id="rId2"/>
              </a:rPr>
              <a:t>HPD</a:t>
            </a:r>
            <a:r>
              <a:rPr dirty="0"/>
              <a:t> </a:t>
            </a:r>
          </a:p>
        </p:txBody>
      </p:sp>
      <p:pic>
        <p:nvPicPr>
          <p:cNvPr id="141" name="hpdseal.png" descr="hpdseal.png"/>
          <p:cNvPicPr>
            <a:picLocks noChangeAspect="1"/>
          </p:cNvPicPr>
          <p:nvPr/>
        </p:nvPicPr>
        <p:blipFill>
          <a:blip r:embed="rId3">
            <a:extLst/>
          </a:blip>
          <a:stretch>
            <a:fillRect/>
          </a:stretch>
        </p:blipFill>
        <p:spPr>
          <a:xfrm>
            <a:off x="8416264" y="6243714"/>
            <a:ext cx="2811742" cy="2811741"/>
          </a:xfrm>
          <a:prstGeom prst="rect">
            <a:avLst/>
          </a:prstGeom>
          <a:ln w="12700">
            <a:miter lim="400000"/>
          </a:ln>
        </p:spPr>
      </p:pic>
      <p:sp>
        <p:nvSpPr>
          <p:cNvPr id="142" name="Data Acquisition"/>
          <p:cNvSpPr txBox="1"/>
          <p:nvPr/>
        </p:nvSpPr>
        <p:spPr>
          <a:xfrm>
            <a:off x="947042" y="638398"/>
            <a:ext cx="6188953" cy="1050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Data Acquisition</a:t>
            </a:r>
          </a:p>
        </p:txBody>
      </p:sp>
      <p:pic>
        <p:nvPicPr>
          <p:cNvPr id="143" name="Screen Shot 2018-05-15 at 11.20.40 PM.png" descr="Screen Shot 2018-05-15 at 11.20.40 PM.png"/>
          <p:cNvPicPr>
            <a:picLocks noChangeAspect="1"/>
          </p:cNvPicPr>
          <p:nvPr/>
        </p:nvPicPr>
        <p:blipFill>
          <a:blip r:embed="rId4">
            <a:extLst/>
          </a:blip>
          <a:stretch>
            <a:fillRect/>
          </a:stretch>
        </p:blipFill>
        <p:spPr>
          <a:xfrm>
            <a:off x="808565" y="2583034"/>
            <a:ext cx="11556802" cy="2074971"/>
          </a:xfrm>
          <a:prstGeom prst="rect">
            <a:avLst/>
          </a:prstGeom>
          <a:ln w="12700">
            <a:miter lim="400000"/>
          </a:ln>
        </p:spPr>
      </p:pic>
      <p:sp>
        <p:nvSpPr>
          <p:cNvPr id="144" name="It reports seven types of crimes on a monthly basis:…"/>
          <p:cNvSpPr txBox="1"/>
          <p:nvPr/>
        </p:nvSpPr>
        <p:spPr>
          <a:xfrm>
            <a:off x="1179006" y="4611208"/>
            <a:ext cx="10994290" cy="49359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6200"/>
              </a:lnSpc>
              <a:spcBef>
                <a:spcPts val="1600"/>
              </a:spcBef>
              <a:buSzPct val="60000"/>
              <a:defRPr sz="3700" b="0">
                <a:solidFill>
                  <a:srgbClr val="24292E"/>
                </a:solidFill>
                <a:latin typeface="Helvetica"/>
                <a:ea typeface="Helvetica"/>
                <a:cs typeface="Helvetica"/>
                <a:sym typeface="Helvetica"/>
              </a:defRPr>
            </a:pPr>
            <a:r>
              <a:rPr dirty="0"/>
              <a:t>It reports </a:t>
            </a:r>
            <a:r>
              <a:rPr b="1" dirty="0"/>
              <a:t>seven</a:t>
            </a:r>
            <a:r>
              <a:rPr dirty="0"/>
              <a:t> types of crimes on a monthly basis:</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murder</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rape</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robbery</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aggravated assault</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burglary</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theft</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auto theft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Data Cleaning"/>
          <p:cNvSpPr txBox="1"/>
          <p:nvPr/>
        </p:nvSpPr>
        <p:spPr>
          <a:xfrm>
            <a:off x="947042" y="638398"/>
            <a:ext cx="5645367" cy="11144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Data Cleaning</a:t>
            </a:r>
          </a:p>
        </p:txBody>
      </p:sp>
      <p:sp>
        <p:nvSpPr>
          <p:cNvPr id="147" name="Drop empty columns, empty rows, and the rows with missing ‘Date’.…"/>
          <p:cNvSpPr txBox="1"/>
          <p:nvPr/>
        </p:nvSpPr>
        <p:spPr>
          <a:xfrm>
            <a:off x="707049" y="1967767"/>
            <a:ext cx="11590702" cy="33034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Drop empty columns, empty rows, and the rows with missing </a:t>
            </a:r>
            <a:r>
              <a:rPr i="1" dirty="0"/>
              <a:t>‘</a:t>
            </a:r>
            <a:r>
              <a:rPr b="1" i="1" dirty="0"/>
              <a:t>Date</a:t>
            </a:r>
            <a:r>
              <a:rPr i="1" dirty="0"/>
              <a:t>’</a:t>
            </a:r>
            <a:r>
              <a:rPr dirty="0"/>
              <a:t>.</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Fill columns with missing values by ‘UNK’.</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Select </a:t>
            </a:r>
            <a:r>
              <a:rPr b="1" i="1" dirty="0"/>
              <a:t>Date</a:t>
            </a:r>
            <a:r>
              <a:rPr i="1" dirty="0"/>
              <a:t>’</a:t>
            </a:r>
            <a:r>
              <a:rPr dirty="0"/>
              <a:t> in the range ‘2010-01-01’ to ‘2017-12-31’.</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Clean column '</a:t>
            </a:r>
            <a:r>
              <a:rPr b="1" i="1" dirty="0"/>
              <a:t>Hour</a:t>
            </a:r>
            <a:r>
              <a:rPr dirty="0"/>
              <a:t>' to contain 24 unique integers 0-23.</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Clean column ‘</a:t>
            </a:r>
            <a:r>
              <a:rPr b="1" i="1" dirty="0"/>
              <a:t>OffenseType</a:t>
            </a:r>
            <a:r>
              <a:rPr dirty="0"/>
              <a:t>’ to contain 7 types of crimes.</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Reduce the number of ‘</a:t>
            </a:r>
            <a:r>
              <a:rPr b="1" i="1" dirty="0"/>
              <a:t>Premise</a:t>
            </a:r>
            <a:r>
              <a:rPr dirty="0"/>
              <a:t>’ from 126 to 25.</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Clean ‘</a:t>
            </a:r>
            <a:r>
              <a:rPr b="1" i="1" dirty="0"/>
              <a:t>Beat</a:t>
            </a:r>
            <a:r>
              <a:rPr dirty="0"/>
              <a:t>’, ‘</a:t>
            </a:r>
            <a:r>
              <a:rPr b="1" i="1" dirty="0"/>
              <a:t>Type</a:t>
            </a:r>
            <a:r>
              <a:rPr dirty="0"/>
              <a:t>’, ‘</a:t>
            </a:r>
            <a:r>
              <a:rPr b="1" i="1" dirty="0"/>
              <a:t>Suffix</a:t>
            </a:r>
            <a:r>
              <a:rPr dirty="0"/>
              <a:t>’, ‘</a:t>
            </a:r>
            <a:r>
              <a:rPr b="1" i="1" dirty="0"/>
              <a:t>StreetName</a:t>
            </a:r>
            <a:r>
              <a:rPr dirty="0"/>
              <a:t>’ by stripping whitespaces.</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Check duplicates and drop duplicated observations.</a:t>
            </a:r>
          </a:p>
        </p:txBody>
      </p:sp>
      <p:sp>
        <p:nvSpPr>
          <p:cNvPr id="148" name="A summary statistics of ‘object’ features"/>
          <p:cNvSpPr txBox="1"/>
          <p:nvPr/>
        </p:nvSpPr>
        <p:spPr>
          <a:xfrm>
            <a:off x="780704" y="5742704"/>
            <a:ext cx="597804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A summary statistics of ‘object’ features</a:t>
            </a:r>
          </a:p>
        </p:txBody>
      </p:sp>
      <p:pic>
        <p:nvPicPr>
          <p:cNvPr id="149" name="Screen Shot 2018-05-15 at 11.51.29 PM.png" descr="Screen Shot 2018-05-15 at 11.51.29 PM.png"/>
          <p:cNvPicPr>
            <a:picLocks noChangeAspect="1"/>
          </p:cNvPicPr>
          <p:nvPr/>
        </p:nvPicPr>
        <p:blipFill>
          <a:blip r:embed="rId2">
            <a:extLst/>
          </a:blip>
          <a:stretch>
            <a:fillRect/>
          </a:stretch>
        </p:blipFill>
        <p:spPr>
          <a:xfrm>
            <a:off x="777676" y="6375400"/>
            <a:ext cx="10134601" cy="2806700"/>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bartype.png" descr="bartype.png"/>
          <p:cNvPicPr>
            <a:picLocks noChangeAspect="1"/>
          </p:cNvPicPr>
          <p:nvPr/>
        </p:nvPicPr>
        <p:blipFill>
          <a:blip r:embed="rId2">
            <a:extLst/>
          </a:blip>
          <a:stretch>
            <a:fillRect/>
          </a:stretch>
        </p:blipFill>
        <p:spPr>
          <a:xfrm>
            <a:off x="1489447" y="1306922"/>
            <a:ext cx="10285194" cy="6171118"/>
          </a:xfrm>
          <a:prstGeom prst="rect">
            <a:avLst/>
          </a:prstGeom>
          <a:ln w="12700">
            <a:miter lim="400000"/>
          </a:ln>
        </p:spPr>
      </p:pic>
      <p:sp>
        <p:nvSpPr>
          <p:cNvPr id="152"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53" name="‘Theft’ is the dominant crimes, followed by ‘Burglary’, ‘AutoTheft’, ‘AggravatedAssault’ and ‘Robbery’ while ‘Rape’ and ‘Murder’ only takes a rather small portion."/>
          <p:cNvSpPr txBox="1"/>
          <p:nvPr/>
        </p:nvSpPr>
        <p:spPr>
          <a:xfrm>
            <a:off x="1524727" y="7545094"/>
            <a:ext cx="10099774" cy="148758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‘Theft’ is the dominant crimes, followed by ‘Burglary’, ‘AutoTheft’, ‘AggravatedAssault’ and ‘Robbery’ while ‘Rape’ and ‘Murder’ only takes a rather small portion.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56" name="Time series analysis"/>
          <p:cNvSpPr txBox="1"/>
          <p:nvPr/>
        </p:nvSpPr>
        <p:spPr>
          <a:xfrm>
            <a:off x="4440225" y="1853194"/>
            <a:ext cx="41243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a:t>
            </a:r>
          </a:p>
        </p:txBody>
      </p:sp>
      <p:pic>
        <p:nvPicPr>
          <p:cNvPr id="157" name="timeseries.png" descr="timeseries.png"/>
          <p:cNvPicPr>
            <a:picLocks noChangeAspect="1"/>
          </p:cNvPicPr>
          <p:nvPr/>
        </p:nvPicPr>
        <p:blipFill>
          <a:blip r:embed="rId2">
            <a:extLst/>
          </a:blip>
          <a:stretch>
            <a:fillRect/>
          </a:stretch>
        </p:blipFill>
        <p:spPr>
          <a:xfrm>
            <a:off x="1709344" y="2898038"/>
            <a:ext cx="9586112" cy="5751668"/>
          </a:xfrm>
          <a:prstGeom prst="rect">
            <a:avLst/>
          </a:prstGeom>
          <a:ln w="12700">
            <a:miter lim="400000"/>
          </a:ln>
        </p:spPr>
      </p:pic>
      <p:sp>
        <p:nvSpPr>
          <p:cNvPr id="158" name="Rounded Rectangle"/>
          <p:cNvSpPr/>
          <p:nvPr/>
        </p:nvSpPr>
        <p:spPr>
          <a:xfrm>
            <a:off x="10103048" y="2654300"/>
            <a:ext cx="565283" cy="5465101"/>
          </a:xfrm>
          <a:prstGeom prst="roundRect">
            <a:avLst>
              <a:gd name="adj" fmla="val 33700"/>
            </a:avLst>
          </a:prstGeom>
          <a:ln w="25400">
            <a:solidFill>
              <a:srgbClr val="471E21"/>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200" b="0">
                <a:solidFill>
                  <a:srgbClr val="FFA5A5"/>
                </a:solidFill>
                <a:latin typeface="+mn-lt"/>
                <a:ea typeface="+mn-ea"/>
                <a:cs typeface="+mn-cs"/>
                <a:sym typeface="Helvetica Neue Medium"/>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TotalTime>
  <Words>1155</Words>
  <Application>Microsoft Macintosh PowerPoint</Application>
  <PresentationFormat>自定义</PresentationFormat>
  <Paragraphs>215</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White</vt:lpstr>
      <vt:lpstr>Crime Prediction for Houston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Prediction for Houston</dc:title>
  <cp:lastModifiedBy>hwj</cp:lastModifiedBy>
  <cp:revision>20</cp:revision>
  <dcterms:modified xsi:type="dcterms:W3CDTF">2018-05-16T18:38:56Z</dcterms:modified>
</cp:coreProperties>
</file>