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E774-D6F8-2A2C-A504-24F84C8D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236EB-AFF5-F4D7-1B0B-2608F576A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3657-E166-0B73-9038-7790748A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BD-A4E2-4F99-8D7F-0981BC3E649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C7BDF-D11D-2995-2F95-74A859EB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D13D-C8AD-46C0-A08B-5206CBDF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10FD-4257-4C1D-A264-BFFD2F4F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9AE2-8718-2BE9-4772-D2AE694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02A3F-36CE-CB6C-315A-F50F1D3AB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2B31-ADEA-71A2-50D5-7760161D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BD-A4E2-4F99-8D7F-0981BC3E649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13C4-CC5B-115D-CF00-5D992F2A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CFB4B-696D-57B3-9BB0-F43B8BE4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10FD-4257-4C1D-A264-BFFD2F4F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5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94C51-FE7A-6C4C-4A43-753606C77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FED7A-EB9A-5646-DDB1-6AE671CB4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C4F3-26E4-53BD-96B6-00207682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BD-A4E2-4F99-8D7F-0981BC3E649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C9D9B-6FE7-047D-CA43-336F5B19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7EA3-CC47-C188-D1AF-9A06A3B1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10FD-4257-4C1D-A264-BFFD2F4F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FCB6-3539-E10A-7E1E-7924C456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780C-701E-1FDE-5008-63CDBC95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99D9-808B-10DB-6457-06D8A447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BD-A4E2-4F99-8D7F-0981BC3E649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5C1A7-3608-D138-2866-0D09B890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C6FC-2B58-DD0A-F8EC-43DB281F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10FD-4257-4C1D-A264-BFFD2F4F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7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9E0C-761F-892D-232A-67A8131B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A807B-A934-3B1B-DA89-554050AB0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8108-B3EC-FA62-B384-AD97240F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BD-A4E2-4F99-8D7F-0981BC3E649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A6459-4913-1951-FAA2-11467E89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D6EB-8DBA-234F-CDC5-DF16A8C0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10FD-4257-4C1D-A264-BFFD2F4F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32D9-E5CB-B38D-A067-BAC5A648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C04E9-D889-0AC8-EC7A-B764D636F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19FBF-153E-F10B-CA6B-7E689956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ADDD6-0A61-2B26-AEE1-AA546E46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BD-A4E2-4F99-8D7F-0981BC3E649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32891-698B-3125-EA00-8929DACC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0F5F-4817-7738-4E75-5661A9ED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10FD-4257-4C1D-A264-BFFD2F4F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3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083D-9C2A-65B7-EE1D-C84AF803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09989-9EA4-AE52-DF50-3A5C3B15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04E83-6694-CD96-2CC2-8EC6CD283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EE15F-DC45-50C4-6B27-D4510C0B5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BB3EC-A7C7-A535-A6DF-400F68643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A85EE-A30D-2534-2C94-74418383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BD-A4E2-4F99-8D7F-0981BC3E649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1D7CC-0F13-CBBF-819F-22CE281D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98C1D-133D-E0D0-F7C5-B7CD5B49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10FD-4257-4C1D-A264-BFFD2F4F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9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47FA-DFE2-BBF1-72D1-79ABA21A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AF59C-330D-ECCE-AABC-F213C201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BD-A4E2-4F99-8D7F-0981BC3E649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43A33-9A3F-5F71-79D2-3AF505C2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EBFA9-DC04-CA3D-AAB2-2DC49437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10FD-4257-4C1D-A264-BFFD2F4F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D115A-4E72-B395-53C8-8DD1ACE9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BD-A4E2-4F99-8D7F-0981BC3E649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A0914-68A6-7528-1B3B-5F08D36C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A958F-823C-DE8C-E079-C8026B17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10FD-4257-4C1D-A264-BFFD2F4F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B677-6D74-BDD7-FB3A-E7AAC1DA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543C-E9F0-682A-CF24-B925D701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5E75B-28B1-F997-1C9C-C89237D1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F686C-70B4-5FA1-E0A0-EF5A61AC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BD-A4E2-4F99-8D7F-0981BC3E649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5E77A-DAF6-2AFA-6D72-ACA59B9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ACA45-7C52-4CDD-D489-92D18ACA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10FD-4257-4C1D-A264-BFFD2F4F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6DC7-96C0-9ED6-883E-6F71D965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EA55D-C0E1-15F2-FBB3-73E6F37E2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70665-D07D-D461-CBC8-FF07F30C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99948-AEBA-7303-B6AB-7E123E21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BD-A4E2-4F99-8D7F-0981BC3E649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21E2-D83C-5D22-C486-59CEFBBE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2E884-49CD-A73A-117A-37DAABDF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10FD-4257-4C1D-A264-BFFD2F4F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9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AAD9F-3A9F-BCD0-0FD0-F873370E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90E4-9102-CB5C-FA63-A4B07B8A3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241B-5A23-1B75-78BC-6FCEED28C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CF4BD-A4E2-4F99-8D7F-0981BC3E649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C5A-1237-F4DD-6715-9C40B803C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2070-AF82-92A7-ED2C-A3943DC73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AC10FD-4257-4C1D-A264-BFFD2F4F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3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2F6E9F38-0B5A-082C-FBF5-FC718BA1DA90}"/>
              </a:ext>
            </a:extLst>
          </p:cNvPr>
          <p:cNvSpPr/>
          <p:nvPr/>
        </p:nvSpPr>
        <p:spPr>
          <a:xfrm>
            <a:off x="202275" y="3368365"/>
            <a:ext cx="7916690" cy="3483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1E120-8578-EEB5-F049-1C2017DDDC6B}"/>
              </a:ext>
            </a:extLst>
          </p:cNvPr>
          <p:cNvSpPr txBox="1"/>
          <p:nvPr/>
        </p:nvSpPr>
        <p:spPr>
          <a:xfrm>
            <a:off x="342451" y="3557004"/>
            <a:ext cx="1269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MMETSP_MQdata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60BD7-1D6C-B044-8E56-8A56900D92A9}"/>
              </a:ext>
            </a:extLst>
          </p:cNvPr>
          <p:cNvSpPr txBox="1"/>
          <p:nvPr/>
        </p:nvSpPr>
        <p:spPr>
          <a:xfrm>
            <a:off x="4043432" y="3543449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JGI_MQdata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94F73-8A74-4DDD-B3A7-D4C384E74E3F}"/>
              </a:ext>
            </a:extLst>
          </p:cNvPr>
          <p:cNvSpPr txBox="1"/>
          <p:nvPr/>
        </p:nvSpPr>
        <p:spPr>
          <a:xfrm>
            <a:off x="426389" y="687237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MMETSP.fa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71EEF-059D-B51D-F1BD-289D78856F13}"/>
              </a:ext>
            </a:extLst>
          </p:cNvPr>
          <p:cNvSpPr txBox="1"/>
          <p:nvPr/>
        </p:nvSpPr>
        <p:spPr>
          <a:xfrm>
            <a:off x="535529" y="133607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JGI.fa</a:t>
            </a:r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1A1665-C96F-09E7-B26B-F970F0B7674F}"/>
              </a:ext>
            </a:extLst>
          </p:cNvPr>
          <p:cNvSpPr/>
          <p:nvPr/>
        </p:nvSpPr>
        <p:spPr>
          <a:xfrm>
            <a:off x="1229306" y="612804"/>
            <a:ext cx="147571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blast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AF491E-E387-E1B0-218F-6DD059054490}"/>
              </a:ext>
            </a:extLst>
          </p:cNvPr>
          <p:cNvSpPr/>
          <p:nvPr/>
        </p:nvSpPr>
        <p:spPr>
          <a:xfrm>
            <a:off x="1229305" y="1259135"/>
            <a:ext cx="147571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diamond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850008-44D5-198B-EBFA-F07E896A43D6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967057" y="1443801"/>
            <a:ext cx="262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06EE2-7B44-5D1E-63C6-A1FD8528AA3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1112795" y="794959"/>
            <a:ext cx="116511" cy="2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28CC563-362B-4D08-4D26-E55EB613D264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rot="5400000" flipH="1" flipV="1">
            <a:off x="1182257" y="551173"/>
            <a:ext cx="353943" cy="12158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9D94DB8-3CCA-2E8F-5271-5297ADB4B37A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16200000" flipH="1">
            <a:off x="1320756" y="982060"/>
            <a:ext cx="76944" cy="1215870"/>
          </a:xfrm>
          <a:prstGeom prst="bentConnector3">
            <a:avLst>
              <a:gd name="adj1" fmla="val 3970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677BECE-0FD4-9C87-1C6A-570FCE1131DC}"/>
              </a:ext>
            </a:extLst>
          </p:cNvPr>
          <p:cNvSpPr txBox="1"/>
          <p:nvPr/>
        </p:nvSpPr>
        <p:spPr>
          <a:xfrm>
            <a:off x="2935345" y="687237"/>
            <a:ext cx="11897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blast_mmetsptojgi.out</a:t>
            </a:r>
            <a:endParaRPr lang="en-US" sz="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519F17-C59A-45AE-AB54-C83E75047D26}"/>
              </a:ext>
            </a:extLst>
          </p:cNvPr>
          <p:cNvSpPr/>
          <p:nvPr/>
        </p:nvSpPr>
        <p:spPr>
          <a:xfrm>
            <a:off x="5308841" y="610293"/>
            <a:ext cx="190684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6.convert_MMETSPtoJGI.R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B5583A-1D43-1496-7D2E-E94A31991BF8}"/>
              </a:ext>
            </a:extLst>
          </p:cNvPr>
          <p:cNvCxnSpPr>
            <a:stCxn id="11" idx="3"/>
            <a:endCxn id="29" idx="1"/>
          </p:cNvCxnSpPr>
          <p:nvPr/>
        </p:nvCxnSpPr>
        <p:spPr>
          <a:xfrm flipV="1">
            <a:off x="2705021" y="794959"/>
            <a:ext cx="230324" cy="2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345152-1126-E739-9379-B395DCC7DC7A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4125094" y="794959"/>
            <a:ext cx="1183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002A25-A7D1-FC76-6449-1D9E0B49EC9C}"/>
              </a:ext>
            </a:extLst>
          </p:cNvPr>
          <p:cNvSpPr txBox="1"/>
          <p:nvPr/>
        </p:nvSpPr>
        <p:spPr>
          <a:xfrm>
            <a:off x="3012303" y="1336078"/>
            <a:ext cx="1369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diamondAurli1AllbyAll.csv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309990-DBA0-A514-636D-1B2C9DAD8C14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 flipV="1">
            <a:off x="2705020" y="1443800"/>
            <a:ext cx="3072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F705589-05D7-B4FF-0F8C-64C19F447652}"/>
              </a:ext>
            </a:extLst>
          </p:cNvPr>
          <p:cNvCxnSpPr>
            <a:cxnSpLocks/>
            <a:stCxn id="51" idx="3"/>
            <a:endCxn id="30" idx="2"/>
          </p:cNvCxnSpPr>
          <p:nvPr/>
        </p:nvCxnSpPr>
        <p:spPr>
          <a:xfrm flipV="1">
            <a:off x="4381589" y="979625"/>
            <a:ext cx="1880675" cy="464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793FDC-8438-D982-5F92-E8675B0EF006}"/>
              </a:ext>
            </a:extLst>
          </p:cNvPr>
          <p:cNvSpPr txBox="1"/>
          <p:nvPr/>
        </p:nvSpPr>
        <p:spPr>
          <a:xfrm>
            <a:off x="4542565" y="1087347"/>
            <a:ext cx="176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Filter hits with &gt;94% identity and assigns them to JGI groups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5DA443-7C2F-F00B-74BF-B626652B17BF}"/>
              </a:ext>
            </a:extLst>
          </p:cNvPr>
          <p:cNvSpPr txBox="1"/>
          <p:nvPr/>
        </p:nvSpPr>
        <p:spPr>
          <a:xfrm>
            <a:off x="4381562" y="245356"/>
            <a:ext cx="7477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Filter hits E&lt;10^-20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A3355C-C3A6-B1B7-FB3E-15A4503C7F34}"/>
              </a:ext>
            </a:extLst>
          </p:cNvPr>
          <p:cNvSpPr txBox="1"/>
          <p:nvPr/>
        </p:nvSpPr>
        <p:spPr>
          <a:xfrm>
            <a:off x="7879758" y="1234798"/>
            <a:ext cx="1369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jgi_highpercentidentity.csv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721B4A-4331-4E11-E5EC-D4F504B27806}"/>
              </a:ext>
            </a:extLst>
          </p:cNvPr>
          <p:cNvSpPr txBox="1"/>
          <p:nvPr/>
        </p:nvSpPr>
        <p:spPr>
          <a:xfrm>
            <a:off x="2942956" y="1597697"/>
            <a:ext cx="1646857" cy="21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diamondFullAurli1proteome.out</a:t>
            </a:r>
            <a:endParaRPr lang="en-US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C32D44E-383B-97C7-97F1-96631FE3160A}"/>
              </a:ext>
            </a:extLst>
          </p:cNvPr>
          <p:cNvCxnSpPr>
            <a:stCxn id="70" idx="3"/>
            <a:endCxn id="30" idx="2"/>
          </p:cNvCxnSpPr>
          <p:nvPr/>
        </p:nvCxnSpPr>
        <p:spPr>
          <a:xfrm flipV="1">
            <a:off x="4589813" y="979625"/>
            <a:ext cx="1672451" cy="7257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228FABC-F982-740B-EBCE-36BFADA74EB4}"/>
              </a:ext>
            </a:extLst>
          </p:cNvPr>
          <p:cNvCxnSpPr>
            <a:stCxn id="12" idx="3"/>
            <a:endCxn id="70" idx="1"/>
          </p:cNvCxnSpPr>
          <p:nvPr/>
        </p:nvCxnSpPr>
        <p:spPr>
          <a:xfrm>
            <a:off x="2705020" y="1443801"/>
            <a:ext cx="237936" cy="2616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0598AD7-549C-DB1B-4B33-E8C2B7EC7800}"/>
              </a:ext>
            </a:extLst>
          </p:cNvPr>
          <p:cNvSpPr txBox="1"/>
          <p:nvPr/>
        </p:nvSpPr>
        <p:spPr>
          <a:xfrm>
            <a:off x="5308841" y="1660508"/>
            <a:ext cx="1068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Adds annotations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94A9A54-A7FA-BF69-D5E1-2D4DBA3DA921}"/>
              </a:ext>
            </a:extLst>
          </p:cNvPr>
          <p:cNvCxnSpPr>
            <a:stCxn id="30" idx="3"/>
            <a:endCxn id="68" idx="1"/>
          </p:cNvCxnSpPr>
          <p:nvPr/>
        </p:nvCxnSpPr>
        <p:spPr>
          <a:xfrm>
            <a:off x="7215686" y="794959"/>
            <a:ext cx="664072" cy="5475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20875F-FEEE-6D40-281F-3748F4DC8D79}"/>
              </a:ext>
            </a:extLst>
          </p:cNvPr>
          <p:cNvSpPr txBox="1"/>
          <p:nvPr/>
        </p:nvSpPr>
        <p:spPr>
          <a:xfrm>
            <a:off x="7879758" y="1708779"/>
            <a:ext cx="1215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jgiblastannotations.csv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43931C-2826-0EFB-70FC-C27900B3D778}"/>
              </a:ext>
            </a:extLst>
          </p:cNvPr>
          <p:cNvSpPr txBox="1"/>
          <p:nvPr/>
        </p:nvSpPr>
        <p:spPr>
          <a:xfrm>
            <a:off x="7854920" y="684571"/>
            <a:ext cx="1136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jgimmetsp_result.csv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26E0184-A235-03EA-560F-C091EF3B1A81}"/>
              </a:ext>
            </a:extLst>
          </p:cNvPr>
          <p:cNvCxnSpPr>
            <a:stCxn id="30" idx="3"/>
            <a:endCxn id="83" idx="1"/>
          </p:cNvCxnSpPr>
          <p:nvPr/>
        </p:nvCxnSpPr>
        <p:spPr>
          <a:xfrm flipV="1">
            <a:off x="7215686" y="792293"/>
            <a:ext cx="639234" cy="26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DFC3E3CB-3E05-58C7-4334-10F6EF99A723}"/>
              </a:ext>
            </a:extLst>
          </p:cNvPr>
          <p:cNvCxnSpPr>
            <a:stCxn id="30" idx="3"/>
            <a:endCxn id="82" idx="1"/>
          </p:cNvCxnSpPr>
          <p:nvPr/>
        </p:nvCxnSpPr>
        <p:spPr>
          <a:xfrm>
            <a:off x="7215686" y="794959"/>
            <a:ext cx="664072" cy="102154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348AA51-4303-C015-E1A3-3282E27F81E5}"/>
              </a:ext>
            </a:extLst>
          </p:cNvPr>
          <p:cNvSpPr/>
          <p:nvPr/>
        </p:nvSpPr>
        <p:spPr>
          <a:xfrm>
            <a:off x="7547722" y="2300392"/>
            <a:ext cx="190684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7.CombineAnnotations.R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969B0F8-EE7C-F8BE-065B-73EFC7C17CAA}"/>
              </a:ext>
            </a:extLst>
          </p:cNvPr>
          <p:cNvCxnSpPr>
            <a:stCxn id="82" idx="2"/>
            <a:endCxn id="92" idx="0"/>
          </p:cNvCxnSpPr>
          <p:nvPr/>
        </p:nvCxnSpPr>
        <p:spPr>
          <a:xfrm>
            <a:off x="8487457" y="1924223"/>
            <a:ext cx="13688" cy="376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3CD65EF-9388-B4D6-8806-F0A2EFCD7571}"/>
              </a:ext>
            </a:extLst>
          </p:cNvPr>
          <p:cNvSpPr txBox="1"/>
          <p:nvPr/>
        </p:nvSpPr>
        <p:spPr>
          <a:xfrm>
            <a:off x="496814" y="2090131"/>
            <a:ext cx="334651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Other annotations:</a:t>
            </a:r>
          </a:p>
          <a:p>
            <a:r>
              <a:rPr lang="en-US" sz="700" dirty="0" err="1"/>
              <a:t>Hondaea_uniprot_genbank.tsv</a:t>
            </a:r>
            <a:endParaRPr lang="en-US" sz="700" dirty="0"/>
          </a:p>
          <a:p>
            <a:r>
              <a:rPr lang="nn-NO" sz="700" dirty="0"/>
              <a:t>Aurli1_GeneCatalog_proteins_20120618_GO.tab, </a:t>
            </a:r>
            <a:r>
              <a:rPr lang="en-US" sz="700" dirty="0"/>
              <a:t>aurli1-genecatalog-proteins-20120618-kog.tab, GO_predi_det_Aurli1_ekhidna2.txt</a:t>
            </a:r>
          </a:p>
          <a:p>
            <a:r>
              <a:rPr lang="en-US" sz="700" dirty="0"/>
              <a:t>Aurli_sigpfams.csv, </a:t>
            </a:r>
            <a:r>
              <a:rPr lang="en-US" sz="700" dirty="0" err="1"/>
              <a:t>interpro_output.txt.tsv</a:t>
            </a:r>
            <a:r>
              <a:rPr lang="en-US" sz="700" dirty="0"/>
              <a:t>, multiloc_anno.txt, kog-raw.txt</a:t>
            </a:r>
          </a:p>
          <a:p>
            <a:r>
              <a:rPr lang="en-US" sz="700" dirty="0"/>
              <a:t>actin_kogs.csv, Keg_numbers.txt, </a:t>
            </a:r>
            <a:r>
              <a:rPr lang="en-US" sz="700" dirty="0" err="1"/>
              <a:t>proteome_KEGG_mapping.tsv</a:t>
            </a:r>
            <a:r>
              <a:rPr lang="en-US" sz="700" dirty="0"/>
              <a:t>, Aurliprot_conserved_Stram.csv, Aurli1_aa.fa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A8F4CF1-F513-623E-05E3-31C7350AE0DC}"/>
              </a:ext>
            </a:extLst>
          </p:cNvPr>
          <p:cNvCxnSpPr>
            <a:stCxn id="96" idx="3"/>
            <a:endCxn id="92" idx="1"/>
          </p:cNvCxnSpPr>
          <p:nvPr/>
        </p:nvCxnSpPr>
        <p:spPr>
          <a:xfrm flipV="1">
            <a:off x="3843332" y="2485058"/>
            <a:ext cx="3704390" cy="28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BA2479A-E512-E1A1-EF27-45000356606F}"/>
              </a:ext>
            </a:extLst>
          </p:cNvPr>
          <p:cNvSpPr txBox="1"/>
          <p:nvPr/>
        </p:nvSpPr>
        <p:spPr>
          <a:xfrm>
            <a:off x="7882224" y="2936517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all_anno_combined.csv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ABCC3C-8CF3-310A-B60D-F494A6E8529F}"/>
              </a:ext>
            </a:extLst>
          </p:cNvPr>
          <p:cNvCxnSpPr>
            <a:cxnSpLocks/>
            <a:stCxn id="92" idx="2"/>
            <a:endCxn id="110" idx="0"/>
          </p:cNvCxnSpPr>
          <p:nvPr/>
        </p:nvCxnSpPr>
        <p:spPr>
          <a:xfrm flipH="1">
            <a:off x="8501144" y="2669724"/>
            <a:ext cx="1" cy="266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6AC252B-C898-0A8D-ED2A-33F646FC1AF3}"/>
              </a:ext>
            </a:extLst>
          </p:cNvPr>
          <p:cNvCxnSpPr>
            <a:cxnSpLocks/>
            <a:stCxn id="83" idx="3"/>
            <a:endCxn id="119" idx="0"/>
          </p:cNvCxnSpPr>
          <p:nvPr/>
        </p:nvCxnSpPr>
        <p:spPr>
          <a:xfrm flipH="1">
            <a:off x="2046123" y="792293"/>
            <a:ext cx="6945647" cy="2841155"/>
          </a:xfrm>
          <a:prstGeom prst="bentConnector4">
            <a:avLst>
              <a:gd name="adj1" fmla="val -10206"/>
              <a:gd name="adj2" fmla="val 935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98213DB-2579-2A66-8EE7-0ABBD5ECCA9E}"/>
              </a:ext>
            </a:extLst>
          </p:cNvPr>
          <p:cNvSpPr txBox="1"/>
          <p:nvPr/>
        </p:nvSpPr>
        <p:spPr>
          <a:xfrm>
            <a:off x="1612350" y="3633448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mmetsp_id</a:t>
            </a:r>
            <a:endParaRPr lang="en-US" sz="11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E96080-1F9F-FF1C-94D5-DD23C4E3C867}"/>
              </a:ext>
            </a:extLst>
          </p:cNvPr>
          <p:cNvSpPr txBox="1"/>
          <p:nvPr/>
        </p:nvSpPr>
        <p:spPr>
          <a:xfrm>
            <a:off x="2596874" y="3637729"/>
            <a:ext cx="1369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jgi_highpercentidentity.csv</a:t>
            </a: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1AD8258-0C72-7BC1-E570-598C10AA32E3}"/>
              </a:ext>
            </a:extLst>
          </p:cNvPr>
          <p:cNvCxnSpPr>
            <a:cxnSpLocks/>
            <a:stCxn id="68" idx="3"/>
            <a:endCxn id="139" idx="0"/>
          </p:cNvCxnSpPr>
          <p:nvPr/>
        </p:nvCxnSpPr>
        <p:spPr>
          <a:xfrm flipH="1">
            <a:off x="3281517" y="1342520"/>
            <a:ext cx="5967527" cy="2295209"/>
          </a:xfrm>
          <a:prstGeom prst="bentConnector4">
            <a:avLst>
              <a:gd name="adj1" fmla="val -13582"/>
              <a:gd name="adj2" fmla="val 833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BEE446F-8A8C-9434-8974-1FEDDADB3543}"/>
              </a:ext>
            </a:extLst>
          </p:cNvPr>
          <p:cNvSpPr/>
          <p:nvPr/>
        </p:nvSpPr>
        <p:spPr>
          <a:xfrm>
            <a:off x="460516" y="3957090"/>
            <a:ext cx="1033767" cy="546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Map (</a:t>
            </a:r>
            <a:r>
              <a:rPr lang="en-US" sz="1050" dirty="0" err="1"/>
              <a:t>left_join</a:t>
            </a:r>
            <a:r>
              <a:rPr lang="en-US" sz="1050" dirty="0"/>
              <a:t>) MMETSP to JGI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A2AFB9E-F980-DE7A-8F07-E4C697D0512E}"/>
              </a:ext>
            </a:extLst>
          </p:cNvPr>
          <p:cNvCxnSpPr>
            <a:cxnSpLocks/>
            <a:stCxn id="5" idx="2"/>
            <a:endCxn id="146" idx="0"/>
          </p:cNvCxnSpPr>
          <p:nvPr/>
        </p:nvCxnSpPr>
        <p:spPr>
          <a:xfrm flipH="1">
            <a:off x="977400" y="3818614"/>
            <a:ext cx="1" cy="138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318D231-7B59-2398-77BC-653118F45BB9}"/>
              </a:ext>
            </a:extLst>
          </p:cNvPr>
          <p:cNvCxnSpPr>
            <a:cxnSpLocks/>
            <a:stCxn id="119" idx="2"/>
            <a:endCxn id="146" idx="3"/>
          </p:cNvCxnSpPr>
          <p:nvPr/>
        </p:nvCxnSpPr>
        <p:spPr>
          <a:xfrm rot="5400000">
            <a:off x="1602657" y="3786684"/>
            <a:ext cx="335093" cy="5518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504A0E66-654D-4C1F-C203-441A8DBE3AB7}"/>
              </a:ext>
            </a:extLst>
          </p:cNvPr>
          <p:cNvSpPr txBox="1"/>
          <p:nvPr/>
        </p:nvSpPr>
        <p:spPr>
          <a:xfrm>
            <a:off x="7236613" y="92260"/>
            <a:ext cx="1579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MMETSP proteins with more than one hit (3) were assigned the JGI id present in the </a:t>
            </a:r>
            <a:r>
              <a:rPr lang="en-US" sz="800" dirty="0" err="1"/>
              <a:t>JGI_MQdata</a:t>
            </a:r>
            <a:endParaRPr lang="en-US" sz="8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DE07A0B-BA1B-7C61-BCAB-21F5F3682B66}"/>
              </a:ext>
            </a:extLst>
          </p:cNvPr>
          <p:cNvSpPr txBox="1"/>
          <p:nvPr/>
        </p:nvSpPr>
        <p:spPr>
          <a:xfrm>
            <a:off x="6632250" y="1137936"/>
            <a:ext cx="88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250 JGI map to a group with &gt;94% identity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0EB71D9-ABCA-DAB6-C4E0-88DE2E449DE5}"/>
              </a:ext>
            </a:extLst>
          </p:cNvPr>
          <p:cNvSpPr/>
          <p:nvPr/>
        </p:nvSpPr>
        <p:spPr>
          <a:xfrm>
            <a:off x="3986772" y="3972390"/>
            <a:ext cx="1033767" cy="502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Sum by </a:t>
            </a:r>
            <a:r>
              <a:rPr lang="en-US" sz="1050" dirty="0" err="1"/>
              <a:t>JGI_group</a:t>
            </a:r>
            <a:r>
              <a:rPr lang="en-US" sz="1050" dirty="0"/>
              <a:t> (94%)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6B03BC0-2CC1-4D89-28CA-3DC5BC992D6D}"/>
              </a:ext>
            </a:extLst>
          </p:cNvPr>
          <p:cNvSpPr txBox="1"/>
          <p:nvPr/>
        </p:nvSpPr>
        <p:spPr>
          <a:xfrm>
            <a:off x="6835775" y="3471304"/>
            <a:ext cx="129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7.preDEP.R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689F629-D06F-029B-7AB6-2AED7EC80245}"/>
              </a:ext>
            </a:extLst>
          </p:cNvPr>
          <p:cNvCxnSpPr>
            <a:cxnSpLocks/>
            <a:stCxn id="6" idx="2"/>
            <a:endCxn id="186" idx="0"/>
          </p:cNvCxnSpPr>
          <p:nvPr/>
        </p:nvCxnSpPr>
        <p:spPr>
          <a:xfrm>
            <a:off x="4503655" y="3805059"/>
            <a:ext cx="1" cy="167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E5F0D0B5-2567-ABF6-1AAC-E5015352060A}"/>
              </a:ext>
            </a:extLst>
          </p:cNvPr>
          <p:cNvCxnSpPr>
            <a:cxnSpLocks/>
            <a:endCxn id="186" idx="1"/>
          </p:cNvCxnSpPr>
          <p:nvPr/>
        </p:nvCxnSpPr>
        <p:spPr>
          <a:xfrm>
            <a:off x="3296712" y="3848891"/>
            <a:ext cx="690060" cy="374527"/>
          </a:xfrm>
          <a:prstGeom prst="bentConnector3">
            <a:avLst>
              <a:gd name="adj1" fmla="val -8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00FEB8-156C-4BB7-9E1D-007DE73C321C}"/>
              </a:ext>
            </a:extLst>
          </p:cNvPr>
          <p:cNvCxnSpPr>
            <a:cxnSpLocks/>
            <a:stCxn id="146" idx="2"/>
            <a:endCxn id="203" idx="0"/>
          </p:cNvCxnSpPr>
          <p:nvPr/>
        </p:nvCxnSpPr>
        <p:spPr>
          <a:xfrm flipH="1">
            <a:off x="967056" y="4503212"/>
            <a:ext cx="10344" cy="226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8FAE4EE-6715-6821-489C-AD4CC60818A8}"/>
              </a:ext>
            </a:extLst>
          </p:cNvPr>
          <p:cNvSpPr/>
          <p:nvPr/>
        </p:nvSpPr>
        <p:spPr>
          <a:xfrm>
            <a:off x="450172" y="4729870"/>
            <a:ext cx="1033767" cy="546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Sumby</a:t>
            </a:r>
            <a:r>
              <a:rPr lang="en-US" sz="1050" dirty="0"/>
              <a:t> JGI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1EBE463-CBAA-20B6-48D8-18C41AE4E9A2}"/>
              </a:ext>
            </a:extLst>
          </p:cNvPr>
          <p:cNvSpPr txBox="1"/>
          <p:nvPr/>
        </p:nvSpPr>
        <p:spPr>
          <a:xfrm>
            <a:off x="1494282" y="4429284"/>
            <a:ext cx="777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47 MMETSP don’t have a JGI. </a:t>
            </a:r>
          </a:p>
          <a:p>
            <a:r>
              <a:rPr lang="en-US" sz="800" dirty="0"/>
              <a:t>62/3231 have more than one JGI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F3F4F80-9297-5922-69DD-7748F6ABF8CF}"/>
              </a:ext>
            </a:extLst>
          </p:cNvPr>
          <p:cNvSpPr/>
          <p:nvPr/>
        </p:nvSpPr>
        <p:spPr>
          <a:xfrm>
            <a:off x="450172" y="5472979"/>
            <a:ext cx="1033767" cy="546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Sum by </a:t>
            </a:r>
            <a:r>
              <a:rPr lang="en-US" sz="1050" dirty="0" err="1"/>
              <a:t>JGI_group</a:t>
            </a:r>
            <a:r>
              <a:rPr lang="en-US" sz="1050" dirty="0"/>
              <a:t> (94%)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AEE1127-F1DF-E7E1-F0A1-02DA6FFAB716}"/>
              </a:ext>
            </a:extLst>
          </p:cNvPr>
          <p:cNvCxnSpPr>
            <a:cxnSpLocks/>
            <a:stCxn id="203" idx="2"/>
            <a:endCxn id="210" idx="0"/>
          </p:cNvCxnSpPr>
          <p:nvPr/>
        </p:nvCxnSpPr>
        <p:spPr>
          <a:xfrm>
            <a:off x="967056" y="5275992"/>
            <a:ext cx="0" cy="196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D6E81335-7270-57F2-EE00-9323CAF88C4E}"/>
              </a:ext>
            </a:extLst>
          </p:cNvPr>
          <p:cNvSpPr txBox="1"/>
          <p:nvPr/>
        </p:nvSpPr>
        <p:spPr>
          <a:xfrm>
            <a:off x="1483939" y="5783531"/>
            <a:ext cx="77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18 JGI were combined by JGI group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EF980DA-CC33-4F6A-D2CA-CCA0E705B501}"/>
              </a:ext>
            </a:extLst>
          </p:cNvPr>
          <p:cNvSpPr txBox="1"/>
          <p:nvPr/>
        </p:nvSpPr>
        <p:spPr>
          <a:xfrm>
            <a:off x="4517659" y="4457884"/>
            <a:ext cx="77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 JGI were combined by JGI group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C2F6267-BE24-A517-4F59-F1FC1064DB95}"/>
              </a:ext>
            </a:extLst>
          </p:cNvPr>
          <p:cNvSpPr txBox="1"/>
          <p:nvPr/>
        </p:nvSpPr>
        <p:spPr>
          <a:xfrm>
            <a:off x="4161908" y="4994225"/>
            <a:ext cx="6834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/>
              <a:t>data_jgi</a:t>
            </a:r>
            <a:endParaRPr lang="en-US" sz="11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1D571FD-0646-535F-1AF5-F63A7B74BC34}"/>
              </a:ext>
            </a:extLst>
          </p:cNvPr>
          <p:cNvSpPr txBox="1"/>
          <p:nvPr/>
        </p:nvSpPr>
        <p:spPr>
          <a:xfrm>
            <a:off x="450172" y="6265030"/>
            <a:ext cx="10337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/>
              <a:t>data_mmetsp</a:t>
            </a:r>
            <a:endParaRPr lang="en-US" sz="1100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AE1EC239-3FBD-7D5A-18A4-92354E305024}"/>
              </a:ext>
            </a:extLst>
          </p:cNvPr>
          <p:cNvCxnSpPr>
            <a:stCxn id="186" idx="2"/>
            <a:endCxn id="225" idx="0"/>
          </p:cNvCxnSpPr>
          <p:nvPr/>
        </p:nvCxnSpPr>
        <p:spPr>
          <a:xfrm flipH="1">
            <a:off x="4503654" y="4474446"/>
            <a:ext cx="2" cy="519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4B0AE4A2-7462-3CED-F127-CD737C21A519}"/>
              </a:ext>
            </a:extLst>
          </p:cNvPr>
          <p:cNvCxnSpPr>
            <a:stCxn id="210" idx="2"/>
            <a:endCxn id="226" idx="0"/>
          </p:cNvCxnSpPr>
          <p:nvPr/>
        </p:nvCxnSpPr>
        <p:spPr>
          <a:xfrm>
            <a:off x="967056" y="6019101"/>
            <a:ext cx="0" cy="245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B49D565F-531C-A598-BA35-3E1ED55FD452}"/>
              </a:ext>
            </a:extLst>
          </p:cNvPr>
          <p:cNvSpPr txBox="1"/>
          <p:nvPr/>
        </p:nvSpPr>
        <p:spPr>
          <a:xfrm>
            <a:off x="3846860" y="6438074"/>
            <a:ext cx="10337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/>
              <a:t>data_merged</a:t>
            </a:r>
            <a:endParaRPr lang="en-US" sz="1100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6E7270A-E022-5D51-9EE4-C1797FC5B012}"/>
              </a:ext>
            </a:extLst>
          </p:cNvPr>
          <p:cNvSpPr/>
          <p:nvPr/>
        </p:nvSpPr>
        <p:spPr>
          <a:xfrm>
            <a:off x="3044346" y="5848092"/>
            <a:ext cx="1242370" cy="502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Rbind</a:t>
            </a:r>
            <a:r>
              <a:rPr lang="en-US" sz="1050" dirty="0"/>
              <a:t>, summarize (average per JGI)</a:t>
            </a:r>
          </a:p>
        </p:txBody>
      </p: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B38CE7B6-15DE-959C-3B73-9BDFB43AEF3C}"/>
              </a:ext>
            </a:extLst>
          </p:cNvPr>
          <p:cNvCxnSpPr>
            <a:cxnSpLocks/>
            <a:stCxn id="225" idx="1"/>
            <a:endCxn id="233" idx="0"/>
          </p:cNvCxnSpPr>
          <p:nvPr/>
        </p:nvCxnSpPr>
        <p:spPr>
          <a:xfrm rot="10800000" flipV="1">
            <a:off x="3665532" y="5125030"/>
            <a:ext cx="496377" cy="7230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B2EB65EC-3998-17F5-5E9A-5152AC48CD2D}"/>
              </a:ext>
            </a:extLst>
          </p:cNvPr>
          <p:cNvCxnSpPr>
            <a:cxnSpLocks/>
            <a:stCxn id="226" idx="3"/>
            <a:endCxn id="233" idx="1"/>
          </p:cNvCxnSpPr>
          <p:nvPr/>
        </p:nvCxnSpPr>
        <p:spPr>
          <a:xfrm flipV="1">
            <a:off x="1483939" y="6099120"/>
            <a:ext cx="1560407" cy="296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EFEFCD0A-7021-E931-0353-1A26861EFBDE}"/>
              </a:ext>
            </a:extLst>
          </p:cNvPr>
          <p:cNvCxnSpPr>
            <a:cxnSpLocks/>
            <a:stCxn id="233" idx="2"/>
            <a:endCxn id="232" idx="1"/>
          </p:cNvCxnSpPr>
          <p:nvPr/>
        </p:nvCxnSpPr>
        <p:spPr>
          <a:xfrm>
            <a:off x="3665531" y="6350148"/>
            <a:ext cx="181329" cy="218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6534686-BA7F-A06D-8A8A-19960B7A286C}"/>
              </a:ext>
            </a:extLst>
          </p:cNvPr>
          <p:cNvSpPr/>
          <p:nvPr/>
        </p:nvSpPr>
        <p:spPr>
          <a:xfrm>
            <a:off x="5022128" y="5833791"/>
            <a:ext cx="1033767" cy="712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Make list of </a:t>
            </a:r>
            <a:r>
              <a:rPr lang="en-US" sz="1050" dirty="0" err="1"/>
              <a:t>dataframes</a:t>
            </a:r>
            <a:r>
              <a:rPr lang="en-US" sz="1050" dirty="0"/>
              <a:t> for the DEP analysis</a:t>
            </a:r>
          </a:p>
        </p:txBody>
      </p: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C9B36D62-6BDB-A685-D1D6-C7736E9D5F30}"/>
              </a:ext>
            </a:extLst>
          </p:cNvPr>
          <p:cNvCxnSpPr>
            <a:cxnSpLocks/>
            <a:stCxn id="226" idx="2"/>
            <a:endCxn id="245" idx="2"/>
          </p:cNvCxnSpPr>
          <p:nvPr/>
        </p:nvCxnSpPr>
        <p:spPr>
          <a:xfrm rot="16200000" flipH="1">
            <a:off x="3243112" y="4250584"/>
            <a:ext cx="19844" cy="4571956"/>
          </a:xfrm>
          <a:prstGeom prst="bentConnector3">
            <a:avLst>
              <a:gd name="adj1" fmla="val 11123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D7087824-7AEC-8DB6-F185-02DD7B7A5985}"/>
              </a:ext>
            </a:extLst>
          </p:cNvPr>
          <p:cNvCxnSpPr>
            <a:cxnSpLocks/>
            <a:stCxn id="225" idx="2"/>
            <a:endCxn id="245" idx="1"/>
          </p:cNvCxnSpPr>
          <p:nvPr/>
        </p:nvCxnSpPr>
        <p:spPr>
          <a:xfrm rot="16200000" flipH="1">
            <a:off x="4295740" y="5463749"/>
            <a:ext cx="934303" cy="5184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BB36039-C81A-DF3A-282C-8E6BCBFB2937}"/>
              </a:ext>
            </a:extLst>
          </p:cNvPr>
          <p:cNvCxnSpPr>
            <a:cxnSpLocks/>
            <a:stCxn id="232" idx="3"/>
            <a:endCxn id="245" idx="1"/>
          </p:cNvCxnSpPr>
          <p:nvPr/>
        </p:nvCxnSpPr>
        <p:spPr>
          <a:xfrm flipV="1">
            <a:off x="4880626" y="6190138"/>
            <a:ext cx="141502" cy="378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62D0D06A-D063-92B2-268F-5FF17EC70853}"/>
              </a:ext>
            </a:extLst>
          </p:cNvPr>
          <p:cNvSpPr txBox="1"/>
          <p:nvPr/>
        </p:nvSpPr>
        <p:spPr>
          <a:xfrm>
            <a:off x="5604842" y="3543449"/>
            <a:ext cx="8619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/>
              <a:t>TotalwMM</a:t>
            </a:r>
            <a:endParaRPr lang="en-US" sz="1100" dirty="0"/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F0BCFEB9-DBC8-FE0E-EC3B-F15C10D0FB42}"/>
              </a:ext>
            </a:extLst>
          </p:cNvPr>
          <p:cNvCxnSpPr>
            <a:cxnSpLocks/>
            <a:stCxn id="269" idx="2"/>
            <a:endCxn id="275" idx="0"/>
          </p:cNvCxnSpPr>
          <p:nvPr/>
        </p:nvCxnSpPr>
        <p:spPr>
          <a:xfrm>
            <a:off x="6035829" y="3805059"/>
            <a:ext cx="1" cy="257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0E1DFF7-78A5-FDED-C03F-70F8AA1AD35B}"/>
              </a:ext>
            </a:extLst>
          </p:cNvPr>
          <p:cNvSpPr/>
          <p:nvPr/>
        </p:nvSpPr>
        <p:spPr>
          <a:xfrm>
            <a:off x="5518946" y="4062604"/>
            <a:ext cx="1033767" cy="502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Sum by </a:t>
            </a:r>
            <a:r>
              <a:rPr lang="en-US" sz="1050" dirty="0" err="1"/>
              <a:t>JGI_group</a:t>
            </a:r>
            <a:r>
              <a:rPr lang="en-US" sz="1050" dirty="0"/>
              <a:t> (94%)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695EF91-22C7-F137-3599-49FE20BD8937}"/>
              </a:ext>
            </a:extLst>
          </p:cNvPr>
          <p:cNvSpPr txBox="1"/>
          <p:nvPr/>
        </p:nvSpPr>
        <p:spPr>
          <a:xfrm>
            <a:off x="6552713" y="4102995"/>
            <a:ext cx="77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16 JGI were combined by JGI group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88925018-1014-6F8B-73D9-DF3E5B26BE69}"/>
              </a:ext>
            </a:extLst>
          </p:cNvPr>
          <p:cNvCxnSpPr>
            <a:cxnSpLocks/>
          </p:cNvCxnSpPr>
          <p:nvPr/>
        </p:nvCxnSpPr>
        <p:spPr>
          <a:xfrm flipH="1">
            <a:off x="5523661" y="4540734"/>
            <a:ext cx="496818" cy="1269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35B1A2A-ACFB-AB03-91F2-F45CEADBF6E7}"/>
              </a:ext>
            </a:extLst>
          </p:cNvPr>
          <p:cNvSpPr/>
          <p:nvPr/>
        </p:nvSpPr>
        <p:spPr>
          <a:xfrm>
            <a:off x="8423345" y="5833791"/>
            <a:ext cx="1033767" cy="712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7.2. DEP.R</a:t>
            </a: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46846AA-5346-CA35-1802-DF559056685B}"/>
              </a:ext>
            </a:extLst>
          </p:cNvPr>
          <p:cNvCxnSpPr>
            <a:cxnSpLocks/>
            <a:stCxn id="245" idx="3"/>
            <a:endCxn id="283" idx="1"/>
          </p:cNvCxnSpPr>
          <p:nvPr/>
        </p:nvCxnSpPr>
        <p:spPr>
          <a:xfrm>
            <a:off x="6055895" y="6190138"/>
            <a:ext cx="2367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F3A16DA6-BA11-1186-BC61-29B9A8D54E69}"/>
              </a:ext>
            </a:extLst>
          </p:cNvPr>
          <p:cNvCxnSpPr>
            <a:cxnSpLocks/>
            <a:stCxn id="139" idx="2"/>
            <a:endCxn id="210" idx="3"/>
          </p:cNvCxnSpPr>
          <p:nvPr/>
        </p:nvCxnSpPr>
        <p:spPr>
          <a:xfrm rot="5400000">
            <a:off x="1436295" y="3900817"/>
            <a:ext cx="1892867" cy="17975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0EABB5B-A99C-D0C6-AD09-A311F79F8760}"/>
              </a:ext>
            </a:extLst>
          </p:cNvPr>
          <p:cNvCxnSpPr>
            <a:cxnSpLocks/>
            <a:stCxn id="139" idx="2"/>
            <a:endCxn id="275" idx="2"/>
          </p:cNvCxnSpPr>
          <p:nvPr/>
        </p:nvCxnSpPr>
        <p:spPr>
          <a:xfrm rot="16200000" flipH="1">
            <a:off x="4302930" y="2831759"/>
            <a:ext cx="711487" cy="2754313"/>
          </a:xfrm>
          <a:prstGeom prst="bentConnector3">
            <a:avLst>
              <a:gd name="adj1" fmla="val 16139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4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317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Gil Gomez</dc:creator>
  <cp:lastModifiedBy>Alejandro Gil Gomez</cp:lastModifiedBy>
  <cp:revision>4</cp:revision>
  <dcterms:created xsi:type="dcterms:W3CDTF">2024-03-15T14:24:13Z</dcterms:created>
  <dcterms:modified xsi:type="dcterms:W3CDTF">2024-05-14T19:42:57Z</dcterms:modified>
</cp:coreProperties>
</file>